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32.xml" ContentType="application/vnd.openxmlformats-officedocument.presentationml.notesSlide+xml"/>
  <Override PartName="/ppt/theme/themeOverride6.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7.xml" ContentType="application/vnd.openxmlformats-officedocument.themeOverride+xml"/>
  <Override PartName="/ppt/notesSlides/notesSlide52.xml" ContentType="application/vnd.openxmlformats-officedocument.presentationml.notesSlide+xml"/>
  <Override PartName="/ppt/theme/themeOverride8.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4318" r:id="rId3"/>
    <p:sldMasterId id="2147485222" r:id="rId4"/>
    <p:sldMasterId id="2147485633" r:id="rId5"/>
    <p:sldMasterId id="2147486495" r:id="rId6"/>
    <p:sldMasterId id="2147486507" r:id="rId7"/>
    <p:sldMasterId id="2147486519" r:id="rId8"/>
    <p:sldMasterId id="2147486543" r:id="rId9"/>
    <p:sldMasterId id="2147486581" r:id="rId10"/>
    <p:sldMasterId id="2147486609" r:id="rId11"/>
    <p:sldMasterId id="2147486621" r:id="rId12"/>
    <p:sldMasterId id="2147486633" r:id="rId13"/>
    <p:sldMasterId id="2147486645" r:id="rId14"/>
    <p:sldMasterId id="2147486657" r:id="rId15"/>
    <p:sldMasterId id="2147486671" r:id="rId16"/>
  </p:sldMasterIdLst>
  <p:notesMasterIdLst>
    <p:notesMasterId r:id="rId108"/>
  </p:notesMasterIdLst>
  <p:sldIdLst>
    <p:sldId id="3798" r:id="rId17"/>
    <p:sldId id="3799" r:id="rId18"/>
    <p:sldId id="3800" r:id="rId19"/>
    <p:sldId id="3801" r:id="rId20"/>
    <p:sldId id="3802" r:id="rId21"/>
    <p:sldId id="3803" r:id="rId22"/>
    <p:sldId id="3804" r:id="rId23"/>
    <p:sldId id="3805" r:id="rId24"/>
    <p:sldId id="3806" r:id="rId25"/>
    <p:sldId id="3807" r:id="rId26"/>
    <p:sldId id="3808" r:id="rId27"/>
    <p:sldId id="3809" r:id="rId28"/>
    <p:sldId id="3810" r:id="rId29"/>
    <p:sldId id="3811" r:id="rId30"/>
    <p:sldId id="3812" r:id="rId31"/>
    <p:sldId id="420" r:id="rId32"/>
    <p:sldId id="3825" r:id="rId33"/>
    <p:sldId id="3826" r:id="rId34"/>
    <p:sldId id="3827" r:id="rId35"/>
    <p:sldId id="3828" r:id="rId36"/>
    <p:sldId id="3829" r:id="rId37"/>
    <p:sldId id="3830" r:id="rId38"/>
    <p:sldId id="3831" r:id="rId39"/>
    <p:sldId id="3836" r:id="rId40"/>
    <p:sldId id="384" r:id="rId41"/>
    <p:sldId id="3596" r:id="rId42"/>
    <p:sldId id="3552" r:id="rId43"/>
    <p:sldId id="3553" r:id="rId44"/>
    <p:sldId id="3554" r:id="rId45"/>
    <p:sldId id="3594" r:id="rId46"/>
    <p:sldId id="3690" r:id="rId47"/>
    <p:sldId id="3794" r:id="rId48"/>
    <p:sldId id="3789" r:id="rId49"/>
    <p:sldId id="3461" r:id="rId50"/>
    <p:sldId id="3462" r:id="rId51"/>
    <p:sldId id="3463" r:id="rId52"/>
    <p:sldId id="3797" r:id="rId53"/>
    <p:sldId id="3770" r:id="rId54"/>
    <p:sldId id="3769" r:id="rId55"/>
    <p:sldId id="385" r:id="rId56"/>
    <p:sldId id="3771" r:id="rId57"/>
    <p:sldId id="3837" r:id="rId58"/>
    <p:sldId id="3778" r:id="rId59"/>
    <p:sldId id="3455" r:id="rId60"/>
    <p:sldId id="3780" r:id="rId61"/>
    <p:sldId id="3781" r:id="rId62"/>
    <p:sldId id="3782" r:id="rId63"/>
    <p:sldId id="3899" r:id="rId64"/>
    <p:sldId id="312" r:id="rId65"/>
    <p:sldId id="3779" r:id="rId66"/>
    <p:sldId id="3457" r:id="rId67"/>
    <p:sldId id="3458" r:id="rId68"/>
    <p:sldId id="3772" r:id="rId69"/>
    <p:sldId id="3773" r:id="rId70"/>
    <p:sldId id="3774" r:id="rId71"/>
    <p:sldId id="3775" r:id="rId72"/>
    <p:sldId id="3838" r:id="rId73"/>
    <p:sldId id="3787" r:id="rId74"/>
    <p:sldId id="1728" r:id="rId75"/>
    <p:sldId id="3451" r:id="rId76"/>
    <p:sldId id="3452" r:id="rId77"/>
    <p:sldId id="3453" r:id="rId78"/>
    <p:sldId id="3839" r:id="rId79"/>
    <p:sldId id="3715" r:id="rId80"/>
    <p:sldId id="386" r:id="rId81"/>
    <p:sldId id="3786" r:id="rId82"/>
    <p:sldId id="3601" r:id="rId83"/>
    <p:sldId id="3785" r:id="rId84"/>
    <p:sldId id="3602" r:id="rId85"/>
    <p:sldId id="3603" r:id="rId86"/>
    <p:sldId id="3788" r:id="rId87"/>
    <p:sldId id="3784" r:id="rId88"/>
    <p:sldId id="3604" r:id="rId89"/>
    <p:sldId id="3570" r:id="rId90"/>
    <p:sldId id="3783" r:id="rId91"/>
    <p:sldId id="3571" r:id="rId92"/>
    <p:sldId id="3572" r:id="rId93"/>
    <p:sldId id="3776" r:id="rId94"/>
    <p:sldId id="3763" r:id="rId95"/>
    <p:sldId id="3764" r:id="rId96"/>
    <p:sldId id="3765" r:id="rId97"/>
    <p:sldId id="3833" r:id="rId98"/>
    <p:sldId id="262" r:id="rId99"/>
    <p:sldId id="397" r:id="rId100"/>
    <p:sldId id="398" r:id="rId101"/>
    <p:sldId id="399" r:id="rId102"/>
    <p:sldId id="3835" r:id="rId103"/>
    <p:sldId id="400" r:id="rId104"/>
    <p:sldId id="3790" r:id="rId105"/>
    <p:sldId id="3606" r:id="rId106"/>
    <p:sldId id="3607" r:id="rId10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B8593C9-2934-294E-BCE8-93A020435AFA}">
          <p14:sldIdLst>
            <p14:sldId id="3798"/>
            <p14:sldId id="3799"/>
            <p14:sldId id="3800"/>
            <p14:sldId id="3801"/>
            <p14:sldId id="3802"/>
            <p14:sldId id="3803"/>
            <p14:sldId id="3804"/>
            <p14:sldId id="3805"/>
            <p14:sldId id="3806"/>
            <p14:sldId id="3807"/>
            <p14:sldId id="3808"/>
            <p14:sldId id="3809"/>
            <p14:sldId id="3810"/>
            <p14:sldId id="3811"/>
            <p14:sldId id="3812"/>
            <p14:sldId id="420"/>
            <p14:sldId id="3825"/>
            <p14:sldId id="3826"/>
            <p14:sldId id="3827"/>
            <p14:sldId id="3828"/>
            <p14:sldId id="3829"/>
            <p14:sldId id="3830"/>
            <p14:sldId id="3831"/>
            <p14:sldId id="3836"/>
          </p14:sldIdLst>
        </p14:section>
        <p14:section name="Chapters" id="{002AD2B1-1176-6E40-A0AF-E075E83C35AC}">
          <p14:sldIdLst>
            <p14:sldId id="384"/>
            <p14:sldId id="3596"/>
            <p14:sldId id="3552"/>
            <p14:sldId id="3553"/>
            <p14:sldId id="3554"/>
            <p14:sldId id="3594"/>
            <p14:sldId id="3690"/>
            <p14:sldId id="3794"/>
            <p14:sldId id="3789"/>
            <p14:sldId id="3461"/>
            <p14:sldId id="3462"/>
            <p14:sldId id="3463"/>
            <p14:sldId id="3797"/>
            <p14:sldId id="3770"/>
            <p14:sldId id="3769"/>
            <p14:sldId id="385"/>
            <p14:sldId id="3771"/>
            <p14:sldId id="3837"/>
            <p14:sldId id="3778"/>
            <p14:sldId id="3455"/>
            <p14:sldId id="3780"/>
            <p14:sldId id="3781"/>
            <p14:sldId id="3782"/>
            <p14:sldId id="3899"/>
            <p14:sldId id="312"/>
            <p14:sldId id="3779"/>
            <p14:sldId id="3457"/>
            <p14:sldId id="3458"/>
            <p14:sldId id="3772"/>
            <p14:sldId id="3773"/>
            <p14:sldId id="3774"/>
            <p14:sldId id="3775"/>
            <p14:sldId id="3838"/>
            <p14:sldId id="3787"/>
            <p14:sldId id="1728"/>
            <p14:sldId id="3451"/>
            <p14:sldId id="3452"/>
            <p14:sldId id="3453"/>
            <p14:sldId id="3839"/>
            <p14:sldId id="3715"/>
            <p14:sldId id="386"/>
            <p14:sldId id="3786"/>
            <p14:sldId id="3601"/>
            <p14:sldId id="3785"/>
            <p14:sldId id="3602"/>
            <p14:sldId id="3603"/>
            <p14:sldId id="3788"/>
            <p14:sldId id="3784"/>
            <p14:sldId id="3604"/>
            <p14:sldId id="3570"/>
            <p14:sldId id="3783"/>
            <p14:sldId id="3571"/>
            <p14:sldId id="3572"/>
          </p14:sldIdLst>
        </p14:section>
        <p14:section name="Conclusion" id="{A6235BBE-B729-EB43-BE7E-FD2A03235998}">
          <p14:sldIdLst>
            <p14:sldId id="3776"/>
            <p14:sldId id="3763"/>
            <p14:sldId id="3764"/>
            <p14:sldId id="3765"/>
            <p14:sldId id="3833"/>
            <p14:sldId id="262"/>
            <p14:sldId id="397"/>
            <p14:sldId id="398"/>
            <p14:sldId id="399"/>
            <p14:sldId id="3835"/>
            <p14:sldId id="400"/>
            <p14:sldId id="3790"/>
            <p14:sldId id="3606"/>
            <p14:sldId id="36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6F5"/>
    <a:srgbClr val="FFFFFF"/>
    <a:srgbClr val="365D71"/>
    <a:srgbClr val="9F1D1D"/>
    <a:srgbClr val="FCF1DD"/>
    <a:srgbClr val="0D5E1D"/>
    <a:srgbClr val="062B0D"/>
    <a:srgbClr val="FBE0FF"/>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26"/>
    <p:restoredTop sz="64326"/>
  </p:normalViewPr>
  <p:slideViewPr>
    <p:cSldViewPr>
      <p:cViewPr varScale="1">
        <p:scale>
          <a:sx n="89" d="100"/>
          <a:sy n="89" d="100"/>
        </p:scale>
        <p:origin x="184" y="328"/>
      </p:cViewPr>
      <p:guideLst>
        <p:guide orient="horz" pos="2160"/>
        <p:guide pos="2880"/>
      </p:guideLst>
    </p:cSldViewPr>
  </p:slideViewPr>
  <p:outlineViewPr>
    <p:cViewPr>
      <p:scale>
        <a:sx n="33" d="100"/>
        <a:sy n="33" d="100"/>
      </p:scale>
      <p:origin x="0" y="-48120"/>
    </p:cViewPr>
  </p:outlineViewPr>
  <p:notesTextViewPr>
    <p:cViewPr>
      <p:scale>
        <a:sx n="100" d="100"/>
        <a:sy n="100" d="100"/>
      </p:scale>
      <p:origin x="0" y="0"/>
    </p:cViewPr>
  </p:notesTextViewPr>
  <p:sorterViewPr>
    <p:cViewPr varScale="1">
      <p:scale>
        <a:sx n="90" d="100"/>
        <a:sy n="90" d="100"/>
      </p:scale>
      <p:origin x="0" y="43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notesMaster" Target="notesMasters/notesMaster1.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presProps" Target="presProps.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viewProps" Target="view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259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8A3F1C3-438E-FA46-9388-6A19E01A8995}" type="slidenum">
              <a:rPr lang="en-US" smtClean="0"/>
              <a:pPr>
                <a:defRPr/>
              </a:pPr>
              <a:t>‹#›</a:t>
            </a:fld>
            <a:endParaRPr lang="en-US" dirty="0"/>
          </a:p>
        </p:txBody>
      </p:sp>
    </p:spTree>
    <p:extLst>
      <p:ext uri="{BB962C8B-B14F-4D97-AF65-F5344CB8AC3E}">
        <p14:creationId xmlns:p14="http://schemas.microsoft.com/office/powerpoint/2010/main" val="23444982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arismanews.com/us/72893-wife-of-beloved-pastor-who-committed-suicide-speaks-ou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harismanews.com/component/search/?searchword=Jessilyn%20Lancaster&amp;ordering=newest&amp;searchphrase=exact&amp;areas%5b0%5d=author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0" dirty="0">
              <a:cs typeface="ＭＳ Ｐゴシック" charset="0"/>
            </a:endParaRPr>
          </a:p>
        </p:txBody>
      </p:sp>
    </p:spTree>
    <p:extLst>
      <p:ext uri="{BB962C8B-B14F-4D97-AF65-F5344CB8AC3E}">
        <p14:creationId xmlns:p14="http://schemas.microsoft.com/office/powerpoint/2010/main" val="20396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short, as my message title indicates, “Be Reputable.” Ben Franklin noted aptly</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endParaRPr lang="en-US" b="0" dirty="0">
              <a:cs typeface="ＭＳ Ｐゴシック" charset="0"/>
            </a:endParaRPr>
          </a:p>
        </p:txBody>
      </p:sp>
    </p:spTree>
    <p:extLst>
      <p:ext uri="{BB962C8B-B14F-4D97-AF65-F5344CB8AC3E}">
        <p14:creationId xmlns:p14="http://schemas.microsoft.com/office/powerpoint/2010/main" val="538629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what happens when we actually do this?</a:t>
            </a:r>
            <a:endParaRPr lang="en-US" b="0" dirty="0"/>
          </a:p>
        </p:txBody>
      </p:sp>
    </p:spTree>
    <p:extLst>
      <p:ext uri="{BB962C8B-B14F-4D97-AF65-F5344CB8AC3E}">
        <p14:creationId xmlns:p14="http://schemas.microsoft.com/office/powerpoint/2010/main" val="188106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Paul’s letter to Titus, we see many results of reputable conduct</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95774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302DC8-7289-CA46-B6C9-7EF303A75629}"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ＭＳ Ｐゴシック" charset="0"/>
              </a:rPr>
              <a:t>Here is another fantastic result of good conduct!</a:t>
            </a:r>
          </a:p>
        </p:txBody>
      </p:sp>
    </p:spTree>
    <p:extLst>
      <p:ext uri="{BB962C8B-B14F-4D97-AF65-F5344CB8AC3E}">
        <p14:creationId xmlns:p14="http://schemas.microsoft.com/office/powerpoint/2010/main" val="3218841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are you doing at this?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527423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555306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Introduction-96</a:t>
            </a:r>
          </a:p>
          <a:p>
            <a:pPr eaLnBrk="1" hangingPunct="1">
              <a:spcBef>
                <a:spcPct val="0"/>
              </a:spcBef>
            </a:pPr>
            <a:r>
              <a:rPr lang="en-US" b="0" dirty="0">
                <a:latin typeface="Arial" charset="0"/>
                <a:ea typeface="ＭＳ Ｐゴシック" charset="0"/>
                <a:cs typeface="ＭＳ Ｐゴシック" charset="0"/>
              </a:rPr>
              <a:t>NS-03-Luke1-12-slide 65</a:t>
            </a:r>
            <a:endParaRPr lang="en-US" dirty="0">
              <a:latin typeface="Arial" charset="0"/>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0" i="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0"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117692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072098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After leaving Paul in Crete with newly planted church, he told him in 1:5, "For this reason I left you in Crete, that you would set in order what remains and appoint elders in every city as I directed you."</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16661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28432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could the believers there live out the Christian life in such a pagan place?</a:t>
            </a:r>
            <a:r>
              <a:rPr lang="en-SG" b="0" dirty="0">
                <a:effectLst/>
              </a:rPr>
              <a:t>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53236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And 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4203951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92AC9-0D14-EB42-A791-216AB9334C23}"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(So what’s the first way Paul shares that we can we be reputable in the midst of so much false teaching today? It starts with the leadership where Paul says to…)</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pPr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2389125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1467925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29766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greets Titus that truth leads to godliness amidst pagans (1:1-4).</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26</a:t>
            </a:fld>
            <a:endParaRPr lang="en-US" dirty="0"/>
          </a:p>
        </p:txBody>
      </p:sp>
    </p:spTree>
    <p:extLst>
      <p:ext uri="{BB962C8B-B14F-4D97-AF65-F5344CB8AC3E}">
        <p14:creationId xmlns:p14="http://schemas.microsoft.com/office/powerpoint/2010/main" val="554969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key concepts come together in two terms for church leaders. They are called </a:t>
            </a:r>
            <a:r>
              <a:rPr lang="en-US" b="0" i="1" dirty="0"/>
              <a:t>presbuteros </a:t>
            </a:r>
            <a:r>
              <a:rPr lang="en-US" b="0" i="0" dirty="0"/>
              <a:t>or </a:t>
            </a:r>
            <a:r>
              <a:rPr lang="en-US" b="0" dirty="0"/>
              <a:t>elders because they are typically among the oldest and most mature members. They are also deemed </a:t>
            </a:r>
            <a:r>
              <a:rPr lang="en-US" b="0" i="1" dirty="0"/>
              <a:t>episkopos</a:t>
            </a:r>
            <a:r>
              <a:rPr lang="en-US" b="0" i="0" dirty="0"/>
              <a:t> or overseers as they manage or direct the affairs of the church. </a:t>
            </a:r>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31</a:t>
            </a:fld>
            <a:endParaRPr lang="en-US" dirty="0"/>
          </a:p>
        </p:txBody>
      </p:sp>
    </p:spTree>
    <p:extLst>
      <p:ext uri="{BB962C8B-B14F-4D97-AF65-F5344CB8AC3E}">
        <p14:creationId xmlns:p14="http://schemas.microsoft.com/office/powerpoint/2010/main" val="4246509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CAE08A-74ED-2F44-A0D9-E6E53E40FDBE}"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2434" name="Rectangle 2"/>
          <p:cNvSpPr>
            <a:spLocks noGrp="1" noRot="1" noChangeAspect="1" noChangeArrowheads="1" noTextEdit="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a:ea typeface="ＭＳ Ｐゴシック" charset="0"/>
                <a:cs typeface="ＭＳ Ｐゴシック" charset="0"/>
              </a:rPr>
              <a:t>Having seen the structure, it is vital that the dynamics be understood.</a:t>
            </a:r>
          </a:p>
        </p:txBody>
      </p:sp>
    </p:spTree>
    <p:extLst>
      <p:ext uri="{BB962C8B-B14F-4D97-AF65-F5344CB8AC3E}">
        <p14:creationId xmlns:p14="http://schemas.microsoft.com/office/powerpoint/2010/main" val="1312037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437947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else can we be reputable in the midst of so much false teaching today? Well, godliness actually looks different in the various stages of life since each stage has unique temptations. So in chapter 2 Paul says you can be reputable when you…)</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12118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To add to the many US pastors who have already taken their own lives in recent years, megachurch pastor and mental health advocate </a:t>
            </a:r>
            <a:r>
              <a:rPr lang="en-US" b="0" dirty="0" err="1">
                <a:cs typeface="ＭＳ Ｐゴシック" charset="0"/>
              </a:rPr>
              <a:t>Jarrid</a:t>
            </a:r>
            <a:r>
              <a:rPr lang="en-US" b="0" dirty="0">
                <a:cs typeface="ＭＳ Ｐゴシック" charset="0"/>
              </a:rPr>
              <a:t> Wilson died by suicide on Monday (9 Sep 2019). He served at Harvest Christian Fellowship in California with Greg Laurie, a popular evangelical leader. </a:t>
            </a:r>
          </a:p>
        </p:txBody>
      </p:sp>
    </p:spTree>
    <p:extLst>
      <p:ext uri="{BB962C8B-B14F-4D97-AF65-F5344CB8AC3E}">
        <p14:creationId xmlns:p14="http://schemas.microsoft.com/office/powerpoint/2010/main" val="926858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459998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587070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3F1C3-438E-FA46-9388-6A19E01A8995}" type="slidenum">
              <a:rPr lang="en-US" smtClean="0"/>
              <a:pPr>
                <a:defRPr/>
              </a:pPr>
              <a:t>49</a:t>
            </a:fld>
            <a:endParaRPr lang="en-US"/>
          </a:p>
        </p:txBody>
      </p:sp>
    </p:spTree>
    <p:extLst>
      <p:ext uri="{BB962C8B-B14F-4D97-AF65-F5344CB8AC3E}">
        <p14:creationId xmlns:p14="http://schemas.microsoft.com/office/powerpoint/2010/main" val="225606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2811614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2692124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1354183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4192599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691687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194085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293381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effectLst/>
                <a:hlinkClick r:id="rId3"/>
              </a:rPr>
              <a:t>YEAR IN REVIEW: Wife of Beloved Pastor Who Committed Suicide Speaks Out</a:t>
            </a:r>
            <a:r>
              <a:rPr lang="en-SG" b="1" dirty="0">
                <a:effectLst/>
              </a:rPr>
              <a:t> </a:t>
            </a:r>
          </a:p>
          <a:p>
            <a:r>
              <a:rPr lang="en-SG" dirty="0"/>
              <a:t>1:00PM EDT 8/29/2018 </a:t>
            </a:r>
            <a:r>
              <a:rPr lang="en-SG" dirty="0">
                <a:hlinkClick r:id="rId4"/>
              </a:rPr>
              <a:t>Jessilyn Lancaster</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0" dirty="0">
                <a:effectLst>
                  <a:glow rad="127000">
                    <a:schemeClr val="tx1"/>
                  </a:glow>
                </a:effectLst>
                <a:latin typeface="Arial" charset="0"/>
                <a:ea typeface="ＭＳ Ｐゴシック" charset="0"/>
                <a:cs typeface="ＭＳ Ｐゴシック" charset="0"/>
              </a:rPr>
              <a:t>https://</a:t>
            </a:r>
            <a:r>
              <a:rPr lang="en-US" sz="1200" b="1" kern="0" dirty="0" err="1">
                <a:effectLst>
                  <a:glow rad="127000">
                    <a:schemeClr val="tx1"/>
                  </a:glow>
                </a:effectLst>
                <a:latin typeface="Arial" charset="0"/>
                <a:ea typeface="ＭＳ Ｐゴシック" charset="0"/>
                <a:cs typeface="ＭＳ Ｐゴシック" charset="0"/>
              </a:rPr>
              <a:t>www.charismanews.com</a:t>
            </a:r>
            <a:r>
              <a:rPr lang="en-US" sz="1200" b="1" kern="0" dirty="0">
                <a:effectLst>
                  <a:glow rad="127000">
                    <a:schemeClr val="tx1"/>
                  </a:glow>
                </a:effectLst>
                <a:latin typeface="Arial" charset="0"/>
                <a:ea typeface="ＭＳ Ｐゴシック" charset="0"/>
                <a:cs typeface="ＭＳ Ｐゴシック" charset="0"/>
              </a:rPr>
              <a:t>/us/72893-wife-of-beloved-pastor-who-committed-suicide-speaks-out</a:t>
            </a:r>
          </a:p>
          <a:p>
            <a:endParaRPr lang="en-US" dirty="0">
              <a:cs typeface="ＭＳ Ｐゴシック" charset="0"/>
            </a:endParaRPr>
          </a:p>
        </p:txBody>
      </p:sp>
    </p:spTree>
    <p:extLst>
      <p:ext uri="{BB962C8B-B14F-4D97-AF65-F5344CB8AC3E}">
        <p14:creationId xmlns:p14="http://schemas.microsoft.com/office/powerpoint/2010/main" val="4034308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4163841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964732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26742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4291110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4048833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4274136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800402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Our leaders need to see the unmerited favor Jesus gives—and then humbly instruct how that should result in an honorable lifestyle.</a:t>
            </a:r>
          </a:p>
        </p:txBody>
      </p:sp>
    </p:spTree>
    <p:extLst>
      <p:ext uri="{BB962C8B-B14F-4D97-AF65-F5344CB8AC3E}">
        <p14:creationId xmlns:p14="http://schemas.microsoft.com/office/powerpoint/2010/main" val="1840282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44467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It makes one wonder if Christianity really works, doesn’t it? Of course, we know Jesus truly changes lives, but it makes me sad to see so many who don’t see that reality in their lives. So what's the problem, then? Pastor Wilson got caught up in false teaching—the lie that he and his family would be better off if he was dead instead of alive.</a:t>
            </a:r>
          </a:p>
        </p:txBody>
      </p:sp>
    </p:spTree>
    <p:extLst>
      <p:ext uri="{BB962C8B-B14F-4D97-AF65-F5344CB8AC3E}">
        <p14:creationId xmlns:p14="http://schemas.microsoft.com/office/powerpoint/2010/main" val="19423490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10DB5-14D9-1E46-8367-7D3D3CC853E8}" type="slidenum">
              <a:rPr lang="en-US" sz="1200">
                <a:latin typeface="Arial" panose="020B0604020202020204" pitchFamily="34" charset="0"/>
              </a:rPr>
              <a:pPr eaLnBrk="1" hangingPunct="1"/>
              <a:t>89</a:t>
            </a:fld>
            <a:endParaRPr lang="en-US" sz="1200" dirty="0">
              <a:latin typeface="Arial" panose="020B0604020202020204" pitchFamily="34"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316690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latin typeface="Arial" panose="020B0604020202020204" pitchFamily="34" charset="0"/>
              </a:rPr>
              <a:pPr eaLnBrk="1" hangingPunct="1"/>
              <a:t>91</a:t>
            </a:fld>
            <a:endParaRPr lang="en-US" sz="1200"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Preaching (np)</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92088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One key problem is the false teaching all around us. In 2016, the Presbyterian Church USA even prayed to Allah…</a:t>
            </a:r>
          </a:p>
          <a:p>
            <a:endParaRPr lang="en-US" sz="1200" b="0" i="0" kern="1200" dirty="0">
              <a:solidFill>
                <a:schemeClr val="tx1"/>
              </a:solidFill>
              <a:effectLst/>
              <a:latin typeface="Arial" panose="020B0604020202020204" pitchFamily="34" charset="0"/>
              <a:ea typeface="ＭＳ Ｐゴシック" charset="-128"/>
              <a:cs typeface="ＭＳ Ｐゴシック" charset="-128"/>
            </a:endParaRPr>
          </a:p>
          <a:p>
            <a:r>
              <a:rPr lang="en-US" sz="1200" b="0" i="0" kern="1200" dirty="0">
                <a:solidFill>
                  <a:schemeClr val="tx1"/>
                </a:solidFill>
                <a:effectLst/>
                <a:latin typeface="Arial" panose="020B0604020202020204" pitchFamily="34" charset="0"/>
                <a:ea typeface="ＭＳ Ｐゴシック" charset="-128"/>
              </a:rPr>
              <a:t>—————————</a:t>
            </a:r>
          </a:p>
          <a:p>
            <a:endParaRPr lang="en-US" sz="1200" b="0" i="0" kern="1200" dirty="0">
              <a:solidFill>
                <a:schemeClr val="tx1"/>
              </a:solidFill>
              <a:effectLst/>
              <a:latin typeface="Arial" panose="020B0604020202020204" pitchFamily="34" charset="0"/>
              <a:ea typeface="ＭＳ Ｐゴシック" charset="-128"/>
            </a:endParaRPr>
          </a:p>
          <a:p>
            <a:r>
              <a:rPr lang="en-US" b="0" dirty="0"/>
              <a:t>https://</a:t>
            </a:r>
            <a:r>
              <a:rPr lang="en-US" b="0" dirty="0" err="1"/>
              <a:t>israelislamandendtimes.com</a:t>
            </a:r>
            <a:r>
              <a:rPr lang="en-US" b="0" dirty="0"/>
              <a:t>/</a:t>
            </a:r>
            <a:r>
              <a:rPr lang="en-US" b="0" dirty="0" err="1"/>
              <a:t>presbyterian</a:t>
            </a:r>
            <a:r>
              <a:rPr lang="en-US" b="0" dirty="0"/>
              <a:t>-church-</a:t>
            </a:r>
            <a:r>
              <a:rPr lang="en-US" b="0" dirty="0" err="1"/>
              <a:t>usa</a:t>
            </a:r>
            <a:r>
              <a:rPr lang="en-US" b="0" dirty="0"/>
              <a:t>-prays-to-</a:t>
            </a:r>
            <a:r>
              <a:rPr lang="en-US" b="0" dirty="0" err="1"/>
              <a:t>allah</a:t>
            </a:r>
            <a:r>
              <a:rPr lang="en-US" b="0" dirty="0"/>
              <a:t>-calls-</a:t>
            </a:r>
            <a:r>
              <a:rPr lang="en-US" b="0" dirty="0" err="1"/>
              <a:t>muhammad</a:t>
            </a:r>
            <a:r>
              <a:rPr lang="en-US" b="0" dirty="0"/>
              <a:t>-a-prophet/?</a:t>
            </a:r>
            <a:r>
              <a:rPr lang="en-US" b="0" dirty="0" err="1"/>
              <a:t>utm_campaign</a:t>
            </a:r>
            <a:r>
              <a:rPr lang="en-US" b="0" dirty="0"/>
              <a:t>=</a:t>
            </a:r>
            <a:r>
              <a:rPr lang="en-US" b="0" dirty="0" err="1"/>
              <a:t>shareaholic&amp;utm_medium</a:t>
            </a:r>
            <a:r>
              <a:rPr lang="en-US" b="0" dirty="0"/>
              <a:t>=</a:t>
            </a:r>
            <a:r>
              <a:rPr lang="en-US" b="0" dirty="0" err="1"/>
              <a:t>facebook&amp;utm_source</a:t>
            </a:r>
            <a:r>
              <a:rPr lang="en-US" b="0" dirty="0"/>
              <a:t>=</a:t>
            </a:r>
            <a:r>
              <a:rPr lang="en-US" b="0" dirty="0" err="1"/>
              <a:t>socialnetwork&amp;fbclid</a:t>
            </a:r>
            <a:r>
              <a:rPr lang="en-US" b="0" dirty="0"/>
              <a:t>=IwAR2mraG6FYMzzkflfKLhp5eHjvzjgyYMNRTYjuSwVgOV6CD9xLqtETAsXao</a:t>
            </a:r>
          </a:p>
          <a:p>
            <a:r>
              <a:rPr lang="en-US" b="0" dirty="0"/>
              <a:t>Accessed 14 July 2019</a:t>
            </a:r>
          </a:p>
        </p:txBody>
      </p:sp>
    </p:spTree>
    <p:extLst>
      <p:ext uri="{BB962C8B-B14F-4D97-AF65-F5344CB8AC3E}">
        <p14:creationId xmlns:p14="http://schemas.microsoft.com/office/powerpoint/2010/main" val="234517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We see false teaching even closer to home with churches right here who teach that God heals all who have real faith—and that God is obligated to make us wealthy—and that taking the Lord’s Supper will lead to healing! So how do we respond in such an environment?</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cs typeface="ＭＳ Ｐゴシック" charset="0"/>
            </a:endParaRPr>
          </a:p>
        </p:txBody>
      </p:sp>
    </p:spTree>
    <p:extLst>
      <p:ext uri="{BB962C8B-B14F-4D97-AF65-F5344CB8AC3E}">
        <p14:creationId xmlns:p14="http://schemas.microsoft.com/office/powerpoint/2010/main" val="1659597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Paul’s letter to Titus tells us that a key proper response to false teaching is our </a:t>
            </a:r>
            <a:r>
              <a:rPr lang="en-US" sz="1200" b="0" i="1" kern="1200" dirty="0">
                <a:solidFill>
                  <a:schemeClr val="tx1"/>
                </a:solidFill>
                <a:effectLst/>
                <a:latin typeface="Arial" panose="020B0604020202020204" pitchFamily="34" charset="0"/>
                <a:ea typeface="ＭＳ Ｐゴシック" charset="-128"/>
                <a:cs typeface="ＭＳ Ｐゴシック" charset="-128"/>
              </a:rPr>
              <a:t>conduct</a:t>
            </a:r>
            <a:r>
              <a:rPr lang="en-US" sz="1200" b="0" i="0" kern="1200" dirty="0">
                <a:solidFill>
                  <a:schemeClr val="tx1"/>
                </a:solidFill>
                <a:effectLst/>
                <a:latin typeface="Arial" panose="020B0604020202020204" pitchFamily="34" charset="0"/>
                <a:ea typeface="ＭＳ Ｐゴシック" charset="-128"/>
                <a:cs typeface="ＭＳ Ｐゴシック" charset="-128"/>
              </a:rPr>
              <a:t>—</a:t>
            </a:r>
            <a:r>
              <a:rPr lang="en-SG" b="0" dirty="0">
                <a:effectLst/>
              </a:rPr>
              <a:t> </a:t>
            </a:r>
            <a:endParaRPr lang="en-US" b="0" dirty="0"/>
          </a:p>
        </p:txBody>
      </p:sp>
    </p:spTree>
    <p:extLst>
      <p:ext uri="{BB962C8B-B14F-4D97-AF65-F5344CB8AC3E}">
        <p14:creationId xmlns:p14="http://schemas.microsoft.com/office/powerpoint/2010/main" val="3064472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Specifically, Paul says that our good conduct helps us fight those opposed to the gospel.</a:t>
            </a:r>
          </a:p>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9</a:t>
            </a:fld>
            <a:endParaRPr lang="en-US" dirty="0"/>
          </a:p>
        </p:txBody>
      </p:sp>
    </p:spTree>
    <p:extLst>
      <p:ext uri="{BB962C8B-B14F-4D97-AF65-F5344CB8AC3E}">
        <p14:creationId xmlns:p14="http://schemas.microsoft.com/office/powerpoint/2010/main" val="350850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4D64DBD-0555-BF42-AC8A-981CF3C8EA55}" type="slidenum">
              <a:rPr lang="en-US"/>
              <a:pPr>
                <a:defRPr/>
              </a:pPr>
              <a:t>‹#›</a:t>
            </a:fld>
            <a:endParaRPr lang="en-US"/>
          </a:p>
        </p:txBody>
      </p:sp>
    </p:spTree>
    <p:extLst>
      <p:ext uri="{BB962C8B-B14F-4D97-AF65-F5344CB8AC3E}">
        <p14:creationId xmlns:p14="http://schemas.microsoft.com/office/powerpoint/2010/main" val="275571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63326D5-4F68-234C-8646-346E7E30477A}" type="slidenum">
              <a:rPr lang="en-US"/>
              <a:pPr>
                <a:defRPr/>
              </a:pPr>
              <a:t>‹#›</a:t>
            </a:fld>
            <a:endParaRPr lang="en-US"/>
          </a:p>
        </p:txBody>
      </p:sp>
    </p:spTree>
    <p:extLst>
      <p:ext uri="{BB962C8B-B14F-4D97-AF65-F5344CB8AC3E}">
        <p14:creationId xmlns:p14="http://schemas.microsoft.com/office/powerpoint/2010/main" val="39412746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47564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55270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a:lvl1pPr>
          </a:lstStyle>
          <a:p>
            <a:fld id="{745FED0C-FF93-4CB8-90A1-A3EDF73EF4BD}" type="datetimeFigureOut">
              <a:rPr lang="en-US" altLang="en-US"/>
              <a:pPr/>
              <a:t>2/4/22</a:t>
            </a:fld>
            <a:endParaRPr lang="en-US" altLang="en-US"/>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a:lvl1pPr>
          </a:lstStyle>
          <a:p>
            <a:fld id="{47FB0165-D2F4-489D-B8E0-1AD7727807F0}" type="slidenum">
              <a:rPr lang="en-US" altLang="en-US"/>
              <a:pPr/>
              <a:t>‹#›</a:t>
            </a:fld>
            <a:endParaRPr lang="en-US" altLang="en-US"/>
          </a:p>
        </p:txBody>
      </p:sp>
    </p:spTree>
    <p:extLst>
      <p:ext uri="{BB962C8B-B14F-4D97-AF65-F5344CB8AC3E}">
        <p14:creationId xmlns:p14="http://schemas.microsoft.com/office/powerpoint/2010/main" val="41465502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a:lvl1pPr>
          </a:lstStyle>
          <a:p>
            <a:fld id="{72B390B8-AAA7-42BF-AC18-54438035F55A}" type="datetimeFigureOut">
              <a:rPr lang="en-US" altLang="en-US"/>
              <a:pPr/>
              <a:t>2/4/22</a:t>
            </a:fld>
            <a:endParaRPr lang="en-US" altLang="en-US"/>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a:lvl1pPr>
          </a:lstStyle>
          <a:p>
            <a:fld id="{1E595A04-F34F-40E7-A056-B2F3E27EED88}" type="slidenum">
              <a:rPr lang="en-US" altLang="en-US"/>
              <a:pPr/>
              <a:t>‹#›</a:t>
            </a:fld>
            <a:endParaRPr lang="en-US" altLang="en-US"/>
          </a:p>
        </p:txBody>
      </p:sp>
    </p:spTree>
    <p:extLst>
      <p:ext uri="{BB962C8B-B14F-4D97-AF65-F5344CB8AC3E}">
        <p14:creationId xmlns:p14="http://schemas.microsoft.com/office/powerpoint/2010/main" val="2903838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a:lvl1pPr>
          </a:lstStyle>
          <a:p>
            <a:fld id="{F259F2CA-D7A5-4EFD-B00E-8DA482F21E55}" type="datetimeFigureOut">
              <a:rPr lang="en-US" altLang="en-US"/>
              <a:pPr/>
              <a:t>2/4/22</a:t>
            </a:fld>
            <a:endParaRPr lang="en-US" altLang="en-US"/>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a:lvl1pPr>
          </a:lstStyle>
          <a:p>
            <a:fld id="{E5F57C40-A742-4BDA-8C5D-1097B0D13ECD}" type="slidenum">
              <a:rPr lang="en-US" altLang="en-US"/>
              <a:pPr/>
              <a:t>‹#›</a:t>
            </a:fld>
            <a:endParaRPr lang="en-US" altLang="en-US"/>
          </a:p>
        </p:txBody>
      </p:sp>
    </p:spTree>
    <p:extLst>
      <p:ext uri="{BB962C8B-B14F-4D97-AF65-F5344CB8AC3E}">
        <p14:creationId xmlns:p14="http://schemas.microsoft.com/office/powerpoint/2010/main" val="8956234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a:lvl1pPr>
          </a:lstStyle>
          <a:p>
            <a:fld id="{2A2AC055-A7EA-4F65-8449-908281CDABD1}" type="datetimeFigureOut">
              <a:rPr lang="en-US" altLang="en-US"/>
              <a:pPr/>
              <a:t>2/4/22</a:t>
            </a:fld>
            <a:endParaRPr lang="en-US" altLang="en-US"/>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a:lvl1pPr>
          </a:lstStyle>
          <a:p>
            <a:fld id="{984F7EF3-D05C-4AB0-8983-511722385AA1}" type="slidenum">
              <a:rPr lang="en-US" altLang="en-US"/>
              <a:pPr/>
              <a:t>‹#›</a:t>
            </a:fld>
            <a:endParaRPr lang="en-US" altLang="en-US"/>
          </a:p>
        </p:txBody>
      </p:sp>
    </p:spTree>
    <p:extLst>
      <p:ext uri="{BB962C8B-B14F-4D97-AF65-F5344CB8AC3E}">
        <p14:creationId xmlns:p14="http://schemas.microsoft.com/office/powerpoint/2010/main" val="3038488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a:lvl1pPr>
          </a:lstStyle>
          <a:p>
            <a:fld id="{B0D5ECA5-70A4-4ED1-A5F1-A939D27D333A}" type="datetimeFigureOut">
              <a:rPr lang="en-US" altLang="en-US"/>
              <a:pPr/>
              <a:t>2/4/22</a:t>
            </a:fld>
            <a:endParaRPr lang="en-US" altLang="en-US"/>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a:lvl1pPr>
          </a:lstStyle>
          <a:p>
            <a:fld id="{88119662-7FBF-45D5-8F2D-E14F27C2F9CC}" type="slidenum">
              <a:rPr lang="en-US" altLang="en-US"/>
              <a:pPr/>
              <a:t>‹#›</a:t>
            </a:fld>
            <a:endParaRPr lang="en-US" altLang="en-US"/>
          </a:p>
        </p:txBody>
      </p:sp>
    </p:spTree>
    <p:extLst>
      <p:ext uri="{BB962C8B-B14F-4D97-AF65-F5344CB8AC3E}">
        <p14:creationId xmlns:p14="http://schemas.microsoft.com/office/powerpoint/2010/main" val="25863669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a:lvl1pPr>
          </a:lstStyle>
          <a:p>
            <a:fld id="{CC9CC676-7599-4105-AD5D-7DCBFD3519E4}" type="datetimeFigureOut">
              <a:rPr lang="en-US" altLang="en-US"/>
              <a:pPr/>
              <a:t>2/4/22</a:t>
            </a:fld>
            <a:endParaRPr lang="en-US" altLang="en-US"/>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a:lvl1pPr>
          </a:lstStyle>
          <a:p>
            <a:fld id="{58A8DD6A-A495-415B-B63E-DC034DD8DA9F}" type="slidenum">
              <a:rPr lang="en-US" altLang="en-US"/>
              <a:pPr/>
              <a:t>‹#›</a:t>
            </a:fld>
            <a:endParaRPr lang="en-US" altLang="en-US"/>
          </a:p>
        </p:txBody>
      </p:sp>
    </p:spTree>
    <p:extLst>
      <p:ext uri="{BB962C8B-B14F-4D97-AF65-F5344CB8AC3E}">
        <p14:creationId xmlns:p14="http://schemas.microsoft.com/office/powerpoint/2010/main" val="14523940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a:lvl1pPr>
          </a:lstStyle>
          <a:p>
            <a:fld id="{B8646CB7-4F76-4E14-A6F7-94A79ADE32C7}" type="datetimeFigureOut">
              <a:rPr lang="en-US" altLang="en-US"/>
              <a:pPr/>
              <a:t>2/4/22</a:t>
            </a:fld>
            <a:endParaRPr lang="en-US" altLang="en-US"/>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a:lvl1pPr>
          </a:lstStyle>
          <a:p>
            <a:fld id="{4C9B4BF2-546D-456A-9392-E2532A31CF14}" type="slidenum">
              <a:rPr lang="en-US" altLang="en-US"/>
              <a:pPr/>
              <a:t>‹#›</a:t>
            </a:fld>
            <a:endParaRPr lang="en-US" altLang="en-US"/>
          </a:p>
        </p:txBody>
      </p:sp>
    </p:spTree>
    <p:extLst>
      <p:ext uri="{BB962C8B-B14F-4D97-AF65-F5344CB8AC3E}">
        <p14:creationId xmlns:p14="http://schemas.microsoft.com/office/powerpoint/2010/main" val="20321355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a:lvl1pPr>
          </a:lstStyle>
          <a:p>
            <a:fld id="{60145120-B658-4A37-9777-00758C91A636}" type="datetimeFigureOut">
              <a:rPr lang="en-US" altLang="en-US"/>
              <a:pPr/>
              <a:t>2/4/22</a:t>
            </a:fld>
            <a:endParaRPr lang="en-US" altLang="en-US"/>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a:lvl1pPr>
          </a:lstStyle>
          <a:p>
            <a:fld id="{52A41019-5B91-4407-8E87-9EE334CDB50C}" type="slidenum">
              <a:rPr lang="en-US" altLang="en-US"/>
              <a:pPr/>
              <a:t>‹#›</a:t>
            </a:fld>
            <a:endParaRPr lang="en-US" altLang="en-US"/>
          </a:p>
        </p:txBody>
      </p:sp>
    </p:spTree>
    <p:extLst>
      <p:ext uri="{BB962C8B-B14F-4D97-AF65-F5344CB8AC3E}">
        <p14:creationId xmlns:p14="http://schemas.microsoft.com/office/powerpoint/2010/main" val="179248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B421687-6B90-E147-A163-04CBA725B0E5}" type="slidenum">
              <a:rPr lang="en-US"/>
              <a:pPr>
                <a:defRPr/>
              </a:pPr>
              <a:t>‹#›</a:t>
            </a:fld>
            <a:endParaRPr lang="en-US"/>
          </a:p>
        </p:txBody>
      </p:sp>
    </p:spTree>
    <p:extLst>
      <p:ext uri="{BB962C8B-B14F-4D97-AF65-F5344CB8AC3E}">
        <p14:creationId xmlns:p14="http://schemas.microsoft.com/office/powerpoint/2010/main" val="35224488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a:lvl1pPr>
          </a:lstStyle>
          <a:p>
            <a:fld id="{E2E61236-FF77-4EA8-81B8-9B1CE9B43259}" type="datetimeFigureOut">
              <a:rPr lang="en-US" altLang="en-US"/>
              <a:pPr/>
              <a:t>2/4/22</a:t>
            </a:fld>
            <a:endParaRPr lang="en-US" altLang="en-US"/>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a:lvl1pPr>
          </a:lstStyle>
          <a:p>
            <a:fld id="{F8EFDA0B-03B4-4631-8EF7-D9CFFBD569DA}" type="slidenum">
              <a:rPr lang="en-US" altLang="en-US"/>
              <a:pPr/>
              <a:t>‹#›</a:t>
            </a:fld>
            <a:endParaRPr lang="en-US" altLang="en-US"/>
          </a:p>
        </p:txBody>
      </p:sp>
    </p:spTree>
    <p:extLst>
      <p:ext uri="{BB962C8B-B14F-4D97-AF65-F5344CB8AC3E}">
        <p14:creationId xmlns:p14="http://schemas.microsoft.com/office/powerpoint/2010/main" val="31453995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a:lvl1pPr>
          </a:lstStyle>
          <a:p>
            <a:fld id="{0503885B-299C-4476-9208-0C4CD2A0384D}" type="datetimeFigureOut">
              <a:rPr lang="en-US" altLang="en-US"/>
              <a:pPr/>
              <a:t>2/4/22</a:t>
            </a:fld>
            <a:endParaRPr lang="en-US" altLang="en-US"/>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a:lvl1pPr>
          </a:lstStyle>
          <a:p>
            <a:fld id="{01F66705-50FE-424F-A0FA-75D8F39389CD}" type="slidenum">
              <a:rPr lang="en-US" altLang="en-US"/>
              <a:pPr/>
              <a:t>‹#›</a:t>
            </a:fld>
            <a:endParaRPr lang="en-US" altLang="en-US"/>
          </a:p>
        </p:txBody>
      </p:sp>
    </p:spTree>
    <p:extLst>
      <p:ext uri="{BB962C8B-B14F-4D97-AF65-F5344CB8AC3E}">
        <p14:creationId xmlns:p14="http://schemas.microsoft.com/office/powerpoint/2010/main" val="19903511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a:lvl1pPr>
          </a:lstStyle>
          <a:p>
            <a:fld id="{51FBD0C5-ECC6-46C5-A7FB-1F8057101DF4}" type="datetimeFigureOut">
              <a:rPr lang="en-US" altLang="en-US"/>
              <a:pPr/>
              <a:t>2/4/22</a:t>
            </a:fld>
            <a:endParaRPr lang="en-US" altLang="en-US"/>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a:lvl1pPr>
          </a:lstStyle>
          <a:p>
            <a:fld id="{D2272495-F20E-4D2A-92FC-8348240F2058}" type="slidenum">
              <a:rPr lang="en-US" altLang="en-US"/>
              <a:pPr/>
              <a:t>‹#›</a:t>
            </a:fld>
            <a:endParaRPr lang="en-US" altLang="en-US"/>
          </a:p>
        </p:txBody>
      </p:sp>
    </p:spTree>
    <p:extLst>
      <p:ext uri="{BB962C8B-B14F-4D97-AF65-F5344CB8AC3E}">
        <p14:creationId xmlns:p14="http://schemas.microsoft.com/office/powerpoint/2010/main" val="34988625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9000318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1992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869544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67103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5848930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8085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2716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F384F66-850C-B24D-AEEE-E7F70BD52272}" type="slidenum">
              <a:rPr lang="en-US"/>
              <a:pPr>
                <a:defRPr/>
              </a:pPr>
              <a:t>‹#›</a:t>
            </a:fld>
            <a:endParaRPr lang="en-US"/>
          </a:p>
        </p:txBody>
      </p:sp>
    </p:spTree>
    <p:extLst>
      <p:ext uri="{BB962C8B-B14F-4D97-AF65-F5344CB8AC3E}">
        <p14:creationId xmlns:p14="http://schemas.microsoft.com/office/powerpoint/2010/main" val="27348034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8639734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7158971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111772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2/4/22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6734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pPr/>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40460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pPr/>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344376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pPr/>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39066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pPr/>
              <a:t>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213438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pPr/>
              <a:t>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5709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pPr/>
              <a:t>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138207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BDC3BF4D-E893-9746-8444-C90FCB5C2F9F}" type="slidenum">
              <a:rPr lang="en-US"/>
              <a:pPr>
                <a:defRPr/>
              </a:pPr>
              <a:t>‹#›</a:t>
            </a:fld>
            <a:endParaRPr lang="en-US"/>
          </a:p>
        </p:txBody>
      </p:sp>
    </p:spTree>
    <p:extLst>
      <p:ext uri="{BB962C8B-B14F-4D97-AF65-F5344CB8AC3E}">
        <p14:creationId xmlns:p14="http://schemas.microsoft.com/office/powerpoint/2010/main" val="464049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pPr/>
              <a:t>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18314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pPr/>
              <a:t>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31547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pPr/>
              <a:t>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29302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pPr/>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28792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pPr/>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270773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pPr/>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114946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pPr/>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278494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pPr/>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2743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pPr/>
              <a:t>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2618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pPr/>
              <a:t>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30051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0BAF97D-87B0-5940-8B05-F3C4D4A2E17D}" type="slidenum">
              <a:rPr lang="en-US"/>
              <a:pPr>
                <a:defRPr/>
              </a:pPr>
              <a:t>‹#›</a:t>
            </a:fld>
            <a:endParaRPr lang="en-US"/>
          </a:p>
        </p:txBody>
      </p:sp>
    </p:spTree>
    <p:extLst>
      <p:ext uri="{BB962C8B-B14F-4D97-AF65-F5344CB8AC3E}">
        <p14:creationId xmlns:p14="http://schemas.microsoft.com/office/powerpoint/2010/main" val="17544429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pPr/>
              <a:t>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35254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pPr/>
              <a:t>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16115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pPr/>
              <a:t>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123815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pPr/>
              <a:t>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145510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pPr/>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14841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pPr/>
              <a:t>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pPr/>
              <a:t>‹#›</a:t>
            </a:fld>
            <a:endParaRPr lang="en-US"/>
          </a:p>
        </p:txBody>
      </p:sp>
    </p:spTree>
    <p:extLst>
      <p:ext uri="{BB962C8B-B14F-4D97-AF65-F5344CB8AC3E}">
        <p14:creationId xmlns:p14="http://schemas.microsoft.com/office/powerpoint/2010/main" val="1283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42192419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85950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66120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2792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6E7E7DCC-DCE8-CE4D-A2D9-69D7AD72A352}" type="slidenum">
              <a:rPr lang="en-US"/>
              <a:pPr>
                <a:defRPr/>
              </a:pPr>
              <a:t>‹#›</a:t>
            </a:fld>
            <a:endParaRPr lang="en-US"/>
          </a:p>
        </p:txBody>
      </p:sp>
    </p:spTree>
    <p:extLst>
      <p:ext uri="{BB962C8B-B14F-4D97-AF65-F5344CB8AC3E}">
        <p14:creationId xmlns:p14="http://schemas.microsoft.com/office/powerpoint/2010/main" val="31082767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97440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32368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24787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29465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14267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0333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55665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537386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91490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05452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186E2535-BF93-FD4E-817B-971F99E09EEB}" type="slidenum">
              <a:rPr lang="en-US"/>
              <a:pPr>
                <a:defRPr/>
              </a:pPr>
              <a:t>‹#›</a:t>
            </a:fld>
            <a:endParaRPr lang="en-US"/>
          </a:p>
        </p:txBody>
      </p:sp>
    </p:spTree>
    <p:extLst>
      <p:ext uri="{BB962C8B-B14F-4D97-AF65-F5344CB8AC3E}">
        <p14:creationId xmlns:p14="http://schemas.microsoft.com/office/powerpoint/2010/main" val="1807068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838804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063134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408503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3192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09214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202309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541575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218558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638982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7866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773987F5-C784-A541-ADC9-97EFEF136710}" type="slidenum">
              <a:rPr lang="en-US"/>
              <a:pPr>
                <a:defRPr/>
              </a:pPr>
              <a:t>‹#›</a:t>
            </a:fld>
            <a:endParaRPr lang="en-US"/>
          </a:p>
        </p:txBody>
      </p:sp>
    </p:spTree>
    <p:extLst>
      <p:ext uri="{BB962C8B-B14F-4D97-AF65-F5344CB8AC3E}">
        <p14:creationId xmlns:p14="http://schemas.microsoft.com/office/powerpoint/2010/main" val="39021289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CBAF3DF4-A1E5-0E4D-B9C3-BAFE7E0B7335}" type="slidenum">
              <a:rPr lang="en-US"/>
              <a:pPr>
                <a:defRPr/>
              </a:pPr>
              <a:t>‹#›</a:t>
            </a:fld>
            <a:endParaRPr lang="en-US"/>
          </a:p>
        </p:txBody>
      </p:sp>
    </p:spTree>
    <p:extLst>
      <p:ext uri="{BB962C8B-B14F-4D97-AF65-F5344CB8AC3E}">
        <p14:creationId xmlns:p14="http://schemas.microsoft.com/office/powerpoint/2010/main" val="4054972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D84332D-B39D-BA47-8E64-87D4E7C12B2A}" type="slidenum">
              <a:rPr lang="en-US"/>
              <a:pPr>
                <a:defRPr/>
              </a:pPr>
              <a:t>‹#›</a:t>
            </a:fld>
            <a:endParaRPr lang="en-US"/>
          </a:p>
        </p:txBody>
      </p:sp>
    </p:spTree>
    <p:extLst>
      <p:ext uri="{BB962C8B-B14F-4D97-AF65-F5344CB8AC3E}">
        <p14:creationId xmlns:p14="http://schemas.microsoft.com/office/powerpoint/2010/main" val="154413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7288387-08BE-4C49-93D6-9C93A6F980E6}" type="slidenum">
              <a:rPr lang="en-US"/>
              <a:pPr>
                <a:defRPr/>
              </a:pPr>
              <a:t>‹#›</a:t>
            </a:fld>
            <a:endParaRPr lang="en-US"/>
          </a:p>
        </p:txBody>
      </p:sp>
    </p:spTree>
    <p:extLst>
      <p:ext uri="{BB962C8B-B14F-4D97-AF65-F5344CB8AC3E}">
        <p14:creationId xmlns:p14="http://schemas.microsoft.com/office/powerpoint/2010/main" val="2739511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C05CBE89-BAAC-894B-917F-A46D79EC5201}" type="slidenum">
              <a:rPr lang="en-US"/>
              <a:pPr>
                <a:defRPr/>
              </a:pPr>
              <a:t>‹#›</a:t>
            </a:fld>
            <a:endParaRPr lang="en-US"/>
          </a:p>
        </p:txBody>
      </p:sp>
    </p:spTree>
    <p:extLst>
      <p:ext uri="{BB962C8B-B14F-4D97-AF65-F5344CB8AC3E}">
        <p14:creationId xmlns:p14="http://schemas.microsoft.com/office/powerpoint/2010/main" val="2930346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21808D0A-AAB5-D842-AD04-52DDE95F8CD1}" type="slidenum">
              <a:rPr lang="en-US"/>
              <a:pPr>
                <a:defRPr/>
              </a:pPr>
              <a:t>‹#›</a:t>
            </a:fld>
            <a:endParaRPr lang="en-US"/>
          </a:p>
        </p:txBody>
      </p:sp>
    </p:spTree>
    <p:extLst>
      <p:ext uri="{BB962C8B-B14F-4D97-AF65-F5344CB8AC3E}">
        <p14:creationId xmlns:p14="http://schemas.microsoft.com/office/powerpoint/2010/main" val="1447313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79A3AD5-69B4-904E-8703-C4A4B0516F77}" type="slidenum">
              <a:rPr lang="en-US"/>
              <a:pPr>
                <a:defRPr/>
              </a:pPr>
              <a:t>‹#›</a:t>
            </a:fld>
            <a:endParaRPr lang="en-US"/>
          </a:p>
        </p:txBody>
      </p:sp>
    </p:spTree>
    <p:extLst>
      <p:ext uri="{BB962C8B-B14F-4D97-AF65-F5344CB8AC3E}">
        <p14:creationId xmlns:p14="http://schemas.microsoft.com/office/powerpoint/2010/main" val="189240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3009217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1573374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4145679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1890507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3013283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2287357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256060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C0B30FC-3D07-B448-B8D0-C0F7D11073A9}" type="slidenum">
              <a:rPr lang="en-US"/>
              <a:pPr>
                <a:defRPr/>
              </a:pPr>
              <a:t>‹#›</a:t>
            </a:fld>
            <a:endParaRPr lang="en-US"/>
          </a:p>
        </p:txBody>
      </p:sp>
    </p:spTree>
    <p:extLst>
      <p:ext uri="{BB962C8B-B14F-4D97-AF65-F5344CB8AC3E}">
        <p14:creationId xmlns:p14="http://schemas.microsoft.com/office/powerpoint/2010/main" val="3181021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3332062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3564284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2511732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609130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2/4/22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76661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2/4/22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2059495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2/4/22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24805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2/4/22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251894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2/4/22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191476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2/4/22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234746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36B0A9A-1B31-4F45-99F9-C7CC83E9D2E9}" type="slidenum">
              <a:rPr lang="en-US"/>
              <a:pPr>
                <a:defRPr/>
              </a:pPr>
              <a:t>‹#›</a:t>
            </a:fld>
            <a:endParaRPr lang="en-US"/>
          </a:p>
        </p:txBody>
      </p:sp>
    </p:spTree>
    <p:extLst>
      <p:ext uri="{BB962C8B-B14F-4D97-AF65-F5344CB8AC3E}">
        <p14:creationId xmlns:p14="http://schemas.microsoft.com/office/powerpoint/2010/main" val="2169976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2/4/22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2873064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2/4/22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237104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2/4/22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1001240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2/4/22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19258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2/4/22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4182228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586F6A-7A53-6B4C-B4C6-920C57A58076}" type="slidenum">
              <a:rPr lang="en-US"/>
              <a:pPr>
                <a:defRPr/>
              </a:pPr>
              <a:t>‹#›</a:t>
            </a:fld>
            <a:endParaRPr lang="en-US"/>
          </a:p>
        </p:txBody>
      </p:sp>
    </p:spTree>
    <p:extLst>
      <p:ext uri="{BB962C8B-B14F-4D97-AF65-F5344CB8AC3E}">
        <p14:creationId xmlns:p14="http://schemas.microsoft.com/office/powerpoint/2010/main" val="97745602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6E0266-9E69-E94D-A8D7-BDA9DE03F338}" type="slidenum">
              <a:rPr lang="en-US"/>
              <a:pPr>
                <a:defRPr/>
              </a:pPr>
              <a:t>‹#›</a:t>
            </a:fld>
            <a:endParaRPr lang="en-US"/>
          </a:p>
        </p:txBody>
      </p:sp>
    </p:spTree>
    <p:extLst>
      <p:ext uri="{BB962C8B-B14F-4D97-AF65-F5344CB8AC3E}">
        <p14:creationId xmlns:p14="http://schemas.microsoft.com/office/powerpoint/2010/main" val="280706991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036AFB1-3740-1645-A4BC-CFFCDCE58724}" type="slidenum">
              <a:rPr lang="en-US"/>
              <a:pPr>
                <a:defRPr/>
              </a:pPr>
              <a:t>‹#›</a:t>
            </a:fld>
            <a:endParaRPr lang="en-US"/>
          </a:p>
        </p:txBody>
      </p:sp>
    </p:spTree>
    <p:extLst>
      <p:ext uri="{BB962C8B-B14F-4D97-AF65-F5344CB8AC3E}">
        <p14:creationId xmlns:p14="http://schemas.microsoft.com/office/powerpoint/2010/main" val="134278584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DA7FFB-00E0-7C49-906A-E6E4EF25A7E9}" type="slidenum">
              <a:rPr lang="en-US"/>
              <a:pPr>
                <a:defRPr/>
              </a:pPr>
              <a:t>‹#›</a:t>
            </a:fld>
            <a:endParaRPr lang="en-US"/>
          </a:p>
        </p:txBody>
      </p:sp>
    </p:spTree>
    <p:extLst>
      <p:ext uri="{BB962C8B-B14F-4D97-AF65-F5344CB8AC3E}">
        <p14:creationId xmlns:p14="http://schemas.microsoft.com/office/powerpoint/2010/main" val="194251857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76871EB-2F2E-F64E-9A5A-8C2FF3E7E3D0}" type="slidenum">
              <a:rPr lang="en-US"/>
              <a:pPr>
                <a:defRPr/>
              </a:pPr>
              <a:t>‹#›</a:t>
            </a:fld>
            <a:endParaRPr lang="en-US"/>
          </a:p>
        </p:txBody>
      </p:sp>
    </p:spTree>
    <p:extLst>
      <p:ext uri="{BB962C8B-B14F-4D97-AF65-F5344CB8AC3E}">
        <p14:creationId xmlns:p14="http://schemas.microsoft.com/office/powerpoint/2010/main" val="18937834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76F3E0BE-D481-A34E-A02E-299168217BDC}" type="slidenum">
              <a:rPr lang="en-US"/>
              <a:pPr>
                <a:defRPr/>
              </a:pPr>
              <a:t>‹#›</a:t>
            </a:fld>
            <a:endParaRPr lang="en-US"/>
          </a:p>
        </p:txBody>
      </p:sp>
    </p:spTree>
    <p:extLst>
      <p:ext uri="{BB962C8B-B14F-4D97-AF65-F5344CB8AC3E}">
        <p14:creationId xmlns:p14="http://schemas.microsoft.com/office/powerpoint/2010/main" val="3388463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E0ECFD-0614-8E49-ACBC-0A570220D55F}" type="slidenum">
              <a:rPr lang="en-US"/>
              <a:pPr>
                <a:defRPr/>
              </a:pPr>
              <a:t>‹#›</a:t>
            </a:fld>
            <a:endParaRPr lang="en-US"/>
          </a:p>
        </p:txBody>
      </p:sp>
    </p:spTree>
    <p:extLst>
      <p:ext uri="{BB962C8B-B14F-4D97-AF65-F5344CB8AC3E}">
        <p14:creationId xmlns:p14="http://schemas.microsoft.com/office/powerpoint/2010/main" val="396303086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0DA934-4101-5742-B3CA-EEAAB46E1D17}" type="slidenum">
              <a:rPr lang="en-US"/>
              <a:pPr>
                <a:defRPr/>
              </a:pPr>
              <a:t>‹#›</a:t>
            </a:fld>
            <a:endParaRPr lang="en-US"/>
          </a:p>
        </p:txBody>
      </p:sp>
    </p:spTree>
    <p:extLst>
      <p:ext uri="{BB962C8B-B14F-4D97-AF65-F5344CB8AC3E}">
        <p14:creationId xmlns:p14="http://schemas.microsoft.com/office/powerpoint/2010/main" val="40270984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C29B3E-7A65-A24E-96B8-2EA5E4CCE8AE}" type="slidenum">
              <a:rPr lang="en-US"/>
              <a:pPr>
                <a:defRPr/>
              </a:pPr>
              <a:t>‹#›</a:t>
            </a:fld>
            <a:endParaRPr lang="en-US"/>
          </a:p>
        </p:txBody>
      </p:sp>
    </p:spTree>
    <p:extLst>
      <p:ext uri="{BB962C8B-B14F-4D97-AF65-F5344CB8AC3E}">
        <p14:creationId xmlns:p14="http://schemas.microsoft.com/office/powerpoint/2010/main" val="338975448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7A8A98B-77D8-6348-AD95-0F297F643983}" type="slidenum">
              <a:rPr lang="en-US"/>
              <a:pPr>
                <a:defRPr/>
              </a:pPr>
              <a:t>‹#›</a:t>
            </a:fld>
            <a:endParaRPr lang="en-US"/>
          </a:p>
        </p:txBody>
      </p:sp>
    </p:spTree>
    <p:extLst>
      <p:ext uri="{BB962C8B-B14F-4D97-AF65-F5344CB8AC3E}">
        <p14:creationId xmlns:p14="http://schemas.microsoft.com/office/powerpoint/2010/main" val="179392429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168190-7AFA-C744-9044-F9DC16D1D12A}" type="slidenum">
              <a:rPr lang="en-US"/>
              <a:pPr>
                <a:defRPr/>
              </a:pPr>
              <a:t>‹#›</a:t>
            </a:fld>
            <a:endParaRPr lang="en-US"/>
          </a:p>
        </p:txBody>
      </p:sp>
    </p:spTree>
    <p:extLst>
      <p:ext uri="{BB962C8B-B14F-4D97-AF65-F5344CB8AC3E}">
        <p14:creationId xmlns:p14="http://schemas.microsoft.com/office/powerpoint/2010/main" val="201937648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E2F13E6-926F-0242-BCB7-8002EBFAC793}" type="slidenum">
              <a:rPr lang="en-US"/>
              <a:pPr>
                <a:defRPr/>
              </a:pPr>
              <a:t>‹#›</a:t>
            </a:fld>
            <a:endParaRPr lang="en-US"/>
          </a:p>
        </p:txBody>
      </p:sp>
    </p:spTree>
    <p:extLst>
      <p:ext uri="{BB962C8B-B14F-4D97-AF65-F5344CB8AC3E}">
        <p14:creationId xmlns:p14="http://schemas.microsoft.com/office/powerpoint/2010/main" val="235358305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6656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0775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4442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583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77FF8F9-80CD-3444-A10F-30B29C1F1F24}" type="slidenum">
              <a:rPr lang="en-US"/>
              <a:pPr>
                <a:defRPr/>
              </a:pPr>
              <a:t>‹#›</a:t>
            </a:fld>
            <a:endParaRPr lang="en-US"/>
          </a:p>
        </p:txBody>
      </p:sp>
    </p:spTree>
    <p:extLst>
      <p:ext uri="{BB962C8B-B14F-4D97-AF65-F5344CB8AC3E}">
        <p14:creationId xmlns:p14="http://schemas.microsoft.com/office/powerpoint/2010/main" val="24994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2857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5238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64732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6321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0459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8707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64751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2620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626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4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AA7DF6B6-F036-C647-A072-3A250B2BC996}" type="slidenum">
              <a:rPr lang="en-US"/>
              <a:pPr>
                <a:defRPr/>
              </a:pPr>
              <a:t>‹#›</a:t>
            </a:fld>
            <a:endParaRPr lang="en-US"/>
          </a:p>
        </p:txBody>
      </p:sp>
    </p:spTree>
    <p:extLst>
      <p:ext uri="{BB962C8B-B14F-4D97-AF65-F5344CB8AC3E}">
        <p14:creationId xmlns:p14="http://schemas.microsoft.com/office/powerpoint/2010/main" val="3076825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3206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5565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9738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79699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84692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2803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4064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1878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838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47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6D6E47F-DEDD-1E4B-8A65-F8BA43F9237A}" type="slidenum">
              <a:rPr lang="en-US"/>
              <a:pPr>
                <a:defRPr/>
              </a:pPr>
              <a:t>‹#›</a:t>
            </a:fld>
            <a:endParaRPr lang="en-US"/>
          </a:p>
        </p:txBody>
      </p:sp>
    </p:spTree>
    <p:extLst>
      <p:ext uri="{BB962C8B-B14F-4D97-AF65-F5344CB8AC3E}">
        <p14:creationId xmlns:p14="http://schemas.microsoft.com/office/powerpoint/2010/main" val="547465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49931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23027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6298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44931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4135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77928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6244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7276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61615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85972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52A737A-1295-3646-A6BA-DEF25E441DDA}" type="slidenum">
              <a:rPr lang="en-US"/>
              <a:pPr>
                <a:defRPr/>
              </a:pPr>
              <a:t>‹#›</a:t>
            </a:fld>
            <a:endParaRPr lang="en-US"/>
          </a:p>
        </p:txBody>
      </p:sp>
    </p:spTree>
    <p:extLst>
      <p:ext uri="{BB962C8B-B14F-4D97-AF65-F5344CB8AC3E}">
        <p14:creationId xmlns:p14="http://schemas.microsoft.com/office/powerpoint/2010/main" val="2318167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705520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922324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438188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410780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372820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76099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892636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3434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474533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18810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5.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6.xml"/><Relationship Id="rId1"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pPr>
                <a:defRPr/>
              </a:pPr>
              <a:t>‹#›</a:t>
            </a:fld>
            <a:endParaRPr lang="en-US" dirty="0"/>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6301" r:id="rId1"/>
    <p:sldLayoutId id="2147486246" r:id="rId2"/>
    <p:sldLayoutId id="2147486247" r:id="rId3"/>
    <p:sldLayoutId id="2147486248" r:id="rId4"/>
    <p:sldLayoutId id="2147486249" r:id="rId5"/>
    <p:sldLayoutId id="2147486250" r:id="rId6"/>
    <p:sldLayoutId id="2147486251" r:id="rId7"/>
    <p:sldLayoutId id="2147486252" r:id="rId8"/>
    <p:sldLayoutId id="2147486253" r:id="rId9"/>
    <p:sldLayoutId id="2147486254" r:id="rId10"/>
    <p:sldLayoutId id="214748625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314A1E97-1A8B-46E5-8E75-004E499F20A4}" type="datetimeFigureOut">
              <a:rPr lang="en-US" altLang="en-US" smtClean="0"/>
              <a:pPr/>
              <a:t>2/4/22</a:t>
            </a:fld>
            <a:endParaRPr lang="en-US" altLang="en-US" dirty="0"/>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DE7152C9-D881-4CD1-AA7B-F36BAB136BEA}" type="slidenum">
              <a:rPr lang="en-US" altLang="en-US" smtClean="0"/>
              <a:pPr/>
              <a:t>‹#›</a:t>
            </a:fld>
            <a:endParaRPr lang="en-US" altLang="en-US" dirty="0"/>
          </a:p>
        </p:txBody>
      </p:sp>
    </p:spTree>
    <p:extLst>
      <p:ext uri="{BB962C8B-B14F-4D97-AF65-F5344CB8AC3E}">
        <p14:creationId xmlns:p14="http://schemas.microsoft.com/office/powerpoint/2010/main" val="1690218934"/>
      </p:ext>
    </p:extLst>
  </p:cSld>
  <p:clrMap bg1="lt1" tx1="dk1" bg2="lt2" tx2="dk2" accent1="accent1" accent2="accent2" accent3="accent3" accent4="accent4" accent5="accent5" accent6="accent6" hlink="hlink" folHlink="folHlink"/>
  <p:sldLayoutIdLst>
    <p:sldLayoutId id="2147486582" r:id="rId1"/>
    <p:sldLayoutId id="2147486583" r:id="rId2"/>
    <p:sldLayoutId id="2147486584" r:id="rId3"/>
    <p:sldLayoutId id="2147486585" r:id="rId4"/>
    <p:sldLayoutId id="2147486586" r:id="rId5"/>
    <p:sldLayoutId id="2147486587" r:id="rId6"/>
    <p:sldLayoutId id="2147486588" r:id="rId7"/>
    <p:sldLayoutId id="2147486589" r:id="rId8"/>
    <p:sldLayoutId id="2147486590" r:id="rId9"/>
    <p:sldLayoutId id="2147486591" r:id="rId10"/>
    <p:sldLayoutId id="21474865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2/4/22</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886107558"/>
      </p:ext>
    </p:extLst>
  </p:cSld>
  <p:clrMap bg1="dk1" tx1="lt1" bg2="dk2" tx2="lt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2/4/22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07029202"/>
      </p:ext>
    </p:extLst>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2/4/22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64128480"/>
      </p:ext>
    </p:extLst>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solidFill>
                  <a:srgbClr val="000000"/>
                </a:solidFill>
              </a:rPr>
              <a:pPr>
                <a:defRPr/>
              </a:pPr>
              <a:t>‹#›</a:t>
            </a:fld>
            <a:endParaRPr lang="en-US" dirty="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8192634"/>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55870589"/>
      </p:ext>
    </p:extLst>
  </p:cSld>
  <p:clrMap bg1="lt1" tx1="dk1" bg2="lt2" tx2="dk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 id="2147486669" r:id="rId12"/>
    <p:sldLayoutId id="21474866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67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3CE58C5-D561-D649-B032-20231C96555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02"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C3792700-E178-2C46-95A9-DEF33D8637A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337" r:id="rId1"/>
    <p:sldLayoutId id="2147486338" r:id="rId2"/>
    <p:sldLayoutId id="2147486339" r:id="rId3"/>
    <p:sldLayoutId id="2147486340" r:id="rId4"/>
    <p:sldLayoutId id="2147486341" r:id="rId5"/>
    <p:sldLayoutId id="2147486342" r:id="rId6"/>
    <p:sldLayoutId id="2147486343" r:id="rId7"/>
    <p:sldLayoutId id="2147486344" r:id="rId8"/>
    <p:sldLayoutId id="2147486345" r:id="rId9"/>
    <p:sldLayoutId id="2147486346" r:id="rId10"/>
    <p:sldLayoutId id="2147486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5EC45DA2-9C54-294A-A34A-CEECD9BBAD87}" type="datetimeFigureOut">
              <a:rPr lang="en-US"/>
              <a:pPr>
                <a:defRPr/>
              </a:pPr>
              <a:t>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281EC150-8275-9B4F-A722-27C44DFB4F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467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4A8EB069-008A-AE46-B7DE-B88172F2DF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72" r:id="rId1"/>
    <p:sldLayoutId id="2147486473" r:id="rId2"/>
    <p:sldLayoutId id="2147486474" r:id="rId3"/>
    <p:sldLayoutId id="2147486475" r:id="rId4"/>
    <p:sldLayoutId id="2147486476" r:id="rId5"/>
    <p:sldLayoutId id="2147486477" r:id="rId6"/>
    <p:sldLayoutId id="2147486478" r:id="rId7"/>
    <p:sldLayoutId id="2147486479" r:id="rId8"/>
    <p:sldLayoutId id="2147486480" r:id="rId9"/>
    <p:sldLayoutId id="2147486481" r:id="rId10"/>
    <p:sldLayoutId id="214748648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56653294"/>
      </p:ext>
    </p:extLst>
  </p:cSld>
  <p:clrMap bg1="lt1" tx1="dk1" bg2="lt2" tx2="dk2" accent1="accent1" accent2="accent2" accent3="accent3" accent4="accent4" accent5="accent5" accent6="accent6" hlink="hlink" folHlink="folHlink"/>
  <p:sldLayoutIdLst>
    <p:sldLayoutId id="2147486496" r:id="rId1"/>
    <p:sldLayoutId id="2147486497" r:id="rId2"/>
    <p:sldLayoutId id="2147486498" r:id="rId3"/>
    <p:sldLayoutId id="2147486499" r:id="rId4"/>
    <p:sldLayoutId id="2147486500" r:id="rId5"/>
    <p:sldLayoutId id="2147486501" r:id="rId6"/>
    <p:sldLayoutId id="2147486502" r:id="rId7"/>
    <p:sldLayoutId id="2147486503" r:id="rId8"/>
    <p:sldLayoutId id="2147486504" r:id="rId9"/>
    <p:sldLayoutId id="2147486505" r:id="rId10"/>
    <p:sldLayoutId id="21474865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9439461"/>
      </p:ext>
    </p:extLst>
  </p:cSld>
  <p:clrMap bg1="lt1" tx1="dk1" bg2="lt2" tx2="dk2" accent1="accent1" accent2="accent2" accent3="accent3" accent4="accent4" accent5="accent5" accent6="accent6" hlink="hlink" folHlink="folHlink"/>
  <p:sldLayoutIdLst>
    <p:sldLayoutId id="2147486508" r:id="rId1"/>
    <p:sldLayoutId id="2147486509" r:id="rId2"/>
    <p:sldLayoutId id="2147486510" r:id="rId3"/>
    <p:sldLayoutId id="2147486511" r:id="rId4"/>
    <p:sldLayoutId id="2147486512" r:id="rId5"/>
    <p:sldLayoutId id="2147486513" r:id="rId6"/>
    <p:sldLayoutId id="2147486514" r:id="rId7"/>
    <p:sldLayoutId id="2147486515" r:id="rId8"/>
    <p:sldLayoutId id="2147486516" r:id="rId9"/>
    <p:sldLayoutId id="2147486517" r:id="rId10"/>
    <p:sldLayoutId id="21474865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67231271"/>
      </p:ext>
    </p:extLst>
  </p:cSld>
  <p:clrMap bg1="lt1" tx1="dk1" bg2="lt2" tx2="dk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6" r:id="rId7"/>
    <p:sldLayoutId id="2147486527" r:id="rId8"/>
    <p:sldLayoutId id="2147486528" r:id="rId9"/>
    <p:sldLayoutId id="2147486529" r:id="rId10"/>
    <p:sldLayoutId id="21474865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3006693985"/>
      </p:ext>
    </p:extLst>
  </p:cSld>
  <p:clrMap bg1="lt1" tx1="dk1" bg2="lt2" tx2="dk2" accent1="accent1" accent2="accent2" accent3="accent3" accent4="accent4" accent5="accent5" accent6="accent6" hlink="hlink" folHlink="folHlink"/>
  <p:sldLayoutIdLst>
    <p:sldLayoutId id="2147486544" r:id="rId1"/>
    <p:sldLayoutId id="2147486545" r:id="rId2"/>
    <p:sldLayoutId id="2147486546" r:id="rId3"/>
    <p:sldLayoutId id="2147486547" r:id="rId4"/>
    <p:sldLayoutId id="2147486548" r:id="rId5"/>
    <p:sldLayoutId id="2147486549" r:id="rId6"/>
    <p:sldLayoutId id="2147486550" r:id="rId7"/>
    <p:sldLayoutId id="2147486551" r:id="rId8"/>
    <p:sldLayoutId id="2147486552" r:id="rId9"/>
    <p:sldLayoutId id="2147486553" r:id="rId10"/>
    <p:sldLayoutId id="2147486554" r:id="rId11"/>
    <p:sldLayoutId id="2147486555" r:id="rId12"/>
    <p:sldLayoutId id="21474865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5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4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1.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3.xml"/><Relationship Id="rId1" Type="http://schemas.openxmlformats.org/officeDocument/2006/relationships/themeOverride" Target="../theme/themeOverr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8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5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3.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4.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5.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4.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6.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3.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3.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8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52.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3.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3.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3.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89.xml"/></Relationships>
</file>

<file path=ppt/slides/_rels/slide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89.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3.xml"/></Relationships>
</file>

<file path=ppt/slides/_rels/slide7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3.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8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8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89.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89.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89.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7.xml"/></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95.xml"/><Relationship Id="rId1" Type="http://schemas.openxmlformats.org/officeDocument/2006/relationships/themeOverride" Target="../theme/themeOverride8.xml"/><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9.xml"/><Relationship Id="rId1" Type="http://schemas.openxmlformats.org/officeDocument/2006/relationships/themeOverride" Target="../theme/themeOverrid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55.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a:t>
            </a:r>
            <a:endParaRPr kumimoji="0" lang="en-US" sz="7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صاحب سمعة حسنة</a:t>
            </a:r>
            <a:endParaRPr lang="en-US" sz="8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533382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صاحب سمعة حسنة</a:t>
            </a:r>
            <a:endParaRPr lang="en-US" sz="5400" b="1" dirty="0">
              <a:effectLst>
                <a:glow rad="127000">
                  <a:schemeClr val="tx1"/>
                </a:glow>
              </a:effectLst>
              <a:latin typeface="Arial" charset="0"/>
              <a:ea typeface="ＭＳ Ｐゴシック" charset="0"/>
              <a:cs typeface="ＭＳ Ｐゴシック" charset="0"/>
            </a:endParaRPr>
          </a:p>
        </p:txBody>
      </p:sp>
      <p:pic>
        <p:nvPicPr>
          <p:cNvPr id="4098" name="Picture 2">
            <a:extLst>
              <a:ext uri="{FF2B5EF4-FFF2-40B4-BE49-F238E27FC236}">
                <a16:creationId xmlns:a16="http://schemas.microsoft.com/office/drawing/2014/main" id="{02B5EF3B-7487-CB4B-A194-0BA50AA63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E69903-6343-314E-86E9-2071C80CFF68}"/>
              </a:ext>
            </a:extLst>
          </p:cNvPr>
          <p:cNvSpPr txBox="1">
            <a:spLocks noChangeArrowheads="1"/>
          </p:cNvSpPr>
          <p:nvPr/>
        </p:nvSpPr>
        <p:spPr bwMode="auto">
          <a:xfrm>
            <a:off x="3693198" y="1916832"/>
            <a:ext cx="4767234" cy="31249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يتطلب بناء سمعة حسنة الكثير من الأعمال، و عمل واحد سيء لفقدانها</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i="1" kern="0" dirty="0">
                <a:solidFill>
                  <a:srgbClr val="FFFFFF"/>
                </a:solidFill>
                <a:effectLst>
                  <a:glow rad="127000">
                    <a:srgbClr val="000000"/>
                  </a:glow>
                </a:effectLst>
                <a:latin typeface="Arial" charset="0"/>
                <a:ea typeface="ＭＳ Ｐゴシック" charset="0"/>
                <a:cs typeface="ＭＳ Ｐゴシック" charset="0"/>
              </a:rPr>
              <a:t>بنجامين فرانكلين</a:t>
            </a:r>
            <a:endPar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1831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ar-JO" b="1" dirty="0">
                <a:solidFill>
                  <a:schemeClr val="tx2"/>
                </a:solidFill>
                <a:effectLst>
                  <a:glow rad="127000">
                    <a:schemeClr val="bg1"/>
                  </a:glow>
                </a:effectLst>
                <a:latin typeface="Arial" charset="0"/>
                <a:ea typeface="ＭＳ Ｐゴシック" charset="0"/>
                <a:cs typeface="ＭＳ Ｐゴシック" charset="0"/>
              </a:rPr>
              <a:t>السمعة</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lang="ar-JO" sz="4000" dirty="0"/>
              <a:t>طريقة اكتساب السمعة الطيبة هي أن تحاول أن تكون ما تريده </a:t>
            </a:r>
            <a:endParaRPr lang="en-US" sz="4000" dirty="0"/>
          </a:p>
          <a:p>
            <a:pPr lvl="0">
              <a:defRPr/>
            </a:pPr>
            <a:r>
              <a:rPr lang="ar-JO" sz="4000" dirty="0"/>
              <a:t>أن يظهر</a:t>
            </a:r>
          </a:p>
          <a:p>
            <a:pPr lvl="0">
              <a:defRPr/>
            </a:pPr>
            <a:endPar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dirty="0">
                <a:solidFill>
                  <a:srgbClr val="000000"/>
                </a:solidFill>
                <a:effectLst>
                  <a:glow rad="127000">
                    <a:srgbClr val="FFFFFF"/>
                  </a:glow>
                </a:effectLst>
              </a:rPr>
              <a:t>سقراط</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endParaRPr>
          </a:p>
        </p:txBody>
      </p:sp>
    </p:spTree>
    <p:extLst>
      <p:ext uri="{BB962C8B-B14F-4D97-AF65-F5344CB8AC3E}">
        <p14:creationId xmlns:p14="http://schemas.microsoft.com/office/powerpoint/2010/main" val="35219794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54483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لكي لا يجدف على كلمة الله</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ar-JO" sz="3200" b="1" dirty="0">
                <a:solidFill>
                  <a:prstClr val="white"/>
                </a:solidFill>
                <a:latin typeface="Arial" panose="020B0604020202020204" pitchFamily="34" charset="0"/>
                <a:ea typeface="Times New Roman" panose="02020603050405020304" pitchFamily="18" charset="0"/>
                <a:cs typeface="+mn-cs"/>
              </a:rPr>
              <a:t>تيطس 2: 5</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لكي يخزى المضاد إذ ليس له شيء رديء يقوله عنكم</a:t>
            </a: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ar-JO" sz="3200" b="1" dirty="0">
                <a:solidFill>
                  <a:prstClr val="white"/>
                </a:solidFill>
                <a:latin typeface="Arial" panose="020B0604020202020204" pitchFamily="34" charset="0"/>
                <a:ea typeface="Times New Roman" panose="02020603050405020304" pitchFamily="18" charset="0"/>
                <a:cs typeface="+mn-cs"/>
              </a:rPr>
              <a:t>تيطس 2: 8</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لكي يزينوا تعليم مخلصنا الله في كل شيء</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ar-JO" sz="3200" b="1" dirty="0">
                <a:solidFill>
                  <a:prstClr val="white"/>
                </a:solidFill>
                <a:latin typeface="Arial" panose="020B0604020202020204" pitchFamily="34" charset="0"/>
                <a:ea typeface="Times New Roman" panose="02020603050405020304" pitchFamily="18" charset="0"/>
                <a:cs typeface="+mn-cs"/>
              </a:rPr>
              <a:t>تيطس 2: 10</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ar-JO" sz="3600" b="1" dirty="0">
                <a:solidFill>
                  <a:schemeClr val="bg1"/>
                </a:solidFill>
                <a:latin typeface="Arial" panose="020B0604020202020204" pitchFamily="34" charset="0"/>
                <a:cs typeface="Arial" panose="020B0604020202020204" pitchFamily="34" charset="0"/>
              </a:rPr>
              <a:t>نتائج السلوك ذو السمعة الحسنة</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73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5" name="Rectangle 2"/>
          <p:cNvSpPr>
            <a:spLocks noGrp="1" noChangeArrowheads="1"/>
          </p:cNvSpPr>
          <p:nvPr>
            <p:ph type="title" idx="4294967295"/>
          </p:nvPr>
        </p:nvSpPr>
        <p:spPr>
          <a:xfrm>
            <a:off x="4114800" y="1371600"/>
            <a:ext cx="914400" cy="457200"/>
          </a:xfrm>
        </p:spPr>
        <p:txBody>
          <a:bodyPr/>
          <a:lstStyle/>
          <a:p>
            <a:pPr eaLnBrk="1" hangingPunct="1"/>
            <a:r>
              <a:rPr lang="en-US" sz="1200" dirty="0">
                <a:ea typeface="ＭＳ Ｐゴシック" charset="0"/>
                <a:cs typeface="ＭＳ Ｐゴシック" charset="0"/>
              </a:rPr>
              <a:t>Key Word / Verse</a:t>
            </a:r>
          </a:p>
        </p:txBody>
      </p:sp>
      <p:sp>
        <p:nvSpPr>
          <p:cNvPr id="292866" name="Text Box 96"/>
          <p:cNvSpPr txBox="1">
            <a:spLocks noChangeArrowheads="1"/>
          </p:cNvSpPr>
          <p:nvPr/>
        </p:nvSpPr>
        <p:spPr bwMode="auto">
          <a:xfrm>
            <a:off x="3507640" y="1143000"/>
            <a:ext cx="2089033" cy="954107"/>
          </a:xfrm>
          <a:prstGeom prst="rect">
            <a:avLst/>
          </a:prstGeom>
          <a:solidFill>
            <a:schemeClr val="hlink"/>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u="sng" dirty="0">
                <a:solidFill>
                  <a:srgbClr val="F2ED24"/>
                </a:solidFill>
                <a:latin typeface="Arial" charset="0"/>
                <a:ea typeface="SimSun" charset="0"/>
                <a:cs typeface="SimSun" charset="0"/>
              </a:rPr>
              <a:t>الكلمة المفتاحية</a:t>
            </a:r>
            <a:endParaRPr kumimoji="0" lang="en-US" altLang="zh-CN" sz="2800" b="1" i="0" u="none" strike="noStrike" kern="1200" cap="none" spc="0" normalizeH="0" baseline="0" noProof="0" dirty="0">
              <a:ln>
                <a:noFill/>
              </a:ln>
              <a:solidFill>
                <a:srgbClr val="F2ED24"/>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F2ED24"/>
                </a:solidFill>
                <a:latin typeface="Arial" charset="0"/>
                <a:ea typeface="SimSun" charset="0"/>
                <a:cs typeface="SimSun" charset="0"/>
              </a:rPr>
              <a:t>السلوك</a:t>
            </a:r>
            <a:endParaRPr kumimoji="0" lang="en-US" altLang="zh-CN" sz="2800" b="1" i="0" u="none" strike="noStrike" kern="1200" cap="none" spc="0" normalizeH="0" baseline="0" noProof="0" dirty="0">
              <a:ln>
                <a:noFill/>
              </a:ln>
              <a:solidFill>
                <a:srgbClr val="F2ED24"/>
              </a:solidFill>
              <a:effectLst/>
              <a:uLnTx/>
              <a:uFillTx/>
              <a:latin typeface="Arial" charset="0"/>
              <a:ea typeface="SimSun" charset="0"/>
              <a:cs typeface="SimSun" charset="0"/>
            </a:endParaRPr>
          </a:p>
        </p:txBody>
      </p:sp>
      <p:sp>
        <p:nvSpPr>
          <p:cNvPr id="13409" name="Text Box 97"/>
          <p:cNvSpPr txBox="1">
            <a:spLocks noChangeArrowheads="1"/>
          </p:cNvSpPr>
          <p:nvPr/>
        </p:nvSpPr>
        <p:spPr bwMode="auto">
          <a:xfrm>
            <a:off x="990600" y="2667000"/>
            <a:ext cx="7086600" cy="2246769"/>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u="sng" dirty="0">
                <a:solidFill>
                  <a:srgbClr val="FFFFFF"/>
                </a:solidFill>
                <a:latin typeface="Arial" charset="0"/>
                <a:ea typeface="SimSun" pitchFamily="2" charset="-122"/>
                <a:cs typeface="SimSun" pitchFamily="2" charset="-122"/>
              </a:rPr>
              <a:t>الآية المفتاحية</a:t>
            </a:r>
            <a:endParaRPr kumimoji="0" lang="en-US" altLang="zh-CN" sz="28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endParaRPr>
          </a:p>
          <a:p>
            <a:pPr lvl="0" algn="ctr">
              <a:defRPr/>
            </a:pPr>
            <a:r>
              <a:rPr lang="ar-SA" sz="2800" b="1" baseline="30000" dirty="0">
                <a:solidFill>
                  <a:srgbClr val="FFFFFF"/>
                </a:solidFill>
              </a:rPr>
              <a:t>8</a:t>
            </a:r>
            <a:r>
              <a:rPr lang="ar-SA" sz="2800" b="1" dirty="0">
                <a:solidFill>
                  <a:srgbClr val="FFFFFF"/>
                </a:solidFill>
              </a:rPr>
              <a:t>صَادِقَةٌ هِيَ الْكَلِمَةُ. وَأُرِيدُ أَنْ تُقَرِّرَ هذِهِ الأُمُورَ، لِكَيْ يَهْتَمَّ الَّذِينَ آمَنُوا بِاللهِ أَنْ يُمَارِسُوا أَعْمَالاً حَسَنَةً. </a:t>
            </a:r>
            <a:r>
              <a:rPr lang="ar-SA" sz="2800" b="1" dirty="0">
                <a:solidFill>
                  <a:srgbClr val="FFFF00"/>
                </a:solidFill>
              </a:rPr>
              <a:t>فَإِنَّ هذِهِ الأُمُورَ هِيَ الْحَسَنَةُ وَالنَّافِعَةُ لِلنَّاسِ</a:t>
            </a:r>
            <a:r>
              <a:rPr lang="ar-SA" sz="2800" b="1" dirty="0">
                <a:solidFill>
                  <a:srgbClr val="FFFFFF"/>
                </a:solidFill>
              </a:rPr>
              <a:t>.</a:t>
            </a:r>
            <a:endParaRPr lang="en-US" sz="2800" b="1" dirty="0">
              <a:solidFill>
                <a:srgbClr val="FFFFFF"/>
              </a:solidFill>
            </a:endParaRPr>
          </a:p>
          <a:p>
            <a:pPr lvl="0" algn="ctr">
              <a:defRPr/>
            </a:pPr>
            <a:r>
              <a:rPr lang="ar-SA" sz="2800" b="1" dirty="0">
                <a:solidFill>
                  <a:srgbClr val="FFFFFF"/>
                </a:solidFill>
              </a:rPr>
              <a:t> </a:t>
            </a:r>
            <a:r>
              <a:rPr kumimoji="0" lang="en-US" altLang="zh-CN" sz="28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a:t>
            </a:r>
            <a:r>
              <a:rPr kumimoji="0" lang="ar-JO" altLang="zh-CN" sz="28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تيطس</a:t>
            </a:r>
            <a:r>
              <a:rPr kumimoji="0" lang="ar-JO" altLang="zh-CN" sz="2800" b="1" i="0" u="none" strike="noStrike" kern="1200" cap="none" spc="0" normalizeH="0" noProof="0" dirty="0">
                <a:ln>
                  <a:noFill/>
                </a:ln>
                <a:solidFill>
                  <a:srgbClr val="FFFFFF"/>
                </a:solidFill>
                <a:effectLst/>
                <a:uLnTx/>
                <a:uFillTx/>
                <a:latin typeface="Arial" charset="0"/>
                <a:ea typeface="SimSun" pitchFamily="2" charset="-122"/>
                <a:cs typeface="SimSun" pitchFamily="2" charset="-122"/>
              </a:rPr>
              <a:t> 3: 8</a:t>
            </a:r>
            <a:r>
              <a:rPr kumimoji="0" lang="en-US" altLang="zh-CN" sz="28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a:t>
            </a:r>
          </a:p>
        </p:txBody>
      </p:sp>
      <p:sp>
        <p:nvSpPr>
          <p:cNvPr id="292868" name="WordArt 9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292869"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241</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8314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09"/>
                                        </p:tgtEl>
                                        <p:attrNameLst>
                                          <p:attrName>style.visibility</p:attrName>
                                        </p:attrNameLst>
                                      </p:cBhvr>
                                      <p:to>
                                        <p:strVal val="visible"/>
                                      </p:to>
                                    </p:set>
                                    <p:anim calcmode="lin" valueType="num">
                                      <p:cBhvr additive="base">
                                        <p:cTn id="7" dur="500" fill="hold"/>
                                        <p:tgtEl>
                                          <p:spTgt spid="13409"/>
                                        </p:tgtEl>
                                        <p:attrNameLst>
                                          <p:attrName>ppt_x</p:attrName>
                                        </p:attrNameLst>
                                      </p:cBhvr>
                                      <p:tavLst>
                                        <p:tav tm="0">
                                          <p:val>
                                            <p:strVal val="#ppt_x"/>
                                          </p:val>
                                        </p:tav>
                                        <p:tav tm="100000">
                                          <p:val>
                                            <p:strVal val="#ppt_x"/>
                                          </p:val>
                                        </p:tav>
                                      </p:tavLst>
                                    </p:anim>
                                    <p:anim calcmode="lin" valueType="num">
                                      <p:cBhvr additive="base">
                                        <p:cTn id="8" dur="500" fill="hold"/>
                                        <p:tgtEl>
                                          <p:spTgt spid="134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9"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3457357"/>
          </a:xfrm>
          <a:prstGeom prst="rect">
            <a:avLst/>
          </a:prstGeom>
          <a:noFill/>
        </p:spPr>
        <p:txBody>
          <a:bodyPr wrap="square">
            <a:spAutoFit/>
          </a:bodyPr>
          <a:lstStyle/>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lang="ar-JO" sz="3200" b="1" dirty="0">
                <a:solidFill>
                  <a:prstClr val="white"/>
                </a:solidFill>
                <a:latin typeface="Arial" panose="020B0604020202020204" pitchFamily="34" charset="0"/>
                <a:ea typeface="Times New Roman" panose="02020603050405020304" pitchFamily="18" charset="0"/>
                <a:cs typeface="+mn-cs"/>
              </a:rPr>
              <a:t>كيف هي سمعتك ؟ هل يعرف غير المؤمنون أنك تابع ليسوع ؟</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lang="ar-JO" sz="3200" b="1" dirty="0">
                <a:solidFill>
                  <a:prstClr val="white"/>
                </a:solidFill>
                <a:latin typeface="Arial" panose="020B0604020202020204" pitchFamily="34" charset="0"/>
                <a:ea typeface="Times New Roman" panose="02020603050405020304" pitchFamily="18" charset="0"/>
                <a:cs typeface="+mn-cs"/>
              </a:rPr>
              <a:t>هل تتمنى أن يحصل كل شخص في الكنيسة على نفس السمعة التي لديك ؟</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r" defTabSz="457200" rtl="1" eaLnBrk="1" fontAlgn="auto" latinLnBrk="0" hangingPunct="1">
              <a:lnSpc>
                <a:spcPct val="100000"/>
              </a:lnSpc>
              <a:spcBef>
                <a:spcPts val="0"/>
              </a:spcBef>
              <a:spcAft>
                <a:spcPts val="750"/>
              </a:spcAft>
              <a:buClrTx/>
              <a:buSzTx/>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r" defTabSz="457200" rtl="1" eaLnBrk="1" fontAlgn="auto" latinLnBrk="0" hangingPunct="1">
              <a:lnSpc>
                <a:spcPct val="100000"/>
              </a:lnSpc>
              <a:spcBef>
                <a:spcPts val="0"/>
              </a:spcBef>
              <a:spcAft>
                <a:spcPts val="750"/>
              </a:spcAft>
              <a:buClrTx/>
              <a:buSzTx/>
              <a:buFont typeface="Arial" panose="020B0604020202020204" pitchFamily="34" charset="0"/>
              <a:buChar char="•"/>
              <a:tabLst/>
              <a:defRPr/>
            </a:pPr>
            <a:r>
              <a:rPr lang="ar-JO" sz="3200" b="1" dirty="0">
                <a:solidFill>
                  <a:prstClr val="white"/>
                </a:solidFill>
                <a:latin typeface="Arial" panose="020B0604020202020204" pitchFamily="34" charset="0"/>
                <a:ea typeface="Times New Roman" panose="02020603050405020304" pitchFamily="18" charset="0"/>
                <a:cs typeface="+mn-cs"/>
              </a:rPr>
              <a:t>كيف تظهر سمعتك محبة الرب يسوع ؟</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rgbClr val="FF0000"/>
              </a:gs>
              <a:gs pos="100000">
                <a:schemeClr val="tx1"/>
              </a:gs>
            </a:gsLst>
            <a:path path="rect">
              <a:fillToRect l="100000" t="100000"/>
            </a:path>
            <a:tileRect r="-100000" b="-100000"/>
          </a:gradFill>
        </p:spPr>
        <p:txBody>
          <a:bodyPr>
            <a:normAutofit/>
          </a:bodyPr>
          <a:lstStyle/>
          <a:p>
            <a:pPr lvl="0" algn="ctr" defTabSz="457200" fontAlgn="auto">
              <a:spcBef>
                <a:spcPts val="0"/>
              </a:spcBef>
              <a:spcAft>
                <a:spcPts val="750"/>
              </a:spcAft>
              <a:defRPr/>
            </a:pPr>
            <a:r>
              <a:rPr lang="ar-JO" sz="3600" b="1" dirty="0">
                <a:solidFill>
                  <a:prstClr val="white"/>
                </a:solidFill>
                <a:latin typeface="Arial" panose="020B0604020202020204" pitchFamily="34" charset="0"/>
                <a:ea typeface="Times New Roman" panose="02020603050405020304" pitchFamily="18" charset="0"/>
              </a:rPr>
              <a:t>الشخصية هي من أنت</a:t>
            </a:r>
            <a:br>
              <a:rPr lang="ar-JO" sz="3600" b="1" dirty="0">
                <a:solidFill>
                  <a:prstClr val="white"/>
                </a:solidFill>
                <a:latin typeface="Arial" panose="020B0604020202020204" pitchFamily="34" charset="0"/>
                <a:ea typeface="Times New Roman" panose="02020603050405020304" pitchFamily="18" charset="0"/>
              </a:rPr>
            </a:br>
            <a:r>
              <a:rPr lang="ar-JO" sz="3600" b="1" dirty="0">
                <a:solidFill>
                  <a:prstClr val="white"/>
                </a:solidFill>
                <a:latin typeface="Arial" panose="020B0604020202020204" pitchFamily="34" charset="0"/>
                <a:ea typeface="Times New Roman" panose="02020603050405020304" pitchFamily="18" charset="0"/>
              </a:rPr>
              <a:t>السمعة هي ما يعتقد الآخرون أنه أنت</a:t>
            </a:r>
            <a:endParaRPr lang="en-US" sz="3600" b="1" dirty="0">
              <a:solidFill>
                <a:prstClr val="white"/>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17716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كيف يمكن أن نكون </a:t>
            </a:r>
            <a:r>
              <a:rPr lang="ar-JO" sz="3600" b="1" dirty="0">
                <a:solidFill>
                  <a:srgbClr val="C00000"/>
                </a:solidFill>
                <a:effectLst>
                  <a:glow rad="127000">
                    <a:schemeClr val="bg1"/>
                  </a:glow>
                </a:effectLst>
                <a:latin typeface="Arial" charset="0"/>
                <a:ea typeface="ＭＳ Ｐゴシック" charset="0"/>
                <a:cs typeface="ＭＳ Ｐゴシック" charset="0"/>
              </a:rPr>
              <a:t>أصحاب سمعة حسنة </a:t>
            </a:r>
            <a:r>
              <a:rPr lang="ar-JO" sz="3600" b="1" dirty="0">
                <a:solidFill>
                  <a:schemeClr val="tx2"/>
                </a:solidFill>
                <a:effectLst>
                  <a:glow rad="127000">
                    <a:schemeClr val="bg1"/>
                  </a:glow>
                </a:effectLst>
                <a:latin typeface="Arial" charset="0"/>
                <a:ea typeface="ＭＳ Ｐゴシック" charset="0"/>
                <a:cs typeface="ＭＳ Ｐゴシック" charset="0"/>
              </a:rPr>
              <a:t>في وسط الكثير من التعليم الكاذب اليوم ؟</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796553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spect="1" noChangeArrowheads="1"/>
          </p:cNvSpPr>
          <p:nvPr/>
        </p:nvSpPr>
        <p:spPr bwMode="auto">
          <a:xfrm>
            <a:off x="7315200" y="1987844"/>
            <a:ext cx="987552" cy="1316736"/>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spect="1" noChangeArrowheads="1"/>
          </p:cNvSpPr>
          <p:nvPr/>
        </p:nvSpPr>
        <p:spPr bwMode="auto">
          <a:xfrm>
            <a:off x="63246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Pauline Categories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الرسائل الرعوية</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تيموثاوس</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تيموثاوس</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تيطس</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lang="ar-JO" sz="2800" b="1" dirty="0">
                <a:solidFill>
                  <a:srgbClr val="FFFFFF"/>
                </a:solidFill>
                <a:latin typeface="Arial" panose="020B0604020202020204" pitchFamily="34" charset="0"/>
                <a:ea typeface="Calibri" panose="020F0502020204030204" pitchFamily="34" charset="0"/>
                <a:cs typeface="Arial" panose="020B0604020202020204" pitchFamily="34" charset="0"/>
              </a:rPr>
              <a:t>1 تيموثاوس = شخصية، طارئة، تركيز عقائدي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lang="ar-JO" sz="2800" b="1" dirty="0">
                <a:solidFill>
                  <a:srgbClr val="FFFFFF"/>
                </a:solidFill>
                <a:latin typeface="Arial" panose="020B0604020202020204" pitchFamily="34" charset="0"/>
                <a:ea typeface="Calibri" panose="020F0502020204030204" pitchFamily="34" charset="0"/>
                <a:cs typeface="Arial" panose="020B0604020202020204" pitchFamily="34" charset="0"/>
              </a:rPr>
              <a:t>تيطس = طارئة أقل، تركيز تطبيقي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600"/>
              </a:spcAft>
              <a:buClrTx/>
              <a:buSzTx/>
              <a:buFontTx/>
              <a:buNone/>
              <a:tabLst/>
              <a:defRPr/>
            </a:pPr>
            <a:r>
              <a:rPr lang="ar-JO" sz="2800" b="1" dirty="0">
                <a:solidFill>
                  <a:srgbClr val="FFFFFF"/>
                </a:solidFill>
                <a:latin typeface="Arial" panose="020B0604020202020204" pitchFamily="34" charset="0"/>
                <a:ea typeface="Calibri" panose="020F0502020204030204" pitchFamily="34" charset="0"/>
                <a:cs typeface="Arial" panose="020B0604020202020204" pitchFamily="34" charset="0"/>
              </a:rPr>
              <a:t>2 تيموثاوس = شخصية، طارئة، تركيز على الكلمة</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107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prstClr val="white"/>
                </a:solidFill>
                <a:effectLst/>
                <a:uLnTx/>
                <a:uFillTx/>
                <a:latin typeface="Calibri"/>
                <a:ea typeface="+mn-ea"/>
                <a:cs typeface="+mn-cs"/>
              </a:rPr>
              <a:t>الرحلة التبشيرية الرابعة</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200" b="1" dirty="0">
                <a:solidFill>
                  <a:prstClr val="white"/>
                </a:solidFill>
                <a:latin typeface="Calibri"/>
              </a:rPr>
              <a:t>1 و 2 تيموثاوس و تيطس بعد سفر أعمال</a:t>
            </a:r>
            <a:endParaRPr kumimoji="0" lang="en-US" sz="40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4000" dirty="0">
                <a:solidFill>
                  <a:srgbClr val="FFFF00"/>
                </a:solidFill>
                <a:latin typeface="Calibri"/>
              </a:rPr>
              <a:t>ربيع 62 – خريف 67</a:t>
            </a:r>
            <a:endParaRPr kumimoji="0" lang="en-US" sz="40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5602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049488" y="500042"/>
            <a:ext cx="3682752" cy="571504"/>
          </a:xfrm>
        </p:spPr>
        <p:txBody>
          <a:bodyPr rtlCol="0">
            <a:normAutofit fontScale="90000"/>
          </a:bodyPr>
          <a:lstStyle/>
          <a:p>
            <a:pPr eaLnBrk="1" fontAlgn="auto" hangingPunct="1">
              <a:spcAft>
                <a:spcPts val="0"/>
              </a:spcAft>
              <a:defRPr/>
            </a:pPr>
            <a:r>
              <a:rPr lang="ar-JO" b="1" dirty="0">
                <a:solidFill>
                  <a:schemeClr val="bg1"/>
                </a:solidFill>
                <a:effectLst>
                  <a:glow rad="203200">
                    <a:srgbClr val="000099"/>
                  </a:glow>
                </a:effectLst>
                <a:ea typeface="+mj-ea"/>
                <a:cs typeface="+mj-cs"/>
              </a:rPr>
              <a:t>النعمة</a:t>
            </a:r>
            <a:endParaRPr lang="en-US" b="1" dirty="0">
              <a:solidFill>
                <a:schemeClr val="bg1"/>
              </a:solidFill>
              <a:effectLst>
                <a:glow rad="203200">
                  <a:srgbClr val="000099"/>
                </a:glow>
              </a:effectLst>
              <a:ea typeface="+mj-ea"/>
              <a:cs typeface="+mj-cs"/>
            </a:endParaRPr>
          </a:p>
        </p:txBody>
      </p:sp>
      <p:sp>
        <p:nvSpPr>
          <p:cNvPr id="4" name="Title 1"/>
          <p:cNvSpPr txBox="1">
            <a:spLocks/>
          </p:cNvSpPr>
          <p:nvPr/>
        </p:nvSpPr>
        <p:spPr>
          <a:xfrm>
            <a:off x="9180513" y="44450"/>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Calibri"/>
                <a:ea typeface="+mj-ea"/>
                <a:cs typeface="+mj-cs"/>
              </a:rPr>
              <a:t>رحلات بولس ما بعد أعمال</a:t>
            </a:r>
            <a:endParaRPr kumimoji="0" lang="en-US" sz="2800" b="1" i="0" u="none" strike="noStrike" kern="1200" cap="none" spc="0" normalizeH="0" baseline="0" noProof="0" dirty="0">
              <a:ln>
                <a:noFill/>
              </a:ln>
              <a:solidFill>
                <a:prstClr val="white"/>
              </a:solidFill>
              <a:effectLst/>
              <a:uLnTx/>
              <a:uFillTx/>
              <a:latin typeface="Calibri"/>
              <a:ea typeface="+mj-ea"/>
              <a:cs typeface="+mj-cs"/>
            </a:endParaRPr>
          </a:p>
        </p:txBody>
      </p:sp>
      <p:sp>
        <p:nvSpPr>
          <p:cNvPr id="289796" name="Title 1"/>
          <p:cNvSpPr txBox="1">
            <a:spLocks/>
          </p:cNvSpPr>
          <p:nvPr/>
        </p:nvSpPr>
        <p:spPr bwMode="auto">
          <a:xfrm rot="1182600">
            <a:off x="9529763" y="1100138"/>
            <a:ext cx="1906587" cy="197326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D5E1D"/>
                </a:solidFill>
                <a:effectLst/>
                <a:uLnTx/>
                <a:uFillTx/>
                <a:latin typeface="Arial Black" charset="0"/>
                <a:ea typeface="ＭＳ Ｐゴシック" charset="0"/>
                <a:cs typeface="Arial Black" charset="0"/>
              </a:rPr>
              <a:t>عقيدة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0D5E1D"/>
                </a:solidFill>
                <a:latin typeface="Arial Black" charset="0"/>
                <a:cs typeface="Arial Black" charset="0"/>
              </a:rPr>
              <a:t>سليمة</a:t>
            </a:r>
            <a:br>
              <a:rPr kumimoji="0" lang="en-US" sz="2400" b="1" i="0" u="none" strike="noStrike" kern="1200" cap="none" spc="0" normalizeH="0" baseline="0" noProof="0" dirty="0">
                <a:ln>
                  <a:noFill/>
                </a:ln>
                <a:solidFill>
                  <a:srgbClr val="0D5E1D"/>
                </a:solidFill>
                <a:effectLst/>
                <a:uLnTx/>
                <a:uFillTx/>
                <a:latin typeface="Arial Black" charset="0"/>
                <a:ea typeface="ＭＳ Ｐゴシック" charset="0"/>
                <a:cs typeface="Arial Black" charset="0"/>
              </a:rPr>
            </a:br>
            <a:r>
              <a:rPr kumimoji="0" lang="en-US" sz="2400" b="1" i="0" u="none" strike="noStrike" kern="1200" cap="none" spc="0" normalizeH="0" baseline="0" noProof="0" dirty="0">
                <a:ln>
                  <a:noFill/>
                </a:ln>
                <a:solidFill>
                  <a:srgbClr val="0D5E1D"/>
                </a:solidFill>
                <a:effectLst/>
                <a:uLnTx/>
                <a:uFillTx/>
                <a:latin typeface="Arial Black" charset="0"/>
                <a:ea typeface="ＭＳ Ｐゴシック" charset="0"/>
                <a:cs typeface="Arial Black" charset="0"/>
              </a:rPr>
              <a:t>––––––</a:t>
            </a:r>
            <a:br>
              <a:rPr kumimoji="0" lang="en-US" sz="2400" b="1" i="0" u="none" strike="noStrike" kern="1200" cap="none" spc="0" normalizeH="0" baseline="0" noProof="0" dirty="0">
                <a:ln>
                  <a:noFill/>
                </a:ln>
                <a:solidFill>
                  <a:srgbClr val="0D5E1D"/>
                </a:solidFill>
                <a:effectLst/>
                <a:uLnTx/>
                <a:uFillTx/>
                <a:latin typeface="Arial Black" charset="0"/>
                <a:ea typeface="ＭＳ Ｐゴシック" charset="0"/>
                <a:cs typeface="Arial Black" charset="0"/>
              </a:rPr>
            </a:br>
            <a:r>
              <a:rPr kumimoji="0" lang="ar-JO" sz="2400" b="1" i="0" u="none" strike="noStrike" kern="1200" cap="none" spc="0" normalizeH="0" baseline="0" noProof="0" dirty="0">
                <a:ln>
                  <a:noFill/>
                </a:ln>
                <a:solidFill>
                  <a:srgbClr val="0D5E1D"/>
                </a:solidFill>
                <a:effectLst/>
                <a:uLnTx/>
                <a:uFillTx/>
                <a:latin typeface="Arial Black" charset="0"/>
                <a:ea typeface="ＭＳ Ｐゴシック" charset="0"/>
                <a:cs typeface="Arial Black" charset="0"/>
              </a:rPr>
              <a:t>تعليم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0D5E1D"/>
                </a:solidFill>
                <a:latin typeface="Arial Black" charset="0"/>
                <a:cs typeface="Arial Black" charset="0"/>
              </a:rPr>
              <a:t>صحيح</a:t>
            </a:r>
            <a:endParaRPr kumimoji="0" lang="en-US" sz="2400" b="1" i="0" u="none" strike="noStrike" kern="1200" cap="none" spc="0" normalizeH="0" baseline="0" noProof="0" dirty="0">
              <a:ln>
                <a:noFill/>
              </a:ln>
              <a:solidFill>
                <a:srgbClr val="0D5E1D"/>
              </a:solidFill>
              <a:effectLst/>
              <a:uLnTx/>
              <a:uFillTx/>
              <a:latin typeface="Arial Black" charset="0"/>
              <a:ea typeface="ＭＳ Ｐゴシック" charset="0"/>
              <a:cs typeface="Arial Black" charset="0"/>
            </a:endParaRPr>
          </a:p>
        </p:txBody>
      </p:sp>
      <p:sp>
        <p:nvSpPr>
          <p:cNvPr id="6" name="Title 1"/>
          <p:cNvSpPr txBox="1">
            <a:spLocks/>
          </p:cNvSpPr>
          <p:nvPr/>
        </p:nvSpPr>
        <p:spPr>
          <a:xfrm>
            <a:off x="9180513" y="476250"/>
            <a:ext cx="1512887" cy="431800"/>
          </a:xfrm>
          <a:prstGeom prst="rect">
            <a:avLst/>
          </a:prstGeom>
          <a:solidFill>
            <a:schemeClr val="bg2"/>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Calibri"/>
                <a:ea typeface="+mj-ea"/>
                <a:cs typeface="+mj-cs"/>
              </a:rPr>
              <a:t>أفسس</a:t>
            </a:r>
            <a:endParaRPr kumimoji="0" lang="en-US" sz="2800" b="1" i="0" u="none" strike="noStrike" kern="1200" cap="none" spc="0" normalizeH="0" baseline="0" noProof="0" dirty="0">
              <a:ln>
                <a:noFill/>
              </a:ln>
              <a:solidFill>
                <a:prstClr val="black"/>
              </a:solidFill>
              <a:effectLst/>
              <a:uLnTx/>
              <a:uFillTx/>
              <a:latin typeface="Calibri"/>
              <a:ea typeface="+mj-ea"/>
              <a:cs typeface="+mj-cs"/>
            </a:endParaRPr>
          </a:p>
        </p:txBody>
      </p:sp>
      <p:sp>
        <p:nvSpPr>
          <p:cNvPr id="289798" name="Title 1"/>
          <p:cNvSpPr txBox="1">
            <a:spLocks/>
          </p:cNvSpPr>
          <p:nvPr/>
        </p:nvSpPr>
        <p:spPr bwMode="auto">
          <a:xfrm>
            <a:off x="9169400" y="5589588"/>
            <a:ext cx="2520950" cy="647700"/>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Calibri" charset="0"/>
                <a:ea typeface="ＭＳ Ｐゴシック" charset="0"/>
              </a:rPr>
              <a:t>جزيرة كريت</a:t>
            </a:r>
            <a:endParaRPr kumimoji="0" lang="en-US" sz="2800" b="1" i="0" u="none" strike="noStrike" kern="1200" cap="none" spc="0" normalizeH="0" baseline="0" noProof="0" dirty="0">
              <a:ln>
                <a:noFill/>
              </a:ln>
              <a:solidFill>
                <a:srgbClr val="FFFF00"/>
              </a:solidFill>
              <a:effectLst/>
              <a:uLnTx/>
              <a:uFillTx/>
              <a:latin typeface="Calibri" charset="0"/>
              <a:ea typeface="ＭＳ Ｐゴシック" charset="0"/>
            </a:endParaRPr>
          </a:p>
        </p:txBody>
      </p:sp>
      <p:sp>
        <p:nvSpPr>
          <p:cNvPr id="8" name="Title 1"/>
          <p:cNvSpPr txBox="1">
            <a:spLocks/>
          </p:cNvSpPr>
          <p:nvPr/>
        </p:nvSpPr>
        <p:spPr>
          <a:xfrm>
            <a:off x="9178925"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Calibri"/>
                <a:ea typeface="+mj-ea"/>
                <a:cs typeface="+mj-cs"/>
              </a:rPr>
              <a:t>رسالة إلى تيطس</a:t>
            </a:r>
            <a:endParaRPr kumimoji="0" lang="en-US" sz="2800" b="1" i="0" u="none" strike="noStrike" kern="1200" cap="none" spc="0" normalizeH="0" baseline="0" noProof="0" dirty="0">
              <a:ln>
                <a:noFill/>
              </a:ln>
              <a:solidFill>
                <a:prstClr val="white"/>
              </a:solidFill>
              <a:effectLst/>
              <a:uLnTx/>
              <a:uFillTx/>
              <a:latin typeface="Calibri"/>
              <a:ea typeface="+mj-ea"/>
              <a:cs typeface="+mj-cs"/>
            </a:endParaRPr>
          </a:p>
        </p:txBody>
      </p:sp>
      <p:sp>
        <p:nvSpPr>
          <p:cNvPr id="10" name="Title 1"/>
          <p:cNvSpPr txBox="1">
            <a:spLocks/>
          </p:cNvSpPr>
          <p:nvPr/>
        </p:nvSpPr>
        <p:spPr>
          <a:xfrm>
            <a:off x="9251950"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Calibri"/>
                <a:ea typeface="+mj-ea"/>
                <a:cs typeface="+mj-cs"/>
              </a:rPr>
              <a:t>معلم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spc="-100" dirty="0">
                <a:solidFill>
                  <a:srgbClr val="000000"/>
                </a:solidFill>
                <a:latin typeface="Calibri"/>
              </a:rPr>
              <a:t>كاذب</a:t>
            </a:r>
            <a:endParaRPr kumimoji="0" lang="en-US" sz="1600" b="1" i="0" u="none" strike="noStrike" kern="1200" cap="none" spc="-100" normalizeH="0" baseline="0" noProof="0" dirty="0">
              <a:ln>
                <a:noFill/>
              </a:ln>
              <a:solidFill>
                <a:srgbClr val="000000"/>
              </a:solidFill>
              <a:effectLst/>
              <a:uLnTx/>
              <a:uFillTx/>
              <a:latin typeface="Calibri"/>
              <a:ea typeface="+mj-ea"/>
              <a:cs typeface="+mj-cs"/>
            </a:endParaRPr>
          </a:p>
        </p:txBody>
      </p:sp>
      <p:sp>
        <p:nvSpPr>
          <p:cNvPr id="11" name="Text Box 97"/>
          <p:cNvSpPr txBox="1">
            <a:spLocks noChangeArrowheads="1"/>
          </p:cNvSpPr>
          <p:nvPr/>
        </p:nvSpPr>
        <p:spPr bwMode="auto">
          <a:xfrm>
            <a:off x="5580063" y="836613"/>
            <a:ext cx="3563937" cy="1569660"/>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pitchFamily="2" charset="-122"/>
                <a:cs typeface="Arial" pitchFamily="34" charset="0"/>
              </a:rPr>
              <a:t>من أجل هذا تركتك في كريت لكي تكمل ترتيب الأمور الناقصة و تقيم في كل مدينة شيوخاً كما أوصيتك</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itchFamily="34" charset="0"/>
                <a:ea typeface="SimSun" pitchFamily="2" charset="-122"/>
                <a:cs typeface="Arial" pitchFamily="34" charset="0"/>
              </a:rPr>
              <a:t>(تيطس 1: 5)</a:t>
            </a:r>
            <a:endParaRPr kumimoji="0" lang="en-US" altLang="zh-CN" sz="2400" b="1" i="0" u="none" strike="noStrike" kern="1200" cap="none" spc="0" normalizeH="0" baseline="0" noProof="0" dirty="0">
              <a:ln>
                <a:noFill/>
              </a:ln>
              <a:solidFill>
                <a:srgbClr val="FFFFFF"/>
              </a:solidFill>
              <a:effectLst/>
              <a:uLnTx/>
              <a:uFillTx/>
              <a:latin typeface="Arial" pitchFamily="34" charset="0"/>
              <a:ea typeface="SimSun" pitchFamily="2" charset="-122"/>
              <a:cs typeface="Arial" pitchFamily="34" charset="0"/>
            </a:endParaRPr>
          </a:p>
        </p:txBody>
      </p:sp>
    </p:spTree>
    <p:extLst>
      <p:ext uri="{BB962C8B-B14F-4D97-AF65-F5344CB8AC3E}">
        <p14:creationId xmlns:p14="http://schemas.microsoft.com/office/powerpoint/2010/main" val="511322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gachurch pastor, mental health advocate Jarrid Wilson dies by suicide">
            <a:hlinkClick r:id="" action="ppaction://media"/>
            <a:extLst>
              <a:ext uri="{FF2B5EF4-FFF2-40B4-BE49-F238E27FC236}">
                <a16:creationId xmlns:a16="http://schemas.microsoft.com/office/drawing/2014/main" id="{8E6D5C04-D09D-C748-8899-FCF807FF40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4763"/>
            <a:ext cx="9144000" cy="5143500"/>
          </a:xfrm>
          <a:prstGeom prst="rect">
            <a:avLst/>
          </a:prstGeom>
        </p:spPr>
      </p:pic>
      <p:sp>
        <p:nvSpPr>
          <p:cNvPr id="900098" name="Rectangle 2"/>
          <p:cNvSpPr>
            <a:spLocks noGrp="1" noChangeArrowheads="1"/>
          </p:cNvSpPr>
          <p:nvPr>
            <p:ph type="ctrTitle"/>
          </p:nvPr>
        </p:nvSpPr>
        <p:spPr>
          <a:xfrm>
            <a:off x="0" y="4714884"/>
            <a:ext cx="9144000" cy="1857388"/>
          </a:xfrm>
          <a:effectLst>
            <a:outerShdw blurRad="63500" dist="35921" dir="2700000" algn="ctr" rotWithShape="0">
              <a:schemeClr val="tx2">
                <a:alpha val="74998"/>
              </a:schemeClr>
            </a:outerShdw>
          </a:effectLst>
        </p:spPr>
        <p:txBody>
          <a:bodyPr/>
          <a:lstStyle/>
          <a:p>
            <a:pPr>
              <a:defRPr/>
            </a:pPr>
            <a:br>
              <a:rPr lang="en-US"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القس جاريد ويلسون</a:t>
            </a:r>
            <a:br>
              <a:rPr lang="en-SG" sz="4000" b="1" dirty="0">
                <a:effectLst>
                  <a:glow rad="127000">
                    <a:schemeClr val="tx1"/>
                  </a:glow>
                </a:effectLst>
                <a:latin typeface="Arial" charset="0"/>
                <a:ea typeface="ＭＳ Ｐゴシック" charset="0"/>
              </a:rPr>
            </a:br>
            <a:r>
              <a:rPr lang="ar-JO" sz="4000" b="1" dirty="0">
                <a:effectLst>
                  <a:glow rad="127000">
                    <a:schemeClr val="tx1"/>
                  </a:glow>
                </a:effectLst>
                <a:latin typeface="Arial" charset="0"/>
                <a:ea typeface="ＭＳ Ｐゴシック" charset="0"/>
              </a:rPr>
              <a:t>شركة الحصاد المسيحي</a:t>
            </a:r>
            <a:br>
              <a:rPr lang="ar-JO" sz="4000" b="1" dirty="0">
                <a:effectLst>
                  <a:glow rad="127000">
                    <a:schemeClr val="tx1"/>
                  </a:glow>
                </a:effectLst>
                <a:latin typeface="Arial" charset="0"/>
                <a:ea typeface="ＭＳ Ｐゴシック" charset="0"/>
              </a:rPr>
            </a:br>
            <a:r>
              <a:rPr lang="ar-JO" sz="4000" b="1" dirty="0">
                <a:effectLst>
                  <a:glow rad="127000">
                    <a:schemeClr val="tx1"/>
                  </a:glow>
                </a:effectLst>
                <a:latin typeface="Arial" charset="0"/>
                <a:ea typeface="ＭＳ Ｐゴシック" charset="0"/>
              </a:rPr>
              <a:t>كاليفورنيا</a:t>
            </a:r>
            <a:endParaRPr lang="en-US" sz="40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264486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pic>
        <p:nvPicPr>
          <p:cNvPr id="3" name="Picture 2" descr="A body of water&#10;&#10;Description automatically generated">
            <a:extLst>
              <a:ext uri="{FF2B5EF4-FFF2-40B4-BE49-F238E27FC236}">
                <a16:creationId xmlns:a16="http://schemas.microsoft.com/office/drawing/2014/main" id="{BECC7BA8-D490-422A-8B59-9B9D07CD8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857257"/>
            <a:ext cx="9143985" cy="5143493"/>
          </a:xfrm>
          <a:prstGeom prst="rect">
            <a:avLst/>
          </a:prstGeom>
          <a:solidFill>
            <a:srgbClr val="2E5696"/>
          </a:solidFill>
        </p:spPr>
      </p:pic>
      <p:sp>
        <p:nvSpPr>
          <p:cNvPr id="4" name="Text Box 2">
            <a:extLst>
              <a:ext uri="{FF2B5EF4-FFF2-40B4-BE49-F238E27FC236}">
                <a16:creationId xmlns:a16="http://schemas.microsoft.com/office/drawing/2014/main" id="{D16E49A1-003F-433B-BBE7-0415BB7A6E78}"/>
              </a:ext>
            </a:extLst>
          </p:cNvPr>
          <p:cNvSpPr txBox="1">
            <a:spLocks noChangeArrowheads="1"/>
          </p:cNvSpPr>
          <p:nvPr/>
        </p:nvSpPr>
        <p:spPr bwMode="auto">
          <a:xfrm>
            <a:off x="0" y="1"/>
            <a:ext cx="9144000" cy="857250"/>
          </a:xfrm>
          <a:prstGeom prst="rect">
            <a:avLst/>
          </a:prstGeom>
          <a:scene3d>
            <a:camera prst="orthographicFront">
              <a:rot lat="0" lon="0" rev="0"/>
            </a:camera>
            <a:lightRig rig="balanced" dir="t">
              <a:rot lat="0" lon="0" rev="8700000"/>
            </a:lightRig>
          </a:scene3d>
        </p:spPr>
        <p:txBody>
          <a:bodyPr rot="0" vert="horz" lIns="68580" tIns="34290" rIns="68580" bIns="34290" rtlCol="0" anchor="ctr" anchorCtr="0">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lang="ar-JO" sz="3200" b="1" dirty="0">
                <a:solidFill>
                  <a:prstClr val="white"/>
                </a:solidFill>
                <a:latin typeface="Arial" panose="020B0604020202020204" pitchFamily="34" charset="0"/>
                <a:cs typeface="Arial" panose="020B0604020202020204" pitchFamily="34" charset="0"/>
              </a:rPr>
              <a:t>كانت كريت مدينة جميلة و لكن بسمعة سيئة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261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كيف يمكن أن نكون </a:t>
            </a:r>
            <a:r>
              <a:rPr lang="ar-JO" sz="3600" b="1" dirty="0">
                <a:solidFill>
                  <a:srgbClr val="C00000"/>
                </a:solidFill>
                <a:effectLst>
                  <a:glow rad="127000">
                    <a:schemeClr val="bg1"/>
                  </a:glow>
                </a:effectLst>
                <a:latin typeface="Arial" charset="0"/>
                <a:ea typeface="ＭＳ Ｐゴシック" charset="0"/>
                <a:cs typeface="ＭＳ Ｐゴシック" charset="0"/>
              </a:rPr>
              <a:t>أصحاب سمعة حسنة </a:t>
            </a:r>
            <a:r>
              <a:rPr lang="ar-JO" sz="3600" b="1" dirty="0">
                <a:solidFill>
                  <a:schemeClr val="tx2"/>
                </a:solidFill>
                <a:effectLst>
                  <a:glow rad="127000">
                    <a:schemeClr val="bg1"/>
                  </a:glow>
                </a:effectLst>
                <a:latin typeface="Arial" charset="0"/>
                <a:ea typeface="ＭＳ Ｐゴシック" charset="0"/>
                <a:cs typeface="ＭＳ Ｐゴシック" charset="0"/>
              </a:rPr>
              <a:t>في وسط الكثير من التعليم الكاذب اليوم ؟</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طرق في تيطس</a:t>
            </a:r>
            <a:endPar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59298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Sound Conduct Against Opposition</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D54F41"/>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Set Things in Order</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D54F41"/>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Practice True Doctrine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D54F41"/>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Conduct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for Various Groups</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Grace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Leads to Godliness</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Chapter 1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2:1-10</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2:11–3:15</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Organize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Teach</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Grace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Concl.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Asia Minor to Crete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Summer AD 66</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السلوك السليم ضد المقاومة</a:t>
                </a:r>
                <a:endPar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عين شيوخ</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رتب الأمور</a:t>
                </a:r>
                <a:endPar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امنع العقيدة الخاطئة</a:t>
                </a:r>
                <a:endParaRPr kumimoji="0" lang="en-US" altLang="zh-CN" sz="22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طبق العقيدة الصحيحة</a:t>
                </a:r>
                <a:endPar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100" b="1" i="0" u="none" strike="noStrike" kern="1200" cap="none" spc="0" normalizeH="0" baseline="0" noProof="0" dirty="0">
                    <a:ln>
                      <a:noFill/>
                    </a:ln>
                    <a:solidFill>
                      <a:srgbClr val="FFFFFF"/>
                    </a:solidFill>
                    <a:effectLst/>
                    <a:uLnTx/>
                    <a:uFillTx/>
                    <a:latin typeface="Arial Narrow" charset="0"/>
                    <a:ea typeface="SimSun" charset="0"/>
                    <a:cs typeface="SimSun" charset="0"/>
                  </a:rPr>
                  <a:t>الشيوخ ضد المعلمين الكذبة</a:t>
                </a:r>
                <a:endParaRPr kumimoji="0" lang="en-US" altLang="zh-CN" sz="21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سلوك            المجموعات المتنوعة</a:t>
                </a:r>
                <a:endPar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النعمة                   تقود إلى التقوى</a:t>
                </a:r>
                <a:endPar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1</a:t>
                </a:r>
                <a:r>
                  <a:rPr kumimoji="0" lang="en-US"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  </a:t>
                </a:r>
                <a:endParaRPr kumimoji="0" lang="en-US" altLang="zh-CN" sz="24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2: 1-10</a:t>
                </a:r>
                <a:endParaRPr kumimoji="0" lang="en-US" altLang="zh-CN" sz="24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 </a:t>
                </a: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2: 11-3: 15</a:t>
                </a:r>
                <a:endParaRPr kumimoji="0" lang="en-US" altLang="zh-CN" sz="24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a:t>
                </a:r>
                <a:r>
                  <a:rPr lang="ar-JO" altLang="zh-CN" b="1" noProof="0" dirty="0">
                    <a:solidFill>
                      <a:srgbClr val="FFFFFF"/>
                    </a:solidFill>
                    <a:latin typeface="Arial" charset="0"/>
                    <a:ea typeface="SimSun" charset="0"/>
                    <a:cs typeface="SimSun" charset="0"/>
                  </a:rPr>
                  <a:t>نظّم</a:t>
                </a:r>
                <a:endPar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علّم</a:t>
                </a:r>
                <a:endPar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a:t>
                </a:r>
                <a:r>
                  <a:rPr kumimoji="0" lang="ar-JO"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النعمة</a:t>
                </a:r>
                <a:endPar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الحق يقود إلى التقوى</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1: 1-4</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الشيوخ 1: 5-16</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24" y="3940"/>
                <a:ext cx="258"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الأشياخ</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2: 1-2</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العجائز</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zh-CN" sz="1600" dirty="0">
                    <a:solidFill>
                      <a:srgbClr val="FFFFFF"/>
                    </a:solidFill>
                    <a:latin typeface="Arial" pitchFamily="34" charset="0"/>
                    <a:ea typeface="SimSun" charset="0"/>
                    <a:cs typeface="Arial" pitchFamily="34" charset="0"/>
                  </a:rPr>
                  <a:t>2: 4-5</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الحدثات</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zh-CN" sz="1600" dirty="0">
                    <a:solidFill>
                      <a:srgbClr val="FFFFFF"/>
                    </a:solidFill>
                    <a:latin typeface="Arial" pitchFamily="34" charset="0"/>
                    <a:ea typeface="SimSun" charset="0"/>
                    <a:cs typeface="Arial" pitchFamily="34" charset="0"/>
                  </a:rPr>
                  <a:t>2: 4-5</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الشباب</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dirty="0">
                    <a:solidFill>
                      <a:srgbClr val="FFFFFF"/>
                    </a:solidFill>
                    <a:latin typeface="Arial" pitchFamily="34" charset="0"/>
                    <a:ea typeface="SimSun" charset="0"/>
                    <a:cs typeface="Arial" pitchFamily="34" charset="0"/>
                  </a:rPr>
                  <a:t>2: 6-8</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العبيد</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dirty="0">
                    <a:solidFill>
                      <a:srgbClr val="FFFFFF"/>
                    </a:solidFill>
                    <a:latin typeface="Arial" pitchFamily="34" charset="0"/>
                    <a:ea typeface="SimSun" charset="0"/>
                    <a:cs typeface="Arial" pitchFamily="34" charset="0"/>
                  </a:rPr>
                  <a:t>2: 9-10</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يعلم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dirty="0">
                    <a:solidFill>
                      <a:srgbClr val="FFFFFF"/>
                    </a:solidFill>
                    <a:latin typeface="Arial" pitchFamily="34" charset="0"/>
                    <a:ea typeface="SimSun" charset="0"/>
                    <a:cs typeface="Arial" pitchFamily="34" charset="0"/>
                  </a:rPr>
                  <a:t>2: 11-15</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يقوي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 3: 1-2</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يحفز</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dirty="0">
                    <a:solidFill>
                      <a:srgbClr val="FFFFFF"/>
                    </a:solidFill>
                    <a:latin typeface="Arial" pitchFamily="34" charset="0"/>
                    <a:ea typeface="SimSun" charset="0"/>
                    <a:cs typeface="Arial" pitchFamily="34" charset="0"/>
                  </a:rPr>
                  <a:t>3: 3-8</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يحمي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dirty="0">
                    <a:solidFill>
                      <a:srgbClr val="FFFFFF"/>
                    </a:solidFill>
                    <a:latin typeface="Arial" pitchFamily="34" charset="0"/>
                    <a:ea typeface="SimSun" charset="0"/>
                    <a:cs typeface="Arial" pitchFamily="34" charset="0"/>
                  </a:rPr>
                  <a:t>3: 9-11</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يربط</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dirty="0">
                    <a:solidFill>
                      <a:srgbClr val="FFFFFF"/>
                    </a:solidFill>
                    <a:latin typeface="Arial" pitchFamily="34" charset="0"/>
                    <a:ea typeface="SimSun" charset="0"/>
                    <a:cs typeface="Arial" pitchFamily="34" charset="0"/>
                  </a:rPr>
                  <a:t>3: 12-15</a:t>
                </a:r>
                <a:endParaRPr kumimoji="0" lang="en-US" altLang="zh-CN" sz="16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آسيا الصغرى إلى كريت</a:t>
                </a:r>
                <a:endPar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صيف 66 م</a:t>
                </a:r>
                <a:endParaRPr kumimoji="0" lang="en-US" altLang="zh-CN" sz="2400" b="0"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sp>
        <p:nvSpPr>
          <p:cNvPr id="290821" name="Text Box 191"/>
          <p:cNvSpPr txBox="1">
            <a:spLocks noChangeArrowheads="1"/>
          </p:cNvSpPr>
          <p:nvPr/>
        </p:nvSpPr>
        <p:spPr bwMode="auto">
          <a:xfrm>
            <a:off x="8291919"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241</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76" name="WordArt 190">
            <a:extLst>
              <a:ext uri="{FF2B5EF4-FFF2-40B4-BE49-F238E27FC236}">
                <a16:creationId xmlns:a16="http://schemas.microsoft.com/office/drawing/2014/main" id="{5FD29C64-3B0C-1346-BC5D-93FABF2FBA17}"/>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30709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strVal val="#ppt_w*0.70"/>
                                          </p:val>
                                        </p:tav>
                                        <p:tav tm="100000">
                                          <p:val>
                                            <p:strVal val="#ppt_w"/>
                                          </p:val>
                                        </p:tav>
                                      </p:tavLst>
                                    </p:anim>
                                    <p:anim calcmode="lin" valueType="num">
                                      <p:cBhvr>
                                        <p:cTn id="8" dur="1000" fill="hold"/>
                                        <p:tgtEl>
                                          <p:spTgt spid="176"/>
                                        </p:tgtEl>
                                        <p:attrNameLst>
                                          <p:attrName>ppt_h</p:attrName>
                                        </p:attrNameLst>
                                      </p:cBhvr>
                                      <p:tavLst>
                                        <p:tav tm="0">
                                          <p:val>
                                            <p:strVal val="#ppt_h"/>
                                          </p:val>
                                        </p:tav>
                                        <p:tav tm="100000">
                                          <p:val>
                                            <p:strVal val="#ppt_h"/>
                                          </p:val>
                                        </p:tav>
                                      </p:tavLst>
                                    </p:anim>
                                    <p:animEffect transition="in" filter="fade">
                                      <p:cBhvr>
                                        <p:cTn id="9"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1. امتلك </a:t>
            </a:r>
            <a:r>
              <a:rPr lang="ar-JO" b="1" dirty="0">
                <a:solidFill>
                  <a:srgbClr val="FFFF00"/>
                </a:solidFill>
                <a:effectLst>
                  <a:glow rad="127000">
                    <a:schemeClr val="tx1"/>
                  </a:glow>
                </a:effectLst>
                <a:latin typeface="Arial" charset="0"/>
                <a:ea typeface="ＭＳ Ｐゴシック" charset="0"/>
                <a:cs typeface="ＭＳ Ｐゴシック" charset="0"/>
              </a:rPr>
              <a:t>شيوخ</a:t>
            </a:r>
            <a:r>
              <a:rPr lang="ar-JO" b="1" dirty="0">
                <a:effectLst>
                  <a:glow rad="127000">
                    <a:schemeClr val="tx1"/>
                  </a:glow>
                </a:effectLst>
                <a:latin typeface="Arial" charset="0"/>
                <a:ea typeface="ＭＳ Ｐゴシック" charset="0"/>
                <a:cs typeface="ＭＳ Ｐゴシック" charset="0"/>
              </a:rPr>
              <a:t> أتقياء يعلمون الحق</a:t>
            </a:r>
            <a:r>
              <a:rPr lang="en-US" b="1" dirty="0">
                <a:effectLst>
                  <a:glow rad="127000">
                    <a:schemeClr val="tx1"/>
                  </a:glow>
                </a:effectLst>
                <a:latin typeface="Arial" charset="0"/>
                <a:ea typeface="ＭＳ Ｐゴシック" charset="0"/>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 1</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4920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eaLnBrk="1" hangingPunct="1">
              <a:defRPr/>
            </a:pPr>
            <a:r>
              <a:rPr lang="ar-JO" sz="2400" b="1" i="1" kern="0" dirty="0">
                <a:solidFill>
                  <a:srgbClr val="FFFFFF"/>
                </a:solidFill>
                <a:latin typeface="Arial"/>
              </a:rPr>
              <a:t>باري هدلستون، الكتاب المقدس الدراسي</a:t>
            </a:r>
            <a:endParaRPr lang="en-US" sz="2400" b="1" kern="0" dirty="0">
              <a:solidFill>
                <a:srgbClr val="FFFFFF"/>
              </a:solidFill>
              <a:latin typeface="Arial"/>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800" b="1" dirty="0"/>
              <a:t>1. العقيدة السليمة تسكت الخطأ</a:t>
            </a:r>
          </a:p>
          <a:p>
            <a:pPr algn="r" eaLnBrk="1" hangingPunct="1"/>
            <a:r>
              <a:rPr lang="ar-JO" sz="2800" b="1" dirty="0"/>
              <a:t>2. الحياة المنظمة بحسب العقيدة</a:t>
            </a:r>
          </a:p>
          <a:p>
            <a:pPr algn="r" eaLnBrk="1" hangingPunct="1"/>
            <a:r>
              <a:rPr lang="ar-JO" sz="2800" b="1" dirty="0"/>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latin typeface="Arial"/>
                <a:ea typeface="ＭＳ Ｐゴシック"/>
                <a:cs typeface="Arial"/>
              </a:rPr>
              <a:t>تيطس</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385144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تيطس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42918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36787-AD03-1B47-AC4F-74F228200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12031" y="6141181"/>
            <a:ext cx="913994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تيطس 1: 1</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0" y="1008488"/>
            <a:ext cx="9251972"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lvl="0" algn="ctr" defTabSz="457200" eaLnBrk="0" hangingPunct="0">
              <a:defRPr/>
            </a:pPr>
            <a:r>
              <a:rPr kumimoji="0" lang="ar-JO"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1 بولس عبد الله و رسول يسوع المسيح </a:t>
            </a:r>
          </a:p>
          <a:p>
            <a:pPr lvl="0" algn="ctr" defTabSz="457200" eaLnBrk="0" hangingPunct="0">
              <a:defRPr/>
            </a:pPr>
            <a:r>
              <a:rPr kumimoji="0" lang="ar-JO"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لأجل إيمان مختاري الله و معرفة الحق </a:t>
            </a:r>
          </a:p>
          <a:p>
            <a:pPr lvl="0" algn="ctr" defTabSz="457200" eaLnBrk="0" hangingPunct="0">
              <a:defRPr/>
            </a:pPr>
            <a:r>
              <a:rPr kumimoji="0" lang="ar-JO"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الذي هو حسب التقوى</a:t>
            </a:r>
            <a:endParaRPr kumimoji="0" lang="en-SG"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185690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45074"/>
                </a:solidFill>
                <a:effectLst/>
                <a:uLnTx/>
                <a:uFillTx/>
                <a:latin typeface="Arial"/>
                <a:ea typeface="ＭＳ Ｐゴシック" charset="0"/>
                <a:cs typeface="Arial"/>
              </a:rPr>
              <a:t>تيطس 1: 5-6</a:t>
            </a:r>
            <a:endPar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
        <p:nvSpPr>
          <p:cNvPr id="5" name="Rectangle 4"/>
          <p:cNvSpPr/>
          <p:nvPr/>
        </p:nvSpPr>
        <p:spPr>
          <a:xfrm>
            <a:off x="3058886" y="1513618"/>
            <a:ext cx="6083085"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lvl="0" algn="ctr" defTabSz="457177">
              <a:defRPr/>
            </a:pPr>
            <a:r>
              <a:rPr lang="ar-SA" sz="3200" b="1" baseline="30000" dirty="0">
                <a:solidFill>
                  <a:schemeClr val="accent1">
                    <a:lumMod val="50000"/>
                  </a:schemeClr>
                </a:solidFill>
              </a:rPr>
              <a:t>5</a:t>
            </a:r>
            <a:r>
              <a:rPr lang="ar-SA" sz="3200" b="1" dirty="0">
                <a:solidFill>
                  <a:schemeClr val="accent1">
                    <a:lumMod val="50000"/>
                  </a:schemeClr>
                </a:solidFill>
              </a:rPr>
              <a:t>مِنْ أَجْلِ هذَا تَرَكْتُكَ فِي كِرِيتَ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لِكَيْ تُكَمِّلَ تَرْتِيبَ الأُمُورِ النَّاقِصَةِ،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وَتُقِيمَ فِي كُلِّ مَدِينَةٍ شُيُوخًا كَمَا أَوْصَيْتُكَ.</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 </a:t>
            </a:r>
            <a:r>
              <a:rPr lang="ar-SA" sz="3200" b="1" baseline="30000" dirty="0">
                <a:solidFill>
                  <a:schemeClr val="accent1">
                    <a:lumMod val="50000"/>
                  </a:schemeClr>
                </a:solidFill>
              </a:rPr>
              <a:t>6</a:t>
            </a:r>
            <a:r>
              <a:rPr lang="ar-SA" sz="3200" b="1" dirty="0">
                <a:solidFill>
                  <a:schemeClr val="accent1">
                    <a:lumMod val="50000"/>
                  </a:schemeClr>
                </a:solidFill>
              </a:rPr>
              <a:t>إِنْ كَانَ أَحَدٌ بِلاَ لَوْمٍ، بَعْلَ امْرَأَةٍ وَاحِدَةٍ،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لَهُ أَوْلاَدٌ مُؤْمِنُونَ، لَيْسُوا فِي شِكَايَةِ الْخَلاَعَةِ وَلاَ مُتَمَرِّدِينَ. </a:t>
            </a:r>
            <a:endParaRPr kumimoji="0" lang="en-SG" sz="3200" b="1" i="0" u="none" strike="noStrike" kern="1200" cap="none" spc="0" normalizeH="0" baseline="0" noProof="0" dirty="0">
              <a:ln>
                <a:noFill/>
              </a:ln>
              <a:solidFill>
                <a:schemeClr val="accent1">
                  <a:lumMod val="50000"/>
                </a:scheme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64641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344" y="33188"/>
            <a:ext cx="9630688" cy="6940538"/>
          </a:xfrm>
          <a:prstGeom prst="rect">
            <a:avLst/>
          </a:prstGeom>
        </p:spPr>
      </p:pic>
      <p:sp>
        <p:nvSpPr>
          <p:cNvPr id="5" name="Rectangle 4"/>
          <p:cNvSpPr/>
          <p:nvPr/>
        </p:nvSpPr>
        <p:spPr>
          <a:xfrm>
            <a:off x="3374571" y="2125151"/>
            <a:ext cx="5769428" cy="206210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lvl="0" algn="ctr" defTabSz="457177">
              <a:defRPr/>
            </a:pPr>
            <a:r>
              <a:rPr lang="ar-SA" sz="3200" b="1" baseline="30000" dirty="0">
                <a:solidFill>
                  <a:schemeClr val="accent1">
                    <a:lumMod val="50000"/>
                  </a:schemeClr>
                </a:solidFill>
              </a:rPr>
              <a:t>7</a:t>
            </a:r>
            <a:r>
              <a:rPr lang="ar-SA" sz="3200" b="1" dirty="0">
                <a:solidFill>
                  <a:schemeClr val="accent1">
                    <a:lumMod val="50000"/>
                  </a:schemeClr>
                </a:solidFill>
              </a:rPr>
              <a:t>لأَنَّهُ يَجِبُ أَنْ يَكُونَ الأُسْقُفُ بِلاَ لَوْمٍ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كَوَكِيلِ اللهِ، غَيْرَ مُعْجِبٍ بِنَفْسِهِ،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وَلاَ غَضُوبٍ، وَلاَ مُدْمِنِ الْخَمْرِ، وَلاَ ضَرَّابٍ، وَلاَ طَامِعٍ فِي الرِّبْحِ الْقَبِيحِ</a:t>
            </a:r>
            <a:endParaRPr kumimoji="0" lang="en-SG" sz="3200" b="1" i="0" u="none" strike="noStrike" kern="1200" cap="none" spc="0" normalizeH="0" baseline="0" noProof="0" dirty="0">
              <a:ln>
                <a:noFill/>
              </a:ln>
              <a:solidFill>
                <a:schemeClr val="accent1">
                  <a:lumMod val="50000"/>
                </a:schemeClr>
              </a:solidFill>
              <a:effectLst/>
              <a:uLnTx/>
              <a:uFillTx/>
              <a:latin typeface="Arial"/>
              <a:ea typeface="ＭＳ Ｐゴシック" charset="0"/>
              <a:cs typeface="Arial"/>
            </a:endParaRP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45074"/>
                </a:solidFill>
                <a:effectLst/>
                <a:uLnTx/>
                <a:uFillTx/>
                <a:latin typeface="Arial"/>
                <a:ea typeface="ＭＳ Ｐゴシック" charset="0"/>
                <a:cs typeface="Arial"/>
              </a:rPr>
              <a:t>تيطس 1: 7</a:t>
            </a:r>
            <a:endPar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039064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407229" y="1333217"/>
            <a:ext cx="578575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lvl="0" algn="ctr" defTabSz="457177">
              <a:defRPr/>
            </a:pPr>
            <a:r>
              <a:rPr lang="ar-SA" sz="3200" b="1" baseline="30000" dirty="0">
                <a:solidFill>
                  <a:schemeClr val="accent1">
                    <a:lumMod val="50000"/>
                  </a:schemeClr>
                </a:solidFill>
              </a:rPr>
              <a:t>8</a:t>
            </a:r>
            <a:r>
              <a:rPr lang="ar-SA" sz="3200" b="1" dirty="0">
                <a:solidFill>
                  <a:schemeClr val="accent1">
                    <a:lumMod val="50000"/>
                  </a:schemeClr>
                </a:solidFill>
              </a:rPr>
              <a:t>بَلْ مُضِيفًا لِلْغُرَبَاءِ،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مُحِبًّا لِلْخَيْرِ،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مُتَعَقِّلاً،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بَارًّا،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وَرِعًا،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ضَابِطًا لِنَفْسِهِ</a:t>
            </a:r>
            <a:endParaRPr kumimoji="0" lang="en-SG" sz="3200" b="1" i="0" u="none" strike="noStrike" kern="1200" cap="none" spc="0" normalizeH="0" baseline="0" noProof="0" dirty="0">
              <a:ln>
                <a:noFill/>
              </a:ln>
              <a:solidFill>
                <a:schemeClr val="accent1">
                  <a:lumMod val="50000"/>
                </a:schemeClr>
              </a:solidFill>
              <a:effectLst/>
              <a:uLnTx/>
              <a:uFillTx/>
              <a:latin typeface="Arial"/>
              <a:ea typeface="ＭＳ Ｐゴシック" charset="0"/>
              <a:cs typeface="Arial"/>
            </a:endParaRP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45074"/>
                </a:solidFill>
                <a:effectLst/>
                <a:uLnTx/>
                <a:uFillTx/>
                <a:latin typeface="Arial"/>
                <a:ea typeface="ＭＳ Ｐゴシック" charset="0"/>
                <a:cs typeface="Arial"/>
              </a:rPr>
              <a:t>تيطس 1: 8</a:t>
            </a:r>
            <a:endPar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223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قس آخر</a:t>
            </a:r>
            <a:endParaRPr lang="en-US" sz="5400" b="1" dirty="0">
              <a:effectLst>
                <a:glow rad="127000">
                  <a:schemeClr val="tx1"/>
                </a:glow>
              </a:effectLst>
              <a:latin typeface="Arial" charset="0"/>
              <a:ea typeface="ＭＳ Ｐゴシック" charset="0"/>
              <a:cs typeface="ＭＳ Ｐゴシック" charset="0"/>
            </a:endParaRPr>
          </a:p>
        </p:txBody>
      </p:sp>
      <p:pic>
        <p:nvPicPr>
          <p:cNvPr id="3074" name="Picture 2">
            <a:extLst>
              <a:ext uri="{FF2B5EF4-FFF2-40B4-BE49-F238E27FC236}">
                <a16:creationId xmlns:a16="http://schemas.microsoft.com/office/drawing/2014/main" id="{83F5E016-734F-6347-A10C-E6B5E1330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86" y="1268760"/>
            <a:ext cx="89789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24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526971" y="1720118"/>
            <a:ext cx="5725002"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lvl="0" algn="ctr" defTabSz="457177">
              <a:defRPr/>
            </a:pPr>
            <a:r>
              <a:rPr lang="ar-SA" sz="3200" b="1" baseline="30000" dirty="0">
                <a:solidFill>
                  <a:schemeClr val="accent1">
                    <a:lumMod val="50000"/>
                  </a:schemeClr>
                </a:solidFill>
              </a:rPr>
              <a:t>9</a:t>
            </a:r>
            <a:r>
              <a:rPr lang="ar-SA" sz="3200" b="1" dirty="0">
                <a:solidFill>
                  <a:schemeClr val="accent1">
                    <a:lumMod val="50000"/>
                  </a:schemeClr>
                </a:solidFill>
              </a:rPr>
              <a:t>مُلاَزِمًا لِلْكَلِمَةِ الصَّادِقَةِ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الَّتِي بِحَسَبِ التَّعْلِيمِ،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لِكَيْ يَكُونَ قَادِرًا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أَنْ يَعِظَ بِالتَّعْلِيمِ الصَّحِيحِ </a:t>
            </a:r>
            <a:endParaRPr lang="en-US" sz="3200" b="1" dirty="0">
              <a:solidFill>
                <a:schemeClr val="accent1">
                  <a:lumMod val="50000"/>
                </a:schemeClr>
              </a:solidFill>
            </a:endParaRPr>
          </a:p>
          <a:p>
            <a:pPr lvl="0" algn="ctr" defTabSz="457177">
              <a:defRPr/>
            </a:pPr>
            <a:r>
              <a:rPr lang="ar-SA" sz="3200" b="1" dirty="0">
                <a:solidFill>
                  <a:schemeClr val="accent1">
                    <a:lumMod val="50000"/>
                  </a:schemeClr>
                </a:solidFill>
              </a:rPr>
              <a:t>وَيُوَبِّخَ الْمُنَاقِضِينَ. </a:t>
            </a:r>
            <a:endParaRPr kumimoji="0" lang="en-SG" sz="3200" b="1" i="0" u="none" strike="noStrike" kern="1200" cap="none" spc="0" normalizeH="0" baseline="0" noProof="0" dirty="0">
              <a:ln>
                <a:noFill/>
              </a:ln>
              <a:solidFill>
                <a:schemeClr val="accent1">
                  <a:lumMod val="50000"/>
                </a:schemeClr>
              </a:solidFill>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45074"/>
                </a:solidFill>
                <a:effectLst/>
                <a:uLnTx/>
                <a:uFillTx/>
                <a:latin typeface="Arial"/>
                <a:ea typeface="ＭＳ Ｐゴシック" charset="0"/>
                <a:cs typeface="Arial"/>
              </a:rPr>
              <a:t>تيطس 1: 9</a:t>
            </a:r>
            <a:endPar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196786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27384"/>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EA1808-30B3-4793-9395-9E8605E98E41}"/>
              </a:ext>
            </a:extLst>
          </p:cNvPr>
          <p:cNvSpPr/>
          <p:nvPr/>
        </p:nvSpPr>
        <p:spPr>
          <a:xfrm>
            <a:off x="785786" y="1237273"/>
            <a:ext cx="8358211" cy="1146211"/>
          </a:xfrm>
          <a:prstGeom prst="rect">
            <a:avLst/>
          </a:prstGeom>
        </p:spPr>
        <p:txBody>
          <a:bodyPr wrap="square">
            <a:spAutoFit/>
          </a:bodyPr>
          <a:lstStyle/>
          <a:p>
            <a:pPr marL="457200" marR="0" lvl="0" indent="0" defTabSz="457200" rtl="0" eaLnBrk="1" fontAlgn="auto" latinLnBrk="0" hangingPunct="1">
              <a:lnSpc>
                <a:spcPct val="107000"/>
              </a:lnSpc>
              <a:spcBef>
                <a:spcPts val="0"/>
              </a:spcBef>
              <a:spcAft>
                <a:spcPts val="0"/>
              </a:spcAft>
              <a:buClrTx/>
              <a:buSzTx/>
              <a:buFontTx/>
              <a:buNone/>
              <a:tabLst/>
              <a:defRPr/>
            </a:pPr>
            <a:r>
              <a:rPr kumimoji="0" lang="en-US" sz="3200" b="1" i="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Presbuteros</a:t>
            </a:r>
            <a:r>
              <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ar-JO"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شخص كبير في السن/ شخص حكيم</a:t>
            </a:r>
            <a:endPar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0" defTabSz="457200" rtl="0" eaLnBrk="1" fontAlgn="auto" latinLnBrk="0" hangingPunct="1">
              <a:lnSpc>
                <a:spcPct val="107000"/>
              </a:lnSpc>
              <a:spcBef>
                <a:spcPts val="0"/>
              </a:spcBef>
              <a:spcAft>
                <a:spcPts val="800"/>
              </a:spcAft>
              <a:buClrTx/>
              <a:buSzTx/>
              <a:buFontTx/>
              <a:buNone/>
              <a:tabLst/>
              <a:defRPr/>
            </a:pPr>
            <a:r>
              <a:rPr kumimoji="0" lang="en-US" sz="3200" b="1" i="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Episkopos</a:t>
            </a:r>
            <a:r>
              <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ar-JO"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ناظر، مدير، مشرف</a:t>
            </a:r>
            <a:endPar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71DC2DC-4689-4EB0-B493-20C79FD48BD7}"/>
              </a:ext>
            </a:extLst>
          </p:cNvPr>
          <p:cNvSpPr/>
          <p:nvPr/>
        </p:nvSpPr>
        <p:spPr>
          <a:xfrm>
            <a:off x="-1" y="231311"/>
            <a:ext cx="9143999" cy="655179"/>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قادة الكنيسة</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559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0"/>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2">
            <a:extLst>
              <a:ext uri="{FF2B5EF4-FFF2-40B4-BE49-F238E27FC236}">
                <a16:creationId xmlns:a16="http://schemas.microsoft.com/office/drawing/2014/main" id="{2151A69E-4C8B-4E1C-84E7-7A768D747EC4}"/>
              </a:ext>
            </a:extLst>
          </p:cNvPr>
          <p:cNvSpPr txBox="1">
            <a:spLocks noChangeArrowheads="1"/>
          </p:cNvSpPr>
          <p:nvPr/>
        </p:nvSpPr>
        <p:spPr bwMode="auto">
          <a:xfrm>
            <a:off x="107504" y="260648"/>
            <a:ext cx="4352536" cy="33588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ليس هكذا</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معجب بنفسه</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غضوب</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مدمن للخمر</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ضراب</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طامع في الربح القبيح</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p:txBody>
      </p:sp>
      <p:sp>
        <p:nvSpPr>
          <p:cNvPr id="8" name="Text Box 2">
            <a:extLst>
              <a:ext uri="{FF2B5EF4-FFF2-40B4-BE49-F238E27FC236}">
                <a16:creationId xmlns:a16="http://schemas.microsoft.com/office/drawing/2014/main" id="{42EAB7BA-2BC8-4331-9E02-991EDA461451}"/>
              </a:ext>
            </a:extLst>
          </p:cNvPr>
          <p:cNvSpPr txBox="1">
            <a:spLocks noChangeArrowheads="1"/>
          </p:cNvSpPr>
          <p:nvPr/>
        </p:nvSpPr>
        <p:spPr bwMode="auto">
          <a:xfrm>
            <a:off x="4611952" y="260648"/>
            <a:ext cx="4352536" cy="34924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بل هكذا</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مضيف</a:t>
            </a:r>
            <a:r>
              <a:rPr kumimoji="0" lang="ar-JO" sz="2800" b="1" u="none" strike="noStrike" kern="1200" cap="none" spc="0" normalizeH="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للغرباء</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محب للخير</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متعقل</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بار</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0"/>
              </a:spcAft>
              <a:buClrTx/>
              <a:buSzTx/>
              <a:buFont typeface="Wingdings" panose="05000000000000000000" pitchFamily="2" charset="2"/>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ورع</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ضابط لنفسه</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89179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DCA91-216A-9744-BCF8-BB9822CBA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تيطس 1: 10-11</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12578" y="914359"/>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ar-SA" sz="3200" b="1" baseline="30000" dirty="0"/>
              <a:t>10</a:t>
            </a:r>
            <a:r>
              <a:rPr lang="ar-SA" sz="3200" b="1" dirty="0"/>
              <a:t>فَإِنَّهُ يُوجَدُ كَثِيرُونَ مُتَمَرِّدِينَ يَتَكَلَّمُونَ بِالْبَاطِلِ، وَيَخْدَعُونَ الْعُقُولَ، وَلاَسِيَّمَا الَّذِينَ مِنَ الْخِتَانِ، </a:t>
            </a:r>
            <a:r>
              <a:rPr lang="ar-SA" sz="3200" b="1" baseline="30000" dirty="0"/>
              <a:t>11</a:t>
            </a:r>
            <a:r>
              <a:rPr lang="ar-SA" sz="3200" b="1" dirty="0"/>
              <a:t>الَّذِينَ يَجِبُ سَدُّ أَفْوَاهِهِمْ، فَإِنَّهُمْ يَقْلِبُونَ بُيُوتًا بِجُمْلَتِهَا، مُعَلِّمِينَ مَا لاَ يَجِبُ، مِنْ أَجْلِ الرِّبْحِ الْقَبِيحِ. </a:t>
            </a:r>
            <a:endParaRPr lang="en-SG" sz="3200" b="1" dirty="0">
              <a:latin typeface="Arial"/>
              <a:cs typeface="Arial"/>
            </a:endParaRPr>
          </a:p>
        </p:txBody>
      </p:sp>
    </p:spTree>
    <p:extLst>
      <p:ext uri="{BB962C8B-B14F-4D97-AF65-F5344CB8AC3E}">
        <p14:creationId xmlns:p14="http://schemas.microsoft.com/office/powerpoint/2010/main" val="1100302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EC2D-F917-404A-A336-C27B599E0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تيطس 1: 12-13</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 y="1090376"/>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ar-SA" sz="3200" b="1" baseline="30000" dirty="0"/>
              <a:t>12</a:t>
            </a:r>
            <a:r>
              <a:rPr lang="ar-SA" sz="3200" b="1" dirty="0"/>
              <a:t>قَالَ وَاحِدٌ مِنْهُمْ، وَهُوَ نَبِيٌّ لَهُمْ خَاصٌّ:«الْكِرِيتِيُّونَ دَائِمًا كَذَّابُونَ. وُحُوشٌ رَدِيَّةٌ. بُطُونٌ بَطَّالَةٌ». </a:t>
            </a:r>
            <a:r>
              <a:rPr lang="ar-SA" sz="3200" b="1" baseline="30000" dirty="0"/>
              <a:t>13</a:t>
            </a:r>
            <a:r>
              <a:rPr lang="ar-SA" sz="3200" b="1" dirty="0"/>
              <a:t>هذِهِ الشَّهَادَةُ صَادِقَةٌ. فَلِهذَا السَّبَبِ وَبِّخْهُمْ بِصَرَامَةٍ لِكَيْ يَكُونُوا أَصِحَّاءَ فِي الإِيمَانِ</a:t>
            </a:r>
            <a:endParaRPr lang="en-SG" sz="3200" b="1" dirty="0">
              <a:latin typeface="Arial"/>
              <a:cs typeface="Arial"/>
            </a:endParaRPr>
          </a:p>
        </p:txBody>
      </p:sp>
    </p:spTree>
    <p:extLst>
      <p:ext uri="{BB962C8B-B14F-4D97-AF65-F5344CB8AC3E}">
        <p14:creationId xmlns:p14="http://schemas.microsoft.com/office/powerpoint/2010/main" val="3850348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D4FCE-F117-9245-91CD-C5039BD867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تيطس 1: 14-15</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 y="808391"/>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ar-SA" sz="3200" b="1" baseline="30000" dirty="0"/>
              <a:t>14</a:t>
            </a:r>
            <a:r>
              <a:rPr lang="ar-SA" sz="3200" b="1" dirty="0"/>
              <a:t>لاَ يُصْغُونَ إِلَى خُرَافَاتٍ يَهُودِيَّةٍ، وَوَصَايَا أُنَاسٍ مُرْتَدِّينَ عَنِ الْحَقِّ. </a:t>
            </a:r>
            <a:r>
              <a:rPr lang="ar-SA" sz="3200" b="1" baseline="30000" dirty="0"/>
              <a:t>15</a:t>
            </a:r>
            <a:r>
              <a:rPr lang="ar-SA" sz="3200" b="1" dirty="0"/>
              <a:t>كُلُّ شَيْءٍ طَاهِرٌ لِلطَّاهِرِينَ، وَأَمَّا لِلنَّجِسِينَ وَغَيْرِ الْمُؤْمِنِينَ فَلَيْسَ شَيْءٌ طَاهِرًا، بَلْ قَدْ تَنَجَّسَ ذِهْنُهُمْ أَيْضًا وَضَمِيرُهُمْ. </a:t>
            </a:r>
            <a:endParaRPr lang="en-SG" sz="3200" b="1" dirty="0">
              <a:latin typeface="Arial"/>
              <a:cs typeface="Arial"/>
            </a:endParaRPr>
          </a:p>
        </p:txBody>
      </p:sp>
    </p:spTree>
    <p:extLst>
      <p:ext uri="{BB962C8B-B14F-4D97-AF65-F5344CB8AC3E}">
        <p14:creationId xmlns:p14="http://schemas.microsoft.com/office/powerpoint/2010/main" val="256949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BB427-F2F1-2242-89F9-B276C3D5A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تيطس 1: 16</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 y="1254710"/>
            <a:ext cx="9139942" cy="107721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rtl="1"/>
            <a:r>
              <a:rPr lang="en-US" sz="3200" b="1" dirty="0"/>
              <a:t> </a:t>
            </a:r>
            <a:r>
              <a:rPr lang="ar-SA" sz="3200" b="1" baseline="30000" dirty="0"/>
              <a:t>16</a:t>
            </a:r>
            <a:r>
              <a:rPr lang="ar-SA" sz="3200" b="1" dirty="0"/>
              <a:t>يَعْتَرِفُونَ بِأَنَّهُمْ يَعْرِفُونَ اللهَ، وَلكِنَّهُمْ بِالأَعْمَالِ يُنْكِرُونَهُ، إِذْ هُمْ رَجِسُونَ غَيْرُ طَائِعِينَ، وَمِنْ جِهَةِ كُلِّ عَمَل صَالِحٍ مَرْفُوضُونَ.</a:t>
            </a:r>
            <a:endParaRPr lang="en-US" sz="3200" b="1" dirty="0"/>
          </a:p>
        </p:txBody>
      </p:sp>
    </p:spTree>
    <p:extLst>
      <p:ext uri="{BB962C8B-B14F-4D97-AF65-F5344CB8AC3E}">
        <p14:creationId xmlns:p14="http://schemas.microsoft.com/office/powerpoint/2010/main" val="1147049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1411" name="Oval 3"/>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90500" name="Rectangle 4"/>
          <p:cNvSpPr>
            <a:spLocks noGrp="1" noChangeArrowheads="1"/>
          </p:cNvSpPr>
          <p:nvPr>
            <p:ph type="ctrTitle"/>
          </p:nvPr>
        </p:nvSpPr>
        <p:spPr>
          <a:xfrm>
            <a:off x="0" y="0"/>
            <a:ext cx="9144000" cy="1196975"/>
          </a:xfrm>
        </p:spPr>
        <p:txBody>
          <a:bodyPr/>
          <a:lstStyle/>
          <a:p>
            <a:pPr eaLnBrk="1" hangingPunct="1">
              <a:lnSpc>
                <a:spcPct val="90000"/>
              </a:lnSpc>
              <a:defRPr/>
            </a:pPr>
            <a:r>
              <a:rPr lang="ar-JO" altLang="zh-CN" sz="4000" b="1" i="1" dirty="0">
                <a:effectLst>
                  <a:outerShdw blurRad="38100" dist="38100" dir="2700000" algn="tl">
                    <a:srgbClr val="FFFFFF"/>
                  </a:outerShdw>
                </a:effectLst>
                <a:latin typeface="Arial" charset="0"/>
                <a:ea typeface="宋体" charset="0"/>
                <a:cs typeface="宋体" charset="0"/>
              </a:rPr>
              <a:t>ديناميكيات الشيوخ - الجماعة</a:t>
            </a:r>
            <a:endParaRPr lang="en-US" altLang="zh-CN" sz="4000" b="1" i="1" dirty="0">
              <a:effectLst>
                <a:outerShdw blurRad="38100" dist="38100" dir="2700000" algn="tl">
                  <a:srgbClr val="FFFFFF"/>
                </a:outerShdw>
              </a:effectLst>
              <a:latin typeface="Arial" charset="0"/>
              <a:ea typeface="宋体" charset="0"/>
              <a:cs typeface="宋体" charset="0"/>
            </a:endParaRPr>
          </a:p>
        </p:txBody>
      </p:sp>
      <p:sp>
        <p:nvSpPr>
          <p:cNvPr id="490501" name="Rectangle 5"/>
          <p:cNvSpPr>
            <a:spLocks noGrp="1" noChangeArrowheads="1"/>
          </p:cNvSpPr>
          <p:nvPr>
            <p:ph type="subTitle" idx="1"/>
          </p:nvPr>
        </p:nvSpPr>
        <p:spPr>
          <a:xfrm>
            <a:off x="0" y="1268413"/>
            <a:ext cx="9144000" cy="5589587"/>
          </a:xfrm>
        </p:spPr>
        <p:txBody>
          <a:bodyPr/>
          <a:lstStyle/>
          <a:p>
            <a:pPr eaLnBrk="1" hangingPunct="1">
              <a:defRPr/>
            </a:pPr>
            <a:r>
              <a:rPr lang="ar-JO" altLang="zh-CN" sz="4000" b="1" dirty="0">
                <a:effectLst>
                  <a:outerShdw blurRad="38100" dist="38100" dir="2700000" algn="tl">
                    <a:srgbClr val="FFFFFF"/>
                  </a:outerShdw>
                </a:effectLst>
                <a:latin typeface="Arial" charset="0"/>
                <a:ea typeface="宋体" charset="0"/>
                <a:cs typeface="宋体" charset="0"/>
              </a:rPr>
              <a:t>الشيوخ</a:t>
            </a:r>
            <a:endParaRPr lang="en-US" altLang="zh-CN" sz="4000" b="1" dirty="0">
              <a:effectLst>
                <a:outerShdw blurRad="38100" dist="38100" dir="2700000" algn="tl">
                  <a:srgbClr val="FFFFFF"/>
                </a:outerShdw>
              </a:effectLst>
              <a:latin typeface="Arial" charset="0"/>
              <a:ea typeface="宋体" charset="0"/>
              <a:cs typeface="宋体" charset="0"/>
            </a:endParaRPr>
          </a:p>
          <a:p>
            <a:pPr eaLnBrk="1" hangingPunct="1">
              <a:defRPr/>
            </a:pPr>
            <a:endParaRPr lang="en-US" altLang="zh-CN" sz="4000" u="sng" dirty="0">
              <a:latin typeface="Arial" charset="0"/>
              <a:ea typeface="宋体" charset="0"/>
              <a:cs typeface="宋体" charset="0"/>
            </a:endParaRPr>
          </a:p>
          <a:p>
            <a:pPr eaLnBrk="1" hangingPunct="1">
              <a:defRPr/>
            </a:pPr>
            <a:endParaRPr lang="en-US" altLang="zh-CN" u="sng" dirty="0">
              <a:latin typeface="Arial" charset="0"/>
              <a:ea typeface="宋体" charset="0"/>
              <a:cs typeface="宋体" charset="0"/>
            </a:endParaRPr>
          </a:p>
          <a:p>
            <a:pPr eaLnBrk="1" hangingPunct="1">
              <a:defRPr/>
            </a:pPr>
            <a:endParaRPr lang="en-US" altLang="zh-CN" sz="4000" dirty="0">
              <a:latin typeface="Arial" charset="0"/>
              <a:ea typeface="宋体" charset="0"/>
              <a:cs typeface="宋体" charset="0"/>
            </a:endParaRPr>
          </a:p>
          <a:p>
            <a:pPr eaLnBrk="1" hangingPunct="1">
              <a:defRPr/>
            </a:pPr>
            <a:endParaRPr lang="en-US" altLang="zh-CN" sz="4000" dirty="0">
              <a:latin typeface="Arial" charset="0"/>
              <a:ea typeface="宋体" charset="0"/>
              <a:cs typeface="宋体" charset="0"/>
            </a:endParaRPr>
          </a:p>
          <a:p>
            <a:pPr eaLnBrk="1" hangingPunct="1">
              <a:defRPr/>
            </a:pPr>
            <a:endParaRPr lang="en-US" altLang="zh-CN" sz="4000" dirty="0">
              <a:latin typeface="Arial" charset="0"/>
              <a:ea typeface="宋体" charset="0"/>
              <a:cs typeface="宋体" charset="0"/>
            </a:endParaRPr>
          </a:p>
          <a:p>
            <a:pPr eaLnBrk="1" hangingPunct="1">
              <a:defRPr/>
            </a:pPr>
            <a:r>
              <a:rPr lang="ar-JO" altLang="zh-CN" sz="4000" b="1" dirty="0">
                <a:effectLst>
                  <a:outerShdw blurRad="38100" dist="38100" dir="2700000" algn="tl">
                    <a:srgbClr val="FFFFFF"/>
                  </a:outerShdw>
                </a:effectLst>
                <a:latin typeface="Arial" charset="0"/>
                <a:ea typeface="宋体" charset="0"/>
                <a:cs typeface="宋体" charset="0"/>
              </a:rPr>
              <a:t>الجماعة</a:t>
            </a:r>
            <a:endParaRPr lang="en-GB" sz="4000" b="1" dirty="0">
              <a:effectLst>
                <a:outerShdw blurRad="38100" dist="38100" dir="2700000" algn="tl">
                  <a:srgbClr val="FFFFFF"/>
                </a:outerShdw>
              </a:effectLst>
              <a:latin typeface="Arial" charset="0"/>
              <a:ea typeface="ＭＳ Ｐゴシック" charset="0"/>
            </a:endParaRPr>
          </a:p>
        </p:txBody>
      </p:sp>
      <p:sp>
        <p:nvSpPr>
          <p:cNvPr id="401414" name="AutoShape 6"/>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90503" name="Text Box 7"/>
          <p:cNvSpPr txBox="1">
            <a:spLocks noChangeArrowheads="1"/>
          </p:cNvSpPr>
          <p:nvPr/>
        </p:nvSpPr>
        <p:spPr bwMode="auto">
          <a:xfrm>
            <a:off x="684213" y="2628155"/>
            <a:ext cx="3454400" cy="1486369"/>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rPr>
              <a:t>يعتبرون</a:t>
            </a:r>
          </a:p>
          <a:p>
            <a:pPr marL="0" marR="0" lvl="0" indent="0" algn="ctr" defTabSz="914400" rtl="0" eaLnBrk="1" fontAlgn="base" latinLnBrk="0" hangingPunct="1">
              <a:lnSpc>
                <a:spcPct val="60000"/>
              </a:lnSpc>
              <a:spcBef>
                <a:spcPct val="50000"/>
              </a:spcBef>
              <a:spcAft>
                <a:spcPct val="0"/>
              </a:spcAft>
              <a:buClrTx/>
              <a:buSzTx/>
              <a:buFontTx/>
              <a:buNone/>
              <a:tabLst/>
              <a:defRPr/>
            </a:pPr>
            <a:r>
              <a:rPr lang="ar-JO" sz="3200" b="1" dirty="0">
                <a:solidFill>
                  <a:srgbClr val="000000"/>
                </a:solidFill>
                <a:effectLst>
                  <a:outerShdw blurRad="38100" dist="38100" dir="2700000" algn="tl">
                    <a:srgbClr val="FFFFFF"/>
                  </a:outerShdw>
                </a:effectLst>
              </a:rPr>
              <a:t>أنفسهم </a:t>
            </a:r>
          </a:p>
          <a:p>
            <a:pPr marL="0" marR="0" lvl="0" indent="0" algn="ctr" defTabSz="914400" rtl="0" eaLnBrk="1" fontAlgn="base" latinLnBrk="0" hangingPunct="1">
              <a:lnSpc>
                <a:spcPct val="60000"/>
              </a:lnSpc>
              <a:spcBef>
                <a:spcPct val="50000"/>
              </a:spcBef>
              <a:spcAft>
                <a:spcPct val="0"/>
              </a:spcAft>
              <a:buClrTx/>
              <a:buSzTx/>
              <a:buFontTx/>
              <a:buNone/>
              <a:tabLst/>
              <a:defRPr/>
            </a:pPr>
            <a:r>
              <a:rPr lang="ar-JO" sz="3200" b="1" dirty="0">
                <a:solidFill>
                  <a:srgbClr val="000000"/>
                </a:solidFill>
                <a:effectLst>
                  <a:outerShdw blurRad="38100" dist="38100" dir="2700000" algn="tl">
                    <a:srgbClr val="FFFFFF"/>
                  </a:outerShdw>
                </a:effectLst>
              </a:rPr>
              <a:t>خداماً</a:t>
            </a:r>
            <a:endParaRPr kumimoji="0" lang="en-GB"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endParaRPr>
          </a:p>
        </p:txBody>
      </p:sp>
      <p:sp>
        <p:nvSpPr>
          <p:cNvPr id="401416" name="AutoShape 8"/>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90505" name="Text Box 9"/>
          <p:cNvSpPr txBox="1">
            <a:spLocks noChangeArrowheads="1"/>
          </p:cNvSpPr>
          <p:nvPr/>
        </p:nvSpPr>
        <p:spPr bwMode="auto">
          <a:xfrm>
            <a:off x="4356100" y="2349500"/>
            <a:ext cx="1008063" cy="3139321"/>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م</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600" b="1" noProof="0" dirty="0">
                <a:solidFill>
                  <a:srgbClr val="FFFFFF"/>
                </a:solidFill>
                <a:effectLst>
                  <a:outerShdw blurRad="38100" dist="38100" dir="2700000" algn="tl">
                    <a:srgbClr val="000000"/>
                  </a:outerShdw>
                </a:effectLst>
              </a:rPr>
              <a:t>ح</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dirty="0">
                <a:ln>
                  <a:noFill/>
                </a:ln>
                <a:solidFill>
                  <a:srgbClr val="FFFFFF"/>
                </a:solidFill>
                <a:effectLst>
                  <a:outerShdw blurRad="38100" dist="38100" dir="2700000" algn="tl">
                    <a:srgbClr val="000000"/>
                  </a:outerShdw>
                </a:effectLst>
                <a:uLnTx/>
                <a:uFillTx/>
                <a:latin typeface="Arial" charset="0"/>
                <a:ea typeface="ＭＳ Ｐゴシック" charset="0"/>
              </a:rPr>
              <a:t>ب</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600" b="1" noProof="0" dirty="0">
                <a:solidFill>
                  <a:srgbClr val="FFFFFF"/>
                </a:solidFill>
                <a:effectLst>
                  <a:outerShdw blurRad="38100" dist="38100" dir="2700000" algn="tl">
                    <a:srgbClr val="000000"/>
                  </a:outerShdw>
                </a:effectLst>
              </a:rPr>
              <a:t>ة</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401420" name="AutoShape 12"/>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90509" name="Text Box 13"/>
          <p:cNvSpPr txBox="1">
            <a:spLocks noChangeArrowheads="1"/>
          </p:cNvSpPr>
          <p:nvPr/>
        </p:nvSpPr>
        <p:spPr bwMode="auto">
          <a:xfrm>
            <a:off x="5508625" y="3491755"/>
            <a:ext cx="3454400" cy="1490729"/>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lang="ar-JO" sz="3200" b="1" dirty="0">
                <a:solidFill>
                  <a:srgbClr val="000000"/>
                </a:solidFill>
                <a:effectLst>
                  <a:outerShdw blurRad="38100" dist="38100" dir="2700000" algn="tl">
                    <a:srgbClr val="FFFFFF"/>
                  </a:outerShdw>
                </a:effectLst>
              </a:rPr>
              <a:t>يعتبرون</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rPr>
              <a:t>أنفسهم</a:t>
            </a:r>
          </a:p>
          <a:p>
            <a:pPr marL="0" marR="0" lvl="0" indent="0" algn="ctr" defTabSz="914400" rtl="0" eaLnBrk="1" fontAlgn="base" latinLnBrk="0" hangingPunct="1">
              <a:lnSpc>
                <a:spcPct val="60000"/>
              </a:lnSpc>
              <a:spcBef>
                <a:spcPct val="50000"/>
              </a:spcBef>
              <a:spcAft>
                <a:spcPct val="0"/>
              </a:spcAft>
              <a:buClrTx/>
              <a:buSzTx/>
              <a:buFontTx/>
              <a:buNone/>
              <a:tabLst/>
              <a:defRPr/>
            </a:pPr>
            <a:r>
              <a:rPr lang="ar-JO" sz="3200" b="1" dirty="0">
                <a:solidFill>
                  <a:srgbClr val="000000"/>
                </a:solidFill>
                <a:effectLst>
                  <a:outerShdw blurRad="38100" dist="38100" dir="2700000" algn="tl">
                    <a:srgbClr val="FFFFFF"/>
                  </a:outerShdw>
                </a:effectLst>
              </a:rPr>
              <a:t>قادة</a:t>
            </a:r>
            <a:endParaRPr kumimoji="0" lang="en-GB"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endParaRPr>
          </a:p>
        </p:txBody>
      </p:sp>
    </p:spTree>
    <p:extLst>
      <p:ext uri="{BB962C8B-B14F-4D97-AF65-F5344CB8AC3E}">
        <p14:creationId xmlns:p14="http://schemas.microsoft.com/office/powerpoint/2010/main" val="3909386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1. امتلك </a:t>
            </a:r>
            <a:r>
              <a:rPr lang="ar-JO" b="1" dirty="0">
                <a:solidFill>
                  <a:srgbClr val="FFFF00"/>
                </a:solidFill>
                <a:effectLst>
                  <a:glow rad="127000">
                    <a:schemeClr val="tx1"/>
                  </a:glow>
                </a:effectLst>
                <a:latin typeface="Arial" charset="0"/>
                <a:ea typeface="ＭＳ Ｐゴシック" charset="0"/>
                <a:cs typeface="ＭＳ Ｐゴシック" charset="0"/>
              </a:rPr>
              <a:t>شيوخ</a:t>
            </a:r>
            <a:r>
              <a:rPr lang="ar-JO" b="1" dirty="0">
                <a:effectLst>
                  <a:glow rad="127000">
                    <a:schemeClr val="tx1"/>
                  </a:glow>
                </a:effectLst>
                <a:latin typeface="Arial" charset="0"/>
                <a:ea typeface="ＭＳ Ｐゴシック" charset="0"/>
                <a:cs typeface="ＭＳ Ｐゴシック" charset="0"/>
              </a:rPr>
              <a:t> أتقياء يعلمون الحق</a:t>
            </a:r>
            <a:r>
              <a:rPr lang="en-US" b="1" dirty="0">
                <a:effectLst>
                  <a:glow rad="127000">
                    <a:schemeClr val="tx1"/>
                  </a:glow>
                </a:effectLst>
                <a:latin typeface="Arial" charset="0"/>
                <a:ea typeface="ＭＳ Ｐゴシック" charset="0"/>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 1</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14165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كيف يمكن أن نكون </a:t>
            </a:r>
            <a:r>
              <a:rPr lang="ar-JO" sz="3600" b="1" dirty="0">
                <a:solidFill>
                  <a:srgbClr val="C00000"/>
                </a:solidFill>
                <a:effectLst>
                  <a:glow rad="127000">
                    <a:schemeClr val="bg1"/>
                  </a:glow>
                </a:effectLst>
                <a:latin typeface="Arial" charset="0"/>
                <a:ea typeface="ＭＳ Ｐゴシック" charset="0"/>
                <a:cs typeface="ＭＳ Ｐゴシック" charset="0"/>
              </a:rPr>
              <a:t>أصحاب سمعة حسنة </a:t>
            </a:r>
            <a:r>
              <a:rPr lang="ar-JO" sz="3600" b="1" dirty="0">
                <a:solidFill>
                  <a:schemeClr val="tx2"/>
                </a:solidFill>
                <a:effectLst>
                  <a:glow rad="127000">
                    <a:schemeClr val="bg1"/>
                  </a:glow>
                </a:effectLst>
                <a:latin typeface="Arial" charset="0"/>
                <a:ea typeface="ＭＳ Ｐゴシック" charset="0"/>
                <a:cs typeface="ＭＳ Ｐゴシック" charset="0"/>
              </a:rPr>
              <a:t>في وسط الكثير من التعليم الكاذب اليوم ؟</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386759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المعاناة حقيقية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483D8F2D-4F60-9C4F-9125-1F0FE1B2E0AD}"/>
              </a:ext>
            </a:extLst>
          </p:cNvPr>
          <p:cNvSpPr txBox="1">
            <a:spLocks noChangeArrowheads="1"/>
          </p:cNvSpPr>
          <p:nvPr/>
        </p:nvSpPr>
        <p:spPr bwMode="auto">
          <a:xfrm>
            <a:off x="107503" y="1107828"/>
            <a:ext cx="8957287" cy="501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2800" b="1" dirty="0"/>
              <a:t>قيل أن 1 من كل 4 قساوسة يعانون من الاكتئاب. يكشف تقرير بحثي أن عدد القساوسة الذين تم تشخيص إصابتهم بالاكتئاب كان ضعف المعدل الوطني. سعى خمسة وأربعون في المائة للحصول على المشورة من طبيب الأسرة فيما يتعلق بقضايا التوتر والقلق. ما يقرب من ربع القساوسة (23 في المائة) يقرون بأنهم "عانوا شخصيًا من مرض عقلي" ، ويقول نصف هؤلاء القساوسة إنه تم تشخيص المرض.</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472B8F3-B206-3D47-8764-30E4B553E824}"/>
              </a:ext>
            </a:extLst>
          </p:cNvPr>
          <p:cNvSpPr txBox="1">
            <a:spLocks noChangeArrowheads="1"/>
          </p:cNvSpPr>
          <p:nvPr/>
        </p:nvSpPr>
        <p:spPr bwMode="auto">
          <a:xfrm>
            <a:off x="-35496" y="6381328"/>
            <a:ext cx="9144000" cy="43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ar-JO" sz="2800" b="1" dirty="0"/>
              <a:t>أخبار الكاريزما 29 أغسطس 2018</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547655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تيطس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87797860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b="1" dirty="0">
                <a:effectLst>
                  <a:glow rad="127000">
                    <a:schemeClr val="tx1"/>
                  </a:glow>
                </a:effectLst>
                <a:latin typeface="Arial" charset="0"/>
                <a:ea typeface="ＭＳ Ｐゴシック" charset="0"/>
              </a:rPr>
              <a:t>2. تصرف بحسب </a:t>
            </a:r>
            <a:r>
              <a:rPr lang="ar-JO" sz="4800" b="1" dirty="0">
                <a:solidFill>
                  <a:srgbClr val="FFFF00"/>
                </a:solidFill>
                <a:effectLst>
                  <a:glow rad="127000">
                    <a:schemeClr val="tx1"/>
                  </a:glow>
                </a:effectLst>
                <a:latin typeface="Arial" charset="0"/>
                <a:ea typeface="ＭＳ Ｐゴシック" charset="0"/>
              </a:rPr>
              <a:t>سنك</a:t>
            </a:r>
            <a:endParaRPr lang="en-US" sz="4800" b="1" dirty="0">
              <a:solidFill>
                <a:srgbClr val="FFFF00"/>
              </a:solidFill>
              <a:effectLst>
                <a:glow rad="127000">
                  <a:schemeClr val="tx1"/>
                </a:glow>
              </a:effectLst>
              <a:latin typeface="Arial" charset="0"/>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تيطس 2: 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752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باري هدلستون، الكتاب المقدس الدراسي</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latin typeface="Arial"/>
                <a:ea typeface="ＭＳ Ｐゴシック"/>
                <a:cs typeface="Arial"/>
              </a:rPr>
              <a:t>تيطس</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413313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الأشياخ</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صاحين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ذوي وقار</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متعقلين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أصحاء في الإيمان و المحبة و الصبر</a:t>
            </a:r>
            <a:endParaRPr lang="en-US"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1030945"/>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F57F1-33B9-C544-B280-6EAFF674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72528" y="6141181"/>
            <a:ext cx="9320554"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تيطس 2: 1-2</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 y="175696"/>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r>
              <a:rPr lang="ar-SA" sz="4800" b="1" baseline="30000" dirty="0">
                <a:solidFill>
                  <a:srgbClr val="FFFFFF"/>
                </a:solidFill>
                <a:effectLst>
                  <a:glow rad="228600">
                    <a:srgbClr val="000000">
                      <a:satMod val="175000"/>
                    </a:srgbClr>
                  </a:glow>
                </a:effectLst>
                <a:latin typeface="Arial" charset="0"/>
                <a:cs typeface="+mn-cs"/>
              </a:rPr>
              <a:t>1</a:t>
            </a:r>
            <a:r>
              <a:rPr lang="ar-SA" sz="4800" b="1" dirty="0">
                <a:solidFill>
                  <a:srgbClr val="FFFFFF"/>
                </a:solidFill>
                <a:effectLst>
                  <a:glow rad="228600">
                    <a:srgbClr val="000000">
                      <a:satMod val="175000"/>
                    </a:srgbClr>
                  </a:glow>
                </a:effectLst>
                <a:latin typeface="Arial" charset="0"/>
                <a:cs typeface="+mn-cs"/>
              </a:rPr>
              <a:t>وَأَمَّا أَنْتَ فَتَكَلَّمْ بِمَا يَلِيقُ بِالتَّعْلِيمِ الصَّحِيحِ: </a:t>
            </a:r>
            <a:r>
              <a:rPr lang="ar-SA" sz="4800" b="1" baseline="30000" dirty="0">
                <a:solidFill>
                  <a:srgbClr val="FFFFFF"/>
                </a:solidFill>
                <a:effectLst>
                  <a:glow rad="228600">
                    <a:srgbClr val="000000">
                      <a:satMod val="175000"/>
                    </a:srgbClr>
                  </a:glow>
                </a:effectLst>
                <a:latin typeface="Arial" charset="0"/>
                <a:cs typeface="+mn-cs"/>
              </a:rPr>
              <a:t>2</a:t>
            </a:r>
            <a:r>
              <a:rPr lang="ar-SA" sz="4800" b="1" dirty="0">
                <a:solidFill>
                  <a:srgbClr val="FFFFFF"/>
                </a:solidFill>
                <a:effectLst>
                  <a:glow rad="228600">
                    <a:srgbClr val="000000">
                      <a:satMod val="175000"/>
                    </a:srgbClr>
                  </a:glow>
                </a:effectLst>
                <a:latin typeface="Arial" charset="0"/>
                <a:cs typeface="+mn-cs"/>
              </a:rPr>
              <a:t>أَنْ يَكُونَ الأَشْيَاخُ صَاحِينَ، ذَوِي وَقَارٍ، مُتَعَقِّلِينَ، أَصِحَّاءَ فِي الإِيمَانِ وَالْمَحَبَّةِ وَالصَّبْرِ. </a:t>
            </a:r>
            <a:endParaRPr lang="en-SG" sz="4800" b="1" dirty="0">
              <a:solidFill>
                <a:srgbClr val="FFFFFF"/>
              </a:solidFill>
              <a:effectLst>
                <a:glow rad="228600">
                  <a:srgbClr val="000000">
                    <a:satMod val="175000"/>
                  </a:srgbClr>
                </a:glow>
              </a:effectLst>
              <a:latin typeface="Arial" charset="0"/>
              <a:cs typeface="+mn-cs"/>
            </a:endParaRPr>
          </a:p>
        </p:txBody>
      </p:sp>
    </p:spTree>
    <p:extLst>
      <p:ext uri="{BB962C8B-B14F-4D97-AF65-F5344CB8AC3E}">
        <p14:creationId xmlns:p14="http://schemas.microsoft.com/office/powerpoint/2010/main" val="1733717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الأشياخ</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صاحين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ذوي وقار</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متعقلين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أصحاء في الإيمان و المحبة و الصبر</a:t>
            </a:r>
            <a:endParaRPr lang="en-US"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العجائز</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سيرة تليق بالقداسة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غير ثالبات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غير مستعبدة للخمر الكثير</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معلمات الصلاح للحدثات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8594639"/>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72528" y="6021288"/>
            <a:ext cx="9314271"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تيطس 2: 3</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 y="1429705"/>
            <a:ext cx="8983981" cy="23083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r>
              <a:rPr lang="ar-SA" sz="4800" b="1" baseline="30000" dirty="0">
                <a:solidFill>
                  <a:srgbClr val="FFFFFF"/>
                </a:solidFill>
                <a:effectLst>
                  <a:glow rad="228600">
                    <a:srgbClr val="000000">
                      <a:satMod val="175000"/>
                    </a:srgbClr>
                  </a:glow>
                </a:effectLst>
                <a:latin typeface="Arial" charset="0"/>
                <a:cs typeface="+mn-cs"/>
              </a:rPr>
              <a:t>3</a:t>
            </a:r>
            <a:r>
              <a:rPr lang="ar-SA" sz="4800" b="1" dirty="0">
                <a:solidFill>
                  <a:srgbClr val="FFFFFF"/>
                </a:solidFill>
                <a:effectLst>
                  <a:glow rad="228600">
                    <a:srgbClr val="000000">
                      <a:satMod val="175000"/>
                    </a:srgbClr>
                  </a:glow>
                </a:effectLst>
                <a:latin typeface="Arial" charset="0"/>
                <a:cs typeface="+mn-cs"/>
              </a:rPr>
              <a:t>كَذلِكَ الْعَجَائِزُ فِي سِيرَةٍ تَلِيقُ بِالْقَدَاسَةِ، غَيْرَ ثَالِبَاتٍ، غَيْرَ مُسْتَعْبَدَاتٍ لِلْخَمْرِ الْكَثِيرِ، مُعَلِّمَاتٍ الصَّلاَحَ</a:t>
            </a:r>
            <a:endParaRPr lang="en-SG" sz="4800" b="1" dirty="0">
              <a:solidFill>
                <a:srgbClr val="FFFFFF"/>
              </a:solidFill>
              <a:effectLst>
                <a:glow rad="228600">
                  <a:srgbClr val="000000">
                    <a:satMod val="175000"/>
                  </a:srgbClr>
                </a:glow>
              </a:effectLst>
              <a:latin typeface="Arial" charset="0"/>
              <a:cs typeface="+mn-cs"/>
            </a:endParaRPr>
          </a:p>
        </p:txBody>
      </p:sp>
    </p:spTree>
    <p:extLst>
      <p:ext uri="{BB962C8B-B14F-4D97-AF65-F5344CB8AC3E}">
        <p14:creationId xmlns:p14="http://schemas.microsoft.com/office/powerpoint/2010/main" val="3457923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الأشياخ</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صاحين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ذوي وقار</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متعقلين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أصحاء في الإيمان و المحبة و الصبر</a:t>
            </a:r>
            <a:endParaRPr lang="en-US"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العجائز</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سيرة تليق بالقداسة</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غير ثالبات</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غير مستعبدة للخمر الكثير</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معلمات الصلاح للحدثات</a:t>
            </a:r>
            <a:endParaRPr lang="en-US"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الحدثات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محبات لرجالهن و يحببن أولادهن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متعقلات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عفيفات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ملازمات بيوتهن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خاضعات لرجالهن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6560255"/>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ar-JO" sz="3600" b="1" dirty="0"/>
              <a:t>عاملات في بيوتهن (تيطس 2: 4-5)</a:t>
            </a:r>
            <a:endParaRPr lang="en-US" sz="3600" b="1" dirty="0"/>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30000" noProof="0" dirty="0">
                <a:ln>
                  <a:noFill/>
                </a:ln>
                <a:solidFill>
                  <a:srgbClr val="FFFFFF"/>
                </a:solidFill>
                <a:effectLst>
                  <a:glow rad="228600">
                    <a:srgbClr val="000000">
                      <a:alpha val="85000"/>
                    </a:srgbClr>
                  </a:glow>
                  <a:outerShdw blurRad="38100" dist="38100" dir="2700000" algn="tl">
                    <a:srgbClr val="000000"/>
                  </a:outerShdw>
                </a:effectLst>
                <a:uLnTx/>
                <a:uFillTx/>
                <a:latin typeface="Arial"/>
                <a:ea typeface="ＭＳ Ｐゴシック" charset="-128"/>
              </a:rPr>
              <a:t>4</a:t>
            </a:r>
            <a:r>
              <a:rPr kumimoji="0" lang="ar-SA" sz="4000" b="1" i="0" u="none" strike="noStrike" kern="1200" cap="none" spc="0" normalizeH="0" baseline="0" noProof="0" dirty="0">
                <a:ln>
                  <a:noFill/>
                </a:ln>
                <a:solidFill>
                  <a:srgbClr val="FFFFFF"/>
                </a:solidFill>
                <a:effectLst>
                  <a:glow rad="228600">
                    <a:srgbClr val="000000">
                      <a:alpha val="85000"/>
                    </a:srgbClr>
                  </a:glow>
                  <a:outerShdw blurRad="38100" dist="38100" dir="2700000" algn="tl">
                    <a:srgbClr val="000000"/>
                  </a:outerShdw>
                </a:effectLst>
                <a:uLnTx/>
                <a:uFillTx/>
                <a:latin typeface="Arial"/>
                <a:ea typeface="ＭＳ Ｐゴシック" charset="-128"/>
              </a:rPr>
              <a:t>لِكَيْ يَنْصَحْنَ الْحَدَثَاتِ أَنْ يَكُنَّ مُحِبَّاتٍ لِرِجَالِهِنَّ وَيُحْبِبْنَ أَوْلاَدَهُنَّ، </a:t>
            </a:r>
            <a:r>
              <a:rPr kumimoji="0" lang="ar-SA" sz="4000" b="1" i="0" u="none" strike="noStrike" kern="1200" cap="none" spc="0" normalizeH="0" baseline="30000" noProof="0" dirty="0">
                <a:ln>
                  <a:noFill/>
                </a:ln>
                <a:solidFill>
                  <a:srgbClr val="FFFFFF"/>
                </a:solidFill>
                <a:effectLst>
                  <a:glow rad="228600">
                    <a:srgbClr val="000000">
                      <a:alpha val="85000"/>
                    </a:srgbClr>
                  </a:glow>
                  <a:outerShdw blurRad="38100" dist="38100" dir="2700000" algn="tl">
                    <a:srgbClr val="000000"/>
                  </a:outerShdw>
                </a:effectLst>
                <a:uLnTx/>
                <a:uFillTx/>
                <a:latin typeface="Arial"/>
                <a:ea typeface="ＭＳ Ｐゴシック" charset="-128"/>
              </a:rPr>
              <a:t>5</a:t>
            </a:r>
            <a:r>
              <a:rPr kumimoji="0" lang="ar-SA" sz="4000" b="1" i="0" u="none" strike="noStrike" kern="1200" cap="none" spc="0" normalizeH="0" baseline="0" noProof="0" dirty="0">
                <a:ln>
                  <a:noFill/>
                </a:ln>
                <a:solidFill>
                  <a:srgbClr val="FFFFFF"/>
                </a:solidFill>
                <a:effectLst>
                  <a:glow rad="228600">
                    <a:srgbClr val="000000">
                      <a:alpha val="85000"/>
                    </a:srgbClr>
                  </a:glow>
                  <a:outerShdw blurRad="38100" dist="38100" dir="2700000" algn="tl">
                    <a:srgbClr val="000000"/>
                  </a:outerShdw>
                </a:effectLst>
                <a:uLnTx/>
                <a:uFillTx/>
                <a:latin typeface="Arial"/>
                <a:ea typeface="ＭＳ Ｐゴシック" charset="-128"/>
              </a:rPr>
              <a:t>مُتَعَقِّلاَتٍ، عَفِيفَاتٍ، </a:t>
            </a:r>
            <a:r>
              <a:rPr kumimoji="0" lang="ar-SA" sz="4000" b="1" i="0" u="none" strike="noStrike" kern="1200" cap="none" spc="0" normalizeH="0" baseline="0" noProof="0" dirty="0">
                <a:ln>
                  <a:noFill/>
                </a:ln>
                <a:solidFill>
                  <a:srgbClr val="FFFF00"/>
                </a:solidFill>
                <a:effectLst>
                  <a:glow rad="228600">
                    <a:srgbClr val="000000">
                      <a:alpha val="85000"/>
                    </a:srgbClr>
                  </a:glow>
                  <a:outerShdw blurRad="38100" dist="38100" dir="2700000" algn="tl">
                    <a:srgbClr val="000000"/>
                  </a:outerShdw>
                </a:effectLst>
                <a:uLnTx/>
                <a:uFillTx/>
                <a:latin typeface="Arial"/>
                <a:ea typeface="ＭＳ Ｐゴシック" charset="-128"/>
              </a:rPr>
              <a:t>مُلاَزِمَاتٍ بُيُوتَهُنَّ،</a:t>
            </a:r>
            <a:r>
              <a:rPr kumimoji="0" lang="ar-SA" sz="4000" b="1" i="0" u="none" strike="noStrike" kern="1200" cap="none" spc="0" normalizeH="0" baseline="0" noProof="0" dirty="0">
                <a:ln>
                  <a:noFill/>
                </a:ln>
                <a:solidFill>
                  <a:srgbClr val="FFFFFF"/>
                </a:solidFill>
                <a:effectLst>
                  <a:glow rad="228600">
                    <a:srgbClr val="000000">
                      <a:alpha val="85000"/>
                    </a:srgbClr>
                  </a:glow>
                  <a:outerShdw blurRad="38100" dist="38100" dir="2700000" algn="tl">
                    <a:srgbClr val="000000"/>
                  </a:outerShdw>
                </a:effectLst>
                <a:uLnTx/>
                <a:uFillTx/>
                <a:latin typeface="Arial"/>
                <a:ea typeface="ＭＳ Ｐゴシック" charset="-128"/>
              </a:rPr>
              <a:t> صَالِحَاتٍ، خَاضِعَاتٍ لِرِجَالِهِنَّ، لِكَيْ لاَ يُجَدَّفَ عَلَى كَلِمَةِ اللهِ. </a:t>
            </a:r>
            <a:endParaRPr kumimoji="0" lang="en-US" sz="4000" b="1" i="0" u="none" strike="noStrike" kern="1200" cap="none" spc="0" normalizeH="0" baseline="0" noProof="0" dirty="0">
              <a:ln>
                <a:noFill/>
              </a:ln>
              <a:solidFill>
                <a:srgbClr val="FFFFFF"/>
              </a:solidFill>
              <a:effectLst>
                <a:glow rad="228600">
                  <a:srgbClr val="000000">
                    <a:alpha val="85000"/>
                  </a:srgbClr>
                </a:glow>
              </a:effectLst>
              <a:uLnTx/>
              <a:uFillTx/>
              <a:latin typeface="Arial"/>
              <a:ea typeface="ＭＳ Ｐゴシック"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EFEC8FD-66D2-CE43-8B2D-33674F0EDEA7}"/>
              </a:ext>
            </a:extLst>
          </p:cNvPr>
          <p:cNvGrpSpPr/>
          <p:nvPr/>
        </p:nvGrpSpPr>
        <p:grpSpPr>
          <a:xfrm>
            <a:off x="-4763" y="2436813"/>
            <a:ext cx="5816601" cy="4432300"/>
            <a:chOff x="-4763" y="2436813"/>
            <a:chExt cx="5816601" cy="4432300"/>
          </a:xfrm>
        </p:grpSpPr>
        <p:grpSp>
          <p:nvGrpSpPr>
            <p:cNvPr id="5" name="Group 4">
              <a:extLst>
                <a:ext uri="{FF2B5EF4-FFF2-40B4-BE49-F238E27FC236}">
                  <a16:creationId xmlns:a16="http://schemas.microsoft.com/office/drawing/2014/main" id="{20D01E27-86B1-3447-B92E-33BC25DB45C0}"/>
                </a:ext>
              </a:extLst>
            </p:cNvPr>
            <p:cNvGrpSpPr/>
            <p:nvPr/>
          </p:nvGrpSpPr>
          <p:grpSpPr>
            <a:xfrm>
              <a:off x="-4763" y="2436813"/>
              <a:ext cx="5816601" cy="4432300"/>
              <a:chOff x="-4763" y="2436813"/>
              <a:chExt cx="5816601" cy="4432300"/>
            </a:xfrm>
          </p:grpSpPr>
          <p:pic>
            <p:nvPicPr>
              <p:cNvPr id="4096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52391BA5-2EF2-DB4C-BD50-5E65272A740F}"/>
                  </a:ext>
                </a:extLst>
              </p:cNvPr>
              <p:cNvSpPr/>
              <p:nvPr/>
            </p:nvSpPr>
            <p:spPr bwMode="auto">
              <a:xfrm rot="21086373">
                <a:off x="975523" y="3331374"/>
                <a:ext cx="4067229" cy="2545400"/>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ounded Rectangle 8">
                <a:extLst>
                  <a:ext uri="{FF2B5EF4-FFF2-40B4-BE49-F238E27FC236}">
                    <a16:creationId xmlns:a16="http://schemas.microsoft.com/office/drawing/2014/main" id="{D4F63EEF-5637-8C4D-86A3-6F68CB1CE85D}"/>
                  </a:ext>
                </a:extLst>
              </p:cNvPr>
              <p:cNvSpPr/>
              <p:nvPr/>
            </p:nvSpPr>
            <p:spPr bwMode="auto">
              <a:xfrm rot="21086373">
                <a:off x="581386" y="3321150"/>
                <a:ext cx="3875555" cy="1819649"/>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a:extLst>
                  <a:ext uri="{FF2B5EF4-FFF2-40B4-BE49-F238E27FC236}">
                    <a16:creationId xmlns:a16="http://schemas.microsoft.com/office/drawing/2014/main" id="{36C5A2DA-A738-3F48-82FE-97F4C200A112}"/>
                  </a:ext>
                </a:extLst>
              </p:cNvPr>
              <p:cNvSpPr/>
              <p:nvPr/>
            </p:nvSpPr>
            <p:spPr bwMode="auto">
              <a:xfrm rot="21086373">
                <a:off x="3215733" y="5283136"/>
                <a:ext cx="2060294" cy="829385"/>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
          <p:nvSpPr>
            <p:cNvPr id="7" name="Title 1"/>
            <p:cNvSpPr txBox="1">
              <a:spLocks/>
            </p:cNvSpPr>
            <p:nvPr/>
          </p:nvSpPr>
          <p:spPr bwMode="auto">
            <a:xfrm rot="20961986">
              <a:off x="691392" y="3209695"/>
              <a:ext cx="4105817" cy="256908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ar-JO" sz="5400" b="1" dirty="0">
                  <a:solidFill>
                    <a:srgbClr val="000000"/>
                  </a:solidFill>
                  <a:effectLst/>
                  <a:latin typeface="Arial"/>
                </a:rPr>
                <a:t>لا تتحدثي بالسوء عن زوجك مع أي أحد</a:t>
              </a:r>
              <a:endParaRPr lang="en-US" sz="5400" b="1" dirty="0">
                <a:solidFill>
                  <a:srgbClr val="000000"/>
                </a:solidFill>
                <a:effectLst/>
                <a:latin typeface="Arial"/>
              </a:endParaRPr>
            </a:p>
          </p:txBody>
        </p:sp>
        <p:sp>
          <p:nvSpPr>
            <p:cNvPr id="8" name="Title 1"/>
            <p:cNvSpPr txBox="1">
              <a:spLocks/>
            </p:cNvSpPr>
            <p:nvPr/>
          </p:nvSpPr>
          <p:spPr bwMode="auto">
            <a:xfrm rot="20961986">
              <a:off x="3377624" y="5329706"/>
              <a:ext cx="1946585" cy="82519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ar-JO" sz="5400" b="1" dirty="0">
                  <a:solidFill>
                    <a:srgbClr val="000000"/>
                  </a:solidFill>
                  <a:effectLst/>
                  <a:latin typeface="Arial"/>
                </a:rPr>
                <a:t>أبداً</a:t>
              </a:r>
              <a:endParaRPr lang="en-US" sz="5400" b="1" dirty="0">
                <a:solidFill>
                  <a:srgbClr val="000000"/>
                </a:solidFill>
                <a:effectLst/>
                <a:latin typeface="Arial"/>
              </a:endParaRPr>
            </a:p>
          </p:txBody>
        </p:sp>
      </p:grpSp>
      <p:sp>
        <p:nvSpPr>
          <p:cNvPr id="2" name="Title 1"/>
          <p:cNvSpPr>
            <a:spLocks noGrp="1"/>
          </p:cNvSpPr>
          <p:nvPr>
            <p:ph type="title"/>
          </p:nvPr>
        </p:nvSpPr>
        <p:spPr>
          <a:xfrm>
            <a:off x="-47625" y="-82550"/>
            <a:ext cx="9228138" cy="847725"/>
          </a:xfrm>
          <a:solidFill>
            <a:srgbClr val="000000"/>
          </a:solidFill>
        </p:spPr>
        <p:txBody>
          <a:bodyPr/>
          <a:lstStyle/>
          <a:p>
            <a:pPr>
              <a:defRPr/>
            </a:pPr>
            <a:r>
              <a:rPr lang="ar-JO" sz="3600" b="1" dirty="0"/>
              <a:t>خاضعات لرجالهن (تيطس 2: 4-5)</a:t>
            </a:r>
            <a:endParaRPr lang="en-US" sz="3600" b="1" dirty="0"/>
          </a:p>
        </p:txBody>
      </p:sp>
      <p:sp>
        <p:nvSpPr>
          <p:cNvPr id="6" name="Title 1"/>
          <p:cNvSpPr txBox="1">
            <a:spLocks/>
          </p:cNvSpPr>
          <p:nvPr/>
        </p:nvSpPr>
        <p:spPr bwMode="auto">
          <a:xfrm>
            <a:off x="5702908"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ar-JO" sz="2800" b="1" dirty="0">
                <a:solidFill>
                  <a:srgbClr val="FFFFFF"/>
                </a:solidFill>
                <a:effectLst>
                  <a:glow rad="228600">
                    <a:srgbClr val="000000"/>
                  </a:glow>
                </a:effectLst>
                <a:latin typeface="Arial"/>
              </a:rPr>
              <a:t>على الأزواج ألا يتحدثوا بالسوء عن زوجاتهم أيضاً</a:t>
            </a:r>
            <a:endParaRPr lang="en-US" sz="2800" b="1" dirty="0">
              <a:solidFill>
                <a:srgbClr val="FFFFFF"/>
              </a:solidFill>
              <a:effectLst>
                <a:glow rad="228600">
                  <a:srgbClr val="000000"/>
                </a:glow>
              </a:effectLst>
              <a:latin typeface="Arial"/>
            </a:endParaRPr>
          </a:p>
        </p:txBody>
      </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ar-SA" sz="3600" b="1" baseline="30000" dirty="0"/>
              <a:t>4</a:t>
            </a:r>
            <a:r>
              <a:rPr lang="ar-SA" sz="3600" b="1" dirty="0"/>
              <a:t>لِكَيْ يَنْصَحْنَ الْحَدَثَاتِ أَنْ يَكُنَّ مُحِبَّاتٍ لِرِجَالِهِنَّ وَيُحْبِبْنَ أَوْلاَدَهُنَّ، </a:t>
            </a:r>
            <a:r>
              <a:rPr lang="ar-SA" sz="3600" b="1" baseline="30000" dirty="0"/>
              <a:t>5</a:t>
            </a:r>
            <a:r>
              <a:rPr lang="ar-SA" sz="3600" b="1" dirty="0"/>
              <a:t>مُتَعَقِّلاَتٍ، عَفِيفَاتٍ، مُلاَزِمَاتٍ بُيُوتَهُنَّ، صَالِحَاتٍ، </a:t>
            </a:r>
            <a:r>
              <a:rPr lang="ar-SA" sz="3600" b="1" dirty="0">
                <a:solidFill>
                  <a:srgbClr val="FFFF00"/>
                </a:solidFill>
              </a:rPr>
              <a:t>خَاضِعَاتٍ لِرِجَالِهِنَّ</a:t>
            </a:r>
            <a:r>
              <a:rPr lang="ar-SA" sz="3600" b="1" dirty="0"/>
              <a:t>، لِكَيْ لاَ يُجَدَّفَ عَلَى كَلِمَةِ اللهِ. </a:t>
            </a:r>
            <a:endParaRPr lang="en-US" sz="3600" b="1" dirty="0">
              <a:solidFill>
                <a:srgbClr val="FFFFFF"/>
              </a:solidFill>
              <a:effectLst>
                <a:glow rad="228600">
                  <a:srgbClr val="000000"/>
                </a:glow>
              </a:effectLst>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D8954B-6D8F-B843-AB53-31A973C60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 y="490612"/>
            <a:ext cx="9181222" cy="63673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b="1" i="1" dirty="0">
                <a:effectLst>
                  <a:glow rad="127000">
                    <a:schemeClr val="tx1"/>
                  </a:glow>
                </a:effectLst>
                <a:latin typeface="Arial" charset="0"/>
                <a:ea typeface="ＭＳ Ｐゴシック" charset="0"/>
                <a:cs typeface="ＭＳ Ｐゴシック" charset="0"/>
              </a:rPr>
              <a:t>هل المؤمنون أفضل حالاً ؟</a:t>
            </a:r>
            <a:endParaRPr lang="en-US"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79552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الأشياخ</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صاحين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ذوي وقار</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متعقلين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أصحاء في الإيمان و المحبة و الصبر</a:t>
            </a:r>
            <a:endParaRPr lang="en-US"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العجائز</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سيرة تليق بالقداسة</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غير ثالبات</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غير مستعبدة للخمر الكثير</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معلمات الصلاح للحدثات</a:t>
            </a:r>
            <a:endParaRPr lang="en-US" b="1" dirty="0">
              <a:solidFill>
                <a:prstClr val="whit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الأحداث</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متعقلين</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ea typeface="+mn-ea"/>
                <a:cs typeface="Arial" panose="020B0604020202020204" pitchFamily="34" charset="0"/>
              </a:rPr>
              <a:t>الأعمال الحسنة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نقاوة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إخلاص</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كلام صحيح</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lvl="0"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الحدثات</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محبات لرجالهن و يحببن أولادهن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متعقلات</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عفيفات</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ملازمات بيوتهن</a:t>
            </a:r>
            <a:endParaRPr lang="en-US" b="1" dirty="0">
              <a:solidFill>
                <a:prstClr val="white"/>
              </a:solidFill>
              <a:latin typeface="Arial" panose="020B0604020202020204" pitchFamily="34" charset="0"/>
              <a:cs typeface="Arial" panose="020B0604020202020204" pitchFamily="34" charset="0"/>
            </a:endParaRPr>
          </a:p>
          <a:p>
            <a:pPr marL="342900" marR="0" lvl="0" indent="-3429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prstClr val="white"/>
                </a:solidFill>
                <a:latin typeface="Arial" panose="020B0604020202020204" pitchFamily="34" charset="0"/>
                <a:cs typeface="Arial" panose="020B0604020202020204" pitchFamily="34" charset="0"/>
              </a:rPr>
              <a:t>خاضعات لرجالهن</a:t>
            </a:r>
            <a:endParaRPr lang="en-US"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143775"/>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59AF7-B66F-0D4A-B973-C6B6ABB8C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141181"/>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تيطس 2: 6-8</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0" y="404664"/>
            <a:ext cx="8983981" cy="459491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en-US" sz="4000" b="1" dirty="0">
                <a:solidFill>
                  <a:srgbClr val="FFFFFF"/>
                </a:solidFill>
                <a:effectLst>
                  <a:glow rad="228600">
                    <a:srgbClr val="000000">
                      <a:satMod val="175000"/>
                    </a:srgbClr>
                  </a:glow>
                </a:effectLst>
                <a:latin typeface="Arial" charset="0"/>
                <a:cs typeface="+mn-cs"/>
              </a:rPr>
              <a:t> </a:t>
            </a:r>
            <a:r>
              <a:rPr lang="ar-SA" sz="4000" b="1" baseline="30000" dirty="0">
                <a:solidFill>
                  <a:srgbClr val="FFFFFF"/>
                </a:solidFill>
                <a:effectLst>
                  <a:glow rad="228600">
                    <a:srgbClr val="000000">
                      <a:satMod val="175000"/>
                    </a:srgbClr>
                  </a:glow>
                </a:effectLst>
                <a:latin typeface="Arial" charset="0"/>
                <a:cs typeface="+mn-cs"/>
              </a:rPr>
              <a:t>6</a:t>
            </a:r>
            <a:r>
              <a:rPr lang="ar-SA" sz="4000" b="1" dirty="0">
                <a:solidFill>
                  <a:srgbClr val="FFFFFF"/>
                </a:solidFill>
                <a:effectLst>
                  <a:glow rad="228600">
                    <a:srgbClr val="000000">
                      <a:satMod val="175000"/>
                    </a:srgbClr>
                  </a:glow>
                </a:effectLst>
                <a:latin typeface="Arial" charset="0"/>
                <a:cs typeface="+mn-cs"/>
              </a:rPr>
              <a:t>كَذلِكَ عِظِ الأَحْدَاثَ أَنْ يَكُونُوا مُتَعَقِّلِينَ، </a:t>
            </a:r>
            <a:r>
              <a:rPr lang="ar-SA" sz="4000" b="1" baseline="30000" dirty="0">
                <a:solidFill>
                  <a:srgbClr val="FFFFFF"/>
                </a:solidFill>
                <a:effectLst>
                  <a:glow rad="228600">
                    <a:srgbClr val="000000">
                      <a:satMod val="175000"/>
                    </a:srgbClr>
                  </a:glow>
                </a:effectLst>
                <a:latin typeface="Arial" charset="0"/>
                <a:cs typeface="+mn-cs"/>
              </a:rPr>
              <a:t>7</a:t>
            </a:r>
            <a:r>
              <a:rPr lang="ar-SA" sz="4000" b="1" dirty="0">
                <a:solidFill>
                  <a:srgbClr val="FFFFFF"/>
                </a:solidFill>
                <a:effectLst>
                  <a:glow rad="228600">
                    <a:srgbClr val="000000">
                      <a:satMod val="175000"/>
                    </a:srgbClr>
                  </a:glow>
                </a:effectLst>
                <a:latin typeface="Arial" charset="0"/>
                <a:cs typeface="+mn-cs"/>
              </a:rPr>
              <a:t>مُقَدِّمًا نَفْسَكَ فِي كُلِّ شَيْءٍ قُدْوَةً لِلأَعْمَالِ الْحَسَنَةِ، وَمُقَدِّمًا فِي التَّعْلِيمِ نَقَاوَةً، وَوَقَارًا، وَإِخْلاَصًا، </a:t>
            </a:r>
            <a:r>
              <a:rPr lang="ar-SA" sz="4000" b="1" baseline="30000" dirty="0">
                <a:solidFill>
                  <a:srgbClr val="FFFFFF"/>
                </a:solidFill>
                <a:effectLst>
                  <a:glow rad="228600">
                    <a:srgbClr val="000000">
                      <a:satMod val="175000"/>
                    </a:srgbClr>
                  </a:glow>
                </a:effectLst>
                <a:latin typeface="Arial" charset="0"/>
                <a:cs typeface="+mn-cs"/>
              </a:rPr>
              <a:t>8</a:t>
            </a:r>
            <a:r>
              <a:rPr lang="ar-SA" sz="4000" b="1" dirty="0">
                <a:solidFill>
                  <a:srgbClr val="FFFFFF"/>
                </a:solidFill>
                <a:effectLst>
                  <a:glow rad="228600">
                    <a:srgbClr val="000000">
                      <a:satMod val="175000"/>
                    </a:srgbClr>
                  </a:glow>
                </a:effectLst>
                <a:latin typeface="Arial" charset="0"/>
                <a:cs typeface="+mn-cs"/>
              </a:rPr>
              <a:t>وَكَلاَمًا صَحِيحًا غَيْرَ مَلُومٍ، لِكَيْ يُخْزَى الْمُضَادُّ، إِذْ لَيْسَ لَهُ شَيْءٌ رَدِيءٌ يَقُولُهُ عَنْكُمْ. </a:t>
            </a:r>
            <a:endParaRPr lang="en-SG" sz="4000" b="1" dirty="0">
              <a:solidFill>
                <a:srgbClr val="FFFFFF"/>
              </a:solidFill>
              <a:effectLst>
                <a:glow rad="228600">
                  <a:srgbClr val="000000">
                    <a:satMod val="175000"/>
                  </a:srgbClr>
                </a:glow>
              </a:effectLst>
              <a:latin typeface="Arial" charset="0"/>
              <a:cs typeface="+mn-cs"/>
            </a:endParaRPr>
          </a:p>
        </p:txBody>
      </p:sp>
    </p:spTree>
    <p:extLst>
      <p:ext uri="{BB962C8B-B14F-4D97-AF65-F5344CB8AC3E}">
        <p14:creationId xmlns:p14="http://schemas.microsoft.com/office/powerpoint/2010/main" val="2469237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96B79-5808-364C-93C7-1C679184F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8137" y="6104097"/>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تيطس 2: 9-10</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7736" y="404664"/>
            <a:ext cx="8961121" cy="402943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en-US" sz="4400" b="1" dirty="0">
                <a:solidFill>
                  <a:srgbClr val="FFFFFF"/>
                </a:solidFill>
                <a:effectLst>
                  <a:glow rad="228600">
                    <a:srgbClr val="000000">
                      <a:satMod val="175000"/>
                    </a:srgbClr>
                  </a:glow>
                </a:effectLst>
                <a:latin typeface="Arial" charset="0"/>
                <a:cs typeface="+mn-cs"/>
              </a:rPr>
              <a:t> </a:t>
            </a:r>
            <a:r>
              <a:rPr lang="ar-SA" sz="4400" b="1" baseline="30000" dirty="0">
                <a:solidFill>
                  <a:srgbClr val="FFFFFF"/>
                </a:solidFill>
                <a:effectLst>
                  <a:glow rad="228600">
                    <a:srgbClr val="000000">
                      <a:satMod val="175000"/>
                    </a:srgbClr>
                  </a:glow>
                </a:effectLst>
                <a:latin typeface="Arial" charset="0"/>
                <a:cs typeface="+mn-cs"/>
              </a:rPr>
              <a:t>9</a:t>
            </a:r>
            <a:r>
              <a:rPr lang="ar-SA" sz="4400" b="1" dirty="0">
                <a:solidFill>
                  <a:srgbClr val="FFFFFF"/>
                </a:solidFill>
                <a:effectLst>
                  <a:glow rad="228600">
                    <a:srgbClr val="000000">
                      <a:satMod val="175000"/>
                    </a:srgbClr>
                  </a:glow>
                </a:effectLst>
                <a:latin typeface="Arial" charset="0"/>
                <a:cs typeface="+mn-cs"/>
              </a:rPr>
              <a:t>وَالْعَبِيدَ أَنْ يَخْضَعُوا لِسَادَتِهِمْ، وَيُرْضُوهُمْ فِي كُلِّ شَيْءٍ، غَيْرَ مُنَاقِضِينَ، </a:t>
            </a:r>
            <a:r>
              <a:rPr lang="ar-SA" sz="4400" b="1" baseline="30000" dirty="0">
                <a:solidFill>
                  <a:srgbClr val="FFFFFF"/>
                </a:solidFill>
                <a:effectLst>
                  <a:glow rad="228600">
                    <a:srgbClr val="000000">
                      <a:satMod val="175000"/>
                    </a:srgbClr>
                  </a:glow>
                </a:effectLst>
                <a:latin typeface="Arial" charset="0"/>
                <a:cs typeface="+mn-cs"/>
              </a:rPr>
              <a:t>10</a:t>
            </a:r>
            <a:r>
              <a:rPr lang="ar-SA" sz="4400" b="1" dirty="0">
                <a:solidFill>
                  <a:srgbClr val="FFFFFF"/>
                </a:solidFill>
                <a:effectLst>
                  <a:glow rad="228600">
                    <a:srgbClr val="000000">
                      <a:satMod val="175000"/>
                    </a:srgbClr>
                  </a:glow>
                </a:effectLst>
                <a:latin typeface="Arial" charset="0"/>
                <a:cs typeface="+mn-cs"/>
              </a:rPr>
              <a:t>غَيْرَ مُخْتَلِسِينَ، بَلْ مُقَدِّمِينَ كُلَّ أَمَانَةٍ صَالِحَةٍ، لِكَيْ يُزَيِّنُوا تَعْلِيمَ مُخَلِّصِنَا اللهِ فِي كُلِّ شَيْءٍ. </a:t>
            </a:r>
            <a:endParaRPr lang="en-SG" sz="4400" b="1" dirty="0">
              <a:solidFill>
                <a:srgbClr val="FFFFFF"/>
              </a:solidFill>
              <a:effectLst>
                <a:glow rad="228600">
                  <a:srgbClr val="000000">
                    <a:satMod val="175000"/>
                  </a:srgbClr>
                </a:glow>
              </a:effectLst>
              <a:latin typeface="Arial" charset="0"/>
              <a:cs typeface="+mn-cs"/>
            </a:endParaRPr>
          </a:p>
        </p:txBody>
      </p:sp>
    </p:spTree>
    <p:extLst>
      <p:ext uri="{BB962C8B-B14F-4D97-AF65-F5344CB8AC3E}">
        <p14:creationId xmlns:p14="http://schemas.microsoft.com/office/powerpoint/2010/main" val="1366294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كيف يمكن أن نكون </a:t>
            </a:r>
            <a:r>
              <a:rPr lang="ar-JO" sz="3600" b="1" dirty="0">
                <a:solidFill>
                  <a:srgbClr val="C00000"/>
                </a:solidFill>
                <a:effectLst>
                  <a:glow rad="127000">
                    <a:schemeClr val="bg1"/>
                  </a:glow>
                </a:effectLst>
                <a:latin typeface="Arial" charset="0"/>
                <a:ea typeface="ＭＳ Ｐゴシック" charset="0"/>
                <a:cs typeface="ＭＳ Ｐゴシック" charset="0"/>
              </a:rPr>
              <a:t>أصحاب سمعة حسنة </a:t>
            </a:r>
            <a:r>
              <a:rPr lang="ar-JO" sz="3600" b="1" dirty="0">
                <a:solidFill>
                  <a:schemeClr val="tx2"/>
                </a:solidFill>
                <a:effectLst>
                  <a:glow rad="127000">
                    <a:schemeClr val="bg1"/>
                  </a:glow>
                </a:effectLst>
                <a:latin typeface="Arial" charset="0"/>
                <a:ea typeface="ＭＳ Ｐゴシック" charset="0"/>
                <a:cs typeface="ＭＳ Ｐゴシック" charset="0"/>
              </a:rPr>
              <a:t>في وسط الكثير من التعليم الكاذب اليوم ؟</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6625461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1. امتلك </a:t>
            </a:r>
            <a:r>
              <a:rPr lang="ar-JO" b="1" dirty="0">
                <a:solidFill>
                  <a:srgbClr val="FFFF00"/>
                </a:solidFill>
                <a:effectLst>
                  <a:glow rad="127000">
                    <a:schemeClr val="tx1"/>
                  </a:glow>
                </a:effectLst>
                <a:latin typeface="Arial" charset="0"/>
                <a:ea typeface="ＭＳ Ｐゴシック" charset="0"/>
                <a:cs typeface="ＭＳ Ｐゴシック" charset="0"/>
              </a:rPr>
              <a:t>شيوخ</a:t>
            </a:r>
            <a:r>
              <a:rPr lang="ar-JO" b="1" dirty="0">
                <a:effectLst>
                  <a:glow rad="127000">
                    <a:schemeClr val="tx1"/>
                  </a:glow>
                </a:effectLst>
                <a:latin typeface="Arial" charset="0"/>
                <a:ea typeface="ＭＳ Ｐゴシック" charset="0"/>
                <a:cs typeface="ＭＳ Ｐゴシック" charset="0"/>
              </a:rPr>
              <a:t> أتقياء يعلمون الحق</a:t>
            </a:r>
            <a:r>
              <a:rPr lang="en-US" b="1" dirty="0">
                <a:effectLst>
                  <a:glow rad="127000">
                    <a:schemeClr val="tx1"/>
                  </a:glow>
                </a:effectLst>
                <a:latin typeface="Arial" charset="0"/>
                <a:ea typeface="ＭＳ Ｐゴシック" charset="0"/>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 1</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64663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b="1" dirty="0">
                <a:effectLst>
                  <a:glow rad="127000">
                    <a:schemeClr val="tx1"/>
                  </a:glow>
                </a:effectLst>
                <a:latin typeface="Arial" charset="0"/>
                <a:ea typeface="ＭＳ Ｐゴシック" charset="0"/>
              </a:rPr>
              <a:t>2. تصرف بحسب </a:t>
            </a:r>
            <a:r>
              <a:rPr lang="ar-JO" sz="4800" b="1" dirty="0">
                <a:solidFill>
                  <a:srgbClr val="FFFF00"/>
                </a:solidFill>
                <a:effectLst>
                  <a:glow rad="127000">
                    <a:schemeClr val="tx1"/>
                  </a:glow>
                </a:effectLst>
                <a:latin typeface="Arial" charset="0"/>
                <a:ea typeface="ＭＳ Ｐゴシック" charset="0"/>
              </a:rPr>
              <a:t>سنك</a:t>
            </a:r>
            <a:endParaRPr lang="en-US" sz="4800" b="1" dirty="0">
              <a:solidFill>
                <a:srgbClr val="FFFF00"/>
              </a:solidFill>
              <a:effectLst>
                <a:glow rad="127000">
                  <a:schemeClr val="tx1"/>
                </a:glow>
              </a:effectLst>
              <a:latin typeface="Arial" charset="0"/>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تيطس 2: 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161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b="1" dirty="0">
                <a:solidFill>
                  <a:srgbClr val="FFFFFF"/>
                </a:solidFill>
                <a:effectLst>
                  <a:glow rad="127000">
                    <a:schemeClr val="tx1"/>
                  </a:glow>
                </a:effectLst>
                <a:latin typeface="Arial" charset="0"/>
                <a:ea typeface="ＭＳ Ｐゴシック" charset="0"/>
                <a:cs typeface="ＭＳ Ｐゴシック" charset="0"/>
              </a:rPr>
              <a:t>3. دع النعمة تأتي ب</a:t>
            </a:r>
            <a:r>
              <a:rPr lang="ar-JO" sz="4800" b="1" dirty="0">
                <a:solidFill>
                  <a:srgbClr val="FFFF00"/>
                </a:solidFill>
                <a:effectLst>
                  <a:glow rad="127000">
                    <a:schemeClr val="tx1"/>
                  </a:glow>
                </a:effectLst>
                <a:latin typeface="Arial" charset="0"/>
                <a:ea typeface="ＭＳ Ｐゴシック" charset="0"/>
                <a:cs typeface="ＭＳ Ｐゴシック" charset="0"/>
              </a:rPr>
              <a:t>التقوى</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 2: 11-3: 15</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42172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باري هدلستون، الكتاب المقدس الدراسي</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0" y="72847"/>
            <a:ext cx="392392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1. العقيدة السليمة تسكت الخطأ</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2. الحياة المنظمة بحسب العقيدة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Times New Roman" charset="0"/>
                <a:ea typeface="ＭＳ Ｐゴシック" charset="0"/>
              </a:rPr>
              <a:t>3. لا تنبذ الأعمال الصالحة </a:t>
            </a: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ar-JO" sz="8000" kern="1200" dirty="0">
                <a:solidFill>
                  <a:srgbClr val="070000"/>
                </a:solidFill>
                <a:latin typeface="Arial"/>
                <a:ea typeface="ＭＳ Ｐゴシック"/>
                <a:cs typeface="Arial"/>
              </a:rPr>
              <a:t>تيطس</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366908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3. دع النعمة تأتي ب</a:t>
            </a:r>
            <a:r>
              <a:rPr lang="ar-JO" sz="4800" b="1" dirty="0">
                <a:solidFill>
                  <a:srgbClr val="FFFF00"/>
                </a:solidFill>
                <a:effectLst>
                  <a:glow rad="127000">
                    <a:schemeClr val="tx1"/>
                  </a:glow>
                </a:effectLst>
                <a:latin typeface="Arial" charset="0"/>
                <a:ea typeface="ＭＳ Ｐゴシック" charset="0"/>
                <a:cs typeface="ＭＳ Ｐゴシック" charset="0"/>
              </a:rPr>
              <a:t>التقوى</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 2: 11-3: 15</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أ.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تعلم </a:t>
            </a:r>
            <a:r>
              <a:rPr lang="ar-JO" sz="2800" b="1" dirty="0">
                <a:solidFill>
                  <a:srgbClr val="FFFFFF"/>
                </a:solidFill>
                <a:effectLst>
                  <a:glow rad="127000">
                    <a:srgbClr val="000000"/>
                  </a:glow>
                </a:effectLst>
                <a:latin typeface="Arial" charset="0"/>
                <a:ea typeface="ＭＳ Ｐゴシック" charset="0"/>
                <a:cs typeface="ＭＳ Ｐゴシック" charset="0"/>
              </a:rPr>
              <a:t>المؤمنين كيف يختارون التقوى بدلاً من الفجور (2: 11-15)</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224275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CA05F-F70D-E748-963F-1F12B3F2C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تيطس 2: 11-12</a:t>
            </a:r>
            <a:endPar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 y="3789040"/>
            <a:ext cx="9139942" cy="1938992"/>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lvl="0" algn="ctr" defTabSz="457200" eaLnBrk="0" hangingPunct="0">
              <a:defRPr/>
            </a:pPr>
            <a:r>
              <a:rPr lang="ar-SA" sz="4000" b="1" baseline="30000" dirty="0">
                <a:solidFill>
                  <a:schemeClr val="bg1"/>
                </a:solidFill>
              </a:rPr>
              <a:t>11</a:t>
            </a:r>
            <a:r>
              <a:rPr lang="ar-SA" sz="4000" b="1" dirty="0">
                <a:solidFill>
                  <a:schemeClr val="bg1"/>
                </a:solidFill>
              </a:rPr>
              <a:t>لأَنَّهُ قَدْ ظَهَرَتْ نِعْمَةُ اللهِ الْمُخَلِّصَةُ، لِجَمِيعِ النَّاسِ، </a:t>
            </a:r>
            <a:r>
              <a:rPr lang="ar-SA" sz="4000" b="1" baseline="30000" dirty="0">
                <a:solidFill>
                  <a:schemeClr val="bg1"/>
                </a:solidFill>
              </a:rPr>
              <a:t>12</a:t>
            </a:r>
            <a:r>
              <a:rPr lang="ar-SA" sz="4000" b="1" dirty="0">
                <a:solidFill>
                  <a:schemeClr val="bg1"/>
                </a:solidFill>
              </a:rPr>
              <a:t>مُعَلِّمَةً إِيَّانَا أَنْ نُنْكِرَ الْفُجُورَ وَالشَّهَوَاتِ الْعَالَمِيَّةَ، وَنَعِيشَ بِالتَّعَقُّلِ وَالْبِرِّ وَالتَّقْوَى فِي الْعَالَمِ الْحَاضِرِ</a:t>
            </a:r>
            <a:endParaRPr kumimoji="0" lang="en-SG" sz="40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072613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5344600" y="188640"/>
            <a:ext cx="3630013" cy="3429000"/>
          </a:xfrm>
          <a:solidFill>
            <a:schemeClr val="tx1"/>
          </a:solidFill>
          <a:effectLst>
            <a:outerShdw blurRad="63500" dist="35921" dir="2700000" algn="ctr" rotWithShape="0">
              <a:schemeClr val="tx2">
                <a:alpha val="74998"/>
              </a:schemeClr>
            </a:outerShdw>
          </a:effectLst>
        </p:spPr>
        <p:txBody>
          <a:bodyPr anchor="ct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التعليم </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الكاذب</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4F357F05-366F-2F44-A695-FBE763E44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13"/>
            <a:ext cx="5221866" cy="6858000"/>
          </a:xfrm>
          <a:prstGeom prst="rect">
            <a:avLst/>
          </a:prstGeom>
        </p:spPr>
      </p:pic>
      <p:sp>
        <p:nvSpPr>
          <p:cNvPr id="5" name="Rectangle 2">
            <a:extLst>
              <a:ext uri="{FF2B5EF4-FFF2-40B4-BE49-F238E27FC236}">
                <a16:creationId xmlns:a16="http://schemas.microsoft.com/office/drawing/2014/main" id="{84818245-7960-F441-A864-5B1547DC99A3}"/>
              </a:ext>
            </a:extLst>
          </p:cNvPr>
          <p:cNvSpPr txBox="1">
            <a:spLocks noChangeArrowheads="1"/>
          </p:cNvSpPr>
          <p:nvPr/>
        </p:nvSpPr>
        <p:spPr bwMode="auto">
          <a:xfrm>
            <a:off x="3347864" y="3455687"/>
            <a:ext cx="5400600" cy="3124984"/>
          </a:xfrm>
          <a:prstGeom prst="rect">
            <a:avLst/>
          </a:prstGeom>
          <a:solidFill>
            <a:schemeClr val="bg1"/>
          </a:solidFill>
          <a:ln>
            <a:solidFill>
              <a:schemeClr val="tx1"/>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lang="ar-JO" sz="2800" dirty="0"/>
              <a:t>اللهم باركنا وبارك على اهلنا وبارك على ربنا. قُدنا إلى الصراط المستقيم - طريق جميع الأنبياء : إبراهيم وإسماعيل وإسحاق وموسى ويسوع ومحمد</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endParaRPr>
          </a:p>
        </p:txBody>
      </p:sp>
    </p:spTree>
    <p:extLst>
      <p:ext uri="{BB962C8B-B14F-4D97-AF65-F5344CB8AC3E}">
        <p14:creationId xmlns:p14="http://schemas.microsoft.com/office/powerpoint/2010/main" val="383827095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6ECE9-2CAD-8744-B096-A0D47AD3C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تيطس 2: 13 </a:t>
            </a:r>
            <a:endPar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08519" y="3775126"/>
            <a:ext cx="9144001" cy="1446550"/>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lvl="0" algn="ctr" defTabSz="457200" eaLnBrk="0" hangingPunct="0">
              <a:defRPr/>
            </a:pPr>
            <a:r>
              <a:rPr lang="ar-SA" sz="4400" b="1" baseline="30000" dirty="0">
                <a:solidFill>
                  <a:schemeClr val="bg1"/>
                </a:solidFill>
              </a:rPr>
              <a:t>13</a:t>
            </a:r>
            <a:r>
              <a:rPr lang="ar-SA" sz="4400" b="1" dirty="0">
                <a:solidFill>
                  <a:schemeClr val="bg1"/>
                </a:solidFill>
              </a:rPr>
              <a:t>مُنْتَظِرِينَ الرَّجَاءَ الْمُبَارَكَ وَظُهُورَ مَجْدِ اللهِ الْعَظِيمِ وَمُخَلِّصِنَا يَسُوعَ الْمَسِيحِ</a:t>
            </a:r>
            <a:endParaRPr kumimoji="0" lang="en-SG" sz="44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973449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AF59B-C273-494C-B236-C54D4497F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تيطس 2: 14</a:t>
            </a:r>
            <a:endPar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33994" y="3696989"/>
            <a:ext cx="8983981" cy="2123658"/>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lvl="0" algn="ctr" defTabSz="457200" eaLnBrk="0" hangingPunct="0">
              <a:defRPr/>
            </a:pPr>
            <a:r>
              <a:rPr lang="ar-SA" sz="4400" b="1" baseline="30000" dirty="0">
                <a:solidFill>
                  <a:schemeClr val="bg1"/>
                </a:solidFill>
              </a:rPr>
              <a:t>14</a:t>
            </a:r>
            <a:r>
              <a:rPr lang="ar-SA" sz="4400" b="1" dirty="0">
                <a:solidFill>
                  <a:schemeClr val="bg1"/>
                </a:solidFill>
              </a:rPr>
              <a:t>الَّذِي بَذَلَ نَفْسَهُ لأَجْلِنَا، لِكَيْ يَفْدِيَنَا مِنْ كُلِّ إِثْمٍ، وَيُطَهِّرَ لِنَفْسِهِ شَعْبًا خَاصًّا غَيُورًا فِي أَعْمَال حَسَنَةٍ.</a:t>
            </a:r>
            <a:endParaRPr kumimoji="0" lang="en-SG" sz="44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4924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74F49B-BB20-7B45-A026-3DC3A372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تيطس 2: 15</a:t>
            </a:r>
            <a:endPar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82879" y="3717032"/>
            <a:ext cx="8961121" cy="1446550"/>
          </a:xfrm>
          <a:prstGeom prst="rect">
            <a:avLst/>
          </a:prstGeom>
          <a:noFill/>
          <a:ln>
            <a:noFill/>
          </a:ln>
        </p:spPr>
        <p:txBody>
          <a:bodyPr vert="horz" wrap="square" lIns="91440" tIns="45720" rIns="91440" bIns="45720" numCol="1" rtlCol="0" anchor="t" anchorCtr="0" compatLnSpc="1">
            <a:prstTxWarp prst="textNoShape">
              <a:avLst/>
            </a:prstTxWarp>
            <a:spAutoFit/>
          </a:bodyPr>
          <a:lstStyle/>
          <a:p>
            <a:pPr lvl="0" algn="ctr" defTabSz="457200" eaLnBrk="0" hangingPunct="0">
              <a:defRPr/>
            </a:pPr>
            <a:r>
              <a:rPr lang="ar-SA" sz="4400" b="1" baseline="30000" dirty="0">
                <a:solidFill>
                  <a:schemeClr val="bg1"/>
                </a:solidFill>
              </a:rPr>
              <a:t>15</a:t>
            </a:r>
            <a:r>
              <a:rPr lang="ar-SA" sz="4400" b="1" dirty="0">
                <a:solidFill>
                  <a:schemeClr val="bg1"/>
                </a:solidFill>
              </a:rPr>
              <a:t>تَكَلَّمْ بِهذِهِ، وَعِظْ، وَوَبِّخْ بِكُلِّ سُلْطَانٍ. لاَ يَسْتَهِنْ بِكَ أَحَدٌ.</a:t>
            </a:r>
            <a:endParaRPr kumimoji="0" lang="en-SG" sz="44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3053533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554F1D-6DA3-D24A-B9F8-60E2DA2D7C32}"/>
              </a:ext>
            </a:extLst>
          </p:cNvPr>
          <p:cNvGrpSpPr/>
          <p:nvPr/>
        </p:nvGrpSpPr>
        <p:grpSpPr>
          <a:xfrm>
            <a:off x="856379" y="0"/>
            <a:ext cx="7431241" cy="5847522"/>
            <a:chOff x="856379" y="0"/>
            <a:chExt cx="7431241" cy="5847522"/>
          </a:xfrm>
        </p:grpSpPr>
        <p:pic>
          <p:nvPicPr>
            <p:cNvPr id="3" name="Picture 2" descr="A close up of a logo&#10;&#10;Description automatically generated">
              <a:extLst>
                <a:ext uri="{FF2B5EF4-FFF2-40B4-BE49-F238E27FC236}">
                  <a16:creationId xmlns:a16="http://schemas.microsoft.com/office/drawing/2014/main" id="{97BC7104-C993-4E7B-9BC8-CF0D2ADC2B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355"/>
            <a:stretch/>
          </p:blipFill>
          <p:spPr>
            <a:xfrm>
              <a:off x="856379" y="0"/>
              <a:ext cx="7431241" cy="5847522"/>
            </a:xfrm>
            <a:prstGeom prst="rect">
              <a:avLst/>
            </a:prstGeom>
          </p:spPr>
        </p:pic>
        <p:sp>
          <p:nvSpPr>
            <p:cNvPr id="2" name="Rectangle 1">
              <a:extLst>
                <a:ext uri="{FF2B5EF4-FFF2-40B4-BE49-F238E27FC236}">
                  <a16:creationId xmlns:a16="http://schemas.microsoft.com/office/drawing/2014/main" id="{34E7BB83-7E3B-584E-A9B4-C766E96DF76C}"/>
                </a:ext>
              </a:extLst>
            </p:cNvPr>
            <p:cNvSpPr/>
            <p:nvPr/>
          </p:nvSpPr>
          <p:spPr>
            <a:xfrm>
              <a:off x="1043608" y="4293096"/>
              <a:ext cx="6696744" cy="864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D3EE7779-20D5-8F4B-AC9A-C6ABE630B911}"/>
              </a:ext>
            </a:extLst>
          </p:cNvPr>
          <p:cNvSpPr txBox="1"/>
          <p:nvPr/>
        </p:nvSpPr>
        <p:spPr>
          <a:xfrm flipH="1">
            <a:off x="755576" y="4425139"/>
            <a:ext cx="4041318" cy="1015663"/>
          </a:xfrm>
          <a:prstGeom prst="rect">
            <a:avLst/>
          </a:prstGeom>
          <a:noFill/>
        </p:spPr>
        <p:txBody>
          <a:bodyPr wrap="square" rtlCol="0">
            <a:spAutoFit/>
          </a:bodyPr>
          <a:lstStyle/>
          <a:p>
            <a:pPr lvl="0" algn="ctr" defTabSz="457200" fontAlgn="auto">
              <a:spcBef>
                <a:spcPts val="0"/>
              </a:spcBef>
              <a:spcAft>
                <a:spcPts val="0"/>
              </a:spcAft>
              <a:defRPr/>
            </a:pPr>
            <a:r>
              <a:rPr lang="ar-JO" sz="6000" b="1" dirty="0">
                <a:solidFill>
                  <a:srgbClr val="365D71"/>
                </a:solidFill>
                <a:latin typeface="Arial" panose="020B0604020202020204" pitchFamily="34" charset="0"/>
                <a:cs typeface="Arial" panose="020B0604020202020204" pitchFamily="34" charset="0"/>
              </a:rPr>
              <a:t>قبل العمل</a:t>
            </a:r>
            <a:endParaRPr lang="en-US" sz="6600" b="1" dirty="0">
              <a:solidFill>
                <a:srgbClr val="365D7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1C25879-6EA5-464A-8FE1-B4640F11F9CA}"/>
              </a:ext>
            </a:extLst>
          </p:cNvPr>
          <p:cNvSpPr txBox="1"/>
          <p:nvPr/>
        </p:nvSpPr>
        <p:spPr>
          <a:xfrm flipH="1">
            <a:off x="4427984" y="4425139"/>
            <a:ext cx="3555870" cy="1015663"/>
          </a:xfrm>
          <a:prstGeom prst="rect">
            <a:avLst/>
          </a:prstGeom>
          <a:noFill/>
        </p:spPr>
        <p:txBody>
          <a:bodyPr wrap="square" rtlCol="0">
            <a:spAutoFit/>
          </a:bodyPr>
          <a:lstStyle/>
          <a:p>
            <a:pPr lvl="0" algn="ctr" defTabSz="457200" fontAlgn="auto">
              <a:spcBef>
                <a:spcPts val="0"/>
              </a:spcBef>
              <a:spcAft>
                <a:spcPts val="0"/>
              </a:spcAft>
              <a:defRPr/>
            </a:pPr>
            <a:r>
              <a:rPr lang="ar-JO" sz="6000" b="1" dirty="0">
                <a:solidFill>
                  <a:srgbClr val="365D71"/>
                </a:solidFill>
                <a:latin typeface="Arial" panose="020B0604020202020204" pitchFamily="34" charset="0"/>
                <a:cs typeface="Arial" panose="020B0604020202020204" pitchFamily="34" charset="0"/>
              </a:rPr>
              <a:t>بعد العمل</a:t>
            </a:r>
            <a:endParaRPr lang="en-US" sz="6600" b="1" dirty="0">
              <a:solidFill>
                <a:srgbClr val="365D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991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D57F9-24B7-4AFD-82A7-0B97CC9E137F}"/>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الكنائس الصحية تركز على المسيح كمصدر تحولهم</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lang="ar-JO" sz="3200" b="1" dirty="0">
                <a:solidFill>
                  <a:prstClr val="white"/>
                </a:solidFill>
                <a:latin typeface="Arial" panose="020B0604020202020204" pitchFamily="34" charset="0"/>
                <a:ea typeface="+mn-ea"/>
                <a:cs typeface="Arial" panose="020B0604020202020204" pitchFamily="34" charset="0"/>
              </a:rPr>
              <a:t>تيطس 2: 11-15</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8" name="TextBox 7">
            <a:extLst>
              <a:ext uri="{FF2B5EF4-FFF2-40B4-BE49-F238E27FC236}">
                <a16:creationId xmlns:a16="http://schemas.microsoft.com/office/drawing/2014/main" id="{38E257B7-72D4-4592-84CE-A72508D49BD1}"/>
              </a:ext>
            </a:extLst>
          </p:cNvPr>
          <p:cNvSpPr txBox="1"/>
          <p:nvPr/>
        </p:nvSpPr>
        <p:spPr>
          <a:xfrm flipH="1">
            <a:off x="1266827" y="2438490"/>
            <a:ext cx="1676401" cy="1200329"/>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قبل</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المسيح</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Arrow: Right 8">
            <a:extLst>
              <a:ext uri="{FF2B5EF4-FFF2-40B4-BE49-F238E27FC236}">
                <a16:creationId xmlns:a16="http://schemas.microsoft.com/office/drawing/2014/main" id="{C2502A7F-BBFB-40F6-A998-3FAAC87AFF97}"/>
              </a:ext>
            </a:extLst>
          </p:cNvPr>
          <p:cNvSpPr/>
          <p:nvPr/>
        </p:nvSpPr>
        <p:spPr>
          <a:xfrm>
            <a:off x="3086100" y="2819401"/>
            <a:ext cx="2790825"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1F0C7D-91B0-4E18-93B7-79E3FC9B987C}"/>
              </a:ext>
            </a:extLst>
          </p:cNvPr>
          <p:cNvSpPr txBox="1"/>
          <p:nvPr/>
        </p:nvSpPr>
        <p:spPr>
          <a:xfrm flipH="1">
            <a:off x="6029321" y="2409737"/>
            <a:ext cx="1676401" cy="1200329"/>
          </a:xfrm>
          <a:prstGeom prst="rect">
            <a:avLst/>
          </a:prstGeom>
          <a:solidFill>
            <a:schemeClr val="accent4">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بعد</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المسيح</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DCF332F-7D5B-4EB0-A998-E28133A190CD}"/>
              </a:ext>
            </a:extLst>
          </p:cNvPr>
          <p:cNvSpPr txBox="1"/>
          <p:nvPr/>
        </p:nvSpPr>
        <p:spPr>
          <a:xfrm flipH="1">
            <a:off x="20487" y="3870694"/>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مخادع</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3200" b="1" dirty="0">
                <a:solidFill>
                  <a:prstClr val="white"/>
                </a:solidFill>
                <a:latin typeface="Arial" panose="020B0604020202020204" pitchFamily="34" charset="0"/>
                <a:ea typeface="+mn-ea"/>
                <a:cs typeface="Arial" panose="020B0604020202020204" pitchFamily="34" charset="0"/>
              </a:rPr>
              <a:t>محب للملذات</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1407BCF6-C7CF-493D-BD9B-75B1FA9E76E1}"/>
              </a:ext>
            </a:extLst>
          </p:cNvPr>
          <p:cNvSpPr txBox="1"/>
          <p:nvPr/>
        </p:nvSpPr>
        <p:spPr>
          <a:xfrm flipH="1">
            <a:off x="5154130" y="3793005"/>
            <a:ext cx="35558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تقي</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متعقل</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نقي</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1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تيطس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8987737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3. دع النعمة تأتي ب</a:t>
            </a:r>
            <a:r>
              <a:rPr lang="ar-JO" sz="4800" b="1" dirty="0">
                <a:solidFill>
                  <a:srgbClr val="FFFF00"/>
                </a:solidFill>
                <a:effectLst>
                  <a:glow rad="127000">
                    <a:schemeClr val="tx1"/>
                  </a:glow>
                </a:effectLst>
                <a:latin typeface="Arial" charset="0"/>
                <a:ea typeface="ＭＳ Ｐゴシック" charset="0"/>
                <a:cs typeface="ＭＳ Ｐゴシック" charset="0"/>
              </a:rPr>
              <a:t>التقوى</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 2: 11-3: 15</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أ.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تعلم </a:t>
            </a:r>
            <a:r>
              <a:rPr lang="ar-JO" sz="2800" b="1" dirty="0">
                <a:solidFill>
                  <a:srgbClr val="FFFFFF"/>
                </a:solidFill>
                <a:effectLst>
                  <a:glow rad="127000">
                    <a:srgbClr val="000000"/>
                  </a:glow>
                </a:effectLst>
                <a:latin typeface="Arial" charset="0"/>
                <a:ea typeface="ＭＳ Ｐゴシック" charset="0"/>
                <a:cs typeface="ＭＳ Ｐゴシック" charset="0"/>
              </a:rPr>
              <a:t>المؤمنين كيف يختارون التقوى بدلاً من الفجور (2: 11-15)</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l"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ب.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تقوي</a:t>
            </a:r>
            <a:r>
              <a:rPr lang="ar-JO" sz="2800" b="1" dirty="0">
                <a:solidFill>
                  <a:srgbClr val="FFFFFF"/>
                </a:solidFill>
                <a:effectLst>
                  <a:glow rad="127000">
                    <a:srgbClr val="000000"/>
                  </a:glow>
                </a:effectLst>
                <a:latin typeface="Arial" charset="0"/>
                <a:ea typeface="ＭＳ Ｐゴシック" charset="0"/>
                <a:cs typeface="ＭＳ Ｐゴシック" charset="0"/>
              </a:rPr>
              <a:t> السلوك الحسن أمام جميع الناس (3: 1-2)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0436541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B2E43-FD58-AB40-97B5-403526237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0" y="6269773"/>
            <a:ext cx="9251973"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تيطس 3: 1-2</a:t>
            </a:r>
            <a:endPar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 y="2570874"/>
            <a:ext cx="9139942" cy="24826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charset="0"/>
                <a:cs typeface="+mn-cs"/>
              </a:rPr>
              <a:t>1</a:t>
            </a:r>
            <a:r>
              <a:rPr lang="ar-SA" sz="3600" b="1" dirty="0">
                <a:solidFill>
                  <a:prstClr val="white"/>
                </a:solidFill>
                <a:effectLst>
                  <a:glow rad="228600">
                    <a:srgbClr val="000000">
                      <a:satMod val="175000"/>
                    </a:srgbClr>
                  </a:glow>
                </a:effectLst>
                <a:latin typeface="Arial" charset="0"/>
                <a:cs typeface="+mn-cs"/>
              </a:rPr>
              <a:t>ذَكِّرْهُمْ أَنْ يَخْضَعُوا لِلرِّيَاسَاتِ وَالسَّلاَطِينِ، وَيُطِيعُوا، وَيَكُونُوا مُسْتَعِدِّينَ لِكُلِّ عَمَل صَالِحٍ، </a:t>
            </a:r>
            <a:r>
              <a:rPr lang="ar-SA" sz="3600" b="1" baseline="30000" dirty="0">
                <a:solidFill>
                  <a:prstClr val="white"/>
                </a:solidFill>
                <a:effectLst>
                  <a:glow rad="228600">
                    <a:srgbClr val="000000">
                      <a:satMod val="175000"/>
                    </a:srgbClr>
                  </a:glow>
                </a:effectLst>
                <a:latin typeface="Arial" charset="0"/>
                <a:cs typeface="+mn-cs"/>
              </a:rPr>
              <a:t>2</a:t>
            </a:r>
            <a:r>
              <a:rPr lang="ar-SA" sz="3600" b="1" dirty="0">
                <a:solidFill>
                  <a:prstClr val="white"/>
                </a:solidFill>
                <a:effectLst>
                  <a:glow rad="228600">
                    <a:srgbClr val="000000">
                      <a:satMod val="175000"/>
                    </a:srgbClr>
                  </a:glow>
                </a:effectLst>
                <a:latin typeface="Arial" charset="0"/>
                <a:cs typeface="+mn-cs"/>
              </a:rPr>
              <a:t>وَلاَ يَطْعَنُوا فِي أَحَدٍ، وَيَكُونُوا غَيْرَ مُخَاصِمِينَ، حُلَمَاءَ، مُظْهِرِينَ كُلَّ وَدَاعَةٍ لِجَمِيعِ النَّاسِ. </a:t>
            </a:r>
            <a:endParaRPr lang="en-SG" sz="3600" b="1" dirty="0">
              <a:solidFill>
                <a:prstClr val="white"/>
              </a:solidFill>
              <a:effectLst>
                <a:glow rad="228600">
                  <a:srgbClr val="000000">
                    <a:satMod val="175000"/>
                  </a:srgbClr>
                </a:glow>
              </a:effectLst>
              <a:latin typeface="Arial" charset="0"/>
              <a:cs typeface="+mn-cs"/>
            </a:endParaRPr>
          </a:p>
        </p:txBody>
      </p:sp>
    </p:spTree>
    <p:extLst>
      <p:ext uri="{BB962C8B-B14F-4D97-AF65-F5344CB8AC3E}">
        <p14:creationId xmlns:p14="http://schemas.microsoft.com/office/powerpoint/2010/main" val="3933347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3. دع النعمة تأتي ب</a:t>
            </a:r>
            <a:r>
              <a:rPr lang="ar-JO" sz="4800" b="1" dirty="0">
                <a:solidFill>
                  <a:srgbClr val="FFFF00"/>
                </a:solidFill>
                <a:effectLst>
                  <a:glow rad="127000">
                    <a:schemeClr val="tx1"/>
                  </a:glow>
                </a:effectLst>
                <a:latin typeface="Arial" charset="0"/>
                <a:ea typeface="ＭＳ Ｐゴシック" charset="0"/>
                <a:cs typeface="ＭＳ Ｐゴシック" charset="0"/>
              </a:rPr>
              <a:t>التقوى</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 2: 11-3: 15</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أ.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تعلم </a:t>
            </a:r>
            <a:r>
              <a:rPr lang="ar-JO" sz="2800" b="1" dirty="0">
                <a:solidFill>
                  <a:srgbClr val="FFFFFF"/>
                </a:solidFill>
                <a:effectLst>
                  <a:glow rad="127000">
                    <a:srgbClr val="000000"/>
                  </a:glow>
                </a:effectLst>
                <a:latin typeface="Arial" charset="0"/>
                <a:ea typeface="ＭＳ Ｐゴシック" charset="0"/>
                <a:cs typeface="ＭＳ Ｐゴシック" charset="0"/>
              </a:rPr>
              <a:t>المؤمنين كيف يختارون التقوى بدلاً من الفجور (2: 11-15)</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l"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ب.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تقوي</a:t>
            </a:r>
            <a:r>
              <a:rPr lang="ar-JO" sz="2800" b="1" dirty="0">
                <a:solidFill>
                  <a:srgbClr val="FFFFFF"/>
                </a:solidFill>
                <a:effectLst>
                  <a:glow rad="127000">
                    <a:srgbClr val="000000"/>
                  </a:glow>
                </a:effectLst>
                <a:latin typeface="Arial" charset="0"/>
                <a:ea typeface="ＭＳ Ｐゴシック" charset="0"/>
                <a:cs typeface="ＭＳ Ｐゴシック" charset="0"/>
              </a:rPr>
              <a:t> السلوك الحسن أمام جميع الناس (3: 1-2)</a:t>
            </a: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ت.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تحفز</a:t>
            </a:r>
            <a:r>
              <a:rPr lang="ar-JO" sz="2800" b="1" dirty="0">
                <a:solidFill>
                  <a:srgbClr val="FFFFFF"/>
                </a:solidFill>
                <a:effectLst>
                  <a:glow rad="127000">
                    <a:srgbClr val="000000"/>
                  </a:glow>
                </a:effectLst>
                <a:latin typeface="Arial" charset="0"/>
                <a:ea typeface="ＭＳ Ｐゴシック" charset="0"/>
                <a:cs typeface="ＭＳ Ｐゴシック" charset="0"/>
              </a:rPr>
              <a:t> الأعمال الصالحة كرد على رحمة الله (3: 3-8)</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4380725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07FA5-BB56-9048-A71D-CD961A56F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تيطس 3: 3-4</a:t>
            </a:r>
            <a:endPar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 y="488001"/>
            <a:ext cx="5539667" cy="506792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charset="0"/>
                <a:cs typeface="+mn-cs"/>
              </a:rPr>
              <a:t>3</a:t>
            </a:r>
            <a:r>
              <a:rPr lang="ar-SA" sz="3600" b="1" dirty="0">
                <a:solidFill>
                  <a:prstClr val="white"/>
                </a:solidFill>
                <a:effectLst>
                  <a:glow rad="228600">
                    <a:srgbClr val="000000">
                      <a:satMod val="175000"/>
                    </a:srgbClr>
                  </a:glow>
                </a:effectLst>
                <a:latin typeface="Arial" charset="0"/>
                <a:cs typeface="+mn-cs"/>
              </a:rPr>
              <a:t>لأَنَّنَا كُنَّا نَحْنُ أَيْضًا قَبْلاً أَغْبِيَاءَ، غَيْرَ طَائِعِينَ، ضَالِّينَ، مُسْتَعْبَدِينَ لِشَهَوَاتٍ وَلَذَّاتٍ مُخْتَلِفَةٍ، عَائِشِينَ فِي الْخُبْثِ وَالْحَسَدِ، مَمْقُوتِينَ، مُبْغِضِينَ بَعْضُنَا بَعْضًا. </a:t>
            </a:r>
            <a:r>
              <a:rPr lang="ar-SA" sz="4000" b="1" dirty="0">
                <a:solidFill>
                  <a:prstClr val="white"/>
                </a:solidFill>
                <a:effectLst>
                  <a:glow rad="228600">
                    <a:srgbClr val="000000">
                      <a:satMod val="175000"/>
                    </a:srgbClr>
                  </a:glow>
                </a:effectLst>
                <a:latin typeface="Arial" charset="0"/>
                <a:cs typeface="+mn-cs"/>
              </a:rPr>
              <a:t>4</a:t>
            </a:r>
            <a:r>
              <a:rPr lang="ar-SA" sz="3600" b="1" dirty="0">
                <a:solidFill>
                  <a:prstClr val="white"/>
                </a:solidFill>
                <a:effectLst>
                  <a:glow rad="228600">
                    <a:srgbClr val="000000">
                      <a:satMod val="175000"/>
                    </a:srgbClr>
                  </a:glow>
                </a:effectLst>
                <a:latin typeface="Arial" charset="0"/>
                <a:cs typeface="+mn-cs"/>
              </a:rPr>
              <a:t>وَلكِنْ حِينَ ظَهَرَ لُطْفُ مُخَلِّصِنَا اللهِ وَإِحْسَانُهُ </a:t>
            </a:r>
            <a:endParaRPr lang="en-SG" sz="3600" b="1" dirty="0">
              <a:solidFill>
                <a:prstClr val="white"/>
              </a:solidFill>
              <a:effectLst>
                <a:glow rad="228600">
                  <a:srgbClr val="000000">
                    <a:satMod val="175000"/>
                  </a:srgbClr>
                </a:glow>
              </a:effectLst>
              <a:latin typeface="Arial" charset="0"/>
              <a:cs typeface="+mn-cs"/>
            </a:endParaRPr>
          </a:p>
        </p:txBody>
      </p:sp>
    </p:spTree>
    <p:extLst>
      <p:ext uri="{BB962C8B-B14F-4D97-AF65-F5344CB8AC3E}">
        <p14:creationId xmlns:p14="http://schemas.microsoft.com/office/powerpoint/2010/main" val="3767460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التعليم الكاذب اليوم</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b="1" kern="0" dirty="0">
                <a:solidFill>
                  <a:srgbClr val="FFFFFF"/>
                </a:solidFill>
                <a:effectLst>
                  <a:glow rad="127000">
                    <a:srgbClr val="000000"/>
                  </a:glow>
                </a:effectLst>
                <a:latin typeface="Arial" charset="0"/>
                <a:ea typeface="ＭＳ Ｐゴシック" charset="0"/>
                <a:cs typeface="ＭＳ Ｐゴシック" charset="0"/>
              </a:rPr>
              <a:t>يشفي الله الجميع بالإيمان الحقيقي</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الثروة هي حقنا الإلهي</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44500" marR="0" lvl="0" indent="-444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مائدة الرب تشفي</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630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E8C-AE44-F945-B6FF-43E7889EF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تيطس 3: 5-7</a:t>
            </a:r>
            <a:endPar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33865" y="2067907"/>
            <a:ext cx="8983981" cy="331359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charset="0"/>
                <a:cs typeface="+mn-cs"/>
              </a:rPr>
              <a:t>5</a:t>
            </a:r>
            <a:r>
              <a:rPr lang="ar-SA" sz="3600" b="1" dirty="0">
                <a:solidFill>
                  <a:prstClr val="white"/>
                </a:solidFill>
                <a:effectLst>
                  <a:glow rad="228600">
                    <a:srgbClr val="000000">
                      <a:satMod val="175000"/>
                    </a:srgbClr>
                  </a:glow>
                </a:effectLst>
                <a:latin typeface="Arial" charset="0"/>
                <a:cs typeface="+mn-cs"/>
              </a:rPr>
              <a:t>لاَ بِأَعْمَال فِي بِرّ عَمِلْنَاهَا نَحْنُ، بَلْ بِمُقْتَضَى رَحْمَتِهِ ­ خَلَّصَنَا بِغُسْلِ الْمِيلاَدِ الثَّانِي وَتَجْدِيدِ الرُّوحِ الْقُدُسِ، </a:t>
            </a:r>
            <a:r>
              <a:rPr lang="ar-SA" sz="3600" b="1" baseline="30000" dirty="0">
                <a:solidFill>
                  <a:prstClr val="white"/>
                </a:solidFill>
                <a:effectLst>
                  <a:glow rad="228600">
                    <a:srgbClr val="000000">
                      <a:satMod val="175000"/>
                    </a:srgbClr>
                  </a:glow>
                </a:effectLst>
                <a:latin typeface="Arial" charset="0"/>
                <a:cs typeface="+mn-cs"/>
              </a:rPr>
              <a:t>6</a:t>
            </a:r>
            <a:r>
              <a:rPr lang="ar-SA" sz="3600" b="1" dirty="0">
                <a:solidFill>
                  <a:prstClr val="white"/>
                </a:solidFill>
                <a:effectLst>
                  <a:glow rad="228600">
                    <a:srgbClr val="000000">
                      <a:satMod val="175000"/>
                    </a:srgbClr>
                  </a:glow>
                </a:effectLst>
                <a:latin typeface="Arial" charset="0"/>
                <a:cs typeface="+mn-cs"/>
              </a:rPr>
              <a:t>الَّذِي سَكَبَهُ بِغِنًى عَلَيْنَا بِيَسُوعَ الْمَسِيحِ مُخَلِّصِنَا. </a:t>
            </a:r>
            <a:r>
              <a:rPr lang="ar-SA" sz="3600" b="1" baseline="30000" dirty="0">
                <a:solidFill>
                  <a:prstClr val="white"/>
                </a:solidFill>
                <a:effectLst>
                  <a:glow rad="228600">
                    <a:srgbClr val="000000">
                      <a:satMod val="175000"/>
                    </a:srgbClr>
                  </a:glow>
                </a:effectLst>
                <a:latin typeface="Arial" charset="0"/>
                <a:cs typeface="+mn-cs"/>
              </a:rPr>
              <a:t>7</a:t>
            </a:r>
            <a:r>
              <a:rPr lang="ar-SA" sz="3600" b="1" dirty="0">
                <a:solidFill>
                  <a:prstClr val="white"/>
                </a:solidFill>
                <a:effectLst>
                  <a:glow rad="228600">
                    <a:srgbClr val="000000">
                      <a:satMod val="175000"/>
                    </a:srgbClr>
                  </a:glow>
                </a:effectLst>
                <a:latin typeface="Arial" charset="0"/>
                <a:cs typeface="+mn-cs"/>
              </a:rPr>
              <a:t>حَتَّى إِذَا تَبَرَّرْنَا بِنِعْمَتِهِ، نَصِيرُ وَرَثَةً حَسَبَ رَجَاءِ الْحَيَاةِ الأَبَدِيَّةِ.</a:t>
            </a:r>
            <a:endParaRPr lang="en-SG" sz="3600" b="1" dirty="0">
              <a:solidFill>
                <a:prstClr val="white"/>
              </a:solidFill>
              <a:effectLst>
                <a:glow rad="228600">
                  <a:srgbClr val="000000">
                    <a:satMod val="175000"/>
                  </a:srgbClr>
                </a:glow>
              </a:effectLst>
              <a:latin typeface="Arial" charset="0"/>
              <a:cs typeface="+mn-cs"/>
            </a:endParaRPr>
          </a:p>
        </p:txBody>
      </p:sp>
    </p:spTree>
    <p:extLst>
      <p:ext uri="{BB962C8B-B14F-4D97-AF65-F5344CB8AC3E}">
        <p14:creationId xmlns:p14="http://schemas.microsoft.com/office/powerpoint/2010/main" val="15957511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تيطس 3: 8</a:t>
            </a:r>
            <a:endPar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28575" y="1141716"/>
            <a:ext cx="5479529" cy="414459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charset="0"/>
                <a:cs typeface="+mn-cs"/>
              </a:rPr>
              <a:t>8</a:t>
            </a:r>
            <a:r>
              <a:rPr lang="ar-SA" sz="3600" b="1" dirty="0">
                <a:solidFill>
                  <a:prstClr val="white"/>
                </a:solidFill>
                <a:effectLst>
                  <a:glow rad="228600">
                    <a:srgbClr val="000000">
                      <a:satMod val="175000"/>
                    </a:srgbClr>
                  </a:glow>
                </a:effectLst>
                <a:latin typeface="Arial" charset="0"/>
                <a:cs typeface="+mn-cs"/>
              </a:rPr>
              <a:t>صَادِقَةٌ هِيَ الْكَلِمَةُ. وَأُرِيدُ أَنْ تُقَرِّرَ هذِهِ الأُمُورَ، لِكَيْ يَهْتَمَّ الَّذِينَ آمَنُوا بِاللهِ أَنْ يُمَارِسُوا أَعْمَالاً حَسَنَةً. فَإِنَّ هذِهِ الأُمُورَ هِيَ الْحَسَنَةُ وَالنَّافِعَةُ لِلنَّاسِ. </a:t>
            </a:r>
            <a:endParaRPr lang="en-SG" sz="3600" b="1" dirty="0">
              <a:solidFill>
                <a:prstClr val="white"/>
              </a:solidFill>
              <a:effectLst>
                <a:glow rad="228600">
                  <a:srgbClr val="000000">
                    <a:satMod val="175000"/>
                  </a:srgbClr>
                </a:glow>
              </a:effectLst>
              <a:latin typeface="Arial" charset="0"/>
              <a:cs typeface="+mn-cs"/>
            </a:endParaRPr>
          </a:p>
        </p:txBody>
      </p:sp>
    </p:spTree>
    <p:extLst>
      <p:ext uri="{BB962C8B-B14F-4D97-AF65-F5344CB8AC3E}">
        <p14:creationId xmlns:p14="http://schemas.microsoft.com/office/powerpoint/2010/main" val="2402240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3. دع النعمة تأتي ب</a:t>
            </a:r>
            <a:r>
              <a:rPr lang="ar-JO" sz="4800" b="1" dirty="0">
                <a:solidFill>
                  <a:srgbClr val="FFFF00"/>
                </a:solidFill>
                <a:effectLst>
                  <a:glow rad="127000">
                    <a:schemeClr val="tx1"/>
                  </a:glow>
                </a:effectLst>
                <a:latin typeface="Arial" charset="0"/>
                <a:ea typeface="ＭＳ Ｐゴシック" charset="0"/>
                <a:cs typeface="ＭＳ Ｐゴシック" charset="0"/>
              </a:rPr>
              <a:t>التقوى</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 2: 11-3: 15</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أ.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تعلم </a:t>
            </a:r>
            <a:r>
              <a:rPr lang="ar-JO" sz="2800" b="1" dirty="0">
                <a:solidFill>
                  <a:srgbClr val="FFFFFF"/>
                </a:solidFill>
                <a:effectLst>
                  <a:glow rad="127000">
                    <a:srgbClr val="000000"/>
                  </a:glow>
                </a:effectLst>
                <a:latin typeface="Arial" charset="0"/>
                <a:ea typeface="ＭＳ Ｐゴシック" charset="0"/>
                <a:cs typeface="ＭＳ Ｐゴシック" charset="0"/>
              </a:rPr>
              <a:t>المؤمنين كيف يختارون التقوى بدلاً من الفجور (2: 11-15)</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l"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ب.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تقوي</a:t>
            </a:r>
            <a:r>
              <a:rPr lang="ar-JO" sz="2800" b="1" dirty="0">
                <a:solidFill>
                  <a:srgbClr val="FFFFFF"/>
                </a:solidFill>
                <a:effectLst>
                  <a:glow rad="127000">
                    <a:srgbClr val="000000"/>
                  </a:glow>
                </a:effectLst>
                <a:latin typeface="Arial" charset="0"/>
                <a:ea typeface="ＭＳ Ｐゴシック" charset="0"/>
                <a:cs typeface="ＭＳ Ｐゴシック" charset="0"/>
              </a:rPr>
              <a:t> السلوك الحسن أمام جميع الناس (3: 1-2)</a:t>
            </a: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ت.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تحفز</a:t>
            </a:r>
            <a:r>
              <a:rPr lang="ar-JO" sz="2800" b="1" dirty="0">
                <a:solidFill>
                  <a:srgbClr val="FFFFFF"/>
                </a:solidFill>
                <a:effectLst>
                  <a:glow rad="127000">
                    <a:srgbClr val="000000"/>
                  </a:glow>
                </a:effectLst>
                <a:latin typeface="Arial" charset="0"/>
                <a:ea typeface="ＭＳ Ｐゴシック" charset="0"/>
                <a:cs typeface="ＭＳ Ｐゴシック" charset="0"/>
              </a:rPr>
              <a:t> الأعمال الصالحة كرد على رحمة الله (3: 3-8)</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l"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ث.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تحمي</a:t>
            </a:r>
            <a:r>
              <a:rPr lang="ar-JO" sz="2800" b="1" dirty="0">
                <a:solidFill>
                  <a:srgbClr val="FFFFFF"/>
                </a:solidFill>
                <a:effectLst>
                  <a:glow rad="127000">
                    <a:srgbClr val="000000"/>
                  </a:glow>
                </a:effectLst>
                <a:latin typeface="Arial" charset="0"/>
                <a:ea typeface="ＭＳ Ｐゴシック" charset="0"/>
                <a:cs typeface="ＭＳ Ｐゴシック" charset="0"/>
              </a:rPr>
              <a:t> من الإنقسام حيث يتم تأديب القديسين المجادلين           (3: 9-11)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9114940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تيطس 3: 9</a:t>
            </a:r>
            <a:endPar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5730148" y="126806"/>
            <a:ext cx="3409584" cy="580659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charset="0"/>
                <a:cs typeface="+mn-cs"/>
              </a:rPr>
              <a:t>9</a:t>
            </a:r>
            <a:r>
              <a:rPr lang="ar-SA" sz="3600" b="1" dirty="0">
                <a:solidFill>
                  <a:prstClr val="white"/>
                </a:solidFill>
                <a:effectLst>
                  <a:glow rad="228600">
                    <a:srgbClr val="000000">
                      <a:satMod val="175000"/>
                    </a:srgbClr>
                  </a:glow>
                </a:effectLst>
                <a:latin typeface="Arial" charset="0"/>
                <a:cs typeface="+mn-cs"/>
              </a:rPr>
              <a:t>وَأَمَّا الْمُبَاحَثَاتُ الْغَبِيَّةُ، وَالأَنْسَابُ، وَالْخُصُومَاتُ، وَالْمُنَازَعَاتُ النَّامُوسِيةُ فَاجْتَنِبْهَا، لأَنَّهَا غَيْرُ نَافِعَةٍ، وَبَاطِلَةٌ. </a:t>
            </a:r>
            <a:endParaRPr lang="en-SG" sz="3600" b="1" dirty="0">
              <a:solidFill>
                <a:prstClr val="white"/>
              </a:solidFill>
              <a:effectLst>
                <a:glow rad="228600">
                  <a:srgbClr val="000000">
                    <a:satMod val="175000"/>
                  </a:srgbClr>
                </a:glow>
              </a:effectLst>
              <a:latin typeface="Arial" charset="0"/>
              <a:cs typeface="+mn-cs"/>
            </a:endParaRPr>
          </a:p>
        </p:txBody>
      </p:sp>
    </p:spTree>
    <p:extLst>
      <p:ext uri="{BB962C8B-B14F-4D97-AF65-F5344CB8AC3E}">
        <p14:creationId xmlns:p14="http://schemas.microsoft.com/office/powerpoint/2010/main" val="3342891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تيطس 3: 10-11</a:t>
            </a:r>
            <a:endPar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35467" y="992633"/>
            <a:ext cx="5342055" cy="331359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charset="0"/>
                <a:cs typeface="+mn-cs"/>
              </a:rPr>
              <a:t>10</a:t>
            </a:r>
            <a:r>
              <a:rPr lang="ar-SA" sz="3600" b="1" dirty="0">
                <a:solidFill>
                  <a:prstClr val="white"/>
                </a:solidFill>
                <a:effectLst>
                  <a:glow rad="228600">
                    <a:srgbClr val="000000">
                      <a:satMod val="175000"/>
                    </a:srgbClr>
                  </a:glow>
                </a:effectLst>
                <a:latin typeface="Arial" charset="0"/>
                <a:cs typeface="+mn-cs"/>
              </a:rPr>
              <a:t>اَلرَّجُلُ الْمُبْتَدِعُ بَعْدَ الإِنْذَارِ مَرَّةً وَمَرَّتَيْنِ، أَعْرِضْ عَنْهُ. </a:t>
            </a:r>
            <a:r>
              <a:rPr lang="ar-SA" sz="3600" b="1" baseline="30000" dirty="0">
                <a:solidFill>
                  <a:prstClr val="white"/>
                </a:solidFill>
                <a:effectLst>
                  <a:glow rad="228600">
                    <a:srgbClr val="000000">
                      <a:satMod val="175000"/>
                    </a:srgbClr>
                  </a:glow>
                </a:effectLst>
                <a:latin typeface="Arial" charset="0"/>
                <a:cs typeface="+mn-cs"/>
              </a:rPr>
              <a:t>11</a:t>
            </a:r>
            <a:r>
              <a:rPr lang="ar-SA" sz="3600" b="1" dirty="0">
                <a:solidFill>
                  <a:prstClr val="white"/>
                </a:solidFill>
                <a:effectLst>
                  <a:glow rad="228600">
                    <a:srgbClr val="000000">
                      <a:satMod val="175000"/>
                    </a:srgbClr>
                  </a:glow>
                </a:effectLst>
                <a:latin typeface="Arial" charset="0"/>
                <a:cs typeface="+mn-cs"/>
              </a:rPr>
              <a:t>عَالِمًا أَنَّ مِثْلَ هذَا قَدِ انْحَرَفَ، وَهُوَ يُخْطِئُ مَحْكُومًا عَلَيْهِ مِنْ نَفْسِهِ.</a:t>
            </a:r>
            <a:endParaRPr lang="en-SG" sz="3600" b="1" dirty="0">
              <a:solidFill>
                <a:prstClr val="white"/>
              </a:solidFill>
              <a:effectLst>
                <a:glow rad="228600">
                  <a:srgbClr val="000000">
                    <a:satMod val="175000"/>
                  </a:srgbClr>
                </a:glow>
              </a:effectLst>
              <a:latin typeface="Arial" charset="0"/>
              <a:cs typeface="+mn-cs"/>
            </a:endParaRPr>
          </a:p>
        </p:txBody>
      </p:sp>
    </p:spTree>
    <p:extLst>
      <p:ext uri="{BB962C8B-B14F-4D97-AF65-F5344CB8AC3E}">
        <p14:creationId xmlns:p14="http://schemas.microsoft.com/office/powerpoint/2010/main" val="10485177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3. دع النعمة تأتي ب</a:t>
            </a:r>
            <a:r>
              <a:rPr lang="ar-JO" sz="4800" b="1" dirty="0">
                <a:solidFill>
                  <a:srgbClr val="FFFF00"/>
                </a:solidFill>
                <a:effectLst>
                  <a:glow rad="127000">
                    <a:schemeClr val="tx1"/>
                  </a:glow>
                </a:effectLst>
                <a:latin typeface="Arial" charset="0"/>
                <a:ea typeface="ＭＳ Ｐゴシック" charset="0"/>
                <a:cs typeface="ＭＳ Ｐゴシック" charset="0"/>
              </a:rPr>
              <a:t>التقوى</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 2: 11-3: 15</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أ.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تعلم </a:t>
            </a:r>
            <a:r>
              <a:rPr lang="ar-JO" sz="2800" b="1" dirty="0">
                <a:solidFill>
                  <a:srgbClr val="FFFFFF"/>
                </a:solidFill>
                <a:effectLst>
                  <a:glow rad="127000">
                    <a:srgbClr val="000000"/>
                  </a:glow>
                </a:effectLst>
                <a:latin typeface="Arial" charset="0"/>
                <a:ea typeface="ＭＳ Ｐゴシック" charset="0"/>
                <a:cs typeface="ＭＳ Ｐゴシック" charset="0"/>
              </a:rPr>
              <a:t>المؤمنين كيف يختارون التقوى بدلاً من الفجور (2: 11-15)</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l"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ب.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تقوي</a:t>
            </a:r>
            <a:r>
              <a:rPr lang="ar-JO" sz="2800" b="1" dirty="0">
                <a:solidFill>
                  <a:srgbClr val="FFFFFF"/>
                </a:solidFill>
                <a:effectLst>
                  <a:glow rad="127000">
                    <a:srgbClr val="000000"/>
                  </a:glow>
                </a:effectLst>
                <a:latin typeface="Arial" charset="0"/>
                <a:ea typeface="ＭＳ Ｐゴシック" charset="0"/>
                <a:cs typeface="ＭＳ Ｐゴシック" charset="0"/>
              </a:rPr>
              <a:t> السلوك الحسن أمام جميع الناس (3: 1-2)</a:t>
            </a: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ت.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تحفز</a:t>
            </a:r>
            <a:r>
              <a:rPr lang="ar-JO" sz="2800" b="1" dirty="0">
                <a:solidFill>
                  <a:srgbClr val="FFFFFF"/>
                </a:solidFill>
                <a:effectLst>
                  <a:glow rad="127000">
                    <a:srgbClr val="000000"/>
                  </a:glow>
                </a:effectLst>
                <a:latin typeface="Arial" charset="0"/>
                <a:ea typeface="ＭＳ Ｐゴシック" charset="0"/>
                <a:cs typeface="ＭＳ Ｐゴシック" charset="0"/>
              </a:rPr>
              <a:t> الأعمال الصالحة كرد على رحمة الله (3: 3-8)</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l"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ث.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تحمي</a:t>
            </a:r>
            <a:r>
              <a:rPr lang="ar-JO" sz="2800" b="1" dirty="0">
                <a:solidFill>
                  <a:srgbClr val="FFFFFF"/>
                </a:solidFill>
                <a:effectLst>
                  <a:glow rad="127000">
                    <a:srgbClr val="000000"/>
                  </a:glow>
                </a:effectLst>
                <a:latin typeface="Arial" charset="0"/>
                <a:ea typeface="ＭＳ Ｐゴシック" charset="0"/>
                <a:cs typeface="ＭＳ Ｐゴシック" charset="0"/>
              </a:rPr>
              <a:t> من الإنقسام حيث يتم تأديب القديسين المجادلين           (3: 9-11) </a:t>
            </a:r>
          </a:p>
          <a:p>
            <a:pPr marL="457200" lvl="0" indent="-457200" algn="r"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457200" lvl="0" indent="-457200" algn="r" defTabSz="457200">
              <a:defRPr/>
            </a:pPr>
            <a:r>
              <a:rPr lang="ar-JO" sz="2800" b="1" dirty="0">
                <a:solidFill>
                  <a:srgbClr val="FFFFFF"/>
                </a:solidFill>
                <a:effectLst>
                  <a:glow rad="127000">
                    <a:srgbClr val="000000"/>
                  </a:glow>
                </a:effectLst>
                <a:latin typeface="Arial" charset="0"/>
                <a:ea typeface="ＭＳ Ｐゴシック" charset="0"/>
                <a:cs typeface="ＭＳ Ｐゴシック" charset="0"/>
              </a:rPr>
              <a:t>ج. نعمة الله </a:t>
            </a:r>
            <a:r>
              <a:rPr lang="ar-JO" sz="2800" b="1" dirty="0">
                <a:solidFill>
                  <a:srgbClr val="FFFF00"/>
                </a:solidFill>
                <a:effectLst>
                  <a:glow rad="127000">
                    <a:srgbClr val="000000"/>
                  </a:glow>
                </a:effectLst>
                <a:latin typeface="Arial" charset="0"/>
                <a:ea typeface="ＭＳ Ｐゴシック" charset="0"/>
                <a:cs typeface="ＭＳ Ｐゴシック" charset="0"/>
              </a:rPr>
              <a:t>ترتبط</a:t>
            </a:r>
            <a:r>
              <a:rPr lang="ar-JO" sz="2800" b="1" dirty="0">
                <a:solidFill>
                  <a:srgbClr val="FFFFFF"/>
                </a:solidFill>
                <a:effectLst>
                  <a:glow rad="127000">
                    <a:srgbClr val="000000"/>
                  </a:glow>
                </a:effectLst>
                <a:latin typeface="Arial" charset="0"/>
                <a:ea typeface="ＭＳ Ｐゴシック" charset="0"/>
                <a:cs typeface="ＭＳ Ｐゴシック" charset="0"/>
              </a:rPr>
              <a:t> مع الشعب بدفء و اجتهاد (3: 12-15)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0786080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تيطس 3: 12-13</a:t>
            </a:r>
            <a:endPar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0" y="437804"/>
            <a:ext cx="5521911" cy="497559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charset="0"/>
                <a:cs typeface="+mn-cs"/>
              </a:rPr>
              <a:t>12</a:t>
            </a:r>
            <a:r>
              <a:rPr lang="ar-SA" sz="3600" b="1" dirty="0">
                <a:solidFill>
                  <a:prstClr val="white"/>
                </a:solidFill>
                <a:effectLst>
                  <a:glow rad="228600">
                    <a:srgbClr val="000000">
                      <a:satMod val="175000"/>
                    </a:srgbClr>
                  </a:glow>
                </a:effectLst>
                <a:latin typeface="Arial" charset="0"/>
                <a:cs typeface="+mn-cs"/>
              </a:rPr>
              <a:t>حِينَمَا أُرْسِلُ إِلَيْكَ أَرْتِيمَاسَ أَوْ تِيخِيكُسَ، بَادِرْ أَنْ تَأْتِيَ إِلَيَّ إِلَى نِيكُوبُولِيسَ، لأَنِّي عَزَمْتُ أَنْ أُشَتِّيَ هُنَاكَ. </a:t>
            </a:r>
            <a:r>
              <a:rPr lang="ar-SA" sz="3600" b="1" baseline="30000" dirty="0">
                <a:solidFill>
                  <a:prstClr val="white"/>
                </a:solidFill>
                <a:effectLst>
                  <a:glow rad="228600">
                    <a:srgbClr val="000000">
                      <a:satMod val="175000"/>
                    </a:srgbClr>
                  </a:glow>
                </a:effectLst>
                <a:latin typeface="Arial" charset="0"/>
                <a:cs typeface="+mn-cs"/>
              </a:rPr>
              <a:t>13</a:t>
            </a:r>
            <a:r>
              <a:rPr lang="ar-SA" sz="3600" b="1" dirty="0">
                <a:solidFill>
                  <a:prstClr val="white"/>
                </a:solidFill>
                <a:effectLst>
                  <a:glow rad="228600">
                    <a:srgbClr val="000000">
                      <a:satMod val="175000"/>
                    </a:srgbClr>
                  </a:glow>
                </a:effectLst>
                <a:latin typeface="Arial" charset="0"/>
                <a:cs typeface="+mn-cs"/>
              </a:rPr>
              <a:t>جَهِّزْ زِينَاسَ النَّامُوسِيَّ وَأَبُلُّوسَ بِاجْتِهَادٍ لِلسَّفَرِ حَتَّى لاَ يُعْوِزَهُمَا شَيْءٌ. </a:t>
            </a:r>
            <a:endParaRPr lang="en-SG" sz="3600" b="1" dirty="0">
              <a:solidFill>
                <a:prstClr val="white"/>
              </a:solidFill>
              <a:effectLst>
                <a:glow rad="228600">
                  <a:srgbClr val="000000">
                    <a:satMod val="175000"/>
                  </a:srgbClr>
                </a:glow>
              </a:effectLst>
              <a:latin typeface="Arial" charset="0"/>
              <a:cs typeface="+mn-cs"/>
            </a:endParaRPr>
          </a:p>
        </p:txBody>
      </p:sp>
    </p:spTree>
    <p:extLst>
      <p:ext uri="{BB962C8B-B14F-4D97-AF65-F5344CB8AC3E}">
        <p14:creationId xmlns:p14="http://schemas.microsoft.com/office/powerpoint/2010/main" val="995134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تيطس 3: 14-15</a:t>
            </a:r>
            <a:endPar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endParaRPr>
          </a:p>
        </p:txBody>
      </p:sp>
      <p:sp>
        <p:nvSpPr>
          <p:cNvPr id="5" name="Rectangle 4"/>
          <p:cNvSpPr/>
          <p:nvPr/>
        </p:nvSpPr>
        <p:spPr>
          <a:xfrm>
            <a:off x="169333" y="1938663"/>
            <a:ext cx="8820363" cy="331359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50000"/>
              </a:lnSpc>
            </a:pPr>
            <a:r>
              <a:rPr lang="ar-SA" sz="3600" b="1" baseline="30000" dirty="0">
                <a:solidFill>
                  <a:prstClr val="white"/>
                </a:solidFill>
                <a:effectLst>
                  <a:glow rad="228600">
                    <a:srgbClr val="000000">
                      <a:satMod val="175000"/>
                    </a:srgbClr>
                  </a:glow>
                </a:effectLst>
                <a:latin typeface="Arial" charset="0"/>
                <a:cs typeface="+mn-cs"/>
              </a:rPr>
              <a:t>14</a:t>
            </a:r>
            <a:r>
              <a:rPr lang="ar-SA" sz="3600" b="1" dirty="0">
                <a:solidFill>
                  <a:prstClr val="white"/>
                </a:solidFill>
                <a:effectLst>
                  <a:glow rad="228600">
                    <a:srgbClr val="000000">
                      <a:satMod val="175000"/>
                    </a:srgbClr>
                  </a:glow>
                </a:effectLst>
                <a:latin typeface="Arial" charset="0"/>
                <a:cs typeface="+mn-cs"/>
              </a:rPr>
              <a:t>وَلْيَتَعَلَّمْ مَنْ لَنَا أَيْضًا أَنْ يُمَارِسُوا أَعْمَالاً حَسَنَةً لِلْحَاجَاتِ الضَّرُورِيَّةِ، حَتَّى لاَ يَكُونُوا بِلاَ ثَمَرٍ. </a:t>
            </a:r>
            <a:r>
              <a:rPr lang="ar-SA" sz="3600" b="1" baseline="30000" dirty="0">
                <a:solidFill>
                  <a:prstClr val="white"/>
                </a:solidFill>
                <a:effectLst>
                  <a:glow rad="228600">
                    <a:srgbClr val="000000">
                      <a:satMod val="175000"/>
                    </a:srgbClr>
                  </a:glow>
                </a:effectLst>
                <a:latin typeface="Arial" charset="0"/>
                <a:cs typeface="+mn-cs"/>
              </a:rPr>
              <a:t>15</a:t>
            </a:r>
            <a:r>
              <a:rPr lang="ar-SA" sz="3600" b="1" dirty="0">
                <a:solidFill>
                  <a:prstClr val="white"/>
                </a:solidFill>
                <a:effectLst>
                  <a:glow rad="228600">
                    <a:srgbClr val="000000">
                      <a:satMod val="175000"/>
                    </a:srgbClr>
                  </a:glow>
                </a:effectLst>
                <a:latin typeface="Arial" charset="0"/>
                <a:cs typeface="+mn-cs"/>
              </a:rPr>
              <a:t>يُسَلِّمُ عَلَيْكَ الَّذِينَ مَعِي جَمِيعًا. سَلِّمْ عَلَى الَّذِينَ يُحِبُّونَنَا فِي الإِيمَانِ. اَلنِّعْمَةُ مَعَ جَمِيعِكُمْ. آمِينَ.</a:t>
            </a:r>
            <a:endParaRPr lang="en-SG" sz="3600" b="1" dirty="0">
              <a:solidFill>
                <a:prstClr val="white"/>
              </a:solidFill>
              <a:effectLst>
                <a:glow rad="228600">
                  <a:srgbClr val="000000">
                    <a:satMod val="175000"/>
                  </a:srgbClr>
                </a:glow>
              </a:effectLst>
              <a:latin typeface="Arial" charset="0"/>
              <a:cs typeface="+mn-cs"/>
            </a:endParaRPr>
          </a:p>
        </p:txBody>
      </p:sp>
    </p:spTree>
    <p:extLst>
      <p:ext uri="{BB962C8B-B14F-4D97-AF65-F5344CB8AC3E}">
        <p14:creationId xmlns:p14="http://schemas.microsoft.com/office/powerpoint/2010/main" val="372899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كيف يمكن أن نكون </a:t>
            </a:r>
            <a:r>
              <a:rPr lang="ar-JO" sz="3600" b="1" dirty="0">
                <a:solidFill>
                  <a:srgbClr val="C00000"/>
                </a:solidFill>
                <a:effectLst>
                  <a:glow rad="127000">
                    <a:schemeClr val="bg1"/>
                  </a:glow>
                </a:effectLst>
                <a:latin typeface="Arial" charset="0"/>
                <a:ea typeface="ＭＳ Ｐゴシック" charset="0"/>
                <a:cs typeface="ＭＳ Ｐゴシック" charset="0"/>
              </a:rPr>
              <a:t>أصحاب سمعة حسنة </a:t>
            </a:r>
            <a:r>
              <a:rPr lang="ar-JO" sz="3600" b="1" dirty="0">
                <a:solidFill>
                  <a:schemeClr val="tx2"/>
                </a:solidFill>
                <a:effectLst>
                  <a:glow rad="127000">
                    <a:schemeClr val="bg1"/>
                  </a:glow>
                </a:effectLst>
                <a:latin typeface="Arial" charset="0"/>
                <a:ea typeface="ＭＳ Ｐゴシック" charset="0"/>
                <a:cs typeface="ＭＳ Ｐゴシック" charset="0"/>
              </a:rPr>
              <a:t>في وسط الكثير من التعليم الكاذب اليوم ؟</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432625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1. امتلك </a:t>
            </a:r>
            <a:r>
              <a:rPr lang="ar-JO" b="1" dirty="0">
                <a:solidFill>
                  <a:srgbClr val="FFFF00"/>
                </a:solidFill>
                <a:effectLst>
                  <a:glow rad="127000">
                    <a:schemeClr val="tx1"/>
                  </a:glow>
                </a:effectLst>
                <a:latin typeface="Arial" charset="0"/>
                <a:ea typeface="ＭＳ Ｐゴシック" charset="0"/>
                <a:cs typeface="ＭＳ Ｐゴシック" charset="0"/>
              </a:rPr>
              <a:t>شيوخ</a:t>
            </a:r>
            <a:r>
              <a:rPr lang="ar-JO" b="1" dirty="0">
                <a:effectLst>
                  <a:glow rad="127000">
                    <a:schemeClr val="tx1"/>
                  </a:glow>
                </a:effectLst>
                <a:latin typeface="Arial" charset="0"/>
                <a:ea typeface="ＭＳ Ｐゴシック" charset="0"/>
                <a:cs typeface="ＭＳ Ｐゴシック" charset="0"/>
              </a:rPr>
              <a:t> أتقياء يعلمون الحق</a:t>
            </a:r>
            <a:r>
              <a:rPr lang="en-US" b="1" dirty="0">
                <a:effectLst>
                  <a:glow rad="127000">
                    <a:schemeClr val="tx1"/>
                  </a:glow>
                </a:effectLst>
                <a:latin typeface="Arial" charset="0"/>
                <a:ea typeface="ＭＳ Ｐゴシック" charset="0"/>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 1</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3969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السلوك</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241</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9164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b="1" dirty="0">
                <a:effectLst>
                  <a:glow rad="127000">
                    <a:schemeClr val="tx1"/>
                  </a:glow>
                </a:effectLst>
                <a:latin typeface="Arial" charset="0"/>
                <a:ea typeface="ＭＳ Ｐゴシック" charset="0"/>
              </a:rPr>
              <a:t>2. تصرف بحسب </a:t>
            </a:r>
            <a:r>
              <a:rPr lang="ar-JO" sz="4800" b="1" dirty="0">
                <a:solidFill>
                  <a:srgbClr val="FFFF00"/>
                </a:solidFill>
                <a:effectLst>
                  <a:glow rad="127000">
                    <a:schemeClr val="tx1"/>
                  </a:glow>
                </a:effectLst>
                <a:latin typeface="Arial" charset="0"/>
                <a:ea typeface="ＭＳ Ｐゴシック" charset="0"/>
              </a:rPr>
              <a:t>سنك</a:t>
            </a:r>
            <a:endParaRPr lang="en-US" sz="4800" b="1" dirty="0">
              <a:solidFill>
                <a:srgbClr val="FFFF00"/>
              </a:solidFill>
              <a:effectLst>
                <a:glow rad="127000">
                  <a:schemeClr val="tx1"/>
                </a:glow>
              </a:effectLst>
              <a:latin typeface="Arial" charset="0"/>
              <a:ea typeface="ＭＳ Ｐゴシック" charset="0"/>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تيطس 2: 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246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3. دع النعمة تأتي ب</a:t>
            </a:r>
            <a:r>
              <a:rPr lang="ar-JO" sz="4800" b="1" dirty="0">
                <a:solidFill>
                  <a:srgbClr val="FFFF00"/>
                </a:solidFill>
                <a:effectLst>
                  <a:glow rad="127000">
                    <a:schemeClr val="tx1"/>
                  </a:glow>
                </a:effectLst>
                <a:latin typeface="Arial" charset="0"/>
                <a:ea typeface="ＭＳ Ｐゴシック" charset="0"/>
                <a:cs typeface="ＭＳ Ｐゴシック" charset="0"/>
              </a:rPr>
              <a:t>التقوى</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 2: 11-3: 15</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95593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sz="5400" b="1" dirty="0"/>
              <a:t>يجب أن يعلم شيوخنا </a:t>
            </a:r>
            <a:r>
              <a:rPr lang="ar-JO" sz="5400" b="1" dirty="0">
                <a:solidFill>
                  <a:srgbClr val="FFFF00"/>
                </a:solidFill>
              </a:rPr>
              <a:t>السلوك</a:t>
            </a:r>
            <a:r>
              <a:rPr lang="ar-JO" sz="5400" b="1" dirty="0"/>
              <a:t> المحترم بناءً على نعمة الله.</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تيطس</a:t>
            </a:r>
            <a:endPar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endParaRPr>
          </a:p>
        </p:txBody>
      </p:sp>
    </p:spTree>
    <p:extLst>
      <p:ext uri="{BB962C8B-B14F-4D97-AF65-F5344CB8AC3E}">
        <p14:creationId xmlns:p14="http://schemas.microsoft.com/office/powerpoint/2010/main" val="38157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47957" cy="61653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ar-JO" sz="4000" b="1" u="sng" dirty="0">
                <a:solidFill>
                  <a:srgbClr val="FEFDE3"/>
                </a:solidFill>
                <a:latin typeface="Arial" charset="0"/>
                <a:ea typeface="ＭＳ Ｐゴシック" charset="0"/>
                <a:cs typeface="Arial" charset="0"/>
              </a:rPr>
              <a:t>الموضوع المركزي في تيطس :</a:t>
            </a:r>
            <a:br>
              <a:rPr lang="en-US" sz="4000" b="1" dirty="0">
                <a:solidFill>
                  <a:srgbClr val="FEFDE3"/>
                </a:solidFill>
                <a:latin typeface="Arial" charset="0"/>
                <a:ea typeface="ＭＳ Ｐゴシック" charset="0"/>
                <a:cs typeface="Arial" charset="0"/>
              </a:rPr>
            </a:br>
            <a:r>
              <a:rPr lang="ar-JO" sz="4000" dirty="0">
                <a:solidFill>
                  <a:srgbClr val="FFFF00"/>
                </a:solidFill>
                <a:latin typeface="Arial" charset="0"/>
                <a:ea typeface="ＭＳ Ｐゴシック" charset="0"/>
                <a:cs typeface="Arial" charset="0"/>
              </a:rPr>
              <a:t>هل</a:t>
            </a:r>
            <a:r>
              <a:rPr lang="ar-JO" sz="4000" dirty="0">
                <a:solidFill>
                  <a:srgbClr val="FEFDE3"/>
                </a:solidFill>
                <a:latin typeface="Arial" charset="0"/>
                <a:ea typeface="ＭＳ Ｐゴシック" charset="0"/>
                <a:cs typeface="Arial" charset="0"/>
              </a:rPr>
              <a:t> تبدو حياتك أفضل من حياة غير المؤمنين ؟</a:t>
            </a:r>
            <a:endParaRPr lang="en-US" sz="4000" b="1" dirty="0">
              <a:solidFill>
                <a:srgbClr val="FEFDE3"/>
              </a:solidFill>
              <a:latin typeface="Arial" charset="0"/>
              <a:ea typeface="ＭＳ Ｐゴシック" charset="0"/>
              <a:cs typeface="Arial" charset="0"/>
            </a:endParaRPr>
          </a:p>
        </p:txBody>
      </p:sp>
      <p:sp>
        <p:nvSpPr>
          <p:cNvPr id="317443" name="Text Box 3"/>
          <p:cNvSpPr txBox="1">
            <a:spLocks noChangeArrowheads="1"/>
          </p:cNvSpPr>
          <p:nvPr/>
        </p:nvSpPr>
        <p:spPr bwMode="auto">
          <a:xfrm>
            <a:off x="8147456" y="228600"/>
            <a:ext cx="704039"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5897373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كيف تعيش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تشارلز ر. سويندول، المسيحية المعدية، 47</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35610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تأكد أنك حصلت على الخلاص الذي قدمه الله مجاناً</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 (</a:t>
            </a:r>
            <a:r>
              <a:rPr lang="ar-JO" sz="4000" b="1" dirty="0">
                <a:effectLst>
                  <a:glow rad="127000">
                    <a:schemeClr val="tx1"/>
                  </a:glow>
                </a:effectLst>
                <a:latin typeface="Arial" charset="0"/>
                <a:ea typeface="ＭＳ Ｐゴシック" charset="0"/>
                <a:cs typeface="ＭＳ Ｐゴシック" charset="0"/>
              </a:rPr>
              <a:t>تيطس 2: 11</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4800" b="1" baseline="30000" dirty="0"/>
              <a:t>11</a:t>
            </a:r>
            <a:r>
              <a:rPr lang="ar-SA" sz="4800" b="1" dirty="0"/>
              <a:t>لأَنَّهُ قَدْ ظَهَرَتْ نِعْمَةُ اللهِ الْمُخَلِّصَةُ</a:t>
            </a:r>
            <a:r>
              <a:rPr lang="ar-JO" sz="4800" b="1" dirty="0"/>
              <a:t> </a:t>
            </a:r>
            <a:r>
              <a:rPr lang="ar-SA" sz="4800" b="1" dirty="0"/>
              <a:t>لِجَمِيعِ النَّاسِ</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تشارلز ر. سويندول، المسيحية المعدية، 47</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117624497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نستمر في مقاومة نظام الحياة الفاسد</a:t>
            </a:r>
            <a:br>
              <a:rPr lang="ar-JO"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ar-JO" sz="4000" b="1" dirty="0">
                <a:effectLst>
                  <a:glow rad="127000">
                    <a:schemeClr val="tx1"/>
                  </a:glow>
                </a:effectLst>
                <a:latin typeface="Arial" charset="0"/>
                <a:ea typeface="ＭＳ Ｐゴシック" charset="0"/>
                <a:cs typeface="ＭＳ Ｐゴシック" charset="0"/>
              </a:rPr>
              <a:t>تيطس 2: 12أ</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4800" b="1" dirty="0"/>
              <a:t>مُعَلِّمَةً إِيَّانَا أَنْ </a:t>
            </a:r>
            <a:endParaRPr lang="ar-JO" sz="4800" b="1" dirty="0"/>
          </a:p>
          <a:p>
            <a:pPr defTabSz="457200">
              <a:defRPr/>
            </a:pPr>
            <a:r>
              <a:rPr lang="ar-SA" sz="4800" b="1" dirty="0"/>
              <a:t>نُنْكِرَ الْفُجُورَ وَالشَّهَوَاتِ الْعَالَمِيَّةَ</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تشارلز ر. سويندول، المسيحية المعدية، 47</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798656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endParaRPr lang="en-US" sz="1800">
              <a:solidFill>
                <a:prstClr val="white"/>
              </a:solidFill>
              <a:latin typeface="Calibri" panose="020F0502020204030204"/>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endParaRPr lang="en-US" sz="1800">
              <a:solidFill>
                <a:prstClr val="white"/>
              </a:solidFill>
              <a:latin typeface="Calibri" panose="020F0502020204030204"/>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الأشياخ</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صاحين</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ذوي وقار</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متعقلين</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أصحاء في الإيمان و المحبة و الصبر</a:t>
            </a:r>
            <a:endParaRPr lang="en-US" b="1" dirty="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العجائز</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سيرة تليق بالقداسة</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غير ثالبات</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غير مستعبدة للخمر الكثير</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معلمات الصلاح للحدثات</a:t>
            </a:r>
            <a:endParaRPr lang="en-US" b="1" dirty="0">
              <a:solidFill>
                <a:prstClr val="whit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الأحداث</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متعقلين</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الأعمال الحسنة</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نقاوة</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إخلاص</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كلام صحيح</a:t>
            </a:r>
            <a:endParaRPr lang="en-US"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algn="ctr" defTabSz="457200" fontAlgn="auto">
              <a:spcBef>
                <a:spcPts val="0"/>
              </a:spcBef>
              <a:spcAft>
                <a:spcPts val="0"/>
              </a:spcAft>
              <a:defRPr/>
            </a:pPr>
            <a:r>
              <a:rPr lang="ar-JO" b="1" dirty="0">
                <a:solidFill>
                  <a:prstClr val="white"/>
                </a:solidFill>
                <a:latin typeface="Arial" panose="020B0604020202020204" pitchFamily="34" charset="0"/>
                <a:cs typeface="Arial" panose="020B0604020202020204" pitchFamily="34" charset="0"/>
              </a:rPr>
              <a:t>الحدثات</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محبات لرجالهن و يحببن أولادهن</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متعقلات</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عفيفات</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ملازمات بيوتهن</a:t>
            </a:r>
            <a:endParaRPr lang="en-US" b="1" dirty="0">
              <a:solidFill>
                <a:prstClr val="white"/>
              </a:solidFill>
              <a:latin typeface="Arial" panose="020B0604020202020204" pitchFamily="34" charset="0"/>
              <a:cs typeface="Arial" panose="020B0604020202020204" pitchFamily="34" charset="0"/>
            </a:endParaRPr>
          </a:p>
          <a:p>
            <a:pPr marL="342900" indent="-342900" algn="r" defTabSz="457200" rtl="1" fontAlgn="auto">
              <a:spcBef>
                <a:spcPts val="0"/>
              </a:spcBef>
              <a:spcAft>
                <a:spcPts val="0"/>
              </a:spcAft>
              <a:buFont typeface="Arial" panose="020B0604020202020204" pitchFamily="34" charset="0"/>
              <a:buChar char="•"/>
              <a:defRPr/>
            </a:pPr>
            <a:r>
              <a:rPr lang="ar-JO" b="1" dirty="0">
                <a:solidFill>
                  <a:prstClr val="white"/>
                </a:solidFill>
                <a:latin typeface="Arial" panose="020B0604020202020204" pitchFamily="34" charset="0"/>
                <a:cs typeface="Arial" panose="020B0604020202020204" pitchFamily="34" charset="0"/>
              </a:rPr>
              <a:t>خاضعات لرجالهن</a:t>
            </a:r>
            <a:endParaRPr lang="en-US"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143775"/>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عش بطريقة عقلانية تقية</a:t>
            </a:r>
            <a:br>
              <a:rPr lang="en-US"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(تيطس 2: 12ب-13)</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sz="5400" dirty="0"/>
              <a:t>وَنَعِيشَ بِالتَّعَقُّلِ وَالْبِرِّ وَالتَّقْوَى فِي الْعَالَمِ الْحَاضِرِ، </a:t>
            </a:r>
            <a:r>
              <a:rPr lang="ar-SA" sz="5400" baseline="30000" dirty="0"/>
              <a:t>13</a:t>
            </a:r>
            <a:r>
              <a:rPr lang="ar-SA" sz="5400" dirty="0"/>
              <a:t>مُنْتَظِرِينَ الرَّجَاءَ الْمُبَارَكَ وَظُهُورَ مَجْدِ اللهِ الْعَظِيمِ وَمُخَلِّصِنَا يَسُوعَ الْمَسِيحِ</a:t>
            </a:r>
            <a:endParaRPr lang="en-US" sz="5400" dirty="0"/>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تشارلز ر. سويندول، المسيحية المعدية، 47</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582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147456" y="228600"/>
            <a:ext cx="704039"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charset="0"/>
              </a:rPr>
              <a:t>241</a:t>
            </a:r>
            <a:endParaRPr lang="en-US" b="1" dirty="0">
              <a:solidFill>
                <a:schemeClr val="bg1"/>
              </a:solidFill>
              <a:latin typeface="Arial" charset="0"/>
            </a:endParaRPr>
          </a:p>
        </p:txBody>
      </p:sp>
      <p:sp>
        <p:nvSpPr>
          <p:cNvPr id="412675" name="Text Box 4"/>
          <p:cNvSpPr txBox="1">
            <a:spLocks noChangeArrowheads="1"/>
          </p:cNvSpPr>
          <p:nvPr/>
        </p:nvSpPr>
        <p:spPr bwMode="auto">
          <a:xfrm>
            <a:off x="1529349" y="166687"/>
            <a:ext cx="6085320" cy="584775"/>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charset="0"/>
                <a:ea typeface="SimSun" charset="0"/>
                <a:cs typeface="SimSun" charset="0"/>
              </a:rPr>
              <a:t>هل تريد أن تقرأ كتاباً جيداً عن النعمة ؟</a:t>
            </a:r>
            <a:endParaRPr lang="en-US" sz="3200" b="1" dirty="0">
              <a:solidFill>
                <a:srgbClr val="FFFFFF"/>
              </a:solidFill>
              <a:latin typeface="Arial" charset="0"/>
              <a:ea typeface="SimSun" charset="0"/>
              <a:cs typeface="SimSun" charset="0"/>
            </a:endParaRPr>
          </a:p>
        </p:txBody>
      </p:sp>
      <p:pic>
        <p:nvPicPr>
          <p:cNvPr id="3" name="Picture 2">
            <a:extLst>
              <a:ext uri="{FF2B5EF4-FFF2-40B4-BE49-F238E27FC236}">
                <a16:creationId xmlns:a16="http://schemas.microsoft.com/office/drawing/2014/main" id="{AED3883C-64FC-0446-801E-7241A8C6F34A}"/>
              </a:ext>
            </a:extLst>
          </p:cNvPr>
          <p:cNvPicPr>
            <a:picLocks noChangeAspect="1"/>
          </p:cNvPicPr>
          <p:nvPr/>
        </p:nvPicPr>
        <p:blipFill>
          <a:blip r:embed="rId4"/>
          <a:stretch>
            <a:fillRect/>
          </a:stretch>
        </p:blipFill>
        <p:spPr>
          <a:xfrm>
            <a:off x="450167" y="1134348"/>
            <a:ext cx="3672408" cy="5545336"/>
          </a:xfrm>
          <a:prstGeom prst="rect">
            <a:avLst/>
          </a:prstGeom>
        </p:spPr>
      </p:pic>
      <p:pic>
        <p:nvPicPr>
          <p:cNvPr id="5" name="Picture 4">
            <a:extLst>
              <a:ext uri="{FF2B5EF4-FFF2-40B4-BE49-F238E27FC236}">
                <a16:creationId xmlns:a16="http://schemas.microsoft.com/office/drawing/2014/main" id="{D0051A9D-0A52-6240-88C9-5E9CA4ECFFAC}"/>
              </a:ext>
            </a:extLst>
          </p:cNvPr>
          <p:cNvPicPr>
            <a:picLocks noChangeAspect="1"/>
          </p:cNvPicPr>
          <p:nvPr/>
        </p:nvPicPr>
        <p:blipFill>
          <a:blip r:embed="rId5"/>
          <a:stretch>
            <a:fillRect/>
          </a:stretch>
        </p:blipFill>
        <p:spPr>
          <a:xfrm>
            <a:off x="4716016" y="1134348"/>
            <a:ext cx="3672408" cy="5443033"/>
          </a:xfrm>
          <a:prstGeom prst="rect">
            <a:avLst/>
          </a:prstGeom>
        </p:spPr>
      </p:pic>
    </p:spTree>
    <p:extLst>
      <p:ext uri="{BB962C8B-B14F-4D97-AF65-F5344CB8AC3E}">
        <p14:creationId xmlns:p14="http://schemas.microsoft.com/office/powerpoint/2010/main" val="38596651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b="1" dirty="0">
                <a:solidFill>
                  <a:schemeClr val="bg1"/>
                </a:solidFill>
                <a:effectLst>
                  <a:glow rad="101600">
                    <a:schemeClr val="tx1">
                      <a:alpha val="99000"/>
                    </a:schemeClr>
                  </a:glow>
                </a:effectLst>
                <a:latin typeface="Arial"/>
                <a:cs typeface="Arial"/>
              </a:rPr>
              <a:t>الموضوع</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السلوك السليم</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charset="0"/>
                <a:ea typeface="ＭＳ Ｐゴシック" charset="0"/>
                <a:cs typeface="ＭＳ Ｐゴシック" charset="0"/>
              </a:rPr>
              <a:t>ضد المقاومة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تيطس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21672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6489431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الجديد</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charset="0"/>
                <a:cs typeface="Arial" charset="0"/>
              </a:rPr>
              <a:t>أحصل على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38837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2004:Templates:Presentations:Designs:Full Moon</Template>
  <TotalTime>11845</TotalTime>
  <Words>3713</Words>
  <Application>Microsoft Macintosh PowerPoint</Application>
  <PresentationFormat>On-screen Show (4:3)</PresentationFormat>
  <Paragraphs>645</Paragraphs>
  <Slides>91</Slides>
  <Notes>54</Notes>
  <HiddenSlides>0</HiddenSlides>
  <MMClips>1</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91</vt:i4>
      </vt:variant>
    </vt:vector>
  </HeadingPairs>
  <TitlesOfParts>
    <vt:vector size="119" baseType="lpstr">
      <vt:lpstr>Arial</vt:lpstr>
      <vt:lpstr>Arial Black</vt:lpstr>
      <vt:lpstr>Arial Narrow</vt:lpstr>
      <vt:lpstr>Calibri</vt:lpstr>
      <vt:lpstr>Calibri Light</vt:lpstr>
      <vt:lpstr>Comic Sans MS</vt:lpstr>
      <vt:lpstr>Engravers MT</vt:lpstr>
      <vt:lpstr>Impact</vt:lpstr>
      <vt:lpstr>Tahoma</vt:lpstr>
      <vt:lpstr>Times</vt:lpstr>
      <vt:lpstr>Times New Roman</vt:lpstr>
      <vt:lpstr>Wingdings</vt:lpstr>
      <vt:lpstr>Strategic</vt:lpstr>
      <vt:lpstr>Beam</vt:lpstr>
      <vt:lpstr>2_Default Design</vt:lpstr>
      <vt:lpstr>Office Theme</vt:lpstr>
      <vt:lpstr>Orbit</vt:lpstr>
      <vt:lpstr>1_Blank Presentation</vt:lpstr>
      <vt:lpstr>3_Blank Presentation</vt:lpstr>
      <vt:lpstr>4_Blank Presentation</vt:lpstr>
      <vt:lpstr>49_Blank Presentation</vt:lpstr>
      <vt:lpstr>2_Office Theme</vt:lpstr>
      <vt:lpstr>5_Office Theme</vt:lpstr>
      <vt:lpstr>4_Office Theme</vt:lpstr>
      <vt:lpstr>6_Office Theme</vt:lpstr>
      <vt:lpstr>6_Strategic</vt:lpstr>
      <vt:lpstr>51_Blank Presentation</vt:lpstr>
      <vt:lpstr>1_Default Design</vt:lpstr>
      <vt:lpstr>كن صاحب سمعة حسنة</vt:lpstr>
      <vt:lpstr> القس جاريد ويلسون شركة الحصاد المسيحي كاليفورنيا</vt:lpstr>
      <vt:lpstr>قس آخر</vt:lpstr>
      <vt:lpstr>المعاناة حقيقية</vt:lpstr>
      <vt:lpstr>هل المؤمنون أفضل حالاً ؟</vt:lpstr>
      <vt:lpstr>التعليم  الكاذب</vt:lpstr>
      <vt:lpstr>التعليم الكاذب اليوم</vt:lpstr>
      <vt:lpstr>الكلمة المفتاحية</vt:lpstr>
      <vt:lpstr>الموضوع</vt:lpstr>
      <vt:lpstr>كن صاحب سمعة حسنة</vt:lpstr>
      <vt:lpstr>السمعة</vt:lpstr>
      <vt:lpstr>نتائج السلوك ذو السمعة الحسنة</vt:lpstr>
      <vt:lpstr>Key Word / Verse</vt:lpstr>
      <vt:lpstr>الشخصية هي من أنت السمعة هي ما يعتقد الآخرون أنه أنت</vt:lpstr>
      <vt:lpstr>كيف يمكن أن نكون أصحاب سمعة حسنة في وسط الكثير من التعليم الكاذب اليوم ؟</vt:lpstr>
      <vt:lpstr>نظرة عامة على العهد الجديد (رسائل بولس)</vt:lpstr>
      <vt:lpstr>PowerPoint Presentation</vt:lpstr>
      <vt:lpstr>PowerPoint Presentation</vt:lpstr>
      <vt:lpstr>النعمة</vt:lpstr>
      <vt:lpstr>PowerPoint Presentation</vt:lpstr>
      <vt:lpstr>كيف يمكن أن نكون أصحاب سمعة حسنة في وسط الكثير من التعليم الكاذب اليوم ؟</vt:lpstr>
      <vt:lpstr>Summary Chart</vt:lpstr>
      <vt:lpstr>1. امتلك شيوخ أتقياء يعلمون الحق </vt:lpstr>
      <vt:lpstr>تيطس</vt:lpstr>
      <vt:lpstr>تيطس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ديناميكيات الشيوخ - الجماعة</vt:lpstr>
      <vt:lpstr>1. امتلك شيوخ أتقياء يعلمون الحق </vt:lpstr>
      <vt:lpstr>كيف يمكن أن نكون أصحاب سمعة حسنة في وسط الكثير من التعليم الكاذب اليوم ؟</vt:lpstr>
      <vt:lpstr>تيطس 2 </vt:lpstr>
      <vt:lpstr>2. تصرف بحسب سنك</vt:lpstr>
      <vt:lpstr>تيطس</vt:lpstr>
      <vt:lpstr>PowerPoint Presentation</vt:lpstr>
      <vt:lpstr>PowerPoint Presentation</vt:lpstr>
      <vt:lpstr>PowerPoint Presentation</vt:lpstr>
      <vt:lpstr>PowerPoint Presentation</vt:lpstr>
      <vt:lpstr>PowerPoint Presentation</vt:lpstr>
      <vt:lpstr>عاملات في بيوتهن (تيطس 2: 4-5)</vt:lpstr>
      <vt:lpstr>خاضعات لرجالهن (تيطس 2: 4-5)</vt:lpstr>
      <vt:lpstr>PowerPoint Presentation</vt:lpstr>
      <vt:lpstr>PowerPoint Presentation</vt:lpstr>
      <vt:lpstr>PowerPoint Presentation</vt:lpstr>
      <vt:lpstr>كيف يمكن أن نكون أصحاب سمعة حسنة في وسط الكثير من التعليم الكاذب اليوم ؟</vt:lpstr>
      <vt:lpstr>1. امتلك شيوخ أتقياء يعلمون الحق </vt:lpstr>
      <vt:lpstr>2. تصرف بحسب سنك</vt:lpstr>
      <vt:lpstr>3. دع النعمة تأتي بالتقوى</vt:lpstr>
      <vt:lpstr>تيطس</vt:lpstr>
      <vt:lpstr>3. دع النعمة تأتي بالتقوى</vt:lpstr>
      <vt:lpstr>PowerPoint Presentation</vt:lpstr>
      <vt:lpstr>PowerPoint Presentation</vt:lpstr>
      <vt:lpstr>PowerPoint Presentation</vt:lpstr>
      <vt:lpstr>PowerPoint Presentation</vt:lpstr>
      <vt:lpstr>PowerPoint Presentation</vt:lpstr>
      <vt:lpstr>PowerPoint Presentation</vt:lpstr>
      <vt:lpstr>تيطس 3 </vt:lpstr>
      <vt:lpstr>3. دع النعمة تأتي بالتقوى</vt:lpstr>
      <vt:lpstr>PowerPoint Presentation</vt:lpstr>
      <vt:lpstr>3. دع النعمة تأتي بالتقوى</vt:lpstr>
      <vt:lpstr>PowerPoint Presentation</vt:lpstr>
      <vt:lpstr>PowerPoint Presentation</vt:lpstr>
      <vt:lpstr>PowerPoint Presentation</vt:lpstr>
      <vt:lpstr>3. دع النعمة تأتي بالتقوى</vt:lpstr>
      <vt:lpstr>PowerPoint Presentation</vt:lpstr>
      <vt:lpstr>PowerPoint Presentation</vt:lpstr>
      <vt:lpstr>3. دع النعمة تأتي بالتقوى</vt:lpstr>
      <vt:lpstr>PowerPoint Presentation</vt:lpstr>
      <vt:lpstr>PowerPoint Presentation</vt:lpstr>
      <vt:lpstr>كيف يمكن أن نكون أصحاب سمعة حسنة في وسط الكثير من التعليم الكاذب اليوم ؟</vt:lpstr>
      <vt:lpstr>1. امتلك شيوخ أتقياء يعلمون الحق </vt:lpstr>
      <vt:lpstr>2. تصرف بحسب سنك</vt:lpstr>
      <vt:lpstr>3. دع النعمة تأتي بالتقوى</vt:lpstr>
      <vt:lpstr>الفكرة الرئيسية</vt:lpstr>
      <vt:lpstr>الموضوع المركزي في تيطس : هل تبدو حياتك أفضل من حياة غير المؤمنين ؟</vt:lpstr>
      <vt:lpstr>كيف تعيش ؟</vt:lpstr>
      <vt:lpstr>تأكد أنك حصلت على الخلاص الذي قدمه الله مجاناً  (تيطس 2: 11) </vt:lpstr>
      <vt:lpstr>نستمر في مقاومة نظام الحياة الفاسد (تيطس 2: 12أ) </vt:lpstr>
      <vt:lpstr>PowerPoint Presentation</vt:lpstr>
      <vt:lpstr>عش بطريقة عقلانية تقية (تيطس 2: 12ب-13)</vt:lpstr>
      <vt:lpstr>PowerPoint Presentation</vt:lpstr>
      <vt:lpstr>Black</vt:lpstr>
      <vt:lpstr>وعظ العهد الجديد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300</cp:revision>
  <dcterms:created xsi:type="dcterms:W3CDTF">2003-04-07T12:18:51Z</dcterms:created>
  <dcterms:modified xsi:type="dcterms:W3CDTF">2022-02-05T21:08:16Z</dcterms:modified>
</cp:coreProperties>
</file>