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483" r:id="rId8"/>
    <p:sldMasterId id="2147484485" r:id="rId9"/>
    <p:sldMasterId id="2147484911" r:id="rId10"/>
    <p:sldMasterId id="2147485309" r:id="rId11"/>
    <p:sldMasterId id="2147487444" r:id="rId12"/>
    <p:sldMasterId id="2147487456" r:id="rId13"/>
    <p:sldMasterId id="2147487468" r:id="rId14"/>
    <p:sldMasterId id="2147487480" r:id="rId15"/>
    <p:sldMasterId id="2147487492" r:id="rId16"/>
    <p:sldMasterId id="2147487551" r:id="rId17"/>
    <p:sldMasterId id="2147487565" r:id="rId18"/>
    <p:sldMasterId id="2147487577" r:id="rId19"/>
    <p:sldMasterId id="2147487589" r:id="rId20"/>
  </p:sldMasterIdLst>
  <p:notesMasterIdLst>
    <p:notesMasterId r:id="rId120"/>
  </p:notesMasterIdLst>
  <p:sldIdLst>
    <p:sldId id="1160" r:id="rId21"/>
    <p:sldId id="2299" r:id="rId22"/>
    <p:sldId id="1157" r:id="rId23"/>
    <p:sldId id="2205" r:id="rId24"/>
    <p:sldId id="2275" r:id="rId25"/>
    <p:sldId id="1156" r:id="rId26"/>
    <p:sldId id="1154" r:id="rId27"/>
    <p:sldId id="493" r:id="rId28"/>
    <p:sldId id="495" r:id="rId29"/>
    <p:sldId id="735" r:id="rId30"/>
    <p:sldId id="845" r:id="rId31"/>
    <p:sldId id="2276" r:id="rId32"/>
    <p:sldId id="3423" r:id="rId33"/>
    <p:sldId id="2277" r:id="rId34"/>
    <p:sldId id="2279" r:id="rId35"/>
    <p:sldId id="2282" r:id="rId36"/>
    <p:sldId id="2283" r:id="rId37"/>
    <p:sldId id="3434" r:id="rId38"/>
    <p:sldId id="2285" r:id="rId39"/>
    <p:sldId id="2286" r:id="rId40"/>
    <p:sldId id="3435" r:id="rId41"/>
    <p:sldId id="2288" r:id="rId42"/>
    <p:sldId id="3425" r:id="rId43"/>
    <p:sldId id="2290" r:id="rId44"/>
    <p:sldId id="3436" r:id="rId45"/>
    <p:sldId id="2292" r:id="rId46"/>
    <p:sldId id="3437" r:id="rId47"/>
    <p:sldId id="2296" r:id="rId48"/>
    <p:sldId id="3438" r:id="rId49"/>
    <p:sldId id="2297" r:id="rId50"/>
    <p:sldId id="261" r:id="rId51"/>
    <p:sldId id="1153" r:id="rId52"/>
    <p:sldId id="4031" r:id="rId53"/>
    <p:sldId id="2305" r:id="rId54"/>
    <p:sldId id="465" r:id="rId55"/>
    <p:sldId id="3420" r:id="rId56"/>
    <p:sldId id="3421" r:id="rId57"/>
    <p:sldId id="299" r:id="rId58"/>
    <p:sldId id="382" r:id="rId59"/>
    <p:sldId id="290" r:id="rId60"/>
    <p:sldId id="332" r:id="rId61"/>
    <p:sldId id="3404" r:id="rId62"/>
    <p:sldId id="333" r:id="rId63"/>
    <p:sldId id="336" r:id="rId64"/>
    <p:sldId id="337" r:id="rId65"/>
    <p:sldId id="338" r:id="rId66"/>
    <p:sldId id="3417" r:id="rId67"/>
    <p:sldId id="3418" r:id="rId68"/>
    <p:sldId id="3416" r:id="rId69"/>
    <p:sldId id="466" r:id="rId70"/>
    <p:sldId id="3424" r:id="rId71"/>
    <p:sldId id="4446" r:id="rId72"/>
    <p:sldId id="2306" r:id="rId73"/>
    <p:sldId id="4447" r:id="rId74"/>
    <p:sldId id="2308" r:id="rId75"/>
    <p:sldId id="467" r:id="rId76"/>
    <p:sldId id="3405" r:id="rId77"/>
    <p:sldId id="1146" r:id="rId78"/>
    <p:sldId id="348" r:id="rId79"/>
    <p:sldId id="349" r:id="rId80"/>
    <p:sldId id="350" r:id="rId81"/>
    <p:sldId id="351" r:id="rId82"/>
    <p:sldId id="352" r:id="rId83"/>
    <p:sldId id="2309" r:id="rId84"/>
    <p:sldId id="2310" r:id="rId85"/>
    <p:sldId id="353" r:id="rId86"/>
    <p:sldId id="354" r:id="rId87"/>
    <p:sldId id="355" r:id="rId88"/>
    <p:sldId id="356" r:id="rId89"/>
    <p:sldId id="358" r:id="rId90"/>
    <p:sldId id="360" r:id="rId91"/>
    <p:sldId id="361" r:id="rId92"/>
    <p:sldId id="362" r:id="rId93"/>
    <p:sldId id="363" r:id="rId94"/>
    <p:sldId id="364" r:id="rId95"/>
    <p:sldId id="365" r:id="rId96"/>
    <p:sldId id="368" r:id="rId97"/>
    <p:sldId id="369" r:id="rId98"/>
    <p:sldId id="370" r:id="rId99"/>
    <p:sldId id="371" r:id="rId100"/>
    <p:sldId id="372" r:id="rId101"/>
    <p:sldId id="373" r:id="rId102"/>
    <p:sldId id="374" r:id="rId103"/>
    <p:sldId id="376" r:id="rId104"/>
    <p:sldId id="377" r:id="rId105"/>
    <p:sldId id="385" r:id="rId106"/>
    <p:sldId id="268" r:id="rId107"/>
    <p:sldId id="468" r:id="rId108"/>
    <p:sldId id="3410" r:id="rId109"/>
    <p:sldId id="1148" r:id="rId110"/>
    <p:sldId id="3413" r:id="rId111"/>
    <p:sldId id="3432" r:id="rId112"/>
    <p:sldId id="3412" r:id="rId113"/>
    <p:sldId id="3406" r:id="rId114"/>
    <p:sldId id="3415" r:id="rId115"/>
    <p:sldId id="4448" r:id="rId116"/>
    <p:sldId id="3414" r:id="rId117"/>
    <p:sldId id="1151" r:id="rId118"/>
    <p:sldId id="1152"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65D4801-2176-E64F-B31D-289AD29B0C13}">
          <p14:sldIdLst>
            <p14:sldId id="1160"/>
            <p14:sldId id="2299"/>
            <p14:sldId id="1157"/>
            <p14:sldId id="2205"/>
            <p14:sldId id="2275"/>
            <p14:sldId id="1156"/>
            <p14:sldId id="1154"/>
            <p14:sldId id="493"/>
            <p14:sldId id="495"/>
            <p14:sldId id="735"/>
            <p14:sldId id="845"/>
            <p14:sldId id="2276"/>
            <p14:sldId id="3423"/>
            <p14:sldId id="2277"/>
            <p14:sldId id="2279"/>
            <p14:sldId id="2282"/>
            <p14:sldId id="2283"/>
            <p14:sldId id="3434"/>
            <p14:sldId id="2285"/>
            <p14:sldId id="2286"/>
            <p14:sldId id="3435"/>
            <p14:sldId id="2288"/>
            <p14:sldId id="3425"/>
            <p14:sldId id="2290"/>
            <p14:sldId id="3436"/>
            <p14:sldId id="2292"/>
            <p14:sldId id="3437"/>
            <p14:sldId id="2296"/>
            <p14:sldId id="3438"/>
            <p14:sldId id="2297"/>
            <p14:sldId id="261"/>
            <p14:sldId id="1153"/>
            <p14:sldId id="4031"/>
            <p14:sldId id="2305"/>
          </p14:sldIdLst>
        </p14:section>
        <p14:section name="Chapters" id="{243E347D-1EFD-5443-854B-F1C89000E79E}">
          <p14:sldIdLst>
            <p14:sldId id="465"/>
            <p14:sldId id="3420"/>
            <p14:sldId id="3421"/>
            <p14:sldId id="299"/>
            <p14:sldId id="382"/>
            <p14:sldId id="290"/>
            <p14:sldId id="332"/>
            <p14:sldId id="3404"/>
            <p14:sldId id="333"/>
            <p14:sldId id="336"/>
            <p14:sldId id="337"/>
            <p14:sldId id="338"/>
            <p14:sldId id="3417"/>
            <p14:sldId id="3418"/>
            <p14:sldId id="3416"/>
            <p14:sldId id="466"/>
            <p14:sldId id="3424"/>
            <p14:sldId id="4446"/>
            <p14:sldId id="2306"/>
            <p14:sldId id="4447"/>
            <p14:sldId id="2308"/>
            <p14:sldId id="467"/>
            <p14:sldId id="3405"/>
            <p14:sldId id="1146"/>
            <p14:sldId id="348"/>
            <p14:sldId id="349"/>
            <p14:sldId id="350"/>
            <p14:sldId id="351"/>
            <p14:sldId id="352"/>
            <p14:sldId id="2309"/>
            <p14:sldId id="2310"/>
            <p14:sldId id="353"/>
            <p14:sldId id="354"/>
            <p14:sldId id="355"/>
            <p14:sldId id="356"/>
            <p14:sldId id="358"/>
            <p14:sldId id="360"/>
            <p14:sldId id="361"/>
            <p14:sldId id="362"/>
            <p14:sldId id="363"/>
            <p14:sldId id="364"/>
            <p14:sldId id="365"/>
            <p14:sldId id="368"/>
            <p14:sldId id="369"/>
            <p14:sldId id="370"/>
            <p14:sldId id="371"/>
            <p14:sldId id="372"/>
            <p14:sldId id="373"/>
            <p14:sldId id="374"/>
            <p14:sldId id="376"/>
            <p14:sldId id="377"/>
            <p14:sldId id="385"/>
            <p14:sldId id="268"/>
            <p14:sldId id="468"/>
          </p14:sldIdLst>
        </p14:section>
        <p14:section name="Conclusion" id="{DDE2E848-7855-CD46-A5D7-A81D12680193}">
          <p14:sldIdLst>
            <p14:sldId id="3410"/>
            <p14:sldId id="1148"/>
            <p14:sldId id="3413"/>
            <p14:sldId id="3432"/>
            <p14:sldId id="3412"/>
            <p14:sldId id="3406"/>
            <p14:sldId id="3415"/>
            <p14:sldId id="4448"/>
            <p14:sldId id="3414"/>
            <p14:sldId id="1151"/>
            <p14:sldId id="1152"/>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FE8"/>
    <a:srgbClr val="F5F5F5"/>
    <a:srgbClr val="FFFFFF"/>
    <a:srgbClr val="9D3F00"/>
    <a:srgbClr val="C7C7C7"/>
    <a:srgbClr val="FF0000"/>
    <a:srgbClr val="CC0000"/>
    <a:srgbClr val="FF3300"/>
    <a:srgbClr val="99C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016" autoAdjust="0"/>
    <p:restoredTop sz="77844" autoAdjust="0"/>
  </p:normalViewPr>
  <p:slideViewPr>
    <p:cSldViewPr>
      <p:cViewPr varScale="1">
        <p:scale>
          <a:sx n="131" d="100"/>
          <a:sy n="131" d="100"/>
        </p:scale>
        <p:origin x="1024" y="184"/>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a:t>
            </a:fld>
            <a:endParaRPr lang="en-GB" sz="1200">
              <a:solidFill>
                <a:prstClr val="white"/>
              </a:solidFill>
            </a:endParaRPr>
          </a:p>
        </p:txBody>
      </p:sp>
    </p:spTree>
    <p:extLst>
      <p:ext uri="{BB962C8B-B14F-4D97-AF65-F5344CB8AC3E}">
        <p14:creationId xmlns:p14="http://schemas.microsoft.com/office/powerpoint/2010/main" val="419839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16</a:t>
            </a:fld>
            <a:endParaRPr lang="en-US"/>
          </a:p>
        </p:txBody>
      </p:sp>
    </p:spTree>
    <p:extLst>
      <p:ext uri="{BB962C8B-B14F-4D97-AF65-F5344CB8AC3E}">
        <p14:creationId xmlns:p14="http://schemas.microsoft.com/office/powerpoint/2010/main" val="375865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563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486170-7CC6-D341-BEC8-88D5E14112E8}" type="slidenum">
              <a:rPr lang="en-US" sz="1200"/>
              <a:pPr eaLnBrk="1" hangingPunct="1"/>
              <a:t>31</a:t>
            </a:fld>
            <a:endParaRPr lang="en-US" sz="120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a:t>
            </a:r>
            <a:r>
              <a:rPr lang="en-US">
                <a:latin typeface="Times New Roman" charset="0"/>
                <a:ea typeface="ＭＳ Ｐゴシック" charset="0"/>
                <a:cs typeface="ＭＳ Ｐゴシック" charset="0"/>
              </a:rPr>
              <a:t>should result.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35</a:t>
            </a:fld>
            <a:endParaRPr lang="en-US"/>
          </a:p>
        </p:txBody>
      </p:sp>
    </p:spTree>
    <p:extLst>
      <p:ext uri="{BB962C8B-B14F-4D97-AF65-F5344CB8AC3E}">
        <p14:creationId xmlns:p14="http://schemas.microsoft.com/office/powerpoint/2010/main" val="182434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272A1A-9E93-1B43-B356-73F57ACA303D}" type="slidenum">
              <a:rPr lang="en-US" sz="1200">
                <a:solidFill>
                  <a:srgbClr val="000000"/>
                </a:solidFill>
              </a:rPr>
              <a:pPr eaLnBrk="1" hangingPunct="1"/>
              <a:t>39</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25D6C-DB9F-EB41-A562-887C71C61947}" type="slidenum">
              <a:rPr lang="en-US" sz="1200">
                <a:solidFill>
                  <a:srgbClr val="000000"/>
                </a:solidFill>
              </a:rPr>
              <a:pPr eaLnBrk="1" hangingPunct="1"/>
              <a:t>40</a:t>
            </a:fld>
            <a:endParaRPr lang="en-US" sz="1200">
              <a:solidFill>
                <a:srgbClr val="000000"/>
              </a:solidFill>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D5F64A-2314-1C44-8ECD-FB08B1CCCA4A}" type="slidenum">
              <a:rPr lang="en-US" sz="1200"/>
              <a:pPr eaLnBrk="1" hangingPunct="1"/>
              <a:t>41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Long ago God spoke many times and in many ways to our ancestors through the prophets. </a:t>
            </a:r>
            <a:r>
              <a:rPr lang="en-US" baseline="30000">
                <a:latin typeface="Arial" charset="0"/>
                <a:ea typeface="ＭＳ Ｐゴシック" charset="0"/>
                <a:cs typeface="ＭＳ Ｐゴシック" charset="0"/>
              </a:rPr>
              <a:t>2 </a:t>
            </a:r>
            <a:r>
              <a:rPr lang="en-US">
                <a:latin typeface="Arial"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a:latin typeface="Arial" charset="0"/>
                <a:ea typeface="ＭＳ Ｐゴシック" charset="0"/>
                <a:cs typeface="ＭＳ Ｐゴシック" charset="0"/>
              </a:rPr>
              <a:t>3 </a:t>
            </a:r>
            <a:r>
              <a:rPr lang="en-US">
                <a:latin typeface="Arial" charset="0"/>
                <a:ea typeface="ＭＳ Ｐゴシック" charset="0"/>
                <a:cs typeface="ＭＳ Ｐゴシック" charset="0"/>
              </a:rPr>
              <a:t>The Son radiates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a:latin typeface="Arial" charset="0"/>
                <a:ea typeface="ＭＳ Ｐゴシック" charset="0"/>
                <a:cs typeface="ＭＳ Ｐゴシック" charset="0"/>
              </a:rPr>
              <a:t>4 </a:t>
            </a:r>
            <a:r>
              <a:rPr lang="en-US">
                <a:latin typeface="Arial"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6188C3-E887-334D-82DF-202BE7A7B146}"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"Through him all things were made; without him nothing was made that has been made."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a:p>
            <a:endParaRPr lang="en-US" dirty="0"/>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49</a:t>
            </a:fld>
            <a:endParaRPr lang="en-US"/>
          </a:p>
        </p:txBody>
      </p:sp>
    </p:spTree>
    <p:extLst>
      <p:ext uri="{BB962C8B-B14F-4D97-AF65-F5344CB8AC3E}">
        <p14:creationId xmlns:p14="http://schemas.microsoft.com/office/powerpoint/2010/main" val="684414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51</a:t>
            </a:fld>
            <a:endParaRPr lang="en-US" sz="1200">
              <a:solidFill>
                <a:srgbClr val="000000"/>
              </a:solidFill>
              <a:latin typeface="Calibri"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8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dirty="0">
                <a:effectLst/>
                <a:latin typeface="Arial" panose="020B0604020202020204" pitchFamily="34" charset="0"/>
                <a:cs typeface="Arial" panose="020B0604020202020204" pitchFamily="34" charset="0"/>
              </a:rPr>
              <a:t> </a:t>
            </a:r>
          </a:p>
          <a:p>
            <a:pPr eaLnBrk="1" hangingPunct="1">
              <a:defRPr/>
            </a:pPr>
            <a:endParaRPr lang="en-SG" dirty="0">
              <a:effectLst/>
              <a:latin typeface="Arial" panose="020B0604020202020204" pitchFamily="34" charset="0"/>
              <a:cs typeface="Arial" panose="020B0604020202020204" pitchFamily="34" charset="0"/>
            </a:endParaRPr>
          </a:p>
          <a:p>
            <a:pPr eaLnBrk="1" hangingPunct="1">
              <a:defRPr/>
            </a:pPr>
            <a:r>
              <a:rPr lang="en-SG" dirty="0">
                <a:effectLst/>
                <a:latin typeface="Arial" panose="020B0604020202020204" pitchFamily="34" charset="0"/>
                <a:cs typeface="Arial" panose="020B0604020202020204" pitchFamily="34" charset="0"/>
              </a:rPr>
              <a:t>________________</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From Carl </a:t>
            </a:r>
            <a:r>
              <a:rPr lang="en-US" dirty="0" err="1">
                <a:latin typeface="Arial" panose="020B0604020202020204" pitchFamily="34" charset="0"/>
                <a:cs typeface="Arial" panose="020B0604020202020204" pitchFamily="34" charset="0"/>
              </a:rPr>
              <a:t>Kerby</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American Family In Crises </a:t>
            </a:r>
            <a:r>
              <a:rPr lang="en-US" dirty="0">
                <a:latin typeface="Arial" panose="020B0604020202020204" pitchFamily="34" charset="0"/>
                <a:cs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defRPr/>
            </a:pPr>
            <a:r>
              <a:rPr lang="en-US"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334 Sutherland Place</a:t>
            </a:r>
            <a:endParaRPr lang="en-US" u="sng" dirty="0">
              <a:latin typeface="Arial" panose="020B0604020202020204" pitchFamily="34" charset="0"/>
              <a:cs typeface="Arial" panose="020B0604020202020204" pitchFamily="34" charset="0"/>
            </a:endParaRPr>
          </a:p>
          <a:p>
            <a:pPr eaLnBrk="1" hangingPunct="1">
              <a:defRPr/>
            </a:pPr>
            <a:r>
              <a:rPr lang="en-US" u="sng" dirty="0">
                <a:latin typeface="Arial" panose="020B0604020202020204" pitchFamily="34" charset="0"/>
                <a:cs typeface="Arial" panose="020B0604020202020204" pitchFamily="34" charset="0"/>
              </a:rPr>
              <a:t>Manitou Springs, CO 80829</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Phone: 719-685-1138    E-mail: </a:t>
            </a:r>
            <a:r>
              <a:rPr lang="en-US" dirty="0" err="1">
                <a:latin typeface="Arial" panose="020B0604020202020204" pitchFamily="34" charset="0"/>
                <a:cs typeface="Arial" panose="020B0604020202020204" pitchFamily="34" charset="0"/>
              </a:rPr>
              <a:t>GFosterCns@rmi.net</a:t>
            </a:r>
            <a:r>
              <a:rPr lang="en-US" dirty="0">
                <a:latin typeface="Arial" panose="020B0604020202020204" pitchFamily="34" charset="0"/>
                <a:cs typeface="Arial" panose="020B0604020202020204" pitchFamily="34" charset="0"/>
              </a:rPr>
              <a:t>   Website: </a:t>
            </a:r>
            <a:r>
              <a:rPr lang="en-US" dirty="0">
                <a:latin typeface="Arial" panose="020B0604020202020204" pitchFamily="34" charset="0"/>
                <a:cs typeface="Arial" panose="020B0604020202020204" pitchFamily="34" charset="0"/>
                <a:hlinkClick r:id="rId3"/>
              </a:rPr>
              <a:t>http://www.garydfoster.com/</a:t>
            </a:r>
            <a:endParaRPr lang="en-US" i="1" dirty="0">
              <a:latin typeface="Arial" panose="020B0604020202020204" pitchFamily="34" charset="0"/>
              <a:cs typeface="Arial" panose="020B0604020202020204" pitchFamily="34" charset="0"/>
            </a:endParaRPr>
          </a:p>
          <a:p>
            <a:pPr eaLnBrk="1" hangingPunct="1">
              <a:defRPr/>
            </a:pPr>
            <a:r>
              <a:rPr lang="en-US" i="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83A332-A29F-314F-8456-84FB300C807E}"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9E66B1-341F-0844-A14C-60CAFE34CEE9}" type="slidenum">
              <a:rPr lang="en-US" sz="1200">
                <a:solidFill>
                  <a:srgbClr val="000000"/>
                </a:solidFill>
                <a:latin typeface="Calibri" charset="0"/>
              </a:rPr>
              <a:pPr eaLnBrk="1" hangingPunct="1"/>
              <a:t>62</a:t>
            </a:fld>
            <a:endParaRPr lang="en-US" sz="1200">
              <a:solidFill>
                <a:srgbClr val="000000"/>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63</a:t>
            </a:fld>
            <a:endParaRPr lang="en-US" sz="1200">
              <a:solidFill>
                <a:srgbClr val="000000"/>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719768-FF63-684E-A047-E02C637A650A}"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B39F06-9F28-A74A-9927-FC9FD3A2E8A2}"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E2A1F-A0CA-DD40-9CED-A47DBF18FA3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1A5C49-8A54-BC4D-B84B-34A1B8078596}"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AA35CB-5AD8-8847-A716-D2B1EF0D676D}"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5F7B47-AEB2-BC49-B680-BB1529C25D52}"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FAE866-D2A8-104B-8087-FCE513B785B0}"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1)	Ethnic distinctions: "Greek and Jew". Let us stop drawing boundaries along the line of our ethnic groups. </a:t>
            </a:r>
          </a:p>
          <a:p>
            <a:r>
              <a:rPr lang="en-US" dirty="0">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dirty="0">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dirty="0">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9F7A4A-49A2-F149-B07C-1E5F02B77749}"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6A331A-3539-3844-A266-A7EF5977D21E}"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are these graces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68E43A-D262-5648-9425-995E6427C1DE}"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2616C-0CEF-8E42-8C2D-E4DA0B7A6BC1}"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EC8A80-FCC2-9248-AEB5-D7EBE1E67A96}"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E427D-5779-624C-B57F-A1BB77154577}" type="slidenum">
              <a:rPr lang="en-US" sz="1200">
                <a:solidFill>
                  <a:srgbClr val="000000"/>
                </a:solidFill>
                <a:latin typeface="Calibri" charset="0"/>
              </a:rPr>
              <a:pPr eaLnBrk="1" hangingPunct="1"/>
              <a:t>78</a:t>
            </a:fld>
            <a:endParaRPr lang="en-US" sz="1200">
              <a:solidFill>
                <a:srgbClr val="000000"/>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86E9F9-B6E3-3040-A29B-1212B42B4B0D}"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2D4839-64C8-C043-88A4-3C8F1BA8ED10}" type="slidenum">
              <a:rPr lang="en-US" sz="1200">
                <a:solidFill>
                  <a:srgbClr val="000000"/>
                </a:solidFill>
                <a:latin typeface="Calibri" charset="0"/>
              </a:rPr>
              <a:pPr eaLnBrk="1" hangingPunct="1"/>
              <a:t>80</a:t>
            </a:fld>
            <a:endParaRPr lang="en-US" sz="1200">
              <a:solidFill>
                <a:srgbClr val="000000"/>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D27C1F-DDB1-2F45-B1DF-691D718DB7AA}"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26876-6FE8-2F48-904B-469C48B04BB7}" type="slidenum">
              <a:rPr lang="en-US" sz="1200">
                <a:solidFill>
                  <a:srgbClr val="000000"/>
                </a:solidFill>
                <a:latin typeface="Calibri" charset="0"/>
              </a:rPr>
              <a:pPr eaLnBrk="1" hangingPunct="1"/>
              <a:t>82</a:t>
            </a:fld>
            <a:endParaRPr lang="en-US" sz="1200">
              <a:solidFill>
                <a:srgbClr val="000000"/>
              </a:solidFill>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4A78-A098-5247-90BE-0FB759453894}" type="slidenum">
              <a:rPr lang="en-US" sz="1200">
                <a:solidFill>
                  <a:srgbClr val="000000"/>
                </a:solidFill>
                <a:latin typeface="Calibri" charset="0"/>
              </a:rPr>
              <a:pPr eaLnBrk="1" hangingPunct="1"/>
              <a:t>83</a:t>
            </a:fld>
            <a:endParaRPr lang="en-US" sz="1200">
              <a:solidFill>
                <a:srgbClr val="000000"/>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1B595-91AE-C445-90CC-50890AA48837}" type="slidenum">
              <a:rPr lang="en-US" sz="1200">
                <a:solidFill>
                  <a:srgbClr val="000000"/>
                </a:solidFill>
                <a:latin typeface="Calibri" charset="0"/>
              </a:rPr>
              <a:pPr eaLnBrk="1" hangingPunct="1"/>
              <a:t>84</a:t>
            </a:fld>
            <a:endParaRPr lang="en-US" sz="120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A8E6E-00CA-8948-A54B-2E165F63F363}" type="slidenum">
              <a:rPr lang="en-US" sz="1200">
                <a:solidFill>
                  <a:srgbClr val="000000"/>
                </a:solidFill>
                <a:latin typeface="Calibri" charset="0"/>
              </a:rPr>
              <a:pPr eaLnBrk="1" hangingPunct="1"/>
              <a:t>85</a:t>
            </a:fld>
            <a:endParaRPr lang="en-US" sz="120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C58A8-01F8-8D40-8E71-0B9F8107F6FC}" type="slidenum">
              <a:rPr lang="en-US" sz="1200">
                <a:solidFill>
                  <a:srgbClr val="000000"/>
                </a:solidFill>
              </a:rPr>
              <a:pPr eaLnBrk="1" hangingPunct="1"/>
              <a:t>86</a:t>
            </a:fld>
            <a:endParaRPr lang="en-US" sz="1200">
              <a:solidFill>
                <a:srgbClr val="000000"/>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6F5C88-1A86-5F4E-97A9-BC4A7FBEDA0E}" type="slidenum">
              <a:rPr lang="en-US" sz="1200"/>
              <a:pPr eaLnBrk="1" hangingPunct="1"/>
              <a:t>87</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95</a:t>
            </a:fld>
            <a:endParaRPr lang="en-US" sz="1200">
              <a:solidFill>
                <a:srgbClr val="000000"/>
              </a:solidFill>
              <a:latin typeface="Calibri"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6520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7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5875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5621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07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768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976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446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126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303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835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218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72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0668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808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534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0565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973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982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452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457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0183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44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030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2004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02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26988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5461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185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0104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8822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79706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1223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6796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293247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2650399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3878223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9156100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90915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312636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0593980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36293168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0041028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4016741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22273945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12672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08373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9173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31077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292872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1/27/22</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6AB2-0B0C-8A4D-9DE9-D66B10E79490}" type="slidenum">
              <a:rPr lang="en-US"/>
              <a:pPr>
                <a:defRPr/>
              </a:pPr>
              <a:t>‹#›</a:t>
            </a:fld>
            <a:endParaRPr lang="en-US"/>
          </a:p>
        </p:txBody>
      </p:sp>
    </p:spTree>
    <p:extLst>
      <p:ext uri="{BB962C8B-B14F-4D97-AF65-F5344CB8AC3E}">
        <p14:creationId xmlns:p14="http://schemas.microsoft.com/office/powerpoint/2010/main" val="283864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A460C-96E2-004A-992D-7E130B9047A0}" type="slidenum">
              <a:rPr lang="en-US"/>
              <a:pPr>
                <a:defRPr/>
              </a:pPr>
              <a:t>‹#›</a:t>
            </a:fld>
            <a:endParaRPr lang="en-US"/>
          </a:p>
        </p:txBody>
      </p:sp>
    </p:spTree>
    <p:extLst>
      <p:ext uri="{BB962C8B-B14F-4D97-AF65-F5344CB8AC3E}">
        <p14:creationId xmlns:p14="http://schemas.microsoft.com/office/powerpoint/2010/main" val="3581588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81A0C-A1FB-3145-96E5-EF26E978B24E}" type="slidenum">
              <a:rPr lang="en-US"/>
              <a:pPr>
                <a:defRPr/>
              </a:pPr>
              <a:t>‹#›</a:t>
            </a:fld>
            <a:endParaRPr lang="en-US"/>
          </a:p>
        </p:txBody>
      </p:sp>
    </p:spTree>
    <p:extLst>
      <p:ext uri="{BB962C8B-B14F-4D97-AF65-F5344CB8AC3E}">
        <p14:creationId xmlns:p14="http://schemas.microsoft.com/office/powerpoint/2010/main" val="2067181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E66AD-44B5-6341-897E-181137B52FBE}" type="slidenum">
              <a:rPr lang="en-US"/>
              <a:pPr>
                <a:defRPr/>
              </a:pPr>
              <a:t>‹#›</a:t>
            </a:fld>
            <a:endParaRPr lang="en-US"/>
          </a:p>
        </p:txBody>
      </p:sp>
    </p:spTree>
    <p:extLst>
      <p:ext uri="{BB962C8B-B14F-4D97-AF65-F5344CB8AC3E}">
        <p14:creationId xmlns:p14="http://schemas.microsoft.com/office/powerpoint/2010/main" val="32641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E950F6-3378-BB4F-9E6C-868448E83226}" type="slidenum">
              <a:rPr lang="en-US"/>
              <a:pPr>
                <a:defRPr/>
              </a:pPr>
              <a:t>‹#›</a:t>
            </a:fld>
            <a:endParaRPr lang="en-US"/>
          </a:p>
        </p:txBody>
      </p:sp>
    </p:spTree>
    <p:extLst>
      <p:ext uri="{BB962C8B-B14F-4D97-AF65-F5344CB8AC3E}">
        <p14:creationId xmlns:p14="http://schemas.microsoft.com/office/powerpoint/2010/main" val="43778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4C7780-BC24-1A4E-BECC-B37B56431688}" type="slidenum">
              <a:rPr lang="en-US"/>
              <a:pPr>
                <a:defRPr/>
              </a:pPr>
              <a:t>‹#›</a:t>
            </a:fld>
            <a:endParaRPr lang="en-US"/>
          </a:p>
        </p:txBody>
      </p:sp>
    </p:spTree>
    <p:extLst>
      <p:ext uri="{BB962C8B-B14F-4D97-AF65-F5344CB8AC3E}">
        <p14:creationId xmlns:p14="http://schemas.microsoft.com/office/powerpoint/2010/main" val="118357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70B7A4-F9EF-A742-B72A-2C1B10E4153B}" type="slidenum">
              <a:rPr lang="en-US"/>
              <a:pPr>
                <a:defRPr/>
              </a:pPr>
              <a:t>‹#›</a:t>
            </a:fld>
            <a:endParaRPr lang="en-US"/>
          </a:p>
        </p:txBody>
      </p:sp>
    </p:spTree>
    <p:extLst>
      <p:ext uri="{BB962C8B-B14F-4D97-AF65-F5344CB8AC3E}">
        <p14:creationId xmlns:p14="http://schemas.microsoft.com/office/powerpoint/2010/main" val="6101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6ABA7-23A4-5647-85D7-E9474B76C145}" type="slidenum">
              <a:rPr lang="en-US"/>
              <a:pPr>
                <a:defRPr/>
              </a:pPr>
              <a:t>‹#›</a:t>
            </a:fld>
            <a:endParaRPr lang="en-US"/>
          </a:p>
        </p:txBody>
      </p:sp>
    </p:spTree>
    <p:extLst>
      <p:ext uri="{BB962C8B-B14F-4D97-AF65-F5344CB8AC3E}">
        <p14:creationId xmlns:p14="http://schemas.microsoft.com/office/powerpoint/2010/main" val="3288375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50925-CB64-F44D-9EC4-2E6344FDB3E6}" type="slidenum">
              <a:rPr lang="en-US"/>
              <a:pPr>
                <a:defRPr/>
              </a:pPr>
              <a:t>‹#›</a:t>
            </a:fld>
            <a:endParaRPr lang="en-US"/>
          </a:p>
        </p:txBody>
      </p:sp>
    </p:spTree>
    <p:extLst>
      <p:ext uri="{BB962C8B-B14F-4D97-AF65-F5344CB8AC3E}">
        <p14:creationId xmlns:p14="http://schemas.microsoft.com/office/powerpoint/2010/main" val="277761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75B4-4808-2646-93A6-970418351B9B}" type="slidenum">
              <a:rPr lang="en-US"/>
              <a:pPr>
                <a:defRPr/>
              </a:pPr>
              <a:t>‹#›</a:t>
            </a:fld>
            <a:endParaRPr lang="en-US"/>
          </a:p>
        </p:txBody>
      </p:sp>
    </p:spTree>
    <p:extLst>
      <p:ext uri="{BB962C8B-B14F-4D97-AF65-F5344CB8AC3E}">
        <p14:creationId xmlns:p14="http://schemas.microsoft.com/office/powerpoint/2010/main" val="42360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8DA69-842D-1941-A868-FB9B09210324}" type="slidenum">
              <a:rPr lang="en-US"/>
              <a:pPr>
                <a:defRPr/>
              </a:pPr>
              <a:t>‹#›</a:t>
            </a:fld>
            <a:endParaRPr lang="en-US"/>
          </a:p>
        </p:txBody>
      </p:sp>
    </p:spTree>
    <p:extLst>
      <p:ext uri="{BB962C8B-B14F-4D97-AF65-F5344CB8AC3E}">
        <p14:creationId xmlns:p14="http://schemas.microsoft.com/office/powerpoint/2010/main" val="198444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0A41F-09D2-3643-88ED-FBA1C067FB06}" type="slidenum">
              <a:rPr lang="en-US"/>
              <a:pPr>
                <a:defRPr/>
              </a:pPr>
              <a:t>‹#›</a:t>
            </a:fld>
            <a:endParaRPr lang="en-US"/>
          </a:p>
        </p:txBody>
      </p:sp>
    </p:spTree>
    <p:extLst>
      <p:ext uri="{BB962C8B-B14F-4D97-AF65-F5344CB8AC3E}">
        <p14:creationId xmlns:p14="http://schemas.microsoft.com/office/powerpoint/2010/main" val="298909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887-D6CB-CF4C-BEE3-F8B81477F691}" type="slidenum">
              <a:rPr lang="en-US"/>
              <a:pPr>
                <a:defRPr/>
              </a:pPr>
              <a:t>‹#›</a:t>
            </a:fld>
            <a:endParaRPr lang="en-US"/>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4FEF4-B66D-8844-81D2-C718E0B28C4C}" type="slidenum">
              <a:rPr lang="en-US"/>
              <a:pPr>
                <a:defRPr/>
              </a:pPr>
              <a:t>‹#›</a:t>
            </a:fld>
            <a:endParaRPr lang="en-US"/>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80BD4-6115-5C4F-B816-3D2B0651A36A}" type="slidenum">
              <a:rPr lang="en-US"/>
              <a:pPr>
                <a:defRPr/>
              </a:pPr>
              <a:t>‹#›</a:t>
            </a:fld>
            <a:endParaRPr lang="en-US"/>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687077-E7F5-D243-B6CE-B3F900E92A3E}" type="slidenum">
              <a:rPr lang="en-US"/>
              <a:pPr>
                <a:defRPr/>
              </a:pPr>
              <a:t>‹#›</a:t>
            </a:fld>
            <a:endParaRPr lang="en-US"/>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7B9B29-9217-024D-9475-E8BEB9952E56}" type="slidenum">
              <a:rPr lang="en-US"/>
              <a:pPr>
                <a:defRPr/>
              </a:pPr>
              <a:t>‹#›</a:t>
            </a:fld>
            <a:endParaRPr lang="en-US"/>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A0CA51-BE4B-5842-8120-1976BF36A37D}" type="slidenum">
              <a:rPr lang="en-US"/>
              <a:pPr>
                <a:defRPr/>
              </a:pPr>
              <a:t>‹#›</a:t>
            </a:fld>
            <a:endParaRPr lang="en-US"/>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76A241-EDD0-3A4A-A3D4-A1FEE9052E3F}" type="slidenum">
              <a:rPr lang="en-US"/>
              <a:pPr>
                <a:defRPr/>
              </a:pPr>
              <a:t>‹#›</a:t>
            </a:fld>
            <a:endParaRPr lang="en-US"/>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4B5E-18DC-2149-AC7F-81C5303DB783}" type="slidenum">
              <a:rPr lang="en-US"/>
              <a:pPr>
                <a:defRPr/>
              </a:pPr>
              <a:t>‹#›</a:t>
            </a:fld>
            <a:endParaRPr lang="en-US"/>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00CC-D7FB-944A-9377-E647DF615138}" type="slidenum">
              <a:rPr lang="en-US"/>
              <a:pPr>
                <a:defRPr/>
              </a:pPr>
              <a:t>‹#›</a:t>
            </a:fld>
            <a:endParaRPr lang="en-US"/>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E56E1-C839-DC4C-81A4-12C0D67173F6}" type="slidenum">
              <a:rPr lang="en-US"/>
              <a:pPr>
                <a:defRPr/>
              </a:pPr>
              <a:t>‹#›</a:t>
            </a:fld>
            <a:endParaRPr lang="en-US"/>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03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C9FBD-CAC3-BD41-9E09-DE7B9A8CC091}" type="slidenum">
              <a:rPr lang="en-US"/>
              <a:pPr>
                <a:defRPr/>
              </a:pPr>
              <a:t>‹#›</a:t>
            </a:fld>
            <a:endParaRPr lang="en-US"/>
          </a:p>
        </p:txBody>
      </p:sp>
    </p:spTree>
    <p:extLst>
      <p:ext uri="{BB962C8B-B14F-4D97-AF65-F5344CB8AC3E}">
        <p14:creationId xmlns:p14="http://schemas.microsoft.com/office/powerpoint/2010/main" val="865566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1/27/22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1371837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1/27/22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2796056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1/27/22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3246017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1/27/22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2582246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1/27/22</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70340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1/27/22</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1065818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1/27/22</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125592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1/27/22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13827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1/27/22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1424617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1/27/22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3560755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1/27/22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364929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742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2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6" Type="http://schemas.openxmlformats.org/officeDocument/2006/relationships/image" Target="../media/image5.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4.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1/27/22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0793468"/>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71061322"/>
      </p:ext>
    </p:extLst>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9119548"/>
      </p:ext>
    </p:extLst>
  </p:cSld>
  <p:clrMap bg1="lt1" tx1="dk1" bg2="lt2" tx2="dk2" accent1="accent1" accent2="accent2" accent3="accent3" accent4="accent4" accent5="accent5" accent6="accent6" hlink="hlink" folHlink="folHlink"/>
  <p:sldLayoutIdLst>
    <p:sldLayoutId id="2147487481" r:id="rId1"/>
    <p:sldLayoutId id="2147487482" r:id="rId2"/>
    <p:sldLayoutId id="2147487483" r:id="rId3"/>
    <p:sldLayoutId id="2147487484" r:id="rId4"/>
    <p:sldLayoutId id="2147487485" r:id="rId5"/>
    <p:sldLayoutId id="2147487486" r:id="rId6"/>
    <p:sldLayoutId id="2147487487" r:id="rId7"/>
    <p:sldLayoutId id="2147487488" r:id="rId8"/>
    <p:sldLayoutId id="2147487489" r:id="rId9"/>
    <p:sldLayoutId id="2147487490" r:id="rId10"/>
    <p:sldLayoutId id="2147487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550873703"/>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689354031"/>
      </p:ext>
    </p:extLst>
  </p:cSld>
  <p:clrMap bg1="dk2" tx1="lt1" bg2="dk1" tx2="lt2" accent1="accent1" accent2="accent2" accent3="accent3" accent4="accent4" accent5="accent5" accent6="accent6" hlink="hlink" folHlink="folHlink"/>
  <p:sldLayoutIdLst>
    <p:sldLayoutId id="2147487590"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1E6E73C-55CE-2F4A-A2B5-572C9A861C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840ED73-ADB9-434C-9048-31CFD0A5BB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C513125-D1AD-F44B-808C-9FF826116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3F6C169-3E6E-D04E-A067-A4304DD915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29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60AC5AF-64F0-574E-84CD-3883DAE79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hemeOverride" Target="../theme/themeOverride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8.xml"/><Relationship Id="rId1" Type="http://schemas.openxmlformats.org/officeDocument/2006/relationships/themeOverride" Target="../theme/themeOverride2.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8.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7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1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2.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2.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1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5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152.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0181" y="4365104"/>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كولوسي</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6" y="719555"/>
            <a:ext cx="9120187" cy="144665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كن محمياً</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883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تريلز</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sz="3600" b="1" dirty="0">
                <a:latin typeface="Arial" charset="0"/>
                <a:ea typeface="ＭＳ Ｐゴシック" charset="0"/>
              </a:rPr>
              <a:t>كولوسي و الكنائس السبعة (رؤ 2-3)</a:t>
            </a:r>
            <a:endParaRPr lang="en-US" sz="3600"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إريثرا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eaLnBrk="0" hangingPunct="0">
              <a:defRPr/>
            </a:pPr>
            <a:r>
              <a:rPr lang="ar-JO" b="1" dirty="0">
                <a:solidFill>
                  <a:srgbClr val="FFFF00"/>
                </a:solidFil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عيزاني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ليبيدوس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أدراميتيوم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24956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تعرج ر.</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لايكوس ر.</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4000" b="1" i="1" dirty="0">
                <a:solidFill>
                  <a:srgbClr val="E5E5FF"/>
                </a:solidFill>
                <a:effectLst>
                  <a:outerShdw blurRad="38100" dist="38100" dir="2700000" algn="tl">
                    <a:srgbClr val="000000"/>
                  </a:outerShdw>
                </a:effectLst>
                <a:latin typeface="Arial" charset="0"/>
                <a:cs typeface="Arial" charset="0"/>
              </a:rPr>
              <a:t>تملك لاودكية المال لكن لا مياه</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b="1" dirty="0">
                <a:solidFill>
                  <a:schemeClr val="bg1"/>
                </a:solidFill>
                <a:latin typeface="Arial" charset="0"/>
                <a:ea typeface="ＭＳ Ｐゴシック" charset="0"/>
                <a:cs typeface="Arial Rounded MT Bold" charset="0"/>
              </a:rPr>
              <a:t>وادي نهر ليكوس</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كولوسي</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لاودكية</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ينابيع حارة</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ينابيع باردة</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فاتر</a:t>
            </a:r>
            <a:endParaRPr lang="en-US" sz="2800" b="1" dirty="0">
              <a:solidFill>
                <a:srgbClr val="E5E5FF"/>
              </a:solidFill>
              <a:effectLst>
                <a:outerShdw blurRad="38100" dist="38100" dir="2700000" algn="tl">
                  <a:srgbClr val="000000"/>
                </a:outerShdw>
              </a:effectLst>
              <a:latin typeface="Arial" charset="0"/>
              <a:cs typeface="Arial"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charset="0"/>
                <a:cs typeface="Arial" charset="0"/>
              </a:rPr>
              <a:t>هيرابوليس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7" name="Text Box 7"/>
          <p:cNvSpPr txBox="1">
            <a:spLocks noChangeArrowheads="1"/>
          </p:cNvSpPr>
          <p:nvPr/>
        </p:nvSpPr>
        <p:spPr bwMode="auto">
          <a:xfrm rot="12637">
            <a:off x="459219" y="2058921"/>
            <a:ext cx="8145318" cy="3108543"/>
          </a:xfrm>
          <a:prstGeom prst="rect">
            <a:avLst/>
          </a:prstGeom>
          <a:solidFill>
            <a:srgbClr val="313131"/>
          </a:solidFill>
          <a:ln w="9525">
            <a:solidFill>
              <a:schemeClr val="tx1"/>
            </a:solid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 typeface="Wingdings" charset="0"/>
              <a:buChar char="Ø"/>
              <a:tabLst/>
              <a:defRPr kumimoji="0" sz="2800" b="1" i="0" u="none" strike="noStrike" cap="none" spc="0" normalizeH="0" baseline="0">
                <a:ln>
                  <a:noFill/>
                </a:ln>
                <a:solidFill>
                  <a:srgbClr val="F2EED7"/>
                </a:solidFill>
                <a:effectLst/>
                <a:uLnTx/>
                <a:uFillTx/>
                <a:latin typeface="Arial" charset="0"/>
                <a:ea typeface="SimSun" charset="0"/>
                <a:cs typeface="SimSu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لم يسبق لبولس أن زار كولوسي قبل أن يكتب هذه الرسالة. ومع ذلك ، خلال خدمته التي استمرت قرابة الثلاث سنوات في أفسس المجاورة ، من المحتمل أنه التقى (وربما يكون قد بشر) إبفراس ، الذي من المحتمل أنه ذهب إلى كولوسي وأنشأ الكنيسة.</a:t>
            </a:r>
            <a:endParaRPr lang="en-US" altLang="zh-CN" dirty="0"/>
          </a:p>
          <a:p>
            <a:r>
              <a:rPr lang="ar-JO" dirty="0"/>
              <a:t>جلب ابفراس أنباء عن بدعة خطيرة ابتليت بها الكنيسة. دفع هذا بولس إلى كتابة الرسالة إلى أهل كولوسي لكي يسلمها تيخيكس منذ عودته إلى كولوسي مع أنسيمس.</a:t>
            </a:r>
            <a:endParaRPr lang="en-US" altLang="zh-CN" dirty="0"/>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66034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b="1" dirty="0">
                <a:solidFill>
                  <a:srgbClr val="FFFFFF"/>
                </a:solidFill>
                <a:effectLst>
                  <a:glow rad="660400">
                    <a:schemeClr val="tx1"/>
                  </a:glow>
                </a:effectLst>
              </a:rPr>
              <a:t>اليهودية : الناموس صالح</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لكن ...</a:t>
            </a:r>
            <a:endPar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effectLst>
                  <a:glow rad="279400">
                    <a:srgbClr val="000000"/>
                  </a:glow>
                </a:effectLst>
                <a:latin typeface="Arial"/>
              </a:rPr>
              <a:t>16 فلا يحكم عليكم أحد في أكل أو شرب أو من جهة عيد أو هلال أو سبت 17 التي هي ظل الأمور العتيدة و 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ar-JO"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كو 2: 16-17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b="1" dirty="0">
                <a:solidFill>
                  <a:srgbClr val="FFFFFF"/>
                </a:solidFill>
                <a:effectLst>
                  <a:glow rad="660400">
                    <a:schemeClr val="tx1"/>
                  </a:glow>
                </a:effectLst>
              </a:rPr>
              <a:t>لا ناموسية    </a:t>
            </a:r>
            <a:endParaRPr lang="en-US" sz="4800" b="1" dirty="0">
              <a:solidFill>
                <a:srgbClr val="FFFFFF"/>
              </a:solidFill>
              <a:effectLst>
                <a:glow rad="660400">
                  <a:schemeClr val="tx1"/>
                </a:glow>
              </a:effectLst>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Narrow" panose="020B0604020202020204" pitchFamily="34" charset="0"/>
                  <a:cs typeface="Arial Narrow" panose="020B0604020202020204" pitchFamily="34" charset="0"/>
                </a:rPr>
                <a:t>لا ناموسية</a:t>
              </a:r>
              <a:endParaRPr lang="en-US" sz="3200" b="1" kern="0" dirty="0">
                <a:solidFill>
                  <a:srgbClr val="C35458"/>
                </a:solidFill>
                <a:effectLst/>
                <a:latin typeface="Arial Narrow" panose="020B0604020202020204" pitchFamily="34" charset="0"/>
                <a:cs typeface="Arial Narrow"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Narrow" panose="020B0604020202020204" pitchFamily="34" charset="0"/>
                  <a:cs typeface="Arial Narrow" panose="020B0604020202020204" pitchFamily="34" charset="0"/>
                </a:rPr>
                <a:t>إنه الناموس</a:t>
              </a:r>
              <a:endParaRPr lang="en-US" sz="3200" b="1" kern="0" dirty="0">
                <a:solidFill>
                  <a:srgbClr val="C35458"/>
                </a:solidFill>
                <a:effectLst/>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ar-JO" b="1" dirty="0">
                <a:solidFill>
                  <a:srgbClr val="FFFFFF"/>
                </a:solidFill>
                <a:effectLst>
                  <a:glow rad="279400">
                    <a:srgbClr val="000000"/>
                  </a:glow>
                </a:effectLst>
              </a:rPr>
              <a:t>16 فلا يحكم عليكم أحد في أكل أو شرب أو من جهة عيد أو هلال أو سبت 17 </a:t>
            </a:r>
            <a:r>
              <a:rPr lang="ar-JO" b="1" dirty="0">
                <a:solidFill>
                  <a:srgbClr val="FFFF00"/>
                </a:solidFill>
                <a:effectLst>
                  <a:glow rad="279400">
                    <a:srgbClr val="000000"/>
                  </a:glow>
                </a:effectLst>
              </a:rPr>
              <a:t>التي هي ظل الأمور العتيدة</a:t>
            </a:r>
            <a:r>
              <a:rPr lang="ar-JO" b="1" dirty="0">
                <a:solidFill>
                  <a:srgbClr val="FFFFFF"/>
                </a:solidFill>
                <a:effectLst>
                  <a:glow rad="279400">
                    <a:srgbClr val="000000"/>
                  </a:glow>
                </a:effectLst>
              </a:rPr>
              <a:t> و أما الجسد فللمسيح</a:t>
            </a:r>
          </a:p>
          <a:p>
            <a:pPr lvl="0">
              <a:defRPr/>
            </a:pPr>
            <a:r>
              <a:rPr lang="en-US" b="1" dirty="0">
                <a:solidFill>
                  <a:srgbClr val="FFFFFF"/>
                </a:solidFill>
                <a:effectLst>
                  <a:glow rad="279400">
                    <a:srgbClr val="000000"/>
                  </a:glow>
                </a:effectLst>
              </a:rPr>
              <a:t>(</a:t>
            </a:r>
            <a:r>
              <a:rPr lang="ar-JO" b="1" dirty="0">
                <a:solidFill>
                  <a:srgbClr val="FFFFFF"/>
                </a:solidFill>
                <a:effectLst>
                  <a:glow rad="279400">
                    <a:srgbClr val="000000"/>
                  </a:glow>
                </a:effectLst>
              </a:rPr>
              <a:t>كو 2: 16-17</a:t>
            </a:r>
            <a:r>
              <a:rPr lang="en-US" b="1" dirty="0">
                <a:solidFill>
                  <a:srgbClr val="FFFFFF"/>
                </a:solidFill>
                <a:effectLst>
                  <a:glow rad="279400">
                    <a:srgbClr val="000000"/>
                  </a:glow>
                </a:effectLst>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b="1" dirty="0">
                <a:solidFill>
                  <a:srgbClr val="FFFFFF"/>
                </a:solidFill>
                <a:effectLst>
                  <a:glow rad="660400">
                    <a:schemeClr val="tx1"/>
                  </a:glow>
                </a:effectLst>
              </a:rPr>
              <a:t>لا</a:t>
            </a:r>
            <a:br>
              <a:rPr lang="ar-JO" sz="4800" b="1" dirty="0">
                <a:solidFill>
                  <a:srgbClr val="FFFFFF"/>
                </a:solidFill>
                <a:effectLst>
                  <a:glow rad="660400">
                    <a:schemeClr val="tx1"/>
                  </a:glow>
                </a:effectLst>
              </a:rPr>
            </a:br>
            <a:r>
              <a:rPr lang="ar-JO" sz="4800" b="1" dirty="0">
                <a:solidFill>
                  <a:srgbClr val="FFFFFF"/>
                </a:solidFill>
                <a:effectLst>
                  <a:glow rad="660400">
                    <a:schemeClr val="tx1"/>
                  </a:glow>
                </a:effectLst>
              </a:rPr>
              <a:t>ظلال</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و اما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660400">
                    <a:srgbClr val="000000"/>
                  </a:glow>
                </a:effectLst>
                <a:latin typeface="Arial"/>
              </a:rPr>
              <a:t>(2: 17ب)</a:t>
            </a:r>
            <a:endPar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b="1" dirty="0">
                <a:solidFill>
                  <a:srgbClr val="FFFFFF"/>
                </a:solidFill>
                <a:effectLst>
                  <a:glow rad="660400">
                    <a:schemeClr val="tx1"/>
                  </a:glow>
                </a:effectLst>
              </a:rPr>
              <a:t>ركز على </a:t>
            </a:r>
            <a:endParaRPr lang="en-US" sz="4800" b="1" dirty="0">
              <a:solidFill>
                <a:srgbClr val="FFFFFF"/>
              </a:solidFill>
              <a:effectLst>
                <a:glow rad="660400">
                  <a:schemeClr val="tx1"/>
                </a:glow>
              </a:effectLst>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الموت</a:t>
            </a:r>
            <a:endPar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الدفن</a:t>
            </a:r>
            <a:endPar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القيامة</a:t>
            </a:r>
            <a:endPar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20084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4000" b="1" dirty="0">
                <a:solidFill>
                  <a:srgbClr val="FFFFFF"/>
                </a:solidFill>
                <a:effectLst>
                  <a:glow rad="660400">
                    <a:srgbClr val="000000"/>
                  </a:glow>
                </a:effectLst>
              </a:rPr>
              <a:t>سقراط</a:t>
            </a:r>
            <a:endPar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ar-JO" sz="4000" b="1" dirty="0">
                <a:solidFill>
                  <a:srgbClr val="FFFFFF"/>
                </a:solidFill>
                <a:latin typeface="Arial" charset="0"/>
                <a:ea typeface="ＭＳ Ｐゴシック" charset="0"/>
              </a:rPr>
              <a:t>أفلاطون</a:t>
            </a:r>
            <a:endPar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4000" b="1" dirty="0">
                <a:solidFill>
                  <a:srgbClr val="FFFFFF"/>
                </a:solidFill>
                <a:effectLst>
                  <a:glow rad="660400">
                    <a:srgbClr val="000000"/>
                  </a:glow>
                </a:effectLst>
              </a:rPr>
              <a:t>أرسطو</a:t>
            </a:r>
            <a:endPar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sz="3200" b="1" dirty="0">
                <a:solidFill>
                  <a:schemeClr val="bg1"/>
                </a:solidFill>
              </a:rPr>
              <a:t>لا يحتاج الأشخاص الطيبون إلى قوانين تخبرهم بالتصرف بمسؤولية، بينما سيجد الأشرار طريقة للالتفاف </a:t>
            </a:r>
            <a:endParaRPr lang="en-US" sz="3200" b="1" dirty="0">
              <a:solidFill>
                <a:schemeClr val="bg1"/>
              </a:solidFill>
            </a:endParaRPr>
          </a:p>
          <a:p>
            <a:pPr lvl="0" algn="ctr">
              <a:defRPr/>
            </a:pPr>
            <a:r>
              <a:rPr lang="ar-JO" sz="3200" b="1" dirty="0">
                <a:solidFill>
                  <a:schemeClr val="bg1"/>
                </a:solidFill>
              </a:rPr>
              <a:t>على القوانين</a:t>
            </a:r>
          </a:p>
          <a:p>
            <a:pPr lvl="0" algn="ctr">
              <a:defRPr/>
            </a:pPr>
            <a:endParaRPr lang="ar-JO" sz="3200" b="1" dirty="0">
              <a:solidFill>
                <a:schemeClr val="bg1"/>
              </a:solidFill>
            </a:endParaRPr>
          </a:p>
          <a:p>
            <a:pPr lvl="0" algn="ctr">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أفلاطون</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charset="0"/>
              </a:rPr>
              <a:t>423-348 ق.م</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b="1" dirty="0">
                <a:solidFill>
                  <a:srgbClr val="FFFFFF"/>
                </a:solidFill>
                <a:effectLst>
                  <a:glow rad="660400">
                    <a:schemeClr val="tx1"/>
                  </a:glow>
                </a:effectLst>
              </a:rPr>
              <a:t>الفلسفة</a:t>
            </a:r>
            <a:br>
              <a:rPr lang="ar-JO" b="1" dirty="0">
                <a:solidFill>
                  <a:srgbClr val="FFFFFF"/>
                </a:solidFill>
                <a:effectLst>
                  <a:glow rad="660400">
                    <a:schemeClr val="tx1"/>
                  </a:glow>
                </a:effectLst>
              </a:rPr>
            </a:br>
            <a:r>
              <a:rPr lang="ar-JO" b="1" dirty="0">
                <a:solidFill>
                  <a:srgbClr val="FFFFFF"/>
                </a:solidFill>
                <a:effectLst>
                  <a:glow rad="660400">
                    <a:schemeClr val="tx1"/>
                  </a:glow>
                </a:effectLst>
              </a:rPr>
              <a:t>اليونانية</a:t>
            </a:r>
            <a:endParaRPr lang="en-US" b="1" dirty="0">
              <a:solidFill>
                <a:srgbClr val="FFFFFF"/>
              </a:solidFill>
              <a:effectLst>
                <a:glow rad="660400">
                  <a:schemeClr val="tx1"/>
                </a:glow>
              </a:effectLst>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أنظروا أن لا يكون أحد يسبيكم بالفلسفة و بغرور باطل حسب تقليد الناس حسب أركان العالم و ايس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charset="0"/>
                <a:ea typeface="ＭＳ Ｐゴシック" charset="0"/>
              </a:rPr>
              <a:t>المسيح</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r>
              <a:rPr lang="ar-JO" sz="3600" b="1" dirty="0">
                <a:solidFill>
                  <a:srgbClr val="FFFFFF"/>
                </a:solidFill>
                <a:latin typeface="Arial" charset="0"/>
              </a:rPr>
              <a:t>2: 8</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p>
        </p:txBody>
      </p:sp>
      <p:sp>
        <p:nvSpPr>
          <p:cNvPr id="13" name="&quot;No&quot; Symbol 12"/>
          <p:cNvSpPr/>
          <p:nvPr/>
        </p:nvSpPr>
        <p:spPr bwMode="auto">
          <a:xfrm>
            <a:off x="-2425" y="2771324"/>
            <a:ext cx="3500430"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ينكر المعلمون الكذبة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ألوهية و عمل المسيح</a:t>
            </a:r>
            <a:endParaRPr lang="en-US" sz="5400" b="1" dirty="0">
              <a:effectLst>
                <a:glow rad="127000">
                  <a:schemeClr val="tx1"/>
                </a:glow>
              </a:effectLst>
              <a:latin typeface="Arial" charset="0"/>
              <a:ea typeface="ＭＳ Ｐゴシック" charset="0"/>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كولوسي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فإنه فيه يحل كل ملء اللاهوت جسدياً</a:t>
            </a:r>
            <a:endPar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a:t>
            </a:r>
            <a:r>
              <a:rPr lang="ar-JO" altLang="zh-CN" b="1" dirty="0">
                <a:solidFill>
                  <a:srgbClr val="FFFFFF"/>
                </a:solidFill>
                <a:effectLst>
                  <a:outerShdw blurRad="38100" dist="38100" dir="2700000" algn="tl">
                    <a:srgbClr val="000000"/>
                  </a:outerShdw>
                </a:effectLst>
                <a:latin typeface="Arial" charset="0"/>
                <a:cs typeface="Arial" charset="0"/>
              </a:rPr>
              <a:t>كولوسي 2: 9</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كولوسي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8324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2730480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و عبادة الملائكة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b="1" dirty="0">
                <a:solidFill>
                  <a:srgbClr val="FFFFFF"/>
                </a:solidFill>
                <a:effectLst>
                  <a:glow rad="660400">
                    <a:schemeClr val="tx1"/>
                  </a:glow>
                </a:effectLst>
              </a:rPr>
              <a:t>عبادة الملائكة</a:t>
            </a:r>
            <a:endParaRPr lang="en-US" sz="4800" b="1" dirty="0">
              <a:solidFill>
                <a:srgbClr val="FFFFFF"/>
              </a:solidFill>
              <a:effectLst>
                <a:glow rad="660400">
                  <a:schemeClr val="tx1"/>
                </a:glow>
              </a:effectLst>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متداخلاً في ما لم ينظره منتفخاً باطلاً من قبل ذهنه الجسدي</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endParaRP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رسائل من الملائكة</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effectLst>
                  <a:glow rad="127000">
                    <a:schemeClr val="tx1"/>
                  </a:glow>
                </a:effectLst>
                <a:latin typeface="Arial" charset="0"/>
                <a:ea typeface="ＭＳ Ｐゴシック" charset="0"/>
                <a:cs typeface="ＭＳ Ｐゴシック" charset="0"/>
              </a:rPr>
              <a:t>جويس ماير تصدق و تعلم</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0164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2411760" y="3446229"/>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lvl="0" algn="r" defTabSz="457200">
              <a:lnSpc>
                <a:spcPct val="115000"/>
              </a:lnSpc>
              <a:spcBef>
                <a:spcPts val="1000"/>
              </a:spcBef>
              <a:defRPr/>
            </a:pPr>
            <a:r>
              <a:rPr lang="ar-JO" altLang="ja-JP" dirty="0">
                <a:solidFill>
                  <a:srgbClr val="FFFFFF"/>
                </a:solidFill>
                <a:latin typeface="Arial"/>
                <a:ea typeface="宋体" charset="0"/>
                <a:cs typeface="Arial"/>
                <a:sym typeface="宋体" charset="0"/>
              </a:rPr>
              <a:t>عزيزي ميخائيل رئيس الملائكة ....</a:t>
            </a:r>
            <a:endParaRPr lang="en-US" dirty="0">
              <a:solidFill>
                <a:srgbClr val="FFFFFF"/>
              </a:solidFill>
              <a:latin typeface="Arial"/>
              <a:ea typeface="宋体" charset="0"/>
              <a:cs typeface="Arial"/>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09840" y="3620351"/>
            <a:ext cx="2500330" cy="857256"/>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106937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الذي </a:t>
            </a:r>
            <a:r>
              <a:rPr kumimoji="0" lang="ar-JO" sz="3600" b="1" i="0" u="none" strike="noStrike" kern="1200" cap="none" spc="0" normalizeH="0" baseline="0" noProof="0">
                <a:ln>
                  <a:noFill/>
                </a:ln>
                <a:solidFill>
                  <a:srgbClr val="FFFFFF"/>
                </a:solidFill>
                <a:effectLst>
                  <a:glow rad="660400">
                    <a:srgbClr val="000000"/>
                  </a:glow>
                </a:effectLst>
                <a:uLnTx/>
                <a:uFillTx/>
                <a:latin typeface="Arial"/>
                <a:ea typeface="ＭＳ Ｐゴシック" pitchFamily="-111" charset="-128"/>
              </a:rPr>
              <a:t>هو </a:t>
            </a:r>
            <a:endPar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b="1" dirty="0">
                <a:solidFill>
                  <a:srgbClr val="FFFFFF"/>
                </a:solidFill>
                <a:effectLst>
                  <a:glow rad="165100">
                    <a:schemeClr val="tx1"/>
                  </a:glow>
                </a:effectLst>
              </a:rPr>
              <a:t>ألوهية</a:t>
            </a:r>
            <a:br>
              <a:rPr lang="ar-JO" sz="4800" b="1" dirty="0">
                <a:solidFill>
                  <a:srgbClr val="FFFFFF"/>
                </a:solidFill>
                <a:effectLst>
                  <a:glow rad="165100">
                    <a:schemeClr val="tx1"/>
                  </a:glow>
                </a:effectLst>
              </a:rPr>
            </a:br>
            <a:r>
              <a:rPr lang="ar-JO" sz="4800" b="1" dirty="0">
                <a:solidFill>
                  <a:srgbClr val="FFFFFF"/>
                </a:solidFill>
                <a:effectLst>
                  <a:glow rad="165100">
                    <a:schemeClr val="tx1"/>
                  </a:glow>
                </a:effectLst>
              </a:rPr>
              <a:t>المسيح</a:t>
            </a:r>
            <a:endParaRPr lang="en-US" sz="4800" b="1" dirty="0">
              <a:solidFill>
                <a:srgbClr val="FFFFFF"/>
              </a:solidFill>
              <a:effectLst>
                <a:glow rad="165100">
                  <a:schemeClr val="tx1"/>
                </a:glow>
              </a:effectLst>
            </a:endParaRP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16436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b="1" dirty="0">
                <a:solidFill>
                  <a:srgbClr val="FFFFFF"/>
                </a:solidFill>
                <a:effectLst>
                  <a:glow rad="660400">
                    <a:schemeClr val="tx1"/>
                  </a:glow>
                </a:effectLst>
              </a:rPr>
              <a:t>التقشف</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800000"/>
                </a:solidFill>
                <a:latin typeface="Arial" charset="0"/>
              </a:rPr>
              <a:t>20 إذاً إن كنتم قد متم مع المسيح عن أركان العالم فلماذا كأنكم عائشون في العالم تفرض عليكم فرائض 21 لا تمس و لا تذق و لا تجس 22 التي هي جميعها للفناء في الإستعمال حسب وصايا و تعاليم الناس 23 التي لها حكاية حكمة بعبادة نافلة و تواضع و قهر الجسد ليس بقيمة ما من جهة إشباع البشرية</a:t>
            </a:r>
          </a:p>
          <a:p>
            <a:pPr algn="ctr"/>
            <a:r>
              <a:rPr lang="ar-JO" sz="2800" b="1" dirty="0">
                <a:solidFill>
                  <a:srgbClr val="800000"/>
                </a:solidFill>
                <a:latin typeface="Arial" charset="0"/>
              </a:rPr>
              <a:t>(2: 20-23)</a:t>
            </a:r>
            <a:endParaRPr lang="en-US" sz="2800" b="1" dirty="0">
              <a:solidFill>
                <a:srgbClr val="800000"/>
              </a:solidFill>
              <a:latin typeface="Arial"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b="1" i="0" u="none" strike="noStrike" kern="1200" cap="none" spc="0" normalizeH="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2. </a:t>
            </a:r>
            <a:r>
              <a:rPr lang="ar-JO" altLang="zh-CN" b="1" dirty="0">
                <a:solidFill>
                  <a:srgbClr val="FFFF00"/>
                </a:solidFill>
                <a:latin typeface="Arial" pitchFamily="34" charset="0"/>
                <a:ea typeface="SimSun" charset="0"/>
                <a:cs typeface="Arial" pitchFamily="34" charset="0"/>
              </a:rPr>
              <a:t>الفلسفة اليونانية </a:t>
            </a:r>
            <a:r>
              <a:rPr lang="ar-JO" altLang="zh-CN" b="1" dirty="0">
                <a:solidFill>
                  <a:srgbClr val="FFFFFF"/>
                </a:solidFill>
                <a:latin typeface="Arial" pitchFamily="34" charset="0"/>
                <a:ea typeface="SimSun" charset="0"/>
                <a:cs typeface="Arial" pitchFamily="34" charset="0"/>
              </a:rPr>
              <a:t>– ما يعرف بالمعرفة العميقة المعلنة لأحد الرواد فقط (2: 2ب-4     ، 8-10)</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3. </a:t>
            </a:r>
            <a:r>
              <a:rPr lang="ar-JO" altLang="zh-CN" b="1" dirty="0">
                <a:solidFill>
                  <a:srgbClr val="FFFF00"/>
                </a:solidFill>
                <a:latin typeface="Arial" pitchFamily="34" charset="0"/>
                <a:ea typeface="SimSun" charset="0"/>
                <a:cs typeface="Arial" pitchFamily="34" charset="0"/>
              </a:rPr>
              <a:t>عبادة الملائكة </a:t>
            </a:r>
            <a:r>
              <a:rPr lang="ar-JO" altLang="zh-CN" b="1" dirty="0">
                <a:solidFill>
                  <a:srgbClr val="FFFFFF"/>
                </a:solidFill>
                <a:latin typeface="Arial" pitchFamily="34" charset="0"/>
                <a:ea typeface="SimSun" charset="0"/>
                <a:cs typeface="Arial" pitchFamily="34" charset="0"/>
              </a:rPr>
              <a:t>: كوسطاء بين الناس و الله (2: 18)</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4. </a:t>
            </a:r>
            <a:r>
              <a:rPr lang="ar-JO" altLang="zh-CN" b="1" dirty="0">
                <a:solidFill>
                  <a:srgbClr val="FFFF00"/>
                </a:solidFill>
                <a:latin typeface="Arial" pitchFamily="34" charset="0"/>
                <a:ea typeface="SimSun" charset="0"/>
                <a:cs typeface="Arial" pitchFamily="34" charset="0"/>
              </a:rPr>
              <a:t>إنكار ألوهية المسيح </a:t>
            </a:r>
            <a:r>
              <a:rPr lang="ar-JO" altLang="zh-CN" b="1" dirty="0">
                <a:solidFill>
                  <a:srgbClr val="FFFFFF"/>
                </a:solidFill>
                <a:latin typeface="Arial" pitchFamily="34" charset="0"/>
                <a:ea typeface="SimSun" charset="0"/>
                <a:cs typeface="Arial" pitchFamily="34" charset="0"/>
              </a:rPr>
              <a:t>(1: 15، 2: 9) و تفوقه (1: 15ب، 17أ) و قدرته على الخلق (1: 16) و حفظ العالم (1: 17)</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itchFamily="34" charset="0"/>
                <a:ea typeface="SimSun" charset="0"/>
                <a:cs typeface="Arial" pitchFamily="34" charset="0"/>
              </a:rPr>
              <a:t>5. الطبيعة </a:t>
            </a:r>
            <a:r>
              <a:rPr lang="ar-JO" altLang="zh-CN" b="1" dirty="0">
                <a:solidFill>
                  <a:srgbClr val="FFFF00"/>
                </a:solidFill>
                <a:latin typeface="Arial" pitchFamily="34" charset="0"/>
                <a:ea typeface="SimSun" charset="0"/>
                <a:cs typeface="Arial" pitchFamily="34" charset="0"/>
              </a:rPr>
              <a:t>التقشفية</a:t>
            </a:r>
            <a:r>
              <a:rPr lang="ar-JO" altLang="zh-CN" b="1" dirty="0">
                <a:solidFill>
                  <a:srgbClr val="FFFFFF"/>
                </a:solidFill>
                <a:latin typeface="Arial" pitchFamily="34" charset="0"/>
                <a:ea typeface="SimSun" charset="0"/>
                <a:cs typeface="Arial" pitchFamily="34" charset="0"/>
              </a:rPr>
              <a:t> التي تنظر بطريقة دونية إلى الجسد (2: 20-23)</a:t>
            </a:r>
            <a:endParaRPr kumimoji="0" lang="en-US" altLang="zh-CN"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1859624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التعليم الكاذب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69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يمكنك أن تكون </a:t>
            </a:r>
            <a:r>
              <a:rPr lang="ar-JO" sz="4800" b="1" dirty="0">
                <a:solidFill>
                  <a:srgbClr val="FFFF00"/>
                </a:solidFill>
                <a:effectLst>
                  <a:glow rad="127000">
                    <a:schemeClr val="tx1"/>
                  </a:glow>
                </a:effectLst>
                <a:latin typeface="Arial" charset="0"/>
                <a:ea typeface="ＭＳ Ｐゴシック" charset="0"/>
                <a:cs typeface="ＭＳ Ｐゴシック" charset="0"/>
              </a:rPr>
              <a:t>محمياً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من التعليم الكاذب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charset="0"/>
              </a:rPr>
              <a:t>187</a:t>
            </a:r>
            <a:endParaRPr lang="en-US" b="1" dirty="0">
              <a:latin typeface="Arial" charset="0"/>
            </a:endParaRPr>
          </a:p>
        </p:txBody>
      </p:sp>
      <p:sp>
        <p:nvSpPr>
          <p:cNvPr id="250883" name="Text Box 55"/>
          <p:cNvSpPr txBox="1">
            <a:spLocks noChangeArrowheads="1"/>
          </p:cNvSpPr>
          <p:nvPr/>
        </p:nvSpPr>
        <p:spPr bwMode="auto">
          <a:xfrm>
            <a:off x="3714745" y="242888"/>
            <a:ext cx="1928826"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charset="0"/>
                <a:ea typeface="SimSun" charset="0"/>
                <a:cs typeface="SimSun" charset="0"/>
              </a:rPr>
              <a:t>كولوسي</a:t>
            </a:r>
            <a:endParaRPr lang="en-US" sz="2800" b="1" dirty="0">
              <a:solidFill>
                <a:srgbClr val="FFFFFF"/>
              </a:solidFill>
              <a:latin typeface="Arial" charset="0"/>
              <a:ea typeface="SimSun" charset="0"/>
              <a:cs typeface="SimSun" charset="0"/>
            </a:endParaRPr>
          </a:p>
        </p:txBody>
      </p:sp>
      <p:sp>
        <p:nvSpPr>
          <p:cNvPr id="16440" name="Text Box 56"/>
          <p:cNvSpPr txBox="1">
            <a:spLocks noChangeArrowheads="1"/>
          </p:cNvSpPr>
          <p:nvPr/>
        </p:nvSpPr>
        <p:spPr bwMode="auto">
          <a:xfrm>
            <a:off x="3373004" y="1568450"/>
            <a:ext cx="2355133" cy="1077218"/>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effectLst>
                  <a:outerShdw blurRad="38100" dist="38100" dir="2700000" algn="tl">
                    <a:srgbClr val="000000"/>
                  </a:outerShdw>
                </a:effectLst>
                <a:latin typeface="Arial" charset="0"/>
                <a:ea typeface="SimSun" charset="0"/>
                <a:cs typeface="SimSun" charset="0"/>
              </a:rPr>
              <a:t>الكلمة المفتاحية</a:t>
            </a:r>
            <a:endParaRPr lang="en-US" altLang="zh-CN" sz="3200" b="1" dirty="0">
              <a:effectLst>
                <a:outerShdw blurRad="38100" dist="38100" dir="2700000" algn="tl">
                  <a:srgbClr val="000000"/>
                </a:outerShdw>
              </a:effectLst>
              <a:latin typeface="Arial" charset="0"/>
              <a:ea typeface="SimSun" charset="0"/>
              <a:cs typeface="SimSun" charset="0"/>
            </a:endParaRPr>
          </a:p>
          <a:p>
            <a:pPr algn="ctr" eaLnBrk="1" hangingPunct="1">
              <a:defRPr/>
            </a:pPr>
            <a:r>
              <a:rPr lang="ar-JO" altLang="zh-CN" sz="3200" b="1" dirty="0">
                <a:effectLst>
                  <a:outerShdw blurRad="38100" dist="38100" dir="2700000" algn="tl">
                    <a:srgbClr val="000000"/>
                  </a:outerShdw>
                </a:effectLst>
                <a:latin typeface="Arial" charset="0"/>
                <a:ea typeface="SimSun" charset="0"/>
                <a:cs typeface="SimSun" charset="0"/>
              </a:rPr>
              <a:t>الألوهية</a:t>
            </a:r>
            <a:endParaRPr lang="en-US" altLang="zh-CN" sz="3200" b="1" dirty="0">
              <a:effectLst>
                <a:outerShdw blurRad="38100" dist="38100" dir="2700000" algn="tl">
                  <a:srgbClr val="000000"/>
                </a:outerShdw>
              </a:effectLst>
              <a:latin typeface="Arial" charset="0"/>
              <a:ea typeface="SimSun" charset="0"/>
              <a:cs typeface="SimSun" charset="0"/>
            </a:endParaRPr>
          </a:p>
        </p:txBody>
      </p:sp>
      <p:sp>
        <p:nvSpPr>
          <p:cNvPr id="16441" name="Text Box 57"/>
          <p:cNvSpPr txBox="1">
            <a:spLocks noChangeArrowheads="1"/>
          </p:cNvSpPr>
          <p:nvPr/>
        </p:nvSpPr>
        <p:spPr bwMode="auto">
          <a:xfrm>
            <a:off x="1066800" y="3600450"/>
            <a:ext cx="7086600" cy="138499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solidFill>
                  <a:srgbClr val="000000"/>
                </a:solidFill>
                <a:latin typeface="Arial" charset="0"/>
                <a:ea typeface="SimSun" charset="0"/>
                <a:cs typeface="SimSun" charset="0"/>
              </a:rPr>
              <a:t>الآية المفتاحية</a:t>
            </a:r>
            <a:endParaRPr lang="en-US" altLang="zh-CN" sz="2800" b="1" dirty="0">
              <a:solidFill>
                <a:srgbClr val="000000"/>
              </a:solidFill>
              <a:latin typeface="Arial" charset="0"/>
              <a:ea typeface="SimSun" charset="0"/>
              <a:cs typeface="SimSun" charset="0"/>
            </a:endParaRPr>
          </a:p>
          <a:p>
            <a:pPr algn="ctr" eaLnBrk="1" hangingPunct="1"/>
            <a:r>
              <a:rPr lang="ar-JO" altLang="zh-CN" sz="2800" b="1" dirty="0">
                <a:solidFill>
                  <a:srgbClr val="000000"/>
                </a:solidFill>
                <a:latin typeface="Arial" charset="0"/>
                <a:ea typeface="SimSun" charset="0"/>
                <a:cs typeface="SimSun" charset="0"/>
              </a:rPr>
              <a:t>فإنه فيه يحل كل ملء اللاهوت جسدياً</a:t>
            </a:r>
            <a:endParaRPr lang="en-US" altLang="zh-CN" sz="2800" b="1" dirty="0">
              <a:solidFill>
                <a:srgbClr val="000000"/>
              </a:solidFill>
              <a:latin typeface="Arial" charset="0"/>
              <a:ea typeface="SimSun" charset="0"/>
              <a:cs typeface="SimSun" charset="0"/>
            </a:endParaRPr>
          </a:p>
          <a:p>
            <a:pPr algn="ctr" eaLnBrk="1" hangingPunct="1"/>
            <a:r>
              <a:rPr lang="en-US" altLang="zh-CN" sz="2800" b="1" dirty="0">
                <a:solidFill>
                  <a:srgbClr val="000000"/>
                </a:solidFill>
                <a:latin typeface="Arial" charset="0"/>
                <a:ea typeface="SimSun" charset="0"/>
                <a:cs typeface="SimSun" charset="0"/>
              </a:rPr>
              <a:t>(</a:t>
            </a:r>
            <a:r>
              <a:rPr lang="ar-JO" altLang="zh-CN" sz="2800" b="1" dirty="0">
                <a:solidFill>
                  <a:srgbClr val="000000"/>
                </a:solidFill>
                <a:latin typeface="Arial" charset="0"/>
                <a:ea typeface="SimSun" charset="0"/>
                <a:cs typeface="SimSun" charset="0"/>
              </a:rPr>
              <a:t>كولوسي</a:t>
            </a:r>
            <a:r>
              <a:rPr lang="ar-JO" altLang="zh-CN" sz="2800" b="1" dirty="0">
                <a:solidFill>
                  <a:srgbClr val="000000"/>
                </a:solidFill>
                <a:latin typeface="Arial" pitchFamily="34" charset="0"/>
                <a:ea typeface="SimSun" charset="0"/>
                <a:cs typeface="Arial" pitchFamily="34" charset="0"/>
              </a:rPr>
              <a:t> 2: 9</a:t>
            </a:r>
            <a:r>
              <a:rPr lang="en-US" altLang="zh-CN" sz="2800" b="1" dirty="0">
                <a:solidFill>
                  <a:srgbClr val="000000"/>
                </a:solidFill>
                <a:latin typeface="Arial" charset="0"/>
                <a:ea typeface="SimSun" charset="0"/>
                <a:cs typeface="SimSu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ملخص كولوسي</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991803068"/>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سلوك</a:t>
                      </a:r>
                      <a:endParaRPr lang="en-US" altLang="zh-CN" sz="2400" b="1"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 صلاة</a:t>
                      </a:r>
                      <a:endParaRPr kumimoji="0" lang="en-US" sz="2000" b="1"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 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algn="ctr" defTabSz="457150" fontAlgn="auto">
              <a:spcBef>
                <a:spcPts val="0"/>
              </a:spcBef>
              <a:spcAft>
                <a:spcPts val="0"/>
              </a:spcAft>
            </a:pPr>
            <a:r>
              <a:rPr lang="ar-SA" sz="3600" kern="10" dirty="0" err="1">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rPr>
              <a:t>كولوسي</a:t>
            </a:r>
            <a:endParaRPr lang="ar-SA" sz="3600" kern="1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endParaRPr>
          </a:p>
          <a:p>
            <a:pPr algn="ctr" defTabSz="457150" fontAlgn="auto">
              <a:spcBef>
                <a:spcPts val="0"/>
              </a:spcBef>
              <a:spcAft>
                <a:spcPts val="0"/>
              </a:spcAft>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الإبن</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الله</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الآب</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الروح القدس</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1. آمن أن يسوع هو </a:t>
            </a:r>
            <a:r>
              <a:rPr lang="ar-JO" sz="4800" b="1" dirty="0">
                <a:solidFill>
                  <a:srgbClr val="FFFF00"/>
                </a:solidFill>
                <a:effectLst>
                  <a:glow rad="127000">
                    <a:schemeClr val="tx1"/>
                  </a:glow>
                </a:effectLst>
                <a:latin typeface="Arial" charset="0"/>
                <a:ea typeface="ＭＳ Ｐゴシック" charset="0"/>
                <a:cs typeface="ＭＳ Ｐゴシック" charset="0"/>
              </a:rPr>
              <a:t>الله</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كو 1-2</a:t>
            </a:r>
            <a:r>
              <a:rPr lang="en-SG"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i="1" kern="0" dirty="0">
                <a:solidFill>
                  <a:srgbClr val="FFFFFF"/>
                </a:solidFill>
                <a:effectLst>
                  <a:glow rad="127000">
                    <a:srgbClr val="000000"/>
                  </a:glow>
                </a:effectLst>
                <a:latin typeface="Arial" charset="0"/>
                <a:ea typeface="ＭＳ Ｐゴシック" charset="0"/>
                <a:cs typeface="ＭＳ Ｐゴシック" charset="0"/>
              </a:rPr>
              <a:t>كيف تكون محمياً من التعليم الكاذب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كولوسي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862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ar-JO" sz="3200" b="1" dirty="0">
                <a:effectLst>
                  <a:glow rad="127000">
                    <a:schemeClr val="tx1"/>
                  </a:glow>
                </a:effectLst>
                <a:latin typeface="Arial" charset="0"/>
                <a:ea typeface="ＭＳ Ｐゴシック" charset="0"/>
              </a:rPr>
              <a:t>1 بولس رسول يسوع المسيح بمشيئة الله و تيموثاوس الأخ 2 إلى القديسين في كولوسي و الإخوة المؤمنين في المسيح نعمة لكم و سلام من الله أبينا و الرب يسوع المسيح</a:t>
            </a:r>
            <a:br>
              <a:rPr lang="ar-JO"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(1: 1-2)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37466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ar-JO" sz="3200" b="1" dirty="0">
                <a:effectLst>
                  <a:glow rad="127000">
                    <a:schemeClr val="tx1"/>
                  </a:glow>
                </a:effectLst>
                <a:latin typeface="Arial" charset="0"/>
                <a:ea typeface="ＭＳ Ｐゴシック" charset="0"/>
              </a:rPr>
              <a:t>3 نشكر الله و ابا ربنا يسوع المسيح كل حين مصلين لأجلكم          4 إذ سمعنا بإيمانكم بالمسيح يسوع و محبتكم لجميع القديسين       5 من أجل الرجاء الموضوع لكم في السماوات الذي سمعتم به قبلاً في كلمة حق الإنجيل</a:t>
            </a:r>
            <a:br>
              <a:rPr lang="ar-JO"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(1: 3-5)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349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dirty="0">
                <a:solidFill>
                  <a:srgbClr val="FFFFFF"/>
                </a:solidFill>
                <a:latin typeface="Tahoma" charset="0"/>
                <a:ea typeface="ＭＳ Ｐゴシック" charset="0"/>
                <a:cs typeface="ＭＳ Ｐゴシック" charset="0"/>
              </a:rPr>
              <a:t>الإنتقال العظيم</a:t>
            </a:r>
            <a:endParaRPr lang="en-US" sz="5400" dirty="0">
              <a:solidFill>
                <a:srgbClr val="FFFFFF"/>
              </a:solidFill>
              <a:latin typeface="Tahoma" charset="0"/>
              <a:ea typeface="ＭＳ Ｐゴシック" charset="0"/>
              <a:cs typeface="ＭＳ Ｐゴシック" charset="0"/>
            </a:endParaRP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charset="0"/>
                <a:cs typeface="Arial" charset="0"/>
              </a:rPr>
              <a:t>13 الذي أنقذنا من سلطان الظلمة</a:t>
            </a:r>
            <a:endParaRPr lang="en-US" sz="2800" b="1" dirty="0">
              <a:latin typeface="Arial" charset="0"/>
              <a:cs typeface="Arial" charset="0"/>
            </a:endParaRP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charset="0"/>
                <a:cs typeface="Arial" charset="0"/>
              </a:rPr>
              <a:t>و نقلنا إلى ملكوت ابن محبته</a:t>
            </a:r>
            <a:endParaRPr lang="en-US" sz="2800" b="1" dirty="0">
              <a:latin typeface="Arial" charset="0"/>
              <a:cs typeface="Arial" charset="0"/>
            </a:endParaRP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baseline="30000" dirty="0">
                <a:latin typeface="Arial" charset="0"/>
                <a:cs typeface="Arial" charset="0"/>
              </a:rPr>
              <a:t>14 الذي لنا فيه الفداء بدمه غفران الخطايا</a:t>
            </a:r>
            <a:br>
              <a:rPr lang="en-US" sz="2800" b="1" dirty="0">
                <a:latin typeface="Arial" charset="0"/>
                <a:cs typeface="Arial" charset="0"/>
              </a:rPr>
            </a:br>
            <a:r>
              <a:rPr lang="en-US" sz="2800" b="1" dirty="0">
                <a:latin typeface="Arial" charset="0"/>
                <a:cs typeface="Arial" charset="0"/>
              </a:rPr>
              <a:t>(</a:t>
            </a:r>
            <a:r>
              <a:rPr lang="ar-JO" sz="2800" b="1" dirty="0">
                <a:latin typeface="Arial" charset="0"/>
                <a:cs typeface="Arial" charset="0"/>
              </a:rPr>
              <a:t>كو 1: 13-14</a:t>
            </a:r>
            <a:r>
              <a:rPr lang="en-US" sz="2800" b="1" dirty="0">
                <a:latin typeface="Arial" charset="0"/>
                <a:cs typeface="Arial"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ar-JO" sz="3200" b="1" dirty="0">
                <a:latin typeface="Arial" charset="0"/>
                <a:ea typeface="ＭＳ Ｐゴシック" charset="0"/>
                <a:cs typeface="ＭＳ Ｐゴシック" charset="0"/>
              </a:rPr>
              <a:t>كولوسي 1: 15</a:t>
            </a:r>
            <a:endParaRPr lang="en-US" b="1" dirty="0">
              <a:latin typeface="Arial" charset="0"/>
              <a:ea typeface="ＭＳ Ｐゴシック" charset="0"/>
              <a:cs typeface="ＭＳ Ｐゴシック"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dirty="0">
                <a:solidFill>
                  <a:srgbClr val="FFFFFF"/>
                </a:solidFill>
                <a:effectLst>
                  <a:outerShdw blurRad="50800" dist="101600" dir="2700000" algn="tl" rotWithShape="0">
                    <a:srgbClr val="000000"/>
                  </a:outerShdw>
                </a:effectLst>
                <a:latin typeface="Arial" charset="0"/>
                <a:cs typeface="Times New Roman" charset="0"/>
              </a:rPr>
              <a:t>الذي هو صورة الله غير المنظور بكر كل خليقة</a:t>
            </a: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ar-JO" sz="3200" b="1" dirty="0">
                <a:solidFill>
                  <a:srgbClr val="FFFFFF"/>
                </a:solidFill>
                <a:effectLst>
                  <a:outerShdw blurRad="50800" dist="101600" dir="2700000" algn="tl" rotWithShape="0">
                    <a:srgbClr val="000000"/>
                  </a:outerShdw>
                </a:effectLst>
                <a:latin typeface="Arial" charset="0"/>
                <a:cs typeface="Times New Roman" charset="0"/>
              </a:rPr>
              <a:t>كولوسي 1: 15</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0" y="566738"/>
            <a:ext cx="91440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lvl="0" algn="ctr">
              <a:lnSpc>
                <a:spcPct val="90000"/>
              </a:lnSpc>
              <a:spcBef>
                <a:spcPct val="50000"/>
              </a:spcBef>
              <a:defRPr/>
            </a:pPr>
            <a:r>
              <a:rPr lang="ar-JO" sz="3600" b="1" dirty="0">
                <a:solidFill>
                  <a:schemeClr val="bg1"/>
                </a:solidFill>
              </a:rPr>
              <a:t>كشف تقرير" بحث الأسرة الأمريكية في الأزمات "الذي أجراه المجلس المعمداني الجنوبي حول الحياة الأسرية عن بعض الحقائق المقلقة. </a:t>
            </a:r>
            <a:r>
              <a:rPr lang="ar-JO" sz="3600" b="1" dirty="0">
                <a:solidFill>
                  <a:srgbClr val="FFFF00"/>
                </a:solidFill>
              </a:rPr>
              <a:t>فمن بين الأطفال الذين نشأوا في منازل إنجيلية ، يغادر 88٪ الكنيسة في سن 18 عامًا ولا يعودون أبدًا</a:t>
            </a:r>
            <a:endPar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ctr"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lang="ar-JO" b="1" dirty="0">
                <a:solidFill>
                  <a:srgbClr val="FFFFFF"/>
                </a:solidFill>
                <a:cs typeface="Arial" charset="0"/>
              </a:rPr>
              <a:t>مختصر الرعاة الأسبوعي، التركيز على العائلة، 26 تموز 2002، مقتبس في جاري فوستر، رسالة فوستر، 10 ىب 2002، ص1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04291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dirty="0">
                <a:solidFill>
                  <a:srgbClr val="FFFFFF"/>
                </a:solidFill>
                <a:effectLst>
                  <a:outerShdw blurRad="50800" dist="101600" dir="2700000" algn="tl" rotWithShape="0">
                    <a:srgbClr val="000000"/>
                  </a:outerShdw>
                </a:effectLst>
                <a:latin typeface="Arial" charset="0"/>
                <a:cs typeface="Times New Roman" charset="0"/>
              </a:rPr>
              <a:t>16 فإنه فيه خلق الكل ما في السماوات و ما على الأرض ما يرى و ما لا يرى سواء كان عروشاً أم سيادات أم رياسات أم سلاطين الكل به و له قد خلق 17 الذي هو قبل كل شيء و فيه يقوم الكل 18 و هو رأس الجسد الكنيسة الذي هو البداءة بكر من الأموات لكي يكون هو متقدماً في كل شيء</a:t>
            </a: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ar-JO" sz="3200" b="1" dirty="0">
                <a:solidFill>
                  <a:srgbClr val="FFFFFF"/>
                </a:solidFill>
                <a:effectLst>
                  <a:outerShdw blurRad="50800" dist="101600" dir="2700000" algn="tl" rotWithShape="0">
                    <a:srgbClr val="000000"/>
                  </a:outerShdw>
                </a:effectLst>
                <a:latin typeface="Arial" charset="0"/>
                <a:cs typeface="Times New Roman" charset="0"/>
              </a:rPr>
              <a:t>كولوسي 1: 16-18</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2" name="Title 1"/>
          <p:cNvSpPr>
            <a:spLocks noGrp="1"/>
          </p:cNvSpPr>
          <p:nvPr>
            <p:ph type="title" idx="4294967295"/>
          </p:nvPr>
        </p:nvSpPr>
        <p:spPr>
          <a:xfrm>
            <a:off x="179388" y="12700"/>
            <a:ext cx="3635375" cy="1954213"/>
          </a:xfrm>
        </p:spPr>
        <p:txBody>
          <a:bodyPr/>
          <a:lstStyle/>
          <a:p>
            <a:r>
              <a:rPr lang="ar-JO" sz="4000" b="1" dirty="0">
                <a:solidFill>
                  <a:srgbClr val="FFFFFF"/>
                </a:solidFill>
                <a:latin typeface="Arial" charset="0"/>
                <a:ea typeface="ＭＳ Ｐゴシック" charset="0"/>
                <a:cs typeface="ＭＳ Ｐゴシック" charset="0"/>
              </a:rPr>
              <a:t>داخل الذرة</a:t>
            </a:r>
            <a:endParaRPr lang="en-US" sz="4000" b="1" dirty="0">
              <a:solidFill>
                <a:srgbClr val="FFFFFF"/>
              </a:solidFill>
              <a:latin typeface="Arial" charset="0"/>
              <a:ea typeface="ＭＳ Ｐゴシック" charset="0"/>
              <a:cs typeface="ＭＳ Ｐゴシック" charset="0"/>
            </a:endParaRP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solidFill>
                  <a:srgbClr val="FFFFFF"/>
                </a:solidFill>
                <a:latin typeface="Arial" charset="0"/>
              </a:rPr>
              <a:t>إلكترون</a:t>
            </a:r>
          </a:p>
          <a:p>
            <a:pPr algn="ctr"/>
            <a:r>
              <a:rPr lang="en-US" sz="3600" b="1" dirty="0">
                <a:solidFill>
                  <a:srgbClr val="FFFFFF"/>
                </a:solidFill>
                <a:latin typeface="Arial" charset="0"/>
              </a:rPr>
              <a:t> (</a:t>
            </a:r>
            <a:r>
              <a:rPr lang="ar-JO" sz="3600" b="1" dirty="0">
                <a:solidFill>
                  <a:srgbClr val="FFFFFF"/>
                </a:solidFill>
                <a:latin typeface="Arial" charset="0"/>
              </a:rPr>
              <a:t>سالب</a:t>
            </a:r>
            <a:r>
              <a:rPr lang="en-US" sz="3600" b="1" dirty="0">
                <a:solidFill>
                  <a:srgbClr val="FFFFFF"/>
                </a:solidFill>
                <a:latin typeface="Arial" charset="0"/>
              </a:rPr>
              <a:t>)</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600" b="1" dirty="0">
                <a:solidFill>
                  <a:srgbClr val="FFFFFF"/>
                </a:solidFill>
                <a:effectLst>
                  <a:glow rad="660400">
                    <a:schemeClr val="tx1"/>
                  </a:glow>
                </a:effectLst>
              </a:rPr>
              <a:t>المدار</a:t>
            </a:r>
            <a:endParaRPr lang="en-US" sz="3600" b="1" dirty="0">
              <a:solidFill>
                <a:srgbClr val="FFFFFF"/>
              </a:solidFill>
              <a:effectLst>
                <a:glow rad="660400">
                  <a:schemeClr val="tx1"/>
                </a:glow>
              </a:effectLst>
            </a:endParaRP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000" b="1" dirty="0">
                <a:solidFill>
                  <a:srgbClr val="FFFFFF"/>
                </a:solidFill>
                <a:latin typeface="Arial" charset="0"/>
                <a:cs typeface="Times New Roman" charset="0"/>
              </a:rPr>
              <a:t>فيه يقوم الكل (2: 17)</a:t>
            </a:r>
            <a:endParaRPr lang="en-US" sz="4000" b="1" dirty="0">
              <a:solidFill>
                <a:srgbClr val="FFFFFF"/>
              </a:solidFill>
              <a:latin typeface="Arial"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solidFill>
                  <a:srgbClr val="FFFFFF"/>
                </a:solidFill>
                <a:latin typeface="Arial" charset="0"/>
              </a:rPr>
              <a:t>نواة البروتون</a:t>
            </a:r>
            <a:br>
              <a:rPr lang="en-US" sz="3600" b="1" dirty="0">
                <a:solidFill>
                  <a:srgbClr val="FFFFFF"/>
                </a:solidFill>
                <a:latin typeface="Arial" charset="0"/>
              </a:rPr>
            </a:br>
            <a:r>
              <a:rPr lang="en-US" sz="3600" b="1" dirty="0">
                <a:solidFill>
                  <a:srgbClr val="FFFFFF"/>
                </a:solidFill>
                <a:latin typeface="Arial" charset="0"/>
              </a:rPr>
              <a:t>(</a:t>
            </a:r>
            <a:r>
              <a:rPr lang="ar-JO" sz="3600" b="1" dirty="0">
                <a:solidFill>
                  <a:srgbClr val="FFFFFF"/>
                </a:solidFill>
                <a:latin typeface="Arial" charset="0"/>
              </a:rPr>
              <a:t>موجب</a:t>
            </a:r>
            <a:r>
              <a:rPr lang="en-US" sz="3600" b="1" dirty="0">
                <a:solidFill>
                  <a:srgbClr val="FFFFFF"/>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rgbClr val="FFFFFF"/>
                </a:solidFill>
                <a:effectLst>
                  <a:glow rad="228600">
                    <a:srgbClr val="000000">
                      <a:satMod val="175000"/>
                    </a:srgbClr>
                  </a:glow>
                </a:effectLst>
                <a:latin typeface="Arial" charset="0"/>
                <a:ea typeface="ＭＳ Ｐゴシック" charset="0"/>
              </a:rPr>
              <a:t>كو 1: 19-20</a:t>
            </a:r>
            <a:endParaRPr lang="en-US" sz="3200" b="1" dirty="0">
              <a:solidFill>
                <a:srgbClr val="FFFFFF"/>
              </a:solidFill>
              <a:effectLst>
                <a:glow rad="228600">
                  <a:srgbClr val="000000">
                    <a:satMod val="175000"/>
                  </a:srgbClr>
                </a:glow>
              </a:effectLst>
              <a:latin typeface="Arial" charset="0"/>
              <a:ea typeface="ＭＳ Ｐゴシック" charset="0"/>
            </a:endParaRPr>
          </a:p>
        </p:txBody>
      </p:sp>
      <p:sp>
        <p:nvSpPr>
          <p:cNvPr id="2" name="Rectangle 1">
            <a:extLst>
              <a:ext uri="{FF2B5EF4-FFF2-40B4-BE49-F238E27FC236}">
                <a16:creationId xmlns:a16="http://schemas.microsoft.com/office/drawing/2014/main" id="{43DE52B5-88A8-2B44-B0F2-49E5213284AC}"/>
              </a:ext>
            </a:extLst>
          </p:cNvPr>
          <p:cNvSpPr/>
          <p:nvPr/>
        </p:nvSpPr>
        <p:spPr>
          <a:xfrm>
            <a:off x="145272" y="2088236"/>
            <a:ext cx="9020432" cy="163121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charset="0"/>
                <a:ea typeface="ＭＳ Ｐゴシック" charset="0"/>
              </a:rPr>
              <a:t>19 لأنه فيه سر أن يحل كل الملء</a:t>
            </a:r>
          </a:p>
          <a:p>
            <a:pPr algn="ctr">
              <a:spcBef>
                <a:spcPct val="0"/>
              </a:spcBef>
            </a:pPr>
            <a:r>
              <a:rPr lang="ar-JO" sz="3200" b="1" dirty="0">
                <a:solidFill>
                  <a:srgbClr val="FFFFFF"/>
                </a:solidFill>
                <a:effectLst>
                  <a:glow rad="228600">
                    <a:srgbClr val="000000">
                      <a:satMod val="175000"/>
                    </a:srgbClr>
                  </a:glow>
                </a:effectLst>
                <a:latin typeface="Arial" charset="0"/>
              </a:rPr>
              <a:t>20 و أن يصالح به الكل لنفسه عاملاً الصلح بدم صليبه بواسطته سواء كان ما على الأرض أم ما في السماوات</a:t>
            </a:r>
            <a:endParaRPr lang="en-US"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ar-JO" dirty="0">
                <a:latin typeface="Arial" charset="0"/>
                <a:cs typeface="Arial" charset="0"/>
              </a:rPr>
              <a:t>عبرانيين</a:t>
            </a:r>
            <a:br>
              <a:rPr lang="ar-JO" dirty="0">
                <a:latin typeface="Arial" charset="0"/>
                <a:cs typeface="Arial" charset="0"/>
              </a:rPr>
            </a:br>
            <a:r>
              <a:rPr lang="ar-JO" dirty="0">
                <a:latin typeface="Arial" charset="0"/>
                <a:cs typeface="Arial" charset="0"/>
              </a:rPr>
              <a:t>1: 1-2</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ar-JO" sz="4000" dirty="0">
                <a:latin typeface="Arial"/>
                <a:cs typeface="Arial"/>
              </a:rPr>
              <a:t>1 الله بعدما كلم الآباء بالأنبياء قديماً بأنواع و طرق كثيرة 2 كلمنا في هذه الأيام الأخيرة في ابنه الذي جعله وارثاً لكل شيء الذي به أيضاً عمل العالمين</a:t>
            </a:r>
            <a:endParaRPr lang="en-US" sz="4000" dirty="0">
              <a:effectLst/>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solidFill>
                <a:srgbClr val="000000"/>
              </a:solidFill>
              <a:ea typeface="MS Gothic" charset="0"/>
              <a:cs typeface="MS Gothic"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6214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0" name="Text Box 6"/>
          <p:cNvSpPr txBox="1">
            <a:spLocks noChangeArrowheads="1"/>
          </p:cNvSpPr>
          <p:nvPr/>
        </p:nvSpPr>
        <p:spPr bwMode="auto">
          <a:xfrm>
            <a:off x="1030288" y="893763"/>
            <a:ext cx="7164387" cy="531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i="1" dirty="0">
                <a:solidFill>
                  <a:srgbClr val="FFFF00"/>
                </a:solidFill>
                <a:latin typeface="Comic Sans MS" charset="0"/>
                <a:ea typeface="MS Gothic" charset="0"/>
                <a:cs typeface="MS Gothic" charset="0"/>
              </a:rPr>
              <a:t>الإصحاح 1 : </a:t>
            </a:r>
            <a:r>
              <a:rPr lang="ar-JO" sz="2900" b="1" i="1" dirty="0">
                <a:solidFill>
                  <a:srgbClr val="00B0F0"/>
                </a:solidFill>
                <a:latin typeface="Comic Sans MS" charset="0"/>
                <a:ea typeface="MS Gothic" charset="0"/>
                <a:cs typeface="MS Gothic" charset="0"/>
              </a:rPr>
              <a:t>6 حقائق عظيمة </a:t>
            </a:r>
            <a:r>
              <a:rPr lang="ar-JO" sz="2900" b="1" i="1" dirty="0">
                <a:solidFill>
                  <a:srgbClr val="FFFF00"/>
                </a:solidFill>
                <a:latin typeface="Comic Sans MS" charset="0"/>
                <a:ea typeface="MS Gothic" charset="0"/>
                <a:cs typeface="MS Gothic" charset="0"/>
              </a:rPr>
              <a:t>عن</a:t>
            </a:r>
            <a:endParaRPr lang="en-GB" sz="2900" b="1" i="1" dirty="0">
              <a:solidFill>
                <a:srgbClr val="FFFF00"/>
              </a:solidFill>
              <a:latin typeface="Comic Sans MS" charset="0"/>
              <a:ea typeface="MS Gothic" charset="0"/>
              <a:cs typeface="MS Gothic" charset="0"/>
            </a:endParaRP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7658" name="Text Box 10"/>
          <p:cNvSpPr txBox="1">
            <a:spLocks noChangeArrowheads="1"/>
          </p:cNvSpPr>
          <p:nvPr/>
        </p:nvSpPr>
        <p:spPr bwMode="auto">
          <a:xfrm>
            <a:off x="4756150" y="3625850"/>
            <a:ext cx="2936875" cy="174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ar-JO" sz="3600" b="1" dirty="0">
                <a:solidFill>
                  <a:srgbClr val="FFFFFF"/>
                </a:solidFill>
                <a:latin typeface="Arial" pitchFamily="34" charset="0"/>
                <a:ea typeface="MS Gothic" charset="0"/>
                <a:cs typeface="Arial" pitchFamily="34" charset="0"/>
              </a:rPr>
              <a:t>كل شيء به كان و بغيره لم يكن شيء مما كان</a:t>
            </a:r>
            <a:endParaRPr lang="en-GB" sz="3600" b="1" dirty="0">
              <a:solidFill>
                <a:srgbClr val="FFFFFF"/>
              </a:solidFill>
              <a:latin typeface="Arial" pitchFamily="34" charset="0"/>
              <a:ea typeface="MS Gothic" charset="0"/>
              <a:cs typeface="Arial" pitchFamily="34" charset="0"/>
            </a:endParaRP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6"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25</a:t>
            </a:r>
          </a:p>
        </p:txBody>
      </p:sp>
      <p:sp>
        <p:nvSpPr>
          <p:cNvPr id="262157"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262158" name="Text Box 14"/>
          <p:cNvSpPr txBox="1">
            <a:spLocks noChangeArrowheads="1"/>
          </p:cNvSpPr>
          <p:nvPr/>
        </p:nvSpPr>
        <p:spPr bwMode="auto">
          <a:xfrm>
            <a:off x="1022350" y="225425"/>
            <a:ext cx="7337425" cy="531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ar-JO" sz="2900" b="1" dirty="0">
                <a:solidFill>
                  <a:srgbClr val="FAFD00"/>
                </a:solidFill>
                <a:latin typeface="Comic Sans MS" charset="0"/>
                <a:ea typeface="MS Gothic" charset="0"/>
                <a:cs typeface="MS Gothic" charset="0"/>
              </a:rPr>
              <a:t>يوحنا : تلخيص الرسالة</a:t>
            </a:r>
            <a:endParaRPr lang="en-GB" sz="2900" b="1" dirty="0">
              <a:solidFill>
                <a:srgbClr val="FAFD00"/>
              </a:solidFill>
              <a:latin typeface="Comic Sans MS" charset="0"/>
              <a:ea typeface="MS Gothic" charset="0"/>
              <a:cs typeface="MS Gothic" charset="0"/>
            </a:endParaRPr>
          </a:p>
        </p:txBody>
      </p:sp>
      <p:sp>
        <p:nvSpPr>
          <p:cNvPr id="262159" name="Text Box 15"/>
          <p:cNvSpPr txBox="1">
            <a:spLocks noChangeArrowheads="1"/>
          </p:cNvSpPr>
          <p:nvPr/>
        </p:nvSpPr>
        <p:spPr bwMode="auto">
          <a:xfrm>
            <a:off x="1133475" y="1736725"/>
            <a:ext cx="373380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العدد 1 :</a:t>
            </a:r>
            <a:r>
              <a:rPr lang="en-GB" sz="1800" b="1" dirty="0">
                <a:solidFill>
                  <a:srgbClr val="FFFF00"/>
                </a:solidFill>
                <a:latin typeface="Comic Sans MS" charset="0"/>
                <a:ea typeface="MS Gothic" charset="0"/>
                <a:cs typeface="MS Gothic" charset="0"/>
              </a:rPr>
              <a:t>                          </a:t>
            </a:r>
            <a:r>
              <a:rPr lang="ar-JO" sz="1800" b="1" dirty="0">
                <a:solidFill>
                  <a:srgbClr val="FFFF00"/>
                </a:solidFill>
                <a:latin typeface="Comic Sans MS" charset="0"/>
                <a:ea typeface="MS Gothic" charset="0"/>
                <a:cs typeface="MS Gothic" charset="0"/>
              </a:rPr>
              <a:t>الأزلي</a:t>
            </a:r>
            <a:endParaRPr lang="en-GB" sz="1800" b="1" dirty="0">
              <a:solidFill>
                <a:srgbClr val="FFFF00"/>
              </a:solidFill>
              <a:latin typeface="Comic Sans MS" charset="0"/>
              <a:ea typeface="MS Gothic" charset="0"/>
              <a:cs typeface="MS Gothic" charset="0"/>
            </a:endParaRPr>
          </a:p>
          <a:p>
            <a:pPr algn="ctr" eaLnBrk="1" hangingPunct="1">
              <a:spcBef>
                <a:spcPts val="1125"/>
              </a:spcBef>
              <a:buClr>
                <a:srgbClr val="FFFF00"/>
              </a:buClr>
            </a:pPr>
            <a:r>
              <a:rPr lang="ar-JO" sz="1800" b="1" dirty="0">
                <a:solidFill>
                  <a:srgbClr val="FFFF00"/>
                </a:solidFill>
                <a:latin typeface="Comic Sans MS" charset="0"/>
                <a:ea typeface="MS Gothic" charset="0"/>
                <a:cs typeface="MS Gothic" charset="0"/>
              </a:rPr>
              <a:t>الأقنوم المتميز</a:t>
            </a:r>
            <a:endParaRPr lang="en-GB" sz="1800" b="1" dirty="0">
              <a:solidFill>
                <a:srgbClr val="FFFF00"/>
              </a:solidFill>
              <a:latin typeface="Comic Sans MS" charset="0"/>
              <a:ea typeface="MS Gothic" charset="0"/>
              <a:cs typeface="MS Gothic" charset="0"/>
            </a:endParaRPr>
          </a:p>
          <a:p>
            <a:pPr algn="ctr" eaLnBrk="1" hangingPunct="1">
              <a:spcBef>
                <a:spcPts val="1125"/>
              </a:spcBef>
              <a:buClr>
                <a:srgbClr val="FFFF00"/>
              </a:buClr>
            </a:pPr>
            <a:r>
              <a:rPr lang="ar-JO" sz="1800" b="1" dirty="0">
                <a:solidFill>
                  <a:srgbClr val="FFFF00"/>
                </a:solidFill>
                <a:latin typeface="Comic Sans MS" charset="0"/>
                <a:ea typeface="MS Gothic" charset="0"/>
                <a:cs typeface="MS Gothic" charset="0"/>
              </a:rPr>
              <a:t>كان و الله الذي يكون</a:t>
            </a:r>
            <a:endParaRPr lang="en-GB" sz="1800" b="1" dirty="0">
              <a:solidFill>
                <a:srgbClr val="FFFF00"/>
              </a:solidFill>
              <a:latin typeface="Comic Sans MS" charset="0"/>
              <a:ea typeface="MS Gothic" charset="0"/>
              <a:cs typeface="MS Gothic" charset="0"/>
            </a:endParaRPr>
          </a:p>
        </p:txBody>
      </p:sp>
      <p:sp>
        <p:nvSpPr>
          <p:cNvPr id="262160" name="Text Box 16"/>
          <p:cNvSpPr txBox="1">
            <a:spLocks noChangeArrowheads="1"/>
          </p:cNvSpPr>
          <p:nvPr/>
        </p:nvSpPr>
        <p:spPr bwMode="auto">
          <a:xfrm>
            <a:off x="973138" y="3459163"/>
            <a:ext cx="4095750" cy="779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عدد 2 :</a:t>
            </a:r>
          </a:p>
          <a:p>
            <a:pPr algn="ctr" eaLnBrk="1" hangingPunct="1">
              <a:spcBef>
                <a:spcPts val="1125"/>
              </a:spcBef>
              <a:buClr>
                <a:srgbClr val="618FFD"/>
              </a:buClr>
            </a:pPr>
            <a:r>
              <a:rPr lang="ar-JO" sz="1800" b="1" dirty="0">
                <a:solidFill>
                  <a:srgbClr val="FFFF00"/>
                </a:solidFill>
                <a:latin typeface="Comic Sans MS" charset="0"/>
                <a:ea typeface="MS Gothic" charset="0"/>
                <a:cs typeface="MS Gothic" charset="0"/>
              </a:rPr>
              <a:t>موجود مع الله أزلياً</a:t>
            </a:r>
            <a:endParaRPr lang="en-GB" sz="1800" b="1" dirty="0">
              <a:solidFill>
                <a:srgbClr val="FFFF00"/>
              </a:solidFill>
              <a:latin typeface="Comic Sans MS" charset="0"/>
              <a:ea typeface="MS Gothic" charset="0"/>
              <a:cs typeface="MS Gothic" charset="0"/>
            </a:endParaRPr>
          </a:p>
        </p:txBody>
      </p:sp>
      <p:sp>
        <p:nvSpPr>
          <p:cNvPr id="262161" name="Text Box 17"/>
          <p:cNvSpPr txBox="1">
            <a:spLocks noChangeArrowheads="1"/>
          </p:cNvSpPr>
          <p:nvPr/>
        </p:nvSpPr>
        <p:spPr bwMode="auto">
          <a:xfrm>
            <a:off x="752475" y="4435475"/>
            <a:ext cx="4494213" cy="638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عدد 3 : </a:t>
            </a:r>
            <a:br>
              <a:rPr lang="en-US" sz="1800" b="1" dirty="0">
                <a:solidFill>
                  <a:srgbClr val="618FFD"/>
                </a:solidFill>
                <a:latin typeface="Comic Sans MS" charset="0"/>
                <a:ea typeface="MS Gothic" charset="0"/>
                <a:cs typeface="MS Gothic" charset="0"/>
              </a:rPr>
            </a:br>
            <a:r>
              <a:rPr lang="ar-JO" sz="1800" b="1" dirty="0">
                <a:solidFill>
                  <a:srgbClr val="FFFF00"/>
                </a:solidFill>
                <a:latin typeface="Comic Sans MS" charset="0"/>
                <a:ea typeface="MS Gothic" charset="0"/>
                <a:cs typeface="MS Gothic" charset="0"/>
              </a:rPr>
              <a:t>خالق الوجود</a:t>
            </a:r>
            <a:endParaRPr lang="en-GB" sz="1800" b="1" dirty="0">
              <a:solidFill>
                <a:srgbClr val="FFFF00"/>
              </a:solidFill>
              <a:latin typeface="Comic Sans MS" charset="0"/>
              <a:ea typeface="MS Gothic" charset="0"/>
              <a:cs typeface="MS Gothic" charset="0"/>
            </a:endParaRPr>
          </a:p>
        </p:txBody>
      </p:sp>
      <p:sp>
        <p:nvSpPr>
          <p:cNvPr id="262162" name="Text Box 18"/>
          <p:cNvSpPr txBox="1">
            <a:spLocks noChangeArrowheads="1"/>
          </p:cNvSpPr>
          <p:nvPr/>
        </p:nvSpPr>
        <p:spPr bwMode="auto">
          <a:xfrm>
            <a:off x="4857752" y="1357299"/>
            <a:ext cx="2643206" cy="2182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363"/>
              </a:spcBef>
              <a:buClr>
                <a:srgbClr val="FFFF00"/>
              </a:buClr>
            </a:pPr>
            <a:r>
              <a:rPr lang="ar-JO" sz="5400" b="1" dirty="0">
                <a:solidFill>
                  <a:srgbClr val="FFFF00"/>
                </a:solidFill>
                <a:latin typeface="Arial" charset="0"/>
                <a:ea typeface="MS Gothic" charset="0"/>
                <a:cs typeface="MS Gothic" charset="0"/>
              </a:rPr>
              <a:t>يسوع</a:t>
            </a:r>
          </a:p>
          <a:p>
            <a:pPr algn="ctr" eaLnBrk="1" hangingPunct="1">
              <a:spcBef>
                <a:spcPts val="3363"/>
              </a:spcBef>
              <a:buClr>
                <a:srgbClr val="FFFF00"/>
              </a:buClr>
            </a:pPr>
            <a:r>
              <a:rPr lang="ar-JO" sz="5400" b="1" dirty="0">
                <a:solidFill>
                  <a:srgbClr val="FFFF00"/>
                </a:solidFill>
                <a:latin typeface="Arial" charset="0"/>
                <a:ea typeface="MS Gothic" charset="0"/>
                <a:cs typeface="MS Gothic" charset="0"/>
              </a:rPr>
              <a:t>المسيح</a:t>
            </a:r>
            <a:endParaRPr lang="en-GB" sz="5400" b="1" dirty="0">
              <a:solidFill>
                <a:srgbClr val="FFFF00"/>
              </a:solidFill>
              <a:latin typeface="Arial" charset="0"/>
              <a:ea typeface="MS Gothic" charset="0"/>
              <a:cs typeface="MS Gothic" charset="0"/>
            </a:endParaRPr>
          </a:p>
        </p:txBody>
      </p:sp>
      <p:sp>
        <p:nvSpPr>
          <p:cNvPr id="262163" name="Title 19"/>
          <p:cNvSpPr>
            <a:spLocks noGrp="1"/>
          </p:cNvSpPr>
          <p:nvPr>
            <p:ph type="title" idx="4294967295"/>
          </p:nvPr>
        </p:nvSpPr>
        <p:spPr bwMode="auto">
          <a:xfrm>
            <a:off x="4741862" y="5545070"/>
            <a:ext cx="3013076" cy="3810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rtl="1"/>
            <a:r>
              <a:rPr lang="ar-SA" sz="2800" dirty="0">
                <a:solidFill>
                  <a:schemeClr val="bg1"/>
                </a:solidFill>
                <a:latin typeface="Times New Roman" charset="0"/>
              </a:rPr>
              <a:t>يوحنا</a:t>
            </a:r>
            <a:r>
              <a:rPr lang="en-US" sz="2800" dirty="0">
                <a:solidFill>
                  <a:schemeClr val="bg1"/>
                </a:solidFill>
                <a:latin typeface="Times New Roman" charset="0"/>
              </a:rPr>
              <a:t> 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br>
              <a:rPr lang="en-US" sz="4000" dirty="0">
                <a:solidFill>
                  <a:schemeClr val="bg1"/>
                </a:solidFill>
                <a:effectLst>
                  <a:outerShdw blurRad="50800" dist="38100" dir="2700000" algn="tl" rotWithShape="0">
                    <a:srgbClr val="000000">
                      <a:alpha val="95000"/>
                    </a:srgbClr>
                  </a:outerShdw>
                </a:effectLst>
                <a:latin typeface="Arial" charset="0"/>
                <a:cs typeface="Arial" charset="0"/>
              </a:rPr>
            </a:br>
            <a:r>
              <a:rPr lang="ar-JO" sz="4000" dirty="0">
                <a:solidFill>
                  <a:schemeClr val="bg1"/>
                </a:solidFill>
                <a:effectLst>
                  <a:outerShdw blurRad="50800" dist="38100" dir="2700000" algn="tl" rotWithShape="0">
                    <a:srgbClr val="000000">
                      <a:alpha val="95000"/>
                    </a:srgbClr>
                  </a:outerShdw>
                </a:effectLst>
                <a:latin typeface="Arial" charset="0"/>
                <a:cs typeface="Arial" charset="0"/>
              </a:rPr>
              <a:t>شكل يسوع آدم من التراب    (يو 1: 3،     تك 2: 7)</a:t>
            </a:r>
            <a:endParaRPr lang="en-US" sz="4000" dirty="0">
              <a:solidFill>
                <a:schemeClr val="bg1"/>
              </a:solidFill>
              <a:effectLst>
                <a:outerShdw blurRad="50800" dist="38100" dir="2700000" algn="tl" rotWithShape="0">
                  <a:srgbClr val="000000">
                    <a:alpha val="95000"/>
                  </a:srgbClr>
                </a:outerShdw>
              </a:effectLst>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ar-JO" sz="4000" dirty="0">
                <a:solidFill>
                  <a:schemeClr val="bg1"/>
                </a:solidFill>
                <a:effectLst>
                  <a:outerShdw blurRad="50800" dist="38100" dir="2700000" algn="tl" rotWithShape="0">
                    <a:srgbClr val="000000">
                      <a:alpha val="95000"/>
                    </a:srgbClr>
                  </a:outerShdw>
                </a:effectLst>
                <a:latin typeface="Arial" charset="0"/>
                <a:cs typeface="Arial" charset="0"/>
              </a:rPr>
              <a:t>خلق يسوع آدم و حواء</a:t>
            </a:r>
            <a:br>
              <a:rPr lang="ar-JO" sz="4000" dirty="0">
                <a:solidFill>
                  <a:schemeClr val="bg1"/>
                </a:solidFill>
                <a:effectLst>
                  <a:outerShdw blurRad="50800" dist="38100" dir="2700000" algn="tl" rotWithShape="0">
                    <a:srgbClr val="000000">
                      <a:alpha val="95000"/>
                    </a:srgbClr>
                  </a:outerShdw>
                </a:effectLst>
                <a:latin typeface="Arial" charset="0"/>
                <a:cs typeface="Arial" charset="0"/>
              </a:rPr>
            </a:br>
            <a:r>
              <a:rPr lang="ar-JO" sz="4000" dirty="0">
                <a:solidFill>
                  <a:schemeClr val="bg1"/>
                </a:solidFill>
                <a:effectLst>
                  <a:outerShdw blurRad="50800" dist="38100" dir="2700000" algn="tl" rotWithShape="0">
                    <a:srgbClr val="000000">
                      <a:alpha val="95000"/>
                    </a:srgbClr>
                  </a:outerShdw>
                </a:effectLst>
                <a:latin typeface="Arial" charset="0"/>
                <a:cs typeface="Arial" charset="0"/>
              </a:rPr>
              <a:t>(يو 1: 3،</a:t>
            </a:r>
            <a:br>
              <a:rPr lang="ar-JO" sz="4000" dirty="0">
                <a:solidFill>
                  <a:schemeClr val="bg1"/>
                </a:solidFill>
                <a:effectLst>
                  <a:outerShdw blurRad="50800" dist="38100" dir="2700000" algn="tl" rotWithShape="0">
                    <a:srgbClr val="000000">
                      <a:alpha val="95000"/>
                    </a:srgbClr>
                  </a:outerShdw>
                </a:effectLst>
                <a:latin typeface="Arial" charset="0"/>
                <a:cs typeface="Arial" charset="0"/>
              </a:rPr>
            </a:br>
            <a:r>
              <a:rPr lang="ar-JO" sz="4000" dirty="0">
                <a:solidFill>
                  <a:schemeClr val="bg1"/>
                </a:solidFill>
                <a:effectLst>
                  <a:outerShdw blurRad="50800" dist="38100" dir="2700000" algn="tl" rotWithShape="0">
                    <a:srgbClr val="000000">
                      <a:alpha val="95000"/>
                    </a:srgbClr>
                  </a:outerShdw>
                </a:effectLst>
                <a:latin typeface="Arial" charset="0"/>
                <a:cs typeface="Arial" charset="0"/>
              </a:rPr>
              <a:t>تك 2: 21-23)</a:t>
            </a:r>
            <a:endParaRPr lang="en-US" sz="4000" dirty="0">
              <a:solidFill>
                <a:schemeClr val="bg1"/>
              </a:solidFill>
              <a:effectLst>
                <a:outerShdw blurRad="50800" dist="38100" dir="2700000" algn="tl" rotWithShape="0">
                  <a:srgbClr val="000000">
                    <a:alpha val="95000"/>
                  </a:srgbClr>
                </a:outerShdw>
              </a:effectLst>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dirty="0">
                <a:solidFill>
                  <a:srgbClr val="FFFFFF"/>
                </a:solidFill>
                <a:latin typeface="Bank Gothic" pitchFamily="-111" charset="0"/>
                <a:ea typeface="Bank Gothic" pitchFamily="-111" charset="0"/>
                <a:cs typeface="Bank Gothic" pitchFamily="-111" charset="0"/>
              </a:rPr>
              <a:t>كنيسة يسوع الحقيقي، طريق آدم</a:t>
            </a:r>
            <a:endParaRPr lang="en-US" sz="3200" dirty="0">
              <a:solidFill>
                <a:srgbClr val="FFFFFF"/>
              </a:solidFill>
              <a:latin typeface="Bank Gothic" pitchFamily="-111" charset="0"/>
              <a:ea typeface="Bank Gothic" pitchFamily="-111" charset="0"/>
              <a:cs typeface="Bank Gothic" pitchFamily="-111" charset="0"/>
            </a:endParaRPr>
          </a:p>
        </p:txBody>
      </p:sp>
      <p:sp>
        <p:nvSpPr>
          <p:cNvPr id="457731" name="Text Box 2"/>
          <p:cNvSpPr txBox="1">
            <a:spLocks noChangeArrowheads="1"/>
          </p:cNvSpPr>
          <p:nvPr/>
        </p:nvSpPr>
        <p:spPr bwMode="auto">
          <a:xfrm>
            <a:off x="9183688" y="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يسوع هو الآب السماوي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Geneva" charset="0"/>
                <a:cs typeface="Geneva" charset="0"/>
              </a:rPr>
              <a:t>= المودالية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mn-cs"/>
              </a:rPr>
              <a:t>195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dirty="0">
                <a:solidFill>
                  <a:srgbClr val="FFFFFF"/>
                </a:solidFill>
                <a:effectLst>
                  <a:outerShdw blurRad="38100" dist="38100" dir="2700000" algn="tl">
                    <a:srgbClr val="000000"/>
                  </a:outerShdw>
                </a:effectLst>
                <a:latin typeface="Bank Gothic" charset="0"/>
                <a:ea typeface="ＭＳ Ｐゴシック" charset="0"/>
                <a:cs typeface="Bank Gothic" charset="0"/>
              </a:rPr>
              <a:t>بماذا تؤمن كنيسة يسوع الحقيقي ؟</a:t>
            </a:r>
            <a:endParaRPr lang="en-US" sz="32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هوية كنيسة يسوع الحقيقي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Geneva" charset="0"/>
                  <a:cs typeface="Geneva" charset="0"/>
                </a:rPr>
                <a:t>المعمودية في كنيسة يسوع الحقيقي</a:t>
              </a:r>
              <a:br>
                <a:rPr lang="en-US" sz="3200" b="1" dirty="0">
                  <a:solidFill>
                    <a:srgbClr val="FFFFFF"/>
                  </a:solidFill>
                  <a:effectLst>
                    <a:outerShdw blurRad="38100" dist="38100" dir="2700000" algn="tl">
                      <a:srgbClr val="000000"/>
                    </a:outerShdw>
                  </a:effectLst>
                  <a:latin typeface="Geneva" charset="0"/>
                  <a:cs typeface="Geneva" charset="0"/>
                </a:rPr>
              </a:br>
              <a:r>
                <a:rPr lang="ar-JO" sz="3200" b="1" dirty="0">
                  <a:solidFill>
                    <a:srgbClr val="FFFFFF"/>
                  </a:solidFill>
                  <a:effectLst>
                    <a:outerShdw blurRad="38100" dist="38100" dir="2700000" algn="tl">
                      <a:srgbClr val="000000"/>
                    </a:outerShdw>
                  </a:effectLst>
                  <a:latin typeface="Geneva" charset="0"/>
                  <a:cs typeface="Geneva" charset="0"/>
                </a:rPr>
                <a:t> (إحناء الرأس)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غسل الأرجل من خادم كنيسة يسوع الحقيقي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المائدة (الإستحالة)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الإمتلاء بالروح القدس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التكلم بألسنة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lang="ar-JO" sz="3200" b="1" dirty="0">
                  <a:solidFill>
                    <a:srgbClr val="FFFFFF"/>
                  </a:solidFill>
                  <a:effectLst>
                    <a:outerShdw blurRad="38100" dist="38100" dir="2700000" algn="tl">
                      <a:srgbClr val="000000"/>
                    </a:outerShdw>
                  </a:effectLst>
                  <a:latin typeface="Geneva" charset="0"/>
                  <a:cs typeface="Geneva" charset="0"/>
                </a:rPr>
                <a:t>الإيمان بالمسيح ؟؟ = لا</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الخلاص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mn-cs"/>
              </a:rPr>
              <a:t>200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ar-JO" sz="4800" b="1" dirty="0">
                <a:solidFill>
                  <a:srgbClr val="FFFFFF"/>
                </a:solidFill>
                <a:effectLst>
                  <a:glow rad="660400">
                    <a:schemeClr val="tx1"/>
                  </a:glow>
                </a:effectLst>
              </a:rPr>
              <a:t>تزييف ؟</a:t>
            </a:r>
            <a:endParaRPr lang="en-US" sz="4800" b="1" dirty="0">
              <a:solidFill>
                <a:srgbClr val="FFFFFF"/>
              </a:solidFill>
              <a:effectLst>
                <a:glow rad="660400">
                  <a:schemeClr val="tx1"/>
                </a:glow>
              </a:effectLst>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rPr>
              <a:t>ذهب فعلاً</a:t>
            </a:r>
            <a:endParaRPr lang="en-US" sz="5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من كين هام و بريت بيمر مع تود هيلارد</a:t>
            </a:r>
            <a:endParaRPr lang="en-US" sz="2200" i="1" dirty="0">
              <a:effectLst>
                <a:outerShdw blurRad="38100" dist="38100" dir="2700000" algn="tl">
                  <a:srgbClr val="000000"/>
                </a:outerShdw>
              </a:effectLst>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كولوسي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ar-JO"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ما هو الخطأ ؟</a:t>
            </a:r>
            <a:endPar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الغنوسية خطأ بما أن الألوهية </a:t>
            </a: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في المسيح (2: 6-10)</a:t>
            </a:r>
            <a:endPar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a:p>
            <a:pPr eaLnBrk="1" fontAlgn="auto" hangingPunct="1">
              <a:spcAft>
                <a:spcPts val="0"/>
              </a:spcAft>
              <a:defRPr/>
            </a:pPr>
            <a:r>
              <a:rPr lang="ar-JO" sz="3600" b="1" dirty="0">
                <a:solidFill>
                  <a:schemeClr val="bg1"/>
                </a:solidFill>
              </a:rPr>
              <a:t>الناموسية خاطئة لأن الحقيقة </a:t>
            </a:r>
          </a:p>
          <a:p>
            <a:pPr eaLnBrk="1" fontAlgn="auto" hangingPunct="1">
              <a:spcAft>
                <a:spcPts val="0"/>
              </a:spcAft>
              <a:defRPr/>
            </a:pPr>
            <a:r>
              <a:rPr lang="ar-JO" sz="3600" b="1" dirty="0">
                <a:solidFill>
                  <a:schemeClr val="bg1"/>
                </a:solidFill>
              </a:rPr>
              <a:t>في المسيح (2: 11-17)</a:t>
            </a:r>
            <a:endParaRPr lang="en-SG" sz="36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endParaRPr>
          </a:p>
          <a:p>
            <a:pPr eaLnBrk="1" fontAlgn="auto" hangingPunct="1">
              <a:spcAft>
                <a:spcPts val="0"/>
              </a:spcAft>
              <a:defRPr/>
            </a:pPr>
            <a:r>
              <a:rPr lang="ar-JO" sz="3600" b="1" dirty="0">
                <a:solidFill>
                  <a:schemeClr val="bg1"/>
                </a:solidFill>
              </a:rPr>
              <a:t>التصوف خاطئ لأن الرئاسة </a:t>
            </a:r>
          </a:p>
          <a:p>
            <a:pPr eaLnBrk="1" fontAlgn="auto" hangingPunct="1">
              <a:spcAft>
                <a:spcPts val="0"/>
              </a:spcAft>
              <a:defRPr/>
            </a:pPr>
            <a:r>
              <a:rPr lang="ar-JO" sz="3600" b="1" dirty="0">
                <a:solidFill>
                  <a:schemeClr val="bg1"/>
                </a:solidFill>
              </a:rPr>
              <a:t>في المسيح (2: 18-19) </a:t>
            </a:r>
            <a:endPar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التقفشف خاطئ لأن الحصانة</a:t>
            </a: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في المسيح (2: 20-23)</a:t>
            </a:r>
            <a:endParaRPr lang="en-US" sz="9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999945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تعليم كاذب</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2400" b="1" dirty="0"/>
              <a:t>أول أعراض المعلمين الكذبة هو ما يؤكدونه. </a:t>
            </a:r>
          </a:p>
          <a:p>
            <a:pPr lvl="0" algn="r">
              <a:defRPr/>
            </a:pPr>
            <a:r>
              <a:rPr lang="ar-JO" sz="2400" b="1" dirty="0"/>
              <a:t>المعلم الكاذب يدعو إلى مذهب مختلف. </a:t>
            </a:r>
          </a:p>
          <a:p>
            <a:pPr lvl="0" algn="r">
              <a:defRPr/>
            </a:pPr>
            <a:r>
              <a:rPr lang="ar-JO" sz="2400" b="1" dirty="0"/>
              <a:t>قد يتخذ التعليم الكاذب عدة أشكال. قد ينكر وجود الله أو يعلم الخطأ في طبيعته وصفاته، قد ينكر الثالوث. إن الخطأ في شخص المسيح وعمله شائع أيضًا في الأنظمة الخاطئة. أولئك الذين ينكرون ولادته من عذراء أو الكمال بلا خطيئة ، أو الموت البديل ، أو القيامة الجسدية ، أو العودة المستقبلية تظهر عليهم علامات عدوى خطيرة. يعلم المعلمون الكذبة أيضًا الخطأ في طبيعة الروح القدس وشخصه وعمله. ومع ذلك ، فإن سلالة أخرى من مرض التعليم الكاذب تنكر أصالة الكتاب المقدس أو وحيه أو سلطانه أو عصمته.</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charset="0"/>
                <a:ea typeface="ＭＳ Ｐゴシック" charset="0"/>
                <a:cs typeface="ＭＳ Ｐゴシック" charset="0"/>
              </a:rPr>
              <a:t>جون ماك آرثر</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kern="0" dirty="0">
                <a:solidFill>
                  <a:srgbClr val="FFFFFF"/>
                </a:solidFill>
                <a:effectLst>
                  <a:glow rad="127000">
                    <a:srgbClr val="000000"/>
                  </a:glow>
                </a:effectLst>
                <a:latin typeface="Arial" charset="0"/>
                <a:ea typeface="ＭＳ Ｐゴシック" charset="0"/>
                <a:cs typeface="ＭＳ Ｐゴシック" charset="0"/>
              </a:rPr>
              <a:t>علم أمراض المعلمين الكذبة</a:t>
            </a:r>
            <a:endParaRPr kumimoji="0" lang="en-US" sz="1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00704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يمكنك أن تكون </a:t>
            </a:r>
            <a:r>
              <a:rPr lang="ar-JO" sz="4800" b="1" dirty="0">
                <a:solidFill>
                  <a:srgbClr val="FFFF00"/>
                </a:solidFill>
                <a:effectLst>
                  <a:glow rad="127000">
                    <a:schemeClr val="tx1"/>
                  </a:glow>
                </a:effectLst>
                <a:latin typeface="Arial" charset="0"/>
                <a:ea typeface="ＭＳ Ｐゴシック" charset="0"/>
                <a:cs typeface="ＭＳ Ｐゴシック" charset="0"/>
              </a:rPr>
              <a:t>محمياً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من التعليم الكاذب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الإبن</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الله</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الآب</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الروح القدس</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1. آمن أن يسوع هو </a:t>
            </a:r>
            <a:r>
              <a:rPr lang="ar-JO" sz="4800" b="1" dirty="0">
                <a:solidFill>
                  <a:srgbClr val="FFFF00"/>
                </a:solidFill>
                <a:effectLst>
                  <a:glow rad="127000">
                    <a:schemeClr val="tx1"/>
                  </a:glow>
                </a:effectLst>
                <a:latin typeface="Arial" charset="0"/>
                <a:ea typeface="ＭＳ Ｐゴシック" charset="0"/>
                <a:cs typeface="ＭＳ Ｐゴシック" charset="0"/>
              </a:rPr>
              <a:t>الله</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كو 1-2</a:t>
            </a:r>
            <a:r>
              <a:rPr lang="en-SG"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تكون محمياً من التعليم الكاذب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6418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2. احتضن الحياة </a:t>
            </a:r>
            <a:r>
              <a:rPr lang="ar-JO" sz="4800" b="1" dirty="0">
                <a:solidFill>
                  <a:srgbClr val="FFFF00"/>
                </a:solidFill>
                <a:effectLst>
                  <a:glow rad="127000">
                    <a:schemeClr val="tx1"/>
                  </a:glow>
                </a:effectLst>
                <a:latin typeface="Arial" charset="0"/>
                <a:ea typeface="ＭＳ Ｐゴシック" charset="0"/>
                <a:cs typeface="ＭＳ Ｐゴシック" charset="0"/>
              </a:rPr>
              <a:t>المقدسة</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كو 3-4</a:t>
            </a:r>
            <a:r>
              <a:rPr lang="en-SG"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i="1" kern="0" dirty="0">
                <a:solidFill>
                  <a:srgbClr val="FFFFFF"/>
                </a:solidFill>
                <a:effectLst>
                  <a:glow rad="127000">
                    <a:srgbClr val="000000"/>
                  </a:glow>
                </a:effectLst>
                <a:latin typeface="Arial" charset="0"/>
                <a:ea typeface="ＭＳ Ｐゴシック" charset="0"/>
                <a:cs typeface="ＭＳ Ｐゴシック" charset="0"/>
              </a:rPr>
              <a:t>كيف تكون محمياً من التعليم الكاذب</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كولوسي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1079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chemeClr val="bg1"/>
                </a:solidFill>
              </a:rPr>
              <a:t>كو 3: 1-2 </a:t>
            </a:r>
            <a:endParaRPr lang="en-US" sz="3200" b="1" dirty="0">
              <a:solidFill>
                <a:schemeClr val="bg1"/>
              </a:solidFill>
              <a:effectLst>
                <a:glow rad="228600">
                  <a:srgbClr val="000000">
                    <a:satMod val="175000"/>
                  </a:srgbClr>
                </a:glow>
              </a:effectLst>
              <a:latin typeface="Arial" charset="0"/>
              <a:ea typeface="ＭＳ Ｐゴシック" charset="0"/>
            </a:endParaRPr>
          </a:p>
        </p:txBody>
      </p:sp>
      <p:sp>
        <p:nvSpPr>
          <p:cNvPr id="5" name="Rectangle 4"/>
          <p:cNvSpPr/>
          <p:nvPr/>
        </p:nvSpPr>
        <p:spPr>
          <a:xfrm>
            <a:off x="18714" y="61439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charset="0"/>
                <a:ea typeface="ＭＳ Ｐゴシック" charset="0"/>
              </a:rPr>
              <a:t>1 فإن كنتم قد قمتم مع المسيح فاطلبوا ما فوق حيث المسيح جالس عن يمين الله</a:t>
            </a:r>
          </a:p>
          <a:p>
            <a:pPr algn="ctr">
              <a:spcBef>
                <a:spcPct val="0"/>
              </a:spcBef>
            </a:pPr>
            <a:r>
              <a:rPr lang="ar-JO" sz="5400" b="1" baseline="30000" dirty="0">
                <a:solidFill>
                  <a:srgbClr val="FFFFFF"/>
                </a:solidFill>
                <a:effectLst>
                  <a:glow rad="228600">
                    <a:srgbClr val="000000">
                      <a:satMod val="175000"/>
                    </a:srgbClr>
                  </a:glow>
                </a:effectLst>
                <a:latin typeface="Arial" charset="0"/>
              </a:rPr>
              <a:t>2 اهتموا بما فوق لا بما على الأرض</a:t>
            </a:r>
            <a:endParaRPr lang="en-SG" sz="54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الحياة المقدسة علاقاتية</a:t>
            </a:r>
            <a:endParaRPr lang="en-US" b="1" dirty="0">
              <a:effectLst>
                <a:glow rad="127000">
                  <a:schemeClr val="tx1"/>
                </a:glow>
              </a:effectLst>
              <a:latin typeface="Arial" charset="0"/>
              <a:ea typeface="ＭＳ Ｐゴシック" charset="0"/>
              <a:cs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a:bodyPr>
          <a:lstStyle/>
          <a:p>
            <a:pPr eaLnBrk="1" fontAlgn="auto" hangingPunct="1">
              <a:spcAft>
                <a:spcPts val="0"/>
              </a:spcAft>
              <a:defRPr/>
            </a:pPr>
            <a:r>
              <a:rPr lang="ar-JO" sz="53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كيف </a:t>
            </a:r>
            <a:r>
              <a:rPr lang="ar-JO" sz="53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نلبس فضائل الحياة الجديدة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كولوسي 3: 5-17</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التعليم الكاذب</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اخلع الملابس </a:t>
            </a:r>
            <a:r>
              <a:rPr lang="ar-JO"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القديمة</a:t>
            </a:r>
            <a:b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 5-11)</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كو 3: 5</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فأميتوا أعضاءكم التي على الأرض</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مت 18: 9أ</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و إن أعثرتك عينك فاقلعها و ألقها عنك </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ar-JO"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النقطة</a:t>
            </a:r>
            <a:b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تخلص مما هو شرير فينا</a:t>
            </a:r>
            <a:endPar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ar-JO" sz="4800" i="1" dirty="0">
                <a:solidFill>
                  <a:srgbClr val="FFFFFF"/>
                </a:solidFill>
                <a:effectLst>
                  <a:glow rad="101600">
                    <a:schemeClr val="tx1">
                      <a:alpha val="75000"/>
                    </a:schemeClr>
                  </a:glow>
                  <a:outerShdw blurRad="50800" dist="38100" dir="10800000" algn="r" rotWithShape="0">
                    <a:prstClr val="black">
                      <a:alpha val="40000"/>
                    </a:prstClr>
                  </a:outerShdw>
                </a:effectLst>
              </a:rPr>
              <a:t>إخلع ملابس </a:t>
            </a:r>
            <a:r>
              <a:rPr lang="ar-JO" sz="4800" i="1" dirty="0">
                <a:solidFill>
                  <a:srgbClr val="FFFF00"/>
                </a:solidFill>
                <a:effectLst>
                  <a:glow rad="101600">
                    <a:schemeClr val="tx1">
                      <a:alpha val="75000"/>
                    </a:schemeClr>
                  </a:glow>
                  <a:outerShdw blurRad="50800" dist="38100" dir="10800000" algn="r" rotWithShape="0">
                    <a:prstClr val="black">
                      <a:alpha val="40000"/>
                    </a:prstClr>
                  </a:outerShdw>
                </a:effectLst>
              </a:rPr>
              <a:t>الحياة الفاسدة </a:t>
            </a:r>
            <a:r>
              <a:rPr lang="ar-JO" sz="4800" i="1" dirty="0">
                <a:solidFill>
                  <a:srgbClr val="FFFFFF"/>
                </a:solidFill>
                <a:effectLst>
                  <a:glow rad="101600">
                    <a:schemeClr val="tx1">
                      <a:alpha val="75000"/>
                    </a:schemeClr>
                  </a:glow>
                  <a:outerShdw blurRad="50800" dist="38100" dir="10800000" algn="r" rotWithShape="0">
                    <a:prstClr val="black">
                      <a:alpha val="40000"/>
                    </a:prstClr>
                  </a:outerShdw>
                </a:effectLst>
              </a:rPr>
              <a:t>(3: 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ar-JO"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موت الحياة الفاسدة</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ar-JO" sz="4800" i="1" dirty="0">
                <a:solidFill>
                  <a:srgbClr val="FFFFFF"/>
                </a:solidFill>
                <a:effectLst>
                  <a:glow rad="101600">
                    <a:schemeClr val="tx1">
                      <a:alpha val="75000"/>
                    </a:schemeClr>
                  </a:glow>
                  <a:outerShdw blurRad="50800" dist="38100" dir="10800000" algn="r" rotWithShape="0">
                    <a:prstClr val="black">
                      <a:alpha val="40000"/>
                    </a:prstClr>
                  </a:outerShdw>
                </a:effectLst>
              </a:rPr>
              <a:t>3: 5-7</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fontAlgn="auto" hangingPunct="1">
              <a:spcAft>
                <a:spcPts val="0"/>
              </a:spcAft>
              <a:defRPr/>
            </a:pPr>
            <a:r>
              <a:rPr lang="ar-JO" sz="2800" kern="0" dirty="0">
                <a:solidFill>
                  <a:schemeClr val="tx1"/>
                </a:solidFill>
                <a:effectLst/>
              </a:rPr>
              <a:t>نسبة الأشخاص حول العالم</a:t>
            </a:r>
            <a:br>
              <a:rPr lang="en-US" sz="2800" kern="0" dirty="0">
                <a:solidFill>
                  <a:schemeClr val="tx1"/>
                </a:solidFill>
                <a:effectLst/>
              </a:rPr>
            </a:br>
            <a:r>
              <a:rPr lang="ar-JO" sz="2800" kern="0" dirty="0">
                <a:solidFill>
                  <a:schemeClr val="tx1"/>
                </a:solidFill>
                <a:effectLst/>
              </a:rPr>
              <a:t>الذين دفعوا رشوة مقابل خدمات معينة في 2013</a:t>
            </a:r>
            <a:endParaRPr lang="en-US" sz="2800" kern="0" dirty="0">
              <a:solidFill>
                <a:schemeClr val="tx1"/>
              </a:solidFill>
              <a:effectLst/>
            </a:endParaRP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الشرطة</a:t>
            </a:r>
            <a:endParaRPr lang="en-US" sz="1600" kern="0" dirty="0">
              <a:solidFill>
                <a:schemeClr val="tx1"/>
              </a:solidFill>
              <a:effectLst/>
            </a:endParaRP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القضاء</a:t>
            </a:r>
            <a:endParaRPr lang="en-US" sz="1600" kern="0" dirty="0">
              <a:solidFill>
                <a:schemeClr val="tx1"/>
              </a:solidFill>
              <a:effectLst/>
            </a:endParaRP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التسجيل</a:t>
            </a:r>
            <a:endParaRPr lang="en-US" sz="1600" kern="0" dirty="0">
              <a:solidFill>
                <a:schemeClr val="tx1"/>
              </a:solidFill>
              <a:effectLst/>
            </a:endParaRP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الأراضي</a:t>
            </a:r>
            <a:endParaRPr lang="en-US" sz="1600" kern="0" dirty="0">
              <a:solidFill>
                <a:schemeClr val="tx1"/>
              </a:solidFill>
              <a:effectLst/>
            </a:endParaRP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العلاج</a:t>
            </a:r>
            <a:endParaRPr lang="en-US" sz="1600" kern="0" dirty="0">
              <a:solidFill>
                <a:schemeClr val="tx1"/>
              </a:solidFill>
              <a:effectLst/>
            </a:endParaRP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التعليم</a:t>
            </a:r>
            <a:endParaRPr lang="en-US" sz="1600" kern="0" dirty="0">
              <a:solidFill>
                <a:schemeClr val="tx1"/>
              </a:solidFill>
              <a:effectLst/>
            </a:endParaRP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الضريبة</a:t>
            </a:r>
            <a:endParaRPr lang="en-US" sz="1600" kern="0" dirty="0">
              <a:solidFill>
                <a:schemeClr val="tx1"/>
              </a:solidFill>
              <a:effectLst/>
            </a:endParaRP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rPr>
              <a:t>الخدمات</a:t>
            </a:r>
            <a:endParaRPr lang="en-US" sz="1600" kern="0" dirty="0">
              <a:solidFill>
                <a:schemeClr val="tx1"/>
              </a:solidFill>
              <a:effectLst/>
            </a:endParaRP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ar-JO"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الموت بسبب </a:t>
            </a:r>
            <a:r>
              <a:rPr lang="ar-JO"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الحياة الفاسدة</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ar-JO" sz="4000" i="1" dirty="0">
                <a:solidFill>
                  <a:srgbClr val="FFFFFF"/>
                </a:solidFill>
                <a:effectLst>
                  <a:glow rad="101600">
                    <a:schemeClr val="tx1">
                      <a:alpha val="75000"/>
                    </a:schemeClr>
                  </a:glow>
                  <a:outerShdw blurRad="50800" dist="38100" dir="10800000" algn="r" rotWithShape="0">
                    <a:prstClr val="black">
                      <a:alpha val="40000"/>
                    </a:prstClr>
                  </a:outerShdw>
                </a:effectLst>
              </a:rPr>
              <a:t>3: 5-7</a:t>
            </a: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800" kern="0" dirty="0">
                  <a:solidFill>
                    <a:schemeClr val="tx1"/>
                  </a:solidFill>
                  <a:effectLst/>
                </a:rPr>
                <a:t>معاقبة مخططات الرشوة الأجنبية للشركات</a:t>
              </a:r>
              <a:endParaRPr lang="en-US" sz="1600" kern="0" dirty="0">
                <a:solidFill>
                  <a:schemeClr val="tx1"/>
                </a:solidFill>
                <a:effectLst/>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eaLnBrk="1" fontAlgn="auto" hangingPunct="1">
                <a:spcAft>
                  <a:spcPts val="0"/>
                </a:spcAft>
                <a:defRPr/>
              </a:pPr>
              <a:r>
                <a:rPr lang="ar-JO" sz="2800" kern="0" dirty="0">
                  <a:solidFill>
                    <a:schemeClr val="tx1"/>
                  </a:solidFill>
                </a:rPr>
                <a:t>ت</a:t>
              </a:r>
              <a:r>
                <a:rPr lang="ar-JO" sz="2800" kern="0" dirty="0">
                  <a:solidFill>
                    <a:schemeClr val="tx1"/>
                  </a:solidFill>
                  <a:effectLst/>
                </a:rPr>
                <a:t>جعيد المدفوعانت</a:t>
              </a:r>
              <a:endParaRPr lang="en-US" sz="2800" kern="0" dirty="0">
                <a:solidFill>
                  <a:schemeClr val="tx1"/>
                </a:solidFill>
                <a:effectLst/>
              </a:endParaRP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eaLnBrk="1" fontAlgn="auto" hangingPunct="1">
                <a:spcAft>
                  <a:spcPts val="0"/>
                </a:spcAft>
                <a:defRPr/>
              </a:pPr>
              <a:r>
                <a:rPr lang="en-US" sz="1600" kern="0" dirty="0">
                  <a:solidFill>
                    <a:schemeClr val="tx1"/>
                  </a:solidFill>
                  <a:effectLst/>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الولايات المتحدة</a:t>
              </a:r>
              <a:endParaRPr lang="en-US" sz="2000" kern="0" dirty="0">
                <a:solidFill>
                  <a:schemeClr val="tx1"/>
                </a:solidFill>
                <a:effectLst/>
              </a:endParaRP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كوريا الجنوبية</a:t>
              </a:r>
              <a:endParaRPr lang="en-US" sz="2000" kern="0" dirty="0">
                <a:solidFill>
                  <a:schemeClr val="tx1"/>
                </a:solidFill>
                <a:effectLst/>
              </a:endParaRP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إيطاليا</a:t>
              </a:r>
              <a:endParaRPr lang="en-US" sz="2000" kern="0" dirty="0">
                <a:solidFill>
                  <a:schemeClr val="tx1"/>
                </a:solidFill>
                <a:effectLst/>
              </a:endParaRP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سويسرا</a:t>
              </a:r>
              <a:endParaRPr lang="en-US" sz="2000" kern="0" dirty="0">
                <a:solidFill>
                  <a:schemeClr val="tx1"/>
                </a:solidFill>
                <a:effectLst/>
              </a:endParaRP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بريطانيا</a:t>
              </a:r>
              <a:endParaRPr lang="en-US" sz="2000" kern="0" dirty="0">
                <a:solidFill>
                  <a:schemeClr val="tx1"/>
                </a:solidFill>
                <a:effectLst/>
              </a:endParaRP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فرنسا</a:t>
              </a:r>
              <a:endParaRPr lang="en-US" sz="2000" kern="0" dirty="0">
                <a:solidFill>
                  <a:schemeClr val="tx1"/>
                </a:solidFill>
                <a:effectLst/>
              </a:endParaRP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النرويج</a:t>
              </a:r>
              <a:endParaRPr lang="en-US" sz="2000" kern="0" dirty="0">
                <a:solidFill>
                  <a:schemeClr val="tx1"/>
                </a:solidFill>
                <a:effectLst/>
              </a:endParaRP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اليابان</a:t>
              </a:r>
              <a:endParaRPr lang="en-US" sz="2000" kern="0" dirty="0">
                <a:solidFill>
                  <a:schemeClr val="tx1"/>
                </a:solidFill>
                <a:effectLst/>
              </a:endParaRP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ألمانيا</a:t>
              </a:r>
              <a:endParaRPr lang="en-US" sz="2000" kern="0" dirty="0">
                <a:solidFill>
                  <a:schemeClr val="tx1"/>
                </a:solidFill>
                <a:effectLst/>
              </a:endParaRP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rPr>
                <a:t>كندا</a:t>
              </a:r>
              <a:endParaRPr lang="en-US" sz="2000" kern="0" dirty="0">
                <a:solidFill>
                  <a:schemeClr val="tx1"/>
                </a:solidFill>
                <a:effectLst/>
              </a:endParaRPr>
            </a:p>
          </p:txBody>
        </p:sp>
      </p:grpSp>
    </p:spTree>
    <p:extLst>
      <p:ext uri="{BB962C8B-B14F-4D97-AF65-F5344CB8AC3E}">
        <p14:creationId xmlns:p14="http://schemas.microsoft.com/office/powerpoint/2010/main" val="8759758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br>
              <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40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الزنا، النجاسة، الهوى، الشهوة الردية، الطمع </a:t>
            </a: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الذي هو عبادة الأوثان</a:t>
            </a:r>
            <a:b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 5ب)</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grpSp>
        <p:nvGrpSpPr>
          <p:cNvPr id="3" name="Group 2">
            <a:extLst>
              <a:ext uri="{FF2B5EF4-FFF2-40B4-BE49-F238E27FC236}">
                <a16:creationId xmlns:a16="http://schemas.microsoft.com/office/drawing/2014/main" id="{8F8DF691-CA4F-B044-8DB6-8D367F970FA8}"/>
              </a:ext>
            </a:extLst>
          </p:cNvPr>
          <p:cNvGrpSpPr/>
          <p:nvPr/>
        </p:nvGrpSpPr>
        <p:grpSpPr>
          <a:xfrm>
            <a:off x="230822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الأكاذيب</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الطمع</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الغيرة</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الشهوة</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الأصنام</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ar-JO"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إخلع ملابس </a:t>
            </a:r>
            <a:r>
              <a:rPr lang="ar-JO"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المحادثات السيئة </a:t>
            </a:r>
            <a:r>
              <a:rPr lang="ar-JO"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 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a:latin typeface="Arial" charset="0"/>
              </a:rPr>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8 و أما الآن فاطرحوا عنكم أنتم أيضاً الكل </a:t>
            </a:r>
            <a:r>
              <a:rPr lang="ar-JO" sz="36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الغضب السخط الخبث التجديف الكلام القبيح </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من أفواهكم 9 لا تكذبوا بعضكم على بعض إذ خلعتم الإنسان العتيق مع أعماله</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3: 8-9</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التعليم الكاذب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33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ar-JO"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ما هو نوع الكلام الذي يجب التخلص منه ؟</a:t>
            </a:r>
            <a:endPar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6" name="Rectangle 5"/>
          <p:cNvSpPr/>
          <p:nvPr/>
        </p:nvSpPr>
        <p:spPr>
          <a:xfrm>
            <a:off x="0" y="0"/>
            <a:ext cx="9143999" cy="1938992"/>
          </a:xfrm>
          <a:prstGeom prst="rect">
            <a:avLst/>
          </a:prstGeom>
        </p:spPr>
        <p:txBody>
          <a:bodyPr wrap="square">
            <a:spAutoFit/>
          </a:bodyPr>
          <a:lstStyle/>
          <a:p>
            <a:pPr algn="ctr"/>
            <a:r>
              <a:rPr lang="ar-JO" sz="6000" b="1" dirty="0">
                <a:solidFill>
                  <a:schemeClr val="bg1"/>
                </a:solidFill>
                <a:effectLst>
                  <a:glow rad="101600">
                    <a:prstClr val="black">
                      <a:alpha val="75000"/>
                    </a:prstClr>
                  </a:glow>
                  <a:outerShdw blurRad="50800" dist="38100" dir="10800000" algn="r" rotWithShape="0">
                    <a:prstClr val="black">
                      <a:alpha val="40000"/>
                    </a:prstClr>
                  </a:outerShdw>
                </a:effectLst>
                <a:latin typeface="Arial"/>
              </a:rPr>
              <a:t>الغضب، السخط، الخبث، التجديف الكلام القبيح، الأمور الباطلة</a:t>
            </a:r>
            <a:endParaRPr lang="ar-JO" sz="6000"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الموت </a:t>
            </a:r>
            <a:r>
              <a:rPr lang="ar-JO"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للفروق التقليدية</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10 و لبستم الجديد الذي يتجدد للمعرفة حسب صورة خالقه 11 حيث ليس يوناني و يهودي ختان و غرلة بربري سكيثي عبد حر بل المسيح الكل و في الكل</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(3: 10-11)</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sp>
        <p:nvSpPr>
          <p:cNvPr id="331779" name="Title 2"/>
          <p:cNvSpPr>
            <a:spLocks noGrp="1"/>
          </p:cNvSpPr>
          <p:nvPr>
            <p:ph type="title"/>
          </p:nvPr>
        </p:nvSpPr>
        <p:spPr>
          <a:xfrm>
            <a:off x="914400" y="30163"/>
            <a:ext cx="8229600" cy="1143000"/>
          </a:xfrm>
        </p:spPr>
        <p:txBody>
          <a:bodyPr/>
          <a:lstStyle/>
          <a:p>
            <a:pPr algn="r" eaLnBrk="1" hangingPunct="1"/>
            <a:r>
              <a:rPr lang="en-US">
                <a:latin typeface="Arial" charset="0"/>
              </a:rPr>
              <a:t>3:10-11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ar-JO"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rPr>
              <a:t>تجنب هذه الفروقات</a:t>
            </a:r>
            <a:endPar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endParaRP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عرقي : يوناني أو يهودي</a:t>
            </a: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ar-JO"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طقسي : ختان أو غرلة</a:t>
            </a: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ar-JO"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حضاري : بربري أو سكيثي</a:t>
            </a: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ar-JO"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اجتماعي : عبد أو حر</a:t>
            </a: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74" name="Title 1"/>
          <p:cNvSpPr>
            <a:spLocks noGrp="1"/>
          </p:cNvSpPr>
          <p:nvPr>
            <p:ph type="title"/>
          </p:nvPr>
        </p:nvSpPr>
        <p:spPr>
          <a:xfrm>
            <a:off x="2771800" y="1988840"/>
            <a:ext cx="2088232" cy="1584176"/>
          </a:xfrm>
        </p:spPr>
        <p:txBody>
          <a:bodyPr/>
          <a:lstStyle/>
          <a:p>
            <a:pPr eaLnBrk="1" hangingPunct="1"/>
            <a:r>
              <a:rPr lang="ar-JO" sz="3200" b="1" dirty="0">
                <a:latin typeface="Arial" charset="0"/>
              </a:rPr>
              <a:t>الكنيسة</a:t>
            </a:r>
            <a:br>
              <a:rPr lang="ar-JO" sz="3200" b="1" dirty="0">
                <a:latin typeface="Arial" charset="0"/>
              </a:rPr>
            </a:br>
            <a:r>
              <a:rPr lang="ar-JO" sz="3200" b="1" dirty="0">
                <a:latin typeface="Arial" charset="0"/>
              </a:rPr>
              <a:t>تحتضن الجميع</a:t>
            </a:r>
            <a:endParaRPr lang="en-US" sz="3200" b="1" dirty="0">
              <a:latin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البس </a:t>
            </a:r>
            <a:r>
              <a:rPr lang="ar-JO"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نعمة</a:t>
            </a: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المسيح</a:t>
            </a:r>
            <a:b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 12-17) </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ملابس</a:t>
            </a:r>
            <a:r>
              <a:rPr lang="ar-JO"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الرأفة </a:t>
            </a: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 12)</a:t>
            </a:r>
            <a:endPar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b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ar-JO"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بدون الرأفة </a:t>
            </a:r>
            <a:br>
              <a:rPr lang="ar-JO"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ar-JO"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لا نستطيع أن نشعر مع الآخرين</a:t>
            </a:r>
            <a:endPar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ملابس</a:t>
            </a:r>
            <a:r>
              <a:rPr lang="ar-JO"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الغفران </a:t>
            </a: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 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الغفران ليس إعطاء أحدهم ما يستحق و لكن ما يحتاج</a:t>
            </a:r>
            <a:b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مجهول</a:t>
            </a: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الضعيف لا يستطيع أن يغفر أبداً</a:t>
            </a:r>
            <a:b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الغفران هو صفة الأقوياء</a:t>
            </a:r>
            <a:b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غاندي</a:t>
            </a:r>
            <a:endParaRPr lang="en-US" sz="3200"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028693" cy="1446653"/>
          </a:xfrm>
          <a:effectLst>
            <a:outerShdw blurRad="63500" dist="35921" dir="2700000" algn="ctr" rotWithShape="0">
              <a:schemeClr val="tx2">
                <a:alpha val="74998"/>
              </a:schemeClr>
            </a:outerShdw>
          </a:effectLst>
        </p:spPr>
        <p:txBody>
          <a:bodyPr/>
          <a:lstStyle/>
          <a:p>
            <a:pPr algn="r">
              <a:defRPr/>
            </a:pPr>
            <a:r>
              <a:rPr lang="ar-JO" sz="8800" b="1" dirty="0">
                <a:effectLst>
                  <a:glow rad="127000">
                    <a:schemeClr val="tx1"/>
                  </a:glow>
                </a:effectLst>
                <a:latin typeface="Arial" charset="0"/>
                <a:ea typeface="ＭＳ Ｐゴシック" charset="0"/>
                <a:cs typeface="ＭＳ Ｐゴシック" charset="0"/>
              </a:rPr>
              <a:t>كن محمياً</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74786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ar-JO" sz="3600" dirty="0">
                <a:solidFill>
                  <a:srgbClr val="FFFFFF"/>
                </a:solidFill>
                <a:ea typeface="+mj-ea"/>
                <a:cs typeface="+mj-cs"/>
              </a:rPr>
              <a:t>غراهام و غلاديس ستينز</a:t>
            </a:r>
            <a:endParaRPr lang="en-US" sz="3600" dirty="0">
              <a:solidFill>
                <a:srgbClr val="FFFFFF"/>
              </a:solidFill>
              <a:ea typeface="+mj-ea"/>
              <a:cs typeface="+mj-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a:latin typeface="Arial" charset="0"/>
              </a:rPr>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محتملين بعضكم بعضاً و مسامحين بعضكم بعضاً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إن كان لأحد على أحد شكوى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كما غفر لكم المسيح هكذا أنتم أيضاً</a:t>
            </a:r>
            <a:b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b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كو 3: 13</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endParaRPr lang="en-US" sz="3600" b="1" u="sng" dirty="0">
              <a:solidFill>
                <a:srgbClr val="FFFF00"/>
              </a:solidFill>
              <a:effectLst>
                <a:glow rad="1016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ملابس</a:t>
            </a:r>
            <a:r>
              <a:rPr lang="ar-JO"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المحبة </a:t>
            </a:r>
            <a:r>
              <a:rPr lang="ar-JO"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 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مغفور لي لكني لا أستطيع</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r" eaLnBrk="1" fontAlgn="auto" hangingPunct="1">
              <a:spcAft>
                <a:spcPts val="0"/>
              </a:spcAft>
              <a:defRPr/>
            </a:pP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إخلع الملابس </a:t>
            </a:r>
            <a:r>
              <a:rPr lang="ar-JO"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القديمة</a:t>
            </a:r>
            <a:b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البس </a:t>
            </a:r>
            <a:r>
              <a:rPr lang="ar-JO"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نعمة</a:t>
            </a: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المسيح</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غضب ؟</a:t>
            </a:r>
            <a:endPar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كراهية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ماضي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مؤلم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غيرة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طمع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علاقات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مكسورة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أفكار</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ازدراء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2800" b="1" dirty="0">
                <a:solidFill>
                  <a:srgbClr val="FFFFFF"/>
                </a:solidFill>
                <a:effectLst>
                  <a:glow rad="101600">
                    <a:schemeClr val="tx1">
                      <a:alpha val="99000"/>
                    </a:schemeClr>
                  </a:glow>
                </a:effectLst>
                <a:latin typeface="Arial" charset="0"/>
                <a:cs typeface="Times New Roman" charset="0"/>
              </a:rPr>
              <a:t>18 أيتها النساء اخضعن لرجالكن كما يليق في الرب 19 أيها الرجال أحبوا نساءكم و لا تكونوا قساة عليهن</a:t>
            </a:r>
            <a:br>
              <a:rPr lang="en-GB" sz="2800" b="1" dirty="0">
                <a:solidFill>
                  <a:srgbClr val="FFFFFF"/>
                </a:solidFill>
                <a:effectLst>
                  <a:glow rad="101600">
                    <a:schemeClr val="tx1">
                      <a:alpha val="99000"/>
                    </a:schemeClr>
                  </a:glow>
                </a:effectLst>
                <a:latin typeface="Arial" charset="0"/>
                <a:cs typeface="Times New Roman" charset="0"/>
              </a:rPr>
            </a:br>
            <a:r>
              <a:rPr lang="en-GB" sz="2800" b="1" dirty="0">
                <a:solidFill>
                  <a:srgbClr val="FFFFFF"/>
                </a:solidFill>
                <a:effectLst>
                  <a:glow rad="101600">
                    <a:schemeClr val="tx1">
                      <a:alpha val="99000"/>
                    </a:schemeClr>
                  </a:glow>
                </a:effectLst>
                <a:latin typeface="Arial" charset="0"/>
                <a:cs typeface="Times New Roman" charset="0"/>
              </a:rPr>
              <a:t>(</a:t>
            </a:r>
            <a:r>
              <a:rPr lang="ar-JO" sz="2800" b="1" dirty="0">
                <a:solidFill>
                  <a:srgbClr val="FFFFFF"/>
                </a:solidFill>
                <a:effectLst>
                  <a:glow rad="101600">
                    <a:schemeClr val="tx1">
                      <a:alpha val="99000"/>
                    </a:schemeClr>
                  </a:glow>
                </a:effectLst>
                <a:latin typeface="Arial" charset="0"/>
                <a:cs typeface="Times New Roman" charset="0"/>
              </a:rPr>
              <a:t>كو 3: 18-19</a:t>
            </a:r>
            <a:r>
              <a:rPr lang="en-GB" sz="2800" b="1" dirty="0">
                <a:solidFill>
                  <a:srgbClr val="FFFFFF"/>
                </a:solidFill>
                <a:effectLst>
                  <a:glow rad="101600">
                    <a:schemeClr val="tx1">
                      <a:alpha val="99000"/>
                    </a:schemeClr>
                  </a:glow>
                </a:effectLst>
                <a:latin typeface="Arial" charset="0"/>
                <a:cs typeface="Times New Roman" charset="0"/>
              </a:rPr>
              <a:t>)</a:t>
            </a:r>
            <a:endParaRPr lang="en-US" sz="2800" b="1" dirty="0">
              <a:solidFill>
                <a:srgbClr val="FFFFFF"/>
              </a:solidFill>
              <a:effectLst>
                <a:glow rad="101600">
                  <a:schemeClr val="tx1">
                    <a:alpha val="99000"/>
                  </a:schemeClr>
                </a:glow>
              </a:effectLst>
              <a:latin typeface="Arial" charset="0"/>
            </a:endParaRPr>
          </a:p>
        </p:txBody>
      </p:sp>
      <p:sp>
        <p:nvSpPr>
          <p:cNvPr id="372740" name="Rectangle 2"/>
          <p:cNvSpPr>
            <a:spLocks noGrp="1" noChangeArrowheads="1"/>
          </p:cNvSpPr>
          <p:nvPr>
            <p:ph type="title"/>
          </p:nvPr>
        </p:nvSpPr>
        <p:spPr>
          <a:xfrm>
            <a:off x="-20638" y="0"/>
            <a:ext cx="9164638" cy="765175"/>
          </a:xfrm>
        </p:spPr>
        <p:txBody>
          <a:bodyPr/>
          <a:lstStyle/>
          <a:p>
            <a:r>
              <a:rPr lang="ar-JO" sz="3200" b="1" dirty="0">
                <a:solidFill>
                  <a:schemeClr val="bg1"/>
                </a:solidFill>
                <a:latin typeface="Arial" charset="0"/>
                <a:ea typeface="ＭＳ Ｐゴシック" charset="0"/>
                <a:cs typeface="ＭＳ Ｐゴシック" charset="0"/>
              </a:rPr>
              <a:t>ماذا لو تبعنا كولوسي 3: 18-19 ؟</a:t>
            </a:r>
            <a:endParaRPr lang="en-US" b="1"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4" name="Text Box 2"/>
          <p:cNvSpPr txBox="1">
            <a:spLocks noChangeArrowheads="1"/>
          </p:cNvSpPr>
          <p:nvPr/>
        </p:nvSpPr>
        <p:spPr bwMode="auto">
          <a:xfrm>
            <a:off x="7684944" y="152400"/>
            <a:ext cx="13099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latin typeface="Arial" charset="0"/>
              </a:rPr>
              <a:t>189-190</a:t>
            </a:r>
            <a:endParaRPr lang="en-US" dirty="0">
              <a:latin typeface="Arial" charset="0"/>
            </a:endParaRPr>
          </a:p>
        </p:txBody>
      </p:sp>
      <p:sp>
        <p:nvSpPr>
          <p:cNvPr id="378885" name="Text Box 3"/>
          <p:cNvSpPr txBox="1">
            <a:spLocks noChangeArrowheads="1"/>
          </p:cNvSpPr>
          <p:nvPr/>
        </p:nvSpPr>
        <p:spPr bwMode="auto">
          <a:xfrm>
            <a:off x="3846045" y="76200"/>
            <a:ext cx="1377300"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charset="0"/>
                <a:ea typeface="SimSun" charset="0"/>
                <a:cs typeface="SimSun" charset="0"/>
              </a:rPr>
              <a:t>الخصائص</a:t>
            </a:r>
            <a:endParaRPr lang="en-US" altLang="zh-CN" sz="2800" b="1" dirty="0">
              <a:solidFill>
                <a:srgbClr val="FFFFFF"/>
              </a:solidFill>
              <a:latin typeface="Arial" charset="0"/>
              <a:ea typeface="SimSun" charset="0"/>
              <a:cs typeface="SimSun" charset="0"/>
            </a:endParaRP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charset="0"/>
                <a:cs typeface="Times New Roman" charset="0"/>
              </a:rPr>
              <a:t>أفسس</a:t>
            </a:r>
            <a:endParaRPr lang="en-US" sz="3200" b="1" dirty="0">
              <a:latin typeface="Arial"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SA" sz="3200" b="1" dirty="0" err="1">
                <a:solidFill>
                  <a:schemeClr val="bg1"/>
                </a:solidFill>
                <a:latin typeface="Arial" charset="0"/>
                <a:cs typeface="Times New Roman" charset="0"/>
              </a:rPr>
              <a:t>كولوسي</a:t>
            </a:r>
            <a:endParaRPr lang="en-US" sz="3200" b="1" dirty="0">
              <a:latin typeface="Arial"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مقاطع متشابهة</a:t>
              </a:r>
              <a:endParaRPr lang="en-US" b="1" dirty="0">
                <a:latin typeface="Arial" charset="0"/>
                <a:cs typeface="Times New Roman" charset="0"/>
              </a:endParaRP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مقاطع متشابهة</a:t>
              </a:r>
              <a:endParaRPr lang="en-US" b="1" dirty="0">
                <a:latin typeface="Arial" charset="0"/>
                <a:cs typeface="Times New Roman" charset="0"/>
              </a:endParaRP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15-17</a:t>
              </a:r>
              <a:endParaRPr lang="en-US" b="1" dirty="0">
                <a:latin typeface="Arial" charset="0"/>
                <a:cs typeface="Times New Roman" charset="0"/>
              </a:endParaRP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3-4</a:t>
              </a:r>
              <a:endParaRPr lang="en-US" b="1" dirty="0">
                <a:latin typeface="Arial" charset="0"/>
                <a:cs typeface="Times New Roman" charset="0"/>
              </a:endParaRP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18</a:t>
              </a:r>
              <a:endParaRPr lang="en-US" b="1" dirty="0">
                <a:latin typeface="Arial" charset="0"/>
                <a:cs typeface="Times New Roman" charset="0"/>
              </a:endParaRP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27</a:t>
              </a:r>
              <a:endParaRPr lang="en-US" b="1" dirty="0">
                <a:latin typeface="Arial" charset="0"/>
                <a:cs typeface="Times New Roman" charset="0"/>
              </a:endParaRP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19-20</a:t>
              </a:r>
              <a:endParaRPr lang="en-US" b="1" dirty="0">
                <a:latin typeface="Arial" charset="0"/>
                <a:cs typeface="Times New Roman" charset="0"/>
              </a:endParaRP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2: 12</a:t>
              </a:r>
              <a:endParaRPr lang="en-US" b="1" dirty="0">
                <a:latin typeface="Arial" charset="0"/>
                <a:cs typeface="Times New Roman" charset="0"/>
              </a:endParaRP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21-23</a:t>
              </a:r>
              <a:endParaRPr lang="en-US" b="1" dirty="0">
                <a:latin typeface="Arial" charset="0"/>
                <a:cs typeface="Times New Roman" charset="0"/>
              </a:endParaRP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1: 16-19</a:t>
              </a:r>
              <a:endParaRPr lang="en-US" b="1" dirty="0">
                <a:latin typeface="Arial" charset="0"/>
                <a:cs typeface="Times New Roman" charset="0"/>
              </a:endParaRP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5: 22-24 (الزوجات)</a:t>
              </a:r>
              <a:endParaRPr lang="en-US" b="1" dirty="0">
                <a:latin typeface="Arial" charset="0"/>
                <a:cs typeface="Times New Roman" charset="0"/>
              </a:endParaRP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3: 18 (الزوجات)</a:t>
              </a:r>
              <a:endParaRPr lang="en-US" b="1" dirty="0">
                <a:latin typeface="Arial" charset="0"/>
                <a:cs typeface="Times New Roman" charset="0"/>
              </a:endParaRP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5: 25-33 (الأزواج)</a:t>
              </a:r>
              <a:endParaRPr lang="en-US" b="1" dirty="0">
                <a:latin typeface="Arial" charset="0"/>
                <a:cs typeface="Times New Roman" charset="0"/>
              </a:endParaRP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3: 19 (الأزواج)</a:t>
              </a:r>
              <a:endParaRPr lang="en-US" b="1" dirty="0">
                <a:latin typeface="Arial" charset="0"/>
                <a:cs typeface="Times New Roman" charset="0"/>
              </a:endParaRP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6: 1-3 (الأولاد)</a:t>
              </a:r>
              <a:endParaRPr lang="en-US" b="1" dirty="0">
                <a:latin typeface="Arial" charset="0"/>
                <a:cs typeface="Times New Roman" charset="0"/>
              </a:endParaRP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3: 20 (الأولاد)</a:t>
              </a:r>
              <a:endParaRPr lang="en-US" b="1" dirty="0">
                <a:latin typeface="Arial" charset="0"/>
                <a:cs typeface="Times New Roman" charset="0"/>
              </a:endParaRP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6: 4 (الآباء)</a:t>
              </a:r>
              <a:endParaRPr lang="en-US" b="1" dirty="0">
                <a:latin typeface="Arial" charset="0"/>
                <a:cs typeface="Times New Roman" charset="0"/>
              </a:endParaRP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3: 21 (الآباء)</a:t>
              </a:r>
              <a:endParaRPr lang="en-US" b="1" dirty="0">
                <a:latin typeface="Arial" charset="0"/>
                <a:cs typeface="Times New Roman" charset="0"/>
              </a:endParaRP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6: 5-8 (العبيد)</a:t>
              </a:r>
              <a:endParaRPr lang="en-US" b="1" dirty="0">
                <a:latin typeface="Arial" charset="0"/>
                <a:cs typeface="Times New Roman" charset="0"/>
              </a:endParaRP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3: 22-25 (العبيد)</a:t>
              </a:r>
              <a:endParaRPr lang="en-US" b="1" dirty="0">
                <a:latin typeface="Arial" charset="0"/>
                <a:cs typeface="Times New Roman" charset="0"/>
              </a:endParaRP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6: 9 (السادة)</a:t>
              </a:r>
              <a:endParaRPr lang="en-US" b="1" dirty="0">
                <a:latin typeface="Arial" charset="0"/>
                <a:cs typeface="Times New Roman" charset="0"/>
              </a:endParaRP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b="1" dirty="0">
                  <a:latin typeface="Arial" charset="0"/>
                  <a:cs typeface="Times New Roman" charset="0"/>
                </a:rPr>
                <a:t>4: 1 (السادة)</a:t>
              </a:r>
              <a:endParaRPr lang="en-US" b="1" dirty="0">
                <a:latin typeface="Arial" charset="0"/>
                <a:cs typeface="Times New Roman" charset="0"/>
              </a:endParaRP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كولوسي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21658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كيف يمكنك أن تكون </a:t>
            </a:r>
            <a:r>
              <a:rPr lang="ar-JO" sz="4800" dirty="0">
                <a:solidFill>
                  <a:srgbClr val="FFFF00"/>
                </a:solidFill>
                <a:effectLst>
                  <a:glow rad="127000">
                    <a:schemeClr val="tx1"/>
                  </a:glow>
                </a:effectLst>
                <a:latin typeface="Arial" charset="0"/>
                <a:ea typeface="ＭＳ Ｐゴシック" charset="0"/>
                <a:cs typeface="ＭＳ Ｐゴシック" charset="0"/>
              </a:rPr>
              <a:t>محمياً </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من التعليم الكاذب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تكون </a:t>
            </a:r>
            <a:r>
              <a:rPr lang="ar-JO" sz="4800" b="1" dirty="0">
                <a:solidFill>
                  <a:srgbClr val="FFFF00"/>
                </a:solidFill>
                <a:effectLst>
                  <a:glow rad="127000">
                    <a:schemeClr val="tx1"/>
                  </a:glow>
                </a:effectLst>
                <a:latin typeface="Arial" charset="0"/>
                <a:ea typeface="ＭＳ Ｐゴシック" charset="0"/>
                <a:cs typeface="ＭＳ Ｐゴシック" charset="0"/>
              </a:rPr>
              <a:t>محمياً </a:t>
            </a:r>
            <a:r>
              <a:rPr lang="ar-JO" sz="4800" b="1" dirty="0">
                <a:effectLst>
                  <a:glow rad="127000">
                    <a:schemeClr val="tx1"/>
                  </a:glow>
                </a:effectLst>
                <a:latin typeface="Arial" charset="0"/>
                <a:ea typeface="ＭＳ Ｐゴシック" charset="0"/>
                <a:cs typeface="ＭＳ Ｐゴシック" charset="0"/>
              </a:rPr>
              <a:t>من التعليم الكاذب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كولوسي</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charset="0"/>
                <a:ea typeface="ＭＳ Ｐゴシック" charset="0"/>
                <a:cs typeface="ＭＳ Ｐゴシック" charset="0"/>
              </a:rPr>
              <a:t>إحمي نفسك من التعليم الكاذب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charset="0"/>
                <a:ea typeface="ＭＳ Ｐゴシック" charset="0"/>
                <a:cs typeface="ＭＳ Ｐゴシック" charset="0"/>
              </a:rPr>
              <a:t>من خلال التمسك </a:t>
            </a:r>
            <a:r>
              <a:rPr lang="ar-JO" sz="4800" b="1" noProof="0" dirty="0">
                <a:solidFill>
                  <a:srgbClr val="FFFF00"/>
                </a:solidFill>
                <a:effectLst>
                  <a:glow rad="127000">
                    <a:srgbClr val="000000"/>
                  </a:glow>
                </a:effectLst>
                <a:latin typeface="Arial" charset="0"/>
                <a:ea typeface="ＭＳ Ｐゴシック" charset="0"/>
                <a:cs typeface="ＭＳ Ｐゴシック" charset="0"/>
              </a:rPr>
              <a:t>بألوهية</a:t>
            </a:r>
            <a:r>
              <a:rPr lang="ar-JO" sz="4800" b="1" noProof="0" dirty="0">
                <a:solidFill>
                  <a:srgbClr val="FFFFFF"/>
                </a:solidFill>
                <a:effectLst>
                  <a:glow rad="127000">
                    <a:srgbClr val="000000"/>
                  </a:glow>
                </a:effectLst>
                <a:latin typeface="Arial" charset="0"/>
                <a:ea typeface="ＭＳ Ｐゴシック" charset="0"/>
                <a:cs typeface="ＭＳ Ｐゴシック" charset="0"/>
              </a:rPr>
              <a:t>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charset="0"/>
                <a:ea typeface="ＭＳ Ｐゴシック" charset="0"/>
                <a:cs typeface="ＭＳ Ｐゴシック" charset="0"/>
              </a:rPr>
              <a:t>و الحياة المقدسة</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ملخص كولوسي</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الإبن</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الله</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الآب</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a:ea typeface="ＭＳ Ｐゴシック" charset="0"/>
                <a:cs typeface="+mn-cs"/>
              </a:rPr>
              <a:t>الروح القدس</a:t>
            </a:r>
            <a:endParaRPr kumimoji="0" lang="en-US" sz="4000" b="1" i="1"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1. آمن أن يسوع هو </a:t>
            </a:r>
            <a:r>
              <a:rPr lang="ar-JO" sz="4800" b="1" dirty="0">
                <a:solidFill>
                  <a:srgbClr val="FFFF00"/>
                </a:solidFill>
                <a:effectLst>
                  <a:glow rad="127000">
                    <a:schemeClr val="tx1"/>
                  </a:glow>
                </a:effectLst>
                <a:latin typeface="Arial" charset="0"/>
                <a:ea typeface="ＭＳ Ｐゴシック" charset="0"/>
                <a:cs typeface="ＭＳ Ｐゴシック" charset="0"/>
              </a:rPr>
              <a:t>الله</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كو 1-2</a:t>
            </a:r>
            <a:r>
              <a:rPr lang="en-SG"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i="1" kern="0" dirty="0">
                <a:solidFill>
                  <a:srgbClr val="FFFFFF"/>
                </a:solidFill>
                <a:effectLst>
                  <a:glow rad="127000">
                    <a:srgbClr val="000000"/>
                  </a:glow>
                </a:effectLst>
                <a:latin typeface="Arial" charset="0"/>
                <a:ea typeface="ＭＳ Ｐゴシック" charset="0"/>
                <a:cs typeface="ＭＳ Ｐゴシック" charset="0"/>
              </a:rPr>
              <a:t>كيف تكون محمياً من التعليم الكاذب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latin typeface="Arial" charset="0"/>
                <a:ea typeface="ＭＳ Ｐゴシック" charset="0"/>
                <a:cs typeface="ＭＳ Ｐゴシック" charset="0"/>
              </a:rPr>
              <a:t>2. تمسك بالحياة </a:t>
            </a:r>
            <a:r>
              <a:rPr lang="ar-JO" sz="4800" dirty="0">
                <a:solidFill>
                  <a:srgbClr val="FFFF00"/>
                </a:solidFill>
                <a:effectLst>
                  <a:glow rad="127000">
                    <a:schemeClr val="tx1"/>
                  </a:glow>
                </a:effectLst>
                <a:latin typeface="Arial" charset="0"/>
                <a:ea typeface="ＭＳ Ｐゴシック" charset="0"/>
                <a:cs typeface="ＭＳ Ｐゴシック" charset="0"/>
              </a:rPr>
              <a:t>المقدسة</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(كو 3-4)</a:t>
            </a:r>
            <a:r>
              <a:rPr lang="en-SG"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i="1" kern="0" dirty="0">
                <a:effectLst>
                  <a:glow rad="127000">
                    <a:schemeClr val="tx1"/>
                  </a:glow>
                </a:effectLst>
                <a:latin typeface="Arial" charset="0"/>
                <a:ea typeface="ＭＳ Ｐゴシック" charset="0"/>
                <a:cs typeface="ＭＳ Ｐゴシック" charset="0"/>
              </a:rPr>
              <a:t>كيف تكون محمياً من التعليم الكاذب</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بماذا تتمسك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الألوهية</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القداسة</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35921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ما هي الملابس القديمة التي تحتاج إلى رميها ؟</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60005" y="152400"/>
            <a:ext cx="137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188-189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i="0" u="none" strike="noStrike" kern="1200" cap="none" spc="0" normalizeH="0" baseline="0" noProof="0" dirty="0">
                <a:ln>
                  <a:noFill/>
                </a:ln>
                <a:solidFill>
                  <a:srgbClr val="FFFFFF"/>
                </a:solidFill>
                <a:effectLst/>
                <a:uLnTx/>
                <a:uFillTx/>
                <a:latin typeface="Times New Roman" charset="0"/>
                <a:ea typeface="ＭＳ Ｐゴシック" charset="0"/>
              </a:rPr>
              <a:t>كانت آسيا الصغرى البذرة لما تطور إلى الغنوسية في القرن الثاني .</a:t>
            </a:r>
            <a:br>
              <a:rPr kumimoji="0" lang="en-US" sz="2500" b="1"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ar-JO" sz="2500" b="1" i="0" u="none" strike="noStrike" kern="1200" cap="none" spc="0" normalizeH="0" baseline="0" noProof="0" dirty="0">
                <a:ln>
                  <a:noFill/>
                </a:ln>
                <a:solidFill>
                  <a:srgbClr val="FFFFFF"/>
                </a:solidFill>
                <a:effectLst/>
                <a:uLnTx/>
                <a:uFillTx/>
                <a:latin typeface="Times New Roman" charset="0"/>
                <a:ea typeface="ＭＳ Ｐゴシック" charset="0"/>
              </a:rPr>
              <a:t> يخبرنا هجوم بولس المضاد بهذا عن البدعة</a:t>
            </a:r>
            <a:r>
              <a:rPr kumimoji="0" lang="ar-JO" sz="28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a:t>
            </a:r>
            <a:r>
              <a:rPr kumimoji="0" lang="ar-JO" altLang="zh-CN" sz="2400"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اليهودية</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 الناموسية في اتباع نواميس و شرائع العهد القديم (2: 16-17</a:t>
            </a:r>
            <a:r>
              <a:rPr kumimoji="0" lang="ar-JO"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2. </a:t>
            </a:r>
            <a:r>
              <a:rPr kumimoji="0" lang="ar-JO" altLang="zh-CN" sz="2400"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الفلسفة اليونانية </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ما يعرف بالمعرفة العميقة المعلنة لأحد الرواد فقط (2: 2ب-4     ، 8-10)</a:t>
            </a:r>
            <a:endPar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3. </a:t>
            </a:r>
            <a:r>
              <a:rPr kumimoji="0" lang="ar-JO" altLang="zh-CN" sz="2400"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عبادة الملائكة </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كوسطاء بين الناس و الله (2: 18)</a:t>
            </a:r>
            <a:endPar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4. </a:t>
            </a:r>
            <a:r>
              <a:rPr kumimoji="0" lang="ar-JO" altLang="zh-CN" sz="2400"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إنكار ألوهية المسيح </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15، 2: 9) و تفوقه (1: 15ب، 17أ) و قدرته على الخلق (1: 16) و حفظ العالم (1: 17)</a:t>
            </a:r>
            <a:endPar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5. الطبيعة </a:t>
            </a:r>
            <a:r>
              <a:rPr kumimoji="0" lang="ar-JO" altLang="zh-CN" sz="2400" b="1" i="0" u="none" strike="noStrike" kern="1200" cap="none" spc="0" normalizeH="0" baseline="0" noProof="0" dirty="0">
                <a:ln>
                  <a:noFill/>
                </a:ln>
                <a:solidFill>
                  <a:srgbClr val="FFFF00"/>
                </a:solidFill>
                <a:effectLst/>
                <a:uLnTx/>
                <a:uFillTx/>
                <a:latin typeface="Arial" pitchFamily="34" charset="0"/>
                <a:ea typeface="SimSun" charset="0"/>
                <a:cs typeface="Arial" pitchFamily="34" charset="0"/>
              </a:rPr>
              <a:t>التقشفية</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التي تنظر بطريقة دونية إلى الجسد (2: 20-23)</a:t>
            </a:r>
            <a:endPar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charset="0"/>
                <a:ea typeface="SimSun" charset="0"/>
                <a:cs typeface="SimSun" charset="0"/>
              </a:rPr>
              <a:t>المناسبة</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636776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b="1" dirty="0">
                <a:solidFill>
                  <a:srgbClr val="FFFFFF"/>
                </a:solidFill>
                <a:effectLst>
                  <a:glow rad="101600">
                    <a:schemeClr val="tx1">
                      <a:alpha val="75000"/>
                    </a:schemeClr>
                  </a:glow>
                  <a:outerShdw blurRad="50800" dist="38100" dir="10800000" algn="r" rotWithShape="0">
                    <a:prstClr val="black">
                      <a:alpha val="40000"/>
                    </a:prstClr>
                  </a:outerShdw>
                </a:effectLst>
              </a:rPr>
              <a:t>ما هي الملابس الجديدة التي تحتاج أن ترتديها ؟</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649086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 </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Beam</Template>
  <TotalTime>11644</TotalTime>
  <Words>8713</Words>
  <Application>Microsoft Macintosh PowerPoint</Application>
  <PresentationFormat>On-screen Show (4:3)</PresentationFormat>
  <Paragraphs>762</Paragraphs>
  <Slides>99</Slides>
  <Notes>80</Notes>
  <HiddenSlides>0</HiddenSlides>
  <MMClips>0</MMClips>
  <ScaleCrop>false</ScaleCrop>
  <HeadingPairs>
    <vt:vector size="6" baseType="variant">
      <vt:variant>
        <vt:lpstr>Fonts Used</vt:lpstr>
      </vt:variant>
      <vt:variant>
        <vt:i4>15</vt:i4>
      </vt:variant>
      <vt:variant>
        <vt:lpstr>Theme</vt:lpstr>
      </vt:variant>
      <vt:variant>
        <vt:i4>20</vt:i4>
      </vt:variant>
      <vt:variant>
        <vt:lpstr>Slide Titles</vt:lpstr>
      </vt:variant>
      <vt:variant>
        <vt:i4>99</vt:i4>
      </vt:variant>
    </vt:vector>
  </HeadingPairs>
  <TitlesOfParts>
    <vt:vector size="134" baseType="lpstr">
      <vt:lpstr>Arial</vt:lpstr>
      <vt:lpstr>Arial Narrow</vt:lpstr>
      <vt:lpstr>Arial Rounded MT Bold</vt:lpstr>
      <vt:lpstr>Bank Gothic</vt:lpstr>
      <vt:lpstr>Calibri</vt:lpstr>
      <vt:lpstr>Candara</vt:lpstr>
      <vt:lpstr>Comic Sans MS</vt:lpstr>
      <vt:lpstr>Geneva</vt:lpstr>
      <vt:lpstr>Helvetica</vt:lpstr>
      <vt:lpstr>Helvetica Neue Black Condensed</vt:lpstr>
      <vt:lpstr>Impact</vt:lpstr>
      <vt:lpstr>Tahoma</vt:lpstr>
      <vt:lpstr>Times</vt:lpstr>
      <vt:lpstr>Times New Roman</vt:lpstr>
      <vt:lpstr>Wingdings</vt:lpstr>
      <vt:lpstr>Strategic</vt:lpstr>
      <vt:lpstr>Default Design</vt:lpstr>
      <vt:lpstr>Slit</vt:lpstr>
      <vt:lpstr>3_Default Design</vt:lpstr>
      <vt:lpstr>2_Default Design</vt:lpstr>
      <vt:lpstr>5_Default Design</vt:lpstr>
      <vt:lpstr>11_Default Design</vt:lpstr>
      <vt:lpstr>Blank Presentation</vt:lpstr>
      <vt:lpstr>9_Default Design</vt:lpstr>
      <vt:lpstr>Office Theme</vt:lpstr>
      <vt:lpstr>3_Strategic</vt:lpstr>
      <vt:lpstr>1_Blank Presentation</vt:lpstr>
      <vt:lpstr>2_Blank Presentation</vt:lpstr>
      <vt:lpstr>3_Blank Presentation</vt:lpstr>
      <vt:lpstr>4_Blank Presentation</vt:lpstr>
      <vt:lpstr>49_Blank Presentation</vt:lpstr>
      <vt:lpstr>50_Blank Presentation</vt:lpstr>
      <vt:lpstr>15_Default Design</vt:lpstr>
      <vt:lpstr>66_Office Theme</vt:lpstr>
      <vt:lpstr>2_Slit</vt:lpstr>
      <vt:lpstr>كن محمياً</vt:lpstr>
      <vt:lpstr>ينكر المعلمون الكذبة  ألوهية و عمل المسيح</vt:lpstr>
      <vt:lpstr>التعليم الكاذب</vt:lpstr>
      <vt:lpstr>Foster Letter 2002</vt:lpstr>
      <vt:lpstr>Already Gone 04802</vt:lpstr>
      <vt:lpstr>التعليم الكاذب</vt:lpstr>
      <vt:lpstr>التعليم الكاذب</vt:lpstr>
      <vt:lpstr>كن محمياً</vt:lpstr>
      <vt:lpstr>كيف تكون محمياً من التعليم الكاذب ؟</vt:lpstr>
      <vt:lpstr>كولوسي و الكنائس السبعة (رؤ 2-3)</vt:lpstr>
      <vt:lpstr>وادي نهر ليكوس</vt:lpstr>
      <vt:lpstr>المناسبة</vt:lpstr>
      <vt:lpstr>المناسبة</vt:lpstr>
      <vt:lpstr>اليهودية : الناموس صالح</vt:lpstr>
      <vt:lpstr>لا ناموسية    </vt:lpstr>
      <vt:lpstr>لا ظلال</vt:lpstr>
      <vt:lpstr>ركز على </vt:lpstr>
      <vt:lpstr>المناسبة</vt:lpstr>
      <vt:lpstr>الفلسفة اليونانية</vt:lpstr>
      <vt:lpstr>الآية المفتاحية</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المناسبة</vt:lpstr>
      <vt:lpstr>كيف يمكنك أن تكون محمياً  من التعليم الكاذب ؟</vt:lpstr>
      <vt:lpstr>Key Word &amp; Verse</vt:lpstr>
      <vt:lpstr>ملخص كولوسي</vt:lpstr>
      <vt:lpstr>Book Chart</vt:lpstr>
      <vt:lpstr>1. آمن أن يسوع هو الله (كو 1-2) </vt:lpstr>
      <vt:lpstr>كولوسي 1 </vt:lpstr>
      <vt:lpstr>1 بولس رسول يسوع المسيح بمشيئة الله و تيموثاوس الأخ 2 إلى القديسين في كولوسي و الإخوة المؤمنين في المسيح نعمة لكم و سلام من الله أبينا و الرب يسوع المسيح (1: 1-2)</vt:lpstr>
      <vt:lpstr>3 نشكر الله و ابا ربنا يسوع المسيح كل حين مصلين لأجلكم          4 إذ سمعنا بإيمانكم بالمسيح يسوع و محبتكم لجميع القديسين       5 من أجل الرجاء الموضوع لكم في السماوات الذي سمعتم به قبلاً في كلمة حق الإنجيل (1: 3-5)</vt:lpstr>
      <vt:lpstr>الإنتقال العظيم</vt:lpstr>
      <vt:lpstr>كولوسي 1: 15</vt:lpstr>
      <vt:lpstr>Colossians 1:16-18</vt:lpstr>
      <vt:lpstr>داخل الذرة</vt:lpstr>
      <vt:lpstr>PowerPoint Presentation</vt:lpstr>
      <vt:lpstr>عبرانيين 1: 1-2</vt:lpstr>
      <vt:lpstr>يوحنا 3:1</vt:lpstr>
      <vt:lpstr> شكل يسوع آدم من التراب    (يو 1: 3،     تك 2: 7)</vt:lpstr>
      <vt:lpstr>خلق يسوع آدم و حواء (يو 1: 3، تك 2: 21-23)</vt:lpstr>
      <vt:lpstr>كنيسة يسوع الحقيقي، طريق آدم</vt:lpstr>
      <vt:lpstr>بماذا تؤمن كنيسة يسوع الحقيقي ؟</vt:lpstr>
      <vt:lpstr>تزييف ؟</vt:lpstr>
      <vt:lpstr>كولوسي 2 </vt:lpstr>
      <vt:lpstr>ما هو الخطأ ؟</vt:lpstr>
      <vt:lpstr>تعليم كاذب</vt:lpstr>
      <vt:lpstr>كيف يمكنك أن تكون محمياً  من التعليم الكاذب ؟</vt:lpstr>
      <vt:lpstr>1. آمن أن يسوع هو الله (كو 1-2) </vt:lpstr>
      <vt:lpstr>2. احتضن الحياة المقدسة (كو 3-4) </vt:lpstr>
      <vt:lpstr>كولوسي 3 </vt:lpstr>
      <vt:lpstr>PowerPoint Presentation</vt:lpstr>
      <vt:lpstr>الحياة المقدسة علاقاتية</vt:lpstr>
      <vt:lpstr>كيف نلبس فضائل الحياة الجديدة ؟ كولوسي 3: 5-17</vt:lpstr>
      <vt:lpstr>1. اخلع الملابس القديمة     (3: 5-11)</vt:lpstr>
      <vt:lpstr>كو 3: 5 فأميتوا أعضاءكم التي على الأرض   مت 18: 9أ و إن أعثرتك عينك فاقلعها و ألقها عنك </vt:lpstr>
      <vt:lpstr>النقطة تخلص مما هو شرير فينا</vt:lpstr>
      <vt:lpstr>إخلع ملابس الحياة الفاسدة (3: 5-7)</vt:lpstr>
      <vt:lpstr>موت الحياة الفاسدة (3: 5-7)</vt:lpstr>
      <vt:lpstr>الموت بسبب الحياة الفاسدة (3: 5-7)</vt:lpstr>
      <vt:lpstr>Death to corrupt living</vt:lpstr>
      <vt:lpstr> الزنا، النجاسة، الهوى، الشهوة الردية، الطمع الذي هو عبادة الأوثان (3: 5ب)</vt:lpstr>
      <vt:lpstr>إخلع ملابس المحادثات السيئة (3: 8-9)</vt:lpstr>
      <vt:lpstr>3:8-9</vt:lpstr>
      <vt:lpstr>ما هو نوع الكلام الذي يجب التخلص منه ؟</vt:lpstr>
      <vt:lpstr>الموت للفروق التقليدية</vt:lpstr>
      <vt:lpstr>3:10-11</vt:lpstr>
      <vt:lpstr>تجنب هذه الفروقات</vt:lpstr>
      <vt:lpstr>الكنيسة تحتضن الجميع</vt:lpstr>
      <vt:lpstr> 2. البس نعمة المسيح     (3: 12-17) </vt:lpstr>
      <vt:lpstr>ملابس الرأفة (3: 12)</vt:lpstr>
      <vt:lpstr> بدون الرأفة  لا نستطيع أن نشعر مع الآخرين</vt:lpstr>
      <vt:lpstr>ملابس الغفران (3: 13)</vt:lpstr>
      <vt:lpstr>الغفران ليس إعطاء أحدهم ما يستحق و لكن ما يحتاج مجهول   الضعيف لا يستطيع أن يغفر أبداً الغفران هو صفة الأقوياء غاندي</vt:lpstr>
      <vt:lpstr>غراهام و غلاديس ستينز</vt:lpstr>
      <vt:lpstr>3:13</vt:lpstr>
      <vt:lpstr>ملابس المحبة (3: 14)</vt:lpstr>
      <vt:lpstr>مغفور لي لكني لا أستطيع</vt:lpstr>
      <vt:lpstr> 1. إخلع الملابس القديمة 2. البس نعمة المسيح  </vt:lpstr>
      <vt:lpstr>غضب ؟</vt:lpstr>
      <vt:lpstr>ماذا لو تبعنا كولوسي 3: 18-19 ؟</vt:lpstr>
      <vt:lpstr>Ephesians &amp; Colossians</vt:lpstr>
      <vt:lpstr>كولوسي 4 </vt:lpstr>
      <vt:lpstr>كيف يمكنك أن تكون محمياً  من التعليم الكاذب ؟</vt:lpstr>
      <vt:lpstr>الفكرة الرئيسية في كولوسي</vt:lpstr>
      <vt:lpstr>ملخص كولوسي</vt:lpstr>
      <vt:lpstr>1. آمن أن يسوع هو الله (كو 1-2) </vt:lpstr>
      <vt:lpstr>2. تمسك بالحياة المقدسة (كو 3-4) </vt:lpstr>
      <vt:lpstr>بماذا تتمسك ؟</vt:lpstr>
      <vt:lpstr>ما هي الملابس القديمة التي تحتاج إلى رميها ؟</vt:lpstr>
      <vt:lpstr>المناسبة</vt:lpstr>
      <vt:lpstr>ما هي الملابس الجديدة التي تحتاج أن ترتديها ؟</vt:lpstr>
      <vt:lpstr>Black</vt:lpstr>
      <vt:lpstr>    وعظ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316</cp:revision>
  <dcterms:created xsi:type="dcterms:W3CDTF">2009-03-11T00:09:53Z</dcterms:created>
  <dcterms:modified xsi:type="dcterms:W3CDTF">2022-01-28T00:28:15Z</dcterms:modified>
</cp:coreProperties>
</file>