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4.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5.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6.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9.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9" r:id="rId2"/>
    <p:sldMasterId id="2147483772" r:id="rId3"/>
    <p:sldMasterId id="2147484306" r:id="rId4"/>
    <p:sldMasterId id="2147484392" r:id="rId5"/>
    <p:sldMasterId id="2147484404" r:id="rId6"/>
    <p:sldMasterId id="2147484416" r:id="rId7"/>
    <p:sldMasterId id="2147484427" r:id="rId8"/>
    <p:sldMasterId id="2147484715" r:id="rId9"/>
    <p:sldMasterId id="2147484718" r:id="rId10"/>
    <p:sldMasterId id="2147485016" r:id="rId11"/>
    <p:sldMasterId id="2147485198" r:id="rId12"/>
    <p:sldMasterId id="2147485223" r:id="rId13"/>
    <p:sldMasterId id="2147485247" r:id="rId14"/>
    <p:sldMasterId id="2147485263" r:id="rId15"/>
    <p:sldMasterId id="2147485901" r:id="rId16"/>
    <p:sldMasterId id="2147485913" r:id="rId17"/>
    <p:sldMasterId id="2147485927" r:id="rId18"/>
    <p:sldMasterId id="2147485951" r:id="rId19"/>
    <p:sldMasterId id="2147485963" r:id="rId20"/>
    <p:sldMasterId id="2147489463" r:id="rId21"/>
    <p:sldMasterId id="2147489475" r:id="rId22"/>
    <p:sldMasterId id="2147489499" r:id="rId23"/>
    <p:sldMasterId id="2147489511" r:id="rId24"/>
    <p:sldMasterId id="2147489535" r:id="rId25"/>
    <p:sldMasterId id="2147489561" r:id="rId26"/>
    <p:sldMasterId id="2147489573" r:id="rId27"/>
    <p:sldMasterId id="2147489587" r:id="rId28"/>
    <p:sldMasterId id="2147489601" r:id="rId29"/>
    <p:sldMasterId id="2147489617" r:id="rId30"/>
    <p:sldMasterId id="2147489666" r:id="rId31"/>
    <p:sldMasterId id="2147489678" r:id="rId32"/>
  </p:sldMasterIdLst>
  <p:notesMasterIdLst>
    <p:notesMasterId r:id="rId130"/>
  </p:notesMasterIdLst>
  <p:sldIdLst>
    <p:sldId id="435" r:id="rId33"/>
    <p:sldId id="256" r:id="rId34"/>
    <p:sldId id="433" r:id="rId35"/>
    <p:sldId id="428" r:id="rId36"/>
    <p:sldId id="306" r:id="rId37"/>
    <p:sldId id="319" r:id="rId38"/>
    <p:sldId id="345" r:id="rId39"/>
    <p:sldId id="434" r:id="rId40"/>
    <p:sldId id="432" r:id="rId41"/>
    <p:sldId id="446" r:id="rId42"/>
    <p:sldId id="549" r:id="rId43"/>
    <p:sldId id="2405" r:id="rId44"/>
    <p:sldId id="543" r:id="rId45"/>
    <p:sldId id="544" r:id="rId46"/>
    <p:sldId id="562" r:id="rId47"/>
    <p:sldId id="342" r:id="rId48"/>
    <p:sldId id="563" r:id="rId49"/>
    <p:sldId id="4040" r:id="rId50"/>
    <p:sldId id="297" r:id="rId51"/>
    <p:sldId id="261" r:id="rId52"/>
    <p:sldId id="401" r:id="rId53"/>
    <p:sldId id="262" r:id="rId54"/>
    <p:sldId id="277" r:id="rId55"/>
    <p:sldId id="278" r:id="rId56"/>
    <p:sldId id="585" r:id="rId57"/>
    <p:sldId id="305" r:id="rId58"/>
    <p:sldId id="556" r:id="rId59"/>
    <p:sldId id="380" r:id="rId60"/>
    <p:sldId id="351" r:id="rId61"/>
    <p:sldId id="350" r:id="rId62"/>
    <p:sldId id="260" r:id="rId63"/>
    <p:sldId id="397" r:id="rId64"/>
    <p:sldId id="396" r:id="rId65"/>
    <p:sldId id="352" r:id="rId66"/>
    <p:sldId id="354" r:id="rId67"/>
    <p:sldId id="353" r:id="rId68"/>
    <p:sldId id="355" r:id="rId69"/>
    <p:sldId id="381" r:id="rId70"/>
    <p:sldId id="358" r:id="rId71"/>
    <p:sldId id="374" r:id="rId72"/>
    <p:sldId id="575" r:id="rId73"/>
    <p:sldId id="574" r:id="rId74"/>
    <p:sldId id="583" r:id="rId75"/>
    <p:sldId id="560" r:id="rId76"/>
    <p:sldId id="586" r:id="rId77"/>
    <p:sldId id="382" r:id="rId78"/>
    <p:sldId id="561" r:id="rId79"/>
    <p:sldId id="576" r:id="rId80"/>
    <p:sldId id="356" r:id="rId81"/>
    <p:sldId id="552" r:id="rId82"/>
    <p:sldId id="553" r:id="rId83"/>
    <p:sldId id="4958" r:id="rId84"/>
    <p:sldId id="317" r:id="rId85"/>
    <p:sldId id="318" r:id="rId86"/>
    <p:sldId id="285" r:id="rId87"/>
    <p:sldId id="587" r:id="rId88"/>
    <p:sldId id="336" r:id="rId89"/>
    <p:sldId id="337" r:id="rId90"/>
    <p:sldId id="577" r:id="rId91"/>
    <p:sldId id="274" r:id="rId92"/>
    <p:sldId id="307" r:id="rId93"/>
    <p:sldId id="584" r:id="rId94"/>
    <p:sldId id="557" r:id="rId95"/>
    <p:sldId id="4041" r:id="rId96"/>
    <p:sldId id="581" r:id="rId97"/>
    <p:sldId id="588" r:id="rId98"/>
    <p:sldId id="559" r:id="rId99"/>
    <p:sldId id="384" r:id="rId100"/>
    <p:sldId id="452" r:id="rId101"/>
    <p:sldId id="357" r:id="rId102"/>
    <p:sldId id="444" r:id="rId103"/>
    <p:sldId id="376" r:id="rId104"/>
    <p:sldId id="364" r:id="rId105"/>
    <p:sldId id="372" r:id="rId106"/>
    <p:sldId id="373" r:id="rId107"/>
    <p:sldId id="385" r:id="rId108"/>
    <p:sldId id="360" r:id="rId109"/>
    <p:sldId id="361" r:id="rId110"/>
    <p:sldId id="362" r:id="rId111"/>
    <p:sldId id="399" r:id="rId112"/>
    <p:sldId id="398" r:id="rId113"/>
    <p:sldId id="564" r:id="rId114"/>
    <p:sldId id="565" r:id="rId115"/>
    <p:sldId id="566" r:id="rId116"/>
    <p:sldId id="567" r:id="rId117"/>
    <p:sldId id="568" r:id="rId118"/>
    <p:sldId id="329" r:id="rId119"/>
    <p:sldId id="322" r:id="rId120"/>
    <p:sldId id="323" r:id="rId121"/>
    <p:sldId id="331" r:id="rId122"/>
    <p:sldId id="332" r:id="rId123"/>
    <p:sldId id="349" r:id="rId124"/>
    <p:sldId id="333" r:id="rId125"/>
    <p:sldId id="348" r:id="rId126"/>
    <p:sldId id="580" r:id="rId127"/>
    <p:sldId id="459" r:id="rId128"/>
    <p:sldId id="460" r:id="rId1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60EF87D4-1D91-134D-86D2-A295245FA014}">
          <p14:sldIdLst>
            <p14:sldId id="435"/>
            <p14:sldId id="256"/>
            <p14:sldId id="433"/>
            <p14:sldId id="428"/>
            <p14:sldId id="306"/>
            <p14:sldId id="319"/>
            <p14:sldId id="345"/>
            <p14:sldId id="434"/>
            <p14:sldId id="432"/>
            <p14:sldId id="446"/>
            <p14:sldId id="549"/>
            <p14:sldId id="2405"/>
            <p14:sldId id="543"/>
            <p14:sldId id="544"/>
            <p14:sldId id="562"/>
            <p14:sldId id="342"/>
            <p14:sldId id="563"/>
            <p14:sldId id="4040"/>
            <p14:sldId id="297"/>
            <p14:sldId id="261"/>
            <p14:sldId id="401"/>
            <p14:sldId id="262"/>
            <p14:sldId id="277"/>
            <p14:sldId id="278"/>
            <p14:sldId id="585"/>
            <p14:sldId id="305"/>
            <p14:sldId id="556"/>
          </p14:sldIdLst>
        </p14:section>
        <p14:section name="Chapters" id="{9E8910DA-79F1-C845-8A17-945FE9F7132A}">
          <p14:sldIdLst>
            <p14:sldId id="380"/>
            <p14:sldId id="351"/>
            <p14:sldId id="350"/>
            <p14:sldId id="260"/>
            <p14:sldId id="397"/>
            <p14:sldId id="396"/>
            <p14:sldId id="352"/>
            <p14:sldId id="354"/>
            <p14:sldId id="353"/>
            <p14:sldId id="355"/>
            <p14:sldId id="381"/>
            <p14:sldId id="358"/>
            <p14:sldId id="374"/>
            <p14:sldId id="575"/>
            <p14:sldId id="574"/>
            <p14:sldId id="583"/>
            <p14:sldId id="560"/>
            <p14:sldId id="586"/>
            <p14:sldId id="382"/>
            <p14:sldId id="561"/>
            <p14:sldId id="576"/>
            <p14:sldId id="356"/>
            <p14:sldId id="552"/>
            <p14:sldId id="553"/>
            <p14:sldId id="4958"/>
            <p14:sldId id="317"/>
            <p14:sldId id="318"/>
            <p14:sldId id="285"/>
            <p14:sldId id="587"/>
            <p14:sldId id="336"/>
            <p14:sldId id="337"/>
            <p14:sldId id="577"/>
            <p14:sldId id="274"/>
            <p14:sldId id="307"/>
            <p14:sldId id="584"/>
            <p14:sldId id="557"/>
            <p14:sldId id="4041"/>
            <p14:sldId id="581"/>
            <p14:sldId id="588"/>
            <p14:sldId id="559"/>
            <p14:sldId id="384"/>
            <p14:sldId id="452"/>
            <p14:sldId id="357"/>
            <p14:sldId id="444"/>
            <p14:sldId id="376"/>
            <p14:sldId id="364"/>
            <p14:sldId id="372"/>
            <p14:sldId id="373"/>
            <p14:sldId id="385"/>
            <p14:sldId id="360"/>
            <p14:sldId id="361"/>
            <p14:sldId id="362"/>
            <p14:sldId id="399"/>
            <p14:sldId id="398"/>
          </p14:sldIdLst>
        </p14:section>
        <p14:section name="Conclusion" id="{DB754CAC-031E-414D-811C-1D1EB889E9BC}">
          <p14:sldIdLst>
            <p14:sldId id="564"/>
            <p14:sldId id="565"/>
            <p14:sldId id="566"/>
            <p14:sldId id="567"/>
            <p14:sldId id="568"/>
            <p14:sldId id="329"/>
            <p14:sldId id="322"/>
            <p14:sldId id="323"/>
            <p14:sldId id="331"/>
            <p14:sldId id="332"/>
            <p14:sldId id="349"/>
            <p14:sldId id="333"/>
            <p14:sldId id="348"/>
            <p14:sldId id="580"/>
            <p14:sldId id="459"/>
            <p14:sldId id="4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56A04"/>
    <a:srgbClr val="009193"/>
    <a:srgbClr val="009051"/>
    <a:srgbClr val="942092"/>
    <a:srgbClr val="ED8883"/>
    <a:srgbClr val="CB4CD3"/>
    <a:srgbClr val="660066"/>
    <a:srgbClr val="9933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35"/>
    <p:restoredTop sz="78196" autoAdjust="0"/>
  </p:normalViewPr>
  <p:slideViewPr>
    <p:cSldViewPr>
      <p:cViewPr varScale="1">
        <p:scale>
          <a:sx n="82" d="100"/>
          <a:sy n="82" d="100"/>
        </p:scale>
        <p:origin x="184" y="968"/>
      </p:cViewPr>
      <p:guideLst>
        <p:guide orient="horz" pos="2160"/>
        <p:guide pos="2880"/>
      </p:guideLst>
    </p:cSldViewPr>
  </p:slideViewPr>
  <p:outlineViewPr>
    <p:cViewPr>
      <p:scale>
        <a:sx n="33" d="100"/>
        <a:sy n="33" d="100"/>
      </p:scale>
      <p:origin x="0" y="-17448"/>
    </p:cViewPr>
  </p:outlineViewPr>
  <p:notesTextViewPr>
    <p:cViewPr>
      <p:scale>
        <a:sx n="100" d="100"/>
        <a:sy n="100" d="100"/>
      </p:scale>
      <p:origin x="0" y="0"/>
    </p:cViewPr>
  </p:notesTextViewPr>
  <p:sorterViewPr>
    <p:cViewPr varScale="1">
      <p:scale>
        <a:sx n="90" d="100"/>
        <a:sy n="90" d="100"/>
      </p:scale>
      <p:origin x="0" y="43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5.xml"/><Relationship Id="rId21" Type="http://schemas.openxmlformats.org/officeDocument/2006/relationships/slideMaster" Target="slideMasters/slideMaster21.xml"/><Relationship Id="rId42" Type="http://schemas.openxmlformats.org/officeDocument/2006/relationships/slide" Target="slides/slide10.xml"/><Relationship Id="rId63" Type="http://schemas.openxmlformats.org/officeDocument/2006/relationships/slide" Target="slides/slide31.xml"/><Relationship Id="rId84" Type="http://schemas.openxmlformats.org/officeDocument/2006/relationships/slide" Target="slides/slide52.xml"/><Relationship Id="rId16" Type="http://schemas.openxmlformats.org/officeDocument/2006/relationships/slideMaster" Target="slideMasters/slideMaster16.xml"/><Relationship Id="rId107" Type="http://schemas.openxmlformats.org/officeDocument/2006/relationships/slide" Target="slides/slide7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5.xml"/><Relationship Id="rId53" Type="http://schemas.openxmlformats.org/officeDocument/2006/relationships/slide" Target="slides/slide21.xml"/><Relationship Id="rId58" Type="http://schemas.openxmlformats.org/officeDocument/2006/relationships/slide" Target="slides/slide26.xml"/><Relationship Id="rId74" Type="http://schemas.openxmlformats.org/officeDocument/2006/relationships/slide" Target="slides/slide42.xml"/><Relationship Id="rId79" Type="http://schemas.openxmlformats.org/officeDocument/2006/relationships/slide" Target="slides/slide47.xml"/><Relationship Id="rId102" Type="http://schemas.openxmlformats.org/officeDocument/2006/relationships/slide" Target="slides/slide70.xml"/><Relationship Id="rId123" Type="http://schemas.openxmlformats.org/officeDocument/2006/relationships/slide" Target="slides/slide91.xml"/><Relationship Id="rId128"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58.xml"/><Relationship Id="rId95" Type="http://schemas.openxmlformats.org/officeDocument/2006/relationships/slide" Target="slides/slide6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1.xml"/><Relationship Id="rId48" Type="http://schemas.openxmlformats.org/officeDocument/2006/relationships/slide" Target="slides/slide16.xml"/><Relationship Id="rId64" Type="http://schemas.openxmlformats.org/officeDocument/2006/relationships/slide" Target="slides/slide32.xml"/><Relationship Id="rId69" Type="http://schemas.openxmlformats.org/officeDocument/2006/relationships/slide" Target="slides/slide37.xml"/><Relationship Id="rId113" Type="http://schemas.openxmlformats.org/officeDocument/2006/relationships/slide" Target="slides/slide81.xml"/><Relationship Id="rId118" Type="http://schemas.openxmlformats.org/officeDocument/2006/relationships/slide" Target="slides/slide86.xml"/><Relationship Id="rId134" Type="http://schemas.openxmlformats.org/officeDocument/2006/relationships/tableStyles" Target="tableStyles.xml"/><Relationship Id="rId80" Type="http://schemas.openxmlformats.org/officeDocument/2006/relationships/slide" Target="slides/slide48.xml"/><Relationship Id="rId85" Type="http://schemas.openxmlformats.org/officeDocument/2006/relationships/slide" Target="slides/slide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xml"/><Relationship Id="rId38" Type="http://schemas.openxmlformats.org/officeDocument/2006/relationships/slide" Target="slides/slide6.xml"/><Relationship Id="rId59" Type="http://schemas.openxmlformats.org/officeDocument/2006/relationships/slide" Target="slides/slide27.xml"/><Relationship Id="rId103" Type="http://schemas.openxmlformats.org/officeDocument/2006/relationships/slide" Target="slides/slide71.xml"/><Relationship Id="rId108" Type="http://schemas.openxmlformats.org/officeDocument/2006/relationships/slide" Target="slides/slide76.xml"/><Relationship Id="rId124" Type="http://schemas.openxmlformats.org/officeDocument/2006/relationships/slide" Target="slides/slide92.xml"/><Relationship Id="rId129" Type="http://schemas.openxmlformats.org/officeDocument/2006/relationships/slide" Target="slides/slide97.xml"/><Relationship Id="rId54" Type="http://schemas.openxmlformats.org/officeDocument/2006/relationships/slide" Target="slides/slide22.xml"/><Relationship Id="rId70" Type="http://schemas.openxmlformats.org/officeDocument/2006/relationships/slide" Target="slides/slide38.xml"/><Relationship Id="rId75" Type="http://schemas.openxmlformats.org/officeDocument/2006/relationships/slide" Target="slides/slide43.xml"/><Relationship Id="rId91" Type="http://schemas.openxmlformats.org/officeDocument/2006/relationships/slide" Target="slides/slide59.xml"/><Relationship Id="rId96"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7.xml"/><Relationship Id="rId114" Type="http://schemas.openxmlformats.org/officeDocument/2006/relationships/slide" Target="slides/slide82.xml"/><Relationship Id="rId119" Type="http://schemas.openxmlformats.org/officeDocument/2006/relationships/slide" Target="slides/slide87.xml"/><Relationship Id="rId44" Type="http://schemas.openxmlformats.org/officeDocument/2006/relationships/slide" Target="slides/slide12.xml"/><Relationship Id="rId60" Type="http://schemas.openxmlformats.org/officeDocument/2006/relationships/slide" Target="slides/slide28.xml"/><Relationship Id="rId65" Type="http://schemas.openxmlformats.org/officeDocument/2006/relationships/slide" Target="slides/slide33.xml"/><Relationship Id="rId81" Type="http://schemas.openxmlformats.org/officeDocument/2006/relationships/slide" Target="slides/slide49.xml"/><Relationship Id="rId86" Type="http://schemas.openxmlformats.org/officeDocument/2006/relationships/slide" Target="slides/slide54.xml"/><Relationship Id="rId130"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7.xml"/><Relationship Id="rId109" Type="http://schemas.openxmlformats.org/officeDocument/2006/relationships/slide" Target="slides/slide77.xml"/><Relationship Id="rId34" Type="http://schemas.openxmlformats.org/officeDocument/2006/relationships/slide" Target="slides/slide2.xml"/><Relationship Id="rId50" Type="http://schemas.openxmlformats.org/officeDocument/2006/relationships/slide" Target="slides/slide18.xml"/><Relationship Id="rId55" Type="http://schemas.openxmlformats.org/officeDocument/2006/relationships/slide" Target="slides/slide23.xml"/><Relationship Id="rId76" Type="http://schemas.openxmlformats.org/officeDocument/2006/relationships/slide" Target="slides/slide44.xml"/><Relationship Id="rId97" Type="http://schemas.openxmlformats.org/officeDocument/2006/relationships/slide" Target="slides/slide65.xml"/><Relationship Id="rId104" Type="http://schemas.openxmlformats.org/officeDocument/2006/relationships/slide" Target="slides/slide72.xml"/><Relationship Id="rId120" Type="http://schemas.openxmlformats.org/officeDocument/2006/relationships/slide" Target="slides/slide88.xml"/><Relationship Id="rId125"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39.xml"/><Relationship Id="rId92"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8.xml"/><Relationship Id="rId45" Type="http://schemas.openxmlformats.org/officeDocument/2006/relationships/slide" Target="slides/slide13.xml"/><Relationship Id="rId66" Type="http://schemas.openxmlformats.org/officeDocument/2006/relationships/slide" Target="slides/slide34.xml"/><Relationship Id="rId87" Type="http://schemas.openxmlformats.org/officeDocument/2006/relationships/slide" Target="slides/slide55.xml"/><Relationship Id="rId110" Type="http://schemas.openxmlformats.org/officeDocument/2006/relationships/slide" Target="slides/slide78.xml"/><Relationship Id="rId115" Type="http://schemas.openxmlformats.org/officeDocument/2006/relationships/slide" Target="slides/slide83.xml"/><Relationship Id="rId131" Type="http://schemas.openxmlformats.org/officeDocument/2006/relationships/presProps" Target="presProps.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3.xml"/><Relationship Id="rId56" Type="http://schemas.openxmlformats.org/officeDocument/2006/relationships/slide" Target="slides/slide24.xml"/><Relationship Id="rId77" Type="http://schemas.openxmlformats.org/officeDocument/2006/relationships/slide" Target="slides/slide45.xml"/><Relationship Id="rId100" Type="http://schemas.openxmlformats.org/officeDocument/2006/relationships/slide" Target="slides/slide68.xml"/><Relationship Id="rId105" Type="http://schemas.openxmlformats.org/officeDocument/2006/relationships/slide" Target="slides/slide73.xml"/><Relationship Id="rId126"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93" Type="http://schemas.openxmlformats.org/officeDocument/2006/relationships/slide" Target="slides/slide61.xml"/><Relationship Id="rId98" Type="http://schemas.openxmlformats.org/officeDocument/2006/relationships/slide" Target="slides/slide66.xml"/><Relationship Id="rId121"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4.xml"/><Relationship Id="rId67" Type="http://schemas.openxmlformats.org/officeDocument/2006/relationships/slide" Target="slides/slide35.xml"/><Relationship Id="rId116" Type="http://schemas.openxmlformats.org/officeDocument/2006/relationships/slide" Target="slides/slide84.xml"/><Relationship Id="rId20" Type="http://schemas.openxmlformats.org/officeDocument/2006/relationships/slideMaster" Target="slideMasters/slideMaster20.xml"/><Relationship Id="rId41" Type="http://schemas.openxmlformats.org/officeDocument/2006/relationships/slide" Target="slides/slide9.xml"/><Relationship Id="rId62" Type="http://schemas.openxmlformats.org/officeDocument/2006/relationships/slide" Target="slides/slide30.xml"/><Relationship Id="rId83" Type="http://schemas.openxmlformats.org/officeDocument/2006/relationships/slide" Target="slides/slide51.xml"/><Relationship Id="rId88" Type="http://schemas.openxmlformats.org/officeDocument/2006/relationships/slide" Target="slides/slide56.xml"/><Relationship Id="rId111" Type="http://schemas.openxmlformats.org/officeDocument/2006/relationships/slide" Target="slides/slide79.xml"/><Relationship Id="rId132"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4.xml"/><Relationship Id="rId57" Type="http://schemas.openxmlformats.org/officeDocument/2006/relationships/slide" Target="slides/slide25.xml"/><Relationship Id="rId106" Type="http://schemas.openxmlformats.org/officeDocument/2006/relationships/slide" Target="slides/slide74.xml"/><Relationship Id="rId127"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0.xml"/><Relationship Id="rId73" Type="http://schemas.openxmlformats.org/officeDocument/2006/relationships/slide" Target="slides/slide41.xml"/><Relationship Id="rId78" Type="http://schemas.openxmlformats.org/officeDocument/2006/relationships/slide" Target="slides/slide46.xml"/><Relationship Id="rId94" Type="http://schemas.openxmlformats.org/officeDocument/2006/relationships/slide" Target="slides/slide62.xml"/><Relationship Id="rId99" Type="http://schemas.openxmlformats.org/officeDocument/2006/relationships/slide" Target="slides/slide67.xml"/><Relationship Id="rId101" Type="http://schemas.openxmlformats.org/officeDocument/2006/relationships/slide" Target="slides/slide69.xml"/><Relationship Id="rId122"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5.xml"/><Relationship Id="rId68" Type="http://schemas.openxmlformats.org/officeDocument/2006/relationships/slide" Target="slides/slide36.xml"/><Relationship Id="rId89" Type="http://schemas.openxmlformats.org/officeDocument/2006/relationships/slide" Target="slides/slide57.xml"/><Relationship Id="rId112" Type="http://schemas.openxmlformats.org/officeDocument/2006/relationships/slide" Target="slides/slide80.xml"/><Relationship Id="rId13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290878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13195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With these ideas in mind…and with Study Help #24…let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0" dirty="0">
                <a:latin typeface="Times" charset="0"/>
                <a:ea typeface="ＭＳ Ｐゴシック" charset="0"/>
                <a:cs typeface="ＭＳ Ｐゴシック" charset="0"/>
              </a:rPr>
              <a:t>////	Here is Jerusalem…</a:t>
            </a:r>
          </a:p>
          <a:p>
            <a:pPr>
              <a:spcBef>
                <a:spcPct val="0"/>
              </a:spcBef>
            </a:pPr>
            <a:r>
              <a:rPr lang="en-US" b="0" dirty="0">
                <a:latin typeface="Times" charset="0"/>
                <a:ea typeface="ＭＳ Ｐゴシック" charset="0"/>
                <a:cs typeface="ＭＳ Ｐゴシック" charset="0"/>
              </a:rPr>
              <a:t>////	SYRIAN Antioch…</a:t>
            </a:r>
          </a:p>
          <a:p>
            <a:pPr>
              <a:spcBef>
                <a:spcPct val="0"/>
              </a:spcBef>
            </a:pPr>
            <a:r>
              <a:rPr lang="en-US" b="0" dirty="0">
                <a:latin typeface="Times" charset="0"/>
                <a:ea typeface="ＭＳ Ｐゴシック" charset="0"/>
                <a:cs typeface="ＭＳ Ｐゴシック" charset="0"/>
              </a:rPr>
              <a:t>////	PISIDIAN Antioch…(there were many ancient </a:t>
            </a:r>
            <a:r>
              <a:rPr lang="en-US" b="0" dirty="0" err="1">
                <a:latin typeface="Times" charset="0"/>
                <a:ea typeface="ＭＳ Ｐゴシック" charset="0"/>
                <a:cs typeface="ＭＳ Ｐゴシック" charset="0"/>
              </a:rPr>
              <a:t>Antiochs</a:t>
            </a:r>
            <a:r>
              <a:rPr lang="en-US" b="0" dirty="0">
                <a:latin typeface="Times" charset="0"/>
                <a:ea typeface="ＭＳ Ｐゴシック" charset="0"/>
                <a:cs typeface="ＭＳ Ｐゴシック" charset="0"/>
              </a:rPr>
              <a:t>!)…</a:t>
            </a:r>
          </a:p>
          <a:p>
            <a:pPr>
              <a:spcBef>
                <a:spcPct val="0"/>
              </a:spcBef>
            </a:pPr>
            <a:r>
              <a:rPr lang="en-US" b="0" dirty="0">
                <a:latin typeface="Times" charset="0"/>
                <a:ea typeface="ＭＳ Ｐゴシック" charset="0"/>
                <a:cs typeface="ＭＳ Ｐゴシック" charset="0"/>
              </a:rPr>
              <a:t>////	Ephesus…</a:t>
            </a:r>
          </a:p>
          <a:p>
            <a:pPr>
              <a:spcBef>
                <a:spcPct val="0"/>
              </a:spcBef>
            </a:pPr>
            <a:r>
              <a:rPr lang="en-US" b="0" dirty="0">
                <a:latin typeface="Times" charset="0"/>
                <a:ea typeface="ＭＳ Ｐゴシック" charset="0"/>
                <a:cs typeface="ＭＳ Ｐゴシック" charset="0"/>
              </a:rPr>
              <a:t>////	Macedonia…(Remember Alexander</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birthplace?)…</a:t>
            </a:r>
          </a:p>
          <a:p>
            <a:pPr>
              <a:spcBef>
                <a:spcPct val="0"/>
              </a:spcBef>
            </a:pPr>
            <a:r>
              <a:rPr lang="en-US" b="0" dirty="0">
                <a:latin typeface="Times" charset="0"/>
                <a:ea typeface="ＭＳ Ｐゴシック" charset="0"/>
                <a:cs typeface="ＭＳ Ｐゴシック" charset="0"/>
              </a:rPr>
              <a:t>////	Athens…</a:t>
            </a:r>
          </a:p>
          <a:p>
            <a:pPr>
              <a:spcBef>
                <a:spcPct val="0"/>
              </a:spcBef>
            </a:pPr>
            <a:r>
              <a:rPr lang="en-US" b="0" dirty="0">
                <a:latin typeface="Times" charset="0"/>
                <a:ea typeface="ＭＳ Ｐゴシック" charset="0"/>
                <a:cs typeface="ＭＳ Ｐゴシック" charset="0"/>
              </a:rPr>
              <a:t>////	and the capital city of the world of his day…ROME, at the center of Empire.</a:t>
            </a:r>
          </a:p>
          <a:p>
            <a:pPr>
              <a:spcBef>
                <a:spcPct val="0"/>
              </a:spcBef>
            </a:pPr>
            <a:r>
              <a:rPr lang="en-US" b="0" dirty="0">
                <a:latin typeface="Times" charset="0"/>
                <a:ea typeface="ＭＳ Ｐゴシック" charset="0"/>
                <a:cs typeface="ＭＳ Ｐゴシック" charset="0"/>
              </a:rPr>
              <a:t>////	So…Trip #1: Call it the HOOK…or A LABORATORY on Study Help #24…</a:t>
            </a:r>
          </a:p>
          <a:p>
            <a:pPr>
              <a:spcBef>
                <a:spcPct val="0"/>
              </a:spcBef>
            </a:pPr>
            <a:r>
              <a:rPr lang="en-US" b="0" dirty="0">
                <a:latin typeface="Times" charset="0"/>
                <a:ea typeface="ＭＳ Ｐゴシック" charset="0"/>
                <a:cs typeface="ＭＳ Ｐゴシック" charset="0"/>
              </a:rPr>
              <a:t>////	Recounted in some detail in Acts 13 and 14. </a:t>
            </a:r>
          </a:p>
          <a:p>
            <a:pPr>
              <a:spcBef>
                <a:spcPct val="0"/>
              </a:spcBef>
            </a:pPr>
            <a:r>
              <a:rPr lang="en-US" b="0" dirty="0">
                <a:latin typeface="Times" charset="0"/>
                <a:ea typeface="ＭＳ Ｐゴシック" charset="0"/>
                <a:cs typeface="ＭＳ Ｐゴシック" charset="0"/>
              </a:rPr>
              <a:t>////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0"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0" dirty="0">
                <a:latin typeface="Times" charset="0"/>
                <a:ea typeface="ＭＳ Ｐゴシック" charset="0"/>
                <a:cs typeface="ＭＳ Ｐゴシック" charset="0"/>
              </a:rPr>
              <a:t>////	Significance of this trip:  IT WAS A LEARNING LABORATORY!  No one had done this before.  Along the way they were worshipped as </a:t>
            </a:r>
            <a:r>
              <a:rPr lang="en-US" b="0" u="sng" dirty="0">
                <a:latin typeface="Times" charset="0"/>
                <a:ea typeface="ＭＳ Ｐゴシック" charset="0"/>
                <a:cs typeface="ＭＳ Ｐゴシック" charset="0"/>
              </a:rPr>
              <a:t>GODS</a:t>
            </a:r>
            <a:r>
              <a:rPr lang="en-US" b="0"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0" u="sng" dirty="0">
                <a:latin typeface="Times" charset="0"/>
                <a:ea typeface="ＭＳ Ｐゴシック" charset="0"/>
                <a:cs typeface="ＭＳ Ｐゴシック" charset="0"/>
              </a:rPr>
              <a:t>STONED</a:t>
            </a:r>
            <a:r>
              <a:rPr lang="en-US" b="0"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central Turkey…</a:t>
            </a:r>
          </a:p>
          <a:p>
            <a:pPr>
              <a:spcBef>
                <a:spcPct val="0"/>
              </a:spcBef>
            </a:pPr>
            <a:r>
              <a:rPr lang="en-US" b="0"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0" dirty="0">
                <a:latin typeface="Times" charset="0"/>
                <a:ea typeface="ＭＳ Ｐゴシック" charset="0"/>
                <a:cs typeface="ＭＳ Ｐゴシック" charset="0"/>
              </a:rPr>
              <a:t>////	LENGTH OF THIS TRIP: PROBABLY ABOUT 1.5 YEARS</a:t>
            </a:r>
          </a:p>
          <a:p>
            <a:pPr>
              <a:spcBef>
                <a:spcPct val="0"/>
              </a:spcBef>
            </a:pPr>
            <a:r>
              <a:rPr lang="en-US" b="0"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apparently had little time to rest up.  </a:t>
            </a:r>
          </a:p>
          <a:p>
            <a:pPr>
              <a:spcBef>
                <a:spcPct val="0"/>
              </a:spcBef>
            </a:pPr>
            <a:r>
              <a:rPr lang="en-US" b="0"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0"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0" dirty="0">
                <a:latin typeface="Times" charset="0"/>
                <a:ea typeface="ＭＳ Ｐゴシック" charset="0"/>
                <a:cs typeface="ＭＳ Ｐゴシック" charset="0"/>
              </a:rPr>
              <a:t>////	The issue here –– told to us in Acts 15 –– was the simple question: </a:t>
            </a:r>
          </a:p>
          <a:p>
            <a:pPr>
              <a:spcBef>
                <a:spcPct val="0"/>
              </a:spcBef>
            </a:pP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Must a Gentile become a Jew, and accept his laws and ceremonies, before he can become a Christian?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It must have been a heated argument!</a:t>
            </a:r>
          </a:p>
          <a:p>
            <a:pPr>
              <a:spcBef>
                <a:spcPct val="0"/>
              </a:spcBef>
            </a:pPr>
            <a:r>
              <a:rPr lang="en-US" b="0" dirty="0">
                <a:latin typeface="Times" charset="0"/>
                <a:ea typeface="ＭＳ Ｐゴシック" charset="0"/>
                <a:cs typeface="ＭＳ Ｐゴシック" charset="0"/>
              </a:rPr>
              <a:t>////	Finally the issue was permanently settled: one becomes a Christian through </a:t>
            </a:r>
            <a:r>
              <a:rPr lang="en-US" b="0" u="sng" dirty="0">
                <a:latin typeface="Times" charset="0"/>
                <a:ea typeface="ＭＳ Ｐゴシック" charset="0"/>
                <a:cs typeface="ＭＳ Ｐゴシック" charset="0"/>
              </a:rPr>
              <a:t>GRACE</a:t>
            </a:r>
            <a:r>
              <a:rPr lang="en-US" b="0" dirty="0">
                <a:latin typeface="Times" charset="0"/>
                <a:ea typeface="ＭＳ Ｐゴシック" charset="0"/>
                <a:cs typeface="ＭＳ Ｐゴシック" charset="0"/>
              </a:rPr>
              <a:t>…not </a:t>
            </a:r>
            <a:r>
              <a:rPr lang="en-US" b="0" u="sng" dirty="0">
                <a:latin typeface="Times" charset="0"/>
                <a:ea typeface="ＭＳ Ｐゴシック" charset="0"/>
                <a:cs typeface="ＭＳ Ｐゴシック" charset="0"/>
              </a:rPr>
              <a:t>LAW</a:t>
            </a:r>
            <a:r>
              <a:rPr lang="en-US" b="0"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15</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17</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0C404-1F26-384C-9A32-C3CECDF9605C}" type="slidenum">
              <a:rPr lang="en-US" sz="1200"/>
              <a:pPr eaLnBrk="1" hangingPunct="1"/>
              <a:t>20</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21</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Times New Roman" charset="0"/>
                <a:ea typeface="ＭＳ Ｐゴシック" charset="0"/>
                <a:cs typeface="ＭＳ Ｐゴシック" charset="0"/>
              </a:rPr>
              <a:t>“In Christian theology, justification is God's act of removing the guilt and penalty of sin while at the same time making a sinner righteous through Christ's atoning sacrifice”—Wikipedia at https://</a:t>
            </a:r>
            <a:r>
              <a:rPr lang="en-GB" dirty="0" err="1">
                <a:latin typeface="Times New Roman" charset="0"/>
                <a:ea typeface="ＭＳ Ｐゴシック" charset="0"/>
                <a:cs typeface="ＭＳ Ｐゴシック" charset="0"/>
              </a:rPr>
              <a:t>en.wikipedia.org</a:t>
            </a:r>
            <a:r>
              <a:rPr lang="en-GB" dirty="0">
                <a:latin typeface="Times New Roman" charset="0"/>
                <a:ea typeface="ＭＳ Ｐゴシック" charset="0"/>
                <a:cs typeface="ＭＳ Ｐゴシック" charset="0"/>
              </a:rPr>
              <a:t>/wiki/Justification_(theology)</a:t>
            </a:r>
          </a:p>
          <a:p>
            <a:pPr eaLnBrk="1" hangingPunct="1"/>
            <a:r>
              <a:rPr lang="en-GB" dirty="0">
                <a:latin typeface="Times New Roman" charset="0"/>
                <a:ea typeface="ＭＳ Ｐゴシック" charset="0"/>
                <a:cs typeface="ＭＳ Ｐゴシック" charset="0"/>
              </a:rPr>
              <a:t>It is similar to </a:t>
            </a:r>
            <a:r>
              <a:rPr lang="en-GB" i="1" dirty="0">
                <a:latin typeface="Times New Roman" charset="0"/>
                <a:ea typeface="ＭＳ Ｐゴシック" charset="0"/>
                <a:cs typeface="ＭＳ Ｐゴシック" charset="0"/>
              </a:rPr>
              <a:t>salvation</a:t>
            </a:r>
            <a:r>
              <a:rPr lang="en-GB" dirty="0">
                <a:latin typeface="Times New Roman" charset="0"/>
                <a:ea typeface="ＭＳ Ｐゴシック" charset="0"/>
                <a:cs typeface="ＭＳ Ｐゴシック"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a:t>
            </a:fld>
            <a:endParaRPr lang="en-US"/>
          </a:p>
        </p:txBody>
      </p:sp>
    </p:spTree>
    <p:extLst>
      <p:ext uri="{BB962C8B-B14F-4D97-AF65-F5344CB8AC3E}">
        <p14:creationId xmlns:p14="http://schemas.microsoft.com/office/powerpoint/2010/main" val="322481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pPr eaLnBrk="1" hangingPunct="1"/>
              <a:t>22</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6CAA7F-7161-0D44-95DB-76BEFA77E002}" type="slidenum">
              <a:rPr lang="en-GB" sz="1200"/>
              <a:pPr eaLnBrk="1" hangingPunct="1"/>
              <a:t>26</a:t>
            </a:fld>
            <a:endParaRPr lang="en-GB"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28</a:t>
            </a:fld>
            <a:endParaRPr lang="en-US"/>
          </a:p>
        </p:txBody>
      </p:sp>
    </p:spTree>
    <p:extLst>
      <p:ext uri="{BB962C8B-B14F-4D97-AF65-F5344CB8AC3E}">
        <p14:creationId xmlns:p14="http://schemas.microsoft.com/office/powerpoint/2010/main" val="1839840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EFE52-51CE-D844-B46A-263096840983}" type="slidenum">
              <a:rPr lang="en-US" sz="1200"/>
              <a:pPr eaLnBrk="1" hangingPunct="1"/>
              <a:t>29</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pPr eaLnBrk="1" hangingPunct="1"/>
              <a:t>31</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34</a:t>
            </a:fld>
            <a:endParaRPr lang="en-US"/>
          </a:p>
        </p:txBody>
      </p:sp>
    </p:spTree>
    <p:extLst>
      <p:ext uri="{BB962C8B-B14F-4D97-AF65-F5344CB8AC3E}">
        <p14:creationId xmlns:p14="http://schemas.microsoft.com/office/powerpoint/2010/main" val="60119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85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was interdependent with other apostles but approved by them (2:1-10).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38</a:t>
            </a:fld>
            <a:endParaRPr lang="en-US"/>
          </a:p>
        </p:txBody>
      </p:sp>
    </p:spTree>
    <p:extLst>
      <p:ext uri="{BB962C8B-B14F-4D97-AF65-F5344CB8AC3E}">
        <p14:creationId xmlns:p14="http://schemas.microsoft.com/office/powerpoint/2010/main" val="1498316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indicted Peter when Peter publicly acted against justification by faith (2:11-21).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41</a:t>
            </a:fld>
            <a:endParaRPr lang="en-US"/>
          </a:p>
        </p:txBody>
      </p:sp>
    </p:spTree>
    <p:extLst>
      <p:ext uri="{BB962C8B-B14F-4D97-AF65-F5344CB8AC3E}">
        <p14:creationId xmlns:p14="http://schemas.microsoft.com/office/powerpoint/2010/main" val="3975239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72992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5017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7651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45</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090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Justification by faith instead of Law is seen in the superior Holy Spirit and Promise (Gal 3).</a:t>
            </a:r>
          </a:p>
          <a:p>
            <a:r>
              <a:rPr lang="en-US" dirty="0">
                <a:latin typeface="Arial" panose="020B0604020202020204" pitchFamily="34" charset="0"/>
                <a:cs typeface="Arial" panose="020B0604020202020204" pitchFamily="34" charset="0"/>
              </a:rPr>
              <a:t>Both salvation and sanctification must be by the same means—faith (3:1-5).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48</a:t>
            </a:fld>
            <a:endParaRPr lang="en-US"/>
          </a:p>
        </p:txBody>
      </p:sp>
    </p:spTree>
    <p:extLst>
      <p:ext uri="{BB962C8B-B14F-4D97-AF65-F5344CB8AC3E}">
        <p14:creationId xmlns:p14="http://schemas.microsoft.com/office/powerpoint/2010/main" val="11930986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pPr eaLnBrk="1" hangingPunct="1"/>
              <a:t>49</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711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23522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dirty="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A6F817-7D57-7541-A755-A2C3AC5F686F}" type="slidenum">
              <a:rPr lang="en-US" sz="1200">
                <a:solidFill>
                  <a:srgbClr val="000000"/>
                </a:solidFill>
              </a:rPr>
              <a:pPr eaLnBrk="1" hangingPunct="1"/>
              <a:t>53</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EC9BEA-6276-7A42-87E8-A945692E2F07}" type="slidenum">
              <a:rPr lang="en-US" sz="1200">
                <a:solidFill>
                  <a:srgbClr val="000000"/>
                </a:solidFill>
              </a:rPr>
              <a:pPr eaLnBrk="1" hangingPunct="1"/>
              <a:t>54</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4461F-D39C-7E46-B61F-3AF7F8193495}" type="slidenum">
              <a:rPr lang="en-US" sz="1200"/>
              <a:pPr eaLnBrk="1" hangingPunct="1"/>
              <a:t>55</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fld id="{CD65513B-9E42-FC43-A579-BAF2DFE3FBB3}" type="slidenum">
              <a:rPr lang="en-US" sz="1200">
                <a:solidFill>
                  <a:srgbClr val="000000"/>
                </a:solidFill>
                <a:latin typeface="Comic Sans MS" charset="0"/>
              </a:rPr>
              <a:pPr>
                <a:defRPr/>
              </a:pPr>
              <a:t>56</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25839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57</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58</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10147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876885-CFC2-FA47-B126-9E921394AC39}" type="slidenum">
              <a:rPr lang="en-US" sz="1200"/>
              <a:pPr eaLnBrk="1" hangingPunct="1"/>
              <a:t>60</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BC720-604A-384A-B995-CB0910A78836}" type="slidenum">
              <a:rPr lang="en-US" sz="1200"/>
              <a:pPr eaLnBrk="1" hangingPunct="1"/>
              <a:t>61</a:t>
            </a:fld>
            <a:endParaRPr lang="en-US" sz="1200"/>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83E7D0-C942-0049-A689-F7BDEF91EB9D}" type="slidenum">
              <a:rPr lang="en-US" sz="1200"/>
              <a:pPr eaLnBrk="1" hangingPunct="1"/>
              <a:t>5</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38433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298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408139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66</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08709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Balance between legalism and license comes the Spirit—not the sinful nature (Gal 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68</a:t>
            </a:fld>
            <a:endParaRPr lang="en-US"/>
          </a:p>
        </p:txBody>
      </p:sp>
    </p:spTree>
    <p:extLst>
      <p:ext uri="{BB962C8B-B14F-4D97-AF65-F5344CB8AC3E}">
        <p14:creationId xmlns:p14="http://schemas.microsoft.com/office/powerpoint/2010/main" val="1968790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pPr eaLnBrk="1" hangingPunct="1"/>
              <a:t>70</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a:solidFill>
                  <a:srgbClr val="1F497D"/>
                </a:solidFill>
                <a:latin typeface="Arial" charset="0"/>
              </a:rPr>
              <a:pPr eaLnBrk="1" hangingPunct="1"/>
              <a:t>6</a:t>
            </a:fld>
            <a:endParaRPr lang="en-US" sz="1200">
              <a:solidFill>
                <a:srgbClr val="1F497D"/>
              </a:solidFill>
              <a:latin typeface="Arial"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73</a:t>
            </a:fld>
            <a:endParaRPr lang="en-US"/>
          </a:p>
        </p:txBody>
      </p:sp>
    </p:spTree>
    <p:extLst>
      <p:ext uri="{BB962C8B-B14F-4D97-AF65-F5344CB8AC3E}">
        <p14:creationId xmlns:p14="http://schemas.microsoft.com/office/powerpoint/2010/main" val="29015441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76</a:t>
            </a:fld>
            <a:endParaRPr lang="en-US"/>
          </a:p>
        </p:txBody>
      </p:sp>
    </p:spTree>
    <p:extLst>
      <p:ext uri="{BB962C8B-B14F-4D97-AF65-F5344CB8AC3E}">
        <p14:creationId xmlns:p14="http://schemas.microsoft.com/office/powerpoint/2010/main" val="4116282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77</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78</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79</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80</a:t>
            </a:fld>
            <a:endParaRPr lang="en-US"/>
          </a:p>
        </p:txBody>
      </p:sp>
    </p:spTree>
    <p:extLst>
      <p:ext uri="{BB962C8B-B14F-4D97-AF65-F5344CB8AC3E}">
        <p14:creationId xmlns:p14="http://schemas.microsoft.com/office/powerpoint/2010/main" val="2238051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81</a:t>
            </a:fld>
            <a:endParaRPr lang="en-US"/>
          </a:p>
        </p:txBody>
      </p:sp>
    </p:spTree>
    <p:extLst>
      <p:ext uri="{BB962C8B-B14F-4D97-AF65-F5344CB8AC3E}">
        <p14:creationId xmlns:p14="http://schemas.microsoft.com/office/powerpoint/2010/main" val="1578062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Paul defends justification by faith in three ways in this letter (Main Points):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808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840195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D38C87-98CA-BB45-A40F-F2E62430C2C8}" type="slidenum">
              <a:rPr lang="en-US" sz="1200">
                <a:solidFill>
                  <a:srgbClr val="000000"/>
                </a:solidFill>
                <a:latin typeface="Arial" charset="0"/>
              </a:rPr>
              <a:pPr eaLnBrk="1" hangingPunct="1"/>
              <a:t>7</a:t>
            </a:fld>
            <a:endParaRPr lang="en-US"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88</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89</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90</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91</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94</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83391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874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6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1B60BE6-D10A-C748-9CAB-6A9C5C25705D}" type="slidenum">
              <a:rPr lang="en-US"/>
              <a:pPr>
                <a:defRPr/>
              </a:pPr>
              <a:t>‹#›</a:t>
            </a:fld>
            <a:endParaRPr lang="en-US"/>
          </a:p>
        </p:txBody>
      </p:sp>
    </p:spTree>
    <p:extLst>
      <p:ext uri="{BB962C8B-B14F-4D97-AF65-F5344CB8AC3E}">
        <p14:creationId xmlns:p14="http://schemas.microsoft.com/office/powerpoint/2010/main" val="1338298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3DA5A15-1B31-BD42-8B3C-B06710D318A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0170232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43F69BA-518F-2F43-BB06-123254BC8305}"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623968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4A9A2-CD1B-D844-8086-2BC951E6E7AC}"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68662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CBA0FE3-4879-ED43-B980-BCD49F6BAA70}"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368184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0159114-04E2-8D43-801E-983DAC72BA4C}"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8979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FA9C014-032A-714B-BF50-3556004DB22D}"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894795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B10D8F3-4DE6-1B4D-86D8-359238C8C409}"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174825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31672DD-544E-1848-A391-82A73091F9C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01923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2AEB8B-417E-0147-AA79-18983F50D42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7533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C3F8747-15EC-6C42-8EFA-ABD30178C5C7}"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73837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FB9EC96-DC28-5242-8947-0CA27A97BD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19907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AD9EE0A5-CC1E-FC4A-87FB-CA9F4221E2D3}"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74277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22033862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1947132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9090854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260139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351906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327834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5350021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2527996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7324336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4914141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81703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69613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171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3391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47909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46685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3007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52417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9947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92913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4106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4627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6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3113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2138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3813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80969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7059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96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7883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9763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14123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2630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1685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024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507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4436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031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18844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8108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3428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50408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401133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4554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25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0129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89804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D7EB0A-47F9-6040-A88C-F5634E12D066}" type="slidenum">
              <a:rPr lang="en-US"/>
              <a:pPr>
                <a:defRPr/>
              </a:pPr>
              <a:t>‹#›</a:t>
            </a:fld>
            <a:endParaRPr lang="en-US"/>
          </a:p>
        </p:txBody>
      </p:sp>
    </p:spTree>
    <p:extLst>
      <p:ext uri="{BB962C8B-B14F-4D97-AF65-F5344CB8AC3E}">
        <p14:creationId xmlns:p14="http://schemas.microsoft.com/office/powerpoint/2010/main" val="40625199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3502003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992158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82922679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9588280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32891988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14203513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7614083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16925669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6714904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42583374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24008592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037450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9920604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10519506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36072463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26407876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7231987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22020179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42828010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4809089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8303393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743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549990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46743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2012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4113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4959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6983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04159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03965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164235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8209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9688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63023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582812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27874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465144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22073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0657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273082377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8034504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35007683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16844339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10651937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6858520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72159774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5573500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541245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198757126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314205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EA68AB-3A95-894C-BF41-EDDCEC5F6691}" type="slidenum">
              <a:rPr lang="en-US"/>
              <a:pPr>
                <a:defRPr/>
              </a:pPr>
              <a:t>‹#›</a:t>
            </a:fld>
            <a:endParaRPr lang="en-US"/>
          </a:p>
        </p:txBody>
      </p:sp>
    </p:spTree>
    <p:extLst>
      <p:ext uri="{BB962C8B-B14F-4D97-AF65-F5344CB8AC3E}">
        <p14:creationId xmlns:p14="http://schemas.microsoft.com/office/powerpoint/2010/main" val="2518221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036C3B6-5693-9547-A757-4A98C289C66C}" type="slidenum">
              <a:rPr lang="en-US"/>
              <a:pPr>
                <a:defRPr/>
              </a:pPr>
              <a:t>‹#›</a:t>
            </a:fld>
            <a:endParaRPr lang="en-US"/>
          </a:p>
        </p:txBody>
      </p:sp>
    </p:spTree>
    <p:extLst>
      <p:ext uri="{BB962C8B-B14F-4D97-AF65-F5344CB8AC3E}">
        <p14:creationId xmlns:p14="http://schemas.microsoft.com/office/powerpoint/2010/main" val="136390287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495B43B-ED95-044E-A8A3-A3349BB1B55B}" type="slidenum">
              <a:rPr lang="en-US"/>
              <a:pPr>
                <a:defRPr/>
              </a:pPr>
              <a:t>‹#›</a:t>
            </a:fld>
            <a:endParaRPr lang="en-US"/>
          </a:p>
        </p:txBody>
      </p:sp>
    </p:spTree>
    <p:extLst>
      <p:ext uri="{BB962C8B-B14F-4D97-AF65-F5344CB8AC3E}">
        <p14:creationId xmlns:p14="http://schemas.microsoft.com/office/powerpoint/2010/main" val="19188573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D9B2FE-264E-8246-82C5-64F3A91FEBB7}" type="slidenum">
              <a:rPr lang="en-US"/>
              <a:pPr>
                <a:defRPr/>
              </a:pPr>
              <a:t>‹#›</a:t>
            </a:fld>
            <a:endParaRPr lang="en-US"/>
          </a:p>
        </p:txBody>
      </p:sp>
    </p:spTree>
    <p:extLst>
      <p:ext uri="{BB962C8B-B14F-4D97-AF65-F5344CB8AC3E}">
        <p14:creationId xmlns:p14="http://schemas.microsoft.com/office/powerpoint/2010/main" val="158296035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8B5725-4CB7-F944-B2BF-9774C296C0D1}" type="slidenum">
              <a:rPr lang="en-US"/>
              <a:pPr>
                <a:defRPr/>
              </a:pPr>
              <a:t>‹#›</a:t>
            </a:fld>
            <a:endParaRPr lang="en-US"/>
          </a:p>
        </p:txBody>
      </p:sp>
    </p:spTree>
    <p:extLst>
      <p:ext uri="{BB962C8B-B14F-4D97-AF65-F5344CB8AC3E}">
        <p14:creationId xmlns:p14="http://schemas.microsoft.com/office/powerpoint/2010/main" val="12359148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411C07-2CC8-3D41-A9D9-E5F265B53A17}" type="slidenum">
              <a:rPr lang="en-US"/>
              <a:pPr>
                <a:defRPr/>
              </a:pPr>
              <a:t>‹#›</a:t>
            </a:fld>
            <a:endParaRPr lang="en-US"/>
          </a:p>
        </p:txBody>
      </p:sp>
    </p:spTree>
    <p:extLst>
      <p:ext uri="{BB962C8B-B14F-4D97-AF65-F5344CB8AC3E}">
        <p14:creationId xmlns:p14="http://schemas.microsoft.com/office/powerpoint/2010/main" val="351709730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EB4848-D73B-614A-BAF0-2A265B404D39}" type="slidenum">
              <a:rPr lang="en-US"/>
              <a:pPr>
                <a:defRPr/>
              </a:pPr>
              <a:t>‹#›</a:t>
            </a:fld>
            <a:endParaRPr lang="en-US"/>
          </a:p>
        </p:txBody>
      </p:sp>
    </p:spTree>
    <p:extLst>
      <p:ext uri="{BB962C8B-B14F-4D97-AF65-F5344CB8AC3E}">
        <p14:creationId xmlns:p14="http://schemas.microsoft.com/office/powerpoint/2010/main" val="136402051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9837E58-2138-2A4C-A63A-EA2337B4DD7C}" type="slidenum">
              <a:rPr lang="en-US"/>
              <a:pPr>
                <a:defRPr/>
              </a:pPr>
              <a:t>‹#›</a:t>
            </a:fld>
            <a:endParaRPr lang="en-US"/>
          </a:p>
        </p:txBody>
      </p:sp>
    </p:spTree>
    <p:extLst>
      <p:ext uri="{BB962C8B-B14F-4D97-AF65-F5344CB8AC3E}">
        <p14:creationId xmlns:p14="http://schemas.microsoft.com/office/powerpoint/2010/main" val="41961726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42FE10-401F-0248-A87F-FB3E96BA68B1}" type="slidenum">
              <a:rPr lang="en-US"/>
              <a:pPr>
                <a:defRPr/>
              </a:pPr>
              <a:t>‹#›</a:t>
            </a:fld>
            <a:endParaRPr lang="en-US"/>
          </a:p>
        </p:txBody>
      </p:sp>
    </p:spTree>
    <p:extLst>
      <p:ext uri="{BB962C8B-B14F-4D97-AF65-F5344CB8AC3E}">
        <p14:creationId xmlns:p14="http://schemas.microsoft.com/office/powerpoint/2010/main" val="340058541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9D8F178-8C55-C04B-9141-FE36E7AC0F5D}" type="slidenum">
              <a:rPr lang="en-US"/>
              <a:pPr>
                <a:defRPr/>
              </a:pPr>
              <a:t>‹#›</a:t>
            </a:fld>
            <a:endParaRPr lang="en-US"/>
          </a:p>
        </p:txBody>
      </p:sp>
    </p:spTree>
    <p:extLst>
      <p:ext uri="{BB962C8B-B14F-4D97-AF65-F5344CB8AC3E}">
        <p14:creationId xmlns:p14="http://schemas.microsoft.com/office/powerpoint/2010/main" val="179291346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75434811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226168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296483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2898803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8330423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068856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84750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754348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227544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788340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6076620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975425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27041215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25389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97631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217737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1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8.emf"/><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9.xml"/><Relationship Id="rId1"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6.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9.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7.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0.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1.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2.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3.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4.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image" Target="../media/image7.jpeg"/><Relationship Id="rId2" Type="http://schemas.openxmlformats.org/officeDocument/2006/relationships/slideLayout" Target="../slideLayouts/slideLayout273.xml"/><Relationship Id="rId16" Type="http://schemas.openxmlformats.org/officeDocument/2006/relationships/theme" Target="../theme/theme29.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7.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12" r:id="rId1"/>
    <p:sldLayoutId id="2147489313" r:id="rId2"/>
    <p:sldLayoutId id="2147489314" r:id="rId3"/>
    <p:sldLayoutId id="2147489315" r:id="rId4"/>
    <p:sldLayoutId id="2147489316" r:id="rId5"/>
    <p:sldLayoutId id="2147489317" r:id="rId6"/>
    <p:sldLayoutId id="2147489318" r:id="rId7"/>
    <p:sldLayoutId id="2147489319" r:id="rId8"/>
    <p:sldLayoutId id="2147489320" r:id="rId9"/>
    <p:sldLayoutId id="2147489321" r:id="rId10"/>
    <p:sldLayoutId id="2147489322" r:id="rId11"/>
    <p:sldLayoutId id="214748932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0043DC23-5407-1B43-822D-F9894536ED93}" type="slidenum">
              <a:rPr lang="en-US"/>
              <a:pPr>
                <a:defRPr/>
              </a:pPr>
              <a:t>‹#›</a:t>
            </a:fld>
            <a:endParaRPr lang="en-US"/>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47097492"/>
      </p:ext>
    </p:extLst>
  </p:cSld>
  <p:clrMap bg1="lt1" tx1="dk1" bg2="lt2" tx2="dk2" accent1="accent1" accent2="accent2" accent3="accent3" accent4="accent4" accent5="accent5" accent6="accent6" hlink="hlink" folHlink="folHlink"/>
  <p:sldLayoutIdLst>
    <p:sldLayoutId id="2147489464" r:id="rId1"/>
    <p:sldLayoutId id="2147489465" r:id="rId2"/>
    <p:sldLayoutId id="2147489466" r:id="rId3"/>
    <p:sldLayoutId id="2147489467" r:id="rId4"/>
    <p:sldLayoutId id="2147489468" r:id="rId5"/>
    <p:sldLayoutId id="2147489469" r:id="rId6"/>
    <p:sldLayoutId id="2147489470" r:id="rId7"/>
    <p:sldLayoutId id="2147489471" r:id="rId8"/>
    <p:sldLayoutId id="2147489472" r:id="rId9"/>
    <p:sldLayoutId id="2147489473" r:id="rId10"/>
    <p:sldLayoutId id="21474894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71620138"/>
      </p:ext>
    </p:extLst>
  </p:cSld>
  <p:clrMap bg1="lt1" tx1="dk1" bg2="lt2" tx2="dk2" accent1="accent1" accent2="accent2" accent3="accent3" accent4="accent4" accent5="accent5" accent6="accent6" hlink="hlink" folHlink="folHlink"/>
  <p:sldLayoutIdLst>
    <p:sldLayoutId id="2147489500" r:id="rId1"/>
    <p:sldLayoutId id="2147489501" r:id="rId2"/>
    <p:sldLayoutId id="2147489502" r:id="rId3"/>
    <p:sldLayoutId id="2147489503" r:id="rId4"/>
    <p:sldLayoutId id="2147489504" r:id="rId5"/>
    <p:sldLayoutId id="2147489505" r:id="rId6"/>
    <p:sldLayoutId id="2147489506" r:id="rId7"/>
    <p:sldLayoutId id="2147489507" r:id="rId8"/>
    <p:sldLayoutId id="2147489508" r:id="rId9"/>
    <p:sldLayoutId id="2147489509" r:id="rId10"/>
    <p:sldLayoutId id="21474895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6912789"/>
      </p:ext>
    </p:extLst>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516" r:id="rId5"/>
    <p:sldLayoutId id="2147489517" r:id="rId6"/>
    <p:sldLayoutId id="2147489518" r:id="rId7"/>
    <p:sldLayoutId id="2147489519" r:id="rId8"/>
    <p:sldLayoutId id="2147489520" r:id="rId9"/>
    <p:sldLayoutId id="2147489521" r:id="rId10"/>
    <p:sldLayoutId id="2147489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58360359"/>
      </p:ext>
    </p:extLst>
  </p:cSld>
  <p:clrMap bg1="lt1" tx1="dk1" bg2="lt2" tx2="dk2" accent1="accent1" accent2="accent2" accent3="accent3" accent4="accent4" accent5="accent5" accent6="accent6" hlink="hlink" folHlink="folHlink"/>
  <p:sldLayoutIdLst>
    <p:sldLayoutId id="2147489602" r:id="rId1"/>
    <p:sldLayoutId id="2147489603" r:id="rId2"/>
    <p:sldLayoutId id="2147489604" r:id="rId3"/>
    <p:sldLayoutId id="2147489605" r:id="rId4"/>
    <p:sldLayoutId id="2147489606" r:id="rId5"/>
    <p:sldLayoutId id="2147489607" r:id="rId6"/>
    <p:sldLayoutId id="2147489608" r:id="rId7"/>
    <p:sldLayoutId id="2147489609" r:id="rId8"/>
    <p:sldLayoutId id="2147489610" r:id="rId9"/>
    <p:sldLayoutId id="2147489611" r:id="rId10"/>
    <p:sldLayoutId id="2147489612" r:id="rId11"/>
    <p:sldLayoutId id="2147489613" r:id="rId12"/>
    <p:sldLayoutId id="2147489614" r:id="rId13"/>
    <p:sldLayoutId id="2147489615" r:id="rId14"/>
    <p:sldLayoutId id="2147489616"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C61603EE-D92D-674C-B28F-4B22872EF951}" type="slidenum">
              <a:rPr lang="en-US"/>
              <a:pPr>
                <a:defRPr/>
              </a:pPr>
              <a:t>‹#›</a:t>
            </a:fld>
            <a:endParaRPr lang="en-US"/>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sz="1000">
                <a:solidFill>
                  <a:srgbClr val="FFFFFF"/>
                </a:solidFill>
                <a:latin typeface="Arial"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663400"/>
      </p:ext>
    </p:extLst>
  </p:cSld>
  <p:clrMap bg1="dk2" tx1="lt1" bg2="dk1" tx2="lt2" accent1="accent1" accent2="accent2" accent3="accent3" accent4="accent4" accent5="accent5" accent6="accent6" hlink="hlink" folHlink="folHlink"/>
  <p:sldLayoutIdLst>
    <p:sldLayoutId id="21474896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 id="214748968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128"/>
                <a:cs typeface="ＭＳ Ｐゴシック" charset="-128"/>
              </a:defRPr>
            </a:lvl1pPr>
          </a:lstStyle>
          <a:p>
            <a:pPr>
              <a:defRPr/>
            </a:pPr>
            <a:fld id="{A236A7D9-9F21-DE40-B87C-AE7CA3D6E8B5}"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4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4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9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93.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7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3.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2.xml"/><Relationship Id="rId1" Type="http://schemas.openxmlformats.org/officeDocument/2006/relationships/themeOverride" Target="../theme/themeOverride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46.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4.xml"/><Relationship Id="rId1" Type="http://schemas.openxmlformats.org/officeDocument/2006/relationships/themeOverride" Target="../theme/themeOverride8.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24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8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4.xml"/><Relationship Id="rId1" Type="http://schemas.openxmlformats.org/officeDocument/2006/relationships/themeOverride" Target="../theme/themeOverr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89.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59.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09.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4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00.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46.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24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04.xml"/><Relationship Id="rId1" Type="http://schemas.openxmlformats.org/officeDocument/2006/relationships/themeOverride" Target="../theme/themeOverride11.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0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4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2.xml"/><Relationship Id="rId1" Type="http://schemas.openxmlformats.org/officeDocument/2006/relationships/themeOverride" Target="../theme/themeOverride12.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46.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24.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135.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135.xml"/><Relationship Id="rId4" Type="http://schemas.openxmlformats.org/officeDocument/2006/relationships/image" Target="../media/image71.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6.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36.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36.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7.xml"/><Relationship Id="rId1" Type="http://schemas.openxmlformats.org/officeDocument/2006/relationships/slideLayout" Target="../slideLayouts/slideLayout246.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46.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246.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246.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246.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1.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46.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73.xml"/><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1.xml"/></Relationships>
</file>

<file path=ppt/slides/_rels/slide9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246.xml"/><Relationship Id="rId4" Type="http://schemas.openxmlformats.org/officeDocument/2006/relationships/image" Target="../media/image8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246.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7" r="3824"/>
          <a:stretch/>
        </p:blipFill>
        <p:spPr bwMode="auto">
          <a:xfrm>
            <a:off x="-35496" y="7910"/>
            <a:ext cx="9179496" cy="5398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3645023"/>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غلاطية</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11500" b="1" dirty="0">
                <a:effectLst>
                  <a:glow rad="127000">
                    <a:schemeClr val="tx1"/>
                  </a:glow>
                </a:effectLst>
                <a:latin typeface="Arial" charset="0"/>
                <a:ea typeface="ＭＳ Ｐゴシック" charset="0"/>
                <a:cs typeface="ＭＳ Ｐゴシック" charset="0"/>
              </a:rPr>
              <a:t>كن حراً</a:t>
            </a:r>
            <a:endParaRPr lang="en-US" sz="115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4444656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a:t>
            </a:r>
            <a:br>
              <a:rPr lang="ar-JO" sz="5400" b="1" dirty="0">
                <a:solidFill>
                  <a:schemeClr val="tx1"/>
                </a:solidFill>
                <a:effectLst/>
                <a:latin typeface="Arial" charset="0"/>
                <a:ea typeface="ＭＳ Ｐゴシック" charset="0"/>
                <a:cs typeface="ＭＳ Ｐゴシック" charset="0"/>
              </a:rPr>
            </a:br>
            <a:r>
              <a:rPr lang="ar-JO" sz="5400" b="1" dirty="0">
                <a:solidFill>
                  <a:schemeClr val="tx1"/>
                </a:solidFill>
                <a:effectLst/>
                <a:latin typeface="Arial" charset="0"/>
                <a:ea typeface="ＭＳ Ｐゴシック" charset="0"/>
                <a:cs typeface="ＭＳ Ｐゴシック" charset="0"/>
              </a:rPr>
              <a:t>النص الكتابي</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000000"/>
                </a:solidFill>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589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الخلفية</a:t>
            </a:r>
            <a:endParaRPr lang="en-US" sz="5400" b="1" dirty="0">
              <a:effectLst>
                <a:glow rad="127000">
                  <a:schemeClr val="tx1"/>
                </a:glow>
              </a:effectLst>
              <a:latin typeface="Arial" charset="0"/>
              <a:ea typeface="ＭＳ Ｐゴシック" charset="0"/>
              <a:cs typeface="ＭＳ Ｐゴシック"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9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859494"/>
            <a:ext cx="2872994" cy="120032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تكوين</a:t>
            </a: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044882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البحر المتوسط</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روما</a:t>
            </a:r>
            <a:endPar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endParaRPr>
          </a:p>
        </p:txBody>
      </p:sp>
      <p:sp>
        <p:nvSpPr>
          <p:cNvPr id="45067" name="Text Box 11"/>
          <p:cNvSpPr txBox="1">
            <a:spLocks noChangeArrowheads="1"/>
          </p:cNvSpPr>
          <p:nvPr/>
        </p:nvSpPr>
        <p:spPr bwMode="auto">
          <a:xfrm>
            <a:off x="6524625" y="4055146"/>
            <a:ext cx="1995920" cy="639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أنطاكية سوريا</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68" name="Text Box 12"/>
          <p:cNvSpPr txBox="1">
            <a:spLocks noChangeArrowheads="1"/>
          </p:cNvSpPr>
          <p:nvPr/>
        </p:nvSpPr>
        <p:spPr bwMode="auto">
          <a:xfrm>
            <a:off x="5500694" y="3623710"/>
            <a:ext cx="3103556" cy="36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FC0128"/>
                </a:solidFill>
                <a:effectLst>
                  <a:glow rad="165100">
                    <a:srgbClr val="FFFFFF">
                      <a:alpha val="98000"/>
                    </a:srgbClr>
                  </a:glow>
                </a:effectLst>
                <a:latin typeface="Comic Sans MS" charset="0"/>
                <a:ea typeface="MS Gothic" charset="0"/>
                <a:cs typeface="MS Gothic" charset="0"/>
              </a:rPr>
              <a:t>أنطاكية بيسيدية</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أفسس</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أثينا</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529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رحلات بولس</a:t>
            </a:r>
          </a:p>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900" b="1" dirty="0">
                <a:solidFill>
                  <a:srgbClr val="000000"/>
                </a:solidFill>
                <a:effectLst>
                  <a:glow rad="165100">
                    <a:srgbClr val="FFFFFF">
                      <a:alpha val="98000"/>
                    </a:srgbClr>
                  </a:glow>
                </a:effectLst>
                <a:latin typeface="Comic Sans MS" charset="0"/>
                <a:ea typeface="MS Gothic" charset="0"/>
                <a:cs typeface="MS Gothic" charset="0"/>
              </a:rPr>
              <a:t>في لمحة</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FC0128"/>
                </a:solidFill>
                <a:effectLst>
                  <a:glow rad="165100">
                    <a:srgbClr val="FFFFFF">
                      <a:alpha val="98000"/>
                    </a:srgbClr>
                  </a:glow>
                </a:effectLst>
                <a:latin typeface="Comic Sans MS" charset="0"/>
                <a:ea typeface="MS Gothic" charset="0"/>
                <a:cs typeface="MS Gothic" charset="0"/>
              </a:rPr>
              <a:t>مكدونية</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grpSp>
        <p:nvGrpSpPr>
          <p:cNvPr id="91155" name="Group 18"/>
          <p:cNvGrpSpPr>
            <a:grpSpLocks/>
          </p:cNvGrpSpPr>
          <p:nvPr/>
        </p:nvGrpSpPr>
        <p:grpSpPr bwMode="auto">
          <a:xfrm>
            <a:off x="971264" y="2143116"/>
            <a:ext cx="7386950" cy="4241348"/>
            <a:chOff x="673" y="1600"/>
            <a:chExt cx="5086" cy="2951"/>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أفريقيا</a:t>
              </a:r>
              <a:endParaRPr kumimoji="0" lang="en-GB"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200" b="1" dirty="0">
                  <a:solidFill>
                    <a:srgbClr val="0033CC"/>
                  </a:solidFill>
                  <a:latin typeface="Comic Sans MS" charset="0"/>
                  <a:ea typeface="MS Gothic" charset="0"/>
                  <a:cs typeface="MS Gothic" charset="0"/>
                </a:rPr>
                <a:t>أوروبا</a:t>
              </a:r>
              <a:endParaRPr kumimoji="0" lang="en-GB" sz="32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9" name="Text Box 22"/>
            <p:cNvSpPr txBox="1">
              <a:spLocks noChangeArrowheads="1"/>
            </p:cNvSpPr>
            <p:nvPr/>
          </p:nvSpPr>
          <p:spPr bwMode="auto">
            <a:xfrm>
              <a:off x="4677" y="3922"/>
              <a:ext cx="1082" cy="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العربية</a:t>
              </a:r>
              <a:endParaRPr kumimoji="0" lang="en-GB" sz="28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أورشليم</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418628"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أع 13-14</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3"/>
            <a:ext cx="6750503" cy="1196227"/>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r"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lang="ar-JO" sz="2200" b="1" dirty="0">
                  <a:solidFill>
                    <a:srgbClr val="000000"/>
                  </a:solidFill>
                  <a:latin typeface="Arial" pitchFamily="34" charset="0"/>
                  <a:ea typeface="MS Gothic" charset="0"/>
                  <a:cs typeface="Arial" pitchFamily="34" charset="0"/>
                </a:rPr>
                <a:t>الأهمية : عُبد </a:t>
              </a:r>
              <a:r>
                <a:rPr lang="ar-JO" sz="2200" b="1" dirty="0">
                  <a:solidFill>
                    <a:srgbClr val="FF0000"/>
                  </a:solidFill>
                  <a:latin typeface="Arial" pitchFamily="34" charset="0"/>
                  <a:ea typeface="MS Gothic" charset="0"/>
                  <a:cs typeface="Arial" pitchFamily="34" charset="0"/>
                </a:rPr>
                <a:t>كالآلهة</a:t>
              </a:r>
              <a:r>
                <a:rPr lang="ar-JO" sz="2200" b="1" dirty="0">
                  <a:solidFill>
                    <a:srgbClr val="000000"/>
                  </a:solidFill>
                  <a:latin typeface="Arial" pitchFamily="34" charset="0"/>
                  <a:ea typeface="MS Gothic" charset="0"/>
                  <a:cs typeface="Arial" pitchFamily="34" charset="0"/>
                </a:rPr>
                <a:t>، صنع المعجزات، </a:t>
              </a:r>
              <a:r>
                <a:rPr lang="ar-JO" sz="2200" b="1" dirty="0">
                  <a:solidFill>
                    <a:srgbClr val="FF0000"/>
                  </a:solidFill>
                  <a:latin typeface="Arial" pitchFamily="34" charset="0"/>
                  <a:ea typeface="MS Gothic" charset="0"/>
                  <a:cs typeface="Arial" pitchFamily="34" charset="0"/>
                </a:rPr>
                <a:t>رجم</a:t>
              </a:r>
              <a:r>
                <a:rPr lang="ar-JO" sz="2200" b="1" dirty="0">
                  <a:solidFill>
                    <a:srgbClr val="000000"/>
                  </a:solidFill>
                  <a:latin typeface="Arial" pitchFamily="34" charset="0"/>
                  <a:ea typeface="MS Gothic" charset="0"/>
                  <a:cs typeface="Arial" pitchFamily="34" charset="0"/>
                </a:rPr>
                <a:t> بولس، عمل صعب، زراعة كنائس، العودة بنفس المسار</a:t>
              </a:r>
              <a:endParaRPr kumimoji="0" lang="en-GB"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endParaRPr>
            </a:p>
          </p:txBody>
        </p:sp>
      </p:grpSp>
      <p:grpSp>
        <p:nvGrpSpPr>
          <p:cNvPr id="5" name="Group 37"/>
          <p:cNvGrpSpPr>
            <a:grpSpLocks/>
          </p:cNvGrpSpPr>
          <p:nvPr/>
        </p:nvGrpSpPr>
        <p:grpSpPr bwMode="auto">
          <a:xfrm>
            <a:off x="642912" y="1402136"/>
            <a:ext cx="2571662" cy="2385452"/>
            <a:chOff x="386" y="999"/>
            <a:chExt cx="5252" cy="1703"/>
          </a:xfrm>
        </p:grpSpPr>
        <p:sp>
          <p:nvSpPr>
            <p:cNvPr id="91172" name="AutoShape 38"/>
            <p:cNvSpPr>
              <a:spLocks noChangeArrowheads="1"/>
            </p:cNvSpPr>
            <p:nvPr/>
          </p:nvSpPr>
          <p:spPr bwMode="auto">
            <a:xfrm flipH="1">
              <a:off x="622" y="999"/>
              <a:ext cx="5016"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386" y="1171"/>
              <a:ext cx="4960" cy="1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0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48-49</a:t>
              </a:r>
            </a:p>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4000" b="1" dirty="0">
                  <a:solidFill>
                    <a:srgbClr val="FFEA18"/>
                  </a:solidFill>
                  <a:latin typeface="Comic Sans MS" charset="0"/>
                  <a:ea typeface="MS Gothic" charset="0"/>
                  <a:cs typeface="MS Gothic" charset="0"/>
                </a:rPr>
                <a:t>م</a:t>
              </a:r>
              <a:endParaRPr kumimoji="0" lang="en-GB" sz="40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grpSp>
        <p:nvGrpSpPr>
          <p:cNvPr id="6" name="Group 40"/>
          <p:cNvGrpSpPr>
            <a:grpSpLocks/>
          </p:cNvGrpSpPr>
          <p:nvPr/>
        </p:nvGrpSpPr>
        <p:grpSpPr bwMode="auto">
          <a:xfrm>
            <a:off x="5572132" y="262659"/>
            <a:ext cx="3295325"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الشاطئ في قبرص</a:t>
              </a:r>
              <a:endParaRPr kumimoji="0" lang="en-GB" sz="25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286512" y="3197879"/>
            <a:ext cx="369447" cy="302559"/>
          </a:xfrm>
          <a:prstGeom prst="curvedLeftArrow">
            <a:avLst>
              <a:gd name="adj1" fmla="val 34040"/>
              <a:gd name="adj2" fmla="val 69702"/>
              <a:gd name="adj3" fmla="val 52081"/>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ar-JO" altLang="ja-JP" sz="2500" b="1" dirty="0">
                <a:latin typeface="Arial" pitchFamily="34" charset="0"/>
                <a:cs typeface="Arial" pitchFamily="34" charset="0"/>
              </a:rPr>
              <a:t>رقم 1 : ال</a:t>
            </a:r>
            <a:r>
              <a:rPr lang="ar-JO" altLang="ja-JP" sz="2500" b="1" dirty="0">
                <a:solidFill>
                  <a:srgbClr val="FF0000"/>
                </a:solidFill>
                <a:latin typeface="Arial" pitchFamily="34" charset="0"/>
                <a:cs typeface="Arial" pitchFamily="34" charset="0"/>
              </a:rPr>
              <a:t>خطاف</a:t>
            </a:r>
            <a:r>
              <a:rPr lang="ar-JO" altLang="ja-JP" sz="2500" b="1" dirty="0">
                <a:latin typeface="Arial" pitchFamily="34" charset="0"/>
                <a:cs typeface="Arial" pitchFamily="34" charset="0"/>
              </a:rPr>
              <a:t> : ال</a:t>
            </a:r>
            <a:r>
              <a:rPr lang="ar-JO" altLang="ja-JP" sz="2500" b="1" dirty="0">
                <a:solidFill>
                  <a:srgbClr val="FF0000"/>
                </a:solidFill>
                <a:latin typeface="Arial" pitchFamily="34" charset="0"/>
                <a:cs typeface="Arial" pitchFamily="34" charset="0"/>
              </a:rPr>
              <a:t>مختبر</a:t>
            </a:r>
            <a:endParaRPr lang="en-US"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1400" b="1" dirty="0">
                <a:solidFill>
                  <a:srgbClr val="FFFFFF"/>
                </a:solidFill>
                <a:latin typeface="Comic Sans MS" charset="0"/>
                <a:ea typeface="MS Gothic" charset="0"/>
                <a:cs typeface="MS Gothic" charset="0"/>
              </a:rPr>
              <a:t>البحر المتوسط</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روما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000000"/>
                </a:solidFill>
                <a:effectLst>
                  <a:glow rad="190500">
                    <a:srgbClr val="FFFFFF">
                      <a:alpha val="96000"/>
                    </a:srgbClr>
                  </a:glow>
                </a:effectLst>
                <a:latin typeface="Comic Sans MS" charset="0"/>
                <a:ea typeface="MS Gothic" charset="0"/>
                <a:cs typeface="MS Gothic" charset="0"/>
              </a:rPr>
              <a:t>أنطاكية سوريا</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أنطاكية بيسيدية</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أفسس</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أثينا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3"/>
            <a:ext cx="2694421" cy="154921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357686" y="2236975"/>
            <a:ext cx="2218894" cy="1698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النعمة</a:t>
            </a:r>
          </a:p>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4400" b="1" dirty="0">
                <a:solidFill>
                  <a:srgbClr val="FFEA18"/>
                </a:solidFill>
                <a:effectLst>
                  <a:glow rad="127000">
                    <a:srgbClr val="000000"/>
                  </a:glow>
                </a:effectLst>
                <a:latin typeface="Comic Sans MS" charset="0"/>
                <a:ea typeface="MS Gothic" charset="0"/>
                <a:cs typeface="MS Gothic" charset="0"/>
              </a:rPr>
              <a:t>فقط</a:t>
            </a:r>
            <a:endPar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886989" cy="3756772"/>
            <a:chOff x="673" y="1600"/>
            <a:chExt cx="5465" cy="2682"/>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أفريقيا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600" b="1" dirty="0">
                  <a:solidFill>
                    <a:srgbClr val="0033CC"/>
                  </a:solidFill>
                  <a:effectLst>
                    <a:glow rad="190500">
                      <a:srgbClr val="FFFFFF">
                        <a:alpha val="96000"/>
                      </a:srgbClr>
                    </a:glow>
                  </a:effectLst>
                  <a:latin typeface="Comic Sans MS" charset="0"/>
                  <a:ea typeface="MS Gothic" charset="0"/>
                  <a:cs typeface="MS Gothic" charset="0"/>
                </a:rPr>
                <a:t>آسيا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539"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العربية</a:t>
              </a:r>
              <a:endParaRPr kumimoji="0" lang="en-GB"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grpSp>
      <p:grpSp>
        <p:nvGrpSpPr>
          <p:cNvPr id="3" name="Group 25"/>
          <p:cNvGrpSpPr>
            <a:grpSpLocks/>
          </p:cNvGrpSpPr>
          <p:nvPr/>
        </p:nvGrpSpPr>
        <p:grpSpPr bwMode="auto">
          <a:xfrm>
            <a:off x="756241" y="5388630"/>
            <a:ext cx="5397500" cy="1196228"/>
            <a:chOff x="524" y="3847"/>
            <a:chExt cx="3740"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3590" cy="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2900" b="1" dirty="0">
                  <a:solidFill>
                    <a:srgbClr val="000000"/>
                  </a:solidFill>
                  <a:latin typeface="Arial" pitchFamily="34" charset="0"/>
                  <a:ea typeface="MS Gothic" charset="0"/>
                  <a:cs typeface="Arial" pitchFamily="34" charset="0"/>
                </a:rPr>
                <a:t>تم تسوية المشكلة بشكل دائم : </a:t>
              </a:r>
            </a:p>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2900" b="1" dirty="0">
                  <a:solidFill>
                    <a:srgbClr val="FF0000"/>
                  </a:solidFill>
                  <a:latin typeface="Arial" pitchFamily="34" charset="0"/>
                  <a:ea typeface="MS Gothic" charset="0"/>
                  <a:cs typeface="Arial" pitchFamily="34" charset="0"/>
                </a:rPr>
                <a:t>النعمة</a:t>
              </a:r>
              <a:r>
                <a:rPr lang="ar-JO" sz="2900" b="1" dirty="0">
                  <a:solidFill>
                    <a:srgbClr val="000000"/>
                  </a:solidFill>
                  <a:latin typeface="Arial" pitchFamily="34" charset="0"/>
                  <a:ea typeface="MS Gothic" charset="0"/>
                  <a:cs typeface="Arial" pitchFamily="34" charset="0"/>
                </a:rPr>
                <a:t> و ليس </a:t>
              </a:r>
              <a:r>
                <a:rPr lang="ar-JO" sz="2900" b="1" dirty="0">
                  <a:solidFill>
                    <a:srgbClr val="FF0000"/>
                  </a:solidFill>
                  <a:latin typeface="Arial" pitchFamily="34" charset="0"/>
                  <a:ea typeface="MS Gothic" charset="0"/>
                  <a:cs typeface="Arial" pitchFamily="34" charset="0"/>
                </a:rPr>
                <a:t>الناموس</a:t>
              </a:r>
              <a:endParaRPr kumimoji="0" lang="en-GB" sz="2900" b="1" i="0" u="none" strike="noStrike" kern="1200" cap="none" spc="0" normalizeH="0" baseline="0" noProof="0" dirty="0">
                <a:ln>
                  <a:noFill/>
                </a:ln>
                <a:solidFill>
                  <a:srgbClr val="FF0000"/>
                </a:solidFill>
                <a:effectLst/>
                <a:uLnTx/>
                <a:uFillTx/>
                <a:latin typeface="Arial" pitchFamily="34" charset="0"/>
                <a:ea typeface="MS Gothic" charset="0"/>
                <a:cs typeface="Arial" pitchFamily="34" charset="0"/>
              </a:endParaRPr>
            </a:p>
          </p:txBody>
        </p:sp>
      </p:grpSp>
      <p:sp>
        <p:nvSpPr>
          <p:cNvPr id="46108" name="Text Box 28"/>
          <p:cNvSpPr txBox="1">
            <a:spLocks noChangeArrowheads="1"/>
          </p:cNvSpPr>
          <p:nvPr/>
        </p:nvSpPr>
        <p:spPr bwMode="auto">
          <a:xfrm>
            <a:off x="718707" y="3993500"/>
            <a:ext cx="1853029"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أعمال 15</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أورشليم</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lang="ar-JO" sz="2200" b="1" dirty="0">
                  <a:solidFill>
                    <a:srgbClr val="000000"/>
                  </a:solidFill>
                  <a:latin typeface="Arial" pitchFamily="34" charset="0"/>
                  <a:ea typeface="MS Gothic" charset="0"/>
                  <a:cs typeface="Arial" pitchFamily="34" charset="0"/>
                </a:rPr>
                <a:t>1(--)2 مجمع أورشليم</a:t>
              </a:r>
              <a:endParaRPr kumimoji="0" lang="en-GB"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 م</a:t>
              </a:r>
              <a:endPar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sp>
        <p:nvSpPr>
          <p:cNvPr id="46123" name="AutoShape 43"/>
          <p:cNvSpPr>
            <a:spLocks noChangeArrowheads="1"/>
          </p:cNvSpPr>
          <p:nvPr/>
        </p:nvSpPr>
        <p:spPr bwMode="auto">
          <a:xfrm>
            <a:off x="1524000" y="4445934"/>
            <a:ext cx="495012" cy="626140"/>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0469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ar-JO" dirty="0">
                <a:solidFill>
                  <a:srgbClr val="FFFFFF"/>
                </a:solidFill>
                <a:effectLst/>
                <a:latin typeface="Verdana" charset="0"/>
                <a:ea typeface="ＭＳ Ｐゴシック" charset="0"/>
                <a:cs typeface="ＭＳ Ｐゴシック" charset="0"/>
              </a:rPr>
              <a:t>نقص أو لا نقص ؟</a:t>
            </a:r>
            <a:endParaRPr lang="en-US" dirty="0">
              <a:solidFill>
                <a:srgbClr val="FFFFFF"/>
              </a:solidFill>
              <a:effectLst/>
              <a:latin typeface="Verdana" charset="0"/>
              <a:ea typeface="ＭＳ Ｐゴシック" charset="0"/>
              <a:cs typeface="ＭＳ Ｐゴシック" charset="0"/>
            </a:endParaRPr>
          </a:p>
        </p:txBody>
      </p:sp>
      <p:sp>
        <p:nvSpPr>
          <p:cNvPr id="99333" name="Text Box 1029"/>
          <p:cNvSpPr txBox="1">
            <a:spLocks noChangeArrowheads="1"/>
          </p:cNvSpPr>
          <p:nvPr/>
        </p:nvSpPr>
        <p:spPr bwMode="auto">
          <a:xfrm>
            <a:off x="0" y="5983288"/>
            <a:ext cx="9144000" cy="46166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chemeClr val="bg1"/>
                </a:solidFill>
                <a:latin typeface="Verdana" charset="0"/>
                <a:cs typeface="Times New Roman" charset="0"/>
              </a:rPr>
              <a:t>لا 19: 27 ( لا تقصروا رؤوسكم مستديراً و لا تفسد عارضيك )</a:t>
            </a:r>
            <a:endParaRPr lang="en-US" dirty="0">
              <a:solidFill>
                <a:schemeClr val="bg1"/>
              </a:solidFill>
              <a:latin typeface="Verdana" charset="0"/>
              <a:cs typeface="Times New Roman" charset="0"/>
            </a:endParaRPr>
          </a:p>
        </p:txBody>
      </p:sp>
    </p:spTree>
    <p:extLst>
      <p:ext uri="{BB962C8B-B14F-4D97-AF65-F5344CB8AC3E}">
        <p14:creationId xmlns:p14="http://schemas.microsoft.com/office/powerpoint/2010/main" val="3024926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ar-JO" b="1" dirty="0">
                <a:solidFill>
                  <a:srgbClr val="FFFFFF"/>
                </a:solidFill>
                <a:latin typeface="Arial" charset="0"/>
                <a:ea typeface="ＭＳ Ｐゴシック" charset="0"/>
              </a:rPr>
              <a:t>لاويين 19: 28</a:t>
            </a:r>
            <a:br>
              <a:rPr lang="en-US"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و لا تجرحوا أجسادكم لميت و كتابة وسم لا تجعلوا فيكم أنا الرب</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7200" b="1" kern="10" dirty="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الناموس</a:t>
            </a:r>
            <a:endParaRPr lang="en-US" sz="7200" b="1" kern="10" dirty="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endParaRPr>
          </a:p>
        </p:txBody>
      </p:sp>
      <p:sp>
        <p:nvSpPr>
          <p:cNvPr id="101379" name="Text Box 3"/>
          <p:cNvSpPr txBox="1">
            <a:spLocks noChangeArrowheads="1"/>
          </p:cNvSpPr>
          <p:nvPr/>
        </p:nvSpPr>
        <p:spPr bwMode="auto">
          <a:xfrm>
            <a:off x="381000" y="304800"/>
            <a:ext cx="1905000" cy="954107"/>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هل نعيش تحت الناموس ؟</a:t>
            </a:r>
            <a:endParaRPr lang="en-US" sz="2800" b="1" dirty="0">
              <a:solidFill>
                <a:schemeClr val="bg1"/>
              </a:solidFill>
              <a:latin typeface="Arial" panose="020B0604020202020204" pitchFamily="34" charset="0"/>
              <a:cs typeface="Arial" panose="020B0604020202020204" pitchFamily="34" charset="0"/>
            </a:endParaRP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هل يمكنني أكل الخنزير ؟</a:t>
            </a:r>
            <a:endParaRPr lang="en-US" sz="2800" b="1" dirty="0">
              <a:solidFill>
                <a:schemeClr val="bg1"/>
              </a:solidFill>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6324600" y="304800"/>
            <a:ext cx="2362200" cy="954107"/>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effectLst>
                  <a:outerShdw blurRad="38100" dist="38100" dir="2700000" algn="tl">
                    <a:srgbClr val="000000"/>
                  </a:outerShdw>
                </a:effectLst>
                <a:latin typeface="Verdana" charset="0"/>
              </a:rPr>
              <a:t>هل يجب أن أطيع السبت ؟</a:t>
            </a:r>
            <a:endParaRPr lang="en-US" sz="2800" b="1" dirty="0">
              <a:solidFill>
                <a:schemeClr val="bg1"/>
              </a:solidFill>
              <a:effectLst>
                <a:outerShdw blurRad="38100" dist="38100" dir="2700000" algn="tl">
                  <a:srgbClr val="000000"/>
                </a:outerShdw>
              </a:effectLst>
              <a:latin typeface="Verdana" charset="0"/>
            </a:endParaRPr>
          </a:p>
        </p:txBody>
      </p:sp>
      <p:sp>
        <p:nvSpPr>
          <p:cNvPr id="101382" name="Text Box 6"/>
          <p:cNvSpPr txBox="1">
            <a:spLocks noChangeArrowheads="1"/>
          </p:cNvSpPr>
          <p:nvPr/>
        </p:nvSpPr>
        <p:spPr bwMode="auto">
          <a:xfrm>
            <a:off x="381000" y="3792538"/>
            <a:ext cx="2590800" cy="954107"/>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كيف يرتبط الناموس بنا ؟</a:t>
            </a:r>
            <a:endParaRPr lang="en-US" sz="2800" b="1" dirty="0">
              <a:solidFill>
                <a:schemeClr val="bg1"/>
              </a:solidFill>
              <a:latin typeface="Arial" panose="020B0604020202020204" pitchFamily="34" charset="0"/>
              <a:cs typeface="Arial" panose="020B0604020202020204" pitchFamily="34" charset="0"/>
            </a:endParaRPr>
          </a:p>
        </p:txBody>
      </p:sp>
      <p:sp>
        <p:nvSpPr>
          <p:cNvPr id="101383" name="Text Box 7"/>
          <p:cNvSpPr txBox="1">
            <a:spLocks noChangeArrowheads="1"/>
          </p:cNvSpPr>
          <p:nvPr/>
        </p:nvSpPr>
        <p:spPr bwMode="auto">
          <a:xfrm>
            <a:off x="6553200" y="3124200"/>
            <a:ext cx="22860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ea typeface="宋体" charset="0"/>
                <a:cs typeface="Arial" panose="020B0604020202020204" pitchFamily="34" charset="0"/>
              </a:rPr>
              <a:t>هل يمكن للمسيحيين تناول الدم (مثل يونغ تاو فو، سجق الدم) ؟ </a:t>
            </a:r>
            <a:endParaRPr lang="en-US" sz="2800" b="1" dirty="0">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954107"/>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2800" b="1" dirty="0">
                <a:solidFill>
                  <a:schemeClr val="bg1"/>
                </a:solidFill>
                <a:latin typeface="Arial" panose="020B0604020202020204" pitchFamily="34" charset="0"/>
                <a:cs typeface="Arial" panose="020B0604020202020204" pitchFamily="34" charset="0"/>
              </a:rPr>
              <a:t>هل يطلب الله العشور مني ؟</a:t>
            </a:r>
            <a:endParaRPr lang="en-US" sz="2800" b="1" dirty="0">
              <a:solidFill>
                <a:schemeClr val="bg1"/>
              </a:solidFill>
              <a:latin typeface="Arial" panose="020B0604020202020204" pitchFamily="34" charset="0"/>
              <a:cs typeface="Arial" panose="020B0604020202020204" pitchFamily="34" charset="0"/>
            </a:endParaRP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ar-JO" b="1" dirty="0">
                <a:solidFill>
                  <a:schemeClr val="bg1"/>
                </a:solidFill>
                <a:effectLst>
                  <a:outerShdw blurRad="38100" dist="38100" dir="2700000" algn="tl">
                    <a:srgbClr val="000000"/>
                  </a:outerShdw>
                </a:effectLst>
                <a:latin typeface="Verdana" charset="0"/>
                <a:ea typeface="ＭＳ Ｐゴシック" charset="0"/>
                <a:cs typeface="ＭＳ Ｐゴシック" charset="0"/>
              </a:rPr>
              <a:t>ماذا تعتقد ؟</a:t>
            </a:r>
            <a:endParaRPr lang="en-US" dirty="0">
              <a:effectLst>
                <a:outerShdw blurRad="38100" dist="38100" dir="2700000" algn="tl">
                  <a:srgbClr val="FFFFFF"/>
                </a:outerShd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892368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Arial" charset="0"/>
                <a:ea typeface="ＭＳ Ｐゴシック" charset="0"/>
              </a:rPr>
              <a:t>إصحاحات غلاطية</a:t>
            </a:r>
            <a:endParaRPr kumimoji="0" lang="en-GB" sz="60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Arial" charset="0"/>
              <a:ea typeface="ＭＳ Ｐゴシック" charset="0"/>
            </a:endParaRPr>
          </a:p>
        </p:txBody>
      </p:sp>
      <p:sp>
        <p:nvSpPr>
          <p:cNvPr id="1030" name="Text Box 6"/>
          <p:cNvSpPr txBox="1">
            <a:spLocks noChangeArrowheads="1"/>
          </p:cNvSpPr>
          <p:nvPr/>
        </p:nvSpPr>
        <p:spPr bwMode="auto">
          <a:xfrm>
            <a:off x="3886200" y="1447800"/>
            <a:ext cx="5257800" cy="3600986"/>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 التحول عن الإنجيل الحقيقي</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 مراءاة بطرس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3. مثال من إيمان إبراهيم</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4. الناموس مقابل الحرية الحقيقية</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5. مواقف مقادة بالروح</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 استرداد المؤمنين المخطئين</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9556" name="TextBox 4"/>
          <p:cNvSpPr txBox="1">
            <a:spLocks noChangeArrowheads="1"/>
          </p:cNvSpPr>
          <p:nvPr/>
        </p:nvSpPr>
        <p:spPr bwMode="auto">
          <a:xfrm>
            <a:off x="4495800" y="6477000"/>
            <a:ext cx="451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rPr>
              <a:t>Barry Huddleston, </a:t>
            </a:r>
            <a:r>
              <a:rPr kumimoji="0" lang="en-US" sz="1400" b="1" i="1" u="none" strike="noStrike" kern="1200" cap="none" spc="0" normalizeH="0" baseline="0" noProof="0">
                <a:ln>
                  <a:noFill/>
                </a:ln>
                <a:solidFill>
                  <a:srgbClr val="FFFFFF"/>
                </a:solidFill>
                <a:effectLst/>
                <a:uLnTx/>
                <a:uFillTx/>
                <a:latin typeface="Arial" charset="0"/>
                <a:ea typeface="ＭＳ Ｐゴシック" charset="0"/>
                <a:cs typeface="Arial" charset="0"/>
              </a:rPr>
              <a:t>The Acrostic Summarized Bible</a:t>
            </a: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8" name="Title 5"/>
            <p:cNvSpPr txBox="1">
              <a:spLocks/>
            </p:cNvSpPr>
            <p:nvPr/>
          </p:nvSpPr>
          <p:spPr bwMode="auto">
            <a:xfrm rot="20662300">
              <a:off x="582721" y="3361881"/>
              <a:ext cx="1441856" cy="7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الناموس</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spcBef>
                <a:spcPct val="20000"/>
              </a:spcBef>
            </a:pPr>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altLang="ja-JP" sz="2000" b="1" dirty="0">
                <a:solidFill>
                  <a:srgbClr val="000000"/>
                </a:solidFill>
                <a:latin typeface="Arial" charset="0"/>
                <a:cs typeface="Times New Roman" charset="0"/>
              </a:rPr>
              <a:t>إلى أقصى الأرض        (أع 1: 8)</a:t>
            </a:r>
            <a:endParaRPr lang="en-US" sz="2000" b="1" dirty="0">
              <a:solidFill>
                <a:srgbClr val="000000"/>
              </a:solidFill>
              <a:latin typeface="Arial" charset="0"/>
              <a:cs typeface="Times New Roman" charset="0"/>
            </a:endParaRPr>
          </a:p>
          <a:p>
            <a:pPr eaLnBrk="1" hangingPunct="1">
              <a:defRPr/>
            </a:pPr>
            <a:r>
              <a:rPr lang="ar-JO" sz="1600" b="1" dirty="0">
                <a:solidFill>
                  <a:srgbClr val="000000"/>
                </a:solidFill>
                <a:latin typeface="Arial" charset="0"/>
                <a:cs typeface="Times New Roman" charset="0"/>
              </a:rPr>
              <a:t>أع</a:t>
            </a:r>
            <a:r>
              <a:rPr lang="en-US" sz="16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9</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13</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14</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15</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16</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18</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21</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27</a:t>
            </a:r>
            <a:r>
              <a:rPr lang="en-US" sz="2000" b="1" dirty="0">
                <a:solidFill>
                  <a:srgbClr val="000000"/>
                </a:solidFill>
                <a:latin typeface="Arial" charset="0"/>
                <a:cs typeface="Times New Roman" charset="0"/>
              </a:rPr>
              <a:t>    </a:t>
            </a:r>
            <a:r>
              <a:rPr lang="ar-JO" sz="2000" b="1" dirty="0">
                <a:solidFill>
                  <a:srgbClr val="000000"/>
                </a:solidFill>
                <a:latin typeface="Arial" charset="0"/>
                <a:cs typeface="Times New Roman" charset="0"/>
              </a:rPr>
              <a:t>28</a:t>
            </a:r>
            <a:endParaRPr lang="en-US" sz="2000" b="1" dirty="0">
              <a:solidFill>
                <a:srgbClr val="000000"/>
              </a:solidFill>
              <a:latin typeface="Arial" charset="0"/>
              <a:cs typeface="Times New Roman" charset="0"/>
            </a:endParaRPr>
          </a:p>
        </p:txBody>
      </p:sp>
      <p:sp>
        <p:nvSpPr>
          <p:cNvPr id="33485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خريف 49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المجمع</a:t>
            </a:r>
            <a:endParaRPr lang="en-US" sz="1600" b="1" dirty="0">
              <a:solidFill>
                <a:srgbClr val="FFFFFF"/>
              </a:solidFill>
              <a:latin typeface="Arial Narrow" charset="0"/>
              <a:cs typeface="Times New Roman" charset="0"/>
            </a:endParaRP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أيار 57-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آب 59</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المحاكمة</a:t>
            </a:r>
            <a:endParaRPr lang="en-US" sz="1800" b="1" dirty="0">
              <a:solidFill>
                <a:srgbClr val="FFFFFF"/>
              </a:solidFill>
              <a:latin typeface="Arial Narrow" charset="0"/>
              <a:cs typeface="Times New Roman"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4854" name="Text Box 20"/>
          <p:cNvSpPr txBox="1">
            <a:spLocks noChangeArrowheads="1"/>
          </p:cNvSpPr>
          <p:nvPr/>
        </p:nvSpPr>
        <p:spPr bwMode="auto">
          <a:xfrm>
            <a:off x="8296275"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spcBef>
                <a:spcPct val="50000"/>
              </a:spcBef>
            </a:pPr>
            <a:r>
              <a:rPr lang="ar-JO" sz="1400" b="1" dirty="0">
                <a:solidFill>
                  <a:srgbClr val="FFFFFF"/>
                </a:solidFill>
                <a:latin typeface="Arial Narrow" charset="0"/>
                <a:cs typeface="Times New Roman" charset="0"/>
              </a:rPr>
              <a:t>توسع</a:t>
            </a:r>
          </a:p>
          <a:p>
            <a:pPr algn="ctr" eaLnBrk="1" hangingPunct="1">
              <a:spcBef>
                <a:spcPct val="50000"/>
              </a:spcBef>
            </a:pPr>
            <a:r>
              <a:rPr lang="ar-JO" sz="1400" b="1" dirty="0">
                <a:solidFill>
                  <a:srgbClr val="FFFFFF"/>
                </a:solidFill>
                <a:latin typeface="Arial Narrow" charset="0"/>
                <a:cs typeface="Times New Roman" charset="0"/>
              </a:rPr>
              <a:t>الكنيسة</a:t>
            </a:r>
            <a:endParaRPr lang="en-US" sz="1600" b="1" dirty="0">
              <a:solidFill>
                <a:srgbClr val="FFFFFF"/>
              </a:solidFill>
              <a:latin typeface="Arial Narrow" charset="0"/>
              <a:cs typeface="Times New Roman" charset="0"/>
            </a:endParaRPr>
          </a:p>
        </p:txBody>
      </p:sp>
      <p:sp>
        <p:nvSpPr>
          <p:cNvPr id="334855" name="Text Box 21"/>
          <p:cNvSpPr txBox="1">
            <a:spLocks noChangeArrowheads="1"/>
          </p:cNvSpPr>
          <p:nvPr/>
        </p:nvSpPr>
        <p:spPr bwMode="auto">
          <a:xfrm>
            <a:off x="0" y="3409950"/>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Narrow" charset="0"/>
                <a:cs typeface="Times New Roman" charset="0"/>
              </a:rPr>
              <a:t>35</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48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49</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53</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57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60</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62</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67</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68</a:t>
            </a:r>
            <a:r>
              <a:rPr lang="en-US" sz="2000" b="1" dirty="0">
                <a:solidFill>
                  <a:srgbClr val="FFFFFF"/>
                </a:solidFill>
                <a:latin typeface="Arial Narrow" charset="0"/>
                <a:cs typeface="Times New Roman" charset="0"/>
              </a:rPr>
              <a:t>     </a:t>
            </a:r>
            <a:r>
              <a:rPr lang="ar-JO" sz="2000" b="1" dirty="0">
                <a:solidFill>
                  <a:srgbClr val="FFFFFF"/>
                </a:solidFill>
                <a:latin typeface="Arial Narrow" charset="0"/>
                <a:cs typeface="Times New Roman" charset="0"/>
              </a:rPr>
              <a:t>95</a:t>
            </a:r>
            <a:endParaRPr lang="en-US" sz="2000" b="1" dirty="0">
              <a:solidFill>
                <a:srgbClr val="FFFFFF"/>
              </a:solidFill>
              <a:latin typeface="Arial Narrow" charset="0"/>
              <a:cs typeface="Times New Roman" charset="0"/>
            </a:endParaRP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48-</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49</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غلاطية</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334857" name="Text Box 8"/>
          <p:cNvSpPr txBox="1">
            <a:spLocks noChangeArrowheads="1"/>
          </p:cNvSpPr>
          <p:nvPr/>
        </p:nvSpPr>
        <p:spPr bwMode="auto">
          <a:xfrm>
            <a:off x="2667000" y="1981200"/>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نيسان 50-</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أيلول 52</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2</a:t>
            </a:r>
            <a:endParaRPr lang="en-US"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بحر إيجة</a:t>
            </a:r>
            <a:endParaRPr lang="en-US" sz="1600" b="1" dirty="0">
              <a:solidFill>
                <a:srgbClr val="000000"/>
              </a:solidFill>
              <a:latin typeface="Arial Narrow" charset="0"/>
              <a:cs typeface="Times New Roman"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53-</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أيار 57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آسيا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شباط 60-</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آذار 62</a:t>
            </a:r>
            <a:endParaRPr lang="en-US" sz="1200" b="1" dirty="0">
              <a:solidFill>
                <a:srgbClr val="FFFFFF"/>
              </a:solidFill>
              <a:latin typeface="Arial Narrow" charset="0"/>
              <a:cs typeface="Times New Roman" charset="0"/>
            </a:endParaRPr>
          </a:p>
          <a:p>
            <a:pPr algn="ctr" eaLnBrk="1" hangingPunct="1">
              <a:defRPr/>
            </a:pPr>
            <a:r>
              <a:rPr lang="ar-JO"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Narrow" charset="0"/>
                <a:cs typeface="Times New Roman" charset="0"/>
              </a:rPr>
              <a:t>خريف 67-</a:t>
            </a:r>
            <a:br>
              <a:rPr lang="en-US" sz="1200" b="1" dirty="0">
                <a:solidFill>
                  <a:srgbClr val="FFFFFF"/>
                </a:solidFill>
                <a:latin typeface="Arial Narrow" charset="0"/>
                <a:cs typeface="Times New Roman" charset="0"/>
              </a:rPr>
            </a:br>
            <a:r>
              <a:rPr lang="ar-JO" sz="1200" b="1" dirty="0">
                <a:solidFill>
                  <a:srgbClr val="FFFFFF"/>
                </a:solidFill>
                <a:latin typeface="Arial Narrow" charset="0"/>
                <a:cs typeface="Times New Roman" charset="0"/>
              </a:rPr>
              <a:t>ربيع 68</a:t>
            </a:r>
            <a:endParaRPr lang="en-US" sz="1200" b="1" dirty="0">
              <a:solidFill>
                <a:srgbClr val="FFFFFF"/>
              </a:solidFill>
              <a:latin typeface="Arial Narrow" charset="0"/>
              <a:cs typeface="Times New Roman" charset="0"/>
            </a:endParaRP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ar-JO" b="1" dirty="0">
                <a:solidFill>
                  <a:srgbClr val="FFFFFF"/>
                </a:solidFill>
                <a:latin typeface="Arial Narrow" charset="0"/>
                <a:cs typeface="Times New Roman" charset="0"/>
              </a:rPr>
              <a:t>روما</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000" b="1" dirty="0">
                <a:solidFill>
                  <a:srgbClr val="FFFFFF"/>
                </a:solidFill>
                <a:latin typeface="Arial" charset="0"/>
                <a:cs typeface="Times New Roman" charset="0"/>
              </a:rPr>
              <a:t>143</a:t>
            </a:r>
            <a:br>
              <a:rPr lang="en-US" sz="2000" b="1" dirty="0">
                <a:solidFill>
                  <a:srgbClr val="FFFFFF"/>
                </a:solidFill>
                <a:latin typeface="Arial" charset="0"/>
                <a:cs typeface="Times New Roman" charset="0"/>
              </a:rPr>
            </a:br>
            <a:r>
              <a:rPr lang="ar-JO" sz="2000" b="1" dirty="0">
                <a:solidFill>
                  <a:srgbClr val="FFFFFF"/>
                </a:solidFill>
                <a:latin typeface="Arial" charset="0"/>
                <a:cs typeface="Times New Roman" charset="0"/>
              </a:rPr>
              <a:t>124</a:t>
            </a:r>
            <a:br>
              <a:rPr lang="en-US" sz="2000" b="1" dirty="0">
                <a:solidFill>
                  <a:srgbClr val="FFFFFF"/>
                </a:solidFill>
                <a:latin typeface="Arial" charset="0"/>
                <a:cs typeface="Times New Roman" charset="0"/>
              </a:rPr>
            </a:br>
            <a:r>
              <a:rPr lang="ar-JO" sz="2000" b="1" dirty="0">
                <a:solidFill>
                  <a:srgbClr val="FFFFFF"/>
                </a:solidFill>
                <a:latin typeface="Arial" charset="0"/>
                <a:cs typeface="Times New Roman" charset="0"/>
              </a:rPr>
              <a:t>39-41</a:t>
            </a:r>
            <a:endParaRPr lang="en-US" sz="2000" b="1" dirty="0">
              <a:solidFill>
                <a:srgbClr val="FFFFFF"/>
              </a:solidFill>
              <a:latin typeface="Arial" charset="0"/>
              <a:cs typeface="Times New Roman" charset="0"/>
            </a:endParaRP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Narrow" charset="0"/>
                <a:cs typeface="Times New Roman" charset="0"/>
              </a:rPr>
              <a:t>أيلول 62-</a:t>
            </a:r>
            <a:br>
              <a:rPr lang="en-US" sz="1200" b="1" dirty="0">
                <a:solidFill>
                  <a:srgbClr val="000000"/>
                </a:solidFill>
                <a:latin typeface="Arial Narrow" charset="0"/>
                <a:cs typeface="Times New Roman" charset="0"/>
              </a:rPr>
            </a:br>
            <a:r>
              <a:rPr lang="ar-JO" sz="1200" b="1" dirty="0">
                <a:solidFill>
                  <a:srgbClr val="000000"/>
                </a:solidFill>
                <a:latin typeface="Arial Narrow" charset="0"/>
                <a:cs typeface="Times New Roman" charset="0"/>
              </a:rPr>
              <a:t>خريف 67</a:t>
            </a:r>
            <a:endParaRPr lang="en-US" sz="1200" b="1" dirty="0">
              <a:solidFill>
                <a:srgbClr val="000000"/>
              </a:solidFill>
              <a:latin typeface="Arial Narrow" charset="0"/>
              <a:cs typeface="Times New Roman" charset="0"/>
            </a:endParaRPr>
          </a:p>
          <a:p>
            <a:pPr algn="ctr" eaLnBrk="1" hangingPunct="1"/>
            <a:r>
              <a:rPr lang="ar-JO"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ar-JO" b="1" dirty="0">
                <a:solidFill>
                  <a:srgbClr val="000000"/>
                </a:solidFill>
                <a:latin typeface="Arial Narrow" charset="0"/>
                <a:cs typeface="Times New Roman" charset="0"/>
              </a:rPr>
              <a:t>إسبانيا</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cs typeface="Times New Roman" charset="0"/>
              </a:rPr>
              <a:t>غلاطية</a:t>
            </a:r>
            <a:endParaRPr lang="en-US" sz="1800" b="1" dirty="0">
              <a:solidFill>
                <a:srgbClr val="000000"/>
              </a:solidFill>
              <a:latin typeface="Arial Narrow" charset="0"/>
              <a:cs typeface="Times New Roman" charset="0"/>
            </a:endParaRPr>
          </a:p>
          <a:p>
            <a:pPr algn="ctr" eaLnBrk="1" hangingPunct="1"/>
            <a:r>
              <a:rPr lang="ar-JO" sz="1600" dirty="0">
                <a:solidFill>
                  <a:srgbClr val="000000"/>
                </a:solidFill>
                <a:latin typeface="Arial Narrow" charset="0"/>
                <a:cs typeface="Times New Roman" charset="0"/>
              </a:rPr>
              <a:t>أنطاكية</a:t>
            </a:r>
            <a:endParaRPr lang="en-US" sz="1600" dirty="0">
              <a:solidFill>
                <a:srgbClr val="000000"/>
              </a:solidFill>
              <a:latin typeface="Arial Narrow" charset="0"/>
              <a:cs typeface="Times New Roman" charset="0"/>
            </a:endParaRPr>
          </a:p>
          <a:p>
            <a:pPr algn="ctr" eaLnBrk="1" hangingPunct="1"/>
            <a:r>
              <a:rPr lang="ar-JO" sz="1600" dirty="0">
                <a:solidFill>
                  <a:srgbClr val="000000"/>
                </a:solidFill>
                <a:latin typeface="Arial Narrow" charset="0"/>
                <a:cs typeface="Times New Roman" charset="0"/>
              </a:rPr>
              <a:t>خريف 49</a:t>
            </a:r>
            <a:endParaRPr lang="en-US" sz="1600"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FFFFFF"/>
                </a:solidFill>
                <a:effectLst>
                  <a:outerShdw blurRad="38100" dist="38100" dir="2700000" algn="tl">
                    <a:srgbClr val="DDDDDD"/>
                  </a:outerShdw>
                </a:effectLst>
                <a:latin typeface="Arial" charset="0"/>
                <a:cs typeface="Times New Roman" charset="0"/>
              </a:rPr>
              <a:t>بولس و رسائله</a:t>
            </a:r>
            <a:endParaRPr lang="en-US" sz="4000" b="1" dirty="0">
              <a:solidFill>
                <a:srgbClr val="FFFFFF"/>
              </a:solidFill>
              <a:effectLst>
                <a:outerShdw blurRad="38100" dist="38100" dir="2700000" algn="tl">
                  <a:srgbClr val="DDDDDD"/>
                </a:outerShdw>
              </a:effectLst>
              <a:latin typeface="Arial" charset="0"/>
              <a:cs typeface="Times New Roman" charset="0"/>
            </a:endParaRPr>
          </a:p>
        </p:txBody>
      </p:sp>
      <p:sp>
        <p:nvSpPr>
          <p:cNvPr id="334867" name="Text Box 17"/>
          <p:cNvSpPr txBox="1">
            <a:spLocks noChangeArrowheads="1"/>
          </p:cNvSpPr>
          <p:nvPr/>
        </p:nvSpPr>
        <p:spPr bwMode="auto">
          <a:xfrm>
            <a:off x="-76200" y="2133600"/>
            <a:ext cx="990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Narrow" charset="0"/>
                <a:cs typeface="Times New Roman" charset="0"/>
              </a:rPr>
              <a:t>صيف</a:t>
            </a:r>
          </a:p>
          <a:p>
            <a:pPr algn="ctr" eaLnBrk="1" hangingPunct="1">
              <a:spcBef>
                <a:spcPct val="50000"/>
              </a:spcBef>
            </a:pPr>
            <a:r>
              <a:rPr lang="ar-JO" sz="1200" b="1" dirty="0">
                <a:solidFill>
                  <a:srgbClr val="FFFFFF"/>
                </a:solidFill>
                <a:latin typeface="Arial Narrow" charset="0"/>
                <a:cs typeface="Times New Roman" charset="0"/>
              </a:rPr>
              <a:t>35-37</a:t>
            </a:r>
            <a:endParaRPr lang="en-US" sz="1200" b="1" dirty="0">
              <a:solidFill>
                <a:srgbClr val="FFFFFF"/>
              </a:solidFill>
              <a:latin typeface="Arial Narrow" charset="0"/>
              <a:cs typeface="Times New Roman" charset="0"/>
            </a:endParaRPr>
          </a:p>
          <a:p>
            <a:pPr algn="ctr" eaLnBrk="1" hangingPunct="1">
              <a:spcBef>
                <a:spcPct val="50000"/>
              </a:spcBef>
            </a:pPr>
            <a:r>
              <a:rPr lang="ar-JO" sz="1600" b="1" dirty="0">
                <a:solidFill>
                  <a:srgbClr val="FFFFFF"/>
                </a:solidFill>
                <a:latin typeface="Arial Narrow" charset="0"/>
                <a:cs typeface="Times New Roman" charset="0"/>
              </a:rPr>
              <a:t>دمشق</a:t>
            </a:r>
            <a:br>
              <a:rPr lang="en-US" sz="1600" b="1" dirty="0">
                <a:solidFill>
                  <a:srgbClr val="FFFFFF"/>
                </a:solidFill>
                <a:latin typeface="Arial Narrow" charset="0"/>
                <a:cs typeface="Times New Roman" charset="0"/>
              </a:rPr>
            </a:br>
            <a:r>
              <a:rPr lang="ar-JO" sz="1600" b="1" dirty="0">
                <a:solidFill>
                  <a:srgbClr val="FFFFFF"/>
                </a:solidFill>
                <a:latin typeface="Arial Narrow" charset="0"/>
                <a:cs typeface="Times New Roman" charset="0"/>
              </a:rPr>
              <a:t>أنطاكية</a:t>
            </a:r>
            <a:endParaRPr lang="en-US" sz="1600"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ar-JO" b="1" dirty="0">
                <a:solidFill>
                  <a:srgbClr val="FFFFFF"/>
                </a:solidFill>
                <a:latin typeface="Arial" charset="0"/>
                <a:ea typeface="ＭＳ Ｐゴシック" charset="0"/>
              </a:rPr>
              <a:t>العبودية</a:t>
            </a:r>
            <a:endParaRPr lang="en-US" b="1" dirty="0">
              <a:solidFill>
                <a:srgbClr val="FFFFFF"/>
              </a:solidFill>
              <a:latin typeface="Arial" charset="0"/>
              <a:ea typeface="ＭＳ Ｐゴシック" charset="0"/>
            </a:endParaRPr>
          </a:p>
        </p:txBody>
      </p:sp>
      <p:sp>
        <p:nvSpPr>
          <p:cNvPr id="33795" name="Text Box 5"/>
          <p:cNvSpPr txBox="1">
            <a:spLocks noChangeArrowheads="1"/>
          </p:cNvSpPr>
          <p:nvPr/>
        </p:nvSpPr>
        <p:spPr bwMode="auto">
          <a:xfrm>
            <a:off x="2435969" y="4722193"/>
            <a:ext cx="42791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lvl="0" algn="ctr" eaLnBrk="1" hangingPunct="1">
              <a:defRPr/>
            </a:pPr>
            <a:r>
              <a:rPr lang="ar-JO" sz="2800" b="1" dirty="0"/>
              <a:t>العبد أداة حية </a:t>
            </a:r>
          </a:p>
          <a:p>
            <a:pPr lvl="0" algn="ctr" eaLnBrk="1" hangingPunct="1">
              <a:defRPr/>
            </a:pPr>
            <a:r>
              <a:rPr lang="ar-JO" sz="2800" b="1" dirty="0"/>
              <a:t>والأداة عبارة عن عبد هامد</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2601068" y="5776293"/>
            <a:ext cx="4923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lvl="0" algn="ctr" eaLnBrk="1" hangingPunct="1">
              <a:defRPr/>
            </a:pPr>
            <a:r>
              <a:rPr lang="en-US" altLang="en-US" sz="2800" b="1" dirty="0">
                <a:solidFill>
                  <a:srgbClr val="000000"/>
                </a:solidFill>
                <a:latin typeface="Arial" pitchFamily="34" charset="0"/>
                <a:cs typeface="Arial" pitchFamily="34" charset="0"/>
              </a:rPr>
              <a:t>—</a:t>
            </a:r>
            <a:r>
              <a:rPr lang="ar-JO" altLang="en-US" sz="2800" b="1" dirty="0">
                <a:solidFill>
                  <a:srgbClr val="000000"/>
                </a:solidFill>
                <a:latin typeface="Arial" pitchFamily="34" charset="0"/>
                <a:cs typeface="Arial" pitchFamily="34" charset="0"/>
              </a:rPr>
              <a:t>أرسطو</a:t>
            </a:r>
            <a:r>
              <a:rPr lang="en-US" altLang="en-US" sz="2800" b="1" dirty="0">
                <a:solidFill>
                  <a:srgbClr val="000000"/>
                </a:solidFill>
                <a:latin typeface="Arial" pitchFamily="34" charset="0"/>
                <a:cs typeface="Arial" pitchFamily="34" charset="0"/>
              </a:rPr>
              <a:t>—</a:t>
            </a:r>
            <a:endParaRPr lang="en-US" alt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023713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charset="0"/>
                <a:cs typeface="Arial" charset="0"/>
              </a:rPr>
              <a:t>167</a:t>
            </a:r>
            <a:endParaRPr lang="en-US" sz="2000" b="1" dirty="0">
              <a:latin typeface="Arial" charset="0"/>
              <a:cs typeface="Arial" charset="0"/>
            </a:endParaRPr>
          </a:p>
        </p:txBody>
      </p:sp>
      <p:sp>
        <p:nvSpPr>
          <p:cNvPr id="14405" name="Text Box 69"/>
          <p:cNvSpPr txBox="1">
            <a:spLocks noChangeArrowheads="1"/>
          </p:cNvSpPr>
          <p:nvPr/>
        </p:nvSpPr>
        <p:spPr bwMode="auto">
          <a:xfrm>
            <a:off x="2807185" y="1566863"/>
            <a:ext cx="3478837" cy="584775"/>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latin typeface="Arial" charset="0"/>
                <a:cs typeface="Arial" charset="0"/>
              </a:rPr>
              <a:t>الكلمة المفتاحية : التبرير</a:t>
            </a:r>
            <a:endParaRPr lang="en-US" sz="3200" b="1" dirty="0">
              <a:latin typeface="Arial" charset="0"/>
              <a:cs typeface="Arial" charset="0"/>
            </a:endParaRPr>
          </a:p>
        </p:txBody>
      </p:sp>
      <p:sp>
        <p:nvSpPr>
          <p:cNvPr id="14406" name="Text Box 70"/>
          <p:cNvSpPr txBox="1">
            <a:spLocks noChangeArrowheads="1"/>
          </p:cNvSpPr>
          <p:nvPr/>
        </p:nvSpPr>
        <p:spPr bwMode="auto">
          <a:xfrm>
            <a:off x="0" y="2438400"/>
            <a:ext cx="9144000" cy="2246769"/>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latin typeface="Arial" charset="0"/>
                <a:cs typeface="Arial" charset="0"/>
              </a:rPr>
              <a:t>الآية المفتاحية</a:t>
            </a:r>
            <a:endParaRPr lang="en-US" altLang="zh-CN" sz="2800" b="1" dirty="0">
              <a:latin typeface="Arial" charset="0"/>
              <a:cs typeface="Arial" charset="0"/>
            </a:endParaRPr>
          </a:p>
          <a:p>
            <a:pPr algn="ctr" eaLnBrk="1" hangingPunct="1"/>
            <a:r>
              <a:rPr lang="en-US" altLang="zh-CN" sz="2800" b="1" dirty="0">
                <a:latin typeface="Arial" charset="0"/>
                <a:cs typeface="Arial" charset="0"/>
              </a:rPr>
              <a:t> 	</a:t>
            </a:r>
            <a:r>
              <a:rPr lang="ar-JO" altLang="zh-CN" sz="2800" b="1" dirty="0">
                <a:latin typeface="Arial" charset="0"/>
                <a:cs typeface="Arial"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a:t>
            </a:r>
            <a:endParaRPr lang="en-US" altLang="zh-CN" sz="2800" b="1" dirty="0">
              <a:latin typeface="Arial" charset="0"/>
              <a:cs typeface="Arial" charset="0"/>
            </a:endParaRPr>
          </a:p>
          <a:p>
            <a:pPr algn="ctr" eaLnBrk="1" hangingPunct="1"/>
            <a:r>
              <a:rPr lang="en-US" altLang="zh-CN" sz="2800" b="1" dirty="0">
                <a:latin typeface="Arial" charset="0"/>
                <a:cs typeface="Arial" charset="0"/>
              </a:rPr>
              <a:t>(</a:t>
            </a:r>
            <a:r>
              <a:rPr lang="ar-JO" altLang="zh-CN" sz="2800" b="1" dirty="0">
                <a:latin typeface="Arial" charset="0"/>
                <a:cs typeface="Arial" charset="0"/>
              </a:rPr>
              <a:t>غلاطية 2: 16</a:t>
            </a:r>
            <a:r>
              <a:rPr lang="en-US" altLang="zh-CN" sz="2800" b="1" dirty="0">
                <a:latin typeface="Arial" charset="0"/>
                <a:cs typeface="Arial" charset="0"/>
              </a:rPr>
              <a:t>)</a:t>
            </a:r>
            <a:endParaRPr lang="en-US" sz="2800" b="1" dirty="0">
              <a:latin typeface="Arial" charset="0"/>
              <a:cs typeface="Arial" charset="0"/>
            </a:endParaRPr>
          </a:p>
        </p:txBody>
      </p:sp>
      <p:sp>
        <p:nvSpPr>
          <p:cNvPr id="14407" name="Text Box 71"/>
          <p:cNvSpPr txBox="1">
            <a:spLocks noChangeArrowheads="1"/>
          </p:cNvSpPr>
          <p:nvPr/>
        </p:nvSpPr>
        <p:spPr bwMode="auto">
          <a:xfrm>
            <a:off x="4141286" y="152400"/>
            <a:ext cx="891591"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ar-JO" b="1" dirty="0">
                <a:latin typeface="Arial"/>
                <a:ea typeface="+mn-ea"/>
                <a:cs typeface="Arial"/>
              </a:rPr>
              <a:t>غلاطية</a:t>
            </a:r>
            <a:endParaRPr lang="en-US" b="1" dirty="0">
              <a:latin typeface="Arial"/>
              <a:ea typeface="+mn-ea"/>
              <a:cs typeface="Arial"/>
            </a:endParaRPr>
          </a:p>
        </p:txBody>
      </p:sp>
      <p:sp>
        <p:nvSpPr>
          <p:cNvPr id="6" name="Title 5"/>
          <p:cNvSpPr>
            <a:spLocks noGrp="1"/>
          </p:cNvSpPr>
          <p:nvPr>
            <p:ph type="title" idx="4294967295"/>
          </p:nvPr>
        </p:nvSpPr>
        <p:spPr>
          <a:xfrm>
            <a:off x="0" y="0"/>
            <a:ext cx="3657600" cy="457200"/>
          </a:xfrm>
        </p:spPr>
        <p:txBody>
          <a:bodyPr/>
          <a:lstStyle/>
          <a:p>
            <a:pPr>
              <a:defRPr/>
            </a:pPr>
            <a:r>
              <a:rPr lang="ar-JO" sz="2000" dirty="0">
                <a:latin typeface="Tahoma" charset="0"/>
                <a:ea typeface="ＭＳ Ｐゴシック" charset="0"/>
                <a:cs typeface="ＭＳ Ｐゴシック" charset="0"/>
              </a:rPr>
              <a:t>الكلمة و الآية المفتاحية</a:t>
            </a:r>
            <a:endParaRPr lang="en-US" sz="2000" dirty="0">
              <a:latin typeface="Tahoma"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12289877"/>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الترجمة العربية المبسطة</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الترجمة المشتركة</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رومية 4: 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و هو قد سلم للموت و أقيم من الموت من أجل غفران خطايانا و من أجل تبريرنا</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و كان أسلمه إلى الموت للتكفير عن زلاتنا و أقامه</a:t>
                      </a:r>
                      <a:r>
                        <a:rPr lang="ar-JO" sz="1800" b="1" kern="1200" baseline="0" dirty="0">
                          <a:solidFill>
                            <a:schemeClr val="tx1"/>
                          </a:solidFill>
                          <a:effectLst/>
                          <a:latin typeface="Arial" panose="020B0604020202020204" pitchFamily="34" charset="0"/>
                          <a:ea typeface="+mn-ea"/>
                          <a:cs typeface="Arial" panose="020B0604020202020204" pitchFamily="34" charset="0"/>
                        </a:rPr>
                        <a:t> من أجل تبريرنا</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رومية 5: 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فنتيجة عطية الله ليست كنتيجة خطية ذلك الإنسان الواحد فقد جاء الحكم المؤدي إلى الدينونة بعد خطية واحدة أما العطية المؤدية إلى البر فجاءت بعد خطايا كثيرة</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و هناك فرق في النتيجة بين هبة الله و بين خطيئة إنسان واحد فخطيئة</a:t>
                      </a:r>
                      <a:r>
                        <a:rPr lang="ar-JO" sz="1800" b="1" kern="1200" baseline="0" dirty="0">
                          <a:solidFill>
                            <a:schemeClr val="tx1"/>
                          </a:solidFill>
                          <a:effectLst/>
                          <a:latin typeface="Arial" panose="020B0604020202020204" pitchFamily="34" charset="0"/>
                          <a:ea typeface="+mn-ea"/>
                          <a:cs typeface="Arial" panose="020B0604020202020204" pitchFamily="34" charset="0"/>
                        </a:rPr>
                        <a:t> إنسان واحد قادت البشر إلى الهلاك و أما هبة الله بعد كثير من الخطايا فقادت البشر إلى البر</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رومية 5: 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800" b="1" kern="1200" dirty="0">
                          <a:solidFill>
                            <a:schemeClr val="tx1"/>
                          </a:solidFill>
                          <a:effectLst/>
                          <a:latin typeface="Arial" panose="020B0604020202020204" pitchFamily="34" charset="0"/>
                          <a:ea typeface="+mn-ea"/>
                          <a:cs typeface="Arial" panose="020B0604020202020204" pitchFamily="34" charset="0"/>
                        </a:rPr>
                        <a:t>لقد جاءت الدينونة على جميع الناس بمعصية واحدة و كذلك جاء البر المؤدي إلى الحياة الأبدية لجميع الناس بعمل بار واحد</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فكما أن خطيئة إنسان واحد قادت البشر جميعاً إلى الهلاك فكذلك بر إنسان واحد يبرر البشر جميعاً فينالون الحياة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algn="ctr">
              <a:defRPr/>
            </a:pPr>
            <a:r>
              <a:rPr lang="ar-JO" b="1" dirty="0">
                <a:solidFill>
                  <a:srgbClr val="000000"/>
                </a:solidFill>
                <a:latin typeface="Arial"/>
                <a:ea typeface="+mn-ea"/>
                <a:cs typeface="Arial"/>
              </a:rPr>
              <a:t>174</a:t>
            </a:r>
            <a:endParaRPr lang="en-US" b="1" dirty="0">
              <a:solidFill>
                <a:srgbClr val="000000"/>
              </a:solidFill>
              <a:latin typeface="Arial"/>
              <a:ea typeface="+mn-ea"/>
              <a:cs typeface="Arial"/>
            </a:endParaRP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ar-JO" altLang="zh-CN" sz="2000" b="1" dirty="0">
                <a:latin typeface="Arial"/>
                <a:ea typeface="SimSun" pitchFamily="2" charset="-122"/>
                <a:cs typeface="Arial"/>
              </a:rPr>
              <a:t>آيات عن        التبرير</a:t>
            </a:r>
            <a:endParaRPr lang="en-US" altLang="zh-CN" sz="2000" b="1" dirty="0">
              <a:latin typeface="Arial"/>
              <a:ea typeface="SimSun" pitchFamily="2" charset="-122"/>
              <a:cs typeface="Arial"/>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1834981742"/>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charset="0"/>
                <a:cs typeface="Arial" charset="0"/>
              </a:rPr>
              <a:t>167</a:t>
            </a:r>
            <a:endParaRPr lang="en-US" sz="2000" b="1" dirty="0">
              <a:latin typeface="Arial" charset="0"/>
              <a:cs typeface="Arial" charset="0"/>
            </a:endParaRPr>
          </a:p>
        </p:txBody>
      </p:sp>
      <p:sp>
        <p:nvSpPr>
          <p:cNvPr id="15366" name="Text Box 6"/>
          <p:cNvSpPr txBox="1">
            <a:spLocks noChangeArrowheads="1"/>
          </p:cNvSpPr>
          <p:nvPr/>
        </p:nvSpPr>
        <p:spPr bwMode="auto">
          <a:xfrm>
            <a:off x="304800" y="1628775"/>
            <a:ext cx="8534400" cy="1200329"/>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b="1" dirty="0">
              <a:latin typeface="Arial" charset="0"/>
              <a:cs typeface="Arial" charset="0"/>
            </a:endParaRPr>
          </a:p>
          <a:p>
            <a:pPr algn="ctr" eaLnBrk="1" hangingPunct="1"/>
            <a:r>
              <a:rPr lang="ar-JO" b="1" dirty="0">
                <a:latin typeface="Arial" charset="0"/>
                <a:cs typeface="Arial" charset="0"/>
              </a:rPr>
              <a:t>يدافع بولس عن رسوليته و عن التبرير بالإيمان حتى لا يسعى الغلاطيون إلى الخلاص من خلال التمسك بالناموس</a:t>
            </a:r>
            <a:endParaRPr lang="en-US" b="1" dirty="0">
              <a:latin typeface="Arial" charset="0"/>
              <a:cs typeface="Arial" charset="0"/>
            </a:endParaRPr>
          </a:p>
        </p:txBody>
      </p:sp>
      <p:sp>
        <p:nvSpPr>
          <p:cNvPr id="15367" name="Text Box 7"/>
          <p:cNvSpPr txBox="1">
            <a:spLocks noChangeArrowheads="1"/>
          </p:cNvSpPr>
          <p:nvPr/>
        </p:nvSpPr>
        <p:spPr bwMode="auto">
          <a:xfrm>
            <a:off x="304800" y="4383088"/>
            <a:ext cx="8610600" cy="15696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solidFill>
                  <a:srgbClr val="070000"/>
                </a:solidFill>
                <a:latin typeface="Arial" charset="0"/>
                <a:cs typeface="Arial" charset="0"/>
              </a:rPr>
              <a:t>التطبيق</a:t>
            </a:r>
            <a:endParaRPr lang="en-US" altLang="zh-CN" b="1" dirty="0">
              <a:solidFill>
                <a:srgbClr val="070000"/>
              </a:solidFill>
              <a:latin typeface="Arial" charset="0"/>
              <a:cs typeface="Arial" charset="0"/>
            </a:endParaRPr>
          </a:p>
          <a:p>
            <a:pPr algn="ctr" eaLnBrk="1" hangingPunct="1"/>
            <a:r>
              <a:rPr lang="ar-JO" b="1" dirty="0">
                <a:solidFill>
                  <a:srgbClr val="070000"/>
                </a:solidFill>
                <a:latin typeface="Arial" charset="0"/>
                <a:cs typeface="Arial" charset="0"/>
              </a:rPr>
              <a:t>هل تقوم بإضافة أية متطلبات أخرى للخلاص غير الإيمان بالمسيح كالمعمودية، التكلم بألسنة، الأعمال الصالحة ؟</a:t>
            </a:r>
          </a:p>
          <a:p>
            <a:pPr algn="ctr" eaLnBrk="1" hangingPunct="1"/>
            <a:r>
              <a:rPr lang="ar-JO" b="1" dirty="0">
                <a:solidFill>
                  <a:srgbClr val="070000"/>
                </a:solidFill>
                <a:latin typeface="Arial" charset="0"/>
                <a:cs typeface="Arial" charset="0"/>
              </a:rPr>
              <a:t>النتيجة المنطقية للتبرير بالإيمان هي التقوى</a:t>
            </a:r>
            <a:endParaRPr lang="en-US" b="1" dirty="0">
              <a:solidFill>
                <a:srgbClr val="070000"/>
              </a:solidFill>
              <a:latin typeface="Arial" charset="0"/>
              <a:cs typeface="Arial" charset="0"/>
            </a:endParaRPr>
          </a:p>
        </p:txBody>
      </p:sp>
      <p:sp>
        <p:nvSpPr>
          <p:cNvPr id="15368" name="Text Box 8"/>
          <p:cNvSpPr txBox="1">
            <a:spLocks noChangeArrowheads="1"/>
          </p:cNvSpPr>
          <p:nvPr/>
        </p:nvSpPr>
        <p:spPr bwMode="auto">
          <a:xfrm>
            <a:off x="4111124" y="304800"/>
            <a:ext cx="891591"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ar-JO" b="1" dirty="0">
                <a:latin typeface="Arial"/>
                <a:ea typeface="+mn-ea"/>
                <a:cs typeface="Arial"/>
              </a:rPr>
              <a:t>غلاطية</a:t>
            </a:r>
            <a:endParaRPr lang="en-US" b="1" dirty="0">
              <a:latin typeface="Arial"/>
              <a:ea typeface="+mn-ea"/>
              <a:cs typeface="Arial"/>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ar-JO" altLang="zh-CN" sz="2400" b="1" u="sng" dirty="0">
                <a:solidFill>
                  <a:schemeClr val="tx1"/>
                </a:solidFill>
                <a:effectLst/>
                <a:latin typeface="Arial" charset="0"/>
                <a:ea typeface="ＭＳ Ｐゴシック" charset="0"/>
                <a:cs typeface="Arial" charset="0"/>
              </a:rPr>
              <a:t>البيان الموجز</a:t>
            </a:r>
            <a:endParaRPr lang="en-US" sz="4000" b="1" dirty="0">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1"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2"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3"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宋体" charset="0"/>
                  <a:cs typeface="Arial"/>
                </a:rPr>
                <a:t>معمودية الماء</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النظرة الكاثوليكية للتبرير</a:t>
            </a:r>
            <a:endPar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431136"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174ب</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 name="Text Box 15"/>
          <p:cNvSpPr txBox="1">
            <a:spLocks noChangeArrowheads="1"/>
          </p:cNvSpPr>
          <p:nvPr/>
        </p:nvSpPr>
        <p:spPr bwMode="auto">
          <a:xfrm>
            <a:off x="611560" y="2060848"/>
            <a:ext cx="2520280" cy="246221"/>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ليس بار ليس و لا واحد (رو 3: 10)</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a:ea typeface="宋体" charset="0"/>
                <a:cs typeface="Arial"/>
              </a:rPr>
              <a:t>البر الذاتي</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7"/>
          <p:cNvSpPr txBox="1">
            <a:spLocks noChangeArrowheads="1"/>
          </p:cNvSpPr>
          <p:nvPr/>
        </p:nvSpPr>
        <p:spPr bwMode="auto">
          <a:xfrm>
            <a:off x="359023" y="2782669"/>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لا بأعمال في بر عملناها نحن بل بمقتضى رحمته خلصنا (تيطس 3: 5)</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743399" y="1916832"/>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الموت على هذا الخط أو فوقه يرسلك مباشرة إلى الجنة.</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7"/>
          <p:cNvSpPr txBox="1">
            <a:spLocks noChangeArrowheads="1"/>
          </p:cNvSpPr>
          <p:nvPr/>
        </p:nvSpPr>
        <p:spPr bwMode="auto">
          <a:xfrm>
            <a:off x="503039" y="5373216"/>
            <a:ext cx="2484785"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مقدر للجحيم خال من النعمة</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خطايا مميتة</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i="1" u="none" strike="noStrike" kern="1200" cap="none" spc="0" normalizeH="0" baseline="0" noProof="0" dirty="0">
                <a:ln>
                  <a:noFill/>
                </a:ln>
                <a:solidFill>
                  <a:srgbClr val="000000"/>
                </a:solidFill>
                <a:effectLst/>
                <a:uLnTx/>
                <a:uFillTx/>
                <a:latin typeface="Arial"/>
                <a:ea typeface="宋体" charset="0"/>
                <a:cs typeface="Arial"/>
              </a:rPr>
              <a:t>الموت على هذا الخط يرسلك مباشرة إلى الجحيم</a:t>
            </a:r>
            <a:endParaRPr kumimoji="0" lang="en-GB" altLang="zh-CN" sz="12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الخطايا العرضية</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0" name="Text Box 17"/>
          <p:cNvSpPr txBox="1">
            <a:spLocks noChangeArrowheads="1"/>
          </p:cNvSpPr>
          <p:nvPr/>
        </p:nvSpPr>
        <p:spPr bwMode="auto">
          <a:xfrm>
            <a:off x="7380312" y="3645024"/>
            <a:ext cx="1296144" cy="95410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1" u="none" strike="noStrike" kern="1200" cap="none" spc="0" normalizeH="0" baseline="0" noProof="0" dirty="0">
                <a:ln>
                  <a:noFill/>
                </a:ln>
                <a:solidFill>
                  <a:srgbClr val="000000"/>
                </a:solidFill>
                <a:effectLst/>
                <a:uLnTx/>
                <a:uFillTx/>
                <a:latin typeface="Arial"/>
                <a:ea typeface="宋体" charset="0"/>
                <a:cs typeface="Arial"/>
              </a:rPr>
              <a:t>الموت هنا يرسلك إلى المطهر</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1" name="Text Box 17"/>
          <p:cNvSpPr txBox="1">
            <a:spLocks noChangeArrowheads="1"/>
          </p:cNvSpPr>
          <p:nvPr/>
        </p:nvSpPr>
        <p:spPr bwMode="auto">
          <a:xfrm>
            <a:off x="4427984" y="764704"/>
            <a:ext cx="4392488" cy="1077218"/>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أولئك الذين يموتون بجدارة أكثر مما هو ضروري للسماء لديهم مزاياهم الإضافية تُنسب إلى خزينة الفاتيكان. ثم يتم تقديم هذه الميزة الإضافية من خلال الغفران والجماهير لأولئك الذين يعانون في المطهر.</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2000" b="1" dirty="0">
                <a:solidFill>
                  <a:srgbClr val="000000"/>
                </a:solidFill>
              </a:rPr>
              <a:t>عرض بياني للتبرير في الكنيسة الرومانية الكاثوليكية</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9" name="Text Box 17"/>
          <p:cNvSpPr txBox="1">
            <a:spLocks noChangeArrowheads="1"/>
          </p:cNvSpPr>
          <p:nvPr/>
        </p:nvSpPr>
        <p:spPr bwMode="auto">
          <a:xfrm>
            <a:off x="5220072" y="3204264"/>
            <a:ext cx="1872208"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1" u="none" strike="noStrike" kern="1200" cap="none" spc="0" normalizeH="0" baseline="0" noProof="0" dirty="0">
                <a:ln>
                  <a:noFill/>
                </a:ln>
                <a:solidFill>
                  <a:srgbClr val="000000"/>
                </a:solidFill>
                <a:effectLst/>
                <a:uLnTx/>
                <a:uFillTx/>
                <a:latin typeface="Arial"/>
                <a:ea typeface="宋体" charset="0"/>
                <a:cs typeface="Arial"/>
              </a:rPr>
              <a:t>الأعمال الصالحة و الأسرار المقدسة</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النظرة الكتابية للتبرير</a:t>
            </a:r>
            <a:endPar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4" name="Text Box 17"/>
          <p:cNvSpPr txBox="1">
            <a:spLocks noChangeArrowheads="1"/>
          </p:cNvSpPr>
          <p:nvPr/>
        </p:nvSpPr>
        <p:spPr bwMode="auto">
          <a:xfrm>
            <a:off x="503039" y="4941168"/>
            <a:ext cx="2484785" cy="70788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مقرر للجحيم</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600" b="1" dirty="0">
                <a:solidFill>
                  <a:srgbClr val="000000"/>
                </a:solidFill>
                <a:latin typeface="Arial"/>
                <a:ea typeface="宋体" charset="0"/>
                <a:cs typeface="Arial"/>
              </a:rPr>
              <a:t>ميت روحياً</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2000" b="1" dirty="0">
                <a:solidFill>
                  <a:srgbClr val="000000"/>
                </a:solidFill>
              </a:rPr>
              <a:t>عرض بياني للتبرير حسب الكتاب المقدس</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zh-CN" sz="1200" b="1" dirty="0">
                <a:solidFill>
                  <a:srgbClr val="000000"/>
                </a:solidFill>
                <a:latin typeface="Arial"/>
                <a:ea typeface="宋体" charset="0"/>
                <a:cs typeface="Arial"/>
              </a:rPr>
              <a:t>فيلبي 3: 9</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lang="ar-JO" altLang="zh-CN" sz="1200" b="1" dirty="0">
                <a:solidFill>
                  <a:srgbClr val="000000"/>
                </a:solidFill>
                <a:latin typeface="Arial"/>
                <a:ea typeface="宋体" charset="0"/>
                <a:cs typeface="Arial"/>
              </a:rPr>
              <a:t>رومية 5: 17</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lang="ar-JO" altLang="zh-CN" sz="1200" b="1" dirty="0">
                <a:solidFill>
                  <a:srgbClr val="000000"/>
                </a:solidFill>
                <a:latin typeface="Arial"/>
                <a:ea typeface="宋体" charset="0"/>
                <a:cs typeface="Arial"/>
              </a:rPr>
              <a:t>2 كورنثوس 5: 21</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8" name="Text Box 17"/>
          <p:cNvSpPr txBox="1">
            <a:spLocks noChangeArrowheads="1"/>
          </p:cNvSpPr>
          <p:nvPr/>
        </p:nvSpPr>
        <p:spPr bwMode="auto">
          <a:xfrm>
            <a:off x="6804248" y="5301208"/>
            <a:ext cx="2088232"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الموت دون أن تثق في المسيح يرسلك إلى الجحيم          (يوحنا ١٢: ٤٨)</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التمجيد</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0" name="Text Box 17"/>
          <p:cNvSpPr txBox="1">
            <a:spLocks noChangeArrowheads="1"/>
          </p:cNvSpPr>
          <p:nvPr/>
        </p:nvSpPr>
        <p:spPr bwMode="auto">
          <a:xfrm>
            <a:off x="5220072" y="836712"/>
            <a:ext cx="2304256"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spcBef>
                <a:spcPct val="50000"/>
              </a:spcBef>
              <a:defRPr/>
            </a:pPr>
            <a:r>
              <a:rPr lang="ar-JO" sz="1600" b="1" dirty="0">
                <a:solidFill>
                  <a:srgbClr val="000000"/>
                </a:solidFill>
              </a:rPr>
              <a:t>إن الموت ببر الله يؤهلك للسماء (يوحنا 5: 24)</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مبرر</a:t>
            </a:r>
            <a:endParaRPr kumimoji="0" lang="zh-CN" altLang="en-GB"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التقديس</a:t>
            </a:r>
            <a:endParaRPr kumimoji="0" lang="zh-CN" altLang="en-GB"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r" eaLnBrk="1" hangingPunct="1">
              <a:spcBef>
                <a:spcPct val="50000"/>
              </a:spcBef>
              <a:defRPr/>
            </a:pPr>
            <a:r>
              <a:rPr lang="ar-JO" sz="1600" b="1" dirty="0">
                <a:solidFill>
                  <a:srgbClr val="000000"/>
                </a:solidFill>
              </a:rPr>
              <a:t>التبرير هو حكم دائم من الله يعلن أن الخاطئ بار بسبب إيمانه بالمسيح. إنه يُمكِّن الله من الاستمرار في رؤية الخاطئ كما لو كان بارًا حتى لو استمر في الخطيئة. أساس التبرير هو بر المسيح ، وبالتالي فإن الخطيئة أو الأعمال الصالحة لا تؤثر عليه. الإنسان إما أن يكون له بر الله ومقدر له أن يذهب إلى الجنة ، أو أنه محكوم ومقدر له أن يذهب إلى الجحيم. يُمنح بر الله كهدية لأولئك الذين يثقون في تدبير الله الوحيد لخطيتهم: أن يسوع دفع العقوبة الكاملة والكاملة بموته بدلاً عنهم. انظر رومية 3: 21- 26 ؛ 4: 2-9 وأفسس 2: 1-10.</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Arial"/>
                <a:ea typeface="宋体" charset="0"/>
                <a:cs typeface="Arial"/>
              </a:rPr>
              <a:t>الإيمان بالمسيح</a:t>
            </a:r>
            <a:endParaRPr kumimoji="0" lang="zh-CN" altLang="en-GB" sz="18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a:ea typeface="宋体" charset="0"/>
                <a:cs typeface="Arial"/>
              </a:rPr>
              <a:t>بر الله</a:t>
            </a:r>
            <a:endParaRPr kumimoji="0" lang="zh-CN" altLang="en-GB" sz="1600" b="1" i="0" u="none" strike="noStrike" kern="1200" cap="none" spc="0" normalizeH="0" baseline="0" noProof="0" dirty="0">
              <a:ln>
                <a:noFill/>
              </a:ln>
              <a:solidFill>
                <a:srgbClr val="000000"/>
              </a:solidFill>
              <a:effectLst/>
              <a:uLnTx/>
              <a:uFillTx/>
              <a:latin typeface="Arial"/>
              <a:ea typeface="宋体" charset="0"/>
              <a:cs typeface="Arial"/>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يجب أن يكون الخلاص بالإيمان </a:t>
            </a:r>
            <a:r>
              <a:rPr lang="ar-JO" sz="5400" b="1" dirty="0">
                <a:solidFill>
                  <a:srgbClr val="FFFF00"/>
                </a:solidFill>
                <a:effectLst>
                  <a:glow rad="127000">
                    <a:schemeClr val="tx1"/>
                  </a:glow>
                </a:effectLst>
                <a:latin typeface="Arial" charset="0"/>
                <a:ea typeface="ＭＳ Ｐゴシック" charset="0"/>
                <a:cs typeface="ＭＳ Ｐゴシック" charset="0"/>
              </a:rPr>
              <a:t>وحده</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charset="0"/>
                <a:ea typeface="ＭＳ Ｐゴシック" charset="0"/>
                <a:cs typeface="ＭＳ Ｐゴシック" charset="0"/>
              </a:rPr>
              <a:t>يقدم بولس</a:t>
            </a:r>
          </a:p>
          <a:p>
            <a:pPr>
              <a:defRPr/>
            </a:pPr>
            <a:r>
              <a:rPr lang="ar-JO" sz="5400" b="1" kern="0" dirty="0">
                <a:effectLst>
                  <a:glow rad="127000">
                    <a:schemeClr val="tx1"/>
                  </a:glow>
                </a:effectLst>
                <a:latin typeface="Arial" charset="0"/>
                <a:ea typeface="ＭＳ Ｐゴシック" charset="0"/>
                <a:cs typeface="ＭＳ Ｐゴシック" charset="0"/>
              </a:rPr>
              <a:t>3 أسباب</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687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2554781" y="206375"/>
            <a:ext cx="3805850" cy="707886"/>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algn="ctr">
              <a:defRPr/>
            </a:pPr>
            <a:r>
              <a:rPr lang="ar-JO" sz="4000" b="1" dirty="0">
                <a:solidFill>
                  <a:srgbClr val="FFFFFF"/>
                </a:solidFill>
                <a:latin typeface="Arial" charset="0"/>
                <a:ea typeface="+mn-ea"/>
                <a:cs typeface="+mn-cs"/>
              </a:rPr>
              <a:t>بولس مقابل المهودين</a:t>
            </a:r>
            <a:endParaRPr lang="en-US" sz="4000" b="1" dirty="0">
              <a:solidFill>
                <a:srgbClr val="FFFFFF"/>
              </a:solidFill>
              <a:latin typeface="Arial" charset="0"/>
              <a:ea typeface="+mn-ea"/>
              <a:cs typeface="+mn-cs"/>
            </a:endParaRPr>
          </a:p>
        </p:txBody>
      </p:sp>
      <p:graphicFrame>
        <p:nvGraphicFramePr>
          <p:cNvPr id="20712" name="Group 232"/>
          <p:cNvGraphicFramePr>
            <a:graphicFrameLocks noGrp="1"/>
          </p:cNvGraphicFramePr>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Times New Roman" charset="0"/>
                        </a:rPr>
                        <a:t>هجوم المهودين</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Times New Roman" charset="0"/>
                        </a:rPr>
                        <a:t>دفاع بولس</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Times New Roman" charset="0"/>
                        </a:rPr>
                        <a:t>الموضوع</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الفصول 1-2</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يعلم بولس هذه العقيدة بسلطته الخاصة</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الله دعاني و الرسل الإثني عشر أكدوا ذلك</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السيرة الذاتية</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الفصول 3-4</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charset="0"/>
                          <a:ea typeface="SimSun" charset="0"/>
                          <a:cs typeface="SimSun" charset="0"/>
                        </a:rPr>
                        <a:t>هذا تعليم جديد مخالف للعهد القديم</a:t>
                      </a:r>
                      <a:endParaRPr kumimoji="0" lang="en-GB" sz="2400" b="1" i="0" u="none" strike="noStrike" cap="none" normalizeH="0" baseline="0" dirty="0">
                        <a:ln>
                          <a:noFill/>
                        </a:ln>
                        <a:solidFill>
                          <a:srgbClr val="000000"/>
                        </a:solidFill>
                        <a:effectLst/>
                        <a:latin typeface="Arial" charset="0"/>
                        <a:ea typeface="SimSun" charset="0"/>
                        <a:cs typeface="SimSu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charset="0"/>
                          <a:ea typeface="SimSun" charset="0"/>
                          <a:cs typeface="SimSun" charset="0"/>
                        </a:rPr>
                        <a:t>كان الخلاص دائماً بالإيمان حتى في العهد القديم</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لاهوتي</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الفصول 5-6</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التعليم عن الإيمان وحده سوف يشجع على نمط حياة خاطئ</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لا التبرير بالإيمان سوف يقود بشكل طبيعي إلى حياة تقية</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تطبيقي</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927725"/>
            <a:ext cx="54864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FFFFFF"/>
                </a:solidFill>
                <a:latin typeface="Arial" charset="0"/>
              </a:rPr>
              <a:t>التبرير بالإيمان</a:t>
            </a:r>
            <a:endParaRPr lang="en-GB" sz="4000" b="1" dirty="0">
              <a:solidFill>
                <a:srgbClr val="FFFFFF"/>
              </a:solidFill>
              <a:latin typeface="Arial" charset="0"/>
            </a:endParaRPr>
          </a:p>
        </p:txBody>
      </p:sp>
      <p:sp>
        <p:nvSpPr>
          <p:cNvPr id="343070" name="Text Box 42"/>
          <p:cNvSpPr txBox="1">
            <a:spLocks noChangeArrowheads="1"/>
          </p:cNvSpPr>
          <p:nvPr/>
        </p:nvSpPr>
        <p:spPr bwMode="auto">
          <a:xfrm>
            <a:off x="8369300" y="71438"/>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167</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دعا يسوع </a:t>
            </a:r>
            <a:r>
              <a:rPr lang="ar-JO" sz="4800" b="1" dirty="0">
                <a:solidFill>
                  <a:srgbClr val="FFFF00"/>
                </a:solidFill>
                <a:effectLst>
                  <a:glow rad="127000">
                    <a:schemeClr val="tx1"/>
                  </a:glow>
                </a:effectLst>
                <a:latin typeface="Arial" charset="0"/>
                <a:ea typeface="ＭＳ Ｐゴシック" charset="0"/>
                <a:cs typeface="ＭＳ Ｐゴシック" charset="0"/>
              </a:rPr>
              <a:t>بولس</a:t>
            </a:r>
            <a:r>
              <a:rPr lang="ar-JO" sz="4800" b="1" dirty="0">
                <a:effectLst>
                  <a:glow rad="127000">
                    <a:schemeClr val="tx1"/>
                  </a:glow>
                </a:effectLst>
                <a:latin typeface="Arial" charset="0"/>
                <a:ea typeface="ＭＳ Ｐゴシック" charset="0"/>
                <a:cs typeface="ＭＳ Ｐゴシック" charset="0"/>
              </a:rPr>
              <a:t> ليعلم الخلاص بالإيمان (غل 1-2)</a:t>
            </a:r>
            <a:endParaRPr lang="en-US" sz="48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191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613974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ar-JO" sz="6000" b="1" dirty="0">
                <a:latin typeface="Arial Black" charset="0"/>
                <a:ea typeface="ＭＳ Ｐゴシック" charset="0"/>
                <a:cs typeface="ＭＳ Ｐゴシック" charset="0"/>
              </a:rPr>
              <a:t>حجة سيرة </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بولس الذاتية</a:t>
            </a:r>
            <a:br>
              <a:rPr lang="en-US" sz="6000" b="1" dirty="0">
                <a:latin typeface="Arial Black" charset="0"/>
                <a:ea typeface="ＭＳ Ｐゴシック" charset="0"/>
                <a:cs typeface="ＭＳ Ｐゴシック" charset="0"/>
              </a:rPr>
            </a:br>
            <a:r>
              <a:rPr lang="en-US" sz="6000" b="1" dirty="0">
                <a:latin typeface="Arial Black" charset="0"/>
                <a:ea typeface="ＭＳ Ｐゴシック" charset="0"/>
                <a:cs typeface="ＭＳ Ｐゴシック" charset="0"/>
              </a:rPr>
              <a:t>(</a:t>
            </a:r>
            <a:r>
              <a:rPr lang="ar-JO" sz="6000" b="1" dirty="0">
                <a:latin typeface="Arial Black" charset="0"/>
                <a:ea typeface="ＭＳ Ｐゴシック" charset="0"/>
                <a:cs typeface="ＭＳ Ｐゴシック" charset="0"/>
              </a:rPr>
              <a:t>غل 1-2</a:t>
            </a:r>
            <a:r>
              <a:rPr lang="en-US" sz="6000" b="1" dirty="0">
                <a:latin typeface="Arial Black" charset="0"/>
                <a:ea typeface="ＭＳ Ｐゴシック" charset="0"/>
                <a:cs typeface="ＭＳ Ｐゴシック" charset="0"/>
              </a:rPr>
              <a:t>)</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ar-JO" altLang="ja-JP" sz="3600" b="1" dirty="0">
                <a:effectLst>
                  <a:glow rad="279400">
                    <a:schemeClr val="bg1"/>
                  </a:glow>
                </a:effectLst>
                <a:latin typeface="Arial" charset="0"/>
                <a:ea typeface="ＭＳ Ｐゴシック" charset="0"/>
                <a:cs typeface="Arial" charset="0"/>
              </a:rPr>
              <a:t>بولس يدافع عن رسوليته</a:t>
            </a:r>
            <a:endParaRPr lang="en-US" sz="3600" b="1" dirty="0">
              <a:effectLst>
                <a:glow rad="279400">
                  <a:schemeClr val="bg1"/>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25"/>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1868" y="232009"/>
            <a:ext cx="5572132" cy="4205103"/>
          </a:xfrm>
          <a:effectLst>
            <a:outerShdw blurRad="63500" dist="35921" dir="2700000" algn="ctr" rotWithShape="0">
              <a:schemeClr val="tx2">
                <a:alpha val="74998"/>
              </a:schemeClr>
            </a:outerShdw>
          </a:effectLst>
        </p:spPr>
        <p:txBody>
          <a:bodyPr/>
          <a:lstStyle/>
          <a:p>
            <a:pPr>
              <a:defRPr/>
            </a:pPr>
            <a:br>
              <a:rPr lang="en-US"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عبودية التعاليم الخاطئة هي العبودية الأسوأ</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6554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ar-JO" b="1" dirty="0">
                <a:latin typeface="Arial" charset="0"/>
                <a:ea typeface="ＭＳ Ｐゴシック" charset="0"/>
                <a:cs typeface="Arial" charset="0"/>
              </a:rPr>
              <a:t>نوع مختلف</a:t>
            </a:r>
            <a:br>
              <a:rPr lang="ar-JO" b="1" dirty="0">
                <a:latin typeface="Arial" charset="0"/>
                <a:ea typeface="ＭＳ Ｐゴシック" charset="0"/>
                <a:cs typeface="Arial" charset="0"/>
              </a:rPr>
            </a:br>
            <a:r>
              <a:rPr lang="ar-JO" b="1" dirty="0">
                <a:latin typeface="Arial" charset="0"/>
                <a:ea typeface="ＭＳ Ｐゴシック" charset="0"/>
                <a:cs typeface="Arial" charset="0"/>
              </a:rPr>
              <a:t>من التحية </a:t>
            </a:r>
            <a:br>
              <a:rPr lang="ar-JO" b="1" dirty="0">
                <a:latin typeface="Arial" charset="0"/>
                <a:ea typeface="ＭＳ Ｐゴシック" charset="0"/>
                <a:cs typeface="Arial" charset="0"/>
              </a:rPr>
            </a:br>
            <a:r>
              <a:rPr lang="ar-JO" b="1" dirty="0">
                <a:latin typeface="Arial" charset="0"/>
                <a:ea typeface="ＭＳ Ｐゴシック" charset="0"/>
                <a:cs typeface="Arial" charset="0"/>
              </a:rPr>
              <a:t>(1: 1)</a:t>
            </a:r>
            <a:endParaRPr lang="en-US" b="1" dirty="0">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2800" b="1" dirty="0">
                <a:solidFill>
                  <a:srgbClr val="E3EBF1"/>
                </a:solidFill>
                <a:latin typeface="Arial" charset="0"/>
                <a:cs typeface="Arial" charset="0"/>
              </a:rPr>
              <a:t>بولس رسول لا من الناس و لا بإنسان بل بيسوع المسيح و الله الآب الذي أقامه من الأموات</a:t>
            </a:r>
            <a:endParaRPr lang="en-US" sz="2800" b="1" dirty="0">
              <a:solidFill>
                <a:srgbClr val="E3EBF1"/>
              </a:solidFill>
              <a:latin typeface="Arial" charset="0"/>
              <a:cs typeface="Arial"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a typeface="+mn-ea"/>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453894835"/>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charset="0"/>
                          <a:ea typeface="ＭＳ Ｐゴシック" charset="0"/>
                          <a:cs typeface="Arial" charset="0"/>
                        </a:rPr>
                        <a:t>التبرير بالإيمان</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1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سيرة ذاتية</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لاهوتي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الإصحاحات 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3-4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5-6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الرسولية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التبرير بالإيمان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توبيخ</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علاقات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تأكيد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توضيح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توازن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خدمة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تحذيرات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10-2: 21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11-18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أنطاكية - سوريا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خريف 49م (بعد الرحلة التبشيرية الأولى)</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33"/>
                </a:solidFill>
                <a:latin typeface="Arial" charset="0"/>
                <a:cs typeface="Arial" charset="0"/>
              </a:rPr>
              <a:t>167</a:t>
            </a:r>
            <a:endParaRPr lang="en-US" b="1" dirty="0">
              <a:solidFill>
                <a:srgbClr val="000033"/>
              </a:solidFill>
              <a:latin typeface="Arial"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9307" y="533399"/>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9307" y="1846384"/>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ar-JO" sz="3600" dirty="0">
                <a:effectLst/>
                <a:latin typeface="Arial" charset="0"/>
                <a:ea typeface="ＭＳ Ｐゴシック" charset="0"/>
              </a:rPr>
              <a:t>الرجوع</a:t>
            </a:r>
            <a:br>
              <a:rPr lang="ar-JO" sz="3600" dirty="0">
                <a:effectLst/>
                <a:latin typeface="Arial" charset="0"/>
                <a:ea typeface="ＭＳ Ｐゴシック" charset="0"/>
              </a:rPr>
            </a:br>
            <a:r>
              <a:rPr lang="en-US" sz="3600" dirty="0">
                <a:effectLst/>
                <a:latin typeface="Arial" charset="0"/>
                <a:ea typeface="ＭＳ Ｐゴシック" charset="0"/>
              </a:rPr>
              <a:t>(</a:t>
            </a:r>
            <a:r>
              <a:rPr lang="ar-JO" sz="3600" dirty="0">
                <a:effectLst/>
                <a:latin typeface="Arial" charset="0"/>
                <a:ea typeface="ＭＳ Ｐゴシック" charset="0"/>
              </a:rPr>
              <a:t>غل 1: 6-7</a:t>
            </a:r>
            <a:r>
              <a:rPr lang="en-US" sz="3600" dirty="0">
                <a:effectLst/>
                <a:latin typeface="Arial" charset="0"/>
                <a:ea typeface="ＭＳ Ｐゴシック" charset="0"/>
              </a:rPr>
              <a:t>)</a:t>
            </a:r>
          </a:p>
        </p:txBody>
      </p:sp>
      <p:sp>
        <p:nvSpPr>
          <p:cNvPr id="325635" name="TextBox 2"/>
          <p:cNvSpPr txBox="1">
            <a:spLocks noChangeArrowheads="1"/>
          </p:cNvSpPr>
          <p:nvPr/>
        </p:nvSpPr>
        <p:spPr bwMode="auto">
          <a:xfrm>
            <a:off x="5148063" y="0"/>
            <a:ext cx="4032449" cy="618630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latin typeface="Arial" charset="0"/>
                <a:cs typeface="Arial" charset="0"/>
              </a:rPr>
              <a:t>6 إني أتعجب أنكم تنتقلون هكذا سريعاً عن الذي دعاكم بنعمة المسيح إلى إنجيل آخر 7 ليس هو آخر غير أنه يوجد قوم يزعجونكم و يريدون أن يحولوا إنجيل المسيح</a:t>
            </a:r>
            <a:endParaRPr lang="en-US" sz="4400" b="1" dirty="0">
              <a:latin typeface="Arial" charset="0"/>
              <a:cs typeface="Arial" charset="0"/>
            </a:endParaRPr>
          </a:p>
        </p:txBody>
      </p:sp>
    </p:spTree>
    <p:extLst>
      <p:ext uri="{BB962C8B-B14F-4D97-AF65-F5344CB8AC3E}">
        <p14:creationId xmlns:p14="http://schemas.microsoft.com/office/powerpoint/2010/main" val="1542079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ar-JO" sz="3600" dirty="0">
                <a:effectLst/>
                <a:latin typeface="Arial" charset="0"/>
                <a:ea typeface="ＭＳ Ｐゴシック" charset="0"/>
              </a:rPr>
              <a:t>الرجوع</a:t>
            </a:r>
            <a:br>
              <a:rPr lang="ar-JO" sz="3600" dirty="0">
                <a:effectLst/>
                <a:latin typeface="Arial" charset="0"/>
                <a:ea typeface="ＭＳ Ｐゴシック" charset="0"/>
              </a:rPr>
            </a:br>
            <a:r>
              <a:rPr lang="en-US" sz="3600" dirty="0">
                <a:effectLst/>
                <a:latin typeface="Arial" charset="0"/>
                <a:ea typeface="ＭＳ Ｐゴシック" charset="0"/>
              </a:rPr>
              <a:t>(</a:t>
            </a:r>
            <a:r>
              <a:rPr lang="ar-JO" sz="3600" dirty="0">
                <a:effectLst/>
                <a:latin typeface="Arial" charset="0"/>
                <a:ea typeface="ＭＳ Ｐゴシック" charset="0"/>
              </a:rPr>
              <a:t>غل 1: 8-9</a:t>
            </a:r>
            <a:r>
              <a:rPr lang="en-US" sz="3600" dirty="0">
                <a:effectLst/>
                <a:latin typeface="Arial" charset="0"/>
                <a:ea typeface="ＭＳ Ｐゴシック" charset="0"/>
              </a:rPr>
              <a:t>)</a:t>
            </a:r>
          </a:p>
        </p:txBody>
      </p:sp>
      <p:sp>
        <p:nvSpPr>
          <p:cNvPr id="326659" name="TextBox 2"/>
          <p:cNvSpPr txBox="1">
            <a:spLocks noChangeArrowheads="1"/>
          </p:cNvSpPr>
          <p:nvPr/>
        </p:nvSpPr>
        <p:spPr bwMode="auto">
          <a:xfrm>
            <a:off x="5076825" y="0"/>
            <a:ext cx="4103688" cy="674030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800" b="1" dirty="0">
                <a:latin typeface="Arial" charset="0"/>
                <a:cs typeface="Arial" charset="0"/>
              </a:rPr>
              <a:t>8 و لكن إن بشرناكم نحن أو ملاك من السماء بغير ما بشرناكم فليكن أناثيما 9 كما سبقنا فقلنا أقول الآن أيضاً إن كان أحد يبشركم بغير ما قبلتم فليكن أناثيما</a:t>
            </a:r>
            <a:endParaRPr lang="en-US" sz="4800" b="1" dirty="0">
              <a:latin typeface="Arial" charset="0"/>
              <a:cs typeface="Arial" charset="0"/>
            </a:endParaRPr>
          </a:p>
        </p:txBody>
      </p:sp>
    </p:spTree>
    <p:extLst>
      <p:ext uri="{BB962C8B-B14F-4D97-AF65-F5344CB8AC3E}">
        <p14:creationId xmlns:p14="http://schemas.microsoft.com/office/powerpoint/2010/main" val="3897358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ar-JO" altLang="ja-JP" sz="4400" b="1" dirty="0">
                <a:solidFill>
                  <a:srgbClr val="E3EBF1"/>
                </a:solidFill>
                <a:effectLst>
                  <a:glow rad="279400">
                    <a:schemeClr val="bg1"/>
                  </a:glow>
                </a:effectLst>
                <a:latin typeface="Arial" charset="0"/>
                <a:cs typeface="Arial" charset="0"/>
              </a:rPr>
              <a:t>مصدر تعليم بولس (1: 12)</a:t>
            </a:r>
            <a:endParaRPr lang="en-US" sz="44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solidFill>
                  <a:schemeClr val="bg1"/>
                </a:solidFill>
                <a:latin typeface="Arial" charset="0"/>
                <a:cs typeface="Arial" charset="0"/>
              </a:rPr>
              <a:t>لأني لم اقبله من عند إنسان و لا عُلمته بل بإعلان يسوع المسيح</a:t>
            </a:r>
            <a:endParaRPr lang="en-US" sz="4400" b="1" dirty="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مصدر</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تعليم بولس</a:t>
            </a:r>
            <a:br>
              <a:rPr lang="ar-JO" altLang="ja-JP" sz="3600" b="1" dirty="0">
                <a:effectLst>
                  <a:glow rad="279400">
                    <a:schemeClr val="bg1"/>
                  </a:glow>
                </a:effectLst>
                <a:latin typeface="Arial" charset="0"/>
                <a:ea typeface="ＭＳ Ｐゴシック" charset="0"/>
                <a:cs typeface="Arial" charset="0"/>
              </a:rPr>
            </a:b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أع 9: 5ب</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latin typeface="Arial" charset="0"/>
                <a:cs typeface="Arial" charset="0"/>
              </a:rPr>
              <a:t>أنا يسوع الذي أنت تضطهده</a:t>
            </a:r>
            <a:endParaRPr lang="en-US" sz="44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مصدر</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تعليم بولس</a:t>
            </a:r>
            <a:br>
              <a:rPr lang="ar-JO" altLang="ja-JP" sz="3600" b="1" dirty="0">
                <a:effectLst>
                  <a:glow rad="279400">
                    <a:schemeClr val="bg1"/>
                  </a:glow>
                </a:effectLst>
                <a:latin typeface="Arial" charset="0"/>
                <a:ea typeface="ＭＳ Ｐゴシック" charset="0"/>
                <a:cs typeface="Arial" charset="0"/>
              </a:rPr>
            </a:br>
            <a:r>
              <a:rPr lang="en-US" altLang="ja-JP" sz="3600" b="1" dirty="0">
                <a:effectLst>
                  <a:glow rad="279400">
                    <a:schemeClr val="bg1"/>
                  </a:glow>
                </a:effectLst>
                <a:latin typeface="Arial" charset="0"/>
                <a:ea typeface="ＭＳ Ｐゴシック" charset="0"/>
                <a:cs typeface="Arial" charset="0"/>
              </a:rPr>
              <a:t> </a:t>
            </a: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1: 15-16</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solidFill>
                  <a:schemeClr val="bg1"/>
                </a:solidFill>
                <a:latin typeface="Arial" charset="0"/>
                <a:cs typeface="Arial" charset="0"/>
              </a:rPr>
              <a:t>15 و لكن لما سر الله الذي أفرزني من بطن أمي و دعاني بنعمته</a:t>
            </a:r>
          </a:p>
          <a:p>
            <a:pPr algn="ctr"/>
            <a:r>
              <a:rPr lang="ar-JO" altLang="ja-JP" sz="4400" b="1" dirty="0">
                <a:solidFill>
                  <a:schemeClr val="bg1"/>
                </a:solidFill>
                <a:latin typeface="Arial" charset="0"/>
                <a:cs typeface="Arial" charset="0"/>
              </a:rPr>
              <a:t> 16 أن يعلن ابنه في لأبشر به بين الأمم للوقت لم أستشر لحماً و دماً</a:t>
            </a:r>
            <a:endParaRPr lang="en-US" sz="4400" b="1" dirty="0">
              <a:solidFill>
                <a:schemeClr val="bg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مصدر</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تعليم بولس</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(1: 17)</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400" b="1" dirty="0">
                <a:latin typeface="Arial" charset="0"/>
                <a:cs typeface="Arial" charset="0"/>
              </a:rPr>
              <a:t>و لا صعدت إلى أورشليم إلى الرسل الذين قبلي بل انطلقت إلى العربية ثم رجعت أيضاً إلى دمشق</a:t>
            </a:r>
            <a:endParaRPr lang="en-US" sz="4400" b="1" dirty="0">
              <a:latin typeface="Arial"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4193932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581128"/>
            <a:ext cx="2555776"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شركاء</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لا</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معلمين</a:t>
            </a:r>
            <a:br>
              <a:rPr lang="ar-JO" altLang="ja-JP" sz="3600" b="1" dirty="0">
                <a:effectLst>
                  <a:glow rad="279400">
                    <a:schemeClr val="bg1"/>
                  </a:glow>
                </a:effectLst>
                <a:latin typeface="Arial" charset="0"/>
                <a:ea typeface="ＭＳ Ｐゴシック" charset="0"/>
                <a:cs typeface="Arial" charset="0"/>
              </a:rPr>
            </a:b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2: 9</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altLang="ja-JP" sz="4000" b="1" dirty="0">
                <a:latin typeface="Arial" charset="0"/>
                <a:cs typeface="Arial" charset="0"/>
              </a:rPr>
              <a:t>فإذ علم بالنعمة المعطاة لي يعقوب و صفا و يوحنا المعتبرون أنهم أعمدة أعطوني و برنابا يمين الشركة لنكون نحن للأمم و أما هم فللختان</a:t>
            </a:r>
            <a:endParaRPr lang="en-US" sz="40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هل أنت عبد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77599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br>
              <a:rPr lang="en-US"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هل كان بطرس فوق </a:t>
            </a:r>
            <a:br>
              <a:rPr lang="en-US"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التوبيخ ؟</a:t>
            </a:r>
            <a:br>
              <a:rPr lang="ar-JO" altLang="ja-JP" sz="3600" b="1" dirty="0">
                <a:effectLst>
                  <a:glow rad="279400">
                    <a:schemeClr val="bg1"/>
                  </a:glow>
                </a:effectLst>
                <a:latin typeface="Arial" charset="0"/>
                <a:ea typeface="ＭＳ Ｐゴシック" charset="0"/>
                <a:cs typeface="Arial" charset="0"/>
              </a:rPr>
            </a:b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هل يمكن ان يخطئ عمود الكنيسة هذا علانية ؟</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بولس يوبخ بطرس</a:t>
            </a:r>
            <a:br>
              <a:rPr lang="ar-JO" altLang="ja-JP" sz="3600" b="1" dirty="0">
                <a:effectLst>
                  <a:glow rad="279400">
                    <a:schemeClr val="bg1"/>
                  </a:glow>
                </a:effectLst>
                <a:latin typeface="Arial" charset="0"/>
                <a:ea typeface="ＭＳ Ｐゴシック" charset="0"/>
                <a:cs typeface="Arial" charset="0"/>
              </a:rPr>
            </a:b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2: 11-12</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ar-JO" altLang="ja-JP" dirty="0"/>
              <a:t>11 و لكن لما أتى بطرس إلى أنطاكية قاومته مواجهة لأنه كان ملوماً 12 لأنه قبلما أتى قوم من عند يعقوب كان يأكل مع الأمم و لكن لما أتوا كان يؤخر و يفرز نفسه خائفاً من الذين هم من الختان</a:t>
            </a:r>
            <a:endParaRPr lang="en-US" dirty="0"/>
          </a:p>
        </p:txBody>
      </p:sp>
    </p:spTree>
    <p:extLst>
      <p:ext uri="{BB962C8B-B14F-4D97-AF65-F5344CB8AC3E}">
        <p14:creationId xmlns:p14="http://schemas.microsoft.com/office/powerpoint/2010/main" val="58434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 </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altLang="zh-CN" sz="3200" b="1" dirty="0">
                <a:solidFill>
                  <a:srgbClr val="FFFFFF"/>
                </a:solidFill>
                <a:effectLst>
                  <a:outerShdw blurRad="38100" dist="38100" dir="2700000" algn="tl">
                    <a:srgbClr val="000000"/>
                  </a:outerShdw>
                </a:effectLst>
                <a:latin typeface="Arial" charset="0"/>
                <a:cs typeface="Arial" charset="0"/>
              </a:rPr>
              <a:t>(2: 16)</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غلاطية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9227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يجب أن يكون الخلاص بالإيمان </a:t>
            </a:r>
            <a:r>
              <a:rPr lang="ar-JO" sz="5400" b="1" dirty="0">
                <a:solidFill>
                  <a:srgbClr val="FFFF00"/>
                </a:solidFill>
                <a:effectLst>
                  <a:glow rad="127000">
                    <a:schemeClr val="tx1"/>
                  </a:glow>
                </a:effectLst>
                <a:latin typeface="Arial" charset="0"/>
                <a:ea typeface="ＭＳ Ｐゴシック" charset="0"/>
                <a:cs typeface="ＭＳ Ｐゴシック" charset="0"/>
              </a:rPr>
              <a:t>وحده</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charset="0"/>
                <a:ea typeface="ＭＳ Ｐゴシック" charset="0"/>
                <a:cs typeface="ＭＳ Ｐゴシック" charset="0"/>
              </a:rPr>
              <a:t>يقدم بولس </a:t>
            </a:r>
          </a:p>
          <a:p>
            <a:pPr>
              <a:defRPr/>
            </a:pPr>
            <a:r>
              <a:rPr lang="ar-JO" sz="5400" b="1" kern="0" dirty="0">
                <a:effectLst>
                  <a:glow rad="127000">
                    <a:schemeClr val="tx1"/>
                  </a:glow>
                </a:effectLst>
                <a:latin typeface="Arial" charset="0"/>
                <a:ea typeface="ＭＳ Ｐゴシック" charset="0"/>
                <a:cs typeface="ＭＳ Ｐゴシック" charset="0"/>
              </a:rPr>
              <a:t>3 أسباب</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8083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1. دعا يسوع </a:t>
            </a:r>
            <a:r>
              <a:rPr lang="ar-JO" sz="4800" dirty="0">
                <a:solidFill>
                  <a:srgbClr val="FFFF00"/>
                </a:solidFill>
                <a:effectLst>
                  <a:glow rad="127000">
                    <a:schemeClr val="tx1"/>
                  </a:glow>
                </a:effectLst>
                <a:latin typeface="Arial" charset="0"/>
                <a:ea typeface="ＭＳ Ｐゴシック" charset="0"/>
                <a:cs typeface="ＭＳ Ｐゴシック" charset="0"/>
              </a:rPr>
              <a:t>بولس</a:t>
            </a:r>
            <a:r>
              <a:rPr lang="ar-JO" sz="4800" dirty="0">
                <a:effectLst>
                  <a:glow rad="127000">
                    <a:schemeClr val="tx1"/>
                  </a:glow>
                </a:effectLst>
                <a:latin typeface="Arial" charset="0"/>
                <a:ea typeface="ＭＳ Ｐゴシック" charset="0"/>
                <a:cs typeface="ＭＳ Ｐゴシック" charset="0"/>
              </a:rPr>
              <a:t> ليعلم عن الخلاص بالإيمان (غل 1-2)</a:t>
            </a:r>
            <a:endParaRPr lang="en-US" sz="48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247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453894835"/>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charset="0"/>
                          <a:ea typeface="ＭＳ Ｐゴシック" charset="0"/>
                          <a:cs typeface="Arial" charset="0"/>
                        </a:rPr>
                        <a:t>التبرير بالإيمان</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1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سيرة ذاتية</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لاهوتي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الإصحاحات 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3-4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5-6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الرسولية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التبرير بالإيمان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توبيخ</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علاقات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تأكيد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توضيح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توازن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خدمة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تحذيرات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10-2: 21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11-18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أنطاكية - سوريا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خريف 49م (بعد الرحلة التبشيرية الأولى)</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33"/>
                </a:solidFill>
                <a:latin typeface="Arial" charset="0"/>
                <a:cs typeface="Arial" charset="0"/>
              </a:rPr>
              <a:t>167</a:t>
            </a:r>
            <a:endParaRPr lang="en-US" b="1" dirty="0">
              <a:solidFill>
                <a:srgbClr val="000033"/>
              </a:solidFill>
              <a:latin typeface="Arial"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799510" y="533103"/>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799510" y="1846088"/>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86449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2. الخلاص كان </a:t>
            </a:r>
            <a:r>
              <a:rPr lang="ar-JO" sz="4800" dirty="0">
                <a:solidFill>
                  <a:srgbClr val="FFFF00"/>
                </a:solidFill>
                <a:effectLst>
                  <a:glow rad="127000">
                    <a:schemeClr val="tx1"/>
                  </a:glow>
                </a:effectLst>
                <a:latin typeface="Arial" charset="0"/>
                <a:ea typeface="ＭＳ Ｐゴシック" charset="0"/>
                <a:cs typeface="ＭＳ Ｐゴシック" charset="0"/>
              </a:rPr>
              <a:t>دائماً </a:t>
            </a:r>
            <a:r>
              <a:rPr lang="ar-JO" sz="4800" dirty="0">
                <a:effectLst>
                  <a:glow rad="127000">
                    <a:schemeClr val="tx1"/>
                  </a:glow>
                </a:effectLst>
                <a:latin typeface="Arial" charset="0"/>
                <a:ea typeface="ＭＳ Ｐゴシック" charset="0"/>
                <a:cs typeface="ＭＳ Ｐゴシック" charset="0"/>
              </a:rPr>
              <a:t>بالإيمان (غل 3-4)</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ar-JO"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rPr>
              <a:t>مركزية الصليب</a:t>
            </a:r>
            <a:endParaRPr lang="en-US"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قبل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ينظر الإيمان إلى الأمام نحو صليب المسيح</a:t>
            </a:r>
            <a:endParaRPr lang="en-US" sz="3200" dirty="0">
              <a:solidFill>
                <a:srgbClr val="FFFFFF"/>
              </a:solidFill>
              <a:latin typeface="Helvetica" charset="0"/>
              <a:ea typeface="Osaka" charset="0"/>
              <a:cs typeface="Osaka"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بعد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ينظر الإيمان إلى الخلف نحو صليب المسيح</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158438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p:spPr>
        <p:txBody>
          <a:bodyPr/>
          <a:lstStyle/>
          <a:p>
            <a:pPr>
              <a:defRPr/>
            </a:pPr>
            <a:r>
              <a:rPr lang="ar-JO" altLang="ja-JP" sz="4400" b="1" dirty="0">
                <a:effectLst>
                  <a:glow rad="279400">
                    <a:schemeClr val="bg1"/>
                  </a:glow>
                </a:effectLst>
                <a:latin typeface="Arial" charset="0"/>
                <a:ea typeface="ＭＳ Ｐゴシック" charset="0"/>
                <a:cs typeface="Arial" charset="0"/>
              </a:rPr>
              <a:t>لماذا أعطى الله ناموس   العهد القديم ؟</a:t>
            </a:r>
            <a:endParaRPr lang="en-US" sz="4400" b="1" dirty="0">
              <a:effectLst>
                <a:glow rad="279400">
                  <a:schemeClr val="bg1"/>
                </a:glow>
              </a:effectLst>
              <a:latin typeface="Arial" charset="0"/>
              <a:ea typeface="ＭＳ Ｐゴシック" charset="0"/>
              <a:cs typeface="Arial" charset="0"/>
            </a:endParaRPr>
          </a:p>
        </p:txBody>
      </p:sp>
    </p:spTree>
    <p:extLst>
      <p:ext uri="{BB962C8B-B14F-4D97-AF65-F5344CB8AC3E}">
        <p14:creationId xmlns:p14="http://schemas.microsoft.com/office/powerpoint/2010/main" val="2816637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072066" y="2636838"/>
            <a:ext cx="3821109" cy="4105275"/>
          </a:xfrm>
        </p:spPr>
        <p:txBody>
          <a:bodyPr/>
          <a:lstStyle/>
          <a:p>
            <a:pPr algn="ctr">
              <a:defRPr/>
            </a:pPr>
            <a:r>
              <a:rPr lang="ar-JO" sz="6000" b="1" dirty="0">
                <a:solidFill>
                  <a:srgbClr val="FFFFFF"/>
                </a:solidFill>
                <a:effectLst>
                  <a:outerShdw blurRad="50800" dist="88900" dir="2700000" algn="tl" rotWithShape="0">
                    <a:srgbClr val="000000"/>
                  </a:outerShdw>
                </a:effectLst>
              </a:rPr>
              <a:t>حجة</a:t>
            </a:r>
            <a:br>
              <a:rPr lang="ar-JO" sz="6000" b="1" dirty="0">
                <a:solidFill>
                  <a:srgbClr val="FFFFFF"/>
                </a:solidFill>
                <a:effectLst>
                  <a:outerShdw blurRad="50800" dist="88900" dir="2700000" algn="tl" rotWithShape="0">
                    <a:srgbClr val="000000"/>
                  </a:outerShdw>
                </a:effectLst>
              </a:rPr>
            </a:br>
            <a:r>
              <a:rPr lang="ar-JO" sz="6000" b="1" dirty="0">
                <a:solidFill>
                  <a:srgbClr val="FFFFFF"/>
                </a:solidFill>
                <a:effectLst>
                  <a:outerShdw blurRad="50800" dist="88900" dir="2700000" algn="tl" rotWithShape="0">
                    <a:srgbClr val="000000"/>
                  </a:outerShdw>
                </a:effectLst>
              </a:rPr>
              <a:t>بولس</a:t>
            </a:r>
            <a:br>
              <a:rPr lang="ar-JO" sz="6000" b="1" dirty="0">
                <a:solidFill>
                  <a:srgbClr val="FFFFFF"/>
                </a:solidFill>
                <a:effectLst>
                  <a:outerShdw blurRad="50800" dist="88900" dir="2700000" algn="tl" rotWithShape="0">
                    <a:srgbClr val="000000"/>
                  </a:outerShdw>
                </a:effectLst>
              </a:rPr>
            </a:br>
            <a:r>
              <a:rPr lang="ar-JO" sz="6000" b="1" dirty="0">
                <a:solidFill>
                  <a:srgbClr val="FFFFFF"/>
                </a:solidFill>
                <a:effectLst>
                  <a:outerShdw blurRad="50800" dist="88900" dir="2700000" algn="tl" rotWithShape="0">
                    <a:srgbClr val="000000"/>
                  </a:outerShdw>
                </a:effectLst>
              </a:rPr>
              <a:t>اللاهوتية</a:t>
            </a:r>
            <a:br>
              <a:rPr lang="ar-JO" sz="6000" b="1" dirty="0">
                <a:solidFill>
                  <a:srgbClr val="FFFFFF"/>
                </a:solidFill>
                <a:effectLst>
                  <a:outerShdw blurRad="50800" dist="88900" dir="2700000" algn="tl" rotWithShape="0">
                    <a:srgbClr val="000000"/>
                  </a:outerShdw>
                </a:effectLst>
              </a:rPr>
            </a:br>
            <a:r>
              <a:rPr lang="ar-JO" sz="6000" b="1" dirty="0">
                <a:solidFill>
                  <a:srgbClr val="FFFFFF"/>
                </a:solidFill>
                <a:effectLst>
                  <a:outerShdw blurRad="50800" dist="88900" dir="2700000" algn="tl" rotWithShape="0">
                    <a:srgbClr val="000000"/>
                  </a:outerShdw>
                </a:effectLst>
              </a:rPr>
              <a:t>(غل 3-4)</a:t>
            </a:r>
            <a:endParaRPr lang="en-US" sz="6000" b="1" dirty="0">
              <a:solidFill>
                <a:srgbClr val="FFFFFF"/>
              </a:solidFill>
              <a:effectLst>
                <a:outerShdw blurRad="50800" dist="88900" dir="2700000" algn="tl" rotWithShape="0">
                  <a:srgbClr val="000000"/>
                </a:outerShdw>
              </a:effectLst>
            </a:endParaRP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ar-JO" altLang="ja-JP" sz="3200" dirty="0"/>
              <a:t>يدافع بولس عن </a:t>
            </a:r>
          </a:p>
          <a:p>
            <a:pPr algn="ctr">
              <a:defRPr/>
            </a:pPr>
            <a:r>
              <a:rPr lang="ar-JO" altLang="ja-JP" sz="3200" dirty="0"/>
              <a:t>التبرير بالإيمان</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173ت</a:t>
            </a:r>
            <a:endParaRPr lang="en-US" b="1" dirty="0">
              <a:latin typeface="Arial" charset="0"/>
              <a:cs typeface="Arial" charset="0"/>
            </a:endParaRPr>
          </a:p>
        </p:txBody>
      </p:sp>
      <p:sp>
        <p:nvSpPr>
          <p:cNvPr id="27661" name="Text Box 13"/>
          <p:cNvSpPr txBox="1">
            <a:spLocks noChangeArrowheads="1"/>
          </p:cNvSpPr>
          <p:nvPr/>
        </p:nvSpPr>
        <p:spPr bwMode="auto">
          <a:xfrm>
            <a:off x="6858000" y="914400"/>
            <a:ext cx="2209800" cy="1384995"/>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ar-JO" altLang="zh-CN" sz="2800" b="1" dirty="0">
                <a:effectLst>
                  <a:outerShdw blurRad="38100" dist="38100" dir="2700000" algn="tl">
                    <a:srgbClr val="000000">
                      <a:alpha val="43137"/>
                    </a:srgbClr>
                  </a:outerShdw>
                </a:effectLst>
                <a:latin typeface="Arial"/>
                <a:ea typeface="SimSun" pitchFamily="2" charset="-122"/>
                <a:cs typeface="Arial"/>
              </a:rPr>
              <a:t>الطقسية</a:t>
            </a:r>
          </a:p>
          <a:p>
            <a:pPr algn="ctr">
              <a:defRPr/>
            </a:pPr>
            <a:r>
              <a:rPr lang="ar-JO" altLang="zh-CN" sz="2800" b="1" dirty="0">
                <a:effectLst>
                  <a:outerShdw blurRad="38100" dist="38100" dir="2700000" algn="tl">
                    <a:srgbClr val="000000">
                      <a:alpha val="43137"/>
                    </a:srgbClr>
                  </a:outerShdw>
                </a:effectLst>
                <a:latin typeface="Arial"/>
                <a:ea typeface="SimSun" pitchFamily="2" charset="-122"/>
                <a:cs typeface="Arial"/>
              </a:rPr>
              <a:t>مقابل الدين</a:t>
            </a:r>
          </a:p>
          <a:p>
            <a:pPr algn="ctr">
              <a:defRPr/>
            </a:pPr>
            <a:r>
              <a:rPr lang="ar-JO" altLang="zh-CN" sz="2800" b="1" dirty="0">
                <a:effectLst>
                  <a:outerShdw blurRad="38100" dist="38100" dir="2700000" algn="tl">
                    <a:srgbClr val="000000">
                      <a:alpha val="43137"/>
                    </a:srgbClr>
                  </a:outerShdw>
                </a:effectLst>
                <a:latin typeface="Arial"/>
                <a:ea typeface="SimSun" pitchFamily="2" charset="-122"/>
                <a:cs typeface="Arial"/>
              </a:rPr>
              <a:t>الحقيقي</a:t>
            </a:r>
            <a:endParaRPr lang="en-US" altLang="zh-CN" sz="2800" b="1" dirty="0">
              <a:effectLst>
                <a:outerShdw blurRad="38100" dist="38100" dir="2700000" algn="tl">
                  <a:srgbClr val="000000">
                    <a:alpha val="43137"/>
                  </a:srgbClr>
                </a:outerShdw>
              </a:effectLst>
              <a:latin typeface="Arial"/>
              <a:ea typeface="SimSun" pitchFamily="2" charset="-122"/>
              <a:cs typeface="Arial"/>
            </a:endParaRP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457200" algn="r"/>
                <a:tab pos="2743200" algn="ctr"/>
                <a:tab pos="5486400" algn="r"/>
              </a:tabLst>
            </a:pPr>
            <a:endParaRPr lang="en-US" altLang="zh-CN">
              <a:latin typeface="Arial" charset="0"/>
              <a:cs typeface="Arial"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742950" algn="r"/>
                <a:tab pos="2743200" algn="ctr"/>
                <a:tab pos="5486400" algn="r"/>
              </a:tabLst>
            </a:pPr>
            <a:endParaRPr lang="en-US" altLang="zh-CN">
              <a:latin typeface="Arial" charset="0"/>
              <a:cs typeface="Arial"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4" name="Text Box 45"/>
              <p:cNvSpPr txBox="1">
                <a:spLocks noChangeArrowheads="1"/>
              </p:cNvSpPr>
              <p:nvPr/>
            </p:nvSpPr>
            <p:spPr bwMode="auto">
              <a:xfrm>
                <a:off x="384" y="2112"/>
                <a:ext cx="768"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charset="0"/>
                    <a:cs typeface="Arial" charset="0"/>
                  </a:rPr>
                  <a:t>الأشياء </a:t>
                </a:r>
              </a:p>
              <a:p>
                <a:pPr algn="ctr" eaLnBrk="1" hangingPunct="1">
                  <a:spcBef>
                    <a:spcPct val="50000"/>
                  </a:spcBef>
                </a:pPr>
                <a:r>
                  <a:rPr lang="ar-JO" altLang="zh-CN" sz="2000" b="1" dirty="0">
                    <a:solidFill>
                      <a:srgbClr val="000000"/>
                    </a:solidFill>
                    <a:latin typeface="Arial" charset="0"/>
                    <a:cs typeface="Arial" charset="0"/>
                  </a:rPr>
                  <a:t>الرمزية</a:t>
                </a:r>
                <a:endParaRPr lang="zh-CN" altLang="en-GB" sz="2000" b="1" dirty="0">
                  <a:solidFill>
                    <a:srgbClr val="000000"/>
                  </a:solidFill>
                  <a:latin typeface="Arial" charset="0"/>
                  <a:ea typeface="宋体" charset="0"/>
                  <a:cs typeface="宋体" charset="0"/>
                </a:endParaRPr>
              </a:p>
            </p:txBody>
          </p:sp>
          <p:sp>
            <p:nvSpPr>
              <p:cNvPr id="416795" name="Text Box 46"/>
              <p:cNvSpPr txBox="1">
                <a:spLocks noChangeArrowheads="1"/>
              </p:cNvSpPr>
              <p:nvPr/>
            </p:nvSpPr>
            <p:spPr bwMode="auto">
              <a:xfrm>
                <a:off x="864" y="2736"/>
                <a:ext cx="480"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charset="0"/>
                    <a:cs typeface="Arial" charset="0"/>
                  </a:rPr>
                  <a:t>الطقوس</a:t>
                </a:r>
                <a:endParaRPr lang="zh-CN" altLang="en-GB" sz="2000" b="1" dirty="0">
                  <a:solidFill>
                    <a:srgbClr val="000000"/>
                  </a:solidFill>
                  <a:latin typeface="Arial" charset="0"/>
                  <a:ea typeface="宋体" charset="0"/>
                  <a:cs typeface="宋体"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charset="0"/>
                    <a:cs typeface="Arial" charset="0"/>
                  </a:rPr>
                  <a:t>الجهود البشرية</a:t>
                </a:r>
                <a:endParaRPr lang="zh-CN" altLang="en-GB" sz="2000" b="1" dirty="0">
                  <a:solidFill>
                    <a:srgbClr val="000000"/>
                  </a:solidFill>
                  <a:latin typeface="Arial" charset="0"/>
                  <a:ea typeface="宋体" charset="0"/>
                  <a:cs typeface="宋体"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82" name="Group 59"/>
            <p:cNvGrpSpPr>
              <a:grpSpLocks/>
            </p:cNvGrpSpPr>
            <p:nvPr/>
          </p:nvGrpSpPr>
          <p:grpSpPr bwMode="auto">
            <a:xfrm>
              <a:off x="45" y="2041"/>
              <a:ext cx="1416" cy="1415"/>
              <a:chOff x="45" y="2041"/>
              <a:chExt cx="1416" cy="1415"/>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6" name="Text Box 63"/>
              <p:cNvSpPr txBox="1">
                <a:spLocks noChangeArrowheads="1"/>
              </p:cNvSpPr>
              <p:nvPr/>
            </p:nvSpPr>
            <p:spPr bwMode="auto">
              <a:xfrm>
                <a:off x="347" y="2041"/>
                <a:ext cx="852"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charset="0"/>
                    <a:cs typeface="Arial" charset="0"/>
                  </a:rPr>
                  <a:t>معرفة </a:t>
                </a:r>
              </a:p>
              <a:p>
                <a:pPr algn="ctr" eaLnBrk="1" hangingPunct="1">
                  <a:spcBef>
                    <a:spcPct val="50000"/>
                  </a:spcBef>
                </a:pPr>
                <a:r>
                  <a:rPr lang="ar-JO" altLang="zh-CN" sz="2000" b="1" dirty="0">
                    <a:solidFill>
                      <a:srgbClr val="000000"/>
                    </a:solidFill>
                    <a:latin typeface="Arial" charset="0"/>
                    <a:cs typeface="Arial" charset="0"/>
                  </a:rPr>
                  <a:t>الله </a:t>
                </a:r>
              </a:p>
              <a:p>
                <a:pPr algn="ctr" eaLnBrk="1" hangingPunct="1">
                  <a:spcBef>
                    <a:spcPct val="50000"/>
                  </a:spcBef>
                </a:pPr>
                <a:r>
                  <a:rPr lang="ar-JO" altLang="zh-CN" sz="2000" b="1" dirty="0">
                    <a:solidFill>
                      <a:srgbClr val="000000"/>
                    </a:solidFill>
                    <a:latin typeface="Arial" charset="0"/>
                    <a:cs typeface="Arial" charset="0"/>
                  </a:rPr>
                  <a:t>الشخصية</a:t>
                </a:r>
                <a:endParaRPr lang="zh-CN" altLang="en-GB" sz="2000" b="1" dirty="0">
                  <a:solidFill>
                    <a:srgbClr val="000000"/>
                  </a:solidFill>
                  <a:latin typeface="Arial" charset="0"/>
                  <a:ea typeface="宋体" charset="0"/>
                  <a:cs typeface="宋体" charset="0"/>
                </a:endParaRPr>
              </a:p>
            </p:txBody>
          </p:sp>
          <p:sp>
            <p:nvSpPr>
              <p:cNvPr id="416787" name="Text Box 64"/>
              <p:cNvSpPr txBox="1">
                <a:spLocks noChangeArrowheads="1"/>
              </p:cNvSpPr>
              <p:nvPr/>
            </p:nvSpPr>
            <p:spPr bwMode="auto">
              <a:xfrm>
                <a:off x="787" y="2658"/>
                <a:ext cx="674"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charset="0"/>
                    <a:cs typeface="Arial" charset="0"/>
                  </a:rPr>
                  <a:t>العبادة</a:t>
                </a:r>
              </a:p>
              <a:p>
                <a:pPr algn="ctr" eaLnBrk="1" hangingPunct="1">
                  <a:spcBef>
                    <a:spcPct val="50000"/>
                  </a:spcBef>
                </a:pPr>
                <a:r>
                  <a:rPr lang="ar-JO" altLang="zh-CN" sz="2000" b="1" dirty="0">
                    <a:solidFill>
                      <a:srgbClr val="000000"/>
                    </a:solidFill>
                    <a:latin typeface="Arial" charset="0"/>
                    <a:ea typeface="宋体" charset="0"/>
                    <a:cs typeface="Arial" charset="0"/>
                  </a:rPr>
                  <a:t>بالروح</a:t>
                </a:r>
                <a:endParaRPr lang="zh-CN" altLang="en-GB" sz="2000" b="1" dirty="0">
                  <a:solidFill>
                    <a:srgbClr val="000000"/>
                  </a:solidFill>
                  <a:latin typeface="Arial" charset="0"/>
                  <a:ea typeface="宋体" charset="0"/>
                  <a:cs typeface="宋体" charset="0"/>
                </a:endParaRPr>
              </a:p>
            </p:txBody>
          </p:sp>
          <p:sp>
            <p:nvSpPr>
              <p:cNvPr id="416788" name="Text Box 65"/>
              <p:cNvSpPr txBox="1">
                <a:spLocks noChangeArrowheads="1"/>
              </p:cNvSpPr>
              <p:nvPr/>
            </p:nvSpPr>
            <p:spPr bwMode="auto">
              <a:xfrm>
                <a:off x="73" y="2658"/>
                <a:ext cx="789"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2000" b="1" dirty="0">
                    <a:solidFill>
                      <a:srgbClr val="000000"/>
                    </a:solidFill>
                    <a:latin typeface="Arial" charset="0"/>
                    <a:cs typeface="Arial" charset="0"/>
                  </a:rPr>
                  <a:t>إعلان </a:t>
                </a:r>
              </a:p>
              <a:p>
                <a:pPr algn="ctr" eaLnBrk="1" hangingPunct="1">
                  <a:spcBef>
                    <a:spcPct val="50000"/>
                  </a:spcBef>
                </a:pPr>
                <a:r>
                  <a:rPr lang="ar-JO" altLang="zh-CN" sz="2000" b="1" dirty="0">
                    <a:solidFill>
                      <a:srgbClr val="000000"/>
                    </a:solidFill>
                    <a:latin typeface="Arial" charset="0"/>
                    <a:cs typeface="Arial" charset="0"/>
                  </a:rPr>
                  <a:t>و عمل </a:t>
                </a:r>
              </a:p>
              <a:p>
                <a:pPr algn="ctr" eaLnBrk="1" hangingPunct="1">
                  <a:spcBef>
                    <a:spcPct val="50000"/>
                  </a:spcBef>
                </a:pPr>
                <a:r>
                  <a:rPr lang="ar-JO" altLang="zh-CN" sz="2000" b="1" dirty="0">
                    <a:solidFill>
                      <a:srgbClr val="000000"/>
                    </a:solidFill>
                    <a:latin typeface="Arial" charset="0"/>
                    <a:cs typeface="Arial" charset="0"/>
                  </a:rPr>
                  <a:t>الله</a:t>
                </a:r>
                <a:endParaRPr lang="zh-CN" altLang="en-GB" sz="2000" b="1" dirty="0">
                  <a:solidFill>
                    <a:srgbClr val="000000"/>
                  </a:solidFill>
                  <a:latin typeface="Arial" charset="0"/>
                  <a:ea typeface="宋体" charset="0"/>
                  <a:cs typeface="宋体" charset="0"/>
                </a:endParaRPr>
              </a:p>
            </p:txBody>
          </p:sp>
        </p:grpSp>
      </p:grpSp>
      <p:sp>
        <p:nvSpPr>
          <p:cNvPr id="416778" name="Text Box 13"/>
          <p:cNvSpPr txBox="1">
            <a:spLocks noChangeArrowheads="1"/>
          </p:cNvSpPr>
          <p:nvPr/>
        </p:nvSpPr>
        <p:spPr bwMode="auto">
          <a:xfrm>
            <a:off x="6934200" y="44958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latin typeface="Arial" charset="0"/>
                <a:cs typeface="Arial" charset="0"/>
              </a:rPr>
              <a:t>بول أ. بومرفيل</a:t>
            </a:r>
          </a:p>
          <a:p>
            <a:pPr algn="ctr" eaLnBrk="1" hangingPunct="1"/>
            <a:r>
              <a:rPr lang="ar-JO" altLang="zh-CN" sz="1800" b="1" dirty="0">
                <a:latin typeface="Arial" charset="0"/>
                <a:cs typeface="Arial" charset="0"/>
              </a:rPr>
              <a:t>غلاطية و رومية</a:t>
            </a:r>
          </a:p>
          <a:p>
            <a:pPr algn="ctr" eaLnBrk="1" hangingPunct="1"/>
            <a:r>
              <a:rPr lang="ar-JO" altLang="zh-CN" sz="1800" b="1" dirty="0">
                <a:latin typeface="Arial" charset="0"/>
                <a:cs typeface="Arial" charset="0"/>
              </a:rPr>
              <a:t>(بروكسل، 1976)، 96، 98</a:t>
            </a:r>
            <a:endParaRPr lang="en-US" altLang="zh-CN" sz="1800" b="1" dirty="0">
              <a:latin typeface="Arial" charset="0"/>
              <a:cs typeface="Arial" charset="0"/>
            </a:endParaRPr>
          </a:p>
        </p:txBody>
      </p:sp>
      <p:sp>
        <p:nvSpPr>
          <p:cNvPr id="416779" name="Text Box 13"/>
          <p:cNvSpPr txBox="1">
            <a:spLocks noChangeArrowheads="1"/>
          </p:cNvSpPr>
          <p:nvPr/>
        </p:nvSpPr>
        <p:spPr bwMode="auto">
          <a:xfrm>
            <a:off x="35496" y="3124200"/>
            <a:ext cx="3429000" cy="347787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000" b="1" dirty="0">
                <a:solidFill>
                  <a:srgbClr val="FFFF00"/>
                </a:solidFill>
                <a:latin typeface="Arial" charset="0"/>
                <a:cs typeface="Arial" charset="0"/>
              </a:rPr>
              <a:t>الديانة الطقسية</a:t>
            </a:r>
            <a:endParaRPr lang="en-US" altLang="zh-CN" sz="1600" b="1" dirty="0">
              <a:solidFill>
                <a:srgbClr val="FFFF00"/>
              </a:solidFill>
              <a:latin typeface="Arial" charset="0"/>
              <a:cs typeface="Arial" charset="0"/>
            </a:endParaRPr>
          </a:p>
          <a:p>
            <a:pPr algn="r" eaLnBrk="1" hangingPunct="1"/>
            <a:r>
              <a:rPr lang="ar-JO" sz="2000" b="1" dirty="0"/>
              <a:t>كان المسيحيون غير اليهود في غلاطية يتبعون هذا النوع من الدين قبل اهتدائهم. كانت عبادتهم جهدًا مستمرًا لإرضاء الآلهة من أجل الهروب من عقابهم. كانوا يعبدون الأشياء الملموسة - الأصنام. كان لديهم العديد من الطقوس والأشكال المقدسة التي يجب مراعاتها. لقد وثقوا في الأبراج وعلامات أخرى لإرشادهم. كانت لهم أيامهم المقدسة وفصولهم وسنواتهم.</a:t>
            </a:r>
            <a:endParaRPr lang="en-US" altLang="zh-CN" sz="2000" b="1" dirty="0">
              <a:latin typeface="Arial" charset="0"/>
              <a:cs typeface="Arial" charset="0"/>
            </a:endParaRPr>
          </a:p>
        </p:txBody>
      </p:sp>
      <p:sp>
        <p:nvSpPr>
          <p:cNvPr id="32" name="Text Box 13"/>
          <p:cNvSpPr txBox="1">
            <a:spLocks noChangeArrowheads="1"/>
          </p:cNvSpPr>
          <p:nvPr/>
        </p:nvSpPr>
        <p:spPr bwMode="auto">
          <a:xfrm>
            <a:off x="3484340" y="3124200"/>
            <a:ext cx="3373659" cy="2739211"/>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wrap="square">
            <a:spAutoFit/>
          </a:bodyPr>
          <a:lstStyle/>
          <a:p>
            <a:pPr algn="ctr">
              <a:defRPr/>
            </a:pPr>
            <a:r>
              <a:rPr lang="ar-JO" altLang="zh-CN" sz="2000" b="1" dirty="0">
                <a:solidFill>
                  <a:srgbClr val="FFFF00"/>
                </a:solidFill>
                <a:latin typeface="Arial"/>
                <a:ea typeface="SimSun" pitchFamily="2" charset="-122"/>
                <a:cs typeface="Arial"/>
              </a:rPr>
              <a:t>ديانة الإختبار الشخصي</a:t>
            </a:r>
            <a:endParaRPr lang="en-US" altLang="zh-CN" sz="1600" b="1" dirty="0">
              <a:solidFill>
                <a:srgbClr val="FFFF00"/>
              </a:solidFill>
              <a:latin typeface="Arial"/>
              <a:ea typeface="SimSun" pitchFamily="2" charset="-122"/>
              <a:cs typeface="Arial"/>
            </a:endParaRPr>
          </a:p>
          <a:p>
            <a:pPr algn="r">
              <a:defRPr/>
            </a:pPr>
            <a:r>
              <a:rPr lang="ar-JO" sz="2000" b="1" dirty="0"/>
              <a:t>تذكر أن الدين الطقسي يؤكد على الأشياء الجسدية في العبادة بينما يؤكد الإنجيل على العبادة بالروح. يمكنك أن ترى التضارب بين هذين النوعين من الأديان في محادثة يسوع مع المرأة السامرية عند بئر يعقوب (يوحنا 4).</a:t>
            </a:r>
            <a:endParaRPr lang="en-US" altLang="zh-CN" sz="2000" b="1" dirty="0">
              <a:latin typeface="Arial"/>
              <a:ea typeface="SimSun" pitchFamily="2" charset="-122"/>
              <a:cs typeface="Arial"/>
            </a:endParaRP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ar-JO" dirty="0">
                <a:solidFill>
                  <a:schemeClr val="tx1"/>
                </a:solidFill>
                <a:latin typeface="Firecat Medium" charset="0"/>
                <a:ea typeface="ＭＳ Ｐゴシック" charset="0"/>
                <a:cs typeface="ＭＳ Ｐゴシック" charset="0"/>
              </a:rPr>
              <a:t>ما هو الرأي الأدق ؟</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ق</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ج</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الخلاص بواسطة</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360079" y="74097"/>
            <a:ext cx="625171"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174د</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98" name="Text Box 1050"/>
          <p:cNvSpPr txBox="1">
            <a:spLocks noChangeArrowheads="1"/>
          </p:cNvSpPr>
          <p:nvPr/>
        </p:nvSpPr>
        <p:spPr bwMode="auto">
          <a:xfrm>
            <a:off x="7748104" y="6399312"/>
            <a:ext cx="1199046"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 ع ق 121ي</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7824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بكلمات أخرى</a:t>
            </a:r>
            <a:endPar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endPar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a:p>
            <a:pPr marL="0" indent="0" algn="ctr">
              <a:buFont typeface="Wingdings" charset="2"/>
              <a:buNone/>
              <a:defRPr/>
            </a:pPr>
            <a:r>
              <a:rPr lang="ar-JO"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الخلاص كان دائماً </a:t>
            </a:r>
          </a:p>
          <a:p>
            <a:pPr marL="0" indent="0" algn="ctr">
              <a:buFont typeface="Wingdings" charset="2"/>
              <a:buNone/>
              <a:defRPr/>
            </a:pPr>
            <a:r>
              <a:rPr lang="ar-JO" sz="48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بالإيمان وحده</a:t>
            </a:r>
            <a:endParaRPr lang="en-US" sz="48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20516"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2540930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37639381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ar-JO" sz="3600" b="1" dirty="0">
                <a:solidFill>
                  <a:srgbClr val="FFFFFF"/>
                </a:solidFill>
                <a:latin typeface="Papyrus" charset="0"/>
                <a:ea typeface="ＭＳ Ｐゴシック" charset="-128"/>
                <a:cs typeface="ＭＳ Ｐゴシック" charset="-128"/>
              </a:rPr>
              <a:t>ثم أخرجه إلى خارج و قال أنظر إلى السماء و عد النجوم إن استطعت أن تعدها و قال له هكذا يكون نسلك</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dirty="0">
                <a:ea typeface="ＭＳ Ｐゴシック" charset="-128"/>
                <a:cs typeface="ＭＳ Ｐゴシック" charset="-128"/>
              </a:rPr>
              <a:t>تكوين 15: 5-6</a:t>
            </a:r>
            <a:endParaRPr lang="en-US" sz="3200" dirty="0">
              <a:ea typeface="ＭＳ Ｐゴシック" charset="-128"/>
              <a:cs typeface="ＭＳ Ｐゴシック" charset="-128"/>
            </a:endParaRPr>
          </a:p>
        </p:txBody>
      </p:sp>
      <p:sp>
        <p:nvSpPr>
          <p:cNvPr id="278536" name="Text Box 8"/>
          <p:cNvSpPr txBox="1">
            <a:spLocks noChangeArrowheads="1"/>
          </p:cNvSpPr>
          <p:nvPr/>
        </p:nvSpPr>
        <p:spPr bwMode="auto">
          <a:xfrm>
            <a:off x="76200" y="4743450"/>
            <a:ext cx="8991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ar-JO" sz="3600" b="1" dirty="0">
                <a:solidFill>
                  <a:srgbClr val="FFFFFF"/>
                </a:solidFill>
                <a:latin typeface="Papyrus" pitchFamily="-112" charset="0"/>
                <a:ea typeface="ＭＳ Ｐゴシック" charset="-128"/>
                <a:cs typeface="ＭＳ Ｐゴシック" charset="-128"/>
              </a:rPr>
              <a:t>فآمن بالرب فحسبه له براً</a:t>
            </a:r>
            <a:endParaRPr lang="en-US" sz="3600" b="1" dirty="0">
              <a:solidFill>
                <a:srgbClr val="FFFFFF"/>
              </a:solidFill>
              <a:latin typeface="Papyrus" pitchFamily="-112" charset="0"/>
              <a:ea typeface="ＭＳ Ｐゴシック" charset="-128"/>
              <a:cs typeface="ＭＳ Ｐゴシック" charset="-128"/>
            </a:endParaRPr>
          </a:p>
        </p:txBody>
      </p:sp>
      <p:sp>
        <p:nvSpPr>
          <p:cNvPr id="345094"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charset="0"/>
                <a:cs typeface="Arial" charset="0"/>
              </a:rPr>
              <a:t>153</a:t>
            </a:r>
            <a:endParaRPr lang="en-US" b="1" dirty="0">
              <a:solidFill>
                <a:srgbClr val="FFFFFF"/>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ar-JO" sz="2800" dirty="0"/>
              <a:t>هذه اللوحة تصور أبرام بشكل غير دقيق وهو يمشي بين القطع</a:t>
            </a:r>
            <a:endParaRPr lang="en-US" sz="2800" i="1" dirty="0">
              <a:latin typeface="Arial" charset="0"/>
              <a:ea typeface="Arial" charset="0"/>
              <a:cs typeface="Arial" charset="0"/>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algn="ctr">
              <a:spcBef>
                <a:spcPct val="20000"/>
              </a:spcBef>
              <a:buClr>
                <a:srgbClr val="FFCC66"/>
              </a:buClr>
              <a:buSzPct val="65000"/>
              <a:buFont typeface="Wingdings" charset="2"/>
              <a:buNone/>
              <a:defRPr/>
            </a:pPr>
            <a:r>
              <a:rPr lang="ar-JO" sz="3200" b="1" i="1" dirty="0"/>
              <a:t>منحة الأرض الملكية من العهد الأبراهيمي</a:t>
            </a:r>
            <a:endParaRPr lang="en-US" sz="3200" b="1" i="1" dirty="0">
              <a:solidFill>
                <a:srgbClr val="FFFFFF"/>
              </a:solidFill>
              <a:effectLst>
                <a:outerShdw blurRad="38100" dist="38100" dir="2700000" algn="tl">
                  <a:srgbClr val="000000"/>
                </a:outerShdw>
              </a:effectLst>
              <a:latin typeface="Arial" charset="0"/>
              <a:ea typeface="Arial" charset="0"/>
              <a:cs typeface="Arial" charset="0"/>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ar-JO" sz="3600" dirty="0">
                <a:ea typeface="Arial" charset="0"/>
                <a:cs typeface="Arial" charset="0"/>
              </a:rPr>
              <a:t>المصادقة على تكوين 15 </a:t>
            </a:r>
            <a:endParaRPr lang="en-US" sz="3600" dirty="0">
              <a:ea typeface="Arial" charset="0"/>
              <a:cs typeface="Arial" charset="0"/>
            </a:endParaRPr>
          </a:p>
        </p:txBody>
      </p:sp>
      <p:sp>
        <p:nvSpPr>
          <p:cNvPr id="658439" name="Text Box 8"/>
          <p:cNvSpPr txBox="1">
            <a:spLocks noChangeArrowheads="1"/>
          </p:cNvSpPr>
          <p:nvPr/>
        </p:nvSpPr>
        <p:spPr bwMode="auto">
          <a:xfrm>
            <a:off x="8382000" y="76200"/>
            <a:ext cx="704039" cy="461665"/>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latin typeface="Arial"/>
                <a:cs typeface="Arial"/>
              </a:rPr>
              <a:t>153</a:t>
            </a:r>
            <a:endParaRPr lang="en-US" b="1" dirty="0">
              <a:solidFill>
                <a:srgbClr val="FFFFFF"/>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ar-JO" sz="4000" b="1" dirty="0">
                <a:solidFill>
                  <a:srgbClr val="FDF3FD"/>
                </a:solidFill>
                <a:effectLst>
                  <a:glow rad="241300">
                    <a:srgbClr val="000000">
                      <a:alpha val="99000"/>
                    </a:srgbClr>
                  </a:glow>
                </a:effectLst>
                <a:latin typeface="Arial"/>
                <a:ea typeface="ＭＳ Ｐゴシック" charset="0"/>
                <a:cs typeface="Arial"/>
              </a:rPr>
              <a:t>يقاوم أهل غلاطية المعلمين الكذبة</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621354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eaLnBrk="0" hangingPunct="0">
              <a:spcBef>
                <a:spcPct val="20000"/>
              </a:spcBef>
              <a:spcAft>
                <a:spcPts val="0"/>
              </a:spcAft>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defRPr/>
            </a:pPr>
            <a:endParaRPr lang="en-US">
              <a:solidFill>
                <a:srgbClr val="FFFFFF"/>
              </a:solidFill>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eaLnBrk="0" hangingPunct="0">
              <a:defRPr/>
            </a:pPr>
            <a:r>
              <a:rPr lang="ar-JO" sz="1800" dirty="0">
                <a:solidFill>
                  <a:srgbClr val="FFFFFF"/>
                </a:solidFill>
                <a:effectLst>
                  <a:outerShdw blurRad="38100" dist="38100" dir="2700000" algn="tl">
                    <a:srgbClr val="000000"/>
                  </a:outerShdw>
                </a:effectLst>
                <a:latin typeface="Kosher-Normal" charset="0"/>
                <a:cs typeface="Kosher-Normal" charset="0"/>
              </a:rPr>
              <a:t>العهد النوحي</a:t>
            </a:r>
            <a:endParaRPr lang="en-US" sz="1800" dirty="0">
              <a:solidFill>
                <a:srgbClr val="FFFFFF"/>
              </a:solidFill>
              <a:effectLst>
                <a:outerShdw blurRad="38100" dist="38100" dir="2700000" algn="tl">
                  <a:srgbClr val="000000"/>
                </a:outerShdw>
              </a:effectLst>
              <a:latin typeface="Kosher-Normal" charset="0"/>
              <a:cs typeface="Kosher-Normal"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آدم يحكم مع الله</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تك 1 : 26 و 28, 2 : 19 )</a:t>
            </a: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الشيطان بدأ يحكم كإله هذا العالم</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تك 3 : 15, 2 كو 4 : 4 )</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ar-JO" sz="2800" b="1" dirty="0">
                <a:solidFill>
                  <a:srgbClr val="FFFFFF"/>
                </a:solidFill>
                <a:latin typeface="Kosher-Normal" pitchFamily="24" charset="0"/>
                <a:ea typeface="ＭＳ Ｐゴシック" charset="-128"/>
                <a:cs typeface="ＭＳ Ｐゴシック" charset="-128"/>
              </a:rPr>
              <a:t>العهد الإبراهيمي</a:t>
            </a:r>
            <a:endParaRPr lang="en-US" sz="2800" b="1" dirty="0">
              <a:solidFill>
                <a:srgbClr val="FFFFFF"/>
              </a:solidFill>
              <a:latin typeface="Kosher-Normal" pitchFamily="24" charset="0"/>
              <a:ea typeface="ＭＳ Ｐゴシック" charset="-128"/>
              <a:cs typeface="ＭＳ Ｐゴシック" charset="-128"/>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a:defRPr/>
            </a:pPr>
            <a:endParaRPr lang="en-US">
              <a:solidFill>
                <a:srgbClr val="FFFFFF"/>
              </a:solidFill>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eaLnBrk="0" hangingPunct="0">
              <a:defRPr/>
            </a:pPr>
            <a:r>
              <a:rPr lang="ar-JO" sz="1800" b="1" dirty="0">
                <a:solidFill>
                  <a:srgbClr val="FFFFFF"/>
                </a:solidFill>
                <a:effectLst>
                  <a:outerShdw blurRad="38100" dist="38100" dir="2700000" algn="tl">
                    <a:srgbClr val="000000"/>
                  </a:outerShdw>
                </a:effectLst>
                <a:latin typeface="Kosher-Normal" charset="0"/>
                <a:cs typeface="Kosher-Normal" charset="0"/>
              </a:rPr>
              <a:t>عهد الأرض</a:t>
            </a:r>
            <a:endParaRPr lang="en-US" sz="1800" b="1" dirty="0">
              <a:solidFill>
                <a:srgbClr val="FFFFFF"/>
              </a:solidFill>
              <a:effectLst>
                <a:outerShdw blurRad="38100" dist="38100" dir="2700000" algn="tl">
                  <a:srgbClr val="000000"/>
                </a:outerShdw>
              </a:effectLst>
              <a:latin typeface="Kosher-Normal"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a:defRPr/>
            </a:pPr>
            <a:endParaRPr lang="en-US">
              <a:solidFill>
                <a:srgbClr val="FFFFFF"/>
              </a:solidFill>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algn="r" eaLnBrk="0" hangingPunct="0">
              <a:defRPr/>
            </a:pPr>
            <a:r>
              <a:rPr lang="ar-JO" sz="1800" b="1" dirty="0">
                <a:solidFill>
                  <a:srgbClr val="FFFFFF"/>
                </a:solidFill>
                <a:effectLst>
                  <a:outerShdw blurRad="38100" dist="38100" dir="2700000" algn="tl">
                    <a:srgbClr val="000000"/>
                  </a:outerShdw>
                </a:effectLst>
                <a:latin typeface="Kosher-Normal" charset="0"/>
                <a:cs typeface="Kosher-Normal" charset="0"/>
              </a:rPr>
              <a:t>العهد الداوودي</a:t>
            </a:r>
            <a:endParaRPr lang="en-US" sz="1800" b="1" dirty="0">
              <a:solidFill>
                <a:srgbClr val="FFFFFF"/>
              </a:solidFill>
              <a:effectLst>
                <a:outerShdw blurRad="38100" dist="38100" dir="2700000" algn="tl">
                  <a:srgbClr val="000000"/>
                </a:outerShdw>
              </a:effectLst>
              <a:latin typeface="Kosher-Normal"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eaLnBrk="0" hangingPunct="0">
              <a:defRPr/>
            </a:pPr>
            <a:r>
              <a:rPr lang="ar-JO" sz="1800" b="1" dirty="0">
                <a:solidFill>
                  <a:srgbClr val="FFFFFF"/>
                </a:solidFill>
                <a:effectLst>
                  <a:outerShdw blurRad="38100" dist="38100" dir="2700000" algn="tl">
                    <a:srgbClr val="000000"/>
                  </a:outerShdw>
                </a:effectLst>
                <a:latin typeface="Kosher-Normal" charset="0"/>
                <a:cs typeface="Kosher-Normal" charset="0"/>
              </a:rPr>
              <a:t>العهد الجديد</a:t>
            </a:r>
            <a:endParaRPr lang="en-US" sz="1800" b="1" dirty="0">
              <a:solidFill>
                <a:srgbClr val="FFFFFF"/>
              </a:solidFill>
              <a:effectLst>
                <a:outerShdw blurRad="38100" dist="38100" dir="2700000" algn="tl">
                  <a:srgbClr val="000000"/>
                </a:outerShdw>
              </a:effectLst>
              <a:latin typeface="Kosher-Normal" charset="0"/>
              <a:cs typeface="Kosher-Normal" charset="0"/>
            </a:endParaRPr>
          </a:p>
        </p:txBody>
      </p:sp>
      <p:sp>
        <p:nvSpPr>
          <p:cNvPr id="104465" name="Rectangle 17"/>
          <p:cNvSpPr>
            <a:spLocks noChangeArrowheads="1"/>
          </p:cNvSpPr>
          <p:nvPr/>
        </p:nvSpPr>
        <p:spPr bwMode="auto">
          <a:xfrm>
            <a:off x="1958975" y="5662613"/>
            <a:ext cx="3503613"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ar-JO" sz="1800" dirty="0">
                <a:solidFill>
                  <a:srgbClr val="FFFFFF"/>
                </a:solidFill>
                <a:latin typeface="Kosher-Normal"/>
                <a:ea typeface="ＭＳ Ｐゴシック" charset="-128"/>
                <a:cs typeface="Kosher-Normal"/>
              </a:rPr>
              <a:t>العهد الموسوي</a:t>
            </a:r>
          </a:p>
        </p:txBody>
      </p:sp>
      <p:grpSp>
        <p:nvGrpSpPr>
          <p:cNvPr id="2"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grpSp>
      <p:sp>
        <p:nvSpPr>
          <p:cNvPr id="104469" name="Rectangle 21"/>
          <p:cNvSpPr>
            <a:spLocks noChangeArrowheads="1"/>
          </p:cNvSpPr>
          <p:nvPr/>
        </p:nvSpPr>
        <p:spPr bwMode="auto">
          <a:xfrm>
            <a:off x="1752600" y="947738"/>
            <a:ext cx="18065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عهود الله مع إبراهيم لإعادة سيادة الإنسان من خلال إسرائيل كمملكة كهنة </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تك 12 : 1 – 3, خر 19 : 6 )</a:t>
            </a:r>
            <a:endParaRPr lang="en-US" sz="800" b="1" dirty="0">
              <a:solidFill>
                <a:srgbClr val="FFFFFF"/>
              </a:solidFill>
              <a:effectLst>
                <a:outerShdw blurRad="38100" dist="38100" dir="2700000" algn="tl">
                  <a:srgbClr val="000000"/>
                </a:outerShdw>
              </a:effectLst>
              <a:latin typeface="Arial" charset="0"/>
              <a:cs typeface="Arial"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eaLnBrk="0" hangingPunct="0">
              <a:defRPr/>
            </a:pPr>
            <a:r>
              <a:rPr lang="ar-JO" sz="1200" b="1" dirty="0">
                <a:solidFill>
                  <a:srgbClr val="FFA040"/>
                </a:solidFill>
                <a:effectLst>
                  <a:outerShdw blurRad="38100" dist="38100" dir="2700000" algn="tl">
                    <a:srgbClr val="000000"/>
                  </a:outerShdw>
                </a:effectLst>
                <a:latin typeface="Arial" charset="0"/>
                <a:cs typeface="Arial" charset="0"/>
              </a:rPr>
              <a:t>تعليم الملكوت</a:t>
            </a:r>
            <a:endParaRPr lang="en-US" sz="1200" b="1" dirty="0">
              <a:solidFill>
                <a:srgbClr val="FFA040"/>
              </a:solidFill>
              <a:effectLst>
                <a:outerShdw blurRad="38100" dist="38100" dir="2700000" algn="tl">
                  <a:srgbClr val="000000"/>
                </a:outerShdw>
              </a:effectLst>
              <a:latin typeface="Arial" charset="0"/>
              <a:cs typeface="Arial" charset="0"/>
            </a:endParaRP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0" hangingPunct="0">
              <a:defRPr/>
            </a:pPr>
            <a:endParaRPr lang="en-US" sz="1000">
              <a:solidFill>
                <a:srgbClr val="FFFFFF"/>
              </a:solidFill>
              <a:latin typeface="Arial" charset="0"/>
              <a:cs typeface="+mn-cs"/>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سقوط الإنسان</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تك 3 )</a:t>
            </a: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فشل إسرائيل في الشهادة للأمم كمملكة كهنة أدين من خلال السبي تحت حكم الأجانب</a:t>
            </a:r>
            <a:endParaRPr lang="en-US" sz="800" b="1" dirty="0">
              <a:solidFill>
                <a:srgbClr val="FFFFFF"/>
              </a:solidFill>
              <a:effectLst>
                <a:outerShdw blurRad="38100" dist="38100" dir="2700000" algn="tl">
                  <a:srgbClr val="000000"/>
                </a:outerShdw>
              </a:effectLst>
              <a:latin typeface="Arial" charset="0"/>
              <a:cs typeface="Arial" charset="0"/>
            </a:endParaRPr>
          </a:p>
        </p:txBody>
      </p:sp>
      <p:sp>
        <p:nvSpPr>
          <p:cNvPr id="104475" name="Rectangle 27"/>
          <p:cNvSpPr>
            <a:spLocks noChangeArrowheads="1"/>
          </p:cNvSpPr>
          <p:nvPr/>
        </p:nvSpPr>
        <p:spPr bwMode="auto">
          <a:xfrm>
            <a:off x="3953656" y="4740275"/>
            <a:ext cx="10996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r" eaLnBrk="0" hangingPunct="0">
              <a:defRPr/>
            </a:pPr>
            <a:r>
              <a:rPr lang="ar-JO" sz="800" b="1" dirty="0">
                <a:solidFill>
                  <a:srgbClr val="FFFFFF"/>
                </a:solidFill>
                <a:latin typeface="Arial" pitchFamily="24" charset="0"/>
                <a:ea typeface="ＭＳ Ｐゴシック" charset="-128"/>
                <a:cs typeface="ＭＳ Ｐゴシック" charset="-128"/>
              </a:rPr>
              <a:t>وعود إر 31 : 31 – 34 </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defRPr/>
            </a:pPr>
            <a:r>
              <a:rPr lang="ar-JO" sz="800" b="1" dirty="0">
                <a:solidFill>
                  <a:srgbClr val="FFFFFF"/>
                </a:solidFill>
                <a:latin typeface="Arial" pitchFamily="24" charset="0"/>
                <a:ea typeface="ＭＳ Ｐゴシック" charset="-128"/>
                <a:cs typeface="ＭＳ Ｐゴシック" charset="-128"/>
              </a:rPr>
              <a:t>الغفران</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itchFamily="24" charset="0"/>
                <a:ea typeface="ＭＳ Ｐゴシック" charset="-128"/>
                <a:cs typeface="ＭＳ Ｐゴシック" charset="-128"/>
              </a:rPr>
              <a:t>سكنى الروح</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itchFamily="24" charset="0"/>
                <a:ea typeface="ＭＳ Ｐゴシック" charset="-128"/>
                <a:cs typeface="ＭＳ Ｐゴシック" charset="-128"/>
              </a:rPr>
              <a:t>قلب و فكر و طبيعة جديدة</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defRPr/>
            </a:pPr>
            <a:r>
              <a:rPr lang="ar-JO" sz="800" b="1" dirty="0">
                <a:solidFill>
                  <a:srgbClr val="FFFFFF"/>
                </a:solidFill>
                <a:latin typeface="Arial" pitchFamily="24" charset="0"/>
                <a:ea typeface="ＭＳ Ｐゴシック" charset="-128"/>
                <a:cs typeface="ＭＳ Ｐゴシック" charset="-128"/>
              </a:rPr>
              <a:t>إتحاد إسرائيل و يهوذا ثانية</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defRPr/>
            </a:pPr>
            <a:r>
              <a:rPr lang="ar-JO" sz="800" b="1" dirty="0">
                <a:solidFill>
                  <a:srgbClr val="FFFFFF"/>
                </a:solidFill>
                <a:latin typeface="Arial" pitchFamily="24" charset="0"/>
                <a:ea typeface="ＭＳ Ｐゴシック" charset="-128"/>
                <a:cs typeface="ＭＳ Ｐゴシック" charset="-128"/>
              </a:rPr>
              <a:t>لا داعي للكرازة</a:t>
            </a:r>
            <a:endParaRPr lang="en-US" sz="800" b="1" dirty="0">
              <a:solidFill>
                <a:srgbClr val="FFFFFF"/>
              </a:solidFill>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2682875" y="3632200"/>
            <a:ext cx="1817687"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r" eaLnBrk="0" hangingPunct="0">
              <a:defRPr/>
            </a:pPr>
            <a:r>
              <a:rPr lang="ar-JO" sz="800" b="1" dirty="0">
                <a:solidFill>
                  <a:srgbClr val="FFFFFF"/>
                </a:solidFill>
                <a:latin typeface="Arial" pitchFamily="24" charset="0"/>
                <a:ea typeface="ＭＳ Ｐゴシック" charset="-128"/>
                <a:cs typeface="ＭＳ Ｐゴシック" charset="-128"/>
              </a:rPr>
              <a:t>وعود 2 صم 7 : 12 – 16 :</a:t>
            </a:r>
          </a:p>
          <a:p>
            <a:pPr algn="r" eaLnBrk="0" hangingPunct="0">
              <a:buFont typeface="Arial" pitchFamily="34" charset="0"/>
              <a:buChar char="•"/>
              <a:defRPr/>
            </a:pPr>
            <a:r>
              <a:rPr lang="ar-JO" sz="800" b="1" dirty="0">
                <a:solidFill>
                  <a:srgbClr val="FFFFFF"/>
                </a:solidFill>
                <a:latin typeface="Arial" pitchFamily="24" charset="0"/>
                <a:ea typeface="ＭＳ Ｐゴシック" charset="-128"/>
                <a:cs typeface="ＭＳ Ｐゴシック" charset="-128"/>
              </a:rPr>
              <a:t>نسل ( بيت لا يزول )</a:t>
            </a:r>
          </a:p>
          <a:p>
            <a:pPr algn="r" eaLnBrk="0" hangingPunct="0">
              <a:buFont typeface="Arial" pitchFamily="34" charset="0"/>
              <a:buChar char="•"/>
              <a:defRPr/>
            </a:pPr>
            <a:r>
              <a:rPr lang="en-US" sz="800" b="1" dirty="0">
                <a:solidFill>
                  <a:srgbClr val="FFFFFF"/>
                </a:solidFill>
                <a:latin typeface="Arial" pitchFamily="24" charset="0"/>
                <a:ea typeface="ＭＳ Ｐゴシック" charset="-128"/>
                <a:cs typeface="ＭＳ Ｐゴシック" charset="-128"/>
              </a:rPr>
              <a:t>* </a:t>
            </a:r>
            <a:r>
              <a:rPr lang="ar-JO" sz="800" b="1" dirty="0">
                <a:solidFill>
                  <a:srgbClr val="FFFFFF"/>
                </a:solidFill>
                <a:latin typeface="Arial" pitchFamily="24" charset="0"/>
                <a:ea typeface="ＭＳ Ｐゴシック" charset="-128"/>
                <a:cs typeface="ＭＳ Ｐゴシック" charset="-128"/>
              </a:rPr>
              <a:t>مملكة ( سلطة سياسية )</a:t>
            </a:r>
          </a:p>
          <a:p>
            <a:pPr algn="r" eaLnBrk="0" hangingPunct="0">
              <a:buFont typeface="Arial" pitchFamily="34" charset="0"/>
              <a:buChar char="•"/>
              <a:defRPr/>
            </a:pPr>
            <a:r>
              <a:rPr lang="ar-JO" sz="800" b="1" dirty="0">
                <a:solidFill>
                  <a:srgbClr val="FFFFFF"/>
                </a:solidFill>
                <a:latin typeface="Arial" pitchFamily="24" charset="0"/>
                <a:ea typeface="ＭＳ Ｐゴシック" charset="-128"/>
                <a:cs typeface="ＭＳ Ｐゴシック" charset="-128"/>
              </a:rPr>
              <a:t>عرش ( حق الحكم لنسله</a:t>
            </a:r>
          </a:p>
          <a:p>
            <a:pPr algn="r" eaLnBrk="0" hangingPunct="0">
              <a:buFont typeface="Arial" pitchFamily="34" charset="0"/>
              <a:buChar char="•"/>
              <a:defRPr/>
            </a:pPr>
            <a:r>
              <a:rPr lang="ar-JO" sz="800" b="1" dirty="0">
                <a:solidFill>
                  <a:srgbClr val="FFFFFF"/>
                </a:solidFill>
                <a:latin typeface="Arial" pitchFamily="24" charset="0"/>
                <a:ea typeface="ＭＳ Ｐゴシック" charset="-128"/>
                <a:cs typeface="ＭＳ Ｐゴシック" charset="-128"/>
              </a:rPr>
              <a:t>هيكل ( ابن يقوم ببنائه )</a:t>
            </a:r>
            <a:endParaRPr lang="en-US" sz="800" b="1" dirty="0">
              <a:solidFill>
                <a:srgbClr val="FFFFFF"/>
              </a:solidFill>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r" eaLnBrk="0" hangingPunct="0">
              <a:defRPr/>
            </a:pPr>
            <a:r>
              <a:rPr lang="ar-JO" sz="800" b="1" dirty="0">
                <a:solidFill>
                  <a:srgbClr val="FFFFFF"/>
                </a:solidFill>
                <a:latin typeface="Arial" pitchFamily="24" charset="0"/>
                <a:ea typeface="ＭＳ Ｐゴシック" charset="-128"/>
                <a:cs typeface="ＭＳ Ｐゴシック" charset="-128"/>
              </a:rPr>
              <a:t>وعود تك 15 : 18 ( تث 30 : 1 – 10 ) :</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itchFamily="24" charset="0"/>
                <a:ea typeface="ＭＳ Ｐゴシック" charset="-128"/>
                <a:cs typeface="ＭＳ Ｐゴシック" charset="-128"/>
              </a:rPr>
              <a:t>* الأرض من وادي مصر إلى نهر الفرات ( أش 27 : 12 ) </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itchFamily="24" charset="0"/>
                <a:ea typeface="ＭＳ Ｐゴシック" charset="-128"/>
                <a:cs typeface="ＭＳ Ｐゴシック" charset="-128"/>
              </a:rPr>
              <a:t>* ملكية أبدية للأرض ( تك 17 : 8 ) بعد السبي و الرجوع</a:t>
            </a:r>
            <a:endParaRPr lang="en-US" sz="800" b="1" dirty="0">
              <a:solidFill>
                <a:srgbClr val="FFFFFF"/>
              </a:solidFill>
              <a:latin typeface="Arial" pitchFamily="24" charset="0"/>
              <a:ea typeface="ＭＳ Ｐゴシック" charset="-128"/>
              <a:cs typeface="ＭＳ Ｐゴシック" charset="-128"/>
            </a:endParaRPr>
          </a:p>
          <a:p>
            <a:pPr algn="r" eaLnBrk="0" hangingPunct="0">
              <a:buSzPct val="100000"/>
              <a:buFontTx/>
              <a:buChar char="•"/>
              <a:defRPr/>
            </a:pPr>
            <a:r>
              <a:rPr lang="ar-JO" sz="800" b="1" dirty="0">
                <a:solidFill>
                  <a:srgbClr val="FFFFFF"/>
                </a:solidFill>
                <a:latin typeface="Arial" pitchFamily="24" charset="0"/>
                <a:ea typeface="ＭＳ Ｐゴシック" charset="-128"/>
                <a:cs typeface="ＭＳ Ｐゴシック" charset="-128"/>
              </a:rPr>
              <a:t>* بركة لكل العالم من خلال الأرض ( أش 14 : 1 – 2 )</a:t>
            </a:r>
            <a:endParaRPr lang="en-US" sz="800" b="1" dirty="0">
              <a:solidFill>
                <a:srgbClr val="FFFFFF"/>
              </a:solidFill>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867400" y="955675"/>
            <a:ext cx="1011238"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يوسع يسوع ملكوته بشكل سري من خلال الكنيسة</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مت 13 )</a:t>
            </a:r>
            <a:endParaRPr lang="en-US" sz="800" b="1" dirty="0">
              <a:solidFill>
                <a:srgbClr val="FFFFFF"/>
              </a:solidFill>
              <a:effectLst>
                <a:outerShdw blurRad="38100" dist="38100" dir="2700000" algn="tl">
                  <a:srgbClr val="000000"/>
                </a:outerShdw>
              </a:effectLst>
              <a:latin typeface="Arial" charset="0"/>
              <a:cs typeface="Arial"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رفضت إسرائيل ما قدمه المسيا للملكوت </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متى 12 : 41 – 42, 23 : 37 – 39 )</a:t>
            </a: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يخضع المسيح أداء إسرائيل  و الأمم تؤمن </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رو 11 : 26 – 27 )</a:t>
            </a:r>
            <a:endParaRPr lang="en-US" sz="800" b="1" dirty="0">
              <a:solidFill>
                <a:srgbClr val="FFFFFF"/>
              </a:solidFill>
              <a:effectLst>
                <a:outerShdw blurRad="38100" dist="38100" dir="2700000" algn="tl">
                  <a:srgbClr val="000000"/>
                </a:outerShdw>
              </a:effectLst>
              <a:latin typeface="Arial" charset="0"/>
              <a:cs typeface="Arial"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latin typeface="Arial"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a:defRPr/>
            </a:pPr>
            <a:endParaRPr lang="en-US">
              <a:solidFill>
                <a:srgbClr val="FFFFFF"/>
              </a:solidFill>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104486" name="Rectangle 38"/>
          <p:cNvSpPr>
            <a:spLocks noChangeArrowheads="1"/>
          </p:cNvSpPr>
          <p:nvPr/>
        </p:nvSpPr>
        <p:spPr bwMode="auto">
          <a:xfrm>
            <a:off x="5818188" y="2479675"/>
            <a:ext cx="171926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latin typeface="Arial" pitchFamily="24" charset="0"/>
                <a:ea typeface="ＭＳ Ｐゴシック" charset="-128"/>
                <a:cs typeface="ＭＳ Ｐゴシック" charset="-128"/>
              </a:rPr>
              <a:t>تم إدانة إسرائيل لرفضهم المسيا من خلال طردهم من الأرض لحوالي 19 قرناً </a:t>
            </a:r>
          </a:p>
          <a:p>
            <a:pPr algn="ctr" eaLnBrk="0" hangingPunct="0">
              <a:defRPr/>
            </a:pPr>
            <a:r>
              <a:rPr lang="ar-JO" sz="800" b="1" dirty="0">
                <a:solidFill>
                  <a:srgbClr val="FFFFFF"/>
                </a:solidFill>
                <a:latin typeface="Arial" pitchFamily="24" charset="0"/>
                <a:ea typeface="ＭＳ Ｐゴシック" charset="-128"/>
                <a:cs typeface="ＭＳ Ｐゴシック" charset="-128"/>
              </a:rPr>
              <a:t>( 70م – 1948م ) لكن الآن تم استردادهم جزئياً ( حز 37 : 1 – 7 )</a:t>
            </a:r>
            <a:endParaRPr lang="en-US" sz="800" b="1" dirty="0">
              <a:solidFill>
                <a:srgbClr val="FFFFFF"/>
              </a:solidFill>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6054725" y="3389313"/>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itchFamily="24" charset="0"/>
                <a:ea typeface="ＭＳ Ｐゴシック" charset="-128"/>
                <a:cs typeface="ＭＳ Ｐゴシック" charset="-128"/>
              </a:rPr>
              <a:t>المسيح هو رأس كنيسته</a:t>
            </a:r>
          </a:p>
          <a:p>
            <a:pPr algn="ctr" eaLnBrk="0" hangingPunct="0">
              <a:defRPr/>
            </a:pPr>
            <a:r>
              <a:rPr lang="ar-JO" sz="800" b="1" dirty="0">
                <a:solidFill>
                  <a:srgbClr val="000000"/>
                </a:solidFill>
                <a:latin typeface="Arial" pitchFamily="24" charset="0"/>
                <a:ea typeface="ＭＳ Ｐゴシック" charset="-128"/>
                <a:cs typeface="ＭＳ Ｐゴシック" charset="-128"/>
              </a:rPr>
              <a:t>التي هي الهيكل الروحي </a:t>
            </a:r>
          </a:p>
          <a:p>
            <a:pPr algn="ctr" eaLnBrk="0" hangingPunct="0">
              <a:defRPr/>
            </a:pPr>
            <a:r>
              <a:rPr lang="ar-JO" sz="800" b="1" dirty="0">
                <a:solidFill>
                  <a:srgbClr val="000000"/>
                </a:solidFill>
                <a:latin typeface="Arial" pitchFamily="24" charset="0"/>
                <a:ea typeface="ＭＳ Ｐゴシック" charset="-128"/>
                <a:cs typeface="ＭＳ Ｐゴシック" charset="-128"/>
              </a:rPr>
              <a:t>( أف 2 : 19 – 22, 2 كو 6 : 16 )</a:t>
            </a:r>
            <a:endParaRPr lang="en-US" sz="800" b="1" dirty="0">
              <a:solidFill>
                <a:srgbClr val="000000"/>
              </a:solidFill>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itchFamily="24" charset="0"/>
                <a:ea typeface="ＭＳ Ｐゴシック" charset="-128"/>
                <a:cs typeface="ＭＳ Ｐゴシック" charset="-128"/>
              </a:rPr>
              <a:t>استبدلت الشريعة الموسوية بأول ثلاثة عناصر من العهد الجديد</a:t>
            </a:r>
          </a:p>
          <a:p>
            <a:pPr algn="ctr" eaLnBrk="0" hangingPunct="0">
              <a:defRPr/>
            </a:pPr>
            <a:r>
              <a:rPr lang="ar-JO" sz="800" b="1" dirty="0">
                <a:solidFill>
                  <a:srgbClr val="000000"/>
                </a:solidFill>
                <a:latin typeface="Arial" pitchFamily="24" charset="0"/>
                <a:ea typeface="ＭＳ Ｐゴシック" charset="-128"/>
                <a:cs typeface="ＭＳ Ｐゴシック" charset="-128"/>
              </a:rPr>
              <a:t>( لو 22 : 20, 2 كو 3 : 6 )</a:t>
            </a:r>
            <a:endParaRPr lang="en-US" sz="800" b="1" dirty="0">
              <a:solidFill>
                <a:srgbClr val="000000"/>
              </a:solidFill>
              <a:latin typeface="Arial" pitchFamily="24" charset="0"/>
              <a:ea typeface="ＭＳ Ｐゴシック" charset="-128"/>
              <a:cs typeface="ＭＳ Ｐゴシック" charset="-128"/>
            </a:endParaRP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latin typeface="Arial"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104491" name="Rectangle 43"/>
          <p:cNvSpPr>
            <a:spLocks noChangeArrowheads="1"/>
          </p:cNvSpPr>
          <p:nvPr/>
        </p:nvSpPr>
        <p:spPr bwMode="auto">
          <a:xfrm>
            <a:off x="7620000" y="2057401"/>
            <a:ext cx="1546225"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eaLnBrk="0" hangingPunct="0">
              <a:defRPr/>
            </a:pPr>
            <a:r>
              <a:rPr lang="en-US" sz="900" b="1" dirty="0">
                <a:solidFill>
                  <a:srgbClr val="FFFFFF"/>
                </a:solidFill>
                <a:latin typeface="Arial" pitchFamily="24" charset="0"/>
                <a:ea typeface="ＭＳ Ｐゴシック" charset="-128"/>
                <a:cs typeface="ＭＳ Ｐゴシック" charset="-128"/>
              </a:rPr>
              <a:t>                     </a:t>
            </a:r>
            <a:r>
              <a:rPr lang="ar-JO" sz="900" b="1" dirty="0">
                <a:solidFill>
                  <a:srgbClr val="FFFFFF"/>
                </a:solidFill>
                <a:latin typeface="Arial" pitchFamily="24" charset="0"/>
                <a:ea typeface="ＭＳ Ｐゴシック" charset="-128"/>
                <a:cs typeface="ＭＳ Ｐゴシック" charset="-128"/>
              </a:rPr>
              <a:t>المملكة الأبدية     المملكة المسيانية</a:t>
            </a:r>
            <a:endParaRPr lang="en-US" sz="900" b="1" dirty="0">
              <a:solidFill>
                <a:srgbClr val="FFFFFF"/>
              </a:solidFill>
              <a:latin typeface="Arial" pitchFamily="24" charset="0"/>
              <a:ea typeface="ＭＳ Ｐゴシック" charset="-128"/>
              <a:cs typeface="ＭＳ Ｐゴシック" charset="-128"/>
            </a:endParaRP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104494" name="Rectangle 46"/>
          <p:cNvSpPr>
            <a:spLocks noChangeArrowheads="1"/>
          </p:cNvSpPr>
          <p:nvPr/>
        </p:nvSpPr>
        <p:spPr bwMode="auto">
          <a:xfrm>
            <a:off x="7572396" y="2411413"/>
            <a:ext cx="998517"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ar-JO" sz="800" b="1" dirty="0">
                <a:solidFill>
                  <a:srgbClr val="FFFFFF"/>
                </a:solidFill>
                <a:latin typeface="Arial" pitchFamily="24" charset="0"/>
                <a:ea typeface="ＭＳ Ｐゴシック" charset="-128"/>
                <a:cs typeface="ＭＳ Ｐゴシック" charset="-128"/>
              </a:rPr>
              <a:t>استرداد كامل </a:t>
            </a:r>
          </a:p>
          <a:p>
            <a:pPr algn="ctr" eaLnBrk="0" hangingPunct="0">
              <a:defRPr/>
            </a:pPr>
            <a:r>
              <a:rPr lang="ar-JO" sz="800" b="1" dirty="0">
                <a:solidFill>
                  <a:srgbClr val="FFFFFF"/>
                </a:solidFill>
                <a:latin typeface="Arial" pitchFamily="24" charset="0"/>
                <a:ea typeface="ＭＳ Ｐゴシック" charset="-128"/>
                <a:cs typeface="ＭＳ Ｐゴシック" charset="-128"/>
              </a:rPr>
              <a:t>( حز 37 : 8 – 28 )</a:t>
            </a:r>
          </a:p>
          <a:p>
            <a:pPr algn="ctr" eaLnBrk="0" hangingPunct="0">
              <a:defRPr/>
            </a:pPr>
            <a:r>
              <a:rPr lang="ar-JO" sz="800" b="1" dirty="0">
                <a:solidFill>
                  <a:srgbClr val="FFFFFF"/>
                </a:solidFill>
                <a:latin typeface="Arial" pitchFamily="24" charset="0"/>
                <a:ea typeface="ＭＳ Ｐゴシック" charset="-128"/>
                <a:cs typeface="ＭＳ Ｐゴシック" charset="-128"/>
              </a:rPr>
              <a:t>أورشليم عاصمة العالم </a:t>
            </a:r>
          </a:p>
          <a:p>
            <a:pPr algn="ctr" eaLnBrk="0" hangingPunct="0">
              <a:defRPr/>
            </a:pPr>
            <a:r>
              <a:rPr lang="ar-JO" sz="800" b="1" dirty="0">
                <a:solidFill>
                  <a:srgbClr val="FFFFFF"/>
                </a:solidFill>
                <a:latin typeface="Arial" pitchFamily="24" charset="0"/>
                <a:ea typeface="ＭＳ Ｐゴシック" charset="-128"/>
                <a:cs typeface="ＭＳ Ｐゴシック" charset="-128"/>
              </a:rPr>
              <a:t>( أش 2 : 1 – 5 )</a:t>
            </a:r>
            <a:endParaRPr lang="en-US" sz="800" b="1" dirty="0">
              <a:solidFill>
                <a:srgbClr val="FFFFFF"/>
              </a:solidFill>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latin typeface="Arial" pitchFamily="24" charset="0"/>
                <a:ea typeface="ＭＳ Ｐゴシック" charset="-128"/>
                <a:cs typeface="ＭＳ Ｐゴシック" charset="-128"/>
              </a:rPr>
              <a:t>أورشليم الجديدة</a:t>
            </a:r>
          </a:p>
          <a:p>
            <a:pPr algn="ctr" eaLnBrk="0" hangingPunct="0">
              <a:defRPr/>
            </a:pPr>
            <a:r>
              <a:rPr lang="ar-JO" sz="800" b="1" dirty="0">
                <a:solidFill>
                  <a:srgbClr val="FFFFFF"/>
                </a:solidFill>
                <a:latin typeface="Arial" pitchFamily="24" charset="0"/>
                <a:ea typeface="ＭＳ Ｐゴシック" charset="-128"/>
                <a:cs typeface="ＭＳ Ｐゴシック" charset="-128"/>
              </a:rPr>
              <a:t>( رؤ 21 – 22 )</a:t>
            </a:r>
            <a:endParaRPr lang="en-US" sz="800" b="1" dirty="0">
              <a:solidFill>
                <a:srgbClr val="FFFFFF"/>
              </a:solidFill>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itchFamily="24" charset="0"/>
                <a:ea typeface="ＭＳ Ｐゴシック" charset="-128"/>
                <a:cs typeface="ＭＳ Ｐゴシック" charset="-128"/>
              </a:rPr>
              <a:t>المسيح يملك على العالم ( أش 11 )</a:t>
            </a:r>
          </a:p>
          <a:p>
            <a:pPr algn="ctr" eaLnBrk="0" hangingPunct="0">
              <a:defRPr/>
            </a:pPr>
            <a:r>
              <a:rPr lang="ar-JO" sz="800" b="1" dirty="0">
                <a:solidFill>
                  <a:srgbClr val="000000"/>
                </a:solidFill>
                <a:latin typeface="Arial" pitchFamily="24" charset="0"/>
                <a:ea typeface="ＭＳ Ｐゴシック" charset="-128"/>
                <a:cs typeface="ＭＳ Ｐゴシック" charset="-128"/>
              </a:rPr>
              <a:t>مع القديسين ( رؤ 5 : 10, 20 : 4 – 6 )</a:t>
            </a:r>
            <a:endParaRPr lang="en-US" sz="800" b="1" dirty="0">
              <a:solidFill>
                <a:srgbClr val="000000"/>
              </a:solidFill>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يملك المسيح على كل شيء مع القديسين </a:t>
            </a:r>
          </a:p>
          <a:p>
            <a:pPr algn="ctr" eaLnBrk="0" hangingPunct="0">
              <a:defRPr/>
            </a:pPr>
            <a:r>
              <a:rPr lang="ar-JO" sz="800" b="1" dirty="0">
                <a:solidFill>
                  <a:srgbClr val="FFFFFF"/>
                </a:solidFill>
                <a:effectLst>
                  <a:outerShdw blurRad="38100" dist="38100" dir="2700000" algn="tl">
                    <a:srgbClr val="000000"/>
                  </a:outerShdw>
                </a:effectLst>
                <a:latin typeface="Arial" charset="0"/>
                <a:cs typeface="Arial" charset="0"/>
              </a:rPr>
              <a:t>( أف 1 : 9 – 10, رؤ 20 : 1 – 6, 22 : 5ب )</a:t>
            </a:r>
            <a:endParaRPr lang="en-US" sz="800" b="1" dirty="0">
              <a:solidFill>
                <a:srgbClr val="FFFFFF"/>
              </a:solidFill>
              <a:effectLst>
                <a:outerShdw blurRad="38100" dist="38100" dir="2700000" algn="tl">
                  <a:srgbClr val="000000"/>
                </a:outerShdw>
              </a:effectLst>
              <a:latin typeface="Arial" charset="0"/>
              <a:cs typeface="Arial" charset="0"/>
            </a:endParaRPr>
          </a:p>
        </p:txBody>
      </p:sp>
      <p:grpSp>
        <p:nvGrpSpPr>
          <p:cNvPr id="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grpSp>
      <p:grpSp>
        <p:nvGrpSpPr>
          <p:cNvPr id="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600" b="1" dirty="0">
                <a:solidFill>
                  <a:srgbClr val="FFFFFF"/>
                </a:solidFill>
                <a:latin typeface="Nadianne" charset="0"/>
                <a:ea typeface="ＭＳ Ｐゴシック" charset="-128"/>
                <a:cs typeface="ＭＳ Ｐゴシック" charset="-128"/>
              </a:rPr>
              <a:t>الأرض</a:t>
            </a:r>
            <a:endParaRPr lang="en-US" sz="1600" b="1" dirty="0">
              <a:solidFill>
                <a:srgbClr val="FFFFFF"/>
              </a:solidFill>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600" b="1" dirty="0">
                <a:solidFill>
                  <a:srgbClr val="FFFFFF"/>
                </a:solidFill>
                <a:latin typeface="Nadianne" charset="0"/>
                <a:ea typeface="ＭＳ Ｐゴシック" charset="-128"/>
                <a:cs typeface="ＭＳ Ｐゴシック" charset="-128"/>
              </a:rPr>
              <a:t>النسل</a:t>
            </a:r>
            <a:endParaRPr lang="en-US" sz="1600" b="1" dirty="0">
              <a:solidFill>
                <a:srgbClr val="FFFFFF"/>
              </a:solidFill>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600" b="1" dirty="0">
                <a:solidFill>
                  <a:srgbClr val="FFFFFF"/>
                </a:solidFill>
                <a:latin typeface="Nadianne" charset="0"/>
                <a:ea typeface="ＭＳ Ｐゴシック" charset="-128"/>
                <a:cs typeface="ＭＳ Ｐゴシック" charset="-128"/>
              </a:rPr>
              <a:t>البركة</a:t>
            </a:r>
            <a:endParaRPr lang="en-US" sz="1600" b="1" dirty="0">
              <a:solidFill>
                <a:srgbClr val="FFFFFF"/>
              </a:solidFill>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963531" y="3653426"/>
            <a:ext cx="133049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1400" b="1" dirty="0">
                <a:solidFill>
                  <a:srgbClr val="FFFFFF"/>
                </a:solidFill>
                <a:latin typeface="Arial" pitchFamily="24" charset="0"/>
                <a:ea typeface="ＭＳ Ｐゴシック" charset="-128"/>
                <a:cs typeface="ＭＳ Ｐゴシック" charset="-128"/>
              </a:rPr>
              <a:t>تكوين 12 : 1 - 3</a:t>
            </a:r>
            <a:endParaRPr lang="en-US" sz="1400" b="1" dirty="0">
              <a:solidFill>
                <a:srgbClr val="FFFFFF"/>
              </a:solidFill>
              <a:latin typeface="Arial" pitchFamily="24" charset="0"/>
              <a:ea typeface="ＭＳ Ｐゴシック" charset="-128"/>
              <a:cs typeface="ＭＳ Ｐゴシック" charset="-128"/>
            </a:endParaRPr>
          </a:p>
        </p:txBody>
      </p:sp>
      <p:sp>
        <p:nvSpPr>
          <p:cNvPr id="104510" name="Rectangle 62"/>
          <p:cNvSpPr>
            <a:spLocks noChangeArrowheads="1"/>
          </p:cNvSpPr>
          <p:nvPr/>
        </p:nvSpPr>
        <p:spPr bwMode="auto">
          <a:xfrm>
            <a:off x="8416925" y="3389313"/>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itchFamily="24" charset="0"/>
                <a:ea typeface="ＭＳ Ｐゴシック" charset="-128"/>
                <a:cs typeface="ＭＳ Ｐゴシック" charset="-128"/>
              </a:rPr>
              <a:t>المسيح يسلم الملك إلى الآب</a:t>
            </a:r>
          </a:p>
          <a:p>
            <a:pPr algn="ctr" eaLnBrk="0" hangingPunct="0">
              <a:defRPr/>
            </a:pPr>
            <a:r>
              <a:rPr lang="ar-JO" sz="800" b="1" dirty="0">
                <a:solidFill>
                  <a:srgbClr val="000000"/>
                </a:solidFill>
                <a:latin typeface="Arial" pitchFamily="24" charset="0"/>
                <a:ea typeface="ＭＳ Ｐゴシック" charset="-128"/>
                <a:cs typeface="ＭＳ Ｐゴシック" charset="-128"/>
              </a:rPr>
              <a:t>( 1 كو 15 : 24 )</a:t>
            </a:r>
            <a:endParaRPr lang="en-US" sz="800" b="1" dirty="0">
              <a:solidFill>
                <a:srgbClr val="000000"/>
              </a:solidFill>
              <a:latin typeface="Arial" pitchFamily="24" charset="0"/>
              <a:ea typeface="ＭＳ Ｐゴシック" charset="-128"/>
              <a:cs typeface="ＭＳ Ｐゴシック" charset="-128"/>
            </a:endParaRPr>
          </a:p>
        </p:txBody>
      </p:sp>
      <p:grpSp>
        <p:nvGrpSpPr>
          <p:cNvPr id="5"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nvGrpSpPr>
          <p:cNvPr id="6"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a:defRPr/>
              </a:pPr>
              <a:endParaRPr lang="en-US">
                <a:solidFill>
                  <a:srgbClr val="FFFFFF"/>
                </a:solidFill>
                <a:cs typeface="+mn-cs"/>
              </a:endParaRPr>
            </a:p>
          </p:txBody>
        </p:sp>
      </p:grpSp>
      <p:grpSp>
        <p:nvGrpSpPr>
          <p:cNvPr id="7"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a:defRPr/>
              </a:pPr>
              <a:endParaRPr lang="en-US">
                <a:solidFill>
                  <a:srgbClr val="FFFFFF"/>
                </a:solidFill>
                <a:cs typeface="+mn-cs"/>
              </a:endParaRPr>
            </a:p>
          </p:txBody>
        </p:sp>
      </p:grpSp>
      <p:sp>
        <p:nvSpPr>
          <p:cNvPr id="104524" name="Rectangle 76"/>
          <p:cNvSpPr>
            <a:spLocks noChangeArrowheads="1"/>
          </p:cNvSpPr>
          <p:nvPr/>
        </p:nvSpPr>
        <p:spPr bwMode="auto">
          <a:xfrm>
            <a:off x="0" y="6416501"/>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ar-JO" sz="1000" dirty="0"/>
              <a:t>الكتاب المقدس لديه موضوع مزدوج للعهد الملكوت. يتسع دور إسرائيل من إبراهيم إلى المسيح ليشمل الكنيسة (الاستمرارية) لكن الكنيسة لم تحل محل الأمة على أنها "إسرائيل الجديدة" (انقطاع). ستتمتع إسرائيل بالشهرة العالمية بعد أن وثقت بالمسيح في مجيئه الثاني.</a:t>
            </a:r>
            <a:endParaRPr lang="en-US" sz="1000" b="1" dirty="0">
              <a:solidFill>
                <a:srgbClr val="FFFFFF"/>
              </a:solidFill>
              <a:effectLst>
                <a:outerShdw blurRad="38100" dist="38100" dir="2700000" algn="tl">
                  <a:srgbClr val="000000"/>
                </a:outerShdw>
              </a:effectLst>
              <a:latin typeface="Arial" charset="0"/>
              <a:cs typeface="Arial"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900" b="1" dirty="0">
                <a:solidFill>
                  <a:srgbClr val="FFFFFF"/>
                </a:solidFill>
                <a:latin typeface="Arial" pitchFamily="24" charset="0"/>
                <a:ea typeface="ＭＳ Ｐゴシック" charset="-128"/>
                <a:cs typeface="ＭＳ Ｐゴシック" charset="-128"/>
              </a:rPr>
              <a:t>إسرائيل</a:t>
            </a:r>
            <a:endParaRPr lang="en-US" sz="900" b="1" dirty="0">
              <a:solidFill>
                <a:srgbClr val="FFFFFF"/>
              </a:solidFill>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ar-JO" sz="900" b="1" dirty="0">
                <a:solidFill>
                  <a:srgbClr val="FFFFFF"/>
                </a:solidFill>
                <a:latin typeface="Arial" pitchFamily="24" charset="0"/>
                <a:ea typeface="ＭＳ Ｐゴシック" charset="-128"/>
                <a:cs typeface="ＭＳ Ｐゴシック" charset="-128"/>
              </a:rPr>
              <a:t>الكنيسة</a:t>
            </a:r>
            <a:endParaRPr lang="en-US" sz="900" b="1" dirty="0">
              <a:solidFill>
                <a:srgbClr val="FFFFFF"/>
              </a:solidFill>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928085" y="2200275"/>
            <a:ext cx="721353"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hangingPunct="0">
              <a:defRPr/>
            </a:pPr>
            <a:r>
              <a:rPr lang="ar-JO" sz="800" b="1" dirty="0">
                <a:solidFill>
                  <a:srgbClr val="FFFFFF"/>
                </a:solidFill>
                <a:latin typeface="Arial" pitchFamily="24" charset="0"/>
                <a:ea typeface="ＭＳ Ｐゴシック" charset="-128"/>
                <a:cs typeface="ＭＳ Ｐゴシック" charset="-128"/>
              </a:rPr>
              <a:t>تركيز على الأمة</a:t>
            </a:r>
            <a:endParaRPr lang="en-US" sz="800" b="1" dirty="0">
              <a:solidFill>
                <a:srgbClr val="FFFFFF"/>
              </a:solidFill>
              <a:latin typeface="Arial" pitchFamily="24" charset="0"/>
              <a:ea typeface="ＭＳ Ｐゴシック" charset="-128"/>
              <a:cs typeface="ＭＳ Ｐゴシック" charset="-128"/>
            </a:endParaRP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825351" name="Microsoft ClipArt Gallery" r:id="rId4" imgW="2102760" imgH="2093400" progId="">
                  <p:embed/>
                </p:oleObj>
              </mc:Choice>
              <mc:Fallback>
                <p:oleObj name="Microsoft ClipArt Gallery" r:id="rId4" imgW="2102760" imgH="209340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071941" y="2200275"/>
            <a:ext cx="120065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hangingPunct="0">
              <a:defRPr/>
            </a:pPr>
            <a:r>
              <a:rPr lang="ar-JO" sz="800" b="1" dirty="0">
                <a:solidFill>
                  <a:srgbClr val="FFFFFF"/>
                </a:solidFill>
                <a:latin typeface="Arial" pitchFamily="24" charset="0"/>
                <a:ea typeface="ＭＳ Ｐゴシック" charset="-128"/>
                <a:cs typeface="ＭＳ Ｐゴシック" charset="-128"/>
              </a:rPr>
              <a:t>الإنسان الجديد ( أف 2 : 15 )</a:t>
            </a:r>
            <a:endParaRPr lang="en-US" sz="800" b="1" dirty="0">
              <a:solidFill>
                <a:srgbClr val="FFFFFF"/>
              </a:solidFill>
              <a:latin typeface="Arial" pitchFamily="24" charset="0"/>
              <a:ea typeface="ＭＳ Ｐゴシック" charset="-128"/>
              <a:cs typeface="ＭＳ Ｐゴシック" charset="-128"/>
            </a:endParaRP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700" b="1" i="1" dirty="0">
                <a:solidFill>
                  <a:srgbClr val="FFFFFF"/>
                </a:solidFill>
                <a:latin typeface="Arial" pitchFamily="24" charset="0"/>
                <a:ea typeface="ＭＳ Ｐゴシック" charset="-128"/>
                <a:cs typeface="ＭＳ Ｐゴシック" charset="-128"/>
              </a:rPr>
              <a:t>10th Edition</a:t>
            </a:r>
          </a:p>
          <a:p>
            <a:pPr eaLnBrk="0" hangingPunct="0">
              <a:defRPr/>
            </a:pPr>
            <a:r>
              <a:rPr lang="en-US" sz="700" b="1" i="1" dirty="0">
                <a:solidFill>
                  <a:srgbClr val="FFFFFF"/>
                </a:solidFill>
                <a:latin typeface="Arial" pitchFamily="24" charset="0"/>
                <a:ea typeface="ＭＳ Ｐゴシック" charset="-128"/>
                <a:cs typeface="ＭＳ Ｐゴシック" charset="-128"/>
              </a:rPr>
              <a:t>10 Nov 2020</a:t>
            </a:r>
          </a:p>
        </p:txBody>
      </p:sp>
      <p:grpSp>
        <p:nvGrpSpPr>
          <p:cNvPr id="8"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grpSp>
      <p:grpSp>
        <p:nvGrpSpPr>
          <p:cNvPr id="9"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0" hangingPunct="0">
                <a:defRPr/>
              </a:pPr>
              <a:endParaRPr lang="en-US" sz="1000">
                <a:solidFill>
                  <a:srgbClr val="FFFFFF"/>
                </a:solidFill>
                <a:latin typeface="Arial"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a:defRPr/>
              </a:pPr>
              <a:endParaRPr lang="en-US">
                <a:solidFill>
                  <a:srgbClr val="FFFFFF"/>
                </a:solidFill>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defRPr/>
              </a:pPr>
              <a:endParaRPr lang="en-US" sz="1000">
                <a:solidFill>
                  <a:srgbClr val="FFFFFF"/>
                </a:solidFill>
                <a:latin typeface="Arial" charset="0"/>
                <a:cs typeface="+mn-cs"/>
              </a:endParaRPr>
            </a:p>
          </p:txBody>
        </p:sp>
      </p:grpSp>
      <p:grpSp>
        <p:nvGrpSpPr>
          <p:cNvPr id="10" name="Group 93"/>
          <p:cNvGrpSpPr>
            <a:grpSpLocks/>
          </p:cNvGrpSpPr>
          <p:nvPr/>
        </p:nvGrpSpPr>
        <p:grpSpPr bwMode="auto">
          <a:xfrm>
            <a:off x="1806575" y="1389063"/>
            <a:ext cx="298450" cy="238125"/>
            <a:chOff x="1118" y="900"/>
            <a:chExt cx="188" cy="150"/>
          </a:xfrm>
        </p:grpSpPr>
        <p:grpSp>
          <p:nvGrpSpPr>
            <p:cNvPr id="11"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latin typeface="Arial"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defRPr/>
                </a:pPr>
                <a:endParaRPr lang="en-US">
                  <a:solidFill>
                    <a:srgbClr val="FFFFFF"/>
                  </a:solidFill>
                  <a:latin typeface="Arial" charset="0"/>
                  <a:cs typeface="Arial" charset="0"/>
                </a:endParaRPr>
              </a:p>
            </p:txBody>
          </p:sp>
        </p:grpSp>
        <p:grpSp>
          <p:nvGrpSpPr>
            <p:cNvPr id="12"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defRPr/>
                </a:pPr>
                <a:endParaRPr lang="en-US">
                  <a:solidFill>
                    <a:srgbClr val="FFFFFF"/>
                  </a:solidFill>
                  <a:latin typeface="Arial"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defRPr/>
                </a:pPr>
                <a:endParaRPr lang="en-US">
                  <a:solidFill>
                    <a:srgbClr val="FFFFFF"/>
                  </a:solidFill>
                  <a:latin typeface="Arial" charset="0"/>
                  <a:cs typeface="Arial"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itchFamily="24" charset="0"/>
                <a:ea typeface="ＭＳ Ｐゴシック" charset="-128"/>
                <a:cs typeface="ＭＳ Ｐゴシック" charset="-128"/>
              </a:rPr>
              <a:t>تمت العناصر الخمسة كاملة في استرداد الأمة </a:t>
            </a:r>
          </a:p>
          <a:p>
            <a:pPr algn="ctr" eaLnBrk="0" hangingPunct="0">
              <a:defRPr/>
            </a:pPr>
            <a:r>
              <a:rPr lang="ar-JO" sz="800" b="1" dirty="0">
                <a:solidFill>
                  <a:srgbClr val="000000"/>
                </a:solidFill>
                <a:latin typeface="Arial" pitchFamily="24" charset="0"/>
                <a:ea typeface="ＭＳ Ｐゴシック" charset="-128"/>
                <a:cs typeface="ＭＳ Ｐゴシック" charset="-128"/>
              </a:rPr>
              <a:t>( زكريا 8 )</a:t>
            </a:r>
            <a:endParaRPr lang="en-US" sz="800" b="1" dirty="0">
              <a:solidFill>
                <a:srgbClr val="000000"/>
              </a:solidFill>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ar-JO" sz="800" b="1" dirty="0">
                <a:solidFill>
                  <a:srgbClr val="000000"/>
                </a:solidFill>
                <a:latin typeface="Arial" pitchFamily="24" charset="0"/>
                <a:ea typeface="ＭＳ Ｐゴシック" charset="-128"/>
                <a:cs typeface="ＭＳ Ｐゴシック" charset="-128"/>
              </a:rPr>
              <a:t>كل الأمور صارت جديدة ( رؤ 21 : 5 )</a:t>
            </a:r>
            <a:endParaRPr lang="en-US" sz="800" b="1" dirty="0">
              <a:solidFill>
                <a:srgbClr val="000000"/>
              </a:solidFill>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r" eaLnBrk="0" hangingPunct="0">
              <a:defRPr/>
            </a:pPr>
            <a:r>
              <a:rPr lang="ar-JO" sz="800" b="1" dirty="0">
                <a:solidFill>
                  <a:srgbClr val="FFFFFF"/>
                </a:solidFill>
                <a:latin typeface="Arial" pitchFamily="24" charset="0"/>
                <a:ea typeface="ＭＳ Ｐゴシック" charset="-128"/>
                <a:cs typeface="ＭＳ Ｐゴシック" charset="-128"/>
              </a:rPr>
              <a:t>موقت ( غل 3 : 19 ) و مشروط ( تث 28 ) ليعلن الخطية ( رو 7 : 7 ) وينظم إسرائيل ( غل 3 ” 23 -* 25 )</a:t>
            </a:r>
            <a:endParaRPr lang="en-US" sz="800" b="1" dirty="0">
              <a:solidFill>
                <a:srgbClr val="FFFFFF"/>
              </a:solidFill>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9558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ar-JO" sz="800" b="1" dirty="0">
                <a:solidFill>
                  <a:srgbClr val="FFFFFF"/>
                </a:solidFill>
                <a:latin typeface="Arial" pitchFamily="24" charset="0"/>
                <a:ea typeface="ＭＳ Ｐゴシック" charset="-128"/>
                <a:cs typeface="ＭＳ Ｐゴシック" charset="-128"/>
              </a:rPr>
              <a:t>تم إلغاء و تتميم و استبدال الناموس على الصليب </a:t>
            </a:r>
          </a:p>
          <a:p>
            <a:pPr algn="ctr" eaLnBrk="0" hangingPunct="0">
              <a:defRPr/>
            </a:pPr>
            <a:r>
              <a:rPr lang="ar-JO" sz="800" b="1" dirty="0">
                <a:solidFill>
                  <a:srgbClr val="FFFFFF"/>
                </a:solidFill>
                <a:latin typeface="Arial" pitchFamily="24" charset="0"/>
                <a:ea typeface="ＭＳ Ｐゴシック" charset="-128"/>
                <a:cs typeface="ＭＳ Ｐゴシック" charset="-128"/>
              </a:rPr>
              <a:t>( رو 7 : 1 – 6, 1 كو 9 : 19 – 21, عب 8 : 13 )</a:t>
            </a:r>
            <a:endParaRPr lang="en-US" sz="800" b="1" dirty="0">
              <a:solidFill>
                <a:srgbClr val="FFFFFF"/>
              </a:solidFill>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eaLnBrk="0" hangingPunct="0">
              <a:defRPr/>
            </a:pPr>
            <a:r>
              <a:rPr lang="ar-JO" sz="900" b="1" dirty="0">
                <a:solidFill>
                  <a:srgbClr val="FFFFFF"/>
                </a:solidFill>
                <a:effectLst>
                  <a:outerShdw blurRad="38100" dist="38100" dir="2700000" algn="tl">
                    <a:srgbClr val="000000"/>
                  </a:outerShdw>
                </a:effectLst>
                <a:latin typeface="Arial" charset="0"/>
                <a:cs typeface="Arial" charset="0"/>
              </a:rPr>
              <a:t>تك 6 : 18, 9 : 8 - 17</a:t>
            </a:r>
            <a:endParaRPr lang="en-US" sz="900" b="1" dirty="0">
              <a:solidFill>
                <a:srgbClr val="FFFFFF"/>
              </a:solidFill>
              <a:effectLst>
                <a:outerShdw blurRad="38100" dist="38100" dir="2700000" algn="tl">
                  <a:srgbClr val="000000"/>
                </a:outerShdw>
              </a:effectLst>
              <a:latin typeface="Arial" charset="0"/>
              <a:cs typeface="Arial" charset="0"/>
            </a:endParaRP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eaLnBrk="0" hangingPunct="0">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ar-JO" sz="4000" dirty="0">
                <a:effectLst>
                  <a:glow rad="215900">
                    <a:schemeClr val="bg1">
                      <a:lumMod val="50000"/>
                      <a:alpha val="75000"/>
                    </a:schemeClr>
                  </a:glow>
                </a:effectLst>
                <a:latin typeface="Impact"/>
                <a:cs typeface="Impact"/>
              </a:rPr>
              <a:t>خط سير المملكة و العهود</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eaLnBrk="0" hangingPunct="0">
              <a:defRPr/>
            </a:pPr>
            <a:r>
              <a:rPr lang="en-US" b="1" dirty="0">
                <a:solidFill>
                  <a:srgbClr val="FFFFFF"/>
                </a:solidFill>
                <a:latin typeface="Arial" pitchFamily="24" charset="0"/>
                <a:ea typeface="ＭＳ Ｐゴシック" charset="-128"/>
                <a:cs typeface="ＭＳ Ｐゴシック" charset="-128"/>
              </a:rPr>
              <a:t>CH-34a</a:t>
            </a:r>
          </a:p>
          <a:p>
            <a:pPr eaLnBrk="0" hangingPunct="0">
              <a:defRPr/>
            </a:pPr>
            <a:r>
              <a:rPr lang="en-US" b="1" dirty="0">
                <a:solidFill>
                  <a:srgbClr val="FFFFFF"/>
                </a:solidFill>
                <a:latin typeface="Arial" pitchFamily="24" charset="0"/>
                <a:ea typeface="ＭＳ Ｐゴシック" charset="-128"/>
                <a:cs typeface="ＭＳ Ｐゴシック" charset="-128"/>
              </a:rPr>
              <a:t>OS1-22</a:t>
            </a:r>
          </a:p>
          <a:p>
            <a:pPr eaLnBrk="0" hangingPunct="0">
              <a:defRPr/>
            </a:pPr>
            <a:r>
              <a:rPr lang="en-US" b="1" dirty="0">
                <a:solidFill>
                  <a:srgbClr val="FFFFFF"/>
                </a:solidFill>
                <a:latin typeface="Arial" pitchFamily="24" charset="0"/>
                <a:ea typeface="ＭＳ Ｐゴシック" charset="-128"/>
                <a:cs typeface="ＭＳ Ｐゴシック" charset="-128"/>
              </a:rPr>
              <a:t>OS2-337</a:t>
            </a:r>
          </a:p>
          <a:p>
            <a:pPr eaLnBrk="0" hangingPunct="0">
              <a:defRPr/>
            </a:pPr>
            <a:r>
              <a:rPr lang="en-US" b="1" dirty="0">
                <a:solidFill>
                  <a:srgbClr val="FFFFFF"/>
                </a:solidFill>
                <a:latin typeface="Arial" pitchFamily="24" charset="0"/>
                <a:ea typeface="ＭＳ Ｐゴシック" charset="-128"/>
                <a:cs typeface="ＭＳ Ｐゴシック" charset="-128"/>
              </a:rPr>
              <a:t>NS-9g</a:t>
            </a:r>
          </a:p>
          <a:p>
            <a:pPr eaLnBrk="0" hangingPunct="0">
              <a:defRPr/>
            </a:pPr>
            <a:r>
              <a:rPr lang="en-US" b="1" dirty="0">
                <a:solidFill>
                  <a:srgbClr val="FFFFFF"/>
                </a:solidFill>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1937" y="125876"/>
            <a:ext cx="530916"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ar-JO" b="1" dirty="0">
                <a:solidFill>
                  <a:srgbClr val="FFFFFF"/>
                </a:solidFill>
                <a:latin typeface="Arial" pitchFamily="-111" charset="0"/>
              </a:rPr>
              <a:t>22</a:t>
            </a:r>
            <a:endParaRPr lang="en-US" b="1" dirty="0">
              <a:solidFill>
                <a:srgbClr val="FFFFFF"/>
              </a:solidFill>
              <a:latin typeface="Arial" pitchFamily="-111" charset="0"/>
            </a:endParaRP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defRPr/>
            </a:pPr>
            <a:endParaRPr lang="en-US">
              <a:solidFill>
                <a:srgbClr val="FFFFFF"/>
              </a:solidFill>
              <a:latin typeface="Times New Roman" pitchFamily="-112" charset="0"/>
              <a:cs typeface="+mn-cs"/>
            </a:endParaRPr>
          </a:p>
        </p:txBody>
      </p:sp>
    </p:spTree>
    <p:extLst>
      <p:ext uri="{BB962C8B-B14F-4D97-AF65-F5344CB8AC3E}">
        <p14:creationId xmlns:p14="http://schemas.microsoft.com/office/powerpoint/2010/main" val="333348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17565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000000"/>
                </a:solidFill>
                <a:latin typeface="Arial"/>
                <a:ea typeface="SimSun" charset="0"/>
                <a:cs typeface="Arial"/>
              </a:rPr>
              <a:t>26 لأنكم جميعاً أبناء الله بالإيمان بالمسيح يسوع 27 لأن كلكم الذين اعتمدتم بالمسيح قد لبستم المسيح</a:t>
            </a:r>
            <a:endParaRPr lang="en-US" sz="3600" b="1" dirty="0">
              <a:solidFill>
                <a:srgbClr val="000000"/>
              </a:solidFill>
              <a:latin typeface="Arial"/>
              <a:ea typeface="SimSun" charset="0"/>
              <a:cs typeface="Arial"/>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itchFamily="34" charset="0"/>
                <a:ea typeface="SimSun"/>
                <a:cs typeface="Arial" pitchFamily="34" charset="0"/>
              </a:rPr>
              <a:t>غلاطية 3: 26-27</a:t>
            </a:r>
            <a:endParaRPr lang="en-US" dirty="0">
              <a:solidFill>
                <a:srgbClr val="FFFFFF"/>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483100" cy="28645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000000"/>
                </a:solidFill>
                <a:latin typeface="Arial"/>
                <a:ea typeface="SimSun" charset="0"/>
                <a:cs typeface="Arial"/>
              </a:rPr>
              <a:t>ليس يهودي و لا يوناني ليس عبد و لا حر ليس ذكر و أنثى لأنكم جميعاً واحد في المسيح يسوع</a:t>
            </a:r>
          </a:p>
          <a:p>
            <a:pPr algn="ct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000000"/>
                </a:solidFill>
                <a:latin typeface="Arial"/>
                <a:ea typeface="SimSun" charset="0"/>
                <a:cs typeface="Arial"/>
              </a:rPr>
              <a:t>(3: 28)</a:t>
            </a:r>
            <a:endParaRPr lang="en-US" sz="3600" b="1" dirty="0">
              <a:solidFill>
                <a:srgbClr val="000000"/>
              </a:solidFill>
              <a:latin typeface="Arial"/>
              <a:ea typeface="SimSun" charset="0"/>
              <a:cs typeface="Aria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69485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rPr>
              <a:t>بولس مقابل الناموسيين</a:t>
            </a:r>
            <a:endParaRPr lang="en-US" b="1" dirty="0">
              <a:solidFill>
                <a:schemeClr val="bg1"/>
              </a:solidFill>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lgn="ctr">
              <a:defRPr/>
            </a:pPr>
            <a:r>
              <a:rPr lang="ar-JO" sz="3200" u="sng" dirty="0">
                <a:solidFill>
                  <a:srgbClr val="FFFFFF"/>
                </a:solidFill>
                <a:latin typeface="Arial" charset="0"/>
                <a:ea typeface="ＭＳ Ｐゴシック" charset="-128"/>
                <a:cs typeface="ＭＳ Ｐゴシック" charset="-128"/>
              </a:rPr>
              <a:t>الناموسيون</a:t>
            </a:r>
            <a:endParaRPr lang="en-US" i="1" u="sng" dirty="0">
              <a:solidFill>
                <a:srgbClr val="FFFFFF"/>
              </a:solidFill>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Paul</a:t>
            </a:r>
            <a:endParaRPr lang="en-US" i="1" u="sng">
              <a:solidFill>
                <a:srgbClr val="FFFFFF"/>
              </a:solidFill>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a:defRPr/>
            </a:pPr>
            <a:r>
              <a:rPr lang="ar-JO" sz="2800" b="1" dirty="0">
                <a:solidFill>
                  <a:srgbClr val="FFFFFF"/>
                </a:solidFill>
                <a:latin typeface="Arial" charset="0"/>
                <a:ea typeface="ＭＳ Ｐゴシック" charset="-128"/>
                <a:cs typeface="ＭＳ Ｐゴシック" charset="-128"/>
              </a:rPr>
              <a:t>الرجل الذي يصنع </a:t>
            </a:r>
            <a:r>
              <a:rPr lang="ar-JO" sz="2800" b="1" dirty="0">
                <a:solidFill>
                  <a:srgbClr val="FFFF00"/>
                </a:solidFill>
                <a:latin typeface="Arial" charset="0"/>
                <a:ea typeface="ＭＳ Ｐゴシック" charset="-128"/>
                <a:cs typeface="ＭＳ Ｐゴシック" charset="-128"/>
              </a:rPr>
              <a:t>البر يخزن حياة </a:t>
            </a:r>
            <a:r>
              <a:rPr lang="ar-JO" sz="2800" b="1" dirty="0">
                <a:solidFill>
                  <a:srgbClr val="FFFFFF"/>
                </a:solidFill>
                <a:latin typeface="Arial" charset="0"/>
                <a:ea typeface="ＭＳ Ｐゴシック" charset="-128"/>
                <a:cs typeface="ＭＳ Ｐゴシック" charset="-128"/>
              </a:rPr>
              <a:t>لنفسه مع الرب</a:t>
            </a:r>
          </a:p>
          <a:p>
            <a:pPr algn="r">
              <a:defRPr/>
            </a:pPr>
            <a:r>
              <a:rPr lang="ar-JO" sz="2800" b="1" dirty="0">
                <a:solidFill>
                  <a:srgbClr val="FFFFFF"/>
                </a:solidFill>
                <a:latin typeface="Arial" charset="0"/>
                <a:ea typeface="ＭＳ Ｐゴシック" charset="-128"/>
                <a:cs typeface="ＭＳ Ｐゴシック" charset="-128"/>
              </a:rPr>
              <a:t>مزامير سليمان</a:t>
            </a:r>
          </a:p>
          <a:p>
            <a:pPr algn="r">
              <a:defRPr/>
            </a:pPr>
            <a:r>
              <a:rPr lang="ar-JO" sz="2800" b="1" dirty="0">
                <a:solidFill>
                  <a:srgbClr val="FFFFFF"/>
                </a:solidFill>
                <a:latin typeface="Arial" charset="0"/>
                <a:ea typeface="ＭＳ Ｐゴシック" charset="-128"/>
                <a:cs typeface="ＭＳ Ｐゴシック" charset="-128"/>
              </a:rPr>
              <a:t>(حوالي 50 ق.م)</a:t>
            </a:r>
            <a:endParaRPr lang="en-US" sz="2800" b="1" dirty="0">
              <a:solidFill>
                <a:srgbClr val="FFFFFF"/>
              </a:solidFill>
              <a:latin typeface="Arial" charset="0"/>
              <a:ea typeface="ＭＳ Ｐゴシック" charset="-128"/>
              <a:cs typeface="ＭＳ Ｐゴシック" charset="-128"/>
            </a:endParaRPr>
          </a:p>
          <a:p>
            <a:pPr algn="r">
              <a:defRPr/>
            </a:pPr>
            <a:endParaRPr lang="en-US" sz="2000" b="1" dirty="0">
              <a:solidFill>
                <a:srgbClr val="FFFFFF"/>
              </a:solidFill>
              <a:latin typeface="Arial" charset="0"/>
              <a:ea typeface="ＭＳ Ｐゴシック" charset="-128"/>
              <a:cs typeface="ＭＳ Ｐゴシック" charset="-128"/>
            </a:endParaRPr>
          </a:p>
          <a:p>
            <a:pPr algn="r">
              <a:defRPr/>
            </a:pPr>
            <a:r>
              <a:rPr lang="ar-JO" sz="2800" b="1" dirty="0">
                <a:solidFill>
                  <a:srgbClr val="FFFFFF"/>
                </a:solidFill>
                <a:latin typeface="Arial" charset="0"/>
                <a:ea typeface="ＭＳ Ｐゴシック" charset="-128"/>
                <a:cs typeface="ＭＳ Ｐゴシック" charset="-128"/>
              </a:rPr>
              <a:t>المعجزات سوف تظهر في وقتها لهؤلاء </a:t>
            </a:r>
            <a:r>
              <a:rPr lang="ar-JO" sz="2800" b="1" dirty="0">
                <a:solidFill>
                  <a:srgbClr val="FFFF00"/>
                </a:solidFill>
                <a:latin typeface="Arial" charset="0"/>
                <a:ea typeface="ＭＳ Ｐゴシック" charset="-128"/>
                <a:cs typeface="ＭＳ Ｐゴシック" charset="-128"/>
              </a:rPr>
              <a:t>المخلصين بأعمالهم</a:t>
            </a:r>
          </a:p>
          <a:p>
            <a:pPr algn="r">
              <a:defRPr/>
            </a:pPr>
            <a:r>
              <a:rPr lang="ar-JO" sz="2800" b="1" dirty="0">
                <a:solidFill>
                  <a:srgbClr val="FFFFFF"/>
                </a:solidFill>
                <a:latin typeface="Arial" charset="0"/>
                <a:ea typeface="ＭＳ Ｐゴシック" charset="-128"/>
                <a:cs typeface="ＭＳ Ｐゴシック" charset="-128"/>
              </a:rPr>
              <a:t>باروخ</a:t>
            </a:r>
          </a:p>
          <a:p>
            <a:pPr algn="r">
              <a:defRPr/>
            </a:pPr>
            <a:r>
              <a:rPr lang="ar-JO" sz="2800" b="1" dirty="0">
                <a:solidFill>
                  <a:srgbClr val="FFFFFF"/>
                </a:solidFill>
                <a:latin typeface="Arial" charset="0"/>
                <a:ea typeface="ＭＳ Ｐゴシック" charset="-128"/>
                <a:cs typeface="ＭＳ Ｐゴシック" charset="-128"/>
              </a:rPr>
              <a:t>(حوالي 100 م)</a:t>
            </a:r>
            <a:endParaRPr lang="en-US" sz="2800" b="1"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212365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a:defRPr/>
            </a:pPr>
            <a:r>
              <a:rPr lang="ar-JO" altLang="ja-JP" sz="3200" dirty="0">
                <a:solidFill>
                  <a:srgbClr val="FFFFFF"/>
                </a:solidFill>
                <a:latin typeface="Arial" charset="0"/>
                <a:ea typeface="ＭＳ Ｐゴシック" charset="-128"/>
                <a:cs typeface="ＭＳ Ｐゴシック" charset="-128"/>
              </a:rPr>
              <a:t>أريد أن أتعلم منكم هذا فقط </a:t>
            </a:r>
            <a:r>
              <a:rPr lang="ar-JO" altLang="ja-JP" sz="3200" dirty="0">
                <a:solidFill>
                  <a:srgbClr val="FFFF00"/>
                </a:solidFill>
                <a:latin typeface="Arial" charset="0"/>
                <a:ea typeface="ＭＳ Ｐゴシック" charset="-128"/>
                <a:cs typeface="ＭＳ Ｐゴシック" charset="-128"/>
              </a:rPr>
              <a:t>أبأعمال الناموس </a:t>
            </a:r>
            <a:r>
              <a:rPr lang="ar-JO" altLang="ja-JP" sz="3200" dirty="0">
                <a:solidFill>
                  <a:srgbClr val="FFFFFF"/>
                </a:solidFill>
                <a:latin typeface="Arial" charset="0"/>
                <a:ea typeface="ＭＳ Ｐゴシック" charset="-128"/>
                <a:cs typeface="ＭＳ Ｐゴシック" charset="-128"/>
              </a:rPr>
              <a:t>أخذتم الروح أم بخبر الإيمان</a:t>
            </a:r>
            <a:endParaRPr lang="en-US" altLang="ja-JP" sz="3200" dirty="0">
              <a:solidFill>
                <a:srgbClr val="FFFFFF"/>
              </a:solidFill>
              <a:latin typeface="Arial" charset="0"/>
              <a:ea typeface="ＭＳ Ｐゴシック" charset="-128"/>
              <a:cs typeface="ＭＳ Ｐゴシック" charset="-128"/>
            </a:endParaRPr>
          </a:p>
          <a:p>
            <a:pPr>
              <a:defRPr/>
            </a:pPr>
            <a:endParaRPr lang="en-US" sz="1600" dirty="0">
              <a:solidFill>
                <a:srgbClr val="FFFFFF"/>
              </a:solidFill>
              <a:latin typeface="Arial" charset="0"/>
              <a:ea typeface="ＭＳ Ｐゴシック" charset="-128"/>
              <a:cs typeface="ＭＳ Ｐゴシック" charset="-128"/>
            </a:endParaRPr>
          </a:p>
          <a:p>
            <a:pPr algn="r">
              <a:defRPr/>
            </a:pPr>
            <a:r>
              <a:rPr lang="en-US" sz="2000" dirty="0">
                <a:solidFill>
                  <a:srgbClr val="FFFFFF"/>
                </a:solidFill>
                <a:latin typeface="Arial" charset="0"/>
                <a:ea typeface="ＭＳ Ｐゴシック" charset="-128"/>
                <a:cs typeface="ＭＳ Ｐゴシック" charset="-128"/>
              </a:rPr>
              <a:t>(</a:t>
            </a:r>
            <a:r>
              <a:rPr lang="ar-JO" sz="2000" dirty="0">
                <a:solidFill>
                  <a:srgbClr val="FFFFFF"/>
                </a:solidFill>
                <a:latin typeface="Arial" charset="0"/>
                <a:ea typeface="ＭＳ Ｐゴシック" charset="-128"/>
                <a:cs typeface="ＭＳ Ｐゴシック" charset="-128"/>
              </a:rPr>
              <a:t>غل 3: 2</a:t>
            </a:r>
            <a:r>
              <a:rPr lang="en-US" sz="2000" dirty="0">
                <a:solidFill>
                  <a:srgbClr val="FFFFFF"/>
                </a:solidFill>
                <a:latin typeface="Arial" charset="0"/>
                <a:ea typeface="ＭＳ Ｐゴシック" charset="-128"/>
                <a:cs typeface="ＭＳ Ｐゴシック" charset="-128"/>
              </a:rPr>
              <a:t>)</a:t>
            </a:r>
            <a:endParaRPr lang="en-US" dirty="0">
              <a:solidFill>
                <a:srgbClr val="FFFFFF"/>
              </a:solidFill>
              <a:latin typeface="Arial" charset="0"/>
              <a:ea typeface="ＭＳ Ｐゴシック" charset="-128"/>
              <a:cs typeface="ＭＳ Ｐゴシック" charset="-128"/>
            </a:endParaRP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154ك</a:t>
            </a:r>
            <a:endParaRPr lang="en-US" b="1" dirty="0">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173ج</a:t>
            </a:r>
            <a:endParaRPr lang="en-US" b="1" dirty="0">
              <a:latin typeface="Arial" charset="0"/>
              <a:cs typeface="Arial"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ar-JO" altLang="zh-CN" sz="2800" b="1" dirty="0">
                <a:latin typeface="Arial"/>
                <a:ea typeface="SimSun" pitchFamily="2" charset="-122"/>
                <a:cs typeface="Arial"/>
              </a:rPr>
              <a:t>الدين الطقسي مقابل الدين الحقيقي</a:t>
            </a:r>
          </a:p>
          <a:p>
            <a:pPr algn="ctr">
              <a:defRPr/>
            </a:pPr>
            <a:r>
              <a:rPr lang="en-US" altLang="zh-CN" sz="2800" b="1" dirty="0">
                <a:latin typeface="Arial"/>
                <a:ea typeface="SimSun" pitchFamily="2" charset="-122"/>
                <a:cs typeface="Arial"/>
              </a:rPr>
              <a:t>(</a:t>
            </a:r>
            <a:r>
              <a:rPr lang="ar-JO" altLang="zh-CN" sz="2800" b="1" dirty="0">
                <a:latin typeface="Arial"/>
                <a:ea typeface="SimSun" pitchFamily="2" charset="-122"/>
                <a:cs typeface="Arial"/>
              </a:rPr>
              <a:t>غل 4: 1-7</a:t>
            </a:r>
            <a:r>
              <a:rPr lang="en-US" altLang="zh-CN" sz="2800" b="1" dirty="0">
                <a:latin typeface="Arial"/>
                <a:ea typeface="SimSun" pitchFamily="2" charset="-122"/>
                <a:cs typeface="Arial"/>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457200" algn="r"/>
                <a:tab pos="2743200" algn="ctr"/>
                <a:tab pos="5486400" algn="r"/>
              </a:tabLst>
            </a:pPr>
            <a:endParaRPr lang="en-US" altLang="zh-CN" b="1">
              <a:latin typeface="Arial"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742950" algn="r"/>
                <a:tab pos="2743200" algn="ctr"/>
                <a:tab pos="5486400" algn="r"/>
              </a:tabLst>
            </a:pPr>
            <a:endParaRPr lang="en-US" altLang="zh-CN" b="1">
              <a:latin typeface="Arial"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b="1">
              <a:latin typeface="Arial" charset="0"/>
              <a:cs typeface="Arial" charset="0"/>
            </a:endParaRPr>
          </a:p>
        </p:txBody>
      </p:sp>
      <p:graphicFrame>
        <p:nvGraphicFramePr>
          <p:cNvPr id="11" name="Group 31"/>
          <p:cNvGraphicFramePr>
            <a:graphicFrameLocks noGrp="1"/>
          </p:cNvGraphicFramePr>
          <p:nvPr>
            <p:extLst>
              <p:ext uri="{D42A27DB-BD31-4B8C-83A1-F6EECF244321}">
                <p14:modId xmlns:p14="http://schemas.microsoft.com/office/powerpoint/2010/main" val="3125069582"/>
              </p:ext>
            </p:extLst>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ووارث و 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latin typeface="Arial" charset="0"/>
                <a:cs typeface="Arial" charset="0"/>
              </a:rPr>
              <a:t>بول أ. بومرفيل</a:t>
            </a:r>
          </a:p>
          <a:p>
            <a:pPr algn="ctr" eaLnBrk="1" hangingPunct="1"/>
            <a:r>
              <a:rPr lang="ar-JO" altLang="zh-CN" sz="1800" b="1" dirty="0">
                <a:latin typeface="Arial" charset="0"/>
                <a:cs typeface="Arial" charset="0"/>
              </a:rPr>
              <a:t>غلاطية و رومية</a:t>
            </a:r>
          </a:p>
          <a:p>
            <a:pPr algn="ctr" eaLnBrk="1" hangingPunct="1"/>
            <a:r>
              <a:rPr lang="ar-JO" altLang="zh-CN" sz="1800" b="1" dirty="0">
                <a:latin typeface="Arial" charset="0"/>
                <a:cs typeface="Arial" charset="0"/>
              </a:rPr>
              <a:t>(بروكسل : 1976)، 95</a:t>
            </a:r>
            <a:endParaRPr lang="en-US" altLang="zh-CN" sz="1800"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174أ</a:t>
            </a:r>
            <a:endParaRPr lang="en-US" b="1" dirty="0">
              <a:latin typeface="Arial" charset="0"/>
              <a:cs typeface="Arial" charset="0"/>
            </a:endParaRPr>
          </a:p>
        </p:txBody>
      </p:sp>
      <p:sp>
        <p:nvSpPr>
          <p:cNvPr id="30723" name="Text Box 3"/>
          <p:cNvSpPr txBox="1">
            <a:spLocks noChangeArrowheads="1"/>
          </p:cNvSpPr>
          <p:nvPr/>
        </p:nvSpPr>
        <p:spPr bwMode="auto">
          <a:xfrm>
            <a:off x="0" y="101600"/>
            <a:ext cx="8229600" cy="5847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ar-JO" altLang="zh-CN" sz="3200" b="1" dirty="0">
                <a:latin typeface="Arial"/>
                <a:ea typeface="SimSun" pitchFamily="2" charset="-122"/>
                <a:cs typeface="Arial"/>
              </a:rPr>
              <a:t>تباينات العهد في غلاطية 4: 21-31</a:t>
            </a:r>
            <a:endParaRPr lang="en-US" altLang="zh-CN" sz="3200" b="1" dirty="0">
              <a:latin typeface="Arial"/>
              <a:ea typeface="SimSun" pitchFamily="2" charset="-122"/>
              <a:cs typeface="Arial"/>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742950" algn="r"/>
                <a:tab pos="2743200" algn="ctr"/>
                <a:tab pos="5486400" algn="r"/>
              </a:tabLst>
            </a:pPr>
            <a:endParaRPr lang="en-US" altLang="zh-CN">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graphicFrame>
        <p:nvGraphicFramePr>
          <p:cNvPr id="30810" name="Group 90"/>
          <p:cNvGraphicFramePr>
            <a:graphicFrameLocks noGrp="1"/>
          </p:cNvGraphicFramePr>
          <p:nvPr>
            <p:extLst>
              <p:ext uri="{D42A27DB-BD31-4B8C-83A1-F6EECF244321}">
                <p14:modId xmlns:p14="http://schemas.microsoft.com/office/powerpoint/2010/main" val="3451187581"/>
              </p:ext>
            </p:extLst>
          </p:nvPr>
        </p:nvGraphicFramePr>
        <p:xfrm>
          <a:off x="0" y="739775"/>
          <a:ext cx="9067800" cy="6126519"/>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العهد</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الناموس (24-25)</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الإبراهيمي (28ب، 3: 16-18)</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الإبن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إسماعيل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(غير مسمى بشكل واضح)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إسحق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هاجر (24-25)</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سارة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(غير مسماة بشكل واضح)</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الحرية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عبد (22أ، 24ب، 31أ)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حر (22ب، 26أ، 31أ)</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الولادة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طبيعية (23أ)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بالوعد (23ب)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الجبل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سيناء في العربية (24)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الجلجثة (ضمني)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أورشليم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الأرضية الحالية (25ب)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الأم السماوية المستقبلية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الأتباع</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أبناء لكن ليس تحت الوعد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(ضمني)</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أبناء الوعد (28ب)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الإضطهاد</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مضطهِد (29أ)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مضطهَد (29ب)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المعلمون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المهودون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بولس و المبشرين الحقيقيين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الخلاص بواسطة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الأعمال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الإيمان بالمسيح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النتيجة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غير 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يجب أن يكون الخلاص بالإيمان </a:t>
            </a:r>
            <a:r>
              <a:rPr lang="ar-JO" sz="5400" b="1" dirty="0">
                <a:solidFill>
                  <a:srgbClr val="FFFF00"/>
                </a:solidFill>
                <a:effectLst>
                  <a:glow rad="127000">
                    <a:schemeClr val="tx1"/>
                  </a:glow>
                </a:effectLst>
                <a:latin typeface="Arial" charset="0"/>
                <a:ea typeface="ＭＳ Ｐゴシック" charset="0"/>
                <a:cs typeface="ＭＳ Ｐゴシック" charset="0"/>
              </a:rPr>
              <a:t>وحده</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charset="0"/>
                <a:ea typeface="ＭＳ Ｐゴシック" charset="0"/>
                <a:cs typeface="ＭＳ Ｐゴシック" charset="0"/>
              </a:rPr>
              <a:t>يقدم بولس </a:t>
            </a:r>
          </a:p>
          <a:p>
            <a:pPr>
              <a:defRPr/>
            </a:pPr>
            <a:r>
              <a:rPr lang="ar-JO" sz="5400" b="1" kern="0" dirty="0">
                <a:effectLst>
                  <a:glow rad="127000">
                    <a:schemeClr val="tx1"/>
                  </a:glow>
                </a:effectLst>
                <a:latin typeface="Arial" charset="0"/>
                <a:ea typeface="ＭＳ Ｐゴシック" charset="0"/>
                <a:cs typeface="ＭＳ Ｐゴシック" charset="0"/>
              </a:rPr>
              <a:t>3 أسباب</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2282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1. دعا يسوع </a:t>
            </a:r>
            <a:r>
              <a:rPr lang="ar-JO" sz="4800" dirty="0">
                <a:solidFill>
                  <a:srgbClr val="FFFF00"/>
                </a:solidFill>
                <a:effectLst>
                  <a:glow rad="127000">
                    <a:schemeClr val="tx1"/>
                  </a:glow>
                </a:effectLst>
                <a:latin typeface="Arial" charset="0"/>
                <a:ea typeface="ＭＳ Ｐゴシック" charset="0"/>
                <a:cs typeface="ＭＳ Ｐゴシック" charset="0"/>
              </a:rPr>
              <a:t>بولس</a:t>
            </a:r>
            <a:r>
              <a:rPr lang="ar-JO" sz="4800" dirty="0">
                <a:effectLst>
                  <a:glow rad="127000">
                    <a:schemeClr val="tx1"/>
                  </a:glow>
                </a:effectLst>
                <a:latin typeface="Arial" charset="0"/>
                <a:ea typeface="ＭＳ Ｐゴシック" charset="0"/>
                <a:cs typeface="ＭＳ Ｐゴシック" charset="0"/>
              </a:rPr>
              <a:t> ليعلم عن الخلاص بالإيمان (غل 1-2)</a:t>
            </a:r>
            <a:endParaRPr lang="en-US" sz="48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9331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الخلاص كان </a:t>
            </a:r>
            <a:r>
              <a:rPr lang="ar-JO" sz="4800" b="1" dirty="0">
                <a:solidFill>
                  <a:srgbClr val="FFFF00"/>
                </a:solidFill>
                <a:effectLst>
                  <a:glow rad="127000">
                    <a:schemeClr val="tx1"/>
                  </a:glow>
                </a:effectLst>
                <a:latin typeface="Arial" charset="0"/>
                <a:ea typeface="ＭＳ Ｐゴシック" charset="0"/>
                <a:cs typeface="ＭＳ Ｐゴシック" charset="0"/>
              </a:rPr>
              <a:t>دائماً</a:t>
            </a:r>
            <a:r>
              <a:rPr lang="ar-JO" sz="4800" b="1" dirty="0">
                <a:effectLst>
                  <a:glow rad="127000">
                    <a:schemeClr val="tx1"/>
                  </a:glow>
                </a:effectLst>
                <a:latin typeface="Arial" charset="0"/>
                <a:ea typeface="ＭＳ Ｐゴシック" charset="0"/>
                <a:cs typeface="ＭＳ Ｐゴシック" charset="0"/>
              </a:rPr>
              <a:t> بالإيمان (غل 3-4)</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قبل الميلاد</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الإيمان ينظر إلى الأمام نحو صليب يسوع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بعد الميلاد</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الإيمان ينظر إلى الخلف نحو صليب يسوع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Tree>
    <p:extLst>
      <p:ext uri="{BB962C8B-B14F-4D97-AF65-F5344CB8AC3E}">
        <p14:creationId xmlns:p14="http://schemas.microsoft.com/office/powerpoint/2010/main" val="470178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الحرية للذهاب في الطريق الخاطئ</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25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453894835"/>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charset="0"/>
                          <a:ea typeface="ＭＳ Ｐゴシック" charset="0"/>
                          <a:cs typeface="Arial" charset="0"/>
                        </a:rPr>
                        <a:t>التبرير بالإيمان</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1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سيرة ذاتية</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لاهوتي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الإصحاحات 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3-4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5-6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الرسولية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التبرير بالإيمان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توبيخ</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علاقات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تأكيد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توضيح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توازن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خدمة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تحذيرات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10-2: 21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11-18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أنطاكية - سوريا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خريف 49م (بعد الرحلة التبشيرية الأولى)</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33"/>
                </a:solidFill>
                <a:latin typeface="Arial" charset="0"/>
                <a:cs typeface="Arial" charset="0"/>
              </a:rPr>
              <a:t>167</a:t>
            </a:r>
            <a:endParaRPr lang="en-US" b="1" dirty="0">
              <a:solidFill>
                <a:srgbClr val="000033"/>
              </a:solidFill>
              <a:latin typeface="Arial"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5531031" y="533103"/>
            <a:ext cx="3583662"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5531031" y="1846088"/>
            <a:ext cx="3583662"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dirty="0">
              <a:solidFill>
                <a:srgbClr val="FFFFFF"/>
              </a:solidFill>
              <a:latin typeface="Times New Roman" pitchFamily="-112"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3. الخلاص بالإيمان وحده يغيرنا </a:t>
            </a:r>
            <a:r>
              <a:rPr lang="ar-JO" sz="4800" dirty="0">
                <a:solidFill>
                  <a:srgbClr val="FFFF00"/>
                </a:solidFill>
                <a:effectLst>
                  <a:glow rad="127000">
                    <a:schemeClr val="tx1"/>
                  </a:glow>
                </a:effectLst>
                <a:latin typeface="Arial" charset="0"/>
                <a:ea typeface="ＭＳ Ｐゴシック" charset="0"/>
                <a:cs typeface="ＭＳ Ｐゴシック" charset="0"/>
              </a:rPr>
              <a:t>داخلياً </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(غل 5-6)</a:t>
            </a:r>
            <a:endParaRPr lang="en-US" sz="4800" b="1" dirty="0">
              <a:effectLst>
                <a:glow rad="127000">
                  <a:schemeClr val="tx1"/>
                </a:glow>
              </a:effectLst>
              <a:latin typeface="Arial" charset="0"/>
              <a:ea typeface="ＭＳ Ｐゴシック" charset="0"/>
              <a:cs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248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16953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4" t="4640" r="6583" b="30198"/>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النعمة</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لا توجد رخصة للخطيئة أكثر من كون الكهرباء هي رخصة لصعق</a:t>
            </a:r>
            <a:r>
              <a:rPr kumimoji="0" lang="ar-JO" sz="3200" b="1" i="0"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نفسك بها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30949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a:defRPr/>
            </a:pPr>
            <a:endParaRPr lang="en-US" sz="4000" b="1">
              <a:solidFill>
                <a:srgbClr val="E5E5FF"/>
              </a:solidFill>
              <a:effectLst>
                <a:outerShdw blurRad="38100" dist="38100" dir="2700000" algn="tl">
                  <a:srgbClr val="000000"/>
                </a:outerShdw>
              </a:effectLst>
              <a:latin typeface="Arial"/>
              <a:cs typeface="Arial"/>
            </a:endParaRPr>
          </a:p>
        </p:txBody>
      </p:sp>
      <p:sp>
        <p:nvSpPr>
          <p:cNvPr id="181254" name="Text Box 6"/>
          <p:cNvSpPr txBox="1">
            <a:spLocks noChangeArrowheads="1"/>
          </p:cNvSpPr>
          <p:nvPr/>
        </p:nvSpPr>
        <p:spPr bwMode="auto">
          <a:xfrm>
            <a:off x="2514600" y="4965700"/>
            <a:ext cx="6629400" cy="830997"/>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rtl="1" eaLnBrk="1" hangingPunct="1">
              <a:buFontTx/>
              <a:buChar char="•"/>
              <a:defRPr/>
            </a:pPr>
            <a:r>
              <a:rPr lang="ar-JO" sz="2400" dirty="0">
                <a:solidFill>
                  <a:srgbClr val="E5E5FF"/>
                </a:solidFill>
                <a:effectLst>
                  <a:outerShdw blurRad="38100" dist="38100" dir="2700000" algn="tl">
                    <a:srgbClr val="000000"/>
                  </a:outerShdw>
                </a:effectLst>
                <a:latin typeface="Arial" charset="0"/>
                <a:cs typeface="Arial" charset="0"/>
              </a:rPr>
              <a:t>أعمال الناموس ( ترجمة أبيج تعطي دليلاً على الإيمان الرباني عن الخلاص بالأعمال الذي يجادل بولس ضده في غلاطية )</a:t>
            </a:r>
            <a:endParaRPr lang="en-US" sz="2400" dirty="0">
              <a:solidFill>
                <a:srgbClr val="E5E5FF"/>
              </a:solidFill>
              <a:effectLst>
                <a:outerShdw blurRad="38100" dist="38100" dir="2700000" algn="tl">
                  <a:srgbClr val="000000"/>
                </a:outerShdw>
              </a:effectLst>
              <a:latin typeface="Arial" charset="0"/>
              <a:cs typeface="Arial" charset="0"/>
            </a:endParaRP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8839200" cy="1066800"/>
          </a:xfrm>
          <a:prstGeom prst="rect">
            <a:avLst/>
          </a:prstGeom>
          <a:noFill/>
          <a:ln w="9525">
            <a:noFill/>
            <a:miter lim="800000"/>
            <a:headEnd/>
            <a:tailEnd/>
          </a:ln>
          <a:effectLst/>
        </p:spPr>
        <p:txBody>
          <a:bodyPr/>
          <a:lstStyle/>
          <a:p>
            <a:pPr marL="342900" indent="-342900" algn="r">
              <a:spcBef>
                <a:spcPct val="20000"/>
              </a:spcBef>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charset="0"/>
                <a:cs typeface="Arial" charset="0"/>
              </a:rPr>
              <a:t>MMT</a:t>
            </a:r>
          </a:p>
          <a:p>
            <a:pPr marL="342900" indent="-342900" algn="r">
              <a:spcBef>
                <a:spcPct val="20000"/>
              </a:spcBef>
              <a:buClr>
                <a:srgbClr val="FFCC00"/>
              </a:buClr>
              <a:buSzPct val="70000"/>
              <a:buFont typeface="Wingdings" charset="0"/>
              <a:buNone/>
              <a:defRPr/>
            </a:pPr>
            <a:r>
              <a:rPr lang="ar-JO" b="1" dirty="0">
                <a:solidFill>
                  <a:srgbClr val="FFFFFF"/>
                </a:solidFill>
                <a:effectLst>
                  <a:outerShdw blurRad="38100" dist="38100" dir="2700000" algn="tl">
                    <a:srgbClr val="000000"/>
                  </a:outerShdw>
                </a:effectLst>
                <a:latin typeface="Arial" charset="0"/>
                <a:cs typeface="Arial" charset="0"/>
              </a:rPr>
              <a:t>تظهر أن مقاومي بولس الذين علموا عن الخلاص بالناموس كانوا أشخاصاً حقيقيين</a:t>
            </a:r>
            <a:r>
              <a:rPr lang="en-US" b="1" dirty="0">
                <a:solidFill>
                  <a:srgbClr val="FFFFFF"/>
                </a:solidFill>
                <a:effectLst>
                  <a:outerShdw blurRad="38100" dist="38100" dir="2700000" algn="tl">
                    <a:srgbClr val="000000"/>
                  </a:outerShdw>
                </a:effectLst>
                <a:latin typeface="Arial" charset="0"/>
                <a:cs typeface="Arial" charset="0"/>
              </a:rPr>
              <a:t>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JO" sz="3600" dirty="0">
                <a:latin typeface="Arial" charset="0"/>
                <a:ea typeface="ＭＳ Ｐゴシック" charset="0"/>
              </a:rPr>
              <a:t>أهمية مخطوطات البحر الميت</a:t>
            </a:r>
            <a:endParaRPr lang="en-US" sz="3600" dirty="0">
              <a:latin typeface="Arial" charset="0"/>
              <a:ea typeface="ＭＳ Ｐゴシック" charset="0"/>
            </a:endParaRPr>
          </a:p>
        </p:txBody>
      </p:sp>
      <p:sp>
        <p:nvSpPr>
          <p:cNvPr id="9" name="Text Box 5"/>
          <p:cNvSpPr txBox="1">
            <a:spLocks noChangeArrowheads="1"/>
          </p:cNvSpPr>
          <p:nvPr/>
        </p:nvSpPr>
        <p:spPr bwMode="auto">
          <a:xfrm>
            <a:off x="7695229" y="0"/>
            <a:ext cx="1481496"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ar-JO" sz="2400" dirty="0">
                <a:solidFill>
                  <a:srgbClr val="E5E5FF"/>
                </a:solidFill>
                <a:effectLst>
                  <a:outerShdw blurRad="38100" dist="38100" dir="2700000" algn="tl">
                    <a:srgbClr val="000000"/>
                  </a:outerShdw>
                </a:effectLst>
                <a:latin typeface="Arial" charset="0"/>
                <a:cs typeface="Arial" charset="0"/>
              </a:rPr>
              <a:t>خ ع ج 183</a:t>
            </a:r>
            <a:endParaRPr lang="en-US" sz="2400" dirty="0">
              <a:solidFill>
                <a:srgbClr val="E5E5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ar-JO" sz="6000" b="1" dirty="0">
                <a:latin typeface="Arial Black" charset="0"/>
                <a:ea typeface="ＭＳ Ｐゴシック" charset="0"/>
                <a:cs typeface="ＭＳ Ｐゴシック" charset="0"/>
              </a:rPr>
              <a:t>حجة</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بولس</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العملية</a:t>
            </a:r>
            <a:br>
              <a:rPr lang="ar-JO" sz="6000" b="1" dirty="0">
                <a:latin typeface="Arial Black" charset="0"/>
                <a:ea typeface="ＭＳ Ｐゴシック" charset="0"/>
                <a:cs typeface="ＭＳ Ｐゴシック" charset="0"/>
              </a:rPr>
            </a:br>
            <a:r>
              <a:rPr lang="ar-JO" sz="6000" b="1" dirty="0">
                <a:latin typeface="Arial Black" charset="0"/>
                <a:ea typeface="ＭＳ Ｐゴシック" charset="0"/>
                <a:cs typeface="ＭＳ Ｐゴシック" charset="0"/>
              </a:rPr>
              <a:t>(غل 5-6)</a:t>
            </a:r>
            <a:endParaRPr lang="en-US" sz="6000" b="1" dirty="0">
              <a:latin typeface="Arial Black" charset="0"/>
              <a:ea typeface="ＭＳ Ｐゴシック" charset="0"/>
              <a:cs typeface="ＭＳ Ｐゴシック" charset="0"/>
            </a:endParaRP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ar-JO" altLang="ja-JP" sz="3600" b="1" dirty="0">
                <a:effectLst>
                  <a:glow rad="279400">
                    <a:schemeClr val="bg1"/>
                  </a:glow>
                </a:effectLst>
                <a:latin typeface="Arial" charset="0"/>
                <a:ea typeface="ＭＳ Ｐゴシック" charset="0"/>
                <a:cs typeface="Arial" charset="0"/>
              </a:rPr>
              <a:t>بولس يدافع </a:t>
            </a:r>
          </a:p>
          <a:p>
            <a:pPr>
              <a:defRPr/>
            </a:pPr>
            <a:r>
              <a:rPr lang="ar-JO" altLang="ja-JP" sz="3600" b="1" dirty="0">
                <a:effectLst>
                  <a:glow rad="279400">
                    <a:schemeClr val="bg1"/>
                  </a:glow>
                </a:effectLst>
                <a:latin typeface="Arial" charset="0"/>
                <a:ea typeface="ＭＳ Ｐゴシック" charset="0"/>
                <a:cs typeface="Arial" charset="0"/>
              </a:rPr>
              <a:t>عن المسؤوليات</a:t>
            </a:r>
            <a:endParaRPr lang="en-US" sz="3600" b="1" dirty="0">
              <a:effectLst>
                <a:glow rad="279400">
                  <a:schemeClr val="bg1"/>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noFill/>
          <a:ln>
            <a:noFill/>
          </a:ln>
          <a:effectLst/>
        </p:spPr>
        <p:txBody>
          <a:bodyPr vert="horz" wrap="square" lIns="91435" tIns="45718" rIns="91435" bIns="45718" numCol="1" anchor="ctr" anchorCtr="0" compatLnSpc="1">
            <a:prstTxWarp prst="textNoShape">
              <a:avLst/>
            </a:prstTxWarp>
          </a:bodyPr>
          <a:lstStyle/>
          <a:p>
            <a:r>
              <a:rPr lang="ar-JO" sz="3600" b="1" dirty="0">
                <a:effectLst>
                  <a:glow rad="228600">
                    <a:schemeClr val="accent4">
                      <a:satMod val="175000"/>
                    </a:schemeClr>
                  </a:glow>
                </a:effectLst>
                <a:latin typeface="Arial" charset="0"/>
                <a:ea typeface="ＭＳ Ｐゴシック" charset="0"/>
              </a:rPr>
              <a:t>فاثبتوا إذاً في الحرية التي قد حررنا المسيح بها و لا ترتبكوا أيضاً بنير عبودية</a:t>
            </a:r>
            <a:br>
              <a:rPr lang="ar-JO" sz="3600" b="1" dirty="0">
                <a:effectLst>
                  <a:glow rad="228600">
                    <a:schemeClr val="accent4">
                      <a:satMod val="175000"/>
                    </a:schemeClr>
                  </a:glow>
                </a:effectLst>
                <a:latin typeface="Arial" charset="0"/>
                <a:ea typeface="ＭＳ Ｐゴシック" charset="0"/>
              </a:rPr>
            </a:br>
            <a:r>
              <a:rPr lang="ar-JO" sz="3600" b="1" dirty="0">
                <a:effectLst>
                  <a:glow rad="228600">
                    <a:schemeClr val="accent4">
                      <a:satMod val="175000"/>
                    </a:schemeClr>
                  </a:glow>
                </a:effectLst>
                <a:latin typeface="Arial" charset="0"/>
                <a:ea typeface="ＭＳ Ｐゴシック" charset="0"/>
              </a:rPr>
              <a:t>(غل 5: 1)</a:t>
            </a:r>
            <a:endParaRPr lang="en-US" sz="3600" b="1" dirty="0">
              <a:effectLst>
                <a:glow rad="228600">
                  <a:schemeClr val="accent4">
                    <a:satMod val="175000"/>
                  </a:schemeClr>
                </a:glow>
              </a:effectLst>
              <a:latin typeface="Arial" charset="0"/>
              <a:ea typeface="ＭＳ Ｐゴシック" charset="0"/>
            </a:endParaRPr>
          </a:p>
        </p:txBody>
      </p:sp>
    </p:spTree>
    <p:extLst>
      <p:ext uri="{BB962C8B-B14F-4D97-AF65-F5344CB8AC3E}">
        <p14:creationId xmlns:p14="http://schemas.microsoft.com/office/powerpoint/2010/main" val="34146147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charset="0"/>
                <a:ea typeface="ＭＳ Ｐゴシック" charset="0"/>
                <a:cs typeface="Arial" charset="0"/>
              </a:rPr>
              <a:t>فاثبتوا أيضاً في الحرية التي قد حررنا المسيح بها و لا ترتبكوا أيضاً بنير عبودية</a:t>
            </a:r>
            <a:br>
              <a:rPr lang="ar-JO" sz="2800" b="1" dirty="0">
                <a:latin typeface="Arial" charset="0"/>
                <a:ea typeface="ＭＳ Ｐゴシック" charset="0"/>
                <a:cs typeface="Arial" charset="0"/>
              </a:rPr>
            </a:br>
            <a:r>
              <a:rPr lang="ar-JO" sz="2800" b="1" dirty="0">
                <a:latin typeface="Arial" charset="0"/>
                <a:ea typeface="ＭＳ Ｐゴシック" charset="0"/>
                <a:cs typeface="Arial" charset="0"/>
              </a:rPr>
              <a:t>(5: 1)</a:t>
            </a:r>
            <a:endParaRPr lang="en-US" sz="28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ja-JP" sz="2800" b="1" dirty="0">
                <a:solidFill>
                  <a:srgbClr val="E3EBF1"/>
                </a:solidFill>
                <a:latin typeface="Arial" charset="0"/>
                <a:cs typeface="Arial" charset="0"/>
              </a:rPr>
              <a:t> </a:t>
            </a:r>
            <a:r>
              <a:rPr lang="ar-JO" altLang="ja-JP" sz="2800" b="1" dirty="0">
                <a:solidFill>
                  <a:srgbClr val="E3EBF1"/>
                </a:solidFill>
                <a:latin typeface="Arial" charset="0"/>
                <a:cs typeface="Arial"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lang="en-US" sz="2800"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p:spPr>
        <p:txBody>
          <a:bodyPr/>
          <a:lstStyle/>
          <a:p>
            <a:pPr>
              <a:defRPr/>
            </a:pPr>
            <a:r>
              <a:rPr lang="ar-JO" sz="6000" dirty="0">
                <a:effectLst>
                  <a:glow rad="292100">
                    <a:schemeClr val="tx1">
                      <a:alpha val="92000"/>
                    </a:schemeClr>
                  </a:glow>
                </a:effectLst>
                <a:latin typeface="Arial" charset="0"/>
                <a:ea typeface="ＭＳ Ｐゴシック" charset="0"/>
                <a:cs typeface="ＭＳ Ｐゴシック" charset="0"/>
              </a:rPr>
              <a:t>السلوك بالروح</a:t>
            </a:r>
            <a:endParaRPr lang="en-US" sz="6000"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292100">
                    <a:srgbClr val="000000">
                      <a:alpha val="92000"/>
                    </a:srgbClr>
                  </a:glow>
                </a:effectLst>
                <a:cs typeface="Arial" charset="0"/>
              </a:rPr>
              <a:t>23</a:t>
            </a:r>
            <a:endParaRPr lang="en-US" b="1" dirty="0">
              <a:solidFill>
                <a:srgbClr val="FFFFFF"/>
              </a:solidFill>
              <a:effectLst>
                <a:glow rad="292100">
                  <a:srgbClr val="000000">
                    <a:alpha val="92000"/>
                  </a:srgbClr>
                </a:glow>
              </a:effectLst>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ar-JO" b="1" dirty="0">
                <a:solidFill>
                  <a:srgbClr val="FFFFFF"/>
                </a:solidFill>
                <a:effectLst>
                  <a:glow rad="317500">
                    <a:schemeClr val="tx1">
                      <a:alpha val="91000"/>
                    </a:schemeClr>
                  </a:glow>
                </a:effectLst>
                <a:latin typeface="Apple Chancery"/>
                <a:cs typeface="Apple Chancery"/>
              </a:rPr>
              <a:t>ثمر الروح</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b="1" dirty="0">
                <a:solidFill>
                  <a:srgbClr val="FFFFFF"/>
                </a:solidFill>
                <a:latin typeface="Arial" charset="0"/>
              </a:rPr>
              <a:t>23</a:t>
            </a:r>
            <a:endParaRPr lang="en-US" dirty="0">
              <a:solidFill>
                <a:srgbClr val="FFFFFF"/>
              </a:solidFill>
              <a:latin typeface="Arial" charset="0"/>
            </a:endParaRPr>
          </a:p>
        </p:txBody>
      </p:sp>
      <p:pic>
        <p:nvPicPr>
          <p:cNvPr id="400388"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محبة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FF"/>
                </a:solidFill>
                <a:effectLst>
                  <a:glow rad="317500">
                    <a:srgbClr val="000000">
                      <a:alpha val="91000"/>
                    </a:srgbClr>
                  </a:glow>
                </a:effectLst>
                <a:latin typeface="Apple Chancery"/>
                <a:ea typeface="Osaka"/>
                <a:cs typeface="Apple Chancery"/>
              </a:rPr>
              <a:t>فرح</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ar-JO" b="1" dirty="0">
                <a:solidFill>
                  <a:srgbClr val="FFFFFF"/>
                </a:solidFill>
                <a:effectLst>
                  <a:glow rad="317500">
                    <a:srgbClr val="000000">
                      <a:alpha val="91000"/>
                    </a:srgbClr>
                  </a:glow>
                </a:effectLst>
                <a:latin typeface="Apple Chancery"/>
                <a:ea typeface="Osaka"/>
                <a:cs typeface="Apple Chancery"/>
              </a:rPr>
              <a:t>سلام</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ar-JO" b="1" dirty="0">
                <a:solidFill>
                  <a:srgbClr val="FFFFFF"/>
                </a:solidFill>
                <a:effectLst>
                  <a:glow rad="317500">
                    <a:srgbClr val="000000">
                      <a:alpha val="91000"/>
                    </a:srgbClr>
                  </a:glow>
                </a:effectLst>
                <a:latin typeface="Apple Chancery"/>
                <a:ea typeface="Osaka"/>
                <a:cs typeface="Apple Chancery"/>
              </a:rPr>
              <a:t>طول أناة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ar-JO" b="1" dirty="0">
                <a:solidFill>
                  <a:srgbClr val="FFFFFF"/>
                </a:solidFill>
                <a:effectLst>
                  <a:glow rad="317500">
                    <a:srgbClr val="000000">
                      <a:alpha val="91000"/>
                    </a:srgbClr>
                  </a:glow>
                </a:effectLst>
                <a:latin typeface="Apple Chancery"/>
                <a:ea typeface="Osaka"/>
                <a:cs typeface="Apple Chancery"/>
              </a:rPr>
              <a:t>لطف</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FF"/>
                </a:solidFill>
                <a:effectLst>
                  <a:glow rad="317500">
                    <a:srgbClr val="000000">
                      <a:alpha val="91000"/>
                    </a:srgbClr>
                  </a:glow>
                </a:effectLst>
                <a:latin typeface="Apple Chancery"/>
                <a:ea typeface="Osaka"/>
                <a:cs typeface="Apple Chancery"/>
              </a:rPr>
              <a:t>صلاح</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ar-JO" b="1" dirty="0">
                <a:solidFill>
                  <a:srgbClr val="FFFFFF"/>
                </a:solidFill>
                <a:effectLst>
                  <a:glow rad="317500">
                    <a:srgbClr val="000000">
                      <a:alpha val="91000"/>
                    </a:srgbClr>
                  </a:glow>
                </a:effectLst>
                <a:latin typeface="Apple Chancery"/>
                <a:ea typeface="Osaka"/>
                <a:cs typeface="Apple Chancery"/>
              </a:rPr>
              <a:t>إيمان</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ar-JO" b="1" dirty="0">
                <a:solidFill>
                  <a:srgbClr val="FFFFFF"/>
                </a:solidFill>
                <a:effectLst>
                  <a:glow rad="317500">
                    <a:srgbClr val="000000">
                      <a:alpha val="91000"/>
                    </a:srgbClr>
                  </a:glow>
                </a:effectLst>
                <a:latin typeface="Apple Chancery"/>
                <a:ea typeface="Osaka"/>
                <a:cs typeface="Apple Chancery"/>
              </a:rPr>
              <a:t>وداعة</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sz="3600" b="1" dirty="0">
                <a:solidFill>
                  <a:srgbClr val="FFFFFF"/>
                </a:solidFill>
                <a:effectLst>
                  <a:glow rad="317500">
                    <a:srgbClr val="000000">
                      <a:alpha val="91000"/>
                    </a:srgbClr>
                  </a:glow>
                </a:effectLst>
                <a:latin typeface="Apple Chancery"/>
                <a:ea typeface="Osaka"/>
                <a:cs typeface="Apple Chancery"/>
              </a:rPr>
              <a:t>غلاطية 5: 22-23</a:t>
            </a:r>
            <a:endParaRPr lang="en-US" sz="3600" b="1" dirty="0">
              <a:solidFill>
                <a:srgbClr val="FFFFFF"/>
              </a:solidFill>
              <a:effectLst>
                <a:glow rad="317500">
                  <a:srgbClr val="000000">
                    <a:alpha val="91000"/>
                  </a:srgbClr>
                </a:glow>
              </a:effectLst>
              <a:latin typeface="Apple Chancery"/>
              <a:ea typeface="Osaka"/>
              <a:cs typeface="Apple Chancery"/>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FF"/>
                </a:solidFill>
                <a:effectLst>
                  <a:glow rad="317500">
                    <a:srgbClr val="000000">
                      <a:alpha val="91000"/>
                    </a:srgbClr>
                  </a:glow>
                </a:effectLst>
                <a:latin typeface="Apple Chancery"/>
                <a:ea typeface="Osaka"/>
                <a:cs typeface="Apple Chancery"/>
              </a:rPr>
              <a:t>تعفف</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قوة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ضمان</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تحمل</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سلوك</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شخصية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ثقة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إتضاع</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ar-JO" b="1" dirty="0">
                <a:solidFill>
                  <a:srgbClr val="FFFF00"/>
                </a:solidFill>
                <a:effectLst>
                  <a:glow rad="317500">
                    <a:srgbClr val="000000">
                      <a:alpha val="91000"/>
                    </a:srgbClr>
                  </a:glow>
                </a:effectLst>
                <a:latin typeface="Apple Chancery"/>
                <a:ea typeface="Osaka"/>
                <a:cs typeface="Apple Chancery"/>
              </a:rPr>
              <a:t>نصرة</a:t>
            </a:r>
            <a:endParaRPr lang="en-US" b="1" dirty="0">
              <a:solidFill>
                <a:srgbClr val="FFFF00"/>
              </a:solidFill>
              <a:effectLst>
                <a:glow rad="317500">
                  <a:srgbClr val="000000">
                    <a:alpha val="91000"/>
                  </a:srgbClr>
                </a:glow>
              </a:effectLst>
              <a:latin typeface="Apple Chancery"/>
              <a:ea typeface="Osaka"/>
              <a:cs typeface="Apple Chancery"/>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ar-JO" sz="5400" dirty="0">
                <a:solidFill>
                  <a:srgbClr val="FFFFFF"/>
                </a:solidFill>
                <a:effectLst>
                  <a:glow rad="317500">
                    <a:schemeClr val="tx1">
                      <a:alpha val="91000"/>
                    </a:schemeClr>
                  </a:glow>
                </a:effectLst>
                <a:latin typeface="Apple Chancery"/>
                <a:cs typeface="Apple Chancery"/>
              </a:rPr>
              <a:t>هل </a:t>
            </a:r>
            <a:r>
              <a:rPr lang="ar-JO" sz="5400" dirty="0">
                <a:solidFill>
                  <a:srgbClr val="FFFF00"/>
                </a:solidFill>
                <a:effectLst>
                  <a:glow rad="317500">
                    <a:schemeClr val="tx1">
                      <a:alpha val="91000"/>
                    </a:schemeClr>
                  </a:glow>
                </a:effectLst>
                <a:latin typeface="Apple Chancery"/>
                <a:cs typeface="Apple Chancery"/>
              </a:rPr>
              <a:t>أنت</a:t>
            </a:r>
            <a:r>
              <a:rPr lang="ar-JO" sz="5400" dirty="0">
                <a:solidFill>
                  <a:srgbClr val="FFFFFF"/>
                </a:solidFill>
                <a:effectLst>
                  <a:glow rad="317500">
                    <a:schemeClr val="tx1">
                      <a:alpha val="91000"/>
                    </a:schemeClr>
                  </a:glow>
                </a:effectLst>
                <a:latin typeface="Apple Chancery"/>
                <a:cs typeface="Apple Chancery"/>
              </a:rPr>
              <a:t> مستسلم للمسيح ؟</a:t>
            </a:r>
            <a:endParaRPr lang="en-US" sz="5400" dirty="0">
              <a:solidFill>
                <a:srgbClr val="FFFFFF"/>
              </a:solidFill>
              <a:effectLst>
                <a:glow rad="317500">
                  <a:schemeClr val="tx1">
                    <a:alpha val="91000"/>
                  </a:schemeClr>
                </a:glow>
              </a:effectLst>
              <a:latin typeface="Apple Chancery"/>
              <a:cs typeface="Apple Chancery"/>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70227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lnSpc>
                <a:spcPct val="90000"/>
              </a:lnSpc>
              <a:spcBef>
                <a:spcPct val="20000"/>
              </a:spcBef>
            </a:pPr>
            <a:r>
              <a:rPr lang="ar-JO" altLang="ja-JP" sz="3600" b="1" dirty="0">
                <a:solidFill>
                  <a:srgbClr val="FFFFFF"/>
                </a:solidFill>
                <a:latin typeface="Arial" charset="0"/>
                <a:cs typeface="Arial" charset="0"/>
              </a:rPr>
              <a:t>أيها الإخوة إن انسبق إنسان فأخذ في زلة ما فأصلحوا أنتم الروحانيين مثل هذا بروح الوداعة ناظراً إلى نفسك لئلا تجرب أنت أيضاً</a:t>
            </a:r>
          </a:p>
          <a:p>
            <a:pPr algn="r">
              <a:lnSpc>
                <a:spcPct val="90000"/>
              </a:lnSpc>
              <a:spcBef>
                <a:spcPct val="20000"/>
              </a:spcBef>
            </a:pPr>
            <a:r>
              <a:rPr lang="ar-JO" sz="3600" b="1" dirty="0">
                <a:solidFill>
                  <a:srgbClr val="FFFFFF"/>
                </a:solidFill>
                <a:latin typeface="Arial" charset="0"/>
                <a:cs typeface="Arial" charset="0"/>
              </a:rPr>
              <a:t>غلاطية 6: 1</a:t>
            </a:r>
            <a:endParaRPr lang="en-US" sz="3600" b="1" dirty="0">
              <a:solidFill>
                <a:srgbClr val="FFFFFF"/>
              </a:solidFill>
              <a:latin typeface="Arial" charset="0"/>
              <a:cs typeface="Arial" charset="0"/>
            </a:endParaRP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ar-JO" sz="4400" b="1" dirty="0">
                <a:solidFill>
                  <a:srgbClr val="FFFFFF"/>
                </a:solidFill>
                <a:latin typeface="Arial" charset="0"/>
                <a:cs typeface="Arial" charset="0"/>
              </a:rPr>
              <a:t>استرداد من يحيون في الخطية</a:t>
            </a:r>
            <a:endParaRPr lang="en-US" sz="3600" dirty="0">
              <a:solidFill>
                <a:srgbClr val="FFFFFF"/>
              </a:solidFill>
              <a:latin typeface="Arial" charset="0"/>
              <a:cs typeface="Arial" charset="0"/>
            </a:endParaRP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ctr" eaLnBrk="1" hangingPunct="1">
              <a:defRPr/>
            </a:pPr>
            <a:r>
              <a:rPr lang="ar-JO" sz="3200" i="0" dirty="0">
                <a:effectLst>
                  <a:glow rad="139700">
                    <a:schemeClr val="bg1">
                      <a:alpha val="75000"/>
                    </a:schemeClr>
                  </a:glow>
                </a:effectLst>
              </a:rPr>
              <a:t>كلمة أصلحوا في غلاطية 6: 1 تشير في سياقات أخرى إلى إصلاح الصيادين للشباك</a:t>
            </a:r>
            <a:endParaRPr lang="en-US" sz="3200" i="0" dirty="0">
              <a:effectLst>
                <a:glow rad="139700">
                  <a:schemeClr val="bg1">
                    <a:alpha val="75000"/>
                  </a:schemeClr>
                </a:glow>
              </a:effectLst>
            </a:endParaRPr>
          </a:p>
        </p:txBody>
      </p:sp>
      <p:sp>
        <p:nvSpPr>
          <p:cNvPr id="1294339" name="Rectangle 3"/>
          <p:cNvSpPr>
            <a:spLocks noGrp="1" noChangeArrowheads="1"/>
          </p:cNvSpPr>
          <p:nvPr>
            <p:ph type="body" idx="1"/>
          </p:nvPr>
        </p:nvSpPr>
        <p:spPr>
          <a:xfrm>
            <a:off x="1828800" y="3200400"/>
            <a:ext cx="5029200" cy="914400"/>
          </a:xfrm>
        </p:spPr>
        <p:txBody>
          <a:bodyPr/>
          <a:lstStyle/>
          <a:p>
            <a:pPr marL="0" indent="0" algn="r" eaLnBrk="1" hangingPunct="1">
              <a:spcBef>
                <a:spcPct val="0"/>
              </a:spcBef>
              <a:buFont typeface="Monotype Sorts" charset="2"/>
              <a:buNone/>
              <a:defRPr/>
            </a:pPr>
            <a:r>
              <a:rPr lang="ar-JO" sz="6000" i="1" dirty="0">
                <a:solidFill>
                  <a:schemeClr val="tx2"/>
                </a:solidFill>
                <a:effectLst>
                  <a:glow rad="139700">
                    <a:schemeClr val="bg1">
                      <a:alpha val="75000"/>
                    </a:schemeClr>
                  </a:glow>
                </a:effectLst>
              </a:rPr>
              <a:t>إصلاح الشباك</a:t>
            </a:r>
            <a:endParaRPr lang="en-US" sz="6000" i="1" dirty="0">
              <a:solidFill>
                <a:schemeClr val="tx2"/>
              </a:solidFill>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ctr" eaLnBrk="1" hangingPunct="1">
              <a:defRPr/>
            </a:pPr>
            <a:r>
              <a:rPr lang="ar-JO" sz="3200" dirty="0">
                <a:effectLst>
                  <a:glow rad="139700">
                    <a:schemeClr val="bg1">
                      <a:alpha val="75000"/>
                    </a:schemeClr>
                  </a:glow>
                </a:effectLst>
              </a:rPr>
              <a:t>لا تجعل من إصلاح الشباك أولويتك</a:t>
            </a:r>
            <a:endParaRPr lang="en-US" sz="320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0" y="5105400"/>
            <a:ext cx="9144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a:buFont typeface="Monotype Sorts" charset="2"/>
              <a:buNone/>
              <a:defRPr/>
            </a:pPr>
            <a:r>
              <a:rPr lang="ar-JO" sz="6000" i="1" kern="0" dirty="0">
                <a:solidFill>
                  <a:srgbClr val="FFFFFF"/>
                </a:solidFill>
                <a:effectLst>
                  <a:glow rad="139700">
                    <a:srgbClr val="000000">
                      <a:alpha val="75000"/>
                    </a:srgbClr>
                  </a:glow>
                </a:effectLst>
                <a:latin typeface="Tahoma"/>
                <a:ea typeface="ＭＳ Ｐゴシック"/>
                <a:cs typeface="ＭＳ Ｐゴシック"/>
              </a:rPr>
              <a:t>أصلح الناس</a:t>
            </a:r>
            <a:endParaRPr lang="en-US" sz="60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406535"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charset="0"/>
              </a:rPr>
              <a:t>72</a:t>
            </a:r>
            <a:endParaRPr lang="en-US" b="1" dirty="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يمكنك أن تكون حراً ؟</a:t>
            </a:r>
            <a:endParaRPr lang="en-US" sz="54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81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ar-JO"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حياة</a:t>
            </a:r>
            <a:endPar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endParaRP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ar-JO" sz="3200" dirty="0">
                <a:solidFill>
                  <a:schemeClr val="bg1"/>
                </a:solidFill>
                <a:latin typeface="Helvetica" pitchFamily="2" charset="0"/>
                <a:ea typeface="ヒラギノ角ゴ ProN W3" panose="020B0300000000000000" pitchFamily="34" charset="-128"/>
                <a:cs typeface="Arial" panose="020B0604020202020204" pitchFamily="34" charset="0"/>
              </a:rPr>
              <a:t>غلاطية 6: 8</a:t>
            </a:r>
            <a:endParaRPr lang="en-US" sz="3200" dirty="0">
              <a:solidFill>
                <a:schemeClr val="bg1"/>
              </a:solidFill>
              <a:latin typeface="Helvetica" pitchFamily="2" charset="0"/>
              <a:cs typeface="Arial" panose="020B0604020202020204" pitchFamily="34" charset="0"/>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ar-JO" sz="13800" i="1" spc="-200" dirty="0">
                <a:solidFill>
                  <a:schemeClr val="bg1"/>
                </a:solidFill>
                <a:effectLst>
                  <a:glow rad="127000">
                    <a:srgbClr val="C00000">
                      <a:alpha val="38000"/>
                    </a:srgbClr>
                  </a:glow>
                </a:effectLst>
                <a:latin typeface="Apple Chancery" panose="03020702040506060504" pitchFamily="66" charset="-79"/>
                <a:ea typeface="ヒラギノ角ゴ ProN W3" panose="020B0300000000000000" pitchFamily="34" charset="-128"/>
                <a:cs typeface="Apple Chancery" panose="03020702040506060504" pitchFamily="66" charset="-79"/>
              </a:rPr>
              <a:t>أبدية</a:t>
            </a:r>
            <a:endParaRPr 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7649075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ar-JO" sz="3600" dirty="0">
                <a:solidFill>
                  <a:srgbClr val="ED8883"/>
                </a:solidFill>
                <a:latin typeface="Arial" panose="020B0604020202020204" pitchFamily="34" charset="0"/>
                <a:cs typeface="Arial" panose="020B0604020202020204" pitchFamily="34" charset="0"/>
              </a:rPr>
              <a:t>غلاطية 6: 8</a:t>
            </a:r>
            <a:endParaRPr lang="en-US" sz="3600" dirty="0">
              <a:solidFill>
                <a:srgbClr val="ED8883"/>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ar-JO" sz="3200" dirty="0">
                <a:solidFill>
                  <a:schemeClr val="bg1"/>
                </a:solidFill>
                <a:latin typeface="Arial" panose="020B0604020202020204" pitchFamily="34" charset="0"/>
                <a:cs typeface="Arial" panose="020B0604020202020204" pitchFamily="34" charset="0"/>
              </a:rPr>
              <a:t>لأن من يزرع لجسده </a:t>
            </a:r>
          </a:p>
          <a:p>
            <a:r>
              <a:rPr lang="ar-JO" sz="3200" dirty="0">
                <a:solidFill>
                  <a:schemeClr val="bg1"/>
                </a:solidFill>
                <a:latin typeface="Arial" panose="020B0604020202020204" pitchFamily="34" charset="0"/>
                <a:cs typeface="Arial" panose="020B0604020202020204" pitchFamily="34" charset="0"/>
              </a:rPr>
              <a:t>فمن الجسد يحصد فساداً </a:t>
            </a:r>
          </a:p>
          <a:p>
            <a:r>
              <a:rPr lang="ar-JO" sz="3200" dirty="0">
                <a:solidFill>
                  <a:schemeClr val="bg1"/>
                </a:solidFill>
                <a:latin typeface="Arial" panose="020B0604020202020204" pitchFamily="34" charset="0"/>
                <a:cs typeface="Arial" panose="020B0604020202020204" pitchFamily="34" charset="0"/>
              </a:rPr>
              <a:t>و من يزرع للروح </a:t>
            </a:r>
          </a:p>
          <a:p>
            <a:r>
              <a:rPr lang="ar-JO" sz="3200" dirty="0">
                <a:solidFill>
                  <a:schemeClr val="bg1"/>
                </a:solidFill>
                <a:latin typeface="Arial" panose="020B0604020202020204" pitchFamily="34" charset="0"/>
                <a:cs typeface="Arial" panose="020B0604020202020204" pitchFamily="34" charset="0"/>
              </a:rPr>
              <a:t>فمن الروح يحصد حياة أبدية</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70339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يجب أن يكون الخلاص بالإيمان </a:t>
            </a:r>
            <a:r>
              <a:rPr lang="ar-JO" sz="5400" b="1" dirty="0">
                <a:solidFill>
                  <a:srgbClr val="FFFF00"/>
                </a:solidFill>
                <a:effectLst>
                  <a:glow rad="127000">
                    <a:schemeClr val="tx1"/>
                  </a:glow>
                </a:effectLst>
                <a:latin typeface="Arial" charset="0"/>
                <a:ea typeface="ＭＳ Ｐゴシック" charset="0"/>
                <a:cs typeface="ＭＳ Ｐゴシック" charset="0"/>
              </a:rPr>
              <a:t>وحده</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20847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دعا يسوع </a:t>
            </a:r>
            <a:r>
              <a:rPr lang="ar-JO" sz="4800" b="1" dirty="0">
                <a:solidFill>
                  <a:srgbClr val="FFFF00"/>
                </a:solidFill>
                <a:effectLst>
                  <a:glow rad="127000">
                    <a:schemeClr val="tx1"/>
                  </a:glow>
                </a:effectLst>
                <a:latin typeface="Arial" charset="0"/>
                <a:ea typeface="ＭＳ Ｐゴシック" charset="0"/>
                <a:cs typeface="ＭＳ Ｐゴシック" charset="0"/>
              </a:rPr>
              <a:t>بولس</a:t>
            </a:r>
            <a:r>
              <a:rPr lang="ar-JO" sz="4800" b="1" dirty="0">
                <a:effectLst>
                  <a:glow rad="127000">
                    <a:schemeClr val="tx1"/>
                  </a:glow>
                </a:effectLst>
                <a:latin typeface="Arial" charset="0"/>
                <a:ea typeface="ＭＳ Ｐゴシック" charset="0"/>
                <a:cs typeface="ＭＳ Ｐゴシック" charset="0"/>
              </a:rPr>
              <a:t> ليعلم عن الخلاص بالإيمان (غل 1-2)</a:t>
            </a:r>
            <a:endParaRPr lang="en-US" sz="48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179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الخلاص كان </a:t>
            </a:r>
            <a:r>
              <a:rPr lang="ar-JO" sz="4800" b="1" dirty="0">
                <a:solidFill>
                  <a:srgbClr val="FFFF00"/>
                </a:solidFill>
                <a:effectLst>
                  <a:glow rad="127000">
                    <a:schemeClr val="tx1"/>
                  </a:glow>
                </a:effectLst>
                <a:latin typeface="Arial" charset="0"/>
                <a:ea typeface="ＭＳ Ｐゴシック" charset="0"/>
                <a:cs typeface="ＭＳ Ｐゴシック" charset="0"/>
              </a:rPr>
              <a:t>دائماً</a:t>
            </a:r>
            <a:r>
              <a:rPr lang="ar-JO" sz="4800" b="1" dirty="0">
                <a:effectLst>
                  <a:glow rad="127000">
                    <a:schemeClr val="tx1"/>
                  </a:glow>
                </a:effectLst>
                <a:latin typeface="Arial" charset="0"/>
                <a:ea typeface="ＭＳ Ｐゴシック" charset="0"/>
                <a:cs typeface="ＭＳ Ｐゴシック" charset="0"/>
              </a:rPr>
              <a:t> بالإيمان (غل 3-4)</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ar-JO"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rPr>
              <a:t>مركزية الصليب</a:t>
            </a:r>
            <a:endParaRPr lang="en-US" sz="3600" kern="10" dirty="0">
              <a:ln w="12700">
                <a:solidFill>
                  <a:srgbClr val="EAEAEA"/>
                </a:solidFill>
                <a:round/>
                <a:headEnd/>
                <a:tailEnd/>
              </a:ln>
              <a:solidFill>
                <a:schemeClr val="bg1"/>
              </a:soli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قبل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الإيمان ينظر إلى الأمام نحو صليب يسوع المسيح</a:t>
            </a:r>
            <a:endParaRPr lang="en-US" sz="3200" dirty="0">
              <a:solidFill>
                <a:srgbClr val="FFFFFF"/>
              </a:solidFill>
              <a:latin typeface="Helvetica" charset="0"/>
              <a:ea typeface="Osaka" charset="0"/>
              <a:cs typeface="Osaka"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بعد الميلاد</a:t>
            </a:r>
            <a:endParaRPr lang="en-US"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ar-JO" sz="3200" dirty="0">
                <a:solidFill>
                  <a:srgbClr val="FFFFFF"/>
                </a:solidFill>
                <a:latin typeface="Helvetica" charset="0"/>
                <a:ea typeface="Osaka" charset="0"/>
                <a:cs typeface="Osaka" charset="0"/>
              </a:rPr>
              <a:t>الإيمان ينظر إلى الخلف نحو صليب يسوع المسيح</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3038693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الخلاص بالإيمان وحده يغيرنا </a:t>
            </a:r>
            <a:r>
              <a:rPr lang="ar-JO" sz="4800" b="1" dirty="0">
                <a:solidFill>
                  <a:srgbClr val="FFFF00"/>
                </a:solidFill>
                <a:effectLst>
                  <a:glow rad="127000">
                    <a:schemeClr val="tx1"/>
                  </a:glow>
                </a:effectLst>
                <a:latin typeface="Arial" charset="0"/>
                <a:ea typeface="ＭＳ Ｐゴシック" charset="0"/>
                <a:cs typeface="ＭＳ Ｐゴシック" charset="0"/>
              </a:rPr>
              <a:t>داخلياً </a:t>
            </a:r>
            <a:r>
              <a:rPr lang="ar-JO" sz="4800" b="1" dirty="0">
                <a:effectLst>
                  <a:glow rad="127000">
                    <a:schemeClr val="tx1"/>
                  </a:glow>
                </a:effectLst>
                <a:latin typeface="Arial" charset="0"/>
                <a:ea typeface="ＭＳ Ｐゴシック" charset="0"/>
                <a:cs typeface="ＭＳ Ｐゴシック" charset="0"/>
              </a:rPr>
              <a:t>   (غل 5-6)</a:t>
            </a:r>
            <a:endParaRPr lang="en-US" sz="4800" b="1" dirty="0">
              <a:effectLst>
                <a:glow rad="127000">
                  <a:schemeClr val="tx1"/>
                </a:glow>
              </a:effectLst>
              <a:latin typeface="Arial" charset="0"/>
              <a:ea typeface="ＭＳ Ｐゴシック" charset="0"/>
              <a:cs typeface="ＭＳ Ｐゴシック"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3507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 في غلاطية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الخلاص بالإيمان </a:t>
            </a:r>
            <a:r>
              <a:rPr lang="ar-JO" sz="5400" b="1" dirty="0">
                <a:solidFill>
                  <a:srgbClr val="FFFF00"/>
                </a:solidFill>
                <a:effectLst>
                  <a:glow rad="127000">
                    <a:srgbClr val="000000"/>
                  </a:glow>
                </a:effectLst>
                <a:latin typeface="Arial" charset="0"/>
                <a:ea typeface="ＭＳ Ｐゴシック" charset="0"/>
                <a:cs typeface="ＭＳ Ｐゴシック" charset="0"/>
              </a:rPr>
              <a:t>يحرر</a:t>
            </a:r>
            <a:r>
              <a:rPr lang="ar-JO" sz="5400" b="1" dirty="0">
                <a:solidFill>
                  <a:srgbClr val="FFFFFF"/>
                </a:solidFill>
                <a:effectLst>
                  <a:glow rad="127000">
                    <a:srgbClr val="000000"/>
                  </a:glow>
                </a:effectLst>
                <a:latin typeface="Arial" charset="0"/>
                <a:ea typeface="ＭＳ Ｐゴシック" charset="0"/>
                <a:cs typeface="ＭＳ Ｐゴシック" charset="0"/>
              </a:rPr>
              <a:t>نا من الناموس ليعطينا حرية في المسيح</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5189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ar-JO"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الناموسيون المسيحيون</a:t>
            </a:r>
            <a:endParaRPr 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itle 1"/>
          <p:cNvSpPr>
            <a:spLocks noGrp="1"/>
          </p:cNvSpPr>
          <p:nvPr>
            <p:ph type="title"/>
          </p:nvPr>
        </p:nvSpPr>
        <p:spPr/>
        <p:txBody>
          <a:bodyPr/>
          <a:lstStyle/>
          <a:p>
            <a:r>
              <a:rPr lang="ar-JO" dirty="0">
                <a:latin typeface="Arial Black" charset="0"/>
                <a:ea typeface="ＭＳ Ｐゴシック" charset="0"/>
                <a:cs typeface="ＭＳ Ｐゴシック" charset="0"/>
              </a:rPr>
              <a:t>تمت دعوتهم للكنيسة</a:t>
            </a:r>
            <a:endParaRPr lang="en-US" dirty="0">
              <a:latin typeface="Arial Black" charset="0"/>
              <a:ea typeface="ＭＳ Ｐゴシック" charset="0"/>
              <a:cs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يجب أن يكون الخلاص بالإيمان </a:t>
            </a:r>
            <a:r>
              <a:rPr lang="ar-JO" sz="5400" b="1" dirty="0">
                <a:solidFill>
                  <a:srgbClr val="FFFF00"/>
                </a:solidFill>
                <a:effectLst>
                  <a:glow rad="127000">
                    <a:schemeClr val="tx1"/>
                  </a:glow>
                </a:effectLst>
                <a:latin typeface="Arial" charset="0"/>
                <a:ea typeface="ＭＳ Ｐゴシック" charset="0"/>
                <a:cs typeface="ＭＳ Ｐゴシック" charset="0"/>
              </a:rPr>
              <a:t>وحده</a:t>
            </a:r>
            <a:r>
              <a:rPr lang="ar-JO" sz="5400" b="1" dirty="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05625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600" dirty="0">
                <a:solidFill>
                  <a:srgbClr val="FFFFFF"/>
                </a:solidFill>
                <a:latin typeface="Bank Gothic" pitchFamily="-111" charset="0"/>
                <a:ea typeface="Bank Gothic" pitchFamily="-111" charset="0"/>
                <a:cs typeface="Bank Gothic" pitchFamily="-111" charset="0"/>
              </a:rPr>
              <a:t>كنيسة يسوع الحقيقي، طريق آدم</a:t>
            </a:r>
            <a:endParaRPr lang="en-US" sz="3600" dirty="0">
              <a:solidFill>
                <a:srgbClr val="FFFFFF"/>
              </a:solidFill>
              <a:latin typeface="Bank Gothic" pitchFamily="-111" charset="0"/>
              <a:ea typeface="Bank Gothic" pitchFamily="-111" charset="0"/>
              <a:cs typeface="Bank Gothic" pitchFamily="-111" charset="0"/>
            </a:endParaRPr>
          </a:p>
        </p:txBody>
      </p:sp>
      <p:sp>
        <p:nvSpPr>
          <p:cNvPr id="424963" name="Text Box 2"/>
          <p:cNvSpPr txBox="1">
            <a:spLocks noChangeArrowheads="1"/>
          </p:cNvSpPr>
          <p:nvPr/>
        </p:nvSpPr>
        <p:spPr bwMode="auto">
          <a:xfrm>
            <a:off x="8502650"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rPr>
              <a:t>200</a:t>
            </a:r>
            <a:endParaRPr lang="en-US" dirty="0">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بماذا تؤمن كنيسة يسوع الحقيقي ؟</a:t>
            </a:r>
            <a:endParaRPr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هوية كنيسة يسوع الحقيقي</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rgbClr val="FFFFFF"/>
                  </a:solidFill>
                  <a:effectLst>
                    <a:outerShdw blurRad="38100" dist="38100" dir="2700000" algn="tl">
                      <a:srgbClr val="000000"/>
                    </a:outerShdw>
                  </a:effectLst>
                  <a:latin typeface="Geneva" charset="0"/>
                  <a:cs typeface="Geneva" charset="0"/>
                </a:rPr>
                <a:t>المعمودية في كنيسة يسوع الحقيقي (إحناء الرأس)</a:t>
              </a:r>
              <a:endParaRPr lang="en-US" sz="2800" b="1" dirty="0">
                <a:solidFill>
                  <a:srgbClr val="FFFFFF"/>
                </a:solidFill>
                <a:effectLst>
                  <a:outerShdw blurRad="38100" dist="38100" dir="2700000" algn="tl">
                    <a:srgbClr val="000000"/>
                  </a:outerShdw>
                </a:effectLst>
                <a:latin typeface="Geneva" charset="0"/>
                <a:cs typeface="Geneva" charset="0"/>
              </a:endParaRP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rgbClr val="FFFFFF"/>
                  </a:solidFill>
                  <a:effectLst>
                    <a:outerShdw blurRad="38100" dist="38100" dir="2700000" algn="tl">
                      <a:srgbClr val="000000"/>
                    </a:outerShdw>
                  </a:effectLst>
                  <a:latin typeface="Geneva" charset="0"/>
                  <a:cs typeface="Geneva" charset="0"/>
                </a:rPr>
                <a:t>غسل الأرجل من حادم كنيسة يسوع الحقيقي</a:t>
              </a:r>
              <a:endParaRPr lang="en-US" sz="28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شركة المائدة (الإستحالة)</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استقبال الروح القدس</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التكلم بألسنة</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outerShdw blurRad="38100" dist="38100" dir="2700000" algn="tl">
                      <a:srgbClr val="000000"/>
                    </a:outerShdw>
                  </a:effectLst>
                  <a:latin typeface="Geneva" charset="0"/>
                  <a:cs typeface="Geneva" charset="0"/>
                </a:rPr>
                <a:t>(</a:t>
              </a:r>
              <a:r>
                <a:rPr lang="ar-JO" sz="3200" b="1" dirty="0">
                  <a:solidFill>
                    <a:srgbClr val="FFFFFF"/>
                  </a:solidFill>
                  <a:effectLst>
                    <a:outerShdw blurRad="38100" dist="38100" dir="2700000" algn="tl">
                      <a:srgbClr val="000000"/>
                    </a:outerShdw>
                  </a:effectLst>
                  <a:latin typeface="Geneva" charset="0"/>
                  <a:cs typeface="Geneva" charset="0"/>
                </a:rPr>
                <a:t>(الإيمان بالمسيح ؟ لا</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outerShdw blurRad="38100" dist="38100" dir="2700000" algn="tl">
                      <a:srgbClr val="000000"/>
                    </a:outerShdw>
                  </a:effectLst>
                  <a:latin typeface="Geneva" charset="0"/>
                  <a:cs typeface="Geneva" charset="0"/>
                </a:rPr>
                <a:t>الخلاص ؟؟؟؟</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sp>
        <p:nvSpPr>
          <p:cNvPr id="425995" name="Text Box 2"/>
          <p:cNvSpPr txBox="1">
            <a:spLocks noChangeArrowheads="1"/>
          </p:cNvSpPr>
          <p:nvPr/>
        </p:nvSpPr>
        <p:spPr bwMode="auto">
          <a:xfrm>
            <a:off x="8502650"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rPr>
              <a:t>200</a:t>
            </a:r>
            <a:endParaRPr lang="en-US" dirty="0">
              <a:solidFill>
                <a:srgbClr val="FFFFFF"/>
              </a:solidFill>
            </a:endParaRP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ar-JO" dirty="0">
                <a:latin typeface="Arial Black" charset="0"/>
                <a:ea typeface="ＭＳ Ｐゴシック" charset="0"/>
                <a:cs typeface="ＭＳ Ｐゴシック" charset="0"/>
              </a:rPr>
              <a:t>لماذا يحب الناس الناموسية ؟</a:t>
            </a:r>
            <a:endParaRPr lang="en-US" dirty="0">
              <a:latin typeface="Arial Black"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ar-JO" dirty="0">
                <a:latin typeface="Arial Black" charset="0"/>
                <a:ea typeface="ＭＳ Ｐゴシック" charset="0"/>
                <a:cs typeface="ＭＳ Ｐゴシック" charset="0"/>
              </a:rPr>
              <a:t>لماذا يحب الناس الناموسية ؟</a:t>
            </a:r>
            <a:endParaRPr lang="en-US" dirty="0">
              <a:latin typeface="Arial Black" charset="0"/>
              <a:ea typeface="ＭＳ Ｐゴシック" charset="0"/>
              <a:cs typeface="ＭＳ Ｐゴシック" charset="0"/>
            </a:endParaRP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uFont typeface="Arial" charset="0"/>
              <a:buChar char="•"/>
            </a:pPr>
            <a:r>
              <a:rPr lang="ar-JO" sz="3200" b="1" dirty="0">
                <a:solidFill>
                  <a:srgbClr val="E3EBF1"/>
                </a:solidFill>
                <a:latin typeface="Arial Black" charset="0"/>
              </a:rPr>
              <a:t>تعطينا </a:t>
            </a:r>
            <a:r>
              <a:rPr lang="ar-JO" sz="3200" b="1" dirty="0">
                <a:solidFill>
                  <a:srgbClr val="FFFF00"/>
                </a:solidFill>
                <a:latin typeface="Arial Black" charset="0"/>
              </a:rPr>
              <a:t>مقياساً محسوساً </a:t>
            </a:r>
            <a:r>
              <a:rPr lang="ar-JO" sz="3200" b="1" dirty="0">
                <a:solidFill>
                  <a:srgbClr val="E3EBF1"/>
                </a:solidFill>
                <a:latin typeface="Arial Black" charset="0"/>
              </a:rPr>
              <a:t>للمكان الذي نقف فيه</a:t>
            </a:r>
            <a:endParaRPr lang="en-US" sz="3200" b="1" dirty="0">
              <a:solidFill>
                <a:srgbClr val="E3EBF1"/>
              </a:solidFill>
              <a:latin typeface="Arial Black" charset="0"/>
            </a:endParaRPr>
          </a:p>
          <a:p>
            <a:pPr algn="r" rtl="1">
              <a:buFont typeface="Arial" charset="0"/>
              <a:buChar char="•"/>
            </a:pPr>
            <a:endParaRPr lang="en-US" sz="3200" dirty="0">
              <a:solidFill>
                <a:srgbClr val="E3EBF1"/>
              </a:solidFill>
              <a:latin typeface="Arial Black" charset="0"/>
            </a:endParaRPr>
          </a:p>
          <a:p>
            <a:pPr algn="r" rtl="1">
              <a:buFont typeface="Arial" charset="0"/>
              <a:buChar char="•"/>
            </a:pPr>
            <a:r>
              <a:rPr lang="ar-JO" sz="3200" b="1" dirty="0">
                <a:solidFill>
                  <a:srgbClr val="E3EBF1"/>
                </a:solidFill>
                <a:latin typeface="Arial Black" charset="0"/>
              </a:rPr>
              <a:t>تضع ثقة في أيدينا حتى </a:t>
            </a:r>
            <a:r>
              <a:rPr lang="ar-JO" sz="3200" b="1" dirty="0">
                <a:solidFill>
                  <a:srgbClr val="FFFF00"/>
                </a:solidFill>
                <a:latin typeface="Arial Black" charset="0"/>
              </a:rPr>
              <a:t>نضع الفضل </a:t>
            </a:r>
            <a:r>
              <a:rPr lang="ar-JO" sz="3200" b="1" dirty="0">
                <a:solidFill>
                  <a:srgbClr val="E3EBF1"/>
                </a:solidFill>
                <a:latin typeface="Arial Black" charset="0"/>
              </a:rPr>
              <a:t>لأعمالنا</a:t>
            </a:r>
            <a:endParaRPr lang="en-US" sz="3200" b="1" dirty="0">
              <a:solidFill>
                <a:srgbClr val="E3EBF1"/>
              </a:solidFill>
              <a:latin typeface="Arial Black" charset="0"/>
            </a:endParaRPr>
          </a:p>
          <a:p>
            <a:pPr algn="r" rtl="1">
              <a:buFont typeface="Arial" charset="0"/>
              <a:buChar char="•"/>
            </a:pPr>
            <a:endParaRPr lang="en-US" sz="3200" dirty="0">
              <a:solidFill>
                <a:srgbClr val="E3EBF1"/>
              </a:solidFill>
              <a:latin typeface="Arial Black" charset="0"/>
            </a:endParaRPr>
          </a:p>
          <a:p>
            <a:pPr algn="r" rtl="1">
              <a:buFont typeface="Arial" charset="0"/>
              <a:buChar char="•"/>
            </a:pPr>
            <a:r>
              <a:rPr lang="ar-JO" sz="3200" b="1" dirty="0">
                <a:solidFill>
                  <a:srgbClr val="E3EBF1"/>
                </a:solidFill>
                <a:latin typeface="Arial Black" charset="0"/>
              </a:rPr>
              <a:t>تجعل </a:t>
            </a:r>
            <a:r>
              <a:rPr lang="ar-JO" sz="3200" b="1" dirty="0">
                <a:solidFill>
                  <a:srgbClr val="FFFF00"/>
                </a:solidFill>
                <a:latin typeface="Arial Black" charset="0"/>
              </a:rPr>
              <a:t>اتخاذ القرار أسهل </a:t>
            </a:r>
            <a:r>
              <a:rPr lang="ar-JO" sz="3200" b="1" dirty="0">
                <a:solidFill>
                  <a:srgbClr val="E3EBF1"/>
                </a:solidFill>
                <a:latin typeface="Arial Black" charset="0"/>
              </a:rPr>
              <a:t>من اعتبار الأمور صحيحة أم خاطئة</a:t>
            </a:r>
            <a:endParaRPr lang="en-US" sz="5400" b="1" dirty="0">
              <a:solidFill>
                <a:srgbClr val="E3EBF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ar-JO" dirty="0">
                <a:latin typeface="Arial Black" charset="0"/>
                <a:ea typeface="ＭＳ Ｐゴシック" charset="0"/>
                <a:cs typeface="ＭＳ Ｐゴシック" charset="0"/>
              </a:rPr>
              <a:t>لماذا يحب الناس الناموسية ؟</a:t>
            </a:r>
            <a:endParaRPr lang="en-US" dirty="0">
              <a:latin typeface="Arial Black" charset="0"/>
              <a:ea typeface="ＭＳ Ｐゴシック" charset="0"/>
              <a:cs typeface="ＭＳ Ｐゴシック" charset="0"/>
            </a:endParaRP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8000" dirty="0">
                <a:solidFill>
                  <a:srgbClr val="E3EBF1"/>
                </a:solidFill>
                <a:latin typeface="Arial" charset="0"/>
                <a:cs typeface="Arial" charset="0"/>
              </a:rPr>
              <a:t>الكبرياء</a:t>
            </a:r>
            <a:endParaRPr lang="en-US" sz="16600" dirty="0">
              <a:solidFill>
                <a:srgbClr val="E3EBF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تطبيق غلاطية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77">
              <a:defRPr/>
            </a:pPr>
            <a:r>
              <a:rPr lang="ar-JO" sz="4000" b="1" dirty="0">
                <a:solidFill>
                  <a:srgbClr val="FFFFFF"/>
                </a:solidFill>
                <a:effectLst>
                  <a:glow rad="127000">
                    <a:srgbClr val="000000"/>
                  </a:glow>
                </a:effectLst>
                <a:latin typeface="Arial" charset="0"/>
                <a:ea typeface="ＭＳ Ｐゴシック" charset="0"/>
                <a:cs typeface="ＭＳ Ｐゴシック" charset="0"/>
              </a:rPr>
              <a:t>كن حراً من عبودية الناموس</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77">
              <a:defRPr/>
            </a:pPr>
            <a:r>
              <a:rPr lang="ar-JO" sz="4000" b="1" dirty="0">
                <a:solidFill>
                  <a:srgbClr val="FFFFFF"/>
                </a:solidFill>
                <a:effectLst>
                  <a:glow rad="127000">
                    <a:srgbClr val="000000"/>
                  </a:glow>
                </a:effectLst>
                <a:latin typeface="Arial" charset="0"/>
                <a:ea typeface="ＭＳ Ｐゴシック" charset="0"/>
                <a:cs typeface="ＭＳ Ｐゴシック" charset="0"/>
              </a:rPr>
              <a:t>حتى تستطيع </a:t>
            </a:r>
          </a:p>
          <a:p>
            <a:pPr lvl="0" defTabSz="457177">
              <a:defRPr/>
            </a:pPr>
            <a:r>
              <a:rPr lang="ar-JO" sz="4000" b="1" dirty="0">
                <a:solidFill>
                  <a:srgbClr val="FFFFFF"/>
                </a:solidFill>
                <a:effectLst>
                  <a:glow rad="127000">
                    <a:srgbClr val="000000"/>
                  </a:glow>
                </a:effectLst>
                <a:latin typeface="Arial" charset="0"/>
                <a:ea typeface="ＭＳ Ｐゴシック" charset="0"/>
                <a:cs typeface="ＭＳ Ｐゴシック" charset="0"/>
              </a:rPr>
              <a:t>العيش للمسيح</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07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عظات العهد الجديد</a:t>
            </a:r>
            <a:r>
              <a:rPr lang="en-US" sz="28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58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6.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20407</TotalTime>
  <Words>5907</Words>
  <Application>Microsoft Macintosh PowerPoint</Application>
  <PresentationFormat>On-screen Show (4:3)</PresentationFormat>
  <Paragraphs>956</Paragraphs>
  <Slides>97</Slides>
  <Notes>78</Notes>
  <HiddenSlides>1</HiddenSlides>
  <MMClips>0</MMClips>
  <ScaleCrop>false</ScaleCrop>
  <HeadingPairs>
    <vt:vector size="8" baseType="variant">
      <vt:variant>
        <vt:lpstr>Fonts Used</vt:lpstr>
      </vt:variant>
      <vt:variant>
        <vt:i4>24</vt:i4>
      </vt:variant>
      <vt:variant>
        <vt:lpstr>Theme</vt:lpstr>
      </vt:variant>
      <vt:variant>
        <vt:i4>32</vt:i4>
      </vt:variant>
      <vt:variant>
        <vt:lpstr>Embedded OLE Servers</vt:lpstr>
      </vt:variant>
      <vt:variant>
        <vt:i4>1</vt:i4>
      </vt:variant>
      <vt:variant>
        <vt:lpstr>Slide Titles</vt:lpstr>
      </vt:variant>
      <vt:variant>
        <vt:i4>97</vt:i4>
      </vt:variant>
    </vt:vector>
  </HeadingPairs>
  <TitlesOfParts>
    <vt:vector size="154" baseType="lpstr">
      <vt:lpstr>Firecat Medium</vt:lpstr>
      <vt:lpstr>Kosher-Normal</vt:lpstr>
      <vt:lpstr>Nadianne</vt:lpstr>
      <vt:lpstr>Apple Chancery</vt:lpstr>
      <vt:lpstr>Arial</vt:lpstr>
      <vt:lpstr>Arial Black</vt:lpstr>
      <vt:lpstr>Arial Narrow</vt:lpstr>
      <vt:lpstr>Bank Gothic</vt:lpstr>
      <vt:lpstr>Braggadocio</vt:lpstr>
      <vt:lpstr>Calibri</vt:lpstr>
      <vt:lpstr>Comic Sans MS</vt:lpstr>
      <vt:lpstr>Garamond</vt:lpstr>
      <vt:lpstr>Geneva</vt:lpstr>
      <vt:lpstr>Gill Sans</vt:lpstr>
      <vt:lpstr>Helvetica</vt:lpstr>
      <vt:lpstr>Impact</vt:lpstr>
      <vt:lpstr>Monotype Sorts</vt:lpstr>
      <vt:lpstr>News Gothic MT</vt:lpstr>
      <vt:lpstr>Papyrus</vt:lpstr>
      <vt:lpstr>Tahoma</vt:lpstr>
      <vt:lpstr>Times</vt:lpstr>
      <vt:lpstr>Times New Roman</vt:lpstr>
      <vt:lpstr>Verdana</vt:lpstr>
      <vt:lpstr>Wingdings</vt:lpstr>
      <vt:lpstr>Whirlpool</vt:lpstr>
      <vt:lpstr>Default Design</vt:lpstr>
      <vt:lpstr>1_Expedition</vt:lpstr>
      <vt:lpstr>14 Literary 2 - Dead Sea Scrolls</vt:lpstr>
      <vt:lpstr>Orbit</vt:lpstr>
      <vt:lpstr>Compass</vt:lpstr>
      <vt:lpstr>Balance</vt:lpstr>
      <vt:lpstr>2_Blank Presentation</vt:lpstr>
      <vt:lpstr>8_Blank Presentation</vt:lpstr>
      <vt:lpstr>1_Strategic</vt:lpstr>
      <vt:lpstr>Office Theme</vt:lpstr>
      <vt:lpstr>Contemporary</vt:lpstr>
      <vt:lpstr>Bar Code</vt:lpstr>
      <vt:lpstr>2_Default Design</vt:lpstr>
      <vt:lpstr>1_14 Literary 2 - Dead Sea Scrolls</vt:lpstr>
      <vt:lpstr>3_Default Design</vt:lpstr>
      <vt:lpstr>Full Moon</vt:lpstr>
      <vt:lpstr>Blank Presentation</vt:lpstr>
      <vt:lpstr>23_Blank Presentation</vt:lpstr>
      <vt:lpstr>1_Blank Presentation</vt:lpstr>
      <vt:lpstr>4_Blank Presentation</vt:lpstr>
      <vt:lpstr>5_Blank Presentation</vt:lpstr>
      <vt:lpstr>7_Blank Presentation</vt:lpstr>
      <vt:lpstr>9_Blank Presentation</vt:lpstr>
      <vt:lpstr>49_Blank Presentation</vt:lpstr>
      <vt:lpstr>Title &amp; Subtitle</vt:lpstr>
      <vt:lpstr>50_Blank Presentation</vt:lpstr>
      <vt:lpstr>51_Blank Presentation</vt:lpstr>
      <vt:lpstr>2_Strategic</vt:lpstr>
      <vt:lpstr>10_Blank Presentation</vt:lpstr>
      <vt:lpstr>1_Whirlpool</vt:lpstr>
      <vt:lpstr>4_blstripc.ppt - Blue Stripes</vt:lpstr>
      <vt:lpstr>Microsoft ClipArt Gallery</vt:lpstr>
      <vt:lpstr>كن حراً</vt:lpstr>
      <vt:lpstr>العبودية</vt:lpstr>
      <vt:lpstr> عبودية التعاليم الخاطئة هي العبودية الأسوأ</vt:lpstr>
      <vt:lpstr>هل أنت عبد ؟</vt:lpstr>
      <vt:lpstr>PowerPoint Presentation</vt:lpstr>
      <vt:lpstr>بولس مقابل الناموسيين</vt:lpstr>
      <vt:lpstr>أهمية مخطوطات البحر الميت</vt:lpstr>
      <vt:lpstr>كيف يمكنك أن تكون حراً ؟</vt:lpstr>
      <vt:lpstr>لماذا يجب أن يكون الخلاص بالإيمان وحده ؟</vt:lpstr>
      <vt:lpstr>دعونا ندرس  النص الكتابي</vt:lpstr>
      <vt:lpstr>الخلفية</vt:lpstr>
      <vt:lpstr>Now make sure that you stay free, and don’t get tied up again in slavery to the law</vt:lpstr>
      <vt:lpstr>رقم 1 : الخطاف : المختبر</vt:lpstr>
      <vt:lpstr>1(--)2"The Jerusalem Council"</vt:lpstr>
      <vt:lpstr>نقص أو لا نقص ؟</vt:lpstr>
      <vt:lpstr>لاويين 19: 28 و لا تجرحوا أجسادكم لميت و كتابة وسم لا تجعلوا فيكم أنا الرب</vt:lpstr>
      <vt:lpstr>ماذا تعتقد ؟</vt:lpstr>
      <vt:lpstr>PowerPoint Presentation</vt:lpstr>
      <vt:lpstr>بولس و رسائله</vt:lpstr>
      <vt:lpstr>الكلمة و الآية المفتاحية</vt:lpstr>
      <vt:lpstr>PowerPoint Presentation</vt:lpstr>
      <vt:lpstr>البيان الموجز</vt:lpstr>
      <vt:lpstr>PowerPoint Presentation</vt:lpstr>
      <vt:lpstr>PowerPoint Presentation</vt:lpstr>
      <vt:lpstr>لماذا يجب أن يكون الخلاص بالإيمان وحده ؟</vt:lpstr>
      <vt:lpstr>PowerPoint Presentation</vt:lpstr>
      <vt:lpstr>1. دعا يسوع بولس ليعلم الخلاص بالإيمان (غل 1-2)</vt:lpstr>
      <vt:lpstr>غلاطية 1</vt:lpstr>
      <vt:lpstr>حجة سيرة  بولس الذاتية (غل 1-2)</vt:lpstr>
      <vt:lpstr>نوع مختلف من التحية  (1: 1)</vt:lpstr>
      <vt:lpstr>جدول السفر</vt:lpstr>
      <vt:lpstr>الرجوع (غل 1: 6-7)</vt:lpstr>
      <vt:lpstr>الرجوع (غل 1: 8-9)</vt:lpstr>
      <vt:lpstr>مصدر تعليم بولس (1: 12)</vt:lpstr>
      <vt:lpstr>مصدر تعليم بولس (أع 9: 5ب)</vt:lpstr>
      <vt:lpstr>مصدر تعليم بولس  (1: 15-16)</vt:lpstr>
      <vt:lpstr>مصدر تعليم بولس (1: 17)</vt:lpstr>
      <vt:lpstr>غلاطية 2 </vt:lpstr>
      <vt:lpstr>شركاء لا معلمين (2: 9)</vt:lpstr>
      <vt:lpstr> هل كان بطرس فوق  التوبيخ ؟  هل يمكن ان يخطئ عمود الكنيسة هذا علانية ؟</vt:lpstr>
      <vt:lpstr>بولس يوبخ بطرس (2: 11-12)</vt:lpstr>
      <vt:lpstr>الآية المفتاحية</vt:lpstr>
      <vt:lpstr>لماذا يجب أن يكون الخلاص بالإيمان وحده ؟</vt:lpstr>
      <vt:lpstr>1. دعا يسوع بولس ليعلم عن الخلاص بالإيمان (غل 1-2)</vt:lpstr>
      <vt:lpstr>جدول السفر</vt:lpstr>
      <vt:lpstr>غلاطية 3 </vt:lpstr>
      <vt:lpstr>2. الخلاص كان دائماً بالإيمان (غل 3-4)</vt:lpstr>
      <vt:lpstr>لماذا أعطى الله ناموس   العهد القديم ؟</vt:lpstr>
      <vt:lpstr>حجة بولس اللاهوتية (غل 3-4)</vt:lpstr>
      <vt:lpstr>ما هو الرأي الأدق ؟</vt:lpstr>
      <vt:lpstr>بكلمات أخرى</vt:lpstr>
      <vt:lpstr>إبراهيم</vt:lpstr>
      <vt:lpstr>تكوين 15: 5-6</vt:lpstr>
      <vt:lpstr>المصادقة على تكوين 15 </vt:lpstr>
      <vt:lpstr>يقاوم أهل غلاطية المعلمين الكذبة</vt:lpstr>
      <vt:lpstr>خط سير المملكة و العهود</vt:lpstr>
      <vt:lpstr>غلاطية 3: 26-27</vt:lpstr>
      <vt:lpstr>PowerPoint Presentation</vt:lpstr>
      <vt:lpstr>غلاطية 4 </vt:lpstr>
      <vt:lpstr>PowerPoint Presentation</vt:lpstr>
      <vt:lpstr>PowerPoint Presentation</vt:lpstr>
      <vt:lpstr>لماذا يجب أن يكون الخلاص بالإيمان وحده ؟</vt:lpstr>
      <vt:lpstr>1. دعا يسوع بولس ليعلم عن الخلاص بالإيمان (غل 1-2)</vt:lpstr>
      <vt:lpstr>2. الخلاص كان دائماً بالإيمان (غل 3-4)</vt:lpstr>
      <vt:lpstr>الحرية للذهاب في الطريق الخاطئ</vt:lpstr>
      <vt:lpstr>جدول السفر</vt:lpstr>
      <vt:lpstr>3. الخلاص بالإيمان وحده يغيرنا داخلياً  (غل 5-6)</vt:lpstr>
      <vt:lpstr>غلاطية 5 </vt:lpstr>
      <vt:lpstr>النعمة</vt:lpstr>
      <vt:lpstr>حجة بولس العملية (غل 5-6)</vt:lpstr>
      <vt:lpstr>فاثبتوا إذاً في الحرية التي قد حررنا المسيح بها و لا ترتبكوا أيضاً بنير عبودية (غل 5: 1)</vt:lpstr>
      <vt:lpstr>فاثبتوا أيضاً في الحرية التي قد حررنا المسيح بها و لا ترتبكوا أيضاً بنير عبودية (5: 1)</vt:lpstr>
      <vt:lpstr>السلوك بالروح</vt:lpstr>
      <vt:lpstr>ثمر الروح</vt:lpstr>
      <vt:lpstr>هل أنت مستسلم للمسيح ؟</vt:lpstr>
      <vt:lpstr>غلاطية 6 </vt:lpstr>
      <vt:lpstr>Restore People in Sin</vt:lpstr>
      <vt:lpstr>كلمة أصلحوا في غلاطية 6: 1 تشير في سياقات أخرى إلى إصلاح الصيادين للشباك</vt:lpstr>
      <vt:lpstr>لا تجعل من إصلاح الشباك أولويتك</vt:lpstr>
      <vt:lpstr>حياة</vt:lpstr>
      <vt:lpstr>غلاطية 6: 8</vt:lpstr>
      <vt:lpstr>لماذا يجب أن يكون الخلاص بالإيمان وحده ؟</vt:lpstr>
      <vt:lpstr>1. دعا يسوع بولس ليعلم عن الخلاص بالإيمان (غل 1-2)</vt:lpstr>
      <vt:lpstr>2. الخلاص كان دائماً بالإيمان (غل 3-4)</vt:lpstr>
      <vt:lpstr>3. الخلاص بالإيمان وحده يغيرنا داخلياً    (غل 5-6)</vt:lpstr>
      <vt:lpstr>الفكرة الرئيسية في غلاطية</vt:lpstr>
      <vt:lpstr>الناموسيون المسيحيون</vt:lpstr>
      <vt:lpstr>تمت دعوتهم للكنيسة</vt:lpstr>
      <vt:lpstr>Boy with long hair</vt:lpstr>
      <vt:lpstr>كنيسة يسوع الحقيقي، طريق آدم</vt:lpstr>
      <vt:lpstr>بماذا تؤمن كنيسة يسوع الحقيقي ؟</vt:lpstr>
      <vt:lpstr>لماذا يحب الناس الناموسية ؟</vt:lpstr>
      <vt:lpstr>لماذا يحب الناس الناموسية ؟</vt:lpstr>
      <vt:lpstr>لماذا يحب الناس الناموسية ؟</vt:lpstr>
      <vt:lpstr>تطبيق غلاطية</vt:lpstr>
      <vt:lpstr>Black</vt:lpstr>
      <vt:lpstr>       عظات العهد الجديدat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412</cp:revision>
  <dcterms:created xsi:type="dcterms:W3CDTF">2003-01-27T17:08:32Z</dcterms:created>
  <dcterms:modified xsi:type="dcterms:W3CDTF">2022-01-16T01:53:37Z</dcterms:modified>
</cp:coreProperties>
</file>