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5.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3772" r:id="rId3"/>
    <p:sldMasterId id="2147484306" r:id="rId4"/>
    <p:sldMasterId id="2147484392" r:id="rId5"/>
    <p:sldMasterId id="2147484404" r:id="rId6"/>
    <p:sldMasterId id="2147484416" r:id="rId7"/>
    <p:sldMasterId id="2147484427" r:id="rId8"/>
    <p:sldMasterId id="2147484715" r:id="rId9"/>
    <p:sldMasterId id="2147484718" r:id="rId10"/>
    <p:sldMasterId id="2147485016" r:id="rId11"/>
    <p:sldMasterId id="2147485198" r:id="rId12"/>
    <p:sldMasterId id="2147485223" r:id="rId13"/>
    <p:sldMasterId id="2147485247" r:id="rId14"/>
    <p:sldMasterId id="2147485263" r:id="rId15"/>
    <p:sldMasterId id="2147485901" r:id="rId16"/>
    <p:sldMasterId id="2147485913" r:id="rId17"/>
    <p:sldMasterId id="2147485927" r:id="rId18"/>
    <p:sldMasterId id="2147485951" r:id="rId19"/>
    <p:sldMasterId id="2147485963" r:id="rId20"/>
    <p:sldMasterId id="2147489463" r:id="rId21"/>
    <p:sldMasterId id="2147489475" r:id="rId22"/>
    <p:sldMasterId id="2147489499" r:id="rId23"/>
    <p:sldMasterId id="2147489511" r:id="rId24"/>
    <p:sldMasterId id="2147489535" r:id="rId25"/>
    <p:sldMasterId id="2147489561" r:id="rId26"/>
    <p:sldMasterId id="2147489573" r:id="rId27"/>
    <p:sldMasterId id="2147489587" r:id="rId28"/>
    <p:sldMasterId id="2147489601" r:id="rId29"/>
    <p:sldMasterId id="2147489617" r:id="rId30"/>
    <p:sldMasterId id="2147489666" r:id="rId31"/>
    <p:sldMasterId id="2147489678" r:id="rId32"/>
  </p:sldMasterIdLst>
  <p:notesMasterIdLst>
    <p:notesMasterId r:id="rId130"/>
  </p:notesMasterIdLst>
  <p:sldIdLst>
    <p:sldId id="435" r:id="rId33"/>
    <p:sldId id="256" r:id="rId34"/>
    <p:sldId id="433" r:id="rId35"/>
    <p:sldId id="428" r:id="rId36"/>
    <p:sldId id="306" r:id="rId37"/>
    <p:sldId id="319" r:id="rId38"/>
    <p:sldId id="345" r:id="rId39"/>
    <p:sldId id="434" r:id="rId40"/>
    <p:sldId id="432" r:id="rId41"/>
    <p:sldId id="446" r:id="rId42"/>
    <p:sldId id="549" r:id="rId43"/>
    <p:sldId id="2405" r:id="rId44"/>
    <p:sldId id="543" r:id="rId45"/>
    <p:sldId id="544" r:id="rId46"/>
    <p:sldId id="562" r:id="rId47"/>
    <p:sldId id="342" r:id="rId48"/>
    <p:sldId id="563" r:id="rId49"/>
    <p:sldId id="4040" r:id="rId50"/>
    <p:sldId id="297" r:id="rId51"/>
    <p:sldId id="261" r:id="rId52"/>
    <p:sldId id="401" r:id="rId53"/>
    <p:sldId id="262" r:id="rId54"/>
    <p:sldId id="277" r:id="rId55"/>
    <p:sldId id="278" r:id="rId56"/>
    <p:sldId id="585" r:id="rId57"/>
    <p:sldId id="305" r:id="rId58"/>
    <p:sldId id="556" r:id="rId59"/>
    <p:sldId id="380" r:id="rId60"/>
    <p:sldId id="351" r:id="rId61"/>
    <p:sldId id="350" r:id="rId62"/>
    <p:sldId id="260" r:id="rId63"/>
    <p:sldId id="397" r:id="rId64"/>
    <p:sldId id="396" r:id="rId65"/>
    <p:sldId id="352" r:id="rId66"/>
    <p:sldId id="354" r:id="rId67"/>
    <p:sldId id="353" r:id="rId68"/>
    <p:sldId id="355" r:id="rId69"/>
    <p:sldId id="381" r:id="rId70"/>
    <p:sldId id="358" r:id="rId71"/>
    <p:sldId id="374" r:id="rId72"/>
    <p:sldId id="575" r:id="rId73"/>
    <p:sldId id="574" r:id="rId74"/>
    <p:sldId id="583" r:id="rId75"/>
    <p:sldId id="560" r:id="rId76"/>
    <p:sldId id="586" r:id="rId77"/>
    <p:sldId id="382" r:id="rId78"/>
    <p:sldId id="561" r:id="rId79"/>
    <p:sldId id="576" r:id="rId80"/>
    <p:sldId id="356" r:id="rId81"/>
    <p:sldId id="552" r:id="rId82"/>
    <p:sldId id="553" r:id="rId83"/>
    <p:sldId id="4958" r:id="rId84"/>
    <p:sldId id="317" r:id="rId85"/>
    <p:sldId id="318" r:id="rId86"/>
    <p:sldId id="285" r:id="rId87"/>
    <p:sldId id="587" r:id="rId88"/>
    <p:sldId id="336" r:id="rId89"/>
    <p:sldId id="337" r:id="rId90"/>
    <p:sldId id="577" r:id="rId91"/>
    <p:sldId id="274" r:id="rId92"/>
    <p:sldId id="307" r:id="rId93"/>
    <p:sldId id="584" r:id="rId94"/>
    <p:sldId id="557" r:id="rId95"/>
    <p:sldId id="4041" r:id="rId96"/>
    <p:sldId id="581" r:id="rId97"/>
    <p:sldId id="588" r:id="rId98"/>
    <p:sldId id="559" r:id="rId99"/>
    <p:sldId id="384" r:id="rId100"/>
    <p:sldId id="452" r:id="rId101"/>
    <p:sldId id="357" r:id="rId102"/>
    <p:sldId id="444" r:id="rId103"/>
    <p:sldId id="376" r:id="rId104"/>
    <p:sldId id="364" r:id="rId105"/>
    <p:sldId id="372" r:id="rId106"/>
    <p:sldId id="373" r:id="rId107"/>
    <p:sldId id="385" r:id="rId108"/>
    <p:sldId id="360" r:id="rId109"/>
    <p:sldId id="361" r:id="rId110"/>
    <p:sldId id="362" r:id="rId111"/>
    <p:sldId id="399" r:id="rId112"/>
    <p:sldId id="398" r:id="rId113"/>
    <p:sldId id="564" r:id="rId114"/>
    <p:sldId id="565" r:id="rId115"/>
    <p:sldId id="566" r:id="rId116"/>
    <p:sldId id="567" r:id="rId117"/>
    <p:sldId id="568" r:id="rId118"/>
    <p:sldId id="329" r:id="rId119"/>
    <p:sldId id="322" r:id="rId120"/>
    <p:sldId id="323" r:id="rId121"/>
    <p:sldId id="331" r:id="rId122"/>
    <p:sldId id="332" r:id="rId123"/>
    <p:sldId id="349" r:id="rId124"/>
    <p:sldId id="333" r:id="rId125"/>
    <p:sldId id="348" r:id="rId126"/>
    <p:sldId id="580" r:id="rId127"/>
    <p:sldId id="459" r:id="rId128"/>
    <p:sldId id="460" r:id="rId1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0EF87D4-1D91-134D-86D2-A295245FA014}">
          <p14:sldIdLst>
            <p14:sldId id="435"/>
            <p14:sldId id="256"/>
            <p14:sldId id="433"/>
            <p14:sldId id="428"/>
            <p14:sldId id="306"/>
            <p14:sldId id="319"/>
            <p14:sldId id="345"/>
            <p14:sldId id="434"/>
            <p14:sldId id="432"/>
            <p14:sldId id="446"/>
            <p14:sldId id="549"/>
            <p14:sldId id="2405"/>
            <p14:sldId id="543"/>
            <p14:sldId id="544"/>
            <p14:sldId id="562"/>
            <p14:sldId id="342"/>
            <p14:sldId id="563"/>
            <p14:sldId id="4040"/>
            <p14:sldId id="297"/>
            <p14:sldId id="261"/>
            <p14:sldId id="401"/>
            <p14:sldId id="262"/>
            <p14:sldId id="277"/>
            <p14:sldId id="278"/>
            <p14:sldId id="585"/>
            <p14:sldId id="305"/>
            <p14:sldId id="556"/>
          </p14:sldIdLst>
        </p14:section>
        <p14:section name="Chapters" id="{9E8910DA-79F1-C845-8A17-945FE9F7132A}">
          <p14:sldIdLst>
            <p14:sldId id="380"/>
            <p14:sldId id="351"/>
            <p14:sldId id="350"/>
            <p14:sldId id="260"/>
            <p14:sldId id="397"/>
            <p14:sldId id="396"/>
            <p14:sldId id="352"/>
            <p14:sldId id="354"/>
            <p14:sldId id="353"/>
            <p14:sldId id="355"/>
            <p14:sldId id="381"/>
            <p14:sldId id="358"/>
            <p14:sldId id="374"/>
            <p14:sldId id="575"/>
            <p14:sldId id="574"/>
            <p14:sldId id="583"/>
            <p14:sldId id="560"/>
            <p14:sldId id="586"/>
            <p14:sldId id="382"/>
            <p14:sldId id="561"/>
            <p14:sldId id="576"/>
            <p14:sldId id="356"/>
            <p14:sldId id="552"/>
            <p14:sldId id="553"/>
            <p14:sldId id="4958"/>
            <p14:sldId id="317"/>
            <p14:sldId id="318"/>
            <p14:sldId id="285"/>
            <p14:sldId id="587"/>
            <p14:sldId id="336"/>
            <p14:sldId id="337"/>
            <p14:sldId id="577"/>
            <p14:sldId id="274"/>
            <p14:sldId id="307"/>
            <p14:sldId id="584"/>
            <p14:sldId id="557"/>
            <p14:sldId id="4041"/>
            <p14:sldId id="581"/>
            <p14:sldId id="588"/>
            <p14:sldId id="559"/>
            <p14:sldId id="384"/>
            <p14:sldId id="452"/>
            <p14:sldId id="357"/>
            <p14:sldId id="444"/>
            <p14:sldId id="376"/>
            <p14:sldId id="364"/>
            <p14:sldId id="372"/>
            <p14:sldId id="373"/>
            <p14:sldId id="385"/>
            <p14:sldId id="360"/>
            <p14:sldId id="361"/>
            <p14:sldId id="362"/>
            <p14:sldId id="399"/>
            <p14:sldId id="398"/>
          </p14:sldIdLst>
        </p14:section>
        <p14:section name="Conclusion" id="{DB754CAC-031E-414D-811C-1D1EB889E9BC}">
          <p14:sldIdLst>
            <p14:sldId id="564"/>
            <p14:sldId id="565"/>
            <p14:sldId id="566"/>
            <p14:sldId id="567"/>
            <p14:sldId id="568"/>
            <p14:sldId id="329"/>
            <p14:sldId id="322"/>
            <p14:sldId id="323"/>
            <p14:sldId id="331"/>
            <p14:sldId id="332"/>
            <p14:sldId id="349"/>
            <p14:sldId id="333"/>
            <p14:sldId id="348"/>
            <p14:sldId id="580"/>
            <p14:sldId id="459"/>
            <p14:sldId id="4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56A04"/>
    <a:srgbClr val="009193"/>
    <a:srgbClr val="009051"/>
    <a:srgbClr val="942092"/>
    <a:srgbClr val="ED8883"/>
    <a:srgbClr val="CB4CD3"/>
    <a:srgbClr val="660066"/>
    <a:srgbClr val="99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p:restoredTop sz="78163" autoAdjust="0"/>
  </p:normalViewPr>
  <p:slideViewPr>
    <p:cSldViewPr>
      <p:cViewPr varScale="1">
        <p:scale>
          <a:sx n="94" d="100"/>
          <a:sy n="94" d="100"/>
        </p:scale>
        <p:origin x="2440" y="192"/>
      </p:cViewPr>
      <p:guideLst>
        <p:guide orient="horz" pos="2160"/>
        <p:guide pos="2880"/>
      </p:guideLst>
    </p:cSldViewPr>
  </p:slideViewPr>
  <p:outlineViewPr>
    <p:cViewPr>
      <p:scale>
        <a:sx n="33" d="100"/>
        <a:sy n="33" d="100"/>
      </p:scale>
      <p:origin x="0" y="-17448"/>
    </p:cViewPr>
  </p:outlineViewPr>
  <p:notesTextViewPr>
    <p:cViewPr>
      <p:scale>
        <a:sx n="100" d="100"/>
        <a:sy n="100" d="100"/>
      </p:scale>
      <p:origin x="0" y="0"/>
    </p:cViewPr>
  </p:notesTextViewPr>
  <p:sorterViewPr>
    <p:cViewPr varScale="1">
      <p:scale>
        <a:sx n="1" d="1"/>
        <a:sy n="1" d="1"/>
      </p:scale>
      <p:origin x="0" y="4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tableStyles" Target="tableStyles.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presProps" Target="presProps.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Justification by faith was attacked in Galatia. </a:t>
            </a:r>
          </a:p>
          <a:p>
            <a:r>
              <a:rPr lang="en-US" b="1"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b="1"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b="1"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290878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319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a:p>
            <a:pPr>
              <a:spcBef>
                <a:spcPct val="0"/>
              </a:spcBef>
            </a:pPr>
            <a:r>
              <a:rPr lang="en-US" b="0" dirty="0">
                <a:latin typeface="Times" charset="0"/>
                <a:ea typeface="ＭＳ Ｐゴシック" charset="0"/>
                <a:cs typeface="ＭＳ Ｐゴシック" charset="0"/>
              </a:rPr>
              <a:t>////	Finally the issue was permanently settled: one becomes a Christian through </a:t>
            </a:r>
            <a:r>
              <a:rPr lang="en-US" b="0" u="sng" dirty="0">
                <a:latin typeface="Times" charset="0"/>
                <a:ea typeface="ＭＳ Ｐゴシック" charset="0"/>
                <a:cs typeface="ＭＳ Ｐゴシック" charset="0"/>
              </a:rPr>
              <a:t>GRACE</a:t>
            </a:r>
            <a:r>
              <a:rPr lang="en-US" b="0" dirty="0">
                <a:latin typeface="Times" charset="0"/>
                <a:ea typeface="ＭＳ Ｐゴシック" charset="0"/>
                <a:cs typeface="ＭＳ Ｐゴシック" charset="0"/>
              </a:rPr>
              <a:t>…not </a:t>
            </a:r>
            <a:r>
              <a:rPr lang="en-US" b="0" u="sng" dirty="0">
                <a:latin typeface="Times" charset="0"/>
                <a:ea typeface="ＭＳ Ｐゴシック" charset="0"/>
                <a:cs typeface="ＭＳ Ｐゴシック" charset="0"/>
              </a:rPr>
              <a:t>LAW</a:t>
            </a:r>
            <a:r>
              <a:rPr lang="en-US" b="0"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15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17</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20</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21</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GB" dirty="0">
                <a:latin typeface="Times New Roman" charset="0"/>
                <a:ea typeface="ＭＳ Ｐゴシック" charset="0"/>
                <a:cs typeface="ＭＳ Ｐゴシック" charset="0"/>
              </a:rPr>
              <a:t>“In Christian theology, justification is God's act of removing the guilt and penalty of sin while at the same time making a sinner righteous through Christ's atoning sacrifice”—Wikipedia at https://</a:t>
            </a:r>
            <a:r>
              <a:rPr lang="en-GB" dirty="0" err="1">
                <a:latin typeface="Times New Roman" charset="0"/>
                <a:ea typeface="ＭＳ Ｐゴシック" charset="0"/>
                <a:cs typeface="ＭＳ Ｐゴシック" charset="0"/>
              </a:rPr>
              <a:t>en.wikipedia.org</a:t>
            </a:r>
            <a:r>
              <a:rPr lang="en-GB" dirty="0">
                <a:latin typeface="Times New Roman" charset="0"/>
                <a:ea typeface="ＭＳ Ｐゴシック" charset="0"/>
                <a:cs typeface="ＭＳ Ｐゴシック" charset="0"/>
              </a:rPr>
              <a:t>/wiki/Justification_(theology)</a:t>
            </a:r>
          </a:p>
          <a:p>
            <a:pPr eaLnBrk="1" hangingPunct="1"/>
            <a:r>
              <a:rPr lang="en-GB" dirty="0">
                <a:latin typeface="Times New Roman" charset="0"/>
                <a:ea typeface="ＭＳ Ｐゴシック" charset="0"/>
                <a:cs typeface="ＭＳ Ｐゴシック" charset="0"/>
              </a:rPr>
              <a:t>It is similar to </a:t>
            </a:r>
            <a:r>
              <a:rPr lang="en-GB" i="1" dirty="0">
                <a:latin typeface="Times New Roman" charset="0"/>
                <a:ea typeface="ＭＳ Ｐゴシック" charset="0"/>
                <a:cs typeface="ＭＳ Ｐゴシック" charset="0"/>
              </a:rPr>
              <a:t>salvation</a:t>
            </a:r>
            <a:r>
              <a:rPr lang="en-GB" dirty="0">
                <a:latin typeface="Times New Roman" charset="0"/>
                <a:ea typeface="ＭＳ Ｐゴシック" charset="0"/>
                <a:cs typeface="ＭＳ Ｐゴシック"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a:t>
            </a:fld>
            <a:endParaRPr lang="en-US"/>
          </a:p>
        </p:txBody>
      </p:sp>
    </p:spTree>
    <p:extLst>
      <p:ext uri="{BB962C8B-B14F-4D97-AF65-F5344CB8AC3E}">
        <p14:creationId xmlns:p14="http://schemas.microsoft.com/office/powerpoint/2010/main" val="322481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pPr eaLnBrk="1" hangingPunct="1"/>
              <a:t>22</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26</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28</a:t>
            </a:fld>
            <a:endParaRPr lang="en-US"/>
          </a:p>
        </p:txBody>
      </p:sp>
    </p:spTree>
    <p:extLst>
      <p:ext uri="{BB962C8B-B14F-4D97-AF65-F5344CB8AC3E}">
        <p14:creationId xmlns:p14="http://schemas.microsoft.com/office/powerpoint/2010/main" val="1839840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EFE52-51CE-D844-B46A-263096840983}" type="slidenum">
              <a:rPr lang="en-US" sz="1200"/>
              <a:pPr eaLnBrk="1" hangingPunct="1"/>
              <a:t>29</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pPr eaLnBrk="1" hangingPunct="1"/>
              <a:t>31</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Paul didn’t invent justification by faith by his own authority (1:10–2:21).</a:t>
            </a:r>
          </a:p>
          <a:p>
            <a:r>
              <a:rPr lang="en-US" b="1"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34</a:t>
            </a:fld>
            <a:endParaRPr lang="en-US"/>
          </a:p>
        </p:txBody>
      </p:sp>
    </p:spTree>
    <p:extLst>
      <p:ext uri="{BB962C8B-B14F-4D97-AF65-F5344CB8AC3E}">
        <p14:creationId xmlns:p14="http://schemas.microsoft.com/office/powerpoint/2010/main" val="60119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85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He was interdependent with other apostles but approved by them (2:1-10).</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38</a:t>
            </a:fld>
            <a:endParaRPr lang="en-US"/>
          </a:p>
        </p:txBody>
      </p:sp>
    </p:spTree>
    <p:extLst>
      <p:ext uri="{BB962C8B-B14F-4D97-AF65-F5344CB8AC3E}">
        <p14:creationId xmlns:p14="http://schemas.microsoft.com/office/powerpoint/2010/main" val="1498316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He indicted Peter when Peter publicly acted against justification by faith (2:11-21).</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41</a:t>
            </a:fld>
            <a:endParaRPr lang="en-US"/>
          </a:p>
        </p:txBody>
      </p:sp>
    </p:spTree>
    <p:extLst>
      <p:ext uri="{BB962C8B-B14F-4D97-AF65-F5344CB8AC3E}">
        <p14:creationId xmlns:p14="http://schemas.microsoft.com/office/powerpoint/2010/main" val="397523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299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501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45</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090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Justification by faith instead of Law is seen in the superior Holy Spirit and Promise (Gal 3).</a:t>
            </a:r>
          </a:p>
          <a:p>
            <a:r>
              <a:rPr lang="en-US" b="1" dirty="0">
                <a:latin typeface="Arial" panose="020B0604020202020204" pitchFamily="34" charset="0"/>
                <a:cs typeface="Arial" panose="020B0604020202020204" pitchFamily="34" charset="0"/>
              </a:rPr>
              <a:t>Both salvation and sanctification must be by the same means—faith (3:1-5).</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48</a:t>
            </a:fld>
            <a:endParaRPr lang="en-US"/>
          </a:p>
        </p:txBody>
      </p:sp>
    </p:spTree>
    <p:extLst>
      <p:ext uri="{BB962C8B-B14F-4D97-AF65-F5344CB8AC3E}">
        <p14:creationId xmlns:p14="http://schemas.microsoft.com/office/powerpoint/2010/main" val="1193098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49</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11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Most say freedom comes by works.</a:t>
            </a:r>
          </a:p>
          <a:p>
            <a:r>
              <a:rPr lang="en-US" b="1" dirty="0">
                <a:latin typeface="Arial" panose="020B0604020202020204" pitchFamily="34" charset="0"/>
                <a:cs typeface="Arial" panose="020B0604020202020204" pitchFamily="34" charset="0"/>
              </a:rPr>
              <a:t>The Bible says freedom (salvation) is by faith.</a:t>
            </a:r>
          </a:p>
          <a:p>
            <a:r>
              <a:rPr lang="en-US" b="1"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23522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dirty="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53</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54</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55</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fld id="{CD65513B-9E42-FC43-A579-BAF2DFE3FBB3}" type="slidenum">
              <a:rPr lang="en-US" sz="1200">
                <a:solidFill>
                  <a:srgbClr val="000000"/>
                </a:solidFill>
                <a:latin typeface="Comic Sans MS" charset="0"/>
              </a:rPr>
              <a:pPr>
                <a:defRPr/>
              </a:pPr>
              <a:t>56</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825839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57</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58</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0147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876885-CFC2-FA47-B126-9E921394AC39}" type="slidenum">
              <a:rPr lang="en-US" sz="1200"/>
              <a:pPr eaLnBrk="1" hangingPunct="1"/>
              <a:t>60</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BC720-604A-384A-B995-CB0910A78836}" type="slidenum">
              <a:rPr lang="en-US" sz="1200"/>
              <a:pPr eaLnBrk="1" hangingPunct="1"/>
              <a:t>61</a:t>
            </a:fld>
            <a:endParaRPr lang="en-US" sz="120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5</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b="1"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b="1"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38433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40813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66</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Balance between legalism and license comes the Spirit—not the sinful nature (Gal 5).</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68</a:t>
            </a:fld>
            <a:endParaRPr lang="en-US"/>
          </a:p>
        </p:txBody>
      </p:sp>
    </p:spTree>
    <p:extLst>
      <p:ext uri="{BB962C8B-B14F-4D97-AF65-F5344CB8AC3E}">
        <p14:creationId xmlns:p14="http://schemas.microsoft.com/office/powerpoint/2010/main" val="1968790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70</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b="1">
                <a:solidFill>
                  <a:srgbClr val="1F497D"/>
                </a:solidFill>
                <a:latin typeface="Arial" panose="020B0604020202020204" pitchFamily="34" charset="0"/>
              </a:rPr>
              <a:pPr eaLnBrk="1" hangingPunct="1"/>
              <a:t>6</a:t>
            </a:fld>
            <a:endParaRPr lang="en-US" sz="1200" b="1" dirty="0">
              <a:solidFill>
                <a:srgbClr val="1F497D"/>
              </a:solidFill>
              <a:latin typeface="Arial" panose="020B0604020202020204" pitchFamily="34"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73</a:t>
            </a:fld>
            <a:endParaRPr lang="en-US"/>
          </a:p>
        </p:txBody>
      </p:sp>
    </p:spTree>
    <p:extLst>
      <p:ext uri="{BB962C8B-B14F-4D97-AF65-F5344CB8AC3E}">
        <p14:creationId xmlns:p14="http://schemas.microsoft.com/office/powerpoint/2010/main" val="2901544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76</a:t>
            </a:fld>
            <a:endParaRPr lang="en-US"/>
          </a:p>
        </p:txBody>
      </p:sp>
    </p:spTree>
    <p:extLst>
      <p:ext uri="{BB962C8B-B14F-4D97-AF65-F5344CB8AC3E}">
        <p14:creationId xmlns:p14="http://schemas.microsoft.com/office/powerpoint/2010/main" val="4116282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b="1">
                <a:solidFill>
                  <a:srgbClr val="000000"/>
                </a:solidFill>
                <a:latin typeface="Arial" panose="020B0604020202020204" pitchFamily="34" charset="0"/>
              </a:rPr>
              <a:pPr eaLnBrk="1" hangingPunct="1"/>
              <a:t>77</a:t>
            </a:fld>
            <a:endParaRPr lang="en-US" sz="1200" b="1" dirty="0">
              <a:solidFill>
                <a:srgbClr val="000000"/>
              </a:solidFill>
              <a:latin typeface="Arial" panose="020B0604020202020204" pitchFamily="34"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b="1">
                <a:solidFill>
                  <a:srgbClr val="000000"/>
                </a:solidFill>
                <a:latin typeface="Arial" panose="020B0604020202020204" pitchFamily="34" charset="0"/>
              </a:rPr>
              <a:pPr eaLnBrk="1" hangingPunct="1"/>
              <a:t>78</a:t>
            </a:fld>
            <a:endParaRPr lang="en-US" sz="1200" b="1" dirty="0">
              <a:solidFill>
                <a:srgbClr val="000000"/>
              </a:solidFill>
              <a:latin typeface="Arial" panose="020B0604020202020204" pitchFamily="34"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b="1">
                <a:solidFill>
                  <a:srgbClr val="000000"/>
                </a:solidFill>
                <a:latin typeface="Arial" panose="020B0604020202020204" pitchFamily="34" charset="0"/>
              </a:rPr>
              <a:pPr eaLnBrk="1" hangingPunct="1"/>
              <a:t>79</a:t>
            </a:fld>
            <a:endParaRPr lang="en-US" sz="1200" b="1" dirty="0">
              <a:solidFill>
                <a:srgbClr val="000000"/>
              </a:solidFill>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80</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81</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Paul defends justification by faith in three ways in this letter (Main Points):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808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840195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b="1"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b="1">
                <a:solidFill>
                  <a:srgbClr val="000000"/>
                </a:solidFill>
                <a:latin typeface="Arial" panose="020B0604020202020204" pitchFamily="34" charset="0"/>
              </a:rPr>
              <a:pPr eaLnBrk="1" hangingPunct="1"/>
              <a:t>7</a:t>
            </a:fld>
            <a:endParaRPr lang="en-US" sz="1200" b="1" dirty="0">
              <a:solidFill>
                <a:srgbClr val="000000"/>
              </a:solidFill>
              <a:latin typeface="Arial" panose="020B0604020202020204" pitchFamily="34"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88</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89</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90</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91</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94</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3391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4087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6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lgn="l">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1B60BE6-D10A-C748-9CAB-6A9C5C25705D}" type="slidenum">
              <a:rPr lang="en-US" smtClean="0"/>
              <a:pPr>
                <a:defRPr/>
              </a:pPr>
              <a:t>‹#›</a:t>
            </a:fld>
            <a:endParaRPr lang="en-US" dirty="0"/>
          </a:p>
        </p:txBody>
      </p:sp>
    </p:spTree>
    <p:extLst>
      <p:ext uri="{BB962C8B-B14F-4D97-AF65-F5344CB8AC3E}">
        <p14:creationId xmlns:p14="http://schemas.microsoft.com/office/powerpoint/2010/main" val="1338298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3DA5A15-1B31-BD42-8B3C-B06710D318AE}"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17023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43F69BA-518F-2F43-BB06-123254BC8305}"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62396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8B4A9A2-CD1B-D844-8086-2BC951E6E7AC}"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68662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6CBA0FE3-4879-ED43-B980-BCD49F6BAA70}"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368184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20159114-04E2-8D43-801E-983DAC72BA4C}"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38979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CFA9C014-032A-714B-BF50-3556004DB22D}"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894795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B10D8F3-4DE6-1B4D-86D8-359238C8C409}"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174825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31672DD-544E-1848-A391-82A73091F9C3}"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01923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C2AEB8B-417E-0147-AA79-18983F50D42B}"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7533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C3F8747-15EC-6C42-8EFA-ABD30178C5C7}"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73837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FB9EC96-DC28-5242-8947-0CA27A97BD6B}"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19907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D9EE0A5-CC1E-FC4A-87FB-CA9F4221E2D3}" type="slidenum">
              <a:rPr lang="en-US" smtClean="0"/>
              <a:pPr>
                <a:defRPr/>
              </a:pPr>
              <a:t>‹#›</a:t>
            </a:fld>
            <a:endParaRPr lang="en-US" dirty="0"/>
          </a:p>
        </p:txBody>
      </p:sp>
      <p:sp>
        <p:nvSpPr>
          <p:cNvPr id="8"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4277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012FAEE2-DAD3-1544-9572-78CF3F385D0A}" type="slidenum">
              <a:rPr lang="en-GB" smtClean="0"/>
              <a:pPr>
                <a:defRPr/>
              </a:pPr>
              <a:t>‹#›</a:t>
            </a:fld>
            <a:endParaRPr lang="en-GB" dirty="0"/>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2F4CC358-0020-304D-A6B6-40305992347B}" type="slidenum">
              <a:rPr lang="en-GB" smtClean="0"/>
              <a:pPr>
                <a:defRPr/>
              </a:pPr>
              <a:t>‹#›</a:t>
            </a:fld>
            <a:endParaRPr lang="en-GB" dirty="0"/>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E248DAB2-8341-C04A-B8A7-90266062AD0D}" type="slidenum">
              <a:rPr lang="en-GB" smtClean="0"/>
              <a:pPr>
                <a:defRPr/>
              </a:pPr>
              <a:t>‹#›</a:t>
            </a:fld>
            <a:endParaRPr lang="en-GB" dirty="0"/>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836F5D9A-F649-454D-83E1-14F4A3A25511}" type="slidenum">
              <a:rPr lang="en-GB" smtClean="0"/>
              <a:pPr>
                <a:defRPr/>
              </a:pPr>
              <a:t>‹#›</a:t>
            </a:fld>
            <a:endParaRPr lang="en-GB" dirty="0"/>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27E5B10B-A444-F74D-AD1B-E9B91667DDD4}" type="slidenum">
              <a:rPr lang="en-GB" smtClean="0"/>
              <a:pPr>
                <a:defRPr/>
              </a:pPr>
              <a:t>‹#›</a:t>
            </a:fld>
            <a:endParaRPr lang="en-GB" dirty="0"/>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4"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B1F39C33-FB02-9C49-A2DA-94C19829084B}" type="slidenum">
              <a:rPr lang="en-GB" smtClean="0"/>
              <a:pPr>
                <a:defRPr/>
              </a:pPr>
              <a:t>‹#›</a:t>
            </a:fld>
            <a:endParaRPr lang="en-GB" dirty="0"/>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4"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4119A243-7E8D-DB40-B652-35473FF7C6E2}" type="slidenum">
              <a:rPr lang="en-GB" smtClean="0"/>
              <a:pPr>
                <a:defRPr/>
              </a:pPr>
              <a:t>‹#›</a:t>
            </a:fld>
            <a:endParaRPr lang="en-GB" dirty="0"/>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E4954A2E-D64C-8A47-918D-335D174E4685}" type="slidenum">
              <a:rPr lang="en-GB" smtClean="0"/>
              <a:pPr>
                <a:defRPr/>
              </a:pPr>
              <a:t>‹#›</a:t>
            </a:fld>
            <a:endParaRPr lang="en-GB" dirty="0"/>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68164F7F-BE97-314A-AA43-38BC905593B9}" type="slidenum">
              <a:rPr lang="en-GB" smtClean="0"/>
              <a:pPr>
                <a:defRPr/>
              </a:pPr>
              <a:t>‹#›</a:t>
            </a:fld>
            <a:endParaRPr lang="en-GB" dirty="0"/>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11EDBA56-BA95-A44C-9A62-629ADD013281}" type="slidenum">
              <a:rPr lang="en-GB" smtClean="0"/>
              <a:pPr>
                <a:defRPr/>
              </a:pPr>
              <a:t>‹#›</a:t>
            </a:fld>
            <a:endParaRPr lang="en-GB" dirty="0"/>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Rectangle 5"/>
          <p:cNvSpPr>
            <a:spLocks noGrp="1" noChangeArrowheads="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Rectangle 6"/>
          <p:cNvSpPr>
            <a:spLocks noGrp="1" noChangeArrowheads="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0DF7D5FA-EF77-1449-8030-8225675C4C69}" type="slidenum">
              <a:rPr lang="en-GB" smtClean="0"/>
              <a:pPr>
                <a:defRPr/>
              </a:pPr>
              <a:t>‹#›</a:t>
            </a:fld>
            <a:endParaRPr lang="en-GB" dirty="0"/>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4EB620-666E-DA48-960B-E65AEDA9B3F8}" type="slidenum">
              <a:rPr lang="en-US" smtClean="0"/>
              <a:pPr>
                <a:defRPr/>
              </a:pPr>
              <a:t>‹#›</a:t>
            </a:fld>
            <a:endParaRPr lang="en-US" dirty="0"/>
          </a:p>
        </p:txBody>
      </p:sp>
    </p:spTree>
    <p:extLst>
      <p:ext uri="{BB962C8B-B14F-4D97-AF65-F5344CB8AC3E}">
        <p14:creationId xmlns:p14="http://schemas.microsoft.com/office/powerpoint/2010/main" val="22033862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4782A-85F5-184C-8DC5-CB5865A6B7FB}" type="slidenum">
              <a:rPr lang="en-US" smtClean="0"/>
              <a:pPr>
                <a:defRPr/>
              </a:pPr>
              <a:t>‹#›</a:t>
            </a:fld>
            <a:endParaRPr lang="en-US" dirty="0"/>
          </a:p>
        </p:txBody>
      </p:sp>
    </p:spTree>
    <p:extLst>
      <p:ext uri="{BB962C8B-B14F-4D97-AF65-F5344CB8AC3E}">
        <p14:creationId xmlns:p14="http://schemas.microsoft.com/office/powerpoint/2010/main" val="21947132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b="1" i="0">
                <a:latin typeface="Arial" panose="020B0604020202020204" pitchFamily="34" charset="0"/>
              </a:defRPr>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3D000A-02F7-904B-9626-DDBA1A0E8740}" type="slidenum">
              <a:rPr lang="en-US" smtClean="0"/>
              <a:pPr>
                <a:defRPr/>
              </a:pPr>
              <a:t>‹#›</a:t>
            </a:fld>
            <a:endParaRPr lang="en-US" dirty="0"/>
          </a:p>
        </p:txBody>
      </p:sp>
    </p:spTree>
    <p:extLst>
      <p:ext uri="{BB962C8B-B14F-4D97-AF65-F5344CB8AC3E}">
        <p14:creationId xmlns:p14="http://schemas.microsoft.com/office/powerpoint/2010/main" val="9090854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5F7575-5817-384A-83D2-8AF62652C0A1}" type="slidenum">
              <a:rPr lang="en-US" smtClean="0"/>
              <a:pPr>
                <a:defRPr/>
              </a:pPr>
              <a:t>‹#›</a:t>
            </a:fld>
            <a:endParaRPr lang="en-US" dirty="0"/>
          </a:p>
        </p:txBody>
      </p:sp>
    </p:spTree>
    <p:extLst>
      <p:ext uri="{BB962C8B-B14F-4D97-AF65-F5344CB8AC3E}">
        <p14:creationId xmlns:p14="http://schemas.microsoft.com/office/powerpoint/2010/main" val="226013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949297-9E17-6448-960C-68A8527ADD10}" type="slidenum">
              <a:rPr lang="en-US" smtClean="0"/>
              <a:pPr>
                <a:defRPr/>
              </a:pPr>
              <a:t>‹#›</a:t>
            </a:fld>
            <a:endParaRPr lang="en-US" dirty="0"/>
          </a:p>
        </p:txBody>
      </p:sp>
    </p:spTree>
    <p:extLst>
      <p:ext uri="{BB962C8B-B14F-4D97-AF65-F5344CB8AC3E}">
        <p14:creationId xmlns:p14="http://schemas.microsoft.com/office/powerpoint/2010/main" val="3351906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904B0C-CE6A-BB48-8B53-B38354DC6B47}" type="slidenum">
              <a:rPr lang="en-US" smtClean="0"/>
              <a:pPr>
                <a:defRPr/>
              </a:pPr>
              <a:t>‹#›</a:t>
            </a:fld>
            <a:endParaRPr lang="en-US" dirty="0"/>
          </a:p>
        </p:txBody>
      </p:sp>
    </p:spTree>
    <p:extLst>
      <p:ext uri="{BB962C8B-B14F-4D97-AF65-F5344CB8AC3E}">
        <p14:creationId xmlns:p14="http://schemas.microsoft.com/office/powerpoint/2010/main" val="327834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B865D2-0A7C-3D43-97A3-E2DCE939D743}" type="slidenum">
              <a:rPr lang="en-US" smtClean="0"/>
              <a:pPr>
                <a:defRPr/>
              </a:pPr>
              <a:t>‹#›</a:t>
            </a:fld>
            <a:endParaRPr lang="en-US" dirty="0"/>
          </a:p>
        </p:txBody>
      </p:sp>
    </p:spTree>
    <p:extLst>
      <p:ext uri="{BB962C8B-B14F-4D97-AF65-F5344CB8AC3E}">
        <p14:creationId xmlns:p14="http://schemas.microsoft.com/office/powerpoint/2010/main" val="2535002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b="1" i="0">
                <a:latin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254028-4F7D-B641-9897-FFC7ED701E74}" type="slidenum">
              <a:rPr lang="en-US" smtClean="0"/>
              <a:pPr>
                <a:defRPr/>
              </a:pPr>
              <a:t>‹#›</a:t>
            </a:fld>
            <a:endParaRPr lang="en-US" dirty="0"/>
          </a:p>
        </p:txBody>
      </p:sp>
    </p:spTree>
    <p:extLst>
      <p:ext uri="{BB962C8B-B14F-4D97-AF65-F5344CB8AC3E}">
        <p14:creationId xmlns:p14="http://schemas.microsoft.com/office/powerpoint/2010/main" val="2527996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43B183-FCD0-9A4A-BD49-487D7E88DFB3}" type="slidenum">
              <a:rPr lang="en-US" smtClean="0"/>
              <a:pPr>
                <a:defRPr/>
              </a:pPr>
              <a:t>‹#›</a:t>
            </a:fld>
            <a:endParaRPr lang="en-US" dirty="0"/>
          </a:p>
        </p:txBody>
      </p:sp>
    </p:spTree>
    <p:extLst>
      <p:ext uri="{BB962C8B-B14F-4D97-AF65-F5344CB8AC3E}">
        <p14:creationId xmlns:p14="http://schemas.microsoft.com/office/powerpoint/2010/main" val="7324336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BB1DAE-A818-9446-8984-46D9C4CAC264}" type="slidenum">
              <a:rPr lang="en-US" smtClean="0"/>
              <a:pPr>
                <a:defRPr/>
              </a:pPr>
              <a:t>‹#›</a:t>
            </a:fld>
            <a:endParaRPr lang="en-US" dirty="0"/>
          </a:p>
        </p:txBody>
      </p:sp>
    </p:spTree>
    <p:extLst>
      <p:ext uri="{BB962C8B-B14F-4D97-AF65-F5344CB8AC3E}">
        <p14:creationId xmlns:p14="http://schemas.microsoft.com/office/powerpoint/2010/main" val="1491414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5897AB-8A6F-EE4D-8D82-FACF850A88E4}" type="slidenum">
              <a:rPr lang="en-US" smtClean="0"/>
              <a:pPr>
                <a:defRPr/>
              </a:pPr>
              <a:t>‹#›</a:t>
            </a:fld>
            <a:endParaRPr lang="en-US" dirty="0"/>
          </a:p>
        </p:txBody>
      </p:sp>
    </p:spTree>
    <p:extLst>
      <p:ext uri="{BB962C8B-B14F-4D97-AF65-F5344CB8AC3E}">
        <p14:creationId xmlns:p14="http://schemas.microsoft.com/office/powerpoint/2010/main" val="39681703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6961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017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43391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4790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46685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83007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52417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9947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92913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44106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34627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4776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03113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32138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6507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D7EB0A-47F9-6040-A88C-F5634E12D066}" type="slidenum">
              <a:rPr lang="en-US" smtClean="0"/>
              <a:pPr>
                <a:defRPr/>
              </a:pPr>
              <a:t>‹#›</a:t>
            </a:fld>
            <a:endParaRPr lang="en-US" dirty="0"/>
          </a:p>
        </p:txBody>
      </p:sp>
    </p:spTree>
    <p:extLst>
      <p:ext uri="{BB962C8B-B14F-4D97-AF65-F5344CB8AC3E}">
        <p14:creationId xmlns:p14="http://schemas.microsoft.com/office/powerpoint/2010/main" val="40625199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lgn="l">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1D17AEEE-4E52-1A4E-A966-A4EB3ED0D1FC}" type="slidenum">
              <a:rPr lang="en-US" smtClean="0"/>
              <a:pPr>
                <a:defRPr/>
              </a:pPr>
              <a:t>‹#›</a:t>
            </a:fld>
            <a:endParaRPr lang="en-US" dirty="0"/>
          </a:p>
        </p:txBody>
      </p:sp>
    </p:spTree>
    <p:extLst>
      <p:ext uri="{BB962C8B-B14F-4D97-AF65-F5344CB8AC3E}">
        <p14:creationId xmlns:p14="http://schemas.microsoft.com/office/powerpoint/2010/main" val="3502003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75ABC24-28A7-DA45-86FA-8E1DF1463361}"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992158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C279E87E-7B78-4342-920D-FF4F28793DA0}"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292267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60B270B-AD76-D24E-AFAF-688E8C515ACA}"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588280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b="1" i="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b="1" i="0">
                <a:solidFill>
                  <a:schemeClr val="bg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32891988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14203513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7614083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925669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6714904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583374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24008592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03745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5A4FD66-4203-984B-BC4D-B65DB45F1E7D}"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992060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10519506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36072463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26407876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7231987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257800" y="1981200"/>
            <a:ext cx="37338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257800" y="4114800"/>
            <a:ext cx="37338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22020179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2578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42828010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1371600" y="1981200"/>
            <a:ext cx="37338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1371600" y="4114800"/>
            <a:ext cx="37338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5257800" y="1981200"/>
            <a:ext cx="37338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4809089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B8CD962-FD41-4441-A667-1AB9636F1869}"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30339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743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6A71A3E6-CE9B-504A-9C3E-A3FBBFB69F5C}"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549990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46743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2012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4113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495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6983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0415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03965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16423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8209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29688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E159942-FC21-5B49-BDAB-21AF89E66C46}"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63023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68EB2CED-7A3A-5C40-B1B0-42CB0D364340}"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82812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CF463C05-532B-B248-8B20-41128431E521}"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2787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197EFD7-5FF1-D945-A4E1-43215B335EAB}"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65144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35B7378-58B1-8C49-9F47-6CE80055B4A8}"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22073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2AD6A2B8-8574-9A4C-B0E5-7BE60241641E}" type="slidenum">
              <a:rPr lang="en-US" smtClean="0"/>
              <a:pPr>
                <a:defRPr/>
              </a:pPr>
              <a:t>‹#›</a:t>
            </a:fld>
            <a:endParaRPr lang="en-US" dirty="0"/>
          </a:p>
        </p:txBody>
      </p:sp>
      <p:sp>
        <p:nvSpPr>
          <p:cNvPr id="8"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0657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380F50F-9D18-8D4A-9CB2-47BFE18B2336}" type="slidenum">
              <a:rPr lang="en-US" smtClean="0"/>
              <a:pPr>
                <a:defRPr/>
              </a:pPr>
              <a:t>‹#›</a:t>
            </a:fld>
            <a:endParaRPr lang="en-US" dirty="0"/>
          </a:p>
        </p:txBody>
      </p:sp>
    </p:spTree>
    <p:extLst>
      <p:ext uri="{BB962C8B-B14F-4D97-AF65-F5344CB8AC3E}">
        <p14:creationId xmlns:p14="http://schemas.microsoft.com/office/powerpoint/2010/main" val="273082377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74E0C26-D128-CF4D-9220-A125209E9448}" type="slidenum">
              <a:rPr lang="en-US" smtClean="0"/>
              <a:pPr>
                <a:defRPr/>
              </a:pPr>
              <a:t>‹#›</a:t>
            </a:fld>
            <a:endParaRPr lang="en-US" dirty="0"/>
          </a:p>
        </p:txBody>
      </p:sp>
    </p:spTree>
    <p:extLst>
      <p:ext uri="{BB962C8B-B14F-4D97-AF65-F5344CB8AC3E}">
        <p14:creationId xmlns:p14="http://schemas.microsoft.com/office/powerpoint/2010/main" val="2803450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FDE1118-6D45-FD4C-A019-43EDA5074919}" type="slidenum">
              <a:rPr lang="en-US" smtClean="0"/>
              <a:pPr>
                <a:defRPr/>
              </a:pPr>
              <a:t>‹#›</a:t>
            </a:fld>
            <a:endParaRPr lang="en-US" dirty="0"/>
          </a:p>
        </p:txBody>
      </p:sp>
    </p:spTree>
    <p:extLst>
      <p:ext uri="{BB962C8B-B14F-4D97-AF65-F5344CB8AC3E}">
        <p14:creationId xmlns:p14="http://schemas.microsoft.com/office/powerpoint/2010/main" val="35007683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15A3E11-45E2-604C-AF1B-ED110E996BC7}" type="slidenum">
              <a:rPr lang="en-US" smtClean="0"/>
              <a:pPr>
                <a:defRPr/>
              </a:pPr>
              <a:t>‹#›</a:t>
            </a:fld>
            <a:endParaRPr lang="en-US" dirty="0"/>
          </a:p>
        </p:txBody>
      </p:sp>
    </p:spTree>
    <p:extLst>
      <p:ext uri="{BB962C8B-B14F-4D97-AF65-F5344CB8AC3E}">
        <p14:creationId xmlns:p14="http://schemas.microsoft.com/office/powerpoint/2010/main" val="16844339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3A2A29E-06CC-134F-83E7-F8ECA93843A0}" type="slidenum">
              <a:rPr lang="en-US" smtClean="0"/>
              <a:pPr>
                <a:defRPr/>
              </a:pPr>
              <a:t>‹#›</a:t>
            </a:fld>
            <a:endParaRPr lang="en-US" dirty="0"/>
          </a:p>
        </p:txBody>
      </p:sp>
    </p:spTree>
    <p:extLst>
      <p:ext uri="{BB962C8B-B14F-4D97-AF65-F5344CB8AC3E}">
        <p14:creationId xmlns:p14="http://schemas.microsoft.com/office/powerpoint/2010/main" val="10651937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C94C089-6E19-0046-BDAF-C23F538F95A4}" type="slidenum">
              <a:rPr lang="en-US" smtClean="0"/>
              <a:pPr>
                <a:defRPr/>
              </a:pPr>
              <a:t>‹#›</a:t>
            </a:fld>
            <a:endParaRPr lang="en-US" dirty="0"/>
          </a:p>
        </p:txBody>
      </p:sp>
    </p:spTree>
    <p:extLst>
      <p:ext uri="{BB962C8B-B14F-4D97-AF65-F5344CB8AC3E}">
        <p14:creationId xmlns:p14="http://schemas.microsoft.com/office/powerpoint/2010/main" val="36858520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0353D7B-FC9D-DC42-B985-BB7D923B829D}" type="slidenum">
              <a:rPr lang="en-US" smtClean="0"/>
              <a:pPr>
                <a:defRPr/>
              </a:pPr>
              <a:t>‹#›</a:t>
            </a:fld>
            <a:endParaRPr lang="en-US" dirty="0"/>
          </a:p>
        </p:txBody>
      </p:sp>
    </p:spTree>
    <p:extLst>
      <p:ext uri="{BB962C8B-B14F-4D97-AF65-F5344CB8AC3E}">
        <p14:creationId xmlns:p14="http://schemas.microsoft.com/office/powerpoint/2010/main" val="72159774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6F14BDA-AAD3-354A-8CF5-C14505B79551}" type="slidenum">
              <a:rPr lang="en-US" smtClean="0"/>
              <a:pPr>
                <a:defRPr/>
              </a:pPr>
              <a:t>‹#›</a:t>
            </a:fld>
            <a:endParaRPr lang="en-US" dirty="0"/>
          </a:p>
        </p:txBody>
      </p:sp>
    </p:spTree>
    <p:extLst>
      <p:ext uri="{BB962C8B-B14F-4D97-AF65-F5344CB8AC3E}">
        <p14:creationId xmlns:p14="http://schemas.microsoft.com/office/powerpoint/2010/main" val="335573500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A07D20B-45BC-5241-A1DD-37A2B8032F3E}" type="slidenum">
              <a:rPr lang="en-US" smtClean="0"/>
              <a:pPr>
                <a:defRPr/>
              </a:pPr>
              <a:t>‹#›</a:t>
            </a:fld>
            <a:endParaRPr lang="en-US" dirty="0"/>
          </a:p>
        </p:txBody>
      </p:sp>
    </p:spTree>
    <p:extLst>
      <p:ext uri="{BB962C8B-B14F-4D97-AF65-F5344CB8AC3E}">
        <p14:creationId xmlns:p14="http://schemas.microsoft.com/office/powerpoint/2010/main" val="541245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A20BAF-5B46-084A-8D6C-A21ED5057614}" type="slidenum">
              <a:rPr lang="en-US" smtClean="0"/>
              <a:pPr>
                <a:defRPr/>
              </a:pPr>
              <a:t>‹#›</a:t>
            </a:fld>
            <a:endParaRPr lang="en-US" dirty="0"/>
          </a:p>
        </p:txBody>
      </p:sp>
    </p:spTree>
    <p:extLst>
      <p:ext uri="{BB962C8B-B14F-4D97-AF65-F5344CB8AC3E}">
        <p14:creationId xmlns:p14="http://schemas.microsoft.com/office/powerpoint/2010/main" val="198757126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3314205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0EA68AB-3A95-894C-BF41-EDDCEC5F6691}" type="slidenum">
              <a:rPr lang="en-US" smtClean="0"/>
              <a:pPr>
                <a:defRPr/>
              </a:pPr>
              <a:t>‹#›</a:t>
            </a:fld>
            <a:endParaRPr lang="en-US" dirty="0"/>
          </a:p>
        </p:txBody>
      </p:sp>
    </p:spTree>
    <p:extLst>
      <p:ext uri="{BB962C8B-B14F-4D97-AF65-F5344CB8AC3E}">
        <p14:creationId xmlns:p14="http://schemas.microsoft.com/office/powerpoint/2010/main" val="251822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036C3B6-5693-9547-A757-4A98C289C66C}" type="slidenum">
              <a:rPr lang="en-US" smtClean="0"/>
              <a:pPr>
                <a:defRPr/>
              </a:pPr>
              <a:t>‹#›</a:t>
            </a:fld>
            <a:endParaRPr lang="en-US" dirty="0"/>
          </a:p>
        </p:txBody>
      </p:sp>
    </p:spTree>
    <p:extLst>
      <p:ext uri="{BB962C8B-B14F-4D97-AF65-F5344CB8AC3E}">
        <p14:creationId xmlns:p14="http://schemas.microsoft.com/office/powerpoint/2010/main" val="136390287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495B43B-ED95-044E-A8A3-A3349BB1B55B}" type="slidenum">
              <a:rPr lang="en-US" smtClean="0"/>
              <a:pPr>
                <a:defRPr/>
              </a:pPr>
              <a:t>‹#›</a:t>
            </a:fld>
            <a:endParaRPr lang="en-US" dirty="0"/>
          </a:p>
        </p:txBody>
      </p:sp>
    </p:spTree>
    <p:extLst>
      <p:ext uri="{BB962C8B-B14F-4D97-AF65-F5344CB8AC3E}">
        <p14:creationId xmlns:p14="http://schemas.microsoft.com/office/powerpoint/2010/main" val="19188573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7D9B2FE-264E-8246-82C5-64F3A91FEBB7}" type="slidenum">
              <a:rPr lang="en-US" smtClean="0"/>
              <a:pPr>
                <a:defRPr/>
              </a:pPr>
              <a:t>‹#›</a:t>
            </a:fld>
            <a:endParaRPr lang="en-US" dirty="0"/>
          </a:p>
        </p:txBody>
      </p:sp>
    </p:spTree>
    <p:extLst>
      <p:ext uri="{BB962C8B-B14F-4D97-AF65-F5344CB8AC3E}">
        <p14:creationId xmlns:p14="http://schemas.microsoft.com/office/powerpoint/2010/main" val="158296035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8B5725-4CB7-F944-B2BF-9774C296C0D1}" type="slidenum">
              <a:rPr lang="en-US" smtClean="0"/>
              <a:pPr>
                <a:defRPr/>
              </a:pPr>
              <a:t>‹#›</a:t>
            </a:fld>
            <a:endParaRPr lang="en-US" dirty="0"/>
          </a:p>
        </p:txBody>
      </p:sp>
    </p:spTree>
    <p:extLst>
      <p:ext uri="{BB962C8B-B14F-4D97-AF65-F5344CB8AC3E}">
        <p14:creationId xmlns:p14="http://schemas.microsoft.com/office/powerpoint/2010/main" val="12359148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8411C07-2CC8-3D41-A9D9-E5F265B53A17}" type="slidenum">
              <a:rPr lang="en-US" smtClean="0"/>
              <a:pPr>
                <a:defRPr/>
              </a:pPr>
              <a:t>‹#›</a:t>
            </a:fld>
            <a:endParaRPr lang="en-US" dirty="0"/>
          </a:p>
        </p:txBody>
      </p:sp>
    </p:spTree>
    <p:extLst>
      <p:ext uri="{BB962C8B-B14F-4D97-AF65-F5344CB8AC3E}">
        <p14:creationId xmlns:p14="http://schemas.microsoft.com/office/powerpoint/2010/main" val="35170973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0EB4848-D73B-614A-BAF0-2A265B404D39}" type="slidenum">
              <a:rPr lang="en-US" smtClean="0"/>
              <a:pPr>
                <a:defRPr/>
              </a:pPr>
              <a:t>‹#›</a:t>
            </a:fld>
            <a:endParaRPr lang="en-US" dirty="0"/>
          </a:p>
        </p:txBody>
      </p:sp>
    </p:spTree>
    <p:extLst>
      <p:ext uri="{BB962C8B-B14F-4D97-AF65-F5344CB8AC3E}">
        <p14:creationId xmlns:p14="http://schemas.microsoft.com/office/powerpoint/2010/main" val="13640205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C9837E58-2138-2A4C-A63A-EA2337B4DD7C}" type="slidenum">
              <a:rPr lang="en-US" smtClean="0"/>
              <a:pPr>
                <a:defRPr/>
              </a:pPr>
              <a:t>‹#›</a:t>
            </a:fld>
            <a:endParaRPr lang="en-US" dirty="0"/>
          </a:p>
        </p:txBody>
      </p:sp>
    </p:spTree>
    <p:extLst>
      <p:ext uri="{BB962C8B-B14F-4D97-AF65-F5344CB8AC3E}">
        <p14:creationId xmlns:p14="http://schemas.microsoft.com/office/powerpoint/2010/main" val="41961726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042FE10-401F-0248-A87F-FB3E96BA68B1}" type="slidenum">
              <a:rPr lang="en-US" smtClean="0"/>
              <a:pPr>
                <a:defRPr/>
              </a:pPr>
              <a:t>‹#›</a:t>
            </a:fld>
            <a:endParaRPr lang="en-US" dirty="0"/>
          </a:p>
        </p:txBody>
      </p:sp>
    </p:spTree>
    <p:extLst>
      <p:ext uri="{BB962C8B-B14F-4D97-AF65-F5344CB8AC3E}">
        <p14:creationId xmlns:p14="http://schemas.microsoft.com/office/powerpoint/2010/main" val="34005854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9D8F178-8C55-C04B-9141-FE36E7AC0F5D}" type="slidenum">
              <a:rPr lang="en-US" smtClean="0"/>
              <a:pPr>
                <a:defRPr/>
              </a:pPr>
              <a:t>‹#›</a:t>
            </a:fld>
            <a:endParaRPr lang="en-US" dirty="0"/>
          </a:p>
        </p:txBody>
      </p:sp>
    </p:spTree>
    <p:extLst>
      <p:ext uri="{BB962C8B-B14F-4D97-AF65-F5344CB8AC3E}">
        <p14:creationId xmlns:p14="http://schemas.microsoft.com/office/powerpoint/2010/main" val="179291346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2C23BA1-646A-534F-BF09-CA3B18795DF5}" type="slidenum">
              <a:rPr lang="en-US" smtClean="0"/>
              <a:pPr>
                <a:defRPr/>
              </a:pPr>
              <a:t>‹#›</a:t>
            </a:fld>
            <a:endParaRPr lang="en-US" dirty="0"/>
          </a:p>
        </p:txBody>
      </p:sp>
    </p:spTree>
    <p:extLst>
      <p:ext uri="{BB962C8B-B14F-4D97-AF65-F5344CB8AC3E}">
        <p14:creationId xmlns:p14="http://schemas.microsoft.com/office/powerpoint/2010/main" val="75434811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64F39A18-0A4C-0A40-8CFA-388B135A6118}" type="slidenum">
              <a:rPr lang="en-US" smtClean="0"/>
              <a:pPr>
                <a:defRPr/>
              </a:pPr>
              <a:t>‹#›</a:t>
            </a:fld>
            <a:endParaRPr lang="en-US" dirty="0"/>
          </a:p>
        </p:txBody>
      </p:sp>
    </p:spTree>
    <p:extLst>
      <p:ext uri="{BB962C8B-B14F-4D97-AF65-F5344CB8AC3E}">
        <p14:creationId xmlns:p14="http://schemas.microsoft.com/office/powerpoint/2010/main" val="2226168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0D2BDA02-9AF8-4246-BEA8-A2C580B7B4C8}" type="slidenum">
              <a:rPr lang="en-US" smtClean="0"/>
              <a:pPr>
                <a:defRPr/>
              </a:pPr>
              <a:t>‹#›</a:t>
            </a:fld>
            <a:endParaRPr lang="en-US" dirty="0"/>
          </a:p>
        </p:txBody>
      </p:sp>
    </p:spTree>
    <p:extLst>
      <p:ext uri="{BB962C8B-B14F-4D97-AF65-F5344CB8AC3E}">
        <p14:creationId xmlns:p14="http://schemas.microsoft.com/office/powerpoint/2010/main" val="2296483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E7F86BBD-1598-A04D-A9AC-D92C44206004}" type="slidenum">
              <a:rPr lang="en-US" smtClean="0"/>
              <a:pPr>
                <a:defRPr/>
              </a:pPr>
              <a:t>‹#›</a:t>
            </a:fld>
            <a:endParaRPr lang="en-US" dirty="0"/>
          </a:p>
        </p:txBody>
      </p:sp>
    </p:spTree>
    <p:extLst>
      <p:ext uri="{BB962C8B-B14F-4D97-AF65-F5344CB8AC3E}">
        <p14:creationId xmlns:p14="http://schemas.microsoft.com/office/powerpoint/2010/main" val="2898803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8.emf"/><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6.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9.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7.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1.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2.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3.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image" Target="../media/image7.jpeg"/><Relationship Id="rId2" Type="http://schemas.openxmlformats.org/officeDocument/2006/relationships/slideLayout" Target="../slideLayouts/slideLayout273.xml"/><Relationship Id="rId16" Type="http://schemas.openxmlformats.org/officeDocument/2006/relationships/theme" Target="../theme/theme29.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0043DC23-5407-1B43-822D-F9894536ED93}" type="slidenum">
              <a:rPr lang="en-US" smtClean="0"/>
              <a:pPr>
                <a:defRPr/>
              </a:pPr>
              <a:t>‹#›</a:t>
            </a:fld>
            <a:endParaRPr lang="en-US" dirty="0"/>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Arial" panose="020B0604020202020204" pitchFamily="34" charset="0"/>
              </a:defRPr>
            </a:lvl1pPr>
          </a:lstStyle>
          <a:p>
            <a:pPr>
              <a:defRPr/>
            </a:pPr>
            <a:endParaRPr lang="en-GB" dirty="0"/>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C183CF65-F338-634F-8CCD-5BFAF752E124}"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i="0">
                <a:solidFill>
                  <a:srgbClr val="FFFFFF"/>
                </a:solidFill>
                <a:latin typeface="Arial" panose="020B0604020202020204" pitchFamily="34" charset="0"/>
              </a:defRPr>
            </a:lvl1pPr>
          </a:lstStyle>
          <a:p>
            <a:pPr>
              <a:defRPr/>
            </a:pPr>
            <a:fld id="{EC1ED9F2-C92E-BC4A-A9A6-357D7ECB48D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Osaka"/>
                <a:cs typeface="Osaka"/>
              </a:defRPr>
            </a:lvl1pPr>
          </a:lstStyle>
          <a:p>
            <a:pPr>
              <a:defRPr/>
            </a:pPr>
            <a:fld id="{37A3F00B-9D3F-5049-BD77-AD8C4B4255D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Osaka" pitchFamily="-112" charset="-128"/>
                <a:cs typeface="Osaka" pitchFamily="-112" charset="-128"/>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Osaka" pitchFamily="-112" charset="-128"/>
                <a:cs typeface="Osaka" pitchFamily="-112" charset="-128"/>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Osaka" charset="0"/>
                <a:cs typeface="Osaka" charset="0"/>
              </a:defRPr>
            </a:lvl1pPr>
          </a:lstStyle>
          <a:p>
            <a:pPr>
              <a:defRPr/>
            </a:pPr>
            <a:fld id="{0FCFD975-EB09-B244-94E8-D5CD3BC97C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Osaka"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Osaka"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Osaka"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7097492"/>
      </p:ext>
    </p:extLst>
  </p:cSld>
  <p:clrMap bg1="lt1" tx1="dk1" bg2="lt2" tx2="dk2" accent1="accent1" accent2="accent2" accent3="accent3" accent4="accent4" accent5="accent5" accent6="accent6" hlink="hlink" folHlink="folHlink"/>
  <p:sldLayoutIdLst>
    <p:sldLayoutId id="2147489464" r:id="rId1"/>
    <p:sldLayoutId id="2147489465" r:id="rId2"/>
    <p:sldLayoutId id="2147489466" r:id="rId3"/>
    <p:sldLayoutId id="2147489467" r:id="rId4"/>
    <p:sldLayoutId id="2147489468" r:id="rId5"/>
    <p:sldLayoutId id="2147489469" r:id="rId6"/>
    <p:sldLayoutId id="2147489470" r:id="rId7"/>
    <p:sldLayoutId id="2147489471" r:id="rId8"/>
    <p:sldLayoutId id="2147489472" r:id="rId9"/>
    <p:sldLayoutId id="2147489473" r:id="rId10"/>
    <p:sldLayoutId id="214748947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158360359"/>
      </p:ext>
    </p:extLst>
  </p:cSld>
  <p:clrMap bg1="lt1" tx1="dk1" bg2="lt2" tx2="dk2" accent1="accent1" accent2="accent2" accent3="accent3" accent4="accent4" accent5="accent5" accent6="accent6" hlink="hlink" folHlink="folHlink"/>
  <p:sldLayoutIdLst>
    <p:sldLayoutId id="2147489602" r:id="rId1"/>
    <p:sldLayoutId id="2147489603" r:id="rId2"/>
    <p:sldLayoutId id="2147489604" r:id="rId3"/>
    <p:sldLayoutId id="2147489605" r:id="rId4"/>
    <p:sldLayoutId id="2147489606" r:id="rId5"/>
    <p:sldLayoutId id="2147489607" r:id="rId6"/>
    <p:sldLayoutId id="2147489608" r:id="rId7"/>
    <p:sldLayoutId id="2147489609" r:id="rId8"/>
    <p:sldLayoutId id="2147489610" r:id="rId9"/>
    <p:sldLayoutId id="2147489611" r:id="rId10"/>
    <p:sldLayoutId id="2147489612" r:id="rId11"/>
    <p:sldLayoutId id="2147489613" r:id="rId12"/>
    <p:sldLayoutId id="2147489614" r:id="rId13"/>
    <p:sldLayoutId id="2147489615" r:id="rId14"/>
    <p:sldLayoutId id="2147489616" r:id="rId15"/>
  </p:sldLayoutIdLst>
  <p:txStyles>
    <p:titleStyle>
      <a:lvl1pPr algn="ctr" rtl="0" eaLnBrk="0" fontAlgn="base" hangingPunct="0">
        <a:spcBef>
          <a:spcPct val="0"/>
        </a:spcBef>
        <a:spcAft>
          <a:spcPct val="0"/>
        </a:spcAft>
        <a:defRPr sz="4400" b="1" i="0">
          <a:solidFill>
            <a:srgbClr val="221F0B"/>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b="1" i="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1" i="0">
                <a:solidFill>
                  <a:srgbClr val="482400"/>
                </a:solidFill>
                <a:latin typeface="Arial" panose="020B0604020202020204" pitchFamily="34" charset="0"/>
                <a:cs typeface="Times New Roman" charset="0"/>
              </a:defRPr>
            </a:lvl1pPr>
          </a:lstStyle>
          <a:p>
            <a:pPr>
              <a:defRPr/>
            </a:pPr>
            <a:fld id="{C61603EE-D92D-674C-B28F-4B22872EF951}" type="slidenum">
              <a:rPr lang="en-US" smtClean="0"/>
              <a:pPr>
                <a:defRPr/>
              </a:pPr>
              <a:t>‹#›</a:t>
            </a:fld>
            <a:endParaRPr lang="en-US" dirty="0"/>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i="0" dirty="0">
                <a:solidFill>
                  <a:srgbClr val="FFFFFF"/>
                </a:solidFill>
                <a:latin typeface="Arial" panose="020B0604020202020204" pitchFamily="34" charset="0"/>
              </a:rPr>
              <a:t>© </a:t>
            </a:r>
            <a:r>
              <a:rPr lang="en-GB" sz="900" b="1" i="0" dirty="0">
                <a:solidFill>
                  <a:srgbClr val="FFFFFF"/>
                </a:solidFill>
                <a:latin typeface="Arial" panose="020B0604020202020204" pitchFamily="34" charset="0"/>
              </a:rPr>
              <a:t>2006</a:t>
            </a:r>
            <a:r>
              <a:rPr lang="en-GB" sz="800"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1000" b="1" i="0" dirty="0">
                <a:solidFill>
                  <a:srgbClr val="FFFFFF"/>
                </a:solidFill>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663400"/>
      </p:ext>
    </p:extLst>
  </p:cSld>
  <p:clrMap bg1="dk2" tx1="lt1" bg2="dk1" tx2="lt2" accent1="accent1" accent2="accent2" accent3="accent3" accent4="accent4" accent5="accent5" accent6="accent6" hlink="hlink" folHlink="folHlink"/>
  <p:sldLayoutIdLst>
    <p:sldLayoutId id="214748967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2DCC4B38-B501-534E-922D-7E4A90123ED4}" type="slidenum">
              <a:rPr lang="en-US" smtClean="0"/>
              <a:pPr>
                <a:defRPr/>
              </a:pPr>
              <a:t>‹#›</a:t>
            </a:fld>
            <a:endParaRPr lang="en-US" dirty="0"/>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D45CFEF1-3F4F-9742-AED8-4738A3926666}"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 id="214748968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ea typeface="ＭＳ Ｐゴシック" charset="-128"/>
                <a:cs typeface="ＭＳ Ｐゴシック" charset="-128"/>
              </a:defRPr>
            </a:lvl1pPr>
          </a:lstStyle>
          <a:p>
            <a:pPr>
              <a:defRPr/>
            </a:pPr>
            <a:fld id="{A236A7D9-9F21-DE40-B87C-AE7CA3D6E8B5}" type="slidenum">
              <a:rPr lang="en-US" smtClean="0"/>
              <a:pPr>
                <a:defRPr/>
              </a:pPr>
              <a:t>‹#›</a:t>
            </a:fld>
            <a:endParaRPr lang="en-US" dirty="0"/>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fld id="{C92B6443-EEA3-FA4F-8288-1C29E3802DD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4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4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9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9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7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3.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2.xml"/><Relationship Id="rId1" Type="http://schemas.openxmlformats.org/officeDocument/2006/relationships/themeOverride" Target="../theme/themeOverride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4.xml"/><Relationship Id="rId1" Type="http://schemas.openxmlformats.org/officeDocument/2006/relationships/themeOverride" Target="../theme/themeOverride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4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4.xml"/><Relationship Id="rId1" Type="http://schemas.openxmlformats.org/officeDocument/2006/relationships/themeOverride" Target="../theme/themeOverr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309.xml"/><Relationship Id="rId4" Type="http://schemas.openxmlformats.org/officeDocument/2006/relationships/image" Target="../media/image56.emf"/></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4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00.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46.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4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4.xml"/><Relationship Id="rId1" Type="http://schemas.openxmlformats.org/officeDocument/2006/relationships/themeOverride" Target="../theme/themeOverride11.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0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2.xml"/><Relationship Id="rId1" Type="http://schemas.openxmlformats.org/officeDocument/2006/relationships/themeOverride" Target="../theme/themeOverride1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4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24.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35.xm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6.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36.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36.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7.xml"/><Relationship Id="rId1" Type="http://schemas.openxmlformats.org/officeDocument/2006/relationships/slideLayout" Target="../slideLayouts/slideLayout246.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46.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246.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246.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46.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46.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3.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246.xml"/><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246.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7" r="3824"/>
          <a:stretch/>
        </p:blipFill>
        <p:spPr bwMode="auto">
          <a:xfrm>
            <a:off x="-35496" y="7910"/>
            <a:ext cx="9179496" cy="5398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3645023"/>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غلاطية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11500" dirty="0">
                <a:effectLst>
                  <a:glow rad="127000">
                    <a:schemeClr val="tx1"/>
                  </a:glow>
                </a:effectLst>
                <a:ea typeface="ＭＳ Ｐゴシック" charset="0"/>
                <a:cs typeface="ＭＳ Ｐゴシック" charset="0"/>
              </a:rPr>
              <a:t>كن حراً</a:t>
            </a:r>
            <a:endParaRPr lang="en-US" sz="115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4444656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cs typeface="ＭＳ Ｐゴシック" charset="0"/>
              </a:rPr>
              <a:t>دعونا ندرس </a:t>
            </a:r>
            <a:br>
              <a:rPr lang="ar-JO" sz="5400" dirty="0">
                <a:solidFill>
                  <a:schemeClr val="tx1"/>
                </a:solidFill>
                <a:effectLst/>
                <a:ea typeface="ＭＳ Ｐゴシック" charset="0"/>
                <a:cs typeface="ＭＳ Ｐゴシック" charset="0"/>
              </a:rPr>
            </a:br>
            <a:r>
              <a:rPr lang="ar-JO" sz="5400" dirty="0">
                <a:solidFill>
                  <a:schemeClr val="tx1"/>
                </a:solidFill>
                <a:effectLst/>
                <a:ea typeface="ＭＳ Ｐゴシック" charset="0"/>
                <a:cs typeface="ＭＳ Ｐゴシック" charset="0"/>
              </a:rPr>
              <a:t>النص الكتابي</a:t>
            </a:r>
            <a:endParaRPr lang="en-US" sz="5400" dirty="0">
              <a:solidFill>
                <a:schemeClr val="tx1"/>
              </a:solidFill>
              <a:effectLst/>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000000"/>
                </a:solidFill>
                <a:latin typeface="Arial" panose="020B0604020202020204" pitchFamily="34" charset="0"/>
                <a:ea typeface="ＭＳ Ｐゴシック" charset="0"/>
                <a:cs typeface="ＭＳ Ｐゴシック"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1589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الخلفية</a:t>
            </a:r>
            <a:endParaRPr lang="en-US" sz="5400" dirty="0">
              <a:effectLst>
                <a:glow rad="127000">
                  <a:schemeClr val="tx1"/>
                </a:glow>
              </a:effectLst>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9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kern="1200" dirty="0">
                <a:solidFill>
                  <a:schemeClr val="tx1"/>
                </a:solidFill>
                <a:ea typeface="ＭＳ Ｐゴシック" charset="0"/>
              </a:rPr>
              <a:t>Now make sure that you stay free, and don’t get tied up again in slavery to the law</a:t>
            </a:r>
          </a:p>
        </p:txBody>
      </p:sp>
      <p:sp>
        <p:nvSpPr>
          <p:cNvPr id="3" name="Rectangle 2"/>
          <p:cNvSpPr/>
          <p:nvPr/>
        </p:nvSpPr>
        <p:spPr>
          <a:xfrm>
            <a:off x="3183233" y="4859494"/>
            <a:ext cx="2872994" cy="120032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ko-KR"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a:t>
            </a:r>
            <a:r>
              <a:rPr kumimoji="0" lang="en-US" altLang="ko-KR"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5:1 </a:t>
            </a:r>
            <a:r>
              <a:rPr kumimoji="0" lang="en-US" altLang="ko-KR"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NLT</a:t>
            </a:r>
            <a:endParaRPr kumimoji="0" lang="en-US" altLang="ko-KR"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So Christ has truly set us </a:t>
            </a:r>
            <a:br>
              <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br>
            <a:r>
              <a:rPr kumimoji="0" lang="en-US" sz="8000" b="1" u="none" strike="noStrike" kern="1200" cap="none" spc="0" normalizeH="0" baseline="0" noProof="0" dirty="0">
                <a:ln>
                  <a:noFill/>
                </a:ln>
                <a:solidFill>
                  <a:srgbClr val="7A0701"/>
                </a:solidFill>
                <a:effectLst/>
                <a:uLnTx/>
                <a:uFillTx/>
                <a:latin typeface="Arial" panose="020B0604020202020204" pitchFamily="34"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4488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البحر المتوسط</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روما</a:t>
            </a:r>
            <a:endPar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endParaRPr>
          </a:p>
        </p:txBody>
      </p:sp>
      <p:sp>
        <p:nvSpPr>
          <p:cNvPr id="45067" name="Text Box 11"/>
          <p:cNvSpPr txBox="1">
            <a:spLocks noChangeArrowheads="1"/>
          </p:cNvSpPr>
          <p:nvPr/>
        </p:nvSpPr>
        <p:spPr bwMode="auto">
          <a:xfrm>
            <a:off x="6524625" y="4055146"/>
            <a:ext cx="1995920" cy="639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أنطاكية سوريا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8" name="Text Box 12"/>
          <p:cNvSpPr txBox="1">
            <a:spLocks noChangeArrowheads="1"/>
          </p:cNvSpPr>
          <p:nvPr/>
        </p:nvSpPr>
        <p:spPr bwMode="auto">
          <a:xfrm>
            <a:off x="5500694" y="3623710"/>
            <a:ext cx="3103556" cy="36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C0128"/>
                </a:solidFill>
                <a:effectLst>
                  <a:glow rad="165100">
                    <a:srgbClr val="FFFFFF">
                      <a:alpha val="98000"/>
                    </a:srgbClr>
                  </a:glow>
                </a:effectLst>
                <a:latin typeface="Comic Sans MS" charset="0"/>
                <a:ea typeface="MS Gothic" charset="0"/>
                <a:cs typeface="MS Gothic" charset="0"/>
              </a:rPr>
              <a:t>أنطاكية بيسيدية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أفسس</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أثينا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529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رحلات بولس</a:t>
            </a:r>
          </a:p>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900" b="1" dirty="0">
                <a:solidFill>
                  <a:srgbClr val="000000"/>
                </a:solidFill>
                <a:effectLst>
                  <a:glow rad="165100">
                    <a:srgbClr val="FFFFFF">
                      <a:alpha val="98000"/>
                    </a:srgbClr>
                  </a:glow>
                </a:effectLst>
                <a:latin typeface="Comic Sans MS" charset="0"/>
                <a:ea typeface="MS Gothic" charset="0"/>
                <a:cs typeface="MS Gothic" charset="0"/>
              </a:rPr>
              <a:t>في لمحة</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C0128"/>
                </a:solidFill>
                <a:effectLst>
                  <a:glow rad="165100">
                    <a:srgbClr val="FFFFFF">
                      <a:alpha val="98000"/>
                    </a:srgbClr>
                  </a:glow>
                </a:effectLst>
                <a:latin typeface="Comic Sans MS" charset="0"/>
                <a:ea typeface="MS Gothic" charset="0"/>
                <a:cs typeface="MS Gothic" charset="0"/>
              </a:rPr>
              <a:t>مكدونية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grpSp>
        <p:nvGrpSpPr>
          <p:cNvPr id="91155" name="Group 18"/>
          <p:cNvGrpSpPr>
            <a:grpSpLocks/>
          </p:cNvGrpSpPr>
          <p:nvPr/>
        </p:nvGrpSpPr>
        <p:grpSpPr bwMode="auto">
          <a:xfrm>
            <a:off x="971264" y="2143116"/>
            <a:ext cx="7386950" cy="4241348"/>
            <a:chOff x="673" y="1600"/>
            <a:chExt cx="5086" cy="2951"/>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أفريقيا</a:t>
              </a:r>
              <a:endParaRPr kumimoji="0" lang="en-GB"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200" b="1" dirty="0">
                  <a:solidFill>
                    <a:srgbClr val="0033CC"/>
                  </a:solidFill>
                  <a:latin typeface="Comic Sans MS" charset="0"/>
                  <a:ea typeface="MS Gothic" charset="0"/>
                  <a:cs typeface="MS Gothic" charset="0"/>
                </a:rPr>
                <a:t>أوروبا</a:t>
              </a:r>
              <a:endParaRPr kumimoji="0" lang="en-GB" sz="32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9" name="Text Box 22"/>
            <p:cNvSpPr txBox="1">
              <a:spLocks noChangeArrowheads="1"/>
            </p:cNvSpPr>
            <p:nvPr/>
          </p:nvSpPr>
          <p:spPr bwMode="auto">
            <a:xfrm>
              <a:off x="4677" y="3922"/>
              <a:ext cx="1082" cy="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العربية</a:t>
              </a:r>
              <a:endParaRPr kumimoji="0" lang="en-GB"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أورشليم</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418628"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أع 13-14</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3"/>
            <a:ext cx="6750503" cy="1196227"/>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r"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lang="ar-JO" sz="2200" b="1" dirty="0">
                  <a:solidFill>
                    <a:srgbClr val="000000"/>
                  </a:solidFill>
                  <a:latin typeface="Arial" panose="020B0604020202020204" pitchFamily="34" charset="0"/>
                  <a:ea typeface="MS Gothic" charset="0"/>
                  <a:cs typeface="Arial" panose="020B0604020202020204" pitchFamily="34" charset="0"/>
                </a:rPr>
                <a:t>الأهمية : عُبد </a:t>
              </a:r>
              <a:r>
                <a:rPr lang="ar-JO" sz="2200" b="1" dirty="0">
                  <a:solidFill>
                    <a:srgbClr val="FF0000"/>
                  </a:solidFill>
                  <a:latin typeface="Arial" panose="020B0604020202020204" pitchFamily="34" charset="0"/>
                  <a:ea typeface="MS Gothic" charset="0"/>
                  <a:cs typeface="Arial" panose="020B0604020202020204" pitchFamily="34" charset="0"/>
                </a:rPr>
                <a:t>كالآلهة</a:t>
              </a:r>
              <a:r>
                <a:rPr lang="ar-JO" sz="2200" b="1" dirty="0">
                  <a:solidFill>
                    <a:srgbClr val="000000"/>
                  </a:solidFill>
                  <a:latin typeface="Arial" panose="020B0604020202020204" pitchFamily="34" charset="0"/>
                  <a:ea typeface="MS Gothic" charset="0"/>
                  <a:cs typeface="Arial" panose="020B0604020202020204" pitchFamily="34" charset="0"/>
                </a:rPr>
                <a:t>، صنع المعجزات، </a:t>
              </a:r>
              <a:r>
                <a:rPr lang="ar-JO" sz="2200" b="1" dirty="0">
                  <a:solidFill>
                    <a:srgbClr val="FF0000"/>
                  </a:solidFill>
                  <a:latin typeface="Arial" panose="020B0604020202020204" pitchFamily="34" charset="0"/>
                  <a:ea typeface="MS Gothic" charset="0"/>
                  <a:cs typeface="Arial" panose="020B0604020202020204" pitchFamily="34" charset="0"/>
                </a:rPr>
                <a:t>رجم</a:t>
              </a:r>
              <a:r>
                <a:rPr lang="ar-JO" sz="2200" b="1" dirty="0">
                  <a:solidFill>
                    <a:srgbClr val="000000"/>
                  </a:solidFill>
                  <a:latin typeface="Arial" panose="020B0604020202020204" pitchFamily="34" charset="0"/>
                  <a:ea typeface="MS Gothic" charset="0"/>
                  <a:cs typeface="Arial" panose="020B0604020202020204" pitchFamily="34" charset="0"/>
                </a:rPr>
                <a:t> بولس، عمل صعب، زراعة كنائس، العودة بنفس المسار</a:t>
              </a:r>
              <a:endParaRPr kumimoji="0" lang="en-GB"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7"/>
          <p:cNvGrpSpPr>
            <a:grpSpLocks/>
          </p:cNvGrpSpPr>
          <p:nvPr/>
        </p:nvGrpSpPr>
        <p:grpSpPr bwMode="auto">
          <a:xfrm>
            <a:off x="642912" y="1402136"/>
            <a:ext cx="2571662" cy="2385452"/>
            <a:chOff x="386" y="999"/>
            <a:chExt cx="5252" cy="1703"/>
          </a:xfrm>
        </p:grpSpPr>
        <p:sp>
          <p:nvSpPr>
            <p:cNvPr id="91172" name="AutoShape 38"/>
            <p:cNvSpPr>
              <a:spLocks noChangeArrowheads="1"/>
            </p:cNvSpPr>
            <p:nvPr/>
          </p:nvSpPr>
          <p:spPr bwMode="auto">
            <a:xfrm flipH="1">
              <a:off x="622" y="999"/>
              <a:ext cx="5016"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386" y="1171"/>
              <a:ext cx="4960" cy="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0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48-49</a:t>
              </a:r>
            </a:p>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4000" b="1" dirty="0">
                  <a:solidFill>
                    <a:srgbClr val="FFEA18"/>
                  </a:solidFill>
                  <a:latin typeface="Comic Sans MS" charset="0"/>
                  <a:ea typeface="MS Gothic" charset="0"/>
                  <a:cs typeface="MS Gothic" charset="0"/>
                </a:rPr>
                <a:t>م</a:t>
              </a:r>
              <a:endParaRPr kumimoji="0" lang="en-GB" sz="40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grpSp>
        <p:nvGrpSpPr>
          <p:cNvPr id="6" name="Group 40"/>
          <p:cNvGrpSpPr>
            <a:grpSpLocks/>
          </p:cNvGrpSpPr>
          <p:nvPr/>
        </p:nvGrpSpPr>
        <p:grpSpPr bwMode="auto">
          <a:xfrm>
            <a:off x="5572132" y="262659"/>
            <a:ext cx="3295325"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الشاطئ في قبرص</a:t>
              </a:r>
              <a:endParaRPr kumimoji="0" lang="en-GB"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286512" y="3197879"/>
            <a:ext cx="369447" cy="302559"/>
          </a:xfrm>
          <a:prstGeom prst="curvedLeftArrow">
            <a:avLst>
              <a:gd name="adj1" fmla="val 34040"/>
              <a:gd name="adj2" fmla="val 69702"/>
              <a:gd name="adj3" fmla="val 52081"/>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ar-JO" altLang="ja-JP" sz="2500" b="1" dirty="0">
                <a:latin typeface="Arial" panose="020B0604020202020204" pitchFamily="34" charset="0"/>
                <a:cs typeface="Arial" panose="020B0604020202020204" pitchFamily="34" charset="0"/>
              </a:rPr>
              <a:t>رقم 1 : ال</a:t>
            </a:r>
            <a:r>
              <a:rPr lang="ar-JO" altLang="ja-JP" sz="2500" b="1" dirty="0">
                <a:solidFill>
                  <a:srgbClr val="FF0000"/>
                </a:solidFill>
                <a:latin typeface="Arial" panose="020B0604020202020204" pitchFamily="34" charset="0"/>
                <a:cs typeface="Arial" panose="020B0604020202020204" pitchFamily="34" charset="0"/>
              </a:rPr>
              <a:t>خطاف</a:t>
            </a:r>
            <a:r>
              <a:rPr lang="ar-JO" altLang="ja-JP" sz="2500" b="1" dirty="0">
                <a:latin typeface="Arial" panose="020B0604020202020204" pitchFamily="34" charset="0"/>
                <a:cs typeface="Arial" panose="020B0604020202020204" pitchFamily="34" charset="0"/>
              </a:rPr>
              <a:t> : ال</a:t>
            </a:r>
            <a:r>
              <a:rPr lang="ar-JO" altLang="ja-JP" sz="2500" b="1" dirty="0">
                <a:solidFill>
                  <a:srgbClr val="FF0000"/>
                </a:solidFill>
                <a:latin typeface="Arial" panose="020B0604020202020204" pitchFamily="34" charset="0"/>
                <a:cs typeface="Arial" panose="020B0604020202020204" pitchFamily="34" charset="0"/>
              </a:rPr>
              <a:t>مختبر</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1400" b="1" dirty="0">
                <a:solidFill>
                  <a:srgbClr val="FFFFFF"/>
                </a:solidFill>
                <a:latin typeface="Comic Sans MS" charset="0"/>
                <a:ea typeface="MS Gothic" charset="0"/>
                <a:cs typeface="MS Gothic" charset="0"/>
              </a:rPr>
              <a:t>البحر المتوسط</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روما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000000"/>
                </a:solidFill>
                <a:effectLst>
                  <a:glow rad="190500">
                    <a:srgbClr val="FFFFFF">
                      <a:alpha val="96000"/>
                    </a:srgbClr>
                  </a:glow>
                </a:effectLst>
                <a:latin typeface="Comic Sans MS" charset="0"/>
                <a:ea typeface="MS Gothic" charset="0"/>
                <a:cs typeface="MS Gothic" charset="0"/>
              </a:rPr>
              <a:t>أنطاكية سوريا</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أنطاكية بيسيدية</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أفسس</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أثينا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4400" b="1" dirty="0">
                <a:solidFill>
                  <a:srgbClr val="FFEA18"/>
                </a:solidFill>
                <a:effectLst>
                  <a:glow rad="127000">
                    <a:srgbClr val="000000"/>
                  </a:glow>
                </a:effectLst>
                <a:latin typeface="Comic Sans MS" charset="0"/>
                <a:ea typeface="MS Gothic" charset="0"/>
                <a:cs typeface="MS Gothic" charset="0"/>
              </a:rPr>
              <a:t>فقط</a:t>
            </a:r>
            <a:endPar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أفريقيا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600" b="1" dirty="0">
                  <a:solidFill>
                    <a:srgbClr val="0033CC"/>
                  </a:solidFill>
                  <a:effectLst>
                    <a:glow rad="190500">
                      <a:srgbClr val="FFFFFF">
                        <a:alpha val="96000"/>
                      </a:srgbClr>
                    </a:glow>
                  </a:effectLst>
                  <a:latin typeface="Comic Sans MS" charset="0"/>
                  <a:ea typeface="MS Gothic" charset="0"/>
                  <a:cs typeface="MS Gothic" charset="0"/>
                </a:rPr>
                <a:t>آسيا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العربية</a:t>
              </a:r>
              <a:endParaRPr kumimoji="0" lang="en-GB"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grpSp>
      <p:grpSp>
        <p:nvGrpSpPr>
          <p:cNvPr id="3" name="Group 25"/>
          <p:cNvGrpSpPr>
            <a:grpSpLocks/>
          </p:cNvGrpSpPr>
          <p:nvPr/>
        </p:nvGrpSpPr>
        <p:grpSpPr bwMode="auto">
          <a:xfrm>
            <a:off x="756241" y="5388630"/>
            <a:ext cx="5397500" cy="1196228"/>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3590" cy="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2900" b="1" dirty="0">
                  <a:solidFill>
                    <a:srgbClr val="000000"/>
                  </a:solidFill>
                  <a:latin typeface="Arial" panose="020B0604020202020204" pitchFamily="34" charset="0"/>
                  <a:ea typeface="MS Gothic" charset="0"/>
                  <a:cs typeface="Arial" panose="020B0604020202020204" pitchFamily="34" charset="0"/>
                </a:rPr>
                <a:t>تم تسوية المشكلة بشكل دائم : </a:t>
              </a:r>
            </a:p>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2900" b="1" dirty="0">
                  <a:solidFill>
                    <a:srgbClr val="FF0000"/>
                  </a:solidFill>
                  <a:latin typeface="Arial" panose="020B0604020202020204" pitchFamily="34" charset="0"/>
                  <a:ea typeface="MS Gothic" charset="0"/>
                  <a:cs typeface="Arial" panose="020B0604020202020204" pitchFamily="34" charset="0"/>
                </a:rPr>
                <a:t>النعمة</a:t>
              </a:r>
              <a:r>
                <a:rPr lang="ar-JO" sz="2900" b="1" dirty="0">
                  <a:solidFill>
                    <a:srgbClr val="000000"/>
                  </a:solidFill>
                  <a:latin typeface="Arial" panose="020B0604020202020204" pitchFamily="34" charset="0"/>
                  <a:ea typeface="MS Gothic" charset="0"/>
                  <a:cs typeface="Arial" panose="020B0604020202020204" pitchFamily="34" charset="0"/>
                </a:rPr>
                <a:t> و ليس </a:t>
              </a:r>
              <a:r>
                <a:rPr lang="ar-JO" sz="2900" b="1" dirty="0">
                  <a:solidFill>
                    <a:srgbClr val="FF0000"/>
                  </a:solidFill>
                  <a:latin typeface="Arial" panose="020B0604020202020204" pitchFamily="34" charset="0"/>
                  <a:ea typeface="MS Gothic" charset="0"/>
                  <a:cs typeface="Arial" panose="020B0604020202020204" pitchFamily="34" charset="0"/>
                </a:rPr>
                <a:t>الناموس</a:t>
              </a:r>
              <a:endParaRPr kumimoji="0" lang="en-GB" sz="2900" b="1"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أعمال 15</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أورشليم</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lang="ar-JO" sz="2200" b="1" dirty="0">
                  <a:solidFill>
                    <a:srgbClr val="000000"/>
                  </a:solidFill>
                  <a:latin typeface="Arial" panose="020B0604020202020204" pitchFamily="34" charset="0"/>
                  <a:ea typeface="MS Gothic" charset="0"/>
                  <a:cs typeface="Arial" panose="020B0604020202020204" pitchFamily="34" charset="0"/>
                </a:rPr>
                <a:t>1(--)2 مجمع أورشليم</a:t>
              </a:r>
              <a:endParaRPr kumimoji="0" lang="en-GB" sz="22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 م</a:t>
              </a:r>
              <a:endPar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ar-JO" dirty="0">
                <a:solidFill>
                  <a:srgbClr val="FFFFFF"/>
                </a:solidFill>
                <a:effectLst/>
                <a:latin typeface="Verdana" charset="0"/>
                <a:ea typeface="ＭＳ Ｐゴシック" charset="0"/>
                <a:cs typeface="ＭＳ Ｐゴシック" charset="0"/>
              </a:rPr>
              <a:t>نقص أو لا نقص ؟</a:t>
            </a:r>
            <a:endParaRPr lang="en-US" dirty="0">
              <a:solidFill>
                <a:srgbClr val="FFFFFF"/>
              </a:solidFill>
              <a:effectLst/>
              <a:latin typeface="Verdana" charset="0"/>
              <a:ea typeface="ＭＳ Ｐゴシック" charset="0"/>
              <a:cs typeface="ＭＳ Ｐゴシック" charset="0"/>
            </a:endParaRPr>
          </a:p>
        </p:txBody>
      </p:sp>
      <p:sp>
        <p:nvSpPr>
          <p:cNvPr id="99333" name="Text Box 1029"/>
          <p:cNvSpPr txBox="1">
            <a:spLocks noChangeArrowheads="1"/>
          </p:cNvSpPr>
          <p:nvPr/>
        </p:nvSpPr>
        <p:spPr bwMode="auto">
          <a:xfrm>
            <a:off x="0" y="5983288"/>
            <a:ext cx="9144000" cy="46166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chemeClr val="bg1"/>
                </a:solidFill>
                <a:latin typeface="Verdana" charset="0"/>
                <a:cs typeface="Times New Roman" charset="0"/>
              </a:rPr>
              <a:t>لا 19: 27 ( لا تقصروا رؤوسكم مستديراً و لا تفسد عارضيك )</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024926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ar-JO" dirty="0">
                <a:solidFill>
                  <a:srgbClr val="FFFFFF"/>
                </a:solidFill>
                <a:ea typeface="ＭＳ Ｐゴシック" charset="0"/>
              </a:rPr>
              <a:t>لاويين 19: 28</a:t>
            </a:r>
            <a:br>
              <a:rPr lang="en-US" dirty="0">
                <a:solidFill>
                  <a:srgbClr val="FFFFFF"/>
                </a:solidFill>
                <a:ea typeface="ＭＳ Ｐゴシック" charset="0"/>
              </a:rPr>
            </a:br>
            <a:r>
              <a:rPr lang="ar-JO" sz="2800" dirty="0">
                <a:solidFill>
                  <a:srgbClr val="FFFFFF"/>
                </a:solidFill>
                <a:ea typeface="ＭＳ Ｐゴシック" charset="0"/>
              </a:rPr>
              <a:t>و لا تجرحوا أجسادكم لميت و كتابة وسم لا تجعلوا فيكم أنا الرب</a:t>
            </a:r>
            <a:endParaRPr lang="en-US" sz="2800" dirty="0">
              <a:solidFill>
                <a:srgbClr val="FFFFFF"/>
              </a:solidFill>
              <a:ea typeface="ＭＳ Ｐゴシック"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الناموس</a:t>
            </a:r>
            <a:endParaRPr lang="en-US"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endParaRPr>
          </a:p>
        </p:txBody>
      </p:sp>
      <p:sp>
        <p:nvSpPr>
          <p:cNvPr id="101379" name="Text Box 3"/>
          <p:cNvSpPr txBox="1">
            <a:spLocks noChangeArrowheads="1"/>
          </p:cNvSpPr>
          <p:nvPr/>
        </p:nvSpPr>
        <p:spPr bwMode="auto">
          <a:xfrm>
            <a:off x="381000" y="304800"/>
            <a:ext cx="1905000" cy="954107"/>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نعيش تحت الناموس ؟</a:t>
            </a:r>
            <a:endParaRPr lang="en-US" sz="2800" b="1" dirty="0">
              <a:solidFill>
                <a:schemeClr val="bg1"/>
              </a:solidFill>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يمكنني أكل الخنزير ؟</a:t>
            </a:r>
            <a:endParaRPr lang="en-US" sz="2800" b="1" dirty="0">
              <a:solidFill>
                <a:schemeClr val="bg1"/>
              </a:solidFill>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954107"/>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effectLst>
                  <a:outerShdw blurRad="38100" dist="38100" dir="2700000" algn="tl">
                    <a:srgbClr val="000000"/>
                  </a:outerShdw>
                </a:effectLst>
                <a:latin typeface="Verdana" charset="0"/>
              </a:rPr>
              <a:t>هل يجب أن أطيع السبت ؟</a:t>
            </a:r>
            <a:endParaRPr lang="en-US" sz="2800" b="1" dirty="0">
              <a:solidFill>
                <a:schemeClr val="bg1"/>
              </a:solidFill>
              <a:effectLst>
                <a:outerShdw blurRad="38100" dist="38100" dir="2700000" algn="tl">
                  <a:srgbClr val="000000"/>
                </a:outerShdw>
              </a:effectLst>
              <a:latin typeface="Verdana" charset="0"/>
            </a:endParaRPr>
          </a:p>
        </p:txBody>
      </p:sp>
      <p:sp>
        <p:nvSpPr>
          <p:cNvPr id="101382" name="Text Box 6"/>
          <p:cNvSpPr txBox="1">
            <a:spLocks noChangeArrowheads="1"/>
          </p:cNvSpPr>
          <p:nvPr/>
        </p:nvSpPr>
        <p:spPr bwMode="auto">
          <a:xfrm>
            <a:off x="381000" y="3792538"/>
            <a:ext cx="2590800" cy="954107"/>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كيف يرتبط الناموس بنا ؟</a:t>
            </a:r>
            <a:endParaRPr lang="en-US" sz="2800" b="1" dirty="0">
              <a:solidFill>
                <a:schemeClr val="bg1"/>
              </a:solidFill>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ea typeface="宋体" charset="0"/>
                <a:cs typeface="Arial" panose="020B0604020202020204" pitchFamily="34" charset="0"/>
              </a:rPr>
              <a:t>هل يمكن للمسيحيين تناول الدم (مثل يونغ تاو فو، سجق الدم) ؟ </a:t>
            </a:r>
            <a:endParaRPr lang="en-US" sz="2800" b="1" dirty="0">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954107"/>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يطلب الله العشور مني ؟</a:t>
            </a:r>
            <a:endParaRPr lang="en-US" sz="2800" b="1" dirty="0">
              <a:solidFill>
                <a:schemeClr val="bg1"/>
              </a:solidFill>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ar-JO" b="1" dirty="0">
                <a:solidFill>
                  <a:schemeClr val="bg1"/>
                </a:solidFill>
                <a:effectLst>
                  <a:outerShdw blurRad="38100" dist="38100" dir="2700000" algn="tl">
                    <a:srgbClr val="000000"/>
                  </a:outerShdw>
                </a:effectLst>
                <a:latin typeface="Verdana" charset="0"/>
                <a:ea typeface="ＭＳ Ｐゴシック" charset="0"/>
                <a:cs typeface="ＭＳ Ｐゴシック" charset="0"/>
              </a:rPr>
              <a:t>ماذا تعتقد ؟</a:t>
            </a:r>
            <a:endParaRPr lang="en-US" dirty="0">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89236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panose="020B0604020202020204" pitchFamily="34" charset="0"/>
                <a:ea typeface="ＭＳ Ｐゴシック" charset="0"/>
              </a:rPr>
              <a:t>إصحاحات غلاطية</a:t>
            </a:r>
            <a:endParaRPr kumimoji="0" lang="en-GB" sz="6000" b="1"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panose="020B0604020202020204" pitchFamily="34" charset="0"/>
              <a:ea typeface="ＭＳ Ｐゴシック" charset="0"/>
            </a:endParaRPr>
          </a:p>
        </p:txBody>
      </p:sp>
      <p:sp>
        <p:nvSpPr>
          <p:cNvPr id="1030" name="Text Box 6"/>
          <p:cNvSpPr txBox="1">
            <a:spLocks noChangeArrowheads="1"/>
          </p:cNvSpPr>
          <p:nvPr/>
        </p:nvSpPr>
        <p:spPr bwMode="auto">
          <a:xfrm>
            <a:off x="3886200" y="1447800"/>
            <a:ext cx="5257800" cy="3600986"/>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 التحول عن الإنجيل الحقيقي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 مراءاة بطرس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 مثال من إيمان إبراهيم</a:t>
            </a:r>
            <a:endParaRPr kumimoji="0"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 الناموس مقابل الحرية الحقيقية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 مواقف مقادة بالروح</a:t>
            </a:r>
            <a:endParaRPr kumimoji="0"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 استرداد المؤمنين المخطئين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Barry Huddleston, 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8" name="Title 5"/>
            <p:cNvSpPr txBox="1">
              <a:spLocks/>
            </p:cNvSpPr>
            <p:nvPr/>
          </p:nvSpPr>
          <p:spPr bwMode="auto">
            <a:xfrm rot="20662300">
              <a:off x="582721" y="3361881"/>
              <a:ext cx="1441856" cy="7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الناموس</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pPr>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altLang="ja-JP" sz="2000" b="1" dirty="0">
                <a:solidFill>
                  <a:srgbClr val="000000"/>
                </a:solidFill>
                <a:latin typeface="Arial" panose="020B0604020202020204" pitchFamily="34" charset="0"/>
                <a:cs typeface="Times New Roman" charset="0"/>
              </a:rPr>
              <a:t>إلى أقصى الأرض        (أع 1: 8)</a:t>
            </a:r>
            <a:endParaRPr lang="en-US" sz="2000" b="1" dirty="0">
              <a:solidFill>
                <a:srgbClr val="000000"/>
              </a:solidFill>
              <a:latin typeface="Arial" panose="020B0604020202020204" pitchFamily="34" charset="0"/>
              <a:cs typeface="Times New Roman" charset="0"/>
            </a:endParaRPr>
          </a:p>
          <a:p>
            <a:pPr eaLnBrk="1" hangingPunct="1">
              <a:defRPr/>
            </a:pPr>
            <a:r>
              <a:rPr lang="ar-JO" sz="1600" b="1" dirty="0">
                <a:solidFill>
                  <a:srgbClr val="000000"/>
                </a:solidFill>
                <a:latin typeface="Arial" panose="020B0604020202020204" pitchFamily="34" charset="0"/>
                <a:cs typeface="Times New Roman" charset="0"/>
              </a:rPr>
              <a:t>أع</a:t>
            </a:r>
            <a:r>
              <a:rPr lang="en-US" sz="16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9</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13</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14</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15</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16</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18</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21</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27</a:t>
            </a:r>
            <a:r>
              <a:rPr lang="en-US" sz="2000" b="1" dirty="0">
                <a:solidFill>
                  <a:srgbClr val="000000"/>
                </a:solidFill>
                <a:latin typeface="Arial" panose="020B0604020202020204" pitchFamily="34" charset="0"/>
                <a:cs typeface="Times New Roman" charset="0"/>
              </a:rPr>
              <a:t>    </a:t>
            </a:r>
            <a:r>
              <a:rPr lang="ar-JO" sz="2000" b="1" dirty="0">
                <a:solidFill>
                  <a:srgbClr val="000000"/>
                </a:solidFill>
                <a:latin typeface="Arial" panose="020B0604020202020204" pitchFamily="34" charset="0"/>
                <a:cs typeface="Times New Roman" charset="0"/>
              </a:rPr>
              <a:t>28</a:t>
            </a:r>
            <a:endParaRPr lang="en-US" sz="2000" b="1" dirty="0">
              <a:solidFill>
                <a:srgbClr val="000000"/>
              </a:solidFill>
              <a:latin typeface="Arial" panose="020B0604020202020204" pitchFamily="34" charset="0"/>
              <a:cs typeface="Times New Roman" charset="0"/>
            </a:endParaRPr>
          </a:p>
        </p:txBody>
      </p:sp>
      <p:sp>
        <p:nvSpPr>
          <p:cNvPr id="33485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المحاكمة</a:t>
            </a:r>
            <a:endParaRPr lang="en-US" sz="1800" b="1" dirty="0">
              <a:solidFill>
                <a:srgbClr val="FFFFFF"/>
              </a:solidFill>
              <a:latin typeface="Arial Narrow" charset="0"/>
              <a:cs typeface="Times New Roman"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4854" name="Text Box 20"/>
          <p:cNvSpPr txBox="1">
            <a:spLocks noChangeArrowheads="1"/>
          </p:cNvSpPr>
          <p:nvPr/>
        </p:nvSpPr>
        <p:spPr bwMode="auto">
          <a:xfrm>
            <a:off x="8296275"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الكنيسة</a:t>
            </a:r>
            <a:endParaRPr lang="en-US" sz="1600" b="1" dirty="0">
              <a:solidFill>
                <a:srgbClr val="FFFFFF"/>
              </a:solidFill>
              <a:latin typeface="Arial Narrow" charset="0"/>
              <a:cs typeface="Times New Roman" charset="0"/>
            </a:endParaRPr>
          </a:p>
        </p:txBody>
      </p:sp>
      <p:sp>
        <p:nvSpPr>
          <p:cNvPr id="334855" name="Text Box 21"/>
          <p:cNvSpPr txBox="1">
            <a:spLocks noChangeArrowheads="1"/>
          </p:cNvSpPr>
          <p:nvPr/>
        </p:nvSpPr>
        <p:spPr bwMode="auto">
          <a:xfrm>
            <a:off x="0" y="3409950"/>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334857" name="Text Box 8"/>
          <p:cNvSpPr txBox="1">
            <a:spLocks noChangeArrowheads="1"/>
          </p:cNvSpPr>
          <p:nvPr/>
        </p:nvSpPr>
        <p:spPr bwMode="auto">
          <a:xfrm>
            <a:off x="2667000" y="1981200"/>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بحر إيجة</a:t>
            </a:r>
            <a:endParaRPr lang="en-US" sz="1600" b="1" dirty="0">
              <a:solidFill>
                <a:srgbClr val="000000"/>
              </a:solidFill>
              <a:latin typeface="Arial Narrow" charset="0"/>
              <a:cs typeface="Times New Roman"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آسيا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000" b="1" dirty="0">
                <a:solidFill>
                  <a:srgbClr val="FFFFFF"/>
                </a:solidFill>
                <a:latin typeface="Arial" panose="020B0604020202020204" pitchFamily="34" charset="0"/>
                <a:cs typeface="Times New Roman" charset="0"/>
              </a:rPr>
              <a:t>143</a:t>
            </a:r>
            <a:br>
              <a:rPr lang="en-US" sz="2000" b="1" dirty="0">
                <a:solidFill>
                  <a:srgbClr val="FFFFFF"/>
                </a:solidFill>
                <a:latin typeface="Arial" panose="020B0604020202020204" pitchFamily="34" charset="0"/>
                <a:cs typeface="Times New Roman" charset="0"/>
              </a:rPr>
            </a:br>
            <a:r>
              <a:rPr lang="ar-JO" sz="2000" b="1" dirty="0">
                <a:solidFill>
                  <a:srgbClr val="FFFFFF"/>
                </a:solidFill>
                <a:latin typeface="Arial" panose="020B0604020202020204" pitchFamily="34" charset="0"/>
                <a:cs typeface="Times New Roman" charset="0"/>
              </a:rPr>
              <a:t>124</a:t>
            </a:r>
            <a:br>
              <a:rPr lang="en-US" sz="2000" b="1" dirty="0">
                <a:solidFill>
                  <a:srgbClr val="FFFFFF"/>
                </a:solidFill>
                <a:latin typeface="Arial" panose="020B0604020202020204" pitchFamily="34" charset="0"/>
                <a:cs typeface="Times New Roman" charset="0"/>
              </a:rPr>
            </a:br>
            <a:r>
              <a:rPr lang="ar-JO" sz="2000" b="1" dirty="0">
                <a:solidFill>
                  <a:srgbClr val="FFFFFF"/>
                </a:solidFill>
                <a:latin typeface="Arial" panose="020B0604020202020204" pitchFamily="34" charset="0"/>
                <a:cs typeface="Times New Roman" charset="0"/>
              </a:rPr>
              <a:t>39-41</a:t>
            </a:r>
            <a:endParaRPr lang="en-US" sz="2000" b="1" dirty="0">
              <a:solidFill>
                <a:srgbClr val="FFFFFF"/>
              </a:solidFill>
              <a:latin typeface="Arial" panose="020B0604020202020204" pitchFamily="34" charset="0"/>
              <a:cs typeface="Times New Roman" charset="0"/>
            </a:endParaRP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62-</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غلاطية</a:t>
            </a:r>
            <a:endParaRPr lang="en-US" sz="1800" b="1" dirty="0">
              <a:solidFill>
                <a:srgbClr val="000000"/>
              </a:solidFill>
              <a:latin typeface="Arial Narrow" charset="0"/>
              <a:cs typeface="Times New Roman" charset="0"/>
            </a:endParaRPr>
          </a:p>
          <a:p>
            <a:pPr algn="ctr" eaLnBrk="1" hangingPunct="1"/>
            <a:r>
              <a:rPr lang="ar-JO" sz="1600" dirty="0">
                <a:solidFill>
                  <a:srgbClr val="000000"/>
                </a:solidFill>
                <a:latin typeface="Arial Narrow" charset="0"/>
                <a:cs typeface="Times New Roman" charset="0"/>
              </a:rPr>
              <a:t>أنطاكية</a:t>
            </a:r>
            <a:endParaRPr lang="en-US" sz="1600" dirty="0">
              <a:solidFill>
                <a:srgbClr val="000000"/>
              </a:solidFill>
              <a:latin typeface="Arial Narrow" charset="0"/>
              <a:cs typeface="Times New Roman" charset="0"/>
            </a:endParaRPr>
          </a:p>
          <a:p>
            <a:pPr algn="ctr" eaLnBrk="1" hangingPunct="1"/>
            <a:r>
              <a:rPr lang="ar-JO" sz="1600" dirty="0">
                <a:solidFill>
                  <a:srgbClr val="000000"/>
                </a:solidFill>
                <a:latin typeface="Arial Narrow" charset="0"/>
                <a:cs typeface="Times New Roman" charset="0"/>
              </a:rPr>
              <a:t>خريف 49</a:t>
            </a:r>
            <a:endParaRPr lang="en-US" sz="1600"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effectLst>
                  <a:outerShdw blurRad="38100" dist="38100" dir="2700000" algn="tl">
                    <a:srgbClr val="DDDDDD"/>
                  </a:outerShdw>
                </a:effectLst>
                <a:latin typeface="Arial" panose="020B0604020202020204" pitchFamily="34" charset="0"/>
                <a:cs typeface="Times New Roman" charset="0"/>
              </a:rPr>
              <a:t>بولس و رسائله</a:t>
            </a:r>
            <a:endParaRPr lang="en-US" sz="4000" b="1" dirty="0">
              <a:solidFill>
                <a:srgbClr val="FFFFFF"/>
              </a:solidFill>
              <a:effectLst>
                <a:outerShdw blurRad="38100" dist="38100" dir="2700000" algn="tl">
                  <a:srgbClr val="DDDDDD"/>
                </a:outerShdw>
              </a:effectLst>
              <a:latin typeface="Arial" panose="020B0604020202020204" pitchFamily="34" charset="0"/>
              <a:cs typeface="Times New Roman" charset="0"/>
            </a:endParaRPr>
          </a:p>
        </p:txBody>
      </p:sp>
      <p:sp>
        <p:nvSpPr>
          <p:cNvPr id="334867" name="Text Box 17"/>
          <p:cNvSpPr txBox="1">
            <a:spLocks noChangeArrowheads="1"/>
          </p:cNvSpPr>
          <p:nvPr/>
        </p:nvSpPr>
        <p:spPr bwMode="auto">
          <a:xfrm>
            <a:off x="-76200" y="2133600"/>
            <a:ext cx="990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a:t>
            </a:r>
          </a:p>
          <a:p>
            <a:pPr algn="ctr" eaLnBrk="1" hangingPunct="1">
              <a:spcBef>
                <a:spcPct val="50000"/>
              </a:spcBef>
            </a:pPr>
            <a:r>
              <a:rPr lang="ar-JO" sz="1200" b="1" dirty="0">
                <a:solidFill>
                  <a:srgbClr val="FFFFFF"/>
                </a:solidFill>
                <a:latin typeface="Arial Narrow" charset="0"/>
                <a:cs typeface="Times New Roman" charset="0"/>
              </a:rPr>
              <a:t>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ar-JO" dirty="0">
                <a:solidFill>
                  <a:srgbClr val="FFFFFF"/>
                </a:solidFill>
                <a:ea typeface="ＭＳ Ｐゴシック" charset="0"/>
              </a:rPr>
              <a:t>العبودية</a:t>
            </a:r>
            <a:endParaRPr lang="en-US" dirty="0">
              <a:solidFill>
                <a:srgbClr val="FFFFFF"/>
              </a:solidFill>
              <a:ea typeface="ＭＳ Ｐゴシック" charset="0"/>
            </a:endParaRPr>
          </a:p>
        </p:txBody>
      </p:sp>
      <p:sp>
        <p:nvSpPr>
          <p:cNvPr id="33795" name="Text Box 5"/>
          <p:cNvSpPr txBox="1">
            <a:spLocks noChangeArrowheads="1"/>
          </p:cNvSpPr>
          <p:nvPr/>
        </p:nvSpPr>
        <p:spPr bwMode="auto">
          <a:xfrm>
            <a:off x="2435969" y="4722193"/>
            <a:ext cx="42791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lvl="0" algn="ctr" eaLnBrk="1" hangingPunct="1">
              <a:defRPr/>
            </a:pPr>
            <a:r>
              <a:rPr lang="ar-JO" sz="2800" b="1" dirty="0"/>
              <a:t>العبد أداة حية </a:t>
            </a:r>
          </a:p>
          <a:p>
            <a:pPr lvl="0" algn="ctr" eaLnBrk="1" hangingPunct="1">
              <a:defRPr/>
            </a:pPr>
            <a:r>
              <a:rPr lang="ar-JO" sz="2800" b="1" dirty="0"/>
              <a:t>والأداة عبارة عن عبد هامد</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lvl="0" algn="ctr" eaLnBrk="1" hangingPunct="1">
              <a:defRPr/>
            </a:pPr>
            <a:r>
              <a:rPr lang="en-US" altLang="en-US" sz="2800" b="1" dirty="0">
                <a:solidFill>
                  <a:srgbClr val="000000"/>
                </a:solidFill>
                <a:latin typeface="Arial" panose="020B0604020202020204" pitchFamily="34" charset="0"/>
                <a:cs typeface="Arial" panose="020B0604020202020204" pitchFamily="34" charset="0"/>
              </a:rPr>
              <a:t>—</a:t>
            </a:r>
            <a:r>
              <a:rPr lang="ar-JO" altLang="en-US" sz="2800" b="1" dirty="0">
                <a:solidFill>
                  <a:srgbClr val="000000"/>
                </a:solidFill>
                <a:latin typeface="Arial" panose="020B0604020202020204" pitchFamily="34" charset="0"/>
                <a:cs typeface="Arial" panose="020B0604020202020204" pitchFamily="34" charset="0"/>
              </a:rPr>
              <a:t>أرسطو</a:t>
            </a:r>
            <a:r>
              <a:rPr lang="en-US" altLang="en-US" sz="2800" b="1" dirty="0">
                <a:solidFill>
                  <a:srgbClr val="000000"/>
                </a:solidFill>
                <a:latin typeface="Arial" panose="020B0604020202020204" pitchFamily="34" charset="0"/>
                <a:cs typeface="Arial" panose="020B0604020202020204" pitchFamily="34" charset="0"/>
              </a:rPr>
              <a:t>—</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71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167</a:t>
            </a:r>
            <a:endParaRPr lang="en-US" sz="2000" b="1" dirty="0">
              <a:latin typeface="Arial" panose="020B0604020202020204" pitchFamily="34" charset="0"/>
              <a:cs typeface="Arial" panose="020B0604020202020204" pitchFamily="34" charset="0"/>
            </a:endParaRPr>
          </a:p>
        </p:txBody>
      </p:sp>
      <p:sp>
        <p:nvSpPr>
          <p:cNvPr id="14405" name="Text Box 69"/>
          <p:cNvSpPr txBox="1">
            <a:spLocks noChangeArrowheads="1"/>
          </p:cNvSpPr>
          <p:nvPr/>
        </p:nvSpPr>
        <p:spPr bwMode="auto">
          <a:xfrm>
            <a:off x="2807185" y="1566863"/>
            <a:ext cx="3478837" cy="584775"/>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latin typeface="Arial" panose="020B0604020202020204" pitchFamily="34" charset="0"/>
                <a:cs typeface="Arial" panose="020B0604020202020204" pitchFamily="34" charset="0"/>
              </a:rPr>
              <a:t>الكلمة المفتاحية : التبرير</a:t>
            </a:r>
            <a:endParaRPr lang="en-US" sz="3200" b="1" dirty="0">
              <a:latin typeface="Arial" panose="020B0604020202020204" pitchFamily="34" charset="0"/>
              <a:cs typeface="Arial" panose="020B0604020202020204" pitchFamily="34" charset="0"/>
            </a:endParaRPr>
          </a:p>
        </p:txBody>
      </p:sp>
      <p:sp>
        <p:nvSpPr>
          <p:cNvPr id="14406" name="Text Box 70"/>
          <p:cNvSpPr txBox="1">
            <a:spLocks noChangeArrowheads="1"/>
          </p:cNvSpPr>
          <p:nvPr/>
        </p:nvSpPr>
        <p:spPr bwMode="auto">
          <a:xfrm>
            <a:off x="0" y="2438400"/>
            <a:ext cx="9144000" cy="2246769"/>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latin typeface="Arial" panose="020B0604020202020204" pitchFamily="34" charset="0"/>
                <a:cs typeface="Arial" panose="020B0604020202020204" pitchFamily="34" charset="0"/>
              </a:rPr>
              <a:t>الآية المفتاحية</a:t>
            </a:r>
            <a:endParaRPr lang="en-US" altLang="zh-CN" sz="2800" b="1" dirty="0">
              <a:latin typeface="Arial" panose="020B0604020202020204" pitchFamily="34" charset="0"/>
              <a:cs typeface="Arial" panose="020B0604020202020204" pitchFamily="34" charset="0"/>
            </a:endParaRPr>
          </a:p>
          <a:p>
            <a:pPr algn="ctr" eaLnBrk="1" hangingPunct="1"/>
            <a:r>
              <a:rPr lang="en-US" altLang="zh-CN" sz="2800" b="1" dirty="0">
                <a:latin typeface="Arial" panose="020B0604020202020204" pitchFamily="34" charset="0"/>
                <a:cs typeface="Arial" panose="020B0604020202020204" pitchFamily="34" charset="0"/>
              </a:rPr>
              <a:t> 	</a:t>
            </a:r>
            <a:r>
              <a:rPr lang="ar-JO" altLang="zh-CN" sz="2800" b="1" dirty="0">
                <a:latin typeface="Arial" panose="020B0604020202020204" pitchFamily="34" charset="0"/>
                <a:cs typeface="Arial" panose="020B0604020202020204" pitchFamily="34"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a:t>
            </a:r>
            <a:endParaRPr lang="en-US" altLang="zh-CN" sz="2800" b="1" dirty="0">
              <a:latin typeface="Arial" panose="020B0604020202020204" pitchFamily="34" charset="0"/>
              <a:cs typeface="Arial" panose="020B0604020202020204" pitchFamily="34" charset="0"/>
            </a:endParaRPr>
          </a:p>
          <a:p>
            <a:pPr algn="ctr" eaLnBrk="1" hangingPunct="1"/>
            <a:r>
              <a:rPr lang="en-US" altLang="zh-CN" sz="2800" b="1" dirty="0">
                <a:latin typeface="Arial" panose="020B0604020202020204" pitchFamily="34" charset="0"/>
                <a:cs typeface="Arial" panose="020B0604020202020204" pitchFamily="34" charset="0"/>
              </a:rPr>
              <a:t>(</a:t>
            </a:r>
            <a:r>
              <a:rPr lang="ar-JO" altLang="zh-CN" sz="2800" b="1" dirty="0">
                <a:latin typeface="Arial" panose="020B0604020202020204" pitchFamily="34" charset="0"/>
                <a:cs typeface="Arial" panose="020B0604020202020204" pitchFamily="34" charset="0"/>
              </a:rPr>
              <a:t>غلاطية 2: 16</a:t>
            </a:r>
            <a:r>
              <a:rPr lang="en-US" altLang="zh-CN"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14407" name="Text Box 71"/>
          <p:cNvSpPr txBox="1">
            <a:spLocks noChangeArrowheads="1"/>
          </p:cNvSpPr>
          <p:nvPr/>
        </p:nvSpPr>
        <p:spPr bwMode="auto">
          <a:xfrm>
            <a:off x="4141286" y="1524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ar-JO" b="1" dirty="0">
                <a:latin typeface="Arial" panose="020B0604020202020204" pitchFamily="34" charset="0"/>
                <a:ea typeface="+mn-ea"/>
                <a:cs typeface="Arial" panose="020B0604020202020204" pitchFamily="34" charset="0"/>
              </a:rPr>
              <a:t>غلاطية</a:t>
            </a:r>
            <a:endParaRPr lang="en-US" b="1" dirty="0">
              <a:latin typeface="Arial" panose="020B0604020202020204" pitchFamily="34" charset="0"/>
              <a:ea typeface="+mn-ea"/>
              <a:cs typeface="Arial" panose="020B0604020202020204" pitchFamily="34" charset="0"/>
            </a:endParaRPr>
          </a:p>
        </p:txBody>
      </p:sp>
      <p:sp>
        <p:nvSpPr>
          <p:cNvPr id="6" name="Title 5"/>
          <p:cNvSpPr>
            <a:spLocks noGrp="1"/>
          </p:cNvSpPr>
          <p:nvPr>
            <p:ph type="title" idx="4294967295"/>
          </p:nvPr>
        </p:nvSpPr>
        <p:spPr>
          <a:xfrm>
            <a:off x="0" y="0"/>
            <a:ext cx="3657600" cy="457200"/>
          </a:xfrm>
        </p:spPr>
        <p:txBody>
          <a:bodyPr/>
          <a:lstStyle/>
          <a:p>
            <a:pPr>
              <a:defRPr/>
            </a:pPr>
            <a:r>
              <a:rPr lang="ar-JO" sz="2000" dirty="0">
                <a:latin typeface="Tahoma" charset="0"/>
                <a:ea typeface="ＭＳ Ｐゴシック" charset="0"/>
                <a:cs typeface="ＭＳ Ｐゴシック" charset="0"/>
              </a:rPr>
              <a:t>الكلمة و الآية المفتاحية</a:t>
            </a:r>
            <a:endParaRPr lang="en-US" sz="2000" dirty="0">
              <a:latin typeface="Tahoma"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1228987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الترجمة العربية المبسطة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الترجمة المشتركة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رومية 4: 25</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i="0" kern="1200" dirty="0">
                          <a:solidFill>
                            <a:schemeClr val="tx1"/>
                          </a:solidFill>
                          <a:effectLst/>
                          <a:latin typeface="Arial" panose="020B0604020202020204" pitchFamily="34" charset="0"/>
                          <a:ea typeface="+mn-ea"/>
                          <a:cs typeface="Arial" panose="020B0604020202020204" pitchFamily="34" charset="0"/>
                        </a:rPr>
                        <a:t>و هو قد سلم للموت و أقيم من الموت من أجل غفران خطايانا و من أجل تبريرنا</a:t>
                      </a:r>
                      <a:endParaRPr lang="en-SG" sz="1800" b="1"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i="0" kern="1200" dirty="0">
                          <a:solidFill>
                            <a:schemeClr val="tx1"/>
                          </a:solidFill>
                          <a:effectLst/>
                          <a:latin typeface="Arial" panose="020B0604020202020204" pitchFamily="34" charset="0"/>
                          <a:ea typeface="+mn-ea"/>
                          <a:cs typeface="Arial" panose="020B0604020202020204" pitchFamily="34" charset="0"/>
                        </a:rPr>
                        <a:t>و كان أسلمه إلى الموت للتكفير عن زلاتنا و أقامه</a:t>
                      </a:r>
                      <a:r>
                        <a:rPr lang="ar-JO" sz="1800" b="1" i="0" kern="1200" baseline="0" dirty="0">
                          <a:solidFill>
                            <a:schemeClr val="tx1"/>
                          </a:solidFill>
                          <a:effectLst/>
                          <a:latin typeface="Arial" panose="020B0604020202020204" pitchFamily="34" charset="0"/>
                          <a:ea typeface="+mn-ea"/>
                          <a:cs typeface="Arial" panose="020B0604020202020204" pitchFamily="34" charset="0"/>
                        </a:rPr>
                        <a:t> من أجل تبريرنا</a:t>
                      </a:r>
                      <a:endParaRPr lang="en-SG" sz="1800" b="1"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رومية 5: 16</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i="0" kern="1200" dirty="0">
                          <a:solidFill>
                            <a:schemeClr val="tx1"/>
                          </a:solidFill>
                          <a:effectLst/>
                          <a:latin typeface="Arial" panose="020B0604020202020204" pitchFamily="34" charset="0"/>
                          <a:ea typeface="+mn-ea"/>
                          <a:cs typeface="Arial" panose="020B0604020202020204" pitchFamily="34" charset="0"/>
                        </a:rPr>
                        <a:t>فنتيجة عطية الله ليست كنتيجة خطية ذلك الإنسان الواحد فقد جاء الحكم المؤدي إلى الدينونة بعد خطية واحدة أما العطية المؤدية إلى البر فجاءت بعد خطايا كثيرة</a:t>
                      </a:r>
                      <a:endParaRPr lang="en-SG" sz="1800" b="1"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i="0" kern="1200" dirty="0">
                          <a:solidFill>
                            <a:schemeClr val="tx1"/>
                          </a:solidFill>
                          <a:effectLst/>
                          <a:latin typeface="Arial" panose="020B0604020202020204" pitchFamily="34" charset="0"/>
                          <a:ea typeface="+mn-ea"/>
                          <a:cs typeface="Arial" panose="020B0604020202020204" pitchFamily="34" charset="0"/>
                        </a:rPr>
                        <a:t>و هناك فرق في النتيجة بين هبة الله و بين خطيئة إنسان واحد فخطيئة</a:t>
                      </a:r>
                      <a:r>
                        <a:rPr lang="ar-JO" sz="1800" b="1" i="0" kern="1200" baseline="0" dirty="0">
                          <a:solidFill>
                            <a:schemeClr val="tx1"/>
                          </a:solidFill>
                          <a:effectLst/>
                          <a:latin typeface="Arial" panose="020B0604020202020204" pitchFamily="34" charset="0"/>
                          <a:ea typeface="+mn-ea"/>
                          <a:cs typeface="Arial" panose="020B0604020202020204" pitchFamily="34" charset="0"/>
                        </a:rPr>
                        <a:t> إنسان واحد قادت البشر إلى الهلاك و أما هبة الله بعد كثير من الخطايا فقادت البشر إلى البر</a:t>
                      </a:r>
                      <a:endParaRPr lang="en-SG" sz="1800" b="1"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رومية 5: 18</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800" b="1" i="0" kern="1200" dirty="0">
                          <a:solidFill>
                            <a:schemeClr val="tx1"/>
                          </a:solidFill>
                          <a:effectLst/>
                          <a:latin typeface="Arial" panose="020B0604020202020204" pitchFamily="34" charset="0"/>
                          <a:ea typeface="+mn-ea"/>
                          <a:cs typeface="Arial" panose="020B0604020202020204" pitchFamily="34" charset="0"/>
                        </a:rPr>
                        <a:t>لقد جاءت الدينونة على جميع الناس بمعصية واحدة و كذلك جاء البر المؤدي إلى الحياة الأبدية لجميع الناس بعمل بار واحد</a:t>
                      </a:r>
                      <a:r>
                        <a:rPr lang="en-SG" sz="1800" b="1" i="0"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i="0" kern="1200" dirty="0">
                          <a:solidFill>
                            <a:schemeClr val="tx1"/>
                          </a:solidFill>
                          <a:effectLst/>
                          <a:latin typeface="Arial" panose="020B0604020202020204" pitchFamily="34" charset="0"/>
                          <a:ea typeface="+mn-ea"/>
                          <a:cs typeface="Arial" panose="020B0604020202020204" pitchFamily="34" charset="0"/>
                        </a:rPr>
                        <a:t>فكما أن خطيئة إنسان واحد قادت البشر جميعاً إلى الهلاك فكذلك بر إنسان واحد يبرر البشر جميعاً فينالون الحياة </a:t>
                      </a:r>
                      <a:endParaRPr lang="en-SG" sz="1800" b="1" i="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ar-JO" b="1" dirty="0">
                <a:solidFill>
                  <a:srgbClr val="000000"/>
                </a:solidFill>
                <a:latin typeface="Arial" panose="020B0604020202020204" pitchFamily="34" charset="0"/>
                <a:ea typeface="+mn-ea"/>
                <a:cs typeface="Arial" panose="020B0604020202020204" pitchFamily="34" charset="0"/>
              </a:rPr>
              <a:t>174</a:t>
            </a:r>
            <a:endParaRPr lang="en-US" b="1" dirty="0">
              <a:solidFill>
                <a:srgbClr val="000000"/>
              </a:solidFill>
              <a:latin typeface="Arial" panose="020B0604020202020204" pitchFamily="34" charset="0"/>
              <a:ea typeface="+mn-ea"/>
              <a:cs typeface="Arial" panose="020B0604020202020204" pitchFamily="34" charset="0"/>
            </a:endParaRP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altLang="zh-CN" sz="2000" b="1" dirty="0">
                <a:latin typeface="Arial" panose="020B0604020202020204" pitchFamily="34" charset="0"/>
                <a:ea typeface="SimSun" pitchFamily="2" charset="-122"/>
                <a:cs typeface="Arial" panose="020B0604020202020204" pitchFamily="34" charset="0"/>
              </a:rPr>
              <a:t>آيات عن        التبرير</a:t>
            </a:r>
            <a:endParaRPr lang="en-US" altLang="zh-CN" sz="2000" b="1" dirty="0">
              <a:latin typeface="Arial" panose="020B0604020202020204" pitchFamily="34" charset="0"/>
              <a:ea typeface="SimSun" pitchFamily="2" charset="-122"/>
              <a:cs typeface="Arial" panose="020B0604020202020204" pitchFamily="34"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panose="020B0604020202020204" pitchFamily="34" charset="0"/>
                <a:cs typeface="Arial" panose="020B0604020202020204" pitchFamily="34" charset="0"/>
              </a:rPr>
              <a:t>167</a:t>
            </a:r>
            <a:endParaRPr lang="en-US" sz="2000" b="1" dirty="0">
              <a:latin typeface="Arial" panose="020B0604020202020204" pitchFamily="34" charset="0"/>
              <a:cs typeface="Arial" panose="020B0604020202020204" pitchFamily="34" charset="0"/>
            </a:endParaRPr>
          </a:p>
        </p:txBody>
      </p:sp>
      <p:sp>
        <p:nvSpPr>
          <p:cNvPr id="15366" name="Text Box 6"/>
          <p:cNvSpPr txBox="1">
            <a:spLocks noChangeArrowheads="1"/>
          </p:cNvSpPr>
          <p:nvPr/>
        </p:nvSpPr>
        <p:spPr bwMode="auto">
          <a:xfrm>
            <a:off x="304800" y="1628775"/>
            <a:ext cx="8534400" cy="1200329"/>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b="1" dirty="0">
              <a:latin typeface="Arial" panose="020B0604020202020204" pitchFamily="34" charset="0"/>
              <a:cs typeface="Arial" panose="020B0604020202020204" pitchFamily="34" charset="0"/>
            </a:endParaRPr>
          </a:p>
          <a:p>
            <a:pPr algn="ctr" eaLnBrk="1" hangingPunct="1"/>
            <a:r>
              <a:rPr lang="ar-JO" b="1" dirty="0">
                <a:latin typeface="Arial" panose="020B0604020202020204" pitchFamily="34" charset="0"/>
                <a:cs typeface="Arial" panose="020B0604020202020204" pitchFamily="34" charset="0"/>
              </a:rPr>
              <a:t>يدافع بولس عن رسوليته و عن التبرير بالإيمان حتى لا يسعى الغلاطيون إلى الخلاص من خلال التمسك بالناموس</a:t>
            </a:r>
            <a:endParaRPr lang="en-US" b="1" dirty="0">
              <a:latin typeface="Arial" panose="020B0604020202020204" pitchFamily="34" charset="0"/>
              <a:cs typeface="Arial" panose="020B0604020202020204" pitchFamily="34" charset="0"/>
            </a:endParaRPr>
          </a:p>
        </p:txBody>
      </p:sp>
      <p:sp>
        <p:nvSpPr>
          <p:cNvPr id="15367" name="Text Box 7"/>
          <p:cNvSpPr txBox="1">
            <a:spLocks noChangeArrowheads="1"/>
          </p:cNvSpPr>
          <p:nvPr/>
        </p:nvSpPr>
        <p:spPr bwMode="auto">
          <a:xfrm>
            <a:off x="304800" y="4383088"/>
            <a:ext cx="8610600" cy="15696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070000"/>
                </a:solidFill>
                <a:latin typeface="Arial" panose="020B0604020202020204" pitchFamily="34" charset="0"/>
                <a:cs typeface="Arial" panose="020B0604020202020204" pitchFamily="34" charset="0"/>
              </a:rPr>
              <a:t>التطبيق</a:t>
            </a:r>
            <a:endParaRPr lang="en-US" altLang="zh-CN" b="1" dirty="0">
              <a:solidFill>
                <a:srgbClr val="070000"/>
              </a:solidFill>
              <a:latin typeface="Arial" panose="020B0604020202020204" pitchFamily="34" charset="0"/>
              <a:cs typeface="Arial" panose="020B0604020202020204" pitchFamily="34" charset="0"/>
            </a:endParaRPr>
          </a:p>
          <a:p>
            <a:pPr algn="ctr" eaLnBrk="1" hangingPunct="1"/>
            <a:r>
              <a:rPr lang="ar-JO" b="1" dirty="0">
                <a:solidFill>
                  <a:srgbClr val="070000"/>
                </a:solidFill>
                <a:latin typeface="Arial" panose="020B0604020202020204" pitchFamily="34" charset="0"/>
                <a:cs typeface="Arial" panose="020B0604020202020204" pitchFamily="34" charset="0"/>
              </a:rPr>
              <a:t>هل تقوم بإضافة أية متطلبات أخرى للخلاص غير الإيمان بالمسيح كالمعمودية، التكلم بألسنة، الأعمال الصالحة ؟</a:t>
            </a:r>
          </a:p>
          <a:p>
            <a:pPr algn="ctr" eaLnBrk="1" hangingPunct="1"/>
            <a:r>
              <a:rPr lang="ar-JO" b="1" dirty="0">
                <a:solidFill>
                  <a:srgbClr val="070000"/>
                </a:solidFill>
                <a:latin typeface="Arial" panose="020B0604020202020204" pitchFamily="34" charset="0"/>
                <a:cs typeface="Arial" panose="020B0604020202020204" pitchFamily="34" charset="0"/>
              </a:rPr>
              <a:t>النتيجة المنطقية للتبرير بالإيمان هي التقوى</a:t>
            </a:r>
            <a:endParaRPr lang="en-US" b="1" dirty="0">
              <a:solidFill>
                <a:srgbClr val="070000"/>
              </a:solidFill>
              <a:latin typeface="Arial" panose="020B0604020202020204" pitchFamily="34" charset="0"/>
              <a:cs typeface="Arial" panose="020B0604020202020204" pitchFamily="34" charset="0"/>
            </a:endParaRPr>
          </a:p>
        </p:txBody>
      </p:sp>
      <p:sp>
        <p:nvSpPr>
          <p:cNvPr id="15368" name="Text Box 8"/>
          <p:cNvSpPr txBox="1">
            <a:spLocks noChangeArrowheads="1"/>
          </p:cNvSpPr>
          <p:nvPr/>
        </p:nvSpPr>
        <p:spPr bwMode="auto">
          <a:xfrm>
            <a:off x="4111124" y="3048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ar-JO" b="1" dirty="0">
                <a:latin typeface="Arial" panose="020B0604020202020204" pitchFamily="34" charset="0"/>
                <a:ea typeface="+mn-ea"/>
                <a:cs typeface="Arial" panose="020B0604020202020204" pitchFamily="34" charset="0"/>
              </a:rPr>
              <a:t>غلاطية</a:t>
            </a:r>
            <a:endParaRPr lang="en-US" b="1" dirty="0">
              <a:latin typeface="Arial" panose="020B0604020202020204" pitchFamily="34" charset="0"/>
              <a:ea typeface="+mn-ea"/>
              <a:cs typeface="Arial" panose="020B0604020202020204" pitchFamily="34" charset="0"/>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ar-JO" altLang="zh-CN" sz="2400" b="1" u="sng" dirty="0">
                <a:solidFill>
                  <a:schemeClr val="tx1"/>
                </a:solidFill>
                <a:effectLst/>
                <a:latin typeface="Arial" panose="020B0604020202020204" pitchFamily="34" charset="0"/>
                <a:ea typeface="ＭＳ Ｐゴシック" charset="0"/>
                <a:cs typeface="Arial" panose="020B0604020202020204" pitchFamily="34" charset="0"/>
              </a:rPr>
              <a:t>البيان الموجز</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معمودية الماء</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الكاثوليكية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ليس بار ليس و لا واحد (رو 3: 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البر الذاتي</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لا بأعمال في بر عملناها نحن بل بمقتضى رحمته خلصنا (تيطس 3: 5)</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الموت على هذا الخط أو فوقه يرسلك مباشرة إلى الجنة.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مقدر للجحيم خال من النعمة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خطايا مميتة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على هذا الخط يرسلك مباشرة إلى الجحيم</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الخطايا العرضية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2000" b="1" dirty="0">
                <a:solidFill>
                  <a:srgbClr val="000000"/>
                </a:solidFill>
              </a:rPr>
              <a:t>عرض بياني للتبرير في الكنيسة الرومانية الكاثوليكية</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الأعمال الصالحة و الأسرار المقدسة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الكتابية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600" b="1" dirty="0">
                <a:solidFill>
                  <a:srgbClr val="000000"/>
                </a:solidFill>
                <a:latin typeface="Arial" panose="020B0604020202020204" pitchFamily="34" charset="0"/>
                <a:ea typeface="宋体" charset="0"/>
                <a:cs typeface="Arial" panose="020B0604020202020204" pitchFamily="34" charset="0"/>
              </a:rPr>
              <a:t>ميت روحياً</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2000" b="1" dirty="0">
                <a:solidFill>
                  <a:srgbClr val="000000"/>
                </a:solidFill>
              </a:rPr>
              <a:t>عرض بياني للتبرير حسب الكتاب المقدس</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ea typeface="宋体" charset="0"/>
                <a:cs typeface="Arial" panose="020B0604020202020204" pitchFamily="34" charset="0"/>
              </a:rPr>
              <a:t>فيلبي 3: 9</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lang="ar-JO" altLang="zh-CN" sz="1200" b="1" dirty="0">
                <a:solidFill>
                  <a:srgbClr val="000000"/>
                </a:solidFill>
                <a:latin typeface="Arial" panose="020B0604020202020204" pitchFamily="34" charset="0"/>
                <a:ea typeface="宋体" charset="0"/>
                <a:cs typeface="Arial" panose="020B0604020202020204" pitchFamily="34" charset="0"/>
              </a:rPr>
              <a:t>رومية 5: 17</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lang="ar-JO" altLang="zh-CN" sz="1200" b="1" dirty="0">
                <a:solidFill>
                  <a:srgbClr val="000000"/>
                </a:solidFill>
                <a:latin typeface="Arial" panose="020B0604020202020204" pitchFamily="34" charset="0"/>
                <a:ea typeface="宋体" charset="0"/>
                <a:cs typeface="Arial" panose="020B0604020202020204" pitchFamily="34" charset="0"/>
              </a:rPr>
              <a:t>2 كورنثوس 5: 21</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الموت دون أن تثق في المسيح يرسلك إلى الجحيم          (يوحنا ١٢: ٤٨)</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التمجيد</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إن الموت ببر الله يؤهلك للسماء (يوحنا 5: 24)</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مبرر</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التقديس</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eaLnBrk="1" hangingPunct="1">
              <a:spcBef>
                <a:spcPct val="50000"/>
              </a:spcBef>
              <a:defRPr/>
            </a:pPr>
            <a:r>
              <a:rPr lang="ar-JO" sz="1600" b="1" dirty="0">
                <a:solidFill>
                  <a:srgbClr val="000000"/>
                </a:solidFill>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الإيمان بالمسيح</a:t>
            </a:r>
            <a:endParaRPr kumimoji="0" lang="zh-CN" altLang="en-GB"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بر الله</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يجب أن يكون الخلاص بالإيمان </a:t>
            </a:r>
            <a:r>
              <a:rPr lang="ar-JO" sz="5400" dirty="0">
                <a:solidFill>
                  <a:srgbClr val="FFFF00"/>
                </a:solidFill>
                <a:effectLst>
                  <a:glow rad="127000">
                    <a:schemeClr val="tx1"/>
                  </a:glow>
                </a:effectLst>
                <a:ea typeface="ＭＳ Ｐゴシック" charset="0"/>
                <a:cs typeface="ＭＳ Ｐゴシック" charset="0"/>
              </a:rPr>
              <a:t>وحده</a:t>
            </a:r>
            <a:r>
              <a:rPr lang="ar-JO" sz="5400" dirty="0">
                <a:effectLst>
                  <a:glow rad="127000">
                    <a:schemeClr val="tx1"/>
                  </a:glow>
                </a:effectLst>
                <a:ea typeface="ＭＳ Ｐゴシック" charset="0"/>
                <a:cs typeface="ＭＳ Ｐゴシック" charset="0"/>
              </a:rPr>
              <a:t> ؟</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يقدم بولس</a:t>
            </a:r>
          </a:p>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3 أسباب</a:t>
            </a:r>
            <a:endParaRPr lang="en-US" sz="5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768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2554781" y="206375"/>
            <a:ext cx="3805850" cy="707886"/>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ar-JO" sz="4000" b="1" dirty="0">
                <a:solidFill>
                  <a:srgbClr val="FFFFFF"/>
                </a:solidFill>
                <a:latin typeface="Arial" panose="020B0604020202020204" pitchFamily="34" charset="0"/>
                <a:ea typeface="+mn-ea"/>
                <a:cs typeface="+mn-cs"/>
              </a:rPr>
              <a:t>بولس مقابل المهودين</a:t>
            </a:r>
            <a:endParaRPr lang="en-US" sz="4000" b="1" dirty="0">
              <a:solidFill>
                <a:srgbClr val="FFFFFF"/>
              </a:solidFill>
              <a:latin typeface="Arial" panose="020B0604020202020204" pitchFamily="34" charset="0"/>
              <a:ea typeface="+mn-ea"/>
              <a:cs typeface="+mn-cs"/>
            </a:endParaRPr>
          </a:p>
        </p:txBody>
      </p:sp>
      <p:graphicFrame>
        <p:nvGraphicFramePr>
          <p:cNvPr id="20712" name="Group 232"/>
          <p:cNvGraphicFramePr>
            <a:graphicFrameLocks noGrp="1"/>
          </p:cNvGraphicFramePr>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هجوم المهودين</a:t>
                      </a:r>
                      <a:endParaRPr kumimoji="0" lang="en-GB"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دفاع بولس</a:t>
                      </a:r>
                      <a:endParaRPr kumimoji="0" lang="en-GB"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الموضوع</a:t>
                      </a:r>
                      <a:endParaRPr kumimoji="0" lang="en-GB" sz="2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الفصول 1-2</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SimSun" charset="0"/>
                          <a:cs typeface="Times New Roman" charset="0"/>
                        </a:rPr>
                        <a:t>يعلم بولس هذه العقيدة بسلطته الخاصة</a:t>
                      </a:r>
                      <a:endParaRPr kumimoji="0" lang="en-GB"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SimSun" charset="0"/>
                          <a:cs typeface="Times New Roman" charset="0"/>
                        </a:rPr>
                        <a:t>الله دعاني و الرسل الإثني عشر أكدوا ذلك</a:t>
                      </a:r>
                      <a:endParaRPr kumimoji="0" lang="en-GB"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السيرة الذاتية</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الفصول 3-4</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SimSun" charset="0"/>
                        </a:rPr>
                        <a:t>هذا تعليم جديد مخالف للعهد القديم</a:t>
                      </a:r>
                      <a:endParaRPr kumimoji="0" lang="en-GB" sz="2400" b="1" i="0" u="none" strike="noStrike" cap="none" normalizeH="0" baseline="0" dirty="0">
                        <a:ln>
                          <a:noFill/>
                        </a:ln>
                        <a:solidFill>
                          <a:srgbClr val="000000"/>
                        </a:solidFill>
                        <a:effectLst/>
                        <a:latin typeface="Arial" panose="020B0604020202020204" pitchFamily="34"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SimSun" charset="0"/>
                        </a:rPr>
                        <a:t>كان الخلاص دائماً بالإيمان حتى في العهد القديم</a:t>
                      </a:r>
                      <a:endParaRPr kumimoji="0" lang="en-GB"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لاهوتي</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الفصول 5-6</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SimSun" charset="0"/>
                          <a:cs typeface="Times New Roman" charset="0"/>
                        </a:rPr>
                        <a:t>التعليم عن الإيمان وحده سوف يشجع على نمط حياة خاطئ</a:t>
                      </a:r>
                      <a:endParaRPr kumimoji="0" lang="en-GB"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SimSun" charset="0"/>
                          <a:cs typeface="Times New Roman" charset="0"/>
                        </a:rPr>
                        <a:t>لا التبرير بالإيمان سوف يقود بشكل طبيعي إلى حياة تقية</a:t>
                      </a:r>
                      <a:endParaRPr kumimoji="0" lang="en-GB"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تطبيقي</a:t>
                      </a:r>
                      <a:endParaRPr kumimoji="0" lang="en-GB" sz="20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latin typeface="Arial" panose="020B0604020202020204" pitchFamily="34" charset="0"/>
              </a:rPr>
              <a:t>التبرير بالإيمان</a:t>
            </a:r>
            <a:endParaRPr lang="en-GB" sz="4000" b="1" dirty="0">
              <a:solidFill>
                <a:srgbClr val="FFFFFF"/>
              </a:solidFill>
              <a:latin typeface="Arial" panose="020B0604020202020204" pitchFamily="34" charset="0"/>
            </a:endParaRPr>
          </a:p>
        </p:txBody>
      </p:sp>
      <p:sp>
        <p:nvSpPr>
          <p:cNvPr id="343070" name="Text Box 42"/>
          <p:cNvSpPr txBox="1">
            <a:spLocks noChangeArrowheads="1"/>
          </p:cNvSpPr>
          <p:nvPr/>
        </p:nvSpPr>
        <p:spPr bwMode="auto">
          <a:xfrm>
            <a:off x="8369300" y="7143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167</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دعا يسوع </a:t>
            </a:r>
            <a:r>
              <a:rPr lang="ar-JO" sz="4800" dirty="0">
                <a:solidFill>
                  <a:srgbClr val="FFFF00"/>
                </a:solidFill>
                <a:effectLst>
                  <a:glow rad="127000">
                    <a:schemeClr val="tx1"/>
                  </a:glow>
                </a:effectLst>
                <a:ea typeface="ＭＳ Ｐゴシック" charset="0"/>
                <a:cs typeface="ＭＳ Ｐゴシック" charset="0"/>
              </a:rPr>
              <a:t>بولس</a:t>
            </a:r>
            <a:r>
              <a:rPr lang="ar-JO" sz="4800" dirty="0">
                <a:effectLst>
                  <a:glow rad="127000">
                    <a:schemeClr val="tx1"/>
                  </a:glow>
                </a:effectLst>
                <a:ea typeface="ＭＳ Ｐゴシック" charset="0"/>
                <a:cs typeface="ＭＳ Ｐゴシック" charset="0"/>
              </a:rPr>
              <a:t> ليعلم الخلاص بالإيمان (غل 1-2)</a:t>
            </a:r>
            <a:endParaRPr lang="en-US" sz="4800" dirty="0">
              <a:effectLst>
                <a:glow rad="127000">
                  <a:schemeClr val="tx1"/>
                </a:glow>
              </a:effectLst>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191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1</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13974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ar-JO" sz="6000" b="1" dirty="0">
                <a:latin typeface="Arial Black" charset="0"/>
                <a:ea typeface="ＭＳ Ｐゴシック" charset="0"/>
                <a:cs typeface="ＭＳ Ｐゴシック" charset="0"/>
              </a:rPr>
              <a:t>حجة سيرة </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بولس الذاتية</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a:t>
            </a:r>
            <a:r>
              <a:rPr lang="ar-JO" sz="6000" b="1" dirty="0">
                <a:latin typeface="Arial Black" charset="0"/>
                <a:ea typeface="ＭＳ Ｐゴシック" charset="0"/>
                <a:cs typeface="ＭＳ Ｐゴシック" charset="0"/>
              </a:rPr>
              <a:t>غل 1-2</a:t>
            </a:r>
            <a:r>
              <a:rPr lang="en-US" sz="6000" b="1" dirty="0">
                <a:latin typeface="Arial Black" charset="0"/>
                <a:ea typeface="ＭＳ Ｐゴシック" charset="0"/>
                <a:cs typeface="ＭＳ Ｐゴシック" charset="0"/>
              </a:rPr>
              <a:t>)</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بولس يدافع عن رسوليته</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1868" y="232009"/>
            <a:ext cx="5572132" cy="4205103"/>
          </a:xfrm>
          <a:effectLst>
            <a:outerShdw blurRad="63500" dist="35921" dir="2700000" algn="ctr" rotWithShape="0">
              <a:schemeClr val="tx2">
                <a:alpha val="74998"/>
              </a:schemeClr>
            </a:outerShdw>
          </a:effectLst>
        </p:spPr>
        <p:txBody>
          <a:bodyPr/>
          <a:lstStyle/>
          <a:p>
            <a:pPr>
              <a:defRPr/>
            </a:pPr>
            <a:br>
              <a:rPr lang="en-US"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عبودية التعاليم الخاطئة هي العبودية الأسوأ</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836554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ar-JO" b="1" dirty="0">
                <a:latin typeface="Arial" panose="020B0604020202020204" pitchFamily="34" charset="0"/>
                <a:ea typeface="ＭＳ Ｐゴシック" charset="0"/>
                <a:cs typeface="Arial" panose="020B0604020202020204" pitchFamily="34" charset="0"/>
              </a:rPr>
              <a:t>نوع مختلف</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من التحية </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 1)</a:t>
            </a:r>
            <a:endParaRPr lang="en-US"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2800" b="1" dirty="0">
                <a:solidFill>
                  <a:srgbClr val="E3EBF1"/>
                </a:solidFill>
                <a:latin typeface="Arial" panose="020B0604020202020204" pitchFamily="34" charset="0"/>
                <a:cs typeface="Arial" panose="020B0604020202020204" pitchFamily="34" charset="0"/>
              </a:rPr>
              <a:t>بولس رسول لا من الناس و لا بإنسان بل بيسوع المسيح و الله الآب الذي أقامه من الأموات</a:t>
            </a:r>
            <a:endParaRPr lang="en-US" sz="2800" b="1" dirty="0">
              <a:solidFill>
                <a:srgbClr val="E3EBF1"/>
              </a:solidFill>
              <a:latin typeface="Arial" panose="020B0604020202020204" pitchFamily="34" charset="0"/>
              <a:cs typeface="Arial" panose="020B0604020202020204" pitchFamily="34"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a typeface="+mn-ea"/>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1 </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سيرة ذاتية</a:t>
                      </a:r>
                      <a:endParaRPr kumimoji="0" lang="en-US"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لاهوتي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تطبيقي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1-2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3-4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5-6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الرسولية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المسؤوليات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توبيخ</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تأكيد</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توضيح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توازن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خدمة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تحذيرات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10-2: 21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11-18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أنطاكية - سوريا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خريف 49م (بعد الرحلة التبشيرية الأولى)</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panose="020B0604020202020204" pitchFamily="34" charset="0"/>
                <a:cs typeface="Arial" panose="020B0604020202020204" pitchFamily="34" charset="0"/>
              </a:rPr>
              <a:t>167</a:t>
            </a:r>
            <a:endParaRPr lang="en-US" b="1" dirty="0">
              <a:solidFill>
                <a:srgbClr val="000033"/>
              </a:solidFill>
              <a:latin typeface="Arial" panose="020B0604020202020204" pitchFamily="34" charset="0"/>
              <a:cs typeface="Arial" panose="020B0604020202020204" pitchFamily="34"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ar-JO" sz="3600" dirty="0">
                <a:effectLst/>
                <a:ea typeface="ＭＳ Ｐゴシック" charset="0"/>
              </a:rPr>
              <a:t>الرجوع</a:t>
            </a:r>
            <a:br>
              <a:rPr lang="ar-JO" sz="3600" dirty="0">
                <a:effectLst/>
                <a:ea typeface="ＭＳ Ｐゴシック" charset="0"/>
              </a:rPr>
            </a:br>
            <a:r>
              <a:rPr lang="en-US" sz="3600" dirty="0">
                <a:effectLst/>
                <a:ea typeface="ＭＳ Ｐゴシック" charset="0"/>
              </a:rPr>
              <a:t>(</a:t>
            </a:r>
            <a:r>
              <a:rPr lang="ar-JO" sz="3600" dirty="0">
                <a:effectLst/>
                <a:ea typeface="ＭＳ Ｐゴシック" charset="0"/>
              </a:rPr>
              <a:t>غل 1: 6-7</a:t>
            </a:r>
            <a:r>
              <a:rPr lang="en-US" sz="3600" dirty="0">
                <a:effectLst/>
                <a:ea typeface="ＭＳ Ｐゴシック" charset="0"/>
              </a:rPr>
              <a:t>)</a:t>
            </a:r>
          </a:p>
        </p:txBody>
      </p:sp>
      <p:sp>
        <p:nvSpPr>
          <p:cNvPr id="325635" name="TextBox 2"/>
          <p:cNvSpPr txBox="1">
            <a:spLocks noChangeArrowheads="1"/>
          </p:cNvSpPr>
          <p:nvPr/>
        </p:nvSpPr>
        <p:spPr bwMode="auto">
          <a:xfrm>
            <a:off x="5148063" y="0"/>
            <a:ext cx="4032449" cy="618630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panose="020B0604020202020204" pitchFamily="34" charset="0"/>
                <a:cs typeface="Arial" panose="020B0604020202020204" pitchFamily="34" charset="0"/>
              </a:rPr>
              <a:t>6 إني أتعجب أنكم تنتقلون هكذا سريعاً عن الذي دعاكم بنعمة المسيح إلى إنجيل آخر 7 ليس هو آخر غير أنه يوجد قوم يزعجونكم و يريدون أن يحولوا إنجيل المسيح</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079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ar-JO" sz="3600" dirty="0">
                <a:effectLst/>
                <a:ea typeface="ＭＳ Ｐゴシック" charset="0"/>
              </a:rPr>
              <a:t>الرجوع</a:t>
            </a:r>
            <a:br>
              <a:rPr lang="ar-JO" sz="3600" dirty="0">
                <a:effectLst/>
                <a:ea typeface="ＭＳ Ｐゴシック" charset="0"/>
              </a:rPr>
            </a:br>
            <a:r>
              <a:rPr lang="en-US" sz="3600" dirty="0">
                <a:effectLst/>
                <a:ea typeface="ＭＳ Ｐゴシック" charset="0"/>
              </a:rPr>
              <a:t>(</a:t>
            </a:r>
            <a:r>
              <a:rPr lang="ar-JO" sz="3600" dirty="0">
                <a:effectLst/>
                <a:ea typeface="ＭＳ Ｐゴシック" charset="0"/>
              </a:rPr>
              <a:t>غل 1: 8-9</a:t>
            </a:r>
            <a:r>
              <a:rPr lang="en-US" sz="3600" dirty="0">
                <a:effectLst/>
                <a:ea typeface="ＭＳ Ｐゴシック" charset="0"/>
              </a:rPr>
              <a:t>)</a:t>
            </a:r>
          </a:p>
        </p:txBody>
      </p:sp>
      <p:sp>
        <p:nvSpPr>
          <p:cNvPr id="326659" name="TextBox 2"/>
          <p:cNvSpPr txBox="1">
            <a:spLocks noChangeArrowheads="1"/>
          </p:cNvSpPr>
          <p:nvPr/>
        </p:nvSpPr>
        <p:spPr bwMode="auto">
          <a:xfrm>
            <a:off x="5076825" y="0"/>
            <a:ext cx="4103688" cy="674030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dirty="0">
                <a:latin typeface="Arial" panose="020B0604020202020204" pitchFamily="34" charset="0"/>
                <a:cs typeface="Arial" panose="020B0604020202020204" pitchFamily="34" charset="0"/>
              </a:rPr>
              <a:t>8 و لكن إن بشرناكم نحن أو ملاك من السماء بغير ما بشرناكم فليكن أناثيما 9 كما سبقنا فقلنا أقول الآن أيضاً إن كان أحد يبشركم بغير ما قبلتم فليكن أناثيما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358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ar-JO" altLang="ja-JP" sz="4400" b="1" dirty="0">
                <a:solidFill>
                  <a:srgbClr val="E3EBF1"/>
                </a:solidFill>
                <a:effectLst>
                  <a:glow rad="279400">
                    <a:schemeClr val="bg1"/>
                  </a:glow>
                </a:effectLst>
                <a:latin typeface="Arial" panose="020B0604020202020204" pitchFamily="34" charset="0"/>
                <a:cs typeface="Arial" panose="020B0604020202020204" pitchFamily="34" charset="0"/>
              </a:rPr>
              <a:t>مصدر تعليم بولس (1: 12)</a:t>
            </a:r>
            <a:endParaRPr lang="en-US" sz="44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solidFill>
                  <a:schemeClr val="bg1"/>
                </a:solidFill>
                <a:latin typeface="Arial" panose="020B0604020202020204" pitchFamily="34" charset="0"/>
                <a:cs typeface="Arial" panose="020B0604020202020204" pitchFamily="34" charset="0"/>
              </a:rPr>
              <a:t>لأني لم اقبله من عند إنسان و لا عُلمته بل بإعلان يسوع المسيح</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مصدر</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تعليم بولس</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r>
              <a:rPr lang="ar-JO" altLang="ja-JP" sz="3600" b="1" dirty="0">
                <a:solidFill>
                  <a:srgbClr val="E3EBF1"/>
                </a:solidFill>
                <a:effectLst>
                  <a:glow rad="279400">
                    <a:schemeClr val="bg1"/>
                  </a:glow>
                </a:effectLst>
                <a:latin typeface="Arial" panose="020B0604020202020204" pitchFamily="34" charset="0"/>
                <a:cs typeface="Arial" panose="020B0604020202020204" pitchFamily="34" charset="0"/>
              </a:rPr>
              <a:t>أع 9: 5ب</a:t>
            </a: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latin typeface="Arial" panose="020B0604020202020204" pitchFamily="34" charset="0"/>
                <a:cs typeface="Arial" panose="020B0604020202020204" pitchFamily="34" charset="0"/>
              </a:rPr>
              <a:t>أنا يسوع الذي أنت تضطهده</a:t>
            </a:r>
            <a:endParaRPr lang="en-US" sz="4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مصدر</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تعليم بولس</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en-US"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 </a:t>
            </a: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r>
              <a:rPr lang="ar-JO" altLang="ja-JP" sz="3600" b="1" dirty="0">
                <a:solidFill>
                  <a:srgbClr val="E3EBF1"/>
                </a:solidFill>
                <a:effectLst>
                  <a:glow rad="279400">
                    <a:schemeClr val="bg1"/>
                  </a:glow>
                </a:effectLst>
                <a:latin typeface="Arial" panose="020B0604020202020204" pitchFamily="34" charset="0"/>
                <a:cs typeface="Arial" panose="020B0604020202020204" pitchFamily="34" charset="0"/>
              </a:rPr>
              <a:t>1: 15-16</a:t>
            </a: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solidFill>
                  <a:schemeClr val="bg1"/>
                </a:solidFill>
                <a:latin typeface="Arial" panose="020B0604020202020204" pitchFamily="34" charset="0"/>
                <a:cs typeface="Arial" panose="020B0604020202020204" pitchFamily="34" charset="0"/>
              </a:rPr>
              <a:t>15 و لكن لما سر الله الذي أفرزني من بطن أمي و دعاني بنعمته</a:t>
            </a:r>
          </a:p>
          <a:p>
            <a:pPr algn="ctr"/>
            <a:r>
              <a:rPr lang="ar-JO" altLang="ja-JP" sz="4400" b="1" dirty="0">
                <a:solidFill>
                  <a:schemeClr val="bg1"/>
                </a:solidFill>
                <a:latin typeface="Arial" panose="020B0604020202020204" pitchFamily="34" charset="0"/>
                <a:cs typeface="Arial" panose="020B0604020202020204" pitchFamily="34" charset="0"/>
              </a:rPr>
              <a:t> 16 أن يعلن ابنه في لأبشر به بين الأمم للوقت لم أستشر لحماً و دماً</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مصدر</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تعليم بولس</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(1: 17)</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latin typeface="Arial" panose="020B0604020202020204" pitchFamily="34" charset="0"/>
                <a:cs typeface="Arial" panose="020B0604020202020204" pitchFamily="34" charset="0"/>
              </a:rPr>
              <a:t>و لا صعدت إلى أورشليم إلى الرسل الذين قبلي بل انطلقت إلى العربية ثم رجعت أيضاً إلى دمشق</a:t>
            </a:r>
            <a:endParaRPr lang="en-US" sz="4400" b="1" dirty="0">
              <a:latin typeface="Arial" panose="020B0604020202020204" pitchFamily="34" charset="0"/>
              <a:cs typeface="Arial" panose="020B0604020202020204" pitchFamily="34"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4193932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شركاء</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لا</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معلمين</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r>
              <a:rPr lang="ar-JO" altLang="ja-JP" sz="3600" b="1" dirty="0">
                <a:solidFill>
                  <a:srgbClr val="E3EBF1"/>
                </a:solidFill>
                <a:effectLst>
                  <a:glow rad="279400">
                    <a:schemeClr val="bg1"/>
                  </a:glow>
                </a:effectLst>
                <a:latin typeface="Arial" panose="020B0604020202020204" pitchFamily="34" charset="0"/>
                <a:cs typeface="Arial" panose="020B0604020202020204" pitchFamily="34" charset="0"/>
              </a:rPr>
              <a:t>2: 9</a:t>
            </a: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000" b="1" dirty="0">
                <a:latin typeface="Arial" panose="020B0604020202020204" pitchFamily="34" charset="0"/>
                <a:cs typeface="Arial" panose="020B0604020202020204" pitchFamily="34" charset="0"/>
              </a:rPr>
              <a:t>فإذ علم بالنعمة المعطاة لي يعقوب و صفا و يوحنا المعتبرون أنهم أعمدة أعطوني و برنابا يمين الشركة لنكون نحن للأمم و أما هم فللختان</a:t>
            </a:r>
            <a:endParaRPr lang="en-US" sz="4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هل أنت عبد ؟</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7777599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br>
              <a:rPr lang="en-US"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هل كان بطرس فوق </a:t>
            </a:r>
            <a:br>
              <a:rPr lang="en-US"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التوبيخ ؟</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هل يمكن ان يخطئ عمود الكنيسة هذا علانية ؟</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بولس يوبخ بطرس</a:t>
            </a:r>
            <a:b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b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r>
              <a:rPr lang="ar-JO" altLang="ja-JP" sz="3600" b="1" dirty="0">
                <a:solidFill>
                  <a:srgbClr val="E3EBF1"/>
                </a:solidFill>
                <a:effectLst>
                  <a:glow rad="279400">
                    <a:schemeClr val="bg1"/>
                  </a:glow>
                </a:effectLst>
                <a:latin typeface="Arial" panose="020B0604020202020204" pitchFamily="34" charset="0"/>
                <a:cs typeface="Arial" panose="020B0604020202020204" pitchFamily="34" charset="0"/>
              </a:rPr>
              <a:t>2: 11-12</a:t>
            </a:r>
            <a:r>
              <a:rPr lang="en-US" altLang="ja-JP" sz="3600" b="1" dirty="0">
                <a:solidFill>
                  <a:srgbClr val="E3EBF1"/>
                </a:solidFill>
                <a:effectLst>
                  <a:glow rad="279400">
                    <a:schemeClr val="bg1"/>
                  </a:glow>
                </a:effectLst>
                <a:latin typeface="Arial" panose="020B0604020202020204" pitchFamily="34" charset="0"/>
                <a:cs typeface="Arial" panose="020B0604020202020204" pitchFamily="34" charset="0"/>
              </a:rPr>
              <a:t>)</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ar-JO" altLang="ja-JP" dirty="0">
                <a:latin typeface="Arial" panose="020B0604020202020204" pitchFamily="34" charset="0"/>
                <a:cs typeface="Arial" panose="020B0604020202020204" pitchFamily="34" charset="0"/>
              </a:rPr>
              <a:t>11 و لكن لما أتى بطرس إلى أنطاكية قاومته مواجهة لأنه كان ملوماً 12 لأنه قبلما أتى قوم من عند يعقوب كان يأكل مع الأمم و لكن لما أتوا كان يؤخر و يفرز نفسه خائفاً من الذين هم من الختان</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34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16)</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غلاطية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27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يجب أن يكون الخلاص بالإيمان </a:t>
            </a:r>
            <a:r>
              <a:rPr lang="ar-JO" sz="5400" dirty="0">
                <a:solidFill>
                  <a:srgbClr val="FFFF00"/>
                </a:solidFill>
                <a:effectLst>
                  <a:glow rad="127000">
                    <a:schemeClr val="tx1"/>
                  </a:glow>
                </a:effectLst>
                <a:ea typeface="ＭＳ Ｐゴシック" charset="0"/>
                <a:cs typeface="ＭＳ Ｐゴシック" charset="0"/>
              </a:rPr>
              <a:t>وحده</a:t>
            </a:r>
            <a:r>
              <a:rPr lang="ar-JO" sz="5400" dirty="0">
                <a:effectLst>
                  <a:glow rad="127000">
                    <a:schemeClr val="tx1"/>
                  </a:glow>
                </a:effectLst>
                <a:ea typeface="ＭＳ Ｐゴシック" charset="0"/>
                <a:cs typeface="ＭＳ Ｐゴシック" charset="0"/>
              </a:rPr>
              <a:t> ؟</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يقدم بولس </a:t>
            </a:r>
          </a:p>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3 أسباب</a:t>
            </a:r>
            <a:endParaRPr lang="en-US" sz="5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4808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دعا يسوع </a:t>
            </a:r>
            <a:r>
              <a:rPr lang="ar-JO" sz="4800" dirty="0">
                <a:solidFill>
                  <a:srgbClr val="FFFF00"/>
                </a:solidFill>
                <a:effectLst>
                  <a:glow rad="127000">
                    <a:schemeClr val="tx1"/>
                  </a:glow>
                </a:effectLst>
                <a:ea typeface="ＭＳ Ｐゴシック" charset="0"/>
                <a:cs typeface="ＭＳ Ｐゴシック" charset="0"/>
              </a:rPr>
              <a:t>بولس</a:t>
            </a:r>
            <a:r>
              <a:rPr lang="ar-JO" sz="4800" dirty="0">
                <a:effectLst>
                  <a:glow rad="127000">
                    <a:schemeClr val="tx1"/>
                  </a:glow>
                </a:effectLst>
                <a:ea typeface="ＭＳ Ｐゴシック" charset="0"/>
                <a:cs typeface="ＭＳ Ｐゴシック" charset="0"/>
              </a:rPr>
              <a:t> ليعلم عن الخلاص بالإيمان (غل 1-2)</a:t>
            </a:r>
            <a:endParaRPr lang="en-US" sz="4800" dirty="0">
              <a:effectLst>
                <a:glow rad="127000">
                  <a:schemeClr val="tx1"/>
                </a:glow>
              </a:effectLst>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47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1 </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سيرة ذاتية</a:t>
                      </a:r>
                      <a:endParaRPr kumimoji="0" lang="en-US"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لاهوتي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تطبيقي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1-2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3-4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5-6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الرسولية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المسؤوليات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توبيخ</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تأكيد</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توضيح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توازن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خدمة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تحذيرات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10-2: 21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11-18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أنطاكية - سوريا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خريف 49م (بعد الرحلة التبشيرية الأولى)</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panose="020B0604020202020204" pitchFamily="34" charset="0"/>
                <a:cs typeface="Arial" panose="020B0604020202020204" pitchFamily="34" charset="0"/>
              </a:rPr>
              <a:t>167</a:t>
            </a:r>
            <a:endParaRPr lang="en-US" b="1" dirty="0">
              <a:solidFill>
                <a:srgbClr val="000033"/>
              </a:solidFill>
              <a:latin typeface="Arial" panose="020B0604020202020204" pitchFamily="34" charset="0"/>
              <a:cs typeface="Arial" panose="020B0604020202020204" pitchFamily="34"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799510" y="533103"/>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799510" y="1846088"/>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86449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الخلاص كان </a:t>
            </a:r>
            <a:r>
              <a:rPr lang="ar-JO" sz="4800" dirty="0">
                <a:solidFill>
                  <a:srgbClr val="FFFF00"/>
                </a:solidFill>
                <a:effectLst>
                  <a:glow rad="127000">
                    <a:schemeClr val="tx1"/>
                  </a:glow>
                </a:effectLst>
                <a:ea typeface="ＭＳ Ｐゴシック" charset="0"/>
                <a:cs typeface="ＭＳ Ｐゴシック" charset="0"/>
              </a:rPr>
              <a:t>دائماً </a:t>
            </a:r>
            <a:r>
              <a:rPr lang="ar-JO" sz="4800" dirty="0">
                <a:effectLst>
                  <a:glow rad="127000">
                    <a:schemeClr val="tx1"/>
                  </a:glow>
                </a:effectLst>
                <a:ea typeface="ＭＳ Ｐゴシック" charset="0"/>
                <a:cs typeface="ＭＳ Ｐゴシック" charset="0"/>
              </a:rPr>
              <a:t>بالإيمان (غل 3-4)</a:t>
            </a:r>
            <a:endParaRPr lang="en-US" sz="4800" dirty="0">
              <a:effectLst>
                <a:glow rad="127000">
                  <a:schemeClr val="tx1"/>
                </a:glow>
              </a:effectLst>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ar-JO"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rPr>
              <a:t>مركزية الصليب</a:t>
            </a:r>
            <a:endParaRPr lang="en-US"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قبل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ينظر الإيمان إلى الأمام نحو صليب المسيح</a:t>
            </a:r>
            <a:endParaRPr lang="en-US" sz="3200" dirty="0">
              <a:solidFill>
                <a:srgbClr val="FFFFFF"/>
              </a:solidFill>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بعد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ينظر الإيمان إلى الخلف نحو صليب المسيح</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158438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ar-JO" altLang="ja-JP" sz="4400" b="1" dirty="0">
                <a:effectLst>
                  <a:glow rad="279400">
                    <a:schemeClr val="bg1"/>
                  </a:glow>
                </a:effectLst>
                <a:latin typeface="Arial" panose="020B0604020202020204" pitchFamily="34" charset="0"/>
                <a:ea typeface="ＭＳ Ｐゴシック" charset="0"/>
                <a:cs typeface="Arial" panose="020B0604020202020204" pitchFamily="34" charset="0"/>
              </a:rPr>
              <a:t>لماذا أعطى الله ناموس   العهد القديم ؟</a:t>
            </a:r>
            <a:endParaRPr lang="en-US" sz="44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6637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072066" y="2636838"/>
            <a:ext cx="3821109" cy="4105275"/>
          </a:xfrm>
        </p:spPr>
        <p:txBody>
          <a:bodyPr/>
          <a:lstStyle/>
          <a:p>
            <a:pPr algn="ctr">
              <a:defRPr/>
            </a:pPr>
            <a:r>
              <a:rPr lang="ar-JO" sz="6000" b="1" dirty="0">
                <a:solidFill>
                  <a:srgbClr val="FFFFFF"/>
                </a:solidFill>
                <a:effectLst>
                  <a:outerShdw blurRad="50800" dist="88900" dir="2700000" algn="tl" rotWithShape="0">
                    <a:srgbClr val="000000"/>
                  </a:outerShdw>
                </a:effectLst>
              </a:rPr>
              <a:t>حجة</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بولس</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اللاهوتية</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(غل 3-4)</a:t>
            </a:r>
            <a:endParaRPr lang="en-US" sz="6000" b="1" dirty="0">
              <a:solidFill>
                <a:srgbClr val="FFFFFF"/>
              </a:solidFill>
              <a:effectLst>
                <a:outerShdw blurRad="50800" dist="88900" dir="2700000" algn="tl" rotWithShape="0">
                  <a:srgbClr val="000000"/>
                </a:outerShdw>
              </a:effectLst>
            </a:endParaRP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ar-JO" altLang="ja-JP" sz="3200" dirty="0"/>
              <a:t>يدافع بولس عن </a:t>
            </a:r>
          </a:p>
          <a:p>
            <a:pPr algn="ctr">
              <a:defRPr/>
            </a:pPr>
            <a:r>
              <a:rPr lang="ar-JO" altLang="ja-JP" sz="3200" dirty="0"/>
              <a:t>التبرير بالإيمان</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173ت</a:t>
            </a:r>
            <a:endParaRPr lang="en-US" b="1" dirty="0">
              <a:latin typeface="Arial" panose="020B0604020202020204" pitchFamily="34" charset="0"/>
              <a:cs typeface="Arial" panose="020B0604020202020204" pitchFamily="34" charset="0"/>
            </a:endParaRPr>
          </a:p>
        </p:txBody>
      </p:sp>
      <p:sp>
        <p:nvSpPr>
          <p:cNvPr id="27661" name="Text Box 13"/>
          <p:cNvSpPr txBox="1">
            <a:spLocks noChangeArrowheads="1"/>
          </p:cNvSpPr>
          <p:nvPr/>
        </p:nvSpPr>
        <p:spPr bwMode="auto">
          <a:xfrm>
            <a:off x="6858000" y="914400"/>
            <a:ext cx="2209800" cy="1384995"/>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ar-JO" altLang="zh-CN" sz="2800" b="1" dirty="0">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الطقسية</a:t>
            </a:r>
          </a:p>
          <a:p>
            <a:pPr algn="ctr">
              <a:defRPr/>
            </a:pPr>
            <a:r>
              <a:rPr lang="ar-JO" altLang="zh-CN" sz="2800" b="1" dirty="0">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مقابل الدين</a:t>
            </a:r>
          </a:p>
          <a:p>
            <a:pPr algn="ctr">
              <a:defRPr/>
            </a:pPr>
            <a:r>
              <a:rPr lang="ar-JO" altLang="zh-CN" sz="2800" b="1" dirty="0">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الحقيقي</a:t>
            </a:r>
            <a:endParaRPr lang="en-US" altLang="zh-CN" sz="2800" b="1" dirty="0">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endParaRP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br>
              <a:rPr lang="en-US" altLang="zh-CN" sz="1800" b="1" dirty="0">
                <a:latin typeface="Arial" panose="020B0604020202020204" pitchFamily="34" charset="0"/>
                <a:cs typeface="Arial" panose="020B0604020202020204" pitchFamily="34" charset="0"/>
              </a:rPr>
            </a:b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br>
              <a:rPr lang="en-US" altLang="zh-CN" sz="1800" b="1" dirty="0">
                <a:latin typeface="Arial" panose="020B0604020202020204" pitchFamily="34" charset="0"/>
                <a:cs typeface="Arial" panose="020B0604020202020204" pitchFamily="34" charset="0"/>
              </a:rPr>
            </a:b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eaLnBrk="0" hangingPunct="0">
              <a:tabLst>
                <a:tab pos="457200" algn="r"/>
                <a:tab pos="2743200" algn="ctr"/>
                <a:tab pos="5486400" algn="r"/>
              </a:tabLst>
            </a:pPr>
            <a:endParaRPr lang="en-US" altLang="zh-CN" b="1" dirty="0">
              <a:latin typeface="Arial" panose="020B0604020202020204" pitchFamily="34" charset="0"/>
              <a:cs typeface="Arial" panose="020B0604020202020204" pitchFamily="34"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eaLnBrk="0" hangingPunct="0">
              <a:tabLst>
                <a:tab pos="742950" algn="r"/>
                <a:tab pos="2743200" algn="ctr"/>
                <a:tab pos="5486400" algn="r"/>
              </a:tabLst>
            </a:pPr>
            <a:endParaRPr lang="en-US" altLang="zh-CN" b="1" dirty="0">
              <a:latin typeface="Arial" panose="020B0604020202020204" pitchFamily="34" charset="0"/>
              <a:cs typeface="Arial" panose="020B0604020202020204" pitchFamily="34"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الأشياء </a:t>
                </a:r>
              </a:p>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الرمزية</a:t>
                </a:r>
                <a:endParaRPr lang="zh-CN" altLang="en-GB" sz="2000" b="1" dirty="0">
                  <a:solidFill>
                    <a:srgbClr val="000000"/>
                  </a:solidFill>
                  <a:latin typeface="Arial" panose="020B0604020202020204" pitchFamily="34" charset="0"/>
                  <a:ea typeface="宋体" charset="0"/>
                  <a:cs typeface="宋体"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الطقوس</a:t>
                </a:r>
                <a:endParaRPr lang="zh-CN" altLang="en-GB" sz="2000" b="1" dirty="0">
                  <a:solidFill>
                    <a:srgbClr val="000000"/>
                  </a:solidFill>
                  <a:latin typeface="Arial" panose="020B0604020202020204" pitchFamily="34"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الجهود البشرية</a:t>
                </a:r>
                <a:endParaRPr lang="zh-CN" altLang="en-GB" sz="2000" b="1" dirty="0">
                  <a:solidFill>
                    <a:srgbClr val="000000"/>
                  </a:solidFill>
                  <a:latin typeface="Arial" panose="020B0604020202020204" pitchFamily="34"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416782" name="Group 59"/>
            <p:cNvGrpSpPr>
              <a:grpSpLocks/>
            </p:cNvGrpSpPr>
            <p:nvPr/>
          </p:nvGrpSpPr>
          <p:grpSpPr bwMode="auto">
            <a:xfrm>
              <a:off x="45" y="2041"/>
              <a:ext cx="1416" cy="1415"/>
              <a:chOff x="45" y="2041"/>
              <a:chExt cx="1416" cy="1415"/>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6" name="Text Box 63"/>
              <p:cNvSpPr txBox="1">
                <a:spLocks noChangeArrowheads="1"/>
              </p:cNvSpPr>
              <p:nvPr/>
            </p:nvSpPr>
            <p:spPr bwMode="auto">
              <a:xfrm>
                <a:off x="347" y="2041"/>
                <a:ext cx="852"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معرفة </a:t>
                </a:r>
              </a:p>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الله </a:t>
                </a:r>
              </a:p>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الشخصية</a:t>
                </a:r>
                <a:endParaRPr lang="zh-CN" altLang="en-GB" sz="2000" b="1" dirty="0">
                  <a:solidFill>
                    <a:srgbClr val="000000"/>
                  </a:solidFill>
                  <a:latin typeface="Arial" panose="020B0604020202020204" pitchFamily="34" charset="0"/>
                  <a:ea typeface="宋体" charset="0"/>
                  <a:cs typeface="宋体" charset="0"/>
                </a:endParaRPr>
              </a:p>
            </p:txBody>
          </p:sp>
          <p:sp>
            <p:nvSpPr>
              <p:cNvPr id="416787" name="Text Box 64"/>
              <p:cNvSpPr txBox="1">
                <a:spLocks noChangeArrowheads="1"/>
              </p:cNvSpPr>
              <p:nvPr/>
            </p:nvSpPr>
            <p:spPr bwMode="auto">
              <a:xfrm>
                <a:off x="787" y="2658"/>
                <a:ext cx="674" cy="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العبادة</a:t>
                </a:r>
              </a:p>
              <a:p>
                <a:pPr algn="ctr" eaLnBrk="1" hangingPunct="1">
                  <a:spcBef>
                    <a:spcPct val="50000"/>
                  </a:spcBef>
                </a:pPr>
                <a:r>
                  <a:rPr lang="ar-JO" altLang="zh-CN" sz="2000" b="1" dirty="0">
                    <a:solidFill>
                      <a:srgbClr val="000000"/>
                    </a:solidFill>
                    <a:latin typeface="Arial" panose="020B0604020202020204" pitchFamily="34" charset="0"/>
                    <a:ea typeface="宋体" charset="0"/>
                    <a:cs typeface="Arial" panose="020B0604020202020204" pitchFamily="34" charset="0"/>
                  </a:rPr>
                  <a:t>بالروح</a:t>
                </a:r>
                <a:endParaRPr lang="zh-CN" altLang="en-GB" sz="2000" b="1" dirty="0">
                  <a:solidFill>
                    <a:srgbClr val="000000"/>
                  </a:solidFill>
                  <a:latin typeface="Arial" panose="020B0604020202020204" pitchFamily="34" charset="0"/>
                  <a:ea typeface="宋体" charset="0"/>
                  <a:cs typeface="宋体" charset="0"/>
                </a:endParaRPr>
              </a:p>
            </p:txBody>
          </p:sp>
          <p:sp>
            <p:nvSpPr>
              <p:cNvPr id="416788" name="Text Box 65"/>
              <p:cNvSpPr txBox="1">
                <a:spLocks noChangeArrowheads="1"/>
              </p:cNvSpPr>
              <p:nvPr/>
            </p:nvSpPr>
            <p:spPr bwMode="auto">
              <a:xfrm>
                <a:off x="73" y="2658"/>
                <a:ext cx="789"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إعلان </a:t>
                </a:r>
              </a:p>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و عمل </a:t>
                </a:r>
              </a:p>
              <a:p>
                <a:pPr algn="ctr" eaLnBrk="1" hangingPunct="1">
                  <a:spcBef>
                    <a:spcPct val="50000"/>
                  </a:spcBef>
                </a:pPr>
                <a:r>
                  <a:rPr lang="ar-JO" altLang="zh-CN" sz="2000" b="1" dirty="0">
                    <a:solidFill>
                      <a:srgbClr val="000000"/>
                    </a:solidFill>
                    <a:latin typeface="Arial" panose="020B0604020202020204" pitchFamily="34" charset="0"/>
                    <a:cs typeface="Arial" panose="020B0604020202020204" pitchFamily="34" charset="0"/>
                  </a:rPr>
                  <a:t>الله</a:t>
                </a:r>
                <a:endParaRPr lang="zh-CN" altLang="en-GB" sz="2000" b="1" dirty="0">
                  <a:solidFill>
                    <a:srgbClr val="000000"/>
                  </a:solidFill>
                  <a:latin typeface="Arial" panose="020B0604020202020204" pitchFamily="34"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latin typeface="Arial" panose="020B0604020202020204" pitchFamily="34" charset="0"/>
                <a:cs typeface="Arial" panose="020B0604020202020204" pitchFamily="34" charset="0"/>
              </a:rPr>
              <a:t>بول أ. بومرفيل</a:t>
            </a:r>
          </a:p>
          <a:p>
            <a:pPr algn="ctr" eaLnBrk="1" hangingPunct="1"/>
            <a:r>
              <a:rPr lang="ar-JO" altLang="zh-CN" sz="1800" b="1" dirty="0">
                <a:latin typeface="Arial" panose="020B0604020202020204" pitchFamily="34" charset="0"/>
                <a:cs typeface="Arial" panose="020B0604020202020204" pitchFamily="34" charset="0"/>
              </a:rPr>
              <a:t>غلاطية و رومية</a:t>
            </a:r>
          </a:p>
          <a:p>
            <a:pPr algn="ctr" eaLnBrk="1" hangingPunct="1"/>
            <a:r>
              <a:rPr lang="ar-JO" altLang="zh-CN" sz="1800" b="1" dirty="0">
                <a:latin typeface="Arial" panose="020B0604020202020204" pitchFamily="34" charset="0"/>
                <a:cs typeface="Arial" panose="020B0604020202020204" pitchFamily="34" charset="0"/>
              </a:rPr>
              <a:t>(بروكسل، 1976)، 96، 98</a:t>
            </a:r>
            <a:endParaRPr lang="en-US" altLang="zh-CN" sz="1800" b="1" dirty="0">
              <a:latin typeface="Arial" panose="020B0604020202020204" pitchFamily="34" charset="0"/>
              <a:cs typeface="Arial" panose="020B0604020202020204" pitchFamily="34" charset="0"/>
            </a:endParaRPr>
          </a:p>
        </p:txBody>
      </p:sp>
      <p:sp>
        <p:nvSpPr>
          <p:cNvPr id="416779" name="Text Box 13"/>
          <p:cNvSpPr txBox="1">
            <a:spLocks noChangeArrowheads="1"/>
          </p:cNvSpPr>
          <p:nvPr/>
        </p:nvSpPr>
        <p:spPr bwMode="auto">
          <a:xfrm>
            <a:off x="35496" y="3124200"/>
            <a:ext cx="3429000" cy="34778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00"/>
                </a:solidFill>
                <a:latin typeface="Arial" panose="020B0604020202020204" pitchFamily="34" charset="0"/>
                <a:cs typeface="Arial" panose="020B0604020202020204" pitchFamily="34" charset="0"/>
              </a:rPr>
              <a:t>الديانة الطقسية</a:t>
            </a:r>
            <a:endParaRPr lang="en-US" altLang="zh-CN" sz="1600" b="1" dirty="0">
              <a:solidFill>
                <a:srgbClr val="FFFF00"/>
              </a:solidFill>
              <a:latin typeface="Arial" panose="020B0604020202020204" pitchFamily="34" charset="0"/>
              <a:cs typeface="Arial" panose="020B0604020202020204" pitchFamily="34" charset="0"/>
            </a:endParaRPr>
          </a:p>
          <a:p>
            <a:pPr algn="r" eaLnBrk="1" hangingPunct="1"/>
            <a:r>
              <a:rPr lang="ar-JO" sz="2000" b="1" dirty="0"/>
              <a:t>كان المسيحيون غير اليهود في غلاطية يتبعون هذا النوع من الدين قبل اهتدائهم. كانت عبادتهم جهدًا مستمرًا لإرضاء الآلهة من أجل الهروب من عقابهم. كانوا يعبدون الأشياء الملموسة - الأصنام. كان لديهم العديد من الطقوس والأشكال المقدسة التي يجب مراعاتها. لقد وثقوا في الأبراج وعلامات أخرى لإرشادهم. كانت لهم أيامهم المقدسة وفصولهم وسنواتهم.</a:t>
            </a:r>
            <a:endParaRPr lang="en-US" altLang="zh-CN" sz="2000" b="1" dirty="0">
              <a:latin typeface="Arial" panose="020B0604020202020204" pitchFamily="34" charset="0"/>
              <a:cs typeface="Arial" panose="020B0604020202020204" pitchFamily="34" charset="0"/>
            </a:endParaRPr>
          </a:p>
        </p:txBody>
      </p:sp>
      <p:sp>
        <p:nvSpPr>
          <p:cNvPr id="32" name="Text Box 13"/>
          <p:cNvSpPr txBox="1">
            <a:spLocks noChangeArrowheads="1"/>
          </p:cNvSpPr>
          <p:nvPr/>
        </p:nvSpPr>
        <p:spPr bwMode="auto">
          <a:xfrm>
            <a:off x="3484340" y="3124200"/>
            <a:ext cx="3373659" cy="2739211"/>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algn="ctr">
              <a:defRPr/>
            </a:pPr>
            <a:r>
              <a:rPr lang="ar-JO" altLang="zh-CN" sz="2000" b="1" dirty="0">
                <a:solidFill>
                  <a:srgbClr val="FFFF00"/>
                </a:solidFill>
                <a:latin typeface="Arial" panose="020B0604020202020204" pitchFamily="34" charset="0"/>
                <a:ea typeface="SimSun" pitchFamily="2" charset="-122"/>
                <a:cs typeface="Arial" panose="020B0604020202020204" pitchFamily="34" charset="0"/>
              </a:rPr>
              <a:t>ديانة الإختبار الشخصي</a:t>
            </a:r>
            <a:endParaRPr lang="en-US" altLang="zh-CN" sz="1600" b="1" dirty="0">
              <a:solidFill>
                <a:srgbClr val="FFFF00"/>
              </a:solidFill>
              <a:latin typeface="Arial" panose="020B0604020202020204" pitchFamily="34" charset="0"/>
              <a:ea typeface="SimSun" pitchFamily="2" charset="-122"/>
              <a:cs typeface="Arial" panose="020B0604020202020204" pitchFamily="34" charset="0"/>
            </a:endParaRPr>
          </a:p>
          <a:p>
            <a:pPr algn="r">
              <a:defRPr/>
            </a:pPr>
            <a:r>
              <a:rPr lang="ar-JO" sz="2000" b="1" dirty="0"/>
              <a:t>تذكر أن الدين الطقسي يؤكد على الأشياء الجسدية في العبادة بينما يؤكد الإنجيل على العبادة بالروح. يمكنك أن ترى التضارب بين هذين النوعين من الأديان في محادثة يسوع مع المرأة السامرية عند بئر يعقوب (يوحنا 4).</a:t>
            </a:r>
            <a:endParaRPr lang="en-US" altLang="zh-CN" sz="2000" b="1" dirty="0">
              <a:latin typeface="Arial" panose="020B0604020202020204" pitchFamily="34" charset="0"/>
              <a:ea typeface="SimSun" pitchFamily="2" charset="-122"/>
              <a:cs typeface="Arial" panose="020B0604020202020204" pitchFamily="34" charset="0"/>
            </a:endParaRPr>
          </a:p>
          <a:p>
            <a:pPr>
              <a:defRPr/>
            </a:pPr>
            <a:endParaRPr lang="en-US" altLang="zh-CN" sz="1600" b="1" dirty="0">
              <a:latin typeface="Arial" panose="020B0604020202020204" pitchFamily="34" charset="0"/>
              <a:ea typeface="SimSun" pitchFamily="2" charset="-122"/>
              <a:cs typeface="Arial" panose="020B0604020202020204" pitchFamily="34" charset="0"/>
            </a:endParaRPr>
          </a:p>
          <a:p>
            <a:pPr>
              <a:defRPr/>
            </a:pPr>
            <a:endParaRPr lang="en-US" altLang="zh-CN" sz="1600" b="1" dirty="0">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ar-JO" dirty="0">
                <a:solidFill>
                  <a:schemeClr val="tx1"/>
                </a:solidFill>
                <a:latin typeface="Firecat Medium" charset="0"/>
                <a:ea typeface="ＭＳ Ｐゴシック" charset="0"/>
                <a:cs typeface="ＭＳ Ｐゴシック" charset="0"/>
              </a:rPr>
              <a:t>ما هو الرأي الأدق ؟</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ق</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360079" y="74097"/>
            <a:ext cx="625171"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174د</a:t>
            </a:r>
            <a:endPar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7748104" y="6399312"/>
            <a:ext cx="1199046"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 ع ق 121ي</a:t>
            </a:r>
            <a:endParaRPr kumimoji="0" lang="en-US" sz="1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824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sz="360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بكلمات أخرى</a:t>
            </a:r>
            <a:endParaRPr lang="en-US" sz="3600"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endParaRPr lang="en-US" sz="4800"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ar-JO" sz="4800"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الخلاص كان دائماً </a:t>
            </a:r>
          </a:p>
          <a:p>
            <a:pPr marL="0" indent="0" algn="ctr">
              <a:buFont typeface="Wingdings" charset="2"/>
              <a:buNone/>
              <a:defRPr/>
            </a:pPr>
            <a:r>
              <a:rPr lang="ar-JO"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بالإيمان وحده</a:t>
            </a:r>
            <a:endParaRPr lang="en-US"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20516"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54093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ar-JO" sz="3600" b="1" dirty="0">
                <a:solidFill>
                  <a:srgbClr val="FFFFFF"/>
                </a:solidFill>
                <a:latin typeface="Papyrus" charset="0"/>
                <a:ea typeface="ＭＳ Ｐゴシック" charset="-128"/>
                <a:cs typeface="ＭＳ Ｐゴシック" charset="-128"/>
              </a:rPr>
              <a:t>ثم أخرجه إلى خارج و قال أنظر إلى السماء و عد النجوم إن استطعت أن تعدها و قال له هكذا يكون نسلك</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dirty="0">
                <a:ea typeface="ＭＳ Ｐゴシック" charset="-128"/>
                <a:cs typeface="ＭＳ Ｐゴシック" charset="-128"/>
              </a:rPr>
              <a:t>تكوين 15: 5-6</a:t>
            </a:r>
            <a:endParaRPr lang="en-US" sz="3200" dirty="0">
              <a:ea typeface="ＭＳ Ｐゴシック" charset="-128"/>
              <a:cs typeface="ＭＳ Ｐゴシック" charset="-128"/>
            </a:endParaRPr>
          </a:p>
        </p:txBody>
      </p:sp>
      <p:sp>
        <p:nvSpPr>
          <p:cNvPr id="278536" name="Text Box 8"/>
          <p:cNvSpPr txBox="1">
            <a:spLocks noChangeArrowheads="1"/>
          </p:cNvSpPr>
          <p:nvPr/>
        </p:nvSpPr>
        <p:spPr bwMode="auto">
          <a:xfrm>
            <a:off x="76200" y="4743450"/>
            <a:ext cx="8991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ar-JO" sz="3600" b="1" dirty="0">
                <a:solidFill>
                  <a:srgbClr val="FFFFFF"/>
                </a:solidFill>
                <a:latin typeface="Papyrus" pitchFamily="-112" charset="0"/>
                <a:ea typeface="ＭＳ Ｐゴシック" charset="-128"/>
                <a:cs typeface="ＭＳ Ｐゴシック" charset="-128"/>
              </a:rPr>
              <a:t>فآمن بالرب فحسبه له براً</a:t>
            </a:r>
            <a:endParaRPr lang="en-US" sz="3600" b="1" dirty="0">
              <a:solidFill>
                <a:srgbClr val="FFFFFF"/>
              </a:solidFill>
              <a:latin typeface="Papyrus" pitchFamily="-112" charset="0"/>
              <a:ea typeface="ＭＳ Ｐゴシック" charset="-128"/>
              <a:cs typeface="ＭＳ Ｐゴシック" charset="-128"/>
            </a:endParaRPr>
          </a:p>
        </p:txBody>
      </p:sp>
      <p:sp>
        <p:nvSpPr>
          <p:cNvPr id="345094"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153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ar-JO" sz="2800" dirty="0"/>
              <a:t>هذه اللوحة تصور أبرام بشكل غير دقيق وهو يمشي بين القطع</a:t>
            </a:r>
            <a:endParaRPr lang="en-US" sz="2800" b="1" dirty="0">
              <a:latin typeface="Arial" panose="020B0604020202020204" pitchFamily="34" charset="0"/>
              <a:ea typeface="Arial" charset="0"/>
              <a:cs typeface="Arial" panose="020B0604020202020204" pitchFamily="34" charset="0"/>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algn="ctr">
              <a:spcBef>
                <a:spcPct val="20000"/>
              </a:spcBef>
              <a:buClr>
                <a:srgbClr val="FFCC66"/>
              </a:buClr>
              <a:buSzPct val="65000"/>
              <a:buFont typeface="Wingdings" charset="2"/>
              <a:buNone/>
              <a:defRPr/>
            </a:pPr>
            <a:r>
              <a:rPr lang="ar-JO" sz="3200" b="1" i="1" dirty="0"/>
              <a:t>منحة الأرض الملكية من العهد الأبراهيمي</a:t>
            </a:r>
            <a:endParaRPr lang="en-US" sz="32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sz="3600" dirty="0">
                <a:ea typeface="Arial" charset="0"/>
                <a:cs typeface="Arial" panose="020B0604020202020204" pitchFamily="34" charset="0"/>
              </a:rPr>
              <a:t>المصادقة على تكوين 15 </a:t>
            </a:r>
            <a:endParaRPr lang="en-US" sz="3600" dirty="0">
              <a:ea typeface="Arial" charset="0"/>
              <a:cs typeface="Arial" panose="020B0604020202020204" pitchFamily="34" charset="0"/>
            </a:endParaRPr>
          </a:p>
        </p:txBody>
      </p:sp>
      <p:sp>
        <p:nvSpPr>
          <p:cNvPr id="658439" name="Text Box 8"/>
          <p:cNvSpPr txBox="1">
            <a:spLocks noChangeArrowheads="1"/>
          </p:cNvSpPr>
          <p:nvPr/>
        </p:nvSpPr>
        <p:spPr bwMode="auto">
          <a:xfrm>
            <a:off x="8382000" y="76200"/>
            <a:ext cx="704039"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latin typeface="Arial" panose="020B0604020202020204" pitchFamily="34" charset="0"/>
                <a:cs typeface="Arial" panose="020B0604020202020204" pitchFamily="34" charset="0"/>
              </a:rPr>
              <a:t>153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ar-JO" sz="4000" dirty="0">
                <a:solidFill>
                  <a:srgbClr val="FDF3FD"/>
                </a:solidFill>
                <a:effectLst>
                  <a:glow rad="241300">
                    <a:srgbClr val="000000">
                      <a:alpha val="99000"/>
                    </a:srgbClr>
                  </a:glow>
                </a:effectLst>
                <a:ea typeface="ＭＳ Ｐゴシック" charset="0"/>
                <a:cs typeface="Arial" panose="020B0604020202020204" pitchFamily="34" charset="0"/>
              </a:rPr>
              <a:t>يقاوم أهل غلاطية المعلمين الكذبة</a:t>
            </a:r>
            <a:endParaRPr lang="en-US" sz="4000" dirty="0">
              <a:solidFill>
                <a:srgbClr val="FDF3FD"/>
              </a:solidFill>
              <a:effectLst>
                <a:glow rad="241300">
                  <a:srgbClr val="000000">
                    <a:alpha val="99000"/>
                  </a:srgbClr>
                </a:glow>
              </a:effectLst>
              <a:ea typeface="ＭＳ Ｐゴシック" charset="0"/>
              <a:cs typeface="Arial" panose="020B0604020202020204" pitchFamily="34" charset="0"/>
            </a:endParaRP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eaLnBrk="0" hangingPunct="0">
              <a:spcBef>
                <a:spcPct val="20000"/>
              </a:spcBef>
              <a:spcAft>
                <a:spcPts val="0"/>
              </a:spcAft>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en-US">
              <a:solidFill>
                <a:srgbClr val="FFFFFF"/>
              </a:solidFill>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dirty="0">
                <a:solidFill>
                  <a:srgbClr val="FFFFFF"/>
                </a:solidFill>
                <a:effectLst>
                  <a:outerShdw blurRad="38100" dist="38100" dir="2700000" algn="tl">
                    <a:srgbClr val="000000"/>
                  </a:outerShdw>
                </a:effectLst>
                <a:latin typeface="Kosher-Normal" charset="0"/>
                <a:cs typeface="Kosher-Normal" charset="0"/>
              </a:rPr>
              <a:t>العهد النوحي</a:t>
            </a:r>
            <a:endParaRPr lang="en-US" sz="1800" dirty="0">
              <a:solidFill>
                <a:srgbClr val="FFFFFF"/>
              </a:solidFill>
              <a:effectLst>
                <a:outerShdw blurRad="38100" dist="38100" dir="2700000" algn="tl">
                  <a:srgbClr val="000000"/>
                </a:outerShdw>
              </a:effectLst>
              <a:latin typeface="Kosher-Normal"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آدم يحكم مع الله</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 : 26 و 28, 2 : 19 )</a:t>
            </a: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الشيطان بدأ يحكم كإله هذا العالم</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3 : 15, 2 كو 4 : 4 )</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2800" b="1" dirty="0">
                <a:solidFill>
                  <a:srgbClr val="FFFFFF"/>
                </a:solidFill>
                <a:latin typeface="Kosher-Normal" pitchFamily="24" charset="0"/>
                <a:ea typeface="ＭＳ Ｐゴシック" charset="-128"/>
                <a:cs typeface="ＭＳ Ｐゴシック" charset="-128"/>
              </a:rPr>
              <a:t>العهد الإبراهيمي</a:t>
            </a:r>
            <a:endParaRPr lang="en-US" sz="2800" b="1" dirty="0">
              <a:solidFill>
                <a:srgbClr val="FFFFFF"/>
              </a:solidFill>
              <a:latin typeface="Kosher-Normal" pitchFamily="24" charset="0"/>
              <a:ea typeface="ＭＳ Ｐゴシック" charset="-128"/>
              <a:cs typeface="ＭＳ Ｐゴシック" charset="-128"/>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a:defRPr/>
            </a:pPr>
            <a:endParaRPr lang="en-US">
              <a:solidFill>
                <a:srgbClr val="FFFFFF"/>
              </a:solidFill>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عهد الأرض</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lgn="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العهد الداوودي</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العهد الجديد</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5" name="Rectangle 17"/>
          <p:cNvSpPr>
            <a:spLocks noChangeArrowheads="1"/>
          </p:cNvSpPr>
          <p:nvPr/>
        </p:nvSpPr>
        <p:spPr bwMode="auto">
          <a:xfrm>
            <a:off x="1958975" y="5662613"/>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ar-JO" sz="1800" dirty="0">
                <a:solidFill>
                  <a:srgbClr val="FFFFFF"/>
                </a:solidFill>
                <a:latin typeface="Kosher-Normal"/>
                <a:ea typeface="ＭＳ Ｐゴシック" charset="-128"/>
                <a:cs typeface="Kosher-Normal"/>
              </a:rPr>
              <a:t>العهد الموسوي</a:t>
            </a:r>
          </a:p>
        </p:txBody>
      </p:sp>
      <p:grpSp>
        <p:nvGrpSpPr>
          <p:cNvPr id="2"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grpSp>
      <p:sp>
        <p:nvSpPr>
          <p:cNvPr id="104469" name="Rectangle 21"/>
          <p:cNvSpPr>
            <a:spLocks noChangeArrowheads="1"/>
          </p:cNvSpPr>
          <p:nvPr/>
        </p:nvSpPr>
        <p:spPr bwMode="auto">
          <a:xfrm>
            <a:off x="1752600" y="947738"/>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عهود الله مع إبراهيم لإعادة سيادة الإنسان من خلال إسرائيل كمملكة كهنة </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12 : 1 – 3, خر 19 : 6 )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eaLnBrk="0" hangingPunct="0">
              <a:defRPr/>
            </a:pPr>
            <a:r>
              <a:rPr lang="ar-JO" sz="1200" b="1" dirty="0">
                <a:solidFill>
                  <a:srgbClr val="FFA040"/>
                </a:solidFill>
                <a:effectLst>
                  <a:outerShdw blurRad="38100" dist="38100" dir="2700000" algn="tl">
                    <a:srgbClr val="000000"/>
                  </a:outerShdw>
                </a:effectLst>
                <a:latin typeface="Arial" panose="020B0604020202020204" pitchFamily="34" charset="0"/>
                <a:cs typeface="Arial" panose="020B0604020202020204" pitchFamily="34" charset="0"/>
              </a:rPr>
              <a:t>تعليم الملكوت</a:t>
            </a:r>
            <a:endParaRPr lang="en-US" sz="1200" b="1" dirty="0">
              <a:solidFill>
                <a:srgbClr val="FFA04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سقوط الإنسان</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3 )</a:t>
            </a: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فشل إسرائيل في الشهادة للأمم كمملكة كهنة أدين من خلال السبي تحت حكم الأجانب</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953656"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وعود إر 31 : 31 – 34 </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anose="020B0604020202020204" pitchFamily="34" charset="0"/>
                <a:ea typeface="ＭＳ Ｐゴシック" charset="-128"/>
                <a:cs typeface="ＭＳ Ｐゴシック" charset="-128"/>
              </a:rPr>
              <a:t>الغفران</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anose="020B0604020202020204" pitchFamily="34" charset="0"/>
                <a:ea typeface="ＭＳ Ｐゴシック" charset="-128"/>
                <a:cs typeface="ＭＳ Ｐゴシック" charset="-128"/>
              </a:rPr>
              <a:t>سكنى الروح</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anose="020B0604020202020204" pitchFamily="34" charset="0"/>
                <a:ea typeface="ＭＳ Ｐゴシック" charset="-128"/>
                <a:cs typeface="ＭＳ Ｐゴシック" charset="-128"/>
              </a:rPr>
              <a:t>قلب و فكر و طبيعة جديدة</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anose="020B0604020202020204" pitchFamily="34" charset="0"/>
                <a:ea typeface="ＭＳ Ｐゴシック" charset="-128"/>
                <a:cs typeface="ＭＳ Ｐゴシック" charset="-128"/>
              </a:rPr>
              <a:t>إتحاد إسرائيل و يهوذا ثانية</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anose="020B0604020202020204" pitchFamily="34" charset="0"/>
                <a:ea typeface="ＭＳ Ｐゴシック" charset="-128"/>
                <a:cs typeface="ＭＳ Ｐゴシック" charset="-128"/>
              </a:rPr>
              <a:t>لا داعي للكرازة</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1817687"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وعود 2 صم 7 : 12 – 16 :</a:t>
            </a:r>
          </a:p>
          <a:p>
            <a:pPr algn="r" eaLnBrk="0" hangingPunct="0">
              <a:buFont typeface="Arial" pitchFamily="34" charset="0"/>
              <a:buChar char="•"/>
              <a:defRPr/>
            </a:pPr>
            <a:r>
              <a:rPr lang="ar-JO" sz="800" b="1" dirty="0">
                <a:solidFill>
                  <a:srgbClr val="FFFFFF"/>
                </a:solidFill>
                <a:latin typeface="Arial" panose="020B0604020202020204" pitchFamily="34" charset="0"/>
                <a:ea typeface="ＭＳ Ｐゴシック" charset="-128"/>
                <a:cs typeface="ＭＳ Ｐゴシック" charset="-128"/>
              </a:rPr>
              <a:t>نسل ( بيت لا يزول )</a:t>
            </a:r>
          </a:p>
          <a:p>
            <a:pPr algn="r" eaLnBrk="0" hangingPunct="0">
              <a:buFont typeface="Arial" pitchFamily="34" charset="0"/>
              <a:buChar char="•"/>
              <a:defRPr/>
            </a:pPr>
            <a:r>
              <a:rPr lang="en-US" sz="800" b="1" dirty="0">
                <a:solidFill>
                  <a:srgbClr val="FFFFFF"/>
                </a:solidFill>
                <a:latin typeface="Arial" panose="020B0604020202020204" pitchFamily="34" charset="0"/>
                <a:ea typeface="ＭＳ Ｐゴシック" charset="-128"/>
                <a:cs typeface="ＭＳ Ｐゴシック" charset="-128"/>
              </a:rPr>
              <a:t>* </a:t>
            </a:r>
            <a:r>
              <a:rPr lang="ar-JO" sz="800" b="1" dirty="0">
                <a:solidFill>
                  <a:srgbClr val="FFFFFF"/>
                </a:solidFill>
                <a:latin typeface="Arial" panose="020B0604020202020204" pitchFamily="34" charset="0"/>
                <a:ea typeface="ＭＳ Ｐゴシック" charset="-128"/>
                <a:cs typeface="ＭＳ Ｐゴシック" charset="-128"/>
              </a:rPr>
              <a:t>مملكة ( سلطة سياسية )</a:t>
            </a:r>
          </a:p>
          <a:p>
            <a:pPr algn="r" eaLnBrk="0" hangingPunct="0">
              <a:buFont typeface="Arial" pitchFamily="34" charset="0"/>
              <a:buChar char="•"/>
              <a:defRPr/>
            </a:pPr>
            <a:r>
              <a:rPr lang="ar-JO" sz="800" b="1" dirty="0">
                <a:solidFill>
                  <a:srgbClr val="FFFFFF"/>
                </a:solidFill>
                <a:latin typeface="Arial" panose="020B0604020202020204" pitchFamily="34" charset="0"/>
                <a:ea typeface="ＭＳ Ｐゴシック" charset="-128"/>
                <a:cs typeface="ＭＳ Ｐゴシック" charset="-128"/>
              </a:rPr>
              <a:t>عرش ( حق الحكم لنسله</a:t>
            </a:r>
          </a:p>
          <a:p>
            <a:pPr algn="r" eaLnBrk="0" hangingPunct="0">
              <a:buFont typeface="Arial" pitchFamily="34" charset="0"/>
              <a:buChar char="•"/>
              <a:defRPr/>
            </a:pPr>
            <a:r>
              <a:rPr lang="ar-JO" sz="800" b="1" dirty="0">
                <a:solidFill>
                  <a:srgbClr val="FFFFFF"/>
                </a:solidFill>
                <a:latin typeface="Arial" panose="020B0604020202020204" pitchFamily="34" charset="0"/>
                <a:ea typeface="ＭＳ Ｐゴシック" charset="-128"/>
                <a:cs typeface="ＭＳ Ｐゴシック" charset="-128"/>
              </a:rPr>
              <a:t>هيكل ( ابن يقوم ببنائه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وعود تك 15 : 18 ( تث 30 : 1 – 10 ) :</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anose="020B0604020202020204" pitchFamily="34" charset="0"/>
                <a:ea typeface="ＭＳ Ｐゴシック" charset="-128"/>
                <a:cs typeface="ＭＳ Ｐゴシック" charset="-128"/>
              </a:rPr>
              <a:t>* الأرض من وادي مصر إلى نهر الفرات ( أش 27 : 12 ) </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anose="020B0604020202020204" pitchFamily="34" charset="0"/>
                <a:ea typeface="ＭＳ Ｐゴシック" charset="-128"/>
                <a:cs typeface="ＭＳ Ｐゴシック" charset="-128"/>
              </a:rPr>
              <a:t>* ملكية أبدية للأرض ( تك 17 : 8 ) بعد السبي و الرجوع</a:t>
            </a:r>
            <a:endParaRPr lang="en-US" sz="800" b="1" dirty="0">
              <a:solidFill>
                <a:srgbClr val="FFFFFF"/>
              </a:solidFill>
              <a:latin typeface="Arial" panose="020B0604020202020204" pitchFamily="3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anose="020B0604020202020204" pitchFamily="34" charset="0"/>
                <a:ea typeface="ＭＳ Ｐゴシック" charset="-128"/>
                <a:cs typeface="ＭＳ Ｐゴシック" charset="-128"/>
              </a:rPr>
              <a:t>* بركة لكل العالم من خلال الأرض ( أش 14 : 1 – 2 )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يوسع يسوع ملكوته بشكل سري من خلال الكنيسة</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 13 )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رفضت إسرائيل ما قدمه المسيا للملكوت </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متى 12 : 41 – 42, 23 : 37 – 39 )</a:t>
            </a: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يخضع المسيح أداء إسرائيل  و الأمم تؤمن </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رو 11 : 26 – 27 )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a:defRPr/>
            </a:pPr>
            <a:endParaRPr lang="en-US">
              <a:solidFill>
                <a:srgbClr val="FFFFFF"/>
              </a:solidFill>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104486" name="Rectangle 38"/>
          <p:cNvSpPr>
            <a:spLocks noChangeArrowheads="1"/>
          </p:cNvSpPr>
          <p:nvPr/>
        </p:nvSpPr>
        <p:spPr bwMode="auto">
          <a:xfrm>
            <a:off x="5818188" y="2479675"/>
            <a:ext cx="171926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تم إدانة إسرائيل لرفضهم المسيا من خلال طردهم من الأرض لحوالي 19 قرناً </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( 70م – 1948م ) لكن الآن تم استردادهم جزئياً ( حز 37 : 1 – 7 )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87" name="Rectangle 39"/>
          <p:cNvSpPr>
            <a:spLocks noChangeArrowheads="1"/>
          </p:cNvSpPr>
          <p:nvPr/>
        </p:nvSpPr>
        <p:spPr bwMode="auto">
          <a:xfrm>
            <a:off x="6054725" y="3389313"/>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المسيح هو رأس كنيسته</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التي هي الهيكل الروحي </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 أف 2 : 19 – 22, 2 كو 6 : 16 )</a:t>
            </a:r>
            <a:endParaRPr lang="en-US" sz="800" b="1" dirty="0">
              <a:solidFill>
                <a:srgbClr val="000000"/>
              </a:solidFill>
              <a:latin typeface="Arial" panose="020B0604020202020204" pitchFamily="3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استبدلت الشريعة الموسوية بأول ثلاثة عناصر من العهد الجديد</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 لو 22 : 20, 2 كو 3 : 6 )</a:t>
            </a:r>
            <a:endParaRPr lang="en-US" sz="800" b="1" dirty="0">
              <a:solidFill>
                <a:srgbClr val="000000"/>
              </a:solidFill>
              <a:latin typeface="Arial" panose="020B0604020202020204" pitchFamily="34" charset="0"/>
              <a:ea typeface="ＭＳ Ｐゴシック" charset="-128"/>
              <a:cs typeface="ＭＳ Ｐゴシック" charset="-128"/>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104491" name="Rectangle 43"/>
          <p:cNvSpPr>
            <a:spLocks noChangeArrowheads="1"/>
          </p:cNvSpPr>
          <p:nvPr/>
        </p:nvSpPr>
        <p:spPr bwMode="auto">
          <a:xfrm>
            <a:off x="7620000" y="2057401"/>
            <a:ext cx="1546225"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eaLnBrk="0" hangingPunct="0">
              <a:defRPr/>
            </a:pPr>
            <a:r>
              <a:rPr lang="en-US" sz="900" b="1" dirty="0">
                <a:solidFill>
                  <a:srgbClr val="FFFFFF"/>
                </a:solidFill>
                <a:latin typeface="Arial" panose="020B0604020202020204" pitchFamily="34" charset="0"/>
                <a:ea typeface="ＭＳ Ｐゴシック" charset="-128"/>
                <a:cs typeface="ＭＳ Ｐゴシック" charset="-128"/>
              </a:rPr>
              <a:t>                     </a:t>
            </a:r>
            <a:r>
              <a:rPr lang="ar-JO" sz="900" b="1" dirty="0">
                <a:solidFill>
                  <a:srgbClr val="FFFFFF"/>
                </a:solidFill>
                <a:latin typeface="Arial" panose="020B0604020202020204" pitchFamily="34" charset="0"/>
                <a:ea typeface="ＭＳ Ｐゴシック" charset="-128"/>
                <a:cs typeface="ＭＳ Ｐゴシック" charset="-128"/>
              </a:rPr>
              <a:t>المملكة الأبدية     المملكة المسيانية</a:t>
            </a:r>
            <a:endParaRPr lang="en-US" sz="900" b="1" dirty="0">
              <a:solidFill>
                <a:srgbClr val="FFFFFF"/>
              </a:solidFill>
              <a:latin typeface="Arial" panose="020B0604020202020204" pitchFamily="34" charset="0"/>
              <a:ea typeface="ＭＳ Ｐゴシック" charset="-128"/>
              <a:cs typeface="ＭＳ Ｐゴシック" charset="-128"/>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104494" name="Rectangle 46"/>
          <p:cNvSpPr>
            <a:spLocks noChangeArrowheads="1"/>
          </p:cNvSpPr>
          <p:nvPr/>
        </p:nvSpPr>
        <p:spPr bwMode="auto">
          <a:xfrm>
            <a:off x="7572396" y="2411413"/>
            <a:ext cx="998517"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استرداد كامل </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 حز 37 : 8 – 28 )</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أورشليم عاصمة العالم </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 أش 2 : 1 – 5 )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أورشليم الجديدة</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 رؤ 21 – 22 )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المسيح يملك على العالم ( أش 11 )</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مع القديسين ( رؤ 5 : 10, 20 : 4 – 6 )</a:t>
            </a:r>
            <a:endParaRPr lang="en-US" sz="800" b="1" dirty="0">
              <a:solidFill>
                <a:srgbClr val="000000"/>
              </a:solidFill>
              <a:latin typeface="Arial" panose="020B0604020202020204" pitchFamily="3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يملك المسيح على كل شيء مع القديسين </a:t>
            </a:r>
          </a:p>
          <a:p>
            <a:pPr algn="ctr" eaLnBrk="0" hangingPunct="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أف 1 : 9 – 10, رؤ 20 : 1 – 6, 22 : 5ب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grpSp>
      <p:grpSp>
        <p:nvGrpSpPr>
          <p:cNvPr id="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الأرض</a:t>
            </a:r>
            <a:endParaRPr lang="en-US" sz="1600" b="1" dirty="0">
              <a:solidFill>
                <a:srgbClr val="FFFFFF"/>
              </a:solidFill>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النسل</a:t>
            </a:r>
            <a:endParaRPr lang="en-US" sz="1600" b="1" dirty="0">
              <a:solidFill>
                <a:srgbClr val="FFFFFF"/>
              </a:solidFill>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البركة</a:t>
            </a:r>
            <a:endParaRPr lang="en-US" sz="1600" b="1" dirty="0">
              <a:solidFill>
                <a:srgbClr val="FFFFFF"/>
              </a:solidFill>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963531"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400" b="1" dirty="0">
                <a:solidFill>
                  <a:srgbClr val="FFFFFF"/>
                </a:solidFill>
                <a:latin typeface="Arial" panose="020B0604020202020204" pitchFamily="34" charset="0"/>
                <a:ea typeface="ＭＳ Ｐゴシック" charset="-128"/>
                <a:cs typeface="ＭＳ Ｐゴシック" charset="-128"/>
              </a:rPr>
              <a:t>تكوين 12 : 1 - 3</a:t>
            </a:r>
            <a:endParaRPr lang="en-US" sz="1400" b="1" dirty="0">
              <a:solidFill>
                <a:srgbClr val="FFFFFF"/>
              </a:solidFill>
              <a:latin typeface="Arial" panose="020B0604020202020204" pitchFamily="3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المسيح يسلم الملك إلى الآب</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( 1 كو 15 : 24 )</a:t>
            </a:r>
            <a:endParaRPr lang="en-US" sz="800" b="1" dirty="0">
              <a:solidFill>
                <a:srgbClr val="000000"/>
              </a:solidFill>
              <a:latin typeface="Arial" panose="020B0604020202020204" pitchFamily="34" charset="0"/>
              <a:ea typeface="ＭＳ Ｐゴシック" charset="-128"/>
              <a:cs typeface="ＭＳ Ｐゴシック" charset="-128"/>
            </a:endParaRPr>
          </a:p>
        </p:txBody>
      </p:sp>
      <p:grpSp>
        <p:nvGrpSpPr>
          <p:cNvPr id="5"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nvGrpSpPr>
          <p:cNvPr id="6"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defRPr/>
              </a:pPr>
              <a:endParaRPr lang="en-US">
                <a:solidFill>
                  <a:srgbClr val="FFFFFF"/>
                </a:solidFill>
                <a:cs typeface="+mn-cs"/>
              </a:endParaRPr>
            </a:p>
          </p:txBody>
        </p:sp>
      </p:grpSp>
      <p:grpSp>
        <p:nvGrpSpPr>
          <p:cNvPr id="7"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a:defRPr/>
              </a:pPr>
              <a:endParaRPr lang="en-US">
                <a:solidFill>
                  <a:srgbClr val="FFFFFF"/>
                </a:solidFill>
                <a:cs typeface="+mn-cs"/>
              </a:endParaRPr>
            </a:p>
          </p:txBody>
        </p:sp>
      </p:grpSp>
      <p:sp>
        <p:nvSpPr>
          <p:cNvPr id="104524" name="Rectangle 76"/>
          <p:cNvSpPr>
            <a:spLocks noChangeArrowheads="1"/>
          </p:cNvSpPr>
          <p:nvPr/>
        </p:nvSpPr>
        <p:spPr bwMode="auto">
          <a:xfrm>
            <a:off x="0" y="6416501"/>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1000" dirty="0"/>
              <a:t>الكتاب المقدس لديه موضوع مزدوج للعهد الملكوت. يتسع دور إسرائيل من إبراهيم إلى المسيح ليشمل الكنيسة (الاستمرارية) لكن الكنيسة لم تحل محل الأمة على أنها "إسرائيل الجديدة" (انقطاع). ستتمتع إسرائيل بالشهرة العالمية بعد أن وثقت بالمسيح في مجيئه الثاني.</a:t>
            </a:r>
            <a:endPar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900" b="1" dirty="0">
                <a:solidFill>
                  <a:srgbClr val="FFFFFF"/>
                </a:solidFill>
                <a:latin typeface="Arial" panose="020B0604020202020204" pitchFamily="34" charset="0"/>
                <a:ea typeface="ＭＳ Ｐゴシック" charset="-128"/>
                <a:cs typeface="ＭＳ Ｐゴシック" charset="-128"/>
              </a:rPr>
              <a:t>إسرائيل</a:t>
            </a:r>
            <a:endParaRPr lang="en-US" sz="900" b="1" dirty="0">
              <a:solidFill>
                <a:srgbClr val="FFFFFF"/>
              </a:solidFill>
              <a:latin typeface="Arial" panose="020B0604020202020204" pitchFamily="3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900" b="1" dirty="0">
                <a:solidFill>
                  <a:srgbClr val="FFFFFF"/>
                </a:solidFill>
                <a:latin typeface="Arial" panose="020B0604020202020204" pitchFamily="34" charset="0"/>
                <a:ea typeface="ＭＳ Ｐゴシック" charset="-128"/>
                <a:cs typeface="ＭＳ Ｐゴシック" charset="-128"/>
              </a:rPr>
              <a:t>الكنيسة</a:t>
            </a:r>
            <a:endParaRPr lang="en-US" sz="900" b="1" dirty="0">
              <a:solidFill>
                <a:srgbClr val="FFFFFF"/>
              </a:solidFill>
              <a:latin typeface="Arial" panose="020B0604020202020204" pitchFamily="34" charset="0"/>
              <a:ea typeface="ＭＳ Ｐゴシック" charset="-128"/>
              <a:cs typeface="ＭＳ Ｐゴシック" charset="-128"/>
            </a:endParaRPr>
          </a:p>
        </p:txBody>
      </p:sp>
      <p:sp>
        <p:nvSpPr>
          <p:cNvPr id="104527" name="Rectangle 79"/>
          <p:cNvSpPr>
            <a:spLocks noChangeArrowheads="1"/>
          </p:cNvSpPr>
          <p:nvPr/>
        </p:nvSpPr>
        <p:spPr bwMode="auto">
          <a:xfrm>
            <a:off x="4928085" y="2200275"/>
            <a:ext cx="721353"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تركيز على الأمة</a:t>
            </a:r>
            <a:endParaRPr lang="en-US" sz="800" b="1" dirty="0">
              <a:solidFill>
                <a:srgbClr val="FFFFFF"/>
              </a:solidFill>
              <a:latin typeface="Arial" panose="020B0604020202020204" pitchFamily="34" charset="0"/>
              <a:ea typeface="ＭＳ Ｐゴシック" charset="-128"/>
              <a:cs typeface="ＭＳ Ｐゴシック" charset="-128"/>
            </a:endParaRP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071941" y="2200275"/>
            <a:ext cx="120065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الإنسان الجديد ( أف 2 : 15 )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700" b="1" dirty="0">
                <a:solidFill>
                  <a:srgbClr val="FFFFFF"/>
                </a:solidFill>
                <a:latin typeface="Arial" panose="020B0604020202020204" pitchFamily="34" charset="0"/>
                <a:ea typeface="ＭＳ Ｐゴシック" charset="-128"/>
                <a:cs typeface="ＭＳ Ｐゴシック" charset="-128"/>
              </a:rPr>
              <a:t>10th Edition</a:t>
            </a:r>
          </a:p>
          <a:p>
            <a:pPr eaLnBrk="0" hangingPunct="0">
              <a:defRPr/>
            </a:pPr>
            <a:r>
              <a:rPr lang="en-US" sz="700" b="1" dirty="0">
                <a:solidFill>
                  <a:srgbClr val="FFFFFF"/>
                </a:solidFill>
                <a:latin typeface="Arial" panose="020B0604020202020204" pitchFamily="34" charset="0"/>
                <a:ea typeface="ＭＳ Ｐゴシック" charset="-128"/>
                <a:cs typeface="ＭＳ Ｐゴシック" charset="-128"/>
              </a:rPr>
              <a:t>10 Nov 2020</a:t>
            </a:r>
          </a:p>
        </p:txBody>
      </p:sp>
      <p:grpSp>
        <p:nvGrpSpPr>
          <p:cNvPr id="8"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grpSp>
      <p:grpSp>
        <p:nvGrpSpPr>
          <p:cNvPr id="9"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a:defRPr/>
              </a:pPr>
              <a:endParaRPr lang="en-US">
                <a:solidFill>
                  <a:srgbClr val="FFFFFF"/>
                </a:solidFill>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defRPr/>
              </a:pPr>
              <a:endParaRPr lang="en-US" sz="1000" b="1" dirty="0">
                <a:solidFill>
                  <a:srgbClr val="FFFFFF"/>
                </a:solidFill>
                <a:latin typeface="Arial" panose="020B0604020202020204" pitchFamily="34" charset="0"/>
                <a:cs typeface="+mn-cs"/>
              </a:endParaRPr>
            </a:p>
          </p:txBody>
        </p:sp>
      </p:grpSp>
      <p:grpSp>
        <p:nvGrpSpPr>
          <p:cNvPr id="10" name="Group 93"/>
          <p:cNvGrpSpPr>
            <a:grpSpLocks/>
          </p:cNvGrpSpPr>
          <p:nvPr/>
        </p:nvGrpSpPr>
        <p:grpSpPr bwMode="auto">
          <a:xfrm>
            <a:off x="1806575" y="1389063"/>
            <a:ext cx="298450" cy="238125"/>
            <a:chOff x="1118" y="900"/>
            <a:chExt cx="188" cy="150"/>
          </a:xfrm>
        </p:grpSpPr>
        <p:grpSp>
          <p:nvGrpSpPr>
            <p:cNvPr id="11"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grpSp>
        <p:grpSp>
          <p:nvGrpSpPr>
            <p:cNvPr id="12"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تمت العناصر الخمسة كاملة في استرداد الأمة </a:t>
            </a:r>
          </a:p>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 زكريا 8 )</a:t>
            </a:r>
            <a:endParaRPr lang="en-US" sz="800" b="1" dirty="0">
              <a:solidFill>
                <a:srgbClr val="000000"/>
              </a:solidFill>
              <a:latin typeface="Arial" panose="020B0604020202020204" pitchFamily="3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anose="020B0604020202020204" pitchFamily="34" charset="0"/>
                <a:ea typeface="ＭＳ Ｐゴシック" charset="-128"/>
                <a:cs typeface="ＭＳ Ｐゴシック" charset="-128"/>
              </a:rPr>
              <a:t>كل الأمور صارت جديدة ( رؤ 21 : 5 )</a:t>
            </a:r>
            <a:endParaRPr lang="en-US" sz="800" b="1" dirty="0">
              <a:solidFill>
                <a:srgbClr val="000000"/>
              </a:solidFill>
              <a:latin typeface="Arial" panose="020B0604020202020204" pitchFamily="3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موقت ( غل 3 : 19 ) و مشروط ( تث 28 ) ليعلن الخطية ( رو 7 : 7 ) وينظم إسرائيل ( غل 3 ” 23 -* 25 )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تم إلغاء و تتميم و استبدال الناموس على الصليب </a:t>
            </a:r>
          </a:p>
          <a:p>
            <a:pPr algn="ctr" eaLnBrk="0" hangingPunct="0">
              <a:defRPr/>
            </a:pPr>
            <a:r>
              <a:rPr lang="ar-JO" sz="800" b="1" dirty="0">
                <a:solidFill>
                  <a:srgbClr val="FFFFFF"/>
                </a:solidFill>
                <a:latin typeface="Arial" panose="020B0604020202020204" pitchFamily="34" charset="0"/>
                <a:ea typeface="ＭＳ Ｐゴシック" charset="-128"/>
                <a:cs typeface="ＭＳ Ｐゴシック" charset="-128"/>
              </a:rPr>
              <a:t>( رو 7 : 1 – 6, 1 كو 9 : 19 – 21, عب 8 : 13 )</a:t>
            </a:r>
            <a:endParaRPr lang="en-US" sz="800" b="1" dirty="0">
              <a:solidFill>
                <a:srgbClr val="FFFFFF"/>
              </a:solidFill>
              <a:latin typeface="Arial" panose="020B0604020202020204" pitchFamily="3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eaLnBrk="0" hangingPunct="0">
              <a:defRPr/>
            </a:pPr>
            <a:r>
              <a:rPr lang="ar-JO" sz="9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 6 : 18, 9 : 8 - 17</a:t>
            </a:r>
            <a:endParaRPr lang="en-US" sz="9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eaLnBrk="0" hangingPunct="0">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Impact"/>
                <a:cs typeface="Impact"/>
              </a:rPr>
              <a:t>خط سير المملكة و العهود</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eaLnBrk="0" hangingPunct="0">
              <a:defRPr/>
            </a:pPr>
            <a:r>
              <a:rPr lang="en-US" b="1" dirty="0">
                <a:solidFill>
                  <a:srgbClr val="FFFFFF"/>
                </a:solidFill>
                <a:latin typeface="Arial" panose="020B0604020202020204" pitchFamily="34" charset="0"/>
                <a:ea typeface="ＭＳ Ｐゴシック" charset="-128"/>
                <a:cs typeface="ＭＳ Ｐゴシック" charset="-128"/>
              </a:rPr>
              <a:t>CH-34a</a:t>
            </a:r>
          </a:p>
          <a:p>
            <a:pPr eaLnBrk="0" hangingPunct="0">
              <a:defRPr/>
            </a:pPr>
            <a:r>
              <a:rPr lang="en-US" b="1" dirty="0">
                <a:solidFill>
                  <a:srgbClr val="FFFFFF"/>
                </a:solidFill>
                <a:latin typeface="Arial" panose="020B0604020202020204" pitchFamily="34" charset="0"/>
                <a:ea typeface="ＭＳ Ｐゴシック" charset="-128"/>
                <a:cs typeface="ＭＳ Ｐゴシック" charset="-128"/>
              </a:rPr>
              <a:t>OS1-22</a:t>
            </a:r>
          </a:p>
          <a:p>
            <a:pPr eaLnBrk="0" hangingPunct="0">
              <a:defRPr/>
            </a:pPr>
            <a:r>
              <a:rPr lang="en-US" b="1" dirty="0">
                <a:solidFill>
                  <a:srgbClr val="FFFFFF"/>
                </a:solidFill>
                <a:latin typeface="Arial" panose="020B0604020202020204" pitchFamily="34" charset="0"/>
                <a:ea typeface="ＭＳ Ｐゴシック" charset="-128"/>
                <a:cs typeface="ＭＳ Ｐゴシック" charset="-128"/>
              </a:rPr>
              <a:t>OS2-337</a:t>
            </a:r>
          </a:p>
          <a:p>
            <a:pPr eaLnBrk="0" hangingPunct="0">
              <a:defRPr/>
            </a:pPr>
            <a:r>
              <a:rPr lang="en-US" b="1" dirty="0">
                <a:solidFill>
                  <a:srgbClr val="FFFFFF"/>
                </a:solidFill>
                <a:latin typeface="Arial" panose="020B0604020202020204" pitchFamily="34" charset="0"/>
                <a:ea typeface="ＭＳ Ｐゴシック" charset="-128"/>
                <a:cs typeface="ＭＳ Ｐゴシック" charset="-128"/>
              </a:rPr>
              <a:t>NS-9g</a:t>
            </a:r>
          </a:p>
          <a:p>
            <a:pPr eaLnBrk="0" hangingPunct="0">
              <a:defRPr/>
            </a:pPr>
            <a:r>
              <a:rPr lang="en-US" b="1" dirty="0">
                <a:solidFill>
                  <a:srgbClr val="FFFFFF"/>
                </a:solidFill>
                <a:latin typeface="Arial" panose="020B0604020202020204" pitchFamily="3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anose="020B0604020202020204" pitchFamily="34"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anose="020B0604020202020204" pitchFamily="34"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anose="020B0604020202020204" pitchFamily="34"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anose="020B0604020202020204" pitchFamily="34"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anose="020B0604020202020204" pitchFamily="34"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64761" y="125876"/>
            <a:ext cx="505267"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ar-JO" b="1" dirty="0">
                <a:solidFill>
                  <a:srgbClr val="FFFFFF"/>
                </a:solidFill>
                <a:latin typeface="Arial" panose="020B0604020202020204" pitchFamily="34" charset="0"/>
              </a:rPr>
              <a:t>22</a:t>
            </a:r>
            <a:endParaRPr lang="en-US" b="1" dirty="0">
              <a:solidFill>
                <a:srgbClr val="FFFFFF"/>
              </a:solidFill>
              <a:latin typeface="Arial" panose="020B0604020202020204" pitchFamily="34" charset="0"/>
            </a:endParaRP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a:solidFill>
                <a:srgbClr val="FFFFFF"/>
              </a:solidFill>
              <a:latin typeface="Times New Roman" pitchFamily="-112" charset="0"/>
              <a:cs typeface="+mn-cs"/>
            </a:endParaRPr>
          </a:p>
        </p:txBody>
      </p:sp>
    </p:spTree>
    <p:extLst>
      <p:ext uri="{BB962C8B-B14F-4D97-AF65-F5344CB8AC3E}">
        <p14:creationId xmlns:p14="http://schemas.microsoft.com/office/powerpoint/2010/main" val="333348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17565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panose="020B0604020202020204" pitchFamily="34" charset="0"/>
                <a:ea typeface="SimSun" charset="0"/>
                <a:cs typeface="Arial" panose="020B0604020202020204" pitchFamily="34" charset="0"/>
              </a:rPr>
              <a:t>26 لأنكم جميعاً أبناء الله بالإيمان بالمسيح يسوع 27 لأن كلكم الذين اعتمدتم بالمسيح قد لبستم المسيح</a:t>
            </a:r>
            <a:endParaRPr lang="en-US" sz="3600" b="1" dirty="0">
              <a:solidFill>
                <a:srgbClr val="000000"/>
              </a:solidFill>
              <a:latin typeface="Arial" panose="020B0604020202020204" pitchFamily="34" charset="0"/>
              <a:ea typeface="SimSun" charset="0"/>
              <a:cs typeface="Arial" panose="020B0604020202020204" pitchFamily="34" charset="0"/>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anose="020B0604020202020204" pitchFamily="34" charset="0"/>
                <a:ea typeface="SimSun"/>
                <a:cs typeface="Arial" panose="020B0604020202020204" pitchFamily="34" charset="0"/>
              </a:rPr>
              <a:t>غلاطية 3: 26-27</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28645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panose="020B0604020202020204" pitchFamily="34" charset="0"/>
                <a:ea typeface="SimSun" charset="0"/>
                <a:cs typeface="Arial" panose="020B0604020202020204" pitchFamily="34" charset="0"/>
              </a:rPr>
              <a:t>ليس يهودي و لا يوناني ليس عبد و لا حر ليس ذكر و أنثى لأنكم جميعاً واحد في المسيح يسوع</a:t>
            </a:r>
          </a:p>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panose="020B0604020202020204" pitchFamily="34" charset="0"/>
                <a:ea typeface="SimSun" charset="0"/>
                <a:cs typeface="Arial" panose="020B0604020202020204" pitchFamily="34" charset="0"/>
              </a:rPr>
              <a:t>(3: 28)</a:t>
            </a:r>
            <a:endParaRPr lang="en-US" sz="3600" b="1" dirty="0">
              <a:solidFill>
                <a:srgbClr val="000000"/>
              </a:solidFill>
              <a:latin typeface="Arial" panose="020B0604020202020204" pitchFamily="34" charset="0"/>
              <a:ea typeface="SimSun"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6948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rPr>
              <a:t>بولس مقابل الناموسيين</a:t>
            </a:r>
            <a:endParaRPr lang="en-US" dirty="0">
              <a:solidFill>
                <a:schemeClr val="bg1"/>
              </a:solidFill>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lgn="ctr">
              <a:defRPr/>
            </a:pPr>
            <a:r>
              <a:rPr lang="ar-JO" sz="3200" b="1" u="sng" dirty="0">
                <a:solidFill>
                  <a:srgbClr val="FFFFFF"/>
                </a:solidFill>
                <a:latin typeface="Arial" panose="020B0604020202020204" pitchFamily="34" charset="0"/>
                <a:ea typeface="ＭＳ Ｐゴシック" charset="-128"/>
                <a:cs typeface="ＭＳ Ｐゴシック" charset="-128"/>
              </a:rPr>
              <a:t>الناموسيون</a:t>
            </a:r>
            <a:endParaRPr lang="en-US" i="1" u="sng" dirty="0">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b="1" u="sng" dirty="0">
                <a:solidFill>
                  <a:srgbClr val="FFFFFF"/>
                </a:solidFill>
                <a:latin typeface="Arial" panose="020B0604020202020204" pitchFamily="34" charset="0"/>
                <a:ea typeface="ＭＳ Ｐゴシック" charset="-128"/>
                <a:cs typeface="ＭＳ Ｐゴシック" charset="-128"/>
              </a:rPr>
              <a:t>Paul</a:t>
            </a:r>
            <a:endParaRPr lang="en-US" i="1" u="sng" dirty="0">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sz="2800" b="1" dirty="0">
                <a:solidFill>
                  <a:srgbClr val="FFFFFF"/>
                </a:solidFill>
                <a:latin typeface="Arial" panose="020B0604020202020204" pitchFamily="34" charset="0"/>
                <a:ea typeface="ＭＳ Ｐゴシック" charset="-128"/>
                <a:cs typeface="ＭＳ Ｐゴシック" charset="-128"/>
              </a:rPr>
              <a:t>الرجل الذي يصنع </a:t>
            </a:r>
            <a:r>
              <a:rPr lang="ar-JO" sz="2800" b="1" dirty="0">
                <a:solidFill>
                  <a:srgbClr val="FFFF00"/>
                </a:solidFill>
                <a:latin typeface="Arial" panose="020B0604020202020204" pitchFamily="34" charset="0"/>
                <a:ea typeface="ＭＳ Ｐゴシック" charset="-128"/>
                <a:cs typeface="ＭＳ Ｐゴシック" charset="-128"/>
              </a:rPr>
              <a:t>البر يخزن حياة </a:t>
            </a:r>
            <a:r>
              <a:rPr lang="ar-JO" sz="2800" b="1" dirty="0">
                <a:solidFill>
                  <a:srgbClr val="FFFFFF"/>
                </a:solidFill>
                <a:latin typeface="Arial" panose="020B0604020202020204" pitchFamily="34" charset="0"/>
                <a:ea typeface="ＭＳ Ｐゴシック" charset="-128"/>
                <a:cs typeface="ＭＳ Ｐゴシック" charset="-128"/>
              </a:rPr>
              <a:t>لنفسه مع الرب</a:t>
            </a:r>
          </a:p>
          <a:p>
            <a:pPr algn="r">
              <a:defRPr/>
            </a:pPr>
            <a:r>
              <a:rPr lang="ar-JO" sz="2800" b="1" dirty="0">
                <a:solidFill>
                  <a:srgbClr val="FFFFFF"/>
                </a:solidFill>
                <a:latin typeface="Arial" panose="020B0604020202020204" pitchFamily="34" charset="0"/>
                <a:ea typeface="ＭＳ Ｐゴシック" charset="-128"/>
                <a:cs typeface="ＭＳ Ｐゴシック" charset="-128"/>
              </a:rPr>
              <a:t>مزامير سليمان</a:t>
            </a:r>
          </a:p>
          <a:p>
            <a:pPr algn="r">
              <a:defRPr/>
            </a:pPr>
            <a:r>
              <a:rPr lang="ar-JO" sz="2800" b="1" dirty="0">
                <a:solidFill>
                  <a:srgbClr val="FFFFFF"/>
                </a:solidFill>
                <a:latin typeface="Arial" panose="020B0604020202020204" pitchFamily="34" charset="0"/>
                <a:ea typeface="ＭＳ Ｐゴシック" charset="-128"/>
                <a:cs typeface="ＭＳ Ｐゴシック" charset="-128"/>
              </a:rPr>
              <a:t>(حوالي 50 ق.م)</a:t>
            </a:r>
            <a:endParaRPr lang="en-US" sz="2800" b="1" dirty="0">
              <a:solidFill>
                <a:srgbClr val="FFFFFF"/>
              </a:solidFill>
              <a:latin typeface="Arial" panose="020B0604020202020204" pitchFamily="34" charset="0"/>
              <a:ea typeface="ＭＳ Ｐゴシック" charset="-128"/>
              <a:cs typeface="ＭＳ Ｐゴシック" charset="-128"/>
            </a:endParaRPr>
          </a:p>
          <a:p>
            <a:pPr algn="r">
              <a:defRPr/>
            </a:pPr>
            <a:endParaRPr lang="en-US" sz="2000" b="1" dirty="0">
              <a:solidFill>
                <a:srgbClr val="FFFFFF"/>
              </a:solidFill>
              <a:latin typeface="Arial" panose="020B0604020202020204" pitchFamily="34" charset="0"/>
              <a:ea typeface="ＭＳ Ｐゴシック" charset="-128"/>
              <a:cs typeface="ＭＳ Ｐゴシック" charset="-128"/>
            </a:endParaRPr>
          </a:p>
          <a:p>
            <a:pPr algn="r">
              <a:defRPr/>
            </a:pPr>
            <a:r>
              <a:rPr lang="ar-JO" sz="2800" b="1" dirty="0">
                <a:solidFill>
                  <a:srgbClr val="FFFFFF"/>
                </a:solidFill>
                <a:latin typeface="Arial" panose="020B0604020202020204" pitchFamily="34" charset="0"/>
                <a:ea typeface="ＭＳ Ｐゴシック" charset="-128"/>
                <a:cs typeface="ＭＳ Ｐゴシック" charset="-128"/>
              </a:rPr>
              <a:t>المعجزات سوف تظهر في وقتها لهؤلاء </a:t>
            </a:r>
            <a:r>
              <a:rPr lang="ar-JO" sz="2800" b="1" dirty="0">
                <a:solidFill>
                  <a:srgbClr val="FFFF00"/>
                </a:solidFill>
                <a:latin typeface="Arial" panose="020B0604020202020204" pitchFamily="34" charset="0"/>
                <a:ea typeface="ＭＳ Ｐゴシック" charset="-128"/>
                <a:cs typeface="ＭＳ Ｐゴシック" charset="-128"/>
              </a:rPr>
              <a:t>المخلصين بأعمالهم</a:t>
            </a:r>
          </a:p>
          <a:p>
            <a:pPr algn="r">
              <a:defRPr/>
            </a:pPr>
            <a:r>
              <a:rPr lang="ar-JO" sz="2800" b="1" dirty="0">
                <a:solidFill>
                  <a:srgbClr val="FFFFFF"/>
                </a:solidFill>
                <a:latin typeface="Arial" panose="020B0604020202020204" pitchFamily="34" charset="0"/>
                <a:ea typeface="ＭＳ Ｐゴシック" charset="-128"/>
                <a:cs typeface="ＭＳ Ｐゴシック" charset="-128"/>
              </a:rPr>
              <a:t>باروخ</a:t>
            </a:r>
          </a:p>
          <a:p>
            <a:pPr algn="r">
              <a:defRPr/>
            </a:pPr>
            <a:r>
              <a:rPr lang="ar-JO" sz="2800" b="1" dirty="0">
                <a:solidFill>
                  <a:srgbClr val="FFFFFF"/>
                </a:solidFill>
                <a:latin typeface="Arial" panose="020B0604020202020204" pitchFamily="34" charset="0"/>
                <a:ea typeface="ＭＳ Ｐゴシック" charset="-128"/>
                <a:cs typeface="ＭＳ Ｐゴシック" charset="-128"/>
              </a:rPr>
              <a:t>(حوالي 100 م)</a:t>
            </a:r>
            <a:endParaRPr lang="en-US" sz="2800" b="1" dirty="0">
              <a:solidFill>
                <a:srgbClr val="FFFFFF"/>
              </a:solidFill>
              <a:latin typeface="Arial" panose="020B0604020202020204" pitchFamily="34"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212365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altLang="ja-JP" sz="3200" b="1" dirty="0">
                <a:solidFill>
                  <a:srgbClr val="FFFFFF"/>
                </a:solidFill>
                <a:latin typeface="Arial" panose="020B0604020202020204" pitchFamily="34" charset="0"/>
                <a:ea typeface="ＭＳ Ｐゴシック" charset="-128"/>
                <a:cs typeface="ＭＳ Ｐゴシック" charset="-128"/>
              </a:rPr>
              <a:t>أريد أن أتعلم منكم هذا فقط </a:t>
            </a:r>
            <a:r>
              <a:rPr lang="ar-JO" altLang="ja-JP" sz="3200" b="1" dirty="0">
                <a:solidFill>
                  <a:srgbClr val="FFFF00"/>
                </a:solidFill>
                <a:latin typeface="Arial" panose="020B0604020202020204" pitchFamily="34" charset="0"/>
                <a:ea typeface="ＭＳ Ｐゴシック" charset="-128"/>
                <a:cs typeface="ＭＳ Ｐゴシック" charset="-128"/>
              </a:rPr>
              <a:t>أبأعمال الناموس </a:t>
            </a:r>
            <a:r>
              <a:rPr lang="ar-JO" altLang="ja-JP" sz="3200" b="1" dirty="0">
                <a:solidFill>
                  <a:srgbClr val="FFFFFF"/>
                </a:solidFill>
                <a:latin typeface="Arial" panose="020B0604020202020204" pitchFamily="34" charset="0"/>
                <a:ea typeface="ＭＳ Ｐゴシック" charset="-128"/>
                <a:cs typeface="ＭＳ Ｐゴシック" charset="-128"/>
              </a:rPr>
              <a:t>أخذتم الروح أم بخبر الإيمان</a:t>
            </a:r>
            <a:endParaRPr lang="en-US" altLang="ja-JP" sz="3200" b="1" dirty="0">
              <a:solidFill>
                <a:srgbClr val="FFFFFF"/>
              </a:solidFill>
              <a:latin typeface="Arial" panose="020B0604020202020204" pitchFamily="34" charset="0"/>
              <a:ea typeface="ＭＳ Ｐゴシック" charset="-128"/>
              <a:cs typeface="ＭＳ Ｐゴシック" charset="-128"/>
            </a:endParaRPr>
          </a:p>
          <a:p>
            <a:pPr>
              <a:defRPr/>
            </a:pPr>
            <a:endParaRPr lang="en-US" sz="1600" b="1" dirty="0">
              <a:solidFill>
                <a:srgbClr val="FFFFFF"/>
              </a:solidFill>
              <a:latin typeface="Arial" panose="020B0604020202020204" pitchFamily="34" charset="0"/>
              <a:ea typeface="ＭＳ Ｐゴシック" charset="-128"/>
              <a:cs typeface="ＭＳ Ｐゴシック" charset="-128"/>
            </a:endParaRPr>
          </a:p>
          <a:p>
            <a:pPr algn="r">
              <a:defRPr/>
            </a:pPr>
            <a:r>
              <a:rPr lang="en-US" sz="2000" b="1" dirty="0">
                <a:solidFill>
                  <a:srgbClr val="FFFFFF"/>
                </a:solidFill>
                <a:latin typeface="Arial" panose="020B0604020202020204" pitchFamily="34" charset="0"/>
                <a:ea typeface="ＭＳ Ｐゴシック" charset="-128"/>
                <a:cs typeface="ＭＳ Ｐゴシック" charset="-128"/>
              </a:rPr>
              <a:t>(</a:t>
            </a:r>
            <a:r>
              <a:rPr lang="ar-JO" sz="2000" b="1" dirty="0">
                <a:solidFill>
                  <a:srgbClr val="FFFFFF"/>
                </a:solidFill>
                <a:latin typeface="Arial" panose="020B0604020202020204" pitchFamily="34" charset="0"/>
                <a:ea typeface="ＭＳ Ｐゴシック" charset="-128"/>
                <a:cs typeface="ＭＳ Ｐゴシック" charset="-128"/>
              </a:rPr>
              <a:t>غل 3: 2</a:t>
            </a:r>
            <a:r>
              <a:rPr lang="en-US" sz="2000" b="1" dirty="0">
                <a:solidFill>
                  <a:srgbClr val="FFFFFF"/>
                </a:solidFill>
                <a:latin typeface="Arial" panose="020B0604020202020204" pitchFamily="34" charset="0"/>
                <a:ea typeface="ＭＳ Ｐゴシック" charset="-128"/>
                <a:cs typeface="ＭＳ Ｐゴシック" charset="-128"/>
              </a:rPr>
              <a:t>)</a:t>
            </a:r>
            <a:endParaRPr lang="en-US" b="1" dirty="0">
              <a:solidFill>
                <a:srgbClr val="FFFFFF"/>
              </a:solidFill>
              <a:latin typeface="Arial" panose="020B0604020202020204" pitchFamily="34" charset="0"/>
              <a:ea typeface="ＭＳ Ｐゴシック" charset="-128"/>
              <a:cs typeface="ＭＳ Ｐゴシック" charset="-128"/>
            </a:endParaRP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154ك</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173ج</a:t>
            </a:r>
            <a:endParaRPr lang="en-US" b="1" dirty="0">
              <a:latin typeface="Arial" panose="020B0604020202020204" pitchFamily="34" charset="0"/>
              <a:cs typeface="Arial" panose="020B0604020202020204" pitchFamily="34"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ar-JO" altLang="zh-CN" sz="2800" b="1" dirty="0">
                <a:latin typeface="Arial" panose="020B0604020202020204" pitchFamily="34" charset="0"/>
                <a:ea typeface="SimSun" pitchFamily="2" charset="-122"/>
                <a:cs typeface="Arial" panose="020B0604020202020204" pitchFamily="34" charset="0"/>
              </a:rPr>
              <a:t>الدين الطقسي مقابل الدين الحقيقي</a:t>
            </a:r>
          </a:p>
          <a:p>
            <a:pPr algn="ctr">
              <a:defRPr/>
            </a:pPr>
            <a:r>
              <a:rPr lang="en-US" altLang="zh-CN" sz="2800" b="1" dirty="0">
                <a:latin typeface="Arial" panose="020B0604020202020204" pitchFamily="34" charset="0"/>
                <a:ea typeface="SimSun" pitchFamily="2" charset="-122"/>
                <a:cs typeface="Arial" panose="020B0604020202020204" pitchFamily="34" charset="0"/>
              </a:rPr>
              <a:t>(</a:t>
            </a:r>
            <a:r>
              <a:rPr lang="ar-JO" altLang="zh-CN" sz="2800" b="1" dirty="0">
                <a:latin typeface="Arial" panose="020B0604020202020204" pitchFamily="34" charset="0"/>
                <a:ea typeface="SimSun" pitchFamily="2" charset="-122"/>
                <a:cs typeface="Arial" panose="020B0604020202020204" pitchFamily="34" charset="0"/>
              </a:rPr>
              <a:t>غل 4: 1-7</a:t>
            </a:r>
            <a:r>
              <a:rPr lang="en-US" altLang="zh-CN" sz="2800" b="1" dirty="0">
                <a:latin typeface="Arial" panose="020B0604020202020204" pitchFamily="34" charset="0"/>
                <a:ea typeface="SimSun" pitchFamily="2" charset="-122"/>
                <a:cs typeface="Arial" panose="020B0604020202020204" pitchFamily="34" charset="0"/>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br>
              <a:rPr lang="en-US" altLang="zh-CN" sz="1800" b="1" dirty="0">
                <a:latin typeface="Arial" panose="020B0604020202020204" pitchFamily="34" charset="0"/>
                <a:cs typeface="Arial" panose="020B0604020202020204" pitchFamily="34" charset="0"/>
              </a:rPr>
            </a:b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br>
              <a:rPr lang="en-US" altLang="zh-CN" sz="1800" b="1" dirty="0">
                <a:latin typeface="Arial" panose="020B0604020202020204" pitchFamily="34" charset="0"/>
                <a:cs typeface="Arial" panose="020B0604020202020204" pitchFamily="34" charset="0"/>
              </a:rPr>
            </a:b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algn="just" eaLnBrk="0" hangingPunct="0">
              <a:tabLst>
                <a:tab pos="45720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eaLnBrk="0" hangingPunct="0">
              <a:tabLst>
                <a:tab pos="457200" algn="r"/>
                <a:tab pos="2743200" algn="ctr"/>
                <a:tab pos="5486400" algn="r"/>
              </a:tabLst>
            </a:pPr>
            <a:endParaRPr lang="en-US" altLang="zh-CN" b="1" dirty="0">
              <a:latin typeface="Arial" panose="020B0604020202020204" pitchFamily="34" charset="0"/>
              <a:cs typeface="Arial" panose="020B0604020202020204" pitchFamily="34"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dirty="0">
                <a:latin typeface="Arial" panose="020B0604020202020204" pitchFamily="34" charset="0"/>
                <a:cs typeface="Arial" panose="020B0604020202020204" pitchFamily="34" charset="0"/>
              </a:rPr>
              <a:t> </a:t>
            </a:r>
            <a:endParaRPr lang="en-US" altLang="zh-CN" sz="1200" b="1" dirty="0">
              <a:latin typeface="Arial" panose="020B0604020202020204" pitchFamily="34" charset="0"/>
              <a:cs typeface="Arial" panose="020B0604020202020204" pitchFamily="34" charset="0"/>
            </a:endParaRPr>
          </a:p>
          <a:p>
            <a:pPr eaLnBrk="0" hangingPunct="0">
              <a:tabLst>
                <a:tab pos="742950" algn="r"/>
                <a:tab pos="2743200" algn="ctr"/>
                <a:tab pos="5486400" algn="r"/>
              </a:tabLst>
            </a:pPr>
            <a:endParaRPr lang="en-US" altLang="zh-CN" b="1" dirty="0">
              <a:latin typeface="Arial" panose="020B0604020202020204" pitchFamily="34" charset="0"/>
              <a:cs typeface="Arial" panose="020B0604020202020204" pitchFamily="34"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dirty="0">
              <a:latin typeface="Arial" panose="020B0604020202020204" pitchFamily="34" charset="0"/>
              <a:cs typeface="Arial" panose="020B0604020202020204" pitchFamily="34"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b="1" dirty="0">
              <a:latin typeface="Arial" panose="020B0604020202020204" pitchFamily="34" charset="0"/>
              <a:cs typeface="Arial" panose="020B0604020202020204" pitchFamily="34" charset="0"/>
            </a:endParaRPr>
          </a:p>
        </p:txBody>
      </p:sp>
      <p:graphicFrame>
        <p:nvGraphicFramePr>
          <p:cNvPr id="11" name="Group 31"/>
          <p:cNvGraphicFramePr>
            <a:graphicFrameLocks noGrp="1"/>
          </p:cNvGraphicFramePr>
          <p:nvPr>
            <p:extLst>
              <p:ext uri="{D42A27DB-BD31-4B8C-83A1-F6EECF244321}">
                <p14:modId xmlns:p14="http://schemas.microsoft.com/office/powerpoint/2010/main" val="3125069582"/>
              </p:ext>
            </p:extLst>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ووارث و 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latin typeface="Arial" panose="020B0604020202020204" pitchFamily="34" charset="0"/>
                <a:cs typeface="Arial" panose="020B0604020202020204" pitchFamily="34" charset="0"/>
              </a:rPr>
              <a:t>بول أ. بومرفيل</a:t>
            </a:r>
          </a:p>
          <a:p>
            <a:pPr algn="ctr" eaLnBrk="1" hangingPunct="1"/>
            <a:r>
              <a:rPr lang="ar-JO" altLang="zh-CN" sz="1800" b="1" dirty="0">
                <a:latin typeface="Arial" panose="020B0604020202020204" pitchFamily="34" charset="0"/>
                <a:cs typeface="Arial" panose="020B0604020202020204" pitchFamily="34" charset="0"/>
              </a:rPr>
              <a:t>غلاطية و رومية</a:t>
            </a:r>
          </a:p>
          <a:p>
            <a:pPr algn="ctr" eaLnBrk="1" hangingPunct="1"/>
            <a:r>
              <a:rPr lang="ar-JO" altLang="zh-CN" sz="1800" b="1" dirty="0">
                <a:latin typeface="Arial" panose="020B0604020202020204" pitchFamily="34" charset="0"/>
                <a:cs typeface="Arial" panose="020B0604020202020204" pitchFamily="34" charset="0"/>
              </a:rPr>
              <a:t>(بروكسل : 1976)، 95</a:t>
            </a:r>
            <a:endParaRPr lang="en-US" altLang="zh-CN" sz="1800" b="1"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174أ</a:t>
            </a:r>
            <a:endParaRPr lang="en-US" b="1" dirty="0">
              <a:latin typeface="Arial" panose="020B0604020202020204" pitchFamily="34" charset="0"/>
              <a:cs typeface="Arial" panose="020B0604020202020204" pitchFamily="34"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altLang="zh-CN" sz="3200" b="1" dirty="0">
                <a:latin typeface="Arial" panose="020B0604020202020204" pitchFamily="34" charset="0"/>
                <a:ea typeface="SimSun" pitchFamily="2" charset="-122"/>
                <a:cs typeface="Arial" panose="020B0604020202020204" pitchFamily="34" charset="0"/>
              </a:rPr>
              <a:t>تباينات العهد في غلاطية 4: 21-31</a:t>
            </a:r>
            <a:endParaRPr lang="en-US" altLang="zh-CN" sz="3200" b="1" dirty="0">
              <a:latin typeface="Arial" panose="020B0604020202020204" pitchFamily="34" charset="0"/>
              <a:ea typeface="SimSun" pitchFamily="2" charset="-122"/>
              <a:cs typeface="Arial" panose="020B0604020202020204" pitchFamily="34" charset="0"/>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742950" algn="r"/>
                <a:tab pos="2743200" algn="ctr"/>
                <a:tab pos="5486400" algn="r"/>
              </a:tabLst>
            </a:pPr>
            <a:endParaRPr lang="en-US" altLang="zh-CN">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graphicFrame>
        <p:nvGraphicFramePr>
          <p:cNvPr id="30810" name="Group 90"/>
          <p:cNvGraphicFramePr>
            <a:graphicFrameLocks noGrp="1"/>
          </p:cNvGraphicFramePr>
          <p:nvPr>
            <p:extLst>
              <p:ext uri="{D42A27DB-BD31-4B8C-83A1-F6EECF244321}">
                <p14:modId xmlns:p14="http://schemas.microsoft.com/office/powerpoint/2010/main" val="3451187581"/>
              </p:ext>
            </p:extLst>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و 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يجب أن يكون الخلاص بالإيمان </a:t>
            </a:r>
            <a:r>
              <a:rPr lang="ar-JO" sz="5400" dirty="0">
                <a:solidFill>
                  <a:srgbClr val="FFFF00"/>
                </a:solidFill>
                <a:effectLst>
                  <a:glow rad="127000">
                    <a:schemeClr val="tx1"/>
                  </a:glow>
                </a:effectLst>
                <a:ea typeface="ＭＳ Ｐゴシック" charset="0"/>
                <a:cs typeface="ＭＳ Ｐゴシック" charset="0"/>
              </a:rPr>
              <a:t>وحده</a:t>
            </a:r>
            <a:r>
              <a:rPr lang="ar-JO" sz="5400" dirty="0">
                <a:effectLst>
                  <a:glow rad="127000">
                    <a:schemeClr val="tx1"/>
                  </a:glow>
                </a:effectLst>
                <a:ea typeface="ＭＳ Ｐゴシック" charset="0"/>
                <a:cs typeface="ＭＳ Ｐゴシック" charset="0"/>
              </a:rPr>
              <a:t> ؟</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يقدم بولس </a:t>
            </a:r>
          </a:p>
          <a:p>
            <a:pPr>
              <a:defRPr/>
            </a:pPr>
            <a:r>
              <a:rPr lang="ar-JO" sz="5400" b="1" kern="0" dirty="0">
                <a:effectLst>
                  <a:glow rad="127000">
                    <a:schemeClr val="tx1"/>
                  </a:glow>
                </a:effectLst>
                <a:latin typeface="Arial" panose="020B0604020202020204" pitchFamily="34" charset="0"/>
                <a:ea typeface="ＭＳ Ｐゴシック" charset="0"/>
                <a:cs typeface="ＭＳ Ｐゴシック" charset="0"/>
              </a:rPr>
              <a:t>3 أسباب</a:t>
            </a:r>
            <a:endParaRPr lang="en-US" sz="5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02282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دعا يسوع </a:t>
            </a:r>
            <a:r>
              <a:rPr lang="ar-JO" sz="4800" dirty="0">
                <a:solidFill>
                  <a:srgbClr val="FFFF00"/>
                </a:solidFill>
                <a:effectLst>
                  <a:glow rad="127000">
                    <a:schemeClr val="tx1"/>
                  </a:glow>
                </a:effectLst>
                <a:ea typeface="ＭＳ Ｐゴシック" charset="0"/>
                <a:cs typeface="ＭＳ Ｐゴシック" charset="0"/>
              </a:rPr>
              <a:t>بولس</a:t>
            </a:r>
            <a:r>
              <a:rPr lang="ar-JO" sz="4800" dirty="0">
                <a:effectLst>
                  <a:glow rad="127000">
                    <a:schemeClr val="tx1"/>
                  </a:glow>
                </a:effectLst>
                <a:ea typeface="ＭＳ Ｐゴシック" charset="0"/>
                <a:cs typeface="ＭＳ Ｐゴシック" charset="0"/>
              </a:rPr>
              <a:t> ليعلم عن الخلاص بالإيمان (غل 1-2)</a:t>
            </a:r>
            <a:endParaRPr lang="en-US" sz="4800" dirty="0">
              <a:effectLst>
                <a:glow rad="127000">
                  <a:schemeClr val="tx1"/>
                </a:glow>
              </a:effectLst>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9331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الخلاص كان </a:t>
            </a:r>
            <a:r>
              <a:rPr lang="ar-JO" sz="4800" dirty="0">
                <a:solidFill>
                  <a:srgbClr val="FFFF00"/>
                </a:solidFill>
                <a:effectLst>
                  <a:glow rad="127000">
                    <a:schemeClr val="tx1"/>
                  </a:glow>
                </a:effectLst>
                <a:ea typeface="ＭＳ Ｐゴシック" charset="0"/>
                <a:cs typeface="ＭＳ Ｐゴシック" charset="0"/>
              </a:rPr>
              <a:t>دائماً</a:t>
            </a:r>
            <a:r>
              <a:rPr lang="ar-JO" sz="4800" dirty="0">
                <a:effectLst>
                  <a:glow rad="127000">
                    <a:schemeClr val="tx1"/>
                  </a:glow>
                </a:effectLst>
                <a:ea typeface="ＭＳ Ｐゴシック" charset="0"/>
                <a:cs typeface="ＭＳ Ｐゴシック" charset="0"/>
              </a:rPr>
              <a:t> بالإيمان (غل 3-4)</a:t>
            </a:r>
            <a:endParaRPr lang="en-US" sz="4800" dirty="0">
              <a:effectLst>
                <a:glow rad="127000">
                  <a:schemeClr val="tx1"/>
                </a:glow>
              </a:effectLst>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قبل الميلاد</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الإيمان ينظر إلى الأمام نحو صليب يسوع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بعد الميلاد</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الإيمان ينظر إلى الخلف نحو صليب يسوع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470178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الحرية للذهاب في الطريق الخاطئ</a:t>
            </a:r>
            <a:endParaRPr lang="en-US" dirty="0">
              <a:effectLst>
                <a:glow rad="127000">
                  <a:schemeClr val="tx1"/>
                </a:glow>
              </a:effectLst>
              <a:ea typeface="ＭＳ Ｐゴシック" charset="0"/>
              <a:cs typeface="ＭＳ Ｐゴシック" charset="0"/>
            </a:endParaRP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25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28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1 </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سيرة ذاتية</a:t>
                      </a:r>
                      <a:endParaRPr kumimoji="0" lang="en-US"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لاهوتي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تطبيقي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1-2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3-4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5-6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الرسولية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المسؤوليات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توبيخ</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تأكيد</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توضيح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توازن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خدمة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تحذيرات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10-2: 21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6: 11-18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أنطاكية - سوريا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خريف 49م (بعد الرحلة التبشيرية الأولى)</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panose="020B0604020202020204" pitchFamily="34" charset="0"/>
                <a:cs typeface="Arial" panose="020B0604020202020204" pitchFamily="34" charset="0"/>
              </a:rPr>
              <a:t>167</a:t>
            </a:r>
            <a:endParaRPr lang="en-US" b="1" dirty="0">
              <a:solidFill>
                <a:srgbClr val="000033"/>
              </a:solidFill>
              <a:latin typeface="Arial" panose="020B0604020202020204" pitchFamily="34" charset="0"/>
              <a:cs typeface="Arial" panose="020B0604020202020204" pitchFamily="34"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31031" y="533103"/>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31031" y="1846088"/>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الخلاص بالإيمان وحده يغيرنا </a:t>
            </a:r>
            <a:r>
              <a:rPr lang="ar-JO" sz="4800" dirty="0">
                <a:solidFill>
                  <a:srgbClr val="FFFF00"/>
                </a:solidFill>
                <a:effectLst>
                  <a:glow rad="127000">
                    <a:schemeClr val="tx1"/>
                  </a:glow>
                </a:effectLst>
                <a:ea typeface="ＭＳ Ｐゴシック" charset="0"/>
                <a:cs typeface="ＭＳ Ｐゴシック" charset="0"/>
              </a:rPr>
              <a:t>داخلياً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(غل 5-6)</a:t>
            </a:r>
            <a:endParaRPr lang="en-US" sz="4800" dirty="0">
              <a:effectLst>
                <a:glow rad="127000">
                  <a:schemeClr val="tx1"/>
                </a:glow>
              </a:effectLst>
              <a:ea typeface="ＭＳ Ｐゴシック" charset="0"/>
              <a:cs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248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16953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4" t="4640" r="6583" b="30198"/>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النعمة</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لا توجد رخصة للخطيئة أكثر من كون الكهرباء هي رخصة لصعق</a:t>
            </a:r>
            <a:r>
              <a:rPr kumimoji="0" lang="ar-JO" sz="32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نفسك بها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130949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2514600" y="4965700"/>
            <a:ext cx="6629400" cy="830997"/>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rtl="1" eaLnBrk="1" hangingPunct="1">
              <a:buFontTx/>
              <a:buChar char="•"/>
              <a:defRPr/>
            </a:pPr>
            <a:r>
              <a:rPr lang="ar-JO" sz="24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أعمال الناموس ( ترجمة أبيج تعطي دليلاً على الإيمان الرباني عن الخلاص بالأعمال الذي يجادل بولس ضده في غلاطية )</a:t>
            </a:r>
            <a:endParaRPr lang="en-US" sz="24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MIQSAT MA</a:t>
            </a:r>
            <a:r>
              <a:rPr lang="fr-FR" altLang="ja-JP" sz="28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ASE HA-TORAH</a:t>
            </a:r>
          </a:p>
        </p:txBody>
      </p:sp>
      <p:sp>
        <p:nvSpPr>
          <p:cNvPr id="181258" name="Rectangle 10"/>
          <p:cNvSpPr>
            <a:spLocks noChangeArrowheads="1"/>
          </p:cNvSpPr>
          <p:nvPr/>
        </p:nvSpPr>
        <p:spPr bwMode="auto">
          <a:xfrm>
            <a:off x="304800" y="838200"/>
            <a:ext cx="8839200" cy="1066800"/>
          </a:xfrm>
          <a:prstGeom prst="rect">
            <a:avLst/>
          </a:prstGeom>
          <a:noFill/>
          <a:ln w="9525">
            <a:noFill/>
            <a:miter lim="800000"/>
            <a:headEnd/>
            <a:tailEnd/>
          </a:ln>
          <a:effectLst/>
        </p:spPr>
        <p:txBody>
          <a:bodyPr/>
          <a:lstStyle/>
          <a:p>
            <a:pPr marL="342900" indent="-342900" algn="r">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MMT</a:t>
            </a:r>
          </a:p>
          <a:p>
            <a:pPr marL="342900" indent="-342900" algn="r">
              <a:spcBef>
                <a:spcPct val="20000"/>
              </a:spcBef>
              <a:buClr>
                <a:srgbClr val="FFCC00"/>
              </a:buClr>
              <a:buSzPct val="70000"/>
              <a:buFont typeface="Wingdings"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تظهر أن مقاومي بولس الذين علموا عن الخلاص بالناموس كانوا أشخاصاً حقيقيين</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JO" sz="3600" dirty="0">
                <a:ea typeface="ＭＳ Ｐゴシック" charset="0"/>
              </a:rPr>
              <a:t>أهمية مخطوطات البحر الميت</a:t>
            </a:r>
            <a:endParaRPr lang="en-US" sz="3600" dirty="0">
              <a:ea typeface="ＭＳ Ｐゴシック" charset="0"/>
            </a:endParaRPr>
          </a:p>
        </p:txBody>
      </p:sp>
      <p:sp>
        <p:nvSpPr>
          <p:cNvPr id="9" name="Text Box 5"/>
          <p:cNvSpPr txBox="1">
            <a:spLocks noChangeArrowheads="1"/>
          </p:cNvSpPr>
          <p:nvPr/>
        </p:nvSpPr>
        <p:spPr bwMode="auto">
          <a:xfrm>
            <a:off x="7695229" y="0"/>
            <a:ext cx="1481496"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ar-JO" sz="24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خ ع ج 183</a:t>
            </a:r>
            <a:endParaRPr lang="en-US" sz="2400"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ar-JO" sz="6000" b="1" dirty="0">
                <a:latin typeface="Arial Black" charset="0"/>
                <a:ea typeface="ＭＳ Ｐゴシック" charset="0"/>
                <a:cs typeface="ＭＳ Ｐゴシック" charset="0"/>
              </a:rPr>
              <a:t>حجة</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بولس</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العملية</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(غل 5-6)</a:t>
            </a:r>
            <a:endParaRPr lang="en-US" sz="6000" b="1" dirty="0">
              <a:latin typeface="Arial Black" charset="0"/>
              <a:ea typeface="ＭＳ Ｐゴシック" charset="0"/>
              <a:cs typeface="ＭＳ Ｐゴシック" charset="0"/>
            </a:endParaRP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بولس يدافع </a:t>
            </a:r>
          </a:p>
          <a:p>
            <a:pPr>
              <a:defRPr/>
            </a:pPr>
            <a:r>
              <a:rPr lang="ar-JO" altLang="ja-JP" sz="3600" b="1" dirty="0">
                <a:effectLst>
                  <a:glow rad="279400">
                    <a:schemeClr val="bg1"/>
                  </a:glow>
                </a:effectLst>
                <a:latin typeface="Arial" panose="020B0604020202020204" pitchFamily="34" charset="0"/>
                <a:ea typeface="ＭＳ Ｐゴシック" charset="0"/>
                <a:cs typeface="Arial" panose="020B0604020202020204" pitchFamily="34" charset="0"/>
              </a:rPr>
              <a:t>عن المسؤوليات</a:t>
            </a:r>
            <a:endParaRPr lang="en-US" sz="3600" b="1" dirty="0">
              <a:effectLst>
                <a:glow rad="279400">
                  <a:schemeClr val="bg1"/>
                </a:glow>
              </a:effectLst>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noFill/>
          <a:ln>
            <a:noFill/>
          </a:ln>
          <a:effectLst/>
        </p:spPr>
        <p:txBody>
          <a:bodyPr vert="horz" wrap="square" lIns="91435" tIns="45718" rIns="91435" bIns="45718" numCol="1" anchor="ctr" anchorCtr="0" compatLnSpc="1">
            <a:prstTxWarp prst="textNoShape">
              <a:avLst/>
            </a:prstTxWarp>
          </a:bodyPr>
          <a:lstStyle/>
          <a:p>
            <a:r>
              <a:rPr lang="ar-JO" sz="3600" dirty="0">
                <a:effectLst>
                  <a:glow rad="228600">
                    <a:schemeClr val="accent4">
                      <a:satMod val="175000"/>
                    </a:schemeClr>
                  </a:glow>
                </a:effectLst>
                <a:ea typeface="ＭＳ Ｐゴシック" charset="0"/>
              </a:rPr>
              <a:t>فاثبتوا إذاً في الحرية التي قد حررنا المسيح بها و لا ترتبكوا أيضاً بنير عبودية</a:t>
            </a:r>
            <a:br>
              <a:rPr lang="ar-JO" sz="3600" dirty="0">
                <a:effectLst>
                  <a:glow rad="228600">
                    <a:schemeClr val="accent4">
                      <a:satMod val="175000"/>
                    </a:schemeClr>
                  </a:glow>
                </a:effectLst>
                <a:ea typeface="ＭＳ Ｐゴシック" charset="0"/>
              </a:rPr>
            </a:br>
            <a:r>
              <a:rPr lang="ar-JO" sz="3600" dirty="0">
                <a:effectLst>
                  <a:glow rad="228600">
                    <a:schemeClr val="accent4">
                      <a:satMod val="175000"/>
                    </a:schemeClr>
                  </a:glow>
                </a:effectLst>
                <a:ea typeface="ＭＳ Ｐゴシック" charset="0"/>
              </a:rPr>
              <a:t>(غل 5: 1)</a:t>
            </a:r>
            <a:endParaRPr lang="en-US" sz="3600" dirty="0">
              <a:effectLst>
                <a:glow rad="228600">
                  <a:schemeClr val="accent4">
                    <a:satMod val="175000"/>
                  </a:schemeClr>
                </a:glow>
              </a:effectLst>
              <a:ea typeface="ＭＳ Ｐゴシック" charset="0"/>
            </a:endParaRPr>
          </a:p>
        </p:txBody>
      </p:sp>
    </p:spTree>
    <p:extLst>
      <p:ext uri="{BB962C8B-B14F-4D97-AF65-F5344CB8AC3E}">
        <p14:creationId xmlns:p14="http://schemas.microsoft.com/office/powerpoint/2010/main" val="3414614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panose="020B0604020202020204" pitchFamily="34" charset="0"/>
                <a:ea typeface="ＭＳ Ｐゴシック" charset="0"/>
                <a:cs typeface="Arial" panose="020B0604020202020204" pitchFamily="34" charset="0"/>
              </a:rPr>
              <a:t>فاثبتوا أيضاً في الحرية التي قد حررنا المسيح بها و لا ترتبكوا أيضاً بنير عبودية</a:t>
            </a:r>
            <a:br>
              <a:rPr lang="ar-JO"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(5: 1)</a:t>
            </a:r>
            <a:endParaRPr lang="en-US" sz="2800"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ja-JP" sz="2800" b="1" dirty="0">
                <a:solidFill>
                  <a:srgbClr val="E3EBF1"/>
                </a:solidFill>
                <a:latin typeface="Arial" panose="020B0604020202020204" pitchFamily="34" charset="0"/>
                <a:cs typeface="Arial" panose="020B0604020202020204" pitchFamily="34" charset="0"/>
              </a:rPr>
              <a:t> </a:t>
            </a:r>
            <a:r>
              <a:rPr lang="ar-JO" altLang="ja-JP" sz="2800" b="1" dirty="0">
                <a:solidFill>
                  <a:srgbClr val="E3EBF1"/>
                </a:solidFill>
                <a:latin typeface="Arial" panose="020B0604020202020204" pitchFamily="34" charset="0"/>
                <a:cs typeface="Arial" panose="020B0604020202020204" pitchFamily="34"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lang="en-US" sz="2800" b="1" dirty="0">
              <a:solidFill>
                <a:srgbClr val="E3EBF1"/>
              </a:solidFill>
              <a:latin typeface="Arial" panose="020B0604020202020204" pitchFamily="34" charset="0"/>
              <a:cs typeface="Arial" panose="020B0604020202020204" pitchFamily="34"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ar-JO" sz="6000" dirty="0">
                <a:effectLst>
                  <a:glow rad="292100">
                    <a:schemeClr val="tx1">
                      <a:alpha val="92000"/>
                    </a:schemeClr>
                  </a:glow>
                </a:effectLst>
                <a:ea typeface="ＭＳ Ｐゴシック" charset="0"/>
                <a:cs typeface="ＭＳ Ｐゴシック" charset="0"/>
              </a:rPr>
              <a:t>السلوك بالروح</a:t>
            </a:r>
            <a:endParaRPr lang="en-US" sz="6000" dirty="0">
              <a:effectLst>
                <a:glow rad="292100">
                  <a:schemeClr val="tx1">
                    <a:alpha val="92000"/>
                  </a:schemeClr>
                </a:glow>
              </a:effectLst>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23</a:t>
            </a:r>
            <a:endParaRPr lang="en-US"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pple Chancery"/>
                <a:cs typeface="Apple Chancery"/>
              </a:rPr>
              <a:t>ثمر الروح</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b="1" dirty="0">
                <a:solidFill>
                  <a:srgbClr val="FFFFFF"/>
                </a:solidFill>
                <a:latin typeface="Arial" panose="020B0604020202020204" pitchFamily="34" charset="0"/>
              </a:rPr>
              <a:t>23</a:t>
            </a:r>
            <a:endParaRPr lang="en-US" b="1" dirty="0">
              <a:solidFill>
                <a:srgbClr val="FFFFFF"/>
              </a:solidFill>
              <a:latin typeface="Arial" panose="020B0604020202020204" pitchFamily="34"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محبة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فرح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سلام</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طول أناة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لطف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صلاح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ar-JO" b="1" dirty="0">
                <a:solidFill>
                  <a:srgbClr val="FFFFFF"/>
                </a:solidFill>
                <a:effectLst>
                  <a:glow rad="317500">
                    <a:srgbClr val="000000">
                      <a:alpha val="91000"/>
                    </a:srgbClr>
                  </a:glow>
                </a:effectLst>
                <a:latin typeface="Apple Chancery"/>
                <a:ea typeface="Osaka"/>
                <a:cs typeface="Apple Chancery"/>
              </a:rPr>
              <a:t>إيمان</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ar-JO" b="1" dirty="0">
                <a:solidFill>
                  <a:srgbClr val="FFFFFF"/>
                </a:solidFill>
                <a:effectLst>
                  <a:glow rad="317500">
                    <a:srgbClr val="000000">
                      <a:alpha val="91000"/>
                    </a:srgbClr>
                  </a:glow>
                </a:effectLst>
                <a:latin typeface="Apple Chancery"/>
                <a:ea typeface="Osaka"/>
                <a:cs typeface="Apple Chancery"/>
              </a:rPr>
              <a:t>وداعة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sz="3600" b="1" dirty="0">
                <a:solidFill>
                  <a:srgbClr val="FFFFFF"/>
                </a:solidFill>
                <a:effectLst>
                  <a:glow rad="317500">
                    <a:srgbClr val="000000">
                      <a:alpha val="91000"/>
                    </a:srgbClr>
                  </a:glow>
                </a:effectLst>
                <a:latin typeface="Apple Chancery"/>
                <a:ea typeface="Osaka"/>
                <a:cs typeface="Apple Chancery"/>
              </a:rPr>
              <a:t>غلاطية 5: 22-23</a:t>
            </a:r>
            <a:endParaRPr lang="en-US" sz="3600"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تعفف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قوة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ضمان</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تحمل</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سلوك</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شخصية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ثقة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إتضاع</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نصرة</a:t>
            </a:r>
            <a:endParaRPr lang="en-US" b="1" dirty="0">
              <a:solidFill>
                <a:srgbClr val="FFFF00"/>
              </a:solidFill>
              <a:effectLst>
                <a:glow rad="317500">
                  <a:srgbClr val="000000">
                    <a:alpha val="91000"/>
                  </a:srgbClr>
                </a:glow>
              </a:effectLst>
              <a:latin typeface="Apple Chancery"/>
              <a:ea typeface="Osaka"/>
              <a:cs typeface="Apple Chancery"/>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ar-JO" sz="5400" dirty="0">
                <a:solidFill>
                  <a:srgbClr val="FFFFFF"/>
                </a:solidFill>
                <a:effectLst>
                  <a:glow rad="317500">
                    <a:schemeClr val="tx1">
                      <a:alpha val="91000"/>
                    </a:schemeClr>
                  </a:glow>
                </a:effectLst>
                <a:latin typeface="Apple Chancery"/>
                <a:cs typeface="Apple Chancery"/>
              </a:rPr>
              <a:t>هل </a:t>
            </a:r>
            <a:r>
              <a:rPr lang="ar-JO" sz="5400" dirty="0">
                <a:solidFill>
                  <a:srgbClr val="FFFF00"/>
                </a:solidFill>
                <a:effectLst>
                  <a:glow rad="317500">
                    <a:schemeClr val="tx1">
                      <a:alpha val="91000"/>
                    </a:schemeClr>
                  </a:glow>
                </a:effectLst>
                <a:latin typeface="Apple Chancery"/>
                <a:cs typeface="Apple Chancery"/>
              </a:rPr>
              <a:t>أنت</a:t>
            </a:r>
            <a:r>
              <a:rPr lang="ar-JO" sz="5400" dirty="0">
                <a:solidFill>
                  <a:srgbClr val="FFFFFF"/>
                </a:solidFill>
                <a:effectLst>
                  <a:glow rad="317500">
                    <a:schemeClr val="tx1">
                      <a:alpha val="91000"/>
                    </a:schemeClr>
                  </a:glow>
                </a:effectLst>
                <a:latin typeface="Apple Chancery"/>
                <a:cs typeface="Apple Chancery"/>
              </a:rPr>
              <a:t> مستسلم للمسيح ؟</a:t>
            </a:r>
            <a:endParaRPr lang="en-US" sz="5400" dirty="0">
              <a:solidFill>
                <a:srgbClr val="FFFFFF"/>
              </a:solidFill>
              <a:effectLst>
                <a:glow rad="317500">
                  <a:schemeClr val="tx1">
                    <a:alpha val="91000"/>
                  </a:schemeClr>
                </a:glow>
              </a:effectLst>
              <a:latin typeface="Apple Chancery"/>
              <a:cs typeface="Apple Chancer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غلاطية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70227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dirty="0">
                <a:ea typeface="ＭＳ Ｐゴシック" charset="0"/>
              </a:rPr>
              <a:t>Restore People in Sin</a:t>
            </a:r>
            <a:endParaRPr lang="en-US" sz="3600" dirty="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a:lnSpc>
                <a:spcPct val="90000"/>
              </a:lnSpc>
              <a:spcBef>
                <a:spcPct val="20000"/>
              </a:spcBef>
            </a:pPr>
            <a:r>
              <a:rPr lang="ar-JO" altLang="ja-JP" sz="3600" b="1" dirty="0">
                <a:solidFill>
                  <a:srgbClr val="FFFFFF"/>
                </a:solidFill>
                <a:latin typeface="Arial" panose="020B0604020202020204" pitchFamily="34" charset="0"/>
                <a:cs typeface="Arial" panose="020B0604020202020204" pitchFamily="34" charset="0"/>
              </a:rPr>
              <a:t>أيها الإخوة إن انسبق إنسان فأخذ في زلة ما فأصلحوا أنتم الروحانيين مثل هذا بروح الوداعة ناظراً إلى نفسك لئلا تجرب أنت أيضاً</a:t>
            </a:r>
          </a:p>
          <a:p>
            <a:pPr algn="r">
              <a:lnSpc>
                <a:spcPct val="90000"/>
              </a:lnSpc>
              <a:spcBef>
                <a:spcPct val="20000"/>
              </a:spcBef>
            </a:pPr>
            <a:r>
              <a:rPr lang="ar-JO" sz="3600" b="1" dirty="0">
                <a:solidFill>
                  <a:srgbClr val="FFFFFF"/>
                </a:solidFill>
                <a:latin typeface="Arial" panose="020B0604020202020204" pitchFamily="34" charset="0"/>
                <a:cs typeface="Arial" panose="020B0604020202020204" pitchFamily="34" charset="0"/>
              </a:rPr>
              <a:t>غلاطية 6: 1</a:t>
            </a:r>
            <a:endParaRPr lang="en-US" sz="3600" b="1" dirty="0">
              <a:solidFill>
                <a:srgbClr val="FFFFFF"/>
              </a:solidFill>
              <a:latin typeface="Arial" panose="020B0604020202020204" pitchFamily="34" charset="0"/>
              <a:cs typeface="Arial" panose="020B0604020202020204" pitchFamily="34" charset="0"/>
            </a:endParaRP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r>
              <a:rPr lang="ar-JO" sz="4400" b="1" dirty="0">
                <a:solidFill>
                  <a:srgbClr val="FFFFFF"/>
                </a:solidFill>
                <a:latin typeface="Arial" panose="020B0604020202020204" pitchFamily="34" charset="0"/>
                <a:cs typeface="Arial" panose="020B0604020202020204" pitchFamily="34" charset="0"/>
              </a:rPr>
              <a:t>استرداد من يحيون في الخطية</a:t>
            </a:r>
            <a:endParaRPr 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ar-JO" sz="3200" i="0" dirty="0">
                <a:effectLst>
                  <a:glow rad="139700">
                    <a:schemeClr val="bg1">
                      <a:alpha val="75000"/>
                    </a:schemeClr>
                  </a:glow>
                </a:effectLst>
              </a:rPr>
              <a:t>كلمة أصلحوا في غلاطية 6: 1 تشير في سياقات أخرى إلى إصلاح الصيادين للشباك</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ar-JO" sz="6000" i="1" dirty="0">
                <a:solidFill>
                  <a:schemeClr val="tx2"/>
                </a:solidFill>
                <a:effectLst>
                  <a:glow rad="139700">
                    <a:schemeClr val="bg1">
                      <a:alpha val="75000"/>
                    </a:schemeClr>
                  </a:glow>
                </a:effectLst>
              </a:rPr>
              <a:t>إصلاح الشباك</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ar-JO" sz="3200" dirty="0">
                <a:effectLst>
                  <a:glow rad="139700">
                    <a:schemeClr val="bg1">
                      <a:alpha val="75000"/>
                    </a:schemeClr>
                  </a:glow>
                </a:effectLst>
              </a:rPr>
              <a:t>لا تجعل من إصلاح الشباك أولويتك</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0" y="5105400"/>
            <a:ext cx="9144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a:buFont typeface="Monotype Sorts" charset="2"/>
              <a:buNone/>
              <a:defRPr/>
            </a:pPr>
            <a:r>
              <a:rPr lang="ar-JO" sz="6000" i="1" kern="0" dirty="0">
                <a:solidFill>
                  <a:srgbClr val="FFFFFF"/>
                </a:solidFill>
                <a:effectLst>
                  <a:glow rad="139700">
                    <a:srgbClr val="000000">
                      <a:alpha val="75000"/>
                    </a:srgbClr>
                  </a:glow>
                </a:effectLst>
                <a:latin typeface="Tahoma"/>
                <a:ea typeface="ＭＳ Ｐゴシック"/>
                <a:cs typeface="ＭＳ Ｐゴシック"/>
              </a:rPr>
              <a:t>أصلح الناس</a:t>
            </a:r>
            <a:endParaRPr lang="en-US" sz="60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406535" name="Text Box 4"/>
          <p:cNvSpPr txBox="1">
            <a:spLocks noChangeArrowheads="1"/>
          </p:cNvSpPr>
          <p:nvPr/>
        </p:nvSpPr>
        <p:spPr bwMode="auto">
          <a:xfrm>
            <a:off x="8543925" y="76200"/>
            <a:ext cx="505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panose="020B0604020202020204" pitchFamily="34" charset="0"/>
              </a:rPr>
              <a:t>72</a:t>
            </a:r>
            <a:endParaRPr lang="en-US"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كيف يمكنك أن تكون حراً ؟</a:t>
            </a:r>
            <a:endParaRPr lang="en-US" sz="5400" dirty="0">
              <a:effectLst>
                <a:glow rad="127000">
                  <a:schemeClr val="tx1"/>
                </a:glow>
              </a:effectLst>
              <a:ea typeface="ＭＳ Ｐゴシック" charset="0"/>
              <a:cs typeface="ＭＳ Ｐゴシック" charset="0"/>
            </a:endParaRP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ar-JO" sz="13800" b="1"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حياة</a:t>
            </a:r>
            <a:endParaRPr lang="en-US" sz="13800" b="1" spc="-200" dirty="0">
              <a:solidFill>
                <a:schemeClr val="bg1"/>
              </a:solidFill>
              <a:effectLst>
                <a:glow rad="127000">
                  <a:srgbClr val="C00000">
                    <a:alpha val="38000"/>
                  </a:srgbClr>
                </a:glow>
              </a:effectLst>
              <a:latin typeface="Helvetica" pitchFamily="2" charset="0"/>
              <a:cs typeface="Arial" panose="020B0604020202020204" pitchFamily="34" charset="0"/>
            </a:endParaRP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3200" b="1" dirty="0">
                <a:solidFill>
                  <a:schemeClr val="bg1"/>
                </a:solidFill>
                <a:latin typeface="Helvetica" pitchFamily="2" charset="0"/>
                <a:ea typeface="ヒラギノ角ゴ ProN W3" panose="020B0300000000000000" pitchFamily="34" charset="-128"/>
                <a:cs typeface="Arial" panose="020B0604020202020204" pitchFamily="34" charset="0"/>
              </a:rPr>
              <a:t>غلاطية 6: 8</a:t>
            </a:r>
            <a:endParaRPr lang="en-US" sz="3200" b="1"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13800" i="1" spc="-200" dirty="0">
                <a:solidFill>
                  <a:schemeClr val="bg1"/>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أبدية</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ar-JO" sz="3600" b="1" dirty="0">
                <a:solidFill>
                  <a:srgbClr val="ED8883"/>
                </a:solidFill>
                <a:latin typeface="Arial" panose="020B0604020202020204" pitchFamily="34" charset="0"/>
                <a:cs typeface="Arial" panose="020B0604020202020204" pitchFamily="34" charset="0"/>
              </a:rPr>
              <a:t>غلاطية 6: 8</a:t>
            </a:r>
            <a:endParaRPr lang="en-US" sz="3600" b="1" dirty="0">
              <a:solidFill>
                <a:srgbClr val="ED8883"/>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3200" b="1" dirty="0">
                <a:solidFill>
                  <a:schemeClr val="bg1"/>
                </a:solidFill>
                <a:latin typeface="Arial" panose="020B0604020202020204" pitchFamily="34" charset="0"/>
                <a:cs typeface="Arial" panose="020B0604020202020204" pitchFamily="34" charset="0"/>
              </a:rPr>
              <a:t>لأن من يزرع لجسده </a:t>
            </a:r>
          </a:p>
          <a:p>
            <a:r>
              <a:rPr lang="ar-JO" sz="3200" b="1" dirty="0">
                <a:solidFill>
                  <a:schemeClr val="bg1"/>
                </a:solidFill>
                <a:latin typeface="Arial" panose="020B0604020202020204" pitchFamily="34" charset="0"/>
                <a:cs typeface="Arial" panose="020B0604020202020204" pitchFamily="34" charset="0"/>
              </a:rPr>
              <a:t>فمن الجسد يحصد فساداً </a:t>
            </a:r>
          </a:p>
          <a:p>
            <a:r>
              <a:rPr lang="ar-JO" sz="3200" b="1" dirty="0">
                <a:solidFill>
                  <a:schemeClr val="bg1"/>
                </a:solidFill>
                <a:latin typeface="Arial" panose="020B0604020202020204" pitchFamily="34" charset="0"/>
                <a:cs typeface="Arial" panose="020B0604020202020204" pitchFamily="34" charset="0"/>
              </a:rPr>
              <a:t>و من يزرع للروح </a:t>
            </a:r>
          </a:p>
          <a:p>
            <a:r>
              <a:rPr lang="ar-JO" sz="3200" b="1" dirty="0">
                <a:solidFill>
                  <a:schemeClr val="bg1"/>
                </a:solidFill>
                <a:latin typeface="Arial" panose="020B0604020202020204" pitchFamily="34" charset="0"/>
                <a:cs typeface="Arial" panose="020B0604020202020204" pitchFamily="34" charset="0"/>
              </a:rPr>
              <a:t>فمن الروح يحصد حياة أبدية</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70339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يجب أن يكون الخلاص بالإيمان </a:t>
            </a:r>
            <a:r>
              <a:rPr lang="ar-JO" sz="5400" dirty="0">
                <a:solidFill>
                  <a:srgbClr val="FFFF00"/>
                </a:solidFill>
                <a:effectLst>
                  <a:glow rad="127000">
                    <a:schemeClr val="tx1"/>
                  </a:glow>
                </a:effectLst>
                <a:ea typeface="ＭＳ Ｐゴシック" charset="0"/>
                <a:cs typeface="ＭＳ Ｐゴシック" charset="0"/>
              </a:rPr>
              <a:t>وحده</a:t>
            </a:r>
            <a:r>
              <a:rPr lang="ar-JO" sz="5400" dirty="0">
                <a:effectLst>
                  <a:glow rad="127000">
                    <a:schemeClr val="tx1"/>
                  </a:glow>
                </a:effectLst>
                <a:ea typeface="ＭＳ Ｐゴシック" charset="0"/>
                <a:cs typeface="ＭＳ Ｐゴシック" charset="0"/>
              </a:rPr>
              <a:t> ؟</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942084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دعا يسوع </a:t>
            </a:r>
            <a:r>
              <a:rPr lang="ar-JO" sz="4800" dirty="0">
                <a:solidFill>
                  <a:srgbClr val="FFFF00"/>
                </a:solidFill>
                <a:effectLst>
                  <a:glow rad="127000">
                    <a:schemeClr val="tx1"/>
                  </a:glow>
                </a:effectLst>
                <a:ea typeface="ＭＳ Ｐゴシック" charset="0"/>
                <a:cs typeface="ＭＳ Ｐゴシック" charset="0"/>
              </a:rPr>
              <a:t>بولس</a:t>
            </a:r>
            <a:r>
              <a:rPr lang="ar-JO" sz="4800" dirty="0">
                <a:effectLst>
                  <a:glow rad="127000">
                    <a:schemeClr val="tx1"/>
                  </a:glow>
                </a:effectLst>
                <a:ea typeface="ＭＳ Ｐゴシック" charset="0"/>
                <a:cs typeface="ＭＳ Ｐゴシック" charset="0"/>
              </a:rPr>
              <a:t> ليعلم عن الخلاص بالإيمان (غل 1-2)</a:t>
            </a:r>
            <a:endParaRPr lang="en-US" sz="4800" dirty="0">
              <a:effectLst>
                <a:glow rad="127000">
                  <a:schemeClr val="tx1"/>
                </a:glow>
              </a:effectLst>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179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الخلاص كان </a:t>
            </a:r>
            <a:r>
              <a:rPr lang="ar-JO" sz="4800" dirty="0">
                <a:solidFill>
                  <a:srgbClr val="FFFF00"/>
                </a:solidFill>
                <a:effectLst>
                  <a:glow rad="127000">
                    <a:schemeClr val="tx1"/>
                  </a:glow>
                </a:effectLst>
                <a:ea typeface="ＭＳ Ｐゴシック" charset="0"/>
                <a:cs typeface="ＭＳ Ｐゴシック" charset="0"/>
              </a:rPr>
              <a:t>دائماً</a:t>
            </a:r>
            <a:r>
              <a:rPr lang="ar-JO" sz="4800" dirty="0">
                <a:effectLst>
                  <a:glow rad="127000">
                    <a:schemeClr val="tx1"/>
                  </a:glow>
                </a:effectLst>
                <a:ea typeface="ＭＳ Ｐゴシック" charset="0"/>
                <a:cs typeface="ＭＳ Ｐゴシック" charset="0"/>
              </a:rPr>
              <a:t> بالإيمان (غل 3-4)</a:t>
            </a:r>
            <a:endParaRPr lang="en-US" sz="4800" dirty="0">
              <a:effectLst>
                <a:glow rad="127000">
                  <a:schemeClr val="tx1"/>
                </a:glow>
              </a:effectLst>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ar-JO"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rPr>
              <a:t>مركزية الصليب</a:t>
            </a:r>
            <a:endParaRPr lang="en-US"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قبل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الإيمان ينظر إلى الأمام نحو صليب يسوع المسيح</a:t>
            </a:r>
            <a:endParaRPr lang="en-US" sz="3200" dirty="0">
              <a:solidFill>
                <a:srgbClr val="FFFFFF"/>
              </a:solidFill>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بعد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الإيمان ينظر إلى الخلف نحو صليب يسوع المسيح</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303869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الخلاص بالإيمان وحده يغيرنا </a:t>
            </a:r>
            <a:r>
              <a:rPr lang="ar-JO" sz="4800" dirty="0">
                <a:solidFill>
                  <a:srgbClr val="FFFF00"/>
                </a:solidFill>
                <a:effectLst>
                  <a:glow rad="127000">
                    <a:schemeClr val="tx1"/>
                  </a:glow>
                </a:effectLst>
                <a:ea typeface="ＭＳ Ｐゴシック" charset="0"/>
                <a:cs typeface="ＭＳ Ｐゴシック" charset="0"/>
              </a:rPr>
              <a:t>داخلياً </a:t>
            </a:r>
            <a:r>
              <a:rPr lang="ar-JO" sz="4800" dirty="0">
                <a:effectLst>
                  <a:glow rad="127000">
                    <a:schemeClr val="tx1"/>
                  </a:glow>
                </a:effectLst>
                <a:ea typeface="ＭＳ Ｐゴシック" charset="0"/>
                <a:cs typeface="ＭＳ Ｐゴシック" charset="0"/>
              </a:rPr>
              <a:t>   (غل 5-6)</a:t>
            </a:r>
            <a:endParaRPr lang="en-US" sz="4800" dirty="0">
              <a:effectLst>
                <a:glow rad="127000">
                  <a:schemeClr val="tx1"/>
                </a:glow>
              </a:effectLst>
              <a:ea typeface="ＭＳ Ｐゴシック" charset="0"/>
              <a:cs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3507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 في غلاطية</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الخلاص بالإيمان </a:t>
            </a:r>
            <a:r>
              <a:rPr lang="ar-JO" sz="54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يحرر</a:t>
            </a:r>
            <a:r>
              <a:rPr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نا من الناموس ليعطينا حرية في المسيح</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45189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ar-JO"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الناموسيون المسيحيون</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itle 1"/>
          <p:cNvSpPr>
            <a:spLocks noGrp="1"/>
          </p:cNvSpPr>
          <p:nvPr>
            <p:ph type="title"/>
          </p:nvPr>
        </p:nvSpPr>
        <p:spPr/>
        <p:txBody>
          <a:bodyPr/>
          <a:lstStyle/>
          <a:p>
            <a:r>
              <a:rPr lang="ar-JO" dirty="0">
                <a:latin typeface="Arial Black" charset="0"/>
                <a:ea typeface="ＭＳ Ｐゴシック" charset="0"/>
                <a:cs typeface="ＭＳ Ｐゴシック" charset="0"/>
              </a:rPr>
              <a:t>تمت دعوتهم للكنيسة</a:t>
            </a:r>
            <a:endParaRPr lang="en-US" dirty="0">
              <a:latin typeface="Arial Black" charset="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لماذا يجب أن يكون الخلاص بالإيمان </a:t>
            </a:r>
            <a:r>
              <a:rPr lang="ar-JO" sz="5400" dirty="0">
                <a:solidFill>
                  <a:srgbClr val="FFFF00"/>
                </a:solidFill>
                <a:effectLst>
                  <a:glow rad="127000">
                    <a:schemeClr val="tx1"/>
                  </a:glow>
                </a:effectLst>
                <a:ea typeface="ＭＳ Ｐゴシック" charset="0"/>
                <a:cs typeface="ＭＳ Ｐゴシック" charset="0"/>
              </a:rPr>
              <a:t>وحده</a:t>
            </a:r>
            <a:r>
              <a:rPr lang="ar-JO" sz="5400" dirty="0">
                <a:effectLst>
                  <a:glow rad="127000">
                    <a:schemeClr val="tx1"/>
                  </a:glow>
                </a:effectLst>
                <a:ea typeface="ＭＳ Ｐゴシック" charset="0"/>
                <a:cs typeface="ＭＳ Ｐゴシック" charset="0"/>
              </a:rPr>
              <a:t> ؟</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9205625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600" dirty="0">
                <a:solidFill>
                  <a:srgbClr val="FFFFFF"/>
                </a:solidFill>
                <a:latin typeface="Bank Gothic" pitchFamily="-111" charset="0"/>
                <a:ea typeface="Bank Gothic" pitchFamily="-111" charset="0"/>
                <a:cs typeface="Bank Gothic" pitchFamily="-111" charset="0"/>
              </a:rPr>
              <a:t>كنيسة يسوع الحقيقي، طريق آدم</a:t>
            </a:r>
            <a:endParaRPr lang="en-US" sz="3600" dirty="0">
              <a:solidFill>
                <a:srgbClr val="FFFFFF"/>
              </a:solidFill>
              <a:latin typeface="Bank Gothic" pitchFamily="-111" charset="0"/>
              <a:ea typeface="Bank Gothic" pitchFamily="-111" charset="0"/>
              <a:cs typeface="Bank Gothic" pitchFamily="-111" charset="0"/>
            </a:endParaRPr>
          </a:p>
        </p:txBody>
      </p:sp>
      <p:sp>
        <p:nvSpPr>
          <p:cNvPr id="424963"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rPr>
              <a:t>200</a:t>
            </a:r>
            <a:endParaRPr lang="en-US" dirty="0">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بماذا تؤمن كنيسة يسوع الحقيقي ؟</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هوية كنيسة يسوع الحقيقي</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outerShdw blurRad="38100" dist="38100" dir="2700000" algn="tl">
                      <a:srgbClr val="000000"/>
                    </a:outerShdw>
                  </a:effectLst>
                  <a:latin typeface="Geneva" charset="0"/>
                  <a:cs typeface="Geneva" charset="0"/>
                </a:rPr>
                <a:t>المعمودية في كنيسة يسوع الحقيقي (إحناء الرأس)</a:t>
              </a:r>
              <a:endParaRPr lang="en-US" sz="2800" b="1" dirty="0">
                <a:solidFill>
                  <a:srgbClr val="FFFFFF"/>
                </a:solidFill>
                <a:effectLst>
                  <a:outerShdw blurRad="38100" dist="38100" dir="2700000" algn="tl">
                    <a:srgbClr val="000000"/>
                  </a:outerShdw>
                </a:effectLst>
                <a:latin typeface="Geneva" charset="0"/>
                <a:cs typeface="Geneva" charset="0"/>
              </a:endParaRP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outerShdw blurRad="38100" dist="38100" dir="2700000" algn="tl">
                      <a:srgbClr val="000000"/>
                    </a:outerShdw>
                  </a:effectLst>
                  <a:latin typeface="Geneva" charset="0"/>
                  <a:cs typeface="Geneva" charset="0"/>
                </a:rPr>
                <a:t>غسل الأرجل من حادم كنيسة يسوع الحقيقي</a:t>
              </a:r>
              <a:endParaRPr lang="en-US" sz="28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شركة المائدة (الإستحالة)</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استقبال الروح القدس</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التكلم بألسنة</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outerShdw blurRad="38100" dist="38100" dir="2700000" algn="tl">
                      <a:srgbClr val="000000"/>
                    </a:outerShdw>
                  </a:effectLst>
                  <a:latin typeface="Geneva" charset="0"/>
                  <a:cs typeface="Geneva" charset="0"/>
                </a:rPr>
                <a:t>(</a:t>
              </a:r>
              <a:r>
                <a:rPr lang="ar-JO" sz="3200" b="1" dirty="0">
                  <a:solidFill>
                    <a:srgbClr val="FFFFFF"/>
                  </a:solidFill>
                  <a:effectLst>
                    <a:outerShdw blurRad="38100" dist="38100" dir="2700000" algn="tl">
                      <a:srgbClr val="000000"/>
                    </a:outerShdw>
                  </a:effectLst>
                  <a:latin typeface="Geneva" charset="0"/>
                  <a:cs typeface="Geneva" charset="0"/>
                </a:rPr>
                <a:t>(الإيمان بالمسيح ؟ لا</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الخلاص ؟؟؟؟</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sp>
        <p:nvSpPr>
          <p:cNvPr id="425995"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rPr>
              <a:t>200</a:t>
            </a:r>
            <a:endParaRPr lang="en-US" dirty="0">
              <a:solidFill>
                <a:srgbClr val="FFFFFF"/>
              </a:solidFill>
            </a:endParaRP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uFont typeface="Arial" charset="0"/>
              <a:buChar char="•"/>
            </a:pPr>
            <a:r>
              <a:rPr lang="ar-JO" sz="3200" b="1" dirty="0">
                <a:solidFill>
                  <a:srgbClr val="E3EBF1"/>
                </a:solidFill>
                <a:latin typeface="Arial Black" charset="0"/>
              </a:rPr>
              <a:t>تعطينا </a:t>
            </a:r>
            <a:r>
              <a:rPr lang="ar-JO" sz="3200" b="1" dirty="0">
                <a:solidFill>
                  <a:srgbClr val="FFFF00"/>
                </a:solidFill>
                <a:latin typeface="Arial Black" charset="0"/>
              </a:rPr>
              <a:t>مقياساً محسوساً </a:t>
            </a:r>
            <a:r>
              <a:rPr lang="ar-JO" sz="3200" b="1" dirty="0">
                <a:solidFill>
                  <a:srgbClr val="E3EBF1"/>
                </a:solidFill>
                <a:latin typeface="Arial Black" charset="0"/>
              </a:rPr>
              <a:t>للمكان الذي نقف فيه</a:t>
            </a:r>
            <a:endParaRPr lang="en-US" sz="3200" b="1" dirty="0">
              <a:solidFill>
                <a:srgbClr val="E3EBF1"/>
              </a:solidFill>
              <a:latin typeface="Arial Black" charset="0"/>
            </a:endParaRPr>
          </a:p>
          <a:p>
            <a:pPr algn="r" rtl="1">
              <a:buFont typeface="Arial" charset="0"/>
              <a:buChar char="•"/>
            </a:pPr>
            <a:endParaRPr lang="en-US" sz="3200" dirty="0">
              <a:solidFill>
                <a:srgbClr val="E3EBF1"/>
              </a:solidFill>
              <a:latin typeface="Arial Black" charset="0"/>
            </a:endParaRPr>
          </a:p>
          <a:p>
            <a:pPr algn="r" rtl="1">
              <a:buFont typeface="Arial" charset="0"/>
              <a:buChar char="•"/>
            </a:pPr>
            <a:r>
              <a:rPr lang="ar-JO" sz="3200" b="1" dirty="0">
                <a:solidFill>
                  <a:srgbClr val="E3EBF1"/>
                </a:solidFill>
                <a:latin typeface="Arial Black" charset="0"/>
              </a:rPr>
              <a:t>تضع ثقة في أيدينا حتى </a:t>
            </a:r>
            <a:r>
              <a:rPr lang="ar-JO" sz="3200" b="1" dirty="0">
                <a:solidFill>
                  <a:srgbClr val="FFFF00"/>
                </a:solidFill>
                <a:latin typeface="Arial Black" charset="0"/>
              </a:rPr>
              <a:t>نضع الفضل </a:t>
            </a:r>
            <a:r>
              <a:rPr lang="ar-JO" sz="3200" b="1" dirty="0">
                <a:solidFill>
                  <a:srgbClr val="E3EBF1"/>
                </a:solidFill>
                <a:latin typeface="Arial Black" charset="0"/>
              </a:rPr>
              <a:t>لأعمالنا</a:t>
            </a:r>
            <a:endParaRPr lang="en-US" sz="3200" b="1" dirty="0">
              <a:solidFill>
                <a:srgbClr val="E3EBF1"/>
              </a:solidFill>
              <a:latin typeface="Arial Black" charset="0"/>
            </a:endParaRPr>
          </a:p>
          <a:p>
            <a:pPr algn="r" rtl="1">
              <a:buFont typeface="Arial" charset="0"/>
              <a:buChar char="•"/>
            </a:pPr>
            <a:endParaRPr lang="en-US" sz="3200" dirty="0">
              <a:solidFill>
                <a:srgbClr val="E3EBF1"/>
              </a:solidFill>
              <a:latin typeface="Arial Black" charset="0"/>
            </a:endParaRPr>
          </a:p>
          <a:p>
            <a:pPr algn="r" rtl="1">
              <a:buFont typeface="Arial" charset="0"/>
              <a:buChar char="•"/>
            </a:pPr>
            <a:r>
              <a:rPr lang="ar-JO" sz="3200" b="1" dirty="0">
                <a:solidFill>
                  <a:srgbClr val="E3EBF1"/>
                </a:solidFill>
                <a:latin typeface="Arial Black" charset="0"/>
              </a:rPr>
              <a:t>تجعل </a:t>
            </a:r>
            <a:r>
              <a:rPr lang="ar-JO" sz="3200" b="1" dirty="0">
                <a:solidFill>
                  <a:srgbClr val="FFFF00"/>
                </a:solidFill>
                <a:latin typeface="Arial Black" charset="0"/>
              </a:rPr>
              <a:t>اتخاذ القرار أسهل </a:t>
            </a:r>
            <a:r>
              <a:rPr lang="ar-JO" sz="3200" b="1" dirty="0">
                <a:solidFill>
                  <a:srgbClr val="E3EBF1"/>
                </a:solidFill>
                <a:latin typeface="Arial Black" charset="0"/>
              </a:rPr>
              <a:t>من اعتبار الأمور صحيحة أم خاطئة</a:t>
            </a:r>
            <a:endParaRPr lang="en-US" sz="5400" b="1" dirty="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8000" b="1" dirty="0">
                <a:solidFill>
                  <a:srgbClr val="E3EBF1"/>
                </a:solidFill>
                <a:latin typeface="Arial" panose="020B0604020202020204" pitchFamily="34" charset="0"/>
                <a:cs typeface="Arial" panose="020B0604020202020204" pitchFamily="34" charset="0"/>
              </a:rPr>
              <a:t>الكبرياء</a:t>
            </a:r>
            <a:endParaRPr lang="en-US" sz="16600" b="1" dirty="0">
              <a:solidFill>
                <a:srgbClr val="E3EBF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تطبيق غلاطية</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كن حراً من عبودية الناموس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حتى تستطيع </a:t>
            </a:r>
          </a:p>
          <a:p>
            <a:pPr lvl="0" defTabSz="457177">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العيش للمسيح</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7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عظات العهد الجديد</a:t>
            </a:r>
            <a:r>
              <a:rPr lang="en-US" sz="28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 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58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6.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20407</TotalTime>
  <Words>5907</Words>
  <Application>Microsoft Macintosh PowerPoint</Application>
  <PresentationFormat>On-screen Show (4:3)</PresentationFormat>
  <Paragraphs>956</Paragraphs>
  <Slides>97</Slides>
  <Notes>78</Notes>
  <HiddenSlides>1</HiddenSlides>
  <MMClips>0</MMClips>
  <ScaleCrop>false</ScaleCrop>
  <HeadingPairs>
    <vt:vector size="8" baseType="variant">
      <vt:variant>
        <vt:lpstr>Fonts Used</vt:lpstr>
      </vt:variant>
      <vt:variant>
        <vt:i4>28</vt:i4>
      </vt:variant>
      <vt:variant>
        <vt:lpstr>Theme</vt:lpstr>
      </vt:variant>
      <vt:variant>
        <vt:i4>32</vt:i4>
      </vt:variant>
      <vt:variant>
        <vt:lpstr>Embedded OLE Servers</vt:lpstr>
      </vt:variant>
      <vt:variant>
        <vt:i4>1</vt:i4>
      </vt:variant>
      <vt:variant>
        <vt:lpstr>Slide Titles</vt:lpstr>
      </vt:variant>
      <vt:variant>
        <vt:i4>97</vt:i4>
      </vt:variant>
    </vt:vector>
  </HeadingPairs>
  <TitlesOfParts>
    <vt:vector size="158" baseType="lpstr">
      <vt:lpstr>Firecat Medium</vt:lpstr>
      <vt:lpstr>Kosher-Normal</vt:lpstr>
      <vt:lpstr>ＭＳ Ｐゴシック</vt:lpstr>
      <vt:lpstr>Nadianne</vt:lpstr>
      <vt:lpstr>Osaka</vt:lpstr>
      <vt:lpstr>宋体</vt:lpstr>
      <vt:lpstr>Times</vt:lpstr>
      <vt:lpstr>ヒラギノ角ゴ Pro W3</vt:lpstr>
      <vt:lpstr>Apple Chancery</vt:lpstr>
      <vt:lpstr>Arial</vt:lpstr>
      <vt:lpstr>Arial Black</vt:lpstr>
      <vt:lpstr>Arial Narrow</vt:lpstr>
      <vt:lpstr>Bank Gothic</vt:lpstr>
      <vt:lpstr>Braggadocio</vt:lpstr>
      <vt:lpstr>Calibri</vt:lpstr>
      <vt:lpstr>Comic Sans MS</vt:lpstr>
      <vt:lpstr>Garamond</vt:lpstr>
      <vt:lpstr>Geneva</vt:lpstr>
      <vt:lpstr>Gill Sans</vt:lpstr>
      <vt:lpstr>Helvetica</vt:lpstr>
      <vt:lpstr>Impact</vt:lpstr>
      <vt:lpstr>Monotype Sorts</vt:lpstr>
      <vt:lpstr>News Gothic MT</vt:lpstr>
      <vt:lpstr>Papyrus</vt:lpstr>
      <vt:lpstr>Tahoma</vt:lpstr>
      <vt:lpstr>Times New Roman</vt:lpstr>
      <vt:lpstr>Verdana</vt:lpstr>
      <vt:lpstr>Wingdings</vt:lpstr>
      <vt:lpstr>Whirlpool</vt:lpstr>
      <vt:lpstr>Default Design</vt:lpstr>
      <vt:lpstr>1_Expedition</vt:lpstr>
      <vt:lpstr>14 Literary 2 - Dead Sea Scrolls</vt:lpstr>
      <vt:lpstr>Orbit</vt:lpstr>
      <vt:lpstr>Compass</vt:lpstr>
      <vt:lpstr>Balance</vt:lpstr>
      <vt:lpstr>2_Blank Presentation</vt:lpstr>
      <vt:lpstr>8_Blank Presentation</vt:lpstr>
      <vt:lpstr>1_Strategic</vt:lpstr>
      <vt:lpstr>Office Theme</vt:lpstr>
      <vt:lpstr>Contemporary</vt:lpstr>
      <vt:lpstr>Bar Code</vt:lpstr>
      <vt:lpstr>2_Default Design</vt:lpstr>
      <vt:lpstr>1_14 Literary 2 - Dead Sea Scrolls</vt:lpstr>
      <vt:lpstr>3_Default Design</vt:lpstr>
      <vt:lpstr>Full Moon</vt:lpstr>
      <vt:lpstr>Blank Presentation</vt:lpstr>
      <vt:lpstr>23_Blank Presentation</vt:lpstr>
      <vt:lpstr>1_Blank Presentation</vt:lpstr>
      <vt:lpstr>4_Blank Presentation</vt:lpstr>
      <vt:lpstr>5_Blank Presentation</vt:lpstr>
      <vt:lpstr>7_Blank Presentation</vt:lpstr>
      <vt:lpstr>9_Blank Presentation</vt:lpstr>
      <vt:lpstr>49_Blank Presentation</vt:lpstr>
      <vt:lpstr>Title &amp; Subtitle</vt:lpstr>
      <vt:lpstr>50_Blank Presentation</vt:lpstr>
      <vt:lpstr>51_Blank Presentation</vt:lpstr>
      <vt:lpstr>2_Strategic</vt:lpstr>
      <vt:lpstr>10_Blank Presentation</vt:lpstr>
      <vt:lpstr>1_Whirlpool</vt:lpstr>
      <vt:lpstr>4_blstripc.ppt - Blue Stripes</vt:lpstr>
      <vt:lpstr>Microsoft ClipArt Gallery</vt:lpstr>
      <vt:lpstr>كن حراً</vt:lpstr>
      <vt:lpstr>العبودية</vt:lpstr>
      <vt:lpstr> عبودية التعاليم الخاطئة هي العبودية الأسوأ</vt:lpstr>
      <vt:lpstr>هل أنت عبد ؟</vt:lpstr>
      <vt:lpstr>PowerPoint Presentation</vt:lpstr>
      <vt:lpstr>بولس مقابل الناموسيين</vt:lpstr>
      <vt:lpstr>أهمية مخطوطات البحر الميت</vt:lpstr>
      <vt:lpstr>كيف يمكنك أن تكون حراً ؟</vt:lpstr>
      <vt:lpstr>لماذا يجب أن يكون الخلاص بالإيمان وحده ؟</vt:lpstr>
      <vt:lpstr>دعونا ندرس  النص الكتابي</vt:lpstr>
      <vt:lpstr>الخلفية</vt:lpstr>
      <vt:lpstr>Now make sure that you stay free, and don’t get tied up again in slavery to the law</vt:lpstr>
      <vt:lpstr>رقم 1 : الخطاف : المختبر</vt:lpstr>
      <vt:lpstr>1(--)2"The Jerusalem Council"</vt:lpstr>
      <vt:lpstr>نقص أو لا نقص ؟</vt:lpstr>
      <vt:lpstr>لاويين 19: 28 و لا تجرحوا أجسادكم لميت و كتابة وسم لا تجعلوا فيكم أنا الرب</vt:lpstr>
      <vt:lpstr>ماذا تعتقد ؟</vt:lpstr>
      <vt:lpstr>PowerPoint Presentation</vt:lpstr>
      <vt:lpstr>بولس و رسائله</vt:lpstr>
      <vt:lpstr>الكلمة و الآية المفتاحية</vt:lpstr>
      <vt:lpstr>PowerPoint Presentation</vt:lpstr>
      <vt:lpstr>البيان الموجز</vt:lpstr>
      <vt:lpstr>PowerPoint Presentation</vt:lpstr>
      <vt:lpstr>PowerPoint Presentation</vt:lpstr>
      <vt:lpstr>لماذا يجب أن يكون الخلاص بالإيمان وحده ؟</vt:lpstr>
      <vt:lpstr>PowerPoint Presentation</vt:lpstr>
      <vt:lpstr>1. دعا يسوع بولس ليعلم الخلاص بالإيمان (غل 1-2)</vt:lpstr>
      <vt:lpstr>غلاطية 1</vt:lpstr>
      <vt:lpstr>حجة سيرة  بولس الذاتية (غل 1-2)</vt:lpstr>
      <vt:lpstr>نوع مختلف من التحية  (1: 1)</vt:lpstr>
      <vt:lpstr>جدول السفر</vt:lpstr>
      <vt:lpstr>الرجوع (غل 1: 6-7)</vt:lpstr>
      <vt:lpstr>الرجوع (غل 1: 8-9)</vt:lpstr>
      <vt:lpstr>مصدر تعليم بولس (1: 12)</vt:lpstr>
      <vt:lpstr>مصدر تعليم بولس (أع 9: 5ب)</vt:lpstr>
      <vt:lpstr>مصدر تعليم بولس  (1: 15-16)</vt:lpstr>
      <vt:lpstr>مصدر تعليم بولس (1: 17)</vt:lpstr>
      <vt:lpstr>غلاطية 2 </vt:lpstr>
      <vt:lpstr>شركاء لا معلمين (2: 9)</vt:lpstr>
      <vt:lpstr> هل كان بطرس فوق  التوبيخ ؟  هل يمكن ان يخطئ عمود الكنيسة هذا علانية ؟</vt:lpstr>
      <vt:lpstr>بولس يوبخ بطرس (2: 11-12)</vt:lpstr>
      <vt:lpstr>الآية المفتاحية</vt:lpstr>
      <vt:lpstr>لماذا يجب أن يكون الخلاص بالإيمان وحده ؟</vt:lpstr>
      <vt:lpstr>1. دعا يسوع بولس ليعلم عن الخلاص بالإيمان (غل 1-2)</vt:lpstr>
      <vt:lpstr>جدول السفر</vt:lpstr>
      <vt:lpstr>غلاطية 3 </vt:lpstr>
      <vt:lpstr>2. الخلاص كان دائماً بالإيمان (غل 3-4)</vt:lpstr>
      <vt:lpstr>لماذا أعطى الله ناموس   العهد القديم ؟</vt:lpstr>
      <vt:lpstr>حجة بولس اللاهوتية (غل 3-4)</vt:lpstr>
      <vt:lpstr>ما هو الرأي الأدق ؟</vt:lpstr>
      <vt:lpstr>بكلمات أخرى</vt:lpstr>
      <vt:lpstr>إبراهيم</vt:lpstr>
      <vt:lpstr>تكوين 15: 5-6</vt:lpstr>
      <vt:lpstr>المصادقة على تكوين 15 </vt:lpstr>
      <vt:lpstr>يقاوم أهل غلاطية المعلمين الكذبة</vt:lpstr>
      <vt:lpstr>خط سير المملكة و العهود</vt:lpstr>
      <vt:lpstr>غلاطية 3: 26-27</vt:lpstr>
      <vt:lpstr>PowerPoint Presentation</vt:lpstr>
      <vt:lpstr>غلاطية 4 </vt:lpstr>
      <vt:lpstr>PowerPoint Presentation</vt:lpstr>
      <vt:lpstr>PowerPoint Presentation</vt:lpstr>
      <vt:lpstr>لماذا يجب أن يكون الخلاص بالإيمان وحده ؟</vt:lpstr>
      <vt:lpstr>1. دعا يسوع بولس ليعلم عن الخلاص بالإيمان (غل 1-2)</vt:lpstr>
      <vt:lpstr>2. الخلاص كان دائماً بالإيمان (غل 3-4)</vt:lpstr>
      <vt:lpstr>الحرية للذهاب في الطريق الخاطئ</vt:lpstr>
      <vt:lpstr>جدول السفر</vt:lpstr>
      <vt:lpstr>3. الخلاص بالإيمان وحده يغيرنا داخلياً  (غل 5-6)</vt:lpstr>
      <vt:lpstr>غلاطية 5 </vt:lpstr>
      <vt:lpstr>النعمة</vt:lpstr>
      <vt:lpstr>حجة بولس العملية (غل 5-6)</vt:lpstr>
      <vt:lpstr>فاثبتوا إذاً في الحرية التي قد حررنا المسيح بها و لا ترتبكوا أيضاً بنير عبودية (غل 5: 1)</vt:lpstr>
      <vt:lpstr>فاثبتوا أيضاً في الحرية التي قد حررنا المسيح بها و لا ترتبكوا أيضاً بنير عبودية (5: 1)</vt:lpstr>
      <vt:lpstr>السلوك بالروح</vt:lpstr>
      <vt:lpstr>ثمر الروح</vt:lpstr>
      <vt:lpstr>هل أنت مستسلم للمسيح ؟</vt:lpstr>
      <vt:lpstr>غلاطية 6 </vt:lpstr>
      <vt:lpstr>Restore People in Sin</vt:lpstr>
      <vt:lpstr>كلمة أصلحوا في غلاطية 6: 1 تشير في سياقات أخرى إلى إصلاح الصيادين للشباك</vt:lpstr>
      <vt:lpstr>لا تجعل من إصلاح الشباك أولويتك</vt:lpstr>
      <vt:lpstr>حياة</vt:lpstr>
      <vt:lpstr>غلاطية 6: 8</vt:lpstr>
      <vt:lpstr>لماذا يجب أن يكون الخلاص بالإيمان وحده ؟</vt:lpstr>
      <vt:lpstr>1. دعا يسوع بولس ليعلم عن الخلاص بالإيمان (غل 1-2)</vt:lpstr>
      <vt:lpstr>2. الخلاص كان دائماً بالإيمان (غل 3-4)</vt:lpstr>
      <vt:lpstr>3. الخلاص بالإيمان وحده يغيرنا داخلياً    (غل 5-6)</vt:lpstr>
      <vt:lpstr>الفكرة الرئيسية في غلاطية</vt:lpstr>
      <vt:lpstr>الناموسيون المسيحيون</vt:lpstr>
      <vt:lpstr>تمت دعوتهم للكنيسة</vt:lpstr>
      <vt:lpstr>Boy with long hair</vt:lpstr>
      <vt:lpstr>كنيسة يسوع الحقيقي، طريق آدم</vt:lpstr>
      <vt:lpstr>بماذا تؤمن كنيسة يسوع الحقيقي ؟</vt:lpstr>
      <vt:lpstr>لماذا يحب الناس الناموسية ؟</vt:lpstr>
      <vt:lpstr>لماذا يحب الناس الناموسية ؟</vt:lpstr>
      <vt:lpstr>لماذا يحب الناس الناموسية ؟</vt:lpstr>
      <vt:lpstr>تطبيق غلاطية</vt:lpstr>
      <vt:lpstr>Black</vt:lpstr>
      <vt:lpstr>       عظات العهد الجديدat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413</cp:revision>
  <dcterms:created xsi:type="dcterms:W3CDTF">2003-01-27T17:08:32Z</dcterms:created>
  <dcterms:modified xsi:type="dcterms:W3CDTF">2024-07-16T18:59:34Z</dcterms:modified>
</cp:coreProperties>
</file>