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0.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1.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4.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5.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0.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1.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5.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7.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9.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0.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1.xml" ContentType="application/vnd.openxmlformats-officedocument.theme+xml"/>
  <Override PartName="/ppt/slideLayouts/slideLayout520.xml" ContentType="application/vnd.openxmlformats-officedocument.presentationml.slideLayout+xml"/>
  <Override PartName="/ppt/theme/theme5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6" r:id="rId2"/>
    <p:sldMasterId id="2147483688" r:id="rId3"/>
    <p:sldMasterId id="2147483700" r:id="rId4"/>
    <p:sldMasterId id="2147483712" r:id="rId5"/>
    <p:sldMasterId id="2147483724" r:id="rId6"/>
    <p:sldMasterId id="2147483736" r:id="rId7"/>
    <p:sldMasterId id="2147483739" r:id="rId8"/>
    <p:sldMasterId id="2147483753" r:id="rId9"/>
    <p:sldMasterId id="2147483765" r:id="rId10"/>
    <p:sldMasterId id="2147483767" r:id="rId11"/>
    <p:sldMasterId id="2147483779" r:id="rId12"/>
    <p:sldMasterId id="2147483781" r:id="rId13"/>
    <p:sldMasterId id="2147483793" r:id="rId14"/>
    <p:sldMasterId id="2147483805" r:id="rId15"/>
    <p:sldMasterId id="2147483817" r:id="rId16"/>
    <p:sldMasterId id="2147483829" r:id="rId17"/>
    <p:sldMasterId id="2147483841" r:id="rId18"/>
    <p:sldMasterId id="2147483853" r:id="rId19"/>
    <p:sldMasterId id="2147483865" r:id="rId20"/>
    <p:sldMasterId id="2147483877" r:id="rId21"/>
    <p:sldMasterId id="2147483889" r:id="rId22"/>
    <p:sldMasterId id="2147483901" r:id="rId23"/>
    <p:sldMasterId id="2147483913" r:id="rId24"/>
    <p:sldMasterId id="2147483925" r:id="rId25"/>
    <p:sldMasterId id="2147483937" r:id="rId26"/>
    <p:sldMasterId id="2147483948" r:id="rId27"/>
    <p:sldMasterId id="2147483960" r:id="rId28"/>
    <p:sldMasterId id="2147483972" r:id="rId29"/>
    <p:sldMasterId id="2147483984" r:id="rId30"/>
    <p:sldMasterId id="2147483996" r:id="rId31"/>
    <p:sldMasterId id="2147484008" r:id="rId32"/>
    <p:sldMasterId id="2147484020" r:id="rId33"/>
    <p:sldMasterId id="2147484032" r:id="rId34"/>
    <p:sldMasterId id="2147484044" r:id="rId35"/>
    <p:sldMasterId id="2147484056" r:id="rId36"/>
    <p:sldMasterId id="2147484068" r:id="rId37"/>
    <p:sldMasterId id="2147484080" r:id="rId38"/>
    <p:sldMasterId id="2147484092" r:id="rId39"/>
    <p:sldMasterId id="2147484104" r:id="rId40"/>
    <p:sldMasterId id="2147484116" r:id="rId41"/>
    <p:sldMasterId id="2147484131" r:id="rId42"/>
    <p:sldMasterId id="2147484143" r:id="rId43"/>
    <p:sldMasterId id="2147484155" r:id="rId44"/>
    <p:sldMasterId id="2147484167" r:id="rId45"/>
    <p:sldMasterId id="2147484178" r:id="rId46"/>
    <p:sldMasterId id="2147484190" r:id="rId47"/>
    <p:sldMasterId id="2147484202" r:id="rId48"/>
    <p:sldMasterId id="2147484214" r:id="rId49"/>
    <p:sldMasterId id="2147484226" r:id="rId50"/>
    <p:sldMasterId id="2147484250" r:id="rId51"/>
    <p:sldMasterId id="2147484254" r:id="rId52"/>
    <p:sldMasterId id="2147484256" r:id="rId53"/>
  </p:sldMasterIdLst>
  <p:notesMasterIdLst>
    <p:notesMasterId r:id="rId168"/>
  </p:notesMasterIdLst>
  <p:sldIdLst>
    <p:sldId id="435" r:id="rId54"/>
    <p:sldId id="1165" r:id="rId55"/>
    <p:sldId id="1167" r:id="rId56"/>
    <p:sldId id="1202" r:id="rId57"/>
    <p:sldId id="1203" r:id="rId58"/>
    <p:sldId id="1148" r:id="rId59"/>
    <p:sldId id="1180" r:id="rId60"/>
    <p:sldId id="1142" r:id="rId61"/>
    <p:sldId id="1146" r:id="rId62"/>
    <p:sldId id="1061" r:id="rId63"/>
    <p:sldId id="297" r:id="rId64"/>
    <p:sldId id="1157" r:id="rId65"/>
    <p:sldId id="1158" r:id="rId66"/>
    <p:sldId id="1159" r:id="rId67"/>
    <p:sldId id="1160" r:id="rId68"/>
    <p:sldId id="1162" r:id="rId69"/>
    <p:sldId id="1144" r:id="rId70"/>
    <p:sldId id="1183" r:id="rId71"/>
    <p:sldId id="358" r:id="rId72"/>
    <p:sldId id="1075" r:id="rId73"/>
    <p:sldId id="1173" r:id="rId74"/>
    <p:sldId id="366" r:id="rId75"/>
    <p:sldId id="1009" r:id="rId76"/>
    <p:sldId id="381" r:id="rId77"/>
    <p:sldId id="359" r:id="rId78"/>
    <p:sldId id="335" r:id="rId79"/>
    <p:sldId id="633" r:id="rId80"/>
    <p:sldId id="634" r:id="rId81"/>
    <p:sldId id="361" r:id="rId82"/>
    <p:sldId id="635" r:id="rId83"/>
    <p:sldId id="1017" r:id="rId84"/>
    <p:sldId id="640" r:id="rId85"/>
    <p:sldId id="641" r:id="rId86"/>
    <p:sldId id="663" r:id="rId87"/>
    <p:sldId id="1019" r:id="rId88"/>
    <p:sldId id="1021" r:id="rId89"/>
    <p:sldId id="1020" r:id="rId90"/>
    <p:sldId id="666" r:id="rId91"/>
    <p:sldId id="362" r:id="rId92"/>
    <p:sldId id="667" r:id="rId93"/>
    <p:sldId id="1028" r:id="rId94"/>
    <p:sldId id="1185" r:id="rId95"/>
    <p:sldId id="363" r:id="rId96"/>
    <p:sldId id="700" r:id="rId97"/>
    <p:sldId id="709" r:id="rId98"/>
    <p:sldId id="711" r:id="rId99"/>
    <p:sldId id="715" r:id="rId100"/>
    <p:sldId id="717" r:id="rId101"/>
    <p:sldId id="732" r:id="rId102"/>
    <p:sldId id="364" r:id="rId103"/>
    <p:sldId id="738" r:id="rId104"/>
    <p:sldId id="740" r:id="rId105"/>
    <p:sldId id="753" r:id="rId106"/>
    <p:sldId id="754" r:id="rId107"/>
    <p:sldId id="412" r:id="rId108"/>
    <p:sldId id="1186" r:id="rId109"/>
    <p:sldId id="365" r:id="rId110"/>
    <p:sldId id="1047" r:id="rId111"/>
    <p:sldId id="1048" r:id="rId112"/>
    <p:sldId id="1050" r:id="rId113"/>
    <p:sldId id="355" r:id="rId114"/>
    <p:sldId id="757" r:id="rId115"/>
    <p:sldId id="758" r:id="rId116"/>
    <p:sldId id="769" r:id="rId117"/>
    <p:sldId id="759" r:id="rId118"/>
    <p:sldId id="760" r:id="rId119"/>
    <p:sldId id="777" r:id="rId120"/>
    <p:sldId id="794" r:id="rId121"/>
    <p:sldId id="356" r:id="rId122"/>
    <p:sldId id="1008" r:id="rId123"/>
    <p:sldId id="797" r:id="rId124"/>
    <p:sldId id="811" r:id="rId125"/>
    <p:sldId id="1188" r:id="rId126"/>
    <p:sldId id="812" r:id="rId127"/>
    <p:sldId id="1015" r:id="rId128"/>
    <p:sldId id="1016" r:id="rId129"/>
    <p:sldId id="1189" r:id="rId130"/>
    <p:sldId id="1054" r:id="rId131"/>
    <p:sldId id="354" r:id="rId132"/>
    <p:sldId id="1066" r:id="rId133"/>
    <p:sldId id="1072" r:id="rId134"/>
    <p:sldId id="1087" r:id="rId135"/>
    <p:sldId id="1115" r:id="rId136"/>
    <p:sldId id="1121" r:id="rId137"/>
    <p:sldId id="1190" r:id="rId138"/>
    <p:sldId id="1191" r:id="rId139"/>
    <p:sldId id="1168" r:id="rId140"/>
    <p:sldId id="1169" r:id="rId141"/>
    <p:sldId id="1195" r:id="rId142"/>
    <p:sldId id="938" r:id="rId143"/>
    <p:sldId id="939" r:id="rId144"/>
    <p:sldId id="944" r:id="rId145"/>
    <p:sldId id="956" r:id="rId146"/>
    <p:sldId id="1196" r:id="rId147"/>
    <p:sldId id="1201" r:id="rId148"/>
    <p:sldId id="1197" r:id="rId149"/>
    <p:sldId id="1176" r:id="rId150"/>
    <p:sldId id="1205" r:id="rId151"/>
    <p:sldId id="1199" r:id="rId152"/>
    <p:sldId id="466" r:id="rId153"/>
    <p:sldId id="477" r:id="rId154"/>
    <p:sldId id="1014" r:id="rId155"/>
    <p:sldId id="486" r:id="rId156"/>
    <p:sldId id="507" r:id="rId157"/>
    <p:sldId id="1200" r:id="rId158"/>
    <p:sldId id="520" r:id="rId159"/>
    <p:sldId id="543" r:id="rId160"/>
    <p:sldId id="1178" r:id="rId161"/>
    <p:sldId id="1179" r:id="rId162"/>
    <p:sldId id="1177" r:id="rId163"/>
    <p:sldId id="1153" r:id="rId164"/>
    <p:sldId id="1187" r:id="rId165"/>
    <p:sldId id="449" r:id="rId166"/>
    <p:sldId id="1155" r:id="rId1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D062E4DB-D519-C948-AA33-A7D4F10ACC0D}">
          <p14:sldIdLst>
            <p14:sldId id="435"/>
            <p14:sldId id="1165"/>
            <p14:sldId id="1167"/>
            <p14:sldId id="1202"/>
            <p14:sldId id="1203"/>
            <p14:sldId id="1148"/>
            <p14:sldId id="1180"/>
            <p14:sldId id="1142"/>
            <p14:sldId id="1146"/>
            <p14:sldId id="1061"/>
            <p14:sldId id="297"/>
            <p14:sldId id="1157"/>
            <p14:sldId id="1158"/>
            <p14:sldId id="1159"/>
            <p14:sldId id="1160"/>
            <p14:sldId id="1162"/>
            <p14:sldId id="1144"/>
            <p14:sldId id="1183"/>
          </p14:sldIdLst>
        </p14:section>
        <p14:section name="Chapters" id="{DFC1935A-57F3-3343-BE01-3EC666A9CF17}">
          <p14:sldIdLst>
            <p14:sldId id="358"/>
            <p14:sldId id="1075"/>
            <p14:sldId id="1173"/>
            <p14:sldId id="366"/>
            <p14:sldId id="1009"/>
            <p14:sldId id="381"/>
            <p14:sldId id="359"/>
            <p14:sldId id="335"/>
            <p14:sldId id="633"/>
            <p14:sldId id="634"/>
            <p14:sldId id="361"/>
            <p14:sldId id="635"/>
            <p14:sldId id="1017"/>
            <p14:sldId id="640"/>
            <p14:sldId id="641"/>
            <p14:sldId id="663"/>
            <p14:sldId id="1019"/>
            <p14:sldId id="1021"/>
            <p14:sldId id="1020"/>
            <p14:sldId id="666"/>
            <p14:sldId id="362"/>
            <p14:sldId id="667"/>
            <p14:sldId id="1028"/>
            <p14:sldId id="1185"/>
            <p14:sldId id="363"/>
            <p14:sldId id="700"/>
            <p14:sldId id="709"/>
            <p14:sldId id="711"/>
            <p14:sldId id="715"/>
            <p14:sldId id="717"/>
            <p14:sldId id="732"/>
            <p14:sldId id="364"/>
            <p14:sldId id="738"/>
            <p14:sldId id="740"/>
            <p14:sldId id="753"/>
            <p14:sldId id="754"/>
            <p14:sldId id="412"/>
            <p14:sldId id="1186"/>
            <p14:sldId id="365"/>
            <p14:sldId id="1047"/>
            <p14:sldId id="1048"/>
            <p14:sldId id="1050"/>
            <p14:sldId id="355"/>
            <p14:sldId id="757"/>
            <p14:sldId id="758"/>
            <p14:sldId id="769"/>
            <p14:sldId id="759"/>
            <p14:sldId id="760"/>
            <p14:sldId id="777"/>
            <p14:sldId id="794"/>
            <p14:sldId id="356"/>
            <p14:sldId id="1008"/>
            <p14:sldId id="797"/>
            <p14:sldId id="811"/>
            <p14:sldId id="1188"/>
            <p14:sldId id="812"/>
            <p14:sldId id="1015"/>
            <p14:sldId id="1016"/>
            <p14:sldId id="1189"/>
            <p14:sldId id="1054"/>
            <p14:sldId id="354"/>
            <p14:sldId id="1066"/>
            <p14:sldId id="1072"/>
            <p14:sldId id="1087"/>
            <p14:sldId id="1115"/>
            <p14:sldId id="1121"/>
            <p14:sldId id="1190"/>
            <p14:sldId id="1191"/>
            <p14:sldId id="1168"/>
            <p14:sldId id="1169"/>
            <p14:sldId id="1195"/>
            <p14:sldId id="938"/>
            <p14:sldId id="939"/>
            <p14:sldId id="944"/>
            <p14:sldId id="956"/>
            <p14:sldId id="1196"/>
            <p14:sldId id="1201"/>
            <p14:sldId id="1197"/>
            <p14:sldId id="1176"/>
            <p14:sldId id="1205"/>
            <p14:sldId id="1199"/>
            <p14:sldId id="466"/>
            <p14:sldId id="477"/>
            <p14:sldId id="1014"/>
            <p14:sldId id="486"/>
            <p14:sldId id="507"/>
            <p14:sldId id="1200"/>
            <p14:sldId id="520"/>
            <p14:sldId id="543"/>
          </p14:sldIdLst>
        </p14:section>
        <p14:section name="Conclusion" id="{EDA5D71B-A91D-A042-8A1F-5F7CAF294137}">
          <p14:sldIdLst>
            <p14:sldId id="1178"/>
            <p14:sldId id="1179"/>
            <p14:sldId id="1177"/>
            <p14:sldId id="1153"/>
            <p14:sldId id="1187"/>
            <p14:sldId id="449"/>
            <p14:sldId id="11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80"/>
    <p:restoredTop sz="96322"/>
  </p:normalViewPr>
  <p:slideViewPr>
    <p:cSldViewPr snapToGrid="0" snapToObjects="1">
      <p:cViewPr>
        <p:scale>
          <a:sx n="89" d="100"/>
          <a:sy n="89" d="100"/>
        </p:scale>
        <p:origin x="2320" y="808"/>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viewProps" Target="viewProps.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0" Type="http://schemas.openxmlformats.org/officeDocument/2006/relationships/slide" Target="slides/slide17.xml"/><Relationship Id="rId75" Type="http://schemas.openxmlformats.org/officeDocument/2006/relationships/slide" Target="slides/slide22.xml"/><Relationship Id="rId91" Type="http://schemas.openxmlformats.org/officeDocument/2006/relationships/slide" Target="slides/slide38.xml"/><Relationship Id="rId96" Type="http://schemas.openxmlformats.org/officeDocument/2006/relationships/slide" Target="slides/slide43.xml"/><Relationship Id="rId140" Type="http://schemas.openxmlformats.org/officeDocument/2006/relationships/slide" Target="slides/slide87.xml"/><Relationship Id="rId145" Type="http://schemas.openxmlformats.org/officeDocument/2006/relationships/slide" Target="slides/slide92.xml"/><Relationship Id="rId161" Type="http://schemas.openxmlformats.org/officeDocument/2006/relationships/slide" Target="slides/slide108.xml"/><Relationship Id="rId166" Type="http://schemas.openxmlformats.org/officeDocument/2006/relationships/slide" Target="slides/slide11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119" Type="http://schemas.openxmlformats.org/officeDocument/2006/relationships/slide" Target="slides/slide66.xml"/><Relationship Id="rId44" Type="http://schemas.openxmlformats.org/officeDocument/2006/relationships/slideMaster" Target="slideMasters/slideMaster44.xml"/><Relationship Id="rId60" Type="http://schemas.openxmlformats.org/officeDocument/2006/relationships/slide" Target="slides/slide7.xml"/><Relationship Id="rId65" Type="http://schemas.openxmlformats.org/officeDocument/2006/relationships/slide" Target="slides/slide12.xml"/><Relationship Id="rId81" Type="http://schemas.openxmlformats.org/officeDocument/2006/relationships/slide" Target="slides/slide28.xml"/><Relationship Id="rId86" Type="http://schemas.openxmlformats.org/officeDocument/2006/relationships/slide" Target="slides/slide33.xml"/><Relationship Id="rId130" Type="http://schemas.openxmlformats.org/officeDocument/2006/relationships/slide" Target="slides/slide77.xml"/><Relationship Id="rId135" Type="http://schemas.openxmlformats.org/officeDocument/2006/relationships/slide" Target="slides/slide82.xml"/><Relationship Id="rId151" Type="http://schemas.openxmlformats.org/officeDocument/2006/relationships/slide" Target="slides/slide98.xml"/><Relationship Id="rId156" Type="http://schemas.openxmlformats.org/officeDocument/2006/relationships/slide" Target="slides/slide103.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167"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162" Type="http://schemas.openxmlformats.org/officeDocument/2006/relationships/slide" Target="slides/slide10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E56AC-A7A9-C643-8FED-F27F020123BA}" type="datetimeFigureOut">
              <a:rPr lang="en-US" smtClean="0"/>
              <a:pPr/>
              <a:t>8/4/22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645AE-DCC7-1240-99B6-FA736A8203F5}" type="slidenum">
              <a:rPr lang="en-US" smtClean="0"/>
              <a:pPr/>
              <a:t>‹#›</a:t>
            </a:fld>
            <a:endParaRPr lang="en-US"/>
          </a:p>
        </p:txBody>
      </p:sp>
    </p:spTree>
    <p:extLst>
      <p:ext uri="{BB962C8B-B14F-4D97-AF65-F5344CB8AC3E}">
        <p14:creationId xmlns:p14="http://schemas.microsoft.com/office/powerpoint/2010/main" val="175125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469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On Paul’s third trip, he had a longer time in Ephesus where he heard about some problems at Corinth, so he wrote them a letter that we call 1 Corinthians.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160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410863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456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06911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7760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8F895-D8BC-9E46-B34A-A8A3B4371E15}"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FC27D-19D8-D745-BA8F-7F5C1932AC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49491-848A-244B-BDE2-ACE8BF44DC6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FE9630-B5B3-BE46-BEA0-579D0978FDE4}"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97B618-D779-944B-8FB0-6B416544D20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E969-6F01-E74A-B5EA-392E3A063F7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31007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12D41-0D03-F244-9B44-00D75672CCA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65DEDA-B373-E74B-A0C4-314974B7D24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699D04-F069-3E41-86D9-C890AF94A80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16CFAD-8C45-1D4D-B4AC-26B76958C89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EFA0D-D69A-2B4A-85C2-80E6C74C4A0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BECAA-C534-2D44-AD30-0A3A9C2C4C61}"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1DD6CF-4C19-1F49-A74B-796D13D2E668}"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D5622-8BE2-AA4D-A948-E2828713B19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6429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2969493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8684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00CE6-E14E-F543-97AA-04997E7F5B6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E2C932-4D5F-AE47-9980-05A9D35A5A6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DEA27C-8AA3-F049-945B-B969EC90E47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75CC07-EBA8-B84A-919B-B3FEB4BA7FD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C52C129-CC7E-B540-9228-3C42CA1D899E}"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32795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A29E6-35AC-8F4D-A2B1-D7C5AC0ECF7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640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8F52E2-1E31-0C4A-8912-FAD71F4A7729}"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CFC46-EF1F-E040-B5F4-21E36F470C3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C9185-6496-AF41-BD64-1918C176B0D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DA1DF-54C1-284E-B60B-A48359BFEA9F}"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4CD6D8-5391-7549-8670-AC88ECC08D9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62111A-D8DC-CD44-B517-6EB60E38740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5E8271-261B-E14C-8C7C-7FBA1BE3115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76495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extLst>
      <p:ext uri="{BB962C8B-B14F-4D97-AF65-F5344CB8AC3E}">
        <p14:creationId xmlns:p14="http://schemas.microsoft.com/office/powerpoint/2010/main" val="29152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105083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E42745-099C-644E-9839-E6EDB8292C0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936289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829FC5-EEE3-4747-BC21-8392B38F6BD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64530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latin typeface="Calibri" charset="0"/>
            </a:endParaRPr>
          </a:p>
        </p:txBody>
      </p:sp>
    </p:spTree>
    <p:extLst>
      <p:ext uri="{BB962C8B-B14F-4D97-AF65-F5344CB8AC3E}">
        <p14:creationId xmlns:p14="http://schemas.microsoft.com/office/powerpoint/2010/main" val="714249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395705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22003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rPr>
              <a:t>Brown</a:t>
            </a:r>
            <a:r>
              <a:rPr lang="uk-UA" altLang="ja-JP" dirty="0">
                <a:latin typeface="Calibri" charset="0"/>
              </a:rPr>
              <a:t>'</a:t>
            </a:r>
            <a:r>
              <a:rPr lang="en-US" dirty="0">
                <a:latin typeface="Calibri" charset="0"/>
              </a:rPr>
              <a:t>s views of </a:t>
            </a:r>
            <a:r>
              <a:rPr lang="ru-RU" altLang="ja-JP" dirty="0">
                <a:latin typeface="Calibri" charset="0"/>
              </a:rPr>
              <a:t>"</a:t>
            </a:r>
            <a:r>
              <a:rPr lang="en-US" altLang="ja-JP" dirty="0">
                <a:latin typeface="Calibri" charset="0"/>
              </a:rPr>
              <a:t>free sex</a:t>
            </a:r>
            <a:r>
              <a:rPr lang="ru-RU" altLang="ja-JP" dirty="0">
                <a:latin typeface="Calibri" charset="0"/>
              </a:rPr>
              <a:t>"</a:t>
            </a:r>
            <a:r>
              <a:rPr lang="en-US" altLang="ja-JP" dirty="0">
                <a:latin typeface="Calibri" charset="0"/>
              </a:rPr>
              <a:t> finds a welcome audience in western society that has largely abandoned the marriage institution.  England even has more unmarried living partners than it has married couples.</a:t>
            </a:r>
            <a:endParaRPr lang="en-US" dirty="0">
              <a:latin typeface="Calibri" charset="0"/>
            </a:endParaRPr>
          </a:p>
        </p:txBody>
      </p:sp>
    </p:spTree>
    <p:extLst>
      <p:ext uri="{BB962C8B-B14F-4D97-AF65-F5344CB8AC3E}">
        <p14:creationId xmlns:p14="http://schemas.microsoft.com/office/powerpoint/2010/main" val="2479249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Tree>
    <p:extLst>
      <p:ext uri="{BB962C8B-B14F-4D97-AF65-F5344CB8AC3E}">
        <p14:creationId xmlns:p14="http://schemas.microsoft.com/office/powerpoint/2010/main" val="1275082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5470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E7339-6FBE-4C4E-AFBD-EAD63D40085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30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48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411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0217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27653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87984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7177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8069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1996932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4080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3959352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712B32-D7A6-8040-A175-25939ADF8296}"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p:txBody>
      </p:sp>
    </p:spTree>
    <p:extLst>
      <p:ext uri="{BB962C8B-B14F-4D97-AF65-F5344CB8AC3E}">
        <p14:creationId xmlns:p14="http://schemas.microsoft.com/office/powerpoint/2010/main" val="4203086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3.xml"/><Relationship Id="rId4"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1.xml"/><Relationship Id="rId4" Type="http://schemas.openxmlformats.org/officeDocument/2006/relationships/image" Target="../media/image4.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4.xml"/><Relationship Id="rId4" Type="http://schemas.openxmlformats.org/officeDocument/2006/relationships/image" Target="../media/image4.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6.xml"/><Relationship Id="rId4" Type="http://schemas.openxmlformats.org/officeDocument/2006/relationships/image" Target="../media/image4.png"/></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657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09189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86694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47584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2949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4621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83481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63142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73269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05121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2200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49346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135947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0654579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6024641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2997487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30590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339607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944280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52804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753318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817868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387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3865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88195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953660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534203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0676972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173964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0680952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3399703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710883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880326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0509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18473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972341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7418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5676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4841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5639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648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8362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456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5562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26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2316404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7413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021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911852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6751263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519636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264620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749914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2324393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91462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52328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5046074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5404663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434414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915246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28377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58009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06792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23631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27530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0094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67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27977497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92193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32663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7353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02924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521225"/>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75120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95918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67482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33180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8416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2379053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874631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512840"/>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057365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83045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94395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7686919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2408050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0869680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0787371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558327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5080661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7859437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6176780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71031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58765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3367249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1159371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24042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99370"/>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860267"/>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9346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6867122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85397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623319"/>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4025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86484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0067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507864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79691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71073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5892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08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1334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5108095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53958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7337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0200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3497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09002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8031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2678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985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9323458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26512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9945501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324125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16178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502802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752496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037303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220312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18873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706756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7247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8/4/22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681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6586760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8/4/22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29843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8/4/22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32227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8/4/22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89694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8/4/22</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74442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8/4/22</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748078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8/4/22</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6166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8/4/22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52180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8/4/22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54086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8/4/22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811069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8/4/22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472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30007307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0101358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2729875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7791702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6226564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269245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1759678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8404963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2106581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7253471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58718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167397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8/4/22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9373616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30127739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28008416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566642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256463583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419113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20752203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14876471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25047315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9111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25313369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1538480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39838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9658881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138911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41530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3011581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014591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808142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740328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769804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24051015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2079608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3509771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7208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238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9079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6872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41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5758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9482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962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18958897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6598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6689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7203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469737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5479301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3046426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0922549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184373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6969210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058865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69078581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255806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0804362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6099133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04224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35976887"/>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85808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9843494"/>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2013634"/>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51634185"/>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863178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37725715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04659193"/>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7705315"/>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40943194"/>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84321103"/>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44177795"/>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4449095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576679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889339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6294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1377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87042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91981287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611412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44192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938629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888211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477505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754938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3250661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293532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8671974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202320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35018905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0194145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510000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3800737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663005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3208105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433291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970968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96248315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615739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747302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42498083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378036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5429022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360207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3420898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7055091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223241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5208102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1520886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522009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55323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333131869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189201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777884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6280090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424236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002108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596686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2546185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9122850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8393061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328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48034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30367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28077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556667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09129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05101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8636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22947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51320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45162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785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33990347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93511285"/>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14534568"/>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161923"/>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49483139"/>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32238107"/>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29921702"/>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8834349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39215394"/>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19272454"/>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97356590"/>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18926463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423657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4258422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47365393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1871878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9562743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36025886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7958024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3787830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2705732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654820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1753844694"/>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40481713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8360637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64500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0937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3989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4826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84618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9219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0609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59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381814471"/>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737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912494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52129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6805373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372751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0989059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6167774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6968755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5456851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952106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755371838"/>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7638611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159043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35022747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8752099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0640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7756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92794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88180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468003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434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90000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899389488"/>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722683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63040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156485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3311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249803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249105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16797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2470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8636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798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531342052"/>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69352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267181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90435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689952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712177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151919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06334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690305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50696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612249"/>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23886665"/>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4857039"/>
      </p:ext>
    </p:extLst>
  </p:cSld>
  <p:clrMapOvr>
    <a:masterClrMapping/>
  </p:clrMapOvr>
  <p:transition>
    <p:fade thruBlk="1"/>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49017"/>
      </p:ext>
    </p:extLst>
  </p:cSld>
  <p:clrMapOvr>
    <a:masterClrMapping/>
  </p:clrMapOvr>
  <p:transition>
    <p:fade thruBlk="1"/>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5219297"/>
      </p:ext>
    </p:extLst>
  </p:cSld>
  <p:clrMapOvr>
    <a:masterClrMapping/>
  </p:clrMapOvr>
  <p:transition>
    <p:fade thruBlk="1"/>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734547"/>
      </p:ext>
    </p:extLst>
  </p:cSld>
  <p:clrMapOvr>
    <a:masterClrMapping/>
  </p:clrMapOvr>
  <p:transition>
    <p:fade thruBlk="1"/>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265037"/>
      </p:ext>
    </p:extLst>
  </p:cSld>
  <p:clrMapOvr>
    <a:masterClrMapping/>
  </p:clrMapOvr>
  <p:transition>
    <p:fade thruBlk="1"/>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509836"/>
      </p:ext>
    </p:extLst>
  </p:cSld>
  <p:clrMapOvr>
    <a:masterClrMapping/>
  </p:clrMapOvr>
  <p:transition>
    <p:fade thruBlk="1"/>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306488"/>
      </p:ext>
    </p:extLst>
  </p:cSld>
  <p:clrMapOvr>
    <a:masterClrMapping/>
  </p:clrMapOvr>
  <p:transition>
    <p:fade thruBlk="1"/>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377192"/>
      </p:ext>
    </p:extLst>
  </p:cSld>
  <p:clrMapOvr>
    <a:masterClrMapping/>
  </p:clrMapOvr>
  <p:transition>
    <p:fade thruBlk="1"/>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053356"/>
      </p:ext>
    </p:extLst>
  </p:cSld>
  <p:clrMapOvr>
    <a:masterClrMapping/>
  </p:clrMapOvr>
  <p:transition>
    <p:fade thruBlk="1"/>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134460"/>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3879661073"/>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2086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14053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38989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96193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02219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41995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22401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8955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8367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031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674922779"/>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2264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13356931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29761569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18261511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188674802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15734583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200370483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42246359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358138653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2743051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711389835"/>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45878770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411692359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52291114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3027824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5630463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0886273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603942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550108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67217340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29672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550266878"/>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402249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6845496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254711747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7111865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260332754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81940487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151358994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210446775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17591286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634815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4236581179"/>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38396439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40796890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26014165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947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53631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70607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49107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9586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81941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095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39357506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67445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1343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5038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7900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15689788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83269967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313911232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317131852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25759277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1998649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61922745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20599137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11799345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64493053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1357993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310345773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81093496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9775478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8604404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8908574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55317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90402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23602217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177131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8128222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81434948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29480199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31375218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2477501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8/4/22</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2182562221"/>
      </p:ext>
    </p:extLst>
  </p:cSld>
  <p:clrMapOvr>
    <a:masterClrMapping/>
  </p:clrMapOvr>
  <p:transition>
    <p:fade thruBlk="1"/>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8/4/22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3908412726"/>
      </p:ext>
    </p:extLst>
  </p:cSld>
  <p:clrMapOvr>
    <a:masterClrMapping/>
  </p:clrMapOvr>
  <p:transition>
    <p:fade thruBlk="1"/>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8/4/22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3434843302"/>
      </p:ext>
    </p:extLst>
  </p:cSld>
  <p:clrMapOvr>
    <a:masterClrMapping/>
  </p:clrMapOvr>
  <p:transition>
    <p:fade thruBlk="1"/>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8/4/22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1758723516"/>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6016122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8/4/22</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1127346633"/>
      </p:ext>
    </p:extLst>
  </p:cSld>
  <p:clrMapOvr>
    <a:masterClrMapping/>
  </p:clrMapOvr>
  <p:transition>
    <p:fade thruBlk="1"/>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8/4/22</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1924122638"/>
      </p:ext>
    </p:extLst>
  </p:cSld>
  <p:clrMapOvr>
    <a:masterClrMapping/>
  </p:clrMapOvr>
  <p:transition>
    <p:fade thruBlk="1"/>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8/4/22</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2115205307"/>
      </p:ext>
    </p:extLst>
  </p:cSld>
  <p:clrMapOvr>
    <a:masterClrMapping/>
  </p:clrMapOvr>
  <p:transition>
    <p:fade thruBlk="1"/>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8/4/22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125409577"/>
      </p:ext>
    </p:extLst>
  </p:cSld>
  <p:clrMapOvr>
    <a:masterClrMapping/>
  </p:clrMapOvr>
  <p:transition>
    <p:fade thruBlk="1"/>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8/4/22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3812687749"/>
      </p:ext>
    </p:extLst>
  </p:cSld>
  <p:clrMapOvr>
    <a:masterClrMapping/>
  </p:clrMapOvr>
  <p:transition>
    <p:fade thruBlk="1"/>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8/4/22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3226775677"/>
      </p:ext>
    </p:extLst>
  </p:cSld>
  <p:clrMapOvr>
    <a:masterClrMapping/>
  </p:clrMapOvr>
  <p:transition>
    <p:fade thruBlk="1"/>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8/4/22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2453704567"/>
      </p:ext>
    </p:extLst>
  </p:cSld>
  <p:clrMapOvr>
    <a:masterClrMapping/>
  </p:clrMapOvr>
  <p:transition>
    <p:fade thruBlk="1"/>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31736675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06137598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1707675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8150318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152470554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CE7F9D0E-1AFD-7645-8F40-E42AC894555C}" type="slidenum">
              <a:rPr lang="en-US"/>
              <a:pPr/>
              <a:t>‹#›</a:t>
            </a:fld>
            <a:endParaRPr lang="en-US"/>
          </a:p>
        </p:txBody>
      </p:sp>
    </p:spTree>
    <p:extLst>
      <p:ext uri="{BB962C8B-B14F-4D97-AF65-F5344CB8AC3E}">
        <p14:creationId xmlns:p14="http://schemas.microsoft.com/office/powerpoint/2010/main" val="322335922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1648967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656944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1071082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146517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591493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194579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4085020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8/4/22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125885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319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1318850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14327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71616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9595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72654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54240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5280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04195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34344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759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0382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5109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029919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632233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29853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814575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25311277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15803813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3451211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4026943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8289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312207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686585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004188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1762314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568567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17763725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1607186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151641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522637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324112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45028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11956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1020309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1520997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300341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313851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290101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698761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4911526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35159481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2402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6396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9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8.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9.pn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9.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0.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9.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1.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2.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2.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17" Type="http://schemas.openxmlformats.org/officeDocument/2006/relationships/image" Target="../media/image6.png"/><Relationship Id="rId2" Type="http://schemas.openxmlformats.org/officeDocument/2006/relationships/slideLayout" Target="../slideLayouts/slideLayout209.xml"/><Relationship Id="rId16" Type="http://schemas.openxmlformats.org/officeDocument/2006/relationships/image" Target="../media/image5.png"/><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4.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8.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theme" Target="../theme/theme26.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7.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1.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13.jpe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image" Target="../media/image1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0.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image" Target="../media/image2.jpeg"/><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1.xml"/><Relationship Id="rId17" Type="http://schemas.openxmlformats.org/officeDocument/2006/relationships/image" Target="../media/image6.png"/><Relationship Id="rId2" Type="http://schemas.openxmlformats.org/officeDocument/2006/relationships/slideLayout" Target="../slideLayouts/slideLayout296.xml"/><Relationship Id="rId16" Type="http://schemas.openxmlformats.org/officeDocument/2006/relationships/image" Target="../media/image5.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image" Target="../media/image4.png"/><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2.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15.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3.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image" Target="../media/image2.jpeg"/><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4.xml"/><Relationship Id="rId17" Type="http://schemas.openxmlformats.org/officeDocument/2006/relationships/image" Target="../media/image6.png"/><Relationship Id="rId2" Type="http://schemas.openxmlformats.org/officeDocument/2006/relationships/slideLayout" Target="../slideLayouts/slideLayout329.xml"/><Relationship Id="rId16" Type="http://schemas.openxmlformats.org/officeDocument/2006/relationships/image" Target="../media/image5.png"/><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image" Target="../media/image4.png"/><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image" Target="../media/image3.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5.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6.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image" Target="../media/image16.jpeg"/><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17" Type="http://schemas.openxmlformats.org/officeDocument/2006/relationships/image" Target="../media/image20.png"/><Relationship Id="rId2" Type="http://schemas.openxmlformats.org/officeDocument/2006/relationships/slideLayout" Target="../slideLayouts/slideLayout362.xml"/><Relationship Id="rId16" Type="http://schemas.openxmlformats.org/officeDocument/2006/relationships/image" Target="../media/image19.png"/><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image" Target="../media/image18.png"/><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image" Target="../media/image17.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21.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6.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9.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0.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5" Type="http://schemas.openxmlformats.org/officeDocument/2006/relationships/theme" Target="../theme/theme41.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22.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2.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24.pn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image" Target="../media/image23.emf"/><Relationship Id="rId2" Type="http://schemas.openxmlformats.org/officeDocument/2006/relationships/slideLayout" Target="../slideLayouts/slideLayout453.xml"/><Relationship Id="rId16" Type="http://schemas.openxmlformats.org/officeDocument/2006/relationships/image" Target="../media/image27.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theme" Target="../theme/theme45.xml"/><Relationship Id="rId5" Type="http://schemas.openxmlformats.org/officeDocument/2006/relationships/slideLayout" Target="../slideLayouts/slideLayout456.xml"/><Relationship Id="rId15" Type="http://schemas.openxmlformats.org/officeDocument/2006/relationships/image" Target="../media/image26.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25.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image" Target="../media/image2.jpeg"/><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6.xml"/><Relationship Id="rId17" Type="http://schemas.openxmlformats.org/officeDocument/2006/relationships/image" Target="../media/image6.png"/><Relationship Id="rId2" Type="http://schemas.openxmlformats.org/officeDocument/2006/relationships/slideLayout" Target="../slideLayouts/slideLayout463.xml"/><Relationship Id="rId16" Type="http://schemas.openxmlformats.org/officeDocument/2006/relationships/image" Target="../media/image5.png"/><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image" Target="../media/image4.png"/><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3.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7.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8.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49.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image" Target="../media/image28.png"/><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0.xml"/><Relationship Id="rId2" Type="http://schemas.openxmlformats.org/officeDocument/2006/relationships/slideLayout" Target="../slideLayouts/slideLayout507.xml"/><Relationship Id="rId16" Type="http://schemas.openxmlformats.org/officeDocument/2006/relationships/image" Target="../media/image31.png"/><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5" Type="http://schemas.openxmlformats.org/officeDocument/2006/relationships/image" Target="../media/image30.png"/><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image" Target="../media/image29.png"/></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519.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0.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22.xml"/><Relationship Id="rId1" Type="http://schemas.openxmlformats.org/officeDocument/2006/relationships/slideLayout" Target="../slideLayouts/slideLayout5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7.xml"/><Relationship Id="rId7" Type="http://schemas.openxmlformats.org/officeDocument/2006/relationships/image" Target="../media/image5.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48924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extLst>
      <p:ext uri="{BB962C8B-B14F-4D97-AF65-F5344CB8AC3E}">
        <p14:creationId xmlns:p14="http://schemas.microsoft.com/office/powerpoint/2010/main" val="3070596206"/>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95572124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929645"/>
      </p:ext>
    </p:extLst>
  </p:cSld>
  <p:clrMap bg1="lt1" tx1="dk1" bg2="lt2" tx2="dk2" accent1="accent1" accent2="accent2" accent3="accent3" accent4="accent4" accent5="accent5" accent6="accent6" hlink="hlink" folHlink="folHlink"/>
  <p:sldLayoutIdLst>
    <p:sldLayoutId id="2147483780"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1803641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414772037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3043517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93554989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220207368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6578939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1418008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698121"/>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15966372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318336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59331491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42484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8/4/22</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68233858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8/4/22</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86335115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3151384172"/>
      </p:ext>
    </p:extLst>
  </p:cSld>
  <p:clrMap bg1="dk1" tx1="lt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CC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4016379350"/>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99481140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2549300651"/>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96955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1333793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20194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7159851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3133734623"/>
      </p:ext>
    </p:extLst>
  </p:cSld>
  <p:clrMap bg1="dk2" tx1="lt1" bg2="dk1"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xmlns="">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5279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76611578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395291128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5" y="1755780"/>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85805" y="120650"/>
            <a:ext cx="7770813" cy="1430338"/>
          </a:xfrm>
          <a:prstGeom prst="rect">
            <a:avLst/>
          </a:prstGeom>
        </p:spPr>
        <p:txBody>
          <a:bodyPr vert="horz" wrap="square" lIns="91416" tIns="45709" rIns="91416" bIns="45709"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05" y="1752601"/>
            <a:ext cx="7770813" cy="4373563"/>
          </a:xfrm>
          <a:prstGeom prst="rect">
            <a:avLst/>
          </a:prstGeom>
        </p:spPr>
        <p:txBody>
          <a:bodyPr vert="horz" wrap="square" lIns="91416" tIns="45709" rIns="91416" bIns="45709"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55"/>
            <a:ext cx="2133600" cy="365125"/>
          </a:xfrm>
          <a:prstGeom prst="rect">
            <a:avLst/>
          </a:prstGeom>
        </p:spPr>
        <p:txBody>
          <a:bodyPr vert="horz" wrap="square" lIns="91416" tIns="45709" rIns="91416" bIns="45709"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55"/>
            <a:ext cx="2895600" cy="365125"/>
          </a:xfrm>
          <a:prstGeom prst="rect">
            <a:avLst/>
          </a:prstGeom>
        </p:spPr>
        <p:txBody>
          <a:bodyPr vert="horz" wrap="square" lIns="91416" tIns="45709" rIns="91416" bIns="45709"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55"/>
            <a:ext cx="685800" cy="365125"/>
          </a:xfrm>
          <a:prstGeom prst="rect">
            <a:avLst/>
          </a:prstGeom>
        </p:spPr>
        <p:txBody>
          <a:bodyPr vert="horz" wrap="square" lIns="91416" tIns="45709" rIns="91416" bIns="45709"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787407175"/>
      </p:ext>
    </p:extLst>
  </p:cSld>
  <p:clrMap bg1="dk2" tx1="lt1" bg2="dk1"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7082"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165"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25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332"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813" indent="-342813" algn="l" rtl="0" fontAlgn="base">
        <a:spcBef>
          <a:spcPts val="2000"/>
        </a:spcBef>
        <a:spcAft>
          <a:spcPct val="0"/>
        </a:spcAft>
        <a:buBlip>
          <a:blip r:embed="rId17"/>
        </a:buBlip>
        <a:defRPr sz="2200">
          <a:solidFill>
            <a:schemeClr val="tx1"/>
          </a:solidFill>
          <a:latin typeface="+mn-lt"/>
          <a:ea typeface="+mn-ea"/>
          <a:cs typeface="+mn-cs"/>
        </a:defRPr>
      </a:lvl1pPr>
      <a:lvl2pPr marL="685625" indent="-336463" algn="l" rtl="0" fontAlgn="base">
        <a:spcBef>
          <a:spcPts val="600"/>
        </a:spcBef>
        <a:spcAft>
          <a:spcPct val="0"/>
        </a:spcAft>
        <a:buBlip>
          <a:blip r:embed="rId17"/>
        </a:buBlip>
        <a:defRPr sz="2000">
          <a:solidFill>
            <a:schemeClr val="tx1"/>
          </a:solidFill>
          <a:latin typeface="+mn-lt"/>
          <a:ea typeface="+mn-ea"/>
        </a:defRPr>
      </a:lvl2pPr>
      <a:lvl3pPr marL="1034785" indent="-349160" algn="l" rtl="0" fontAlgn="base">
        <a:spcBef>
          <a:spcPts val="600"/>
        </a:spcBef>
        <a:spcAft>
          <a:spcPct val="0"/>
        </a:spcAft>
        <a:buBlip>
          <a:blip r:embed="rId17"/>
        </a:buBlip>
        <a:defRPr>
          <a:solidFill>
            <a:schemeClr val="tx1"/>
          </a:solidFill>
          <a:latin typeface="+mn-lt"/>
          <a:ea typeface="+mn-ea"/>
        </a:defRPr>
      </a:lvl3pPr>
      <a:lvl4pPr marL="1371250" indent="-336463" algn="l" rtl="0" fontAlgn="base">
        <a:spcBef>
          <a:spcPts val="600"/>
        </a:spcBef>
        <a:spcAft>
          <a:spcPct val="0"/>
        </a:spcAft>
        <a:buBlip>
          <a:blip r:embed="rId17"/>
        </a:buBlip>
        <a:defRPr>
          <a:solidFill>
            <a:schemeClr val="tx1"/>
          </a:solidFill>
          <a:latin typeface="+mn-lt"/>
          <a:ea typeface="+mn-ea"/>
        </a:defRPr>
      </a:lvl4pPr>
      <a:lvl5pPr marL="1720410" indent="-349160" algn="l" rtl="0" fontAlgn="base">
        <a:spcBef>
          <a:spcPts val="600"/>
        </a:spcBef>
        <a:spcAft>
          <a:spcPct val="0"/>
        </a:spcAft>
        <a:buBlip>
          <a:blip r:embed="rId17"/>
        </a:buBlip>
        <a:defRPr>
          <a:solidFill>
            <a:schemeClr val="tx1"/>
          </a:solidFill>
          <a:latin typeface="+mn-lt"/>
          <a:ea typeface="+mn-ea"/>
        </a:defRPr>
      </a:lvl5pPr>
      <a:lvl6pPr marL="2177494" indent="-349160" algn="l" rtl="0" fontAlgn="base">
        <a:spcBef>
          <a:spcPts val="600"/>
        </a:spcBef>
        <a:spcAft>
          <a:spcPct val="0"/>
        </a:spcAft>
        <a:buBlip>
          <a:blip r:embed="rId17"/>
        </a:buBlip>
        <a:defRPr>
          <a:solidFill>
            <a:schemeClr val="tx1"/>
          </a:solidFill>
          <a:latin typeface="+mn-lt"/>
          <a:ea typeface="+mn-ea"/>
        </a:defRPr>
      </a:lvl6pPr>
      <a:lvl7pPr marL="2634575" indent="-349160" algn="l" rtl="0" fontAlgn="base">
        <a:spcBef>
          <a:spcPts val="600"/>
        </a:spcBef>
        <a:spcAft>
          <a:spcPct val="0"/>
        </a:spcAft>
        <a:buBlip>
          <a:blip r:embed="rId17"/>
        </a:buBlip>
        <a:defRPr>
          <a:solidFill>
            <a:schemeClr val="tx1"/>
          </a:solidFill>
          <a:latin typeface="+mn-lt"/>
          <a:ea typeface="+mn-ea"/>
        </a:defRPr>
      </a:lvl7pPr>
      <a:lvl8pPr marL="3091659" indent="-349160" algn="l" rtl="0" fontAlgn="base">
        <a:spcBef>
          <a:spcPts val="600"/>
        </a:spcBef>
        <a:spcAft>
          <a:spcPct val="0"/>
        </a:spcAft>
        <a:buBlip>
          <a:blip r:embed="rId17"/>
        </a:buBlip>
        <a:defRPr>
          <a:solidFill>
            <a:schemeClr val="tx1"/>
          </a:solidFill>
          <a:latin typeface="+mn-lt"/>
          <a:ea typeface="+mn-ea"/>
        </a:defRPr>
      </a:lvl8pPr>
      <a:lvl9pPr marL="3548741" indent="-34916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86290176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1135723993"/>
      </p:ext>
    </p:extLst>
  </p:cSld>
  <p:clrMap bg1="dk2" tx1="lt1" bg2="dk1"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314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4011533797"/>
      </p:ext>
    </p:extLst>
  </p:cSld>
  <p:clrMap bg1="dk2" tx1="lt1" bg2="dk1" tx2="lt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pitchFamily="-110" charset="0"/>
        </a:defRPr>
      </a:lvl6pPr>
      <a:lvl7pPr marL="914400" algn="ctr" rtl="0" fontAlgn="base">
        <a:spcBef>
          <a:spcPct val="0"/>
        </a:spcBef>
        <a:spcAft>
          <a:spcPct val="0"/>
        </a:spcAft>
        <a:defRPr sz="4400">
          <a:solidFill>
            <a:schemeClr val="tx2"/>
          </a:solidFill>
          <a:latin typeface="Arial Black" pitchFamily="-110" charset="0"/>
        </a:defRPr>
      </a:lvl7pPr>
      <a:lvl8pPr marL="1371600" algn="ctr" rtl="0" fontAlgn="base">
        <a:spcBef>
          <a:spcPct val="0"/>
        </a:spcBef>
        <a:spcAft>
          <a:spcPct val="0"/>
        </a:spcAft>
        <a:defRPr sz="4400">
          <a:solidFill>
            <a:schemeClr val="tx2"/>
          </a:solidFill>
          <a:latin typeface="Arial Black" pitchFamily="-110" charset="0"/>
        </a:defRPr>
      </a:lvl8pPr>
      <a:lvl9pPr marL="1828800" algn="ctr" rtl="0" fontAlgn="base">
        <a:spcBef>
          <a:spcPct val="0"/>
        </a:spcBef>
        <a:spcAft>
          <a:spcPct val="0"/>
        </a:spcAft>
        <a:defRPr sz="4400">
          <a:solidFill>
            <a:schemeClr val="tx2"/>
          </a:solidFill>
          <a:latin typeface="Arial Black"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226216"/>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2985100165"/>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289547943"/>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109291741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397678687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10" charset="0"/>
        </a:defRPr>
      </a:lvl6pPr>
      <a:lvl7pPr marL="914400" algn="l" rtl="0" fontAlgn="base">
        <a:spcBef>
          <a:spcPct val="0"/>
        </a:spcBef>
        <a:spcAft>
          <a:spcPct val="0"/>
        </a:spcAft>
        <a:defRPr sz="4000">
          <a:solidFill>
            <a:schemeClr val="tx2"/>
          </a:solidFill>
          <a:latin typeface="Arial" pitchFamily="-110" charset="0"/>
        </a:defRPr>
      </a:lvl7pPr>
      <a:lvl8pPr marL="1371600" algn="l" rtl="0" fontAlgn="base">
        <a:spcBef>
          <a:spcPct val="0"/>
        </a:spcBef>
        <a:spcAft>
          <a:spcPct val="0"/>
        </a:spcAft>
        <a:defRPr sz="4000">
          <a:solidFill>
            <a:schemeClr val="tx2"/>
          </a:solidFill>
          <a:latin typeface="Arial" pitchFamily="-110" charset="0"/>
        </a:defRPr>
      </a:lvl8pPr>
      <a:lvl9pPr marL="1828800" algn="l" rtl="0" fontAlgn="base">
        <a:spcBef>
          <a:spcPct val="0"/>
        </a:spcBef>
        <a:spcAft>
          <a:spcPct val="0"/>
        </a:spcAft>
        <a:defRPr sz="4000">
          <a:solidFill>
            <a:schemeClr val="tx2"/>
          </a:solidFill>
          <a:latin typeface="Arial"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95681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2673235870"/>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364427617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2535017141"/>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7082" algn="ctr" rtl="0" fontAlgn="base">
        <a:spcBef>
          <a:spcPct val="0"/>
        </a:spcBef>
        <a:spcAft>
          <a:spcPct val="0"/>
        </a:spcAft>
        <a:defRPr sz="4000" b="1">
          <a:solidFill>
            <a:schemeClr val="bg1"/>
          </a:solidFill>
          <a:latin typeface="Arial" charset="0"/>
          <a:ea typeface="ＭＳ Ｐゴシック" charset="0"/>
        </a:defRPr>
      </a:lvl6pPr>
      <a:lvl7pPr marL="914165" algn="ctr" rtl="0" fontAlgn="base">
        <a:spcBef>
          <a:spcPct val="0"/>
        </a:spcBef>
        <a:spcAft>
          <a:spcPct val="0"/>
        </a:spcAft>
        <a:defRPr sz="4000" b="1">
          <a:solidFill>
            <a:schemeClr val="bg1"/>
          </a:solidFill>
          <a:latin typeface="Arial" charset="0"/>
          <a:ea typeface="ＭＳ Ｐゴシック" charset="0"/>
        </a:defRPr>
      </a:lvl7pPr>
      <a:lvl8pPr marL="1371250" algn="ctr" rtl="0" fontAlgn="base">
        <a:spcBef>
          <a:spcPct val="0"/>
        </a:spcBef>
        <a:spcAft>
          <a:spcPct val="0"/>
        </a:spcAft>
        <a:defRPr sz="4000" b="1">
          <a:solidFill>
            <a:schemeClr val="bg1"/>
          </a:solidFill>
          <a:latin typeface="Arial" charset="0"/>
          <a:ea typeface="ＭＳ Ｐゴシック" charset="0"/>
        </a:defRPr>
      </a:lvl8pPr>
      <a:lvl9pPr marL="1828332" algn="ctr" rtl="0" fontAlgn="base">
        <a:spcBef>
          <a:spcPct val="0"/>
        </a:spcBef>
        <a:spcAft>
          <a:spcPct val="0"/>
        </a:spcAft>
        <a:defRPr sz="4000" b="1">
          <a:solidFill>
            <a:schemeClr val="bg1"/>
          </a:solidFill>
          <a:latin typeface="Arial" charset="0"/>
          <a:ea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Arial"/>
          <a:ea typeface="+mn-ea"/>
          <a:cs typeface="Arial"/>
        </a:defRPr>
      </a:lvl1pPr>
      <a:lvl2pPr marL="742760" indent="-285677" algn="l" rtl="0" fontAlgn="base">
        <a:spcBef>
          <a:spcPct val="20000"/>
        </a:spcBef>
        <a:spcAft>
          <a:spcPct val="0"/>
        </a:spcAft>
        <a:buChar char="–"/>
        <a:defRPr sz="3200">
          <a:solidFill>
            <a:schemeClr val="bg1"/>
          </a:solidFill>
          <a:latin typeface="Arial"/>
          <a:ea typeface="+mn-ea"/>
          <a:cs typeface="Arial"/>
        </a:defRPr>
      </a:lvl2pPr>
      <a:lvl3pPr marL="1142706" indent="-228541" algn="l" rtl="0" fontAlgn="base">
        <a:spcBef>
          <a:spcPct val="20000"/>
        </a:spcBef>
        <a:spcAft>
          <a:spcPct val="0"/>
        </a:spcAft>
        <a:buChar char="•"/>
        <a:defRPr sz="2400">
          <a:solidFill>
            <a:schemeClr val="tx1"/>
          </a:solidFill>
          <a:latin typeface="Arial"/>
          <a:ea typeface="+mn-ea"/>
          <a:cs typeface="Arial"/>
        </a:defRPr>
      </a:lvl3pPr>
      <a:lvl4pPr marL="1599790" indent="-228541" algn="l" rtl="0" fontAlgn="base">
        <a:spcBef>
          <a:spcPct val="20000"/>
        </a:spcBef>
        <a:spcAft>
          <a:spcPct val="0"/>
        </a:spcAft>
        <a:buChar char="–"/>
        <a:defRPr sz="2000">
          <a:solidFill>
            <a:schemeClr val="tx1"/>
          </a:solidFill>
          <a:latin typeface="Arial"/>
          <a:ea typeface="+mn-ea"/>
          <a:cs typeface="Arial"/>
        </a:defRPr>
      </a:lvl4pPr>
      <a:lvl5pPr marL="2056875" indent="-228541" algn="l" rtl="0" fontAlgn="base">
        <a:spcBef>
          <a:spcPct val="20000"/>
        </a:spcBef>
        <a:spcAft>
          <a:spcPct val="0"/>
        </a:spcAft>
        <a:buChar char="»"/>
        <a:defRPr sz="2000">
          <a:solidFill>
            <a:schemeClr val="tx1"/>
          </a:solidFill>
          <a:latin typeface="Arial"/>
          <a:ea typeface="+mn-ea"/>
          <a:cs typeface="Arial"/>
        </a:defRPr>
      </a:lvl5pPr>
      <a:lvl6pPr marL="2513959" indent="-228541" algn="l" rtl="0" fontAlgn="base">
        <a:spcBef>
          <a:spcPct val="20000"/>
        </a:spcBef>
        <a:spcAft>
          <a:spcPct val="0"/>
        </a:spcAft>
        <a:buChar char="»"/>
        <a:defRPr sz="2000">
          <a:solidFill>
            <a:schemeClr val="tx1"/>
          </a:solidFill>
          <a:latin typeface="Times New Roman" charset="0"/>
          <a:ea typeface="+mn-ea"/>
        </a:defRPr>
      </a:lvl6pPr>
      <a:lvl7pPr marL="2971040" indent="-228541" algn="l" rtl="0" fontAlgn="base">
        <a:spcBef>
          <a:spcPct val="20000"/>
        </a:spcBef>
        <a:spcAft>
          <a:spcPct val="0"/>
        </a:spcAft>
        <a:buChar char="»"/>
        <a:defRPr sz="2000">
          <a:solidFill>
            <a:schemeClr val="tx1"/>
          </a:solidFill>
          <a:latin typeface="Times New Roman" charset="0"/>
          <a:ea typeface="+mn-ea"/>
        </a:defRPr>
      </a:lvl7pPr>
      <a:lvl8pPr marL="3428124" indent="-228541" algn="l" rtl="0" fontAlgn="base">
        <a:spcBef>
          <a:spcPct val="20000"/>
        </a:spcBef>
        <a:spcAft>
          <a:spcPct val="0"/>
        </a:spcAft>
        <a:buChar char="»"/>
        <a:defRPr sz="2000">
          <a:solidFill>
            <a:schemeClr val="tx1"/>
          </a:solidFill>
          <a:latin typeface="Times New Roman" charset="0"/>
          <a:ea typeface="+mn-ea"/>
        </a:defRPr>
      </a:lvl8pPr>
      <a:lvl9pPr marL="3885205" indent="-228541"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123322602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8/4/22</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7839484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4726911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542406883"/>
      </p:ext>
    </p:extLst>
  </p:cSld>
  <p:clrMap bg1="lt1" tx1="dk1" bg2="lt2" tx2="dk2" accent1="accent1" accent2="accent2" accent3="accent3" accent4="accent4" accent5="accent5" accent6="accent6" hlink="hlink" folHlink="folHlink"/>
  <p:sldLayoutIdLst>
    <p:sldLayoutId id="21474842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1806628265"/>
      </p:ext>
    </p:extLst>
  </p:cSld>
  <p:clrMap bg1="lt1" tx1="dk1" bg2="lt2" tx2="dk2" accent1="accent1" accent2="accent2" accent3="accent3" accent4="accent4" accent5="accent5" accent6="accent6" hlink="hlink" folHlink="folHlink"/>
  <p:sldLayoutIdLst>
    <p:sldLayoutId id="2147484257" r:id="rId1"/>
    <p:sldLayoutId id="214748425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299482098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8/4/22</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60569"/>
      </p:ext>
    </p:extLst>
  </p:cSld>
  <p:clrMap bg1="lt1" tx1="dk1" bg2="lt2" tx2="dk2" accent1="accent1" accent2="accent2" accent3="accent3" accent4="accent4" accent5="accent5" accent6="accent6" hlink="hlink" folHlink="folHlink"/>
  <p:sldLayoutIdLst>
    <p:sldLayoutId id="2147483737" r:id="rId1"/>
    <p:sldLayoutId id="2147483738"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90494185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extLst>
      <p:ext uri="{BB962C8B-B14F-4D97-AF65-F5344CB8AC3E}">
        <p14:creationId xmlns:p14="http://schemas.microsoft.com/office/powerpoint/2010/main" val="2631801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6.xml"/><Relationship Id="rId1" Type="http://schemas.openxmlformats.org/officeDocument/2006/relationships/slideLayout" Target="../slideLayouts/slideLayout518.xml"/></Relationships>
</file>

<file path=ppt/slides/_rels/slide10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0.jpeg"/><Relationship Id="rId7" Type="http://schemas.openxmlformats.org/officeDocument/2006/relationships/diagramColors" Target="../diagrams/colors1.xml"/><Relationship Id="rId2" Type="http://schemas.openxmlformats.org/officeDocument/2006/relationships/image" Target="../media/image129.jpeg"/><Relationship Id="rId1" Type="http://schemas.openxmlformats.org/officeDocument/2006/relationships/slideLayout" Target="../slideLayouts/slideLayout5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5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8.xml"/><Relationship Id="rId1" Type="http://schemas.openxmlformats.org/officeDocument/2006/relationships/slideLayout" Target="../slideLayouts/slideLayout518.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9.xml"/><Relationship Id="rId1" Type="http://schemas.openxmlformats.org/officeDocument/2006/relationships/slideLayout" Target="../slideLayouts/slideLayout5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22.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2.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21.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42.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4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1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19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8.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14.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9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202.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97.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2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0.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19.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46.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251.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62.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7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9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0.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301.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33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367.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378.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389.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383.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383.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400.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40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425.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405.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425.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436.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447.xml"/></Relationships>
</file>

<file path=ppt/slides/_rels/slide8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70.xml"/><Relationship Id="rId1" Type="http://schemas.openxmlformats.org/officeDocument/2006/relationships/slideLayout" Target="../slideLayouts/slideLayout45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79.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7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90.xml"/><Relationship Id="rId6" Type="http://schemas.openxmlformats.org/officeDocument/2006/relationships/image" Target="../media/image116.png"/><Relationship Id="rId5" Type="http://schemas.openxmlformats.org/officeDocument/2006/relationships/image" Target="../media/image119.jpe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4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495.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506.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0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55F7461-9CD0-D79C-3900-B9E7D7E0EF4C}"/>
              </a:ext>
            </a:extLst>
          </p:cNvPr>
          <p:cNvGrpSpPr/>
          <p:nvPr/>
        </p:nvGrpSpPr>
        <p:grpSpPr>
          <a:xfrm>
            <a:off x="-36314" y="-1"/>
            <a:ext cx="9144198" cy="5800725"/>
            <a:chOff x="-36314" y="-1"/>
            <a:chExt cx="9144198" cy="5800725"/>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4" y="-1"/>
              <a:ext cx="9144198" cy="58007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i1.wp.com/love-quotes-and-quotations.com/wp-content/uploads/2018/12/Inspiring-Quotes-About-Being-Different.jpg?fit=681%2C432&amp;ssl=1">
              <a:extLst>
                <a:ext uri="{FF2B5EF4-FFF2-40B4-BE49-F238E27FC236}">
                  <a16:creationId xmlns:a16="http://schemas.microsoft.com/office/drawing/2014/main" id="{C0FC4952-A9C8-7CCE-2BFC-1580ADA16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027"/>
            <a:stretch/>
          </p:blipFill>
          <p:spPr bwMode="auto">
            <a:xfrm>
              <a:off x="-36314" y="1388028"/>
              <a:ext cx="9144198" cy="578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i1.wp.com/love-quotes-and-quotations.com/wp-content/uploads/2018/12/Inspiring-Quotes-About-Being-Different.jpg?fit=681%2C432&amp;ssl=1">
              <a:extLst>
                <a:ext uri="{FF2B5EF4-FFF2-40B4-BE49-F238E27FC236}">
                  <a16:creationId xmlns:a16="http://schemas.microsoft.com/office/drawing/2014/main" id="{8A138916-3F21-28D9-1CBF-A3001FCD53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027"/>
            <a:stretch/>
          </p:blipFill>
          <p:spPr bwMode="auto">
            <a:xfrm>
              <a:off x="-36314" y="977481"/>
              <a:ext cx="9144198" cy="578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i1.wp.com/love-quotes-and-quotations.com/wp-content/uploads/2018/12/Inspiring-Quotes-About-Being-Different.jpg?fit=681%2C432&amp;ssl=1">
              <a:extLst>
                <a:ext uri="{FF2B5EF4-FFF2-40B4-BE49-F238E27FC236}">
                  <a16:creationId xmlns:a16="http://schemas.microsoft.com/office/drawing/2014/main" id="{03F471F4-CFC9-DFA4-7145-9C5E08474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027"/>
            <a:stretch/>
          </p:blipFill>
          <p:spPr bwMode="auto">
            <a:xfrm>
              <a:off x="-36314" y="492289"/>
              <a:ext cx="9144198" cy="57849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١ كورنثوس</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74"/>
            <a:ext cx="9120187" cy="1954614"/>
          </a:xfrm>
          <a:noFill/>
          <a:ln>
            <a:noFill/>
          </a:ln>
          <a:effectLst>
            <a:outerShdw blurRad="63500" dist="35921" dir="2700000" algn="ctr" rotWithShape="0">
              <a:schemeClr val="tx2">
                <a:alpha val="74998"/>
              </a:schemeClr>
            </a:outerShdw>
          </a:effectLst>
        </p:spPr>
        <p:txBody>
          <a:bodyPr anchor="ctr"/>
          <a:lstStyle/>
          <a:p>
            <a:r>
              <a:rPr lang="ar-JO" sz="8000" b="1" i="1" kern="1200" dirty="0">
                <a:solidFill>
                  <a:srgbClr val="FFFFFF"/>
                </a:solidFill>
                <a:effectLst>
                  <a:glow rad="127000">
                    <a:srgbClr val="000000"/>
                  </a:glow>
                </a:effectLst>
                <a:latin typeface="Arial" charset="0"/>
                <a:ea typeface="ＭＳ Ｐゴシック" charset="0"/>
              </a:rPr>
              <a:t>كن مختلفاً</a:t>
            </a:r>
            <a:endParaRPr lang="en-US" sz="8000" b="1" i="1" kern="1200" dirty="0">
              <a:solidFill>
                <a:srgbClr val="FFFFFF"/>
              </a:solidFill>
              <a:effectLst>
                <a:glow rad="127000">
                  <a:srgbClr val="000000"/>
                </a:glow>
              </a:effectLst>
              <a:latin typeface="Arial" charset="0"/>
              <a:ea typeface="ＭＳ Ｐゴシック" charset="0"/>
            </a:endParaRPr>
          </a:p>
        </p:txBody>
      </p:sp>
      <p:sp>
        <p:nvSpPr>
          <p:cNvPr id="5" name="Text Box 5"/>
          <p:cNvSpPr txBox="1">
            <a:spLocks noChangeArrowheads="1"/>
          </p:cNvSpPr>
          <p:nvPr/>
        </p:nvSpPr>
        <p:spPr bwMode="auto">
          <a:xfrm>
            <a:off x="-23813" y="5800725"/>
            <a:ext cx="9228216" cy="105727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36319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ar-JO" sz="2800" b="1" dirty="0">
                <a:solidFill>
                  <a:srgbClr val="FFFFFF"/>
                </a:solidFill>
                <a:latin typeface="Arial" charset="0"/>
                <a:ea typeface="ＭＳ Ｐゴシック" charset="0"/>
                <a:cs typeface="Arial" charset="0"/>
              </a:rPr>
              <a:t>رحلات بولس التبشيرية الأولى و الثانية</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528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138-39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634087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9090"/>
            <a:ext cx="6629400" cy="2609850"/>
          </a:xfrm>
        </p:spPr>
        <p:txBody>
          <a:bodyPr/>
          <a:lstStyle/>
          <a:p>
            <a:pPr>
              <a:defRPr/>
            </a:pPr>
            <a:r>
              <a:rPr lang="ar-JO"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جسده</a:t>
            </a:r>
            <a:br>
              <a:rPr lang="ar-JO"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br>
            <a:r>
              <a:rPr lang="ar-JO"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أجسادنا</a:t>
            </a:r>
            <a:endParaRPr lang="en-US" dirty="0">
              <a:effectLst>
                <a:outerShdw blurRad="50800" dist="76200" dir="5400000" sx="103000" sy="103000" algn="ctr" rotWithShape="0">
                  <a:schemeClr val="tx1"/>
                </a:outerShdw>
              </a:effectLst>
              <a:cs typeface="ヒラギノ角ゴ Pro W3" charset="-128"/>
            </a:endParaRPr>
          </a:p>
        </p:txBody>
      </p:sp>
      <p:sp>
        <p:nvSpPr>
          <p:cNvPr id="547844" name="TextBox 2"/>
          <p:cNvSpPr txBox="1">
            <a:spLocks noChangeArrowheads="1"/>
          </p:cNvSpPr>
          <p:nvPr/>
        </p:nvSpPr>
        <p:spPr bwMode="auto">
          <a:xfrm>
            <a:off x="5486400" y="6019800"/>
            <a:ext cx="2576298" cy="64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كورنثوس 15</a:t>
            </a:r>
            <a:endParaRPr kumimoji="0" lang="en-US" sz="36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1398559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b="1" dirty="0">
                <a:solidFill>
                  <a:srgbClr val="FFFFFF"/>
                </a:solidFill>
                <a:latin typeface="Arial" charset="0"/>
                <a:ea typeface="ヒラギノ角ゴ Pro W3" charset="0"/>
                <a:cs typeface="ヒラギノ角ゴ Pro W3" charset="0"/>
              </a:rPr>
              <a:t>الإنجيل </a:t>
            </a:r>
            <a:r>
              <a:rPr lang="ar-JO" b="1" dirty="0">
                <a:solidFill>
                  <a:srgbClr val="FFFF00"/>
                </a:solidFill>
                <a:latin typeface="Arial" charset="0"/>
                <a:ea typeface="ヒラギノ角ゴ Pro W3" charset="0"/>
                <a:cs typeface="ヒラギノ角ゴ Pro W3" charset="0"/>
              </a:rPr>
              <a:t>الكامل</a:t>
            </a:r>
            <a:endParaRPr lang="en-US" b="1" dirty="0">
              <a:solidFill>
                <a:srgbClr val="FFFF00"/>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المسيح مات من أجل خطايانا</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دفن</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و أنه قام في اليوم الثالث</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كو 15: 3-4</a:t>
            </a:r>
            <a:endPar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ما قبلته أنا أيضاً</a:t>
            </a:r>
            <a:endPar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المسيح 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3955291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416" tIns="45709" rIns="91416" bIns="45709" anchor="ctr"/>
          <a:lstStyle/>
          <a:p>
            <a:r>
              <a:rPr lang="ar-JO"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الإيمان بالقيامة يؤدي إلى </a:t>
            </a:r>
            <a:r>
              <a:rPr lang="ar-JO" sz="4800" b="1" kern="1200" dirty="0">
                <a:solidFill>
                  <a:srgbClr val="FFFF00"/>
                </a:solidFill>
                <a:effectLst>
                  <a:glow rad="228600">
                    <a:schemeClr val="tx1">
                      <a:alpha val="75000"/>
                    </a:schemeClr>
                  </a:glow>
                </a:effectLst>
                <a:latin typeface="Arial" charset="0"/>
                <a:ea typeface="ヒラギノ角ゴ Pro W3" charset="0"/>
                <a:cs typeface="ヒラギノ角ゴ Pro W3" charset="0"/>
              </a:rPr>
              <a:t>الرجاء</a:t>
            </a:r>
            <a:r>
              <a:rPr lang="ar-JO"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 </a:t>
            </a:r>
            <a:br>
              <a:rPr lang="ar-JO"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br>
            <a:r>
              <a:rPr lang="ar-JO"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(15: 20-28)</a:t>
            </a:r>
            <a:endPar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endParaRP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رجاء القيامة (15: 20-23)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endParaRP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الحكم مع المسيح (15: 24-27أ)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endParaRP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 </a:t>
            </a:r>
            <a:r>
              <a:rPr kumimoji="0" lang="ar-JO"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الحكم على الكل (15: 27ب-28) </a:t>
            </a:r>
            <a:endPar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endParaRPr>
          </a:p>
        </p:txBody>
      </p:sp>
    </p:spTree>
    <p:extLst>
      <p:ext uri="{BB962C8B-B14F-4D97-AF65-F5344CB8AC3E}">
        <p14:creationId xmlns:p14="http://schemas.microsoft.com/office/powerpoint/2010/main" val="206882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br>
              <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ar-JO"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بما أن المسيح قد قام فأنت كذلك ستقوم</a:t>
            </a:r>
            <a:br>
              <a:rPr lang="ar-JO"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br>
            <a:r>
              <a:rPr lang="ar-JO"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لهذا </a:t>
            </a:r>
            <a:r>
              <a:rPr lang="ar-JO"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عش هكذا</a:t>
            </a:r>
            <a:endParaRPr lang="en-US"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الفكرة الرئيسية في 1 كورنثوس 15</a:t>
            </a:r>
            <a:endPar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755064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16</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58419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ar-JO" sz="6000" b="1" dirty="0">
                <a:solidFill>
                  <a:schemeClr val="bg1"/>
                </a:solidFill>
                <a:effectLst>
                  <a:glow rad="279400">
                    <a:schemeClr val="tx1"/>
                  </a:glow>
                </a:effectLst>
                <a:latin typeface="Arial Bold Italic" charset="0"/>
                <a:ea typeface="ＭＳ Ｐゴシック" charset="0"/>
                <a:cs typeface="ＭＳ Ｐゴシック" charset="0"/>
              </a:rPr>
              <a:t>كيف تتقدم البشارة أثناء الإنتقال ؟</a:t>
            </a:r>
            <a:endParaRPr lang="en-US" sz="6000" b="1" dirty="0">
              <a:solidFill>
                <a:schemeClr val="bg1"/>
              </a:solidFill>
              <a:effectLst>
                <a:glow rad="279400">
                  <a:schemeClr val="tx1"/>
                </a:glow>
              </a:effectLst>
              <a:latin typeface="Arial Bold Italic" charset="0"/>
              <a:ea typeface="ＭＳ Ｐゴシック" charset="0"/>
              <a:cs typeface="ＭＳ Ｐゴシック" charset="0"/>
            </a:endParaRPr>
          </a:p>
        </p:txBody>
      </p:sp>
    </p:spTree>
    <p:extLst>
      <p:ext uri="{BB962C8B-B14F-4D97-AF65-F5344CB8AC3E}">
        <p14:creationId xmlns:p14="http://schemas.microsoft.com/office/powerpoint/2010/main" val="726994229"/>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ar-JO" dirty="0">
                <a:solidFill>
                  <a:schemeClr val="bg1"/>
                </a:solidFill>
                <a:latin typeface="Arial" charset="0"/>
                <a:ea typeface="ＭＳ Ｐゴシック" charset="0"/>
                <a:cs typeface="ＭＳ Ｐゴシック" charset="0"/>
              </a:rPr>
              <a:t>الفكرة الرئيسية في 1 كورنثوس 16</a:t>
            </a:r>
            <a:endParaRPr lang="en-US" dirty="0">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05"/>
            <a:ext cx="82296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rPr>
              <a:t>يتقدم الإنجيل من خلال </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B2180"/>
                  </a:solidFill>
                  <a:effectLst/>
                  <a:uLnTx/>
                  <a:uFillTx/>
                  <a:latin typeface="Arial" charset="0"/>
                  <a:ea typeface="ＭＳ Ｐゴシック" charset="0"/>
                </a:rPr>
                <a:t>و العطاء</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B2180"/>
                  </a:solidFill>
                  <a:effectLst/>
                  <a:uLnTx/>
                  <a:uFillTx/>
                  <a:latin typeface="Arial" charset="0"/>
                  <a:ea typeface="ＭＳ Ｐゴシック" charset="0"/>
                </a:rPr>
                <a:t>عمل الفريق</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16841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عقلية القطيع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094239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مختلفين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عن غير المؤمنين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3"/>
          <p:cNvSpPr txBox="1">
            <a:spLocks noChangeArrowheads="1"/>
          </p:cNvSpPr>
          <p:nvPr/>
        </p:nvSpPr>
        <p:spPr bwMode="auto">
          <a:xfrm>
            <a:off x="8390344" y="1524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918041" y="152400"/>
            <a:ext cx="4822154"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rPr>
              <a:t>1 كورنثوس في الرحلة التبشيرية الثالثة</a:t>
            </a:r>
            <a:endParaRPr kumimoji="0" lang="en-US" altLang="zh-CN" sz="2800" b="1" i="0" u="none" strike="noStrike" kern="1200" cap="none" spc="0" normalizeH="0" baseline="0" noProof="0" dirty="0">
              <a:ln>
                <a:noFill/>
              </a:ln>
              <a:solidFill>
                <a:srgbClr val="FFFFFF"/>
              </a:solidFill>
              <a:effectLst/>
              <a:uLnTx/>
              <a:uFillTx/>
              <a:latin typeface="Arial" pitchFamily="34" charset="0"/>
              <a:ea typeface="SimSun" charset="0"/>
              <a:cs typeface="Arial" pitchFamily="34" charset="0"/>
            </a:endParaRPr>
          </a:p>
        </p:txBody>
      </p:sp>
      <p:sp>
        <p:nvSpPr>
          <p:cNvPr id="51207" name="Text Box 7"/>
          <p:cNvSpPr txBox="1">
            <a:spLocks noChangeArrowheads="1"/>
          </p:cNvSpPr>
          <p:nvPr/>
        </p:nvSpPr>
        <p:spPr bwMode="auto">
          <a:xfrm>
            <a:off x="2852844" y="3048000"/>
            <a:ext cx="930063"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الأصل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أفسس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431616" y="3048000"/>
            <a:ext cx="1154483" cy="83099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الوجهة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كورنثوس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ar-JO" sz="3200" b="1" i="1" dirty="0">
                <a:effectLst>
                  <a:glow rad="127000">
                    <a:schemeClr val="tx1"/>
                  </a:glow>
                </a:effectLst>
                <a:latin typeface="Arial" charset="0"/>
                <a:ea typeface="ＭＳ Ｐゴシック" charset="0"/>
                <a:cs typeface="ＭＳ Ｐゴシック" charset="0"/>
              </a:rPr>
              <a:t>كيف يجب أن نكون ...</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مختلفين</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عن غير المؤمنين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متحدين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خلوقين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غير أنانيين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كن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مختلفاً</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بأن تكون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متحداً، خلوقاً و غير أناني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1709" y="116632"/>
            <a:ext cx="8820472" cy="1728192"/>
          </a:xfrm>
          <a:noFill/>
          <a:ln>
            <a:noFill/>
          </a:ln>
          <a:effectLst/>
        </p:spPr>
        <p:txBody>
          <a:bodyPr vert="horz" wrap="square" lIns="91440" tIns="45720" rIns="91440" bIns="45720" numCol="1" anchor="ctr" anchorCtr="0" compatLnSpc="1">
            <a:prstTxWarp prst="textNoShape">
              <a:avLst/>
            </a:prstTxWarp>
          </a:bodyPr>
          <a:lstStyle/>
          <a:p>
            <a:r>
              <a:rPr lang="ar-JO" sz="6600" b="1" i="1" dirty="0">
                <a:solidFill>
                  <a:schemeClr val="tx2"/>
                </a:solidFill>
                <a:effectLst>
                  <a:glow rad="127000">
                    <a:schemeClr val="bg1"/>
                  </a:glow>
                </a:effectLst>
                <a:latin typeface="Arial" charset="0"/>
                <a:ea typeface="ＭＳ Ｐゴシック" charset="0"/>
              </a:rPr>
              <a:t>مقدس = ميزه الله ملكًا له</a:t>
            </a:r>
            <a:endParaRPr lang="en-US" sz="6600" b="1" i="1" dirty="0">
              <a:solidFill>
                <a:schemeClr val="tx2"/>
              </a:solidFill>
              <a:effectLst>
                <a:glow rad="127000">
                  <a:schemeClr val="bg1"/>
                </a:glow>
              </a:effectLst>
              <a:latin typeface="Arial" charset="0"/>
              <a:ea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41709"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هل تعيش بهذه الطريقة ؟</a:t>
            </a:r>
            <a:endParaRPr kumimoji="0" lang="en-US" sz="66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124957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a:solidFill>
                  <a:srgbClr val="FFFFFF"/>
                </a:solidFill>
                <a:latin typeface="Arial" charset="0"/>
                <a:ea typeface="ＭＳ Ｐゴシック" charset="0"/>
              </a:rPr>
              <a:t>وعظ العهد الجديد</a:t>
            </a:r>
            <a:r>
              <a:rPr lang="en-US" sz="2800" b="1">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 </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ar-JO" sz="3600" dirty="0">
                <a:solidFill>
                  <a:schemeClr val="bg1"/>
                </a:solidFill>
                <a:latin typeface="Arial" charset="0"/>
                <a:ea typeface="ＭＳ Ｐゴシック" charset="0"/>
                <a:cs typeface="ＭＳ Ｐゴシック" charset="0"/>
              </a:rPr>
              <a:t>كورنثوس : تقاطع الفجور</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Corinth</a:t>
            </a:r>
          </a:p>
        </p:txBody>
      </p:sp>
      <p:sp>
        <p:nvSpPr>
          <p:cNvPr id="208903" name="Text Box 7"/>
          <p:cNvSpPr txBox="1">
            <a:spLocks noChangeArrowheads="1"/>
          </p:cNvSpPr>
          <p:nvPr/>
        </p:nvSpPr>
        <p:spPr bwMode="auto">
          <a:xfrm>
            <a:off x="8445906"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142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8835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كورنثوس</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00"/>
            <a:ext cx="3200400" cy="1200329"/>
          </a:xfrm>
          <a:effectLst>
            <a:outerShdw blurRad="63500" dist="35921" dir="2700000" algn="ctr" rotWithShape="0">
              <a:schemeClr val="tx1"/>
            </a:outerShdw>
          </a:effectLst>
        </p:spPr>
        <p:txBody>
          <a:bodyPr anchor="t">
            <a:spAutoFit/>
          </a:bodyPr>
          <a:lstStyle/>
          <a:p>
            <a:pPr eaLnBrk="1" hangingPunct="1">
              <a:defRPr/>
            </a:pPr>
            <a:r>
              <a:rPr lang="ar-JO" sz="3600" b="1" dirty="0">
                <a:solidFill>
                  <a:schemeClr val="bg1"/>
                </a:solidFill>
                <a:latin typeface="Arial"/>
                <a:cs typeface="Arial"/>
              </a:rPr>
              <a:t>معبر        كورنثوس</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كم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عبر كورنثوس</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هيكل أفروديت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51112" y="76200"/>
            <a:ext cx="771366"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161أ</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72942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ar-JO" sz="4000" dirty="0">
                <a:solidFill>
                  <a:schemeClr val="bg1"/>
                </a:solidFill>
                <a:latin typeface="Arial" charset="0"/>
                <a:ea typeface="ＭＳ Ｐゴシック" charset="0"/>
                <a:cs typeface="Arial" charset="0"/>
              </a:rPr>
              <a:t>مشهد من عبر كورنثوس من المدينة</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ar-JO" dirty="0">
                <a:solidFill>
                  <a:schemeClr val="bg1"/>
                </a:solidFill>
                <a:latin typeface="Arial" charset="0"/>
                <a:ea typeface="ＭＳ Ｐゴシック" charset="0"/>
                <a:cs typeface="Arial" charset="0"/>
              </a:rPr>
              <a:t>الفجور            في كل الفصول</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ar-JO" sz="5400" b="1" dirty="0">
                <a:solidFill>
                  <a:schemeClr val="bg1"/>
                </a:solidFill>
                <a:latin typeface="Arial" charset="0"/>
                <a:ea typeface="Osaka" charset="0"/>
                <a:cs typeface="Osaka" charset="0"/>
              </a:rPr>
              <a:t>هيكل أفروديت</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ar-JO" sz="4000" b="1" i="1" dirty="0">
                <a:solidFill>
                  <a:schemeClr val="bg1"/>
                </a:solidFill>
                <a:latin typeface="Arial" charset="0"/>
                <a:ea typeface="Osaka" charset="0"/>
                <a:cs typeface="Osaka" charset="0"/>
              </a:rPr>
              <a:t>آلهة الحب اليونانية</a:t>
            </a:r>
            <a:endParaRPr lang="en-US" sz="4000" b="1" i="1" dirty="0">
              <a:solidFill>
                <a:schemeClr val="bg1"/>
              </a:solidFill>
              <a:latin typeface="Arial" charset="0"/>
              <a:ea typeface="Osaka" charset="0"/>
              <a:cs typeface="Osaka" charset="0"/>
            </a:endParaRP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إن عدم القيام بما يفعله الآخرون يتطلب الشجاعة</a:t>
            </a:r>
            <a:endParaRPr lang="en-US" sz="3600" b="1" dirty="0">
              <a:effectLst>
                <a:glow rad="127000">
                  <a:schemeClr val="tx1"/>
                </a:glow>
              </a:effectLst>
              <a:latin typeface="Arial" charset="0"/>
              <a:ea typeface="ＭＳ Ｐゴシック" charset="0"/>
              <a:cs typeface="ＭＳ Ｐゴシック" charset="0"/>
            </a:endParaRP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ar-JO" sz="3200" b="1" i="1" dirty="0">
                <a:effectLst>
                  <a:glow rad="127000">
                    <a:schemeClr val="tx1"/>
                  </a:glow>
                </a:effectLst>
                <a:latin typeface="Arial" charset="0"/>
                <a:ea typeface="ＭＳ Ｐゴシック" charset="0"/>
                <a:cs typeface="ＭＳ Ｐゴシック" charset="0"/>
              </a:rPr>
              <a:t>كيف يجب أن نكون ؟</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مختلفين</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عن غير المؤمنين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متحدين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9"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 </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عقلية القطيع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860429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التقديس</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noFill/>
          <a:ln>
            <a:noFill/>
          </a:ln>
          <a:effectLst/>
        </p:spPr>
        <p:txBody>
          <a:bodyPr vert="horz" wrap="square" lIns="91440" tIns="45720" rIns="91440" bIns="45720" numCol="1" anchor="ctr" anchorCtr="0" compatLnSpc="1">
            <a:prstTxWarp prst="textNoShape">
              <a:avLst/>
            </a:prstTxWarp>
          </a:bodyPr>
          <a:lstStyle/>
          <a:p>
            <a:r>
              <a:rPr lang="ar-JO" sz="6000" b="1" i="1" dirty="0">
                <a:solidFill>
                  <a:srgbClr val="000000"/>
                </a:solidFill>
                <a:effectLst>
                  <a:glow rad="127000">
                    <a:srgbClr val="FFFFFF"/>
                  </a:glow>
                </a:effectLst>
                <a:latin typeface="Arial" charset="0"/>
                <a:ea typeface="ＭＳ Ｐゴシック" charset="0"/>
              </a:rPr>
              <a:t>مقدسًا (1: 2) = ميزه الله ملكًا له</a:t>
            </a:r>
            <a:endParaRPr lang="en-US" sz="6000" b="1" i="1" dirty="0">
              <a:solidFill>
                <a:srgbClr val="000000"/>
              </a:solidFill>
              <a:effectLst>
                <a:glow rad="127000">
                  <a:srgbClr val="FFFFFF"/>
                </a:glow>
              </a:effectLst>
              <a:latin typeface="Arial" charset="0"/>
              <a:ea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هل تعيش هكذا ؟</a:t>
            </a:r>
          </a:p>
        </p:txBody>
      </p:sp>
    </p:spTree>
    <p:extLst>
      <p:ext uri="{BB962C8B-B14F-4D97-AF65-F5344CB8AC3E}">
        <p14:creationId xmlns:p14="http://schemas.microsoft.com/office/powerpoint/2010/main" val="19823583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ar-JO" sz="6600" b="1" i="1" dirty="0">
                <a:solidFill>
                  <a:schemeClr val="bg1"/>
                </a:solidFill>
                <a:latin typeface="Arial"/>
                <a:ea typeface="ＭＳ Ｐゴシック" charset="0"/>
                <a:cs typeface="Arial"/>
              </a:rPr>
              <a:t>من هو قائد الكنيسة           الذي يجب أن نتبعه ؟</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ar-JO" sz="4000" b="1" dirty="0">
                <a:solidFill>
                  <a:schemeClr val="bg1"/>
                </a:solidFill>
                <a:latin typeface="Arial"/>
                <a:ea typeface="ＭＳ Ｐゴシック" charset="0"/>
                <a:cs typeface="Arial"/>
              </a:rPr>
              <a:t>سؤال جوهري تم طرحه في كورنثوس</a:t>
            </a:r>
            <a:endParaRPr lang="en-US" sz="4000" b="1" dirty="0">
              <a:solidFill>
                <a:schemeClr val="bg1"/>
              </a:solidFill>
              <a:latin typeface="Arial"/>
              <a:ea typeface="ＭＳ Ｐゴシック" charset="0"/>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ar-JO" sz="6000" b="1" dirty="0">
                <a:solidFill>
                  <a:schemeClr val="bg1"/>
                </a:solidFill>
                <a:effectLst>
                  <a:glow rad="241300">
                    <a:schemeClr val="tx1">
                      <a:alpha val="75000"/>
                    </a:schemeClr>
                  </a:glow>
                </a:effectLst>
                <a:latin typeface="Arial" charset="0"/>
                <a:ea typeface="Osaka" charset="0"/>
                <a:cs typeface="Osaka" charset="0"/>
              </a:rPr>
              <a:t>الأطراف في كورنثوس</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Paul </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Action</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241300">
                    <a:srgbClr val="000000">
                      <a:alpha val="75000"/>
                    </a:srgbClr>
                  </a:glow>
                </a:effectLst>
                <a:uLnTx/>
                <a:uFillTx/>
                <a:latin typeface="Arial" charset="0"/>
                <a:ea typeface="Osaka"/>
                <a:cs typeface="Osaka"/>
              </a:rPr>
              <a:t>Apollos</a:t>
            </a: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 </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Yippee</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glow rad="241300">
                    <a:srgbClr val="000000">
                      <a:alpha val="75000"/>
                    </a:srgbClr>
                  </a:glow>
                </a:effectLst>
                <a:uLnTx/>
                <a:uFillTx/>
                <a:latin typeface="Arial" charset="0"/>
                <a:ea typeface="Osaka"/>
                <a:cs typeface="Osaka"/>
              </a:rPr>
              <a:t>Cephas</a:t>
            </a: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 </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Triumph</a:t>
            </a:r>
            <a:b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Osaka"/>
                <a:cs typeface="Osaka"/>
              </a:rPr>
              <a:t>Savior </a:t>
            </a:r>
            <a:br>
              <a:rPr kumimoji="0" lang="en-US" sz="44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Osaka"/>
                <a:cs typeface="Osaka"/>
              </a:rPr>
              <a:t>Dvlpmnt</a:t>
            </a:r>
            <a:br>
              <a:rPr kumimoji="0" lang="en-US" sz="44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Osaka"/>
                <a:cs typeface="Osaka"/>
              </a:rPr>
            </a:br>
            <a:r>
              <a:rPr kumimoji="0" lang="en-US" sz="44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241300">
                    <a:srgbClr val="000000">
                      <a:alpha val="75000"/>
                    </a:srgbClr>
                  </a:glow>
                </a:effectLst>
                <a:uLnTx/>
                <a:uFillTx/>
                <a:latin typeface="Arial" charset="0"/>
                <a:ea typeface="Osaka" charset="0"/>
                <a:cs typeface="Osaka" charset="0"/>
              </a:rPr>
              <a:t>P</a:t>
            </a:r>
            <a:br>
              <a:rPr kumimoji="0" lang="en-US" sz="4400" b="1" i="0" u="none" strike="noStrike" kern="1200" cap="none" spc="0" normalizeH="0" baseline="0" noProof="0" dirty="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dirty="0">
                <a:ln>
                  <a:noFill/>
                </a:ln>
                <a:solidFill>
                  <a:srgbClr val="FFFF00"/>
                </a:solidFill>
                <a:effectLst>
                  <a:glow rad="241300">
                    <a:srgbClr val="000000">
                      <a:alpha val="75000"/>
                    </a:srgbClr>
                  </a:glow>
                </a:effectLst>
                <a:uLnTx/>
                <a:uFillTx/>
                <a:latin typeface="Arial" charset="0"/>
                <a:ea typeface="Osaka" charset="0"/>
                <a:cs typeface="Osaka" charset="0"/>
              </a:rPr>
              <a:t>A</a:t>
            </a:r>
            <a:br>
              <a:rPr kumimoji="0" lang="en-US" sz="4400" b="1" i="0" u="none" strike="noStrike" kern="1200" cap="none" spc="0" normalizeH="0" baseline="0" noProof="0" dirty="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dirty="0">
                <a:ln>
                  <a:noFill/>
                </a:ln>
                <a:solidFill>
                  <a:srgbClr val="FFFF00"/>
                </a:solidFill>
                <a:effectLst>
                  <a:glow rad="241300">
                    <a:srgbClr val="000000">
                      <a:alpha val="75000"/>
                    </a:srgbClr>
                  </a:glow>
                </a:effectLst>
                <a:uLnTx/>
                <a:uFillTx/>
                <a:latin typeface="Arial" charset="0"/>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A</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Y</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C</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T</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S</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D</a:t>
            </a:r>
            <a:b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br>
            <a:r>
              <a:rPr kumimoji="0" lang="en-US" sz="4400" b="1" i="0" u="none" strike="noStrike" kern="1200" cap="none" spc="0" normalizeH="0" baseline="0" noProof="0">
                <a:ln>
                  <a:noFill/>
                </a:ln>
                <a:solidFill>
                  <a:srgbClr val="FFFF00"/>
                </a:solidFill>
                <a:effectLst>
                  <a:glow rad="241300">
                    <a:srgbClr val="000000">
                      <a:alpha val="75000"/>
                    </a:srgbClr>
                  </a:glow>
                </a:effectLst>
                <a:uLnTx/>
                <a:uFillTx/>
                <a:latin typeface="Arial" charset="0"/>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ar-JO" b="1" u="sng" dirty="0">
                <a:solidFill>
                  <a:schemeClr val="bg1"/>
                </a:solidFill>
                <a:latin typeface="Arial" charset="0"/>
                <a:ea typeface="Osaka" charset="0"/>
                <a:cs typeface="Arial" charset="0"/>
              </a:rPr>
              <a:t>نقطة بولس الرئيسية في 1 كورنثوس 1</a:t>
            </a:r>
            <a:br>
              <a:rPr lang="en-US" b="1" dirty="0">
                <a:solidFill>
                  <a:schemeClr val="bg1"/>
                </a:solidFill>
                <a:latin typeface="Arial" charset="0"/>
                <a:ea typeface="Osaka" charset="0"/>
                <a:cs typeface="Arial" charset="0"/>
              </a:rPr>
            </a:br>
            <a:r>
              <a:rPr lang="ar-JO" b="1" dirty="0">
                <a:solidFill>
                  <a:schemeClr val="bg1"/>
                </a:solidFill>
                <a:latin typeface="Arial" charset="0"/>
                <a:ea typeface="Osaka" charset="0"/>
                <a:cs typeface="Arial" charset="0"/>
              </a:rPr>
              <a:t>لا تنقسموا خلف القادة </a:t>
            </a:r>
            <a:br>
              <a:rPr lang="ar-JO" b="1" dirty="0">
                <a:solidFill>
                  <a:schemeClr val="bg1"/>
                </a:solidFill>
                <a:latin typeface="Arial" charset="0"/>
                <a:ea typeface="Osaka" charset="0"/>
                <a:cs typeface="Arial" charset="0"/>
              </a:rPr>
            </a:br>
            <a:r>
              <a:rPr lang="ar-JO" b="1" dirty="0">
                <a:solidFill>
                  <a:schemeClr val="bg1"/>
                </a:solidFill>
                <a:latin typeface="Arial" charset="0"/>
                <a:ea typeface="Osaka" charset="0"/>
                <a:cs typeface="Arial" charset="0"/>
              </a:rPr>
              <a:t>لأن </a:t>
            </a:r>
            <a:r>
              <a:rPr lang="ar-JO" b="1" dirty="0">
                <a:solidFill>
                  <a:srgbClr val="FFFF00"/>
                </a:solidFill>
                <a:latin typeface="Arial" charset="0"/>
                <a:ea typeface="Osaka" charset="0"/>
                <a:cs typeface="Arial" charset="0"/>
              </a:rPr>
              <a:t>الإنجيل</a:t>
            </a:r>
            <a:r>
              <a:rPr lang="ar-JO" b="1" dirty="0">
                <a:solidFill>
                  <a:schemeClr val="bg1"/>
                </a:solidFill>
                <a:latin typeface="Arial" charset="0"/>
                <a:ea typeface="Osaka" charset="0"/>
                <a:cs typeface="Arial" charset="0"/>
              </a:rPr>
              <a:t> مرتكز على رجل </a:t>
            </a:r>
            <a:r>
              <a:rPr lang="ar-JO" b="1" dirty="0">
                <a:solidFill>
                  <a:srgbClr val="FFFF00"/>
                </a:solidFill>
                <a:latin typeface="Arial" charset="0"/>
                <a:ea typeface="Osaka" charset="0"/>
                <a:cs typeface="Arial" charset="0"/>
              </a:rPr>
              <a:t>مصلوب</a:t>
            </a:r>
            <a:r>
              <a:rPr lang="en-US" b="1" dirty="0">
                <a:solidFill>
                  <a:schemeClr val="bg1"/>
                </a:solidFill>
                <a:latin typeface="Arial" charset="0"/>
                <a:ea typeface="Osaka" charset="0"/>
                <a:cs typeface="Arial" charset="0"/>
              </a:rPr>
              <a:t>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2438400"/>
            <a:ext cx="9144000" cy="1143000"/>
          </a:xfrm>
        </p:spPr>
        <p:txBody>
          <a:bodyPr/>
          <a:lstStyle/>
          <a:p>
            <a:r>
              <a:rPr lang="ar-JO" sz="8800" b="1" dirty="0">
                <a:solidFill>
                  <a:schemeClr val="bg1"/>
                </a:solidFill>
                <a:latin typeface="Arial" charset="0"/>
                <a:ea typeface="Osaka" charset="0"/>
                <a:cs typeface="Arial" charset="0"/>
              </a:rPr>
              <a:t>1 كورنثوس 2</a:t>
            </a:r>
            <a:endParaRPr lang="en-US" sz="8800" b="1" dirty="0">
              <a:solidFill>
                <a:schemeClr val="bg1"/>
              </a:solidFill>
              <a:latin typeface="Arial" charset="0"/>
              <a:ea typeface="Osaka"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ar-JO" sz="4800" dirty="0">
                <a:solidFill>
                  <a:schemeClr val="bg1"/>
                </a:solidFill>
                <a:latin typeface="Arial" charset="0"/>
                <a:ea typeface="Osaka" charset="0"/>
                <a:cs typeface="Osaka" charset="0"/>
              </a:rPr>
              <a:t>فلسفات أثينا</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01021" y="5199583"/>
            <a:ext cx="1151277"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charset="0"/>
                <a:cs typeface="Arial"/>
              </a:rPr>
              <a:t>كورنثوس</a:t>
            </a:r>
            <a:endParaRPr kumimoji="0" lang="en-US" sz="2400" b="1" i="0" u="none" strike="noStrike" kern="1200" cap="none" spc="0" normalizeH="0" baseline="0" noProof="0" dirty="0">
              <a:ln>
                <a:noFill/>
              </a:ln>
              <a:solidFill>
                <a:srgbClr val="FFFFFF"/>
              </a:solidFill>
              <a:effectLst/>
              <a:uLnTx/>
              <a:uFillTx/>
              <a:latin typeface="Arial"/>
              <a:ea typeface="Osaka" charset="0"/>
              <a:cs typeface="Arial"/>
            </a:endParaRPr>
          </a:p>
        </p:txBody>
      </p:sp>
      <p:sp>
        <p:nvSpPr>
          <p:cNvPr id="7" name="Text Box 6"/>
          <p:cNvSpPr txBox="1">
            <a:spLocks noChangeArrowheads="1"/>
          </p:cNvSpPr>
          <p:nvPr/>
        </p:nvSpPr>
        <p:spPr bwMode="auto">
          <a:xfrm>
            <a:off x="4486601" y="4581128"/>
            <a:ext cx="585418"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Osaka" charset="0"/>
                <a:cs typeface="Arial"/>
              </a:rPr>
              <a:t>أثينا</a:t>
            </a:r>
            <a:endParaRPr kumimoji="0" lang="en-US" sz="2400" b="1" i="0" u="none" strike="noStrike" kern="1200" cap="none" spc="0" normalizeH="0" baseline="0" noProof="0" dirty="0">
              <a:ln>
                <a:noFill/>
              </a:ln>
              <a:solidFill>
                <a:srgbClr val="FFFFFF"/>
              </a:solidFill>
              <a:effectLst/>
              <a:uLnTx/>
              <a:uFillTx/>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ar-JO" sz="4800" b="1" dirty="0">
                <a:solidFill>
                  <a:schemeClr val="bg1"/>
                </a:solidFill>
              </a:rPr>
              <a:t>النقطة المحورية في النص</a:t>
            </a:r>
            <a:endParaRPr lang="en-US" dirty="0">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Times" charset="0"/>
                <a:ea typeface="Osaka" charset="0"/>
                <a:cs typeface="Osaka" charset="0"/>
              </a:rPr>
              <a:t>يمكننا أن نكون متحدين ككنيسة بشكل حقيقي من خلال التركيز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sng" strike="noStrike" kern="1200" cap="none" spc="0" normalizeH="0" baseline="0" noProof="0" dirty="0">
                <a:ln>
                  <a:noFill/>
                </a:ln>
                <a:solidFill>
                  <a:srgbClr val="FFFF00"/>
                </a:solidFill>
                <a:effectLst/>
                <a:uLnTx/>
                <a:uFillTx/>
                <a:latin typeface="Times" charset="0"/>
                <a:ea typeface="Osaka" charset="0"/>
                <a:cs typeface="Osaka" charset="0"/>
              </a:rPr>
              <a:t>حكمة الله</a:t>
            </a:r>
            <a:endParaRPr kumimoji="0" lang="en-US" sz="4400" b="1" i="0" u="sng" strike="noStrike" kern="1200" cap="none" spc="0" normalizeH="0" baseline="0" noProof="0" dirty="0">
              <a:ln>
                <a:noFill/>
              </a:ln>
              <a:solidFill>
                <a:srgbClr val="000000"/>
              </a:solidFill>
              <a:effectLst/>
              <a:uLnTx/>
              <a:uFillTx/>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ar-JO" b="1" dirty="0">
                <a:solidFill>
                  <a:schemeClr val="bg1"/>
                </a:solidFill>
              </a:rPr>
              <a:t>ماذا تشبه حكمة الله ؟</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Osaka" charset="0"/>
                <a:cs typeface="Osaka" charset="0"/>
              </a:rPr>
              <a:t>الوحدة</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Osaka" charset="0"/>
                <a:cs typeface="Osaka" charset="0"/>
              </a:rPr>
              <a:t>التواضع</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Osaka" charset="0"/>
                <a:cs typeface="Osaka" charset="0"/>
              </a:rPr>
              <a:t>الشهادة</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Osaka" charset="0"/>
                <a:cs typeface="Osaka" charset="0"/>
              </a:rPr>
              <a:t>التعليم</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Osaka" charset="0"/>
                <a:cs typeface="Osaka" charset="0"/>
              </a:rPr>
              <a:t>الكتاب المقدس</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2387"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3</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مختلفاً</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algn="ctr" eaLnBrk="1" hangingPunct="1"/>
            <a:r>
              <a:rPr lang="ar-JO" sz="7200" u="sng" dirty="0">
                <a:solidFill>
                  <a:srgbClr val="FFFF00"/>
                </a:solidFill>
                <a:latin typeface="Arial" charset="0"/>
              </a:rPr>
              <a:t>وحدة</a:t>
            </a:r>
            <a:r>
              <a:rPr lang="ar-JO" sz="7200" dirty="0">
                <a:solidFill>
                  <a:srgbClr val="FFFF00"/>
                </a:solidFill>
                <a:latin typeface="Arial" charset="0"/>
              </a:rPr>
              <a:t> الكنيسة</a:t>
            </a:r>
            <a:endParaRPr lang="en-US" sz="6000" dirty="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a:ln>
                  <a:noFill/>
                </a:ln>
                <a:solidFill>
                  <a:srgbClr val="FFFFFF"/>
                </a:solidFill>
                <a:effectLst/>
                <a:uLnTx/>
                <a:uFillTx/>
                <a:latin typeface="Tempus Sans ITC" charset="0"/>
                <a:ea typeface="ＭＳ Ｐゴシック" charset="0"/>
              </a:rPr>
              <a:t>كيف يمكن أن نمتلكها ؟</a:t>
            </a:r>
            <a:endParaRPr kumimoji="0" lang="en-US" sz="6000" b="1" i="0" u="none" strike="noStrike" kern="1200" cap="none" spc="0" normalizeH="0" baseline="0" noProof="0" dirty="0">
              <a:ln>
                <a:noFill/>
              </a:ln>
              <a:solidFill>
                <a:srgbClr val="FFFFFF"/>
              </a:solidFill>
              <a:effectLst/>
              <a:uLnTx/>
              <a:uFillTx/>
              <a:latin typeface="Tempus Sans ITC" charset="0"/>
              <a:ea typeface="ＭＳ Ｐゴシック" charset="0"/>
            </a:endParaRP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54350" cy="3722688"/>
            <a:chOff x="3312" y="922"/>
            <a:chExt cx="1924"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6" name="Text Box 4"/>
            <p:cNvSpPr txBox="1">
              <a:spLocks noChangeArrowheads="1"/>
            </p:cNvSpPr>
            <p:nvPr/>
          </p:nvSpPr>
          <p:spPr bwMode="auto">
            <a:xfrm>
              <a:off x="3661" y="2937"/>
              <a:ext cx="157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33"/>
                  </a:solidFill>
                  <a:effectLst/>
                  <a:uLnTx/>
                  <a:uFillTx/>
                  <a:latin typeface="Arial" charset="0"/>
                  <a:ea typeface="ＭＳ Ｐゴシック" charset="0"/>
                </a:rPr>
                <a:t>مؤمن (2: 15)</a:t>
              </a:r>
              <a:endParaRPr kumimoji="0" lang="en-US" sz="2800" b="1" i="0" u="none" strike="noStrike" kern="1200" cap="none" spc="0" normalizeH="0" baseline="0" noProof="0" dirty="0">
                <a:ln>
                  <a:noFill/>
                </a:ln>
                <a:solidFill>
                  <a:srgbClr val="333333"/>
                </a:solidFill>
                <a:effectLst/>
                <a:uLnTx/>
                <a:uFillTx/>
                <a:latin typeface="Arial" charset="0"/>
                <a:ea typeface="ＭＳ Ｐゴシック" charset="0"/>
              </a:endParaRP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algn="ctr" eaLnBrk="1" hangingPunct="1">
              <a:defRPr/>
            </a:pPr>
            <a:r>
              <a:rPr lang="ar-JO" sz="4800" b="1" dirty="0">
                <a:latin typeface="Arial Narrow" charset="0"/>
              </a:rPr>
              <a:t>أنواع    الناس</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9" name="Text Box 10"/>
          <p:cNvSpPr txBox="1">
            <a:spLocks noChangeArrowheads="1"/>
          </p:cNvSpPr>
          <p:nvPr/>
        </p:nvSpPr>
        <p:spPr bwMode="auto">
          <a:xfrm>
            <a:off x="1217270" y="6262688"/>
            <a:ext cx="250100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33"/>
                </a:solidFill>
                <a:effectLst/>
                <a:uLnTx/>
                <a:uFillTx/>
                <a:latin typeface="Arial" charset="0"/>
                <a:ea typeface="ＭＳ Ｐゴシック" charset="0"/>
              </a:rPr>
              <a:t>غير مؤمن (2: 14)</a:t>
            </a:r>
            <a:endParaRPr kumimoji="0" lang="en-US" sz="2800" b="1" i="0" u="none" strike="noStrike" kern="1200" cap="none" spc="0" normalizeH="0" baseline="0" noProof="0" dirty="0">
              <a:ln>
                <a:noFill/>
              </a:ln>
              <a:solidFill>
                <a:srgbClr val="333333"/>
              </a:solidFill>
              <a:effectLst/>
              <a:uLnTx/>
              <a:uFillTx/>
              <a:latin typeface="Arial" charset="0"/>
              <a:ea typeface="ＭＳ Ｐゴシック" charset="0"/>
            </a:endParaRP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الذات</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الذات</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grpSp>
        <p:nvGrpSpPr>
          <p:cNvPr id="3" name="Group 49"/>
          <p:cNvGrpSpPr>
            <a:grpSpLocks/>
          </p:cNvGrpSpPr>
          <p:nvPr/>
        </p:nvGrpSpPr>
        <p:grpSpPr bwMode="auto">
          <a:xfrm>
            <a:off x="2819400" y="0"/>
            <a:ext cx="4662492" cy="3048000"/>
            <a:chOff x="1776" y="0"/>
            <a:chExt cx="2937"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24" name="Text Box 39"/>
            <p:cNvSpPr txBox="1">
              <a:spLocks noChangeArrowheads="1"/>
            </p:cNvSpPr>
            <p:nvPr/>
          </p:nvSpPr>
          <p:spPr bwMode="auto">
            <a:xfrm>
              <a:off x="4054" y="528"/>
              <a:ext cx="659" cy="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33"/>
                  </a:solidFill>
                  <a:effectLst/>
                  <a:uLnTx/>
                  <a:uFillTx/>
                  <a:latin typeface="Arial" charset="0"/>
                  <a:ea typeface="ＭＳ Ｐゴシック" charset="0"/>
                </a:rPr>
                <a:t>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33"/>
                  </a:solidFill>
                  <a:effectLst/>
                  <a:uLnTx/>
                  <a:uFillTx/>
                  <a:latin typeface="Arial" charset="0"/>
                  <a:ea typeface="ＭＳ Ｐゴシック" charset="0"/>
                </a:rPr>
                <a:t>جسدي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333333"/>
                  </a:solidFill>
                  <a:effectLst/>
                  <a:uLnTx/>
                  <a:uFillTx/>
                  <a:latin typeface="Arial" charset="0"/>
                  <a:ea typeface="ＭＳ Ｐゴシック" charset="0"/>
                </a:rPr>
                <a:t>(3: 1)</a:t>
              </a:r>
              <a:endParaRPr kumimoji="0" lang="en-US" sz="2800" b="1" i="0" u="none" strike="noStrike" kern="1200" cap="none" spc="0" normalizeH="0" baseline="0" noProof="0" dirty="0">
                <a:ln>
                  <a:noFill/>
                </a:ln>
                <a:solidFill>
                  <a:srgbClr val="333333"/>
                </a:solidFill>
                <a:effectLst/>
                <a:uLnTx/>
                <a:uFillTx/>
                <a:latin typeface="Arial" charset="0"/>
                <a:ea typeface="ＭＳ Ｐゴシック" charset="0"/>
              </a:endParaRP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sp>
          <p:nvSpPr>
            <p:cNvPr id="136232" name="WordArt 48"/>
            <p:cNvSpPr>
              <a:spLocks noChangeArrowheads="1" noChangeShapeType="1" noTextEdit="1"/>
            </p:cNvSpPr>
            <p:nvPr/>
          </p:nvSpPr>
          <p:spPr bwMode="auto">
            <a:xfrm>
              <a:off x="2520" y="672"/>
              <a:ext cx="456" cy="40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الذات</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charset="0"/>
                <a:ea typeface="ＭＳ Ｐゴシック" charset="0"/>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ar-JO" altLang="ja-JP" sz="6600" b="1" dirty="0">
                <a:solidFill>
                  <a:srgbClr val="FFFFFF"/>
                </a:solidFill>
                <a:effectLst>
                  <a:outerShdw blurRad="38100" dist="38100" dir="2700000" algn="tl">
                    <a:srgbClr val="000000">
                      <a:alpha val="43137"/>
                    </a:srgbClr>
                  </a:outerShdw>
                </a:effectLst>
                <a:latin typeface="Arial Narrow" charset="0"/>
              </a:rPr>
              <a:t>شهواني تعني جسدي</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algn="ctr" eaLnBrk="1" hangingPunct="1"/>
            <a:r>
              <a:rPr lang="ar-JO" b="1" dirty="0">
                <a:latin typeface="Arial Narrow" charset="0"/>
              </a:rPr>
              <a:t>نوعين من الجسدية</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7606" name="Text Box 6"/>
          <p:cNvSpPr txBox="1">
            <a:spLocks noChangeArrowheads="1"/>
          </p:cNvSpPr>
          <p:nvPr/>
        </p:nvSpPr>
        <p:spPr bwMode="auto">
          <a:xfrm>
            <a:off x="381000" y="6019800"/>
            <a:ext cx="34034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333333"/>
                </a:solidFill>
                <a:effectLst/>
                <a:uLnTx/>
                <a:uFillTx/>
                <a:latin typeface="Arial" charset="0"/>
                <a:ea typeface="ＭＳ Ｐゴシック" charset="0"/>
              </a:rPr>
              <a:t>Sarkikos</a:t>
            </a:r>
            <a:r>
              <a:rPr kumimoji="0" lang="en-US" sz="2400" b="1" i="0" u="none" strike="noStrike" kern="1200" cap="none" spc="0" normalizeH="0" baseline="0" noProof="0" dirty="0">
                <a:ln>
                  <a:noFill/>
                </a:ln>
                <a:solidFill>
                  <a:srgbClr val="333333"/>
                </a:solidFill>
                <a:effectLst/>
                <a:uLnTx/>
                <a:uFillTx/>
                <a:latin typeface="Arial" charset="0"/>
                <a:ea typeface="ＭＳ Ｐゴシック" charset="0"/>
              </a:rPr>
              <a:t>, </a:t>
            </a:r>
            <a:r>
              <a:rPr kumimoji="0" lang="en-US" altLang="ja-JP" sz="2400" b="1" i="0" u="none" strike="noStrike" kern="1200" cap="none" spc="0" normalizeH="0" baseline="0" noProof="0" dirty="0">
                <a:ln>
                  <a:noFill/>
                </a:ln>
                <a:solidFill>
                  <a:srgbClr val="333333"/>
                </a:solidFill>
                <a:effectLst/>
                <a:uLnTx/>
                <a:uFillTx/>
                <a:latin typeface="Arial" charset="0"/>
                <a:ea typeface="ＭＳ Ｐゴシック" charset="0"/>
              </a:rPr>
              <a:t>“</a:t>
            </a:r>
            <a:r>
              <a:rPr kumimoji="0" lang="ar-JO" altLang="ja-JP" sz="2400" b="1" i="0" u="none" strike="noStrike" kern="1200" cap="none" spc="0" normalizeH="0" baseline="0" noProof="0" dirty="0">
                <a:ln>
                  <a:noFill/>
                </a:ln>
                <a:solidFill>
                  <a:srgbClr val="333333"/>
                </a:solidFill>
                <a:effectLst/>
                <a:uLnTx/>
                <a:uFillTx/>
                <a:latin typeface="Arial" charset="0"/>
                <a:ea typeface="ＭＳ Ｐゴシック" charset="0"/>
              </a:rPr>
              <a:t>كجسدي </a:t>
            </a:r>
            <a:r>
              <a:rPr kumimoji="0" lang="en-US" altLang="ja-JP" sz="2400" b="1" i="0" u="none" strike="noStrike" kern="1200" cap="none" spc="0" normalizeH="0" baseline="0" noProof="0" dirty="0">
                <a:ln>
                  <a:noFill/>
                </a:ln>
                <a:solidFill>
                  <a:srgbClr val="333333"/>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333333"/>
                </a:solidFill>
                <a:effectLst/>
                <a:uLnTx/>
                <a:uFillTx/>
                <a:latin typeface="Arial" charset="0"/>
                <a:ea typeface="ＭＳ Ｐゴシック" charset="0"/>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333333"/>
                </a:solidFill>
                <a:effectLst/>
                <a:uLnTx/>
                <a:uFillTx/>
                <a:latin typeface="Arial" charset="0"/>
                <a:ea typeface="ＭＳ Ｐゴシック" charset="0"/>
              </a:rPr>
              <a:t>Sarkinos</a:t>
            </a:r>
            <a:r>
              <a:rPr kumimoji="0" lang="en-US" sz="2400" b="1" i="0" u="none" strike="noStrike" kern="1200" cap="none" spc="0" normalizeH="0" baseline="0" noProof="0" dirty="0">
                <a:ln>
                  <a:noFill/>
                </a:ln>
                <a:solidFill>
                  <a:srgbClr val="333333"/>
                </a:solidFill>
                <a:effectLst/>
                <a:uLnTx/>
                <a:uFillTx/>
                <a:latin typeface="Arial" charset="0"/>
                <a:ea typeface="ＭＳ Ｐゴシック" charset="0"/>
              </a:rPr>
              <a:t>, </a:t>
            </a:r>
            <a:r>
              <a:rPr kumimoji="0" lang="en-US" altLang="ja-JP" sz="2400" b="1" i="0" u="none" strike="noStrike" kern="1200" cap="none" spc="0" normalizeH="0" baseline="0" noProof="0" dirty="0">
                <a:ln>
                  <a:noFill/>
                </a:ln>
                <a:solidFill>
                  <a:srgbClr val="333333"/>
                </a:solidFill>
                <a:effectLst/>
                <a:uLnTx/>
                <a:uFillTx/>
                <a:latin typeface="Arial" charset="0"/>
                <a:ea typeface="ＭＳ Ｐゴシック" charset="0"/>
              </a:rPr>
              <a:t>“</a:t>
            </a:r>
            <a:r>
              <a:rPr kumimoji="0" lang="ar-JO" altLang="ja-JP" sz="2400" b="1" i="0" u="none" strike="noStrike" kern="1200" cap="none" spc="0" normalizeH="0" baseline="0" noProof="0" dirty="0">
                <a:ln>
                  <a:noFill/>
                </a:ln>
                <a:solidFill>
                  <a:srgbClr val="333333"/>
                </a:solidFill>
                <a:effectLst/>
                <a:uLnTx/>
                <a:uFillTx/>
                <a:latin typeface="Arial" charset="0"/>
                <a:ea typeface="ＭＳ Ｐゴシック" charset="0"/>
              </a:rPr>
              <a:t> مصنوع من الجسد</a:t>
            </a:r>
            <a:r>
              <a:rPr kumimoji="0" lang="en-US" altLang="ja-JP" sz="2400" b="1" i="0" u="none" strike="noStrike" kern="1200" cap="none" spc="0" normalizeH="0" baseline="0" noProof="0" dirty="0">
                <a:ln>
                  <a:noFill/>
                </a:ln>
                <a:solidFill>
                  <a:srgbClr val="333333"/>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333333"/>
                </a:solidFill>
                <a:effectLst/>
                <a:uLnTx/>
                <a:uFillTx/>
                <a:latin typeface="Arial" charset="0"/>
                <a:ea typeface="ＭＳ Ｐゴシック" charset="0"/>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eaLnBrk="1" hangingPunct="1"/>
            <a:r>
              <a:rPr lang="ar-JO" altLang="ja-JP" sz="4000" b="1" i="1" dirty="0">
                <a:latin typeface="Arial" charset="0"/>
                <a:ea typeface="ＭＳ Ｐゴシック" charset="0"/>
                <a:cs typeface="ＭＳ Ｐゴシック" charset="0"/>
              </a:rPr>
              <a:t>و ستمتحن</a:t>
            </a:r>
            <a:r>
              <a:rPr lang="ar-JO" altLang="ja-JP" sz="4000" b="1" i="1" dirty="0">
                <a:solidFill>
                  <a:srgbClr val="FF0000"/>
                </a:solidFill>
                <a:latin typeface="Arial" charset="0"/>
                <a:ea typeface="ＭＳ Ｐゴシック" charset="0"/>
                <a:cs typeface="ＭＳ Ｐゴシック" charset="0"/>
              </a:rPr>
              <a:t> النار </a:t>
            </a:r>
            <a:r>
              <a:rPr lang="ar-JO" altLang="ja-JP" sz="4000" b="1" i="1" dirty="0">
                <a:latin typeface="Arial" charset="0"/>
                <a:ea typeface="ＭＳ Ｐゴシック" charset="0"/>
                <a:cs typeface="ＭＳ Ｐゴシック" charset="0"/>
              </a:rPr>
              <a:t>عمل </a:t>
            </a:r>
            <a:br>
              <a:rPr lang="ar-JO" altLang="ja-JP" sz="4000" b="1" i="1" dirty="0">
                <a:latin typeface="Arial" charset="0"/>
                <a:ea typeface="ＭＳ Ｐゴシック" charset="0"/>
                <a:cs typeface="ＭＳ Ｐゴシック" charset="0"/>
              </a:rPr>
            </a:br>
            <a:r>
              <a:rPr lang="ar-JO" altLang="ja-JP" sz="4000" b="1" i="1" dirty="0">
                <a:latin typeface="Arial" charset="0"/>
                <a:ea typeface="ＭＳ Ｐゴシック" charset="0"/>
                <a:cs typeface="ＭＳ Ｐゴシック" charset="0"/>
              </a:rPr>
              <a:t>كل واحد ما هو </a:t>
            </a:r>
            <a:br>
              <a:rPr lang="ar-JO" altLang="ja-JP"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ar-JO" sz="4000" b="1" i="1" dirty="0">
                <a:latin typeface="Arial" charset="0"/>
                <a:ea typeface="ＭＳ Ｐゴシック" charset="0"/>
                <a:cs typeface="ＭＳ Ｐゴシック" charset="0"/>
              </a:rPr>
              <a:t>1 كو 3: 13</a:t>
            </a:r>
            <a:r>
              <a:rPr lang="en-US" sz="4000" b="1" i="1"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t>مواد بناء دائمة (3: 12 أ)</a:t>
            </a:r>
            <a:endParaRPr lang="en-US" sz="3600" b="1"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ذهب</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حجارة كريمة</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فضة</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4976042"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Tahoma" charset="0"/>
                <a:ea typeface="ＭＳ Ｐゴシック" charset="0"/>
              </a:rPr>
              <a:t>مقتبسة من تشارلز سويندول (دليل دراسة المواهب الروحية) (آي إف إل،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ahoma" charset="0"/>
                <a:ea typeface="ＭＳ Ｐゴシック"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t>مواد البناء القابلة للتلف (3:12 ب)</a:t>
            </a:r>
            <a:endParaRPr lang="en-US" sz="3600" b="1"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قش</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عشب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1"/>
            <a:ext cx="6129358"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Tahoma" charset="0"/>
                <a:ea typeface="ＭＳ Ｐゴシック" charset="0"/>
              </a:rPr>
              <a:t>مقتبسة من تشارلز سويندول (دليل دراسة المواهب الروحية) (آي إف إل،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ahoma" charset="0"/>
                <a:ea typeface="ＭＳ Ｐゴシック"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ar-JO" sz="4800" b="1" dirty="0">
                <a:solidFill>
                  <a:schemeClr val="bg1"/>
                </a:solidFill>
                <a:latin typeface="Arial" charset="0"/>
              </a:rPr>
              <a:t>و أما هو فسيخلص و لكن كما بنار</a:t>
            </a:r>
            <a:br>
              <a:rPr lang="ar-JO" sz="4800" b="1" dirty="0">
                <a:solidFill>
                  <a:schemeClr val="bg1"/>
                </a:solidFill>
                <a:latin typeface="Arial" charset="0"/>
              </a:rPr>
            </a:br>
            <a:r>
              <a:rPr lang="ar-JO" sz="4800" b="1" dirty="0">
                <a:solidFill>
                  <a:schemeClr val="bg1"/>
                </a:solidFill>
                <a:latin typeface="Arial" charset="0"/>
              </a:rPr>
              <a:t>(3: 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ar-JO" sz="4800" b="1" i="1" dirty="0">
                <a:solidFill>
                  <a:schemeClr val="bg1"/>
                </a:solidFill>
                <a:latin typeface="Arial" charset="0"/>
              </a:rPr>
              <a:t>الفكرة الرئيسية في 1 كورنثوس 3</a:t>
            </a:r>
            <a:r>
              <a:rPr lang="en-US" sz="4800" b="1" i="1" dirty="0">
                <a:solidFill>
                  <a:schemeClr val="bg1"/>
                </a:solidFill>
                <a:latin typeface="Arial" charset="0"/>
              </a:rPr>
              <a:t>—</a:t>
            </a:r>
            <a:br>
              <a:rPr lang="en-US" sz="4800" b="1" dirty="0">
                <a:solidFill>
                  <a:schemeClr val="bg1"/>
                </a:solidFill>
                <a:latin typeface="Arial" charset="0"/>
              </a:rPr>
            </a:br>
            <a:br>
              <a:rPr lang="en-US" sz="4000" dirty="0">
                <a:solidFill>
                  <a:schemeClr val="tx1"/>
                </a:solidFill>
                <a:latin typeface="Times" charset="0"/>
              </a:rPr>
            </a:br>
            <a:r>
              <a:rPr lang="ar-JO" sz="4800" b="1" dirty="0">
                <a:solidFill>
                  <a:schemeClr val="bg1"/>
                </a:solidFill>
                <a:effectLst>
                  <a:outerShdw blurRad="38100" dist="38100" dir="2700000" algn="tl">
                    <a:srgbClr val="000000">
                      <a:alpha val="43137"/>
                    </a:srgbClr>
                  </a:outerShdw>
                </a:effectLst>
                <a:latin typeface="Times" charset="0"/>
              </a:rPr>
              <a:t>تأتي الوحدة عبر النظر إلى البركات كونها من </a:t>
            </a:r>
            <a:r>
              <a:rPr lang="ar-JO" sz="4800" b="1" dirty="0">
                <a:solidFill>
                  <a:srgbClr val="FFFF00"/>
                </a:solidFill>
                <a:effectLst>
                  <a:outerShdw blurRad="38100" dist="38100" dir="2700000" algn="tl">
                    <a:srgbClr val="000000">
                      <a:alpha val="43137"/>
                    </a:srgbClr>
                  </a:outerShdw>
                </a:effectLst>
                <a:latin typeface="Times" charset="0"/>
              </a:rPr>
              <a:t>الله</a:t>
            </a:r>
            <a:r>
              <a:rPr lang="ar-JO" sz="4800" b="1" dirty="0">
                <a:solidFill>
                  <a:schemeClr val="bg1"/>
                </a:solidFill>
                <a:effectLst>
                  <a:outerShdw blurRad="38100" dist="38100" dir="2700000" algn="tl">
                    <a:srgbClr val="000000">
                      <a:alpha val="43137"/>
                    </a:srgbClr>
                  </a:outerShdw>
                </a:effectLst>
                <a:latin typeface="Times" charset="0"/>
              </a:rPr>
              <a:t> – ليس من </a:t>
            </a:r>
            <a:r>
              <a:rPr lang="ar-JO" sz="4800" b="1" dirty="0">
                <a:solidFill>
                  <a:srgbClr val="FFFF00"/>
                </a:solidFill>
                <a:effectLst>
                  <a:outerShdw blurRad="38100" dist="38100" dir="2700000" algn="tl">
                    <a:srgbClr val="000000">
                      <a:alpha val="43137"/>
                    </a:srgbClr>
                  </a:outerShdw>
                </a:effectLst>
                <a:latin typeface="Times" charset="0"/>
              </a:rPr>
              <a:t>القادة</a:t>
            </a:r>
            <a:endParaRPr lang="en-US" sz="4800" b="1" dirty="0">
              <a:solidFill>
                <a:srgbClr val="FFFF00"/>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5459"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4</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ar-JO" sz="6600" b="1" dirty="0">
                <a:solidFill>
                  <a:srgbClr val="C00000"/>
                </a:solidFill>
                <a:effectLst>
                  <a:glow rad="127000">
                    <a:schemeClr val="bg1"/>
                  </a:glow>
                </a:effectLst>
                <a:latin typeface="Arial" charset="0"/>
                <a:ea typeface="ＭＳ Ｐゴシック" charset="0"/>
                <a:cs typeface="ＭＳ Ｐゴシック" charset="0"/>
              </a:rPr>
              <a:t>كن مختلفاً</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05597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ar-JO" sz="5400" b="1" dirty="0">
                <a:solidFill>
                  <a:schemeClr val="bg1"/>
                </a:solidFill>
                <a:effectLst>
                  <a:outerShdw blurRad="234950" dist="139700" dir="2700000" algn="tl" rotWithShape="0">
                    <a:srgbClr val="000000">
                      <a:alpha val="71000"/>
                    </a:srgbClr>
                  </a:outerShdw>
                </a:effectLst>
              </a:rPr>
              <a:t>كيف يجب أن ننظر إلى </a:t>
            </a:r>
            <a:r>
              <a:rPr lang="ar-JO" sz="5400" b="1" dirty="0">
                <a:solidFill>
                  <a:srgbClr val="FFFF00"/>
                </a:solidFill>
                <a:effectLst>
                  <a:outerShdw blurRad="234950" dist="139700" dir="2700000" algn="tl" rotWithShape="0">
                    <a:srgbClr val="000000">
                      <a:alpha val="71000"/>
                    </a:srgbClr>
                  </a:outerShdw>
                </a:effectLst>
              </a:rPr>
              <a:t>قادتنا</a:t>
            </a:r>
            <a:r>
              <a:rPr lang="ar-JO" sz="5400" b="1" dirty="0">
                <a:solidFill>
                  <a:schemeClr val="bg1"/>
                </a:solidFill>
                <a:effectLst>
                  <a:outerShdw blurRad="234950" dist="139700" dir="2700000" algn="tl" rotWithShape="0">
                    <a:srgbClr val="000000">
                      <a:alpha val="71000"/>
                    </a:srgbClr>
                  </a:outerShdw>
                </a:effectLst>
              </a:rPr>
              <a:t> الروحيين ؟</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ar-JO" sz="5400" b="1" i="1" dirty="0">
                <a:effectLst>
                  <a:outerShdw blurRad="38100" dist="38100" dir="2700000" algn="tl">
                    <a:srgbClr val="DDDDDD"/>
                  </a:outerShdw>
                </a:effectLst>
              </a:rPr>
              <a:t>موضوع 1 كورنثوس 4</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ar-JO" b="1" i="1" kern="1200" dirty="0">
                <a:solidFill>
                  <a:schemeClr val="bg1"/>
                </a:solidFill>
                <a:effectLst>
                  <a:glow rad="254000">
                    <a:schemeClr val="tx2">
                      <a:alpha val="83000"/>
                    </a:schemeClr>
                  </a:glow>
                </a:effectLst>
                <a:latin typeface="Arial" charset="0"/>
                <a:ea typeface="ＭＳ Ｐゴシック" charset="0"/>
              </a:rPr>
              <a:t>نقطة بولس الرئيسية في 1 كورنثوس 4</a:t>
            </a:r>
            <a:endParaRPr lang="en-US" b="1" i="1" kern="1200" dirty="0">
              <a:solidFill>
                <a:schemeClr val="bg1"/>
              </a:solidFill>
              <a:effectLst>
                <a:glow rad="254000">
                  <a:schemeClr val="tx2">
                    <a:alpha val="83000"/>
                  </a:schemeClr>
                </a:glow>
              </a:effectLst>
              <a:latin typeface="Arial" charset="0"/>
              <a:ea typeface="ＭＳ Ｐゴシック" charset="0"/>
            </a:endParaRP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3000"/>
                    </a:srgbClr>
                  </a:glow>
                </a:effectLst>
                <a:uLnTx/>
                <a:uFillTx/>
                <a:latin typeface="Arial" charset="0"/>
                <a:ea typeface="ＭＳ Ｐゴシック" charset="0"/>
              </a:rPr>
              <a:t>معاملة الشيوخ من خلال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254000">
                    <a:srgbClr val="000000">
                      <a:alpha val="83000"/>
                    </a:srgbClr>
                  </a:glow>
                </a:effectLst>
                <a:uLnTx/>
                <a:uFillTx/>
                <a:latin typeface="Arial" charset="0"/>
                <a:ea typeface="ＭＳ Ｐゴシック" charset="0"/>
              </a:rPr>
              <a:t>توازن</a:t>
            </a:r>
            <a:r>
              <a:rPr kumimoji="0" lang="ar-JO" sz="4800" b="1" i="0" u="none" strike="noStrike" kern="1200" cap="none" spc="0" normalizeH="0" baseline="0" noProof="0" dirty="0">
                <a:ln>
                  <a:noFill/>
                </a:ln>
                <a:solidFill>
                  <a:srgbClr val="FFFFFF"/>
                </a:solidFill>
                <a:effectLst>
                  <a:glow rad="254000">
                    <a:srgbClr val="000000">
                      <a:alpha val="83000"/>
                    </a:srgbClr>
                  </a:glow>
                </a:effectLst>
                <a:uLnTx/>
                <a:uFillTx/>
                <a:latin typeface="Arial" charset="0"/>
                <a:ea typeface="ＭＳ Ｐゴシック" charset="0"/>
              </a:rPr>
              <a:t> كتابي</a:t>
            </a:r>
            <a:endParaRPr kumimoji="0" lang="en-US" sz="4800" b="1" i="0" u="none" strike="noStrike" kern="1200" cap="none" spc="0" normalizeH="0" baseline="0" noProof="0" dirty="0">
              <a:ln>
                <a:noFill/>
              </a:ln>
              <a:solidFill>
                <a:srgbClr val="000000"/>
              </a:solidFill>
              <a:effectLst>
                <a:glow rad="254000">
                  <a:srgbClr val="000000">
                    <a:alpha val="83000"/>
                  </a:srgbClr>
                </a:glow>
              </a:effectLst>
              <a:uLnTx/>
              <a:uFillTx/>
              <a:latin typeface="Arial" charset="0"/>
              <a:ea typeface="ＭＳ Ｐゴシック" charset="0"/>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254000">
                    <a:srgbClr val="000000">
                      <a:alpha val="83000"/>
                    </a:srgbClr>
                  </a:glow>
                </a:effectLst>
                <a:uLnTx/>
                <a:uFillTx/>
                <a:latin typeface="Arial" charset="0"/>
                <a:ea typeface="ＭＳ Ｐゴシック" charset="0"/>
              </a:rPr>
              <a:t>كخدام</a:t>
            </a:r>
            <a:r>
              <a:rPr kumimoji="0" lang="ar-JO" sz="4800" b="1" i="0" u="none" strike="noStrike" kern="1200" cap="none" spc="0" normalizeH="0" baseline="0" noProof="0" dirty="0">
                <a:ln>
                  <a:noFill/>
                </a:ln>
                <a:solidFill>
                  <a:srgbClr val="FFFFFF"/>
                </a:solidFill>
                <a:effectLst>
                  <a:glow rad="254000">
                    <a:srgbClr val="000000">
                      <a:alpha val="83000"/>
                    </a:srgbClr>
                  </a:glow>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54000">
                    <a:srgbClr val="000000">
                      <a:alpha val="83000"/>
                    </a:srgbClr>
                  </a:glow>
                </a:effectLst>
                <a:uLnTx/>
                <a:uFillTx/>
                <a:latin typeface="Arial" charset="0"/>
                <a:ea typeface="ＭＳ Ｐゴシック" charset="0"/>
              </a:rPr>
              <a:t>مخلصين و متواضعين</a:t>
            </a:r>
            <a:endParaRPr kumimoji="0" lang="en-US" sz="4800" b="0" i="0" u="none" strike="noStrike" kern="1200" cap="none" spc="0" normalizeH="0" baseline="0" noProof="0" dirty="0">
              <a:ln>
                <a:noFill/>
              </a:ln>
              <a:solidFill>
                <a:srgbClr val="000000"/>
              </a:solidFill>
              <a:effectLst>
                <a:glow rad="254000">
                  <a:srgbClr val="000000">
                    <a:alpha val="83000"/>
                  </a:srgbClr>
                </a:glow>
              </a:effectLst>
              <a:uLnTx/>
              <a:uFillTx/>
              <a:latin typeface="Arial" charset="0"/>
              <a:ea typeface="ＭＳ Ｐゴシック" charset="0"/>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rPr>
              <a:t>ولكن أيضًا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uLnTx/>
                <a:uFillTx/>
                <a:latin typeface="Arial" charset="0"/>
                <a:ea typeface="ＭＳ Ｐゴシック" charset="0"/>
              </a:rPr>
              <a:t>كآباء</a:t>
            </a: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rPr>
              <a:t>روحيين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rPr>
              <a:t>لهم سلطان</a:t>
            </a:r>
            <a:endParaRPr kumimoji="0" lang="en-US" sz="4800" b="0" i="0" u="none" strike="noStrike" kern="1200" cap="none" spc="0" normalizeH="0" baseline="0" noProof="0" dirty="0">
              <a:ln>
                <a:noFill/>
              </a:ln>
              <a:solidFill>
                <a:srgbClr val="FFFFFF"/>
              </a:solidFill>
              <a:effectLst>
                <a:glow rad="254000">
                  <a:srgbClr val="000000">
                    <a:alpha val="83000"/>
                  </a:srgbClr>
                </a:glow>
              </a:effectLst>
              <a:uLnTx/>
              <a:uFillTx/>
              <a:latin typeface="Arial" charset="0"/>
              <a:ea typeface="ＭＳ Ｐゴシック" charset="0"/>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197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197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19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ar-JO" sz="3200" b="1" i="1" dirty="0">
                <a:effectLst>
                  <a:glow rad="127000">
                    <a:schemeClr val="tx1"/>
                  </a:glow>
                </a:effectLst>
                <a:latin typeface="Arial" charset="0"/>
                <a:ea typeface="ＭＳ Ｐゴシック" charset="0"/>
                <a:cs typeface="ＭＳ Ｐゴシック" charset="0"/>
              </a:rPr>
              <a:t>كيف يجب أن نكون </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مختلفين</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عن غير المؤمنين ؟</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متحدين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خلوقين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483"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5</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ar-JO" sz="4800" b="1" dirty="0">
                <a:solidFill>
                  <a:schemeClr val="bg1"/>
                </a:solidFill>
                <a:latin typeface="Arial" charset="0"/>
                <a:ea typeface="Osaka" charset="0"/>
                <a:cs typeface="Osaka" charset="0"/>
              </a:rPr>
              <a:t>كيف نحافظ </a:t>
            </a:r>
            <a:br>
              <a:rPr lang="ar-JO" sz="4800" b="1" dirty="0">
                <a:solidFill>
                  <a:schemeClr val="bg1"/>
                </a:solidFill>
                <a:latin typeface="Arial" charset="0"/>
                <a:ea typeface="Osaka" charset="0"/>
                <a:cs typeface="Osaka" charset="0"/>
              </a:rPr>
            </a:br>
            <a:r>
              <a:rPr lang="ar-JO" sz="4800" b="1" dirty="0">
                <a:solidFill>
                  <a:schemeClr val="bg1"/>
                </a:solidFill>
                <a:latin typeface="Arial" charset="0"/>
                <a:ea typeface="Osaka" charset="0"/>
                <a:cs typeface="Osaka" charset="0"/>
              </a:rPr>
              <a:t>على </a:t>
            </a:r>
            <a:r>
              <a:rPr lang="ar-JO" sz="4800" b="1" dirty="0">
                <a:solidFill>
                  <a:srgbClr val="00FFCC"/>
                </a:solidFill>
                <a:latin typeface="Arial" charset="0"/>
                <a:ea typeface="Osaka" charset="0"/>
                <a:cs typeface="Osaka" charset="0"/>
              </a:rPr>
              <a:t>الطهارة</a:t>
            </a:r>
            <a:r>
              <a:rPr lang="ar-JO" sz="4800" b="1" dirty="0">
                <a:solidFill>
                  <a:schemeClr val="bg1"/>
                </a:solidFill>
                <a:latin typeface="Arial" charset="0"/>
                <a:ea typeface="Osaka" charset="0"/>
                <a:cs typeface="Osaka" charset="0"/>
              </a:rPr>
              <a:t> </a:t>
            </a:r>
            <a:br>
              <a:rPr lang="ar-JO" sz="4800" b="1" dirty="0">
                <a:solidFill>
                  <a:schemeClr val="bg1"/>
                </a:solidFill>
                <a:latin typeface="Arial" charset="0"/>
                <a:ea typeface="Osaka" charset="0"/>
                <a:cs typeface="Osaka" charset="0"/>
              </a:rPr>
            </a:br>
            <a:r>
              <a:rPr lang="ar-JO" sz="4800" b="1" dirty="0">
                <a:solidFill>
                  <a:schemeClr val="bg1"/>
                </a:solidFill>
                <a:latin typeface="Arial" charset="0"/>
                <a:ea typeface="Osaka" charset="0"/>
                <a:cs typeface="Osaka" charset="0"/>
              </a:rPr>
              <a:t>في الكنيسة ؟</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br>
              <a:rPr lang="en-US" sz="4800" b="1" dirty="0">
                <a:solidFill>
                  <a:srgbClr val="000000"/>
                </a:solidFill>
                <a:latin typeface="Arial"/>
                <a:cs typeface="Arial"/>
              </a:rPr>
            </a:br>
            <a:r>
              <a:rPr lang="ar-JO" sz="4800" b="1" dirty="0">
                <a:solidFill>
                  <a:srgbClr val="FF00FF"/>
                </a:solidFill>
                <a:latin typeface="Arial"/>
                <a:cs typeface="Arial"/>
              </a:rPr>
              <a:t>استبعاد</a:t>
            </a:r>
            <a:r>
              <a:rPr lang="ar-JO" sz="4800" b="1" dirty="0">
                <a:solidFill>
                  <a:srgbClr val="000000"/>
                </a:solidFill>
                <a:latin typeface="Arial"/>
                <a:cs typeface="Arial"/>
              </a:rPr>
              <a:t> الأعضاء الذين يعيشون في الخطية بتواضع (5: 1-2)</a:t>
            </a:r>
            <a:endParaRPr lang="en-US" sz="4800" b="1" dirty="0">
              <a:solidFill>
                <a:srgbClr val="000000"/>
              </a:solidFill>
              <a:latin typeface="Arial"/>
              <a:cs typeface="Arial"/>
            </a:endParaRP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482400"/>
                </a:solidFill>
                <a:effectLst/>
                <a:uLnTx/>
                <a:uFillTx/>
                <a:latin typeface="Arial"/>
                <a:ea typeface="ＭＳ Ｐゴシック" charset="0"/>
                <a:cs typeface="Arial"/>
              </a:rPr>
              <a:t>ضرب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482400"/>
                </a:solidFill>
                <a:effectLst/>
                <a:uLnTx/>
                <a:uFillTx/>
                <a:latin typeface="Arial"/>
                <a:ea typeface="ＭＳ Ｐゴシック" charset="0"/>
                <a:cs typeface="Arial"/>
              </a:rPr>
              <a:t> القديسين</a:t>
            </a:r>
            <a:endParaRPr kumimoji="0" lang="en-US" sz="4000" b="1" i="0" u="none" strike="noStrike" kern="1200" cap="none" spc="0" normalizeH="0" baseline="0" noProof="0" dirty="0">
              <a:ln>
                <a:noFill/>
              </a:ln>
              <a:solidFill>
                <a:srgbClr val="482400"/>
              </a:solidFill>
              <a:effectLst/>
              <a:uLnTx/>
              <a:uFillTx/>
              <a:latin typeface="Arial"/>
              <a:ea typeface="ＭＳ Ｐゴシック" charset="0"/>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الرعاية الكافية للمواجهة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3" name="Rectangle 2"/>
          <p:cNvSpPr>
            <a:spLocks noGrp="1" noChangeArrowheads="1"/>
          </p:cNvSpPr>
          <p:nvPr>
            <p:ph type="ctrTitle"/>
          </p:nvPr>
        </p:nvSpPr>
        <p:spPr>
          <a:xfrm>
            <a:off x="115888" y="3481536"/>
            <a:ext cx="4384104" cy="3403848"/>
          </a:xfrm>
        </p:spPr>
        <p:txBody>
          <a:bodyPr/>
          <a:lstStyle/>
          <a:p>
            <a:pPr algn="r" eaLnBrk="1" hangingPunct="1"/>
            <a:r>
              <a:rPr lang="ar-JO" sz="3600" b="1" dirty="0"/>
              <a:t>أ. التأديب يسلم المؤمن إلى سلطان </a:t>
            </a:r>
            <a:r>
              <a:rPr lang="ar-JO" sz="3600" b="1" dirty="0">
                <a:solidFill>
                  <a:srgbClr val="0070C0"/>
                </a:solidFill>
              </a:rPr>
              <a:t>الشيطان</a:t>
            </a:r>
            <a:r>
              <a:rPr lang="ar-JO" sz="3600" b="1" dirty="0"/>
              <a:t> لإنهاء نفاقه (5: 3-5)</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000000"/>
                </a:solidFill>
                <a:effectLst/>
                <a:uLnTx/>
                <a:uFillTx/>
                <a:latin typeface="Arial" charset="0"/>
                <a:ea typeface="Osaka" charset="0"/>
                <a:cs typeface="Osaka" charset="0"/>
              </a:rPr>
              <a:t>يسلم للشيطان</a:t>
            </a:r>
            <a:endParaRPr kumimoji="0" lang="en-US" sz="4800" b="1" i="0" u="none" strike="noStrike" kern="1200" cap="none" spc="0" normalizeH="0" baseline="0" noProof="0" dirty="0">
              <a:ln>
                <a:noFill/>
              </a:ln>
              <a:solidFill>
                <a:srgbClr val="000000"/>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ar-JO" sz="5400" b="1" dirty="0"/>
              <a:t>ب- التأديب يحافظ على </a:t>
            </a:r>
            <a:r>
              <a:rPr lang="ar-JO" sz="5400" b="1" dirty="0">
                <a:solidFill>
                  <a:srgbClr val="0070C0"/>
                </a:solidFill>
              </a:rPr>
              <a:t>نقاء</a:t>
            </a:r>
            <a:r>
              <a:rPr lang="ar-JO" sz="5400" b="1" dirty="0"/>
              <a:t> الجسد (5: 6-8)</a:t>
            </a:r>
            <a:endParaRPr lang="en-US" sz="5400" b="1"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ar-JO" sz="7200" dirty="0">
                <a:solidFill>
                  <a:schemeClr val="bg1"/>
                </a:solidFill>
                <a:latin typeface="Arial" charset="0"/>
                <a:ea typeface="Osaka" charset="0"/>
                <a:cs typeface="Osaka" charset="0"/>
              </a:rPr>
              <a:t>الخميرة</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ar-JO" sz="4800" b="1" dirty="0">
                <a:solidFill>
                  <a:schemeClr val="bg1"/>
                </a:solidFill>
                <a:latin typeface="Arial" charset="0"/>
                <a:ea typeface="Osaka" charset="0"/>
                <a:cs typeface="Osaka" charset="0"/>
              </a:rPr>
              <a:t>تركيز 1 كورنثوس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Times" charset="0"/>
                <a:ea typeface="Osaka" charset="0"/>
                <a:cs typeface="Osaka" charset="0"/>
              </a:rPr>
              <a:t>Guard church by </a:t>
            </a:r>
            <a:r>
              <a:rPr kumimoji="0" lang="en-US" sz="4400" b="0" i="0" u="sng" strike="noStrike" kern="1200" cap="none" spc="0" normalizeH="0" baseline="0" noProof="0">
                <a:ln>
                  <a:noFill/>
                </a:ln>
                <a:solidFill>
                  <a:srgbClr val="000000"/>
                </a:solidFill>
                <a:effectLst/>
                <a:uLnTx/>
                <a:uFillTx/>
                <a:latin typeface="Times" charset="0"/>
                <a:ea typeface="Osaka" charset="0"/>
                <a:cs typeface="Osaka" charset="0"/>
              </a:rPr>
              <a:t>expelling</a:t>
            </a:r>
            <a:r>
              <a:rPr kumimoji="0" lang="en-US" sz="4400" b="0" i="0" u="none" strike="noStrike" kern="1200" cap="none" spc="0" normalizeH="0" baseline="0" noProof="0">
                <a:ln>
                  <a:noFill/>
                </a:ln>
                <a:solidFill>
                  <a:srgbClr val="000000"/>
                </a:solidFill>
                <a:effectLst/>
                <a:uLnTx/>
                <a:uFillTx/>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charset="0"/>
                <a:ea typeface="Osaka" charset="0"/>
                <a:cs typeface="Osaka" charset="0"/>
              </a:rPr>
              <a:t>الحفاظ على طهارة الكنيسة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00FFFF"/>
                </a:solidFill>
                <a:effectLst/>
                <a:uLnTx/>
                <a:uFillTx/>
                <a:latin typeface="Aramis Italic" charset="0"/>
                <a:ea typeface="Osaka" charset="0"/>
                <a:cs typeface="Osaka" charset="0"/>
              </a:rPr>
              <a:t>بطرد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Osaka" charset="0"/>
                <a:cs typeface="Osaka" charset="0"/>
              </a:rPr>
              <a:t> </a:t>
            </a:r>
            <a:r>
              <a:rPr kumimoji="0" lang="ar-JO" sz="6000" b="1" i="0" u="none" strike="noStrike" kern="1200" cap="none" spc="0" normalizeH="0" baseline="0" noProof="0" dirty="0">
                <a:ln>
                  <a:noFill/>
                </a:ln>
                <a:solidFill>
                  <a:srgbClr val="FFFFFF"/>
                </a:solidFill>
                <a:effectLst/>
                <a:uLnTx/>
                <a:uFillTx/>
                <a:latin typeface="Arial" charset="0"/>
                <a:ea typeface="Osaka" charset="0"/>
                <a:cs typeface="Osaka" charset="0"/>
              </a:rPr>
              <a:t>المؤمنين غير التائبين</a:t>
            </a:r>
            <a:endParaRPr kumimoji="0" lang="en-US" sz="60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6664">
                                            <p:txEl>
                                              <p:pRg st="1" end="1"/>
                                            </p:txEl>
                                          </p:spTgt>
                                        </p:tgtEl>
                                        <p:attrNameLst>
                                          <p:attrName>style.visibility</p:attrName>
                                        </p:attrNameLst>
                                      </p:cBhvr>
                                      <p:to>
                                        <p:strVal val="visible"/>
                                      </p:to>
                                    </p:set>
                                    <p:animEffect transition="in" filter="fade">
                                      <p:cBhvr>
                                        <p:cTn id="12" dur="500"/>
                                        <p:tgtEl>
                                          <p:spTgt spid="3266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6664">
                                            <p:txEl>
                                              <p:pRg st="2" end="2"/>
                                            </p:txEl>
                                          </p:spTgt>
                                        </p:tgtEl>
                                        <p:attrNameLst>
                                          <p:attrName>style.visibility</p:attrName>
                                        </p:attrNameLst>
                                      </p:cBhvr>
                                      <p:to>
                                        <p:strVal val="visible"/>
                                      </p:to>
                                    </p:set>
                                    <p:animEffect transition="in" filter="fade">
                                      <p:cBhvr>
                                        <p:cTn id="17" dur="500"/>
                                        <p:tgtEl>
                                          <p:spTgt spid="3266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ar-JO" sz="6600" b="1" dirty="0">
                <a:solidFill>
                  <a:srgbClr val="C00000"/>
                </a:solidFill>
                <a:effectLst>
                  <a:glow rad="127000">
                    <a:schemeClr val="bg1"/>
                  </a:glow>
                </a:effectLst>
                <a:latin typeface="Arial" charset="0"/>
                <a:ea typeface="ＭＳ Ｐゴシック" charset="0"/>
              </a:rPr>
              <a:t>كن مختلفاً</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1851661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7507"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6</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br>
              <a:rPr lang="en-US" sz="4800" b="1" dirty="0">
                <a:solidFill>
                  <a:schemeClr val="bg1"/>
                </a:solidFill>
              </a:rPr>
            </a:br>
            <a:r>
              <a:rPr lang="ar-JO" sz="4800" b="1" dirty="0">
                <a:solidFill>
                  <a:schemeClr val="bg1"/>
                </a:solidFill>
              </a:rPr>
              <a:t>الصراعات بين المؤمنين شؤون </a:t>
            </a:r>
            <a:r>
              <a:rPr lang="ar-JO" sz="4800" b="1" dirty="0">
                <a:solidFill>
                  <a:srgbClr val="FFFF00"/>
                </a:solidFill>
              </a:rPr>
              <a:t>عائلية</a:t>
            </a:r>
            <a:r>
              <a:rPr lang="ar-JO" sz="4800" b="1" dirty="0">
                <a:solidFill>
                  <a:schemeClr val="bg1"/>
                </a:solidFill>
              </a:rPr>
              <a:t> – ليست مطروحة لغير المؤمنين لحلها </a:t>
            </a:r>
            <a:br>
              <a:rPr lang="ar-JO" sz="4800" b="1" dirty="0">
                <a:solidFill>
                  <a:schemeClr val="bg1"/>
                </a:solidFill>
              </a:rPr>
            </a:br>
            <a:r>
              <a:rPr lang="ar-JO" sz="4800" b="1" dirty="0">
                <a:solidFill>
                  <a:schemeClr val="bg1"/>
                </a:solidFill>
              </a:rPr>
              <a:t>(6: 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الكفاءة</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الشهادة</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uLnTx/>
                <a:uFillTx/>
                <a:latin typeface="Impact"/>
                <a:ea typeface="Impact"/>
                <a:cs typeface="Impact"/>
              </a:rPr>
              <a:t>لماذا ؟</a:t>
            </a:r>
            <a:endParaRPr kumimoji="0" lang="en-US" sz="36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uLnTx/>
              <a:uFillTx/>
              <a:latin typeface="Impact"/>
              <a:ea typeface="Impact"/>
              <a:cs typeface="Impact"/>
            </a:endParaRP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ar-JO" altLang="ja-JP" sz="5400" b="1" dirty="0"/>
              <a:t>ألستم تعلمون</a:t>
            </a:r>
            <a:br>
              <a:rPr lang="ar-JO" altLang="ja-JP" sz="5400" b="1" dirty="0"/>
            </a:br>
            <a:r>
              <a:rPr lang="ar-JO" altLang="ja-JP" sz="5400" b="1" dirty="0"/>
              <a:t> أن القديسين </a:t>
            </a:r>
            <a:br>
              <a:rPr lang="ar-JO" altLang="ja-JP" sz="5400" b="1" dirty="0"/>
            </a:br>
            <a:r>
              <a:rPr lang="ar-JO" altLang="ja-JP" sz="5400" b="1" dirty="0"/>
              <a:t>سيدينون العالم </a:t>
            </a:r>
            <a:br>
              <a:rPr lang="ar-JO" altLang="ja-JP" sz="5400" b="1" dirty="0"/>
            </a:br>
            <a:r>
              <a:rPr lang="ar-JO" altLang="ja-JP" sz="5400" b="1" dirty="0"/>
              <a:t>(6: 2أ)</a:t>
            </a:r>
            <a:endParaRPr lang="en-US" sz="5400" b="1" dirty="0"/>
          </a:p>
        </p:txBody>
      </p:sp>
    </p:spTree>
    <p:extLst>
      <p:ext uri="{BB962C8B-B14F-4D97-AF65-F5344CB8AC3E}">
        <p14:creationId xmlns:p14="http://schemas.microsoft.com/office/powerpoint/2010/main" val="2998828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br>
              <a:rPr lang="en-US" b="1" dirty="0">
                <a:solidFill>
                  <a:schemeClr val="bg1"/>
                </a:solidFill>
              </a:rPr>
            </a:br>
            <a:r>
              <a:rPr lang="ar-JO" b="1" dirty="0">
                <a:solidFill>
                  <a:schemeClr val="bg1"/>
                </a:solidFill>
              </a:rPr>
              <a:t>النزاعات بين </a:t>
            </a:r>
            <a:r>
              <a:rPr lang="ar-JO" b="1" dirty="0">
                <a:solidFill>
                  <a:srgbClr val="FFFF00"/>
                </a:solidFill>
              </a:rPr>
              <a:t>المؤمنين</a:t>
            </a:r>
            <a:r>
              <a:rPr lang="ar-JO" b="1" dirty="0">
                <a:solidFill>
                  <a:schemeClr val="bg1"/>
                </a:solidFill>
              </a:rPr>
              <a:t> يجب أن يحلها المؤمنون</a:t>
            </a:r>
            <a:br>
              <a:rPr lang="ar-JO" b="1" dirty="0">
                <a:solidFill>
                  <a:schemeClr val="bg1"/>
                </a:solidFill>
              </a:rPr>
            </a:br>
            <a:r>
              <a:rPr lang="ar-JO" b="1" dirty="0">
                <a:solidFill>
                  <a:schemeClr val="bg1"/>
                </a:solidFill>
              </a:rPr>
              <a:t>(الفكرة الرئيسية في 1 كو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ar-JO" sz="6000" dirty="0">
                <a:ln>
                  <a:noFill/>
                </a:ln>
                <a:solidFill>
                  <a:schemeClr val="tx1"/>
                </a:solidFill>
                <a:effectLst/>
                <a:latin typeface="Arial" pitchFamily="34" charset="0"/>
                <a:cs typeface="Arial" pitchFamily="34" charset="0"/>
              </a:rPr>
              <a:t>عهد الكنيسة</a:t>
            </a:r>
            <a:endParaRPr lang="en-US" sz="6000" dirty="0">
              <a:ln>
                <a:noFill/>
              </a:ln>
              <a:solidFill>
                <a:schemeClr val="tx1"/>
              </a:solidFill>
              <a:effectLst/>
              <a:latin typeface="Arial" pitchFamily="34" charset="0"/>
              <a:cs typeface="Arial" pitchFamily="34" charset="0"/>
            </a:endParaRPr>
          </a:p>
        </p:txBody>
      </p:sp>
      <p:sp>
        <p:nvSpPr>
          <p:cNvPr id="387075" name="Text Box 3"/>
          <p:cNvSpPr txBox="1">
            <a:spLocks noChangeArrowheads="1"/>
          </p:cNvSpPr>
          <p:nvPr/>
        </p:nvSpPr>
        <p:spPr bwMode="auto">
          <a:xfrm>
            <a:off x="-540568" y="3406329"/>
            <a:ext cx="9499848"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914400" marR="0" lvl="2"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prstClr val="white"/>
                </a:solidFill>
                <a:effectLst/>
                <a:uLnTx/>
                <a:uFillTx/>
                <a:latin typeface="Arial" charset="0"/>
                <a:ea typeface="ＭＳ Ｐゴシック" charset="0"/>
                <a:cs typeface="Times New Roman" panose="02020603050405020304" pitchFamily="18" charset="0"/>
              </a:rPr>
              <a:t>كأعضاء في جسد واحد نتعهد بما يلي :</a:t>
            </a:r>
            <a:endParaRPr kumimoji="0" lang="en-US" sz="3600" b="0" i="0" u="none" strike="noStrike" kern="1200" cap="none" spc="0" normalizeH="0" baseline="0" noProof="0" dirty="0">
              <a:ln>
                <a:noFill/>
              </a:ln>
              <a:solidFill>
                <a:prstClr val="white"/>
              </a:solidFill>
              <a:effectLst/>
              <a:uLnTx/>
              <a:uFillTx/>
              <a:latin typeface="Arial" charset="0"/>
              <a:ea typeface="ＭＳ Ｐゴシック" charset="0"/>
              <a:cs typeface="+mn-cs"/>
            </a:endParaRPr>
          </a:p>
          <a:p>
            <a:pPr marL="914400" marR="0" lvl="2" indent="0" algn="just"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charset="0"/>
              <a:ea typeface="ＭＳ Ｐゴシック" charset="0"/>
              <a:cs typeface="+mn-cs"/>
            </a:endParaRPr>
          </a:p>
          <a:p>
            <a:pPr marL="914400" marR="0" lvl="2" indent="0" algn="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prstClr val="white"/>
                </a:solidFill>
                <a:effectLst/>
                <a:uLnTx/>
                <a:uFillTx/>
                <a:latin typeface="Arial" charset="0"/>
                <a:ea typeface="ＭＳ Ｐゴシック" charset="0"/>
              </a:rPr>
              <a:t>(14) حل جميع النزاعات مع التحكيم فقط بين المؤمنين دون اللجوء إلى المحاكم العلمانية</a:t>
            </a:r>
            <a:endParaRPr kumimoji="0" lang="en-US" sz="3600" b="0" i="0" u="none" strike="noStrike" kern="1200" cap="none" spc="0" normalizeH="0" baseline="0" noProof="0" dirty="0">
              <a:ln>
                <a:noFill/>
              </a:ln>
              <a:solidFill>
                <a:prstClr val="white"/>
              </a:solidFill>
              <a:effectLst/>
              <a:uLnTx/>
              <a:uFillTx/>
              <a:latin typeface="Arial" charset="0"/>
              <a:ea typeface="ＭＳ Ｐゴシック" charset="0"/>
              <a:cs typeface="+mn-cs"/>
            </a:endParaRP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19 أم لستم تعلمون أن جسدكم هو هيكل للروح القدس الذي فيكم الذي لكم من الله و أنكم لستم لأنفسكم 20 لأنكم قد اشتريتم بثمن فمجدوا الله في أجسادكم و في أرواحكم التي هي لله</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كو 6: 19-20)</a:t>
            </a:r>
            <a:endParaRPr lang="en-US" sz="3600" b="1" dirty="0">
              <a:effectLst>
                <a:glow rad="127000">
                  <a:schemeClr val="tx1"/>
                </a:glow>
              </a:effectLst>
              <a:latin typeface="Arial" charset="0"/>
              <a:ea typeface="ＭＳ Ｐゴシック" charset="0"/>
              <a:cs typeface="ＭＳ Ｐゴシック" charset="0"/>
            </a:endParaRP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356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ar-JO" sz="3200" b="1" i="1" dirty="0">
                <a:effectLst>
                  <a:glow rad="127000">
                    <a:schemeClr val="tx1"/>
                  </a:glow>
                </a:effectLst>
                <a:latin typeface="Arial" charset="0"/>
                <a:ea typeface="ＭＳ Ｐゴシック" charset="0"/>
                <a:cs typeface="ＭＳ Ｐゴシック" charset="0"/>
              </a:rPr>
              <a:t>كيف يجب أن نكون ...</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مختلفين</a:t>
            </a:r>
            <a:endPar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عن غير المؤمنين</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متحدين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خلوقين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نكون</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غير أنانيين</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كورنثوس</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143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8531"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7 </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ar-JO" sz="6600" b="1" dirty="0">
                <a:cs typeface="+mj-cs"/>
              </a:rPr>
              <a:t>هل أنت </a:t>
            </a:r>
            <a:br>
              <a:rPr lang="ar-JO" sz="6600" b="1" dirty="0">
                <a:cs typeface="+mj-cs"/>
              </a:rPr>
            </a:br>
            <a:r>
              <a:rPr lang="ar-JO" sz="6600" b="1" dirty="0">
                <a:cs typeface="+mj-cs"/>
              </a:rPr>
              <a:t>راضٍ ؟</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0" rIns="457200"/>
          <a:lstStyle/>
          <a:p>
            <a:pPr marL="457200" marR="0" lvl="1" indent="0" algn="r" defTabSz="914400" rtl="1"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حالتك الإجتماعية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1" indent="0" algn="r" defTabSz="914400" rtl="1"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جسدك (المظهر الخارجي)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1" indent="0" algn="r" defTabSz="914400" rtl="1"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الوظيفة (المركز الإجتماعي) ؟</a:t>
            </a:r>
            <a:endParaRPr kumimoji="0" lang="en-US" altLang="zh-CN"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87301" name="Rectangle 5"/>
          <p:cNvSpPr>
            <a:spLocks noGrp="1" noChangeArrowheads="1"/>
          </p:cNvSpPr>
          <p:nvPr>
            <p:ph type="ctrTitle"/>
          </p:nvPr>
        </p:nvSpPr>
        <p:spPr>
          <a:xfrm>
            <a:off x="0" y="3276600"/>
            <a:ext cx="9144000" cy="1143000"/>
          </a:xfrm>
          <a:effectLst>
            <a:outerShdw blurRad="63500" dist="35921" dir="2700000" algn="ctr" rotWithShape="0">
              <a:schemeClr val="tx1">
                <a:alpha val="74998"/>
              </a:schemeClr>
            </a:outerShdw>
          </a:effectLst>
        </p:spPr>
        <p:txBody>
          <a:bodyPr/>
          <a:lstStyle/>
          <a:p>
            <a:pPr algn="r" eaLnBrk="1" hangingPunct="1">
              <a:defRPr/>
            </a:pPr>
            <a:br>
              <a:rPr lang="en-US" sz="4800" b="1" dirty="0">
                <a:solidFill>
                  <a:schemeClr val="bg1"/>
                </a:solidFill>
                <a:cs typeface="+mj-cs"/>
              </a:rPr>
            </a:br>
            <a:r>
              <a:rPr lang="ar-JO" sz="4800" b="1" dirty="0">
                <a:solidFill>
                  <a:schemeClr val="bg1"/>
                </a:solidFill>
                <a:cs typeface="+mj-cs"/>
              </a:rPr>
              <a:t>لماذا يجب عليك أن تكون </a:t>
            </a:r>
            <a:r>
              <a:rPr lang="ar-JO" sz="4800" b="1" dirty="0">
                <a:solidFill>
                  <a:srgbClr val="FFFF00"/>
                </a:solidFill>
                <a:cs typeface="+mj-cs"/>
              </a:rPr>
              <a:t>راضياً</a:t>
            </a:r>
            <a:r>
              <a:rPr lang="ar-JO" sz="4800" b="1" dirty="0">
                <a:solidFill>
                  <a:schemeClr val="bg1"/>
                </a:solidFill>
                <a:cs typeface="+mj-cs"/>
              </a:rPr>
              <a:t> على ؟</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مختلف في الكتاب تعني أفضل</a:t>
            </a:r>
            <a:endParaRPr lang="en-US" sz="3600" b="1" dirty="0">
              <a:effectLst>
                <a:glow rad="127000">
                  <a:schemeClr val="tx1"/>
                </a:glow>
              </a:effectLst>
              <a:latin typeface="Arial" charset="0"/>
              <a:ea typeface="ＭＳ Ｐゴシック" charset="0"/>
              <a:cs typeface="ＭＳ Ｐゴシック" charset="0"/>
            </a:endParaRP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ar-JO" dirty="0"/>
              <a:t>نظرة عامة على 1 كورنثوس 7</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90000"/>
              <a:buFontTx/>
              <a:buNone/>
              <a:tabLst/>
              <a:defRPr/>
            </a:pPr>
            <a:r>
              <a:rPr kumimoji="0" lang="ar-JO" sz="4000" b="1" i="0" u="none" strike="noStrike" kern="1200" cap="none" spc="0" normalizeH="0" baseline="0" noProof="0" dirty="0">
                <a:ln>
                  <a:noFill/>
                </a:ln>
                <a:solidFill>
                  <a:srgbClr val="21239A"/>
                </a:solidFill>
                <a:effectLst/>
                <a:uLnTx/>
                <a:uFillTx/>
                <a:latin typeface="Helvetica" charset="0"/>
                <a:ea typeface="ＭＳ Ｐゴシック" charset="0"/>
              </a:rPr>
              <a:t>الزواج</a:t>
            </a:r>
            <a:endParaRPr kumimoji="0" lang="en-US" sz="4000" b="1" i="0" u="none" strike="noStrike" kern="1200" cap="none" spc="0" normalizeH="0" baseline="0" noProof="0" dirty="0">
              <a:ln>
                <a:noFill/>
              </a:ln>
              <a:solidFill>
                <a:srgbClr val="21239A"/>
              </a:solidFill>
              <a:effectLst/>
              <a:uLnTx/>
              <a:uFillTx/>
              <a:latin typeface="Helvetica" charset="0"/>
              <a:ea typeface="ＭＳ Ｐゴシック" charset="0"/>
            </a:endParaRPr>
          </a:p>
          <a:p>
            <a:pPr marL="342900" marR="0" lvl="0" indent="-342900" algn="ctr" defTabSz="914400" rtl="0" eaLnBrk="1" fontAlgn="base" latinLnBrk="0" hangingPunct="1">
              <a:lnSpc>
                <a:spcPct val="100000"/>
              </a:lnSpc>
              <a:spcBef>
                <a:spcPct val="20000"/>
              </a:spcBef>
              <a:spcAft>
                <a:spcPct val="0"/>
              </a:spcAft>
              <a:buClrTx/>
              <a:buSzPct val="90000"/>
              <a:buFontTx/>
              <a:buNone/>
              <a:tabLst/>
              <a:defRPr/>
            </a:pPr>
            <a:r>
              <a:rPr kumimoji="0" lang="ar-JO" sz="4000" b="1" i="0" u="none" strike="noStrike" kern="1200" cap="none" spc="0" normalizeH="0" baseline="0" noProof="0" dirty="0">
                <a:ln>
                  <a:noFill/>
                </a:ln>
                <a:solidFill>
                  <a:srgbClr val="21239A"/>
                </a:solidFill>
                <a:effectLst/>
                <a:uLnTx/>
                <a:uFillTx/>
                <a:latin typeface="Helvetica" charset="0"/>
                <a:ea typeface="ＭＳ Ｐゴシック" charset="0"/>
              </a:rPr>
              <a:t>7: 1-24</a:t>
            </a:r>
            <a:endParaRPr kumimoji="0" lang="en-US" sz="4000" b="1" i="0" u="none" strike="noStrike" kern="1200" cap="none" spc="0" normalizeH="0" baseline="0" noProof="0" dirty="0">
              <a:ln>
                <a:noFill/>
              </a:ln>
              <a:solidFill>
                <a:srgbClr val="21239A"/>
              </a:solidFill>
              <a:effectLst/>
              <a:uLnTx/>
              <a:uFillTx/>
              <a:latin typeface="Helvetica" charset="0"/>
              <a:ea typeface="ＭＳ Ｐゴシック" charset="0"/>
            </a:endParaRP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Pct val="90000"/>
              <a:buFontTx/>
              <a:buNone/>
              <a:tabLst/>
              <a:defRPr/>
            </a:pPr>
            <a:r>
              <a:rPr kumimoji="0" lang="ar-JO" sz="4000" b="1" i="0" u="none" strike="noStrike" kern="1200" cap="none" spc="0" normalizeH="0" baseline="0" noProof="0" dirty="0">
                <a:ln>
                  <a:noFill/>
                </a:ln>
                <a:solidFill>
                  <a:srgbClr val="21239A"/>
                </a:solidFill>
                <a:effectLst/>
                <a:uLnTx/>
                <a:uFillTx/>
                <a:latin typeface="Helvetica" charset="0"/>
                <a:ea typeface="ＭＳ Ｐゴシック" charset="0"/>
              </a:rPr>
              <a:t>العزوبية</a:t>
            </a:r>
            <a:endParaRPr kumimoji="0" lang="en-US" sz="4000" b="1" i="0" u="none" strike="noStrike" kern="1200" cap="none" spc="0" normalizeH="0" baseline="0" noProof="0" dirty="0">
              <a:ln>
                <a:noFill/>
              </a:ln>
              <a:solidFill>
                <a:srgbClr val="21239A"/>
              </a:solidFill>
              <a:effectLst/>
              <a:uLnTx/>
              <a:uFillTx/>
              <a:latin typeface="Helvetica" charset="0"/>
              <a:ea typeface="ＭＳ Ｐゴシック" charset="0"/>
            </a:endParaRPr>
          </a:p>
          <a:p>
            <a:pPr marL="342900" marR="0" lvl="0" indent="-342900" algn="ctr" defTabSz="914400" rtl="0" eaLnBrk="1" fontAlgn="base" latinLnBrk="0" hangingPunct="1">
              <a:lnSpc>
                <a:spcPct val="100000"/>
              </a:lnSpc>
              <a:spcBef>
                <a:spcPct val="20000"/>
              </a:spcBef>
              <a:spcAft>
                <a:spcPct val="0"/>
              </a:spcAft>
              <a:buClrTx/>
              <a:buSzPct val="90000"/>
              <a:buFontTx/>
              <a:buNone/>
              <a:tabLst/>
              <a:defRPr/>
            </a:pPr>
            <a:r>
              <a:rPr kumimoji="0" lang="ar-JO" sz="4000" b="1" i="0" u="none" strike="noStrike" kern="1200" cap="none" spc="0" normalizeH="0" baseline="0" noProof="0" dirty="0">
                <a:ln>
                  <a:noFill/>
                </a:ln>
                <a:solidFill>
                  <a:srgbClr val="21239A"/>
                </a:solidFill>
                <a:effectLst/>
                <a:uLnTx/>
                <a:uFillTx/>
                <a:latin typeface="Helvetica" charset="0"/>
                <a:ea typeface="ＭＳ Ｐゴシック" charset="0"/>
              </a:rPr>
              <a:t>7: 25-40</a:t>
            </a:r>
            <a:endParaRPr kumimoji="0" lang="en-US" sz="4000" b="1" i="0" u="none" strike="noStrike" kern="1200" cap="none" spc="0" normalizeH="0" baseline="0" noProof="0" dirty="0">
              <a:ln>
                <a:noFill/>
              </a:ln>
              <a:solidFill>
                <a:srgbClr val="21239A"/>
              </a:solidFill>
              <a:effectLst/>
              <a:uLnTx/>
              <a:uFillTx/>
              <a:latin typeface="Helvetica" charset="0"/>
              <a:ea typeface="ＭＳ Ｐゴシック" charset="0"/>
            </a:endParaRP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defRPr/>
            </a:pPr>
            <a:r>
              <a:rPr kumimoji="0" lang="en-US" altLang="ja-JP"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rPr>
              <a:t>”</a:t>
            </a:r>
            <a:r>
              <a:rPr kumimoji="0" lang="ar-JO" altLang="ja-JP"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rPr>
              <a:t>يلبث</a:t>
            </a:r>
            <a:r>
              <a:rPr kumimoji="0" lang="en-US" altLang="ja-JP"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rPr>
              <a:t>"</a:t>
            </a:r>
            <a:br>
              <a:rPr kumimoji="0" lang="en-US"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rPr>
            </a:br>
            <a:r>
              <a:rPr kumimoji="0" lang="ar-JO"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rPr>
              <a:t>17، 20، 24</a:t>
            </a:r>
            <a:endParaRPr kumimoji="0" lang="en-US" sz="4400" b="1" i="0" u="none" strike="noStrike" kern="1200" cap="none" spc="0" normalizeH="0" baseline="0" noProof="0" dirty="0">
              <a:ln>
                <a:noFill/>
              </a:ln>
              <a:solidFill>
                <a:srgbClr val="FFFFFF"/>
              </a:solidFill>
              <a:effectLst>
                <a:outerShdw blurRad="38100" dist="76200" dir="2700000" algn="tl" rotWithShape="0">
                  <a:srgbClr val="000000">
                    <a:alpha val="92000"/>
                  </a:srgbClr>
                </a:outerShdw>
              </a:effectLst>
              <a:uLnTx/>
              <a:uFillTx/>
              <a:latin typeface="Helvetica" charset="0"/>
              <a:ea typeface="ＭＳ Ｐゴシック" charset="0"/>
            </a:endParaRP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219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8</a:t>
            </a:r>
            <a:endParaRPr lang="en-US" sz="8800" b="1" dirty="0">
              <a:solidFill>
                <a:schemeClr val="bg1"/>
              </a:solidFill>
              <a:latin typeface="Arial" charset="0"/>
              <a:ea typeface="ＭＳ Ｐゴシック"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ar-JO" sz="3600" b="1" dirty="0">
                <a:solidFill>
                  <a:schemeClr val="bg1"/>
                </a:solidFill>
                <a:latin typeface="Arial"/>
                <a:cs typeface="Arial"/>
              </a:rPr>
              <a:t>من أين تأتي القناعات ؟</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مشهد من عبر كورنثوس من المدينة</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الكتاب المقدس</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الضمير</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ChangeArrowheads="1"/>
          </p:cNvSpPr>
          <p:nvPr>
            <p:ph type="title" idx="4294967295"/>
          </p:nvPr>
        </p:nvSpPr>
        <p:spPr>
          <a:xfrm>
            <a:off x="0" y="115888"/>
            <a:ext cx="8991600" cy="1460500"/>
          </a:xfrm>
        </p:spPr>
        <p:txBody>
          <a:bodyPr/>
          <a:lstStyle/>
          <a:p>
            <a:pPr eaLnBrk="1" hangingPunct="1">
              <a:defRPr/>
            </a:pPr>
            <a:r>
              <a:rPr lang="ar-JO" sz="8800" dirty="0">
                <a:solidFill>
                  <a:schemeClr val="tx1"/>
                </a:solidFill>
                <a:cs typeface="+mj-cs"/>
              </a:rPr>
              <a:t>أبيض</a:t>
            </a:r>
            <a:r>
              <a:rPr lang="ar-JO" sz="8800" dirty="0">
                <a:solidFill>
                  <a:schemeClr val="bg1"/>
                </a:solidFill>
                <a:cs typeface="+mj-cs"/>
              </a:rPr>
              <a:t>        أسود</a:t>
            </a:r>
            <a:endParaRPr lang="en-US" sz="3200" dirty="0">
              <a:cs typeface="+mj-cs"/>
            </a:endParaRPr>
          </a:p>
        </p:txBody>
      </p:sp>
      <p:sp>
        <p:nvSpPr>
          <p:cNvPr id="6" name="Rectangle 8"/>
          <p:cNvSpPr>
            <a:spLocks noChangeArrowheads="1"/>
          </p:cNvSpPr>
          <p:nvPr/>
        </p:nvSpPr>
        <p:spPr bwMode="auto">
          <a:xfrm>
            <a:off x="0" y="385762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الوثنية</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الزنى</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القتل</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الشهوة</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effectLst/>
                <a:uLnTx/>
                <a:uFillTx/>
                <a:latin typeface="Arial" charset="0"/>
                <a:ea typeface="ＭＳ Ｐゴシック" charset="0"/>
              </a:rPr>
              <a:t>القناعة</a:t>
            </a:r>
            <a:endParaRPr kumimoji="0" lang="en-US" sz="36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effectLst/>
                <a:uLnTx/>
                <a:uFillTx/>
                <a:latin typeface="Arial" charset="0"/>
                <a:ea typeface="ＭＳ Ｐゴシック" charset="0"/>
              </a:rPr>
              <a:t>الطاعة</a:t>
            </a:r>
            <a:endParaRPr kumimoji="0" lang="en-US" sz="36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effectLst/>
                <a:uLnTx/>
                <a:uFillTx/>
                <a:latin typeface="Arial" charset="0"/>
                <a:ea typeface="ＭＳ Ｐゴシック" charset="0"/>
              </a:rPr>
              <a:t>الصلاة</a:t>
            </a:r>
            <a:endParaRPr kumimoji="0" lang="en-US" sz="36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effectLst/>
                <a:uLnTx/>
                <a:uFillTx/>
                <a:latin typeface="Arial" charset="0"/>
                <a:ea typeface="ＭＳ Ｐゴシック" charset="0"/>
              </a:rPr>
              <a:t>الطهارة</a:t>
            </a:r>
            <a:endParaRPr kumimoji="0" lang="en-US" sz="3600" b="0" i="1"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charset="0"/>
                <a:ea typeface="ＭＳ Ｐゴシック" charset="0"/>
              </a:rPr>
              <a:t>الممارسات التي يقول الكتاب المقدس أنها   خاطئة دائمًا</a:t>
            </a:r>
            <a:endParaRPr kumimoji="0" lang="en-US" sz="3600" b="0"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000000"/>
                </a:solidFill>
                <a:effectLst/>
                <a:uLnTx/>
                <a:uFillTx/>
                <a:latin typeface="Arial" charset="0"/>
                <a:ea typeface="ＭＳ Ｐゴシック" charset="0"/>
              </a:rPr>
              <a:t>الممارسات التي يقول الكتاب المقدس أنها صحيحة دائماً</a:t>
            </a:r>
            <a:endParaRPr kumimoji="0" lang="en-US" sz="3600" b="0" i="1"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0344" y="76200"/>
            <a:ext cx="70403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161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3703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9" name="Text Box 19"/>
          <p:cNvSpPr txBox="1">
            <a:spLocks noChangeArrowheads="1"/>
          </p:cNvSpPr>
          <p:nvPr/>
        </p:nvSpPr>
        <p:spPr bwMode="auto">
          <a:xfrm>
            <a:off x="685800" y="6199079"/>
            <a:ext cx="3178175" cy="6463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rPr>
              <a:t>كتاب الموارد المرئية للكتاب المقدس ، 235</a:t>
            </a:r>
            <a:endParaRPr kumimoji="0" lang="en-US" altLang="zh-CN" sz="28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anchor="t">
            <a:spAutoFit/>
          </a:bodyPr>
          <a:lstStyle/>
          <a:p>
            <a:pPr algn="ctr" eaLnBrk="1" hangingPunct="1">
              <a:defRPr/>
            </a:pPr>
            <a:r>
              <a:rPr lang="ar-JO" sz="3600" b="1" dirty="0">
                <a:solidFill>
                  <a:srgbClr val="FFFFFF"/>
                </a:solidFill>
                <a:latin typeface="Arial" pitchFamily="34" charset="0"/>
                <a:ea typeface="SimSun" charset="0"/>
                <a:cs typeface="Arial" pitchFamily="34" charset="0"/>
              </a:rPr>
              <a:t>اللحوم و السوق (1 كو 8)</a:t>
            </a:r>
            <a:endParaRPr lang="en-US" sz="3600" b="1" dirty="0">
              <a:solidFill>
                <a:srgbClr val="FFFFFF"/>
              </a:solidFill>
              <a:latin typeface="Arial" pitchFamily="34" charset="0"/>
              <a:ea typeface="SimSun" charset="0"/>
              <a:cs typeface="Arial" pitchFamily="34" charset="0"/>
            </a:endParaRP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68109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ar-JO" sz="9600" dirty="0">
                <a:solidFill>
                  <a:schemeClr val="bg1"/>
                </a:solidFill>
                <a:latin typeface="Arial"/>
                <a:cs typeface="Arial"/>
              </a:rPr>
              <a:t>المناطق الرمادية</a:t>
            </a:r>
            <a:endParaRPr lang="en-US" sz="9600" dirty="0">
              <a:latin typeface="Arial"/>
              <a:cs typeface="Arial"/>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الممارسات غير المحظورة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 في الكتاب المقدس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charset="0"/>
                <a:ea typeface="ＭＳ Ｐゴシック" charset="0"/>
              </a:rPr>
              <a:t>والتي يختلف عليها المسيحيون</a:t>
            </a:r>
            <a:endParaRPr kumimoji="0" lang="en-US" sz="5400" b="0" i="1"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1509" name="TextBox 7"/>
          <p:cNvSpPr txBox="1">
            <a:spLocks noChangeArrowheads="1"/>
          </p:cNvSpPr>
          <p:nvPr/>
        </p:nvSpPr>
        <p:spPr bwMode="auto">
          <a:xfrm>
            <a:off x="8129342" y="87313"/>
            <a:ext cx="8386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155أأ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ar-JO" sz="5400" dirty="0">
                <a:solidFill>
                  <a:schemeClr val="bg1"/>
                </a:solidFill>
                <a:latin typeface="Arial"/>
                <a:cs typeface="Arial"/>
              </a:rPr>
              <a:t>أمثلة على المناطق الرمادية</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قبول الهدايا باليد اليسرى (الواسطة)</a:t>
            </a:r>
            <a:endPar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أن تكون ديمقراطياً أو جمهورياً</a:t>
            </a:r>
            <a:endPar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شراء كمبيوتر ماك أو ويندوز</a:t>
            </a:r>
            <a:endPar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الإحتفال بعيد الميلاد أو عيد الفصح</a:t>
            </a:r>
            <a:endPar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الإحتفال بالجمعة العظيمة</a:t>
            </a:r>
            <a:endPar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الإحتفال بالصوم الكبير</a:t>
            </a:r>
            <a:br>
              <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b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الإحتفال بأحد الشعانين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t>تغيير الإسم إلى اسم مسيحي</a:t>
            </a:r>
            <a:br>
              <a:rPr kumimoji="0" lang="en-US"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000000"/>
                </a:solidFill>
                <a:effectLst>
                  <a:glow rad="228600">
                    <a:srgbClr val="000000">
                      <a:satMod val="175000"/>
                      <a:alpha val="64336"/>
                    </a:srgbClr>
                  </a:glow>
                </a:effectLst>
                <a:uLnTx/>
                <a:uFillTx/>
                <a:latin typeface="Arial" charset="0"/>
                <a:ea typeface="ＭＳ Ｐゴシック" charset="0"/>
              </a:rPr>
              <a:t> </a:t>
            </a:r>
            <a:r>
              <a:rPr kumimoji="0" lang="ar-JO" sz="36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charset="0"/>
                <a:ea typeface="ＭＳ Ｐゴシック" charset="0"/>
              </a:rPr>
              <a:t>احتفال السنة الصينية الجديدة بهونغ باوس</a:t>
            </a:r>
            <a:endParaRPr kumimoji="0" lang="en-US" sz="4800" b="0" i="0" u="none" strike="noStrike" kern="1200" cap="none" spc="0" normalizeH="0" baseline="0" noProof="0" dirty="0">
              <a:ln>
                <a:noFill/>
              </a:ln>
              <a:solidFill>
                <a:srgbClr val="FFFFFF"/>
              </a:solidFill>
              <a:effectLst>
                <a:glow rad="228600">
                  <a:srgbClr val="000000">
                    <a:satMod val="175000"/>
                    <a:alpha val="64336"/>
                  </a:srgbClr>
                </a:glow>
              </a:effectLst>
              <a:uLnTx/>
              <a:uFillTx/>
              <a:latin typeface="Arial"/>
              <a:ea typeface="ＭＳ Ｐゴシック" charset="0"/>
              <a:cs typeface="Arial"/>
            </a:endParaRPr>
          </a:p>
        </p:txBody>
      </p:sp>
      <p:sp>
        <p:nvSpPr>
          <p:cNvPr id="23557" name="TextBox 1"/>
          <p:cNvSpPr txBox="1">
            <a:spLocks noChangeArrowheads="1"/>
          </p:cNvSpPr>
          <p:nvPr/>
        </p:nvSpPr>
        <p:spPr bwMode="auto">
          <a:xfrm>
            <a:off x="8129343" y="87313"/>
            <a:ext cx="8386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155أأ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ar-JO" sz="4000" b="1" dirty="0">
                <a:solidFill>
                  <a:srgbClr val="FFC000"/>
                </a:solidFill>
              </a:rPr>
              <a:t>أمور سيئة تحدث </a:t>
            </a:r>
            <a:r>
              <a:rPr lang="ar-JO" sz="4000" b="1" dirty="0">
                <a:solidFill>
                  <a:schemeClr val="bg1"/>
                </a:solidFill>
              </a:rPr>
              <a:t>عندما تصر على حقوقك </a:t>
            </a:r>
            <a:br>
              <a:rPr lang="ar-JO" sz="4000" b="1" dirty="0">
                <a:solidFill>
                  <a:schemeClr val="bg1"/>
                </a:solidFill>
              </a:rPr>
            </a:br>
            <a:r>
              <a:rPr lang="ar-JO" sz="4000" b="1" dirty="0">
                <a:solidFill>
                  <a:schemeClr val="bg1"/>
                </a:solidFill>
              </a:rPr>
              <a:t>في الأمور الرمادية </a:t>
            </a:r>
            <a:br>
              <a:rPr lang="ar-JO" sz="4000" b="1" dirty="0">
                <a:solidFill>
                  <a:schemeClr val="bg1"/>
                </a:solidFill>
              </a:rPr>
            </a:br>
            <a:r>
              <a:rPr lang="ar-JO" sz="4000" b="1" dirty="0">
                <a:solidFill>
                  <a:schemeClr val="bg1"/>
                </a:solidFill>
              </a:rPr>
              <a:t>(8: 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تشجع </a:t>
            </a:r>
            <a:r>
              <a:rPr kumimoji="0" lang="ar-JO" sz="4000" b="1" i="0" u="none" strike="noStrike" kern="1200" cap="none" spc="0" normalizeH="0" baseline="0" noProof="0" dirty="0">
                <a:ln>
                  <a:noFill/>
                </a:ln>
                <a:solidFill>
                  <a:srgbClr val="FFC000"/>
                </a:solidFill>
                <a:effectLst/>
                <a:uLnTx/>
                <a:uFillTx/>
                <a:latin typeface="Arial" charset="0"/>
                <a:ea typeface="Osaka" charset="0"/>
                <a:cs typeface="Osaka" charset="0"/>
              </a:rPr>
              <a:t>أخوك</a:t>
            </a: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 الضعيف </a:t>
            </a:r>
            <a:r>
              <a:rPr kumimoji="0" lang="ar-JO" sz="4000" b="1" i="0" u="none" strike="noStrike" kern="1200" cap="none" spc="0" normalizeH="0" baseline="0" noProof="0" dirty="0">
                <a:ln>
                  <a:noFill/>
                </a:ln>
                <a:solidFill>
                  <a:srgbClr val="FFC000"/>
                </a:solidFill>
                <a:effectLst/>
                <a:uLnTx/>
                <a:uFillTx/>
                <a:latin typeface="Arial" charset="0"/>
                <a:ea typeface="Osaka" charset="0"/>
                <a:cs typeface="Osaka" charset="0"/>
              </a:rPr>
              <a:t>على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(8: 10)</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يمكن لأخوك الضعيف أن </a:t>
            </a:r>
            <a:r>
              <a:rPr kumimoji="0" lang="ar-JO" sz="4000" b="1" i="0" u="none" strike="noStrike" kern="1200" cap="none" spc="0" normalizeH="0" baseline="0" noProof="0" dirty="0">
                <a:ln>
                  <a:noFill/>
                </a:ln>
                <a:solidFill>
                  <a:srgbClr val="FFC000"/>
                </a:solidFill>
                <a:effectLst/>
                <a:uLnTx/>
                <a:uFillTx/>
                <a:latin typeface="Arial" charset="0"/>
                <a:ea typeface="Osaka" charset="0"/>
                <a:cs typeface="Osaka" charset="0"/>
              </a:rPr>
              <a:t>يتخلى عن إيمانه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(8: 11)</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CC00"/>
                </a:solidFill>
                <a:effectLst/>
                <a:uLnTx/>
                <a:uFillTx/>
                <a:latin typeface="Arial" charset="0"/>
                <a:ea typeface="Osaka" charset="0"/>
                <a:cs typeface="Osaka" charset="0"/>
              </a:rPr>
              <a:t>أنت تخطئ </a:t>
            </a:r>
            <a:r>
              <a:rPr kumimoji="0" lang="ar-JO" sz="4000" b="1" i="0" u="none" strike="noStrike" kern="1200" cap="none" spc="0" normalizeH="0" baseline="0" noProof="0" dirty="0">
                <a:ln>
                  <a:noFill/>
                </a:ln>
                <a:solidFill>
                  <a:srgbClr val="FFFFFF"/>
                </a:solidFill>
                <a:effectLst/>
                <a:uLnTx/>
                <a:uFillTx/>
                <a:latin typeface="Arial" charset="0"/>
                <a:ea typeface="Osaka" charset="0"/>
                <a:cs typeface="Osaka" charset="0"/>
              </a:rPr>
              <a:t>(8: 12)</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18468">
                                            <p:txEl>
                                              <p:pRg st="1" end="1"/>
                                            </p:txEl>
                                          </p:spTgt>
                                        </p:tgtEl>
                                        <p:attrNameLst>
                                          <p:attrName>style.visibility</p:attrName>
                                        </p:attrNameLst>
                                      </p:cBhvr>
                                      <p:to>
                                        <p:strVal val="visible"/>
                                      </p:to>
                                    </p:set>
                                    <p:anim calcmode="lin" valueType="num">
                                      <p:cBhvr additive="base">
                                        <p:cTn id="11" dur="500" fill="hold"/>
                                        <p:tgtEl>
                                          <p:spTgt spid="31846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184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18469">
                                            <p:txEl>
                                              <p:pRg st="0" end="0"/>
                                            </p:txEl>
                                          </p:spTgt>
                                        </p:tgtEl>
                                        <p:attrNameLst>
                                          <p:attrName>style.visibility</p:attrName>
                                        </p:attrNameLst>
                                      </p:cBhvr>
                                      <p:to>
                                        <p:strVal val="visible"/>
                                      </p:to>
                                    </p:set>
                                    <p:anim calcmode="lin" valueType="num">
                                      <p:cBhvr additive="base">
                                        <p:cTn id="17"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18469">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18469">
                                            <p:txEl>
                                              <p:pRg st="1" end="1"/>
                                            </p:txEl>
                                          </p:spTgt>
                                        </p:tgtEl>
                                        <p:attrNameLst>
                                          <p:attrName>style.visibility</p:attrName>
                                        </p:attrNameLst>
                                      </p:cBhvr>
                                      <p:to>
                                        <p:strVal val="visible"/>
                                      </p:to>
                                    </p:set>
                                    <p:anim calcmode="lin" valueType="num">
                                      <p:cBhvr additive="base">
                                        <p:cTn id="21" dur="500" fill="hold"/>
                                        <p:tgtEl>
                                          <p:spTgt spid="318469">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1846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18470">
                                            <p:txEl>
                                              <p:pRg st="0" end="0"/>
                                            </p:txEl>
                                          </p:spTgt>
                                        </p:tgtEl>
                                        <p:attrNameLst>
                                          <p:attrName>style.visibility</p:attrName>
                                        </p:attrNameLst>
                                      </p:cBhvr>
                                      <p:to>
                                        <p:strVal val="visible"/>
                                      </p:to>
                                    </p:set>
                                    <p:anim calcmode="lin" valueType="num">
                                      <p:cBhvr additive="base">
                                        <p:cTn id="27"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uiExpand="1" build="p" autoUpdateAnimBg="0"/>
      <p:bldP spid="318469" grpId="0" uiExpand="1" build="p" autoUpdateAnimBg="0"/>
      <p:bldP spid="318470"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ar-JO" u="sng" dirty="0"/>
              <a:t>الفكرة الكبيرة في إصحاح 8</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6000" b="0" i="0" u="none" strike="noStrike" kern="1200" cap="none" spc="0" normalizeH="0" baseline="0" noProof="0" dirty="0">
                <a:ln>
                  <a:noFill/>
                </a:ln>
                <a:solidFill>
                  <a:srgbClr val="FFFFFF"/>
                </a:solidFill>
                <a:effectLst/>
                <a:uLnTx/>
                <a:uFillTx/>
                <a:latin typeface="Tahoma" charset="0"/>
                <a:ea typeface="ＭＳ Ｐゴシック" charset="0"/>
              </a:rPr>
              <a:t>أظهر </a:t>
            </a:r>
            <a:r>
              <a:rPr kumimoji="0" lang="ar-JO" sz="6000" b="0" i="0" u="none" strike="noStrike" kern="1200" cap="none" spc="0" normalizeH="0" baseline="0" noProof="0" dirty="0">
                <a:ln>
                  <a:noFill/>
                </a:ln>
                <a:solidFill>
                  <a:srgbClr val="FFC000"/>
                </a:solidFill>
                <a:effectLst/>
                <a:uLnTx/>
                <a:uFillTx/>
                <a:latin typeface="Tahoma" charset="0"/>
                <a:ea typeface="ＭＳ Ｐゴシック" charset="0"/>
              </a:rPr>
              <a:t>المحبة</a:t>
            </a:r>
            <a:r>
              <a:rPr kumimoji="0" lang="ar-JO" sz="6000" b="0" i="0" u="none" strike="noStrike" kern="1200" cap="none" spc="0" normalizeH="0" baseline="0" noProof="0" dirty="0">
                <a:ln>
                  <a:noFill/>
                </a:ln>
                <a:solidFill>
                  <a:srgbClr val="FFFFFF"/>
                </a:solidFill>
                <a:effectLst/>
                <a:uLnTx/>
                <a:uFillTx/>
                <a:latin typeface="Tahoma" charset="0"/>
                <a:ea typeface="ＭＳ Ｐゴシック" charset="0"/>
              </a:rPr>
              <a:t> أكثر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6000" b="0" i="0" u="none" strike="noStrike" kern="1200" cap="none" spc="0" normalizeH="0" baseline="0" noProof="0" dirty="0">
                <a:ln>
                  <a:noFill/>
                </a:ln>
                <a:solidFill>
                  <a:srgbClr val="FFFFFF"/>
                </a:solidFill>
                <a:effectLst/>
                <a:uLnTx/>
                <a:uFillTx/>
                <a:latin typeface="Tahoma" charset="0"/>
                <a:ea typeface="ＭＳ Ｐゴシック" charset="0"/>
              </a:rPr>
              <a:t>من المعرفة عند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6000" b="0" i="0" u="none" strike="noStrike" kern="1200" cap="none" spc="0" normalizeH="0" baseline="0" noProof="0" dirty="0">
                <a:ln>
                  <a:noFill/>
                </a:ln>
                <a:solidFill>
                  <a:srgbClr val="FFFFFF"/>
                </a:solidFill>
                <a:effectLst/>
                <a:uLnTx/>
                <a:uFillTx/>
                <a:latin typeface="Tahoma" charset="0"/>
                <a:ea typeface="ＭＳ Ｐゴシック" charset="0"/>
              </a:rPr>
              <a:t>التعامل مع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ar-JO" sz="6000" b="0" i="0" u="none" strike="noStrike" kern="1200" cap="none" spc="0" normalizeH="0" baseline="0" noProof="0" dirty="0">
                <a:ln>
                  <a:noFill/>
                </a:ln>
                <a:solidFill>
                  <a:srgbClr val="FFFFFF"/>
                </a:solidFill>
                <a:effectLst/>
                <a:uLnTx/>
                <a:uFillTx/>
                <a:latin typeface="Tahoma" charset="0"/>
                <a:ea typeface="ＭＳ Ｐゴシック" charset="0"/>
              </a:rPr>
              <a:t>الأمور الرمادية</a:t>
            </a:r>
            <a:endParaRPr kumimoji="0" lang="en-US" sz="6000" b="0"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016565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5267" name="Title 2"/>
          <p:cNvSpPr>
            <a:spLocks noGrp="1"/>
          </p:cNvSpPr>
          <p:nvPr>
            <p:ph type="title" idx="4294967295"/>
          </p:nvPr>
        </p:nvSpPr>
        <p:spPr>
          <a:xfrm>
            <a:off x="0" y="2438400"/>
            <a:ext cx="9144000" cy="1143000"/>
          </a:xfrm>
        </p:spPr>
        <p:txBody>
          <a:bodyPr/>
          <a:lstStyle/>
          <a:p>
            <a:pPr algn="ctr"/>
            <a:r>
              <a:rPr lang="ar-JO" sz="8800" dirty="0">
                <a:solidFill>
                  <a:schemeClr val="bg1"/>
                </a:solidFill>
                <a:latin typeface="Arial" charset="0"/>
                <a:ea typeface="ＭＳ Ｐゴシック" charset="0"/>
                <a:cs typeface="Arial" charset="0"/>
              </a:rPr>
              <a:t>1 كورنثوس 9</a:t>
            </a:r>
            <a:endParaRPr lang="en-US" sz="8800" dirty="0">
              <a:solidFill>
                <a:schemeClr val="bg1"/>
              </a:solidFill>
              <a:latin typeface="Arial" charset="0"/>
              <a:ea typeface="ＭＳ Ｐゴシック" charset="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يجب أن نكون </a:t>
            </a:r>
            <a:r>
              <a:rPr lang="ar-JO" sz="5400" b="1" dirty="0">
                <a:solidFill>
                  <a:srgbClr val="FFFF00"/>
                </a:solidFill>
                <a:effectLst>
                  <a:glow rad="127000">
                    <a:schemeClr val="tx1"/>
                  </a:glow>
                </a:effectLst>
                <a:latin typeface="Arial" charset="0"/>
                <a:ea typeface="ＭＳ Ｐゴシック" charset="0"/>
                <a:cs typeface="ＭＳ Ｐゴシック" charset="0"/>
              </a:rPr>
              <a:t>مختلفين</a:t>
            </a:r>
            <a:r>
              <a:rPr lang="ar-JO" sz="5400" b="1" dirty="0">
                <a:effectLst>
                  <a:glow rad="127000">
                    <a:schemeClr val="tx1"/>
                  </a:glow>
                </a:effectLst>
                <a:latin typeface="Arial" charset="0"/>
                <a:ea typeface="ＭＳ Ｐゴシック" charset="0"/>
                <a:cs typeface="ＭＳ Ｐゴシック" charset="0"/>
              </a:rPr>
              <a:t> عن غير المؤمنين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8795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الرسل</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اللحوم</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الهياكل</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ar-JO" sz="4800" b="1" dirty="0">
                <a:solidFill>
                  <a:schemeClr val="bg1"/>
                </a:solidFill>
                <a:effectLst>
                  <a:outerShdw blurRad="38100" dist="38100" dir="2700000" algn="tl">
                    <a:srgbClr val="000000"/>
                  </a:outerShdw>
                </a:effectLst>
                <a:latin typeface="Arial"/>
                <a:cs typeface="Arial"/>
              </a:rPr>
              <a:t>1 كورنثوس 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مناطق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رمادية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endParaRP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rPr>
              <a:t>الحقوق</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SimSun" charset="0"/>
              <a:cs typeface="Arial"/>
            </a:endParaRP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ar-JO" sz="5400" dirty="0">
                <a:solidFill>
                  <a:schemeClr val="bg1"/>
                </a:solidFill>
              </a:rPr>
              <a:t>هل أولئك الذين يخدمون المسيح لهم </a:t>
            </a:r>
            <a:r>
              <a:rPr lang="ar-JO" sz="5400" dirty="0">
                <a:solidFill>
                  <a:srgbClr val="FFFF00"/>
                </a:solidFill>
              </a:rPr>
              <a:t>حقوق</a:t>
            </a:r>
            <a:r>
              <a:rPr lang="ar-JO" sz="5400" dirty="0">
                <a:solidFill>
                  <a:schemeClr val="bg1"/>
                </a:solidFill>
              </a:rPr>
              <a:t> ؟</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uLnTx/>
                <a:uFillTx/>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outerShdw blurRad="63500" dist="35921" dir="2700000" algn="ctr" rotWithShape="0">
                    <a:srgbClr val="808080"/>
                  </a:outerShdw>
                </a:effectLst>
                <a:uLnTx/>
                <a:uFillTx/>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6" name="Rectangle 4"/>
          <p:cNvSpPr>
            <a:spLocks noGrp="1" noChangeArrowheads="1"/>
          </p:cNvSpPr>
          <p:nvPr>
            <p:ph type="title" idx="4294967295"/>
          </p:nvPr>
        </p:nvSpPr>
        <p:spPr>
          <a:xfrm>
            <a:off x="0" y="762000"/>
            <a:ext cx="6781800" cy="5486400"/>
          </a:xfrm>
          <a:noFill/>
          <a:effectLst>
            <a:outerShdw blurRad="63500" dist="35921" dir="2700000" algn="ctr" rotWithShape="0">
              <a:schemeClr val="tx1">
                <a:alpha val="74998"/>
              </a:schemeClr>
            </a:outerShdw>
          </a:effectLst>
        </p:spPr>
        <p:txBody>
          <a:bodyPr/>
          <a:lstStyle/>
          <a:p>
            <a:r>
              <a:rPr lang="ar-JO" sz="6000" dirty="0">
                <a:solidFill>
                  <a:srgbClr val="FFC000"/>
                </a:solidFill>
                <a:latin typeface="Arial" charset="0"/>
              </a:rPr>
              <a:t>تنازل</a:t>
            </a:r>
            <a:r>
              <a:rPr lang="ar-JO" sz="6000" dirty="0">
                <a:solidFill>
                  <a:schemeClr val="bg1"/>
                </a:solidFill>
                <a:latin typeface="Arial" charset="0"/>
              </a:rPr>
              <a:t> عن حقوقك </a:t>
            </a:r>
            <a:br>
              <a:rPr lang="ar-JO" sz="6000" dirty="0">
                <a:solidFill>
                  <a:schemeClr val="bg1"/>
                </a:solidFill>
                <a:latin typeface="Arial" charset="0"/>
              </a:rPr>
            </a:br>
            <a:r>
              <a:rPr lang="ar-JO" sz="6000" dirty="0">
                <a:solidFill>
                  <a:schemeClr val="bg1"/>
                </a:solidFill>
                <a:latin typeface="Arial" charset="0"/>
              </a:rPr>
              <a:t>لمساعدة الآخرين على </a:t>
            </a:r>
            <a:br>
              <a:rPr lang="ar-JO" sz="6000" dirty="0">
                <a:solidFill>
                  <a:schemeClr val="bg1"/>
                </a:solidFill>
                <a:latin typeface="Arial" charset="0"/>
              </a:rPr>
            </a:br>
            <a:r>
              <a:rPr lang="ar-JO" sz="6000" dirty="0">
                <a:solidFill>
                  <a:schemeClr val="bg1"/>
                </a:solidFill>
                <a:latin typeface="Arial" charset="0"/>
              </a:rPr>
              <a:t>النضوج في المسيح</a:t>
            </a:r>
            <a:r>
              <a:rPr lang="en-US" sz="6000" dirty="0">
                <a:solidFill>
                  <a:schemeClr val="bg1"/>
                </a:solidFill>
                <a:latin typeface="Arial" charset="0"/>
              </a:rPr>
              <a: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a:t>
            </a:r>
            <a:r>
              <a:rPr lang="ar-JO" sz="6000" dirty="0">
                <a:solidFill>
                  <a:schemeClr val="bg1"/>
                </a:solidFill>
                <a:latin typeface="Arial" charset="0"/>
              </a:rPr>
              <a:t>الفكرة الرئيسية في 1 كورنثوس 9</a:t>
            </a:r>
            <a:r>
              <a:rPr lang="en-US" sz="6000" dirty="0">
                <a:solidFill>
                  <a:schemeClr val="bg1"/>
                </a:solidFill>
                <a:latin typeface="Arial" charset="0"/>
              </a:rPr>
              <a:t>)</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5267"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10</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62068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416" tIns="45709" rIns="91416" bIns="45709" numCol="1" anchor="ctr" anchorCtr="0" compatLnSpc="1">
            <a:prstTxWarp prst="textNoShape">
              <a:avLst/>
            </a:prstTxWarp>
            <a:normAutofit/>
          </a:bodyPr>
          <a:lstStyle/>
          <a:p>
            <a:r>
              <a:rPr lang="ar-JO" sz="8000" b="1" dirty="0">
                <a:effectLst>
                  <a:glow rad="177800">
                    <a:schemeClr val="bg1">
                      <a:alpha val="75000"/>
                    </a:schemeClr>
                  </a:glow>
                </a:effectLst>
                <a:latin typeface="Bizarro Regular" charset="0"/>
              </a:rPr>
              <a:t>عندما تكون عاطلاً </a:t>
            </a:r>
            <a:br>
              <a:rPr lang="ar-JO" sz="8000" b="1" dirty="0">
                <a:effectLst>
                  <a:glow rad="177800">
                    <a:schemeClr val="bg1">
                      <a:alpha val="75000"/>
                    </a:schemeClr>
                  </a:glow>
                </a:effectLst>
                <a:latin typeface="Bizarro Regular" charset="0"/>
              </a:rPr>
            </a:br>
            <a:r>
              <a:rPr lang="ar-JO" sz="8000" b="1" dirty="0">
                <a:effectLst>
                  <a:glow rad="177800">
                    <a:schemeClr val="bg1">
                      <a:alpha val="75000"/>
                    </a:schemeClr>
                  </a:glow>
                </a:effectLst>
                <a:latin typeface="Bizarro Regular" charset="0"/>
              </a:rPr>
              <a:t>عن الأصنام</a:t>
            </a:r>
            <a:endParaRPr lang="en-US" sz="8000" b="1" dirty="0">
              <a:effectLst>
                <a:glow rad="177800">
                  <a:schemeClr val="bg1">
                    <a:alpha val="75000"/>
                  </a:schemeClr>
                </a:glow>
              </a:effectLst>
              <a:latin typeface="Bizarro Regular" charset="0"/>
            </a:endParaRPr>
          </a:p>
        </p:txBody>
      </p:sp>
      <p:sp>
        <p:nvSpPr>
          <p:cNvPr id="3" name="Subtitle 2"/>
          <p:cNvSpPr>
            <a:spLocks noGrp="1"/>
          </p:cNvSpPr>
          <p:nvPr>
            <p:ph type="subTitle" idx="4294967295"/>
          </p:nvPr>
        </p:nvSpPr>
        <p:spPr>
          <a:xfrm>
            <a:off x="685800" y="5863480"/>
            <a:ext cx="7772400" cy="877888"/>
          </a:xfrm>
          <a:noFill/>
        </p:spPr>
        <p:txBody>
          <a:bodyPr vert="horz" wrap="square" lIns="91416" tIns="45709" rIns="91416" bIns="45709" numCol="1" anchor="ctr" anchorCtr="0" compatLnSpc="1">
            <a:prstTxWarp prst="textNoShape">
              <a:avLst/>
            </a:prstTxWarp>
            <a:normAutofit fontScale="90000" lnSpcReduction="20000"/>
          </a:bodyPr>
          <a:lstStyle/>
          <a:p>
            <a:pPr marL="0" indent="0" algn="ctr">
              <a:spcBef>
                <a:spcPct val="0"/>
              </a:spcBef>
              <a:buNone/>
            </a:pPr>
            <a:r>
              <a:rPr lang="ar-JO" sz="6600" b="1" dirty="0">
                <a:effectLst>
                  <a:glow rad="177800">
                    <a:schemeClr val="bg1">
                      <a:alpha val="75000"/>
                    </a:schemeClr>
                  </a:glow>
                </a:effectLst>
                <a:latin typeface="Bizarro Regular" charset="0"/>
                <a:ea typeface="+mj-ea"/>
                <a:cs typeface="+mj-cs"/>
              </a:rPr>
              <a:t>1 كورنثوس 10</a:t>
            </a:r>
            <a:endParaRPr lang="en-US" sz="6600" b="1" dirty="0">
              <a:effectLst>
                <a:glow rad="177800">
                  <a:schemeClr val="bg1">
                    <a:alpha val="75000"/>
                  </a:schemeClr>
                </a:glow>
              </a:effectLst>
              <a:latin typeface="Bizarro Regular" charset="0"/>
              <a:ea typeface="+mj-ea"/>
              <a:cs typeface="+mj-cs"/>
            </a:endParaRPr>
          </a:p>
        </p:txBody>
      </p:sp>
    </p:spTree>
    <p:extLst>
      <p:ext uri="{BB962C8B-B14F-4D97-AF65-F5344CB8AC3E}">
        <p14:creationId xmlns:p14="http://schemas.microsoft.com/office/powerpoint/2010/main" val="1574375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0"/>
            <a:ext cx="139223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جبل سيناء</a:t>
            </a:r>
            <a:endParaRPr kumimoji="0" lang="en-US"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867025" y="1976438"/>
            <a:ext cx="3048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قادش              برنيع</a:t>
            </a:r>
            <a:endParaRPr kumimoji="0" lang="en-US"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198667" name="Rectangle 14"/>
          <p:cNvSpPr>
            <a:spLocks noGrp="1" noChangeArrowheads="1"/>
          </p:cNvSpPr>
          <p:nvPr>
            <p:ph type="title" idx="4294967295"/>
          </p:nvPr>
        </p:nvSpPr>
        <p:spPr>
          <a:xfrm>
            <a:off x="0" y="0"/>
            <a:ext cx="7772400" cy="685800"/>
          </a:xfrm>
        </p:spPr>
        <p:txBody>
          <a:bodyPr/>
          <a:lstStyle/>
          <a:p>
            <a:pPr algn="l" eaLnBrk="1" hangingPunct="1">
              <a:defRPr/>
            </a:pPr>
            <a:r>
              <a:rPr lang="ar-JO" b="1" dirty="0">
                <a:solidFill>
                  <a:schemeClr val="bg1"/>
                </a:solidFill>
                <a:latin typeface="Arial" charset="0"/>
              </a:rPr>
              <a:t>خارطة التجوال</a:t>
            </a:r>
            <a:endParaRPr lang="en-US" b="1" dirty="0">
              <a:solidFill>
                <a:schemeClr val="bg1"/>
              </a:solidFill>
              <a:latin typeface="Arial" charset="0"/>
            </a:endParaRPr>
          </a:p>
        </p:txBody>
      </p:sp>
      <p:sp>
        <p:nvSpPr>
          <p:cNvPr id="138250" name="Rectangle 1"/>
          <p:cNvSpPr>
            <a:spLocks noChangeArrowheads="1"/>
          </p:cNvSpPr>
          <p:nvPr/>
        </p:nvSpPr>
        <p:spPr bwMode="auto">
          <a:xfrm>
            <a:off x="6875463" y="0"/>
            <a:ext cx="2268537" cy="69580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3"/>
            <a:ext cx="304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جبل هور</a:t>
            </a:r>
            <a:endParaRPr kumimoji="0" lang="en-US" sz="32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مسار الرحلة</a:t>
            </a:r>
            <a:endParaRPr kumimoji="0" 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endParaRPr>
          </a:p>
        </p:txBody>
      </p:sp>
    </p:spTree>
    <p:extLst>
      <p:ext uri="{BB962C8B-B14F-4D97-AF65-F5344CB8AC3E}">
        <p14:creationId xmlns:p14="http://schemas.microsoft.com/office/powerpoint/2010/main" val="35051555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ar-JO" u="sng" dirty="0">
                <a:effectLst>
                  <a:outerShdw blurRad="38100" dist="38100" dir="2700000" algn="tl">
                    <a:srgbClr val="212121"/>
                  </a:outerShdw>
                </a:effectLst>
                <a:latin typeface="Arial" charset="0"/>
              </a:rPr>
              <a:t>1 كورنثوس 10: 1-4</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170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فإني لست أريد ايها الإخوة أن تجهلوا أن آبائنا </a:t>
            </a:r>
            <a:r>
              <a:rPr kumimoji="0" lang="ar-JO" sz="6600" b="1" i="0" u="none" strike="noStrike" kern="1200" cap="none" spc="0" normalizeH="0" baseline="30000" noProof="0" dirty="0">
                <a:ln>
                  <a:noFill/>
                </a:ln>
                <a:solidFill>
                  <a:srgbClr val="FFFF00"/>
                </a:solidFill>
                <a:effectLst>
                  <a:glow rad="190500">
                    <a:srgbClr val="212121"/>
                  </a:glow>
                </a:effectLst>
                <a:uLnTx/>
                <a:uFillTx/>
                <a:latin typeface="Arial" charset="0"/>
                <a:ea typeface="ＭＳ Ｐゴシック" charset="0"/>
              </a:rPr>
              <a:t>جميعهم</a:t>
            </a: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 كانوا تحت السحابة و </a:t>
            </a:r>
            <a:r>
              <a:rPr kumimoji="0" lang="ar-JO" sz="6600" b="1" i="0" u="none" strike="noStrike" kern="1200" cap="none" spc="0" normalizeH="0" baseline="30000" noProof="0" dirty="0">
                <a:ln>
                  <a:noFill/>
                </a:ln>
                <a:solidFill>
                  <a:srgbClr val="FFFF00"/>
                </a:solidFill>
                <a:effectLst>
                  <a:glow rad="190500">
                    <a:srgbClr val="212121"/>
                  </a:glow>
                </a:effectLst>
                <a:uLnTx/>
                <a:uFillTx/>
                <a:latin typeface="Arial" charset="0"/>
                <a:ea typeface="ＭＳ Ｐゴシック" charset="0"/>
              </a:rPr>
              <a:t>جميعهم</a:t>
            </a: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 اجتازوا في البحر و </a:t>
            </a:r>
            <a:r>
              <a:rPr kumimoji="0" lang="ar-JO" sz="6600" b="1" i="0" u="none" strike="noStrike" kern="1200" cap="none" spc="0" normalizeH="0" baseline="30000" noProof="0" dirty="0">
                <a:ln>
                  <a:noFill/>
                </a:ln>
                <a:solidFill>
                  <a:srgbClr val="FFFF00"/>
                </a:solidFill>
                <a:effectLst>
                  <a:glow rad="190500">
                    <a:srgbClr val="212121"/>
                  </a:glow>
                </a:effectLst>
                <a:uLnTx/>
                <a:uFillTx/>
                <a:latin typeface="Arial" charset="0"/>
                <a:ea typeface="ＭＳ Ｐゴシック" charset="0"/>
              </a:rPr>
              <a:t>جميعهم</a:t>
            </a: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 اعتمدوا لموسى في السحابة و في البحر و </a:t>
            </a:r>
            <a:r>
              <a:rPr kumimoji="0" lang="ar-JO" sz="6600" b="1" i="0" u="none" strike="noStrike" kern="1200" cap="none" spc="0" normalizeH="0" baseline="30000" noProof="0" dirty="0">
                <a:ln>
                  <a:noFill/>
                </a:ln>
                <a:solidFill>
                  <a:srgbClr val="FFFF00"/>
                </a:solidFill>
                <a:effectLst>
                  <a:glow rad="190500">
                    <a:srgbClr val="212121"/>
                  </a:glow>
                </a:effectLst>
                <a:uLnTx/>
                <a:uFillTx/>
                <a:latin typeface="Arial" charset="0"/>
                <a:ea typeface="ＭＳ Ｐゴシック" charset="0"/>
              </a:rPr>
              <a:t>جميعهم</a:t>
            </a: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 أكلوا طعاماً واحداً روحياً و </a:t>
            </a:r>
            <a:r>
              <a:rPr kumimoji="0" lang="ar-JO" sz="6600" b="1" i="0" u="none" strike="noStrike" kern="1200" cap="none" spc="0" normalizeH="0" baseline="30000" noProof="0" dirty="0">
                <a:ln>
                  <a:noFill/>
                </a:ln>
                <a:solidFill>
                  <a:srgbClr val="FFFF00"/>
                </a:solidFill>
                <a:effectLst>
                  <a:glow rad="190500">
                    <a:srgbClr val="212121"/>
                  </a:glow>
                </a:effectLst>
                <a:uLnTx/>
                <a:uFillTx/>
                <a:latin typeface="Arial" charset="0"/>
                <a:ea typeface="ＭＳ Ｐゴシック" charset="0"/>
              </a:rPr>
              <a:t>جميعهم</a:t>
            </a:r>
            <a:r>
              <a:rPr kumimoji="0" lang="ar-JO" sz="66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 شربوا شراباً واحداً روحياً لأنهم كانوا يشربون من صخرة روحية تابعتهم و الصخرة كانت المسيح</a:t>
            </a:r>
            <a:endParaRPr kumimoji="0" lang="en-US" sz="66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endParaRPr>
          </a:p>
        </p:txBody>
      </p:sp>
    </p:spTree>
    <p:extLst>
      <p:ext uri="{BB962C8B-B14F-4D97-AF65-F5344CB8AC3E}">
        <p14:creationId xmlns:p14="http://schemas.microsoft.com/office/powerpoint/2010/main" val="23494854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08003" name="Rectangle 3"/>
          <p:cNvSpPr>
            <a:spLocks noGrp="1"/>
          </p:cNvSpPr>
          <p:nvPr>
            <p:ph type="ctrTitle"/>
          </p:nvPr>
        </p:nvSpPr>
        <p:spPr>
          <a:xfrm>
            <a:off x="152400" y="3771900"/>
            <a:ext cx="8763000" cy="2971800"/>
          </a:xfrm>
        </p:spPr>
        <p:txBody>
          <a:bodyPr>
            <a:normAutofit fontScale="90000"/>
          </a:bodyPr>
          <a:lstStyle/>
          <a:p>
            <a:pPr marL="715963" indent="-715963" eaLnBrk="1" hangingPunct="1">
              <a:defRPr/>
            </a:pPr>
            <a:br>
              <a:rPr lang="en-US" b="1" dirty="0">
                <a:effectLst>
                  <a:glow rad="317500">
                    <a:schemeClr val="bg2">
                      <a:alpha val="90000"/>
                    </a:schemeClr>
                  </a:glow>
                </a:effectLst>
                <a:latin typeface="Arial"/>
                <a:cs typeface="Arial"/>
              </a:rPr>
            </a:br>
            <a:r>
              <a:rPr lang="ar-JO" b="1" dirty="0">
                <a:effectLst>
                  <a:glow rad="317500">
                    <a:schemeClr val="bg2">
                      <a:alpha val="90000"/>
                    </a:schemeClr>
                  </a:glow>
                </a:effectLst>
              </a:rPr>
              <a:t>تجنب الأعياد الوثنية لأنها شيطانية </a:t>
            </a:r>
            <a:br>
              <a:rPr lang="ar-JO" b="1" dirty="0">
                <a:effectLst>
                  <a:glow rad="317500">
                    <a:schemeClr val="bg2">
                      <a:alpha val="90000"/>
                    </a:schemeClr>
                  </a:glow>
                </a:effectLst>
              </a:rPr>
            </a:br>
            <a:r>
              <a:rPr lang="ar-JO" b="1" dirty="0">
                <a:effectLst>
                  <a:glow rad="317500">
                    <a:schemeClr val="bg2">
                      <a:alpha val="90000"/>
                    </a:schemeClr>
                  </a:glow>
                </a:effectLst>
              </a:rPr>
              <a:t>كما أن مائدة الرب هي إلهية </a:t>
            </a:r>
            <a:br>
              <a:rPr lang="ar-JO" b="1" dirty="0">
                <a:effectLst>
                  <a:glow rad="317500">
                    <a:schemeClr val="bg2">
                      <a:alpha val="90000"/>
                    </a:schemeClr>
                  </a:glow>
                </a:effectLst>
              </a:rPr>
            </a:br>
            <a:r>
              <a:rPr lang="ar-JO" b="1" dirty="0">
                <a:effectLst>
                  <a:glow rad="317500">
                    <a:schemeClr val="bg2">
                      <a:alpha val="90000"/>
                    </a:schemeClr>
                  </a:glow>
                </a:effectLst>
              </a:rPr>
              <a:t>(10: 14-22)</a:t>
            </a:r>
            <a:endParaRPr lang="en-US" b="1" dirty="0">
              <a:effectLst>
                <a:glow rad="317500">
                  <a:schemeClr val="bg2">
                    <a:alpha val="90000"/>
                  </a:schemeClr>
                </a:glow>
              </a:effectLst>
              <a:latin typeface="Arial"/>
              <a:cs typeface="Arial"/>
            </a:endParaRP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294188" cy="469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5978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a:bodyPr>
          <a:lstStyle/>
          <a:p>
            <a:pPr>
              <a:defRPr/>
            </a:pPr>
            <a:r>
              <a:rPr lang="ar-JO" b="1" kern="1200" dirty="0">
                <a:effectLst>
                  <a:glow rad="317500">
                    <a:schemeClr val="bg2">
                      <a:alpha val="90000"/>
                    </a:schemeClr>
                  </a:glow>
                </a:effectLst>
              </a:rPr>
              <a:t>تجنب الوثنية </a:t>
            </a:r>
            <a:br>
              <a:rPr lang="ar-JO" b="1" kern="1200" dirty="0">
                <a:effectLst>
                  <a:glow rad="317500">
                    <a:schemeClr val="bg2">
                      <a:alpha val="90000"/>
                    </a:schemeClr>
                  </a:glow>
                </a:effectLst>
              </a:rPr>
            </a:br>
            <a:r>
              <a:rPr lang="ar-JO" b="1" kern="1200" dirty="0">
                <a:effectLst>
                  <a:glow rad="317500">
                    <a:schemeClr val="bg2">
                      <a:alpha val="90000"/>
                    </a:schemeClr>
                  </a:glow>
                </a:effectLst>
              </a:rPr>
              <a:t>أو أن الله سيقوم بتأديبك </a:t>
            </a:r>
            <a:br>
              <a:rPr lang="ar-JO" b="1" kern="1200" dirty="0">
                <a:effectLst>
                  <a:glow rad="317500">
                    <a:schemeClr val="bg2">
                      <a:alpha val="90000"/>
                    </a:schemeClr>
                  </a:glow>
                </a:effectLst>
              </a:rPr>
            </a:br>
            <a:r>
              <a:rPr lang="ar-JO" b="1" kern="1200" dirty="0">
                <a:effectLst>
                  <a:glow rad="317500">
                    <a:schemeClr val="bg2">
                      <a:alpha val="90000"/>
                    </a:schemeClr>
                  </a:glow>
                </a:effectLst>
              </a:rPr>
              <a:t>بسبب الإشتراك مع </a:t>
            </a:r>
            <a:r>
              <a:rPr lang="ar-JO" b="1" kern="1200" dirty="0">
                <a:solidFill>
                  <a:srgbClr val="FFFF00"/>
                </a:solidFill>
                <a:effectLst>
                  <a:glow rad="317500">
                    <a:schemeClr val="bg2">
                      <a:alpha val="90000"/>
                    </a:schemeClr>
                  </a:glow>
                </a:effectLst>
              </a:rPr>
              <a:t>الشياطين</a:t>
            </a:r>
            <a:endParaRPr lang="en-US" b="1" kern="1200" dirty="0">
              <a:solidFill>
                <a:srgbClr val="FFFF00"/>
              </a:solidFill>
              <a:effectLst>
                <a:glow rad="317500">
                  <a:schemeClr val="bg2">
                    <a:alpha val="90000"/>
                  </a:schemeClr>
                </a:glow>
              </a:effectLst>
              <a:latin typeface="Arial"/>
              <a:cs typeface="Arial"/>
            </a:endParaRPr>
          </a:p>
        </p:txBody>
      </p:sp>
      <p:sp>
        <p:nvSpPr>
          <p:cNvPr id="1430533" name="Text Box 5"/>
          <p:cNvSpPr txBox="1">
            <a:spLocks noChangeArrowheads="1"/>
          </p:cNvSpPr>
          <p:nvPr/>
        </p:nvSpPr>
        <p:spPr bwMode="auto">
          <a:xfrm>
            <a:off x="467544" y="457200"/>
            <a:ext cx="8424936"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الفكرة الرئيسية في 1 كورنثوس 10</a:t>
            </a:r>
            <a:endParaRPr kumimoji="0" lang="en-US" sz="48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1123400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11</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08214894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الخلفية</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8" y="2836863"/>
            <a:ext cx="3033712"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6" name="Text Box 9"/>
          <p:cNvSpPr txBox="1">
            <a:spLocks noChangeArrowheads="1"/>
          </p:cNvSpPr>
          <p:nvPr/>
        </p:nvSpPr>
        <p:spPr bwMode="auto">
          <a:xfrm>
            <a:off x="3214678" y="4495800"/>
            <a:ext cx="2214578" cy="523533"/>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ar-JO"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كورنثوس</a:t>
            </a:r>
            <a:endParaRPr kumimoji="0" lang="en-GB" sz="28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0"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ar-JO"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إسرائيل</a:t>
            </a:r>
            <a:endParaRPr kumimoji="0" lang="en-GB"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endParaRP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ar-JO" sz="4000" b="1" dirty="0">
                <a:latin typeface="Arial Black" charset="0"/>
              </a:rPr>
              <a:t>من يرتدي غطاء الرأس ؟</a:t>
            </a:r>
            <a:endParaRPr lang="en-US" b="1" dirty="0">
              <a:latin typeface="Arial Black" charset="0"/>
            </a:endParaRPr>
          </a:p>
        </p:txBody>
      </p:sp>
      <p:grpSp>
        <p:nvGrpSpPr>
          <p:cNvPr id="3" name="Group 25"/>
          <p:cNvGrpSpPr>
            <a:grpSpLocks/>
          </p:cNvGrpSpPr>
          <p:nvPr/>
        </p:nvGrpSpPr>
        <p:grpSpPr bwMode="auto">
          <a:xfrm>
            <a:off x="762000"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22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ar-JO"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أشور</a:t>
            </a:r>
            <a:endParaRPr kumimoji="0" lang="en-GB"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endParaRPr>
          </a:p>
        </p:txBody>
      </p:sp>
    </p:spTree>
    <p:extLst>
      <p:ext uri="{BB962C8B-B14F-4D97-AF65-F5344CB8AC3E}">
        <p14:creationId xmlns:p14="http://schemas.microsoft.com/office/powerpoint/2010/main" val="973758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ar-JO" dirty="0">
                <a:latin typeface="Arial" charset="0"/>
              </a:rPr>
              <a:t>هيكل</a:t>
            </a:r>
            <a:br>
              <a:rPr lang="ar-JO" dirty="0">
                <a:latin typeface="Arial" charset="0"/>
              </a:rPr>
            </a:br>
            <a:r>
              <a:rPr lang="ar-JO" dirty="0">
                <a:latin typeface="Arial" charset="0"/>
              </a:rPr>
              <a:t>السلطة</a:t>
            </a:r>
            <a:br>
              <a:rPr lang="ar-JO" dirty="0">
                <a:latin typeface="Arial" charset="0"/>
              </a:rPr>
            </a:br>
            <a:r>
              <a:rPr lang="ar-JO" dirty="0">
                <a:latin typeface="Arial" charset="0"/>
              </a:rPr>
              <a:t>الإلهي</a:t>
            </a:r>
            <a:endParaRPr lang="en-US" dirty="0">
              <a:latin typeface="Arial" charset="0"/>
            </a:endParaRP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ar-JO" sz="4400" b="1" dirty="0">
                <a:latin typeface="Arial" charset="0"/>
              </a:rPr>
              <a:t>الزوج</a:t>
            </a:r>
            <a:endParaRPr lang="en-US" sz="4400" b="1" dirty="0">
              <a:latin typeface="Arial" charset="0"/>
            </a:endParaRP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5200"/>
            <a:ext cx="1465263"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الزوجة</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المسيح</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الله</a:t>
              </a:r>
              <a:endParaRPr kumimoji="0" 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8" y="2924175"/>
            <a:ext cx="4043362" cy="20621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رأس كل رجل هو المسيح و أما رأس المرأة فهو الرجل و رأس المسيح هو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(1 كو 11: 3)</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60544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0" y="115888"/>
            <a:ext cx="8969375" cy="1728787"/>
          </a:xfrm>
        </p:spPr>
        <p:txBody>
          <a:bodyPr/>
          <a:lstStyle/>
          <a:p>
            <a:pPr eaLnBrk="1" hangingPunct="1"/>
            <a:r>
              <a:rPr lang="ar-JO" sz="4000" b="1" dirty="0">
                <a:solidFill>
                  <a:schemeClr val="bg1"/>
                </a:solidFill>
              </a:rPr>
              <a:t>في معظم المجتمعات اليوم يرسل غطاء الرأس إشارة خاطئة - مفادها أننا بعيدون عن التقاليد المجتمعية</a:t>
            </a:r>
            <a:endParaRPr lang="en-US" sz="4000" b="1" dirty="0">
              <a:solidFill>
                <a:schemeClr val="bg1"/>
              </a:solidFill>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60575"/>
            <a:ext cx="9201151"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57132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لا يجب تشويش المجتمع ودفعه إلى التفكير في أن الأزواج لا ينبغي أن يقودوا زوجاتهم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(الفكرة الرئيسية في 1 كو 11: 1-16)</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52820432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r">
              <a:defRPr/>
            </a:pPr>
            <a:r>
              <a:rPr lang="ar-JO" sz="5400" b="1" dirty="0">
                <a:solidFill>
                  <a:schemeClr val="bg1"/>
                </a:solidFill>
                <a:effectLst>
                  <a:glow rad="266700">
                    <a:schemeClr val="tx1">
                      <a:alpha val="96000"/>
                    </a:schemeClr>
                  </a:glow>
                </a:effectLst>
                <a:latin typeface="Calibri" charset="0"/>
              </a:rPr>
              <a:t>تنازل عن حقوقك في</a:t>
            </a:r>
            <a:endParaRPr lang="en-US" dirty="0">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مقاضاة مؤمن آخر (1 كو 6)</a:t>
            </a:r>
            <a:endPar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الزواج أو العزوبية (1 كو 7)</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تناول الطعام المقدم للأصنام (1 كو 8)</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الممارسات التي تعيق شهادتك (1 كو 9)</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5"/>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المشاركة في الإحتفالات الوثنية (1 كو 10)</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38138" marR="0" lvl="0" indent="-338138" algn="r" defTabSz="914400" rtl="1"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 </a:t>
            </a:r>
            <a:r>
              <a:rPr kumimoji="0" lang="ar-JO"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إنكار هيكل السلطة الإلهي (1 كو 11)</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519295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righ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righ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righ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righ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righ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righ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ar-JO" b="1" i="1" dirty="0">
                <a:solidFill>
                  <a:schemeClr val="bg1"/>
                </a:solidFill>
                <a:latin typeface="Arial Bold" charset="0"/>
                <a:ea typeface="ＭＳ Ｐゴシック" charset="0"/>
                <a:cs typeface="ＭＳ Ｐゴシック" charset="0"/>
              </a:rPr>
              <a:t>كيف</a:t>
            </a:r>
            <a:r>
              <a:rPr lang="ar-JO" b="1" i="1" dirty="0">
                <a:solidFill>
                  <a:srgbClr val="FFFF00"/>
                </a:solidFill>
                <a:latin typeface="Arial Bold" charset="0"/>
                <a:ea typeface="ＭＳ Ｐゴシック" charset="0"/>
                <a:cs typeface="ＭＳ Ｐゴシック" charset="0"/>
              </a:rPr>
              <a:t> تكرم </a:t>
            </a:r>
            <a:r>
              <a:rPr lang="ar-JO" b="1" i="1" dirty="0">
                <a:solidFill>
                  <a:schemeClr val="bg1"/>
                </a:solidFill>
                <a:latin typeface="Arial Bold" charset="0"/>
                <a:ea typeface="ＭＳ Ｐゴシック" charset="0"/>
                <a:cs typeface="ＭＳ Ｐゴシック" charset="0"/>
              </a:rPr>
              <a:t>الله في عشاء الرب ؟</a:t>
            </a:r>
            <a:endParaRPr lang="en-US" b="1" i="1" dirty="0">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911187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ar-JO" sz="3600" b="1" i="1" dirty="0">
                <a:solidFill>
                  <a:schemeClr val="bg1"/>
                </a:solidFill>
                <a:latin typeface="Aramis Regular" charset="0"/>
                <a:ea typeface="ＭＳ Ｐゴシック" charset="0"/>
                <a:cs typeface="ＭＳ Ｐゴシック" charset="0"/>
              </a:rPr>
              <a:t>أنظر في الإتجاهات الأربعة</a:t>
            </a:r>
            <a:endParaRPr lang="en-US" sz="4000" b="1" dirty="0">
              <a:latin typeface="Calibri" charset="0"/>
              <a:ea typeface="ＭＳ Ｐゴシック" charset="0"/>
              <a:cs typeface="ＭＳ Ｐゴシック" charset="0"/>
            </a:endParaRPr>
          </a:p>
        </p:txBody>
      </p:sp>
      <p:sp>
        <p:nvSpPr>
          <p:cNvPr id="33280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amis Regular" charset="0"/>
                <a:ea typeface="ＭＳ Ｐゴシック" charset="0"/>
              </a:rPr>
              <a:t>الإتجاهات الأربعة</a:t>
            </a:r>
            <a:endParaRPr kumimoji="0" lang="en-US" sz="40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2017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6" name="Text Box 6"/>
          <p:cNvSpPr txBox="1">
            <a:spLocks noChangeArrowheads="1"/>
          </p:cNvSpPr>
          <p:nvPr/>
        </p:nvSpPr>
        <p:spPr bwMode="auto">
          <a:xfrm rot="-5400000">
            <a:off x="3626421" y="977970"/>
            <a:ext cx="1983235"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amis Regular" charset="0"/>
                <a:ea typeface="ＭＳ Ｐゴシック" charset="0"/>
              </a:rPr>
              <a:t>إلى الخارج</a:t>
            </a:r>
            <a:endParaRPr kumimoji="0" lang="en-US" sz="4000" b="0" i="1" u="none" strike="noStrike" kern="1200" cap="none" spc="0" normalizeH="0" baseline="0" noProof="0" dirty="0">
              <a:ln>
                <a:noFill/>
              </a:ln>
              <a:solidFill>
                <a:srgbClr val="FFFF00"/>
              </a:solidFill>
              <a:effectLst/>
              <a:uLnTx/>
              <a:uFillTx/>
              <a:latin typeface="Aramis Regular" charset="0"/>
              <a:ea typeface="ＭＳ Ｐゴシック" charset="0"/>
            </a:endParaRPr>
          </a:p>
        </p:txBody>
      </p:sp>
      <p:sp>
        <p:nvSpPr>
          <p:cNvPr id="2017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8" name="Text Box 8"/>
          <p:cNvSpPr txBox="1">
            <a:spLocks noChangeArrowheads="1"/>
          </p:cNvSpPr>
          <p:nvPr/>
        </p:nvSpPr>
        <p:spPr bwMode="auto">
          <a:xfrm rot="-21600000">
            <a:off x="2384114" y="2267020"/>
            <a:ext cx="1837362"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amis Regular" charset="0"/>
                <a:ea typeface="ＭＳ Ｐゴシック" charset="0"/>
              </a:rPr>
              <a:t>إلى الخلف</a:t>
            </a:r>
            <a:endParaRPr kumimoji="0" lang="en-US" sz="4000" b="0" i="1" u="none" strike="noStrike" kern="1200" cap="none" spc="0" normalizeH="0" baseline="0" noProof="0" dirty="0">
              <a:ln>
                <a:noFill/>
              </a:ln>
              <a:solidFill>
                <a:srgbClr val="FFFF00"/>
              </a:solidFill>
              <a:effectLst/>
              <a:uLnTx/>
              <a:uFillTx/>
              <a:latin typeface="Aramis Regular" charset="0"/>
              <a:ea typeface="ＭＳ Ｐゴシック" charset="0"/>
            </a:endParaRPr>
          </a:p>
        </p:txBody>
      </p:sp>
      <p:sp>
        <p:nvSpPr>
          <p:cNvPr id="2017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0" name="Text Box 10"/>
          <p:cNvSpPr txBox="1">
            <a:spLocks noChangeArrowheads="1"/>
          </p:cNvSpPr>
          <p:nvPr/>
        </p:nvSpPr>
        <p:spPr bwMode="auto">
          <a:xfrm rot="-21600000">
            <a:off x="5231854" y="2267020"/>
            <a:ext cx="172194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amis Regular" charset="0"/>
                <a:ea typeface="ＭＳ Ｐゴシック" charset="0"/>
              </a:rPr>
              <a:t>إلى الأمام</a:t>
            </a:r>
            <a:endParaRPr kumimoji="0" lang="en-US" sz="4000" b="0" i="1" u="none" strike="noStrike" kern="1200" cap="none" spc="0" normalizeH="0" baseline="0" noProof="0" dirty="0">
              <a:ln>
                <a:noFill/>
              </a:ln>
              <a:solidFill>
                <a:srgbClr val="FFFF00"/>
              </a:solidFill>
              <a:effectLst/>
              <a:uLnTx/>
              <a:uFillTx/>
              <a:latin typeface="Aramis Regular" charset="0"/>
              <a:ea typeface="ＭＳ Ｐゴシック" charset="0"/>
            </a:endParaRPr>
          </a:p>
        </p:txBody>
      </p:sp>
      <p:sp>
        <p:nvSpPr>
          <p:cNvPr id="2017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2" name="Text Box 12"/>
          <p:cNvSpPr txBox="1">
            <a:spLocks noChangeArrowheads="1"/>
          </p:cNvSpPr>
          <p:nvPr/>
        </p:nvSpPr>
        <p:spPr bwMode="auto">
          <a:xfrm rot="-5400000">
            <a:off x="3745255" y="3617189"/>
            <a:ext cx="1866217"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amis Regular" charset="0"/>
                <a:ea typeface="ＭＳ Ｐゴシック" charset="0"/>
              </a:rPr>
              <a:t>إلى الداخل</a:t>
            </a:r>
            <a:endParaRPr kumimoji="0" lang="en-US" sz="4000" b="0" i="1" u="none" strike="noStrike" kern="1200" cap="none" spc="0" normalizeH="0" baseline="0" noProof="0" dirty="0">
              <a:ln>
                <a:noFill/>
              </a:ln>
              <a:solidFill>
                <a:srgbClr val="FFFF00"/>
              </a:solidFill>
              <a:effectLst/>
              <a:uLnTx/>
              <a:uFillTx/>
              <a:latin typeface="Aramis Regular" charset="0"/>
              <a:ea typeface="ＭＳ Ｐゴシック" charset="0"/>
            </a:endParaRPr>
          </a:p>
        </p:txBody>
      </p:sp>
    </p:spTree>
    <p:extLst>
      <p:ext uri="{BB962C8B-B14F-4D97-AF65-F5344CB8AC3E}">
        <p14:creationId xmlns:p14="http://schemas.microsoft.com/office/powerpoint/2010/main" val="403895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algn="ctr" eaLnBrk="1" hangingPunct="1">
              <a:defRPr/>
            </a:pPr>
            <a:r>
              <a:rPr lang="ar-JO" dirty="0">
                <a:latin typeface="Arial" charset="0"/>
              </a:rPr>
              <a:t>الإتجاهات الأربعة</a:t>
            </a:r>
            <a:endParaRPr lang="en-US" dirty="0">
              <a:latin typeface="Arial" charset="0"/>
            </a:endParaRPr>
          </a:p>
        </p:txBody>
      </p:sp>
      <p:sp>
        <p:nvSpPr>
          <p:cNvPr id="20377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00"/>
          <a:ext cx="7848600" cy="5783265"/>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800" b="1" i="1" u="none" strike="noStrike" cap="none" normalizeH="0" baseline="0" dirty="0">
                          <a:ln>
                            <a:noFill/>
                          </a:ln>
                          <a:solidFill>
                            <a:schemeClr val="tx1"/>
                          </a:solidFill>
                          <a:effectLst/>
                          <a:latin typeface="Arial"/>
                          <a:ea typeface="宋体" charset="0"/>
                          <a:cs typeface="Arial"/>
                        </a:rPr>
                        <a:t>أنظر</a:t>
                      </a:r>
                      <a:r>
                        <a:rPr kumimoji="0" lang="en-US" altLang="zh-CN" sz="2000" b="1" i="1" u="none" strike="noStrike" cap="none" normalizeH="0" baseline="0" dirty="0">
                          <a:ln>
                            <a:noFill/>
                          </a:ln>
                          <a:solidFill>
                            <a:schemeClr val="tx1"/>
                          </a:solidFill>
                          <a:effectLst/>
                          <a:latin typeface="Arial"/>
                          <a:ea typeface="宋体" charset="0"/>
                          <a:cs typeface="Arial"/>
                        </a:rPr>
                        <a:t>...</a:t>
                      </a:r>
                      <a:endParaRPr kumimoji="0" lang="en-US" sz="2800" b="1" i="1" u="none" strike="noStrike" cap="none" normalizeH="0" baseline="0" dirty="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3200" b="1" i="1" u="none" strike="noStrike" cap="none" normalizeH="0" baseline="0" dirty="0">
                          <a:ln>
                            <a:noFill/>
                          </a:ln>
                          <a:solidFill>
                            <a:srgbClr val="000000"/>
                          </a:solidFill>
                          <a:effectLst/>
                          <a:latin typeface="Arial"/>
                          <a:ea typeface="宋体" charset="0"/>
                          <a:cs typeface="Arial"/>
                        </a:rPr>
                        <a:t>الفصح</a:t>
                      </a:r>
                      <a:endParaRPr kumimoji="0" lang="en-US" altLang="zh-CN" sz="3200" b="1" i="1" u="none" strike="noStrike" cap="none" normalizeH="0" baseline="0" dirty="0">
                        <a:ln>
                          <a:noFill/>
                        </a:ln>
                        <a:solidFill>
                          <a:srgbClr val="000000"/>
                        </a:solidFill>
                        <a:effectLst/>
                        <a:latin typeface="Arial"/>
                        <a:ea typeface="宋体"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a:t>
                      </a:r>
                      <a:r>
                        <a:rPr kumimoji="0" lang="ar-JO" altLang="zh-CN" sz="3200" b="1" i="1" u="none" strike="noStrike" cap="none" normalizeH="0" baseline="0" dirty="0">
                          <a:ln>
                            <a:noFill/>
                          </a:ln>
                          <a:solidFill>
                            <a:srgbClr val="000000"/>
                          </a:solidFill>
                          <a:effectLst/>
                          <a:latin typeface="Arial"/>
                          <a:ea typeface="宋体" charset="0"/>
                          <a:cs typeface="Arial"/>
                        </a:rPr>
                        <a:t>اليهودي</a:t>
                      </a:r>
                      <a:r>
                        <a:rPr kumimoji="0" lang="en-US" altLang="zh-CN" sz="3200" b="1" i="1" u="none" strike="noStrike" cap="none" normalizeH="0" baseline="0" dirty="0">
                          <a:ln>
                            <a:noFill/>
                          </a:ln>
                          <a:solidFill>
                            <a:srgbClr val="000000"/>
                          </a:solidFill>
                          <a:effectLst/>
                          <a:latin typeface="Arial"/>
                          <a:ea typeface="宋体" charset="0"/>
                          <a:cs typeface="Arial"/>
                        </a:rPr>
                        <a:t>)</a:t>
                      </a:r>
                      <a:endParaRPr kumimoji="0" lang="en-US" altLang="zh-CN" sz="5400" b="0" i="0"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3200" b="1" i="1" u="none" strike="noStrike" cap="none" normalizeH="0" baseline="0" dirty="0">
                          <a:ln>
                            <a:noFill/>
                          </a:ln>
                          <a:solidFill>
                            <a:srgbClr val="000000"/>
                          </a:solidFill>
                          <a:effectLst/>
                          <a:latin typeface="Arial"/>
                          <a:ea typeface="宋体" charset="0"/>
                          <a:cs typeface="Arial"/>
                        </a:rPr>
                        <a:t>عشاء الرب</a:t>
                      </a:r>
                      <a:endParaRPr kumimoji="0" lang="en-US" altLang="zh-CN" sz="3200" b="1" i="1" u="none" strike="noStrike" cap="none" normalizeH="0" baseline="0" dirty="0">
                        <a:ln>
                          <a:noFill/>
                        </a:ln>
                        <a:solidFill>
                          <a:srgbClr val="000000"/>
                        </a:solidFill>
                        <a:effectLst/>
                        <a:latin typeface="Arial"/>
                        <a:ea typeface="宋体"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a:t>
                      </a:r>
                      <a:r>
                        <a:rPr kumimoji="0" lang="ar-JO" altLang="zh-CN" sz="3200" b="1" i="1" u="none" strike="noStrike" cap="none" normalizeH="0" baseline="0" dirty="0">
                          <a:ln>
                            <a:noFill/>
                          </a:ln>
                          <a:solidFill>
                            <a:srgbClr val="000000"/>
                          </a:solidFill>
                          <a:effectLst/>
                          <a:latin typeface="Arial"/>
                          <a:ea typeface="宋体" charset="0"/>
                          <a:cs typeface="Arial"/>
                        </a:rPr>
                        <a:t>المسيحي</a:t>
                      </a:r>
                      <a:r>
                        <a:rPr kumimoji="0" lang="en-US" altLang="zh-CN" sz="3200" b="1" i="1" u="none" strike="noStrike" cap="none" normalizeH="0" baseline="0" dirty="0">
                          <a:ln>
                            <a:noFill/>
                          </a:ln>
                          <a:solidFill>
                            <a:srgbClr val="000000"/>
                          </a:solidFill>
                          <a:effectLst/>
                          <a:latin typeface="Arial"/>
                          <a:ea typeface="宋体" charset="0"/>
                          <a:cs typeface="Arial"/>
                        </a:rPr>
                        <a:t>)</a:t>
                      </a:r>
                      <a:endParaRPr kumimoji="0" lang="en-US" altLang="zh-CN" sz="3600" b="0" i="0"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20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latin typeface="Arial"/>
                          <a:ea typeface="宋体" charset="0"/>
                          <a:cs typeface="Arial"/>
                        </a:rPr>
                        <a:t>إلى الخارج</a:t>
                      </a:r>
                      <a:endParaRPr kumimoji="0" lang="en-US" altLang="zh-CN" sz="4000" b="0" i="1"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يشمل العائلة كلها</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(خر 12: 3-4، 16)</a:t>
                      </a:r>
                      <a:endParaRPr kumimoji="0" lang="en-US" altLang="zh-CN" sz="40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الشركة و الوحدة</a:t>
                      </a:r>
                      <a:endPar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(1 كو 11: 17-22، 10: 16-17)</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latin typeface="Arial"/>
                          <a:ea typeface="宋体" charset="0"/>
                          <a:cs typeface="Arial"/>
                        </a:rPr>
                        <a:t>إلى الخلف</a:t>
                      </a:r>
                      <a:endParaRPr kumimoji="0" lang="en-US" altLang="zh-CN" sz="4000" b="0" i="1"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التحرير من مصر</a:t>
                      </a:r>
                      <a:endPar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(خر 12: 31-42)</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الحرية من الخطية</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a:t>
                      </a: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1 كو 11: 23-25</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latin typeface="Arial"/>
                          <a:ea typeface="宋体" charset="0"/>
                          <a:cs typeface="Arial"/>
                        </a:rPr>
                        <a:t>إلى الأمام</a:t>
                      </a:r>
                      <a:endParaRPr kumimoji="0" lang="en-US" altLang="zh-CN" sz="4000" b="0" i="1"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انتظار العصر المسياني</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a:t>
                      </a: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حز 45: 21</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توقع عودة المسيح</a:t>
                      </a:r>
                      <a:endPar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(1 كو 11: 26، مر 14: 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1" u="none" strike="noStrike" cap="none" normalizeH="0" baseline="0" dirty="0">
                          <a:ln>
                            <a:noFill/>
                          </a:ln>
                          <a:solidFill>
                            <a:schemeClr val="tx1"/>
                          </a:solidFill>
                          <a:effectLst/>
                          <a:latin typeface="Arial"/>
                          <a:ea typeface="宋体" charset="0"/>
                          <a:cs typeface="Arial"/>
                        </a:rPr>
                        <a:t>إلى الداخل</a:t>
                      </a:r>
                      <a:endParaRPr kumimoji="0" lang="en-US" altLang="zh-CN" sz="4000" b="0" i="1"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تطهير البيت من الخمير أو الشر</a:t>
                      </a:r>
                      <a:endPar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(خر 12: 8، 15)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فحص الخطية فيك</a:t>
                      </a:r>
                      <a:endPar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(1 كو 11: 27-32، 5: 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488"/>
            <a:ext cx="2590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DDDDDD"/>
                </a:solidFill>
                <a:effectLst/>
                <a:uLnTx/>
                <a:uFillTx/>
                <a:latin typeface="Tahoma" charset="0"/>
                <a:ea typeface="ＭＳ Ｐゴシック" charset="0"/>
              </a:rPr>
              <a:t>( مقتبسة من ديفيد واطسون، أؤمن بالروح القدس)</a:t>
            </a:r>
            <a:endParaRPr kumimoji="0" lang="en-US" sz="1800" b="0" i="0" u="none" strike="noStrike" kern="1200" cap="none" spc="0" normalizeH="0" baseline="0" noProof="0" dirty="0">
              <a:ln>
                <a:noFill/>
              </a:ln>
              <a:solidFill>
                <a:srgbClr val="DDDDDD"/>
              </a:solidFill>
              <a:effectLst/>
              <a:uLnTx/>
              <a:uFillTx/>
              <a:latin typeface="Tahoma" charset="0"/>
              <a:ea typeface="ＭＳ Ｐゴシック" charset="0"/>
            </a:endParaRPr>
          </a:p>
        </p:txBody>
      </p:sp>
      <p:sp>
        <p:nvSpPr>
          <p:cNvPr id="203801" name="Text Box 28"/>
          <p:cNvSpPr txBox="1">
            <a:spLocks noChangeArrowheads="1"/>
          </p:cNvSpPr>
          <p:nvPr/>
        </p:nvSpPr>
        <p:spPr bwMode="auto">
          <a:xfrm>
            <a:off x="8397875" y="82550"/>
            <a:ext cx="617477" cy="40011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F1311"/>
                </a:solidFill>
                <a:effectLst/>
                <a:uLnTx/>
                <a:uFillTx/>
                <a:latin typeface="Tahoma" charset="0"/>
                <a:ea typeface="ＭＳ Ｐゴシック" charset="0"/>
              </a:rPr>
              <a:t>143</a:t>
            </a:r>
            <a:endParaRPr kumimoji="0" lang="en-US" sz="2000" b="1" i="0" u="none" strike="noStrike" kern="1200" cap="none" spc="0" normalizeH="0" baseline="0" noProof="0" dirty="0">
              <a:ln>
                <a:noFill/>
              </a:ln>
              <a:solidFill>
                <a:srgbClr val="2F1311"/>
              </a:solidFill>
              <a:effectLst/>
              <a:uLnTx/>
              <a:uFillTx/>
              <a:latin typeface="Tahoma" charset="0"/>
              <a:ea typeface="ＭＳ Ｐゴシック" charset="0"/>
            </a:endParaRP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9259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0" i="1" u="none" strike="noStrike" kern="1200" cap="none" spc="0" normalizeH="0" baseline="0" noProof="0" dirty="0">
                <a:ln>
                  <a:noFill/>
                </a:ln>
                <a:solidFill>
                  <a:srgbClr val="FFFFFF"/>
                </a:solidFill>
                <a:effectLst/>
                <a:uLnTx/>
                <a:uFillTx/>
                <a:latin typeface="Arial"/>
                <a:ea typeface="ＭＳ Ｐゴシック" charset="0"/>
                <a:cs typeface="Arial"/>
              </a:rPr>
              <a:t>الفكرة الرئيسية</a:t>
            </a:r>
            <a:endParaRPr kumimoji="0" lang="en-US" sz="4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3628025" y="977969"/>
            <a:ext cx="1980029"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ial"/>
                <a:ea typeface="ＭＳ Ｐゴシック" charset="0"/>
                <a:cs typeface="Arial"/>
              </a:rPr>
              <a:t>إلى الخارج</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88" y="2270125"/>
            <a:ext cx="183415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ial"/>
                <a:ea typeface="ＭＳ Ｐゴシック" charset="0"/>
                <a:cs typeface="Arial"/>
              </a:rPr>
              <a:t>إلى الخلف</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0" y="2270125"/>
            <a:ext cx="1717137"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ial"/>
                <a:ea typeface="ＭＳ Ｐゴシック" charset="0"/>
                <a:cs typeface="Arial"/>
              </a:rPr>
              <a:t>إلى الأمام</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3746858" y="3617188"/>
            <a:ext cx="1863011"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0" i="1" u="none" strike="noStrike" kern="1200" cap="none" spc="0" normalizeH="0" baseline="0" noProof="0" dirty="0">
                <a:ln>
                  <a:noFill/>
                </a:ln>
                <a:solidFill>
                  <a:srgbClr val="FFFF00"/>
                </a:solidFill>
                <a:effectLst/>
                <a:uLnTx/>
                <a:uFillTx/>
                <a:latin typeface="Arial"/>
                <a:ea typeface="ＭＳ Ｐゴシック" charset="0"/>
                <a:cs typeface="Arial"/>
              </a:rPr>
              <a:t>إلى الداخل</a:t>
            </a:r>
            <a:endParaRPr kumimoji="0" lang="en-US" sz="4000" b="0" i="1"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36908" name="Title 1"/>
          <p:cNvSpPr>
            <a:spLocks noGrp="1"/>
          </p:cNvSpPr>
          <p:nvPr>
            <p:ph type="ctrTitle" idx="4294967295"/>
          </p:nvPr>
        </p:nvSpPr>
        <p:spPr>
          <a:xfrm>
            <a:off x="35496" y="3714752"/>
            <a:ext cx="9145016" cy="2738584"/>
          </a:xfrm>
          <a:effectLst>
            <a:outerShdw blurRad="63500" dist="35921" dir="2700000" algn="ctr" rotWithShape="0">
              <a:srgbClr val="000000">
                <a:alpha val="74998"/>
              </a:srgbClr>
            </a:outerShdw>
          </a:effectLst>
        </p:spPr>
        <p:txBody>
          <a:bodyPr/>
          <a:lstStyle/>
          <a:p>
            <a:pPr eaLnBrk="1" hangingPunct="1">
              <a:defRPr/>
            </a:pPr>
            <a:br>
              <a:rPr lang="en-US" b="1" dirty="0">
                <a:solidFill>
                  <a:schemeClr val="bg1"/>
                </a:solidFill>
                <a:effectLst>
                  <a:glow rad="190500">
                    <a:schemeClr val="tx1"/>
                  </a:glow>
                </a:effectLst>
                <a:latin typeface="Arial"/>
                <a:ea typeface="ＭＳ Ｐゴシック" charset="0"/>
                <a:cs typeface="Arial"/>
              </a:rPr>
            </a:br>
            <a:r>
              <a:rPr lang="ar-JO" b="1" dirty="0">
                <a:solidFill>
                  <a:schemeClr val="bg1"/>
                </a:solidFill>
                <a:effectLst>
                  <a:glow rad="190500">
                    <a:schemeClr val="tx1"/>
                  </a:glow>
                </a:effectLst>
                <a:latin typeface="Arial"/>
                <a:ea typeface="ＭＳ Ｐゴシック" charset="0"/>
                <a:cs typeface="Arial"/>
              </a:rPr>
              <a:t>حتى ننظر </a:t>
            </a:r>
            <a:r>
              <a:rPr lang="ar-JO" b="1" dirty="0">
                <a:solidFill>
                  <a:srgbClr val="FFFF00"/>
                </a:solidFill>
                <a:effectLst>
                  <a:glow rad="190500">
                    <a:schemeClr val="tx1"/>
                  </a:glow>
                </a:effectLst>
                <a:latin typeface="Arial"/>
                <a:ea typeface="ＭＳ Ｐゴシック" charset="0"/>
                <a:cs typeface="Arial"/>
              </a:rPr>
              <a:t>إلى الخلف </a:t>
            </a:r>
            <a:r>
              <a:rPr lang="ar-JO" b="1" dirty="0">
                <a:solidFill>
                  <a:schemeClr val="bg1"/>
                </a:solidFill>
                <a:effectLst>
                  <a:glow rad="190500">
                    <a:schemeClr val="tx1"/>
                  </a:glow>
                </a:effectLst>
                <a:latin typeface="Arial"/>
                <a:ea typeface="ＭＳ Ｐゴシック" charset="0"/>
                <a:cs typeface="Arial"/>
              </a:rPr>
              <a:t>بشكل صحيح نحو موته</a:t>
            </a:r>
            <a:br>
              <a:rPr lang="ar-JO" b="1" dirty="0">
                <a:solidFill>
                  <a:schemeClr val="bg1"/>
                </a:solidFill>
                <a:effectLst>
                  <a:glow rad="190500">
                    <a:schemeClr val="tx1"/>
                  </a:glow>
                </a:effectLst>
                <a:latin typeface="Arial"/>
                <a:ea typeface="ＭＳ Ｐゴシック" charset="0"/>
                <a:cs typeface="Arial"/>
              </a:rPr>
            </a:br>
            <a:r>
              <a:rPr lang="ar-JO" b="1" dirty="0">
                <a:solidFill>
                  <a:schemeClr val="bg1"/>
                </a:solidFill>
                <a:effectLst>
                  <a:glow rad="190500">
                    <a:schemeClr val="tx1"/>
                  </a:glow>
                </a:effectLst>
                <a:latin typeface="Arial"/>
                <a:ea typeface="ＭＳ Ｐゴシック" charset="0"/>
                <a:cs typeface="Arial"/>
              </a:rPr>
              <a:t>و ننظر </a:t>
            </a:r>
            <a:r>
              <a:rPr lang="ar-JO" b="1" dirty="0">
                <a:solidFill>
                  <a:srgbClr val="FFFF00"/>
                </a:solidFill>
                <a:effectLst>
                  <a:glow rad="190500">
                    <a:schemeClr val="tx1"/>
                  </a:glow>
                </a:effectLst>
                <a:latin typeface="Arial"/>
                <a:ea typeface="ＭＳ Ｐゴシック" charset="0"/>
                <a:cs typeface="Arial"/>
              </a:rPr>
              <a:t>إلى الأمام </a:t>
            </a:r>
            <a:r>
              <a:rPr lang="ar-JO" b="1" dirty="0">
                <a:solidFill>
                  <a:schemeClr val="bg1"/>
                </a:solidFill>
                <a:effectLst>
                  <a:glow rad="190500">
                    <a:schemeClr val="tx1"/>
                  </a:glow>
                </a:effectLst>
                <a:latin typeface="Arial"/>
                <a:ea typeface="ＭＳ Ｐゴシック" charset="0"/>
                <a:cs typeface="Arial"/>
              </a:rPr>
              <a:t>إلى عودته </a:t>
            </a:r>
            <a:br>
              <a:rPr lang="ar-JO" b="1" dirty="0">
                <a:solidFill>
                  <a:schemeClr val="bg1"/>
                </a:solidFill>
                <a:effectLst>
                  <a:glow rad="190500">
                    <a:schemeClr val="tx1"/>
                  </a:glow>
                </a:effectLst>
                <a:latin typeface="Arial"/>
                <a:ea typeface="ＭＳ Ｐゴシック" charset="0"/>
                <a:cs typeface="Arial"/>
              </a:rPr>
            </a:br>
            <a:r>
              <a:rPr lang="ar-JO" b="1" dirty="0">
                <a:solidFill>
                  <a:schemeClr val="bg1"/>
                </a:solidFill>
                <a:effectLst>
                  <a:glow rad="190500">
                    <a:schemeClr val="tx1"/>
                  </a:glow>
                </a:effectLst>
                <a:latin typeface="Arial"/>
                <a:ea typeface="ＭＳ Ｐゴシック" charset="0"/>
                <a:cs typeface="Arial"/>
              </a:rPr>
              <a:t>علينا أن ننظر </a:t>
            </a:r>
            <a:r>
              <a:rPr lang="ar-JO" b="1" dirty="0">
                <a:solidFill>
                  <a:srgbClr val="FFFF00"/>
                </a:solidFill>
                <a:effectLst>
                  <a:glow rad="190500">
                    <a:schemeClr val="tx1"/>
                  </a:glow>
                </a:effectLst>
                <a:latin typeface="Arial"/>
                <a:ea typeface="ＭＳ Ｐゴシック" charset="0"/>
                <a:cs typeface="Arial"/>
              </a:rPr>
              <a:t>إلى الخارج </a:t>
            </a:r>
            <a:r>
              <a:rPr lang="ar-JO" b="1" dirty="0">
                <a:solidFill>
                  <a:schemeClr val="bg1"/>
                </a:solidFill>
                <a:effectLst>
                  <a:glow rad="190500">
                    <a:schemeClr val="tx1"/>
                  </a:glow>
                </a:effectLst>
                <a:latin typeface="Arial"/>
                <a:ea typeface="ＭＳ Ｐゴシック" charset="0"/>
                <a:cs typeface="Arial"/>
              </a:rPr>
              <a:t>نحو الآخرين</a:t>
            </a:r>
            <a:br>
              <a:rPr lang="ar-JO" b="1" dirty="0">
                <a:solidFill>
                  <a:schemeClr val="bg1"/>
                </a:solidFill>
                <a:effectLst>
                  <a:glow rad="190500">
                    <a:schemeClr val="tx1"/>
                  </a:glow>
                </a:effectLst>
                <a:latin typeface="Arial"/>
                <a:ea typeface="ＭＳ Ｐゴシック" charset="0"/>
                <a:cs typeface="Arial"/>
              </a:rPr>
            </a:br>
            <a:r>
              <a:rPr lang="ar-JO" b="1" dirty="0">
                <a:solidFill>
                  <a:schemeClr val="bg1"/>
                </a:solidFill>
                <a:effectLst>
                  <a:glow rad="190500">
                    <a:schemeClr val="tx1"/>
                  </a:glow>
                </a:effectLst>
                <a:latin typeface="Arial"/>
                <a:ea typeface="ＭＳ Ｐゴシック" charset="0"/>
                <a:cs typeface="Arial"/>
              </a:rPr>
              <a:t>و ننظر </a:t>
            </a:r>
            <a:r>
              <a:rPr lang="ar-JO" b="1" dirty="0">
                <a:solidFill>
                  <a:srgbClr val="FFFF00"/>
                </a:solidFill>
                <a:effectLst>
                  <a:glow rad="190500">
                    <a:schemeClr val="tx1"/>
                  </a:glow>
                </a:effectLst>
                <a:latin typeface="Arial"/>
                <a:ea typeface="ＭＳ Ｐゴシック" charset="0"/>
                <a:cs typeface="Arial"/>
              </a:rPr>
              <a:t>إلى الداخل  </a:t>
            </a:r>
            <a:r>
              <a:rPr lang="ar-JO" b="1" dirty="0">
                <a:solidFill>
                  <a:schemeClr val="bg1"/>
                </a:solidFill>
                <a:effectLst>
                  <a:glow rad="190500">
                    <a:schemeClr val="tx1"/>
                  </a:glow>
                </a:effectLst>
                <a:latin typeface="Arial"/>
                <a:ea typeface="ＭＳ Ｐゴシック" charset="0"/>
                <a:cs typeface="Arial"/>
              </a:rPr>
              <a:t>على حياتنا الشخصية</a:t>
            </a:r>
            <a:endParaRPr lang="en-US" b="1" dirty="0">
              <a:solidFill>
                <a:schemeClr val="bg1"/>
              </a:solidFill>
              <a:effectLst>
                <a:glow rad="190500">
                  <a:schemeClr val="tx1"/>
                </a:glow>
              </a:effectLst>
              <a:latin typeface="Arial"/>
              <a:ea typeface="ＭＳ Ｐゴシック" charset="0"/>
              <a:cs typeface="Arial"/>
            </a:endParaRPr>
          </a:p>
        </p:txBody>
      </p:sp>
    </p:spTree>
    <p:extLst>
      <p:ext uri="{BB962C8B-B14F-4D97-AF65-F5344CB8AC3E}">
        <p14:creationId xmlns:p14="http://schemas.microsoft.com/office/powerpoint/2010/main" val="1414456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12</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96786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وضع الله مؤمني كورنثوس في مدينتهم المظلمة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لينيروا كونهم نوره</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ar-JO" altLang="ja-JP" sz="3600" b="1" dirty="0">
                <a:solidFill>
                  <a:schemeClr val="bg1"/>
                </a:solidFill>
                <a:latin typeface="Arial" charset="0"/>
                <a:cs typeface="ＭＳ Ｐゴシック" charset="0"/>
              </a:rPr>
              <a:t>فإن الجسد أيضاً ليس عضواً واحداً بل أعضاء كثيرة</a:t>
            </a:r>
            <a:br>
              <a:rPr lang="ar-JO" altLang="ja-JP" sz="3600" b="1" dirty="0">
                <a:solidFill>
                  <a:schemeClr val="bg1"/>
                </a:solidFill>
                <a:latin typeface="Arial" charset="0"/>
                <a:cs typeface="ＭＳ Ｐゴシック" charset="0"/>
              </a:rPr>
            </a:br>
            <a:r>
              <a:rPr lang="ar-JO" altLang="ja-JP" sz="3600" b="1" dirty="0">
                <a:solidFill>
                  <a:schemeClr val="bg1"/>
                </a:solidFill>
                <a:latin typeface="Arial" charset="0"/>
                <a:cs typeface="ＭＳ Ｐゴシック" charset="0"/>
              </a:rPr>
              <a:t>(12: 14)</a:t>
            </a:r>
            <a:endParaRPr lang="en-US" sz="4000" dirty="0">
              <a:solidFill>
                <a:schemeClr val="bg1"/>
              </a:solidFill>
            </a:endParaRPr>
          </a:p>
        </p:txBody>
      </p:sp>
      <p:graphicFrame>
        <p:nvGraphicFramePr>
          <p:cNvPr id="6"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pitchFamily="34" charset="-128"/>
                          <a:cs typeface="Arial"/>
                        </a:rPr>
                        <a:t>الكلام</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dirty="0">
                          <a:ln>
                            <a:noFill/>
                          </a:ln>
                          <a:solidFill>
                            <a:schemeClr val="bg1"/>
                          </a:solidFill>
                          <a:effectLst/>
                          <a:latin typeface="Arial"/>
                          <a:ea typeface="ＭＳ Ｐゴシック" pitchFamily="34" charset="-128"/>
                          <a:cs typeface="Arial"/>
                        </a:rPr>
                        <a:t>الخدمة</a:t>
                      </a:r>
                      <a:endParaRPr kumimoji="0" lang="en-US" sz="5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التعليم</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الإدارة</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الكرازة</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الإيمان</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راعي - معلم</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العطاء</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التشجيع</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الخدمة</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400" b="1" i="0" u="none" strike="noStrike" cap="none" normalizeH="0" baseline="0" dirty="0">
                          <a:ln>
                            <a:noFill/>
                          </a:ln>
                          <a:solidFill>
                            <a:schemeClr val="bg1"/>
                          </a:solidFill>
                          <a:effectLst/>
                          <a:latin typeface="Arial"/>
                          <a:ea typeface="ＭＳ Ｐゴシック" pitchFamily="34" charset="-128"/>
                          <a:cs typeface="Arial"/>
                        </a:rPr>
                        <a:t>الرحمة</a:t>
                      </a:r>
                      <a:endParaRPr kumimoji="0" lang="en-US" sz="4400" b="1" i="0" u="none" strike="noStrike" cap="none" normalizeH="0" baseline="0" dirty="0">
                        <a:ln>
                          <a:noFill/>
                        </a:ln>
                        <a:solidFill>
                          <a:schemeClr val="bg1"/>
                        </a:solidFill>
                        <a:effectLst/>
                        <a:latin typeface="Arial"/>
                        <a:ea typeface="ＭＳ Ｐゴシック" pitchFamily="34" charset="-128"/>
                        <a:cs typeface="Arial"/>
                      </a:endParaRP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84"/>
            <a:ext cx="915587"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155دد</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13251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077196"/>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لأني لست يداً لست من الجسد</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360"/>
            <a:ext cx="9144000" cy="1077196"/>
          </a:xfrm>
          <a:solidFill>
            <a:srgbClr val="7030A0"/>
          </a:solidFill>
        </p:spPr>
        <p:txBody>
          <a:bodyPr>
            <a:spAutoFit/>
          </a:bodyPr>
          <a:lstStyle/>
          <a:p>
            <a:r>
              <a:rPr lang="ar-JO" sz="3200" b="1" dirty="0">
                <a:solidFill>
                  <a:schemeClr val="bg1"/>
                </a:solidFill>
              </a:rPr>
              <a:t>لا يجب أن يشعر المؤمنون الذين لديهم مواهب أقل تكريمًا بأنه ليس هناك حاجة إليهم (١٢: ١٥-١٦)</a:t>
            </a:r>
            <a:endParaRPr lang="en-US" sz="3200" b="1" dirty="0">
              <a:solidFill>
                <a:schemeClr val="bg1"/>
              </a:solidFill>
              <a:latin typeface="Arial" charset="0"/>
              <a:cs typeface="ＭＳ Ｐゴシック" charset="0"/>
            </a:endParaRPr>
          </a:p>
        </p:txBody>
      </p:sp>
      <p:sp>
        <p:nvSpPr>
          <p:cNvPr id="4" name="TextBox 3"/>
          <p:cNvSpPr txBox="1">
            <a:spLocks noChangeArrowheads="1"/>
          </p:cNvSpPr>
          <p:nvPr/>
        </p:nvSpPr>
        <p:spPr bwMode="auto">
          <a:xfrm>
            <a:off x="4953000" y="5181605"/>
            <a:ext cx="4191000" cy="46164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لأني لست عيناً لست من الجسد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أفلم تكن لذلك من الجسد</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أفلم تكن لذلك من الجسد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70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15 إن قالت الرجل</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70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16 و إن قالت الأذن</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30" y="4673600"/>
            <a:ext cx="22971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لا حاجة لي إليك</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778"/>
            <a:r>
              <a:rPr lang="ar-JO" altLang="ja-JP" sz="2800" b="1" dirty="0">
                <a:solidFill>
                  <a:schemeClr val="bg1"/>
                </a:solidFill>
                <a:latin typeface="Arial" charset="0"/>
                <a:cs typeface="ＭＳ Ｐゴシック" charset="0"/>
              </a:rPr>
              <a:t>لا يستطيع المؤمنون المتقدمون أن يقولوا بغطرسة و كبرياء</a:t>
            </a:r>
            <a:br>
              <a:rPr lang="en-US" sz="2800" b="1" dirty="0">
                <a:solidFill>
                  <a:schemeClr val="bg1"/>
                </a:solidFill>
                <a:latin typeface="Arial" charset="0"/>
                <a:cs typeface="ＭＳ Ｐゴシック" charset="0"/>
              </a:rPr>
            </a:br>
            <a:r>
              <a:rPr lang="ar-JO" sz="2800" b="1" dirty="0">
                <a:solidFill>
                  <a:schemeClr val="bg1"/>
                </a:solidFill>
                <a:latin typeface="Arial" charset="0"/>
                <a:cs typeface="ＭＳ Ｐゴシック" charset="0"/>
              </a:rPr>
              <a:t> (12: 21)</a:t>
            </a:r>
            <a:r>
              <a:rPr lang="ru-RU" altLang="ja-JP" sz="2800" b="1" dirty="0">
                <a:solidFill>
                  <a:schemeClr val="bg1"/>
                </a:solidFill>
                <a:latin typeface="Arial" charset="0"/>
                <a:cs typeface="ＭＳ Ｐゴシック" charset="0"/>
              </a:rPr>
              <a:t>“</a:t>
            </a:r>
            <a:r>
              <a:rPr lang="ar-JO" altLang="ja-JP" sz="2800" b="1" dirty="0">
                <a:solidFill>
                  <a:schemeClr val="bg1"/>
                </a:solidFill>
                <a:latin typeface="Arial" charset="0"/>
                <a:cs typeface="ＭＳ Ｐゴシック" charset="0"/>
              </a:rPr>
              <a:t>لا أحتاج إليكم أيها الأعضاء الأقل كرامة</a:t>
            </a:r>
            <a:r>
              <a:rPr lang="ru-RU" altLang="ja-JP" sz="2800" b="1" dirty="0">
                <a:solidFill>
                  <a:schemeClr val="bg1"/>
                </a:solidFill>
                <a:latin typeface="Arial" charset="0"/>
                <a:cs typeface="ＭＳ Ｐゴシック" charset="0"/>
              </a:rPr>
              <a:t>»</a:t>
            </a:r>
            <a:endParaRPr lang="en-US" sz="2800" b="1" dirty="0">
              <a:solidFill>
                <a:schemeClr val="bg1"/>
              </a:solidFill>
              <a:latin typeface="Arial" charset="0"/>
              <a:cs typeface="ＭＳ Ｐゴシック" charset="0"/>
            </a:endParaRP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لا حاجة لي إليكما</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لا تقدر العين أن تقول لليد</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أو الرأس أيضاً للرجلين</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4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ar-JO" b="1" dirty="0">
                <a:solidFill>
                  <a:srgbClr val="FFFFFF"/>
                </a:solidFill>
                <a:effectLst>
                  <a:outerShdw blurRad="50800" dist="88900" dir="2700000" algn="tl" rotWithShape="0">
                    <a:srgbClr val="000000">
                      <a:alpha val="78000"/>
                    </a:srgbClr>
                  </a:outerShdw>
                </a:effectLst>
                <a:latin typeface="Arial Rounded MT Bold" charset="0"/>
              </a:rPr>
              <a:t>الفكرة الرئيسية في 1 كورنثوس 12 </a:t>
            </a:r>
            <a:endParaRPr lang="en-US" b="1" dirty="0">
              <a:solidFill>
                <a:srgbClr val="FFFFFF"/>
              </a:solidFill>
              <a:effectLst>
                <a:outerShdw blurRad="50800" dist="88900" dir="2700000" algn="tl" rotWithShape="0">
                  <a:srgbClr val="000000">
                    <a:alpha val="78000"/>
                  </a:srgbClr>
                </a:outerShdw>
              </a:effectLst>
              <a:latin typeface="Arial Rounded MT Bold" charset="0"/>
            </a:endParaRP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416" tIns="45709" rIns="91416" bIns="45709"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فلماذا تحتاج </a:t>
            </a:r>
            <a:r>
              <a:rPr kumimoji="0" lang="ar-JO" sz="4400" b="1" i="0" u="none" strike="noStrike" kern="1200" cap="none" spc="0" normalizeH="0" baseline="0" noProof="0" dirty="0">
                <a:ln>
                  <a:noFill/>
                </a:ln>
                <a:solidFill>
                  <a:srgbClr val="FFFF00"/>
                </a:solidFill>
                <a:effectLst/>
                <a:uLnTx/>
                <a:uFillTx/>
                <a:latin typeface="Times New Roman" charset="0"/>
                <a:ea typeface="ＭＳ Ｐゴシック" charset="0"/>
                <a:cs typeface="Arial" charset="0"/>
              </a:rPr>
              <a:t>كل فرد </a:t>
            </a:r>
            <a:r>
              <a:rPr kumimoji="0" lang="ar-JO" sz="4400" b="1"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في هذه الكنيسة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Times New Roman" charset="0"/>
                <a:ea typeface="ＭＳ Ｐゴシック" charset="0"/>
                <a:cs typeface="Arial" charset="0"/>
              </a:rPr>
              <a:t>أنت جزء واحد فقط من الجسد</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endParaRPr>
          </a:p>
        </p:txBody>
      </p:sp>
    </p:spTree>
    <p:extLst>
      <p:ext uri="{BB962C8B-B14F-4D97-AF65-F5344CB8AC3E}">
        <p14:creationId xmlns:p14="http://schemas.microsoft.com/office/powerpoint/2010/main" val="3656408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13</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888803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5"/>
            <a:ext cx="2330450" cy="2733675"/>
          </a:xfrm>
          <a:prstGeom prst="rect">
            <a:avLst/>
          </a:prstGeom>
          <a:noFill/>
          <a:extLst>
            <a:ext uri="{909E8E84-426E-40dd-AFC4-6F175D3DCCD1}">
              <a14:hiddenFill xmlns:a14="http://schemas.microsoft.com/office/drawing/2010/main" xmlns="">
                <a:solidFill>
                  <a:srgbClr val="FFFFFF"/>
                </a:solidFill>
              </a14:hiddenFill>
            </a:ext>
          </a:extLst>
        </p:spPr>
      </p:pic>
      <p:sp>
        <p:nvSpPr>
          <p:cNvPr id="527366" name="Text Box 6"/>
          <p:cNvSpPr txBox="1">
            <a:spLocks noChangeArrowheads="1"/>
          </p:cNvSpPr>
          <p:nvPr/>
        </p:nvSpPr>
        <p:spPr bwMode="auto">
          <a:xfrm>
            <a:off x="467544" y="1965327"/>
            <a:ext cx="7571557" cy="3785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لماذا يجب أن نستخدم مواهبنا بمحبة ؟ </a:t>
            </a:r>
            <a:b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b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لأن</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المحبة </a:t>
            </a:r>
            <a:r>
              <a:rPr kumimoji="0" lang="ar-JO"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تسمو</a:t>
            </a: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على المواهب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المحبة </a:t>
            </a:r>
            <a:r>
              <a:rPr kumimoji="0" lang="ar-JO"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تفيد</a:t>
            </a: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الآخرين و</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المحبة </a:t>
            </a:r>
            <a:r>
              <a:rPr kumimoji="0" lang="ar-JO"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تصمد</a:t>
            </a:r>
            <a:r>
              <a:rPr kumimoji="0" lang="ar-JO"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أكثر من المواهب</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a:t>
            </a: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ar-JO" sz="4800" dirty="0"/>
              <a:t>الفكرة الرئيسية في 1 كو 13</a:t>
            </a:r>
            <a:endParaRPr lang="en-US" sz="4800" dirty="0"/>
          </a:p>
        </p:txBody>
      </p:sp>
    </p:spTree>
    <p:extLst>
      <p:ext uri="{BB962C8B-B14F-4D97-AF65-F5344CB8AC3E}">
        <p14:creationId xmlns:p14="http://schemas.microsoft.com/office/powerpoint/2010/main" val="265726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7366">
                                            <p:txEl>
                                              <p:pRg st="2" end="2"/>
                                            </p:txEl>
                                          </p:spTgt>
                                        </p:tgtEl>
                                        <p:attrNameLst>
                                          <p:attrName>style.visibility</p:attrName>
                                        </p:attrNameLst>
                                      </p:cBhvr>
                                      <p:to>
                                        <p:strVal val="visible"/>
                                      </p:to>
                                    </p:set>
                                    <p:animEffect transition="in" filter="dissolve">
                                      <p:cBhvr>
                                        <p:cTn id="17" dur="500"/>
                                        <p:tgtEl>
                                          <p:spTgt spid="5273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7366">
                                            <p:txEl>
                                              <p:pRg st="3" end="3"/>
                                            </p:txEl>
                                          </p:spTgt>
                                        </p:tgtEl>
                                        <p:attrNameLst>
                                          <p:attrName>style.visibility</p:attrName>
                                        </p:attrNameLst>
                                      </p:cBhvr>
                                      <p:to>
                                        <p:strVal val="visible"/>
                                      </p:to>
                                    </p:set>
                                    <p:animEffect transition="in" filter="dissolve">
                                      <p:cBhvr>
                                        <p:cTn id="22" dur="500"/>
                                        <p:tgtEl>
                                          <p:spTgt spid="5273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7366">
                                            <p:txEl>
                                              <p:pRg st="4" end="4"/>
                                            </p:txEl>
                                          </p:spTgt>
                                        </p:tgtEl>
                                        <p:attrNameLst>
                                          <p:attrName>style.visibility</p:attrName>
                                        </p:attrNameLst>
                                      </p:cBhvr>
                                      <p:to>
                                        <p:strVal val="visible"/>
                                      </p:to>
                                    </p:set>
                                    <p:animEffect transition="in" filter="dissolve">
                                      <p:cBhvr>
                                        <p:cTn id="27" dur="500"/>
                                        <p:tgtEl>
                                          <p:spTgt spid="5273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14</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166270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sp>
        <p:nvSpPr>
          <p:cNvPr id="254978" name="Rectangle 1029"/>
          <p:cNvSpPr>
            <a:spLocks noGrp="1" noChangeArrowheads="1"/>
          </p:cNvSpPr>
          <p:nvPr>
            <p:ph type="ctrTitle"/>
          </p:nvPr>
        </p:nvSpPr>
        <p:spPr>
          <a:xfrm>
            <a:off x="3048000" y="474875"/>
            <a:ext cx="5943600" cy="1169551"/>
          </a:xfrm>
        </p:spPr>
        <p:txBody>
          <a:bodyPr/>
          <a:lstStyle/>
          <a:p>
            <a:pPr eaLnBrk="1" hangingPunct="1"/>
            <a:r>
              <a:rPr lang="ar-JO" sz="3500" b="1" dirty="0">
                <a:latin typeface="Comic Sans MS" charset="0"/>
                <a:ea typeface="ＭＳ Ｐゴシック" charset="0"/>
              </a:rPr>
              <a:t>امتحانات النبي الحقيقي</a:t>
            </a:r>
            <a:br>
              <a:rPr lang="ar-JO" sz="3500" b="1" dirty="0">
                <a:latin typeface="Comic Sans MS" charset="0"/>
                <a:ea typeface="ＭＳ Ｐゴシック" charset="0"/>
              </a:rPr>
            </a:br>
            <a:r>
              <a:rPr lang="en-US" sz="3500" b="1" dirty="0">
                <a:latin typeface="Comic Sans MS" charset="0"/>
                <a:ea typeface="ＭＳ Ｐゴシック" charset="0"/>
              </a:rPr>
              <a:t>(</a:t>
            </a:r>
            <a:r>
              <a:rPr lang="ar-JO" sz="3500" b="1" dirty="0">
                <a:latin typeface="Comic Sans MS" charset="0"/>
                <a:ea typeface="ＭＳ Ｐゴシック" charset="0"/>
              </a:rPr>
              <a:t>تث 18: 20، 22</a:t>
            </a:r>
            <a:r>
              <a:rPr lang="en-US" sz="3500" b="1" dirty="0">
                <a:latin typeface="Comic Sans MS" charset="0"/>
                <a:ea typeface="ＭＳ Ｐゴシック" charset="0"/>
              </a:rPr>
              <a:t>)</a:t>
            </a:r>
            <a:endParaRPr lang="en-US" sz="3500" dirty="0">
              <a:latin typeface="Comic Sans MS" charset="0"/>
              <a:ea typeface="ＭＳ Ｐゴシック" charset="0"/>
            </a:endParaRPr>
          </a:p>
        </p:txBody>
      </p:sp>
      <p:sp>
        <p:nvSpPr>
          <p:cNvPr id="202758" name="Text Box 1030"/>
          <p:cNvSpPr txBox="1">
            <a:spLocks noChangeArrowheads="1"/>
          </p:cNvSpPr>
          <p:nvPr/>
        </p:nvSpPr>
        <p:spPr bwMode="auto">
          <a:xfrm>
            <a:off x="3657600" y="1951038"/>
            <a:ext cx="5257800"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7525" marR="0" lvl="0" indent="-517525" algn="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660066"/>
                </a:solidFill>
                <a:effectLst/>
                <a:uLnTx/>
                <a:uFillTx/>
                <a:latin typeface="Arial" charset="0"/>
                <a:ea typeface="Osaka" charset="0"/>
                <a:cs typeface="Osaka" charset="0"/>
              </a:rPr>
              <a:t>1. تنبؤات صحيحة 100%</a:t>
            </a:r>
          </a:p>
          <a:p>
            <a:pPr marL="517525" marR="0" lvl="0" indent="-517525" algn="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660066"/>
                </a:solidFill>
                <a:effectLst/>
                <a:uLnTx/>
                <a:uFillTx/>
                <a:latin typeface="Arial" charset="0"/>
                <a:ea typeface="Osaka" charset="0"/>
                <a:cs typeface="Osaka" charset="0"/>
              </a:rPr>
              <a:t>2. يعبد الرب</a:t>
            </a:r>
            <a:endParaRPr kumimoji="0" lang="en-US" sz="3600" b="0" i="0" u="none" strike="noStrike" kern="1200" cap="none" spc="0" normalizeH="0" baseline="0" noProof="0" dirty="0">
              <a:ln>
                <a:noFill/>
              </a:ln>
              <a:solidFill>
                <a:srgbClr val="660066"/>
              </a:solidFill>
              <a:effectLst/>
              <a:uLnTx/>
              <a:uFillTx/>
              <a:latin typeface="Arial" charset="0"/>
              <a:ea typeface="Osaka" charset="0"/>
              <a:cs typeface="Osaka" charset="0"/>
            </a:endParaRPr>
          </a:p>
        </p:txBody>
      </p:sp>
      <p:sp>
        <p:nvSpPr>
          <p:cNvPr id="254980" name="Text Box 1031"/>
          <p:cNvSpPr txBox="1">
            <a:spLocks noChangeArrowheads="1"/>
          </p:cNvSpPr>
          <p:nvPr/>
        </p:nvSpPr>
        <p:spPr bwMode="auto">
          <a:xfrm>
            <a:off x="76200" y="4903323"/>
            <a:ext cx="8991600"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20 و أما النبي الذي يطغي فيتكلم باسمي كلاماً لم أوصه ان يتكلم به أو الذي يتكلم باسم آلهة أخرى فيموت ذلك النبي 22 فما تكلم به النبي باسم الرب و لم يحدث و لم يصر فهو الكلام الذي لم يتكلم به الرب بل بطغيان تكلم به النبي فلا تخف منه</a:t>
            </a:r>
            <a:endParaRPr kumimoji="0" lang="en-US" sz="36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38820463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02758">
                                            <p:txEl>
                                              <p:pRg st="1" end="1"/>
                                            </p:txEl>
                                          </p:spTgt>
                                        </p:tgtEl>
                                        <p:attrNameLst>
                                          <p:attrName>style.visibility</p:attrName>
                                        </p:attrNameLst>
                                      </p:cBhvr>
                                      <p:to>
                                        <p:strVal val="visible"/>
                                      </p:to>
                                    </p:set>
                                    <p:anim calcmode="lin" valueType="num">
                                      <p:cBhvr>
                                        <p:cTn id="13"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iracle of speaking in tongues">
            <a:extLst>
              <a:ext uri="{FF2B5EF4-FFF2-40B4-BE49-F238E27FC236}">
                <a16:creationId xmlns:a16="http://schemas.microsoft.com/office/drawing/2014/main" id="{BDED32BD-B62B-984D-971E-9D1E850F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924"/>
          <a:stretch/>
        </p:blipFill>
        <p:spPr bwMode="auto">
          <a:xfrm>
            <a:off x="-30163" y="0"/>
            <a:ext cx="917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9B567A-BB5F-D74F-85B4-2A0123731B16}"/>
              </a:ext>
            </a:extLst>
          </p:cNvPr>
          <p:cNvSpPr>
            <a:spLocks noGrp="1"/>
          </p:cNvSpPr>
          <p:nvPr>
            <p:ph type="title"/>
          </p:nvPr>
        </p:nvSpPr>
        <p:spPr>
          <a:xfrm>
            <a:off x="271464" y="213658"/>
            <a:ext cx="7030673" cy="1415772"/>
          </a:xfrm>
        </p:spPr>
        <p:txBody>
          <a:bodyPr/>
          <a:lstStyle/>
          <a:p>
            <a:pPr algn="r"/>
            <a:r>
              <a:rPr lang="ar-JO" b="1" dirty="0">
                <a:solidFill>
                  <a:schemeClr val="bg1"/>
                </a:solidFill>
                <a:effectLst>
                  <a:glow rad="228600">
                    <a:schemeClr val="accent4">
                      <a:satMod val="175000"/>
                    </a:schemeClr>
                  </a:glow>
                </a:effectLst>
                <a:latin typeface="Arial" charset="0"/>
                <a:ea typeface="ＭＳ Ｐゴシック" charset="0"/>
              </a:rPr>
              <a:t>لماذا لا يمكن أن تكون الألسنة لغة صلاة شخصية ؟</a:t>
            </a:r>
            <a:endParaRPr lang="en-US" dirty="0">
              <a:solidFill>
                <a:schemeClr val="bg1"/>
              </a:solidFill>
              <a:effectLst>
                <a:glow rad="228600">
                  <a:schemeClr val="accent4">
                    <a:satMod val="175000"/>
                  </a:schemeClr>
                </a:glow>
              </a:effectLst>
            </a:endParaRPr>
          </a:p>
        </p:txBody>
      </p:sp>
      <p:sp>
        <p:nvSpPr>
          <p:cNvPr id="3" name="Content Placeholder 2">
            <a:extLst>
              <a:ext uri="{FF2B5EF4-FFF2-40B4-BE49-F238E27FC236}">
                <a16:creationId xmlns:a16="http://schemas.microsoft.com/office/drawing/2014/main" id="{8A4CC723-9D27-8943-ABBE-7447EF4EADE3}"/>
              </a:ext>
            </a:extLst>
          </p:cNvPr>
          <p:cNvSpPr>
            <a:spLocks noGrp="1"/>
          </p:cNvSpPr>
          <p:nvPr>
            <p:ph idx="1"/>
          </p:nvPr>
        </p:nvSpPr>
        <p:spPr>
          <a:xfrm>
            <a:off x="271464" y="2057400"/>
            <a:ext cx="6860856" cy="4114800"/>
          </a:xfrm>
        </p:spPr>
        <p:txBody>
          <a:bodyPr/>
          <a:lstStyle/>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أ) تبني الآخرين (14: 26)</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ب) لغير المؤمنين (14: 22)</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ت) غير مفهومة (14: 14-15)</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ث) محدودة للبعض (12: 30)</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ج) الترجمة مطلوبة (14: 26-28)</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ea typeface="Osaka" charset="0"/>
                <a:cs typeface="Osaka" charset="0"/>
              </a:rPr>
              <a:t>ح) الحفاظ على الصمت في الكنيسة (14: 28)</a:t>
            </a:r>
            <a:endParaRPr lang="en-US" b="1" kern="1200" dirty="0">
              <a:solidFill>
                <a:schemeClr val="bg1"/>
              </a:solidFill>
              <a:effectLst>
                <a:glow rad="228600">
                  <a:schemeClr val="accent4">
                    <a:satMod val="175000"/>
                  </a:schemeClr>
                </a:glow>
              </a:effectLst>
              <a:latin typeface="Arial" pitchFamily="-105" charset="0"/>
              <a:ea typeface="Osaka" charset="0"/>
              <a:cs typeface="Osaka" charset="0"/>
            </a:endParaRPr>
          </a:p>
          <a:p>
            <a:pPr marL="455613" lvl="0" indent="-455613" algn="r" eaLnBrk="1" hangingPunct="1">
              <a:lnSpc>
                <a:spcPct val="90000"/>
              </a:lnSpc>
              <a:buNone/>
              <a:defRPr/>
            </a:pPr>
            <a:r>
              <a:rPr lang="ar-JO" b="1" kern="1200" dirty="0">
                <a:solidFill>
                  <a:schemeClr val="bg1"/>
                </a:solidFill>
                <a:effectLst>
                  <a:glow rad="228600">
                    <a:schemeClr val="accent4">
                      <a:satMod val="175000"/>
                    </a:schemeClr>
                  </a:glow>
                </a:effectLst>
                <a:latin typeface="Arial" pitchFamily="-105" charset="0"/>
              </a:rPr>
              <a:t>خ) علامة لخارج الكنيسة (14: 20)</a:t>
            </a:r>
            <a:endParaRPr lang="en-US" dirty="0">
              <a:solidFill>
                <a:schemeClr val="bg1"/>
              </a:solidFill>
              <a:effectLst>
                <a:glow rad="228600">
                  <a:schemeClr val="accent4">
                    <a:satMod val="175000"/>
                  </a:schemeClr>
                </a:glow>
              </a:effectLst>
            </a:endParaRPr>
          </a:p>
        </p:txBody>
      </p:sp>
    </p:spTree>
    <p:extLst>
      <p:ext uri="{BB962C8B-B14F-4D97-AF65-F5344CB8AC3E}">
        <p14:creationId xmlns:p14="http://schemas.microsoft.com/office/powerpoint/2010/main" val="14884641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ar-JO" sz="8800" b="1" dirty="0">
                <a:solidFill>
                  <a:schemeClr val="bg1"/>
                </a:solidFill>
                <a:latin typeface="Arial" charset="0"/>
                <a:ea typeface="ＭＳ Ｐゴシック" charset="0"/>
                <a:cs typeface="Arial" charset="0"/>
              </a:rPr>
              <a:t>1 كورنثوس 15</a:t>
            </a:r>
            <a:endParaRPr lang="en-US" sz="8800" b="1"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596046180"/>
      </p:ext>
    </p:extLst>
  </p:cSld>
  <p:clrMapOvr>
    <a:masterClrMapping/>
  </p:clrMapOvr>
</p:sld>
</file>

<file path=ppt/theme/_rels/theme26.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27.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118</TotalTime>
  <Words>2912</Words>
  <Application>Microsoft Macintosh PowerPoint</Application>
  <PresentationFormat>On-screen Show (4:3)</PresentationFormat>
  <Paragraphs>521</Paragraphs>
  <Slides>114</Slides>
  <Notes>85</Notes>
  <HiddenSlides>0</HiddenSlides>
  <MMClips>0</MMClips>
  <ScaleCrop>false</ScaleCrop>
  <HeadingPairs>
    <vt:vector size="6" baseType="variant">
      <vt:variant>
        <vt:lpstr>Fonts Used</vt:lpstr>
      </vt:variant>
      <vt:variant>
        <vt:i4>26</vt:i4>
      </vt:variant>
      <vt:variant>
        <vt:lpstr>Theme</vt:lpstr>
      </vt:variant>
      <vt:variant>
        <vt:i4>53</vt:i4>
      </vt:variant>
      <vt:variant>
        <vt:lpstr>Slide Titles</vt:lpstr>
      </vt:variant>
      <vt:variant>
        <vt:i4>114</vt:i4>
      </vt:variant>
    </vt:vector>
  </HeadingPairs>
  <TitlesOfParts>
    <vt:vector size="193" baseType="lpstr">
      <vt:lpstr>Alan Den</vt:lpstr>
      <vt:lpstr>Aramis Italic</vt:lpstr>
      <vt:lpstr>Aramis Regular</vt:lpstr>
      <vt:lpstr>Arial Bold</vt:lpstr>
      <vt:lpstr>Arial Bold Italic</vt:lpstr>
      <vt:lpstr>Bizarro Regular</vt:lpstr>
      <vt:lpstr>Eraser</vt:lpstr>
      <vt:lpstr>Arial</vt:lpstr>
      <vt:lpstr>Arial Black</vt:lpstr>
      <vt:lpstr>Arial Narrow</vt:lpstr>
      <vt:lpstr>Arial Narrow Bold</vt:lpstr>
      <vt:lpstr>Arial Rounded MT Bold</vt:lpstr>
      <vt:lpstr>Book Antiqua</vt:lpstr>
      <vt:lpstr>Calibri</vt:lpstr>
      <vt:lpstr>Calisto MT</vt:lpstr>
      <vt:lpstr>Comic Sans MS</vt:lpstr>
      <vt:lpstr>Helvetica</vt:lpstr>
      <vt:lpstr>Impact</vt:lpstr>
      <vt:lpstr>Lucida Sans</vt:lpstr>
      <vt:lpstr>Tahoma</vt:lpstr>
      <vt:lpstr>Tempus Sans ITC</vt:lpstr>
      <vt:lpstr>Times</vt:lpstr>
      <vt:lpstr>Times New Roman</vt:lpstr>
      <vt:lpstr>Wingdings</vt:lpstr>
      <vt:lpstr>Wingdings 2</vt:lpstr>
      <vt:lpstr>Wingdings 3</vt:lpstr>
      <vt:lpstr>50_Blank Presentation</vt:lpstr>
      <vt:lpstr>Strategic</vt:lpstr>
      <vt:lpstr>Expedition</vt:lpstr>
      <vt:lpstr>12_Expedition</vt:lpstr>
      <vt:lpstr>1_Default Design</vt:lpstr>
      <vt:lpstr>27_Blank Presentation</vt:lpstr>
      <vt:lpstr>2_Expedition</vt:lpstr>
      <vt:lpstr>49_Blank Presentation</vt:lpstr>
      <vt:lpstr>Blank Presentation</vt:lpstr>
      <vt:lpstr>5_Blank Presentation</vt:lpstr>
      <vt:lpstr>13_Blank Presentation</vt:lpstr>
      <vt:lpstr>5_Expedition</vt:lpstr>
      <vt:lpstr>Capsules</vt:lpstr>
      <vt:lpstr>2_LaVerne</vt:lpstr>
      <vt:lpstr>1_LaVerne</vt:lpstr>
      <vt:lpstr>14_Blank Presentation</vt:lpstr>
      <vt:lpstr>1_Earth</vt:lpstr>
      <vt:lpstr>5_Default Design</vt:lpstr>
      <vt:lpstr>8_Default Design</vt:lpstr>
      <vt:lpstr>1_Axis</vt:lpstr>
      <vt:lpstr>7_Default Design</vt:lpstr>
      <vt:lpstr>15_Blank Presentation</vt:lpstr>
      <vt:lpstr>9_Expedition</vt:lpstr>
      <vt:lpstr>12_Default Design</vt:lpstr>
      <vt:lpstr>Earth</vt:lpstr>
      <vt:lpstr>Apex</vt:lpstr>
      <vt:lpstr>Recommending A Strategy</vt:lpstr>
      <vt:lpstr>16_Default Design</vt:lpstr>
      <vt:lpstr>Schmooze</vt:lpstr>
      <vt:lpstr>13_Default Design</vt:lpstr>
      <vt:lpstr>10_Expedition</vt:lpstr>
      <vt:lpstr>18_Blank Presentation</vt:lpstr>
      <vt:lpstr>2_Gleam</vt:lpstr>
      <vt:lpstr>11_Expedition</vt:lpstr>
      <vt:lpstr>19_Blank Presentation</vt:lpstr>
      <vt:lpstr>14_Default Design</vt:lpstr>
      <vt:lpstr>1_Story</vt:lpstr>
      <vt:lpstr>Default Design</vt:lpstr>
      <vt:lpstr>2_Story</vt:lpstr>
      <vt:lpstr>1_Blank Presentation</vt:lpstr>
      <vt:lpstr>1_Ripple</vt:lpstr>
      <vt:lpstr>3_Office Theme</vt:lpstr>
      <vt:lpstr>2_Blank Presentation</vt:lpstr>
      <vt:lpstr>7_Office Theme</vt:lpstr>
      <vt:lpstr>1_Kimono</vt:lpstr>
      <vt:lpstr>1_Expedition</vt:lpstr>
      <vt:lpstr>19_Default Design</vt:lpstr>
      <vt:lpstr>20_Default Design</vt:lpstr>
      <vt:lpstr>21_Default Design</vt:lpstr>
      <vt:lpstr>3_Gesture</vt:lpstr>
      <vt:lpstr>8_Blank Presentation</vt:lpstr>
      <vt:lpstr>11_Blank Presentation</vt:lpstr>
      <vt:lpstr>6_Default Design</vt:lpstr>
      <vt:lpstr>كن مختلفاً</vt:lpstr>
      <vt:lpstr>عقلية القطيع</vt:lpstr>
      <vt:lpstr>كن مختلفاً</vt:lpstr>
      <vt:lpstr>كن مختلفاً</vt:lpstr>
      <vt:lpstr>كن مختلفاً</vt:lpstr>
      <vt:lpstr>مختلف في الكتاب تعني أفضل</vt:lpstr>
      <vt:lpstr>كيف يجب أن نكون مختلفين عن غير المؤمنين ؟</vt:lpstr>
      <vt:lpstr>الخلفية</vt:lpstr>
      <vt:lpstr>وضع الله مؤمني كورنثوس في مدينتهم المظلمة  لينيروا كونهم نوره</vt:lpstr>
      <vt:lpstr>رحلات بولس التبشيرية الأولى و الثانية</vt:lpstr>
      <vt:lpstr>Origin &amp; Destination</vt:lpstr>
      <vt:lpstr>كورنثوس : تقاطع الفجور</vt:lpstr>
      <vt:lpstr>معبر        كورنثوس</vt:lpstr>
      <vt:lpstr>مشهد من عبر كورنثوس من المدينة</vt:lpstr>
      <vt:lpstr>الفجور            في كل الفصول</vt:lpstr>
      <vt:lpstr>هيكل أفروديت</vt:lpstr>
      <vt:lpstr>إن عدم القيام بما يفعله الآخرون يتطلب الشجاعة</vt:lpstr>
      <vt:lpstr>كيف يجب أن نكون ؟</vt:lpstr>
      <vt:lpstr>1 كورنثوس 1 </vt:lpstr>
      <vt:lpstr>الكلمة المفتاحية</vt:lpstr>
      <vt:lpstr>مقدسًا (1: 2) = ميزه الله ملكًا له</vt:lpstr>
      <vt:lpstr>من هو قائد الكنيسة           الذي يجب أن نتبعه ؟</vt:lpstr>
      <vt:lpstr>الأطراف في كورنثوس</vt:lpstr>
      <vt:lpstr>نقطة بولس الرئيسية في 1 كورنثوس 1 لا تنقسموا خلف القادة  لأن الإنجيل مرتكز على رجل مصلوب </vt:lpstr>
      <vt:lpstr>1 كورنثوس 2</vt:lpstr>
      <vt:lpstr>فلسفات أثينا</vt:lpstr>
      <vt:lpstr>النقطة المحورية في النص</vt:lpstr>
      <vt:lpstr>ماذا تشبه حكمة الله ؟</vt:lpstr>
      <vt:lpstr>1 كورنثوس 3</vt:lpstr>
      <vt:lpstr>وحدة الكنيسة</vt:lpstr>
      <vt:lpstr>أنواع    الناس</vt:lpstr>
      <vt:lpstr>شهواني تعني جسدي</vt:lpstr>
      <vt:lpstr>نوعين من الجسدية</vt:lpstr>
      <vt:lpstr>و ستمتحن النار عمل  كل واحد ما هو  (1 كو 3: 13)</vt:lpstr>
      <vt:lpstr>مواد بناء دائمة (3: 12 أ)</vt:lpstr>
      <vt:lpstr>مواد البناء القابلة للتلف (3:12 ب)</vt:lpstr>
      <vt:lpstr>و أما هو فسيخلص و لكن كما بنار (3: 15)</vt:lpstr>
      <vt:lpstr>—الفكرة الرئيسية في 1 كورنثوس 3—  تأتي الوحدة عبر النظر إلى البركات كونها من الله – ليس من القادة</vt:lpstr>
      <vt:lpstr>1 كورنثوس 4</vt:lpstr>
      <vt:lpstr>موضوع 1 كورنثوس 4</vt:lpstr>
      <vt:lpstr>نقطة بولس الرئيسية في 1 كورنثوس 4</vt:lpstr>
      <vt:lpstr>كيف يجب أن نكون </vt:lpstr>
      <vt:lpstr>1 كورنثوس 5</vt:lpstr>
      <vt:lpstr>كيف نحافظ  على الطهارة  في الكنيسة ؟</vt:lpstr>
      <vt:lpstr> استبعاد الأعضاء الذين يعيشون في الخطية بتواضع (5: 1-2)</vt:lpstr>
      <vt:lpstr>أ. التأديب يسلم المؤمن إلى سلطان الشيطان لإنهاء نفاقه (5: 3-5)</vt:lpstr>
      <vt:lpstr>ب- التأديب يحافظ على نقاء الجسد (5: 6-8)</vt:lpstr>
      <vt:lpstr>الخميرة</vt:lpstr>
      <vt:lpstr>تركيز 1 كورنثوس 5</vt:lpstr>
      <vt:lpstr>1 كورنثوس 6</vt:lpstr>
      <vt:lpstr> الصراعات بين المؤمنين شؤون عائلية – ليست مطروحة لغير المؤمنين لحلها  (6: 1)</vt:lpstr>
      <vt:lpstr>ألستم تعلمون  أن القديسين  سيدينون العالم  (6: 2أ)</vt:lpstr>
      <vt:lpstr> النزاعات بين المؤمنين يجب أن يحلها المؤمنون (الفكرة الرئيسية في 1 كو 6)</vt:lpstr>
      <vt:lpstr>عهد الكنيسة</vt:lpstr>
      <vt:lpstr>19 أم لستم تعلمون أن جسدكم هو هيكل للروح القدس الذي فيكم الذي لكم من الله و أنكم لستم لأنفسكم 20 لأنكم قد اشتريتم بثمن فمجدوا الله في أجسادكم و في أرواحكم التي هي لله (1 كو 6: 19-20)</vt:lpstr>
      <vt:lpstr>كيف يجب أن نكون ...</vt:lpstr>
      <vt:lpstr>1 كورنثوس 7 </vt:lpstr>
      <vt:lpstr>هل أنت  راضٍ ؟</vt:lpstr>
      <vt:lpstr> لماذا يجب عليك أن تكون راضياً على ؟</vt:lpstr>
      <vt:lpstr>نظرة عامة على 1 كورنثوس 7</vt:lpstr>
      <vt:lpstr>1 كورنثوس 8</vt:lpstr>
      <vt:lpstr>من أين تأتي القناعات ؟</vt:lpstr>
      <vt:lpstr>أبيض        أسود</vt:lpstr>
      <vt:lpstr>اللحوم و السوق (1 كو 8)</vt:lpstr>
      <vt:lpstr>المناطق الرمادية</vt:lpstr>
      <vt:lpstr>أمثلة على المناطق الرمادية</vt:lpstr>
      <vt:lpstr>أمور سيئة تحدث عندما تصر على حقوقك  في الأمور الرمادية  (8: 10-12)</vt:lpstr>
      <vt:lpstr>الفكرة الكبيرة في إصحاح 8</vt:lpstr>
      <vt:lpstr>1 كورنثوس 9</vt:lpstr>
      <vt:lpstr>1 كورنثوس 8-10</vt:lpstr>
      <vt:lpstr>هل أولئك الذين يخدمون المسيح لهم حقوق ؟</vt:lpstr>
      <vt:lpstr>تنازل عن حقوقك  لمساعدة الآخرين على  النضوج في المسيح   (الفكرة الرئيسية في 1 كورنثوس 9)</vt:lpstr>
      <vt:lpstr>1 كورنثوس 10</vt:lpstr>
      <vt:lpstr>عندما تكون عاطلاً  عن الأصنام</vt:lpstr>
      <vt:lpstr>خارطة التجوال</vt:lpstr>
      <vt:lpstr>1 كورنثوس 10: 1-4</vt:lpstr>
      <vt:lpstr> تجنب الأعياد الوثنية لأنها شيطانية  كما أن مائدة الرب هي إلهية  (10: 14-22)</vt:lpstr>
      <vt:lpstr>تجنب الوثنية  أو أن الله سيقوم بتأديبك  بسبب الإشتراك مع الشياطين</vt:lpstr>
      <vt:lpstr>1 كورنثوس 11</vt:lpstr>
      <vt:lpstr>من يرتدي غطاء الرأس ؟</vt:lpstr>
      <vt:lpstr>هيكل السلطة الإلهي</vt:lpstr>
      <vt:lpstr>في معظم المجتمعات اليوم يرسل غطاء الرأس إشارة خاطئة - مفادها أننا بعيدون عن التقاليد المجتمعية</vt:lpstr>
      <vt:lpstr>PowerPoint Presentation</vt:lpstr>
      <vt:lpstr>تنازل عن حقوقك في</vt:lpstr>
      <vt:lpstr>كيف تكرم الله في عشاء الرب ؟</vt:lpstr>
      <vt:lpstr>أنظر في الإتجاهات الأربعة</vt:lpstr>
      <vt:lpstr>الإتجاهات الأربعة</vt:lpstr>
      <vt:lpstr> حتى ننظر إلى الخلف بشكل صحيح نحو موته و ننظر إلى الأمام إلى عودته  علينا أن ننظر إلى الخارج نحو الآخرين و ننظر إلى الداخل  على حياتنا الشخصية</vt:lpstr>
      <vt:lpstr>1 كورنثوس 12</vt:lpstr>
      <vt:lpstr>فإن الجسد أيضاً ليس عضواً واحداً بل أعضاء كثيرة (12: 14)</vt:lpstr>
      <vt:lpstr>لا يجب أن يشعر المؤمنون الذين لديهم مواهب أقل تكريمًا بأنه ليس هناك حاجة إليهم (١٢: ١٥-١٦)</vt:lpstr>
      <vt:lpstr>لا يستطيع المؤمنون المتقدمون أن يقولوا بغطرسة و كبرياء  (12: 21)“لا أحتاج إليكم أيها الأعضاء الأقل كرامة»</vt:lpstr>
      <vt:lpstr>الفكرة الرئيسية في 1 كورنثوس 12 </vt:lpstr>
      <vt:lpstr>1 كورنثوس 13</vt:lpstr>
      <vt:lpstr>الفكرة الرئيسية في 1 كو 13</vt:lpstr>
      <vt:lpstr>1 كورنثوس 14</vt:lpstr>
      <vt:lpstr>امتحانات النبي الحقيقي (تث 18: 20، 22)</vt:lpstr>
      <vt:lpstr>لماذا لا يمكن أن تكون الألسنة لغة صلاة شخصية ؟</vt:lpstr>
      <vt:lpstr>1 كورنثوس 15</vt:lpstr>
      <vt:lpstr>جسده أجسادنا</vt:lpstr>
      <vt:lpstr>الإنجيل الكامل</vt:lpstr>
      <vt:lpstr>المسيح المُقام</vt:lpstr>
      <vt:lpstr>الإيمان بالقيامة يؤدي إلى الرجاء  (15: 20-28)</vt:lpstr>
      <vt:lpstr> بما أن المسيح قد قام فأنت كذلك ستقوم لهذا عش هكذا</vt:lpstr>
      <vt:lpstr>1 كورنثوس 16</vt:lpstr>
      <vt:lpstr>كيف تتقدم البشارة أثناء الإنتقال ؟</vt:lpstr>
      <vt:lpstr>الفكرة الرئيسية في 1 كورنثوس 16</vt:lpstr>
      <vt:lpstr>عقلية القطيع</vt:lpstr>
      <vt:lpstr>كيف يجب أن نكون مختلفين  عن غير المؤمنين ؟</vt:lpstr>
      <vt:lpstr>كيف يجب أن نكون ...</vt:lpstr>
      <vt:lpstr>الفكرة الرئيسية</vt:lpstr>
      <vt:lpstr>مقدس = ميزه الله ملكًا له</vt:lpstr>
      <vt:lpstr>Black</vt:lpstr>
      <vt:lpstr>وعظ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كن مختلفاً</dc:title>
  <dc:creator>Rick Griffith</dc:creator>
  <cp:lastModifiedBy>Rick Griffith</cp:lastModifiedBy>
  <cp:revision>6</cp:revision>
  <dcterms:created xsi:type="dcterms:W3CDTF">2022-01-30T01:02:33Z</dcterms:created>
  <dcterms:modified xsi:type="dcterms:W3CDTF">2022-08-05T04:44:40Z</dcterms:modified>
</cp:coreProperties>
</file>