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3.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5.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6.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8.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9.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8" r:id="rId2"/>
    <p:sldMasterId id="2147483657" r:id="rId3"/>
    <p:sldMasterId id="2147483653" r:id="rId4"/>
    <p:sldMasterId id="2147483655" r:id="rId5"/>
    <p:sldMasterId id="2147483774" r:id="rId6"/>
    <p:sldMasterId id="2147485400" r:id="rId7"/>
    <p:sldMasterId id="2147485440" r:id="rId8"/>
    <p:sldMasterId id="2147485442" r:id="rId9"/>
    <p:sldMasterId id="2147485444" r:id="rId10"/>
    <p:sldMasterId id="2147485492" r:id="rId11"/>
    <p:sldMasterId id="2147485517" r:id="rId12"/>
    <p:sldMasterId id="2147485529" r:id="rId13"/>
    <p:sldMasterId id="2147485578" r:id="rId14"/>
    <p:sldMasterId id="2147485590" r:id="rId15"/>
    <p:sldMasterId id="2147485602" r:id="rId16"/>
    <p:sldMasterId id="2147485627" r:id="rId17"/>
    <p:sldMasterId id="2147485639" r:id="rId18"/>
    <p:sldMasterId id="2147485651" r:id="rId19"/>
    <p:sldMasterId id="2147485663" r:id="rId20"/>
  </p:sldMasterIdLst>
  <p:notesMasterIdLst>
    <p:notesMasterId r:id="rId127"/>
  </p:notesMasterIdLst>
  <p:sldIdLst>
    <p:sldId id="398" r:id="rId21"/>
    <p:sldId id="399" r:id="rId22"/>
    <p:sldId id="450" r:id="rId23"/>
    <p:sldId id="400" r:id="rId24"/>
    <p:sldId id="401" r:id="rId25"/>
    <p:sldId id="427" r:id="rId26"/>
    <p:sldId id="312" r:id="rId27"/>
    <p:sldId id="426" r:id="rId28"/>
    <p:sldId id="1859" r:id="rId29"/>
    <p:sldId id="5253" r:id="rId30"/>
    <p:sldId id="467" r:id="rId31"/>
    <p:sldId id="316" r:id="rId32"/>
    <p:sldId id="469" r:id="rId33"/>
    <p:sldId id="444" r:id="rId34"/>
    <p:sldId id="357" r:id="rId35"/>
    <p:sldId id="317" r:id="rId36"/>
    <p:sldId id="474" r:id="rId37"/>
    <p:sldId id="470" r:id="rId38"/>
    <p:sldId id="5254" r:id="rId39"/>
    <p:sldId id="300" r:id="rId40"/>
    <p:sldId id="384" r:id="rId41"/>
    <p:sldId id="466" r:id="rId42"/>
    <p:sldId id="431" r:id="rId43"/>
    <p:sldId id="274" r:id="rId44"/>
    <p:sldId id="453" r:id="rId45"/>
    <p:sldId id="454" r:id="rId46"/>
    <p:sldId id="455" r:id="rId47"/>
    <p:sldId id="349" r:id="rId48"/>
    <p:sldId id="388" r:id="rId49"/>
    <p:sldId id="386" r:id="rId50"/>
    <p:sldId id="432" r:id="rId51"/>
    <p:sldId id="433" r:id="rId52"/>
    <p:sldId id="434" r:id="rId53"/>
    <p:sldId id="364" r:id="rId54"/>
    <p:sldId id="475" r:id="rId55"/>
    <p:sldId id="459" r:id="rId56"/>
    <p:sldId id="379" r:id="rId57"/>
    <p:sldId id="372" r:id="rId58"/>
    <p:sldId id="377" r:id="rId59"/>
    <p:sldId id="460" r:id="rId60"/>
    <p:sldId id="471" r:id="rId61"/>
    <p:sldId id="472" r:id="rId62"/>
    <p:sldId id="473" r:id="rId63"/>
    <p:sldId id="506" r:id="rId64"/>
    <p:sldId id="478" r:id="rId65"/>
    <p:sldId id="385" r:id="rId66"/>
    <p:sldId id="435" r:id="rId67"/>
    <p:sldId id="436" r:id="rId68"/>
    <p:sldId id="339" r:id="rId69"/>
    <p:sldId id="389" r:id="rId70"/>
    <p:sldId id="390" r:id="rId71"/>
    <p:sldId id="488" r:id="rId72"/>
    <p:sldId id="322" r:id="rId73"/>
    <p:sldId id="323" r:id="rId74"/>
    <p:sldId id="341" r:id="rId75"/>
    <p:sldId id="392" r:id="rId76"/>
    <p:sldId id="275" r:id="rId77"/>
    <p:sldId id="305" r:id="rId78"/>
    <p:sldId id="507" r:id="rId79"/>
    <p:sldId id="352" r:id="rId80"/>
    <p:sldId id="353" r:id="rId81"/>
    <p:sldId id="310" r:id="rId82"/>
    <p:sldId id="376" r:id="rId83"/>
    <p:sldId id="381" r:id="rId84"/>
    <p:sldId id="382" r:id="rId85"/>
    <p:sldId id="383" r:id="rId86"/>
    <p:sldId id="492" r:id="rId87"/>
    <p:sldId id="489" r:id="rId88"/>
    <p:sldId id="490" r:id="rId89"/>
    <p:sldId id="493" r:id="rId90"/>
    <p:sldId id="494" r:id="rId91"/>
    <p:sldId id="495" r:id="rId92"/>
    <p:sldId id="497" r:id="rId93"/>
    <p:sldId id="439" r:id="rId94"/>
    <p:sldId id="338" r:id="rId95"/>
    <p:sldId id="508" r:id="rId96"/>
    <p:sldId id="391" r:id="rId97"/>
    <p:sldId id="387" r:id="rId98"/>
    <p:sldId id="509" r:id="rId99"/>
    <p:sldId id="395" r:id="rId100"/>
    <p:sldId id="276" r:id="rId101"/>
    <p:sldId id="498" r:id="rId102"/>
    <p:sldId id="499" r:id="rId103"/>
    <p:sldId id="443" r:id="rId104"/>
    <p:sldId id="393" r:id="rId105"/>
    <p:sldId id="510" r:id="rId106"/>
    <p:sldId id="394" r:id="rId107"/>
    <p:sldId id="277" r:id="rId108"/>
    <p:sldId id="511" r:id="rId109"/>
    <p:sldId id="355" r:id="rId110"/>
    <p:sldId id="311" r:id="rId111"/>
    <p:sldId id="299" r:id="rId112"/>
    <p:sldId id="457" r:id="rId113"/>
    <p:sldId id="449" r:id="rId114"/>
    <p:sldId id="505" r:id="rId115"/>
    <p:sldId id="500" r:id="rId116"/>
    <p:sldId id="445" r:id="rId117"/>
    <p:sldId id="501" r:id="rId118"/>
    <p:sldId id="502" r:id="rId119"/>
    <p:sldId id="503" r:id="rId120"/>
    <p:sldId id="5255" r:id="rId121"/>
    <p:sldId id="446" r:id="rId122"/>
    <p:sldId id="447" r:id="rId123"/>
    <p:sldId id="476" r:id="rId124"/>
    <p:sldId id="429" r:id="rId125"/>
    <p:sldId id="430" r:id="rId126"/>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90B8F383-084E-CA4A-A4D6-3EAD1F57ED99}">
          <p14:sldIdLst>
            <p14:sldId id="398"/>
            <p14:sldId id="399"/>
            <p14:sldId id="450"/>
            <p14:sldId id="400"/>
            <p14:sldId id="401"/>
            <p14:sldId id="427"/>
            <p14:sldId id="312"/>
            <p14:sldId id="426"/>
            <p14:sldId id="1859"/>
            <p14:sldId id="5253"/>
            <p14:sldId id="467"/>
            <p14:sldId id="316"/>
            <p14:sldId id="469"/>
            <p14:sldId id="444"/>
            <p14:sldId id="357"/>
            <p14:sldId id="317"/>
            <p14:sldId id="474"/>
            <p14:sldId id="470"/>
            <p14:sldId id="5254"/>
            <p14:sldId id="300"/>
            <p14:sldId id="384"/>
            <p14:sldId id="466"/>
            <p14:sldId id="431"/>
            <p14:sldId id="274"/>
            <p14:sldId id="453"/>
            <p14:sldId id="454"/>
            <p14:sldId id="455"/>
            <p14:sldId id="349"/>
            <p14:sldId id="388"/>
            <p14:sldId id="386"/>
            <p14:sldId id="432"/>
            <p14:sldId id="433"/>
            <p14:sldId id="434"/>
            <p14:sldId id="364"/>
            <p14:sldId id="475"/>
            <p14:sldId id="459"/>
            <p14:sldId id="379"/>
            <p14:sldId id="372"/>
            <p14:sldId id="377"/>
            <p14:sldId id="460"/>
            <p14:sldId id="471"/>
            <p14:sldId id="472"/>
            <p14:sldId id="473"/>
            <p14:sldId id="506"/>
            <p14:sldId id="478"/>
            <p14:sldId id="385"/>
            <p14:sldId id="435"/>
            <p14:sldId id="436"/>
            <p14:sldId id="339"/>
            <p14:sldId id="389"/>
            <p14:sldId id="390"/>
            <p14:sldId id="488"/>
            <p14:sldId id="322"/>
            <p14:sldId id="323"/>
            <p14:sldId id="341"/>
            <p14:sldId id="392"/>
            <p14:sldId id="275"/>
            <p14:sldId id="305"/>
            <p14:sldId id="507"/>
            <p14:sldId id="352"/>
            <p14:sldId id="353"/>
            <p14:sldId id="310"/>
            <p14:sldId id="376"/>
            <p14:sldId id="381"/>
            <p14:sldId id="382"/>
            <p14:sldId id="383"/>
            <p14:sldId id="492"/>
            <p14:sldId id="489"/>
            <p14:sldId id="490"/>
            <p14:sldId id="493"/>
            <p14:sldId id="494"/>
            <p14:sldId id="495"/>
            <p14:sldId id="497"/>
            <p14:sldId id="439"/>
            <p14:sldId id="338"/>
            <p14:sldId id="508"/>
            <p14:sldId id="391"/>
            <p14:sldId id="387"/>
            <p14:sldId id="509"/>
            <p14:sldId id="395"/>
            <p14:sldId id="276"/>
            <p14:sldId id="498"/>
            <p14:sldId id="499"/>
            <p14:sldId id="443"/>
            <p14:sldId id="393"/>
            <p14:sldId id="510"/>
            <p14:sldId id="394"/>
            <p14:sldId id="277"/>
            <p14:sldId id="511"/>
            <p14:sldId id="355"/>
            <p14:sldId id="311"/>
            <p14:sldId id="299"/>
          </p14:sldIdLst>
        </p14:section>
        <p14:section name="Conclusion" id="{494F11A3-42E3-574D-9792-280D48031663}">
          <p14:sldIdLst>
            <p14:sldId id="457"/>
            <p14:sldId id="449"/>
            <p14:sldId id="505"/>
            <p14:sldId id="500"/>
            <p14:sldId id="445"/>
            <p14:sldId id="501"/>
            <p14:sldId id="502"/>
            <p14:sldId id="503"/>
            <p14:sldId id="5255"/>
            <p14:sldId id="446"/>
            <p14:sldId id="447"/>
            <p14:sldId id="476"/>
            <p14:sldId id="429"/>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C2C"/>
    <a:srgbClr val="FFFFFF"/>
    <a:srgbClr val="000000"/>
    <a:srgbClr val="FF0000"/>
    <a:srgbClr val="FF7C8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807"/>
    <p:restoredTop sz="73283" autoAdjust="0"/>
  </p:normalViewPr>
  <p:slideViewPr>
    <p:cSldViewPr>
      <p:cViewPr varScale="1">
        <p:scale>
          <a:sx n="72" d="100"/>
          <a:sy n="72" d="100"/>
        </p:scale>
        <p:origin x="200" y="984"/>
      </p:cViewPr>
      <p:guideLst>
        <p:guide orient="horz" pos="2160"/>
        <p:guide pos="2880"/>
      </p:guideLst>
    </p:cSldViewPr>
  </p:slideViewPr>
  <p:outlineViewPr>
    <p:cViewPr>
      <p:scale>
        <a:sx n="33" d="100"/>
        <a:sy n="33" d="100"/>
      </p:scale>
      <p:origin x="0" y="4320"/>
    </p:cViewPr>
  </p:outlineViewPr>
  <p:notesTextViewPr>
    <p:cViewPr>
      <p:scale>
        <a:sx n="100" d="100"/>
        <a:sy n="100" d="100"/>
      </p:scale>
      <p:origin x="0" y="0"/>
    </p:cViewPr>
  </p:notesTextViewPr>
  <p:sorterViewPr>
    <p:cViewPr varScale="1">
      <p:scale>
        <a:sx n="83" d="100"/>
        <a:sy n="83"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viewProps" Target="viewProps.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tableStyles" Target="tableStyle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07" charset="0"/>
                <a:ea typeface="+mn-ea"/>
                <a:cs typeface="+mn-cs"/>
              </a:defRPr>
            </a:lvl1pPr>
          </a:lstStyle>
          <a:p>
            <a:pPr>
              <a:defRPr/>
            </a:pPr>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98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98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07" charset="0"/>
                <a:ea typeface="+mn-ea"/>
                <a:cs typeface="+mn-cs"/>
              </a:defRPr>
            </a:lvl1pPr>
          </a:lstStyle>
          <a:p>
            <a:pPr>
              <a:defRPr/>
            </a:pPr>
            <a:endParaRPr lang="en-US"/>
          </a:p>
        </p:txBody>
      </p:sp>
      <p:sp>
        <p:nvSpPr>
          <p:cNvPr id="2498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384BC78D-152F-1C44-AF54-07FD3499F1EF}" type="slidenum">
              <a:rPr lang="en-US"/>
              <a:pPr>
                <a:defRPr/>
              </a:pPr>
              <a:t>‹#›</a:t>
            </a:fld>
            <a:endParaRPr lang="en-US"/>
          </a:p>
        </p:txBody>
      </p:sp>
    </p:spTree>
    <p:extLst>
      <p:ext uri="{BB962C8B-B14F-4D97-AF65-F5344CB8AC3E}">
        <p14:creationId xmlns:p14="http://schemas.microsoft.com/office/powerpoint/2010/main" val="3178750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eaLnBrk="1" hangingPunct="1"/>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a:ea typeface="ＭＳ Ｐゴシック" pitchFamily="-107" charset="-128"/>
                <a:cs typeface="Arial"/>
              </a:rPr>
              <a:t>But the people and temple exiles were not permanent. God promised to restore them because the exiles would last only 70 years, and the time and opportunity to return had come to return home. Remember centuries earlier when Israel entered Canaan and had 600,000 soldiers? Now, only 50,000 men of Judah had trusted the LORD to bring them back to Israel.</a:t>
            </a:r>
            <a:r>
              <a:rPr lang="en-SG" dirty="0">
                <a:effectLst/>
                <a:latin typeface="Arial"/>
                <a:cs typeface="Arial"/>
              </a:rPr>
              <a:t> </a:t>
            </a:r>
            <a:endParaRPr lang="en-US" dirty="0">
              <a:latin typeface="Arial"/>
              <a:ea typeface="ＭＳ Ｐゴシック" charset="0"/>
              <a:cs typeface="Arial"/>
            </a:endParaRPr>
          </a:p>
          <a:p>
            <a:endParaRPr lang="en-US" sz="1200" kern="1200" dirty="0">
              <a:solidFill>
                <a:schemeClr val="tx1"/>
              </a:solidFill>
              <a:effectLst/>
              <a:latin typeface="Arial"/>
              <a:ea typeface="ＭＳ Ｐゴシック" pitchFamily="-107" charset="-128"/>
              <a:cs typeface="Arial"/>
            </a:endParaRPr>
          </a:p>
          <a:p>
            <a:r>
              <a:rPr lang="en-US" sz="1200" kern="1200" dirty="0">
                <a:solidFill>
                  <a:schemeClr val="tx1"/>
                </a:solidFill>
                <a:effectLst/>
                <a:latin typeface="Arial"/>
                <a:ea typeface="ＭＳ Ｐゴシック" pitchFamily="-107" charset="-128"/>
                <a:cs typeface="Arial"/>
              </a:rPr>
              <a:t>In some sense, you can’t blame them for not many of them wanting to return. They had separated from idolatry, developed the synagogue, and been cured of idolatry. Besides these, they were making good money in Babylon—so who would want to return to a ruined country? No money, no homes, no friends—just enemies occupying their country now. But they still came, and they trusted God’s leading. They eagerly rebuilt the temple foundation and altar in 536 BC.</a:t>
            </a:r>
            <a:r>
              <a:rPr lang="en-SG" dirty="0">
                <a:effectLst/>
                <a:latin typeface="Arial"/>
                <a:cs typeface="Arial"/>
              </a:rPr>
              <a:t> </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Common Arabic-306</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BE-35-Haggai-10</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OS-35-Haggai-33</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4BC78D-152F-1C44-AF54-07FD3499F1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040430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However, opposition struck externally from pagans left in the land as recorded in Ezra 4.</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11</a:t>
            </a:fld>
            <a:endParaRPr lang="en-US"/>
          </a:p>
        </p:txBody>
      </p:sp>
    </p:spTree>
    <p:extLst>
      <p:ext uri="{BB962C8B-B14F-4D97-AF65-F5344CB8AC3E}">
        <p14:creationId xmlns:p14="http://schemas.microsoft.com/office/powerpoint/2010/main" val="154837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12</a:t>
            </a:fld>
            <a:endParaRPr lang="en-US"/>
          </a:p>
        </p:txBody>
      </p:sp>
    </p:spTree>
    <p:extLst>
      <p:ext uri="{BB962C8B-B14F-4D97-AF65-F5344CB8AC3E}">
        <p14:creationId xmlns:p14="http://schemas.microsoft.com/office/powerpoint/2010/main" val="2201334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Next week we will see the external threats in the book of Zechariah, but today we address the internal problems within the community itself. Often our most severe problems lie within our own midst!</a:t>
            </a:r>
            <a:r>
              <a:rPr lang="en-SG">
                <a:effectLst/>
                <a:latin typeface="Arial"/>
                <a:cs typeface="Arial"/>
              </a:rPr>
              <a:t>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These issues had already stopped the temple project for 16 years. They had started well, but made excuses and forgot God.</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a:latin typeface="Arial"/>
                <a:cs typeface="Arial"/>
              </a:rPr>
              <a:t>God hadn’t forgotten them though. He finally speaks in his land </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13</a:t>
            </a:fld>
            <a:endParaRPr lang="en-US"/>
          </a:p>
        </p:txBody>
      </p:sp>
    </p:spTree>
    <p:extLst>
      <p:ext uri="{BB962C8B-B14F-4D97-AF65-F5344CB8AC3E}">
        <p14:creationId xmlns:p14="http://schemas.microsoft.com/office/powerpoint/2010/main" val="1158463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word came to the governor.</a:t>
            </a:r>
            <a:r>
              <a:rPr lang="en-SG">
                <a:effectLst/>
                <a:latin typeface="Arial"/>
                <a:cs typeface="Arial"/>
              </a:rPr>
              <a:t> </a:t>
            </a:r>
            <a:endParaRPr lang="en-US">
              <a:latin typeface="Arial"/>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EEEAFF-FD47-8A48-9FDD-36F6775FA1CA}" type="slidenum">
              <a:rPr lang="en-US" sz="1200">
                <a:solidFill>
                  <a:srgbClr val="000000"/>
                </a:solidFill>
              </a:rPr>
              <a:pPr eaLnBrk="1" hangingPunct="1"/>
              <a:t>15</a:t>
            </a:fld>
            <a:endParaRPr lang="en-US" sz="1200">
              <a:solidFill>
                <a:srgbClr val="000000"/>
              </a:solidFill>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a:ea typeface="ＭＳ Ｐゴシック" pitchFamily="-107" charset="-128"/>
                <a:cs typeface="Arial"/>
              </a:rPr>
              <a:t>This was King Darius’s second year, in 520 BC (1:1)</a:t>
            </a:r>
          </a:p>
          <a:p>
            <a:pPr eaLnBrk="1" hangingPunct="1"/>
            <a:r>
              <a:rPr lang="en-US" dirty="0">
                <a:latin typeface="Arial"/>
                <a:ea typeface="ＭＳ Ｐゴシック" charset="0"/>
                <a:cs typeface="Arial"/>
              </a:rPr>
              <a:t>The Post-Exilic Era was actually three separate periods: </a:t>
            </a:r>
            <a:br>
              <a:rPr lang="en-US" dirty="0">
                <a:latin typeface="Arial"/>
                <a:ea typeface="ＭＳ Ｐゴシック" charset="0"/>
                <a:cs typeface="Arial"/>
              </a:rPr>
            </a:br>
            <a:r>
              <a:rPr lang="en-US" dirty="0">
                <a:latin typeface="Arial"/>
                <a:ea typeface="ＭＳ Ｐゴシック" charset="0"/>
                <a:cs typeface="Arial"/>
              </a:rPr>
              <a:t>(1) Temple rebuilding led by Zerubbabel, Haggai, and Zechariah in two parts under Cyrus and Darius, </a:t>
            </a:r>
          </a:p>
          <a:p>
            <a:pPr eaLnBrk="1" hangingPunct="1"/>
            <a:r>
              <a:rPr lang="en-US" dirty="0">
                <a:latin typeface="Arial"/>
                <a:ea typeface="ＭＳ Ｐゴシック" charset="0"/>
                <a:cs typeface="Arial"/>
              </a:rPr>
              <a:t>(2) The saving of the nation from destruction by Esther about 30 years</a:t>
            </a:r>
            <a:r>
              <a:rPr lang="en-US" baseline="0" dirty="0">
                <a:latin typeface="Arial"/>
                <a:ea typeface="ＭＳ Ｐゴシック" charset="0"/>
                <a:cs typeface="Arial"/>
              </a:rPr>
              <a:t> later under Xerxes, and </a:t>
            </a:r>
          </a:p>
          <a:p>
            <a:pPr eaLnBrk="1" hangingPunct="1"/>
            <a:r>
              <a:rPr lang="en-US" baseline="0" dirty="0">
                <a:latin typeface="Arial"/>
                <a:ea typeface="ＭＳ Ｐゴシック" charset="0"/>
                <a:cs typeface="Arial"/>
              </a:rPr>
              <a:t>(3) The restoration of Jerusalem’s walls and gates by Nehemiah another 70 years after that under Artaxerxes.</a:t>
            </a:r>
          </a:p>
          <a:p>
            <a:pPr eaLnBrk="1" hangingPunct="1"/>
            <a:r>
              <a:rPr lang="en-US" baseline="0" dirty="0">
                <a:latin typeface="Arial"/>
                <a:ea typeface="ＭＳ Ｐゴシック" charset="0"/>
                <a:cs typeface="Arial"/>
              </a:rPr>
              <a:t>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English slides-144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Arabic Slides-295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BE-37-Haggai-15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Charts-24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OS-15-Ezra-36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OS-16-Nehemiah-94</a:t>
            </a:r>
          </a:p>
          <a:p>
            <a:r>
              <a:rPr lang="en-US" dirty="0">
                <a:latin typeface="Times New Roman" charset="0"/>
                <a:ea typeface="ＭＳ Ｐゴシック" charset="0"/>
                <a:cs typeface="ＭＳ Ｐゴシック" charset="0"/>
              </a:rPr>
              <a:t>OS-17-Esther-16, 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OS-27-Daniel-340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OS-37-Haggai-43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OS-38-Zechariah-46, 121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OS-39-Malachi-13, 56</a:t>
            </a:r>
          </a:p>
          <a:p>
            <a:pPr eaLnBrk="1" hangingPunct="1"/>
            <a:endParaRPr lang="en-US" dirty="0">
              <a:latin typeface="Times New Roman" charset="0"/>
              <a:ea typeface="ＭＳ Ｐゴシック" charset="0"/>
              <a:cs typeface="ＭＳ Ｐゴシック" charset="0"/>
            </a:endParaRPr>
          </a:p>
          <a:p>
            <a:endParaRPr lang="en-US" dirty="0">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It was the first of four messages through Haggai that year.</a:t>
            </a:r>
            <a:r>
              <a:rPr lang="en-SG">
                <a:effectLst/>
                <a:latin typeface="Arial"/>
                <a:cs typeface="Arial"/>
              </a:rPr>
              <a:t> </a:t>
            </a:r>
            <a:endParaRPr lang="en-US">
              <a:latin typeface="Arial"/>
              <a:ea typeface="ＭＳ Ｐゴシック" charset="0"/>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16</a:t>
            </a:fld>
            <a:endParaRPr lang="en-US"/>
          </a:p>
        </p:txBody>
      </p:sp>
    </p:spTree>
    <p:extLst>
      <p:ext uri="{BB962C8B-B14F-4D97-AF65-F5344CB8AC3E}">
        <p14:creationId xmlns:p14="http://schemas.microsoft.com/office/powerpoint/2010/main" val="273387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solidFill>
                  <a:prstClr val="black"/>
                </a:solidFill>
              </a:rPr>
              <a:pPr eaLnBrk="1" hangingPunct="1"/>
              <a:t>17</a:t>
            </a:fld>
            <a:endParaRPr lang="en-US" sz="1200">
              <a:solidFill>
                <a:prstClr val="black"/>
              </a:solidFill>
            </a:endParaRPr>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5"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This book interrupts the 50+ silent years of prophets in Judah while the people were exiled to Babylon. God was ready to tell them how to restore his blessing. Would they listen?</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They had come back to the land, but they had not fully come back to the LORD of the land. </a:t>
            </a:r>
          </a:p>
          <a:p>
            <a:pPr marL="0" marR="0" lvl="5" indent="0" algn="l" defTabSz="914400" rtl="0" eaLnBrk="1" fontAlgn="base" latinLnBrk="0" hangingPunct="1">
              <a:lnSpc>
                <a:spcPct val="100000"/>
              </a:lnSpc>
              <a:spcBef>
                <a:spcPct val="30000"/>
              </a:spcBef>
              <a:spcAft>
                <a:spcPct val="0"/>
              </a:spcAft>
              <a:buClrTx/>
              <a:buSzTx/>
              <a:buFontTx/>
              <a:buNone/>
              <a:tabLst/>
              <a:defRPr/>
            </a:pPr>
            <a:r>
              <a:rPr lang="en-US" dirty="0">
                <a:latin typeface="Arial"/>
                <a:cs typeface="Arial"/>
              </a:rPr>
              <a:t>There was still a dark cloud over the people who returned.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The context may sound familiar since our faithfulness often is also a mixed bag.</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Our salvation begins when we believe the simple message of trust in Christ instead of trusting ourselves. The people of Judah had that kind of faith, placing their trust in YHWH instead of the worthless gods of the pagans.</a:t>
            </a:r>
          </a:p>
          <a:p>
            <a:pPr marL="0" marR="0" lvl="5" indent="0" algn="l" defTabSz="914400" rtl="0" eaLnBrk="0" fontAlgn="base" latinLnBrk="0" hangingPunct="0">
              <a:lnSpc>
                <a:spcPct val="100000"/>
              </a:lnSpc>
              <a:spcBef>
                <a:spcPct val="30000"/>
              </a:spcBef>
              <a:spcAft>
                <a:spcPct val="0"/>
              </a:spcAft>
              <a:buClrTx/>
              <a:buSzTx/>
              <a:buFontTx/>
              <a:buNone/>
              <a:tabLst/>
              <a:defRPr/>
            </a:pPr>
            <a:r>
              <a:rPr lang="en-US" dirty="0"/>
              <a:t>However, that was but a start for them, as it is for us. God has so much more in store for us, so Haggai shows how to realign with his priorities for blessing.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07" charset="-128"/>
                <a:cs typeface="Arial"/>
              </a:rPr>
              <a:t>Haggai alternates from rebuke to promise to rebuke to promise in a four-fold pattern to restore his blessing. That makes four ways to restore God’s blessing</a:t>
            </a:r>
            <a:r>
              <a:rPr lang="en-SG" sz="1200" kern="1200" dirty="0">
                <a:solidFill>
                  <a:schemeClr val="tx1"/>
                </a:solidFill>
                <a:effectLst/>
                <a:latin typeface="Arial"/>
                <a:ea typeface="ＭＳ Ｐゴシック" pitchFamily="-107" charset="-128"/>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19</a:t>
            </a:fld>
            <a:endParaRPr lang="en-US"/>
          </a:p>
        </p:txBody>
      </p:sp>
    </p:spTree>
    <p:extLst>
      <p:ext uri="{BB962C8B-B14F-4D97-AF65-F5344CB8AC3E}">
        <p14:creationId xmlns:p14="http://schemas.microsoft.com/office/powerpoint/2010/main" val="38408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moved to Singapore because God clearly called you.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He made that abundantly evident that </a:t>
            </a:r>
            <a:r>
              <a:rPr lang="en-US" sz="1200" i="1" kern="1200">
                <a:solidFill>
                  <a:schemeClr val="tx1"/>
                </a:solidFill>
                <a:effectLst/>
                <a:latin typeface="Arial"/>
                <a:ea typeface="ＭＳ Ｐゴシック" pitchFamily="-107" charset="-128"/>
                <a:cs typeface="Arial"/>
              </a:rPr>
              <a:t>you</a:t>
            </a:r>
            <a:r>
              <a:rPr lang="en-US" sz="1200" kern="1200">
                <a:solidFill>
                  <a:schemeClr val="tx1"/>
                </a:solidFill>
                <a:effectLst/>
                <a:latin typeface="Arial"/>
                <a:ea typeface="ＭＳ Ｐゴシック" pitchFamily="-107" charset="-128"/>
                <a:cs typeface="Arial"/>
              </a:rPr>
              <a:t>—not someone else more qualified—got the privilege. So you obeyed and came.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then you discovered that this place is far more expensive than anyone ever let on. It’s also hotter—and wetter. And the relationships that started sweet began to sour, and here you are. Things are hard.</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Is God trying to get your attention?</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Perhaps you didn’t choose to move here at all. You got a special blessing. You were born here. </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the LORD gave you an opportunity to serve elsewhere for a while. It changed you for the better.</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But now you’re back and this country doesn’t seem so special. You find yourself more able to relate to foreigners than to your own people. Believe me, I understand. When return to my country of origin, I don’t fit there. I wonder if I fit anywhere. Is God disciplining me?</a:t>
            </a:r>
            <a:endParaRPr lang="en-SG" sz="1200" kern="1200">
              <a:solidFill>
                <a:schemeClr val="tx1"/>
              </a:solidFill>
              <a:effectLst/>
              <a:latin typeface="Arial"/>
              <a:ea typeface="ＭＳ Ｐゴシック" pitchFamily="-107" charset="-128"/>
              <a:cs typeface="Arial"/>
            </a:endParaRPr>
          </a:p>
          <a:p>
            <a:r>
              <a:rPr lang="en-US" sz="1200" kern="1200">
                <a:solidFill>
                  <a:schemeClr val="tx1"/>
                </a:solidFill>
                <a:effectLst/>
                <a:latin typeface="Arial"/>
                <a:ea typeface="ＭＳ Ｐゴシック" pitchFamily="-107" charset="-128"/>
                <a:cs typeface="Arial"/>
              </a:rPr>
              <a:t> </a:t>
            </a:r>
            <a:endParaRPr lang="en-SG" sz="1200" kern="1200">
              <a:solidFill>
                <a:schemeClr val="tx1"/>
              </a:solidFill>
              <a:effectLst/>
              <a:latin typeface="Arial"/>
              <a:ea typeface="ＭＳ Ｐゴシック" pitchFamily="-107" charset="-128"/>
              <a:cs typeface="Arial"/>
            </a:endParaRPr>
          </a:p>
          <a:p>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Today we’ll study the entire prophecy of Haggai</a:t>
            </a:r>
            <a:r>
              <a:rPr lang="en-SG" sz="1200" kern="1200">
                <a:solidFill>
                  <a:schemeClr val="tx1"/>
                </a:solidFill>
                <a:effectLst/>
                <a:latin typeface="Arial"/>
                <a:ea typeface="ＭＳ Ｐゴシック" pitchFamily="-107" charset="-128"/>
                <a:cs typeface="Arial"/>
              </a:rPr>
              <a:t>.</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20</a:t>
            </a:fld>
            <a:endParaRPr lang="en-US"/>
          </a:p>
        </p:txBody>
      </p:sp>
    </p:spTree>
    <p:extLst>
      <p:ext uri="{BB962C8B-B14F-4D97-AF65-F5344CB8AC3E}">
        <p14:creationId xmlns:p14="http://schemas.microsoft.com/office/powerpoint/2010/main" val="551672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dirty="0">
                <a:solidFill>
                  <a:schemeClr val="tx1"/>
                </a:solidFill>
                <a:effectLst/>
                <a:latin typeface="Times New Roman" pitchFamily="-112" charset="0"/>
                <a:ea typeface="ＭＳ Ｐゴシック" pitchFamily="-107" charset="-128"/>
                <a:cs typeface="ＭＳ Ｐゴシック" pitchFamily="-107" charset="-128"/>
              </a:rPr>
              <a:t>'</a:t>
            </a:r>
            <a:r>
              <a:rPr lang="en-US" sz="1200" kern="1200" dirty="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24</a:t>
            </a:fld>
            <a:endParaRPr lang="en-US"/>
          </a:p>
        </p:txBody>
      </p:sp>
    </p:spTree>
    <p:extLst>
      <p:ext uri="{BB962C8B-B14F-4D97-AF65-F5344CB8AC3E}">
        <p14:creationId xmlns:p14="http://schemas.microsoft.com/office/powerpoint/2010/main" val="1786304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ADA189-3303-F242-9807-F93FDAEC3763}" type="slidenum">
              <a:rPr lang="en-US" sz="1200">
                <a:solidFill>
                  <a:prstClr val="black"/>
                </a:solidFill>
                <a:latin typeface="Times" charset="0"/>
              </a:rPr>
              <a:pPr eaLnBrk="1" hangingPunct="1"/>
              <a:t>26</a:t>
            </a:fld>
            <a:endParaRPr lang="en-US" sz="1200">
              <a:solidFill>
                <a:prstClr val="black"/>
              </a:solidFill>
              <a:latin typeface="Times"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remnant’s wrong priorities by paneling their own houses instead of rebuilding the temple resulted in a dire economy (1:2-6).</a:t>
            </a:r>
            <a:r>
              <a:rPr lang="en-SG">
                <a:effectLst/>
                <a:latin typeface="Arial"/>
                <a:cs typeface="Arial"/>
              </a:rPr>
              <a:t> </a:t>
            </a:r>
            <a:endParaRPr lang="en-US">
              <a:latin typeface="Arial"/>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people’s financial poverty was shown to be from postponing the temple rebuilding so that they would resume the task to please God and eliminate the drought (1:7-11).</a:t>
            </a:r>
            <a:r>
              <a:rPr lang="en-SG">
                <a:effectLst/>
                <a:latin typeface="Arial"/>
                <a:cs typeface="Arial"/>
              </a:rPr>
              <a:t> </a:t>
            </a:r>
            <a:endParaRPr lang="en-US">
              <a:latin typeface="Arial"/>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You have been faithful to him, as far as you know. You have obeyed. </a:t>
            </a:r>
          </a:p>
          <a:p>
            <a:r>
              <a:rPr lang="en-US">
                <a:latin typeface="Arial"/>
                <a:cs typeface="Arial"/>
              </a:rPr>
              <a:t>You weren’t so thrilled to come to a church with an afternoon service that stole your Sunday nap, but you still come. </a:t>
            </a:r>
          </a:p>
          <a:p>
            <a:r>
              <a:rPr lang="en-US">
                <a:latin typeface="Arial"/>
                <a:cs typeface="Arial"/>
              </a:rPr>
              <a:t>But things aren’t going so well at home, or work, or with friends, or with someone special to you.</a:t>
            </a:r>
          </a:p>
          <a:p>
            <a:r>
              <a:rPr lang="en-US">
                <a:latin typeface="Arial"/>
                <a:cs typeface="Arial"/>
              </a:rPr>
              <a:t>“What’s happening to me?” you ask. “Is God speaking to me through difficulty? What’s he trying to say? What do I do?”</a:t>
            </a:r>
          </a:p>
          <a:p>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p:cNvSpPr>
          <p:nvPr>
            <p:ph type="sldImg"/>
          </p:nvPr>
        </p:nvSpPr>
        <p:spPr>
          <a:ln/>
        </p:spPr>
      </p:sp>
      <p:sp>
        <p:nvSpPr>
          <p:cNvPr id="13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The teacher pulled out a large jar and placed it on the table.  He put several large rocks into the jar—then some smaller ones, then sand, then water to the brim.</a:t>
            </a: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What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the lesson?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he asked the class.</a:t>
            </a:r>
          </a:p>
          <a:p>
            <a:r>
              <a:rPr lang="en-US">
                <a:latin typeface="Times New Roman" charset="0"/>
                <a:ea typeface="ＭＳ Ｐゴシック" charset="0"/>
                <a:cs typeface="ＭＳ Ｐゴシック" charset="0"/>
              </a:rPr>
              <a:t>One enterprising student answered,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 matter what you may think, you can always fit more in!</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No,</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the professor responded.  </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You have to put the large rocks in first!</a:t>
            </a:r>
            <a:r>
              <a:rPr lang="mr-IN">
                <a:latin typeface="Times New Roman" charset="0"/>
                <a:ea typeface="ＭＳ Ｐゴシック" charset="0"/>
                <a:cs typeface="ＭＳ Ｐゴシック" charset="0"/>
              </a:rPr>
              <a:t>"</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Priorities are like that.  If you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them first, they won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a:t>
            </a:r>
          </a:p>
          <a:p>
            <a:r>
              <a:rPr lang="en-US">
                <a:latin typeface="Times New Roman" charset="0"/>
                <a:ea typeface="ＭＳ Ｐゴシック" charset="0"/>
                <a:cs typeface="ＭＳ Ｐゴシック" charset="0"/>
              </a:rPr>
              <a:t>And if they don</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get done, then they are not the priorities, are they?</a:t>
            </a:r>
          </a:p>
        </p:txBody>
      </p:sp>
      <p:sp>
        <p:nvSpPr>
          <p:cNvPr id="13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064B6A-3019-F745-A365-930D2860E4BB}" type="slidenum">
              <a:rPr lang="en-US" sz="1200"/>
              <a:pPr eaLnBrk="1" hangingPunct="1"/>
              <a:t>34</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B07756B-B6E5-404F-ADF9-25C54D11FA88}" type="slidenum">
              <a:rPr lang="en-US" sz="1200">
                <a:solidFill>
                  <a:srgbClr val="000000"/>
                </a:solidFill>
                <a:latin typeface="Arial" charset="0"/>
              </a:rPr>
              <a:pPr eaLnBrk="1" hangingPunct="1"/>
              <a:t>35</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This short book will show how you can restore God’s blessing when you only see his discipline. The first thing you need to do is to…</a:t>
            </a:r>
            <a:r>
              <a:rPr lang="en-SG">
                <a:effectLst/>
                <a:latin typeface="Arial"/>
                <a:cs typeface="Arial"/>
              </a:rPr>
              <a:t> </a:t>
            </a:r>
            <a:endParaRPr lang="en-US">
              <a:latin typeface="Arial"/>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9E9D7C-36DF-D945-93A9-86093858035C}" type="slidenum">
              <a:rPr lang="en-US" sz="1200">
                <a:solidFill>
                  <a:prstClr val="black"/>
                </a:solidFill>
              </a:rPr>
              <a:pPr/>
              <a:t>63</a:t>
            </a:fld>
            <a:endParaRPr lang="en-US" sz="1200">
              <a:solidFill>
                <a:prstClr val="black"/>
              </a:solidFill>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65</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mr-IN" dirty="0"/>
              <a:t>"</a:t>
            </a:r>
            <a:r>
              <a:rPr lang="en-US" b="1" dirty="0"/>
              <a:t>Let</a:t>
            </a:r>
            <a:r>
              <a:rPr lang="mr-IN" b="1" dirty="0"/>
              <a:t>'</a:t>
            </a:r>
            <a:r>
              <a:rPr lang="en-US" b="1" dirty="0"/>
              <a:t>s look at just a few facts:</a:t>
            </a:r>
            <a:r>
              <a:rPr lang="en-US" dirty="0"/>
              <a:t> Americans have 3 times more space than they did 50 years ago. Yet there</a:t>
            </a:r>
            <a:r>
              <a:rPr lang="mr-IN" dirty="0"/>
              <a:t>'</a:t>
            </a:r>
            <a:r>
              <a:rPr lang="en-US" dirty="0"/>
              <a:t>s a booming $22 Billion dollar/year Storage Space industry. Which means we have, on average, more than 3 times the stuff, still need extra storage and are willing to pay extra for it. At the same time, credit card debt levels and, not surprisingly, stress levels have gone way up.</a:t>
            </a:r>
          </a:p>
          <a:p>
            <a:r>
              <a:rPr lang="en-US" dirty="0"/>
              <a:t>Also not surprisingly, happiness levels have </a:t>
            </a:r>
            <a:r>
              <a:rPr lang="en-US" dirty="0" err="1"/>
              <a:t>flatlined</a:t>
            </a:r>
            <a:r>
              <a:rPr lang="en-US" dirty="0"/>
              <a:t> in the last 50 years. Human greed was, perhaps, more glaringly visible than ever before, as the direct source of the last Global Recession. Has humanity looked at that and drastically changed it</a:t>
            </a:r>
            <a:r>
              <a:rPr lang="mr-IN" dirty="0"/>
              <a:t>'</a:t>
            </a:r>
            <a:r>
              <a:rPr lang="en-US" dirty="0"/>
              <a:t>s MO? Have we looked at ourselves, and wondered how much of that stuff might have trickled into the Church?</a:t>
            </a:r>
            <a:r>
              <a:rPr lang="mr-IN" dirty="0"/>
              <a:t>"</a:t>
            </a:r>
            <a:endParaRPr lang="en-US" dirty="0"/>
          </a:p>
          <a:p>
            <a:endParaRPr lang="en-US" dirty="0"/>
          </a:p>
          <a:p>
            <a:r>
              <a:rPr lang="en-US" b="1" dirty="0"/>
              <a:t>Money Talk – 4 Ways To Stop Loving Money</a:t>
            </a:r>
          </a:p>
          <a:p>
            <a:r>
              <a:rPr lang="en-US" b="1" dirty="0"/>
              <a:t>06/02/2014</a:t>
            </a:r>
          </a:p>
          <a:p>
            <a:r>
              <a:rPr lang="en-US" dirty="0"/>
              <a:t>http://</a:t>
            </a:r>
            <a:r>
              <a:rPr lang="en-US" dirty="0" err="1"/>
              <a:t>austinchristian.org</a:t>
            </a:r>
            <a:r>
              <a:rPr lang="en-US" dirty="0"/>
              <a:t>/money-talk-4-ways-to-stop-loving-money/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You aren’t the first one that’s needed to be restored. In today’s text, Judah had faithfully returned to their homeland but the people were still not seeing his full blessing.</a:t>
            </a:r>
            <a:r>
              <a:rPr lang="en-SG">
                <a:effectLst/>
                <a:latin typeface="Arial"/>
                <a:cs typeface="Arial"/>
              </a:rPr>
              <a:t> </a:t>
            </a:r>
            <a:endParaRPr lang="en-US">
              <a:latin typeface="Arial"/>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We watch movies that destroy God’s values and then come to worship the next day.</a:t>
            </a:r>
          </a:p>
          <a:p>
            <a:r>
              <a:rPr lang="en-US">
                <a:latin typeface="Arial"/>
                <a:cs typeface="Arial"/>
              </a:rPr>
              <a:t>Some believers withhold their tithe so they can have a better vacation. </a:t>
            </a:r>
          </a:p>
          <a:p>
            <a:r>
              <a:rPr lang="en-US">
                <a:latin typeface="Arial"/>
                <a:cs typeface="Arial"/>
              </a:rPr>
              <a:t>Defiled worship today includes singing while trying to convince God to let you marry an unbeliever.</a:t>
            </a:r>
          </a:p>
          <a:p>
            <a:endParaRPr lang="en-US">
              <a:latin typeface="Arial"/>
              <a:cs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47CBA4-A04B-8A42-BCB1-C75C3CBFF28C}" type="slidenum">
              <a:rPr lang="en-US" sz="1200"/>
              <a:pPr eaLnBrk="1" hangingPunct="1"/>
              <a:t>90</a:t>
            </a:fld>
            <a:endParaRPr lang="en-US" sz="120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CC"/>
                </a:solidFill>
                <a:latin typeface="Arial" charset="0"/>
                <a:ea typeface="ＭＳ Ｐゴシック" charset="0"/>
                <a:cs typeface="ＭＳ Ｐゴシック" charset="0"/>
              </a:rPr>
              <a:t>Impression at www.gtj.org.uk/ en/blowup7/14517 and the ring at www.ancientcoinvault.com/ modules.php?set_albu...</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 historical context is a mixed bag</a:t>
            </a:r>
            <a:r>
              <a:rPr lang="en-SG" sz="1200" kern="1200">
                <a:solidFill>
                  <a:schemeClr val="tx1"/>
                </a:solidFill>
                <a:effectLst/>
                <a:latin typeface="Arial"/>
                <a:ea typeface="ＭＳ Ｐゴシック" pitchFamily="-107" charset="-128"/>
                <a:cs typeface="Arial"/>
              </a:rPr>
              <a:t>.</a:t>
            </a:r>
          </a:p>
          <a:p>
            <a:r>
              <a:rPr lang="en-US" sz="1200" kern="1200">
                <a:solidFill>
                  <a:schemeClr val="tx1"/>
                </a:solidFill>
                <a:effectLst/>
                <a:latin typeface="Arial"/>
                <a:ea typeface="ＭＳ Ｐゴシック" pitchFamily="-107" charset="-128"/>
                <a:cs typeface="Arial"/>
              </a:rPr>
              <a:t>We’ve been in this series on the Minor Prophets lately. </a:t>
            </a:r>
            <a:endParaRPr lang="en-US">
              <a:latin typeface="Arial"/>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God will restore you when you value what he values.</a:t>
            </a:r>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Seeking your own comforts first invites the LORD</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s reproof</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sz="1200" kern="1200">
                <a:solidFill>
                  <a:schemeClr val="tx1"/>
                </a:solidFill>
                <a:effectLst/>
                <a:latin typeface="Times New Roman" pitchFamily="-112" charset="0"/>
                <a:ea typeface="ＭＳ Ｐゴシック" pitchFamily="-107" charset="-128"/>
                <a:cs typeface="ＭＳ Ｐゴシック" pitchFamily="-107" charset="-128"/>
              </a:rPr>
              <a:t>If you have trusted Christ, the LORD guarantees that he is with you—so don</a:t>
            </a:r>
            <a:r>
              <a:rPr lang="mr-IN" sz="1200" kern="1200">
                <a:solidFill>
                  <a:schemeClr val="tx1"/>
                </a:solidFill>
                <a:effectLst/>
                <a:latin typeface="Times New Roman" pitchFamily="-112" charset="0"/>
                <a:ea typeface="ＭＳ Ｐゴシック" pitchFamily="-107" charset="-128"/>
                <a:cs typeface="ＭＳ Ｐゴシック" pitchFamily="-107" charset="-128"/>
              </a:rPr>
              <a:t>'</a:t>
            </a:r>
            <a:r>
              <a:rPr lang="en-US" sz="1200" kern="1200">
                <a:solidFill>
                  <a:schemeClr val="tx1"/>
                </a:solidFill>
                <a:effectLst/>
                <a:latin typeface="Times New Roman" pitchFamily="-112" charset="0"/>
                <a:ea typeface="ＭＳ Ｐゴシック" pitchFamily="-107" charset="-128"/>
                <a:cs typeface="ＭＳ Ｐゴシック" pitchFamily="-107" charset="-128"/>
              </a:rPr>
              <a:t>t forget that</a:t>
            </a:r>
            <a:r>
              <a:rPr lang="en-SG" sz="1200" kern="1200">
                <a:solidFill>
                  <a:schemeClr val="tx1"/>
                </a:solidFill>
                <a:effectLst/>
                <a:latin typeface="Times New Roman" pitchFamily="-112" charset="0"/>
                <a:ea typeface="ＭＳ Ｐゴシック" pitchFamily="-107" charset="-128"/>
                <a:cs typeface="ＭＳ Ｐゴシック" pitchFamily="-107" charset="-128"/>
              </a:rPr>
              <a:t>.</a:t>
            </a:r>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7" charset="-128"/>
                <a:cs typeface="ＭＳ Ｐゴシック" pitchFamily="-107" charset="-128"/>
              </a:rPr>
              <a:t>Focus again on the fantastic future the LORD has for you</a:t>
            </a:r>
            <a:r>
              <a:rPr lang="en-SG" sz="1200" kern="1200" dirty="0">
                <a:solidFill>
                  <a:schemeClr val="tx1"/>
                </a:solidFill>
                <a:effectLst/>
                <a:latin typeface="Times New Roman" pitchFamily="-112" charset="0"/>
                <a:ea typeface="ＭＳ Ｐゴシック" pitchFamily="-107" charset="-128"/>
                <a:cs typeface="ＭＳ Ｐゴシック" pitchFamily="-107" charset="-128"/>
              </a:rPr>
              <a:t>.</a:t>
            </a:r>
            <a:endParaRPr lang="en-US" dirty="0"/>
          </a:p>
        </p:txBody>
      </p:sp>
    </p:spTree>
    <p:extLst>
      <p:ext uri="{BB962C8B-B14F-4D97-AF65-F5344CB8AC3E}">
        <p14:creationId xmlns:p14="http://schemas.microsoft.com/office/powerpoint/2010/main" val="9833490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5ACF6F-C7D7-1347-B38A-FE435104EC73}" type="slidenum">
              <a:rPr lang="en-US" sz="1200">
                <a:solidFill>
                  <a:srgbClr val="000000"/>
                </a:solidFill>
                <a:latin typeface="Arial" charset="0"/>
              </a:rPr>
              <a:pPr eaLnBrk="1" hangingPunct="1"/>
              <a:t>104</a:t>
            </a:fld>
            <a:endParaRPr lang="en-US" sz="1200">
              <a:solidFill>
                <a:srgbClr val="000000"/>
              </a:solidFill>
              <a:latin typeface="Arial" charset="0"/>
            </a:endParaRPr>
          </a:p>
        </p:txBody>
      </p:sp>
      <p:sp>
        <p:nvSpPr>
          <p:cNvPr id="232450" name="Rectangle 2"/>
          <p:cNvSpPr>
            <a:spLocks noGrp="1" noRot="1" noChangeAspect="1" noChangeArrowheads="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Which matters more? God or Money?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give proportional to God’s supply?</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Do you incur credit card debt so you can live above your means?</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God’s Word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is your Bible reading?</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What is your goal in God’s Word? Have you committed to read chapter a day? Have you committed to read a verse a day? If you don’t have a target, you are sure to miss it.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Souls of People </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Are you committed to getting to minister to God’s people here at this church? How?</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r>
              <a:rPr lang="en-US" sz="1200" kern="1200">
                <a:solidFill>
                  <a:schemeClr val="tx1"/>
                </a:solidFill>
                <a:effectLst/>
                <a:latin typeface="Times New Roman" pitchFamily="-112" charset="0"/>
                <a:ea typeface="ＭＳ Ｐゴシック" pitchFamily="-107" charset="-128"/>
                <a:cs typeface="ＭＳ Ｐゴシック" pitchFamily="-107" charset="-128"/>
              </a:rPr>
              <a:t>How much are you praying for the lost?</a:t>
            </a:r>
            <a:endParaRPr lang="en-SG" sz="1200" kern="1200">
              <a:solidFill>
                <a:schemeClr val="tx1"/>
              </a:solidFill>
              <a:effectLst/>
              <a:latin typeface="Times New Roman" pitchFamily="-112" charset="0"/>
              <a:ea typeface="ＭＳ Ｐゴシック" pitchFamily="-107" charset="-128"/>
              <a:cs typeface="ＭＳ Ｐゴシック" pitchFamily="-107" charset="-128"/>
            </a:endParaRP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pitchFamily="-107" charset="-128"/>
                <a:cs typeface="Arial"/>
              </a:rPr>
              <a:t>These prophets stretch nearly the entirety of Israel’s history. Most were ignored, from the United Kingdom Golden Age under David and Solomon, then ignored after the nation divided, then ignored when Judah was the Solitary kingdom.</a:t>
            </a:r>
            <a:r>
              <a:rPr lang="en-SG">
                <a:effectLst/>
                <a:latin typeface="Arial"/>
                <a:cs typeface="Arial"/>
              </a:rPr>
              <a:t> </a:t>
            </a:r>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384BC78D-152F-1C44-AF54-07FD3499F1EF}" type="slidenum">
              <a:rPr lang="en-US"/>
              <a:pPr>
                <a:defRPr/>
              </a:pPr>
              <a:t>7</a:t>
            </a:fld>
            <a:endParaRPr lang="en-US"/>
          </a:p>
        </p:txBody>
      </p:sp>
    </p:spTree>
    <p:extLst>
      <p:ext uri="{BB962C8B-B14F-4D97-AF65-F5344CB8AC3E}">
        <p14:creationId xmlns:p14="http://schemas.microsoft.com/office/powerpoint/2010/main" val="3509683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7" charset="-128"/>
                <a:cs typeface="Arial"/>
              </a:rPr>
              <a:t>Their </a:t>
            </a:r>
            <a:r>
              <a:rPr lang="en-US" sz="1200" kern="1200" dirty="0">
                <a:solidFill>
                  <a:schemeClr val="tx1"/>
                </a:solidFill>
                <a:effectLst/>
                <a:latin typeface="Arial"/>
                <a:ea typeface="ＭＳ Ｐゴシック" pitchFamily="-107" charset="-128"/>
                <a:cs typeface="Arial"/>
              </a:rPr>
              <a:t>ancestors had not heeded the nine prophets we have already studied. Through varying prophets, God had told them to be…humble, caring, etc. Yet they stubbornly worshipped idols and God, faithful to his warning, sent them away to Babylon in modern-day Iraq</a:t>
            </a:r>
            <a:r>
              <a:rPr lang="en-SG" sz="1200" kern="1200" dirty="0">
                <a:solidFill>
                  <a:schemeClr val="tx1"/>
                </a:solidFill>
                <a:effectLst/>
                <a:latin typeface="Arial"/>
                <a:ea typeface="ＭＳ Ｐゴシック" pitchFamily="-107" charset="-128"/>
                <a:cs typeface="Arial"/>
              </a:rPr>
              <a:t>.</a:t>
            </a:r>
            <a:endParaRPr lang="en-US" dirty="0">
              <a:latin typeface="Arial"/>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In 539 BC under the rule of Darius, Daniel read Jeremiah 25:11-12 that limited the exile to 70 years (605-536 BC), or only three years away (9:1-2). But another way to see the 70 years is that the temple lay in ruins from 586 until 516 when the second temple was completed.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Jeremiah does not tell us the exact years that begin and end the 70-year exile. </a:t>
            </a:r>
          </a:p>
          <a:p>
            <a:r>
              <a:rPr lang="en-US" dirty="0">
                <a:latin typeface="Times New Roman" charset="0"/>
                <a:ea typeface="ＭＳ Ｐゴシック" charset="0"/>
                <a:cs typeface="ＭＳ Ｐゴシック" charset="0"/>
              </a:rPr>
              <a:t>But we can actually determine this in two ways</a:t>
            </a:r>
            <a:r>
              <a:rPr lang="en-US" dirty="0">
                <a:cs typeface="ＭＳ Ｐゴシック" charset="0"/>
              </a:rPr>
              <a:t>—either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OS-00-OT Book Overviews-294, 755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Charts-26</a:t>
            </a:r>
          </a:p>
          <a:p>
            <a:r>
              <a:rPr lang="en-US" dirty="0">
                <a:cs typeface="ＭＳ Ｐゴシック" charset="0"/>
              </a:rPr>
              <a:t>OS-12-2Kings-287</a:t>
            </a:r>
          </a:p>
          <a:p>
            <a:r>
              <a:rPr lang="en-US" dirty="0">
                <a:cs typeface="ＭＳ Ｐゴシック" charset="0"/>
              </a:rPr>
              <a:t>OS-14-2Chron-287</a:t>
            </a:r>
          </a:p>
          <a:p>
            <a:r>
              <a:rPr lang="en-US" dirty="0">
                <a:cs typeface="ＭＳ Ｐゴシック" charset="0"/>
              </a:rPr>
              <a:t>OS-15-Ezra-14</a:t>
            </a:r>
          </a:p>
          <a:p>
            <a:r>
              <a:rPr lang="en-US" dirty="0">
                <a:latin typeface="Times New Roman" charset="0"/>
                <a:ea typeface="ＭＳ Ｐゴシック" charset="0"/>
                <a:cs typeface="ＭＳ Ｐゴシック" charset="0"/>
              </a:rPr>
              <a:t>OS-24-Jeremiah-53, 140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OS-27-Daniel-</a:t>
            </a:r>
            <a:r>
              <a:rPr lang="en-US" dirty="0">
                <a:cs typeface="ＭＳ Ｐゴシック" charset="0"/>
              </a:rPr>
              <a:t>94, 284, 340, 361</a:t>
            </a:r>
            <a:endParaRPr lang="en-US" dirty="0">
              <a:latin typeface="Times New Roman" charset="0"/>
              <a:ea typeface="ＭＳ Ｐゴシック" charset="0"/>
              <a:cs typeface="ＭＳ Ｐゴシック" charset="0"/>
            </a:endParaRPr>
          </a:p>
          <a:p>
            <a:r>
              <a:rPr lang="en-US" dirty="0">
                <a:cs typeface="ＭＳ Ｐゴシック" charset="0"/>
              </a:rPr>
              <a:t>OS-37-Haggai-9, 32</a:t>
            </a:r>
          </a:p>
          <a:p>
            <a:r>
              <a:rPr lang="en-US" dirty="0">
                <a:cs typeface="ＭＳ Ｐゴシック" charset="0"/>
              </a:rPr>
              <a:t>OS-Zechariah-14</a:t>
            </a:r>
          </a:p>
          <a:p>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pPr>
                <a:defRPr/>
              </a:pPr>
              <a:t>‹#›</a:t>
            </a:fld>
            <a:endParaRPr lang="en-GB"/>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pPr>
                <a:defRPr/>
              </a:pPr>
              <a:t>‹#›</a:t>
            </a:fld>
            <a:endParaRPr lang="en-GB"/>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22/06/22</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78292073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22/06/22</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696062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22/06/22</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59267788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22/06/22</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516069096"/>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22/06/22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693409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22/06/22</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921786424"/>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13677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36557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64776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2210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pPr>
                <a:defRPr/>
              </a:pPr>
              <a:t>‹#›</a:t>
            </a:fld>
            <a:endParaRPr lang="en-GB"/>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456127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6296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72391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633898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9927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02953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684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EAEAEA"/>
                </a:solidFill>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96167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45760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610817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00715"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07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A2FD0CC-9EF4-694C-895C-42285749AC4F}" type="slidenum">
              <a:rPr lang="en-US"/>
              <a:pPr>
                <a:defRPr/>
              </a:pPr>
              <a:t>‹#›</a:t>
            </a:fld>
            <a:endParaRPr lang="en-US"/>
          </a:p>
        </p:txBody>
      </p:sp>
    </p:spTree>
    <p:extLst>
      <p:ext uri="{BB962C8B-B14F-4D97-AF65-F5344CB8AC3E}">
        <p14:creationId xmlns:p14="http://schemas.microsoft.com/office/powerpoint/2010/main" val="7964086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723039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4462957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527611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850925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5199817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41937161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8991907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643591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7570"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237571"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BBA025-1853-7E4C-A504-2E87180F4ACA}" type="slidenum">
              <a:rPr lang="en-US"/>
              <a:pPr>
                <a:defRPr/>
              </a:pPr>
              <a:t>‹#›</a:t>
            </a:fld>
            <a:endParaRPr lang="en-US"/>
          </a:p>
        </p:txBody>
      </p:sp>
    </p:spTree>
    <p:extLst>
      <p:ext uri="{BB962C8B-B14F-4D97-AF65-F5344CB8AC3E}">
        <p14:creationId xmlns:p14="http://schemas.microsoft.com/office/powerpoint/2010/main" val="3902927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AB0CC7-2E9E-9649-B8B5-702E115BE59B}" type="slidenum">
              <a:rPr lang="en-US"/>
              <a:pPr>
                <a:defRPr/>
              </a:pPr>
              <a:t>‹#›</a:t>
            </a:fld>
            <a:endParaRPr lang="en-US"/>
          </a:p>
        </p:txBody>
      </p:sp>
    </p:spTree>
    <p:extLst>
      <p:ext uri="{BB962C8B-B14F-4D97-AF65-F5344CB8AC3E}">
        <p14:creationId xmlns:p14="http://schemas.microsoft.com/office/powerpoint/2010/main" val="327024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E750C957-1793-D341-B2E0-3CDCD42DD1ED}"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225956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8007165-992F-EA48-9346-9A45A07B2587}" type="slidenum">
              <a:rPr lang="en-US"/>
              <a:pPr>
                <a:defRPr/>
              </a:pPr>
              <a:t>‹#›</a:t>
            </a:fld>
            <a:endParaRPr lang="en-US"/>
          </a:p>
        </p:txBody>
      </p:sp>
    </p:spTree>
    <p:extLst>
      <p:ext uri="{BB962C8B-B14F-4D97-AF65-F5344CB8AC3E}">
        <p14:creationId xmlns:p14="http://schemas.microsoft.com/office/powerpoint/2010/main" val="28321001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9DB4F26-8CA6-404B-95B3-758881C43271}" type="slidenum">
              <a:rPr lang="en-US"/>
              <a:pPr>
                <a:defRPr/>
              </a:pPr>
              <a:t>‹#›</a:t>
            </a:fld>
            <a:endParaRPr lang="en-US"/>
          </a:p>
        </p:txBody>
      </p:sp>
    </p:spTree>
    <p:extLst>
      <p:ext uri="{BB962C8B-B14F-4D97-AF65-F5344CB8AC3E}">
        <p14:creationId xmlns:p14="http://schemas.microsoft.com/office/powerpoint/2010/main" val="24756980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98F2C89-6285-CB4F-8153-ECE6FFA0F4FB}" type="slidenum">
              <a:rPr lang="en-US"/>
              <a:pPr>
                <a:defRPr/>
              </a:pPr>
              <a:t>‹#›</a:t>
            </a:fld>
            <a:endParaRPr lang="en-US"/>
          </a:p>
        </p:txBody>
      </p:sp>
    </p:spTree>
    <p:extLst>
      <p:ext uri="{BB962C8B-B14F-4D97-AF65-F5344CB8AC3E}">
        <p14:creationId xmlns:p14="http://schemas.microsoft.com/office/powerpoint/2010/main" val="36830654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F8B6F3D-61EF-694A-981A-A0F62B2FDC83}" type="slidenum">
              <a:rPr lang="en-US"/>
              <a:pPr>
                <a:defRPr/>
              </a:pPr>
              <a:t>‹#›</a:t>
            </a:fld>
            <a:endParaRPr lang="en-US"/>
          </a:p>
        </p:txBody>
      </p:sp>
    </p:spTree>
    <p:extLst>
      <p:ext uri="{BB962C8B-B14F-4D97-AF65-F5344CB8AC3E}">
        <p14:creationId xmlns:p14="http://schemas.microsoft.com/office/powerpoint/2010/main" val="24940531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4DC0332-DBB8-5146-8E48-BD8B5A1C7658}" type="slidenum">
              <a:rPr lang="en-US"/>
              <a:pPr>
                <a:defRPr/>
              </a:pPr>
              <a:t>‹#›</a:t>
            </a:fld>
            <a:endParaRPr lang="en-US"/>
          </a:p>
        </p:txBody>
      </p:sp>
    </p:spTree>
    <p:extLst>
      <p:ext uri="{BB962C8B-B14F-4D97-AF65-F5344CB8AC3E}">
        <p14:creationId xmlns:p14="http://schemas.microsoft.com/office/powerpoint/2010/main" val="6742725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5C6F0C0-3152-2E49-9F91-D1D09218DF4E}" type="slidenum">
              <a:rPr lang="en-US"/>
              <a:pPr>
                <a:defRPr/>
              </a:pPr>
              <a:t>‹#›</a:t>
            </a:fld>
            <a:endParaRPr lang="en-US"/>
          </a:p>
        </p:txBody>
      </p:sp>
    </p:spTree>
    <p:extLst>
      <p:ext uri="{BB962C8B-B14F-4D97-AF65-F5344CB8AC3E}">
        <p14:creationId xmlns:p14="http://schemas.microsoft.com/office/powerpoint/2010/main" val="29035232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13152DD-94C0-EF42-B30C-3943A590DF68}" type="slidenum">
              <a:rPr lang="en-US"/>
              <a:pPr>
                <a:defRPr/>
              </a:pPr>
              <a:t>‹#›</a:t>
            </a:fld>
            <a:endParaRPr lang="en-US"/>
          </a:p>
        </p:txBody>
      </p:sp>
    </p:spTree>
    <p:extLst>
      <p:ext uri="{BB962C8B-B14F-4D97-AF65-F5344CB8AC3E}">
        <p14:creationId xmlns:p14="http://schemas.microsoft.com/office/powerpoint/2010/main" val="2127519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A13A8FC-3637-6045-89E3-871009C9D72F}" type="slidenum">
              <a:rPr lang="en-US"/>
              <a:pPr>
                <a:defRPr/>
              </a:pPr>
              <a:t>‹#›</a:t>
            </a:fld>
            <a:endParaRPr lang="en-US"/>
          </a:p>
        </p:txBody>
      </p:sp>
    </p:spTree>
    <p:extLst>
      <p:ext uri="{BB962C8B-B14F-4D97-AF65-F5344CB8AC3E}">
        <p14:creationId xmlns:p14="http://schemas.microsoft.com/office/powerpoint/2010/main" val="36520658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4556278-86F1-4145-A50E-7422E3AF05D0}" type="slidenum">
              <a:rPr lang="en-US"/>
              <a:pPr>
                <a:defRPr/>
              </a:pPr>
              <a:t>‹#›</a:t>
            </a:fld>
            <a:endParaRPr lang="en-US"/>
          </a:p>
        </p:txBody>
      </p:sp>
    </p:spTree>
    <p:extLst>
      <p:ext uri="{BB962C8B-B14F-4D97-AF65-F5344CB8AC3E}">
        <p14:creationId xmlns:p14="http://schemas.microsoft.com/office/powerpoint/2010/main" val="13067068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5F62487-61F7-334F-9EBB-F61EFB3B3EB7}" type="slidenum">
              <a:rPr lang="en-US"/>
              <a:pPr>
                <a:defRPr/>
              </a:pPr>
              <a:t>‹#›</a:t>
            </a:fld>
            <a:endParaRPr lang="en-US"/>
          </a:p>
        </p:txBody>
      </p:sp>
    </p:spTree>
    <p:extLst>
      <p:ext uri="{BB962C8B-B14F-4D97-AF65-F5344CB8AC3E}">
        <p14:creationId xmlns:p14="http://schemas.microsoft.com/office/powerpoint/2010/main" val="2946336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E5B806-6EEF-2845-AC11-D6E5C750AD43}"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721163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BA61D9B-3B5D-0043-8D3D-D1ECADAE07F1}" type="slidenum">
              <a:rPr lang="en-US"/>
              <a:pPr>
                <a:defRPr/>
              </a:pPr>
              <a:t>‹#›</a:t>
            </a:fld>
            <a:endParaRPr lang="en-US"/>
          </a:p>
        </p:txBody>
      </p:sp>
    </p:spTree>
    <p:extLst>
      <p:ext uri="{BB962C8B-B14F-4D97-AF65-F5344CB8AC3E}">
        <p14:creationId xmlns:p14="http://schemas.microsoft.com/office/powerpoint/2010/main" val="15980824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B5931B4-62D4-A54F-B27A-50CDBA359ECD}" type="slidenum">
              <a:rPr lang="en-US"/>
              <a:pPr>
                <a:defRPr/>
              </a:pPr>
              <a:t>‹#›</a:t>
            </a:fld>
            <a:endParaRPr lang="en-US"/>
          </a:p>
        </p:txBody>
      </p:sp>
    </p:spTree>
    <p:extLst>
      <p:ext uri="{BB962C8B-B14F-4D97-AF65-F5344CB8AC3E}">
        <p14:creationId xmlns:p14="http://schemas.microsoft.com/office/powerpoint/2010/main" val="310568984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57B43CD-8FC0-0240-9013-E365DC388C6A}" type="slidenum">
              <a:rPr lang="en-US"/>
              <a:pPr>
                <a:defRPr/>
              </a:pPr>
              <a:t>‹#›</a:t>
            </a:fld>
            <a:endParaRPr lang="en-US"/>
          </a:p>
        </p:txBody>
      </p:sp>
    </p:spTree>
    <p:extLst>
      <p:ext uri="{BB962C8B-B14F-4D97-AF65-F5344CB8AC3E}">
        <p14:creationId xmlns:p14="http://schemas.microsoft.com/office/powerpoint/2010/main" val="19303847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3A4F0BE3-F954-6A49-A456-76F314B0A03C}" type="slidenum">
              <a:rPr lang="en-US"/>
              <a:pPr>
                <a:defRPr/>
              </a:pPr>
              <a:t>‹#›</a:t>
            </a:fld>
            <a:endParaRPr lang="en-US"/>
          </a:p>
        </p:txBody>
      </p:sp>
    </p:spTree>
    <p:extLst>
      <p:ext uri="{BB962C8B-B14F-4D97-AF65-F5344CB8AC3E}">
        <p14:creationId xmlns:p14="http://schemas.microsoft.com/office/powerpoint/2010/main" val="51156566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F8356A1-1DE4-E746-9592-E7CB3A28FEB2}" type="slidenum">
              <a:rPr lang="en-US"/>
              <a:pPr>
                <a:defRPr/>
              </a:pPr>
              <a:t>‹#›</a:t>
            </a:fld>
            <a:endParaRPr lang="en-US"/>
          </a:p>
        </p:txBody>
      </p:sp>
    </p:spTree>
    <p:extLst>
      <p:ext uri="{BB962C8B-B14F-4D97-AF65-F5344CB8AC3E}">
        <p14:creationId xmlns:p14="http://schemas.microsoft.com/office/powerpoint/2010/main" val="42782927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EEDED3D-90C1-8F4F-8B44-0BB8B37CE402}" type="slidenum">
              <a:rPr lang="en-US"/>
              <a:pPr>
                <a:defRPr/>
              </a:pPr>
              <a:t>‹#›</a:t>
            </a:fld>
            <a:endParaRPr lang="en-US"/>
          </a:p>
        </p:txBody>
      </p:sp>
    </p:spTree>
    <p:extLst>
      <p:ext uri="{BB962C8B-B14F-4D97-AF65-F5344CB8AC3E}">
        <p14:creationId xmlns:p14="http://schemas.microsoft.com/office/powerpoint/2010/main" val="25724350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20642D-992F-E64C-9F1F-A86CEBF04565}" type="slidenum">
              <a:rPr lang="en-US"/>
              <a:pPr>
                <a:defRPr/>
              </a:pPr>
              <a:t>‹#›</a:t>
            </a:fld>
            <a:endParaRPr lang="en-US"/>
          </a:p>
        </p:txBody>
      </p:sp>
    </p:spTree>
    <p:extLst>
      <p:ext uri="{BB962C8B-B14F-4D97-AF65-F5344CB8AC3E}">
        <p14:creationId xmlns:p14="http://schemas.microsoft.com/office/powerpoint/2010/main" val="7367013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24B635E-C6A5-7C40-AE6D-44293C5472E5}" type="slidenum">
              <a:rPr lang="en-US"/>
              <a:pPr>
                <a:defRPr/>
              </a:pPr>
              <a:t>‹#›</a:t>
            </a:fld>
            <a:endParaRPr lang="en-US"/>
          </a:p>
        </p:txBody>
      </p:sp>
    </p:spTree>
    <p:extLst>
      <p:ext uri="{BB962C8B-B14F-4D97-AF65-F5344CB8AC3E}">
        <p14:creationId xmlns:p14="http://schemas.microsoft.com/office/powerpoint/2010/main" val="36436600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30F47EE-B7DC-304C-8B3A-B063F9A8939F}" type="slidenum">
              <a:rPr lang="en-US"/>
              <a:pPr>
                <a:defRPr/>
              </a:pPr>
              <a:t>‹#›</a:t>
            </a:fld>
            <a:endParaRPr lang="en-US"/>
          </a:p>
        </p:txBody>
      </p:sp>
    </p:spTree>
    <p:extLst>
      <p:ext uri="{BB962C8B-B14F-4D97-AF65-F5344CB8AC3E}">
        <p14:creationId xmlns:p14="http://schemas.microsoft.com/office/powerpoint/2010/main" val="9734449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2722B3-23A1-5242-853C-4A0643E133C9}" type="slidenum">
              <a:rPr lang="en-US"/>
              <a:pPr>
                <a:defRPr/>
              </a:pPr>
              <a:t>‹#›</a:t>
            </a:fld>
            <a:endParaRPr lang="en-US"/>
          </a:p>
        </p:txBody>
      </p:sp>
    </p:spTree>
    <p:extLst>
      <p:ext uri="{BB962C8B-B14F-4D97-AF65-F5344CB8AC3E}">
        <p14:creationId xmlns:p14="http://schemas.microsoft.com/office/powerpoint/2010/main" val="1937470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3BDC715D-C2EE-0C49-84CB-4AB43C1B7E1E}"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091708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16821D9-119C-1344-9C94-3A0236BD2E97}" type="slidenum">
              <a:rPr lang="en-US"/>
              <a:pPr>
                <a:defRPr/>
              </a:pPr>
              <a:t>‹#›</a:t>
            </a:fld>
            <a:endParaRPr lang="en-US"/>
          </a:p>
        </p:txBody>
      </p:sp>
    </p:spTree>
    <p:extLst>
      <p:ext uri="{BB962C8B-B14F-4D97-AF65-F5344CB8AC3E}">
        <p14:creationId xmlns:p14="http://schemas.microsoft.com/office/powerpoint/2010/main" val="363663973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802486798"/>
      </p:ext>
    </p:extLst>
  </p:cSld>
  <p:clrMapOvr>
    <a:masterClrMapping/>
  </p:clrMapOvr>
  <p:transition>
    <p:blinds/>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5534305"/>
      </p:ext>
    </p:extLst>
  </p:cSld>
  <p:clrMapOvr>
    <a:masterClrMapping/>
  </p:clrMapOvr>
  <p:transition>
    <p:blinds/>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799643774"/>
      </p:ext>
    </p:extLst>
  </p:cSld>
  <p:clrMapOvr>
    <a:masterClrMapping/>
  </p:clrMapOvr>
  <p:transition>
    <p:blinds/>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868187701"/>
      </p:ext>
    </p:extLst>
  </p:cSld>
  <p:clrMapOvr>
    <a:masterClrMapping/>
  </p:clrMapOvr>
  <p:transition>
    <p:blinds/>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79208747"/>
      </p:ext>
    </p:extLst>
  </p:cSld>
  <p:clrMapOvr>
    <a:masterClrMapping/>
  </p:clrMapOvr>
  <p:transition>
    <p:blinds/>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46491602"/>
      </p:ext>
    </p:extLst>
  </p:cSld>
  <p:clrMapOvr>
    <a:masterClrMapping/>
  </p:clrMapOvr>
  <p:transition>
    <p:blinds/>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347688975"/>
      </p:ext>
    </p:extLst>
  </p:cSld>
  <p:clrMapOvr>
    <a:masterClrMapping/>
  </p:clrMapOvr>
  <p:transition>
    <p:blinds/>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871395762"/>
      </p:ext>
    </p:extLst>
  </p:cSld>
  <p:clrMapOvr>
    <a:masterClrMapping/>
  </p:clrMapOvr>
  <p:transition>
    <p:blinds/>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02498836"/>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dt" sz="half" idx="10"/>
          </p:nvPr>
        </p:nvSpPr>
        <p:spPr>
          <a:ln/>
        </p:spPr>
        <p:txBody>
          <a:bodyPr/>
          <a:lstStyle>
            <a:lvl1pPr>
              <a:defRPr/>
            </a:lvl1pPr>
          </a:lstStyle>
          <a:p>
            <a:pPr>
              <a:defRPr/>
            </a:pPr>
            <a:endParaRPr lang="en-US"/>
          </a:p>
        </p:txBody>
      </p:sp>
      <p:sp>
        <p:nvSpPr>
          <p:cNvPr id="8" name="Rectangle 1027"/>
          <p:cNvSpPr>
            <a:spLocks noGrp="1" noChangeArrowheads="1"/>
          </p:cNvSpPr>
          <p:nvPr>
            <p:ph type="sldNum" sz="quarter" idx="11"/>
          </p:nvPr>
        </p:nvSpPr>
        <p:spPr>
          <a:ln/>
        </p:spPr>
        <p:txBody>
          <a:bodyPr/>
          <a:lstStyle>
            <a:lvl1pPr>
              <a:defRPr/>
            </a:lvl1pPr>
          </a:lstStyle>
          <a:p>
            <a:pPr>
              <a:defRPr/>
            </a:pPr>
            <a:fld id="{B89D1883-474A-8344-B435-DA0E6CED2D1C}" type="slidenum">
              <a:rPr lang="en-US"/>
              <a:pPr>
                <a:defRPr/>
              </a:pPr>
              <a:t>‹#›</a:t>
            </a:fld>
            <a:endParaRPr lang="en-US"/>
          </a:p>
        </p:txBody>
      </p:sp>
      <p:sp>
        <p:nvSpPr>
          <p:cNvPr id="9"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83724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65158827"/>
      </p:ext>
    </p:extLst>
  </p:cSld>
  <p:clrMapOvr>
    <a:masterClrMapping/>
  </p:clrMapOvr>
  <p:transition>
    <p:blinds/>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2657480"/>
      </p:ext>
    </p:extLst>
  </p:cSld>
  <p:clrMapOvr>
    <a:masterClrMapping/>
  </p:clrMapOvr>
  <p:transition>
    <p:blinds/>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dt" sz="half" idx="10"/>
          </p:nvPr>
        </p:nvSpPr>
        <p:spPr>
          <a:ln/>
        </p:spPr>
        <p:txBody>
          <a:bodyPr/>
          <a:lstStyle>
            <a:lvl1pPr>
              <a:defRPr/>
            </a:lvl1pPr>
          </a:lstStyle>
          <a:p>
            <a:pPr>
              <a:defRPr/>
            </a:pPr>
            <a:endParaRPr lang="en-US"/>
          </a:p>
        </p:txBody>
      </p:sp>
      <p:sp>
        <p:nvSpPr>
          <p:cNvPr id="4" name="Rectangle 1027"/>
          <p:cNvSpPr>
            <a:spLocks noGrp="1" noChangeArrowheads="1"/>
          </p:cNvSpPr>
          <p:nvPr>
            <p:ph type="sldNum" sz="quarter" idx="11"/>
          </p:nvPr>
        </p:nvSpPr>
        <p:spPr>
          <a:ln/>
        </p:spPr>
        <p:txBody>
          <a:bodyPr/>
          <a:lstStyle>
            <a:lvl1pPr>
              <a:defRPr/>
            </a:lvl1pPr>
          </a:lstStyle>
          <a:p>
            <a:pPr>
              <a:defRPr/>
            </a:pPr>
            <a:fld id="{0ED4DEDD-8B20-764F-ABA0-7C699F76D01D}" type="slidenum">
              <a:rPr lang="en-US"/>
              <a:pPr>
                <a:defRPr/>
              </a:pPr>
              <a:t>‹#›</a:t>
            </a:fld>
            <a:endParaRPr lang="en-US"/>
          </a:p>
        </p:txBody>
      </p:sp>
      <p:sp>
        <p:nvSpPr>
          <p:cNvPr id="5"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48669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3493"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6349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1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9D310C19-329D-1044-B127-0936EB32EB3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238752369"/>
      </p:ext>
    </p:extLst>
  </p:cSld>
  <p:clrMapOvr>
    <a:masterClrMapping/>
  </p:clrMapOvr>
  <p:transition>
    <p:blinds/>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a:ln/>
        </p:spPr>
        <p:txBody>
          <a:bodyPr/>
          <a:lstStyle>
            <a:lvl1pPr>
              <a:defRPr/>
            </a:lvl1pPr>
          </a:lstStyle>
          <a:p>
            <a:pPr>
              <a:defRPr/>
            </a:pPr>
            <a:endParaRPr lang="en-US"/>
          </a:p>
        </p:txBody>
      </p:sp>
      <p:sp>
        <p:nvSpPr>
          <p:cNvPr id="3" name="Rectangle 1027"/>
          <p:cNvSpPr>
            <a:spLocks noGrp="1" noChangeArrowheads="1"/>
          </p:cNvSpPr>
          <p:nvPr>
            <p:ph type="sldNum" sz="quarter" idx="11"/>
          </p:nvPr>
        </p:nvSpPr>
        <p:spPr>
          <a:ln/>
        </p:spPr>
        <p:txBody>
          <a:bodyPr/>
          <a:lstStyle>
            <a:lvl1pPr>
              <a:defRPr/>
            </a:lvl1pPr>
          </a:lstStyle>
          <a:p>
            <a:pPr>
              <a:defRPr/>
            </a:pPr>
            <a:fld id="{8E1B5A33-EB59-5848-AD08-7B6AB98E0537}" type="slidenum">
              <a:rPr lang="en-US"/>
              <a:pPr>
                <a:defRPr/>
              </a:pPr>
              <a:t>‹#›</a:t>
            </a:fld>
            <a:endParaRPr lang="en-US"/>
          </a:p>
        </p:txBody>
      </p:sp>
      <p:sp>
        <p:nvSpPr>
          <p:cNvPr id="4"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4298375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41C3022-9300-EA41-B142-DF6D2DF7480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62309401"/>
      </p:ext>
    </p:extLst>
  </p:cSld>
  <p:clrMapOvr>
    <a:masterClrMapping/>
  </p:clrMapOvr>
  <p:transition>
    <p:blinds/>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65328567-45A8-FE47-879D-516FA9D2BD7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13308434"/>
      </p:ext>
    </p:extLst>
  </p:cSld>
  <p:clrMapOvr>
    <a:masterClrMapping/>
  </p:clrMapOvr>
  <p:transition>
    <p:blinds/>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4904273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32069667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6123830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8374844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7067408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380372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E06E0762-18CF-E349-9C08-14C22C860126}"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56999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421334486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31491376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37406924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6758204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803679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009C4EB-4B24-3A42-B933-3ECDC39858A9}" type="slidenum">
              <a:rPr lang="en-GB"/>
              <a:pPr>
                <a:defRPr/>
              </a:pPr>
              <a:t>‹#›</a:t>
            </a:fld>
            <a:endParaRPr lang="en-GB"/>
          </a:p>
        </p:txBody>
      </p:sp>
    </p:spTree>
    <p:extLst>
      <p:ext uri="{BB962C8B-B14F-4D97-AF65-F5344CB8AC3E}">
        <p14:creationId xmlns:p14="http://schemas.microsoft.com/office/powerpoint/2010/main" val="1784288753"/>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dt" sz="half" idx="10"/>
          </p:nvPr>
        </p:nvSpPr>
        <p:spPr>
          <a:ln/>
        </p:spPr>
        <p:txBody>
          <a:bodyPr/>
          <a:lstStyle>
            <a:lvl1pPr>
              <a:defRPr/>
            </a:lvl1pPr>
          </a:lstStyle>
          <a:p>
            <a:pPr>
              <a:defRPr/>
            </a:pPr>
            <a:endParaRPr lang="en-US"/>
          </a:p>
        </p:txBody>
      </p:sp>
      <p:sp>
        <p:nvSpPr>
          <p:cNvPr id="6" name="Rectangle 1027"/>
          <p:cNvSpPr>
            <a:spLocks noGrp="1" noChangeArrowheads="1"/>
          </p:cNvSpPr>
          <p:nvPr>
            <p:ph type="sldNum" sz="quarter" idx="11"/>
          </p:nvPr>
        </p:nvSpPr>
        <p:spPr>
          <a:ln/>
        </p:spPr>
        <p:txBody>
          <a:bodyPr/>
          <a:lstStyle>
            <a:lvl1pPr>
              <a:defRPr/>
            </a:lvl1pPr>
          </a:lstStyle>
          <a:p>
            <a:pPr>
              <a:defRPr/>
            </a:pPr>
            <a:fld id="{DDBDF550-DB71-EC48-A353-DC89FF08AD0B}" type="slidenum">
              <a:rPr lang="en-US"/>
              <a:pPr>
                <a:defRPr/>
              </a:pPr>
              <a:t>‹#›</a:t>
            </a:fld>
            <a:endParaRPr lang="en-US"/>
          </a:p>
        </p:txBody>
      </p:sp>
      <p:sp>
        <p:nvSpPr>
          <p:cNvPr id="7"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7223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BA97F6C3-5101-5A45-ADDD-C6483485C2D4}"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65534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dt" sz="half" idx="10"/>
          </p:nvPr>
        </p:nvSpPr>
        <p:spPr>
          <a:ln/>
        </p:spPr>
        <p:txBody>
          <a:bodyPr/>
          <a:lstStyle>
            <a:lvl1pPr>
              <a:defRPr/>
            </a:lvl1pPr>
          </a:lstStyle>
          <a:p>
            <a:pPr>
              <a:defRPr/>
            </a:pPr>
            <a:endParaRPr lang="en-US"/>
          </a:p>
        </p:txBody>
      </p:sp>
      <p:sp>
        <p:nvSpPr>
          <p:cNvPr id="5" name="Rectangle 1027"/>
          <p:cNvSpPr>
            <a:spLocks noGrp="1" noChangeArrowheads="1"/>
          </p:cNvSpPr>
          <p:nvPr>
            <p:ph type="sldNum" sz="quarter" idx="11"/>
          </p:nvPr>
        </p:nvSpPr>
        <p:spPr>
          <a:ln/>
        </p:spPr>
        <p:txBody>
          <a:bodyPr/>
          <a:lstStyle>
            <a:lvl1pPr>
              <a:defRPr/>
            </a:lvl1pPr>
          </a:lstStyle>
          <a:p>
            <a:pPr>
              <a:defRPr/>
            </a:pPr>
            <a:fld id="{CF237C1E-1809-4E48-94D1-E82B05268C0C}" type="slidenum">
              <a:rPr lang="en-US"/>
              <a:pPr>
                <a:defRPr/>
              </a:pPr>
              <a:t>‹#›</a:t>
            </a:fld>
            <a:endParaRPr lang="en-US"/>
          </a:p>
        </p:txBody>
      </p:sp>
      <p:sp>
        <p:nvSpPr>
          <p:cNvPr id="6" name="Rectangle 1038"/>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51162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DFA8030-BAFB-FD45-8378-2C21BECA512B}" type="slidenum">
              <a:rPr lang="en-US"/>
              <a:pPr>
                <a:defRPr/>
              </a:pPr>
              <a:t>‹#›</a:t>
            </a:fld>
            <a:endParaRPr lang="en-US"/>
          </a:p>
        </p:txBody>
      </p:sp>
    </p:spTree>
    <p:extLst>
      <p:ext uri="{BB962C8B-B14F-4D97-AF65-F5344CB8AC3E}">
        <p14:creationId xmlns:p14="http://schemas.microsoft.com/office/powerpoint/2010/main" val="2520623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3760C10-5C16-AC48-97CE-03A28A769CC3}" type="slidenum">
              <a:rPr lang="en-US"/>
              <a:pPr>
                <a:defRPr/>
              </a:pPr>
              <a:t>‹#›</a:t>
            </a:fld>
            <a:endParaRPr lang="en-US"/>
          </a:p>
        </p:txBody>
      </p:sp>
    </p:spTree>
    <p:extLst>
      <p:ext uri="{BB962C8B-B14F-4D97-AF65-F5344CB8AC3E}">
        <p14:creationId xmlns:p14="http://schemas.microsoft.com/office/powerpoint/2010/main" val="3227681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787227-3F90-9B46-96DB-730E2F27B298}" type="slidenum">
              <a:rPr lang="en-US"/>
              <a:pPr>
                <a:defRPr/>
              </a:pPr>
              <a:t>‹#›</a:t>
            </a:fld>
            <a:endParaRPr lang="en-US"/>
          </a:p>
        </p:txBody>
      </p:sp>
    </p:spTree>
    <p:extLst>
      <p:ext uri="{BB962C8B-B14F-4D97-AF65-F5344CB8AC3E}">
        <p14:creationId xmlns:p14="http://schemas.microsoft.com/office/powerpoint/2010/main" val="417006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5F6FE76-1C70-3343-8CD1-3ADEBBA88402}" type="slidenum">
              <a:rPr lang="en-US"/>
              <a:pPr>
                <a:defRPr/>
              </a:pPr>
              <a:t>‹#›</a:t>
            </a:fld>
            <a:endParaRPr lang="en-US"/>
          </a:p>
        </p:txBody>
      </p:sp>
    </p:spTree>
    <p:extLst>
      <p:ext uri="{BB962C8B-B14F-4D97-AF65-F5344CB8AC3E}">
        <p14:creationId xmlns:p14="http://schemas.microsoft.com/office/powerpoint/2010/main" val="3307310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BE8347-10D8-2747-B684-91299B8FACDE}" type="slidenum">
              <a:rPr lang="en-US"/>
              <a:pPr>
                <a:defRPr/>
              </a:pPr>
              <a:t>‹#›</a:t>
            </a:fld>
            <a:endParaRPr lang="en-US"/>
          </a:p>
        </p:txBody>
      </p:sp>
    </p:spTree>
    <p:extLst>
      <p:ext uri="{BB962C8B-B14F-4D97-AF65-F5344CB8AC3E}">
        <p14:creationId xmlns:p14="http://schemas.microsoft.com/office/powerpoint/2010/main" val="794551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8D2945C-9C7A-8844-A87E-700A0EEA131B}" type="slidenum">
              <a:rPr lang="en-US"/>
              <a:pPr>
                <a:defRPr/>
              </a:pPr>
              <a:t>‹#›</a:t>
            </a:fld>
            <a:endParaRPr lang="en-US"/>
          </a:p>
        </p:txBody>
      </p:sp>
    </p:spTree>
    <p:extLst>
      <p:ext uri="{BB962C8B-B14F-4D97-AF65-F5344CB8AC3E}">
        <p14:creationId xmlns:p14="http://schemas.microsoft.com/office/powerpoint/2010/main" val="1629847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85D9B2F-B4EF-EC4B-A082-149096D950E3}" type="slidenum">
              <a:rPr lang="en-US"/>
              <a:pPr>
                <a:defRPr/>
              </a:pPr>
              <a:t>‹#›</a:t>
            </a:fld>
            <a:endParaRPr lang="en-US"/>
          </a:p>
        </p:txBody>
      </p:sp>
    </p:spTree>
    <p:extLst>
      <p:ext uri="{BB962C8B-B14F-4D97-AF65-F5344CB8AC3E}">
        <p14:creationId xmlns:p14="http://schemas.microsoft.com/office/powerpoint/2010/main" val="1275118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080451F-9A83-3546-954D-06C3C469D373}" type="slidenum">
              <a:rPr lang="en-GB"/>
              <a:pPr>
                <a:defRPr/>
              </a:pPr>
              <a:t>‹#›</a:t>
            </a:fld>
            <a:endParaRPr lang="en-GB"/>
          </a:p>
        </p:txBody>
      </p:sp>
    </p:spTree>
    <p:extLst>
      <p:ext uri="{BB962C8B-B14F-4D97-AF65-F5344CB8AC3E}">
        <p14:creationId xmlns:p14="http://schemas.microsoft.com/office/powerpoint/2010/main" val="3855807539"/>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DAC792F-25AC-D345-8E1D-BB3C5EBD2226}" type="slidenum">
              <a:rPr lang="en-US"/>
              <a:pPr>
                <a:defRPr/>
              </a:pPr>
              <a:t>‹#›</a:t>
            </a:fld>
            <a:endParaRPr lang="en-US"/>
          </a:p>
        </p:txBody>
      </p:sp>
    </p:spTree>
    <p:extLst>
      <p:ext uri="{BB962C8B-B14F-4D97-AF65-F5344CB8AC3E}">
        <p14:creationId xmlns:p14="http://schemas.microsoft.com/office/powerpoint/2010/main" val="1079512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3B0289-7564-FE4C-9C93-0B835F0F30A6}" type="slidenum">
              <a:rPr lang="en-US"/>
              <a:pPr>
                <a:defRPr/>
              </a:pPr>
              <a:t>‹#›</a:t>
            </a:fld>
            <a:endParaRPr lang="en-US"/>
          </a:p>
        </p:txBody>
      </p:sp>
    </p:spTree>
    <p:extLst>
      <p:ext uri="{BB962C8B-B14F-4D97-AF65-F5344CB8AC3E}">
        <p14:creationId xmlns:p14="http://schemas.microsoft.com/office/powerpoint/2010/main" val="282243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AD96B2-5E6C-BD40-9F50-7AABF8EFC8D3}" type="slidenum">
              <a:rPr lang="en-US"/>
              <a:pPr>
                <a:defRPr/>
              </a:pPr>
              <a:t>‹#›</a:t>
            </a:fld>
            <a:endParaRPr lang="en-US"/>
          </a:p>
        </p:txBody>
      </p:sp>
    </p:spTree>
    <p:extLst>
      <p:ext uri="{BB962C8B-B14F-4D97-AF65-F5344CB8AC3E}">
        <p14:creationId xmlns:p14="http://schemas.microsoft.com/office/powerpoint/2010/main" val="1688004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8B08286-9FE8-BE40-904C-214D1D5BA845}" type="slidenum">
              <a:rPr lang="en-US"/>
              <a:pPr>
                <a:defRPr/>
              </a:pPr>
              <a:t>‹#›</a:t>
            </a:fld>
            <a:endParaRPr lang="en-US"/>
          </a:p>
        </p:txBody>
      </p:sp>
    </p:spTree>
    <p:extLst>
      <p:ext uri="{BB962C8B-B14F-4D97-AF65-F5344CB8AC3E}">
        <p14:creationId xmlns:p14="http://schemas.microsoft.com/office/powerpoint/2010/main" val="4276135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9877"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79881"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D00A97-FEF5-BB40-87FC-B1696E6F46C9}" type="slidenum">
              <a:rPr lang="en-US"/>
              <a:pPr>
                <a:defRPr/>
              </a:pPr>
              <a:t>‹#›</a:t>
            </a:fld>
            <a:endParaRPr lang="en-US"/>
          </a:p>
        </p:txBody>
      </p:sp>
    </p:spTree>
    <p:extLst>
      <p:ext uri="{BB962C8B-B14F-4D97-AF65-F5344CB8AC3E}">
        <p14:creationId xmlns:p14="http://schemas.microsoft.com/office/powerpoint/2010/main" val="1730132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A8C52BD-B21D-4748-B2A4-5A3C6108355C}" type="slidenum">
              <a:rPr lang="en-US"/>
              <a:pPr>
                <a:defRPr/>
              </a:pPr>
              <a:t>‹#›</a:t>
            </a:fld>
            <a:endParaRPr lang="en-US"/>
          </a:p>
        </p:txBody>
      </p:sp>
    </p:spTree>
    <p:extLst>
      <p:ext uri="{BB962C8B-B14F-4D97-AF65-F5344CB8AC3E}">
        <p14:creationId xmlns:p14="http://schemas.microsoft.com/office/powerpoint/2010/main" val="33344938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B55B667-E2B6-1B42-A6A9-F46647BE8EBD}" type="slidenum">
              <a:rPr lang="en-US"/>
              <a:pPr>
                <a:defRPr/>
              </a:pPr>
              <a:t>‹#›</a:t>
            </a:fld>
            <a:endParaRPr lang="en-US"/>
          </a:p>
        </p:txBody>
      </p:sp>
    </p:spTree>
    <p:extLst>
      <p:ext uri="{BB962C8B-B14F-4D97-AF65-F5344CB8AC3E}">
        <p14:creationId xmlns:p14="http://schemas.microsoft.com/office/powerpoint/2010/main" val="2306026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6BD733CD-03BF-1840-A553-882BDBC4D598}" type="slidenum">
              <a:rPr lang="en-US"/>
              <a:pPr>
                <a:defRPr/>
              </a:pPr>
              <a:t>‹#›</a:t>
            </a:fld>
            <a:endParaRPr lang="en-US"/>
          </a:p>
        </p:txBody>
      </p:sp>
    </p:spTree>
    <p:extLst>
      <p:ext uri="{BB962C8B-B14F-4D97-AF65-F5344CB8AC3E}">
        <p14:creationId xmlns:p14="http://schemas.microsoft.com/office/powerpoint/2010/main" val="25005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77E616D-E74F-B14C-A0DA-0BE210E29285}" type="slidenum">
              <a:rPr lang="en-US"/>
              <a:pPr>
                <a:defRPr/>
              </a:pPr>
              <a:t>‹#›</a:t>
            </a:fld>
            <a:endParaRPr lang="en-US"/>
          </a:p>
        </p:txBody>
      </p:sp>
    </p:spTree>
    <p:extLst>
      <p:ext uri="{BB962C8B-B14F-4D97-AF65-F5344CB8AC3E}">
        <p14:creationId xmlns:p14="http://schemas.microsoft.com/office/powerpoint/2010/main" val="4154666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53CE3991-2ED8-1846-ABCD-DF4CB9E61DE3}" type="slidenum">
              <a:rPr lang="en-US"/>
              <a:pPr>
                <a:defRPr/>
              </a:pPr>
              <a:t>‹#›</a:t>
            </a:fld>
            <a:endParaRPr lang="en-US"/>
          </a:p>
        </p:txBody>
      </p:sp>
    </p:spTree>
    <p:extLst>
      <p:ext uri="{BB962C8B-B14F-4D97-AF65-F5344CB8AC3E}">
        <p14:creationId xmlns:p14="http://schemas.microsoft.com/office/powerpoint/2010/main" val="2204647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5A24E74-726A-2B4F-BF7F-C07C0DFC16AC}" type="slidenum">
              <a:rPr lang="en-GB"/>
              <a:pPr>
                <a:defRPr/>
              </a:pPr>
              <a:t>‹#›</a:t>
            </a:fld>
            <a:endParaRPr lang="en-GB"/>
          </a:p>
        </p:txBody>
      </p:sp>
    </p:spTree>
    <p:extLst>
      <p:ext uri="{BB962C8B-B14F-4D97-AF65-F5344CB8AC3E}">
        <p14:creationId xmlns:p14="http://schemas.microsoft.com/office/powerpoint/2010/main" val="202341766"/>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0BA487A-8673-0D48-A249-73FA6695550B}" type="slidenum">
              <a:rPr lang="en-US"/>
              <a:pPr>
                <a:defRPr/>
              </a:pPr>
              <a:t>‹#›</a:t>
            </a:fld>
            <a:endParaRPr lang="en-US"/>
          </a:p>
        </p:txBody>
      </p:sp>
    </p:spTree>
    <p:extLst>
      <p:ext uri="{BB962C8B-B14F-4D97-AF65-F5344CB8AC3E}">
        <p14:creationId xmlns:p14="http://schemas.microsoft.com/office/powerpoint/2010/main" val="3599760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63C3669-81BF-8841-8DAB-01B0D81935EA}" type="slidenum">
              <a:rPr lang="en-US"/>
              <a:pPr>
                <a:defRPr/>
              </a:pPr>
              <a:t>‹#›</a:t>
            </a:fld>
            <a:endParaRPr lang="en-US"/>
          </a:p>
        </p:txBody>
      </p:sp>
    </p:spTree>
    <p:extLst>
      <p:ext uri="{BB962C8B-B14F-4D97-AF65-F5344CB8AC3E}">
        <p14:creationId xmlns:p14="http://schemas.microsoft.com/office/powerpoint/2010/main" val="2591669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935A496-9488-2F40-A053-F4A60AB38F1F}" type="slidenum">
              <a:rPr lang="en-US"/>
              <a:pPr>
                <a:defRPr/>
              </a:pPr>
              <a:t>‹#›</a:t>
            </a:fld>
            <a:endParaRPr lang="en-US"/>
          </a:p>
        </p:txBody>
      </p:sp>
    </p:spTree>
    <p:extLst>
      <p:ext uri="{BB962C8B-B14F-4D97-AF65-F5344CB8AC3E}">
        <p14:creationId xmlns:p14="http://schemas.microsoft.com/office/powerpoint/2010/main" val="35223851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CBE9B63-029B-7C49-B59F-E512C0D13CAB}" type="slidenum">
              <a:rPr lang="en-US"/>
              <a:pPr>
                <a:defRPr/>
              </a:pPr>
              <a:t>‹#›</a:t>
            </a:fld>
            <a:endParaRPr lang="en-US"/>
          </a:p>
        </p:txBody>
      </p:sp>
    </p:spTree>
    <p:extLst>
      <p:ext uri="{BB962C8B-B14F-4D97-AF65-F5344CB8AC3E}">
        <p14:creationId xmlns:p14="http://schemas.microsoft.com/office/powerpoint/2010/main" val="4666333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77F660-F038-6C4B-93F9-5B70B6FB5C59}" type="slidenum">
              <a:rPr lang="en-US"/>
              <a:pPr>
                <a:defRPr/>
              </a:pPr>
              <a:t>‹#›</a:t>
            </a:fld>
            <a:endParaRPr lang="en-US"/>
          </a:p>
        </p:txBody>
      </p:sp>
    </p:spTree>
    <p:extLst>
      <p:ext uri="{BB962C8B-B14F-4D97-AF65-F5344CB8AC3E}">
        <p14:creationId xmlns:p14="http://schemas.microsoft.com/office/powerpoint/2010/main" val="3517341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50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50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0F72E9CC-9E54-4244-8C7F-CB2D2AB2CB8D}" type="slidenum">
              <a:rPr lang="en-US"/>
              <a:pPr>
                <a:defRPr/>
              </a:pPr>
              <a:t>‹#›</a:t>
            </a:fld>
            <a:endParaRPr lang="en-US"/>
          </a:p>
        </p:txBody>
      </p:sp>
    </p:spTree>
    <p:extLst>
      <p:ext uri="{BB962C8B-B14F-4D97-AF65-F5344CB8AC3E}">
        <p14:creationId xmlns:p14="http://schemas.microsoft.com/office/powerpoint/2010/main" val="2071394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85546E2-C9FB-0A4A-895B-BB70BEE38D0E}" type="slidenum">
              <a:rPr lang="en-US"/>
              <a:pPr>
                <a:defRPr/>
              </a:pPr>
              <a:t>‹#›</a:t>
            </a:fld>
            <a:endParaRPr lang="en-US"/>
          </a:p>
        </p:txBody>
      </p:sp>
    </p:spTree>
    <p:extLst>
      <p:ext uri="{BB962C8B-B14F-4D97-AF65-F5344CB8AC3E}">
        <p14:creationId xmlns:p14="http://schemas.microsoft.com/office/powerpoint/2010/main" val="22757735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94F51C2-5B00-D142-B931-6F86CE963E7A}" type="slidenum">
              <a:rPr lang="en-US"/>
              <a:pPr>
                <a:defRPr/>
              </a:pPr>
              <a:t>‹#›</a:t>
            </a:fld>
            <a:endParaRPr lang="en-US"/>
          </a:p>
        </p:txBody>
      </p:sp>
    </p:spTree>
    <p:extLst>
      <p:ext uri="{BB962C8B-B14F-4D97-AF65-F5344CB8AC3E}">
        <p14:creationId xmlns:p14="http://schemas.microsoft.com/office/powerpoint/2010/main" val="14904254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8F0CC95-2055-624D-963D-DF04283450F5}" type="slidenum">
              <a:rPr lang="en-US"/>
              <a:pPr>
                <a:defRPr/>
              </a:pPr>
              <a:t>‹#›</a:t>
            </a:fld>
            <a:endParaRPr lang="en-US"/>
          </a:p>
        </p:txBody>
      </p:sp>
    </p:spTree>
    <p:extLst>
      <p:ext uri="{BB962C8B-B14F-4D97-AF65-F5344CB8AC3E}">
        <p14:creationId xmlns:p14="http://schemas.microsoft.com/office/powerpoint/2010/main" val="1222066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E205465-098D-4B45-8126-61FF6BF1CFCD}" type="slidenum">
              <a:rPr lang="en-US"/>
              <a:pPr>
                <a:defRPr/>
              </a:pPr>
              <a:t>‹#›</a:t>
            </a:fld>
            <a:endParaRPr lang="en-US"/>
          </a:p>
        </p:txBody>
      </p:sp>
    </p:spTree>
    <p:extLst>
      <p:ext uri="{BB962C8B-B14F-4D97-AF65-F5344CB8AC3E}">
        <p14:creationId xmlns:p14="http://schemas.microsoft.com/office/powerpoint/2010/main" val="2084209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EF4A02E8-234E-D64D-9D10-450F0EC9BB27}" type="slidenum">
              <a:rPr lang="en-GB"/>
              <a:pPr>
                <a:defRPr/>
              </a:pPr>
              <a:t>‹#›</a:t>
            </a:fld>
            <a:endParaRPr lang="en-GB"/>
          </a:p>
        </p:txBody>
      </p:sp>
    </p:spTree>
    <p:extLst>
      <p:ext uri="{BB962C8B-B14F-4D97-AF65-F5344CB8AC3E}">
        <p14:creationId xmlns:p14="http://schemas.microsoft.com/office/powerpoint/2010/main" val="927701281"/>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0721ADD-4BFA-D14F-A3D0-5A1E9C423F74}" type="slidenum">
              <a:rPr lang="en-US"/>
              <a:pPr>
                <a:defRPr/>
              </a:pPr>
              <a:t>‹#›</a:t>
            </a:fld>
            <a:endParaRPr lang="en-US"/>
          </a:p>
        </p:txBody>
      </p:sp>
    </p:spTree>
    <p:extLst>
      <p:ext uri="{BB962C8B-B14F-4D97-AF65-F5344CB8AC3E}">
        <p14:creationId xmlns:p14="http://schemas.microsoft.com/office/powerpoint/2010/main" val="4248745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65B8A61C-063B-8E43-951E-A08990268D56}" type="slidenum">
              <a:rPr lang="en-US"/>
              <a:pPr>
                <a:defRPr/>
              </a:pPr>
              <a:t>‹#›</a:t>
            </a:fld>
            <a:endParaRPr lang="en-US"/>
          </a:p>
        </p:txBody>
      </p:sp>
    </p:spTree>
    <p:extLst>
      <p:ext uri="{BB962C8B-B14F-4D97-AF65-F5344CB8AC3E}">
        <p14:creationId xmlns:p14="http://schemas.microsoft.com/office/powerpoint/2010/main" val="25554349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4358787A-5975-A046-915E-4CE9D961EED2}" type="slidenum">
              <a:rPr lang="en-US"/>
              <a:pPr>
                <a:defRPr/>
              </a:pPr>
              <a:t>‹#›</a:t>
            </a:fld>
            <a:endParaRPr lang="en-US"/>
          </a:p>
        </p:txBody>
      </p:sp>
    </p:spTree>
    <p:extLst>
      <p:ext uri="{BB962C8B-B14F-4D97-AF65-F5344CB8AC3E}">
        <p14:creationId xmlns:p14="http://schemas.microsoft.com/office/powerpoint/2010/main" val="1192381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36854E2-A1F5-C845-BC17-624D38317CA5}" type="slidenum">
              <a:rPr lang="en-US"/>
              <a:pPr>
                <a:defRPr/>
              </a:pPr>
              <a:t>‹#›</a:t>
            </a:fld>
            <a:endParaRPr lang="en-US"/>
          </a:p>
        </p:txBody>
      </p:sp>
    </p:spTree>
    <p:extLst>
      <p:ext uri="{BB962C8B-B14F-4D97-AF65-F5344CB8AC3E}">
        <p14:creationId xmlns:p14="http://schemas.microsoft.com/office/powerpoint/2010/main" val="376529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7486CDD-D0B6-B943-9D38-6D2C897027A2}" type="slidenum">
              <a:rPr lang="en-US"/>
              <a:pPr>
                <a:defRPr/>
              </a:pPr>
              <a:t>‹#›</a:t>
            </a:fld>
            <a:endParaRPr lang="en-US"/>
          </a:p>
        </p:txBody>
      </p:sp>
    </p:spTree>
    <p:extLst>
      <p:ext uri="{BB962C8B-B14F-4D97-AF65-F5344CB8AC3E}">
        <p14:creationId xmlns:p14="http://schemas.microsoft.com/office/powerpoint/2010/main" val="15315638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A4B302E-69FC-AF46-AAA7-42495A1203D2}" type="slidenum">
              <a:rPr lang="en-US"/>
              <a:pPr>
                <a:defRPr/>
              </a:pPr>
              <a:t>‹#›</a:t>
            </a:fld>
            <a:endParaRPr lang="en-US"/>
          </a:p>
        </p:txBody>
      </p:sp>
    </p:spTree>
    <p:extLst>
      <p:ext uri="{BB962C8B-B14F-4D97-AF65-F5344CB8AC3E}">
        <p14:creationId xmlns:p14="http://schemas.microsoft.com/office/powerpoint/2010/main" val="244597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7CBEB92-3DA5-DE44-B45E-0211E7D237B3}" type="slidenum">
              <a:rPr lang="en-US"/>
              <a:pPr>
                <a:defRPr/>
              </a:pPr>
              <a:t>‹#›</a:t>
            </a:fld>
            <a:endParaRPr lang="en-US"/>
          </a:p>
        </p:txBody>
      </p:sp>
    </p:spTree>
    <p:extLst>
      <p:ext uri="{BB962C8B-B14F-4D97-AF65-F5344CB8AC3E}">
        <p14:creationId xmlns:p14="http://schemas.microsoft.com/office/powerpoint/2010/main" val="4138272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619"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3430A15-45A7-4E4B-829A-3CE0A0B9F1BA}" type="slidenum">
              <a:rPr lang="en-US"/>
              <a:pPr>
                <a:defRPr/>
              </a:pPr>
              <a:t>‹#›</a:t>
            </a:fld>
            <a:endParaRPr lang="en-US"/>
          </a:p>
        </p:txBody>
      </p:sp>
    </p:spTree>
    <p:extLst>
      <p:ext uri="{BB962C8B-B14F-4D97-AF65-F5344CB8AC3E}">
        <p14:creationId xmlns:p14="http://schemas.microsoft.com/office/powerpoint/2010/main" val="3218199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93413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823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2A4B3A47-9B12-C749-A79E-05C39B099D36}" type="slidenum">
              <a:rPr lang="en-GB"/>
              <a:pPr>
                <a:defRPr/>
              </a:pPr>
              <a:t>‹#›</a:t>
            </a:fld>
            <a:endParaRPr lang="en-GB"/>
          </a:p>
        </p:txBody>
      </p:sp>
    </p:spTree>
    <p:extLst>
      <p:ext uri="{BB962C8B-B14F-4D97-AF65-F5344CB8AC3E}">
        <p14:creationId xmlns:p14="http://schemas.microsoft.com/office/powerpoint/2010/main" val="1143004533"/>
      </p:ext>
    </p:extLst>
  </p:cSld>
  <p:clrMapOvr>
    <a:masterClrMapping/>
  </p:clrMapOvr>
  <p:transition>
    <p:blinds/>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9041427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857150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35210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48249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724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66694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70622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84413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52704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30406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8363D0AA-625E-0048-8D5B-48B86BDFEF3C}" type="slidenum">
              <a:rPr lang="en-GB"/>
              <a:pPr>
                <a:defRPr/>
              </a:pPr>
              <a:t>‹#›</a:t>
            </a:fld>
            <a:endParaRPr lang="en-GB"/>
          </a:p>
        </p:txBody>
      </p:sp>
    </p:spTree>
    <p:extLst>
      <p:ext uri="{BB962C8B-B14F-4D97-AF65-F5344CB8AC3E}">
        <p14:creationId xmlns:p14="http://schemas.microsoft.com/office/powerpoint/2010/main" val="2549682214"/>
      </p:ext>
    </p:extLst>
  </p:cSld>
  <p:clrMapOvr>
    <a:masterClrMapping/>
  </p:clrMapOvr>
  <p:transition>
    <p:blinds/>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5509146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effectLst>
                  <a:outerShdw blurRad="38100" dist="38100" dir="2700000" algn="tl">
                    <a:srgbClr val="DDDDDD"/>
                  </a:outerShdw>
                </a:effectLst>
                <a:latin typeface="Arial" charset="0"/>
              </a:defRPr>
            </a:lvl1pPr>
          </a:lstStyle>
          <a:p>
            <a:pPr>
              <a:defRPr/>
            </a:pPr>
            <a:fld id="{505A1344-2ABF-1E4C-A27D-D325DC679576}" type="slidenum">
              <a:rPr lang="en-GB"/>
              <a:pPr>
                <a:defRPr/>
              </a:pPr>
              <a:t>‹#›</a:t>
            </a:fld>
            <a:endParaRPr lang="en-GB"/>
          </a:p>
        </p:txBody>
      </p:sp>
    </p:spTree>
    <p:extLst>
      <p:ext uri="{BB962C8B-B14F-4D97-AF65-F5344CB8AC3E}">
        <p14:creationId xmlns:p14="http://schemas.microsoft.com/office/powerpoint/2010/main" val="1478694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0509666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22696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61817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0660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79196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9831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7432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7134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660D1E8E-29EA-E24D-BDD0-BB9B83CB1512}" type="slidenum">
              <a:rPr lang="en-GB"/>
              <a:pPr>
                <a:defRPr/>
              </a:pPr>
              <a:t>‹#›</a:t>
            </a:fld>
            <a:endParaRPr lang="en-GB"/>
          </a:p>
        </p:txBody>
      </p:sp>
    </p:spTree>
    <p:extLst>
      <p:ext uri="{BB962C8B-B14F-4D97-AF65-F5344CB8AC3E}">
        <p14:creationId xmlns:p14="http://schemas.microsoft.com/office/powerpoint/2010/main" val="3130215477"/>
      </p:ext>
    </p:extLst>
  </p:cSld>
  <p:clrMapOvr>
    <a:masterClrMapping/>
  </p:clrMapOvr>
  <p:transition>
    <p:blinds/>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53113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53840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823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01670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43505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289079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14537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540196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6/22/22</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841060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6/22/22</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14288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35EA15D-8B06-1A47-A548-799D9BB20CB1}" type="slidenum">
              <a:rPr lang="en-GB"/>
              <a:pPr>
                <a:defRPr/>
              </a:pPr>
              <a:t>‹#›</a:t>
            </a:fld>
            <a:endParaRPr lang="en-GB"/>
          </a:p>
        </p:txBody>
      </p:sp>
    </p:spTree>
    <p:extLst>
      <p:ext uri="{BB962C8B-B14F-4D97-AF65-F5344CB8AC3E}">
        <p14:creationId xmlns:p14="http://schemas.microsoft.com/office/powerpoint/2010/main" val="2635546471"/>
      </p:ext>
    </p:extLst>
  </p:cSld>
  <p:clrMapOvr>
    <a:masterClrMapping/>
  </p:clrMapOvr>
  <p:transition>
    <p:blinds/>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6/22/22</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456863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563738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6/22/22</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974782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2761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6/22/22</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597832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22/06/22</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830494741"/>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22/06/22</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0191282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22/06/22</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75924826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22/06/22</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59100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22/06/22</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98078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1.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2.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3.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4.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5.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1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7.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image" Target="../media/image6.emf"/><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2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latin typeface="Times New Roman" pitchFamily="-107" charset="0"/>
                <a:ea typeface="+mn-ea"/>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pPr>
                <a:defRPr/>
              </a:pPr>
              <a:t>‹#›</a:t>
            </a:fld>
            <a:endParaRPr lang="en-GB"/>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70"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69884750"/>
      </p:ext>
    </p:extLst>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6/22/22</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963325416"/>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22/06/22</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25762168"/>
      </p:ext>
    </p:extLst>
  </p:cSld>
  <p:clrMap bg1="lt1" tx1="dk1" bg2="lt2" tx2="dk2" accent1="accent1" accent2="accent2" accent3="accent3" accent4="accent4" accent5="accent5" accent6="accent6" hlink="hlink" folHlink="folHlink"/>
  <p:sldLayoutIdLst>
    <p:sldLayoutId id="2147485518" r:id="rId1"/>
    <p:sldLayoutId id="2147485519" r:id="rId2"/>
    <p:sldLayoutId id="2147485520" r:id="rId3"/>
    <p:sldLayoutId id="2147485521" r:id="rId4"/>
    <p:sldLayoutId id="2147485522" r:id="rId5"/>
    <p:sldLayoutId id="2147485523" r:id="rId6"/>
    <p:sldLayoutId id="2147485524" r:id="rId7"/>
    <p:sldLayoutId id="2147485525" r:id="rId8"/>
    <p:sldLayoutId id="2147485526" r:id="rId9"/>
    <p:sldLayoutId id="2147485527" r:id="rId10"/>
    <p:sldLayoutId id="214748552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imes New Roman" pitchFamily="-107" charset="0"/>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solidFill>
                <a:srgbClr val="FFFFFF"/>
              </a:solidFill>
            </a:endParaRPr>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7456462"/>
      </p:ext>
    </p:extLst>
  </p:cSld>
  <p:clrMap bg1="dk2" tx1="lt1" bg2="dk1" tx2="lt2" accent1="accent1" accent2="accent2" accent3="accent3" accent4="accent4" accent5="accent5" accent6="accent6" hlink="hlink" folHlink="folHlink"/>
  <p:sldLayoutIdLst>
    <p:sldLayoutId id="2147485530" r:id="rId1"/>
    <p:sldLayoutId id="2147485531" r:id="rId2"/>
    <p:sldLayoutId id="2147485532" r:id="rId3"/>
    <p:sldLayoutId id="2147485533" r:id="rId4"/>
    <p:sldLayoutId id="2147485534" r:id="rId5"/>
    <p:sldLayoutId id="2147485535" r:id="rId6"/>
    <p:sldLayoutId id="2147485536" r:id="rId7"/>
    <p:sldLayoutId id="2147485537" r:id="rId8"/>
    <p:sldLayoutId id="2147485538" r:id="rId9"/>
    <p:sldLayoutId id="2147485539" r:id="rId10"/>
    <p:sldLayoutId id="21474855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endParaRPr>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solidFill>
                <a:srgbClr val="EAEAEA"/>
              </a:solidFill>
            </a:endParaRPr>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solidFill>
                <a:srgbClr val="EAEAEA"/>
              </a:solidFill>
            </a:endParaRPr>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98866043"/>
      </p:ext>
    </p:extLst>
  </p:cSld>
  <p:clrMap bg1="dk2" tx1="lt1" bg2="dk1" tx2="lt2" accent1="accent1" accent2="accent2" accent3="accent3" accent4="accent4" accent5="accent5" accent6="accent6" hlink="hlink" folHlink="folHlink"/>
  <p:sldLayoutIdLst>
    <p:sldLayoutId id="2147485579" r:id="rId1"/>
    <p:sldLayoutId id="2147485580" r:id="rId2"/>
    <p:sldLayoutId id="2147485581" r:id="rId3"/>
    <p:sldLayoutId id="2147485582" r:id="rId4"/>
    <p:sldLayoutId id="2147485583" r:id="rId5"/>
    <p:sldLayoutId id="2147485584" r:id="rId6"/>
    <p:sldLayoutId id="2147485585" r:id="rId7"/>
    <p:sldLayoutId id="2147485586" r:id="rId8"/>
    <p:sldLayoutId id="2147485587" r:id="rId9"/>
    <p:sldLayoutId id="2147485588" r:id="rId10"/>
    <p:sldLayoutId id="214748558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5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2365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2365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a:defRPr>
            </a:lvl1pPr>
          </a:lstStyle>
          <a:p>
            <a:pPr>
              <a:defRPr/>
            </a:pPr>
            <a:fld id="{BDCB50BB-2C84-2440-8C94-EF91CEBDCBEF}" type="slidenum">
              <a:rPr lang="en-US"/>
              <a:pPr>
                <a:defRPr/>
              </a:pPr>
              <a:t>‹#›</a:t>
            </a:fld>
            <a:endParaRPr lang="en-US"/>
          </a:p>
        </p:txBody>
      </p:sp>
    </p:spTree>
    <p:extLst>
      <p:ext uri="{BB962C8B-B14F-4D97-AF65-F5344CB8AC3E}">
        <p14:creationId xmlns:p14="http://schemas.microsoft.com/office/powerpoint/2010/main" val="771981835"/>
      </p:ext>
    </p:extLst>
  </p:cSld>
  <p:clrMap bg1="lt1" tx1="dk1" bg2="lt2" tx2="dk2" accent1="accent1" accent2="accent2" accent3="accent3" accent4="accent4" accent5="accent5" accent6="accent6" hlink="hlink" folHlink="folHlink"/>
  <p:sldLayoutIdLst>
    <p:sldLayoutId id="2147485591" r:id="rId1"/>
    <p:sldLayoutId id="2147485592" r:id="rId2"/>
    <p:sldLayoutId id="2147485593" r:id="rId3"/>
    <p:sldLayoutId id="2147485594" r:id="rId4"/>
    <p:sldLayoutId id="2147485595" r:id="rId5"/>
    <p:sldLayoutId id="2147485596" r:id="rId6"/>
    <p:sldLayoutId id="2147485597" r:id="rId7"/>
    <p:sldLayoutId id="2147485598" r:id="rId8"/>
    <p:sldLayoutId id="2147485599" r:id="rId9"/>
    <p:sldLayoutId id="2147485600" r:id="rId10"/>
    <p:sldLayoutId id="214748560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A69F0DBA-DA02-9747-9CE3-D506231488FC}" type="slidenum">
              <a:rPr lang="en-US"/>
              <a:pPr>
                <a:defRPr/>
              </a:pPr>
              <a:t>‹#›</a:t>
            </a:fld>
            <a:endParaRPr lang="en-US"/>
          </a:p>
        </p:txBody>
      </p:sp>
    </p:spTree>
    <p:extLst>
      <p:ext uri="{BB962C8B-B14F-4D97-AF65-F5344CB8AC3E}">
        <p14:creationId xmlns:p14="http://schemas.microsoft.com/office/powerpoint/2010/main" val="3131665361"/>
      </p:ext>
    </p:extLst>
  </p:cSld>
  <p:clrMap bg1="dk2" tx1="lt1" bg2="dk1" tx2="lt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 id="214748561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67650062"/>
      </p:ext>
    </p:extLst>
  </p:cSld>
  <p:clrMap bg1="dk2" tx1="lt1" bg2="dk1" tx2="lt2" accent1="accent1" accent2="accent2" accent3="accent3" accent4="accent4" accent5="accent5" accent6="accent6" hlink="hlink" folHlink="folHlink"/>
  <p:sldLayoutIdLst>
    <p:sldLayoutId id="2147485628" r:id="rId1"/>
    <p:sldLayoutId id="2147485629" r:id="rId2"/>
    <p:sldLayoutId id="2147485630" r:id="rId3"/>
    <p:sldLayoutId id="2147485631" r:id="rId4"/>
    <p:sldLayoutId id="2147485632" r:id="rId5"/>
    <p:sldLayoutId id="2147485633" r:id="rId6"/>
    <p:sldLayoutId id="2147485634" r:id="rId7"/>
    <p:sldLayoutId id="2147485635" r:id="rId8"/>
    <p:sldLayoutId id="2147485636" r:id="rId9"/>
    <p:sldLayoutId id="2147485637" r:id="rId10"/>
    <p:sldLayoutId id="2147485638"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640" r:id="rId1"/>
    <p:sldLayoutId id="2147485641" r:id="rId2"/>
    <p:sldLayoutId id="2147485642" r:id="rId3"/>
    <p:sldLayoutId id="2147485643" r:id="rId4"/>
    <p:sldLayoutId id="2147485644" r:id="rId5"/>
    <p:sldLayoutId id="2147485645" r:id="rId6"/>
    <p:sldLayoutId id="2147485646" r:id="rId7"/>
    <p:sldLayoutId id="2147485647" r:id="rId8"/>
    <p:sldLayoutId id="2147485648" r:id="rId9"/>
    <p:sldLayoutId id="2147485649" r:id="rId10"/>
    <p:sldLayoutId id="2147485650"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588"/>
            <a:ext cx="9132888" cy="6845300"/>
            <a:chOff x="0" y="1"/>
            <a:chExt cx="5753" cy="4312"/>
          </a:xfrm>
        </p:grpSpPr>
        <p:sp>
          <p:nvSpPr>
            <p:cNvPr id="6246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latin typeface="Times New Roman" pitchFamily="-107" charset="0"/>
                <a:cs typeface="+mn-cs"/>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2469" name="Rectangle 5"/>
          <p:cNvSpPr>
            <a:spLocks noGrp="1" noChangeArrowheads="1"/>
          </p:cNvSpPr>
          <p:nvPr>
            <p:ph type="title"/>
          </p:nvPr>
        </p:nvSpPr>
        <p:spPr bwMode="auto">
          <a:xfrm>
            <a:off x="76200" y="76200"/>
            <a:ext cx="8915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dirty="0"/>
              <a:t>Click to edit Master title style</a:t>
            </a:r>
          </a:p>
        </p:txBody>
      </p:sp>
      <p:sp>
        <p:nvSpPr>
          <p:cNvPr id="6247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FFFFFF"/>
              </a:solidFill>
            </a:endParaRPr>
          </a:p>
        </p:txBody>
      </p:sp>
      <p:sp>
        <p:nvSpPr>
          <p:cNvPr id="6247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FFFFFF"/>
              </a:solidFill>
            </a:endParaRPr>
          </a:p>
        </p:txBody>
      </p:sp>
      <p:sp>
        <p:nvSpPr>
          <p:cNvPr id="6247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9748684E-0BAF-3345-BA0C-0C021758B93F}" type="slidenum">
              <a:rPr lang="en-GB">
                <a:solidFill>
                  <a:srgbClr val="FFFFFF"/>
                </a:solidFill>
              </a:rPr>
              <a:pPr>
                <a:defRPr/>
              </a:pPr>
              <a:t>‹#›</a:t>
            </a:fld>
            <a:endParaRPr lang="en-GB">
              <a:solidFill>
                <a:srgbClr val="FFFFFF"/>
              </a:solidFill>
            </a:endParaRPr>
          </a:p>
        </p:txBody>
      </p:sp>
      <p:sp>
        <p:nvSpPr>
          <p:cNvPr id="1031" name="Rectangle 9"/>
          <p:cNvSpPr>
            <a:spLocks noGrp="1" noChangeArrowheads="1"/>
          </p:cNvSpPr>
          <p:nvPr>
            <p:ph type="body" idx="1"/>
          </p:nvPr>
        </p:nvSpPr>
        <p:spPr bwMode="auto">
          <a:xfrm>
            <a:off x="76200" y="1447800"/>
            <a:ext cx="8915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652" r:id="rId1"/>
    <p:sldLayoutId id="2147485653" r:id="rId2"/>
    <p:sldLayoutId id="2147485654" r:id="rId3"/>
    <p:sldLayoutId id="2147485655" r:id="rId4"/>
    <p:sldLayoutId id="2147485656" r:id="rId5"/>
    <p:sldLayoutId id="2147485657" r:id="rId6"/>
    <p:sldLayoutId id="2147485658" r:id="rId7"/>
    <p:sldLayoutId id="2147485659" r:id="rId8"/>
    <p:sldLayoutId id="2147485660" r:id="rId9"/>
    <p:sldLayoutId id="2147485661" r:id="rId10"/>
    <p:sldLayoutId id="2147485662" r:id="rId11"/>
  </p:sldLayoutIdLst>
  <p:transition>
    <p:blinds/>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07" charset="0"/>
                <a:ea typeface="+mn-ea"/>
                <a:cs typeface="+mn-cs"/>
              </a:defRPr>
            </a:lvl1pPr>
          </a:lstStyle>
          <a:p>
            <a:pPr>
              <a:defRPr/>
            </a:pPr>
            <a:endParaRPr lang="en-US"/>
          </a:p>
        </p:txBody>
      </p:sp>
      <p:sp>
        <p:nvSpPr>
          <p:cNvPr id="199683"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85A004A2-099A-1447-A418-85984E00B323}" type="slidenum">
              <a:rPr lang="en-US"/>
              <a:pPr>
                <a:defRPr/>
              </a:pPr>
              <a:t>‹#›</a:t>
            </a:fld>
            <a:endParaRPr lang="en-US"/>
          </a:p>
        </p:txBody>
      </p:sp>
      <p:grpSp>
        <p:nvGrpSpPr>
          <p:cNvPr id="13316" name="Group 1028"/>
          <p:cNvGrpSpPr>
            <a:grpSpLocks/>
          </p:cNvGrpSpPr>
          <p:nvPr/>
        </p:nvGrpSpPr>
        <p:grpSpPr bwMode="auto">
          <a:xfrm>
            <a:off x="0" y="0"/>
            <a:ext cx="9140825" cy="6850063"/>
            <a:chOff x="0" y="0"/>
            <a:chExt cx="5758" cy="4315"/>
          </a:xfrm>
        </p:grpSpPr>
        <p:grpSp>
          <p:nvGrpSpPr>
            <p:cNvPr id="13320" name="Group 1029"/>
            <p:cNvGrpSpPr>
              <a:grpSpLocks/>
            </p:cNvGrpSpPr>
            <p:nvPr userDrawn="1"/>
          </p:nvGrpSpPr>
          <p:grpSpPr bwMode="auto">
            <a:xfrm>
              <a:off x="1728" y="2230"/>
              <a:ext cx="4027" cy="2085"/>
              <a:chOff x="1728" y="2230"/>
              <a:chExt cx="4027" cy="2085"/>
            </a:xfrm>
          </p:grpSpPr>
          <p:sp>
            <p:nvSpPr>
              <p:cNvPr id="199686"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7"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99688"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99690"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grpSp>
        <p:sp>
          <p:nvSpPr>
            <p:cNvPr id="199691"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Times New Roman" pitchFamily="-107" charset="0"/>
                <a:ea typeface="+mn-ea"/>
                <a:cs typeface="+mn-cs"/>
              </a:endParaRPr>
            </a:p>
          </p:txBody>
        </p:sp>
        <p:sp>
          <p:nvSpPr>
            <p:cNvPr id="13322" name="Freeform 1036"/>
            <p:cNvSpPr>
              <a:spLocks/>
            </p:cNvSpPr>
            <p:nvPr/>
          </p:nvSpPr>
          <p:spPr bwMode="hidden">
            <a:xfrm>
              <a:off x="0" y="0"/>
              <a:ext cx="5758" cy="1776"/>
            </a:xfrm>
            <a:custGeom>
              <a:avLst/>
              <a:gdLst>
                <a:gd name="T0" fmla="*/ 0 w 5740"/>
                <a:gd name="T1" fmla="*/ 0 h 1906"/>
                <a:gd name="T2" fmla="*/ 0 w 5740"/>
                <a:gd name="T3" fmla="*/ 817 h 1906"/>
                <a:gd name="T4" fmla="*/ 5959 w 5740"/>
                <a:gd name="T5" fmla="*/ 817 h 1906"/>
                <a:gd name="T6" fmla="*/ 5959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199693"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94"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07" charset="0"/>
                <a:ea typeface="+mn-ea"/>
                <a:cs typeface="+mn-cs"/>
              </a:defRPr>
            </a:lvl1pPr>
          </a:lstStyle>
          <a:p>
            <a:pPr>
              <a:defRPr/>
            </a:pPr>
            <a:endParaRPr lang="en-US"/>
          </a:p>
        </p:txBody>
      </p:sp>
      <p:sp>
        <p:nvSpPr>
          <p:cNvPr id="199695"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1" r:id="rId1"/>
    <p:sldLayoutId id="2147485317" r:id="rId2"/>
    <p:sldLayoutId id="2147485318" r:id="rId3"/>
    <p:sldLayoutId id="2147485319" r:id="rId4"/>
    <p:sldLayoutId id="2147485320" r:id="rId5"/>
    <p:sldLayoutId id="2147485321" r:id="rId6"/>
    <p:sldLayoutId id="2147485322" r:id="rId7"/>
    <p:sldLayoutId id="2147485323" r:id="rId8"/>
    <p:sldLayoutId id="2147485324" r:id="rId9"/>
    <p:sldLayoutId id="2147485325" r:id="rId10"/>
    <p:sldLayoutId id="214748532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07" charset="-128"/>
          <a:cs typeface="ＭＳ Ｐゴシック" pitchFamily="-107"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7577069"/>
      </p:ext>
    </p:extLst>
  </p:cSld>
  <p:clrMap bg1="dk2" tx1="lt1" bg2="dk1" tx2="lt2" accent1="accent1" accent2="accent2" accent3="accent3" accent4="accent4" accent5="accent5" accent6="accent6" hlink="hlink" folHlink="folHlink"/>
  <p:sldLayoutIdLst>
    <p:sldLayoutId id="2147485664" r:id="rId1"/>
    <p:sldLayoutId id="2147485665" r:id="rId2"/>
    <p:sldLayoutId id="2147485666" r:id="rId3"/>
    <p:sldLayoutId id="2147485667" r:id="rId4"/>
    <p:sldLayoutId id="2147485668" r:id="rId5"/>
    <p:sldLayoutId id="2147485669" r:id="rId6"/>
    <p:sldLayoutId id="2147485670" r:id="rId7"/>
    <p:sldLayoutId id="2147485671" r:id="rId8"/>
    <p:sldLayoutId id="2147485672" r:id="rId9"/>
    <p:sldLayoutId id="2147485673" r:id="rId10"/>
    <p:sldLayoutId id="2147485674"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76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07" charset="0"/>
                <a:ea typeface="+mn-ea"/>
                <a:cs typeface="+mn-cs"/>
              </a:defRPr>
            </a:lvl1pPr>
          </a:lstStyle>
          <a:p>
            <a:pPr>
              <a:defRPr/>
            </a:pPr>
            <a:endParaRPr lang="en-US"/>
          </a:p>
        </p:txBody>
      </p:sp>
      <p:sp>
        <p:nvSpPr>
          <p:cNvPr id="1976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07" charset="0"/>
                <a:ea typeface="+mn-ea"/>
                <a:cs typeface="+mn-cs"/>
              </a:defRPr>
            </a:lvl1pPr>
          </a:lstStyle>
          <a:p>
            <a:pPr>
              <a:defRPr/>
            </a:pPr>
            <a:endParaRPr lang="en-US"/>
          </a:p>
        </p:txBody>
      </p:sp>
      <p:sp>
        <p:nvSpPr>
          <p:cNvPr id="1976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0FE9814-CD9B-664E-8BB5-B8A671FFA0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7" r:id="rId1"/>
    <p:sldLayoutId id="2147485328" r:id="rId2"/>
    <p:sldLayoutId id="2147485329" r:id="rId3"/>
    <p:sldLayoutId id="2147485330" r:id="rId4"/>
    <p:sldLayoutId id="2147485331" r:id="rId5"/>
    <p:sldLayoutId id="2147485332" r:id="rId6"/>
    <p:sldLayoutId id="2147485333" r:id="rId7"/>
    <p:sldLayoutId id="2147485334" r:id="rId8"/>
    <p:sldLayoutId id="2147485335" r:id="rId9"/>
    <p:sldLayoutId id="2147485336" r:id="rId10"/>
    <p:sldLayoutId id="214748533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7885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07" charset="0"/>
                <a:ea typeface="+mn-ea"/>
                <a:cs typeface="+mn-cs"/>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8853"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4"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5"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07" charset="-52"/>
                <a:ea typeface="+mn-ea"/>
                <a:cs typeface="+mn-cs"/>
              </a:defRPr>
            </a:lvl1pPr>
          </a:lstStyle>
          <a:p>
            <a:pPr>
              <a:defRPr/>
            </a:pPr>
            <a:endParaRPr lang="en-US"/>
          </a:p>
        </p:txBody>
      </p:sp>
      <p:sp>
        <p:nvSpPr>
          <p:cNvPr id="78857"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FA3E48CC-4D35-E24A-8B08-9934A1A51A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2"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1085850" cy="6854825"/>
            <a:chOff x="0" y="0"/>
            <a:chExt cx="684" cy="4318"/>
          </a:xfrm>
        </p:grpSpPr>
        <p:sp>
          <p:nvSpPr>
            <p:cNvPr id="839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07" charset="0"/>
                <a:ea typeface="+mn-ea"/>
                <a:cs typeface="+mn-cs"/>
              </a:endParaRPr>
            </a:p>
          </p:txBody>
        </p:sp>
        <p:grpSp>
          <p:nvGrpSpPr>
            <p:cNvPr id="50185" name="Group 4"/>
            <p:cNvGrpSpPr>
              <a:grpSpLocks/>
            </p:cNvGrpSpPr>
            <p:nvPr/>
          </p:nvGrpSpPr>
          <p:grpSpPr bwMode="auto">
            <a:xfrm>
              <a:off x="48" y="102"/>
              <a:ext cx="96" cy="4128"/>
              <a:chOff x="48" y="102"/>
              <a:chExt cx="96" cy="4128"/>
            </a:xfrm>
          </p:grpSpPr>
          <p:sp>
            <p:nvSpPr>
              <p:cNvPr id="5018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8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19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0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21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50179"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840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840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840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B6B4D505-5A84-CF45-A4B8-17C5ED6A46AD}" type="slidenum">
              <a:rPr lang="en-US"/>
              <a:pPr>
                <a:defRPr/>
              </a:pPr>
              <a:t>‹#›</a:t>
            </a:fld>
            <a:endParaRPr lang="en-US"/>
          </a:p>
        </p:txBody>
      </p:sp>
      <p:sp>
        <p:nvSpPr>
          <p:cNvPr id="840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73"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 id="2147485358" r:id="rId12"/>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pitchFamily="-112" charset="0"/>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pitchFamily="-112" charset="0"/>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0"/>
                <a:cs typeface="Osaka" charset="0"/>
              </a:defRPr>
            </a:lvl1pPr>
          </a:lstStyle>
          <a:p>
            <a:pPr>
              <a:defRPr/>
            </a:pPr>
            <a:fld id="{C2BD60A1-98BA-7F48-AE68-6194232AA7F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616789381"/>
      </p:ext>
    </p:extLst>
  </p:cSld>
  <p:clrMap bg1="lt1" tx1="dk1" bg2="lt2" tx2="dk2" accent1="accent1" accent2="accent2" accent3="accent3" accent4="accent4" accent5="accent5" accent6="accent6" hlink="hlink" folHlink="folHlink"/>
  <p:sldLayoutIdLst>
    <p:sldLayoutId id="2147485401" r:id="rId1"/>
    <p:sldLayoutId id="2147485402" r:id="rId2"/>
    <p:sldLayoutId id="2147485403" r:id="rId3"/>
    <p:sldLayoutId id="2147485404" r:id="rId4"/>
    <p:sldLayoutId id="2147485405" r:id="rId5"/>
    <p:sldLayoutId id="2147485406" r:id="rId6"/>
    <p:sldLayoutId id="2147485407" r:id="rId7"/>
    <p:sldLayoutId id="2147485408" r:id="rId8"/>
    <p:sldLayoutId id="2147485409" r:id="rId9"/>
    <p:sldLayoutId id="2147485410" r:id="rId10"/>
    <p:sldLayoutId id="2147485411" r:id="rId11"/>
    <p:sldLayoutId id="2147485412" r:id="rId12"/>
    <p:sldLayoutId id="21474854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1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effectLst/>
                <a:latin typeface="Times New Roman" charset="0"/>
              </a:defRPr>
            </a:lvl1pPr>
          </a:lstStyle>
          <a:p>
            <a:pPr>
              <a:defRPr/>
            </a:pPr>
            <a:fld id="{53B64FFA-06FA-1447-B089-E0098ECA5D48}" type="slidenum">
              <a:rPr lang="en-GB"/>
              <a:pPr>
                <a:defRPr/>
              </a:pPr>
              <a:t>‹#›</a:t>
            </a:fld>
            <a:endParaRPr lang="en-GB"/>
          </a:p>
        </p:txBody>
      </p:sp>
    </p:spTree>
    <p:extLst>
      <p:ext uri="{BB962C8B-B14F-4D97-AF65-F5344CB8AC3E}">
        <p14:creationId xmlns:p14="http://schemas.microsoft.com/office/powerpoint/2010/main" val="1072634562"/>
      </p:ext>
    </p:extLst>
  </p:cSld>
  <p:clrMap bg1="lt1" tx1="dk1" bg2="lt2" tx2="dk2" accent1="accent1" accent2="accent2" accent3="accent3" accent4="accent4" accent5="accent5" accent6="accent6" hlink="hlink" folHlink="folHlink"/>
  <p:sldLayoutIdLst>
    <p:sldLayoutId id="2147485441"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sz="1800">
                <a:solidFill>
                  <a:srgbClr val="FFFFCC"/>
                </a:solidFill>
                <a:latin typeface="Arial" charset="0"/>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a:defRPr/>
            </a:pPr>
            <a:fld id="{0D1882BC-64F8-6E4E-BEE4-BA3836FA0671}" type="slidenum">
              <a:rPr lang="en-US"/>
              <a:pPr>
                <a:defRPr/>
              </a:pPr>
              <a:t>‹#›</a:t>
            </a:fld>
            <a:endParaRPr lang="en-US"/>
          </a:p>
        </p:txBody>
      </p:sp>
    </p:spTree>
    <p:extLst>
      <p:ext uri="{BB962C8B-B14F-4D97-AF65-F5344CB8AC3E}">
        <p14:creationId xmlns:p14="http://schemas.microsoft.com/office/powerpoint/2010/main" val="433629016"/>
      </p:ext>
    </p:extLst>
  </p:cSld>
  <p:clrMap bg1="dk2" tx1="lt1" bg2="dk1" tx2="lt2" accent1="accent1" accent2="accent2" accent3="accent3" accent4="accent4" accent5="accent5" accent6="accent6" hlink="hlink" folHlink="folHlink"/>
  <p:sldLayoutIdLst>
    <p:sldLayoutId id="214748544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6.xml"/><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4.xml"/></Relationships>
</file>

<file path=ppt/slides/_rels/slide10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8.xml"/><Relationship Id="rId1" Type="http://schemas.openxmlformats.org/officeDocument/2006/relationships/slideLayout" Target="../slideLayouts/slideLayout13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9.xml"/><Relationship Id="rId1" Type="http://schemas.openxmlformats.org/officeDocument/2006/relationships/slideLayout" Target="../slideLayouts/slideLayout58.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7.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46.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58.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73.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hemeOverride" Target="../theme/themeOverride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8.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9.xml"/><Relationship Id="rId4" Type="http://schemas.openxmlformats.org/officeDocument/2006/relationships/image" Target="../media/image4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72.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58.xml"/><Relationship Id="rId4" Type="http://schemas.openxmlformats.org/officeDocument/2006/relationships/image" Target="../media/image61.png"/></Relationships>
</file>

<file path=ppt/slides/_rels/slide7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58.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58.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58.xml"/></Relationships>
</file>

<file path=ppt/slides/_rels/slide8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5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7.xml"/><Relationship Id="rId1" Type="http://schemas.openxmlformats.org/officeDocument/2006/relationships/slideLayout" Target="../slideLayouts/slideLayout58.xml"/></Relationships>
</file>

<file path=ppt/slides/_rels/slide8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84.xml"/></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9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2.xml"/><Relationship Id="rId1" Type="http://schemas.openxmlformats.org/officeDocument/2006/relationships/slideLayout" Target="../slideLayouts/slideLayout58.xml"/></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3.xml"/><Relationship Id="rId1" Type="http://schemas.openxmlformats.org/officeDocument/2006/relationships/slideLayout" Target="../slideLayouts/slideLayout73.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39126" cy="685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i="1" dirty="0">
                <a:solidFill>
                  <a:srgbClr val="FFFFFF"/>
                </a:solidFill>
                <a:effectLst>
                  <a:glow rad="127000">
                    <a:srgbClr val="000000"/>
                  </a:glow>
                </a:effectLst>
                <a:latin typeface="Arial" charset="0"/>
                <a:ea typeface="ＭＳ Ｐゴシック" charset="0"/>
                <a:cs typeface="ＭＳ Ｐゴシック" charset="0"/>
              </a:rPr>
              <a:t>سفر حجي</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charset="0"/>
                <a:ea typeface="ＭＳ Ｐゴシック" charset="0"/>
                <a:cs typeface="ＭＳ Ｐゴシック" charset="0"/>
              </a:rPr>
              <a:t>كن مسترداً</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ar-JO" sz="2000" b="1" kern="0" dirty="0">
                <a:solidFill>
                  <a:srgbClr val="FFFFFF"/>
                </a:solidFill>
                <a:effectLst>
                  <a:outerShdw blurRad="38100" dist="38100" dir="2700000" algn="tl">
                    <a:srgbClr val="000000"/>
                  </a:outerShdw>
                </a:effectLst>
                <a:latin typeface="Arial"/>
                <a:cs typeface="Arial"/>
              </a:rPr>
              <a:t> د. ريك جريفيث</a:t>
            </a: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a:cs typeface="Arial"/>
            </a:endParaRP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1406512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1857" name="Picture 2"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86026" name="Rectangle 10"/>
          <p:cNvSpPr>
            <a:spLocks noChangeArrowheads="1"/>
          </p:cNvSpPr>
          <p:nvPr/>
        </p:nvSpPr>
        <p:spPr bwMode="auto">
          <a:xfrm>
            <a:off x="-76200" y="4419600"/>
            <a:ext cx="9448800" cy="24384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21859" name="Title 9"/>
          <p:cNvSpPr>
            <a:spLocks noGrp="1"/>
          </p:cNvSpPr>
          <p:nvPr>
            <p:ph type="title"/>
          </p:nvPr>
        </p:nvSpPr>
        <p:spPr>
          <a:xfrm>
            <a:off x="0" y="0"/>
            <a:ext cx="9144000" cy="685800"/>
          </a:xfrm>
          <a:solidFill>
            <a:srgbClr val="000000"/>
          </a:solidFill>
        </p:spPr>
        <p:txBody>
          <a:bodyPr/>
          <a:lstStyle/>
          <a:p>
            <a:pPr algn="ctr"/>
            <a:r>
              <a:rPr lang="ar-JO" sz="3200" b="1" dirty="0">
                <a:solidFill>
                  <a:schemeClr val="tx1"/>
                </a:solidFill>
                <a:latin typeface="Arial" charset="0"/>
                <a:ea typeface="ＭＳ Ｐゴシック" charset="0"/>
                <a:cs typeface="Arial" charset="0"/>
              </a:rPr>
              <a:t>ترحيلات و تطورات السبي</a:t>
            </a:r>
            <a:endParaRPr lang="en-US" sz="3200" b="1" dirty="0">
              <a:solidFill>
                <a:schemeClr val="tx1"/>
              </a:solidFill>
              <a:latin typeface="Arial" charset="0"/>
              <a:ea typeface="ＭＳ Ｐゴシック" charset="0"/>
              <a:cs typeface="Arial" charset="0"/>
            </a:endParaRPr>
          </a:p>
        </p:txBody>
      </p:sp>
      <p:sp>
        <p:nvSpPr>
          <p:cNvPr id="121860" name="Text Box 5"/>
          <p:cNvSpPr txBox="1">
            <a:spLocks noChangeArrowheads="1"/>
          </p:cNvSpPr>
          <p:nvPr/>
        </p:nvSpPr>
        <p:spPr bwMode="auto">
          <a:xfrm>
            <a:off x="8229600" y="76200"/>
            <a:ext cx="8382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1" name="Rectangle 4"/>
          <p:cNvSpPr txBox="1">
            <a:spLocks noChangeArrowheads="1"/>
          </p:cNvSpPr>
          <p:nvPr/>
        </p:nvSpPr>
        <p:spPr bwMode="auto">
          <a:xfrm>
            <a:off x="0" y="2286000"/>
            <a:ext cx="3132138" cy="1143000"/>
          </a:xfrm>
          <a:prstGeom prst="rect">
            <a:avLst/>
          </a:prstGeom>
          <a:solidFill>
            <a:schemeClr val="bg1"/>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الترحيلات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التطورات</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6023" name="Rectangle 7"/>
          <p:cNvSpPr>
            <a:spLocks noChangeArrowheads="1"/>
          </p:cNvSpPr>
          <p:nvPr/>
        </p:nvSpPr>
        <p:spPr bwMode="auto">
          <a:xfrm>
            <a:off x="0" y="4419600"/>
            <a:ext cx="9144000" cy="2438400"/>
          </a:xfrm>
          <a:prstGeom prst="rect">
            <a:avLst/>
          </a:prstGeom>
          <a:solidFill>
            <a:schemeClr val="bg2"/>
          </a:solidFill>
          <a:ln w="9525">
            <a:noFill/>
            <a:miter lim="800000"/>
            <a:headEnd/>
            <a:tailEnd/>
          </a:ln>
          <a:effectLst/>
        </p:spPr>
        <p:txBody>
          <a:bodyPr anchor="ctr"/>
          <a:lstStyle/>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Times New Roman" charset="0"/>
              </a:rPr>
              <a:t>على الرغم من وجود المجمع، لكن اليهود يريدون استرداد هيكل أورشليم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Times New Roman" charset="0"/>
            </a:endParaRPr>
          </a:p>
          <a:p>
            <a:pPr marL="342900" marR="0" lvl="0" indent="-342900" algn="r" defTabSz="914400" rtl="1" eaLnBrk="1" fontAlgn="base" latinLnBrk="0" hangingPunct="1">
              <a:lnSpc>
                <a:spcPct val="100000"/>
              </a:lnSpc>
              <a:spcBef>
                <a:spcPct val="20000"/>
              </a:spcBef>
              <a:spcAft>
                <a:spcPct val="0"/>
              </a:spcAft>
              <a:buClr>
                <a:srgbClr val="00FFFF"/>
              </a:buClr>
              <a:buSzPct val="75000"/>
              <a:buFont typeface="Wingdings" charset="0"/>
              <a:buChar char="n"/>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Times New Roman" charset="0"/>
              </a:rPr>
              <a:t>عاد المسبيون بقيادة زربابل إلى أرض يهوذا بعد مرسوم الإمبراطور الفارسي كورش في 539 ق.م، بدأ المسبيون العائدون بإعادة بناء الهيكل من خلال وضع أساساته بحسب (عزرا 5: 16)</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Times New Roman" charset="0"/>
              </a:rPr>
              <a:t>  </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Times New Roman" charset="0"/>
            </a:endParaRPr>
          </a:p>
        </p:txBody>
      </p:sp>
      <p:sp>
        <p:nvSpPr>
          <p:cNvPr id="86024" name="AutoShape 8"/>
          <p:cNvSpPr>
            <a:spLocks noChangeArrowheads="1"/>
          </p:cNvSpPr>
          <p:nvPr/>
        </p:nvSpPr>
        <p:spPr bwMode="auto">
          <a:xfrm rot="-876140">
            <a:off x="3276600" y="1447800"/>
            <a:ext cx="2590800" cy="914400"/>
          </a:xfrm>
          <a:prstGeom prst="curvedDownArrow">
            <a:avLst>
              <a:gd name="adj1" fmla="val 56667"/>
              <a:gd name="adj2" fmla="val 113333"/>
              <a:gd name="adj3" fmla="val 33333"/>
            </a:avLst>
          </a:pr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6025" name="AutoShape 9"/>
          <p:cNvSpPr>
            <a:spLocks noChangeArrowheads="1"/>
          </p:cNvSpPr>
          <p:nvPr/>
        </p:nvSpPr>
        <p:spPr bwMode="auto">
          <a:xfrm rot="20855632" flipH="1">
            <a:off x="3124200" y="1981200"/>
            <a:ext cx="2590800" cy="914400"/>
          </a:xfrm>
          <a:prstGeom prst="curvedDownArrow">
            <a:avLst>
              <a:gd name="adj1" fmla="val 56667"/>
              <a:gd name="adj2" fmla="val 113333"/>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6022" name="AutoShape 6"/>
          <p:cNvSpPr>
            <a:spLocks noChangeArrowheads="1"/>
          </p:cNvSpPr>
          <p:nvPr/>
        </p:nvSpPr>
        <p:spPr bwMode="auto">
          <a:xfrm>
            <a:off x="4876800" y="2590800"/>
            <a:ext cx="4016375" cy="1752600"/>
          </a:xfrm>
          <a:prstGeom prst="wedgeRoundRectCallout">
            <a:avLst>
              <a:gd name="adj1" fmla="val -99667"/>
              <a:gd name="adj2" fmla="val -22962"/>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الإنفصال</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المجمع</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لا وثنية</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86024"/>
                                        </p:tgtEl>
                                        <p:attrNameLst>
                                          <p:attrName>style.visibility</p:attrName>
                                        </p:attrNameLst>
                                      </p:cBhvr>
                                      <p:to>
                                        <p:strVal val="visible"/>
                                      </p:to>
                                    </p:set>
                                    <p:animEffect transition="in" filter="wipe(left)">
                                      <p:cBhvr>
                                        <p:cTn id="10" dur="500"/>
                                        <p:tgtEl>
                                          <p:spTgt spid="860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6022">
                                            <p:bg/>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6022">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6022">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6022">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86025"/>
                                        </p:tgtEl>
                                        <p:attrNameLst>
                                          <p:attrName>style.visibility</p:attrName>
                                        </p:attrNameLst>
                                      </p:cBhvr>
                                      <p:to>
                                        <p:strVal val="visible"/>
                                      </p:to>
                                    </p:set>
                                    <p:animEffect transition="in" filter="wipe(right)">
                                      <p:cBhvr>
                                        <p:cTn id="39" dur="500"/>
                                        <p:tgtEl>
                                          <p:spTgt spid="860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6023">
                                            <p:bg/>
                                          </p:spTgt>
                                        </p:tgtEl>
                                        <p:attrNameLst>
                                          <p:attrName>style.visibility</p:attrName>
                                        </p:attrNameLst>
                                      </p:cBhvr>
                                      <p:to>
                                        <p:strVal val="visible"/>
                                      </p:to>
                                    </p:set>
                                    <p:animEffect transition="in" filter="fade">
                                      <p:cBhvr>
                                        <p:cTn id="42" dur="500"/>
                                        <p:tgtEl>
                                          <p:spTgt spid="86023">
                                            <p:bg/>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6023">
                                            <p:txEl>
                                              <p:pRg st="0" end="0"/>
                                            </p:txEl>
                                          </p:spTgt>
                                        </p:tgtEl>
                                        <p:attrNameLst>
                                          <p:attrName>style.visibility</p:attrName>
                                        </p:attrNameLst>
                                      </p:cBhvr>
                                      <p:to>
                                        <p:strVal val="visible"/>
                                      </p:to>
                                    </p:set>
                                    <p:animEffect transition="in" filter="fade">
                                      <p:cBhvr>
                                        <p:cTn id="47" dur="500"/>
                                        <p:tgtEl>
                                          <p:spTgt spid="860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6023">
                                            <p:txEl>
                                              <p:pRg st="1" end="1"/>
                                            </p:txEl>
                                          </p:spTgt>
                                        </p:tgtEl>
                                        <p:attrNameLst>
                                          <p:attrName>style.visibility</p:attrName>
                                        </p:attrNameLst>
                                      </p:cBhvr>
                                      <p:to>
                                        <p:strVal val="visible"/>
                                      </p:to>
                                    </p:set>
                                    <p:animEffect transition="in" filter="fade">
                                      <p:cBhvr>
                                        <p:cTn id="52" dur="500"/>
                                        <p:tgtEl>
                                          <p:spTgt spid="860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86023" grpId="0" uiExpand="1" build="p" animBg="1" autoUpdateAnimBg="0"/>
      <p:bldP spid="86024" grpId="0" animBg="1"/>
      <p:bldP spid="86025" grpId="0" animBg="1"/>
      <p:bldP spid="86022" grpId="0" build="p"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جدد </a:t>
            </a:r>
            <a:r>
              <a:rPr lang="ar-JO" sz="4800" b="1" dirty="0">
                <a:solidFill>
                  <a:srgbClr val="FFFF00"/>
                </a:solidFill>
                <a:effectLst>
                  <a:glow rad="127000">
                    <a:schemeClr val="tx1"/>
                  </a:glow>
                </a:effectLst>
                <a:latin typeface="Arial" charset="0"/>
                <a:ea typeface="ＭＳ Ｐゴシック" charset="0"/>
                <a:cs typeface="ＭＳ Ｐゴシック" charset="0"/>
              </a:rPr>
              <a:t>عبادتك</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10-19)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171248266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69BB0CB0-A170-DE9F-09D4-6B933E0690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4. أعد تصور </a:t>
            </a:r>
            <a:r>
              <a:rPr lang="ar-JO" sz="4800" b="1" dirty="0">
                <a:solidFill>
                  <a:srgbClr val="FFFF00"/>
                </a:solidFill>
                <a:effectLst>
                  <a:glow rad="127000">
                    <a:schemeClr val="tx1"/>
                  </a:glow>
                </a:effectLst>
                <a:latin typeface="Arial" charset="0"/>
                <a:ea typeface="ＭＳ Ｐゴシック" charset="0"/>
                <a:cs typeface="ＭＳ Ｐゴシック" charset="0"/>
              </a:rPr>
              <a:t>ملكوت</a:t>
            </a:r>
            <a:r>
              <a:rPr lang="ar-JO" sz="4800" b="1" dirty="0">
                <a:effectLst>
                  <a:glow rad="127000">
                    <a:schemeClr val="tx1"/>
                  </a:glow>
                </a:effectLst>
                <a:latin typeface="Arial" charset="0"/>
                <a:ea typeface="ＭＳ Ｐゴシック" charset="0"/>
                <a:cs typeface="ＭＳ Ｐゴシック" charset="0"/>
              </a:rPr>
              <a:t> الله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20-23)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5045359"/>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الآية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37657"/>
            <a:ext cx="9144000"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انتظرتم كثيراً و إذا هو قليل و لما أدخلتموه البيت نفخت عليه لماذا يقول رب الجنود لأجل بيتي الذي هو خراب و أنتم راكضون كل إنسان إلى بيته</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ar-JO" sz="3600" b="1" dirty="0">
                <a:solidFill>
                  <a:srgbClr val="FFFFFF"/>
                </a:solidFill>
                <a:effectLst>
                  <a:glow rad="127000">
                    <a:srgbClr val="000000"/>
                  </a:glow>
                </a:effectLst>
                <a:latin typeface="Arial" charset="0"/>
                <a:ea typeface="ＭＳ Ｐゴシック" charset="0"/>
                <a:cs typeface="ＭＳ Ｐゴシック" charset="0"/>
              </a:rPr>
              <a:t>حجي 1: 9</a:t>
            </a:r>
            <a:r>
              <a:rPr lang="en-US" sz="3600" b="1" dirty="0">
                <a:solidFill>
                  <a:srgbClr val="FFFFFF"/>
                </a:solidFill>
                <a:effectLst>
                  <a:glow rad="127000">
                    <a:srgbClr val="000000"/>
                  </a:glow>
                </a:effectLst>
                <a:latin typeface="Arial" charset="0"/>
                <a:ea typeface="ＭＳ Ｐゴシック" charset="0"/>
                <a:cs typeface="ＭＳ Ｐゴシック" charset="0"/>
              </a:rPr>
              <a:t>)</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حجي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29041"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640</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06973143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4000" b="1" dirty="0">
                <a:solidFill>
                  <a:srgbClr val="FFFFFF"/>
                </a:solidFill>
                <a:effectLst>
                  <a:glow rad="127000">
                    <a:srgbClr val="000000"/>
                  </a:glow>
                </a:effectLst>
                <a:latin typeface="Arial" charset="0"/>
              </a:rPr>
              <a:t>بيان الملكوت بحسب حجي</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ar-JO" b="1" dirty="0">
                <a:solidFill>
                  <a:prstClr val="white"/>
                </a:solidFill>
                <a:effectLst>
                  <a:glow rad="101600">
                    <a:prstClr val="black">
                      <a:alpha val="99000"/>
                    </a:prstClr>
                  </a:glow>
                </a:effectLst>
                <a:latin typeface="Calibri"/>
              </a:rPr>
              <a:t>على يهوذا أن تمتلك أولويات صحيحة (1: 9) للبركة في ملكوت المسيا</a:t>
            </a:r>
            <a:endParaRPr lang="en-US" b="1" dirty="0">
              <a:solidFill>
                <a:prstClr val="white"/>
              </a:solidFill>
              <a:effectLst>
                <a:glow rad="101600">
                  <a:prstClr val="black">
                    <a:alpha val="99000"/>
                  </a:prstClr>
                </a:glow>
              </a:effectLst>
              <a:latin typeface="Calibri"/>
            </a:endParaRPr>
          </a:p>
        </p:txBody>
      </p:sp>
      <p:sp>
        <p:nvSpPr>
          <p:cNvPr id="5" name="Text Box 24"/>
          <p:cNvSpPr txBox="1">
            <a:spLocks noChangeArrowheads="1"/>
          </p:cNvSpPr>
          <p:nvPr/>
        </p:nvSpPr>
        <p:spPr bwMode="auto">
          <a:xfrm>
            <a:off x="8428515"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27616327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Flowers 0052"/>
          <p:cNvPicPr>
            <a:picLocks noChangeAspect="1" noChangeArrowheads="1"/>
          </p:cNvPicPr>
          <p:nvPr/>
        </p:nvPicPr>
        <p:blipFill>
          <a:blip r:embed="rId3" cstate="screen">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603" name="Rectangle 3"/>
          <p:cNvSpPr>
            <a:spLocks noGrp="1" noChangeArrowheads="1"/>
          </p:cNvSpPr>
          <p:nvPr>
            <p:ph type="ctrTitle"/>
          </p:nvPr>
        </p:nvSpPr>
        <p:spPr>
          <a:xfrm>
            <a:off x="228600" y="304800"/>
            <a:ext cx="8915400" cy="838200"/>
          </a:xfrm>
          <a:effectLst>
            <a:outerShdw blurRad="63500" dist="107763" dir="18900000" algn="ctr" rotWithShape="0">
              <a:srgbClr val="000000">
                <a:alpha val="74998"/>
              </a:srgbClr>
            </a:outerShdw>
          </a:effectLst>
        </p:spPr>
        <p:txBody>
          <a:bodyPr/>
          <a:lstStyle/>
          <a:p>
            <a:pPr eaLnBrk="1" hangingPunct="1">
              <a:defRPr/>
            </a:pPr>
            <a:r>
              <a:rPr lang="ar-JO" sz="6000" b="1" u="sng" dirty="0">
                <a:latin typeface="Arial" charset="0"/>
                <a:cs typeface="+mj-cs"/>
              </a:rPr>
              <a:t>أولويات أبدية</a:t>
            </a:r>
            <a:endParaRPr lang="en-US" sz="5400" b="1" dirty="0">
              <a:latin typeface="Arial" charset="0"/>
              <a:cs typeface="+mj-cs"/>
            </a:endParaRPr>
          </a:p>
        </p:txBody>
      </p:sp>
      <p:sp>
        <p:nvSpPr>
          <p:cNvPr id="281604" name="Rectangle 4"/>
          <p:cNvSpPr>
            <a:spLocks noGrp="1" noChangeArrowheads="1"/>
          </p:cNvSpPr>
          <p:nvPr>
            <p:ph type="subTitle" idx="1"/>
          </p:nvPr>
        </p:nvSpPr>
        <p:spPr>
          <a:xfrm>
            <a:off x="1371600" y="1371600"/>
            <a:ext cx="6934200" cy="2971800"/>
          </a:xfrm>
          <a:effectLst/>
        </p:spPr>
        <p:txBody>
          <a:bodyPr/>
          <a:lstStyle/>
          <a:p>
            <a:pPr marL="609600" indent="-609600" eaLnBrk="1" hangingPunct="1">
              <a:defRPr/>
            </a:pPr>
            <a:r>
              <a:rPr lang="ar-JO" sz="5400" b="1" dirty="0">
                <a:solidFill>
                  <a:schemeClr val="tx2"/>
                </a:solidFill>
                <a:effectLst>
                  <a:glow rad="292100">
                    <a:schemeClr val="bg1">
                      <a:alpha val="75000"/>
                    </a:schemeClr>
                  </a:glow>
                </a:effectLst>
                <a:latin typeface="Arial" charset="0"/>
                <a:cs typeface="+mn-cs"/>
              </a:rPr>
              <a:t>1. الله</a:t>
            </a:r>
          </a:p>
          <a:p>
            <a:pPr marL="609600" indent="-609600" eaLnBrk="1" hangingPunct="1">
              <a:defRPr/>
            </a:pPr>
            <a:r>
              <a:rPr lang="ar-JO" sz="5400" b="1" dirty="0">
                <a:solidFill>
                  <a:schemeClr val="tx2"/>
                </a:solidFill>
                <a:effectLst>
                  <a:glow rad="292100">
                    <a:schemeClr val="bg1">
                      <a:alpha val="75000"/>
                    </a:schemeClr>
                  </a:glow>
                </a:effectLst>
                <a:latin typeface="Arial" charset="0"/>
                <a:cs typeface="+mn-cs"/>
              </a:rPr>
              <a:t>2. كلمة الله</a:t>
            </a:r>
          </a:p>
          <a:p>
            <a:pPr marL="609600" indent="-609600" eaLnBrk="1" hangingPunct="1">
              <a:defRPr/>
            </a:pPr>
            <a:r>
              <a:rPr lang="ar-JO" sz="5400" b="1" dirty="0">
                <a:solidFill>
                  <a:schemeClr val="tx2"/>
                </a:solidFill>
                <a:effectLst>
                  <a:glow rad="292100">
                    <a:schemeClr val="bg1">
                      <a:alpha val="75000"/>
                    </a:schemeClr>
                  </a:glow>
                </a:effectLst>
                <a:latin typeface="Arial" charset="0"/>
                <a:cs typeface="+mn-cs"/>
              </a:rPr>
              <a:t>3. نفوس البشر</a:t>
            </a:r>
            <a:endParaRPr lang="en-US" sz="5400" b="1" dirty="0">
              <a:solidFill>
                <a:schemeClr val="tx2"/>
              </a:solidFill>
              <a:effectLst>
                <a:glow rad="292100">
                  <a:schemeClr val="bg1">
                    <a:alpha val="75000"/>
                  </a:schemeClr>
                </a:glow>
              </a:effectLst>
              <a:latin typeface="Arial" charset="0"/>
              <a:cs typeface="+mn-cs"/>
            </a:endParaRPr>
          </a:p>
        </p:txBody>
      </p:sp>
    </p:spTree>
    <p:extLst>
      <p:ext uri="{BB962C8B-B14F-4D97-AF65-F5344CB8AC3E}">
        <p14:creationId xmlns:p14="http://schemas.microsoft.com/office/powerpoint/2010/main" val="144609326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1604">
                                            <p:txEl>
                                              <p:pRg st="0" end="0"/>
                                            </p:txEl>
                                          </p:spTgt>
                                        </p:tgtEl>
                                        <p:attrNameLst>
                                          <p:attrName>style.visibility</p:attrName>
                                        </p:attrNameLst>
                                      </p:cBhvr>
                                      <p:to>
                                        <p:strVal val="visible"/>
                                      </p:to>
                                    </p:set>
                                    <p:animScale>
                                      <p:cBhvr>
                                        <p:cTn id="7" dur="2000" decel="50000" fill="hold">
                                          <p:stCondLst>
                                            <p:cond delay="0"/>
                                          </p:stCondLst>
                                        </p:cTn>
                                        <p:tgtEl>
                                          <p:spTgt spid="28160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2000" decel="50000" fill="hold">
                                          <p:stCondLst>
                                            <p:cond delay="0"/>
                                          </p:stCondLst>
                                        </p:cTn>
                                        <p:tgtEl>
                                          <p:spTgt spid="281604">
                                            <p:txEl>
                                              <p:pRg st="0" end="0"/>
                                            </p:txEl>
                                          </p:spTgt>
                                        </p:tgtEl>
                                        <p:attrNameLst>
                                          <p:attrName>ppt_x</p:attrName>
                                          <p:attrName>ppt_y</p:attrName>
                                        </p:attrNameLst>
                                      </p:cBhvr>
                                    </p:animMotion>
                                    <p:animEffect transition="in" filter="fade">
                                      <p:cBhvr>
                                        <p:cTn id="9" dur="2000"/>
                                        <p:tgtEl>
                                          <p:spTgt spid="28160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281604">
                                            <p:txEl>
                                              <p:pRg st="1" end="1"/>
                                            </p:txEl>
                                          </p:spTgt>
                                        </p:tgtEl>
                                        <p:attrNameLst>
                                          <p:attrName>style.visibility</p:attrName>
                                        </p:attrNameLst>
                                      </p:cBhvr>
                                      <p:to>
                                        <p:strVal val="visible"/>
                                      </p:to>
                                    </p:set>
                                    <p:animScale>
                                      <p:cBhvr>
                                        <p:cTn id="14" dur="2000" decel="50000" fill="hold">
                                          <p:stCondLst>
                                            <p:cond delay="0"/>
                                          </p:stCondLst>
                                        </p:cTn>
                                        <p:tgtEl>
                                          <p:spTgt spid="28160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2000" decel="50000" fill="hold">
                                          <p:stCondLst>
                                            <p:cond delay="0"/>
                                          </p:stCondLst>
                                        </p:cTn>
                                        <p:tgtEl>
                                          <p:spTgt spid="281604">
                                            <p:txEl>
                                              <p:pRg st="1" end="1"/>
                                            </p:txEl>
                                          </p:spTgt>
                                        </p:tgtEl>
                                        <p:attrNameLst>
                                          <p:attrName>ppt_x</p:attrName>
                                          <p:attrName>ppt_y</p:attrName>
                                        </p:attrNameLst>
                                      </p:cBhvr>
                                    </p:animMotion>
                                    <p:animEffect transition="in" filter="fade">
                                      <p:cBhvr>
                                        <p:cTn id="16" dur="2000"/>
                                        <p:tgtEl>
                                          <p:spTgt spid="28160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281604">
                                            <p:txEl>
                                              <p:pRg st="2" end="2"/>
                                            </p:txEl>
                                          </p:spTgt>
                                        </p:tgtEl>
                                        <p:attrNameLst>
                                          <p:attrName>style.visibility</p:attrName>
                                        </p:attrNameLst>
                                      </p:cBhvr>
                                      <p:to>
                                        <p:strVal val="visible"/>
                                      </p:to>
                                    </p:set>
                                    <p:animScale>
                                      <p:cBhvr>
                                        <p:cTn id="21" dur="2000" decel="50000" fill="hold">
                                          <p:stCondLst>
                                            <p:cond delay="0"/>
                                          </p:stCondLst>
                                        </p:cTn>
                                        <p:tgtEl>
                                          <p:spTgt spid="28160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2000" decel="50000" fill="hold">
                                          <p:stCondLst>
                                            <p:cond delay="0"/>
                                          </p:stCondLst>
                                        </p:cTn>
                                        <p:tgtEl>
                                          <p:spTgt spid="281604">
                                            <p:txEl>
                                              <p:pRg st="2" end="2"/>
                                            </p:txEl>
                                          </p:spTgt>
                                        </p:tgtEl>
                                        <p:attrNameLst>
                                          <p:attrName>ppt_x</p:attrName>
                                          <p:attrName>ppt_y</p:attrName>
                                        </p:attrNameLst>
                                      </p:cBhvr>
                                    </p:animMotion>
                                    <p:animEffect transition="in" filter="fade">
                                      <p:cBhvr>
                                        <p:cTn id="23" dur="2000"/>
                                        <p:tgtEl>
                                          <p:spTgt spid="2816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195488017"/>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عظات العهد القديم</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ar-JO" sz="3200" b="1" dirty="0">
                <a:solidFill>
                  <a:srgbClr val="FFFFFF"/>
                </a:solidFill>
                <a:latin typeface="Arial" charset="0"/>
                <a:cs typeface="Arial" charset="0"/>
              </a:rPr>
              <a:t>أحصل على العرض التقديمي و 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7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641</a:t>
            </a:r>
            <a:endParaRPr lang="en-US" b="1" dirty="0">
              <a:solidFill>
                <a:srgbClr val="000000"/>
              </a:solidFill>
              <a:latin typeface="Arail" charset="0"/>
              <a:cs typeface="Arail" charset="0"/>
            </a:endParaRPr>
          </a:p>
        </p:txBody>
      </p:sp>
      <p:sp>
        <p:nvSpPr>
          <p:cNvPr id="6" name="Rectangle 3"/>
          <p:cNvSpPr txBox="1">
            <a:spLocks noChangeArrowheads="1"/>
          </p:cNvSpPr>
          <p:nvPr/>
        </p:nvSpPr>
        <p:spPr bwMode="auto">
          <a:xfrm>
            <a:off x="0" y="260648"/>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ar-JO" sz="5400" b="1" dirty="0">
                <a:effectLst>
                  <a:glow rad="355600">
                    <a:schemeClr val="bg2"/>
                  </a:glow>
                </a:effectLst>
                <a:latin typeface="Arial" charset="0"/>
                <a:cs typeface="Times New Roman" charset="0"/>
              </a:rPr>
              <a:t>من الخارج</a:t>
            </a:r>
            <a:endParaRPr lang="en-GB" sz="5400" b="1" dirty="0">
              <a:effectLst>
                <a:glow rad="355600">
                  <a:schemeClr val="bg2"/>
                </a:glow>
              </a:effectLst>
              <a:latin typeface="Arial" charset="0"/>
              <a:cs typeface="Times New Roman" charset="0"/>
            </a:endParaRPr>
          </a:p>
        </p:txBody>
      </p:sp>
      <p:sp>
        <p:nvSpPr>
          <p:cNvPr id="2" name="Right Arrow 1"/>
          <p:cNvSpPr/>
          <p:nvPr/>
        </p:nvSpPr>
        <p:spPr bwMode="auto">
          <a:xfrm rot="3832726">
            <a:off x="1671068" y="130673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8" name="Right Arrow 7"/>
          <p:cNvSpPr/>
          <p:nvPr/>
        </p:nvSpPr>
        <p:spPr bwMode="auto">
          <a:xfrm rot="5602414">
            <a:off x="4119340" y="1162718"/>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9" name="Right Arrow 8"/>
          <p:cNvSpPr/>
          <p:nvPr/>
        </p:nvSpPr>
        <p:spPr bwMode="auto">
          <a:xfrm rot="8829936">
            <a:off x="6711628" y="101870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0" name="Right Arrow 9"/>
          <p:cNvSpPr/>
          <p:nvPr/>
        </p:nvSpPr>
        <p:spPr bwMode="auto">
          <a:xfrm rot="19317366">
            <a:off x="1402732" y="3511362"/>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1" name="Right Arrow 10"/>
          <p:cNvSpPr/>
          <p:nvPr/>
        </p:nvSpPr>
        <p:spPr bwMode="auto">
          <a:xfrm rot="14808999">
            <a:off x="3903316" y="3827014"/>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2" name="Right Arrow 11"/>
          <p:cNvSpPr/>
          <p:nvPr/>
        </p:nvSpPr>
        <p:spPr bwMode="auto">
          <a:xfrm rot="12131303">
            <a:off x="7070078" y="3141985"/>
            <a:ext cx="1008112" cy="1224136"/>
          </a:xfrm>
          <a:prstGeom prst="rightArrow">
            <a:avLst/>
          </a:prstGeom>
          <a:solidFill>
            <a:schemeClr val="tx1"/>
          </a:solidFill>
          <a:ln w="9525" cap="flat" cmpd="sng" algn="ctr">
            <a:solidFill>
              <a:schemeClr val="tx1"/>
            </a:solidFill>
            <a:prstDash val="solid"/>
            <a:round/>
            <a:headEnd type="none" w="med" len="med"/>
            <a:tailEnd type="none" w="med" len="med"/>
          </a:ln>
          <a:effectLst>
            <a:glow rad="355600">
              <a:schemeClr val="bg2"/>
            </a:glow>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1236858630"/>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3000"/>
                            </p:stCondLst>
                            <p:childTnLst>
                              <p:par>
                                <p:cTn id="27" presetID="2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3500"/>
                            </p:stCondLst>
                            <p:childTnLst>
                              <p:par>
                                <p:cTn id="31" presetID="22" presetClass="entr" presetSubtype="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sp>
        <p:nvSpPr>
          <p:cNvPr id="140291" name="Text Box 3"/>
          <p:cNvSpPr txBox="1">
            <a:spLocks noChangeArrowheads="1"/>
          </p:cNvSpPr>
          <p:nvPr/>
        </p:nvSpPr>
        <p:spPr bwMode="auto">
          <a:xfrm>
            <a:off x="4191000" y="6202363"/>
            <a:ext cx="4800600" cy="57943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r">
              <a:spcBef>
                <a:spcPct val="50000"/>
              </a:spcBef>
              <a:defRPr/>
            </a:pPr>
            <a:r>
              <a:rPr lang="ar-JO" sz="3200" b="1" dirty="0">
                <a:latin typeface="Arial"/>
                <a:ea typeface="+mn-ea"/>
                <a:cs typeface="Arial"/>
              </a:rPr>
              <a:t>عزرا 4: 23-24</a:t>
            </a:r>
            <a:endParaRPr lang="en-US" sz="3200" b="1" dirty="0">
              <a:latin typeface="Arial"/>
              <a:ea typeface="+mn-ea"/>
              <a:cs typeface="Arial"/>
            </a:endParaRPr>
          </a:p>
        </p:txBody>
      </p:sp>
      <p:sp>
        <p:nvSpPr>
          <p:cNvPr id="140292" name="Text Box 4"/>
          <p:cNvSpPr txBox="1">
            <a:spLocks noChangeArrowheads="1"/>
          </p:cNvSpPr>
          <p:nvPr/>
        </p:nvSpPr>
        <p:spPr bwMode="auto">
          <a:xfrm>
            <a:off x="762000" y="1954575"/>
            <a:ext cx="8001000" cy="255454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20000"/>
              </a:spcBef>
              <a:defRPr/>
            </a:pPr>
            <a:r>
              <a:rPr lang="ar-JO" sz="3200" b="1" i="1" dirty="0">
                <a:latin typeface="Arial"/>
                <a:ea typeface="+mn-ea"/>
                <a:cs typeface="Arial"/>
              </a:rPr>
              <a:t>536 ق.م : حينئذ لما قرأت رسالة أرتحشستا الملك أمام رحوم و شمشاي الكاتب و رفقائهما ذهبوا بسرعة إلى أورشليم إلى اليهود و أوقفوهم بذراع وقوة حينئذ توقف عمل بيت الله الذي في أورشليم و كان متوقفاً إلى السنة الثانية من ملك دارسوس ملك فارس (520 ق.م)</a:t>
            </a:r>
            <a:endParaRPr lang="en-US" sz="3200" b="1" i="1" dirty="0">
              <a:latin typeface="Arial"/>
              <a:ea typeface="+mn-ea"/>
              <a:cs typeface="Arial"/>
            </a:endParaRPr>
          </a:p>
        </p:txBody>
      </p:sp>
      <p:sp>
        <p:nvSpPr>
          <p:cNvPr id="5" name="Title 4"/>
          <p:cNvSpPr>
            <a:spLocks noGrp="1"/>
          </p:cNvSpPr>
          <p:nvPr>
            <p:ph type="title" idx="4294967295"/>
          </p:nvPr>
        </p:nvSpPr>
        <p:spPr>
          <a:xfrm>
            <a:off x="0" y="0"/>
            <a:ext cx="9144000" cy="1143000"/>
          </a:xfrm>
        </p:spPr>
        <p:txBody>
          <a:bodyPr/>
          <a:lstStyle/>
          <a:p>
            <a:pPr>
              <a:defRPr/>
            </a:pPr>
            <a:r>
              <a:rPr lang="ar-JO" sz="4000" dirty="0">
                <a:latin typeface="Arial"/>
                <a:ea typeface="ＭＳ Ｐゴシック" charset="0"/>
                <a:cs typeface="Arial"/>
              </a:rPr>
              <a:t>السياق</a:t>
            </a:r>
            <a:br>
              <a:rPr lang="en-US" sz="4000" dirty="0">
                <a:latin typeface="Arial"/>
                <a:ea typeface="ＭＳ Ｐゴシック" charset="0"/>
                <a:cs typeface="Arial"/>
              </a:rPr>
            </a:br>
            <a:r>
              <a:rPr lang="ar-JO" sz="4000" dirty="0">
                <a:latin typeface="Arial"/>
                <a:ea typeface="ＭＳ Ｐゴシック" charset="0"/>
                <a:cs typeface="Arial"/>
              </a:rPr>
              <a:t>مقاومة إعادة بناء الهيكل</a:t>
            </a:r>
            <a:endParaRPr lang="en-US" sz="4000" dirty="0">
              <a:latin typeface="Arial"/>
              <a:ea typeface="ＭＳ Ｐゴシック" charset="0"/>
              <a:cs typeface="Arial"/>
            </a:endParaRP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5" descr="haggai-temp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9182101"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7" name="Rectangle 2"/>
          <p:cNvSpPr>
            <a:spLocks noGrp="1" noChangeArrowheads="1"/>
          </p:cNvSpPr>
          <p:nvPr>
            <p:ph type="title"/>
          </p:nvPr>
        </p:nvSpPr>
        <p:spPr>
          <a:xfrm>
            <a:off x="34925" y="5445125"/>
            <a:ext cx="8929688" cy="1143000"/>
          </a:xfrm>
          <a:noFill/>
          <a:ln>
            <a:noFill/>
          </a:ln>
        </p:spPr>
        <p:txBody>
          <a:bodyPr/>
          <a:lstStyle/>
          <a:p>
            <a:pPr algn="ctr" eaLnBrk="1" hangingPunct="1">
              <a:spcBef>
                <a:spcPct val="20000"/>
              </a:spcBef>
              <a:buClr>
                <a:schemeClr val="tx2"/>
              </a:buClr>
              <a:buSzPct val="75000"/>
            </a:pPr>
            <a:r>
              <a:rPr lang="ar-JO" sz="5400" b="1" kern="1200" dirty="0">
                <a:solidFill>
                  <a:schemeClr val="tx1"/>
                </a:solidFill>
                <a:effectLst>
                  <a:glow rad="355600">
                    <a:schemeClr val="bg2"/>
                  </a:glow>
                </a:effectLst>
                <a:latin typeface="Arial" charset="0"/>
                <a:ea typeface="ＭＳ Ｐゴシック" charset="0"/>
                <a:cs typeface="Times New Roman" charset="0"/>
              </a:rPr>
              <a:t>مقاومة إعادة البناء</a:t>
            </a:r>
            <a:endParaRPr lang="en-US" sz="5400" b="1" kern="1200" dirty="0">
              <a:solidFill>
                <a:schemeClr val="tx1"/>
              </a:solidFill>
              <a:effectLst>
                <a:glow rad="355600">
                  <a:schemeClr val="bg2"/>
                </a:glow>
              </a:effectLst>
              <a:latin typeface="Arial" charset="0"/>
              <a:ea typeface="ＭＳ Ｐゴシック" charset="0"/>
              <a:cs typeface="Times New Roman" charset="0"/>
            </a:endParaRPr>
          </a:p>
        </p:txBody>
      </p:sp>
      <p:sp>
        <p:nvSpPr>
          <p:cNvPr id="123907" name="Text Box 4"/>
          <p:cNvSpPr txBox="1">
            <a:spLocks noChangeArrowheads="1"/>
          </p:cNvSpPr>
          <p:nvPr/>
        </p:nvSpPr>
        <p:spPr bwMode="auto">
          <a:xfrm>
            <a:off x="8458200" y="87313"/>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ail" charset="0"/>
                <a:cs typeface="Arail" charset="0"/>
              </a:rPr>
              <a:t>641</a:t>
            </a:r>
            <a:endParaRPr lang="en-US" b="1" dirty="0">
              <a:solidFill>
                <a:srgbClr val="000000"/>
              </a:solidFill>
              <a:latin typeface="Arail" charset="0"/>
              <a:cs typeface="Arail" charset="0"/>
            </a:endParaRPr>
          </a:p>
        </p:txBody>
      </p:sp>
      <p:sp>
        <p:nvSpPr>
          <p:cNvPr id="123908" name="Rectangle 3"/>
          <p:cNvSpPr txBox="1">
            <a:spLocks noChangeArrowheads="1"/>
          </p:cNvSpPr>
          <p:nvPr/>
        </p:nvSpPr>
        <p:spPr bwMode="auto">
          <a:xfrm>
            <a:off x="2699792" y="2636912"/>
            <a:ext cx="3873197"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algn="ctr" eaLnBrk="1" hangingPunct="1">
              <a:spcBef>
                <a:spcPct val="20000"/>
              </a:spcBef>
              <a:buClr>
                <a:schemeClr val="tx2"/>
              </a:buClr>
              <a:buSzPct val="75000"/>
            </a:pPr>
            <a:r>
              <a:rPr lang="ar-JO" sz="5400" b="1" dirty="0">
                <a:effectLst>
                  <a:glow rad="863600">
                    <a:schemeClr val="bg2"/>
                  </a:glow>
                </a:effectLst>
                <a:latin typeface="Arial" charset="0"/>
                <a:cs typeface="Times New Roman" charset="0"/>
              </a:rPr>
              <a:t>من الداخل</a:t>
            </a:r>
            <a:endParaRPr lang="en-GB" sz="5400" b="1" dirty="0">
              <a:effectLst>
                <a:glow rad="863600">
                  <a:schemeClr val="bg2"/>
                </a:glow>
              </a:effectLst>
              <a:latin typeface="Arial" charset="0"/>
              <a:cs typeface="Times New Roman" charset="0"/>
            </a:endParaRPr>
          </a:p>
        </p:txBody>
      </p:sp>
    </p:spTree>
    <p:extLst>
      <p:ext uri="{BB962C8B-B14F-4D97-AF65-F5344CB8AC3E}">
        <p14:creationId xmlns:p14="http://schemas.microsoft.com/office/powerpoint/2010/main" val="7946471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 calcmode="lin" valueType="num">
                                      <p:cBhvr>
                                        <p:cTn id="7" dur="1000" fill="hold"/>
                                        <p:tgtEl>
                                          <p:spTgt spid="123908"/>
                                        </p:tgtEl>
                                        <p:attrNameLst>
                                          <p:attrName>ppt_w</p:attrName>
                                        </p:attrNameLst>
                                      </p:cBhvr>
                                      <p:tavLst>
                                        <p:tav tm="0">
                                          <p:val>
                                            <p:strVal val="#ppt_w*0.70"/>
                                          </p:val>
                                        </p:tav>
                                        <p:tav tm="100000">
                                          <p:val>
                                            <p:strVal val="#ppt_w"/>
                                          </p:val>
                                        </p:tav>
                                      </p:tavLst>
                                    </p:anim>
                                    <p:anim calcmode="lin" valueType="num">
                                      <p:cBhvr>
                                        <p:cTn id="8" dur="1000" fill="hold"/>
                                        <p:tgtEl>
                                          <p:spTgt spid="123908"/>
                                        </p:tgtEl>
                                        <p:attrNameLst>
                                          <p:attrName>ppt_h</p:attrName>
                                        </p:attrNameLst>
                                      </p:cBhvr>
                                      <p:tavLst>
                                        <p:tav tm="0">
                                          <p:val>
                                            <p:strVal val="#ppt_h"/>
                                          </p:val>
                                        </p:tav>
                                        <p:tav tm="100000">
                                          <p:val>
                                            <p:strVal val="#ppt_h"/>
                                          </p:val>
                                        </p:tav>
                                      </p:tavLst>
                                    </p:anim>
                                    <p:animEffect transition="in" filter="fade">
                                      <p:cBhvr>
                                        <p:cTn id="9" dur="10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76872"/>
            <a:ext cx="9162256" cy="458112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404760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في السنة الثانية لداريوس الملك في الشهر السادس في أول يوم من الشهر كانت كلمة الرب عن يد حجي النبي إلى زربابل بن شألتئيل والي يهوذا و إلى يهوشع بن يهوصادق الكاهن العظيم قائلاً</a:t>
            </a:r>
            <a:br>
              <a:rPr lang="ar-JO"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1: 1</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17058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22549" name="Rectangle 21"/>
          <p:cNvSpPr>
            <a:spLocks noChangeArrowheads="1"/>
          </p:cNvSpPr>
          <p:nvPr/>
        </p:nvSpPr>
        <p:spPr bwMode="auto">
          <a:xfrm>
            <a:off x="2667000" y="51054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latin typeface="Arial"/>
                <a:ea typeface="+mn-ea"/>
                <a:cs typeface="Arial"/>
              </a:rPr>
              <a:t>زربابل</a:t>
            </a:r>
            <a:endParaRPr lang="en-US" dirty="0">
              <a:solidFill>
                <a:srgbClr val="FFFFFF"/>
              </a:solidFill>
              <a:latin typeface="Arial"/>
              <a:ea typeface="+mn-ea"/>
              <a:cs typeface="Arial"/>
            </a:endParaRPr>
          </a:p>
        </p:txBody>
      </p:sp>
      <p:sp>
        <p:nvSpPr>
          <p:cNvPr id="22555" name="Rectangle 27"/>
          <p:cNvSpPr>
            <a:spLocks noGrp="1" noChangeArrowheads="1"/>
          </p:cNvSpPr>
          <p:nvPr>
            <p:ph type="ctrTitle"/>
          </p:nvPr>
        </p:nvSpPr>
        <p:spPr>
          <a:xfrm>
            <a:off x="1295400" y="0"/>
            <a:ext cx="6477000" cy="1295400"/>
          </a:xfrm>
          <a:solidFill>
            <a:srgbClr val="004200"/>
          </a:solidFill>
          <a:effectLst>
            <a:outerShdw blurRad="38100" dist="35921" dir="2700000" algn="ctr" rotWithShape="0">
              <a:srgbClr val="000000">
                <a:alpha val="99962"/>
              </a:srgbClr>
            </a:outerShdw>
          </a:effectLst>
        </p:spPr>
        <p:txBody>
          <a:bodyPr/>
          <a:lstStyle/>
          <a:p>
            <a:pPr eaLnBrk="1" hangingPunct="1">
              <a:defRPr/>
            </a:pPr>
            <a:r>
              <a:rPr lang="en-US" sz="2000">
                <a:solidFill>
                  <a:srgbClr val="004200"/>
                </a:solidFill>
                <a:latin typeface="Arial"/>
                <a:cs typeface="Arial"/>
              </a:rPr>
              <a:t>The Postexilic Era</a:t>
            </a:r>
          </a:p>
        </p:txBody>
      </p:sp>
      <p:sp>
        <p:nvSpPr>
          <p:cNvPr id="22530" name="Rectangle 2"/>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1" name="Rectangle 3"/>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eaLnBrk="0" hangingPunct="0">
              <a:defRPr/>
            </a:pPr>
            <a:endParaRPr lang="en-US" sz="2000">
              <a:solidFill>
                <a:srgbClr val="FFFF66"/>
              </a:solidFill>
              <a:latin typeface="Arial"/>
              <a:ea typeface="+mn-ea"/>
              <a:cs typeface="Arial"/>
            </a:endParaRPr>
          </a:p>
        </p:txBody>
      </p:sp>
      <p:sp>
        <p:nvSpPr>
          <p:cNvPr id="22532" name="Text Box 4"/>
          <p:cNvSpPr txBox="1">
            <a:spLocks noChangeArrowheads="1"/>
          </p:cNvSpPr>
          <p:nvPr/>
        </p:nvSpPr>
        <p:spPr bwMode="auto">
          <a:xfrm>
            <a:off x="7848600" y="71438"/>
            <a:ext cx="1326004" cy="461665"/>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a:defRPr/>
            </a:pPr>
            <a:r>
              <a:rPr lang="ar-JO" b="1" dirty="0">
                <a:solidFill>
                  <a:srgbClr val="FFFFFF"/>
                </a:solidFill>
                <a:latin typeface="Arial"/>
                <a:ea typeface="+mn-ea"/>
                <a:cs typeface="Arial"/>
              </a:rPr>
              <a:t>295-296</a:t>
            </a:r>
            <a:endParaRPr lang="en-US" b="1" dirty="0">
              <a:solidFill>
                <a:srgbClr val="FFFFFF"/>
              </a:solidFill>
              <a:latin typeface="Arial"/>
              <a:ea typeface="+mn-ea"/>
              <a:cs typeface="Arial"/>
            </a:endParaRPr>
          </a:p>
        </p:txBody>
      </p:sp>
      <p:sp>
        <p:nvSpPr>
          <p:cNvPr id="22533" name="Rectangle 5"/>
          <p:cNvSpPr>
            <a:spLocks noChangeArrowheads="1"/>
          </p:cNvSpPr>
          <p:nvPr/>
        </p:nvSpPr>
        <p:spPr bwMode="auto">
          <a:xfrm>
            <a:off x="838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586</a:t>
            </a:r>
            <a:endParaRPr lang="en-US" sz="2800" dirty="0">
              <a:solidFill>
                <a:srgbClr val="FFFFFF"/>
              </a:solidFill>
              <a:latin typeface="Arial"/>
              <a:ea typeface="+mn-ea"/>
              <a:cs typeface="Arial"/>
            </a:endParaRPr>
          </a:p>
        </p:txBody>
      </p:sp>
      <p:sp>
        <p:nvSpPr>
          <p:cNvPr id="115719" name="WordArt 6"/>
          <p:cNvSpPr>
            <a:spLocks noChangeArrowheads="1" noChangeShapeType="1" noTextEdit="1"/>
          </p:cNvSpPr>
          <p:nvPr/>
        </p:nvSpPr>
        <p:spPr bwMode="auto">
          <a:xfrm>
            <a:off x="1905000" y="266700"/>
            <a:ext cx="5381625" cy="647700"/>
          </a:xfrm>
          <a:prstGeom prst="rect">
            <a:avLst/>
          </a:prstGeom>
        </p:spPr>
        <p:txBody>
          <a:bodyPr wrap="none" fromWordArt="1">
            <a:prstTxWarp prst="textPlain">
              <a:avLst>
                <a:gd name="adj" fmla="val 50000"/>
              </a:avLst>
            </a:prstTxWarp>
          </a:bodyPr>
          <a:lstStyle/>
          <a:p>
            <a:pPr lvl="0" algn="ctr" eaLnBrk="0" hangingPunct="0">
              <a:defRPr/>
            </a:pPr>
            <a:r>
              <a:rPr lang="ar-JO" sz="3200" kern="10" baseline="3000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latin typeface="Arial Black"/>
                <a:ea typeface="Arial Black"/>
                <a:cs typeface="Arial Black"/>
              </a:rPr>
              <a:t>فترة ما بعد السبي</a:t>
            </a:r>
            <a:endParaRPr lang="en-US" sz="3200" kern="10" baseline="30000" dirty="0">
              <a:ln w="12700" cap="sq">
                <a:solidFill>
                  <a:srgbClr val="EAEAEA"/>
                </a:solidFill>
                <a:round/>
                <a:headEnd type="none" w="sm" len="sm"/>
                <a:tailEnd type="none" w="sm" len="sm"/>
              </a:ln>
              <a:solidFill>
                <a:srgbClr val="FDFEED"/>
              </a:solidFill>
              <a:effectLst>
                <a:outerShdw blurRad="63500" dist="35921" dir="2700000" algn="ctr" rotWithShape="0">
                  <a:srgbClr val="000000">
                    <a:alpha val="74997"/>
                  </a:srgbClr>
                </a:outerShdw>
              </a:effectLst>
              <a:latin typeface="Arial Black"/>
              <a:ea typeface="Arial Black"/>
              <a:cs typeface="Arial Black"/>
            </a:endParaRPr>
          </a:p>
        </p:txBody>
      </p:sp>
      <p:sp>
        <p:nvSpPr>
          <p:cNvPr id="22535" name="Rectangle 7"/>
          <p:cNvSpPr>
            <a:spLocks noChangeArrowheads="1"/>
          </p:cNvSpPr>
          <p:nvPr/>
        </p:nvSpPr>
        <p:spPr bwMode="auto">
          <a:xfrm>
            <a:off x="2362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539</a:t>
            </a:r>
            <a:endParaRPr lang="en-US" sz="2800" dirty="0">
              <a:solidFill>
                <a:srgbClr val="FFFFFF"/>
              </a:solidFill>
              <a:latin typeface="Arial"/>
              <a:ea typeface="+mn-ea"/>
              <a:cs typeface="Arial"/>
            </a:endParaRPr>
          </a:p>
        </p:txBody>
      </p:sp>
      <p:sp>
        <p:nvSpPr>
          <p:cNvPr id="22536" name="Rectangle 8"/>
          <p:cNvSpPr>
            <a:spLocks noChangeArrowheads="1"/>
          </p:cNvSpPr>
          <p:nvPr/>
        </p:nvSpPr>
        <p:spPr bwMode="auto">
          <a:xfrm>
            <a:off x="30480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536</a:t>
            </a:r>
            <a:endParaRPr lang="en-US" sz="2800" dirty="0">
              <a:solidFill>
                <a:srgbClr val="FFFFFF"/>
              </a:solidFill>
              <a:latin typeface="Arial"/>
              <a:ea typeface="+mn-ea"/>
              <a:cs typeface="Arial"/>
            </a:endParaRPr>
          </a:p>
        </p:txBody>
      </p:sp>
      <p:sp>
        <p:nvSpPr>
          <p:cNvPr id="22537" name="Rectangle 9"/>
          <p:cNvSpPr>
            <a:spLocks noChangeArrowheads="1"/>
          </p:cNvSpPr>
          <p:nvPr/>
        </p:nvSpPr>
        <p:spPr bwMode="auto">
          <a:xfrm>
            <a:off x="48006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516</a:t>
            </a:r>
            <a:endParaRPr lang="en-US" sz="2800" dirty="0">
              <a:solidFill>
                <a:srgbClr val="FFFFFF"/>
              </a:solidFill>
              <a:latin typeface="Arial"/>
              <a:ea typeface="+mn-ea"/>
              <a:cs typeface="Arial"/>
            </a:endParaRPr>
          </a:p>
        </p:txBody>
      </p:sp>
      <p:sp>
        <p:nvSpPr>
          <p:cNvPr id="22538" name="Rectangle 10"/>
          <p:cNvSpPr>
            <a:spLocks noChangeArrowheads="1"/>
          </p:cNvSpPr>
          <p:nvPr/>
        </p:nvSpPr>
        <p:spPr bwMode="auto">
          <a:xfrm>
            <a:off x="-76200" y="2971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605</a:t>
            </a:r>
            <a:endParaRPr lang="en-US" sz="2800" dirty="0">
              <a:solidFill>
                <a:srgbClr val="FFFFFF"/>
              </a:solidFill>
              <a:latin typeface="Arial"/>
              <a:ea typeface="+mn-ea"/>
              <a:cs typeface="Arial"/>
            </a:endParaRPr>
          </a:p>
        </p:txBody>
      </p:sp>
      <p:sp>
        <p:nvSpPr>
          <p:cNvPr id="22539" name="Rectangle 11"/>
          <p:cNvSpPr>
            <a:spLocks noChangeArrowheads="1"/>
          </p:cNvSpPr>
          <p:nvPr/>
        </p:nvSpPr>
        <p:spPr bwMode="auto">
          <a:xfrm>
            <a:off x="4038600" y="18669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latin typeface="Arial"/>
                <a:ea typeface="+mn-ea"/>
                <a:cs typeface="Arial"/>
              </a:rPr>
              <a:t>حجي</a:t>
            </a:r>
            <a:endParaRPr lang="en-US" dirty="0">
              <a:solidFill>
                <a:srgbClr val="FFFFFF"/>
              </a:solidFill>
              <a:latin typeface="Arial"/>
              <a:ea typeface="+mn-ea"/>
              <a:cs typeface="Arial"/>
            </a:endParaRPr>
          </a:p>
        </p:txBody>
      </p:sp>
      <p:sp>
        <p:nvSpPr>
          <p:cNvPr id="22540" name="Rectangle 12"/>
          <p:cNvSpPr>
            <a:spLocks noChangeArrowheads="1"/>
          </p:cNvSpPr>
          <p:nvPr/>
        </p:nvSpPr>
        <p:spPr bwMode="auto">
          <a:xfrm>
            <a:off x="4038600" y="22860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latin typeface="Arial"/>
                <a:ea typeface="+mn-ea"/>
                <a:cs typeface="Arial"/>
              </a:rPr>
              <a:t>زكريا</a:t>
            </a:r>
            <a:endParaRPr lang="en-US" dirty="0">
              <a:solidFill>
                <a:srgbClr val="FFFFFF"/>
              </a:solidFill>
              <a:latin typeface="Arial"/>
              <a:ea typeface="+mn-ea"/>
              <a:cs typeface="Arial"/>
            </a:endParaRPr>
          </a:p>
        </p:txBody>
      </p:sp>
      <p:sp>
        <p:nvSpPr>
          <p:cNvPr id="22542" name="Rectangle 14"/>
          <p:cNvSpPr>
            <a:spLocks noChangeArrowheads="1"/>
          </p:cNvSpPr>
          <p:nvPr/>
        </p:nvSpPr>
        <p:spPr bwMode="auto">
          <a:xfrm>
            <a:off x="3886200" y="2971800"/>
            <a:ext cx="8382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sz="2800" dirty="0">
                <a:solidFill>
                  <a:srgbClr val="FFFFFF"/>
                </a:solidFill>
                <a:latin typeface="Arial"/>
                <a:ea typeface="+mn-ea"/>
                <a:cs typeface="Arial"/>
              </a:rPr>
              <a:t>520</a:t>
            </a:r>
            <a:endParaRPr lang="en-US" sz="2800" dirty="0">
              <a:solidFill>
                <a:srgbClr val="FFFFFF"/>
              </a:solidFill>
              <a:latin typeface="Arial"/>
              <a:ea typeface="+mn-ea"/>
              <a:cs typeface="Arial"/>
            </a:endParaRPr>
          </a:p>
        </p:txBody>
      </p:sp>
      <p:sp>
        <p:nvSpPr>
          <p:cNvPr id="22543" name="Rectangle 15"/>
          <p:cNvSpPr>
            <a:spLocks noChangeArrowheads="1"/>
          </p:cNvSpPr>
          <p:nvPr/>
        </p:nvSpPr>
        <p:spPr bwMode="auto">
          <a:xfrm>
            <a:off x="838200" y="1295400"/>
            <a:ext cx="2209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latin typeface="Arial"/>
                <a:ea typeface="+mn-ea"/>
                <a:cs typeface="Arial"/>
              </a:rPr>
              <a:t>عمل الهيكل </a:t>
            </a:r>
            <a:endParaRPr lang="en-US" dirty="0">
              <a:solidFill>
                <a:srgbClr val="FFFFFF"/>
              </a:solidFill>
              <a:latin typeface="Arial"/>
              <a:ea typeface="+mn-ea"/>
              <a:cs typeface="Arial"/>
            </a:endParaRPr>
          </a:p>
        </p:txBody>
      </p:sp>
      <p:sp>
        <p:nvSpPr>
          <p:cNvPr id="22546" name="Rectangle 18"/>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7" name="Rectangle 19"/>
          <p:cNvSpPr>
            <a:spLocks noChangeArrowheads="1"/>
          </p:cNvSpPr>
          <p:nvPr/>
        </p:nvSpPr>
        <p:spPr bwMode="auto">
          <a:xfrm>
            <a:off x="4114800" y="3505200"/>
            <a:ext cx="1295400" cy="13716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48" name="Rectangle 20"/>
          <p:cNvSpPr>
            <a:spLocks noChangeArrowheads="1"/>
          </p:cNvSpPr>
          <p:nvPr/>
        </p:nvSpPr>
        <p:spPr bwMode="auto">
          <a:xfrm>
            <a:off x="228600" y="1295400"/>
            <a:ext cx="609600" cy="457200"/>
          </a:xfrm>
          <a:prstGeom prst="rect">
            <a:avLst/>
          </a:prstGeom>
          <a:solidFill>
            <a:srgbClr val="FF800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eaLnBrk="0" hangingPunct="0">
              <a:defRPr/>
            </a:pPr>
            <a:endParaRPr lang="en-US" sz="2000">
              <a:solidFill>
                <a:srgbClr val="408000"/>
              </a:solidFill>
              <a:latin typeface="Arial"/>
              <a:ea typeface="+mn-ea"/>
              <a:cs typeface="Arial"/>
            </a:endParaRPr>
          </a:p>
        </p:txBody>
      </p:sp>
      <p:sp>
        <p:nvSpPr>
          <p:cNvPr id="22553" name="Rectangle 25"/>
          <p:cNvSpPr>
            <a:spLocks noChangeArrowheads="1"/>
          </p:cNvSpPr>
          <p:nvPr/>
        </p:nvSpPr>
        <p:spPr bwMode="auto">
          <a:xfrm>
            <a:off x="76200" y="1981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latin typeface="Arial"/>
                <a:ea typeface="+mn-ea"/>
                <a:cs typeface="Arial"/>
              </a:rPr>
              <a:t>الأنبياء</a:t>
            </a:r>
            <a:endParaRPr lang="en-US" b="1" i="1" dirty="0">
              <a:solidFill>
                <a:srgbClr val="FFFFFF"/>
              </a:solidFill>
              <a:latin typeface="Arial"/>
              <a:ea typeface="+mn-ea"/>
              <a:cs typeface="Arial"/>
            </a:endParaRPr>
          </a:p>
        </p:txBody>
      </p:sp>
      <p:sp>
        <p:nvSpPr>
          <p:cNvPr id="22554" name="Rectangle 26"/>
          <p:cNvSpPr>
            <a:spLocks noChangeArrowheads="1"/>
          </p:cNvSpPr>
          <p:nvPr/>
        </p:nvSpPr>
        <p:spPr bwMode="auto">
          <a:xfrm>
            <a:off x="76200" y="52197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latin typeface="Arial"/>
                <a:ea typeface="+mn-ea"/>
                <a:cs typeface="Arial"/>
              </a:rPr>
              <a:t>آخرون</a:t>
            </a:r>
            <a:endParaRPr lang="en-US" b="1" i="1" dirty="0">
              <a:solidFill>
                <a:srgbClr val="FFFFFF"/>
              </a:solidFill>
              <a:latin typeface="Arial"/>
              <a:ea typeface="+mn-ea"/>
              <a:cs typeface="Arial"/>
            </a:endParaRPr>
          </a:p>
        </p:txBody>
      </p:sp>
      <p:sp>
        <p:nvSpPr>
          <p:cNvPr id="22556" name="Rectangle 28"/>
          <p:cNvSpPr>
            <a:spLocks noChangeArrowheads="1"/>
          </p:cNvSpPr>
          <p:nvPr/>
        </p:nvSpPr>
        <p:spPr bwMode="auto">
          <a:xfrm>
            <a:off x="0" y="6115050"/>
            <a:ext cx="2819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b="1" i="1" dirty="0">
                <a:solidFill>
                  <a:srgbClr val="FFFFFF"/>
                </a:solidFill>
                <a:latin typeface="Arial"/>
                <a:ea typeface="+mn-ea"/>
                <a:cs typeface="Arial"/>
              </a:rPr>
              <a:t>ملوك الفرس</a:t>
            </a:r>
            <a:endParaRPr lang="en-US" b="1" i="1" dirty="0">
              <a:solidFill>
                <a:srgbClr val="FFFFFF"/>
              </a:solidFill>
              <a:latin typeface="Arial"/>
              <a:ea typeface="+mn-ea"/>
              <a:cs typeface="Arial"/>
            </a:endParaRPr>
          </a:p>
        </p:txBody>
      </p:sp>
      <p:sp>
        <p:nvSpPr>
          <p:cNvPr id="22557" name="Rectangle 29"/>
          <p:cNvSpPr>
            <a:spLocks noChangeArrowheads="1"/>
          </p:cNvSpPr>
          <p:nvPr/>
        </p:nvSpPr>
        <p:spPr bwMode="auto">
          <a:xfrm>
            <a:off x="2209800"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spcBef>
                <a:spcPct val="20000"/>
              </a:spcBef>
              <a:buClr>
                <a:srgbClr val="408000"/>
              </a:buClr>
              <a:buSzPct val="110000"/>
              <a:defRPr/>
            </a:pPr>
            <a:r>
              <a:rPr lang="ar-JO" dirty="0">
                <a:solidFill>
                  <a:srgbClr val="FFFFFF"/>
                </a:solidFill>
                <a:latin typeface="Arial"/>
                <a:ea typeface="+mn-ea"/>
                <a:cs typeface="Arial"/>
              </a:rPr>
              <a:t>كورش</a:t>
            </a:r>
            <a:endParaRPr lang="en-US" dirty="0">
              <a:solidFill>
                <a:srgbClr val="FFFFFF"/>
              </a:solidFill>
              <a:latin typeface="Arial"/>
              <a:ea typeface="+mn-ea"/>
              <a:cs typeface="Arial"/>
            </a:endParaRPr>
          </a:p>
        </p:txBody>
      </p:sp>
      <p:sp>
        <p:nvSpPr>
          <p:cNvPr id="22558" name="Rectangle 30"/>
          <p:cNvSpPr>
            <a:spLocks noChangeArrowheads="1"/>
          </p:cNvSpPr>
          <p:nvPr/>
        </p:nvSpPr>
        <p:spPr bwMode="auto">
          <a:xfrm>
            <a:off x="3779912" y="6096000"/>
            <a:ext cx="1447800" cy="4953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spcBef>
                <a:spcPct val="20000"/>
              </a:spcBef>
              <a:buClr>
                <a:srgbClr val="408000"/>
              </a:buClr>
              <a:buSzPct val="110000"/>
              <a:defRPr/>
            </a:pPr>
            <a:r>
              <a:rPr lang="ar-JO" dirty="0">
                <a:solidFill>
                  <a:srgbClr val="FFFFFF"/>
                </a:solidFill>
                <a:latin typeface="Arial"/>
                <a:ea typeface="+mn-ea"/>
                <a:cs typeface="Arial"/>
              </a:rPr>
              <a:t>داريوس</a:t>
            </a:r>
            <a:endParaRPr lang="en-US" dirty="0">
              <a:solidFill>
                <a:srgbClr val="FFFFFF"/>
              </a:solidFill>
              <a:latin typeface="Arial"/>
              <a:ea typeface="+mn-ea"/>
              <a:cs typeface="Arial"/>
            </a:endParaRPr>
          </a:p>
        </p:txBody>
      </p:sp>
      <p:pic>
        <p:nvPicPr>
          <p:cNvPr id="115745" name="Picture 33" descr="1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1000" y="3657600"/>
            <a:ext cx="114300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34" descr="thum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9400" y="3581400"/>
            <a:ext cx="642938"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Up Arrow 1"/>
          <p:cNvSpPr/>
          <p:nvPr/>
        </p:nvSpPr>
        <p:spPr bwMode="auto">
          <a:xfrm>
            <a:off x="370790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0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8"/>
                                        </p:tgtEl>
                                        <p:attrNameLst>
                                          <p:attrName>style.visibility</p:attrName>
                                        </p:attrNameLst>
                                      </p:cBhvr>
                                      <p:to>
                                        <p:strVal val="visible"/>
                                      </p:to>
                                    </p:set>
                                    <p:anim calcmode="lin" valueType="num">
                                      <p:cBhvr additive="base">
                                        <p:cTn id="7" dur="500" fill="hold"/>
                                        <p:tgtEl>
                                          <p:spTgt spid="22538"/>
                                        </p:tgtEl>
                                        <p:attrNameLst>
                                          <p:attrName>ppt_x</p:attrName>
                                        </p:attrNameLst>
                                      </p:cBhvr>
                                      <p:tavLst>
                                        <p:tav tm="0">
                                          <p:val>
                                            <p:strVal val="0-#ppt_w/2"/>
                                          </p:val>
                                        </p:tav>
                                        <p:tav tm="100000">
                                          <p:val>
                                            <p:strVal val="#ppt_x"/>
                                          </p:val>
                                        </p:tav>
                                      </p:tavLst>
                                    </p:anim>
                                    <p:anim calcmode="lin" valueType="num">
                                      <p:cBhvr additive="base">
                                        <p:cTn id="8" dur="500" fill="hold"/>
                                        <p:tgtEl>
                                          <p:spTgt spid="2253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3"/>
                                        </p:tgtEl>
                                        <p:attrNameLst>
                                          <p:attrName>style.visibility</p:attrName>
                                        </p:attrNameLst>
                                      </p:cBhvr>
                                      <p:to>
                                        <p:strVal val="visible"/>
                                      </p:to>
                                    </p:set>
                                    <p:anim calcmode="lin" valueType="num">
                                      <p:cBhvr additive="base">
                                        <p:cTn id="13" dur="500" fill="hold"/>
                                        <p:tgtEl>
                                          <p:spTgt spid="22533"/>
                                        </p:tgtEl>
                                        <p:attrNameLst>
                                          <p:attrName>ppt_x</p:attrName>
                                        </p:attrNameLst>
                                      </p:cBhvr>
                                      <p:tavLst>
                                        <p:tav tm="0">
                                          <p:val>
                                            <p:strVal val="0-#ppt_w/2"/>
                                          </p:val>
                                        </p:tav>
                                        <p:tav tm="100000">
                                          <p:val>
                                            <p:strVal val="#ppt_x"/>
                                          </p:val>
                                        </p:tav>
                                      </p:tavLst>
                                    </p:anim>
                                    <p:anim calcmode="lin" valueType="num">
                                      <p:cBhvr additive="base">
                                        <p:cTn id="14"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22549"/>
                                        </p:tgtEl>
                                        <p:attrNameLst>
                                          <p:attrName>style.visibility</p:attrName>
                                        </p:attrNameLst>
                                      </p:cBhvr>
                                      <p:to>
                                        <p:strVal val="visible"/>
                                      </p:to>
                                    </p:set>
                                    <p:anim calcmode="lin" valueType="num">
                                      <p:cBhvr additive="base">
                                        <p:cTn id="24" dur="500" fill="hold"/>
                                        <p:tgtEl>
                                          <p:spTgt spid="22549"/>
                                        </p:tgtEl>
                                        <p:attrNameLst>
                                          <p:attrName>ppt_x</p:attrName>
                                        </p:attrNameLst>
                                      </p:cBhvr>
                                      <p:tavLst>
                                        <p:tav tm="0">
                                          <p:val>
                                            <p:strVal val="0-#ppt_w/2"/>
                                          </p:val>
                                        </p:tav>
                                        <p:tav tm="100000">
                                          <p:val>
                                            <p:strVal val="#ppt_x"/>
                                          </p:val>
                                        </p:tav>
                                      </p:tavLst>
                                    </p:anim>
                                    <p:anim calcmode="lin" valueType="num">
                                      <p:cBhvr additive="base">
                                        <p:cTn id="25" dur="500" fill="hold"/>
                                        <p:tgtEl>
                                          <p:spTgt spid="225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22536"/>
                                        </p:tgtEl>
                                        <p:attrNameLst>
                                          <p:attrName>style.visibility</p:attrName>
                                        </p:attrNameLst>
                                      </p:cBhvr>
                                      <p:to>
                                        <p:strVal val="visible"/>
                                      </p:to>
                                    </p:set>
                                    <p:anim calcmode="lin" valueType="num">
                                      <p:cBhvr additive="base">
                                        <p:cTn id="30" dur="500" fill="hold"/>
                                        <p:tgtEl>
                                          <p:spTgt spid="22536"/>
                                        </p:tgtEl>
                                        <p:attrNameLst>
                                          <p:attrName>ppt_x</p:attrName>
                                        </p:attrNameLst>
                                      </p:cBhvr>
                                      <p:tavLst>
                                        <p:tav tm="0">
                                          <p:val>
                                            <p:strVal val="0-#ppt_w/2"/>
                                          </p:val>
                                        </p:tav>
                                        <p:tav tm="100000">
                                          <p:val>
                                            <p:strVal val="#ppt_x"/>
                                          </p:val>
                                        </p:tav>
                                      </p:tavLst>
                                    </p:anim>
                                    <p:anim calcmode="lin" valueType="num">
                                      <p:cBhvr additive="base">
                                        <p:cTn id="31" dur="5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2557"/>
                                        </p:tgtEl>
                                        <p:attrNameLst>
                                          <p:attrName>style.visibility</p:attrName>
                                        </p:attrNameLst>
                                      </p:cBhvr>
                                      <p:to>
                                        <p:strVal val="visible"/>
                                      </p:to>
                                    </p:set>
                                    <p:anim calcmode="lin" valueType="num">
                                      <p:cBhvr additive="base">
                                        <p:cTn id="36" dur="500" fill="hold"/>
                                        <p:tgtEl>
                                          <p:spTgt spid="22557"/>
                                        </p:tgtEl>
                                        <p:attrNameLst>
                                          <p:attrName>ppt_x</p:attrName>
                                        </p:attrNameLst>
                                      </p:cBhvr>
                                      <p:tavLst>
                                        <p:tav tm="0">
                                          <p:val>
                                            <p:strVal val="0-#ppt_w/2"/>
                                          </p:val>
                                        </p:tav>
                                        <p:tav tm="100000">
                                          <p:val>
                                            <p:strVal val="#ppt_x"/>
                                          </p:val>
                                        </p:tav>
                                      </p:tavLst>
                                    </p:anim>
                                    <p:anim calcmode="lin" valueType="num">
                                      <p:cBhvr additive="base">
                                        <p:cTn id="37" dur="500" fill="hold"/>
                                        <p:tgtEl>
                                          <p:spTgt spid="2255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22558"/>
                                        </p:tgtEl>
                                        <p:attrNameLst>
                                          <p:attrName>style.visibility</p:attrName>
                                        </p:attrNameLst>
                                      </p:cBhvr>
                                      <p:to>
                                        <p:strVal val="visible"/>
                                      </p:to>
                                    </p:set>
                                    <p:anim calcmode="lin" valueType="num">
                                      <p:cBhvr additive="base">
                                        <p:cTn id="42" dur="500" fill="hold"/>
                                        <p:tgtEl>
                                          <p:spTgt spid="22558"/>
                                        </p:tgtEl>
                                        <p:attrNameLst>
                                          <p:attrName>ppt_x</p:attrName>
                                        </p:attrNameLst>
                                      </p:cBhvr>
                                      <p:tavLst>
                                        <p:tav tm="0">
                                          <p:val>
                                            <p:strVal val="0-#ppt_w/2"/>
                                          </p:val>
                                        </p:tav>
                                        <p:tav tm="100000">
                                          <p:val>
                                            <p:strVal val="#ppt_x"/>
                                          </p:val>
                                        </p:tav>
                                      </p:tavLst>
                                    </p:anim>
                                    <p:anim calcmode="lin" valueType="num">
                                      <p:cBhvr additive="base">
                                        <p:cTn id="43" dur="500" fill="hold"/>
                                        <p:tgtEl>
                                          <p:spTgt spid="22558"/>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22542"/>
                                        </p:tgtEl>
                                        <p:attrNameLst>
                                          <p:attrName>style.visibility</p:attrName>
                                        </p:attrNameLst>
                                      </p:cBhvr>
                                      <p:to>
                                        <p:strVal val="visible"/>
                                      </p:to>
                                    </p:set>
                                    <p:anim calcmode="lin" valueType="num">
                                      <p:cBhvr additive="base">
                                        <p:cTn id="53" dur="500" fill="hold"/>
                                        <p:tgtEl>
                                          <p:spTgt spid="22542"/>
                                        </p:tgtEl>
                                        <p:attrNameLst>
                                          <p:attrName>ppt_x</p:attrName>
                                        </p:attrNameLst>
                                      </p:cBhvr>
                                      <p:tavLst>
                                        <p:tav tm="0">
                                          <p:val>
                                            <p:strVal val="0-#ppt_w/2"/>
                                          </p:val>
                                        </p:tav>
                                        <p:tav tm="100000">
                                          <p:val>
                                            <p:strVal val="#ppt_x"/>
                                          </p:val>
                                        </p:tav>
                                      </p:tavLst>
                                    </p:anim>
                                    <p:anim calcmode="lin" valueType="num">
                                      <p:cBhvr additive="base">
                                        <p:cTn id="54" dur="500" fill="hold"/>
                                        <p:tgtEl>
                                          <p:spTgt spid="22542"/>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grpId="0" nodeType="afterEffect">
                                  <p:stCondLst>
                                    <p:cond delay="0"/>
                                  </p:stCondLst>
                                  <p:childTnLst>
                                    <p:set>
                                      <p:cBhvr>
                                        <p:cTn id="57" dur="1" fill="hold">
                                          <p:stCondLst>
                                            <p:cond delay="0"/>
                                          </p:stCondLst>
                                        </p:cTn>
                                        <p:tgtEl>
                                          <p:spTgt spid="22539"/>
                                        </p:tgtEl>
                                        <p:attrNameLst>
                                          <p:attrName>style.visibility</p:attrName>
                                        </p:attrNameLst>
                                      </p:cBhvr>
                                      <p:to>
                                        <p:strVal val="visible"/>
                                      </p:to>
                                    </p:set>
                                    <p:anim calcmode="lin" valueType="num">
                                      <p:cBhvr additive="base">
                                        <p:cTn id="58" dur="500" fill="hold"/>
                                        <p:tgtEl>
                                          <p:spTgt spid="22539"/>
                                        </p:tgtEl>
                                        <p:attrNameLst>
                                          <p:attrName>ppt_x</p:attrName>
                                        </p:attrNameLst>
                                      </p:cBhvr>
                                      <p:tavLst>
                                        <p:tav tm="0">
                                          <p:val>
                                            <p:strVal val="0-#ppt_w/2"/>
                                          </p:val>
                                        </p:tav>
                                        <p:tav tm="100000">
                                          <p:val>
                                            <p:strVal val="#ppt_x"/>
                                          </p:val>
                                        </p:tav>
                                      </p:tavLst>
                                    </p:anim>
                                    <p:anim calcmode="lin" valueType="num">
                                      <p:cBhvr additive="base">
                                        <p:cTn id="59" dur="500" fill="hold"/>
                                        <p:tgtEl>
                                          <p:spTgt spid="22539"/>
                                        </p:tgtEl>
                                        <p:attrNameLst>
                                          <p:attrName>ppt_y</p:attrName>
                                        </p:attrNameLst>
                                      </p:cBhvr>
                                      <p:tavLst>
                                        <p:tav tm="0">
                                          <p:val>
                                            <p:strVal val="#ppt_y"/>
                                          </p:val>
                                        </p:tav>
                                        <p:tav tm="100000">
                                          <p:val>
                                            <p:strVal val="#ppt_y"/>
                                          </p:val>
                                        </p:tav>
                                      </p:tavLst>
                                    </p:anim>
                                  </p:childTnLst>
                                </p:cTn>
                              </p:par>
                            </p:childTnLst>
                          </p:cTn>
                        </p:par>
                        <p:par>
                          <p:cTn id="60" fill="hold">
                            <p:stCondLst>
                              <p:cond delay="1000"/>
                            </p:stCondLst>
                            <p:childTnLst>
                              <p:par>
                                <p:cTn id="61" presetID="2" presetClass="entr" presetSubtype="8" fill="hold" grpId="0" nodeType="afterEffect">
                                  <p:stCondLst>
                                    <p:cond delay="0"/>
                                  </p:stCondLst>
                                  <p:childTnLst>
                                    <p:set>
                                      <p:cBhvr>
                                        <p:cTn id="62" dur="1" fill="hold">
                                          <p:stCondLst>
                                            <p:cond delay="0"/>
                                          </p:stCondLst>
                                        </p:cTn>
                                        <p:tgtEl>
                                          <p:spTgt spid="22540"/>
                                        </p:tgtEl>
                                        <p:attrNameLst>
                                          <p:attrName>style.visibility</p:attrName>
                                        </p:attrNameLst>
                                      </p:cBhvr>
                                      <p:to>
                                        <p:strVal val="visible"/>
                                      </p:to>
                                    </p:set>
                                    <p:anim calcmode="lin" valueType="num">
                                      <p:cBhvr additive="base">
                                        <p:cTn id="63" dur="500" fill="hold"/>
                                        <p:tgtEl>
                                          <p:spTgt spid="22540"/>
                                        </p:tgtEl>
                                        <p:attrNameLst>
                                          <p:attrName>ppt_x</p:attrName>
                                        </p:attrNameLst>
                                      </p:cBhvr>
                                      <p:tavLst>
                                        <p:tav tm="0">
                                          <p:val>
                                            <p:strVal val="0-#ppt_w/2"/>
                                          </p:val>
                                        </p:tav>
                                        <p:tav tm="100000">
                                          <p:val>
                                            <p:strVal val="#ppt_x"/>
                                          </p:val>
                                        </p:tav>
                                      </p:tavLst>
                                    </p:anim>
                                    <p:anim calcmode="lin" valueType="num">
                                      <p:cBhvr additive="base">
                                        <p:cTn id="64" dur="500" fill="hold"/>
                                        <p:tgtEl>
                                          <p:spTgt spid="22540"/>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22537"/>
                                        </p:tgtEl>
                                        <p:attrNameLst>
                                          <p:attrName>style.visibility</p:attrName>
                                        </p:attrNameLst>
                                      </p:cBhvr>
                                      <p:to>
                                        <p:strVal val="visible"/>
                                      </p:to>
                                    </p:set>
                                    <p:anim calcmode="lin" valueType="num">
                                      <p:cBhvr additive="base">
                                        <p:cTn id="69" dur="500" fill="hold"/>
                                        <p:tgtEl>
                                          <p:spTgt spid="22537"/>
                                        </p:tgtEl>
                                        <p:attrNameLst>
                                          <p:attrName>ppt_x</p:attrName>
                                        </p:attrNameLst>
                                      </p:cBhvr>
                                      <p:tavLst>
                                        <p:tav tm="0">
                                          <p:val>
                                            <p:strVal val="0-#ppt_w/2"/>
                                          </p:val>
                                        </p:tav>
                                        <p:tav tm="100000">
                                          <p:val>
                                            <p:strVal val="#ppt_x"/>
                                          </p:val>
                                        </p:tav>
                                      </p:tavLst>
                                    </p:anim>
                                    <p:anim calcmode="lin" valueType="num">
                                      <p:cBhvr additive="base">
                                        <p:cTn id="70" dur="500" fill="hold"/>
                                        <p:tgtEl>
                                          <p:spTgt spid="225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9" grpId="0" autoUpdateAnimBg="0"/>
      <p:bldP spid="22533" grpId="0" autoUpdateAnimBg="0"/>
      <p:bldP spid="22535" grpId="0" autoUpdateAnimBg="0"/>
      <p:bldP spid="22536" grpId="0" autoUpdateAnimBg="0"/>
      <p:bldP spid="22537" grpId="0" autoUpdateAnimBg="0"/>
      <p:bldP spid="22538" grpId="0" autoUpdateAnimBg="0"/>
      <p:bldP spid="22539" grpId="0" autoUpdateAnimBg="0"/>
      <p:bldP spid="22540" grpId="0" autoUpdateAnimBg="0"/>
      <p:bldP spid="22542" grpId="0" autoUpdateAnimBg="0"/>
      <p:bldP spid="22557" grpId="0" autoUpdateAnimBg="0"/>
      <p:bldP spid="22558" grpId="0" autoUpdateAnimBg="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33122" name="Group 4"/>
          <p:cNvGrpSpPr>
            <a:grpSpLocks/>
          </p:cNvGrpSpPr>
          <p:nvPr/>
        </p:nvGrpSpPr>
        <p:grpSpPr bwMode="auto">
          <a:xfrm>
            <a:off x="609600" y="4235450"/>
            <a:ext cx="8153400" cy="1484313"/>
            <a:chOff x="432" y="1948"/>
            <a:chExt cx="5136" cy="935"/>
          </a:xfrm>
        </p:grpSpPr>
        <p:sp>
          <p:nvSpPr>
            <p:cNvPr id="1413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كانون 1</a:t>
              </a:r>
              <a:endParaRPr lang="en-US" sz="3600" b="1" dirty="0">
                <a:latin typeface="Arial"/>
                <a:ea typeface="+mn-ea"/>
                <a:cs typeface="Arial"/>
              </a:endParaRPr>
            </a:p>
          </p:txBody>
        </p:sp>
        <p:sp>
          <p:nvSpPr>
            <p:cNvPr id="1413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أيلول</a:t>
              </a:r>
              <a:endParaRPr lang="en-US" sz="3600" b="1" dirty="0">
                <a:latin typeface="Arial"/>
                <a:ea typeface="+mn-ea"/>
                <a:cs typeface="Arial"/>
              </a:endParaRPr>
            </a:p>
          </p:txBody>
        </p:sp>
        <p:sp>
          <p:nvSpPr>
            <p:cNvPr id="1413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2" name="Text Box 10"/>
            <p:cNvSpPr txBox="1">
              <a:spLocks noChangeArrowheads="1"/>
            </p:cNvSpPr>
            <p:nvPr/>
          </p:nvSpPr>
          <p:spPr bwMode="auto">
            <a:xfrm>
              <a:off x="2613" y="2476"/>
              <a:ext cx="990"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1</a:t>
              </a:r>
              <a:endParaRPr lang="en-US" sz="3600" b="1" dirty="0">
                <a:latin typeface="Arial"/>
                <a:ea typeface="+mn-ea"/>
                <a:cs typeface="Arial"/>
              </a:endParaRPr>
            </a:p>
          </p:txBody>
        </p:sp>
        <p:sp>
          <p:nvSpPr>
            <p:cNvPr id="1413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4" name="Text Box 12"/>
            <p:cNvSpPr txBox="1">
              <a:spLocks noChangeArrowheads="1"/>
            </p:cNvSpPr>
            <p:nvPr/>
          </p:nvSpPr>
          <p:spPr bwMode="auto">
            <a:xfrm>
              <a:off x="3513" y="2476"/>
              <a:ext cx="990"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2</a:t>
              </a:r>
              <a:endParaRPr lang="en-US" sz="3600" b="1" dirty="0">
                <a:latin typeface="Arial"/>
                <a:ea typeface="+mn-ea"/>
                <a:cs typeface="Arial"/>
              </a:endParaRPr>
            </a:p>
          </p:txBody>
        </p:sp>
        <p:sp>
          <p:nvSpPr>
            <p:cNvPr id="1413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آب</a:t>
              </a:r>
              <a:endParaRPr lang="en-US" sz="3600" b="1" dirty="0">
                <a:latin typeface="Arial"/>
                <a:ea typeface="+mn-ea"/>
                <a:cs typeface="Arial"/>
              </a:endParaRPr>
            </a:p>
          </p:txBody>
        </p:sp>
        <p:sp>
          <p:nvSpPr>
            <p:cNvPr id="1413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413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41330" name="AutoShape 18"/>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Arial"/>
              <a:ea typeface="+mn-ea"/>
              <a:cs typeface="Arial"/>
            </a:endParaRPr>
          </a:p>
        </p:txBody>
      </p:sp>
      <p:sp>
        <p:nvSpPr>
          <p:cNvPr id="141331" name="Text Box 19"/>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29/ 8</a:t>
            </a:r>
            <a:endParaRPr lang="en-US" sz="3200" b="1" dirty="0">
              <a:latin typeface="Arial"/>
              <a:ea typeface="+mn-ea"/>
              <a:cs typeface="Arial"/>
            </a:endParaRPr>
          </a:p>
          <a:p>
            <a:pPr algn="ctr">
              <a:defRPr/>
            </a:pPr>
            <a:r>
              <a:rPr lang="ar-JO" sz="3200" b="1" dirty="0">
                <a:latin typeface="Arial"/>
                <a:ea typeface="+mn-ea"/>
                <a:cs typeface="Arial"/>
              </a:rPr>
              <a:t>1: 1</a:t>
            </a:r>
            <a:endParaRPr lang="en-US" sz="3200" b="1" dirty="0">
              <a:latin typeface="Arial"/>
              <a:ea typeface="+mn-ea"/>
              <a:cs typeface="Arial"/>
            </a:endParaRPr>
          </a:p>
        </p:txBody>
      </p:sp>
      <p:sp>
        <p:nvSpPr>
          <p:cNvPr id="141332" name="Text Box 20"/>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latin typeface="Arial"/>
                <a:ea typeface="+mn-ea"/>
                <a:cs typeface="Arial"/>
              </a:rPr>
              <a:t>520 ق.م</a:t>
            </a:r>
            <a:endParaRPr lang="en-US" sz="4000" b="1" dirty="0">
              <a:latin typeface="Arial"/>
              <a:ea typeface="+mn-ea"/>
              <a:cs typeface="Arial"/>
            </a:endParaRPr>
          </a:p>
        </p:txBody>
      </p:sp>
      <p:sp>
        <p:nvSpPr>
          <p:cNvPr id="20" name="Title 19"/>
          <p:cNvSpPr>
            <a:spLocks noGrp="1"/>
          </p:cNvSpPr>
          <p:nvPr>
            <p:ph type="title" idx="4294967295"/>
          </p:nvPr>
        </p:nvSpPr>
        <p:spPr/>
        <p:txBody>
          <a:bodyPr/>
          <a:lstStyle/>
          <a:p>
            <a:pPr>
              <a:defRPr/>
            </a:pPr>
            <a:r>
              <a:rPr lang="ar-JO" sz="3600" dirty="0">
                <a:latin typeface="Arial" pitchFamily="34" charset="0"/>
                <a:cs typeface="Arial" pitchFamily="34" charset="0"/>
              </a:rPr>
              <a:t>النبوءة رقم 1: الله يتكلم عن إهمال الهيكل</a:t>
            </a:r>
            <a:endParaRPr lang="en-US" sz="3600" dirty="0">
              <a:latin typeface="Arial" pitchFamily="34" charset="0"/>
              <a:ea typeface="ＭＳ Ｐゴシック" charset="0"/>
              <a:cs typeface="Arial" pitchFamily="34"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solidFill>
                <a:srgbClr val="EAEAEA"/>
              </a:solidFill>
              <a:latin typeface="Arial" charset="0"/>
              <a:cs typeface="Arial" charset="0"/>
            </a:endParaRPr>
          </a:p>
        </p:txBody>
      </p:sp>
      <p:sp>
        <p:nvSpPr>
          <p:cNvPr id="106504" name="Text Box 9"/>
          <p:cNvSpPr txBox="1">
            <a:spLocks noChangeArrowheads="1"/>
          </p:cNvSpPr>
          <p:nvPr/>
        </p:nvSpPr>
        <p:spPr bwMode="auto">
          <a:xfrm>
            <a:off x="8382000" y="7620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solidFill>
                  <a:srgbClr val="FFFFFF"/>
                </a:solidFill>
                <a:latin typeface="Arial" charset="0"/>
                <a:cs typeface="Arial" charset="0"/>
              </a:rPr>
              <a:t>342</a:t>
            </a:r>
            <a:endParaRPr lang="en-US" sz="2000" b="1" dirty="0">
              <a:solidFill>
                <a:srgbClr val="FFFFFF"/>
              </a:solidFill>
              <a:latin typeface="Arial" charset="0"/>
              <a:cs typeface="Arial" charset="0"/>
            </a:endParaRP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931</a:t>
            </a:r>
            <a:endParaRPr lang="en-US" sz="2800" dirty="0">
              <a:solidFill>
                <a:srgbClr val="FFFFFF"/>
              </a:solidFill>
              <a:latin typeface="Arial" charset="0"/>
              <a:cs typeface="Arial" charset="0"/>
            </a:endParaRP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722</a:t>
            </a:r>
            <a:endParaRPr lang="en-US" sz="2800" dirty="0">
              <a:solidFill>
                <a:srgbClr val="FFFFFF"/>
              </a:solidFill>
              <a:latin typeface="Arial" charset="0"/>
              <a:cs typeface="Arial" charset="0"/>
            </a:endParaRP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586</a:t>
            </a:r>
            <a:endParaRPr lang="en-US" sz="2800" dirty="0">
              <a:solidFill>
                <a:srgbClr val="FFFFFF"/>
              </a:solidFill>
              <a:latin typeface="Arial" charset="0"/>
              <a:cs typeface="Arial" charset="0"/>
            </a:endParaRP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عوبديا</a:t>
            </a:r>
            <a:endParaRPr lang="en-US" sz="2800" dirty="0">
              <a:solidFill>
                <a:srgbClr val="FFFFFF"/>
              </a:solidFill>
              <a:latin typeface="Arial" charset="0"/>
              <a:cs typeface="Arial" charset="0"/>
            </a:endParaRP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يونان</a:t>
            </a:r>
            <a:endParaRPr lang="en-US" sz="2800" dirty="0">
              <a:solidFill>
                <a:srgbClr val="FFFFFF"/>
              </a:solidFill>
              <a:latin typeface="Arial" charset="0"/>
              <a:cs typeface="Arial" charset="0"/>
            </a:endParaRP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عاموس</a:t>
            </a:r>
            <a:endParaRPr lang="en-US" sz="2800" dirty="0">
              <a:solidFill>
                <a:srgbClr val="FFFFFF"/>
              </a:solidFill>
              <a:latin typeface="Arial" charset="0"/>
              <a:cs typeface="Arial" charset="0"/>
            </a:endParaRP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هوشع</a:t>
            </a:r>
            <a:endParaRPr lang="en-US" sz="2800" dirty="0">
              <a:solidFill>
                <a:srgbClr val="FFFFFF"/>
              </a:solidFill>
              <a:latin typeface="Arial" charset="0"/>
              <a:cs typeface="Arial" charset="0"/>
            </a:endParaRP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أشعياء</a:t>
            </a:r>
            <a:endParaRPr lang="en-US" sz="2800" dirty="0">
              <a:solidFill>
                <a:srgbClr val="FFFFFF"/>
              </a:solidFill>
              <a:latin typeface="Arial" charset="0"/>
              <a:cs typeface="Arial" charset="0"/>
            </a:endParaRP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ميخا</a:t>
            </a:r>
            <a:endParaRPr lang="en-US" sz="2800" dirty="0">
              <a:solidFill>
                <a:srgbClr val="FFFFFF"/>
              </a:solidFill>
              <a:latin typeface="Arial" charset="0"/>
              <a:cs typeface="Arial" charset="0"/>
            </a:endParaRP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ناحوم</a:t>
            </a:r>
            <a:endParaRPr lang="en-US" sz="2800" dirty="0">
              <a:solidFill>
                <a:srgbClr val="FFFFFF"/>
              </a:solidFill>
              <a:latin typeface="Arial" charset="0"/>
              <a:cs typeface="Arial" charset="0"/>
            </a:endParaRP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صفنيا</a:t>
            </a:r>
            <a:endParaRPr lang="en-US" sz="2800" dirty="0">
              <a:solidFill>
                <a:srgbClr val="FFFFFF"/>
              </a:solidFill>
              <a:latin typeface="Arial" charset="0"/>
              <a:cs typeface="Arial" charset="0"/>
            </a:endParaRP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حبقوق</a:t>
            </a:r>
            <a:endParaRPr lang="en-US" sz="2800" dirty="0">
              <a:solidFill>
                <a:srgbClr val="FFFFFF"/>
              </a:solidFill>
              <a:latin typeface="Arial" charset="0"/>
              <a:cs typeface="Arial" charset="0"/>
            </a:endParaRP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يوئيل</a:t>
            </a:r>
            <a:endParaRPr lang="en-US" sz="2800" dirty="0">
              <a:solidFill>
                <a:srgbClr val="FFFFFF"/>
              </a:solidFill>
              <a:latin typeface="Arial" charset="0"/>
              <a:cs typeface="Arial" charset="0"/>
            </a:endParaRP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إرميا</a:t>
            </a:r>
            <a:endParaRPr lang="en-US" sz="2800" dirty="0">
              <a:solidFill>
                <a:srgbClr val="FFFFFF"/>
              </a:solidFill>
              <a:latin typeface="Arial" charset="0"/>
              <a:cs typeface="Arial" charset="0"/>
            </a:endParaRP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مراثي</a:t>
            </a:r>
            <a:endParaRPr lang="en-US" sz="2800" dirty="0">
              <a:solidFill>
                <a:srgbClr val="FFFFFF"/>
              </a:solidFill>
              <a:latin typeface="Arial" charset="0"/>
              <a:cs typeface="Arial" charset="0"/>
            </a:endParaRP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دانيال</a:t>
            </a:r>
            <a:endParaRPr lang="en-US" sz="2800" dirty="0">
              <a:solidFill>
                <a:srgbClr val="FFFFFF"/>
              </a:solidFill>
              <a:latin typeface="Arial" charset="0"/>
              <a:cs typeface="Arial" charset="0"/>
            </a:endParaRPr>
          </a:p>
        </p:txBody>
      </p:sp>
      <p:sp>
        <p:nvSpPr>
          <p:cNvPr id="114714" name="Rectangle 26"/>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lang="ar-JO" sz="2800" dirty="0">
                <a:solidFill>
                  <a:srgbClr val="FFFFFF"/>
                </a:solidFill>
                <a:latin typeface="Arial" charset="0"/>
                <a:cs typeface="Arial" charset="0"/>
              </a:rPr>
              <a:t>حزقيال</a:t>
            </a:r>
            <a:endParaRPr lang="en-US" sz="2800" dirty="0">
              <a:solidFill>
                <a:srgbClr val="FFFFFF"/>
              </a:solidFill>
              <a:latin typeface="Arial" charset="0"/>
              <a:cs typeface="Arial" charset="0"/>
            </a:endParaRP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99CCFF"/>
              </a:buClr>
              <a:buSzPct val="110000"/>
            </a:pPr>
            <a:r>
              <a:rPr lang="ar-JO" sz="2800" dirty="0">
                <a:solidFill>
                  <a:srgbClr val="FFFFFF"/>
                </a:solidFill>
                <a:latin typeface="Arial" charset="0"/>
                <a:cs typeface="Arial" charset="0"/>
              </a:rPr>
              <a:t>حجي</a:t>
            </a:r>
            <a:endParaRPr lang="en-US" sz="2800" dirty="0">
              <a:solidFill>
                <a:srgbClr val="FFFFFF"/>
              </a:solidFill>
              <a:latin typeface="Arial" charset="0"/>
              <a:cs typeface="Arial" charset="0"/>
            </a:endParaRP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99CCFF"/>
              </a:buClr>
              <a:buSzPct val="110000"/>
            </a:pPr>
            <a:r>
              <a:rPr kumimoji="1" lang="ar-JO" sz="2800" dirty="0">
                <a:solidFill>
                  <a:srgbClr val="EAEAEA"/>
                </a:solidFill>
                <a:latin typeface="Arial" charset="0"/>
                <a:cs typeface="Arial" charset="0"/>
              </a:rPr>
              <a:t>تواريخ مهمة</a:t>
            </a:r>
            <a:endParaRPr kumimoji="1" lang="en-US" sz="2800" dirty="0">
              <a:solidFill>
                <a:srgbClr val="EAEAEA"/>
              </a:solidFill>
              <a:latin typeface="Arial" charset="0"/>
              <a:cs typeface="Arial" charset="0"/>
            </a:endParaRP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ar-JO"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ترتيب الأنبياء</a:t>
            </a:r>
            <a:endPar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endParaRPr>
          </a:p>
        </p:txBody>
      </p:sp>
      <p:sp>
        <p:nvSpPr>
          <p:cNvPr id="2" name="Cloud 1"/>
          <p:cNvSpPr/>
          <p:nvPr/>
        </p:nvSpPr>
        <p:spPr bwMode="auto">
          <a:xfrm>
            <a:off x="2285984" y="5857892"/>
            <a:ext cx="1143008" cy="1000108"/>
          </a:xfrm>
          <a:prstGeom prst="cloud">
            <a:avLst/>
          </a:prstGeom>
          <a:solidFill>
            <a:srgbClr val="00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57736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4701"/>
                                        </p:tgtEl>
                                        <p:attrNameLst>
                                          <p:attrName>style.visibility</p:attrName>
                                        </p:attrNameLst>
                                      </p:cBhvr>
                                      <p:to>
                                        <p:strVal val="visible"/>
                                      </p:to>
                                    </p:set>
                                    <p:anim calcmode="lin" valueType="num">
                                      <p:cBhvr additive="base">
                                        <p:cTn id="7" dur="500" fill="hold"/>
                                        <p:tgtEl>
                                          <p:spTgt spid="114701"/>
                                        </p:tgtEl>
                                        <p:attrNameLst>
                                          <p:attrName>ppt_x</p:attrName>
                                        </p:attrNameLst>
                                      </p:cBhvr>
                                      <p:tavLst>
                                        <p:tav tm="0">
                                          <p:val>
                                            <p:strVal val="0-#ppt_w/2"/>
                                          </p:val>
                                        </p:tav>
                                        <p:tav tm="100000">
                                          <p:val>
                                            <p:strVal val="#ppt_x"/>
                                          </p:val>
                                        </p:tav>
                                      </p:tavLst>
                                    </p:anim>
                                    <p:anim calcmode="lin" valueType="num">
                                      <p:cBhvr additive="base">
                                        <p:cTn id="8" dur="500" fill="hold"/>
                                        <p:tgtEl>
                                          <p:spTgt spid="114701"/>
                                        </p:tgtEl>
                                        <p:attrNameLst>
                                          <p:attrName>ppt_y</p:attrName>
                                        </p:attrNameLst>
                                      </p:cBhvr>
                                      <p:tavLst>
                                        <p:tav tm="0">
                                          <p:val>
                                            <p:strVal val="#ppt_y"/>
                                          </p:val>
                                        </p:tav>
                                        <p:tav tm="100000">
                                          <p:val>
                                            <p:strVal val="#ppt_y"/>
                                          </p:val>
                                        </p:tav>
                                      </p:tavLst>
                                    </p:anim>
                                  </p:childTnLst>
                                </p:cTn>
                              </p:par>
                            </p:childTnLst>
                          </p:cTn>
                        </p:par>
                        <p:par>
                          <p:cTn id="9" fill="hold" nodeType="with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14702"/>
                                        </p:tgtEl>
                                        <p:attrNameLst>
                                          <p:attrName>style.visibility</p:attrName>
                                        </p:attrNameLst>
                                      </p:cBhvr>
                                      <p:to>
                                        <p:strVal val="visible"/>
                                      </p:to>
                                    </p:set>
                                    <p:anim calcmode="lin" valueType="num">
                                      <p:cBhvr additive="base">
                                        <p:cTn id="12" dur="500" fill="hold"/>
                                        <p:tgtEl>
                                          <p:spTgt spid="114702"/>
                                        </p:tgtEl>
                                        <p:attrNameLst>
                                          <p:attrName>ppt_x</p:attrName>
                                        </p:attrNameLst>
                                      </p:cBhvr>
                                      <p:tavLst>
                                        <p:tav tm="0">
                                          <p:val>
                                            <p:strVal val="0-#ppt_w/2"/>
                                          </p:val>
                                        </p:tav>
                                        <p:tav tm="100000">
                                          <p:val>
                                            <p:strVal val="#ppt_x"/>
                                          </p:val>
                                        </p:tav>
                                      </p:tavLst>
                                    </p:anim>
                                    <p:anim calcmode="lin" valueType="num">
                                      <p:cBhvr additive="base">
                                        <p:cTn id="13" dur="500" fill="hold"/>
                                        <p:tgtEl>
                                          <p:spTgt spid="114702"/>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14703"/>
                                        </p:tgtEl>
                                        <p:attrNameLst>
                                          <p:attrName>style.visibility</p:attrName>
                                        </p:attrNameLst>
                                      </p:cBhvr>
                                      <p:to>
                                        <p:strVal val="visible"/>
                                      </p:to>
                                    </p:set>
                                    <p:anim calcmode="lin" valueType="num">
                                      <p:cBhvr additive="base">
                                        <p:cTn id="17" dur="500" fill="hold"/>
                                        <p:tgtEl>
                                          <p:spTgt spid="114703"/>
                                        </p:tgtEl>
                                        <p:attrNameLst>
                                          <p:attrName>ppt_x</p:attrName>
                                        </p:attrNameLst>
                                      </p:cBhvr>
                                      <p:tavLst>
                                        <p:tav tm="0">
                                          <p:val>
                                            <p:strVal val="0-#ppt_w/2"/>
                                          </p:val>
                                        </p:tav>
                                        <p:tav tm="100000">
                                          <p:val>
                                            <p:strVal val="#ppt_x"/>
                                          </p:val>
                                        </p:tav>
                                      </p:tavLst>
                                    </p:anim>
                                    <p:anim calcmode="lin" valueType="num">
                                      <p:cBhvr additive="base">
                                        <p:cTn id="18" dur="500" fill="hold"/>
                                        <p:tgtEl>
                                          <p:spTgt spid="114703"/>
                                        </p:tgtEl>
                                        <p:attrNameLst>
                                          <p:attrName>ppt_y</p:attrName>
                                        </p:attrNameLst>
                                      </p:cBhvr>
                                      <p:tavLst>
                                        <p:tav tm="0">
                                          <p:val>
                                            <p:strVal val="#ppt_y"/>
                                          </p:val>
                                        </p:tav>
                                        <p:tav tm="100000">
                                          <p:val>
                                            <p:strVal val="#ppt_y"/>
                                          </p:val>
                                        </p:tav>
                                      </p:tavLst>
                                    </p:anim>
                                  </p:childTnLst>
                                </p:cTn>
                              </p:par>
                            </p:childTnLst>
                          </p:cTn>
                        </p:par>
                        <p:par>
                          <p:cTn id="19" fill="hold" nodeType="with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14704"/>
                                        </p:tgtEl>
                                        <p:attrNameLst>
                                          <p:attrName>style.visibility</p:attrName>
                                        </p:attrNameLst>
                                      </p:cBhvr>
                                      <p:to>
                                        <p:strVal val="visible"/>
                                      </p:to>
                                    </p:set>
                                    <p:anim calcmode="lin" valueType="num">
                                      <p:cBhvr additive="base">
                                        <p:cTn id="22" dur="500" fill="hold"/>
                                        <p:tgtEl>
                                          <p:spTgt spid="114704"/>
                                        </p:tgtEl>
                                        <p:attrNameLst>
                                          <p:attrName>ppt_x</p:attrName>
                                        </p:attrNameLst>
                                      </p:cBhvr>
                                      <p:tavLst>
                                        <p:tav tm="0">
                                          <p:val>
                                            <p:strVal val="0-#ppt_w/2"/>
                                          </p:val>
                                        </p:tav>
                                        <p:tav tm="100000">
                                          <p:val>
                                            <p:strVal val="#ppt_x"/>
                                          </p:val>
                                        </p:tav>
                                      </p:tavLst>
                                    </p:anim>
                                    <p:anim calcmode="lin" valueType="num">
                                      <p:cBhvr additive="base">
                                        <p:cTn id="23" dur="500" fill="hold"/>
                                        <p:tgtEl>
                                          <p:spTgt spid="114704"/>
                                        </p:tgtEl>
                                        <p:attrNameLst>
                                          <p:attrName>ppt_y</p:attrName>
                                        </p:attrNameLst>
                                      </p:cBhvr>
                                      <p:tavLst>
                                        <p:tav tm="0">
                                          <p:val>
                                            <p:strVal val="#ppt_y"/>
                                          </p:val>
                                        </p:tav>
                                        <p:tav tm="100000">
                                          <p:val>
                                            <p:strVal val="#ppt_y"/>
                                          </p:val>
                                        </p:tav>
                                      </p:tavLst>
                                    </p:anim>
                                  </p:childTnLst>
                                </p:cTn>
                              </p:par>
                            </p:childTnLst>
                          </p:cTn>
                        </p:par>
                        <p:par>
                          <p:cTn id="24" fill="hold" nodeType="with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114705"/>
                                        </p:tgtEl>
                                        <p:attrNameLst>
                                          <p:attrName>style.visibility</p:attrName>
                                        </p:attrNameLst>
                                      </p:cBhvr>
                                      <p:to>
                                        <p:strVal val="visible"/>
                                      </p:to>
                                    </p:set>
                                    <p:anim calcmode="lin" valueType="num">
                                      <p:cBhvr additive="base">
                                        <p:cTn id="27" dur="500" fill="hold"/>
                                        <p:tgtEl>
                                          <p:spTgt spid="114705"/>
                                        </p:tgtEl>
                                        <p:attrNameLst>
                                          <p:attrName>ppt_x</p:attrName>
                                        </p:attrNameLst>
                                      </p:cBhvr>
                                      <p:tavLst>
                                        <p:tav tm="0">
                                          <p:val>
                                            <p:strVal val="0-#ppt_w/2"/>
                                          </p:val>
                                        </p:tav>
                                        <p:tav tm="100000">
                                          <p:val>
                                            <p:strVal val="#ppt_x"/>
                                          </p:val>
                                        </p:tav>
                                      </p:tavLst>
                                    </p:anim>
                                    <p:anim calcmode="lin" valueType="num">
                                      <p:cBhvr additive="base">
                                        <p:cTn id="28" dur="500" fill="hold"/>
                                        <p:tgtEl>
                                          <p:spTgt spid="114705"/>
                                        </p:tgtEl>
                                        <p:attrNameLst>
                                          <p:attrName>ppt_y</p:attrName>
                                        </p:attrNameLst>
                                      </p:cBhvr>
                                      <p:tavLst>
                                        <p:tav tm="0">
                                          <p:val>
                                            <p:strVal val="#ppt_y"/>
                                          </p:val>
                                        </p:tav>
                                        <p:tav tm="100000">
                                          <p:val>
                                            <p:strVal val="#ppt_y"/>
                                          </p:val>
                                        </p:tav>
                                      </p:tavLst>
                                    </p:anim>
                                  </p:childTnLst>
                                </p:cTn>
                              </p:par>
                            </p:childTnLst>
                          </p:cTn>
                        </p:par>
                        <p:par>
                          <p:cTn id="29" fill="hold" nodeType="with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114706"/>
                                        </p:tgtEl>
                                        <p:attrNameLst>
                                          <p:attrName>style.visibility</p:attrName>
                                        </p:attrNameLst>
                                      </p:cBhvr>
                                      <p:to>
                                        <p:strVal val="visible"/>
                                      </p:to>
                                    </p:set>
                                    <p:anim calcmode="lin" valueType="num">
                                      <p:cBhvr additive="base">
                                        <p:cTn id="32" dur="500" fill="hold"/>
                                        <p:tgtEl>
                                          <p:spTgt spid="114706"/>
                                        </p:tgtEl>
                                        <p:attrNameLst>
                                          <p:attrName>ppt_x</p:attrName>
                                        </p:attrNameLst>
                                      </p:cBhvr>
                                      <p:tavLst>
                                        <p:tav tm="0">
                                          <p:val>
                                            <p:strVal val="0-#ppt_w/2"/>
                                          </p:val>
                                        </p:tav>
                                        <p:tav tm="100000">
                                          <p:val>
                                            <p:strVal val="#ppt_x"/>
                                          </p:val>
                                        </p:tav>
                                      </p:tavLst>
                                    </p:anim>
                                    <p:anim calcmode="lin" valueType="num">
                                      <p:cBhvr additive="base">
                                        <p:cTn id="33" dur="500" fill="hold"/>
                                        <p:tgtEl>
                                          <p:spTgt spid="114706"/>
                                        </p:tgtEl>
                                        <p:attrNameLst>
                                          <p:attrName>ppt_y</p:attrName>
                                        </p:attrNameLst>
                                      </p:cBhvr>
                                      <p:tavLst>
                                        <p:tav tm="0">
                                          <p:val>
                                            <p:strVal val="#ppt_y"/>
                                          </p:val>
                                        </p:tav>
                                        <p:tav tm="100000">
                                          <p:val>
                                            <p:strVal val="#ppt_y"/>
                                          </p:val>
                                        </p:tav>
                                      </p:tavLst>
                                    </p:anim>
                                  </p:childTnLst>
                                </p:cTn>
                              </p:par>
                            </p:childTnLst>
                          </p:cTn>
                        </p:par>
                        <p:par>
                          <p:cTn id="34" fill="hold" nodeType="with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114707"/>
                                        </p:tgtEl>
                                        <p:attrNameLst>
                                          <p:attrName>style.visibility</p:attrName>
                                        </p:attrNameLst>
                                      </p:cBhvr>
                                      <p:to>
                                        <p:strVal val="visible"/>
                                      </p:to>
                                    </p:set>
                                    <p:anim calcmode="lin" valueType="num">
                                      <p:cBhvr additive="base">
                                        <p:cTn id="37" dur="500" fill="hold"/>
                                        <p:tgtEl>
                                          <p:spTgt spid="114707"/>
                                        </p:tgtEl>
                                        <p:attrNameLst>
                                          <p:attrName>ppt_x</p:attrName>
                                        </p:attrNameLst>
                                      </p:cBhvr>
                                      <p:tavLst>
                                        <p:tav tm="0">
                                          <p:val>
                                            <p:strVal val="0-#ppt_w/2"/>
                                          </p:val>
                                        </p:tav>
                                        <p:tav tm="100000">
                                          <p:val>
                                            <p:strVal val="#ppt_x"/>
                                          </p:val>
                                        </p:tav>
                                      </p:tavLst>
                                    </p:anim>
                                    <p:anim calcmode="lin" valueType="num">
                                      <p:cBhvr additive="base">
                                        <p:cTn id="38" dur="500" fill="hold"/>
                                        <p:tgtEl>
                                          <p:spTgt spid="114707"/>
                                        </p:tgtEl>
                                        <p:attrNameLst>
                                          <p:attrName>ppt_y</p:attrName>
                                        </p:attrNameLst>
                                      </p:cBhvr>
                                      <p:tavLst>
                                        <p:tav tm="0">
                                          <p:val>
                                            <p:strVal val="#ppt_y"/>
                                          </p:val>
                                        </p:tav>
                                        <p:tav tm="100000">
                                          <p:val>
                                            <p:strVal val="#ppt_y"/>
                                          </p:val>
                                        </p:tav>
                                      </p:tavLst>
                                    </p:anim>
                                  </p:childTnLst>
                                </p:cTn>
                              </p:par>
                            </p:childTnLst>
                          </p:cTn>
                        </p:par>
                        <p:par>
                          <p:cTn id="39" fill="hold" nodeType="with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114708"/>
                                        </p:tgtEl>
                                        <p:attrNameLst>
                                          <p:attrName>style.visibility</p:attrName>
                                        </p:attrNameLst>
                                      </p:cBhvr>
                                      <p:to>
                                        <p:strVal val="visible"/>
                                      </p:to>
                                    </p:set>
                                    <p:anim calcmode="lin" valueType="num">
                                      <p:cBhvr additive="base">
                                        <p:cTn id="42" dur="500" fill="hold"/>
                                        <p:tgtEl>
                                          <p:spTgt spid="114708"/>
                                        </p:tgtEl>
                                        <p:attrNameLst>
                                          <p:attrName>ppt_x</p:attrName>
                                        </p:attrNameLst>
                                      </p:cBhvr>
                                      <p:tavLst>
                                        <p:tav tm="0">
                                          <p:val>
                                            <p:strVal val="0-#ppt_w/2"/>
                                          </p:val>
                                        </p:tav>
                                        <p:tav tm="100000">
                                          <p:val>
                                            <p:strVal val="#ppt_x"/>
                                          </p:val>
                                        </p:tav>
                                      </p:tavLst>
                                    </p:anim>
                                    <p:anim calcmode="lin" valueType="num">
                                      <p:cBhvr additive="base">
                                        <p:cTn id="43" dur="500" fill="hold"/>
                                        <p:tgtEl>
                                          <p:spTgt spid="114708"/>
                                        </p:tgtEl>
                                        <p:attrNameLst>
                                          <p:attrName>ppt_y</p:attrName>
                                        </p:attrNameLst>
                                      </p:cBhvr>
                                      <p:tavLst>
                                        <p:tav tm="0">
                                          <p:val>
                                            <p:strVal val="#ppt_y"/>
                                          </p:val>
                                        </p:tav>
                                        <p:tav tm="100000">
                                          <p:val>
                                            <p:strVal val="#ppt_y"/>
                                          </p:val>
                                        </p:tav>
                                      </p:tavLst>
                                    </p:anim>
                                  </p:childTnLst>
                                </p:cTn>
                              </p:par>
                            </p:childTnLst>
                          </p:cTn>
                        </p:par>
                        <p:par>
                          <p:cTn id="44" fill="hold" nodeType="with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114710"/>
                                        </p:tgtEl>
                                        <p:attrNameLst>
                                          <p:attrName>style.visibility</p:attrName>
                                        </p:attrNameLst>
                                      </p:cBhvr>
                                      <p:to>
                                        <p:strVal val="visible"/>
                                      </p:to>
                                    </p:set>
                                    <p:anim calcmode="lin" valueType="num">
                                      <p:cBhvr additive="base">
                                        <p:cTn id="47" dur="500" fill="hold"/>
                                        <p:tgtEl>
                                          <p:spTgt spid="114710"/>
                                        </p:tgtEl>
                                        <p:attrNameLst>
                                          <p:attrName>ppt_x</p:attrName>
                                        </p:attrNameLst>
                                      </p:cBhvr>
                                      <p:tavLst>
                                        <p:tav tm="0">
                                          <p:val>
                                            <p:strVal val="0-#ppt_w/2"/>
                                          </p:val>
                                        </p:tav>
                                        <p:tav tm="100000">
                                          <p:val>
                                            <p:strVal val="#ppt_x"/>
                                          </p:val>
                                        </p:tav>
                                      </p:tavLst>
                                    </p:anim>
                                    <p:anim calcmode="lin" valueType="num">
                                      <p:cBhvr additive="base">
                                        <p:cTn id="48" dur="500" fill="hold"/>
                                        <p:tgtEl>
                                          <p:spTgt spid="114710"/>
                                        </p:tgtEl>
                                        <p:attrNameLst>
                                          <p:attrName>ppt_y</p:attrName>
                                        </p:attrNameLst>
                                      </p:cBhvr>
                                      <p:tavLst>
                                        <p:tav tm="0">
                                          <p:val>
                                            <p:strVal val="#ppt_y"/>
                                          </p:val>
                                        </p:tav>
                                        <p:tav tm="100000">
                                          <p:val>
                                            <p:strVal val="#ppt_y"/>
                                          </p:val>
                                        </p:tav>
                                      </p:tavLst>
                                    </p:anim>
                                  </p:childTnLst>
                                </p:cTn>
                              </p:par>
                            </p:childTnLst>
                          </p:cTn>
                        </p:par>
                        <p:par>
                          <p:cTn id="49" fill="hold" nodeType="with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14709"/>
                                        </p:tgtEl>
                                        <p:attrNameLst>
                                          <p:attrName>style.visibility</p:attrName>
                                        </p:attrNameLst>
                                      </p:cBhvr>
                                      <p:to>
                                        <p:strVal val="visible"/>
                                      </p:to>
                                    </p:set>
                                    <p:anim calcmode="lin" valueType="num">
                                      <p:cBhvr additive="base">
                                        <p:cTn id="52" dur="500" fill="hold"/>
                                        <p:tgtEl>
                                          <p:spTgt spid="114709"/>
                                        </p:tgtEl>
                                        <p:attrNameLst>
                                          <p:attrName>ppt_x</p:attrName>
                                        </p:attrNameLst>
                                      </p:cBhvr>
                                      <p:tavLst>
                                        <p:tav tm="0">
                                          <p:val>
                                            <p:strVal val="0-#ppt_w/2"/>
                                          </p:val>
                                        </p:tav>
                                        <p:tav tm="100000">
                                          <p:val>
                                            <p:strVal val="#ppt_x"/>
                                          </p:val>
                                        </p:tav>
                                      </p:tavLst>
                                    </p:anim>
                                    <p:anim calcmode="lin" valueType="num">
                                      <p:cBhvr additive="base">
                                        <p:cTn id="53" dur="500" fill="hold"/>
                                        <p:tgtEl>
                                          <p:spTgt spid="114709"/>
                                        </p:tgtEl>
                                        <p:attrNameLst>
                                          <p:attrName>ppt_y</p:attrName>
                                        </p:attrNameLst>
                                      </p:cBhvr>
                                      <p:tavLst>
                                        <p:tav tm="0">
                                          <p:val>
                                            <p:strVal val="#ppt_y"/>
                                          </p:val>
                                        </p:tav>
                                        <p:tav tm="100000">
                                          <p:val>
                                            <p:strVal val="#ppt_y"/>
                                          </p:val>
                                        </p:tav>
                                      </p:tavLst>
                                    </p:anim>
                                  </p:childTnLst>
                                </p:cTn>
                              </p:par>
                            </p:childTnLst>
                          </p:cTn>
                        </p:par>
                        <p:par>
                          <p:cTn id="54" fill="hold" nodeType="withGroup">
                            <p:stCondLst>
                              <p:cond delay="5000"/>
                            </p:stCondLst>
                            <p:childTnLst>
                              <p:par>
                                <p:cTn id="55" presetID="2" presetClass="entr" presetSubtype="8" fill="hold" grpId="0" nodeType="afterEffect">
                                  <p:stCondLst>
                                    <p:cond delay="0"/>
                                  </p:stCondLst>
                                  <p:childTnLst>
                                    <p:set>
                                      <p:cBhvr>
                                        <p:cTn id="56" dur="1" fill="hold">
                                          <p:stCondLst>
                                            <p:cond delay="0"/>
                                          </p:stCondLst>
                                        </p:cTn>
                                        <p:tgtEl>
                                          <p:spTgt spid="114711"/>
                                        </p:tgtEl>
                                        <p:attrNameLst>
                                          <p:attrName>style.visibility</p:attrName>
                                        </p:attrNameLst>
                                      </p:cBhvr>
                                      <p:to>
                                        <p:strVal val="visible"/>
                                      </p:to>
                                    </p:set>
                                    <p:anim calcmode="lin" valueType="num">
                                      <p:cBhvr additive="base">
                                        <p:cTn id="57" dur="500" fill="hold"/>
                                        <p:tgtEl>
                                          <p:spTgt spid="114711"/>
                                        </p:tgtEl>
                                        <p:attrNameLst>
                                          <p:attrName>ppt_x</p:attrName>
                                        </p:attrNameLst>
                                      </p:cBhvr>
                                      <p:tavLst>
                                        <p:tav tm="0">
                                          <p:val>
                                            <p:strVal val="0-#ppt_w/2"/>
                                          </p:val>
                                        </p:tav>
                                        <p:tav tm="100000">
                                          <p:val>
                                            <p:strVal val="#ppt_x"/>
                                          </p:val>
                                        </p:tav>
                                      </p:tavLst>
                                    </p:anim>
                                    <p:anim calcmode="lin" valueType="num">
                                      <p:cBhvr additive="base">
                                        <p:cTn id="58" dur="500" fill="hold"/>
                                        <p:tgtEl>
                                          <p:spTgt spid="114711"/>
                                        </p:tgtEl>
                                        <p:attrNameLst>
                                          <p:attrName>ppt_y</p:attrName>
                                        </p:attrNameLst>
                                      </p:cBhvr>
                                      <p:tavLst>
                                        <p:tav tm="0">
                                          <p:val>
                                            <p:strVal val="#ppt_y"/>
                                          </p:val>
                                        </p:tav>
                                        <p:tav tm="100000">
                                          <p:val>
                                            <p:strVal val="#ppt_y"/>
                                          </p:val>
                                        </p:tav>
                                      </p:tavLst>
                                    </p:anim>
                                  </p:childTnLst>
                                </p:cTn>
                              </p:par>
                            </p:childTnLst>
                          </p:cTn>
                        </p:par>
                        <p:par>
                          <p:cTn id="59" fill="hold" nodeType="withGroup">
                            <p:stCondLst>
                              <p:cond delay="5500"/>
                            </p:stCondLst>
                            <p:childTnLst>
                              <p:par>
                                <p:cTn id="60" presetID="2" presetClass="entr" presetSubtype="8" fill="hold" grpId="0" nodeType="afterEffect">
                                  <p:stCondLst>
                                    <p:cond delay="0"/>
                                  </p:stCondLst>
                                  <p:childTnLst>
                                    <p:set>
                                      <p:cBhvr>
                                        <p:cTn id="61" dur="1" fill="hold">
                                          <p:stCondLst>
                                            <p:cond delay="0"/>
                                          </p:stCondLst>
                                        </p:cTn>
                                        <p:tgtEl>
                                          <p:spTgt spid="114712"/>
                                        </p:tgtEl>
                                        <p:attrNameLst>
                                          <p:attrName>style.visibility</p:attrName>
                                        </p:attrNameLst>
                                      </p:cBhvr>
                                      <p:to>
                                        <p:strVal val="visible"/>
                                      </p:to>
                                    </p:set>
                                    <p:anim calcmode="lin" valueType="num">
                                      <p:cBhvr additive="base">
                                        <p:cTn id="62" dur="500" fill="hold"/>
                                        <p:tgtEl>
                                          <p:spTgt spid="114712"/>
                                        </p:tgtEl>
                                        <p:attrNameLst>
                                          <p:attrName>ppt_x</p:attrName>
                                        </p:attrNameLst>
                                      </p:cBhvr>
                                      <p:tavLst>
                                        <p:tav tm="0">
                                          <p:val>
                                            <p:strVal val="0-#ppt_w/2"/>
                                          </p:val>
                                        </p:tav>
                                        <p:tav tm="100000">
                                          <p:val>
                                            <p:strVal val="#ppt_x"/>
                                          </p:val>
                                        </p:tav>
                                      </p:tavLst>
                                    </p:anim>
                                    <p:anim calcmode="lin" valueType="num">
                                      <p:cBhvr additive="base">
                                        <p:cTn id="63" dur="500" fill="hold"/>
                                        <p:tgtEl>
                                          <p:spTgt spid="114712"/>
                                        </p:tgtEl>
                                        <p:attrNameLst>
                                          <p:attrName>ppt_y</p:attrName>
                                        </p:attrNameLst>
                                      </p:cBhvr>
                                      <p:tavLst>
                                        <p:tav tm="0">
                                          <p:val>
                                            <p:strVal val="#ppt_y"/>
                                          </p:val>
                                        </p:tav>
                                        <p:tav tm="100000">
                                          <p:val>
                                            <p:strVal val="#ppt_y"/>
                                          </p:val>
                                        </p:tav>
                                      </p:tavLst>
                                    </p:anim>
                                  </p:childTnLst>
                                </p:cTn>
                              </p:par>
                            </p:childTnLst>
                          </p:cTn>
                        </p:par>
                        <p:par>
                          <p:cTn id="64" fill="hold" nodeType="withGroup">
                            <p:stCondLst>
                              <p:cond delay="6000"/>
                            </p:stCondLst>
                            <p:childTnLst>
                              <p:par>
                                <p:cTn id="65" presetID="2" presetClass="entr" presetSubtype="8" fill="hold" grpId="0" nodeType="afterEffect">
                                  <p:stCondLst>
                                    <p:cond delay="0"/>
                                  </p:stCondLst>
                                  <p:childTnLst>
                                    <p:set>
                                      <p:cBhvr>
                                        <p:cTn id="66" dur="1" fill="hold">
                                          <p:stCondLst>
                                            <p:cond delay="0"/>
                                          </p:stCondLst>
                                        </p:cTn>
                                        <p:tgtEl>
                                          <p:spTgt spid="114713"/>
                                        </p:tgtEl>
                                        <p:attrNameLst>
                                          <p:attrName>style.visibility</p:attrName>
                                        </p:attrNameLst>
                                      </p:cBhvr>
                                      <p:to>
                                        <p:strVal val="visible"/>
                                      </p:to>
                                    </p:set>
                                    <p:anim calcmode="lin" valueType="num">
                                      <p:cBhvr additive="base">
                                        <p:cTn id="67" dur="500" fill="hold"/>
                                        <p:tgtEl>
                                          <p:spTgt spid="114713"/>
                                        </p:tgtEl>
                                        <p:attrNameLst>
                                          <p:attrName>ppt_x</p:attrName>
                                        </p:attrNameLst>
                                      </p:cBhvr>
                                      <p:tavLst>
                                        <p:tav tm="0">
                                          <p:val>
                                            <p:strVal val="0-#ppt_w/2"/>
                                          </p:val>
                                        </p:tav>
                                        <p:tav tm="100000">
                                          <p:val>
                                            <p:strVal val="#ppt_x"/>
                                          </p:val>
                                        </p:tav>
                                      </p:tavLst>
                                    </p:anim>
                                    <p:anim calcmode="lin" valueType="num">
                                      <p:cBhvr additive="base">
                                        <p:cTn id="68" dur="500" fill="hold"/>
                                        <p:tgtEl>
                                          <p:spTgt spid="114713"/>
                                        </p:tgtEl>
                                        <p:attrNameLst>
                                          <p:attrName>ppt_y</p:attrName>
                                        </p:attrNameLst>
                                      </p:cBhvr>
                                      <p:tavLst>
                                        <p:tav tm="0">
                                          <p:val>
                                            <p:strVal val="#ppt_y"/>
                                          </p:val>
                                        </p:tav>
                                        <p:tav tm="100000">
                                          <p:val>
                                            <p:strVal val="#ppt_y"/>
                                          </p:val>
                                        </p:tav>
                                      </p:tavLst>
                                    </p:anim>
                                  </p:childTnLst>
                                </p:cTn>
                              </p:par>
                            </p:childTnLst>
                          </p:cTn>
                        </p:par>
                        <p:par>
                          <p:cTn id="69" fill="hold" nodeType="withGroup">
                            <p:stCondLst>
                              <p:cond delay="6500"/>
                            </p:stCondLst>
                            <p:childTnLst>
                              <p:par>
                                <p:cTn id="70" presetID="2" presetClass="entr" presetSubtype="8" fill="hold" grpId="0" nodeType="afterEffect">
                                  <p:stCondLst>
                                    <p:cond delay="0"/>
                                  </p:stCondLst>
                                  <p:childTnLst>
                                    <p:set>
                                      <p:cBhvr>
                                        <p:cTn id="71" dur="1" fill="hold">
                                          <p:stCondLst>
                                            <p:cond delay="0"/>
                                          </p:stCondLst>
                                        </p:cTn>
                                        <p:tgtEl>
                                          <p:spTgt spid="114714"/>
                                        </p:tgtEl>
                                        <p:attrNameLst>
                                          <p:attrName>style.visibility</p:attrName>
                                        </p:attrNameLst>
                                      </p:cBhvr>
                                      <p:to>
                                        <p:strVal val="visible"/>
                                      </p:to>
                                    </p:set>
                                    <p:anim calcmode="lin" valueType="num">
                                      <p:cBhvr additive="base">
                                        <p:cTn id="72" dur="500" fill="hold"/>
                                        <p:tgtEl>
                                          <p:spTgt spid="114714"/>
                                        </p:tgtEl>
                                        <p:attrNameLst>
                                          <p:attrName>ppt_x</p:attrName>
                                        </p:attrNameLst>
                                      </p:cBhvr>
                                      <p:tavLst>
                                        <p:tav tm="0">
                                          <p:val>
                                            <p:strVal val="0-#ppt_w/2"/>
                                          </p:val>
                                        </p:tav>
                                        <p:tav tm="100000">
                                          <p:val>
                                            <p:strVal val="#ppt_x"/>
                                          </p:val>
                                        </p:tav>
                                      </p:tavLst>
                                    </p:anim>
                                    <p:anim calcmode="lin" valueType="num">
                                      <p:cBhvr additive="base">
                                        <p:cTn id="73"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 calcmode="lin" valueType="num">
                                      <p:cBhvr>
                                        <p:cTn id="78" dur="1000" fill="hold"/>
                                        <p:tgtEl>
                                          <p:spTgt spid="2"/>
                                        </p:tgtEl>
                                        <p:attrNameLst>
                                          <p:attrName>ppt_w</p:attrName>
                                        </p:attrNameLst>
                                      </p:cBhvr>
                                      <p:tavLst>
                                        <p:tav tm="0">
                                          <p:val>
                                            <p:strVal val="#ppt_w*0.70"/>
                                          </p:val>
                                        </p:tav>
                                        <p:tav tm="100000">
                                          <p:val>
                                            <p:strVal val="#ppt_w"/>
                                          </p:val>
                                        </p:tav>
                                      </p:tavLst>
                                    </p:anim>
                                    <p:anim calcmode="lin" valueType="num">
                                      <p:cBhvr>
                                        <p:cTn id="79" dur="1000" fill="hold"/>
                                        <p:tgtEl>
                                          <p:spTgt spid="2"/>
                                        </p:tgtEl>
                                        <p:attrNameLst>
                                          <p:attrName>ppt_h</p:attrName>
                                        </p:attrNameLst>
                                      </p:cBhvr>
                                      <p:tavLst>
                                        <p:tav tm="0">
                                          <p:val>
                                            <p:strVal val="#ppt_h"/>
                                          </p:val>
                                        </p:tav>
                                        <p:tav tm="100000">
                                          <p:val>
                                            <p:strVal val="#ppt_h"/>
                                          </p:val>
                                        </p:tav>
                                      </p:tavLst>
                                    </p:anim>
                                    <p:animEffect transition="in" filter="fade">
                                      <p:cBhvr>
                                        <p:cTn id="80" dur="1000"/>
                                        <p:tgtEl>
                                          <p:spTgt spid="2"/>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5"/>
                                        </p:tgtEl>
                                        <p:attrNameLst>
                                          <p:attrName>style.visibility</p:attrName>
                                        </p:attrNameLst>
                                      </p:cBhvr>
                                      <p:to>
                                        <p:strVal val="visible"/>
                                      </p:to>
                                    </p:set>
                                    <p:anim calcmode="lin" valueType="num">
                                      <p:cBhvr additive="base">
                                        <p:cTn id="85" dur="500" fill="hold"/>
                                        <p:tgtEl>
                                          <p:spTgt spid="114715"/>
                                        </p:tgtEl>
                                        <p:attrNameLst>
                                          <p:attrName>ppt_x</p:attrName>
                                        </p:attrNameLst>
                                      </p:cBhvr>
                                      <p:tavLst>
                                        <p:tav tm="0">
                                          <p:val>
                                            <p:strVal val="0-#ppt_w/2"/>
                                          </p:val>
                                        </p:tav>
                                        <p:tav tm="100000">
                                          <p:val>
                                            <p:strVal val="#ppt_x"/>
                                          </p:val>
                                        </p:tav>
                                      </p:tavLst>
                                    </p:anim>
                                    <p:anim calcmode="lin" valueType="num">
                                      <p:cBhvr additive="base">
                                        <p:cTn id="86"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50912" y="0"/>
            <a:ext cx="82296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 y="368300"/>
            <a:ext cx="4572000" cy="6489700"/>
          </a:xfrm>
          <a:effectLst/>
        </p:spPr>
        <p:txBody>
          <a:bodyPr anchor="t"/>
          <a:lstStyle/>
          <a:p>
            <a:pPr>
              <a:defRPr/>
            </a:pPr>
            <a:r>
              <a:rPr lang="ar-JO"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هل تسمع ؟</a:t>
            </a:r>
            <a:br>
              <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br>
              <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الله يتكلم</a:t>
            </a:r>
            <a:br>
              <a:rPr lang="ar-JO"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اليوم أيضاً </a:t>
            </a:r>
            <a:br>
              <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br>
              <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هل تستمع ؟</a:t>
            </a:r>
            <a:endParaRPr lang="en-US" sz="54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86219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a:xfrm>
            <a:off x="76200" y="76200"/>
            <a:ext cx="7519988" cy="615950"/>
          </a:xfrm>
          <a:solidFill>
            <a:schemeClr val="bg2"/>
          </a:solidFill>
        </p:spPr>
        <p:txBody>
          <a:bodyPr/>
          <a:lstStyle/>
          <a:p>
            <a:pPr eaLnBrk="1" hangingPunct="1">
              <a:defRPr/>
            </a:pPr>
            <a:r>
              <a:rPr lang="ar-JO" sz="4800" dirty="0">
                <a:solidFill>
                  <a:schemeClr val="tx1"/>
                </a:solidFill>
                <a:ea typeface="ＭＳ Ｐゴシック" charset="0"/>
                <a:cs typeface="Arial"/>
              </a:rPr>
              <a:t>هيكل متوازي</a:t>
            </a:r>
            <a:endParaRPr lang="en-US" sz="3200" dirty="0">
              <a:solidFill>
                <a:schemeClr val="tx1"/>
              </a:solidFill>
              <a:latin typeface="Arial"/>
              <a:ea typeface="ＭＳ Ｐゴシック" charset="0"/>
              <a:cs typeface="Arial"/>
            </a:endParaRPr>
          </a:p>
        </p:txBody>
      </p:sp>
      <p:sp>
        <p:nvSpPr>
          <p:cNvPr id="131075" name="Text Box 1028"/>
          <p:cNvSpPr txBox="1">
            <a:spLocks noChangeArrowheads="1"/>
          </p:cNvSpPr>
          <p:nvPr/>
        </p:nvSpPr>
        <p:spPr bwMode="auto">
          <a:xfrm>
            <a:off x="8458200" y="873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00"/>
                </a:solidFill>
                <a:latin typeface="Arial" charset="0"/>
                <a:cs typeface="Arial" charset="0"/>
              </a:rPr>
              <a:t>642</a:t>
            </a:r>
          </a:p>
        </p:txBody>
      </p:sp>
      <p:sp>
        <p:nvSpPr>
          <p:cNvPr id="2" name="Lightning Bolt 1">
            <a:extLst>
              <a:ext uri="{FF2B5EF4-FFF2-40B4-BE49-F238E27FC236}">
                <a16:creationId xmlns:a16="http://schemas.microsoft.com/office/drawing/2014/main" id="{630063A0-D7AA-3E3A-859A-7A08D8396286}"/>
              </a:ext>
            </a:extLst>
          </p:cNvPr>
          <p:cNvSpPr/>
          <p:nvPr/>
        </p:nvSpPr>
        <p:spPr bwMode="auto">
          <a:xfrm rot="5400000">
            <a:off x="7105403" y="483413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7" name="Lightning Bolt 6">
            <a:extLst>
              <a:ext uri="{FF2B5EF4-FFF2-40B4-BE49-F238E27FC236}">
                <a16:creationId xmlns:a16="http://schemas.microsoft.com/office/drawing/2014/main" id="{273C7245-FB96-0FFF-4948-F06E4F193CEE}"/>
              </a:ext>
            </a:extLst>
          </p:cNvPr>
          <p:cNvSpPr/>
          <p:nvPr/>
        </p:nvSpPr>
        <p:spPr bwMode="auto">
          <a:xfrm rot="5400000">
            <a:off x="2904910" y="4834136"/>
            <a:ext cx="1514128" cy="1512168"/>
          </a:xfrm>
          <a:prstGeom prst="lightningBol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3" name="Heart 2">
            <a:extLst>
              <a:ext uri="{FF2B5EF4-FFF2-40B4-BE49-F238E27FC236}">
                <a16:creationId xmlns:a16="http://schemas.microsoft.com/office/drawing/2014/main" id="{F1947C46-C85A-0B86-6D05-97BE75C3F772}"/>
              </a:ext>
            </a:extLst>
          </p:cNvPr>
          <p:cNvSpPr/>
          <p:nvPr/>
        </p:nvSpPr>
        <p:spPr bwMode="auto">
          <a:xfrm>
            <a:off x="5006136" y="483315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9" name="Heart 8">
            <a:extLst>
              <a:ext uri="{FF2B5EF4-FFF2-40B4-BE49-F238E27FC236}">
                <a16:creationId xmlns:a16="http://schemas.microsoft.com/office/drawing/2014/main" id="{06D1DFF9-ECB4-9DEB-E1D0-EDB3D42DBB4F}"/>
              </a:ext>
            </a:extLst>
          </p:cNvPr>
          <p:cNvSpPr/>
          <p:nvPr/>
        </p:nvSpPr>
        <p:spPr bwMode="auto">
          <a:xfrm>
            <a:off x="805644" y="4833156"/>
            <a:ext cx="1512168" cy="1512168"/>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0" name="Rectangle 1027">
            <a:extLst>
              <a:ext uri="{FF2B5EF4-FFF2-40B4-BE49-F238E27FC236}">
                <a16:creationId xmlns:a16="http://schemas.microsoft.com/office/drawing/2014/main" id="{E91D264C-E54A-B04C-7594-BA30AA52883A}"/>
              </a:ext>
            </a:extLst>
          </p:cNvPr>
          <p:cNvSpPr txBox="1">
            <a:spLocks noChangeArrowheads="1"/>
          </p:cNvSpPr>
          <p:nvPr/>
        </p:nvSpPr>
        <p:spPr bwMode="auto">
          <a:xfrm>
            <a:off x="541784" y="1196752"/>
            <a:ext cx="7772400" cy="316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tabLst>
                <a:tab pos="2111375"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2111375" algn="l"/>
              </a:tabLst>
              <a:defRPr sz="2400">
                <a:solidFill>
                  <a:schemeClr val="tx1"/>
                </a:solidFill>
                <a:latin typeface="Times New Roman" charset="0"/>
                <a:ea typeface="ＭＳ Ｐゴシック" charset="0"/>
              </a:defRPr>
            </a:lvl2pPr>
            <a:lvl3pPr marL="1143000" indent="-228600" eaLnBrk="0" hangingPunct="0">
              <a:tabLst>
                <a:tab pos="2111375" algn="l"/>
              </a:tabLst>
              <a:defRPr sz="2400">
                <a:solidFill>
                  <a:schemeClr val="tx1"/>
                </a:solidFill>
                <a:latin typeface="Times New Roman" charset="0"/>
                <a:ea typeface="ＭＳ Ｐゴシック" charset="0"/>
              </a:defRPr>
            </a:lvl3pPr>
            <a:lvl4pPr marL="1600200" indent="-228600" eaLnBrk="0" hangingPunct="0">
              <a:tabLst>
                <a:tab pos="2111375" algn="l"/>
              </a:tabLst>
              <a:defRPr sz="2400">
                <a:solidFill>
                  <a:schemeClr val="tx1"/>
                </a:solidFill>
                <a:latin typeface="Times New Roman" charset="0"/>
                <a:ea typeface="ＭＳ Ｐゴシック" charset="0"/>
              </a:defRPr>
            </a:lvl4pPr>
            <a:lvl5pPr marL="2057400" indent="-228600" eaLnBrk="0" hangingPunct="0">
              <a:tabLst>
                <a:tab pos="2111375"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2111375" algn="l"/>
              </a:tabLst>
              <a:defRPr sz="2400">
                <a:solidFill>
                  <a:schemeClr val="tx1"/>
                </a:solidFill>
                <a:latin typeface="Times New Roman" charset="0"/>
                <a:ea typeface="ＭＳ Ｐゴシック" charset="0"/>
              </a:defRPr>
            </a:lvl9pPr>
          </a:lstStyle>
          <a:p>
            <a:pPr algn="r" rtl="1" eaLnBrk="1" hangingPunct="1">
              <a:spcBef>
                <a:spcPct val="20000"/>
              </a:spcBef>
              <a:buClr>
                <a:schemeClr val="accent2"/>
              </a:buClr>
              <a:buSzPct val="80000"/>
              <a:buFont typeface="Wingdings" charset="0"/>
              <a:buChar char="l"/>
              <a:defRPr/>
            </a:pPr>
            <a:r>
              <a:rPr lang="ar-JO" sz="2800" b="1" dirty="0">
                <a:effectLst>
                  <a:glow rad="266700">
                    <a:schemeClr val="bg2"/>
                  </a:glow>
                </a:effectLst>
                <a:latin typeface="Arial"/>
                <a:cs typeface="Arial"/>
              </a:rPr>
              <a:t>للنص هيكلين متوازيين : الأول و الثالث يركزان على الإتهام بينما الثاني و الرابع يركزان على تأكيد الله :</a:t>
            </a:r>
            <a:br>
              <a:rPr lang="en-US" sz="2800" b="1" dirty="0">
                <a:effectLst>
                  <a:glow rad="266700">
                    <a:schemeClr val="bg2"/>
                  </a:glow>
                </a:effectLst>
                <a:latin typeface="Arial"/>
                <a:cs typeface="Arial"/>
              </a:rPr>
            </a:br>
            <a:endParaRPr lang="en-US" b="1" dirty="0">
              <a:effectLst>
                <a:glow rad="266700">
                  <a:schemeClr val="bg2"/>
                </a:glow>
              </a:effectLst>
              <a:latin typeface="Arial"/>
              <a:cs typeface="Arial"/>
            </a:endParaRPr>
          </a:p>
          <a:p>
            <a:pPr algn="r" eaLnBrk="1" hangingPunct="1">
              <a:spcBef>
                <a:spcPct val="20000"/>
              </a:spcBef>
              <a:buClr>
                <a:schemeClr val="accent2"/>
              </a:buClr>
              <a:buSzPct val="80000"/>
              <a:buFont typeface="Wingdings" charset="0"/>
              <a:buNone/>
              <a:defRPr/>
            </a:pPr>
            <a:r>
              <a:rPr lang="ar-JO" b="1" dirty="0">
                <a:effectLst>
                  <a:glow rad="266700">
                    <a:schemeClr val="bg2"/>
                  </a:glow>
                </a:effectLst>
                <a:latin typeface="Arial"/>
                <a:cs typeface="Arial"/>
              </a:rPr>
              <a:t>الجزء 1          الإتهام          (1: 1-15)</a:t>
            </a:r>
          </a:p>
          <a:p>
            <a:pPr algn="r" eaLnBrk="1" hangingPunct="1">
              <a:spcBef>
                <a:spcPct val="20000"/>
              </a:spcBef>
              <a:buClr>
                <a:schemeClr val="accent2"/>
              </a:buClr>
              <a:buSzPct val="80000"/>
              <a:buFont typeface="Wingdings" charset="0"/>
              <a:buNone/>
              <a:defRPr/>
            </a:pPr>
            <a:r>
              <a:rPr lang="ar-JO" b="1" dirty="0">
                <a:solidFill>
                  <a:srgbClr val="FFFF00"/>
                </a:solidFill>
                <a:effectLst>
                  <a:glow rad="266700">
                    <a:schemeClr val="bg2"/>
                  </a:glow>
                </a:effectLst>
                <a:latin typeface="Arial"/>
                <a:cs typeface="Arial"/>
              </a:rPr>
              <a:t>الجزء 2          التأكيد          (2: 1-9)</a:t>
            </a:r>
          </a:p>
          <a:p>
            <a:pPr algn="r" eaLnBrk="1" hangingPunct="1">
              <a:spcBef>
                <a:spcPct val="20000"/>
              </a:spcBef>
              <a:buClr>
                <a:schemeClr val="accent2"/>
              </a:buClr>
              <a:buSzPct val="80000"/>
              <a:buFont typeface="Wingdings" charset="0"/>
              <a:buNone/>
              <a:defRPr/>
            </a:pPr>
            <a:r>
              <a:rPr lang="ar-JO" b="1" dirty="0">
                <a:effectLst>
                  <a:glow rad="266700">
                    <a:schemeClr val="bg2"/>
                  </a:glow>
                </a:effectLst>
                <a:latin typeface="Arial"/>
                <a:cs typeface="Arial"/>
              </a:rPr>
              <a:t>الجزء 3          الإتهام          (2: 10-19)</a:t>
            </a:r>
          </a:p>
          <a:p>
            <a:pPr algn="r" eaLnBrk="1" hangingPunct="1">
              <a:spcBef>
                <a:spcPct val="20000"/>
              </a:spcBef>
              <a:buClr>
                <a:schemeClr val="accent2"/>
              </a:buClr>
              <a:buSzPct val="80000"/>
              <a:buFont typeface="Wingdings" charset="0"/>
              <a:buNone/>
              <a:defRPr/>
            </a:pPr>
            <a:r>
              <a:rPr lang="ar-JO" b="1" dirty="0">
                <a:solidFill>
                  <a:srgbClr val="FFFF00"/>
                </a:solidFill>
                <a:effectLst>
                  <a:glow rad="266700">
                    <a:schemeClr val="bg2"/>
                  </a:glow>
                </a:effectLst>
                <a:latin typeface="Arial"/>
                <a:cs typeface="Arial"/>
              </a:rPr>
              <a:t>الجزء 4          التأكيد          (2: 20-23)</a:t>
            </a:r>
            <a:endParaRPr lang="en-US" b="1" dirty="0">
              <a:solidFill>
                <a:srgbClr val="FFFF00"/>
              </a:solidFill>
              <a:effectLst>
                <a:glow rad="266700">
                  <a:schemeClr val="bg2"/>
                </a:glow>
              </a:effectLst>
              <a:latin typeface="Arial"/>
              <a:cs typeface="Arial"/>
            </a:endParaRPr>
          </a:p>
          <a:p>
            <a:pPr algn="r" eaLnBrk="1" hangingPunct="1">
              <a:spcBef>
                <a:spcPct val="20000"/>
              </a:spcBef>
              <a:buClr>
                <a:schemeClr val="accent2"/>
              </a:buClr>
              <a:buSzPct val="80000"/>
              <a:buFont typeface="Wingdings" charset="0"/>
              <a:buNone/>
              <a:defRPr/>
            </a:pPr>
            <a:r>
              <a:rPr lang="en-US" b="1" dirty="0">
                <a:effectLst>
                  <a:glow rad="266700">
                    <a:schemeClr val="bg2"/>
                  </a:glow>
                </a:effectLst>
                <a:latin typeface="Arial"/>
                <a:cs typeface="Arial"/>
              </a:rPr>
              <a:t>	</a:t>
            </a:r>
            <a:br>
              <a:rPr lang="en-US" b="1" dirty="0">
                <a:effectLst>
                  <a:glow rad="266700">
                    <a:schemeClr val="bg2"/>
                  </a:glow>
                </a:effectLst>
                <a:latin typeface="Arial"/>
                <a:cs typeface="Arial"/>
              </a:rPr>
            </a:br>
            <a:r>
              <a:rPr lang="en-US" sz="1600" b="1" dirty="0">
                <a:effectLst>
                  <a:glow rad="266700">
                    <a:schemeClr val="bg2"/>
                  </a:glow>
                </a:effectLst>
                <a:latin typeface="Arial"/>
                <a:cs typeface="Arial"/>
              </a:rPr>
              <a:t> </a:t>
            </a:r>
            <a:br>
              <a:rPr lang="en-US" sz="1600" b="1" dirty="0">
                <a:effectLst>
                  <a:glow rad="266700">
                    <a:schemeClr val="bg2"/>
                  </a:glow>
                </a:effectLst>
                <a:latin typeface="Arial"/>
                <a:cs typeface="Arial"/>
              </a:rPr>
            </a:br>
            <a:endParaRPr lang="en-US" sz="1600" b="1" dirty="0">
              <a:effectLst>
                <a:glow rad="266700">
                  <a:schemeClr val="bg2"/>
                </a:glow>
              </a:effectLst>
              <a:latin typeface="Arial"/>
              <a:cs typeface="Arial"/>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strVal val="#ppt_w*0.70"/>
                                          </p:val>
                                        </p:tav>
                                        <p:tav tm="100000">
                                          <p:val>
                                            <p:strVal val="#ppt_w"/>
                                          </p:val>
                                        </p:tav>
                                      </p:tavLst>
                                    </p:anim>
                                    <p:anim calcmode="lin" valueType="num">
                                      <p:cBhvr>
                                        <p:cTn id="26" dur="1000" fill="hold"/>
                                        <p:tgtEl>
                                          <p:spTgt spid="3"/>
                                        </p:tgtEl>
                                        <p:attrNameLst>
                                          <p:attrName>ppt_h</p:attrName>
                                        </p:attrNameLst>
                                      </p:cBhvr>
                                      <p:tavLst>
                                        <p:tav tm="0">
                                          <p:val>
                                            <p:strVal val="#ppt_h"/>
                                          </p:val>
                                        </p:tav>
                                        <p:tav tm="100000">
                                          <p:val>
                                            <p:strVal val="#ppt_h"/>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80">
                                          <p:stCondLst>
                                            <p:cond delay="0"/>
                                          </p:stCondLst>
                                        </p:cTn>
                                        <p:tgtEl>
                                          <p:spTgt spid="7"/>
                                        </p:tgtEl>
                                      </p:cBhvr>
                                    </p:animEffect>
                                    <p:anim calcmode="lin" valueType="num">
                                      <p:cBhvr>
                                        <p:cTn id="3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8" dur="26">
                                          <p:stCondLst>
                                            <p:cond delay="650"/>
                                          </p:stCondLst>
                                        </p:cTn>
                                        <p:tgtEl>
                                          <p:spTgt spid="7"/>
                                        </p:tgtEl>
                                      </p:cBhvr>
                                      <p:to x="100000" y="60000"/>
                                    </p:animScale>
                                    <p:animScale>
                                      <p:cBhvr>
                                        <p:cTn id="39" dur="166" decel="50000">
                                          <p:stCondLst>
                                            <p:cond delay="676"/>
                                          </p:stCondLst>
                                        </p:cTn>
                                        <p:tgtEl>
                                          <p:spTgt spid="7"/>
                                        </p:tgtEl>
                                      </p:cBhvr>
                                      <p:to x="100000" y="100000"/>
                                    </p:animScale>
                                    <p:animScale>
                                      <p:cBhvr>
                                        <p:cTn id="40" dur="26">
                                          <p:stCondLst>
                                            <p:cond delay="1312"/>
                                          </p:stCondLst>
                                        </p:cTn>
                                        <p:tgtEl>
                                          <p:spTgt spid="7"/>
                                        </p:tgtEl>
                                      </p:cBhvr>
                                      <p:to x="100000" y="80000"/>
                                    </p:animScale>
                                    <p:animScale>
                                      <p:cBhvr>
                                        <p:cTn id="41" dur="166" decel="50000">
                                          <p:stCondLst>
                                            <p:cond delay="1338"/>
                                          </p:stCondLst>
                                        </p:cTn>
                                        <p:tgtEl>
                                          <p:spTgt spid="7"/>
                                        </p:tgtEl>
                                      </p:cBhvr>
                                      <p:to x="100000" y="100000"/>
                                    </p:animScale>
                                    <p:animScale>
                                      <p:cBhvr>
                                        <p:cTn id="42" dur="26">
                                          <p:stCondLst>
                                            <p:cond delay="1642"/>
                                          </p:stCondLst>
                                        </p:cTn>
                                        <p:tgtEl>
                                          <p:spTgt spid="7"/>
                                        </p:tgtEl>
                                      </p:cBhvr>
                                      <p:to x="100000" y="90000"/>
                                    </p:animScale>
                                    <p:animScale>
                                      <p:cBhvr>
                                        <p:cTn id="43" dur="166" decel="50000">
                                          <p:stCondLst>
                                            <p:cond delay="1668"/>
                                          </p:stCondLst>
                                        </p:cTn>
                                        <p:tgtEl>
                                          <p:spTgt spid="7"/>
                                        </p:tgtEl>
                                      </p:cBhvr>
                                      <p:to x="100000" y="100000"/>
                                    </p:animScale>
                                    <p:animScale>
                                      <p:cBhvr>
                                        <p:cTn id="44" dur="26">
                                          <p:stCondLst>
                                            <p:cond delay="1808"/>
                                          </p:stCondLst>
                                        </p:cTn>
                                        <p:tgtEl>
                                          <p:spTgt spid="7"/>
                                        </p:tgtEl>
                                      </p:cBhvr>
                                      <p:to x="100000" y="95000"/>
                                    </p:animScale>
                                    <p:animScale>
                                      <p:cBhvr>
                                        <p:cTn id="45" dur="166" decel="50000">
                                          <p:stCondLst>
                                            <p:cond delay="1834"/>
                                          </p:stCondLst>
                                        </p:cTn>
                                        <p:tgtEl>
                                          <p:spTgt spid="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70"/>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Effect transition="in" filter="fade">
                                      <p:cBhvr>
                                        <p:cTn id="52" dur="1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9" grpId="0" animBg="1"/>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أحياناً لا تسير الأمور بطريقتنا</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حتى عندما نتبع قيادة الله</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28786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48"/>
          <p:cNvSpPr>
            <a:spLocks noChangeArrowheads="1"/>
          </p:cNvSpPr>
          <p:nvPr/>
        </p:nvSpPr>
        <p:spPr bwMode="auto">
          <a:xfrm>
            <a:off x="0" y="5580063"/>
            <a:ext cx="18415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sz="2800">
              <a:latin typeface="Arial" charset="0"/>
              <a:cs typeface="Arial" charset="0"/>
            </a:endParaRPr>
          </a:p>
        </p:txBody>
      </p:sp>
      <p:graphicFrame>
        <p:nvGraphicFramePr>
          <p:cNvPr id="65015" name="Group 503"/>
          <p:cNvGraphicFramePr>
            <a:graphicFrameLocks noGrp="1"/>
          </p:cNvGraphicFramePr>
          <p:nvPr/>
        </p:nvGraphicFramePr>
        <p:xfrm>
          <a:off x="-36513" y="193675"/>
          <a:ext cx="9180513" cy="6691316"/>
        </p:xfrm>
        <a:graphic>
          <a:graphicData uri="http://schemas.openxmlformats.org/drawingml/2006/table">
            <a:tbl>
              <a:tblPr/>
              <a:tblGrid>
                <a:gridCol w="2351967">
                  <a:extLst>
                    <a:ext uri="{9D8B030D-6E8A-4147-A177-3AD203B41FA5}">
                      <a16:colId xmlns:a16="http://schemas.microsoft.com/office/drawing/2014/main" val="20000"/>
                    </a:ext>
                  </a:extLst>
                </a:gridCol>
                <a:gridCol w="2257503">
                  <a:extLst>
                    <a:ext uri="{9D8B030D-6E8A-4147-A177-3AD203B41FA5}">
                      <a16:colId xmlns:a16="http://schemas.microsoft.com/office/drawing/2014/main" val="20001"/>
                    </a:ext>
                  </a:extLst>
                </a:gridCol>
                <a:gridCol w="2294327">
                  <a:extLst>
                    <a:ext uri="{9D8B030D-6E8A-4147-A177-3AD203B41FA5}">
                      <a16:colId xmlns:a16="http://schemas.microsoft.com/office/drawing/2014/main" val="20002"/>
                    </a:ext>
                  </a:extLst>
                </a:gridCol>
                <a:gridCol w="2276716">
                  <a:extLst>
                    <a:ext uri="{9D8B030D-6E8A-4147-A177-3AD203B41FA5}">
                      <a16:colId xmlns:a16="http://schemas.microsoft.com/office/drawing/2014/main" val="20003"/>
                    </a:ext>
                  </a:extLst>
                </a:gridCol>
              </a:tblGrid>
              <a:tr h="533380">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900" b="1" i="0" u="none" strike="noStrike" cap="none" normalizeH="0" baseline="0" dirty="0">
                          <a:ln>
                            <a:noFill/>
                          </a:ln>
                          <a:solidFill>
                            <a:schemeClr val="tx1"/>
                          </a:solidFill>
                          <a:effectLst/>
                          <a:latin typeface="Arial" charset="0"/>
                          <a:ea typeface="Arial" charset="0"/>
                          <a:cs typeface="Arial" charset="0"/>
                        </a:rPr>
                        <a:t>Drought for Neglected Temple Rebuilding</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333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charset="0"/>
                          <a:ea typeface="Arial" charset="0"/>
                          <a:cs typeface="Arial" charset="0"/>
                        </a:rPr>
                        <a:t>الهيكل</a:t>
                      </a:r>
                      <a:r>
                        <a:rPr kumimoji="0" lang="en-GB" altLang="zh-CN" sz="2900" b="1" i="0" u="none" strike="noStrike" cap="none" normalizeH="0" baseline="0" dirty="0">
                          <a:ln>
                            <a:noFill/>
                          </a:ln>
                          <a:solidFill>
                            <a:schemeClr val="tx1"/>
                          </a:solidFill>
                          <a:effectLst/>
                          <a:latin typeface="Arial" charset="0"/>
                          <a:ea typeface="Arial" charset="0"/>
                          <a:cs typeface="Arial" charset="0"/>
                        </a:rPr>
                        <a:t> </a:t>
                      </a:r>
                      <a:endParaRPr kumimoji="0" lang="en-GB" altLang="zh-CN" sz="54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900" b="1" i="0" u="none" strike="noStrike" cap="none" normalizeH="0" baseline="0" dirty="0">
                          <a:ln>
                            <a:noFill/>
                          </a:ln>
                          <a:solidFill>
                            <a:schemeClr val="tx1"/>
                          </a:solidFill>
                          <a:effectLst/>
                          <a:latin typeface="Arial" charset="0"/>
                          <a:ea typeface="Arial" charset="0"/>
                          <a:cs typeface="Arial" charset="0"/>
                        </a:rPr>
                        <a:t>البركة</a:t>
                      </a:r>
                      <a:r>
                        <a:rPr kumimoji="0" lang="en-GB" altLang="zh-CN" sz="2900" b="1" i="0" u="none" strike="noStrike" cap="none" normalizeH="0" baseline="0" dirty="0">
                          <a:ln>
                            <a:noFill/>
                          </a:ln>
                          <a:solidFill>
                            <a:schemeClr val="tx1"/>
                          </a:solidFill>
                          <a:effectLst/>
                          <a:latin typeface="Arial" charset="0"/>
                          <a:ea typeface="Arial" charset="0"/>
                          <a:cs typeface="Arial" charset="0"/>
                        </a:rPr>
                        <a:t> </a:t>
                      </a:r>
                      <a:endParaRPr kumimoji="0" lang="en-GB" altLang="zh-CN" sz="2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extLst>
                  <a:ext uri="{0D108BD9-81ED-4DB2-BD59-A6C34878D82A}">
                    <a16:rowId xmlns:a16="http://schemas.microsoft.com/office/drawing/2014/main" val="10001"/>
                  </a:ext>
                </a:extLst>
              </a:tr>
              <a:tr h="7010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Arial" charset="0"/>
                          <a:cs typeface="Arial" charset="0"/>
                        </a:rPr>
                        <a:t>أولويات               خاطئة</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Arial" charset="0"/>
                          <a:cs typeface="Arial" charset="0"/>
                        </a:rPr>
                        <a:t>مجد                    أعظم</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Arial" charset="0"/>
                          <a:cs typeface="Arial" charset="0"/>
                        </a:rPr>
                        <a:t>دينونة               الجفاف</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charset="0"/>
                          <a:ea typeface="Arial" charset="0"/>
                          <a:cs typeface="Arial" charset="0"/>
                        </a:rPr>
                        <a:t>سلطة                زربابل</a:t>
                      </a:r>
                      <a:endParaRPr kumimoji="0" lang="en-GB" altLang="zh-CN" sz="2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2"/>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1</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2: 1-9</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2: 10-19</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2: 20-23</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3"/>
                  </a:ext>
                </a:extLst>
              </a:tr>
              <a:tr h="4983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التوبيخ الأول</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charset="0"/>
                          <a:ea typeface="Arial" charset="0"/>
                          <a:cs typeface="Arial" charset="0"/>
                        </a:rPr>
                        <a:t>الوعد الأول</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التوبيخ الثاني</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charset="0"/>
                          <a:ea typeface="Arial" charset="0"/>
                          <a:cs typeface="Arial" charset="0"/>
                        </a:rPr>
                        <a:t>الوعد الثاني</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4"/>
                  </a:ext>
                </a:extLst>
              </a:tr>
              <a:tr h="20421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هل الوقت لكم أنتم أن تسكنوا في بيوتكم المغشاة و هذا البيت خراب ... اصعدوا ... و ابنوا البيت</a:t>
                      </a:r>
                      <a:endParaRPr kumimoji="0" lang="en-GB" altLang="zh-CN" sz="16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a:t>
                      </a:r>
                      <a:r>
                        <a:rPr kumimoji="0" lang="ar-JO" altLang="zh-CN" sz="1600" b="1" i="0" u="none" strike="noStrike" cap="none" normalizeH="0" baseline="0" dirty="0">
                          <a:ln>
                            <a:noFill/>
                          </a:ln>
                          <a:solidFill>
                            <a:schemeClr val="tx1"/>
                          </a:solidFill>
                          <a:effectLst/>
                          <a:latin typeface="Arial" charset="0"/>
                          <a:ea typeface="Arial" charset="0"/>
                          <a:cs typeface="Arial" charset="0"/>
                        </a:rPr>
                        <a:t>1: 4، 8أ)</a:t>
                      </a:r>
                      <a:r>
                        <a:rPr kumimoji="0" lang="en-GB" altLang="zh-CN" sz="1600" b="1" i="0" u="none" strike="noStrike" cap="none" normalizeH="0" baseline="0" dirty="0">
                          <a:ln>
                            <a:noFill/>
                          </a:ln>
                          <a:solidFill>
                            <a:schemeClr val="tx1"/>
                          </a:solidFill>
                          <a:effectLst/>
                          <a:latin typeface="Arial" charset="0"/>
                          <a:ea typeface="Arial" charset="0"/>
                          <a:cs typeface="Arial" charset="0"/>
                        </a:rPr>
                        <a:t>)</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فأملأ هذا البيت مجداً .... مجد هذا البيت الأخير يكون أعظم من مجد الأول ...</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(2: 7ب، 9أ)</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و هكذا كل عمل أيديهم و ما يقربونه هناك هو نجس ...فمن هذا اليوم أبارك</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(2: 14ب، 19ب)</a:t>
                      </a:r>
                      <a:endParaRPr kumimoji="0" lang="en-GB" altLang="zh-CN" sz="40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إني أزلزل السماوات و الأرض و أقلب كرسي الممالك و أبيد قوة ممالك الأمم</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dirty="0">
                          <a:ln>
                            <a:noFill/>
                          </a:ln>
                          <a:solidFill>
                            <a:schemeClr val="tx1"/>
                          </a:solidFill>
                          <a:effectLst/>
                          <a:latin typeface="Arial" charset="0"/>
                          <a:ea typeface="Arial" charset="0"/>
                          <a:cs typeface="Arial" charset="0"/>
                        </a:rPr>
                        <a:t>(</a:t>
                      </a:r>
                      <a:r>
                        <a:rPr kumimoji="0" lang="ar-JO" altLang="zh-CN" sz="1600" b="1" i="0" u="none" strike="noStrike" cap="none" normalizeH="0" baseline="0" dirty="0">
                          <a:ln>
                            <a:noFill/>
                          </a:ln>
                          <a:solidFill>
                            <a:schemeClr val="tx1"/>
                          </a:solidFill>
                          <a:effectLst/>
                          <a:latin typeface="Arial" charset="0"/>
                          <a:ea typeface="Arial" charset="0"/>
                          <a:cs typeface="Arial" charset="0"/>
                        </a:rPr>
                        <a:t>2: 21-22</a:t>
                      </a:r>
                      <a:r>
                        <a:rPr kumimoji="0" lang="en-GB" altLang="zh-CN" sz="16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1"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5"/>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الحاضر</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charset="0"/>
                          <a:ea typeface="Arial" charset="0"/>
                          <a:cs typeface="Arial" charset="0"/>
                        </a:rPr>
                        <a:t>الملكوت</a:t>
                      </a:r>
                      <a:r>
                        <a:rPr kumimoji="0" lang="en-GB" altLang="zh-CN" sz="1900" b="1" i="0" u="none" strike="noStrike" cap="none" normalizeH="0" baseline="0" dirty="0">
                          <a:ln>
                            <a:noFill/>
                          </a:ln>
                          <a:solidFill>
                            <a:srgbClr val="FFFF00"/>
                          </a:solidFill>
                          <a:effectLst/>
                          <a:latin typeface="Arial" charset="0"/>
                          <a:ea typeface="Arial" charset="0"/>
                          <a:cs typeface="Arial" charset="0"/>
                        </a:rPr>
                        <a:t> </a:t>
                      </a:r>
                      <a:endParaRPr kumimoji="0" lang="en-GB" altLang="zh-CN" sz="40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الحاضر</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rgbClr val="FFFF00"/>
                          </a:solidFill>
                          <a:effectLst/>
                          <a:latin typeface="Arial" charset="0"/>
                          <a:ea typeface="Arial" charset="0"/>
                          <a:cs typeface="Arial" charset="0"/>
                        </a:rPr>
                        <a:t>الملكوت</a:t>
                      </a:r>
                      <a:r>
                        <a:rPr kumimoji="0" lang="en-GB" altLang="zh-CN" sz="1900" b="1" i="0" u="none" strike="noStrike" cap="none" normalizeH="0" baseline="0" dirty="0">
                          <a:ln>
                            <a:noFill/>
                          </a:ln>
                          <a:solidFill>
                            <a:srgbClr val="FFFF00"/>
                          </a:solidFill>
                          <a:effectLst/>
                          <a:latin typeface="Arial" charset="0"/>
                          <a:ea typeface="Arial" charset="0"/>
                          <a:cs typeface="Arial" charset="0"/>
                        </a:rPr>
                        <a:t> </a:t>
                      </a:r>
                      <a:endParaRPr kumimoji="0" lang="en-GB" altLang="zh-CN" sz="1800" b="0" i="0" u="none" strike="noStrike" cap="none" normalizeH="0" baseline="0" dirty="0">
                        <a:ln>
                          <a:noFill/>
                        </a:ln>
                        <a:solidFill>
                          <a:srgbClr val="FFFF00"/>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6"/>
                  </a:ext>
                </a:extLst>
              </a:tr>
              <a:tr h="41742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الجفاف</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حزن</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نقص الطعام</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قيادة</a:t>
                      </a:r>
                      <a:r>
                        <a:rPr kumimoji="0" lang="en-GB" altLang="zh-CN" sz="1900" b="1" i="0" u="none" strike="noStrike" cap="none" normalizeH="0" baseline="0" dirty="0">
                          <a:ln>
                            <a:noFill/>
                          </a:ln>
                          <a:solidFill>
                            <a:schemeClr val="tx1"/>
                          </a:solidFill>
                          <a:effectLst/>
                          <a:latin typeface="Arial" charset="0"/>
                          <a:ea typeface="Arial" charset="0"/>
                          <a:cs typeface="Arial" charset="0"/>
                        </a:rPr>
                        <a:t> </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7"/>
                  </a:ext>
                </a:extLst>
              </a:tr>
              <a:tr h="7355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29 آب</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520 ق.م</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17 تشرين أول        520 ق.م</a:t>
                      </a: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charset="0"/>
                          <a:ea typeface="Arial" charset="0"/>
                          <a:cs typeface="Arial" charset="0"/>
                        </a:rPr>
                        <a:t>18 كانون أول               520 ق.م</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18 كانون أول          520 ق.م</a:t>
                      </a:r>
                      <a:endParaRPr kumimoji="0" lang="en-GB" altLang="zh-CN" sz="40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extLst>
                  <a:ext uri="{0D108BD9-81ED-4DB2-BD59-A6C34878D82A}">
                    <a16:rowId xmlns:a16="http://schemas.microsoft.com/office/drawing/2014/main" val="10008"/>
                  </a:ext>
                </a:extLst>
              </a:tr>
              <a:tr h="395201">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900" b="1" i="0" u="none" strike="noStrike" cap="none" normalizeH="0" baseline="0" dirty="0">
                          <a:ln>
                            <a:noFill/>
                          </a:ln>
                          <a:solidFill>
                            <a:schemeClr val="tx1"/>
                          </a:solidFill>
                          <a:effectLst/>
                          <a:latin typeface="Arial" charset="0"/>
                          <a:ea typeface="Arial" charset="0"/>
                          <a:cs typeface="Arial" charset="0"/>
                        </a:rPr>
                        <a:t>أورشليم</a:t>
                      </a:r>
                      <a:endParaRPr kumimoji="0" lang="en-GB" altLang="zh-CN" sz="1800" b="0" i="0" u="none" strike="noStrike" cap="none" normalizeH="0" baseline="0" dirty="0">
                        <a:ln>
                          <a:noFill/>
                        </a:ln>
                        <a:solidFill>
                          <a:schemeClr val="tx1"/>
                        </a:solidFill>
                        <a:effectLst/>
                        <a:latin typeface="Arial" charset="0"/>
                        <a:ea typeface="Arial" charset="0"/>
                        <a:cs typeface="Arial"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1">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130099" name="Rectangle 2"/>
          <p:cNvSpPr>
            <a:spLocks noGrp="1" noChangeArrowheads="1"/>
          </p:cNvSpPr>
          <p:nvPr>
            <p:ph type="title"/>
          </p:nvPr>
        </p:nvSpPr>
        <p:spPr>
          <a:xfrm>
            <a:off x="0" y="0"/>
            <a:ext cx="9144000" cy="762000"/>
          </a:xfrm>
          <a:solidFill>
            <a:schemeClr val="bg2"/>
          </a:solidFill>
        </p:spPr>
        <p:txBody>
          <a:bodyPr/>
          <a:lstStyle/>
          <a:p>
            <a:pPr eaLnBrk="1" hangingPunct="1"/>
            <a:r>
              <a:rPr lang="ar-JO" sz="2800" dirty="0">
                <a:solidFill>
                  <a:srgbClr val="FFFFFF"/>
                </a:solidFill>
                <a:effectLst/>
                <a:latin typeface="Arial" charset="0"/>
                <a:ea typeface="ＭＳ Ｐゴシック" charset="0"/>
                <a:cs typeface="Arial" charset="0"/>
              </a:rPr>
              <a:t>الجفاف بسبب إهمال إعادة بناء الهيكل</a:t>
            </a:r>
            <a:endParaRPr lang="en-US" sz="4000" dirty="0">
              <a:solidFill>
                <a:srgbClr val="FFFFFF"/>
              </a:solidFill>
              <a:effectLst/>
              <a:latin typeface="Arial" charset="0"/>
              <a:ea typeface="ＭＳ Ｐゴシック" charset="0"/>
              <a:cs typeface="Arial" charset="0"/>
            </a:endParaRPr>
          </a:p>
        </p:txBody>
      </p:sp>
      <p:sp>
        <p:nvSpPr>
          <p:cNvPr id="130100" name="Text Box 492"/>
          <p:cNvSpPr txBox="1">
            <a:spLocks noChangeArrowheads="1"/>
          </p:cNvSpPr>
          <p:nvPr/>
        </p:nvSpPr>
        <p:spPr bwMode="auto">
          <a:xfrm>
            <a:off x="8534400" y="-49213"/>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000" b="1" dirty="0">
                <a:latin typeface="Arial" charset="0"/>
                <a:cs typeface="Arial" charset="0"/>
              </a:rPr>
              <a:t>640</a:t>
            </a:r>
            <a:endParaRPr lang="en-US" sz="2000" b="1" dirty="0">
              <a:latin typeface="Arial" charset="0"/>
              <a:cs typeface="Arial" charset="0"/>
            </a:endParaRPr>
          </a:p>
        </p:txBody>
      </p:sp>
    </p:spTree>
  </p:cSld>
  <p:clrMapOvr>
    <a:masterClrMapping/>
  </p:clrMapOvr>
  <p:transition>
    <p:blinds/>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حجي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479973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8800" b="1" dirty="0">
                <a:solidFill>
                  <a:srgbClr val="FFFF00"/>
                </a:solidFill>
                <a:effectLst>
                  <a:glow rad="127000">
                    <a:schemeClr val="tx1"/>
                  </a:glow>
                </a:effectLst>
                <a:latin typeface="Arial" charset="0"/>
                <a:ea typeface="ＭＳ Ｐゴシック" charset="0"/>
                <a:cs typeface="ＭＳ Ｐゴシック" charset="0"/>
              </a:rPr>
              <a:t>بركات</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610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أعد ترتيب </a:t>
            </a:r>
            <a:r>
              <a:rPr lang="ar-JO" sz="4800" dirty="0">
                <a:solidFill>
                  <a:srgbClr val="FFFF00"/>
                </a:solidFill>
                <a:effectLst>
                  <a:glow rad="127000">
                    <a:schemeClr val="tx1"/>
                  </a:glow>
                </a:effectLst>
                <a:latin typeface="Arial" charset="0"/>
                <a:ea typeface="ＭＳ Ｐゴシック" charset="0"/>
                <a:cs typeface="ＭＳ Ｐゴシック" charset="0"/>
              </a:rPr>
              <a:t>أولوياتك</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(حجي 1)</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39815696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pic>
        <p:nvPicPr>
          <p:cNvPr id="134146" name="Picture 1" descr="haggai TEMPLE RUINS-JERUSALEM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5" y="25400"/>
            <a:ext cx="4503738" cy="397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haggai paneled librar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44450"/>
            <a:ext cx="4475163" cy="388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6" name="Rectangle 2"/>
          <p:cNvSpPr>
            <a:spLocks noGrp="1" noChangeArrowheads="1"/>
          </p:cNvSpPr>
          <p:nvPr>
            <p:ph type="title"/>
          </p:nvPr>
        </p:nvSpPr>
        <p:spPr/>
        <p:txBody>
          <a:bodyPr/>
          <a:lstStyle/>
          <a:p>
            <a:pPr eaLnBrk="1" hangingPunct="1">
              <a:defRPr/>
            </a:pPr>
            <a:r>
              <a:rPr lang="ar-JO" sz="3600" dirty="0">
                <a:latin typeface="Arial" charset="0"/>
                <a:ea typeface="Times New Roman" charset="0"/>
              </a:rPr>
              <a:t>الجزء الأول : الإتهام</a:t>
            </a:r>
            <a:endParaRPr lang="en-US" sz="3600" dirty="0">
              <a:latin typeface="Arial" charset="0"/>
              <a:ea typeface="Times New Roman" charset="0"/>
            </a:endParaRPr>
          </a:p>
        </p:txBody>
      </p:sp>
      <p:sp>
        <p:nvSpPr>
          <p:cNvPr id="134149" name="Text Box 5"/>
          <p:cNvSpPr txBox="1">
            <a:spLocks noChangeArrowheads="1"/>
          </p:cNvSpPr>
          <p:nvPr/>
        </p:nvSpPr>
        <p:spPr bwMode="auto">
          <a:xfrm>
            <a:off x="83883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642</a:t>
            </a:r>
            <a:endParaRPr lang="en-US" b="1" dirty="0">
              <a:latin typeface="Arial" charset="0"/>
              <a:cs typeface="Arial" charset="0"/>
            </a:endParaRPr>
          </a:p>
        </p:txBody>
      </p:sp>
      <p:sp>
        <p:nvSpPr>
          <p:cNvPr id="134150" name="Rectangle 3"/>
          <p:cNvSpPr txBox="1">
            <a:spLocks noChangeArrowheads="1"/>
          </p:cNvSpPr>
          <p:nvPr/>
        </p:nvSpPr>
        <p:spPr bwMode="auto">
          <a:xfrm>
            <a:off x="-30163" y="4005064"/>
            <a:ext cx="4241801"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buClr>
                <a:schemeClr val="accent2"/>
              </a:buClr>
              <a:buSzPct val="80000"/>
            </a:pPr>
            <a:r>
              <a:rPr lang="ar-JO" sz="2800" b="1" dirty="0">
                <a:latin typeface="Arial" charset="0"/>
                <a:cs typeface="Times New Roman" charset="0"/>
              </a:rPr>
              <a:t>هكذا قال رب الجنود قائلاً هذا الشعب قال إن الوقت لم يبلغ وقت بناء بيت الرب</a:t>
            </a:r>
          </a:p>
          <a:p>
            <a:pPr algn="r" eaLnBrk="1" hangingPunct="1">
              <a:lnSpc>
                <a:spcPct val="90000"/>
              </a:lnSpc>
              <a:spcBef>
                <a:spcPct val="20000"/>
              </a:spcBef>
              <a:buClr>
                <a:schemeClr val="accent2"/>
              </a:buClr>
              <a:buSzPct val="80000"/>
            </a:pPr>
            <a:r>
              <a:rPr lang="ar-JO" sz="2800" b="1" dirty="0">
                <a:latin typeface="Arial" charset="0"/>
                <a:cs typeface="Times New Roman" charset="0"/>
              </a:rPr>
              <a:t>(حجي 1: 2)</a:t>
            </a:r>
            <a:endParaRPr lang="en-US" sz="2800" b="1" dirty="0">
              <a:latin typeface="Arial" charset="0"/>
              <a:cs typeface="Times New Roman" charset="0"/>
            </a:endParaRPr>
          </a:p>
        </p:txBody>
      </p:sp>
      <p:sp>
        <p:nvSpPr>
          <p:cNvPr id="5" name="Rectangle 3"/>
          <p:cNvSpPr txBox="1">
            <a:spLocks noChangeArrowheads="1"/>
          </p:cNvSpPr>
          <p:nvPr/>
        </p:nvSpPr>
        <p:spPr bwMode="auto">
          <a:xfrm>
            <a:off x="4643438" y="4005064"/>
            <a:ext cx="4500562" cy="270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90000"/>
              </a:lnSpc>
              <a:spcBef>
                <a:spcPct val="20000"/>
              </a:spcBef>
              <a:buClr>
                <a:schemeClr val="accent2"/>
              </a:buClr>
              <a:buSzPct val="80000"/>
            </a:pPr>
            <a:r>
              <a:rPr lang="ar-JO" sz="2800" b="1" dirty="0">
                <a:latin typeface="Arial" charset="0"/>
                <a:cs typeface="Times New Roman" charset="0"/>
              </a:rPr>
              <a:t>فكانت كلمة الرب عن يد حجي النبي قائلاً هل الوقت لكم أنتم أن تسكنوا في بيوتكم المغشاة و هذا البيت خراب</a:t>
            </a:r>
          </a:p>
          <a:p>
            <a:pPr algn="r" eaLnBrk="1" hangingPunct="1">
              <a:lnSpc>
                <a:spcPct val="90000"/>
              </a:lnSpc>
              <a:spcBef>
                <a:spcPct val="20000"/>
              </a:spcBef>
              <a:buClr>
                <a:schemeClr val="accent2"/>
              </a:buClr>
              <a:buSzPct val="80000"/>
            </a:pPr>
            <a:r>
              <a:rPr lang="ar-JO" sz="2800" b="1" dirty="0">
                <a:latin typeface="Arial" charset="0"/>
                <a:cs typeface="Times New Roman" charset="0"/>
              </a:rPr>
              <a:t>(حجي 1: 3-4)</a:t>
            </a:r>
            <a:endParaRPr lang="en-GB" sz="2800" b="1" dirty="0">
              <a:latin typeface="Arial" charset="0"/>
              <a:cs typeface="Times New Roman"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descr="Temp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2" name="Rectangle 3"/>
          <p:cNvSpPr>
            <a:spLocks noChangeArrowheads="1"/>
          </p:cNvSpPr>
          <p:nvPr/>
        </p:nvSpPr>
        <p:spPr bwMode="auto">
          <a:xfrm>
            <a:off x="72390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900" name="Rectangle 4"/>
          <p:cNvSpPr>
            <a:spLocks noGrp="1" noChangeArrowheads="1"/>
          </p:cNvSpPr>
          <p:nvPr>
            <p:ph type="title"/>
          </p:nvPr>
        </p:nvSpPr>
        <p:spPr>
          <a:xfrm>
            <a:off x="914400" y="5715000"/>
            <a:ext cx="8229600" cy="1143000"/>
          </a:xfrm>
          <a:solidFill>
            <a:srgbClr val="336600"/>
          </a:solidFill>
        </p:spPr>
        <p:txBody>
          <a:bodyPr/>
          <a:lstStyle/>
          <a:p>
            <a:pPr eaLnBrk="1" hangingPunct="1">
              <a:defRPr/>
            </a:pPr>
            <a:r>
              <a:rPr lang="ar-JO" sz="3200" b="1" dirty="0">
                <a:latin typeface="Arial" charset="0"/>
                <a:ea typeface="ＭＳ Ｐゴシック" charset="0"/>
                <a:cs typeface="Arial" charset="0"/>
              </a:rPr>
              <a:t>دارت الحياة اليهودية حول هيكل سليمان </a:t>
            </a:r>
            <a:br>
              <a:rPr lang="ar-JO" sz="3200" b="1" dirty="0">
                <a:latin typeface="Arial" charset="0"/>
                <a:ea typeface="ＭＳ Ｐゴシック" charset="0"/>
                <a:cs typeface="Arial" charset="0"/>
              </a:rPr>
            </a:br>
            <a:r>
              <a:rPr lang="ar-JO" sz="3200" b="1" dirty="0">
                <a:latin typeface="Arial" charset="0"/>
                <a:ea typeface="ＭＳ Ｐゴシック" charset="0"/>
                <a:cs typeface="Arial" charset="0"/>
              </a:rPr>
              <a:t>لمدة 400 سنة (959-586 ق.م)</a:t>
            </a:r>
            <a:endParaRPr lang="en-US" sz="3200" b="1" dirty="0">
              <a:latin typeface="Arial" charset="0"/>
              <a:ea typeface="ＭＳ Ｐゴシック" charset="0"/>
              <a:cs typeface="Arial" charset="0"/>
            </a:endParaRPr>
          </a:p>
        </p:txBody>
      </p:sp>
      <p:sp>
        <p:nvSpPr>
          <p:cNvPr id="117764" name="Text Box 5"/>
          <p:cNvSpPr txBox="1">
            <a:spLocks noChangeArrowheads="1"/>
          </p:cNvSpPr>
          <p:nvPr/>
        </p:nvSpPr>
        <p:spPr bwMode="auto">
          <a:xfrm>
            <a:off x="76200" y="76200"/>
            <a:ext cx="24497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1800" b="1" dirty="0">
                <a:solidFill>
                  <a:srgbClr val="060400"/>
                </a:solidFill>
                <a:latin typeface="Tahoma" charset="0"/>
              </a:rPr>
              <a:t>اليهودية في إسرائيل و الشتات</a:t>
            </a:r>
            <a:endParaRPr lang="en-US" sz="1800" b="1" dirty="0">
              <a:solidFill>
                <a:srgbClr val="060400"/>
              </a:solidFill>
              <a:latin typeface="Tahoma" charset="0"/>
            </a:endParaRPr>
          </a:p>
        </p:txBody>
      </p:sp>
    </p:spTree>
    <p:extLst>
      <p:ext uri="{BB962C8B-B14F-4D97-AF65-F5344CB8AC3E}">
        <p14:creationId xmlns:p14="http://schemas.microsoft.com/office/powerpoint/2010/main" val="3582272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defRPr/>
            </a:pPr>
            <a:r>
              <a:rPr lang="ar-JO" sz="4000" dirty="0">
                <a:solidFill>
                  <a:schemeClr val="tx1"/>
                </a:solidFill>
                <a:effectLst/>
                <a:latin typeface="Arial"/>
                <a:cs typeface="Arial"/>
              </a:rPr>
              <a:t>جدول السبي</a:t>
            </a:r>
            <a:endParaRPr lang="en-US" sz="4000" dirty="0">
              <a:solidFill>
                <a:schemeClr val="tx1"/>
              </a:solidFill>
              <a:effectLst/>
              <a:latin typeface="Arial"/>
              <a:cs typeface="Arial"/>
            </a:endParaRP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b="1" dirty="0">
                <a:solidFill>
                  <a:srgbClr val="FFFFFF"/>
                </a:solidFill>
                <a:latin typeface="Arial" pitchFamily="-112" charset="0"/>
              </a:rPr>
              <a:t>232 و 342</a:t>
            </a:r>
            <a:endParaRPr lang="en-US" b="1" dirty="0">
              <a:solidFill>
                <a:srgbClr val="FFFFFF"/>
              </a:solidFill>
              <a:latin typeface="Arial" pitchFamily="-112" charset="0"/>
            </a:endParaRPr>
          </a:p>
        </p:txBody>
      </p:sp>
      <p:sp>
        <p:nvSpPr>
          <p:cNvPr id="118788"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endParaRPr lang="en-US" sz="2000">
              <a:solidFill>
                <a:srgbClr val="FFFFFF"/>
              </a:solidFill>
              <a:latin typeface="Arial"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1000" b="1" i="1" dirty="0">
                <a:solidFill>
                  <a:srgbClr val="000090"/>
                </a:solidFill>
                <a:latin typeface="Arial"/>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800" b="1">
                <a:solidFill>
                  <a:srgbClr val="8C0000"/>
                </a:solidFill>
                <a:latin typeface="Arial" charset="0"/>
                <a:ea typeface="Arial" charset="0"/>
                <a:cs typeface="Arial" charset="0"/>
              </a:rPr>
              <a:t>John C. Whitcomb, 4</a:t>
            </a:r>
            <a:r>
              <a:rPr lang="en-US" sz="800" b="1" baseline="30000">
                <a:solidFill>
                  <a:srgbClr val="8C0000"/>
                </a:solidFill>
                <a:latin typeface="Arial" charset="0"/>
                <a:ea typeface="Arial" charset="0"/>
                <a:cs typeface="Arial" charset="0"/>
              </a:rPr>
              <a:t>th</a:t>
            </a:r>
            <a:r>
              <a:rPr lang="en-US" sz="800" b="1">
                <a:solidFill>
                  <a:srgbClr val="8C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26162935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Temple Bow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ar-JO" sz="3600" b="1" dirty="0">
                <a:latin typeface="Arial" charset="0"/>
                <a:ea typeface="ＭＳ Ｐゴシック" charset="0"/>
                <a:cs typeface="Arial" charset="0"/>
              </a:rPr>
              <a:t>حافظ اليهود على قداستهم      في المرحضة</a:t>
            </a:r>
            <a:endParaRPr lang="en-US" sz="3600" b="1" dirty="0">
              <a:latin typeface="Arial" charset="0"/>
              <a:ea typeface="ＭＳ Ｐゴシック" charset="0"/>
              <a:cs typeface="Arial" charset="0"/>
            </a:endParaRPr>
          </a:p>
        </p:txBody>
      </p:sp>
      <p:sp>
        <p:nvSpPr>
          <p:cNvPr id="8192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8192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8192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a:defRPr/>
            </a:pPr>
            <a:r>
              <a:rPr lang="ar-JO" sz="8800" dirty="0">
                <a:solidFill>
                  <a:srgbClr val="FFFFFF"/>
                </a:solidFill>
                <a:effectLst>
                  <a:outerShdw blurRad="38100" dist="38100" dir="2700000" algn="tl">
                    <a:srgbClr val="000000"/>
                  </a:outerShdw>
                </a:effectLst>
                <a:latin typeface="Tahoma" charset="0"/>
              </a:rPr>
              <a:t>تم تدمير الهيكل</a:t>
            </a:r>
            <a:endParaRPr lang="en-US" sz="8800"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300465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Effect transition="in" filter="fade">
                                      <p:cBhvr>
                                        <p:cTn id="7" dur="770" decel="100000"/>
                                        <p:tgtEl>
                                          <p:spTgt spid="81925"/>
                                        </p:tgtEl>
                                      </p:cBhvr>
                                    </p:animEffect>
                                    <p:animScale>
                                      <p:cBhvr>
                                        <p:cTn id="8" dur="770" decel="100000"/>
                                        <p:tgtEl>
                                          <p:spTgt spid="81925"/>
                                        </p:tgtEl>
                                      </p:cBhvr>
                                      <p:from x="10000" y="10000"/>
                                      <p:to x="200000" y="450000"/>
                                    </p:animScale>
                                    <p:animScale>
                                      <p:cBhvr>
                                        <p:cTn id="9" dur="1230" accel="100000" fill="hold">
                                          <p:stCondLst>
                                            <p:cond delay="770"/>
                                          </p:stCondLst>
                                        </p:cTn>
                                        <p:tgtEl>
                                          <p:spTgt spid="81925"/>
                                        </p:tgtEl>
                                      </p:cBhvr>
                                      <p:from x="200000" y="450000"/>
                                      <p:to x="100000" y="100000"/>
                                    </p:animScale>
                                    <p:set>
                                      <p:cBhvr>
                                        <p:cTn id="10" dur="770" fill="hold"/>
                                        <p:tgtEl>
                                          <p:spTgt spid="81925"/>
                                        </p:tgtEl>
                                        <p:attrNameLst>
                                          <p:attrName>ppt_x</p:attrName>
                                        </p:attrNameLst>
                                      </p:cBhvr>
                                      <p:to>
                                        <p:strVal val="(0.5)"/>
                                      </p:to>
                                    </p:set>
                                    <p:anim from="(0.5)" to="(#ppt_x)" calcmode="lin" valueType="num">
                                      <p:cBhvr>
                                        <p:cTn id="11" dur="1230" accel="100000" fill="hold">
                                          <p:stCondLst>
                                            <p:cond delay="770"/>
                                          </p:stCondLst>
                                        </p:cTn>
                                        <p:tgtEl>
                                          <p:spTgt spid="81925"/>
                                        </p:tgtEl>
                                        <p:attrNameLst>
                                          <p:attrName>ppt_x</p:attrName>
                                        </p:attrNameLst>
                                      </p:cBhvr>
                                    </p:anim>
                                    <p:set>
                                      <p:cBhvr>
                                        <p:cTn id="12" dur="770" fill="hold"/>
                                        <p:tgtEl>
                                          <p:spTgt spid="81925"/>
                                        </p:tgtEl>
                                        <p:attrNameLst>
                                          <p:attrName>ppt_y</p:attrName>
                                        </p:attrNameLst>
                                      </p:cBhvr>
                                      <p:to>
                                        <p:strVal val="(#ppt_y+0.4)"/>
                                      </p:to>
                                    </p:set>
                                    <p:anim from="(#ppt_y+0.4)" to="(#ppt_y)" calcmode="lin" valueType="num">
                                      <p:cBhvr>
                                        <p:cTn id="13" dur="1230" accel="100000" fill="hold">
                                          <p:stCondLst>
                                            <p:cond delay="770"/>
                                          </p:stCondLst>
                                        </p:cTn>
                                        <p:tgtEl>
                                          <p:spTgt spid="8192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81924"/>
                                        </p:tgtEl>
                                        <p:attrNameLst>
                                          <p:attrName>style.visibility</p:attrName>
                                        </p:attrNameLst>
                                      </p:cBhvr>
                                      <p:to>
                                        <p:strVal val="visible"/>
                                      </p:to>
                                    </p:set>
                                    <p:animEffect transition="in" filter="fade">
                                      <p:cBhvr>
                                        <p:cTn id="16" dur="770" decel="100000"/>
                                        <p:tgtEl>
                                          <p:spTgt spid="81924"/>
                                        </p:tgtEl>
                                      </p:cBhvr>
                                    </p:animEffect>
                                    <p:animScale>
                                      <p:cBhvr>
                                        <p:cTn id="17" dur="770" decel="100000"/>
                                        <p:tgtEl>
                                          <p:spTgt spid="81924"/>
                                        </p:tgtEl>
                                      </p:cBhvr>
                                      <p:from x="10000" y="10000"/>
                                      <p:to x="200000" y="450000"/>
                                    </p:animScale>
                                    <p:animScale>
                                      <p:cBhvr>
                                        <p:cTn id="18" dur="1230" accel="100000" fill="hold">
                                          <p:stCondLst>
                                            <p:cond delay="770"/>
                                          </p:stCondLst>
                                        </p:cTn>
                                        <p:tgtEl>
                                          <p:spTgt spid="81924"/>
                                        </p:tgtEl>
                                      </p:cBhvr>
                                      <p:from x="200000" y="450000"/>
                                      <p:to x="100000" y="100000"/>
                                    </p:animScale>
                                    <p:set>
                                      <p:cBhvr>
                                        <p:cTn id="19" dur="770" fill="hold"/>
                                        <p:tgtEl>
                                          <p:spTgt spid="81924"/>
                                        </p:tgtEl>
                                        <p:attrNameLst>
                                          <p:attrName>ppt_x</p:attrName>
                                        </p:attrNameLst>
                                      </p:cBhvr>
                                      <p:to>
                                        <p:strVal val="(0.5)"/>
                                      </p:to>
                                    </p:set>
                                    <p:anim from="(0.5)" to="(#ppt_x)" calcmode="lin" valueType="num">
                                      <p:cBhvr>
                                        <p:cTn id="20" dur="1230" accel="100000" fill="hold">
                                          <p:stCondLst>
                                            <p:cond delay="770"/>
                                          </p:stCondLst>
                                        </p:cTn>
                                        <p:tgtEl>
                                          <p:spTgt spid="81924"/>
                                        </p:tgtEl>
                                        <p:attrNameLst>
                                          <p:attrName>ppt_x</p:attrName>
                                        </p:attrNameLst>
                                      </p:cBhvr>
                                    </p:anim>
                                    <p:set>
                                      <p:cBhvr>
                                        <p:cTn id="21" dur="770" fill="hold"/>
                                        <p:tgtEl>
                                          <p:spTgt spid="81924"/>
                                        </p:tgtEl>
                                        <p:attrNameLst>
                                          <p:attrName>ppt_y</p:attrName>
                                        </p:attrNameLst>
                                      </p:cBhvr>
                                      <p:to>
                                        <p:strVal val="(#ppt_y+0.4)"/>
                                      </p:to>
                                    </p:set>
                                    <p:anim from="(#ppt_y+0.4)" to="(#ppt_y)" calcmode="lin" valueType="num">
                                      <p:cBhvr>
                                        <p:cTn id="22" dur="1230" accel="100000" fill="hold">
                                          <p:stCondLst>
                                            <p:cond delay="770"/>
                                          </p:stCondLst>
                                        </p:cTn>
                                        <p:tgtEl>
                                          <p:spTgt spid="8192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81926"/>
                                        </p:tgtEl>
                                        <p:attrNameLst>
                                          <p:attrName>style.visibility</p:attrName>
                                        </p:attrNameLst>
                                      </p:cBhvr>
                                      <p:to>
                                        <p:strVal val="visible"/>
                                      </p:to>
                                    </p:set>
                                    <p:animEffect transition="in" filter="fade">
                                      <p:cBhvr>
                                        <p:cTn id="25" dur="770" decel="100000"/>
                                        <p:tgtEl>
                                          <p:spTgt spid="81926"/>
                                        </p:tgtEl>
                                      </p:cBhvr>
                                    </p:animEffect>
                                    <p:animScale>
                                      <p:cBhvr>
                                        <p:cTn id="26" dur="770" decel="100000"/>
                                        <p:tgtEl>
                                          <p:spTgt spid="81926"/>
                                        </p:tgtEl>
                                      </p:cBhvr>
                                      <p:from x="10000" y="10000"/>
                                      <p:to x="200000" y="450000"/>
                                    </p:animScale>
                                    <p:animScale>
                                      <p:cBhvr>
                                        <p:cTn id="27" dur="1230" accel="100000" fill="hold">
                                          <p:stCondLst>
                                            <p:cond delay="770"/>
                                          </p:stCondLst>
                                        </p:cTn>
                                        <p:tgtEl>
                                          <p:spTgt spid="81926"/>
                                        </p:tgtEl>
                                      </p:cBhvr>
                                      <p:from x="200000" y="450000"/>
                                      <p:to x="100000" y="100000"/>
                                    </p:animScale>
                                    <p:set>
                                      <p:cBhvr>
                                        <p:cTn id="28" dur="770" fill="hold"/>
                                        <p:tgtEl>
                                          <p:spTgt spid="81926"/>
                                        </p:tgtEl>
                                        <p:attrNameLst>
                                          <p:attrName>ppt_x</p:attrName>
                                        </p:attrNameLst>
                                      </p:cBhvr>
                                      <p:to>
                                        <p:strVal val="(0.5)"/>
                                      </p:to>
                                    </p:set>
                                    <p:anim from="(0.5)" to="(#ppt_x)" calcmode="lin" valueType="num">
                                      <p:cBhvr>
                                        <p:cTn id="29" dur="1230" accel="100000" fill="hold">
                                          <p:stCondLst>
                                            <p:cond delay="770"/>
                                          </p:stCondLst>
                                        </p:cTn>
                                        <p:tgtEl>
                                          <p:spTgt spid="81926"/>
                                        </p:tgtEl>
                                        <p:attrNameLst>
                                          <p:attrName>ppt_x</p:attrName>
                                        </p:attrNameLst>
                                      </p:cBhvr>
                                    </p:anim>
                                    <p:set>
                                      <p:cBhvr>
                                        <p:cTn id="30" dur="770" fill="hold"/>
                                        <p:tgtEl>
                                          <p:spTgt spid="81926"/>
                                        </p:tgtEl>
                                        <p:attrNameLst>
                                          <p:attrName>ppt_y</p:attrName>
                                        </p:attrNameLst>
                                      </p:cBhvr>
                                      <p:to>
                                        <p:strVal val="(#ppt_y+0.4)"/>
                                      </p:to>
                                    </p:set>
                                    <p:anim from="(#ppt_y+0.4)" to="(#ppt_y)" calcmode="lin" valueType="num">
                                      <p:cBhvr>
                                        <p:cTn id="31" dur="1230" accel="100000" fill="hold">
                                          <p:stCondLst>
                                            <p:cond delay="770"/>
                                          </p:stCondLst>
                                        </p:cTn>
                                        <p:tgtEl>
                                          <p:spTgt spid="819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pattFill prst="pct90">
          <a:fgClr>
            <a:schemeClr val="bg2"/>
          </a:fgClr>
          <a:bgClr>
            <a:schemeClr val="bg2"/>
          </a:bgClr>
        </a:pattFill>
        <a:effectLst/>
      </p:bgPr>
    </p:bg>
    <p:spTree>
      <p:nvGrpSpPr>
        <p:cNvPr id="1" name=""/>
        <p:cNvGrpSpPr/>
        <p:nvPr/>
      </p:nvGrpSpPr>
      <p:grpSpPr>
        <a:xfrm>
          <a:off x="0" y="0"/>
          <a:ext cx="0" cy="0"/>
          <a:chOff x="0" y="0"/>
          <a:chExt cx="0" cy="0"/>
        </a:xfrm>
      </p:grpSpPr>
      <p:sp>
        <p:nvSpPr>
          <p:cNvPr id="122882"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sp>
        <p:nvSpPr>
          <p:cNvPr id="122883" name="Rectangle 1026"/>
          <p:cNvSpPr>
            <a:spLocks noGrp="1" noChangeArrowheads="1"/>
          </p:cNvSpPr>
          <p:nvPr>
            <p:ph type="title"/>
          </p:nvPr>
        </p:nvSpPr>
        <p:spPr>
          <a:xfrm>
            <a:off x="214282" y="304800"/>
            <a:ext cx="8701118" cy="1143000"/>
          </a:xfrm>
        </p:spPr>
        <p:txBody>
          <a:bodyPr/>
          <a:lstStyle/>
          <a:p>
            <a:pPr algn="ctr" eaLnBrk="1" hangingPunct="1"/>
            <a:r>
              <a:rPr lang="ar-JO" sz="3200" b="1" dirty="0">
                <a:latin typeface="Arial" charset="0"/>
                <a:ea typeface="ＭＳ Ｐゴシック" charset="0"/>
                <a:cs typeface="Arial" charset="0"/>
              </a:rPr>
              <a:t>المشكلة في زمن حجي</a:t>
            </a:r>
            <a:endParaRPr lang="en-US" sz="2800" b="1" dirty="0">
              <a:latin typeface="Arial" charset="0"/>
              <a:ea typeface="ＭＳ Ｐゴシック" charset="0"/>
              <a:cs typeface="Arial" charset="0"/>
            </a:endParaRPr>
          </a:p>
        </p:txBody>
      </p:sp>
      <p:sp>
        <p:nvSpPr>
          <p:cNvPr id="122884" name="Text Box 1028"/>
          <p:cNvSpPr txBox="1">
            <a:spLocks noChangeArrowheads="1"/>
          </p:cNvSpPr>
          <p:nvPr/>
        </p:nvSpPr>
        <p:spPr bwMode="auto">
          <a:xfrm>
            <a:off x="842645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641</a:t>
            </a:r>
            <a:endParaRPr lang="en-US" b="1" dirty="0">
              <a:latin typeface="Arial" charset="0"/>
              <a:cs typeface="Arial" charset="0"/>
            </a:endParaRPr>
          </a:p>
        </p:txBody>
      </p:sp>
      <p:sp>
        <p:nvSpPr>
          <p:cNvPr id="5" name="Rectangle 1027"/>
          <p:cNvSpPr txBox="1">
            <a:spLocks noChangeArrowheads="1"/>
          </p:cNvSpPr>
          <p:nvPr/>
        </p:nvSpPr>
        <p:spPr bwMode="auto">
          <a:xfrm>
            <a:off x="34925" y="1341438"/>
            <a:ext cx="6049963" cy="5516562"/>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a:cs typeface="Arial"/>
              </a:rPr>
              <a:t>بسبب معارضة الأعداء القريبين لم ينتهي الهيكل أبداً و لمدة 16 سنة تضاءلت أولوية بناء هيكل الله تدريجياً </a:t>
            </a:r>
            <a:endParaRPr lang="en-US" sz="2800" b="1" dirty="0">
              <a:effectLst>
                <a:outerShdw blurRad="38100" dist="38100" dir="2700000" algn="tl">
                  <a:srgbClr val="000000"/>
                </a:outerShdw>
              </a:effectLst>
              <a:latin typeface="Arial"/>
              <a:cs typeface="Arial"/>
            </a:endParaRPr>
          </a:p>
          <a:p>
            <a:pPr algn="r" rtl="1" eaLnBrk="1" hangingPunct="1">
              <a:spcBef>
                <a:spcPct val="20000"/>
              </a:spcBef>
              <a:buClr>
                <a:schemeClr val="tx2"/>
              </a:buClr>
              <a:buSzPct val="75000"/>
              <a:buFont typeface="Wingdings" charset="0"/>
              <a:buChar char="n"/>
              <a:defRPr/>
            </a:pPr>
            <a:r>
              <a:rPr lang="ar-JO" sz="2800" b="1" dirty="0">
                <a:effectLst>
                  <a:outerShdw blurRad="38100" dist="38100" dir="2700000" algn="tl">
                    <a:srgbClr val="000000"/>
                  </a:outerShdw>
                </a:effectLst>
                <a:latin typeface="Arial"/>
                <a:cs typeface="Arial"/>
              </a:rPr>
              <a:t>على الرغم من أن بعض اليهود العائدين كانوا فقراء إلا أن البعض لا يزال يتمتع بمستوى معين من الثراء . كان الناس يكسون منازلهم الخاصة كما فعل سليمان في الهيكل و القصر (حج 1: 4، 1 مل 6: 9، 7: 3 و 7)</a:t>
            </a:r>
            <a:endParaRPr lang="en-GB" sz="2800" b="1" dirty="0">
              <a:effectLst>
                <a:outerShdw blurRad="38100" dist="38100" dir="2700000" algn="tl">
                  <a:srgbClr val="000000"/>
                </a:outerShdw>
              </a:effectLst>
              <a:latin typeface="Arial"/>
              <a:cs typeface="Arial"/>
            </a:endParaRPr>
          </a:p>
        </p:txBody>
      </p:sp>
      <p:pic>
        <p:nvPicPr>
          <p:cNvPr id="122886" name="Picture 2" descr="haggai paneled houseIMG_0683_338x450_thu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9650" y="1690688"/>
            <a:ext cx="309086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out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out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 There Poverty In Your Jewish Community? – The Forward">
            <a:extLst>
              <a:ext uri="{FF2B5EF4-FFF2-40B4-BE49-F238E27FC236}">
                <a16:creationId xmlns:a16="http://schemas.microsoft.com/office/drawing/2014/main" id="{0855A4C8-B299-7B4D-2122-6F57DC50DA4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63" y="0"/>
            <a:ext cx="913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الآن فهكذا قال رب الجنود اجعلوا قلبكم على طرقكم زرعتم كثيراً و دخلتم قليلاً تأكلون و ليس إلى الشبع تشربون و لا تروون تكتسون و لا تدفأون و الآخذ أجرة يأخذ أجرة لكيس منقوب</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حجي 1: 5-6</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219616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536" y="1700808"/>
            <a:ext cx="8388424" cy="3196992"/>
          </a:xfrm>
          <a:effectLst>
            <a:outerShdw blurRad="63500" dist="35921" dir="2700000" algn="ctr" rotWithShape="0">
              <a:schemeClr val="tx2">
                <a:alpha val="74998"/>
              </a:schemeClr>
            </a:outerShdw>
          </a:effectLst>
        </p:spPr>
        <p:txBody>
          <a:bodyPr anchor="t"/>
          <a:lstStyle/>
          <a:p>
            <a:pPr>
              <a:defRPr/>
            </a:pPr>
            <a:br>
              <a:rPr lang="en-US"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هل يحاول الله أن يلفت انتباهك</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على الرغم من التضحيات التي تقدمها له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5306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ermany gives aid to drought-hit farmers after poor harvest - Latest News">
            <a:extLst>
              <a:ext uri="{FF2B5EF4-FFF2-40B4-BE49-F238E27FC236}">
                <a16:creationId xmlns:a16="http://schemas.microsoft.com/office/drawing/2014/main" id="{D3F4D010-1FBF-63AA-9BE1-8DE32144F32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893"/>
            <a:ext cx="9144000" cy="685942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168" y="3645024"/>
            <a:ext cx="9144000" cy="3399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7 هكذا قال رب الجنود اجعلوا قلبكم على طرقكم 8 اصعدوا إلى الجبل و أتوا بخشب و ابنوا البيت فأرضى عليه و أتمجد قال الرب</a:t>
            </a:r>
            <a:br>
              <a:rPr lang="ar-JO"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 9 انتظرتم كثيراً و إذا هو قليل و لما أدخلتموه البيت نفخت عليه لماذا يقول رب الجنود لأجل بيتي الذي هو خراب و أنتم راكضون كل إنسان إلى بيته</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حجي 1: 7-9</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01589636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703787"/>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لذلك منعت السماوات من فوقكم الندى و منعت الأرض غلتها و دعوت بالحر على الأرض و على الجبال و على الحنطة و على المسطار و على الزيت و على ما تنبته الأرض و على الناس و على البهائم و على كل أتعاب اليدين</a:t>
            </a:r>
            <a:br>
              <a:rPr lang="en-US" sz="3200" b="1"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 (</a:t>
            </a:r>
            <a:r>
              <a:rPr lang="ar-JO" sz="3200" dirty="0">
                <a:effectLst>
                  <a:glow rad="127000">
                    <a:schemeClr val="tx1"/>
                  </a:glow>
                </a:effectLst>
                <a:latin typeface="Arial" charset="0"/>
                <a:ea typeface="ＭＳ Ｐゴシック" charset="0"/>
                <a:cs typeface="ＭＳ Ｐゴシック" charset="0"/>
              </a:rPr>
              <a:t>حجي 1: 10-11</a:t>
            </a:r>
            <a:r>
              <a:rPr lang="en-US" sz="3200" b="1" dirty="0">
                <a:effectLst>
                  <a:glow rad="127000">
                    <a:schemeClr val="tx1"/>
                  </a:glow>
                </a:effectLst>
                <a:latin typeface="Arial" charset="0"/>
                <a:ea typeface="ＭＳ Ｐゴシック" charset="0"/>
                <a:cs typeface="ＭＳ Ｐゴシック" charset="0"/>
              </a:rPr>
              <a:t>)</a:t>
            </a:r>
          </a:p>
        </p:txBody>
      </p:sp>
      <p:pic>
        <p:nvPicPr>
          <p:cNvPr id="4" name="Picture 2" descr="Drought and Climate Change | Union of Concerned Scientists">
            <a:extLst>
              <a:ext uri="{FF2B5EF4-FFF2-40B4-BE49-F238E27FC236}">
                <a16:creationId xmlns:a16="http://schemas.microsoft.com/office/drawing/2014/main" id="{D58C99EE-0A81-10A4-3A9C-C527988286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40968"/>
            <a:ext cx="9144000"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7955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andscape fire night bonfire campfire flames vertical camp vert c1v  deletingmyself •">
            <a:extLst>
              <a:ext uri="{FF2B5EF4-FFF2-40B4-BE49-F238E27FC236}">
                <a16:creationId xmlns:a16="http://schemas.microsoft.com/office/drawing/2014/main" id="{0A3924C3-C511-CD93-928A-EE95D45711F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9469"/>
            <a:ext cx="3563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2051720" y="29469"/>
            <a:ext cx="7092280" cy="6828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حينئذ سمع زربابل بن شألتئيل و يهوشع بن يهوصادق الكاهن العظيم و كل بقية الشعب صوت الرب إلههم و كلام حجي النبي كما أرسله الرب إلههم و خاف الشعب أمام وجه الرب فقال حجي رسول الرب برسالة الرب لجميع الشعب قائلاً أنا معكم يقول الرب</a:t>
            </a:r>
            <a:br>
              <a:rPr lang="en-US" sz="3200" b="1"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 (</a:t>
            </a:r>
            <a:r>
              <a:rPr lang="ar-JO" sz="3200" dirty="0">
                <a:effectLst>
                  <a:glow rad="127000">
                    <a:schemeClr val="tx1"/>
                  </a:glow>
                </a:effectLst>
                <a:latin typeface="Arial" charset="0"/>
                <a:ea typeface="ＭＳ Ｐゴシック" charset="0"/>
                <a:cs typeface="ＭＳ Ｐゴシック" charset="0"/>
              </a:rPr>
              <a:t>حجي 1: 12-13</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7433402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4067944" cy="6828531"/>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و نبه الرب روح زربابل بن شألتئيل والي يهوذا و روح يهوشع بن يهوصادق الكاهن العظيم و روح كل بقية الشعب فجاءوا و عملوا الشغل في بيت رب الجنود إلههم في اليوم الرابع و العشرين من الشهر السادس في السنة الثانية لداريوس الملك</a:t>
            </a:r>
            <a:br>
              <a:rPr lang="en-US" sz="3200" dirty="0">
                <a:effectLst>
                  <a:glow rad="127000">
                    <a:schemeClr val="tx1"/>
                  </a:glow>
                </a:effectLst>
                <a:latin typeface="Arial" charset="0"/>
                <a:ea typeface="ＭＳ Ｐゴシック" charset="0"/>
                <a:cs typeface="ＭＳ Ｐゴシック" charset="0"/>
              </a:rPr>
            </a:br>
            <a:r>
              <a:rPr lang="en-US" sz="3200" dirty="0">
                <a:effectLst>
                  <a:glow rad="127000">
                    <a:schemeClr val="tx1"/>
                  </a:glow>
                </a:effectLst>
                <a:latin typeface="Arial" charset="0"/>
                <a:ea typeface="ＭＳ Ｐゴシック" charset="0"/>
                <a:cs typeface="ＭＳ Ｐゴシック" charset="0"/>
              </a:rPr>
              <a:t>(</a:t>
            </a:r>
            <a:r>
              <a:rPr lang="ar-JO" sz="3200" dirty="0">
                <a:effectLst>
                  <a:glow rad="127000">
                    <a:schemeClr val="tx1"/>
                  </a:glow>
                </a:effectLst>
                <a:latin typeface="Arial" charset="0"/>
                <a:ea typeface="ＭＳ Ｐゴシック" charset="0"/>
                <a:cs typeface="ＭＳ Ｐゴシック" charset="0"/>
              </a:rPr>
              <a:t>حجي 1: 14-15</a:t>
            </a:r>
            <a:r>
              <a:rPr lang="en-US" sz="3200" b="1" dirty="0">
                <a:effectLst>
                  <a:glow rad="127000">
                    <a:schemeClr val="tx1"/>
                  </a:glow>
                </a:effectLst>
                <a:latin typeface="Arial" charset="0"/>
                <a:ea typeface="ＭＳ Ｐゴシック" charset="0"/>
                <a:cs typeface="ＭＳ Ｐゴシック" charset="0"/>
              </a:rPr>
              <a:t>)</a:t>
            </a:r>
          </a:p>
        </p:txBody>
      </p:sp>
      <p:pic>
        <p:nvPicPr>
          <p:cNvPr id="4" name="Picture 2" descr="God's Promises Fulfilled: Jerusalem's Temple &amp; True Worship | Bible  pictures, Bible images, Bible illustrations">
            <a:extLst>
              <a:ext uri="{FF2B5EF4-FFF2-40B4-BE49-F238E27FC236}">
                <a16:creationId xmlns:a16="http://schemas.microsoft.com/office/drawing/2014/main" id="{3AAD6EB3-17A3-C149-B0C3-AB178BF1C02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75448" y="692696"/>
            <a:ext cx="4968552" cy="49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38455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36513" y="-26988"/>
            <a:ext cx="9324976" cy="7029451"/>
          </a:xfrm>
          <a:prstGeom prst="rect">
            <a:avLst/>
          </a:prstGeom>
          <a:solidFill>
            <a:srgbClr val="000000"/>
          </a:solidFill>
          <a:ln w="9525">
            <a:solidFill>
              <a:schemeClr val="tx1"/>
            </a:solidFill>
            <a:round/>
            <a:headEnd/>
            <a:tailEnd/>
          </a:ln>
        </p:spPr>
        <p:txBody>
          <a:bodyPr wrap="none"/>
          <a:lstStyle/>
          <a:p>
            <a:endParaRPr lang="en-US"/>
          </a:p>
        </p:txBody>
      </p:sp>
      <p:sp>
        <p:nvSpPr>
          <p:cNvPr id="21506" name="Rectangle 2"/>
          <p:cNvSpPr>
            <a:spLocks noGrp="1" noChangeArrowheads="1"/>
          </p:cNvSpPr>
          <p:nvPr>
            <p:ph type="title"/>
          </p:nvPr>
        </p:nvSpPr>
        <p:spPr/>
        <p:txBody>
          <a:bodyPr/>
          <a:lstStyle/>
          <a:p>
            <a:pPr eaLnBrk="1" hangingPunct="1">
              <a:defRPr/>
            </a:pPr>
            <a:r>
              <a:rPr lang="en-US" sz="3600">
                <a:effectLst>
                  <a:glow rad="266700">
                    <a:schemeClr val="bg2">
                      <a:alpha val="75000"/>
                    </a:schemeClr>
                  </a:glow>
                  <a:outerShdw blurRad="38100" dist="38100" dir="2700000" algn="tl">
                    <a:srgbClr val="000000"/>
                  </a:outerShdw>
                </a:effectLst>
                <a:latin typeface="Arial" charset="0"/>
                <a:ea typeface="Times New Roman" charset="0"/>
              </a:rPr>
              <a:t>Oracle 1: Accusation</a:t>
            </a:r>
          </a:p>
        </p:txBody>
      </p:sp>
      <p:sp>
        <p:nvSpPr>
          <p:cNvPr id="135171" name="Text Box 5"/>
          <p:cNvSpPr txBox="1">
            <a:spLocks noChangeArrowheads="1"/>
          </p:cNvSpPr>
          <p:nvPr/>
        </p:nvSpPr>
        <p:spPr bwMode="auto">
          <a:xfrm>
            <a:off x="84582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642</a:t>
            </a:r>
          </a:p>
        </p:txBody>
      </p:sp>
      <p:pic>
        <p:nvPicPr>
          <p:cNvPr id="13517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210675"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99188" y="3429000"/>
            <a:ext cx="3114675"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blinds/>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057400" y="1219200"/>
            <a:ext cx="6705600" cy="1143000"/>
          </a:xfrm>
        </p:spPr>
        <p:txBody>
          <a:bodyPr/>
          <a:lstStyle/>
          <a:p>
            <a:pPr eaLnBrk="1" hangingPunct="1">
              <a:defRPr/>
            </a:pPr>
            <a:r>
              <a:rPr lang="ar-JO" sz="5400" b="1" u="sng" dirty="0"/>
              <a:t>أنظر إلى غير المرئي</a:t>
            </a:r>
            <a:endParaRPr lang="en-US" sz="5400" b="1" dirty="0"/>
          </a:p>
        </p:txBody>
      </p:sp>
      <p:sp>
        <p:nvSpPr>
          <p:cNvPr id="238595" name="Rectangle 3"/>
          <p:cNvSpPr>
            <a:spLocks noGrp="1" noChangeArrowheads="1"/>
          </p:cNvSpPr>
          <p:nvPr>
            <p:ph type="subTitle" idx="1"/>
          </p:nvPr>
        </p:nvSpPr>
        <p:spPr>
          <a:xfrm>
            <a:off x="914400" y="2743200"/>
            <a:ext cx="7924800" cy="3886200"/>
          </a:xfrm>
        </p:spPr>
        <p:txBody>
          <a:bodyPr/>
          <a:lstStyle/>
          <a:p>
            <a:pPr eaLnBrk="1" hangingPunct="1">
              <a:defRPr/>
            </a:pPr>
            <a:r>
              <a:rPr lang="ar-JO" sz="3600" b="1" dirty="0">
                <a:latin typeface="Arial"/>
              </a:rPr>
              <a:t>و نحن غير ناظرين</a:t>
            </a:r>
          </a:p>
          <a:p>
            <a:pPr eaLnBrk="1" hangingPunct="1">
              <a:defRPr/>
            </a:pPr>
            <a:r>
              <a:rPr lang="ar-JO" sz="3600" b="1" dirty="0">
                <a:latin typeface="Arial"/>
              </a:rPr>
              <a:t> إلى الأشياء التي </a:t>
            </a:r>
            <a:r>
              <a:rPr lang="ar-JO" sz="3600" b="1" dirty="0">
                <a:solidFill>
                  <a:srgbClr val="FF0000"/>
                </a:solidFill>
                <a:latin typeface="Arial"/>
              </a:rPr>
              <a:t>ترى</a:t>
            </a:r>
            <a:r>
              <a:rPr lang="ar-JO" sz="3600" b="1" dirty="0">
                <a:latin typeface="Arial"/>
              </a:rPr>
              <a:t> </a:t>
            </a:r>
          </a:p>
          <a:p>
            <a:pPr eaLnBrk="1" hangingPunct="1">
              <a:defRPr/>
            </a:pPr>
            <a:r>
              <a:rPr lang="ar-JO" sz="3600" b="1" dirty="0">
                <a:latin typeface="Arial"/>
              </a:rPr>
              <a:t>بل إلى التي </a:t>
            </a:r>
            <a:r>
              <a:rPr lang="ar-JO" sz="3600" b="1" dirty="0">
                <a:solidFill>
                  <a:schemeClr val="accent2">
                    <a:lumMod val="50000"/>
                  </a:schemeClr>
                </a:solidFill>
                <a:latin typeface="Arial"/>
              </a:rPr>
              <a:t>لا ترى</a:t>
            </a:r>
          </a:p>
          <a:p>
            <a:pPr eaLnBrk="1" hangingPunct="1">
              <a:defRPr/>
            </a:pPr>
            <a:r>
              <a:rPr lang="ar-JO" sz="3600" b="1" dirty="0">
                <a:solidFill>
                  <a:schemeClr val="accent2">
                    <a:lumMod val="50000"/>
                  </a:schemeClr>
                </a:solidFill>
                <a:latin typeface="Arial"/>
              </a:rPr>
              <a:t> </a:t>
            </a:r>
            <a:r>
              <a:rPr lang="ar-JO" sz="3600" b="1" dirty="0">
                <a:latin typeface="Arial"/>
              </a:rPr>
              <a:t>لأن التي </a:t>
            </a:r>
            <a:r>
              <a:rPr lang="ar-JO" sz="3600" b="1" dirty="0">
                <a:solidFill>
                  <a:srgbClr val="FF0000"/>
                </a:solidFill>
                <a:latin typeface="Arial"/>
              </a:rPr>
              <a:t>ترى وقتية </a:t>
            </a:r>
          </a:p>
          <a:p>
            <a:pPr eaLnBrk="1" hangingPunct="1">
              <a:defRPr/>
            </a:pPr>
            <a:r>
              <a:rPr lang="ar-JO" sz="3600" b="1" dirty="0">
                <a:latin typeface="Arial"/>
              </a:rPr>
              <a:t>و أما التي </a:t>
            </a:r>
            <a:r>
              <a:rPr lang="ar-JO" sz="3600" b="1" dirty="0">
                <a:solidFill>
                  <a:schemeClr val="accent2">
                    <a:lumMod val="50000"/>
                  </a:schemeClr>
                </a:solidFill>
                <a:latin typeface="Arial"/>
              </a:rPr>
              <a:t>لا ترى فأبدية</a:t>
            </a:r>
            <a:r>
              <a:rPr lang="en-US" sz="3600" b="1" dirty="0"/>
              <a:t> </a:t>
            </a:r>
          </a:p>
          <a:p>
            <a:pPr eaLnBrk="1" hangingPunct="1">
              <a:defRPr/>
            </a:pPr>
            <a:r>
              <a:rPr lang="en-US" sz="3600" b="1" dirty="0"/>
              <a:t>(</a:t>
            </a:r>
            <a:r>
              <a:rPr lang="ar-JO" sz="3600" b="1" dirty="0"/>
              <a:t>2 كورنثوس 4: 18</a:t>
            </a:r>
            <a:r>
              <a:rPr lang="en-US" sz="3600" b="1" dirty="0"/>
              <a:t>) </a:t>
            </a:r>
          </a:p>
        </p:txBody>
      </p:sp>
    </p:spTree>
    <p:extLst>
      <p:ext uri="{BB962C8B-B14F-4D97-AF65-F5344CB8AC3E}">
        <p14:creationId xmlns:p14="http://schemas.microsoft.com/office/powerpoint/2010/main" val="4023222764"/>
      </p:ext>
    </p:extLst>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a:cs typeface="Arial"/>
              </a:rPr>
              <a:t>المال</a:t>
            </a:r>
            <a:endParaRPr lang="en-US" sz="4800" b="1" dirty="0">
              <a:solidFill>
                <a:prstClr val="white"/>
              </a:solidFill>
              <a:latin typeface="Arial"/>
              <a:cs typeface="Arial"/>
            </a:endParaRPr>
          </a:p>
        </p:txBody>
      </p:sp>
      <p:pic>
        <p:nvPicPr>
          <p:cNvPr id="3" name="Picture 2"/>
          <p:cNvPicPr>
            <a:picLocks noChangeAspect="1"/>
          </p:cNvPicPr>
          <p:nvPr/>
        </p:nvPicPr>
        <p:blipFill>
          <a:blip r:embed="rId2"/>
          <a:stretch>
            <a:fillRect/>
          </a:stretch>
        </p:blipFill>
        <p:spPr>
          <a:xfrm>
            <a:off x="683568" y="1795047"/>
            <a:ext cx="7620000" cy="5080000"/>
          </a:xfrm>
          <a:prstGeom prst="rect">
            <a:avLst/>
          </a:prstGeom>
        </p:spPr>
      </p:pic>
    </p:spTree>
    <p:extLst>
      <p:ext uri="{BB962C8B-B14F-4D97-AF65-F5344CB8AC3E}">
        <p14:creationId xmlns:p14="http://schemas.microsoft.com/office/powerpoint/2010/main" val="418687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Priorities</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Haggai</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640</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pic>
        <p:nvPicPr>
          <p:cNvPr id="3" name="Picture 2"/>
          <p:cNvPicPr>
            <a:picLocks noChangeAspect="1"/>
          </p:cNvPicPr>
          <p:nvPr/>
        </p:nvPicPr>
        <p:blipFill>
          <a:blip r:embed="rId3"/>
          <a:stretch>
            <a:fillRect/>
          </a:stretch>
        </p:blipFill>
        <p:spPr>
          <a:xfrm>
            <a:off x="-136799" y="-99392"/>
            <a:ext cx="9317311" cy="6957392"/>
          </a:xfrm>
          <a:prstGeom prst="rect">
            <a:avLst/>
          </a:prstGeom>
        </p:spPr>
      </p:pic>
    </p:spTree>
    <p:extLst>
      <p:ext uri="{BB962C8B-B14F-4D97-AF65-F5344CB8AC3E}">
        <p14:creationId xmlns:p14="http://schemas.microsoft.com/office/powerpoint/2010/main" val="3396066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5344"/>
            <a:ext cx="9144000" cy="677206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الأولويات</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حجي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640</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4845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59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الأولويات</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حجي</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640</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a:p>
            <a:pPr algn="ctr" defTabSz="457200"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824087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8800" b="1" dirty="0">
                <a:solidFill>
                  <a:srgbClr val="FFFF00"/>
                </a:solidFill>
                <a:effectLst>
                  <a:glow rad="127000">
                    <a:schemeClr val="tx1"/>
                  </a:glow>
                </a:effectLst>
                <a:latin typeface="Arial" charset="0"/>
                <a:ea typeface="ＭＳ Ｐゴシック" charset="0"/>
                <a:cs typeface="ＭＳ Ｐゴシック" charset="0"/>
              </a:rPr>
              <a:t>بركات</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024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512" y="-99392"/>
            <a:ext cx="9216982" cy="5838724"/>
          </a:xfrm>
          <a:prstGeom prst="rect">
            <a:avLst/>
          </a:prstGeom>
        </p:spPr>
      </p:pic>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sp>
        <p:nvSpPr>
          <p:cNvPr id="12" name="Title 1"/>
          <p:cNvSpPr txBox="1">
            <a:spLocks/>
          </p:cNvSpPr>
          <p:nvPr/>
        </p:nvSpPr>
        <p:spPr bwMode="auto">
          <a:xfrm>
            <a:off x="0" y="5733256"/>
            <a:ext cx="9144000" cy="11247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a:cs typeface="Arial"/>
              </a:rPr>
              <a:t>رتب أولويات وقتك</a:t>
            </a:r>
            <a:endParaRPr lang="en-US" sz="4800" b="1" dirty="0">
              <a:solidFill>
                <a:prstClr val="white"/>
              </a:solidFill>
              <a:latin typeface="Arial"/>
              <a:cs typeface="Arial"/>
            </a:endParaRPr>
          </a:p>
        </p:txBody>
      </p:sp>
    </p:spTree>
    <p:extLst>
      <p:ext uri="{BB962C8B-B14F-4D97-AF65-F5344CB8AC3E}">
        <p14:creationId xmlns:p14="http://schemas.microsoft.com/office/powerpoint/2010/main" val="16520528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6058" cy="6858000"/>
          </a:xfrm>
          <a:prstGeom prst="rect">
            <a:avLst/>
          </a:prstGeom>
        </p:spPr>
      </p:pic>
      <p:sp>
        <p:nvSpPr>
          <p:cNvPr id="2" name="Title 1"/>
          <p:cNvSpPr>
            <a:spLocks noGrp="1"/>
          </p:cNvSpPr>
          <p:nvPr>
            <p:ph type="title" idx="4294967295"/>
          </p:nvPr>
        </p:nvSpPr>
        <p:spPr>
          <a:xfrm>
            <a:off x="1475655" y="2502024"/>
            <a:ext cx="5688633" cy="1143000"/>
          </a:xfrm>
          <a:solidFill>
            <a:srgbClr val="091C2C"/>
          </a:solidFill>
        </p:spPr>
        <p:txBody>
          <a:bodyPr/>
          <a:lstStyle/>
          <a:p>
            <a:r>
              <a:rPr lang="ar-JO" sz="3200" dirty="0"/>
              <a:t>حسناً، أنت تطلب علامة</a:t>
            </a:r>
            <a:br>
              <a:rPr lang="en-US" sz="3200" dirty="0"/>
            </a:br>
            <a:r>
              <a:rPr lang="ar-JO" sz="3200" dirty="0"/>
              <a:t>الله</a:t>
            </a:r>
            <a:endParaRPr lang="en-US" sz="3200" dirty="0"/>
          </a:p>
        </p:txBody>
      </p:sp>
    </p:spTree>
    <p:extLst>
      <p:ext uri="{BB962C8B-B14F-4D97-AF65-F5344CB8AC3E}">
        <p14:creationId xmlns:p14="http://schemas.microsoft.com/office/powerpoint/2010/main" val="134858614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496" y="0"/>
            <a:ext cx="9070975" cy="3429000"/>
          </a:xfrm>
        </p:spPr>
        <p:txBody>
          <a:bodyPr/>
          <a:lstStyle/>
          <a:p>
            <a:r>
              <a:rPr lang="ar-JO" sz="5400" b="1" dirty="0"/>
              <a:t>لا يزال الله يتكلم . اقرأ كلماته</a:t>
            </a:r>
            <a:endParaRPr lang="en-US" sz="5400" b="1" dirty="0"/>
          </a:p>
        </p:txBody>
      </p:sp>
      <p:pic>
        <p:nvPicPr>
          <p:cNvPr id="3" name="Picture 2"/>
          <p:cNvPicPr>
            <a:picLocks noChangeAspect="1"/>
          </p:cNvPicPr>
          <p:nvPr/>
        </p:nvPicPr>
        <p:blipFill>
          <a:blip r:embed="rId2"/>
          <a:stretch>
            <a:fillRect/>
          </a:stretch>
        </p:blipFill>
        <p:spPr>
          <a:xfrm>
            <a:off x="0" y="3808873"/>
            <a:ext cx="9144000" cy="3048000"/>
          </a:xfrm>
          <a:prstGeom prst="rect">
            <a:avLst/>
          </a:prstGeom>
        </p:spPr>
      </p:pic>
    </p:spTree>
    <p:extLst>
      <p:ext uri="{BB962C8B-B14F-4D97-AF65-F5344CB8AC3E}">
        <p14:creationId xmlns:p14="http://schemas.microsoft.com/office/powerpoint/2010/main" val="50656087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832" y="764704"/>
            <a:ext cx="9162933" cy="6108622"/>
          </a:xfrm>
          <a:prstGeom prst="rect">
            <a:avLst/>
          </a:prstGeom>
        </p:spPr>
      </p:pic>
      <p:sp>
        <p:nvSpPr>
          <p:cNvPr id="2" name="Title 1"/>
          <p:cNvSpPr>
            <a:spLocks noGrp="1"/>
          </p:cNvSpPr>
          <p:nvPr>
            <p:ph type="title" idx="4294967295"/>
          </p:nvPr>
        </p:nvSpPr>
        <p:spPr>
          <a:xfrm>
            <a:off x="35496" y="0"/>
            <a:ext cx="9070975" cy="1143000"/>
          </a:xfrm>
          <a:solidFill>
            <a:srgbClr val="000000"/>
          </a:solidFill>
        </p:spPr>
        <p:txBody>
          <a:bodyPr/>
          <a:lstStyle/>
          <a:p>
            <a:r>
              <a:rPr lang="ar-JO" dirty="0"/>
              <a:t>لا يزال الله يتكلم عندما نكون جاهزين</a:t>
            </a:r>
            <a:endParaRPr lang="en-US" dirty="0"/>
          </a:p>
        </p:txBody>
      </p:sp>
    </p:spTree>
    <p:extLst>
      <p:ext uri="{BB962C8B-B14F-4D97-AF65-F5344CB8AC3E}">
        <p14:creationId xmlns:p14="http://schemas.microsoft.com/office/powerpoint/2010/main" val="21947886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8800" b="1" dirty="0">
                <a:solidFill>
                  <a:srgbClr val="FFFF00"/>
                </a:solidFill>
                <a:effectLst>
                  <a:glow rad="127000">
                    <a:schemeClr val="tx1"/>
                  </a:glow>
                </a:effectLst>
                <a:latin typeface="Arial" charset="0"/>
                <a:ea typeface="ＭＳ Ｐゴシック" charset="0"/>
                <a:cs typeface="ＭＳ Ｐゴシック" charset="0"/>
              </a:rPr>
              <a:t>بركات</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16100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أعد ترتيب </a:t>
            </a:r>
            <a:r>
              <a:rPr lang="ar-JO" sz="4800" dirty="0">
                <a:solidFill>
                  <a:srgbClr val="FFFF00"/>
                </a:solidFill>
                <a:effectLst>
                  <a:glow rad="127000">
                    <a:schemeClr val="tx1"/>
                  </a:glow>
                </a:effectLst>
                <a:latin typeface="Arial" charset="0"/>
                <a:ea typeface="ＭＳ Ｐゴシック" charset="0"/>
                <a:cs typeface="ＭＳ Ｐゴシック" charset="0"/>
              </a:rPr>
              <a:t>أولوياتك</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(حجي 1)</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167351336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ar-JO" sz="8800" dirty="0">
                <a:latin typeface="Arial" charset="0"/>
                <a:ea typeface="Osaka" charset="0"/>
                <a:cs typeface="Arial" charset="0"/>
              </a:rPr>
              <a:t>حجي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72431933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استرد </a:t>
            </a:r>
            <a:r>
              <a:rPr lang="ar-JO" sz="4800" b="1" dirty="0">
                <a:solidFill>
                  <a:srgbClr val="FFFF00"/>
                </a:solidFill>
                <a:effectLst>
                  <a:glow rad="127000">
                    <a:schemeClr val="tx1"/>
                  </a:glow>
                </a:effectLst>
                <a:latin typeface="Arial" charset="0"/>
                <a:ea typeface="ＭＳ Ｐゴシック" charset="0"/>
                <a:cs typeface="ＭＳ Ｐゴシック" charset="0"/>
              </a:rPr>
              <a:t>حضور</a:t>
            </a:r>
            <a:r>
              <a:rPr lang="ar-JO" sz="4800" b="1" dirty="0">
                <a:effectLst>
                  <a:glow rad="127000">
                    <a:schemeClr val="tx1"/>
                  </a:glow>
                </a:effectLst>
                <a:latin typeface="Arial" charset="0"/>
                <a:ea typeface="ＭＳ Ｐゴシック" charset="0"/>
                <a:cs typeface="ＭＳ Ｐゴシック" charset="0"/>
              </a:rPr>
              <a:t> الله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1-9)</a:t>
            </a:r>
            <a:br>
              <a:rPr 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0188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4879528" y="19734"/>
            <a:ext cx="4445000" cy="5765800"/>
          </a:xfrm>
          <a:prstGeom prst="rect">
            <a:avLst/>
          </a:prstGeom>
        </p:spPr>
      </p:pic>
      <p:sp>
        <p:nvSpPr>
          <p:cNvPr id="900098" name="Rectangle 2"/>
          <p:cNvSpPr>
            <a:spLocks noGrp="1" noChangeArrowheads="1"/>
          </p:cNvSpPr>
          <p:nvPr>
            <p:ph type="ctrTitle"/>
          </p:nvPr>
        </p:nvSpPr>
        <p:spPr>
          <a:xfrm>
            <a:off x="72008" y="29469"/>
            <a:ext cx="5004048" cy="6828531"/>
          </a:xfrm>
          <a:solidFill>
            <a:srgbClr val="000000"/>
          </a:solidFill>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في الشهر السابع في الحادي و العشرين من الشهر كانت كلمة الرب عن يد حجي النبي قائلاً كلم زربابل بن شألتئيل والي يهوذا و يهوشع بن يهوصادق الكاهن العظيم و بقية الشعب قائلاً</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حجي 2: 1-2</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118905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48482" name="Group 4"/>
          <p:cNvGrpSpPr>
            <a:grpSpLocks/>
          </p:cNvGrpSpPr>
          <p:nvPr/>
        </p:nvGrpSpPr>
        <p:grpSpPr bwMode="auto">
          <a:xfrm>
            <a:off x="609600" y="4235450"/>
            <a:ext cx="8153400" cy="1484313"/>
            <a:chOff x="432" y="1948"/>
            <a:chExt cx="5136" cy="935"/>
          </a:xfrm>
        </p:grpSpPr>
        <p:sp>
          <p:nvSpPr>
            <p:cNvPr id="167941"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2" name="Text Box 6"/>
            <p:cNvSpPr txBox="1">
              <a:spLocks noChangeArrowheads="1"/>
            </p:cNvSpPr>
            <p:nvPr/>
          </p:nvSpPr>
          <p:spPr bwMode="auto">
            <a:xfrm>
              <a:off x="4464" y="2476"/>
              <a:ext cx="1029"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كانون 1</a:t>
              </a:r>
              <a:endParaRPr lang="en-US" sz="3600" b="1" dirty="0">
                <a:latin typeface="Arial"/>
                <a:ea typeface="+mn-ea"/>
                <a:cs typeface="Arial"/>
              </a:endParaRPr>
            </a:p>
          </p:txBody>
        </p:sp>
        <p:sp>
          <p:nvSpPr>
            <p:cNvPr id="167943"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4"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أيلول</a:t>
              </a:r>
              <a:endParaRPr lang="en-US" sz="3600" b="1" dirty="0">
                <a:latin typeface="Arial"/>
                <a:ea typeface="+mn-ea"/>
                <a:cs typeface="Arial"/>
              </a:endParaRPr>
            </a:p>
          </p:txBody>
        </p:sp>
        <p:sp>
          <p:nvSpPr>
            <p:cNvPr id="167945"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6" name="Text Box 10"/>
            <p:cNvSpPr txBox="1">
              <a:spLocks noChangeArrowheads="1"/>
            </p:cNvSpPr>
            <p:nvPr/>
          </p:nvSpPr>
          <p:spPr bwMode="auto">
            <a:xfrm>
              <a:off x="2478" y="2476"/>
              <a:ext cx="1026"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1</a:t>
              </a:r>
              <a:endParaRPr lang="en-US" sz="3600" b="1" dirty="0">
                <a:latin typeface="Arial"/>
                <a:ea typeface="+mn-ea"/>
                <a:cs typeface="Arial"/>
              </a:endParaRPr>
            </a:p>
          </p:txBody>
        </p:sp>
        <p:sp>
          <p:nvSpPr>
            <p:cNvPr id="167947"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48" name="Text Box 12"/>
            <p:cNvSpPr txBox="1">
              <a:spLocks noChangeArrowheads="1"/>
            </p:cNvSpPr>
            <p:nvPr/>
          </p:nvSpPr>
          <p:spPr bwMode="auto">
            <a:xfrm>
              <a:off x="3423"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2</a:t>
              </a:r>
              <a:endParaRPr lang="en-US" sz="3600" b="1" dirty="0">
                <a:latin typeface="Arial"/>
                <a:ea typeface="+mn-ea"/>
                <a:cs typeface="Arial"/>
              </a:endParaRPr>
            </a:p>
          </p:txBody>
        </p:sp>
        <p:sp>
          <p:nvSpPr>
            <p:cNvPr id="167949"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0"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آب</a:t>
              </a:r>
              <a:endParaRPr lang="en-US" sz="3600" b="1" dirty="0">
                <a:latin typeface="Arial"/>
                <a:ea typeface="+mn-ea"/>
                <a:cs typeface="Arial"/>
              </a:endParaRPr>
            </a:p>
          </p:txBody>
        </p:sp>
        <p:sp>
          <p:nvSpPr>
            <p:cNvPr id="167951"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7952"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7953"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4"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29 / 8</a:t>
            </a:r>
            <a:endParaRPr lang="en-US" sz="3200" b="1" dirty="0">
              <a:latin typeface="Arial"/>
              <a:ea typeface="+mn-ea"/>
              <a:cs typeface="Arial"/>
            </a:endParaRPr>
          </a:p>
          <a:p>
            <a:pPr algn="ctr">
              <a:defRPr/>
            </a:pPr>
            <a:r>
              <a:rPr lang="ar-JO" sz="3200" b="1" dirty="0">
                <a:latin typeface="Arial"/>
                <a:ea typeface="+mn-ea"/>
                <a:cs typeface="Arial"/>
              </a:rPr>
              <a:t>1: 1</a:t>
            </a:r>
            <a:endParaRPr lang="en-US" sz="3200" b="1" dirty="0">
              <a:latin typeface="Arial"/>
              <a:ea typeface="+mn-ea"/>
              <a:cs typeface="Arial"/>
            </a:endParaRPr>
          </a:p>
        </p:txBody>
      </p:sp>
      <p:sp>
        <p:nvSpPr>
          <p:cNvPr id="167955"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6"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17 / 10</a:t>
            </a:r>
            <a:endParaRPr lang="en-US" sz="3200" b="1" dirty="0">
              <a:latin typeface="Arial"/>
              <a:ea typeface="+mn-ea"/>
              <a:cs typeface="Arial"/>
            </a:endParaRPr>
          </a:p>
          <a:p>
            <a:pPr algn="ctr">
              <a:defRPr/>
            </a:pPr>
            <a:r>
              <a:rPr lang="ar-JO" sz="3200" b="1" dirty="0">
                <a:latin typeface="Arial"/>
                <a:ea typeface="+mn-ea"/>
                <a:cs typeface="Arial"/>
              </a:rPr>
              <a:t>2: 1</a:t>
            </a:r>
            <a:endParaRPr lang="en-US" sz="3200" b="1" dirty="0">
              <a:latin typeface="Arial"/>
              <a:ea typeface="+mn-ea"/>
              <a:cs typeface="Arial"/>
            </a:endParaRPr>
          </a:p>
        </p:txBody>
      </p:sp>
      <p:sp>
        <p:nvSpPr>
          <p:cNvPr id="167957" name="Text Box 21"/>
          <p:cNvSpPr txBox="1">
            <a:spLocks noChangeArrowheads="1"/>
          </p:cNvSpPr>
          <p:nvPr/>
        </p:nvSpPr>
        <p:spPr bwMode="auto">
          <a:xfrm>
            <a:off x="2857488" y="200024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21 / 9</a:t>
            </a:r>
            <a:endParaRPr lang="en-US" sz="3200" b="1" dirty="0">
              <a:latin typeface="Arial"/>
              <a:ea typeface="+mn-ea"/>
              <a:cs typeface="Arial"/>
            </a:endParaRPr>
          </a:p>
          <a:p>
            <a:pPr algn="ctr">
              <a:defRPr/>
            </a:pPr>
            <a:r>
              <a:rPr lang="ar-JO" sz="3200" b="1" dirty="0">
                <a:latin typeface="Arial"/>
                <a:ea typeface="+mn-ea"/>
                <a:cs typeface="Arial"/>
              </a:rPr>
              <a:t>1: 15</a:t>
            </a:r>
            <a:endParaRPr lang="en-US" sz="3200" b="1" dirty="0">
              <a:latin typeface="Arial"/>
              <a:ea typeface="+mn-ea"/>
              <a:cs typeface="Arial"/>
            </a:endParaRPr>
          </a:p>
        </p:txBody>
      </p:sp>
      <p:sp>
        <p:nvSpPr>
          <p:cNvPr id="167958"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7959" name="Text Box 23"/>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latin typeface="Arial"/>
                <a:ea typeface="+mn-ea"/>
                <a:cs typeface="Arial"/>
              </a:rPr>
              <a:t>520 ق.م</a:t>
            </a:r>
            <a:endParaRPr lang="en-US" sz="4000" b="1" dirty="0">
              <a:latin typeface="Arial"/>
              <a:ea typeface="+mn-ea"/>
              <a:cs typeface="Arial"/>
            </a:endParaRPr>
          </a:p>
        </p:txBody>
      </p:sp>
      <p:sp>
        <p:nvSpPr>
          <p:cNvPr id="24" name="Title 23"/>
          <p:cNvSpPr>
            <a:spLocks noGrp="1"/>
          </p:cNvSpPr>
          <p:nvPr>
            <p:ph type="title" idx="4294967295"/>
          </p:nvPr>
        </p:nvSpPr>
        <p:spPr/>
        <p:txBody>
          <a:bodyPr/>
          <a:lstStyle/>
          <a:p>
            <a:pPr>
              <a:defRPr/>
            </a:pPr>
            <a:r>
              <a:rPr lang="ar-JO" sz="4800" dirty="0">
                <a:solidFill>
                  <a:schemeClr val="tx1"/>
                </a:solidFill>
                <a:latin typeface="Arial"/>
                <a:ea typeface="ＭＳ Ｐゴシック" charset="0"/>
                <a:cs typeface="Arial"/>
              </a:rPr>
              <a:t>التواريخ في حجي</a:t>
            </a:r>
            <a:endParaRPr lang="en-US" dirty="0">
              <a:latin typeface="Arial"/>
              <a:ea typeface="ＭＳ Ｐゴシック" charset="0"/>
              <a:cs typeface="Arial"/>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44824"/>
            <a:ext cx="9144000" cy="769349"/>
          </a:xfrm>
          <a:effectLst>
            <a:outerShdw blurRad="63500" dist="35921" dir="2700000" algn="ctr" rotWithShape="0">
              <a:schemeClr val="tx2">
                <a:alpha val="74998"/>
              </a:schemeClr>
            </a:outerShdw>
          </a:effectLst>
        </p:spPr>
        <p:txBody>
          <a:bodyPr/>
          <a:lstStyle/>
          <a:p>
            <a:pPr>
              <a:defRPr/>
            </a:pPr>
            <a:r>
              <a:rPr lang="ar-JO" sz="9600" b="1" dirty="0">
                <a:effectLst>
                  <a:glow rad="127000">
                    <a:schemeClr val="tx1"/>
                  </a:glow>
                </a:effectLst>
                <a:latin typeface="Arial" charset="0"/>
                <a:ea typeface="ＭＳ Ｐゴシック" charset="0"/>
                <a:cs typeface="ＭＳ Ｐゴシック" charset="0"/>
              </a:rPr>
              <a:t>الخلفية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720311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br>
              <a:rPr lang="en-US" sz="3200" b="1" dirty="0">
                <a:effectLst>
                  <a:glow rad="127000">
                    <a:schemeClr val="tx1"/>
                  </a:glow>
                </a:effectLst>
                <a:latin typeface="Arial" charset="0"/>
                <a:ea typeface="ＭＳ Ｐゴシック" charset="0"/>
                <a:cs typeface="ＭＳ Ｐゴシック" charset="0"/>
              </a:rPr>
            </a:br>
            <a:r>
              <a:rPr lang="ar-JO" sz="3200" b="1" dirty="0">
                <a:effectLst>
                  <a:glow rad="127000">
                    <a:schemeClr val="tx1"/>
                  </a:glow>
                </a:effectLst>
                <a:latin typeface="Arial" charset="0"/>
                <a:ea typeface="ＭＳ Ｐゴシック" charset="0"/>
                <a:cs typeface="ＭＳ Ｐゴシック" charset="0"/>
              </a:rPr>
              <a:t>3 من الباقي فيكم الذي رأى هذا البيت في مجده الأول و كيف تنظرونه الآن أما هو في أعينكم كلا شيء 4 فالآن تشدد يا زربابل يقول الرب و </a:t>
            </a:r>
            <a:r>
              <a:rPr lang="ar-JO" sz="3200" b="1" dirty="0">
                <a:solidFill>
                  <a:srgbClr val="FFFF00"/>
                </a:solidFill>
                <a:effectLst>
                  <a:glow rad="127000">
                    <a:schemeClr val="tx1"/>
                  </a:glow>
                </a:effectLst>
                <a:latin typeface="Arial" charset="0"/>
                <a:ea typeface="ＭＳ Ｐゴシック" charset="0"/>
                <a:cs typeface="ＭＳ Ｐゴシック" charset="0"/>
              </a:rPr>
              <a:t>تشدد</a:t>
            </a:r>
            <a:r>
              <a:rPr lang="ar-JO" sz="3200" b="1" dirty="0">
                <a:effectLst>
                  <a:glow rad="127000">
                    <a:schemeClr val="tx1"/>
                  </a:glow>
                </a:effectLst>
                <a:latin typeface="Arial" charset="0"/>
                <a:ea typeface="ＭＳ Ｐゴシック" charset="0"/>
                <a:cs typeface="ＭＳ Ｐゴシック" charset="0"/>
              </a:rPr>
              <a:t> يا يهوشع بن يهوصادق الكاهن العظيم و تشددوا يا جميع شعب الأرض يقول الرب و اعملوا </a:t>
            </a:r>
            <a:r>
              <a:rPr lang="ar-JO" sz="3200" b="1" dirty="0">
                <a:solidFill>
                  <a:srgbClr val="FFFF00"/>
                </a:solidFill>
                <a:effectLst>
                  <a:glow rad="127000">
                    <a:schemeClr val="tx1"/>
                  </a:glow>
                </a:effectLst>
                <a:latin typeface="Arial" charset="0"/>
                <a:ea typeface="ＭＳ Ｐゴシック" charset="0"/>
                <a:cs typeface="ＭＳ Ｐゴシック" charset="0"/>
              </a:rPr>
              <a:t>فإني معكم </a:t>
            </a:r>
            <a:r>
              <a:rPr lang="ar-JO" sz="3200" b="1" dirty="0">
                <a:effectLst>
                  <a:glow rad="127000">
                    <a:schemeClr val="tx1"/>
                  </a:glow>
                </a:effectLst>
                <a:latin typeface="Arial" charset="0"/>
                <a:ea typeface="ＭＳ Ｐゴシック" charset="0"/>
                <a:cs typeface="ＭＳ Ｐゴシック" charset="0"/>
              </a:rPr>
              <a:t>يقول رب الجنود 5 حسب الكلام الذي عاهدتكم به عند خروجكم من مصر و </a:t>
            </a:r>
            <a:r>
              <a:rPr lang="ar-JO" sz="3200" b="1" dirty="0">
                <a:solidFill>
                  <a:srgbClr val="FFFF00"/>
                </a:solidFill>
                <a:effectLst>
                  <a:glow rad="127000">
                    <a:schemeClr val="tx1"/>
                  </a:glow>
                </a:effectLst>
                <a:latin typeface="Arial" charset="0"/>
                <a:ea typeface="ＭＳ Ｐゴシック" charset="0"/>
                <a:cs typeface="ＭＳ Ｐゴシック" charset="0"/>
              </a:rPr>
              <a:t>روحي قائم في وسطكم </a:t>
            </a:r>
            <a:r>
              <a:rPr lang="ar-JO" sz="3200" b="1" dirty="0">
                <a:effectLst>
                  <a:glow rad="127000">
                    <a:schemeClr val="tx1"/>
                  </a:glow>
                </a:effectLst>
                <a:latin typeface="Arial" charset="0"/>
                <a:ea typeface="ＭＳ Ｐゴシック" charset="0"/>
                <a:cs typeface="ＭＳ Ｐゴシック" charset="0"/>
              </a:rPr>
              <a:t>لا تخافوا</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حجي 2: 3-5</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640144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charset="0"/>
                <a:ea typeface="ＭＳ Ｐゴシック" charset="0"/>
                <a:cs typeface="ＭＳ Ｐゴシック" charset="0"/>
              </a:rPr>
              <a:t>لأنه هكذا قال رب الجنود هي مرة بعد قليل فأزلزل السماوات و الأرض و البحر و اليابسة و أزلزل كل الأمم و يأتي مشتهى كل الأمم فأملأ هذا البيت مجداً قال رب الجنود</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ar-JO" sz="3200" b="1" dirty="0">
                <a:effectLst>
                  <a:glow rad="127000">
                    <a:schemeClr val="tx1"/>
                  </a:glow>
                </a:effectLst>
                <a:latin typeface="Arial" charset="0"/>
                <a:ea typeface="ＭＳ Ｐゴシック" charset="0"/>
                <a:cs typeface="ＭＳ Ｐゴシック" charset="0"/>
              </a:rPr>
              <a:t>حجي 2: 6-7</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0986422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625" y="0"/>
            <a:ext cx="9191625" cy="694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685800" y="5638800"/>
            <a:ext cx="7772400" cy="1143000"/>
          </a:xfrm>
        </p:spPr>
        <p:txBody>
          <a:bodyPr/>
          <a:lstStyle/>
          <a:p>
            <a:pPr>
              <a:defRPr/>
            </a:pPr>
            <a:r>
              <a:rPr lang="ar-JO" sz="3600" dirty="0">
                <a:solidFill>
                  <a:schemeClr val="tx1"/>
                </a:solidFill>
                <a:latin typeface="Arial"/>
                <a:ea typeface="ＭＳ Ｐゴシック" charset="0"/>
                <a:cs typeface="Arial"/>
              </a:rPr>
              <a:t>الهيكل الأول - سليمان</a:t>
            </a:r>
            <a:endParaRPr lang="en-US" dirty="0">
              <a:latin typeface="Arial"/>
              <a:ea typeface="ＭＳ Ｐゴシック" charset="0"/>
              <a:cs typeface="Arial"/>
            </a:endParaRPr>
          </a:p>
        </p:txBody>
      </p:sp>
    </p:spTree>
    <p:extLst>
      <p:ext uri="{BB962C8B-B14F-4D97-AF65-F5344CB8AC3E}">
        <p14:creationId xmlns:p14="http://schemas.microsoft.com/office/powerpoint/2010/main" val="3936315608"/>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ChangeArrowheads="1"/>
          </p:cNvSpPr>
          <p:nvPr/>
        </p:nvSpPr>
        <p:spPr bwMode="auto">
          <a:xfrm>
            <a:off x="0" y="0"/>
            <a:ext cx="9144000" cy="6858000"/>
          </a:xfrm>
          <a:prstGeom prst="rect">
            <a:avLst/>
          </a:prstGeom>
          <a:solidFill>
            <a:schemeClr val="bg1">
              <a:lumMod val="40000"/>
              <a:lumOff val="60000"/>
            </a:schemeClr>
          </a:solidFill>
          <a:ln>
            <a:noFill/>
          </a:ln>
        </p:spPr>
        <p:txBody>
          <a:bodyPr wrap="none" anchor="ctr"/>
          <a:lstStyle/>
          <a:p>
            <a:pPr>
              <a:defRPr/>
            </a:pPr>
            <a:endParaRPr lang="en-US">
              <a:solidFill>
                <a:schemeClr val="accent3"/>
              </a:solidFill>
            </a:endParaRPr>
          </a:p>
        </p:txBody>
      </p:sp>
      <p:pic>
        <p:nvPicPr>
          <p:cNvPr id="146434" name="Picture 3" descr="1STT"/>
          <p:cNvPicPr>
            <a:picLocks noChangeAspect="1" noChangeArrowheads="1"/>
          </p:cNvPicPr>
          <p:nvPr/>
        </p:nvPicPr>
        <p:blipFill>
          <a:blip r:embed="rId2" cstate="screen">
            <a:extLst>
              <a:ext uri="{28A0092B-C50C-407E-A947-70E740481C1C}">
                <a14:useLocalDpi xmlns:a14="http://schemas.microsoft.com/office/drawing/2010/main"/>
              </a:ext>
            </a:extLst>
          </a:blip>
          <a:srcRect l="1369" t="5740"/>
          <a:stretch>
            <a:fillRect/>
          </a:stretch>
        </p:blipFill>
        <p:spPr bwMode="auto">
          <a:xfrm>
            <a:off x="1258888" y="1484313"/>
            <a:ext cx="6975475" cy="384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6435" name="Rectangle 4"/>
          <p:cNvSpPr>
            <a:spLocks noChangeArrowheads="1"/>
          </p:cNvSpPr>
          <p:nvPr/>
        </p:nvSpPr>
        <p:spPr bwMode="auto">
          <a:xfrm>
            <a:off x="4495800" y="3051175"/>
            <a:ext cx="304800" cy="1143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6" name="Rectangle 5"/>
          <p:cNvSpPr>
            <a:spLocks noChangeArrowheads="1"/>
          </p:cNvSpPr>
          <p:nvPr/>
        </p:nvSpPr>
        <p:spPr bwMode="auto">
          <a:xfrm>
            <a:off x="4762500" y="3114675"/>
            <a:ext cx="304800" cy="228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7" name="Rectangle 6"/>
          <p:cNvSpPr>
            <a:spLocks noChangeArrowheads="1"/>
          </p:cNvSpPr>
          <p:nvPr/>
        </p:nvSpPr>
        <p:spPr bwMode="auto">
          <a:xfrm>
            <a:off x="5626100" y="4073525"/>
            <a:ext cx="304800" cy="146050"/>
          </a:xfrm>
          <a:prstGeom prst="rect">
            <a:avLst/>
          </a:prstGeom>
          <a:solidFill>
            <a:srgbClr val="EAEAE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8" name="Rectangle 7"/>
          <p:cNvSpPr>
            <a:spLocks noChangeArrowheads="1"/>
          </p:cNvSpPr>
          <p:nvPr/>
        </p:nvSpPr>
        <p:spPr bwMode="auto">
          <a:xfrm>
            <a:off x="5619750" y="3070225"/>
            <a:ext cx="323850" cy="1060450"/>
          </a:xfrm>
          <a:prstGeom prst="rect">
            <a:avLst/>
          </a:prstGeom>
          <a:solidFill>
            <a:srgbClr val="F5F5F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6439" name="Title 8"/>
          <p:cNvSpPr>
            <a:spLocks noGrp="1"/>
          </p:cNvSpPr>
          <p:nvPr>
            <p:ph type="title" idx="4294967295"/>
          </p:nvPr>
        </p:nvSpPr>
        <p:spPr>
          <a:xfrm>
            <a:off x="838200" y="5486400"/>
            <a:ext cx="7772400" cy="11430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ar-JO" sz="4000" dirty="0">
                <a:solidFill>
                  <a:schemeClr val="bg2"/>
                </a:solidFill>
                <a:effectLst/>
                <a:latin typeface="Arial" charset="0"/>
                <a:ea typeface="ＭＳ Ｐゴシック" charset="0"/>
                <a:cs typeface="Arial" charset="0"/>
              </a:rPr>
              <a:t>الهيكل الثاني - زربابل</a:t>
            </a:r>
            <a:endParaRPr lang="en-US" sz="4800" dirty="0">
              <a:effectLst/>
              <a:latin typeface="Arial" charset="0"/>
              <a:ea typeface="ＭＳ Ｐゴシック" charset="0"/>
              <a:cs typeface="Arial" charset="0"/>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descr="Brown marble"/>
          <p:cNvSpPr>
            <a:spLocks noChangeArrowheads="1"/>
          </p:cNvSpPr>
          <p:nvPr/>
        </p:nvSpPr>
        <p:spPr bwMode="auto">
          <a:xfrm>
            <a:off x="0" y="0"/>
            <a:ext cx="9144000" cy="6858000"/>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147458" name="Picture 3" descr="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9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990600" y="5867400"/>
            <a:ext cx="7772400" cy="762000"/>
          </a:xfrm>
        </p:spPr>
        <p:txBody>
          <a:bodyPr/>
          <a:lstStyle/>
          <a:p>
            <a:pPr>
              <a:defRPr/>
            </a:pPr>
            <a:r>
              <a:rPr lang="ar-JO" dirty="0">
                <a:solidFill>
                  <a:schemeClr val="tx1"/>
                </a:solidFill>
                <a:latin typeface="Arial" charset="0"/>
                <a:ea typeface="ＭＳ Ｐゴシック" charset="0"/>
                <a:cs typeface="Arial" charset="0"/>
              </a:rPr>
              <a:t>الهيكل الثالث - هيرودس</a:t>
            </a:r>
            <a:endParaRPr lang="en-US" sz="5400" dirty="0">
              <a:latin typeface="Arial" charset="0"/>
              <a:ea typeface="ＭＳ Ｐゴシック" charset="0"/>
              <a:cs typeface="Arial"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توبيخ 1-11</a:t>
            </a:r>
            <a:endParaRPr lang="en-US" sz="3200" b="1" dirty="0">
              <a:latin typeface="Arial"/>
              <a:ea typeface="+mn-ea"/>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تجاوب 12-15</a:t>
            </a:r>
            <a:endParaRPr lang="en-US" sz="3200" b="1" dirty="0">
              <a:latin typeface="Arial"/>
              <a:ea typeface="+mn-ea"/>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الحاضر 1-5</a:t>
            </a:r>
            <a:endParaRPr lang="en-US" sz="3200" b="1" dirty="0">
              <a:latin typeface="Arial"/>
              <a:ea typeface="+mn-ea"/>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a:ea typeface="+mn-ea"/>
                <a:cs typeface="Arial"/>
              </a:rPr>
              <a:t>الأمور الأهم أولاً</a:t>
            </a:r>
            <a:endParaRPr lang="en-US" sz="2800" b="1" dirty="0">
              <a:latin typeface="Arial"/>
              <a:ea typeface="+mn-ea"/>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latin typeface="Arial"/>
                <a:ea typeface="+mn-ea"/>
                <a:cs typeface="Arial"/>
              </a:rPr>
              <a:t>حجي</a:t>
            </a:r>
            <a:endParaRPr lang="en-US" sz="4000" b="1" dirty="0">
              <a:latin typeface="Arial"/>
              <a:ea typeface="+mn-ea"/>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latin typeface="Arial"/>
                <a:ea typeface="+mn-ea"/>
                <a:cs typeface="Arial"/>
              </a:rPr>
              <a:t>توقع                2: 20-23</a:t>
            </a:r>
            <a:endParaRPr lang="en-US" sz="2000" b="1" dirty="0">
              <a:latin typeface="Arial"/>
              <a:ea typeface="+mn-ea"/>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البناء</a:t>
            </a:r>
            <a:endParaRPr lang="en-US" sz="3200" b="1" dirty="0">
              <a:latin typeface="Arial"/>
              <a:ea typeface="+mn-ea"/>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latin typeface="Arial"/>
                <a:ea typeface="+mn-ea"/>
                <a:cs typeface="Arial"/>
              </a:rPr>
              <a:t>520 ق.م</a:t>
            </a:r>
            <a:endParaRPr lang="en-US" sz="3200" b="1" dirty="0">
              <a:latin typeface="Arial"/>
              <a:ea typeface="+mn-ea"/>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البركة</a:t>
            </a:r>
            <a:endParaRPr lang="en-US" sz="3200" b="1" dirty="0">
              <a:latin typeface="Arial"/>
              <a:ea typeface="+mn-ea"/>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latin typeface="Arial"/>
                <a:ea typeface="+mn-ea"/>
                <a:cs typeface="Arial"/>
              </a:rPr>
              <a:t>عتاب              1: 1-15</a:t>
            </a:r>
            <a:endParaRPr lang="en-US" sz="2000" b="1" dirty="0">
              <a:latin typeface="Arial"/>
              <a:ea typeface="+mn-ea"/>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latin typeface="Arial"/>
                <a:ea typeface="+mn-ea"/>
                <a:cs typeface="Arial"/>
              </a:rPr>
              <a:t>مواساة           2: 1-9</a:t>
            </a:r>
            <a:endParaRPr lang="en-US" sz="2000" b="1" dirty="0">
              <a:latin typeface="Arial"/>
              <a:ea typeface="+mn-ea"/>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latin typeface="Arial"/>
                <a:ea typeface="+mn-ea"/>
                <a:cs typeface="Arial"/>
              </a:rPr>
              <a:t>تأكيد              2: 10-19</a:t>
            </a:r>
            <a:endParaRPr lang="en-US" sz="2000" b="1" dirty="0">
              <a:latin typeface="Arial"/>
              <a:ea typeface="+mn-ea"/>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latin typeface="Arial"/>
              <a:ea typeface="+mn-ea"/>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latin typeface="Arial"/>
              <a:ea typeface="+mn-ea"/>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latin typeface="Arial"/>
              <a:ea typeface="+mn-ea"/>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حضور الله في إعادة بناء الهيكل</a:t>
            </a:r>
            <a:endParaRPr lang="en-US" sz="2800" dirty="0">
              <a:latin typeface="Arial"/>
              <a:ea typeface="ＭＳ Ｐゴシック" charset="0"/>
              <a:cs typeface="Arial"/>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a:extLst>
              <a:ext uri="{FF2B5EF4-FFF2-40B4-BE49-F238E27FC236}">
                <a16:creationId xmlns:a16="http://schemas.microsoft.com/office/drawing/2014/main" id="{95901BE6-D113-7ADD-DC1E-397A751B5C8F}"/>
              </a:ext>
            </a:extLst>
          </p:cNvPr>
          <p:cNvSpPr/>
          <p:nvPr/>
        </p:nvSpPr>
        <p:spPr bwMode="auto">
          <a:xfrm rot="10800000" flipV="1">
            <a:off x="5928" y="980728"/>
            <a:ext cx="9138072" cy="4551660"/>
          </a:xfrm>
          <a:prstGeom prst="rightArrow">
            <a:avLst/>
          </a:prstGeom>
          <a:gradFill flip="none" rotWithShape="1">
            <a:gsLst>
              <a:gs pos="0">
                <a:schemeClr val="tx1"/>
              </a:gs>
              <a:gs pos="100000">
                <a:schemeClr val="accent2"/>
              </a:gs>
            </a:gsLst>
            <a:lin ang="0" scaled="1"/>
            <a:tileRect/>
          </a:gra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3563888" y="29469"/>
            <a:ext cx="5580112" cy="6567883"/>
          </a:xfrm>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charset="0"/>
                <a:ea typeface="ＭＳ Ｐゴシック" charset="0"/>
                <a:cs typeface="ＭＳ Ｐゴシック" charset="0"/>
              </a:rPr>
              <a:t>لي الفضة و لي الذهب يقول رب الجنود مجد هذا البيت الأخير يكون أعظم من مجد الأول قال رب الجنود و في هذا المكان أعطي السلام يقول رب الجنود</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a:t>
            </a:r>
            <a:r>
              <a:rPr lang="ar-JO" sz="4000" b="1" dirty="0">
                <a:effectLst>
                  <a:glow rad="127000">
                    <a:schemeClr val="tx1"/>
                  </a:glow>
                </a:effectLst>
                <a:latin typeface="Arial" charset="0"/>
                <a:ea typeface="ＭＳ Ｐゴシック" charset="0"/>
                <a:cs typeface="ＭＳ Ｐゴシック" charset="0"/>
              </a:rPr>
              <a:t>حجي 2: 8-9</a:t>
            </a:r>
            <a:r>
              <a:rPr lang="en-US" sz="40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7097055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1" descr="assuranc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p:txBody>
          <a:bodyPr/>
          <a:lstStyle/>
          <a:p>
            <a:pPr eaLnBrk="1" hangingPunct="1">
              <a:defRPr/>
            </a:pPr>
            <a:r>
              <a:rPr lang="ar-JO" sz="3600" dirty="0">
                <a:effectLst>
                  <a:outerShdw blurRad="9525" dist="76200" dir="2700000" algn="tl" rotWithShape="0">
                    <a:srgbClr val="000000"/>
                  </a:outerShdw>
                </a:effectLst>
                <a:latin typeface="Arial"/>
                <a:ea typeface="ＭＳ Ｐゴシック" charset="0"/>
                <a:cs typeface="Arial"/>
              </a:rPr>
              <a:t>الجزء الثاني : التأكيد</a:t>
            </a:r>
            <a:endParaRPr lang="en-US" sz="4000" dirty="0">
              <a:effectLst>
                <a:outerShdw blurRad="9525" dist="76200" dir="2700000" algn="tl" rotWithShape="0">
                  <a:srgbClr val="000000"/>
                </a:outerShdw>
              </a:effectLst>
              <a:latin typeface="Arial"/>
              <a:ea typeface="ＭＳ Ｐゴシック" charset="0"/>
              <a:cs typeface="Arial"/>
            </a:endParaRPr>
          </a:p>
        </p:txBody>
      </p:sp>
      <p:sp>
        <p:nvSpPr>
          <p:cNvPr id="108546"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effectLst>
                  <a:outerShdw blurRad="9525" dist="76200" dir="2700000" algn="tl" rotWithShape="0">
                    <a:srgbClr val="000000"/>
                  </a:outerShdw>
                </a:effectLst>
                <a:latin typeface="Arial"/>
                <a:cs typeface="Arial"/>
              </a:rPr>
              <a:t>642</a:t>
            </a:r>
            <a:endParaRPr lang="en-US" b="1" dirty="0">
              <a:effectLst>
                <a:outerShdw blurRad="9525" dist="76200" dir="2700000" algn="tl" rotWithShape="0">
                  <a:srgbClr val="000000"/>
                </a:outerShdw>
              </a:effectLst>
              <a:latin typeface="Arial"/>
              <a:cs typeface="Arial"/>
            </a:endParaRPr>
          </a:p>
        </p:txBody>
      </p:sp>
      <p:sp>
        <p:nvSpPr>
          <p:cNvPr id="108547" name="Rectangle 3"/>
          <p:cNvSpPr txBox="1">
            <a:spLocks noChangeArrowheads="1"/>
          </p:cNvSpPr>
          <p:nvPr/>
        </p:nvSpPr>
        <p:spPr bwMode="auto">
          <a:xfrm>
            <a:off x="683568" y="1545704"/>
            <a:ext cx="8079432" cy="4835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2"/>
              </a:buClr>
              <a:buSzPct val="80000"/>
              <a:buFont typeface="Wingdings" charset="0"/>
              <a:buChar char="l"/>
              <a:defRPr/>
            </a:pPr>
            <a:r>
              <a:rPr lang="ar-JO" sz="3200" b="1" dirty="0">
                <a:effectLst>
                  <a:glow rad="241300">
                    <a:schemeClr val="bg2">
                      <a:alpha val="91000"/>
                    </a:schemeClr>
                  </a:glow>
                </a:effectLst>
                <a:latin typeface="Arial"/>
                <a:cs typeface="Arial"/>
              </a:rPr>
              <a:t>على الرغم من فقرهم و إعادة بناء الهيكل دون المستوى فإن الله ذكرهم بوعده السابق أنه سيكون معهم و يشجعهم حتى يكملوا العمل (2: 1-5)</a:t>
            </a:r>
            <a:r>
              <a:rPr lang="en-US" sz="3200" b="1" dirty="0">
                <a:effectLst>
                  <a:glow rad="241300">
                    <a:schemeClr val="bg2">
                      <a:alpha val="91000"/>
                    </a:schemeClr>
                  </a:glow>
                </a:effectLst>
                <a:latin typeface="Arial"/>
                <a:cs typeface="Arial"/>
              </a:rPr>
              <a:t> </a:t>
            </a:r>
          </a:p>
          <a:p>
            <a:pPr eaLnBrk="1" hangingPunct="1">
              <a:spcBef>
                <a:spcPct val="20000"/>
              </a:spcBef>
              <a:buClr>
                <a:schemeClr val="accent2"/>
              </a:buClr>
              <a:buSzPct val="80000"/>
              <a:buFont typeface="Wingdings" charset="0"/>
              <a:buNone/>
              <a:defRPr/>
            </a:pPr>
            <a:endParaRPr lang="en-US" sz="3200" b="1" dirty="0">
              <a:effectLst>
                <a:glow rad="241300">
                  <a:schemeClr val="bg2">
                    <a:alpha val="91000"/>
                  </a:schemeClr>
                </a:glow>
              </a:effectLst>
              <a:latin typeface="Arial"/>
              <a:cs typeface="Arial"/>
            </a:endParaRPr>
          </a:p>
          <a:p>
            <a:pPr algn="r" rtl="1" eaLnBrk="1" hangingPunct="1">
              <a:spcBef>
                <a:spcPct val="20000"/>
              </a:spcBef>
              <a:buClr>
                <a:schemeClr val="accent2"/>
              </a:buClr>
              <a:buSzPct val="80000"/>
              <a:buFont typeface="Wingdings" charset="0"/>
              <a:buChar char="l"/>
              <a:defRPr/>
            </a:pPr>
            <a:r>
              <a:rPr lang="ar-JO" sz="3200" b="1" dirty="0">
                <a:effectLst>
                  <a:glow rad="241300">
                    <a:schemeClr val="bg2">
                      <a:alpha val="91000"/>
                    </a:schemeClr>
                  </a:glow>
                </a:effectLst>
                <a:latin typeface="Arial"/>
                <a:cs typeface="Arial"/>
              </a:rPr>
              <a:t>سوف يزلزل السماوات و يستخدم كل فضة و ذهب الأمم ليجمل و يمجد الهيكل (2: 6-9)</a:t>
            </a:r>
            <a:endParaRPr lang="en-GB" sz="3200" b="1" dirty="0">
              <a:effectLst>
                <a:glow rad="241300">
                  <a:schemeClr val="bg2">
                    <a:alpha val="91000"/>
                  </a:schemeClr>
                </a:glow>
              </a:effectLst>
              <a:latin typeface="Arial"/>
              <a:cs typeface="Arial"/>
            </a:endParaRPr>
          </a:p>
        </p:txBody>
      </p:sp>
    </p:spTree>
  </p:cSld>
  <p:clrMapOvr>
    <a:masterClrMapping/>
  </p:clrMapOvr>
  <p:transition>
    <p:blinds/>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1026" descr="Luke000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400" y="0"/>
            <a:ext cx="9296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7" name="Rectangle 1027"/>
          <p:cNvSpPr>
            <a:spLocks noGrp="1" noChangeArrowheads="1"/>
          </p:cNvSpPr>
          <p:nvPr>
            <p:ph type="title"/>
          </p:nvPr>
        </p:nvSpPr>
        <p:spPr>
          <a:xfrm>
            <a:off x="-152400" y="0"/>
            <a:ext cx="3733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ar-JO" sz="3600" b="1" dirty="0">
                <a:latin typeface="Arial" charset="0"/>
                <a:ea typeface="ＭＳ Ｐゴシック" charset="0"/>
                <a:cs typeface="Arial" charset="0"/>
              </a:rPr>
              <a:t>صلوات من أجل   الهيكل الثالث</a:t>
            </a:r>
            <a:endParaRPr lang="en-US" sz="3600" b="1" dirty="0">
              <a:latin typeface="Arial" charset="0"/>
              <a:ea typeface="ＭＳ Ｐゴシック" charset="0"/>
              <a:cs typeface="Arial" charset="0"/>
            </a:endParaRPr>
          </a:p>
        </p:txBody>
      </p:sp>
      <p:pic>
        <p:nvPicPr>
          <p:cNvPr id="82948" name="Picture 1028" descr="Luke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358900"/>
            <a:ext cx="3846513" cy="557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 Box 1029" descr="Brown marble"/>
          <p:cNvSpPr txBox="1">
            <a:spLocks noChangeArrowheads="1"/>
          </p:cNvSpPr>
          <p:nvPr/>
        </p:nvSpPr>
        <p:spPr bwMode="auto">
          <a:xfrm>
            <a:off x="1619250" y="4567238"/>
            <a:ext cx="7483475" cy="1384995"/>
          </a:xfrm>
          <a:prstGeom prst="rect">
            <a:avLst/>
          </a:prstGeom>
          <a:blipFill dpi="0" rotWithShape="1">
            <a:blip r:embed="rId4"/>
            <a:srcRect/>
            <a:tile tx="0" ty="0" sx="100000" sy="100000" flip="none" algn="tl"/>
          </a:blipFill>
          <a:ln>
            <a:noFill/>
          </a:ln>
          <a:effectLst>
            <a:outerShdw blurRad="63500" dist="53882" dir="2700000" algn="ctr" rotWithShape="0">
              <a:srgbClr val="000000">
                <a:alpha val="74997"/>
              </a:srgbClr>
            </a:outerShdw>
          </a:effectLst>
        </p:spPr>
        <p:txBody>
          <a:bodyPr>
            <a:spAutoFit/>
          </a:bodyPr>
          <a:lstStyle>
            <a:defPPr>
              <a:defRPr lang="en-GB"/>
            </a:defPPr>
            <a:lvl1pPr eaLnBrk="0" hangingPunct="0">
              <a:defRPr b="1">
                <a:solidFill>
                  <a:srgbClr val="FFFFFF"/>
                </a:solidFill>
                <a:effectLst>
                  <a:glow rad="152400">
                    <a:srgbClr val="000000"/>
                  </a:glow>
                </a:effectLst>
                <a:latin typeface="Tahoma" charset="0"/>
                <a:ea typeface="SimSun" charset="0"/>
                <a:cs typeface="SimSun" charset="0"/>
              </a:defRPr>
            </a:lvl1pPr>
            <a:lvl2pPr marL="37931725" indent="-37474525">
              <a:defRPr sz="2800">
                <a:latin typeface="Tahoma" charset="0"/>
                <a:ea typeface="MS PGothic" charset="0"/>
                <a:cs typeface="MS PGothic" charset="0"/>
              </a:defRPr>
            </a:lvl2pPr>
            <a:lvl3pPr>
              <a:defRPr>
                <a:latin typeface="Tahoma" charset="0"/>
                <a:ea typeface="MS PGothic" charset="0"/>
                <a:cs typeface="MS PGothic" charset="0"/>
              </a:defRPr>
            </a:lvl3pPr>
            <a:lvl4pPr>
              <a:defRPr sz="2000">
                <a:latin typeface="Tahoma" charset="0"/>
                <a:ea typeface="MS PGothic" charset="0"/>
                <a:cs typeface="MS PGothic" charset="0"/>
              </a:defRPr>
            </a:lvl4pPr>
            <a:lvl5pPr>
              <a:defRPr sz="2000">
                <a:latin typeface="Tahoma" charset="0"/>
                <a:ea typeface="MS PGothic" charset="0"/>
                <a:cs typeface="MS PGothic" charset="0"/>
              </a:defRPr>
            </a:lvl5pPr>
            <a:lvl6pPr eaLnBrk="0" hangingPunct="0">
              <a:buFont typeface="Wingdings" charset="0"/>
              <a:defRPr sz="2000">
                <a:latin typeface="Tahoma" charset="0"/>
                <a:ea typeface="MS PGothic" charset="0"/>
                <a:cs typeface="MS PGothic" charset="0"/>
              </a:defRPr>
            </a:lvl6pPr>
            <a:lvl7pPr eaLnBrk="0" hangingPunct="0">
              <a:buFont typeface="Wingdings" charset="0"/>
              <a:defRPr sz="2000">
                <a:latin typeface="Tahoma" charset="0"/>
                <a:ea typeface="MS PGothic" charset="0"/>
                <a:cs typeface="MS PGothic" charset="0"/>
              </a:defRPr>
            </a:lvl7pPr>
            <a:lvl8pPr eaLnBrk="0" hangingPunct="0">
              <a:buFont typeface="Wingdings" charset="0"/>
              <a:defRPr sz="2000">
                <a:latin typeface="Tahoma" charset="0"/>
                <a:ea typeface="MS PGothic" charset="0"/>
                <a:cs typeface="MS PGothic" charset="0"/>
              </a:defRPr>
            </a:lvl8pPr>
            <a:lvl9pPr eaLnBrk="0" hangingPunct="0">
              <a:buFont typeface="Wingdings" charset="0"/>
              <a:defRPr sz="2000">
                <a:latin typeface="Tahoma" charset="0"/>
                <a:ea typeface="MS PGothic" charset="0"/>
                <a:cs typeface="MS PGothic" charset="0"/>
              </a:defRPr>
            </a:lvl9pPr>
          </a:lstStyle>
          <a:p>
            <a:pPr algn="r">
              <a:defRPr/>
            </a:pPr>
            <a:r>
              <a:rPr lang="ar-JO" sz="2800" dirty="0"/>
              <a:t>أثناء الصلاة لاسترداد الهيكل احتاج اليهود لمكان عام ليحضرهم معاً ليحافظوا على طريقة حياتهم . لهذا ولد المجمع</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48"/>
                                        </p:tgtEl>
                                        <p:attrNameLst>
                                          <p:attrName>style.visibility</p:attrName>
                                        </p:attrNameLst>
                                      </p:cBhvr>
                                      <p:to>
                                        <p:strVal val="visible"/>
                                      </p:to>
                                    </p:set>
                                    <p:animEffect transition="in" filter="dissolve">
                                      <p:cBhvr>
                                        <p:cTn id="12" dur="500"/>
                                        <p:tgtEl>
                                          <p:spTgt spid="829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82949"/>
                                        </p:tgtEl>
                                        <p:attrNameLst>
                                          <p:attrName>style.visibility</p:attrName>
                                        </p:attrNameLst>
                                      </p:cBhvr>
                                      <p:to>
                                        <p:strVal val="visible"/>
                                      </p:to>
                                    </p:set>
                                    <p:animEffect transition="in" filter="dissolve">
                                      <p:cBhvr>
                                        <p:cTn id="1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توبيخ 1-11</a:t>
            </a:r>
            <a:endParaRPr lang="en-US" sz="3200" b="1" dirty="0">
              <a:solidFill>
                <a:srgbClr val="FFFFFF"/>
              </a:solidFill>
              <a:latin typeface="Arial"/>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تجاوب 12-15</a:t>
            </a:r>
            <a:endParaRPr lang="en-US" sz="3200" b="1" dirty="0">
              <a:solidFill>
                <a:srgbClr val="FFFFFF"/>
              </a:solidFill>
              <a:latin typeface="Arial"/>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الحاضر 1-5</a:t>
            </a:r>
            <a:endParaRPr lang="en-US" sz="3200" b="1" dirty="0">
              <a:solidFill>
                <a:srgbClr val="FFFFFF"/>
              </a:solidFill>
              <a:latin typeface="Arial"/>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solidFill>
                  <a:srgbClr val="FFFFFF"/>
                </a:solidFill>
                <a:latin typeface="Arial"/>
                <a:cs typeface="Arial"/>
              </a:rPr>
              <a:t>الأمور الأهم أولاً</a:t>
            </a:r>
            <a:endParaRPr lang="en-US" sz="2800" b="1" dirty="0">
              <a:solidFill>
                <a:srgbClr val="FFFFFF"/>
              </a:solidFill>
              <a:latin typeface="Arial"/>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a:cs typeface="Arial"/>
              </a:rPr>
              <a:t>حجي</a:t>
            </a:r>
            <a:endParaRPr lang="en-US" sz="4000" b="1" dirty="0">
              <a:solidFill>
                <a:srgbClr val="FFFFFF"/>
              </a:solidFill>
              <a:latin typeface="Arial"/>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توقع                2: 20-23</a:t>
            </a:r>
            <a:endParaRPr lang="en-US" sz="2000" b="1" dirty="0">
              <a:solidFill>
                <a:srgbClr val="FFFFFF"/>
              </a:solidFill>
              <a:latin typeface="Arial"/>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البناء</a:t>
            </a:r>
            <a:endParaRPr lang="en-US" sz="3200" b="1" dirty="0">
              <a:solidFill>
                <a:srgbClr val="FFFFFF"/>
              </a:solidFill>
              <a:latin typeface="Arial"/>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a:cs typeface="Arial"/>
              </a:rPr>
              <a:t>520 ق.م</a:t>
            </a:r>
            <a:endParaRPr lang="en-US" sz="3200" b="1" dirty="0">
              <a:solidFill>
                <a:srgbClr val="FFFFFF"/>
              </a:solidFill>
              <a:latin typeface="Arial"/>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a:t>
            </a:r>
            <a:endParaRPr lang="en-US" sz="3200" b="1" dirty="0">
              <a:solidFill>
                <a:srgbClr val="FFFFFF"/>
              </a:solidFill>
              <a:latin typeface="Arial"/>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عتاب              1: 1-15</a:t>
            </a:r>
            <a:endParaRPr lang="en-US" sz="2000" b="1" dirty="0">
              <a:solidFill>
                <a:srgbClr val="FFFFFF"/>
              </a:solidFill>
              <a:latin typeface="Arial"/>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مواساة           2: 1-9</a:t>
            </a:r>
            <a:endParaRPr lang="en-US" sz="2000" b="1" dirty="0">
              <a:solidFill>
                <a:srgbClr val="FFFFFF"/>
              </a:solidFill>
              <a:latin typeface="Arial"/>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تأكيد              2: 10-19</a:t>
            </a:r>
            <a:endParaRPr lang="en-US" sz="2000" b="1" dirty="0">
              <a:solidFill>
                <a:srgbClr val="FFFFFF"/>
              </a:solidFill>
              <a:latin typeface="Arial"/>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أملأ هذا البيت مجداً</a:t>
            </a:r>
            <a:endParaRPr lang="en-US" sz="2800" dirty="0">
              <a:latin typeface="Arial"/>
              <a:ea typeface="ＭＳ Ｐゴシック" charset="0"/>
              <a:cs typeface="Arial"/>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200" b="1" dirty="0">
                <a:solidFill>
                  <a:srgbClr val="FFFFFF"/>
                </a:solidFill>
                <a:latin typeface="Arial"/>
                <a:cs typeface="Arial"/>
              </a:rPr>
              <a:t>المستقبل 6-9</a:t>
            </a:r>
            <a:endParaRPr lang="en-US" sz="3200" b="1" dirty="0">
              <a:solidFill>
                <a:srgbClr val="FFFFFF"/>
              </a:solidFill>
              <a:latin typeface="Arial"/>
              <a:cs typeface="Arial"/>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44280"/>
            <a:ext cx="9144000" cy="6381527"/>
          </a:xfrm>
          <a:prstGeom prst="rect">
            <a:avLst/>
          </a:prstGeom>
        </p:spPr>
      </p:pic>
      <p:grpSp>
        <p:nvGrpSpPr>
          <p:cNvPr id="4" name="Group 3"/>
          <p:cNvGrpSpPr/>
          <p:nvPr/>
        </p:nvGrpSpPr>
        <p:grpSpPr>
          <a:xfrm>
            <a:off x="1305036" y="2060848"/>
            <a:ext cx="6595099" cy="2669411"/>
            <a:chOff x="1305036" y="2060848"/>
            <a:chExt cx="6595099" cy="2669411"/>
          </a:xfrm>
        </p:grpSpPr>
        <p:sp>
          <p:nvSpPr>
            <p:cNvPr id="3" name="Rectangle 2"/>
            <p:cNvSpPr/>
            <p:nvPr/>
          </p:nvSpPr>
          <p:spPr bwMode="auto">
            <a:xfrm>
              <a:off x="1468167" y="2060848"/>
              <a:ext cx="5895972"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6" name="Rectangle 5"/>
            <p:cNvSpPr/>
            <p:nvPr/>
          </p:nvSpPr>
          <p:spPr bwMode="auto">
            <a:xfrm>
              <a:off x="1305036" y="3646727"/>
              <a:ext cx="6595099" cy="108353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7" name="Rectangle 6"/>
            <p:cNvSpPr/>
            <p:nvPr/>
          </p:nvSpPr>
          <p:spPr bwMode="auto">
            <a:xfrm>
              <a:off x="2248859" y="3151564"/>
              <a:ext cx="1724513" cy="59419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9800" y="2116830"/>
            <a:ext cx="8784200" cy="829727"/>
          </a:xfrm>
          <a:effectLst/>
        </p:spPr>
        <p:txBody>
          <a:bodyPr anchor="t"/>
          <a:lstStyle/>
          <a:p>
            <a:pPr>
              <a:defRPr/>
            </a:pPr>
            <a:r>
              <a:rPr lang="ar-JO" sz="8000" b="1" dirty="0">
                <a:solidFill>
                  <a:srgbClr val="FF0000"/>
                </a:solidFill>
                <a:effectLst/>
                <a:latin typeface="Geneva"/>
                <a:ea typeface="ＭＳ Ｐゴシック" charset="0"/>
                <a:cs typeface="Geneva"/>
              </a:rPr>
              <a:t>الأنبياء الصغار</a:t>
            </a:r>
            <a:endParaRPr lang="en-US" sz="6000" b="1" dirty="0">
              <a:solidFill>
                <a:srgbClr val="FF0000"/>
              </a:solidFill>
              <a:effectLst/>
              <a:latin typeface="Geneva"/>
              <a:ea typeface="ＭＳ Ｐゴシック" charset="0"/>
              <a:cs typeface="Geneva"/>
            </a:endParaRPr>
          </a:p>
        </p:txBody>
      </p:sp>
      <p:sp>
        <p:nvSpPr>
          <p:cNvPr id="9" name="Rectangle 2"/>
          <p:cNvSpPr txBox="1">
            <a:spLocks noChangeArrowheads="1"/>
          </p:cNvSpPr>
          <p:nvPr/>
        </p:nvSpPr>
        <p:spPr bwMode="auto">
          <a:xfrm>
            <a:off x="251520" y="3378610"/>
            <a:ext cx="9144000"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8000" b="1" dirty="0">
                <a:solidFill>
                  <a:srgbClr val="FF0000"/>
                </a:solidFill>
                <a:effectLst/>
                <a:latin typeface="Geneva"/>
                <a:ea typeface="ＭＳ Ｐゴシック" charset="0"/>
                <a:cs typeface="Geneva"/>
              </a:rPr>
              <a:t>رسالة عظيمة</a:t>
            </a:r>
            <a:endParaRPr lang="en-US" sz="6000" b="1" dirty="0">
              <a:solidFill>
                <a:srgbClr val="FF0000"/>
              </a:solidFill>
              <a:effectLst/>
              <a:latin typeface="Geneva"/>
              <a:ea typeface="ＭＳ Ｐゴシック" charset="0"/>
              <a:cs typeface="Geneva"/>
            </a:endParaRPr>
          </a:p>
        </p:txBody>
      </p:sp>
      <p:sp>
        <p:nvSpPr>
          <p:cNvPr id="10" name="Rectangle 2"/>
          <p:cNvSpPr txBox="1">
            <a:spLocks noChangeArrowheads="1"/>
          </p:cNvSpPr>
          <p:nvPr/>
        </p:nvSpPr>
        <p:spPr bwMode="auto">
          <a:xfrm>
            <a:off x="1121558" y="3121038"/>
            <a:ext cx="3810242" cy="82972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dirty="0">
                <a:solidFill>
                  <a:srgbClr val="FF0000"/>
                </a:solidFill>
                <a:effectLst/>
                <a:latin typeface="Geneva"/>
                <a:ea typeface="ＭＳ Ｐゴシック" charset="0"/>
                <a:cs typeface="Geneva"/>
              </a:rPr>
              <a:t>مع</a:t>
            </a:r>
            <a:endParaRPr lang="en-US" sz="3200" b="1" dirty="0">
              <a:solidFill>
                <a:srgbClr val="FF0000"/>
              </a:solidFill>
              <a:effectLst/>
              <a:latin typeface="Geneva"/>
              <a:ea typeface="ＭＳ Ｐゴシック" charset="0"/>
              <a:cs typeface="Geneva"/>
            </a:endParaRPr>
          </a:p>
        </p:txBody>
      </p:sp>
    </p:spTree>
    <p:extLst>
      <p:ext uri="{BB962C8B-B14F-4D97-AF65-F5344CB8AC3E}">
        <p14:creationId xmlns:p14="http://schemas.microsoft.com/office/powerpoint/2010/main" val="260639654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1026"/>
          <p:cNvPicPr>
            <a:picLocks noChangeAspect="1" noChangeArrowheads="1"/>
          </p:cNvPicPr>
          <p:nvPr/>
        </p:nvPicPr>
        <p:blipFill>
          <a:blip r:embed="rId2" cstate="screen">
            <a:extLst>
              <a:ext uri="{28A0092B-C50C-407E-A947-70E740481C1C}">
                <a14:useLocalDpi xmlns:a14="http://schemas.microsoft.com/office/drawing/2010/main"/>
              </a:ext>
            </a:extLst>
          </a:blip>
          <a:srcRect t="2417" r="551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Rectangle 1027"/>
          <p:cNvSpPr>
            <a:spLocks noGrp="1" noChangeArrowheads="1"/>
          </p:cNvSpPr>
          <p:nvPr>
            <p:ph type="title"/>
          </p:nvPr>
        </p:nvSpPr>
        <p:spPr>
          <a:xfrm>
            <a:off x="0" y="-76200"/>
            <a:ext cx="6553200" cy="1295400"/>
          </a:xfrm>
          <a:effectLst>
            <a:outerShdw blurRad="63500" dist="38099" dir="2700000" algn="ctr" rotWithShape="0">
              <a:schemeClr val="tx1">
                <a:alpha val="74998"/>
              </a:schemeClr>
            </a:outerShdw>
          </a:effectLst>
        </p:spPr>
        <p:txBody>
          <a:bodyPr/>
          <a:lstStyle/>
          <a:p>
            <a:pPr>
              <a:defRPr/>
            </a:pPr>
            <a:r>
              <a:rPr lang="ar-JO" dirty="0">
                <a:solidFill>
                  <a:schemeClr val="bg1"/>
                </a:solidFill>
                <a:latin typeface="Arial" charset="0"/>
                <a:ea typeface="ＭＳ Ｐゴシック" charset="0"/>
                <a:cs typeface="Arial" charset="0"/>
              </a:rPr>
              <a:t>استبدال هذا بالهيكل</a:t>
            </a:r>
            <a:endParaRPr lang="en-US" dirty="0">
              <a:solidFill>
                <a:schemeClr val="bg1"/>
              </a:solidFill>
              <a:latin typeface="Arial" charset="0"/>
              <a:ea typeface="ＭＳ Ｐゴシック" charset="0"/>
              <a:cs typeface="Arial" charset="0"/>
            </a:endParaRPr>
          </a:p>
        </p:txBody>
      </p:sp>
      <p:sp>
        <p:nvSpPr>
          <p:cNvPr id="198662" name="WordArt 1030"/>
          <p:cNvSpPr>
            <a:spLocks noChangeArrowheads="1" noChangeShapeType="1" noTextEdit="1"/>
          </p:cNvSpPr>
          <p:nvPr/>
        </p:nvSpPr>
        <p:spPr bwMode="auto">
          <a:xfrm>
            <a:off x="6934200" y="381000"/>
            <a:ext cx="1968500" cy="642938"/>
          </a:xfrm>
          <a:prstGeom prst="rect">
            <a:avLst/>
          </a:prstGeom>
        </p:spPr>
        <p:txBody>
          <a:bodyPr wrap="none" fromWordArt="1">
            <a:prstTxWarp prst="textDoubleWave1">
              <a:avLst>
                <a:gd name="adj1" fmla="val 6500"/>
                <a:gd name="adj2" fmla="val 0"/>
              </a:avLst>
            </a:prstTxWarp>
          </a:bodyPr>
          <a:lstStyle/>
          <a:p>
            <a:pPr algn="ctr"/>
            <a:r>
              <a:rPr lang="ar-JO"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حظاً طيباً</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98662"/>
                                        </p:tgtEl>
                                        <p:attrNameLst>
                                          <p:attrName>style.visibility</p:attrName>
                                        </p:attrNameLst>
                                      </p:cBhvr>
                                      <p:to>
                                        <p:strVal val="visible"/>
                                      </p:to>
                                    </p:set>
                                    <p:animEffect transition="in" filter="slide(fromRight)">
                                      <p:cBhvr>
                                        <p:cTn id="7" dur="500"/>
                                        <p:tgtEl>
                                          <p:spTgt spid="198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1026" descr="Sacred St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1027"/>
          <p:cNvSpPr>
            <a:spLocks noGrp="1" noRot="1" noChangeArrowheads="1"/>
          </p:cNvSpPr>
          <p:nvPr>
            <p:ph type="title"/>
          </p:nvPr>
        </p:nvSpPr>
        <p:spPr>
          <a:xfrm>
            <a:off x="609600" y="5715000"/>
            <a:ext cx="8229600" cy="1143000"/>
          </a:xfrm>
        </p:spPr>
        <p:txBody>
          <a:bodyPr/>
          <a:lstStyle/>
          <a:p>
            <a:pPr eaLnBrk="1" hangingPunct="1">
              <a:defRPr/>
            </a:pPr>
            <a:r>
              <a:rPr lang="ar-JO" dirty="0">
                <a:latin typeface="Arial"/>
                <a:ea typeface="ＭＳ Ｐゴシック" charset="0"/>
                <a:cs typeface="Arial"/>
              </a:rPr>
              <a:t>الصخرة في الداخل</a:t>
            </a:r>
            <a:endParaRPr lang="en-US" dirty="0">
              <a:latin typeface="Arial"/>
              <a:ea typeface="ＭＳ Ｐゴシック" charset="0"/>
              <a:cs typeface="Arial"/>
            </a:endParaRPr>
          </a:p>
        </p:txBody>
      </p:sp>
      <p:sp>
        <p:nvSpPr>
          <p:cNvPr id="201732" name="Text Box 1028"/>
          <p:cNvSpPr txBox="1">
            <a:spLocks noChangeArrowheads="1"/>
          </p:cNvSpPr>
          <p:nvPr/>
        </p:nvSpPr>
        <p:spPr bwMode="auto">
          <a:xfrm>
            <a:off x="8458200" y="76200"/>
            <a:ext cx="68580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24</a:t>
            </a:r>
            <a:endParaRPr lang="en-US" b="1" dirty="0">
              <a:effectLst>
                <a:outerShdw blurRad="38100" dist="38100" dir="2700000" algn="tl">
                  <a:srgbClr val="000000"/>
                </a:outerShdw>
              </a:effectLst>
              <a:latin typeface="Arial"/>
              <a:cs typeface="Arial"/>
            </a:endParaRPr>
          </a:p>
        </p:txBody>
      </p:sp>
      <p:sp>
        <p:nvSpPr>
          <p:cNvPr id="5" name="Text Box 5"/>
          <p:cNvSpPr txBox="1">
            <a:spLocks noChangeArrowheads="1"/>
          </p:cNvSpPr>
          <p:nvPr/>
        </p:nvSpPr>
        <p:spPr bwMode="auto">
          <a:xfrm>
            <a:off x="0" y="0"/>
            <a:ext cx="3024188" cy="830997"/>
          </a:xfrm>
          <a:prstGeom prst="rect">
            <a:avLst/>
          </a:prstGeom>
          <a:solidFill>
            <a:schemeClr val="bg2"/>
          </a:solidFill>
          <a:ln w="9525">
            <a:noFill/>
            <a:miter lim="800000"/>
            <a:headEnd/>
            <a:tailEnd/>
          </a:ln>
          <a:effec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ea typeface="MS PGothic" pitchFamily="34" charset="-128"/>
              </a:defRPr>
            </a:lvl1pPr>
            <a:lvl2pPr marL="37931725" indent="-37474525" eaLnBrk="0" hangingPunct="0">
              <a:spcBef>
                <a:spcPct val="20000"/>
              </a:spcBef>
              <a:buClr>
                <a:schemeClr val="accent2"/>
              </a:buClr>
              <a:buSzPct val="70000"/>
              <a:buFont typeface="Wingdings" pitchFamily="2" charset="2"/>
              <a:buChar char="n"/>
              <a:defRPr sz="2800">
                <a:solidFill>
                  <a:schemeClr val="tx1"/>
                </a:solidFill>
                <a:latin typeface="Garamond" pitchFamily="18" charset="0"/>
                <a:ea typeface="MS PGothic" pitchFamily="34" charset="-128"/>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ea typeface="MS PGothic" pitchFamily="34" charset="-128"/>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ea typeface="MS PGothic" pitchFamily="34" charset="-128"/>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ea typeface="MS PGothic" pitchFamily="34" charset="-128"/>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ea typeface="MS PGothic" pitchFamily="34" charset="-128"/>
              </a:defRPr>
            </a:lvl9pPr>
          </a:lstStyle>
          <a:p>
            <a:pPr algn="ctr" eaLnBrk="1" hangingPunct="1">
              <a:spcBef>
                <a:spcPct val="50000"/>
              </a:spcBef>
              <a:buClrTx/>
              <a:buSzTx/>
              <a:buFontTx/>
              <a:buNone/>
              <a:defRPr/>
            </a:pPr>
            <a:r>
              <a:rPr lang="ar-JO" altLang="zh-CN" sz="2400" b="1" dirty="0">
                <a:effectLst>
                  <a:outerShdw blurRad="38100" dist="38100" dir="2700000" algn="tl">
                    <a:srgbClr val="000000"/>
                  </a:outerShdw>
                </a:effectLst>
                <a:latin typeface="Arial"/>
                <a:ea typeface="SimSun" pitchFamily="2" charset="-122"/>
                <a:cs typeface="Arial"/>
              </a:rPr>
              <a:t>الصخرة المشرفة</a:t>
            </a:r>
            <a:br>
              <a:rPr lang="en-US" altLang="zh-CN" sz="2400" b="1" dirty="0">
                <a:effectLst>
                  <a:outerShdw blurRad="38100" dist="38100" dir="2700000" algn="tl">
                    <a:srgbClr val="000000"/>
                  </a:outerShdw>
                </a:effectLst>
                <a:latin typeface="Arial"/>
                <a:ea typeface="SimSun" pitchFamily="2" charset="-122"/>
                <a:cs typeface="Arial"/>
              </a:rPr>
            </a:br>
            <a:r>
              <a:rPr lang="ar-JO" altLang="zh-CN" sz="2400" b="1" dirty="0">
                <a:effectLst>
                  <a:outerShdw blurRad="38100" dist="38100" dir="2700000" algn="tl">
                    <a:srgbClr val="000000"/>
                  </a:outerShdw>
                </a:effectLst>
                <a:latin typeface="Arial"/>
                <a:ea typeface="SimSun" pitchFamily="2" charset="-122"/>
                <a:cs typeface="Arial"/>
              </a:rPr>
              <a:t>احتفال الإتحاد مع الله</a:t>
            </a:r>
            <a:endParaRPr lang="zh-CN" altLang="en-GB" b="1" dirty="0">
              <a:latin typeface="Arial"/>
              <a:ea typeface="SimSun" pitchFamily="2" charset="-122"/>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026"/>
          <p:cNvSpPr>
            <a:spLocks noGrp="1" noChangeArrowheads="1"/>
          </p:cNvSpPr>
          <p:nvPr>
            <p:ph type="title"/>
          </p:nvPr>
        </p:nvSpPr>
        <p:spPr>
          <a:xfrm>
            <a:off x="457200" y="304800"/>
            <a:ext cx="3200400" cy="2057400"/>
          </a:xfrm>
        </p:spPr>
        <p:txBody>
          <a:bodyPr/>
          <a:lstStyle/>
          <a:p>
            <a:pPr eaLnBrk="1" hangingPunct="1">
              <a:defRPr/>
            </a:pPr>
            <a:r>
              <a:rPr lang="ar-JO" dirty="0">
                <a:latin typeface="Tahoma" charset="0"/>
                <a:ea typeface="ＭＳ Ｐゴシック" charset="0"/>
                <a:cs typeface="ＭＳ Ｐゴシック" charset="0"/>
              </a:rPr>
              <a:t>جبل        الهيكل      الحالي</a:t>
            </a:r>
            <a:endParaRPr lang="en-US" dirty="0">
              <a:latin typeface="Tahoma" charset="0"/>
              <a:ea typeface="ＭＳ Ｐゴシック" charset="0"/>
              <a:cs typeface="ＭＳ Ｐゴシック" charset="0"/>
            </a:endParaRPr>
          </a:p>
        </p:txBody>
      </p:sp>
      <p:pic>
        <p:nvPicPr>
          <p:cNvPr id="155650" name="Picture 1027" descr="Temple Mount"/>
          <p:cNvPicPr>
            <a:picLocks noChangeAspect="1" noChangeArrowheads="1"/>
          </p:cNvPicPr>
          <p:nvPr/>
        </p:nvPicPr>
        <p:blipFill>
          <a:blip r:embed="rId2"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1" name="Text Box 1028"/>
          <p:cNvSpPr txBox="1">
            <a:spLocks noChangeArrowheads="1"/>
          </p:cNvSpPr>
          <p:nvPr/>
        </p:nvSpPr>
        <p:spPr bwMode="auto">
          <a:xfrm>
            <a:off x="8305800" y="0"/>
            <a:ext cx="771365"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chemeClr val="bg2"/>
                </a:solidFill>
                <a:latin typeface="Arial" charset="0"/>
              </a:rPr>
              <a:t>644أ</a:t>
            </a:r>
            <a:endParaRPr lang="en-US" b="1" dirty="0">
              <a:solidFill>
                <a:schemeClr val="bg2"/>
              </a:solidFill>
              <a:latin typeface="Arial" charset="0"/>
            </a:endParaRPr>
          </a:p>
        </p:txBody>
      </p:sp>
      <p:sp>
        <p:nvSpPr>
          <p:cNvPr id="155652" name="Text Box 1029"/>
          <p:cNvSpPr txBox="1">
            <a:spLocks noChangeArrowheads="1"/>
          </p:cNvSpPr>
          <p:nvPr/>
        </p:nvSpPr>
        <p:spPr bwMode="auto">
          <a:xfrm>
            <a:off x="7543800" y="1295400"/>
            <a:ext cx="1600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Geneva CY" charset="0"/>
              </a:rPr>
              <a:t>البوابة   الشرقية</a:t>
            </a:r>
            <a:endParaRPr lang="en-US" b="1" dirty="0">
              <a:solidFill>
                <a:srgbClr val="000000"/>
              </a:solidFill>
              <a:latin typeface="Geneva CY" charset="0"/>
            </a:endParaRPr>
          </a:p>
        </p:txBody>
      </p:sp>
      <p:sp>
        <p:nvSpPr>
          <p:cNvPr id="155653" name="Text Box 1030"/>
          <p:cNvSpPr txBox="1">
            <a:spLocks noChangeArrowheads="1"/>
          </p:cNvSpPr>
          <p:nvPr/>
        </p:nvSpPr>
        <p:spPr bwMode="auto">
          <a:xfrm>
            <a:off x="5257800" y="914400"/>
            <a:ext cx="17526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Geneva CY" charset="0"/>
              </a:rPr>
              <a:t>الموقع   الشمالي</a:t>
            </a:r>
            <a:endParaRPr lang="en-US" b="1" dirty="0">
              <a:solidFill>
                <a:srgbClr val="000000"/>
              </a:solidFill>
              <a:latin typeface="Geneva CY" charset="0"/>
            </a:endParaRPr>
          </a:p>
        </p:txBody>
      </p:sp>
      <p:sp>
        <p:nvSpPr>
          <p:cNvPr id="155654" name="Text Box 1031"/>
          <p:cNvSpPr txBox="1">
            <a:spLocks noChangeArrowheads="1"/>
          </p:cNvSpPr>
          <p:nvPr/>
        </p:nvSpPr>
        <p:spPr bwMode="auto">
          <a:xfrm>
            <a:off x="5257800" y="3886200"/>
            <a:ext cx="1981200"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Geneva CY" charset="0"/>
              </a:rPr>
              <a:t>الموقع     التقليدي</a:t>
            </a:r>
            <a:endParaRPr lang="en-US" b="1" dirty="0">
              <a:solidFill>
                <a:srgbClr val="000000"/>
              </a:solidFill>
              <a:latin typeface="Geneva CY" charset="0"/>
            </a:endParaRPr>
          </a:p>
        </p:txBody>
      </p:sp>
      <p:sp>
        <p:nvSpPr>
          <p:cNvPr id="8" name="Text Box 8"/>
          <p:cNvSpPr txBox="1">
            <a:spLocks noChangeArrowheads="1"/>
          </p:cNvSpPr>
          <p:nvPr/>
        </p:nvSpPr>
        <p:spPr bwMode="auto">
          <a:xfrm rot="21009161">
            <a:off x="8323913" y="5341220"/>
            <a:ext cx="533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ar-JO" altLang="zh-CN" b="1" dirty="0">
                <a:solidFill>
                  <a:srgbClr val="000000"/>
                </a:solidFill>
                <a:effectLst>
                  <a:glow rad="254000">
                    <a:schemeClr val="tx1"/>
                  </a:glow>
                </a:effectLst>
                <a:latin typeface="Arial"/>
                <a:ea typeface="SimSun" charset="0"/>
                <a:cs typeface="Arial"/>
              </a:rPr>
              <a:t>ش</a:t>
            </a:r>
            <a:endParaRPr lang="zh-CN" altLang="en-GB" b="1" dirty="0">
              <a:solidFill>
                <a:srgbClr val="000000"/>
              </a:solidFill>
              <a:effectLst>
                <a:glow rad="254000">
                  <a:schemeClr val="tx1"/>
                </a:glow>
              </a:effectLst>
              <a:latin typeface="Arial"/>
              <a:ea typeface="SimSun" charset="0"/>
              <a:cs typeface="Arial"/>
            </a:endParaRPr>
          </a:p>
        </p:txBody>
      </p:sp>
      <p:sp>
        <p:nvSpPr>
          <p:cNvPr id="9" name="Text Box 9"/>
          <p:cNvSpPr txBox="1">
            <a:spLocks noChangeArrowheads="1"/>
          </p:cNvSpPr>
          <p:nvPr/>
        </p:nvSpPr>
        <p:spPr bwMode="auto">
          <a:xfrm rot="21009161">
            <a:off x="8458200" y="5984976"/>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ar-JO" altLang="zh-CN" b="1" dirty="0">
                <a:solidFill>
                  <a:srgbClr val="000000"/>
                </a:solidFill>
                <a:effectLst>
                  <a:glow rad="254000">
                    <a:schemeClr val="tx1"/>
                  </a:glow>
                </a:effectLst>
                <a:latin typeface="Arial"/>
                <a:ea typeface="SimSun" charset="0"/>
                <a:cs typeface="Arial"/>
              </a:rPr>
              <a:t>ج</a:t>
            </a:r>
            <a:endParaRPr lang="zh-CN" altLang="en-GB" b="1" dirty="0">
              <a:solidFill>
                <a:srgbClr val="000000"/>
              </a:solidFill>
              <a:effectLst>
                <a:glow rad="254000">
                  <a:schemeClr val="tx1"/>
                </a:glow>
              </a:effectLst>
              <a:latin typeface="Arial"/>
              <a:ea typeface="SimSun" charset="0"/>
              <a:cs typeface="Arial"/>
            </a:endParaRPr>
          </a:p>
        </p:txBody>
      </p:sp>
      <p:sp>
        <p:nvSpPr>
          <p:cNvPr id="10" name="Text Box 10"/>
          <p:cNvSpPr txBox="1">
            <a:spLocks noChangeArrowheads="1"/>
          </p:cNvSpPr>
          <p:nvPr/>
        </p:nvSpPr>
        <p:spPr bwMode="auto">
          <a:xfrm rot="21009161">
            <a:off x="8001000" y="5715000"/>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ar-JO" altLang="zh-CN" b="1" dirty="0">
                <a:solidFill>
                  <a:srgbClr val="000000"/>
                </a:solidFill>
                <a:effectLst>
                  <a:glow rad="254000">
                    <a:schemeClr val="tx1"/>
                  </a:glow>
                </a:effectLst>
                <a:latin typeface="Arial"/>
                <a:ea typeface="SimSun" charset="0"/>
                <a:cs typeface="Arial"/>
              </a:rPr>
              <a:t>غ</a:t>
            </a:r>
            <a:endParaRPr lang="zh-CN" altLang="en-GB" b="1" dirty="0">
              <a:solidFill>
                <a:srgbClr val="000000"/>
              </a:solidFill>
              <a:effectLst>
                <a:glow rad="254000">
                  <a:schemeClr val="tx1"/>
                </a:glow>
              </a:effectLst>
              <a:latin typeface="Arial"/>
              <a:ea typeface="SimSun" charset="0"/>
              <a:cs typeface="Arial"/>
            </a:endParaRPr>
          </a:p>
        </p:txBody>
      </p:sp>
      <p:sp>
        <p:nvSpPr>
          <p:cNvPr id="11" name="Text Box 11"/>
          <p:cNvSpPr txBox="1">
            <a:spLocks noChangeArrowheads="1"/>
          </p:cNvSpPr>
          <p:nvPr/>
        </p:nvSpPr>
        <p:spPr bwMode="auto">
          <a:xfrm rot="21009161">
            <a:off x="8686800" y="5552928"/>
            <a:ext cx="457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MS PGothic"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spcBef>
                <a:spcPct val="50000"/>
              </a:spcBef>
              <a:defRPr/>
            </a:pPr>
            <a:r>
              <a:rPr lang="ar-JO" altLang="zh-CN" b="1" dirty="0">
                <a:solidFill>
                  <a:srgbClr val="000000"/>
                </a:solidFill>
                <a:effectLst>
                  <a:glow rad="254000">
                    <a:schemeClr val="tx1"/>
                  </a:glow>
                </a:effectLst>
                <a:latin typeface="Arial"/>
                <a:ea typeface="SimSun" charset="0"/>
                <a:cs typeface="Arial"/>
              </a:rPr>
              <a:t>ش</a:t>
            </a:r>
            <a:endParaRPr lang="zh-CN" altLang="en-GB" b="1" dirty="0">
              <a:solidFill>
                <a:srgbClr val="000000"/>
              </a:solidFill>
              <a:effectLst>
                <a:glow rad="254000">
                  <a:schemeClr val="tx1"/>
                </a:glow>
              </a:effectLst>
              <a:latin typeface="Arial"/>
              <a:ea typeface="SimSun" charset="0"/>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9600" b="1" dirty="0">
                <a:solidFill>
                  <a:schemeClr val="tx1"/>
                </a:solidFill>
                <a:effectLst>
                  <a:glow rad="279400">
                    <a:srgbClr val="000090">
                      <a:alpha val="87000"/>
                    </a:srgbClr>
                  </a:glow>
                </a:effectLst>
                <a:ea typeface="ＭＳ Ｐゴシック" pitchFamily="-112" charset="-128"/>
                <a:cs typeface="ＭＳ Ｐゴシック" pitchFamily="-112" charset="-128"/>
              </a:rPr>
              <a:t>حزقيال</a:t>
            </a:r>
            <a:endParaRPr lang="en-US" sz="9600" b="1" dirty="0">
              <a:solidFill>
                <a:schemeClr val="tx1"/>
              </a:solidFill>
              <a:effectLst>
                <a:glow rad="279400">
                  <a:srgbClr val="000090">
                    <a:alpha val="87000"/>
                  </a:srgbClr>
                </a:glow>
              </a:effectLst>
              <a:ea typeface="ＭＳ Ｐゴシック" pitchFamily="-112" charset="-128"/>
              <a:cs typeface="ＭＳ Ｐゴシック" pitchFamily="-112" charset="-128"/>
            </a:endParaRPr>
          </a:p>
        </p:txBody>
      </p:sp>
      <p:sp>
        <p:nvSpPr>
          <p:cNvPr id="5" name="Rectangle 4"/>
          <p:cNvSpPr txBox="1">
            <a:spLocks noChangeArrowheads="1"/>
          </p:cNvSpPr>
          <p:nvPr/>
        </p:nvSpPr>
        <p:spPr bwMode="auto">
          <a:xfrm>
            <a:off x="-60325" y="0"/>
            <a:ext cx="3552825" cy="4048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ar-JO" sz="1600" b="1" kern="0" dirty="0">
                <a:solidFill>
                  <a:srgbClr val="FFFFFF"/>
                </a:solidFill>
                <a:latin typeface="Arial" charset="0"/>
                <a:ea typeface="Osaka" charset="0"/>
                <a:cs typeface="Osaka" charset="0"/>
              </a:rPr>
              <a:t>هيكل حزقيال 40-47</a:t>
            </a:r>
            <a:endParaRPr lang="en-US" sz="1600" b="1" kern="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935982715"/>
      </p:ext>
    </p:extLst>
  </p:cSld>
  <p:clrMapOvr>
    <a:masterClrMapping/>
  </p:clrMapOvr>
  <p:transition>
    <p:blinds/>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9025"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180513" cy="6950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6513" y="5902325"/>
            <a:ext cx="9144000" cy="981075"/>
          </a:xfrm>
        </p:spPr>
        <p:txBody>
          <a:bodyPr/>
          <a:lstStyle/>
          <a:p>
            <a:pPr>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مجد الله سوف يعود</a:t>
            </a:r>
            <a:endPar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09824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ar-JO" dirty="0">
                <a:latin typeface="Arial" charset="0"/>
                <a:ea typeface="ＭＳ Ｐゴシック" charset="0"/>
                <a:cs typeface="Arial" charset="0"/>
              </a:rPr>
              <a:t>رجوع      المجد</a:t>
            </a:r>
            <a:endParaRPr lang="en-US" dirty="0">
              <a:latin typeface="Arial" charset="0"/>
              <a:ea typeface="ＭＳ Ｐゴシック" charset="0"/>
              <a:cs typeface="Arial" charset="0"/>
            </a:endParaRPr>
          </a:p>
        </p:txBody>
      </p:sp>
      <p:sp>
        <p:nvSpPr>
          <p:cNvPr id="614405" name="Text Box 5"/>
          <p:cNvSpPr txBox="1">
            <a:spLocks noChangeArrowheads="1"/>
          </p:cNvSpPr>
          <p:nvPr/>
        </p:nvSpPr>
        <p:spPr bwMode="auto">
          <a:xfrm>
            <a:off x="8445500" y="0"/>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502</a:t>
            </a:r>
            <a:endParaRPr lang="en-US" dirty="0">
              <a:solidFill>
                <a:srgbClr val="FFFFFF"/>
              </a:solidFill>
              <a:cs typeface="Arial" charset="0"/>
            </a:endParaRPr>
          </a:p>
        </p:txBody>
      </p:sp>
      <p:sp>
        <p:nvSpPr>
          <p:cNvPr id="614406" name="Text Box 5"/>
          <p:cNvSpPr txBox="1">
            <a:spLocks noChangeArrowheads="1"/>
          </p:cNvSpPr>
          <p:nvPr/>
        </p:nvSpPr>
        <p:spPr bwMode="auto">
          <a:xfrm>
            <a:off x="5976814" y="1076945"/>
            <a:ext cx="86914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حزقيال</a:t>
            </a:r>
            <a:endParaRPr lang="en-US" dirty="0">
              <a:solidFill>
                <a:srgbClr val="FFFFFF"/>
              </a:solidFill>
              <a:cs typeface="Arial" charset="0"/>
            </a:endParaRPr>
          </a:p>
        </p:txBody>
      </p:sp>
      <p:sp>
        <p:nvSpPr>
          <p:cNvPr id="9" name="Text Box 5"/>
          <p:cNvSpPr txBox="1">
            <a:spLocks noChangeArrowheads="1"/>
          </p:cNvSpPr>
          <p:nvPr/>
        </p:nvSpPr>
        <p:spPr bwMode="auto">
          <a:xfrm>
            <a:off x="8464330" y="519063"/>
            <a:ext cx="704039" cy="461665"/>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cs typeface="Arial" charset="0"/>
              </a:rPr>
              <a:t>656</a:t>
            </a:r>
            <a:endParaRPr lang="en-US" dirty="0">
              <a:solidFill>
                <a:srgbClr val="FFFFFF"/>
              </a:solidFill>
              <a:cs typeface="Arial" charset="0"/>
            </a:endParaRPr>
          </a:p>
        </p:txBody>
      </p:sp>
    </p:spTree>
    <p:extLst>
      <p:ext uri="{BB962C8B-B14F-4D97-AF65-F5344CB8AC3E}">
        <p14:creationId xmlns:p14="http://schemas.microsoft.com/office/powerpoint/2010/main" val="211017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4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5105400" cy="1125538"/>
          </a:xfrm>
        </p:spPr>
        <p:txBody>
          <a:bodyPr/>
          <a:lstStyle/>
          <a:p>
            <a:pPr algn="l">
              <a:defRPr/>
            </a:pP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البوابة الشرقية</a:t>
            </a:r>
            <a:b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b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r>
              <a:rPr lang="ar-JO"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حز 43: 1-3</a:t>
            </a:r>
            <a:r>
              <a:rPr lang="en-US" sz="3600" b="1" dirty="0">
                <a:solidFill>
                  <a:srgbClr val="FFFFFF"/>
                </a:solidFill>
                <a:effectLst>
                  <a:glow rad="228600">
                    <a:schemeClr val="tx1"/>
                  </a:glow>
                  <a:outerShdw blurRad="38100" dist="38100" dir="2700000" algn="tl">
                    <a:srgbClr val="000000">
                      <a:alpha val="43137"/>
                    </a:srgbClr>
                  </a:outerShdw>
                </a:effectLst>
                <a:latin typeface="Arial" charset="0"/>
                <a:ea typeface="ＭＳ Ｐゴシック" charset="0"/>
                <a:cs typeface="Arial" charset="0"/>
              </a:rPr>
              <a:t>)</a:t>
            </a:r>
          </a:p>
        </p:txBody>
      </p:sp>
      <p:sp>
        <p:nvSpPr>
          <p:cNvPr id="765955" name="Title 2"/>
          <p:cNvSpPr txBox="1">
            <a:spLocks/>
          </p:cNvSpPr>
          <p:nvPr/>
        </p:nvSpPr>
        <p:spPr bwMode="auto">
          <a:xfrm>
            <a:off x="0" y="3861048"/>
            <a:ext cx="9144000" cy="2852936"/>
          </a:xfrm>
          <a:prstGeom prst="rect">
            <a:avLst/>
          </a:prstGeom>
          <a:noFill/>
          <a:ln>
            <a:noFill/>
          </a:ln>
        </p:spPr>
        <p:txBody>
          <a:bodyPr lIns="90000" tIns="46800" rIns="90000" bIns="46800"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altLang="ja-JP" sz="2800" b="1" dirty="0">
                <a:solidFill>
                  <a:srgbClr val="FFFFFF"/>
                </a:solidFill>
                <a:effectLst>
                  <a:glow rad="228600">
                    <a:srgbClr val="000000"/>
                  </a:glow>
                </a:effectLst>
                <a:cs typeface="Arial" charset="0"/>
              </a:rPr>
              <a:t>1 ثم ذهب بي إلى الباب الباب المتجه نحو الشرق 2 و إذا بمجد إله إسرائيل جاء من طريق الشرق و صوته كصوت مياه كثيرة و الأرض أضاءت من مجده 3 و المنظر كالمنظر الذي رأيته كالمنظر الذي رأيته لما جئت لأخرب المدينةو المنظر كالمنظر الذي رأيت عند نهر خابور فخررت على وجهي</a:t>
            </a:r>
            <a:endParaRPr lang="en-US" sz="2800" b="1" dirty="0">
              <a:solidFill>
                <a:srgbClr val="FFFFFF"/>
              </a:solidFill>
              <a:effectLst>
                <a:glow rad="228600">
                  <a:srgbClr val="000000"/>
                </a:glow>
              </a:effectLst>
              <a:cs typeface="Arial" charset="0"/>
            </a:endParaRPr>
          </a:p>
        </p:txBody>
      </p:sp>
    </p:spTree>
    <p:extLst>
      <p:ext uri="{BB962C8B-B14F-4D97-AF65-F5344CB8AC3E}">
        <p14:creationId xmlns:p14="http://schemas.microsoft.com/office/powerpoint/2010/main" val="388218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Effect transition="in" filter="blinds(horizontal)">
                                      <p:cBhvr>
                                        <p:cTn id="7" dur="500"/>
                                        <p:tgtEl>
                                          <p:spTgt spid="765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3995936" cy="6808216"/>
          </a:xfrm>
          <a:effectLst>
            <a:outerShdw blurRad="63500" dist="35921" dir="2700000" algn="ctr" rotWithShape="0">
              <a:schemeClr val="tx2">
                <a:alpha val="74998"/>
              </a:schemeClr>
            </a:outerShdw>
          </a:effectLst>
        </p:spPr>
        <p:txBody>
          <a:bodyPr anchor="t"/>
          <a:lstStyle/>
          <a:p>
            <a:pPr>
              <a:defRPr/>
            </a:pPr>
            <a:br>
              <a:rPr lang="en-US"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تذكر أن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الله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قد وعدك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بحضوره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اليوم أيضاً</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991232" y="16839"/>
            <a:ext cx="5152768" cy="6858000"/>
          </a:xfrm>
          <a:prstGeom prst="rect">
            <a:avLst/>
          </a:prstGeom>
        </p:spPr>
      </p:pic>
    </p:spTree>
    <p:extLst>
      <p:ext uri="{BB962C8B-B14F-4D97-AF65-F5344CB8AC3E}">
        <p14:creationId xmlns:p14="http://schemas.microsoft.com/office/powerpoint/2010/main" val="323843627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The-hand-of-Go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78926"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685800" y="0"/>
            <a:ext cx="7772400" cy="1143000"/>
          </a:xfrm>
        </p:spPr>
        <p:txBody>
          <a:bodyPr/>
          <a:lstStyle/>
          <a:p>
            <a:pPr eaLnBrk="1" hangingPunct="1">
              <a:defRPr/>
            </a:pPr>
            <a:r>
              <a:rPr lang="ar-JO" dirty="0">
                <a:effectLst>
                  <a:glow rad="241300">
                    <a:schemeClr val="bg2"/>
                  </a:glow>
                  <a:outerShdw blurRad="38100" dist="38100" dir="2700000" algn="tl">
                    <a:srgbClr val="000000"/>
                  </a:outerShdw>
                </a:effectLst>
                <a:latin typeface="Lucida Sans" charset="0"/>
                <a:ea typeface="ＭＳ Ｐゴシック" charset="0"/>
                <a:cs typeface="Times New Roman" charset="0"/>
              </a:rPr>
              <a:t>حضور الله</a:t>
            </a:r>
            <a:endParaRPr lang="en-US" dirty="0">
              <a:effectLst>
                <a:glow rad="241300">
                  <a:schemeClr val="bg2"/>
                </a:glow>
                <a:outerShdw blurRad="38100" dist="38100" dir="2700000" algn="tl">
                  <a:srgbClr val="000000"/>
                </a:outerShdw>
              </a:effectLst>
              <a:latin typeface="Lucida Sans" charset="0"/>
              <a:ea typeface="ＭＳ Ｐゴシック" charset="0"/>
              <a:cs typeface="Times New Roman" charset="0"/>
            </a:endParaRPr>
          </a:p>
        </p:txBody>
      </p:sp>
      <p:sp>
        <p:nvSpPr>
          <p:cNvPr id="144386" name="Rectangle 3"/>
          <p:cNvSpPr txBox="1">
            <a:spLocks noChangeArrowheads="1"/>
          </p:cNvSpPr>
          <p:nvPr/>
        </p:nvSpPr>
        <p:spPr bwMode="auto">
          <a:xfrm>
            <a:off x="533400" y="1219200"/>
            <a:ext cx="83058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defRPr/>
            </a:pPr>
            <a:r>
              <a:rPr lang="ar-JO" sz="2800" b="1" dirty="0">
                <a:solidFill>
                  <a:srgbClr val="FFFFFF"/>
                </a:solidFill>
                <a:effectLst>
                  <a:glow rad="241300">
                    <a:srgbClr val="000000"/>
                  </a:glow>
                </a:effectLst>
                <a:latin typeface="Lucida Sans" charset="0"/>
                <a:cs typeface="Times New Roman" charset="0"/>
              </a:rPr>
              <a:t>لهذا فإن السياق الكبر في رسالة حجي يهتم بحضور الله</a:t>
            </a:r>
            <a:endParaRPr lang="en-US" sz="2800" b="1" dirty="0">
              <a:solidFill>
                <a:srgbClr val="FFFFFF"/>
              </a:solidFill>
              <a:effectLst>
                <a:glow rad="241300">
                  <a:srgbClr val="000000"/>
                </a:glow>
              </a:effectLst>
              <a:latin typeface="Lucida Sans" charset="0"/>
              <a:cs typeface="Times New Roman" charset="0"/>
            </a:endParaRPr>
          </a:p>
          <a:p>
            <a:pPr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p>
          <a:p>
            <a:pPr lvl="1" eaLnBrk="1" hangingPunct="1">
              <a:lnSpc>
                <a:spcPct val="90000"/>
              </a:lnSpc>
              <a:spcBef>
                <a:spcPct val="20000"/>
              </a:spcBef>
              <a:buClr>
                <a:srgbClr val="3366FF"/>
              </a:buClr>
              <a:buSzPct val="80000"/>
              <a:buFont typeface="Wingdings" charset="0"/>
              <a:buNone/>
              <a:defRPr/>
            </a:pPr>
            <a:r>
              <a:rPr lang="en-US" sz="2800" b="1" dirty="0">
                <a:solidFill>
                  <a:srgbClr val="FFFFFF"/>
                </a:solidFill>
                <a:effectLst>
                  <a:glow rad="241300">
                    <a:srgbClr val="000000"/>
                  </a:glow>
                </a:effectLst>
                <a:latin typeface="Lucida Sans" charset="0"/>
                <a:cs typeface="Times New Roman" charset="0"/>
              </a:rPr>
              <a:t>	</a:t>
            </a:r>
            <a:r>
              <a:rPr lang="ar-JO" sz="2800" b="1" dirty="0">
                <a:solidFill>
                  <a:srgbClr val="FFFFFF"/>
                </a:solidFill>
                <a:effectLst>
                  <a:glow rad="241300">
                    <a:srgbClr val="000000"/>
                  </a:glow>
                </a:effectLst>
                <a:latin typeface="Lucida Sans" charset="0"/>
                <a:cs typeface="Times New Roman" charset="0"/>
              </a:rPr>
              <a:t> يعلق كوجنز : يعطي الله تأكيدًا على وجوده الدائم معهم من خلال سرد التاريخ </a:t>
            </a:r>
            <a:r>
              <a:rPr lang="ar-JO" sz="2800" b="1" dirty="0">
                <a:solidFill>
                  <a:srgbClr val="FFFF00"/>
                </a:solidFill>
                <a:effectLst>
                  <a:glow rad="241300">
                    <a:srgbClr val="000000"/>
                  </a:glow>
                </a:effectLst>
                <a:latin typeface="Lucida Sans" charset="0"/>
                <a:cs typeface="Times New Roman" charset="0"/>
              </a:rPr>
              <a:t>الماضي</a:t>
            </a:r>
            <a:r>
              <a:rPr lang="ar-JO" sz="2800" b="1" dirty="0">
                <a:solidFill>
                  <a:srgbClr val="FFFFFF"/>
                </a:solidFill>
                <a:effectLst>
                  <a:glow rad="241300">
                    <a:srgbClr val="000000"/>
                  </a:glow>
                </a:effectLst>
                <a:latin typeface="Lucida Sans" charset="0"/>
                <a:cs typeface="Times New Roman" charset="0"/>
              </a:rPr>
              <a:t> لتعاملاته معهم (الوعد الذي قطعته لك عندما خرجت من مصر) من خلال التأكيد على الواقع </a:t>
            </a:r>
            <a:r>
              <a:rPr lang="ar-JO" sz="2800" b="1" dirty="0">
                <a:solidFill>
                  <a:srgbClr val="FFFF00"/>
                </a:solidFill>
                <a:effectLst>
                  <a:glow rad="241300">
                    <a:srgbClr val="000000"/>
                  </a:glow>
                </a:effectLst>
                <a:latin typeface="Lucida Sans" charset="0"/>
                <a:cs typeface="Times New Roman" charset="0"/>
              </a:rPr>
              <a:t>الحالي</a:t>
            </a:r>
            <a:r>
              <a:rPr lang="ar-JO" sz="2800" b="1" dirty="0">
                <a:solidFill>
                  <a:srgbClr val="FFFFFF"/>
                </a:solidFill>
                <a:effectLst>
                  <a:glow rad="241300">
                    <a:srgbClr val="000000"/>
                  </a:glow>
                </a:effectLst>
                <a:latin typeface="Lucida Sans" charset="0"/>
                <a:cs typeface="Times New Roman" charset="0"/>
              </a:rPr>
              <a:t> (روحي يسكن بينكم لا تخافوا) وبوعدكم بعلامة مجد في </a:t>
            </a:r>
            <a:r>
              <a:rPr lang="ar-JO" sz="2800" b="1" dirty="0">
                <a:solidFill>
                  <a:srgbClr val="FFFF00"/>
                </a:solidFill>
                <a:effectLst>
                  <a:glow rad="241300">
                    <a:srgbClr val="000000"/>
                  </a:glow>
                </a:effectLst>
                <a:latin typeface="Lucida Sans" charset="0"/>
                <a:cs typeface="Times New Roman" charset="0"/>
              </a:rPr>
              <a:t>المستقبل</a:t>
            </a:r>
            <a:r>
              <a:rPr lang="ar-JO" sz="2800" b="1" dirty="0">
                <a:solidFill>
                  <a:srgbClr val="FFFFFF"/>
                </a:solidFill>
                <a:effectLst>
                  <a:glow rad="241300">
                    <a:srgbClr val="000000"/>
                  </a:glow>
                </a:effectLst>
                <a:latin typeface="Lucida Sans" charset="0"/>
                <a:cs typeface="Times New Roman" charset="0"/>
              </a:rPr>
              <a:t> (سأزلزل كل الأمم حتى تدخل كنوز جميع الأمم [٢: ٢١]).</a:t>
            </a:r>
            <a:endParaRPr lang="en-GB" sz="2800" b="1" dirty="0">
              <a:solidFill>
                <a:srgbClr val="FFFFFF"/>
              </a:solidFill>
              <a:effectLst>
                <a:glow rad="241300">
                  <a:srgbClr val="000000"/>
                </a:glow>
              </a:effectLst>
              <a:latin typeface="Lucida Sans" charset="0"/>
              <a:cs typeface="Times New Roman" charset="0"/>
            </a:endParaRPr>
          </a:p>
        </p:txBody>
      </p:sp>
    </p:spTree>
    <p:extLst>
      <p:ext uri="{BB962C8B-B14F-4D97-AF65-F5344CB8AC3E}">
        <p14:creationId xmlns:p14="http://schemas.microsoft.com/office/powerpoint/2010/main" val="1697422124"/>
      </p:ext>
    </p:extLst>
  </p:cSld>
  <p:clrMapOvr>
    <a:masterClrMapping/>
  </p:clrMapOvr>
  <p:transition>
    <p:blinds/>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solidFill>
                <a:srgbClr val="FFFFFF"/>
              </a:solidFill>
              <a:latin typeface="Arial" charset="0"/>
              <a:cs typeface="Arial" charset="0"/>
            </a:endParaRPr>
          </a:p>
        </p:txBody>
      </p:sp>
      <p:pic>
        <p:nvPicPr>
          <p:cNvPr id="178178" name="Picture 1" descr="haggai1.gif"/>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2225"/>
            <a:ext cx="5057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39963" y="115888"/>
            <a:ext cx="6796087" cy="977900"/>
          </a:xfrm>
        </p:spPr>
        <p:txBody>
          <a:bodyPr/>
          <a:lstStyle/>
          <a:p>
            <a:pPr eaLnBrk="1" hangingPunct="1">
              <a:defRPr/>
            </a:pPr>
            <a:r>
              <a:rPr lang="ar-JO" sz="4000" dirty="0">
                <a:latin typeface="Lucida Sans" charset="0"/>
                <a:ea typeface="ＭＳ Ｐゴシック" charset="0"/>
                <a:cs typeface="Times New Roman" charset="0"/>
              </a:rPr>
              <a:t>رب الجنود</a:t>
            </a:r>
            <a:endParaRPr lang="en-US" sz="4000" dirty="0">
              <a:latin typeface="Lucida Sans" charset="0"/>
              <a:ea typeface="ＭＳ Ｐゴシック" charset="0"/>
              <a:cs typeface="Times New Roman" charset="0"/>
            </a:endParaRPr>
          </a:p>
        </p:txBody>
      </p:sp>
      <p:sp>
        <p:nvSpPr>
          <p:cNvPr id="178180" name="Rectangle 3"/>
          <p:cNvSpPr txBox="1">
            <a:spLocks noChangeArrowheads="1"/>
          </p:cNvSpPr>
          <p:nvPr/>
        </p:nvSpPr>
        <p:spPr bwMode="auto">
          <a:xfrm>
            <a:off x="4859338" y="1268413"/>
            <a:ext cx="4284662"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rgbClr val="3366FF"/>
              </a:buClr>
              <a:buSzPct val="80000"/>
              <a:buFont typeface="Wingdings" charset="0"/>
              <a:buChar char="l"/>
            </a:pPr>
            <a:r>
              <a:rPr lang="ar-JO" b="1" dirty="0">
                <a:solidFill>
                  <a:srgbClr val="FFFFFF"/>
                </a:solidFill>
                <a:latin typeface="Lucida Sans" charset="0"/>
                <a:cs typeface="Times New Roman" charset="0"/>
              </a:rPr>
              <a:t>يذكر الإسم الإلهي يهوه (الرب) 34 مرة في 38 ىية في السفر، و في 14 منها يشدد على الله كلي القدرة مع اسم رب الجنود </a:t>
            </a:r>
            <a:endParaRPr lang="en-US" b="1" dirty="0">
              <a:solidFill>
                <a:srgbClr val="FFFFFF"/>
              </a:solidFill>
              <a:latin typeface="Lucida Sans" charset="0"/>
              <a:cs typeface="Times New Roman" charset="0"/>
            </a:endParaRPr>
          </a:p>
          <a:p>
            <a:pPr eaLnBrk="1" hangingPunct="1">
              <a:lnSpc>
                <a:spcPct val="90000"/>
              </a:lnSpc>
              <a:spcBef>
                <a:spcPct val="20000"/>
              </a:spcBef>
              <a:buClr>
                <a:srgbClr val="3366FF"/>
              </a:buClr>
              <a:buSzPct val="80000"/>
            </a:pPr>
            <a:endParaRPr lang="en-US" b="1" u="sng" dirty="0">
              <a:solidFill>
                <a:srgbClr val="FFFFFF"/>
              </a:solidFill>
              <a:latin typeface="Lucida Sans" charset="0"/>
              <a:cs typeface="Times New Roman" charset="0"/>
            </a:endParaRPr>
          </a:p>
          <a:p>
            <a:pPr algn="r" eaLnBrk="1" hangingPunct="1">
              <a:lnSpc>
                <a:spcPct val="90000"/>
              </a:lnSpc>
              <a:spcBef>
                <a:spcPct val="20000"/>
              </a:spcBef>
              <a:buClr>
                <a:srgbClr val="3366FF"/>
              </a:buClr>
              <a:buSzPct val="80000"/>
            </a:pPr>
            <a:r>
              <a:rPr lang="ar-JO" b="1" dirty="0">
                <a:solidFill>
                  <a:srgbClr val="FFFFFF"/>
                </a:solidFill>
                <a:latin typeface="Lucida Sans" charset="0"/>
                <a:cs typeface="Times New Roman" charset="0"/>
              </a:rPr>
              <a:t>يسلم الرب كنوز الأمم لتجميل و تمجيد هيكله و سوف يهز السماء و الأرض ليفعل شيئاً عظيماً و كونياً</a:t>
            </a:r>
            <a:endParaRPr lang="en-GB" b="1" dirty="0">
              <a:solidFill>
                <a:srgbClr val="FFFFFF"/>
              </a:solidFill>
              <a:latin typeface="Lucida Sans" charset="0"/>
              <a:cs typeface="Times New Roman" charset="0"/>
            </a:endParaRPr>
          </a:p>
        </p:txBody>
      </p:sp>
    </p:spTree>
    <p:extLst>
      <p:ext uri="{BB962C8B-B14F-4D97-AF65-F5344CB8AC3E}">
        <p14:creationId xmlns:p14="http://schemas.microsoft.com/office/powerpoint/2010/main" val="625579156"/>
      </p:ext>
    </p:extLst>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defRPr/>
            </a:pPr>
            <a:r>
              <a:rPr lang="en-US" b="1">
                <a:effectLst>
                  <a:outerShdw blurRad="38100" dist="38100" dir="2700000" algn="tl">
                    <a:srgbClr val="000000"/>
                  </a:outerShdw>
                </a:effectLst>
                <a:latin typeface="Arial"/>
                <a:cs typeface="Arial"/>
              </a:rPr>
              <a:t>h</a:t>
            </a:r>
          </a:p>
        </p:txBody>
      </p:sp>
      <p:sp>
        <p:nvSpPr>
          <p:cNvPr id="136195" name="Text Box 3"/>
          <p:cNvSpPr txBox="1">
            <a:spLocks noChangeArrowheads="1"/>
          </p:cNvSpPr>
          <p:nvPr/>
        </p:nvSpPr>
        <p:spPr bwMode="auto">
          <a:xfrm>
            <a:off x="6172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650</a:t>
            </a:r>
            <a:endParaRPr lang="en-US" sz="2800" b="1" dirty="0">
              <a:latin typeface="Arial"/>
              <a:ea typeface="+mn-ea"/>
              <a:cs typeface="Arial"/>
            </a:endParaRPr>
          </a:p>
        </p:txBody>
      </p:sp>
      <p:sp>
        <p:nvSpPr>
          <p:cNvPr id="136196" name="Text Box 4"/>
          <p:cNvSpPr txBox="1">
            <a:spLocks noChangeArrowheads="1"/>
          </p:cNvSpPr>
          <p:nvPr/>
        </p:nvSpPr>
        <p:spPr bwMode="auto">
          <a:xfrm>
            <a:off x="4114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800</a:t>
            </a:r>
            <a:endParaRPr lang="en-US" sz="2800" b="1" dirty="0">
              <a:latin typeface="Arial"/>
              <a:ea typeface="+mn-ea"/>
              <a:cs typeface="Arial"/>
            </a:endParaRPr>
          </a:p>
        </p:txBody>
      </p:sp>
      <p:sp>
        <p:nvSpPr>
          <p:cNvPr id="136197" name="Text Box 5"/>
          <p:cNvSpPr txBox="1">
            <a:spLocks noChangeArrowheads="1"/>
          </p:cNvSpPr>
          <p:nvPr/>
        </p:nvSpPr>
        <p:spPr bwMode="auto">
          <a:xfrm>
            <a:off x="27432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900</a:t>
            </a:r>
            <a:endParaRPr lang="en-US" sz="2800" b="1" dirty="0">
              <a:latin typeface="Arial"/>
              <a:ea typeface="+mn-ea"/>
              <a:cs typeface="Arial"/>
            </a:endParaRPr>
          </a:p>
        </p:txBody>
      </p:sp>
      <p:sp>
        <p:nvSpPr>
          <p:cNvPr id="136198" name="Text Box 6"/>
          <p:cNvSpPr txBox="1">
            <a:spLocks noChangeArrowheads="1"/>
          </p:cNvSpPr>
          <p:nvPr/>
        </p:nvSpPr>
        <p:spPr bwMode="auto">
          <a:xfrm>
            <a:off x="2057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950</a:t>
            </a:r>
            <a:endParaRPr lang="en-US" sz="2800" b="1" dirty="0">
              <a:latin typeface="Arial"/>
              <a:ea typeface="+mn-ea"/>
              <a:cs typeface="Arial"/>
            </a:endParaRPr>
          </a:p>
        </p:txBody>
      </p:sp>
      <p:sp>
        <p:nvSpPr>
          <p:cNvPr id="136199" name="Text Box 7"/>
          <p:cNvSpPr txBox="1">
            <a:spLocks noChangeArrowheads="1"/>
          </p:cNvSpPr>
          <p:nvPr/>
        </p:nvSpPr>
        <p:spPr bwMode="auto">
          <a:xfrm>
            <a:off x="13716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a:ea typeface="+mn-ea"/>
                <a:cs typeface="Arial"/>
              </a:rPr>
              <a:t>1000</a:t>
            </a:r>
            <a:endParaRPr lang="en-US" sz="2800" b="1" dirty="0">
              <a:latin typeface="Arial"/>
              <a:ea typeface="+mn-ea"/>
              <a:cs typeface="Arial"/>
            </a:endParaRPr>
          </a:p>
        </p:txBody>
      </p:sp>
      <p:sp>
        <p:nvSpPr>
          <p:cNvPr id="136200" name="Text Box 8"/>
          <p:cNvSpPr txBox="1">
            <a:spLocks noChangeArrowheads="1"/>
          </p:cNvSpPr>
          <p:nvPr/>
        </p:nvSpPr>
        <p:spPr bwMode="auto">
          <a:xfrm>
            <a:off x="81534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500</a:t>
            </a:r>
            <a:endParaRPr lang="en-US" sz="2800" b="1" dirty="0">
              <a:latin typeface="Arial"/>
              <a:ea typeface="+mn-ea"/>
              <a:cs typeface="Arial"/>
            </a:endParaRPr>
          </a:p>
        </p:txBody>
      </p:sp>
      <p:grpSp>
        <p:nvGrpSpPr>
          <p:cNvPr id="112648" name="Group 9"/>
          <p:cNvGrpSpPr>
            <a:grpSpLocks/>
          </p:cNvGrpSpPr>
          <p:nvPr/>
        </p:nvGrpSpPr>
        <p:grpSpPr bwMode="auto">
          <a:xfrm>
            <a:off x="66675" y="3044825"/>
            <a:ext cx="9534525" cy="844550"/>
            <a:chOff x="42" y="1918"/>
            <a:chExt cx="6006" cy="532"/>
          </a:xfrm>
        </p:grpSpPr>
        <p:grpSp>
          <p:nvGrpSpPr>
            <p:cNvPr id="112671" name="Group 10"/>
            <p:cNvGrpSpPr>
              <a:grpSpLocks/>
            </p:cNvGrpSpPr>
            <p:nvPr/>
          </p:nvGrpSpPr>
          <p:grpSpPr bwMode="auto">
            <a:xfrm>
              <a:off x="96" y="1918"/>
              <a:ext cx="1296" cy="530"/>
              <a:chOff x="96" y="1918"/>
              <a:chExt cx="1296" cy="530"/>
            </a:xfrm>
          </p:grpSpPr>
          <p:sp>
            <p:nvSpPr>
              <p:cNvPr id="136203"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4"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5"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6"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2" name="Group 15"/>
            <p:cNvGrpSpPr>
              <a:grpSpLocks/>
            </p:cNvGrpSpPr>
            <p:nvPr/>
          </p:nvGrpSpPr>
          <p:grpSpPr bwMode="auto">
            <a:xfrm>
              <a:off x="1824" y="1920"/>
              <a:ext cx="1296" cy="530"/>
              <a:chOff x="96" y="1918"/>
              <a:chExt cx="1296" cy="530"/>
            </a:xfrm>
          </p:grpSpPr>
          <p:sp>
            <p:nvSpPr>
              <p:cNvPr id="136208"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09"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0"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1"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grpSp>
          <p:nvGrpSpPr>
            <p:cNvPr id="112673" name="Group 20"/>
            <p:cNvGrpSpPr>
              <a:grpSpLocks/>
            </p:cNvGrpSpPr>
            <p:nvPr/>
          </p:nvGrpSpPr>
          <p:grpSpPr bwMode="auto">
            <a:xfrm>
              <a:off x="3552" y="1920"/>
              <a:ext cx="1296" cy="530"/>
              <a:chOff x="96" y="1918"/>
              <a:chExt cx="1296" cy="530"/>
            </a:xfrm>
          </p:grpSpPr>
          <p:sp>
            <p:nvSpPr>
              <p:cNvPr id="136213"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4"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5"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6"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17"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8"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36219"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36220" name="Text Box 28"/>
          <p:cNvSpPr txBox="1">
            <a:spLocks noChangeArrowheads="1"/>
          </p:cNvSpPr>
          <p:nvPr/>
        </p:nvSpPr>
        <p:spPr bwMode="auto">
          <a:xfrm>
            <a:off x="7543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550</a:t>
            </a:r>
            <a:endParaRPr lang="en-US" sz="2800" b="1" dirty="0">
              <a:latin typeface="Arial"/>
              <a:ea typeface="+mn-ea"/>
              <a:cs typeface="Arial"/>
            </a:endParaRPr>
          </a:p>
        </p:txBody>
      </p:sp>
      <p:sp>
        <p:nvSpPr>
          <p:cNvPr id="136221" name="Text Box 29"/>
          <p:cNvSpPr txBox="1">
            <a:spLocks noChangeArrowheads="1"/>
          </p:cNvSpPr>
          <p:nvPr/>
        </p:nvSpPr>
        <p:spPr bwMode="auto">
          <a:xfrm>
            <a:off x="3429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850</a:t>
            </a:r>
            <a:endParaRPr lang="en-US" sz="2800" b="1" dirty="0">
              <a:latin typeface="Arial"/>
              <a:ea typeface="+mn-ea"/>
              <a:cs typeface="Arial"/>
            </a:endParaRPr>
          </a:p>
        </p:txBody>
      </p:sp>
      <p:sp>
        <p:nvSpPr>
          <p:cNvPr id="136222" name="Text Box 30"/>
          <p:cNvSpPr txBox="1">
            <a:spLocks noChangeArrowheads="1"/>
          </p:cNvSpPr>
          <p:nvPr/>
        </p:nvSpPr>
        <p:spPr bwMode="auto">
          <a:xfrm>
            <a:off x="6858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a:ea typeface="+mn-ea"/>
                <a:cs typeface="Arial"/>
              </a:rPr>
              <a:t>1050</a:t>
            </a:r>
            <a:endParaRPr lang="en-US" sz="2800" b="1" dirty="0">
              <a:latin typeface="Arial"/>
              <a:ea typeface="+mn-ea"/>
              <a:cs typeface="Arial"/>
            </a:endParaRPr>
          </a:p>
        </p:txBody>
      </p:sp>
      <p:sp>
        <p:nvSpPr>
          <p:cNvPr id="136223" name="Text Box 31"/>
          <p:cNvSpPr txBox="1">
            <a:spLocks noChangeArrowheads="1"/>
          </p:cNvSpPr>
          <p:nvPr/>
        </p:nvSpPr>
        <p:spPr bwMode="auto">
          <a:xfrm>
            <a:off x="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latin typeface="Arial"/>
                <a:ea typeface="+mn-ea"/>
                <a:cs typeface="Arial"/>
              </a:rPr>
              <a:t>1100</a:t>
            </a:r>
            <a:endParaRPr lang="en-US" sz="2800" b="1" dirty="0">
              <a:latin typeface="Arial"/>
              <a:ea typeface="+mn-ea"/>
              <a:cs typeface="Arial"/>
            </a:endParaRPr>
          </a:p>
        </p:txBody>
      </p:sp>
      <p:sp>
        <p:nvSpPr>
          <p:cNvPr id="136224" name="Text Box 32"/>
          <p:cNvSpPr txBox="1">
            <a:spLocks noChangeArrowheads="1"/>
          </p:cNvSpPr>
          <p:nvPr/>
        </p:nvSpPr>
        <p:spPr bwMode="auto">
          <a:xfrm>
            <a:off x="8763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450</a:t>
            </a:r>
            <a:endParaRPr lang="en-US" sz="2800" b="1" dirty="0">
              <a:latin typeface="Arial"/>
              <a:ea typeface="+mn-ea"/>
              <a:cs typeface="Arial"/>
            </a:endParaRPr>
          </a:p>
        </p:txBody>
      </p:sp>
      <p:sp>
        <p:nvSpPr>
          <p:cNvPr id="136225" name="Text Box 33"/>
          <p:cNvSpPr txBox="1">
            <a:spLocks noChangeArrowheads="1"/>
          </p:cNvSpPr>
          <p:nvPr/>
        </p:nvSpPr>
        <p:spPr bwMode="auto">
          <a:xfrm>
            <a:off x="304800" y="11557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00FFFF"/>
                </a:solidFill>
                <a:latin typeface="Arial"/>
                <a:ea typeface="+mn-ea"/>
                <a:cs typeface="Arial"/>
              </a:rPr>
              <a:t>المملكة  المتحدة</a:t>
            </a:r>
            <a:endParaRPr lang="en-US" sz="3600" b="1" dirty="0">
              <a:solidFill>
                <a:srgbClr val="00FFFF"/>
              </a:solidFill>
              <a:latin typeface="Arial"/>
              <a:ea typeface="+mn-ea"/>
              <a:cs typeface="Arial"/>
            </a:endParaRPr>
          </a:p>
          <a:p>
            <a:pPr algn="ctr">
              <a:spcBef>
                <a:spcPct val="50000"/>
              </a:spcBef>
              <a:defRPr/>
            </a:pPr>
            <a:r>
              <a:rPr lang="ar-JO" sz="3200" b="1" dirty="0">
                <a:solidFill>
                  <a:srgbClr val="00FFFF"/>
                </a:solidFill>
                <a:latin typeface="Arial"/>
                <a:ea typeface="+mn-ea"/>
                <a:cs typeface="Arial"/>
              </a:rPr>
              <a:t>1050-930</a:t>
            </a:r>
            <a:endParaRPr lang="en-US" sz="3200" b="1" dirty="0">
              <a:solidFill>
                <a:srgbClr val="00FFFF"/>
              </a:solidFill>
              <a:latin typeface="Arial"/>
              <a:ea typeface="+mn-ea"/>
              <a:cs typeface="Arial"/>
            </a:endParaRPr>
          </a:p>
        </p:txBody>
      </p:sp>
      <p:sp>
        <p:nvSpPr>
          <p:cNvPr id="136226" name="Text Box 34"/>
          <p:cNvSpPr txBox="1">
            <a:spLocks noChangeArrowheads="1"/>
          </p:cNvSpPr>
          <p:nvPr/>
        </p:nvSpPr>
        <p:spPr bwMode="auto">
          <a:xfrm>
            <a:off x="5867400" y="6172200"/>
            <a:ext cx="3048000"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66FF66"/>
                </a:solidFill>
                <a:latin typeface="Arial"/>
                <a:ea typeface="+mn-ea"/>
                <a:cs typeface="Arial"/>
              </a:rPr>
              <a:t>السبي 586-536</a:t>
            </a:r>
            <a:endParaRPr lang="en-US" sz="3200" b="1" dirty="0">
              <a:solidFill>
                <a:srgbClr val="66FF66"/>
              </a:solidFill>
              <a:latin typeface="Arial"/>
              <a:ea typeface="+mn-ea"/>
              <a:cs typeface="Arial"/>
            </a:endParaRPr>
          </a:p>
        </p:txBody>
      </p:sp>
      <p:sp>
        <p:nvSpPr>
          <p:cNvPr id="136227"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8"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29"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0" name="Text Box 38"/>
          <p:cNvSpPr txBox="1">
            <a:spLocks noChangeArrowheads="1"/>
          </p:cNvSpPr>
          <p:nvPr/>
        </p:nvSpPr>
        <p:spPr bwMode="auto">
          <a:xfrm>
            <a:off x="4724401" y="4067175"/>
            <a:ext cx="490542"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750</a:t>
            </a:r>
            <a:endParaRPr lang="en-US" sz="2800" b="1" dirty="0">
              <a:latin typeface="Arial"/>
              <a:ea typeface="+mn-ea"/>
              <a:cs typeface="Arial"/>
            </a:endParaRPr>
          </a:p>
        </p:txBody>
      </p:sp>
      <p:sp>
        <p:nvSpPr>
          <p:cNvPr id="136231"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2" name="Text Box 40"/>
          <p:cNvSpPr txBox="1">
            <a:spLocks noChangeArrowheads="1"/>
          </p:cNvSpPr>
          <p:nvPr/>
        </p:nvSpPr>
        <p:spPr bwMode="auto">
          <a:xfrm>
            <a:off x="3124200" y="0"/>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latin typeface="Arial"/>
                <a:ea typeface="+mn-ea"/>
                <a:cs typeface="Arial"/>
              </a:rPr>
              <a:t>حجي</a:t>
            </a:r>
            <a:endParaRPr lang="en-US" sz="4000" b="1" dirty="0">
              <a:latin typeface="Arial"/>
              <a:ea typeface="+mn-ea"/>
              <a:cs typeface="Arial"/>
            </a:endParaRPr>
          </a:p>
        </p:txBody>
      </p:sp>
      <p:sp>
        <p:nvSpPr>
          <p:cNvPr id="136233"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4" name="Text Box 42"/>
          <p:cNvSpPr txBox="1">
            <a:spLocks noChangeArrowheads="1"/>
          </p:cNvSpPr>
          <p:nvPr/>
        </p:nvSpPr>
        <p:spPr bwMode="auto">
          <a:xfrm>
            <a:off x="5343525" y="4067175"/>
            <a:ext cx="514359"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700</a:t>
            </a:r>
            <a:endParaRPr lang="en-US" sz="2800" b="1" dirty="0">
              <a:latin typeface="Arial"/>
              <a:ea typeface="+mn-ea"/>
              <a:cs typeface="Arial"/>
            </a:endParaRPr>
          </a:p>
        </p:txBody>
      </p:sp>
      <p:sp>
        <p:nvSpPr>
          <p:cNvPr id="136235" name="Text Box 43"/>
          <p:cNvSpPr txBox="1">
            <a:spLocks noChangeArrowheads="1"/>
          </p:cNvSpPr>
          <p:nvPr/>
        </p:nvSpPr>
        <p:spPr bwMode="auto">
          <a:xfrm>
            <a:off x="7596188" y="685800"/>
            <a:ext cx="9842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520</a:t>
            </a:r>
            <a:endParaRPr lang="en-US" sz="3200" b="1" dirty="0">
              <a:latin typeface="Arial"/>
              <a:ea typeface="+mn-ea"/>
              <a:cs typeface="Arial"/>
            </a:endParaRPr>
          </a:p>
        </p:txBody>
      </p:sp>
      <p:sp>
        <p:nvSpPr>
          <p:cNvPr id="136236" name="Text Box 44"/>
          <p:cNvSpPr txBox="1">
            <a:spLocks noChangeArrowheads="1"/>
          </p:cNvSpPr>
          <p:nvPr/>
        </p:nvSpPr>
        <p:spPr bwMode="auto">
          <a:xfrm>
            <a:off x="6858000" y="4067175"/>
            <a:ext cx="381000" cy="181588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en-US" sz="2800" b="1" dirty="0">
                <a:latin typeface="Arial"/>
                <a:ea typeface="+mn-ea"/>
                <a:cs typeface="Arial"/>
              </a:rPr>
              <a:t> </a:t>
            </a:r>
            <a:r>
              <a:rPr lang="ar-JO" sz="2800" b="1" dirty="0">
                <a:latin typeface="Arial"/>
                <a:ea typeface="+mn-ea"/>
                <a:cs typeface="Arial"/>
              </a:rPr>
              <a:t>600</a:t>
            </a:r>
            <a:endParaRPr lang="en-US" sz="2800" b="1" dirty="0">
              <a:latin typeface="Arial"/>
              <a:ea typeface="+mn-ea"/>
              <a:cs typeface="Arial"/>
            </a:endParaRPr>
          </a:p>
        </p:txBody>
      </p:sp>
      <p:sp>
        <p:nvSpPr>
          <p:cNvPr id="136237" name="Text Box 45"/>
          <p:cNvSpPr txBox="1">
            <a:spLocks noChangeArrowheads="1"/>
          </p:cNvSpPr>
          <p:nvPr/>
        </p:nvSpPr>
        <p:spPr bwMode="auto">
          <a:xfrm>
            <a:off x="2590800" y="1155700"/>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FF00"/>
                </a:solidFill>
                <a:latin typeface="Arial"/>
                <a:ea typeface="+mn-ea"/>
                <a:cs typeface="Arial"/>
              </a:rPr>
              <a:t>المملكة المنقسمة</a:t>
            </a:r>
            <a:endParaRPr lang="en-US" sz="3600" b="1" dirty="0">
              <a:solidFill>
                <a:srgbClr val="FFFF00"/>
              </a:solidFill>
              <a:latin typeface="Arial"/>
              <a:ea typeface="+mn-ea"/>
              <a:cs typeface="Arial"/>
            </a:endParaRPr>
          </a:p>
          <a:p>
            <a:pPr algn="ctr">
              <a:spcBef>
                <a:spcPct val="50000"/>
              </a:spcBef>
              <a:defRPr/>
            </a:pPr>
            <a:r>
              <a:rPr lang="ar-JO" sz="3200" b="1" dirty="0">
                <a:solidFill>
                  <a:srgbClr val="FFFF00"/>
                </a:solidFill>
                <a:latin typeface="Arial"/>
                <a:ea typeface="+mn-ea"/>
                <a:cs typeface="Arial"/>
              </a:rPr>
              <a:t>930-722</a:t>
            </a:r>
            <a:endParaRPr lang="en-US" sz="3200" b="1" dirty="0">
              <a:solidFill>
                <a:srgbClr val="FFFF00"/>
              </a:solidFill>
              <a:latin typeface="Arial"/>
              <a:ea typeface="+mn-ea"/>
              <a:cs typeface="Arial"/>
            </a:endParaRPr>
          </a:p>
        </p:txBody>
      </p:sp>
      <p:sp>
        <p:nvSpPr>
          <p:cNvPr id="136238"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36239" name="Text Box 47"/>
          <p:cNvSpPr txBox="1">
            <a:spLocks noChangeArrowheads="1"/>
          </p:cNvSpPr>
          <p:nvPr/>
        </p:nvSpPr>
        <p:spPr bwMode="auto">
          <a:xfrm>
            <a:off x="6876256" y="1124744"/>
            <a:ext cx="2514600"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3600" b="1" dirty="0">
                <a:solidFill>
                  <a:schemeClr val="folHlink"/>
                </a:solidFill>
                <a:effectLst>
                  <a:glow rad="177800">
                    <a:schemeClr val="bg2"/>
                  </a:glow>
                </a:effectLst>
                <a:latin typeface="Arial"/>
                <a:cs typeface="Arial"/>
              </a:rPr>
              <a:t>ما بعد      السبي</a:t>
            </a:r>
            <a:endParaRPr lang="en-US" sz="3600" b="1" dirty="0">
              <a:solidFill>
                <a:schemeClr val="folHlink"/>
              </a:solidFill>
              <a:effectLst>
                <a:glow rad="177800">
                  <a:schemeClr val="bg2"/>
                </a:glow>
              </a:effectLst>
              <a:latin typeface="Arial"/>
              <a:cs typeface="Arial"/>
            </a:endParaRPr>
          </a:p>
          <a:p>
            <a:pPr algn="ctr" eaLnBrk="1" hangingPunct="1">
              <a:spcBef>
                <a:spcPct val="50000"/>
              </a:spcBef>
              <a:defRPr/>
            </a:pPr>
            <a:r>
              <a:rPr lang="ar-JO" sz="3200" b="1" dirty="0">
                <a:solidFill>
                  <a:schemeClr val="folHlink"/>
                </a:solidFill>
                <a:effectLst>
                  <a:glow rad="177800">
                    <a:schemeClr val="bg2"/>
                  </a:glow>
                </a:effectLst>
                <a:latin typeface="Arial"/>
                <a:cs typeface="Arial"/>
              </a:rPr>
              <a:t>536-425</a:t>
            </a:r>
            <a:endParaRPr lang="en-US" sz="3200" b="1" dirty="0">
              <a:solidFill>
                <a:schemeClr val="folHlink"/>
              </a:solidFill>
              <a:effectLst>
                <a:glow rad="177800">
                  <a:schemeClr val="bg2"/>
                </a:glow>
              </a:effectLst>
              <a:latin typeface="Arial"/>
              <a:cs typeface="Arial"/>
            </a:endParaRPr>
          </a:p>
          <a:p>
            <a:pPr algn="ctr" eaLnBrk="1" hangingPunct="1">
              <a:spcBef>
                <a:spcPct val="50000"/>
              </a:spcBef>
              <a:defRPr/>
            </a:pPr>
            <a:endParaRPr lang="en-US" sz="3200" b="1" dirty="0">
              <a:solidFill>
                <a:schemeClr val="folHlink"/>
              </a:solidFill>
              <a:effectLst>
                <a:glow rad="177800">
                  <a:schemeClr val="bg2"/>
                </a:glow>
              </a:effectLst>
              <a:latin typeface="Arial"/>
              <a:cs typeface="Arial"/>
            </a:endParaRPr>
          </a:p>
        </p:txBody>
      </p:sp>
      <p:sp>
        <p:nvSpPr>
          <p:cNvPr id="136240" name="Text Box 48"/>
          <p:cNvSpPr txBox="1">
            <a:spLocks noChangeArrowheads="1"/>
          </p:cNvSpPr>
          <p:nvPr/>
        </p:nvSpPr>
        <p:spPr bwMode="auto">
          <a:xfrm>
            <a:off x="5000628" y="1214422"/>
            <a:ext cx="2514600" cy="193899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solidFill>
                  <a:srgbClr val="FF99FF"/>
                </a:solidFill>
                <a:latin typeface="Arial"/>
                <a:ea typeface="+mn-ea"/>
                <a:cs typeface="Arial"/>
              </a:rPr>
              <a:t>المملكة    الباقية</a:t>
            </a:r>
            <a:endParaRPr lang="en-US" sz="3600" b="1" dirty="0">
              <a:solidFill>
                <a:srgbClr val="FF99FF"/>
              </a:solidFill>
              <a:latin typeface="Arial"/>
              <a:ea typeface="+mn-ea"/>
              <a:cs typeface="Arial"/>
            </a:endParaRPr>
          </a:p>
          <a:p>
            <a:pPr algn="ctr">
              <a:spcBef>
                <a:spcPct val="50000"/>
              </a:spcBef>
              <a:defRPr/>
            </a:pPr>
            <a:r>
              <a:rPr lang="ar-JO" sz="3200" b="1" dirty="0">
                <a:solidFill>
                  <a:srgbClr val="FF99FF"/>
                </a:solidFill>
                <a:latin typeface="Arial"/>
                <a:ea typeface="+mn-ea"/>
                <a:cs typeface="Arial"/>
              </a:rPr>
              <a:t>722-586</a:t>
            </a:r>
            <a:endParaRPr lang="en-US" sz="3200" b="1" dirty="0">
              <a:solidFill>
                <a:srgbClr val="FF99FF"/>
              </a:solidFill>
              <a:latin typeface="Arial"/>
              <a:ea typeface="+mn-ea"/>
              <a:cs typeface="Arial"/>
            </a:endParaRPr>
          </a:p>
        </p:txBody>
      </p:sp>
      <p:sp>
        <p:nvSpPr>
          <p:cNvPr id="49" name="Title 48"/>
          <p:cNvSpPr>
            <a:spLocks noGrp="1"/>
          </p:cNvSpPr>
          <p:nvPr>
            <p:ph type="title" idx="4294967295"/>
          </p:nvPr>
        </p:nvSpPr>
        <p:spPr>
          <a:xfrm>
            <a:off x="76200" y="76200"/>
            <a:ext cx="3124200" cy="381000"/>
          </a:xfrm>
        </p:spPr>
        <p:txBody>
          <a:bodyPr/>
          <a:lstStyle/>
          <a:p>
            <a:pPr>
              <a:defRPr/>
            </a:pPr>
            <a:r>
              <a:rPr lang="ar-JO" sz="1800" i="1" dirty="0">
                <a:latin typeface="Arial"/>
                <a:ea typeface="ＭＳ Ｐゴシック" charset="0"/>
                <a:cs typeface="Arial"/>
              </a:rPr>
              <a:t>الخط الزمني لكل العهد القديم</a:t>
            </a:r>
            <a:endParaRPr lang="en-US" sz="1800" i="1" dirty="0">
              <a:latin typeface="Arial"/>
              <a:ea typeface="ＭＳ Ｐゴシック" charset="0"/>
              <a:cs typeface="Arial"/>
            </a:endParaRPr>
          </a:p>
        </p:txBody>
      </p:sp>
    </p:spTree>
  </p:cSld>
  <p:clrMapOvr>
    <a:masterClrMapping/>
  </p:clrMapOvr>
  <p:transition spd="med">
    <p:randomBar dir="ver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pic>
        <p:nvPicPr>
          <p:cNvPr id="2" name="Picture 1"/>
          <p:cNvPicPr>
            <a:picLocks noChangeAspect="1"/>
          </p:cNvPicPr>
          <p:nvPr/>
        </p:nvPicPr>
        <p:blipFill>
          <a:blip r:embed="rId3"/>
          <a:stretch>
            <a:fillRect/>
          </a:stretch>
        </p:blipFill>
        <p:spPr>
          <a:xfrm>
            <a:off x="-39472" y="3154987"/>
            <a:ext cx="9183472" cy="3703013"/>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38010" y="-1"/>
            <a:ext cx="3205990" cy="3154987"/>
          </a:xfrm>
          <a:prstGeom prst="rect">
            <a:avLst/>
          </a:prstGeom>
        </p:spPr>
      </p:pic>
      <p:sp>
        <p:nvSpPr>
          <p:cNvPr id="900098" name="Rectangle 2"/>
          <p:cNvSpPr>
            <a:spLocks noGrp="1" noChangeArrowheads="1"/>
          </p:cNvSpPr>
          <p:nvPr>
            <p:ph type="ctrTitle"/>
          </p:nvPr>
        </p:nvSpPr>
        <p:spPr>
          <a:xfrm>
            <a:off x="0" y="44062"/>
            <a:ext cx="5938010" cy="3479689"/>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لتكن سيرتكم خالية من محبة المال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كونوا مكتفين بما عندكم لأنه قال</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لا أهملك و لا أتركك</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عبرانيين 13: 5</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46455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9600" b="1" dirty="0">
                <a:solidFill>
                  <a:srgbClr val="FFFF00"/>
                </a:solidFill>
                <a:effectLst>
                  <a:glow rad="127000">
                    <a:schemeClr val="tx1"/>
                  </a:glow>
                </a:effectLst>
                <a:latin typeface="Arial" charset="0"/>
                <a:ea typeface="ＭＳ Ｐゴシック" charset="0"/>
                <a:cs typeface="ＭＳ Ｐゴシック" charset="0"/>
              </a:rPr>
              <a:t>بركة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897620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أعد ترتيب </a:t>
            </a:r>
            <a:r>
              <a:rPr lang="ar-JO" sz="4800" dirty="0">
                <a:solidFill>
                  <a:srgbClr val="FFFF00"/>
                </a:solidFill>
                <a:effectLst>
                  <a:glow rad="127000">
                    <a:schemeClr val="tx1"/>
                  </a:glow>
                </a:effectLst>
                <a:latin typeface="Arial" charset="0"/>
                <a:ea typeface="ＭＳ Ｐゴシック" charset="0"/>
                <a:cs typeface="ＭＳ Ｐゴシック" charset="0"/>
              </a:rPr>
              <a:t>أولوياتك</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(حجي 1)</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20541775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0"/>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استرد </a:t>
            </a:r>
            <a:r>
              <a:rPr lang="ar-JO" sz="4800" b="1" dirty="0">
                <a:solidFill>
                  <a:srgbClr val="FFFF00"/>
                </a:solidFill>
                <a:effectLst>
                  <a:glow rad="127000">
                    <a:schemeClr val="tx1"/>
                  </a:glow>
                </a:effectLst>
                <a:latin typeface="Arial" charset="0"/>
                <a:ea typeface="ＭＳ Ｐゴシック" charset="0"/>
                <a:cs typeface="ＭＳ Ｐゴシック" charset="0"/>
              </a:rPr>
              <a:t>حضور</a:t>
            </a:r>
            <a:r>
              <a:rPr lang="ar-JO" sz="4800" b="1" dirty="0">
                <a:effectLst>
                  <a:glow rad="127000">
                    <a:schemeClr val="tx1"/>
                  </a:glow>
                </a:effectLst>
                <a:latin typeface="Arial" charset="0"/>
                <a:ea typeface="ＭＳ Ｐゴシック" charset="0"/>
                <a:cs typeface="ＭＳ Ｐゴシック" charset="0"/>
              </a:rPr>
              <a:t> الله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1-9)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4901301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3. جدد </a:t>
            </a:r>
            <a:r>
              <a:rPr lang="ar-JO" sz="4800" b="1" dirty="0">
                <a:solidFill>
                  <a:srgbClr val="FFFF00"/>
                </a:solidFill>
                <a:effectLst>
                  <a:glow rad="127000">
                    <a:schemeClr val="tx1"/>
                  </a:glow>
                </a:effectLst>
                <a:latin typeface="Arial" charset="0"/>
                <a:ea typeface="ＭＳ Ｐゴシック" charset="0"/>
                <a:cs typeface="ＭＳ Ｐゴシック" charset="0"/>
              </a:rPr>
              <a:t>عبادتك</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10-19)</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0260"/>
            <a:ext cx="9144000" cy="4777740"/>
          </a:xfrm>
          <a:prstGeom prst="rect">
            <a:avLst/>
          </a:prstGeom>
        </p:spPr>
      </p:pic>
    </p:spTree>
    <p:extLst>
      <p:ext uri="{BB962C8B-B14F-4D97-AF65-F5344CB8AC3E}">
        <p14:creationId xmlns:p14="http://schemas.microsoft.com/office/powerpoint/2010/main" val="411201886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a:latin typeface="Arial" charset="0"/>
              <a:cs typeface="Arial" charset="0"/>
            </a:endParaRPr>
          </a:p>
        </p:txBody>
      </p:sp>
      <p:grpSp>
        <p:nvGrpSpPr>
          <p:cNvPr id="159746" name="Group 4"/>
          <p:cNvGrpSpPr>
            <a:grpSpLocks/>
          </p:cNvGrpSpPr>
          <p:nvPr/>
        </p:nvGrpSpPr>
        <p:grpSpPr bwMode="auto">
          <a:xfrm>
            <a:off x="609600" y="4235450"/>
            <a:ext cx="8153400" cy="1484313"/>
            <a:chOff x="432" y="1948"/>
            <a:chExt cx="5136" cy="935"/>
          </a:xfrm>
        </p:grpSpPr>
        <p:sp>
          <p:nvSpPr>
            <p:cNvPr id="166917"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18" name="Text Box 6"/>
            <p:cNvSpPr txBox="1">
              <a:spLocks noChangeArrowheads="1"/>
            </p:cNvSpPr>
            <p:nvPr/>
          </p:nvSpPr>
          <p:spPr bwMode="auto">
            <a:xfrm>
              <a:off x="4464" y="2476"/>
              <a:ext cx="894"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كانون 1</a:t>
              </a:r>
              <a:endParaRPr lang="en-US" sz="3600" b="1" dirty="0">
                <a:latin typeface="Arial"/>
                <a:ea typeface="+mn-ea"/>
                <a:cs typeface="Arial"/>
              </a:endParaRPr>
            </a:p>
          </p:txBody>
        </p:sp>
        <p:sp>
          <p:nvSpPr>
            <p:cNvPr id="166919"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0" name="Text Box 8"/>
            <p:cNvSpPr txBox="1">
              <a:spLocks noChangeArrowheads="1"/>
            </p:cNvSpPr>
            <p:nvPr/>
          </p:nvSpPr>
          <p:spPr bwMode="auto">
            <a:xfrm>
              <a:off x="1815" y="2476"/>
              <a:ext cx="798"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أيلول</a:t>
              </a:r>
              <a:endParaRPr lang="en-US" sz="3600" b="1" dirty="0">
                <a:latin typeface="Arial"/>
                <a:ea typeface="+mn-ea"/>
                <a:cs typeface="Arial"/>
              </a:endParaRPr>
            </a:p>
          </p:txBody>
        </p:sp>
        <p:sp>
          <p:nvSpPr>
            <p:cNvPr id="166921"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2" name="Text Box 10"/>
            <p:cNvSpPr txBox="1">
              <a:spLocks noChangeArrowheads="1"/>
            </p:cNvSpPr>
            <p:nvPr/>
          </p:nvSpPr>
          <p:spPr bwMode="auto">
            <a:xfrm>
              <a:off x="2523" y="2476"/>
              <a:ext cx="981"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1</a:t>
              </a:r>
              <a:endParaRPr lang="en-US" sz="3600" b="1" dirty="0">
                <a:latin typeface="Arial"/>
                <a:ea typeface="+mn-ea"/>
                <a:cs typeface="Arial"/>
              </a:endParaRPr>
            </a:p>
          </p:txBody>
        </p:sp>
        <p:sp>
          <p:nvSpPr>
            <p:cNvPr id="166923"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4" name="Text Box 12"/>
            <p:cNvSpPr txBox="1">
              <a:spLocks noChangeArrowheads="1"/>
            </p:cNvSpPr>
            <p:nvPr/>
          </p:nvSpPr>
          <p:spPr bwMode="auto">
            <a:xfrm>
              <a:off x="3468" y="2476"/>
              <a:ext cx="1035" cy="407"/>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600" b="1" dirty="0">
                  <a:latin typeface="Arial"/>
                  <a:ea typeface="+mn-ea"/>
                  <a:cs typeface="Arial"/>
                </a:rPr>
                <a:t>تشرين 2</a:t>
              </a:r>
              <a:endParaRPr lang="en-US" sz="3600" b="1" dirty="0">
                <a:latin typeface="Arial"/>
                <a:ea typeface="+mn-ea"/>
                <a:cs typeface="Arial"/>
              </a:endParaRPr>
            </a:p>
          </p:txBody>
        </p:sp>
        <p:sp>
          <p:nvSpPr>
            <p:cNvPr id="166925"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6" name="Text Box 14"/>
            <p:cNvSpPr txBox="1">
              <a:spLocks noChangeArrowheads="1"/>
            </p:cNvSpPr>
            <p:nvPr/>
          </p:nvSpPr>
          <p:spPr bwMode="auto">
            <a:xfrm>
              <a:off x="933" y="2476"/>
              <a:ext cx="747" cy="404"/>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600" b="1" dirty="0">
                  <a:latin typeface="Arial"/>
                  <a:ea typeface="+mn-ea"/>
                  <a:cs typeface="Arial"/>
                </a:rPr>
                <a:t>آب</a:t>
              </a:r>
              <a:endParaRPr lang="en-US" sz="3600" b="1" dirty="0">
                <a:latin typeface="Arial"/>
                <a:ea typeface="+mn-ea"/>
                <a:cs typeface="Arial"/>
              </a:endParaRPr>
            </a:p>
          </p:txBody>
        </p:sp>
        <p:sp>
          <p:nvSpPr>
            <p:cNvPr id="166927"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sp>
          <p:nvSpPr>
            <p:cNvPr id="166928"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p:spPr>
          <p:txBody>
            <a:bodyPr/>
            <a:lstStyle/>
            <a:p>
              <a:pPr>
                <a:defRPr/>
              </a:pPr>
              <a:endParaRPr lang="en-US">
                <a:latin typeface="Arial"/>
                <a:ea typeface="+mn-ea"/>
                <a:cs typeface="Arial"/>
              </a:endParaRPr>
            </a:p>
          </p:txBody>
        </p:sp>
      </p:grpSp>
      <p:sp>
        <p:nvSpPr>
          <p:cNvPr id="166929" name="AutoShape 17"/>
          <p:cNvSpPr>
            <a:spLocks noChangeArrowheads="1"/>
          </p:cNvSpPr>
          <p:nvPr/>
        </p:nvSpPr>
        <p:spPr bwMode="auto">
          <a:xfrm flipV="1">
            <a:off x="23241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0" name="Text Box 18"/>
          <p:cNvSpPr txBox="1">
            <a:spLocks noChangeArrowheads="1"/>
          </p:cNvSpPr>
          <p:nvPr/>
        </p:nvSpPr>
        <p:spPr bwMode="auto">
          <a:xfrm>
            <a:off x="1828800" y="1981200"/>
            <a:ext cx="14478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29 / 8</a:t>
            </a:r>
            <a:endParaRPr lang="en-US" sz="3200" b="1" dirty="0">
              <a:latin typeface="Arial"/>
              <a:ea typeface="+mn-ea"/>
              <a:cs typeface="Arial"/>
            </a:endParaRPr>
          </a:p>
          <a:p>
            <a:pPr algn="ctr">
              <a:defRPr/>
            </a:pPr>
            <a:r>
              <a:rPr lang="ar-JO" sz="3200" b="1" dirty="0">
                <a:latin typeface="Arial"/>
                <a:ea typeface="+mn-ea"/>
                <a:cs typeface="Arial"/>
              </a:rPr>
              <a:t>1: 1</a:t>
            </a:r>
            <a:endParaRPr lang="en-US" sz="3200" b="1" dirty="0">
              <a:latin typeface="Arial"/>
              <a:ea typeface="+mn-ea"/>
              <a:cs typeface="Arial"/>
            </a:endParaRPr>
          </a:p>
        </p:txBody>
      </p:sp>
      <p:sp>
        <p:nvSpPr>
          <p:cNvPr id="166931" name="AutoShape 19"/>
          <p:cNvSpPr>
            <a:spLocks noChangeArrowheads="1"/>
          </p:cNvSpPr>
          <p:nvPr/>
        </p:nvSpPr>
        <p:spPr bwMode="auto">
          <a:xfrm flipV="1">
            <a:off x="47625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2" name="Text Box 20"/>
          <p:cNvSpPr txBox="1">
            <a:spLocks noChangeArrowheads="1"/>
          </p:cNvSpPr>
          <p:nvPr/>
        </p:nvSpPr>
        <p:spPr bwMode="auto">
          <a:xfrm>
            <a:off x="41148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17 / 10</a:t>
            </a:r>
            <a:endParaRPr lang="en-US" sz="3200" b="1" dirty="0">
              <a:latin typeface="Arial"/>
              <a:ea typeface="+mn-ea"/>
              <a:cs typeface="Arial"/>
            </a:endParaRPr>
          </a:p>
          <a:p>
            <a:pPr algn="ctr">
              <a:defRPr/>
            </a:pPr>
            <a:r>
              <a:rPr lang="ar-JO" sz="3200" b="1" dirty="0">
                <a:latin typeface="Arial"/>
                <a:ea typeface="+mn-ea"/>
                <a:cs typeface="Arial"/>
              </a:rPr>
              <a:t>2: 1</a:t>
            </a:r>
            <a:endParaRPr lang="en-US" sz="3200" b="1" dirty="0">
              <a:latin typeface="Arial"/>
              <a:ea typeface="+mn-ea"/>
              <a:cs typeface="Arial"/>
            </a:endParaRPr>
          </a:p>
        </p:txBody>
      </p:sp>
      <p:sp>
        <p:nvSpPr>
          <p:cNvPr id="166933" name="Text Box 21"/>
          <p:cNvSpPr txBox="1">
            <a:spLocks noChangeArrowheads="1"/>
          </p:cNvSpPr>
          <p:nvPr/>
        </p:nvSpPr>
        <p:spPr bwMode="auto">
          <a:xfrm>
            <a:off x="2895600" y="1981200"/>
            <a:ext cx="1752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21 / 9</a:t>
            </a:r>
            <a:endParaRPr lang="en-US" sz="3200" b="1" dirty="0">
              <a:latin typeface="Arial"/>
              <a:ea typeface="+mn-ea"/>
              <a:cs typeface="Arial"/>
            </a:endParaRPr>
          </a:p>
          <a:p>
            <a:pPr algn="ctr">
              <a:defRPr/>
            </a:pPr>
            <a:r>
              <a:rPr lang="ar-JO" sz="3200" b="1" dirty="0">
                <a:latin typeface="Arial"/>
                <a:ea typeface="+mn-ea"/>
                <a:cs typeface="Arial"/>
              </a:rPr>
              <a:t>1: 15</a:t>
            </a:r>
            <a:endParaRPr lang="en-US" sz="3200" b="1" dirty="0">
              <a:latin typeface="Arial"/>
              <a:ea typeface="+mn-ea"/>
              <a:cs typeface="Arial"/>
            </a:endParaRPr>
          </a:p>
        </p:txBody>
      </p:sp>
      <p:sp>
        <p:nvSpPr>
          <p:cNvPr id="166934" name="AutoShape 22"/>
          <p:cNvSpPr>
            <a:spLocks noChangeArrowheads="1"/>
          </p:cNvSpPr>
          <p:nvPr/>
        </p:nvSpPr>
        <p:spPr bwMode="auto">
          <a:xfrm flipV="1">
            <a:off x="354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5" name="AutoShape 23"/>
          <p:cNvSpPr>
            <a:spLocks noChangeArrowheads="1"/>
          </p:cNvSpPr>
          <p:nvPr/>
        </p:nvSpPr>
        <p:spPr bwMode="auto">
          <a:xfrm flipV="1">
            <a:off x="7353300" y="3124200"/>
            <a:ext cx="457200" cy="1981200"/>
          </a:xfrm>
          <a:prstGeom prst="upArrow">
            <a:avLst>
              <a:gd name="adj1" fmla="val 50000"/>
              <a:gd name="adj2" fmla="val 108333"/>
            </a:avLst>
          </a:prstGeom>
          <a:solidFill>
            <a:schemeClr val="accent1"/>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Arial"/>
              <a:ea typeface="+mn-ea"/>
              <a:cs typeface="Arial"/>
            </a:endParaRPr>
          </a:p>
        </p:txBody>
      </p:sp>
      <p:sp>
        <p:nvSpPr>
          <p:cNvPr id="166936" name="Text Box 24"/>
          <p:cNvSpPr txBox="1">
            <a:spLocks noChangeArrowheads="1"/>
          </p:cNvSpPr>
          <p:nvPr/>
        </p:nvSpPr>
        <p:spPr bwMode="auto">
          <a:xfrm>
            <a:off x="5943600" y="1981200"/>
            <a:ext cx="3276600" cy="1077913"/>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3200" b="1" dirty="0">
                <a:latin typeface="Arial"/>
                <a:ea typeface="+mn-ea"/>
                <a:cs typeface="Arial"/>
              </a:rPr>
              <a:t>18 / 12</a:t>
            </a:r>
            <a:endParaRPr lang="en-US" sz="3200" b="1" dirty="0">
              <a:latin typeface="Arial"/>
              <a:ea typeface="+mn-ea"/>
              <a:cs typeface="Arial"/>
            </a:endParaRPr>
          </a:p>
          <a:p>
            <a:pPr algn="ctr">
              <a:defRPr/>
            </a:pPr>
            <a:r>
              <a:rPr lang="ar-JO" sz="3200" b="1" dirty="0">
                <a:latin typeface="Arial"/>
                <a:ea typeface="+mn-ea"/>
                <a:cs typeface="Arial"/>
              </a:rPr>
              <a:t>2: 10، 18، 20</a:t>
            </a:r>
            <a:endParaRPr lang="en-US" sz="3200" b="1" dirty="0">
              <a:latin typeface="Arial"/>
              <a:ea typeface="+mn-ea"/>
              <a:cs typeface="Arial"/>
            </a:endParaRPr>
          </a:p>
        </p:txBody>
      </p:sp>
      <p:sp>
        <p:nvSpPr>
          <p:cNvPr id="166937" name="Text Box 25"/>
          <p:cNvSpPr txBox="1">
            <a:spLocks noChangeArrowheads="1"/>
          </p:cNvSpPr>
          <p:nvPr/>
        </p:nvSpPr>
        <p:spPr bwMode="auto">
          <a:xfrm>
            <a:off x="3124200" y="5927725"/>
            <a:ext cx="2743200" cy="7016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4000" b="1" dirty="0">
                <a:latin typeface="Arial"/>
                <a:ea typeface="+mn-ea"/>
                <a:cs typeface="Arial"/>
              </a:rPr>
              <a:t>520 ق.م</a:t>
            </a:r>
            <a:endParaRPr lang="en-US" sz="4000" b="1" dirty="0">
              <a:latin typeface="Arial"/>
              <a:ea typeface="+mn-ea"/>
              <a:cs typeface="Arial"/>
            </a:endParaRPr>
          </a:p>
        </p:txBody>
      </p:sp>
      <p:sp>
        <p:nvSpPr>
          <p:cNvPr id="26" name="Title 25"/>
          <p:cNvSpPr>
            <a:spLocks noGrp="1"/>
          </p:cNvSpPr>
          <p:nvPr>
            <p:ph type="title" idx="4294967295"/>
          </p:nvPr>
        </p:nvSpPr>
        <p:spPr>
          <a:xfrm>
            <a:off x="0" y="76200"/>
            <a:ext cx="9525000" cy="1143000"/>
          </a:xfrm>
        </p:spPr>
        <p:txBody>
          <a:bodyPr/>
          <a:lstStyle/>
          <a:p>
            <a:pPr>
              <a:defRPr/>
            </a:pPr>
            <a:r>
              <a:rPr lang="ar-JO" sz="4800" dirty="0">
                <a:solidFill>
                  <a:schemeClr val="tx1"/>
                </a:solidFill>
                <a:latin typeface="Arial"/>
                <a:ea typeface="ＭＳ Ｐゴシック" charset="0"/>
                <a:cs typeface="Arial"/>
              </a:rPr>
              <a:t>التواريخ في حجي (2: 10، 18، 20)</a:t>
            </a:r>
            <a:endParaRPr lang="en-US" dirty="0">
              <a:latin typeface="Arial"/>
              <a:ea typeface="ＭＳ Ｐゴシック" charset="0"/>
              <a:cs typeface="Arial"/>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توبيخ 1-11</a:t>
            </a:r>
            <a:endParaRPr lang="en-US" sz="3200" b="1" dirty="0">
              <a:solidFill>
                <a:srgbClr val="FFFFFF"/>
              </a:solidFill>
              <a:latin typeface="Arial"/>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تجاوب 12-15</a:t>
            </a:r>
            <a:endParaRPr lang="en-US" sz="3200" b="1" dirty="0">
              <a:solidFill>
                <a:srgbClr val="FFFFFF"/>
              </a:solidFill>
              <a:latin typeface="Arial"/>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الحاضر 1-5</a:t>
            </a:r>
            <a:endParaRPr lang="en-US" sz="3200" b="1" dirty="0">
              <a:solidFill>
                <a:srgbClr val="FFFFFF"/>
              </a:solidFill>
              <a:latin typeface="Arial"/>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solidFill>
                  <a:srgbClr val="FFFFFF"/>
                </a:solidFill>
                <a:latin typeface="Arial"/>
                <a:cs typeface="Arial"/>
              </a:rPr>
              <a:t>الأمور الأهم أولاً</a:t>
            </a:r>
            <a:endParaRPr lang="en-US" sz="2800" b="1" dirty="0">
              <a:solidFill>
                <a:srgbClr val="FFFFFF"/>
              </a:solidFill>
              <a:latin typeface="Arial"/>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a:cs typeface="Arial"/>
              </a:rPr>
              <a:t>حجي</a:t>
            </a:r>
            <a:endParaRPr lang="en-US" sz="4000" b="1" dirty="0">
              <a:solidFill>
                <a:srgbClr val="FFFFFF"/>
              </a:solidFill>
              <a:latin typeface="Arial"/>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توقع                2: 20-23</a:t>
            </a:r>
            <a:endParaRPr lang="en-US" sz="2000" b="1" dirty="0">
              <a:solidFill>
                <a:srgbClr val="FFFFFF"/>
              </a:solidFill>
              <a:latin typeface="Arial"/>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البناء</a:t>
            </a:r>
            <a:endParaRPr lang="en-US" sz="3200" b="1" dirty="0">
              <a:solidFill>
                <a:srgbClr val="FFFFFF"/>
              </a:solidFill>
              <a:latin typeface="Arial"/>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a:cs typeface="Arial"/>
              </a:rPr>
              <a:t>520 ق.م</a:t>
            </a:r>
            <a:endParaRPr lang="en-US" sz="3200" b="1" dirty="0">
              <a:solidFill>
                <a:srgbClr val="FFFFFF"/>
              </a:solidFill>
              <a:latin typeface="Arial"/>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a:t>
            </a:r>
            <a:endParaRPr lang="en-US" sz="3200" b="1" dirty="0">
              <a:solidFill>
                <a:srgbClr val="FFFFFF"/>
              </a:solidFill>
              <a:latin typeface="Arial"/>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عتاب              1: 1-15</a:t>
            </a:r>
            <a:endParaRPr lang="en-US" sz="2000" b="1" dirty="0">
              <a:solidFill>
                <a:srgbClr val="FFFFFF"/>
              </a:solidFill>
              <a:latin typeface="Arial"/>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مواساة           2: 1-9</a:t>
            </a:r>
            <a:endParaRPr lang="en-US" sz="2000" b="1" dirty="0">
              <a:solidFill>
                <a:srgbClr val="FFFFFF"/>
              </a:solidFill>
              <a:latin typeface="Arial"/>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تأكيد              2: 10-19</a:t>
            </a:r>
            <a:endParaRPr lang="en-US" sz="2000" b="1" dirty="0">
              <a:solidFill>
                <a:srgbClr val="FFFFFF"/>
              </a:solidFill>
              <a:latin typeface="Arial"/>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التأديب الإلهي (2: 10-17)</a:t>
            </a:r>
            <a:endParaRPr lang="en-US" sz="2800" dirty="0">
              <a:latin typeface="Arial"/>
              <a:ea typeface="ＭＳ Ｐゴシック" charset="0"/>
              <a:cs typeface="Arial"/>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200" b="1" dirty="0">
                <a:solidFill>
                  <a:srgbClr val="FFFFFF"/>
                </a:solidFill>
                <a:latin typeface="Arial"/>
                <a:cs typeface="Arial"/>
              </a:rPr>
              <a:t>المستقبل 6-9</a:t>
            </a:r>
            <a:endParaRPr lang="en-US" sz="3200" b="1" dirty="0">
              <a:solidFill>
                <a:srgbClr val="FFFFFF"/>
              </a:solidFill>
              <a:latin typeface="Arial"/>
              <a:cs typeface="Arial"/>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التلف 10-17</a:t>
            </a:r>
            <a:endParaRPr lang="en-US" sz="3200" b="1" dirty="0">
              <a:latin typeface="Arial"/>
              <a:ea typeface="+mn-ea"/>
              <a:cs typeface="Arial"/>
            </a:endParaRPr>
          </a:p>
        </p:txBody>
      </p:sp>
    </p:spTree>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r>
              <a:rPr lang="ar-JO" sz="2800" b="1" dirty="0">
                <a:effectLst>
                  <a:glow rad="127000">
                    <a:schemeClr val="tx1"/>
                  </a:glow>
                </a:effectLst>
                <a:latin typeface="Arial" charset="0"/>
                <a:ea typeface="ＭＳ Ｐゴシック" charset="0"/>
                <a:cs typeface="ＭＳ Ｐゴシック" charset="0"/>
              </a:rPr>
              <a:t>10 في الرابع و العشرين من الشهر التاسع في السنة الثانية لداريوس كانت كلمة الرب عن يد حجي النبي قائلاً 11 هكذا قال رب الجنود اسال الكهنة عن الشريعة قائلاً 12 إن حمل إنسان لحماً مقدساً في طرف ثوبه و مس بطرفه خبزاً أو طبيخاً أو خمراً أو زيتاً أو طعاماً ما فهل يتقدس فأجاب الكهنة و قالوا لا 13 فقال حجي إن كان المنجس بميت يمس شيئاً من هذه فهل يتنجس فأجاب الكهنة و قالوا يتنجس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ar-JO" sz="2800" b="1" dirty="0">
                <a:effectLst>
                  <a:glow rad="127000">
                    <a:schemeClr val="tx1"/>
                  </a:glow>
                </a:effectLst>
                <a:latin typeface="Arial" charset="0"/>
                <a:ea typeface="ＭＳ Ｐゴシック" charset="0"/>
                <a:cs typeface="ＭＳ Ｐゴシック" charset="0"/>
              </a:rPr>
              <a:t>حجي 2: 10-13</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12208845"/>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847803"/>
          </a:xfrm>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14 فأجاب حجي و قال هكذا هذا الشعب و هكذا هذه الأمة قدامي يقول الرب و هكذا كل عمل أيديهم و ما يقربونه هناك هو نجس 15 و الآن فاجعلوا قلبكم من هذا اليوم فراجعاً قبل وضع حجر على حجر في هيكل الرب 16 مذ تلك الأيام كان أحدكم يأتي إلى عرمة عشرين فكانت عشرة أتى إلى حوض المعصرة ليغرف خمسين فورة فكانت عشرين 17 قد ضربتكم باللفح و باليرقان و بالبرد في كل عمل أيديكم و ما رجعتم إلي يقول الرب</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حجي 2: 14-17</a:t>
            </a:r>
            <a: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69839265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توبيخ 1-11</a:t>
            </a:r>
            <a:endParaRPr lang="en-US" sz="3200" b="1" dirty="0">
              <a:solidFill>
                <a:srgbClr val="FFFFFF"/>
              </a:solidFill>
              <a:latin typeface="Arial"/>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تجاوب 12-15</a:t>
            </a:r>
            <a:endParaRPr lang="en-US" sz="3200" b="1" dirty="0">
              <a:solidFill>
                <a:srgbClr val="FFFFFF"/>
              </a:solidFill>
              <a:latin typeface="Arial"/>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الحاضر 1-5</a:t>
            </a:r>
            <a:endParaRPr lang="en-US" sz="3200" b="1" dirty="0">
              <a:solidFill>
                <a:srgbClr val="FFFFFF"/>
              </a:solidFill>
              <a:latin typeface="Arial"/>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solidFill>
                  <a:srgbClr val="FFFFFF"/>
                </a:solidFill>
                <a:latin typeface="Arial"/>
                <a:cs typeface="Arial"/>
              </a:rPr>
              <a:t>الأمور الأهم أولاً</a:t>
            </a:r>
            <a:endParaRPr lang="en-US" sz="2800" b="1" dirty="0">
              <a:solidFill>
                <a:srgbClr val="FFFFFF"/>
              </a:solidFill>
              <a:latin typeface="Arial"/>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a:cs typeface="Arial"/>
              </a:rPr>
              <a:t>حجي</a:t>
            </a:r>
            <a:endParaRPr lang="en-US" sz="4000" b="1" dirty="0">
              <a:solidFill>
                <a:srgbClr val="FFFFFF"/>
              </a:solidFill>
              <a:latin typeface="Arial"/>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توقع                2: 20-23</a:t>
            </a:r>
            <a:endParaRPr lang="en-US" sz="2000" b="1" dirty="0">
              <a:solidFill>
                <a:srgbClr val="FFFFFF"/>
              </a:solidFill>
              <a:latin typeface="Arial"/>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البناء</a:t>
            </a:r>
            <a:endParaRPr lang="en-US" sz="3200" b="1" dirty="0">
              <a:solidFill>
                <a:srgbClr val="FFFFFF"/>
              </a:solidFill>
              <a:latin typeface="Arial"/>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a:cs typeface="Arial"/>
              </a:rPr>
              <a:t>520 ق.م</a:t>
            </a:r>
            <a:endParaRPr lang="en-US" sz="3200" b="1" dirty="0">
              <a:solidFill>
                <a:srgbClr val="FFFFFF"/>
              </a:solidFill>
              <a:latin typeface="Arial"/>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a:t>
            </a:r>
            <a:endParaRPr lang="en-US" sz="3200" b="1" dirty="0">
              <a:solidFill>
                <a:srgbClr val="FFFFFF"/>
              </a:solidFill>
              <a:latin typeface="Arial"/>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عتاب              1: 1-15</a:t>
            </a:r>
            <a:endParaRPr lang="en-US" sz="2000" b="1" dirty="0">
              <a:solidFill>
                <a:srgbClr val="FFFFFF"/>
              </a:solidFill>
              <a:latin typeface="Arial"/>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مواساة           2: 1-9</a:t>
            </a:r>
            <a:endParaRPr lang="en-US" sz="2000" b="1" dirty="0">
              <a:solidFill>
                <a:srgbClr val="FFFFFF"/>
              </a:solidFill>
              <a:latin typeface="Arial"/>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تأكيد              2: 10-19</a:t>
            </a:r>
            <a:endParaRPr lang="en-US" sz="2000" b="1" dirty="0">
              <a:solidFill>
                <a:srgbClr val="FFFFFF"/>
              </a:solidFill>
              <a:latin typeface="Arial"/>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البركة الإلهية (2: 18-19)</a:t>
            </a:r>
            <a:endParaRPr lang="en-US" sz="2800" dirty="0">
              <a:latin typeface="Arial"/>
              <a:ea typeface="ＭＳ Ｐゴシック" charset="0"/>
              <a:cs typeface="Arial"/>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200" b="1" dirty="0">
                <a:solidFill>
                  <a:srgbClr val="FFFFFF"/>
                </a:solidFill>
                <a:latin typeface="Arial"/>
                <a:cs typeface="Arial"/>
              </a:rPr>
              <a:t>المستقبل 6-9</a:t>
            </a:r>
            <a:endParaRPr lang="en-US" sz="3200" b="1" dirty="0">
              <a:solidFill>
                <a:srgbClr val="FFFFFF"/>
              </a:solidFill>
              <a:latin typeface="Arial"/>
              <a:cs typeface="Arial"/>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التلف 10-17</a:t>
            </a:r>
            <a:endParaRPr lang="en-US" sz="3200" b="1" dirty="0">
              <a:solidFill>
                <a:srgbClr val="FFFFFF"/>
              </a:solidFill>
              <a:latin typeface="Arial"/>
              <a:cs typeface="Arial"/>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البركة 18-19</a:t>
            </a:r>
            <a:endParaRPr lang="en-US" sz="3200" b="1" dirty="0">
              <a:latin typeface="Arial"/>
              <a:ea typeface="+mn-ea"/>
              <a:cs typeface="Arial"/>
            </a:endParaRPr>
          </a:p>
        </p:txBody>
      </p:sp>
    </p:spTree>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موالياً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مهتماً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راجياً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ar-JO" sz="8800" b="1" dirty="0">
                <a:effectLst>
                  <a:glow rad="254000">
                    <a:schemeClr val="tx1"/>
                  </a:glow>
                </a:effectLst>
                <a:latin typeface="Arial" charset="0"/>
                <a:ea typeface="ＭＳ Ｐゴシック" charset="0"/>
                <a:cs typeface="ＭＳ Ｐゴシック" charset="0"/>
              </a:rPr>
              <a:t>كن ....</a:t>
            </a:r>
            <a:endParaRPr lang="en-US" sz="8800" b="1" dirty="0">
              <a:effectLst>
                <a:glow rad="254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منضبطاً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سخياً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00"/>
                </a:solidFill>
                <a:effectLst>
                  <a:glow rad="254000">
                    <a:srgbClr val="000000"/>
                  </a:glow>
                </a:effectLst>
                <a:latin typeface="Arial" charset="0"/>
                <a:ea typeface="ＭＳ Ｐゴシック" charset="0"/>
                <a:cs typeface="ＭＳ Ｐゴシック" charset="0"/>
              </a:rPr>
              <a:t>مسترداً</a:t>
            </a:r>
            <a:endParaRPr lang="en-US" sz="3600" b="1" dirty="0">
              <a:solidFill>
                <a:srgbClr val="FFFF00"/>
              </a:solidFill>
              <a:effectLst>
                <a:glow rad="254000">
                  <a:srgbClr val="000000"/>
                </a:glow>
              </a:effectLst>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عادلاً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صبوراً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متواضعاً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254000">
                    <a:srgbClr val="000000"/>
                  </a:glow>
                </a:effectLst>
                <a:latin typeface="Arial" charset="0"/>
                <a:ea typeface="ＭＳ Ｐゴシック" charset="0"/>
                <a:cs typeface="ＭＳ Ｐゴシック" charset="0"/>
              </a:rPr>
              <a:t>منبهراً</a:t>
            </a:r>
            <a:endParaRPr lang="en-US" sz="3600" b="1"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35866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7" grpId="0"/>
      <p:bldP spid="1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4119611"/>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18 فاجعلوا قلبكم من هذا اليوم فصاعداً من اليوم الرابع و العشرين من الشهر التاسع من اليوم الذي فيه تأسس هيكل الرب اجعلوا قلبكم 19 هل البذر في الأهراء بعد و الكرم و التين و الرمان و الزيتون لم يحمل بعد فمن هذا اليوم أبارك</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حجي 2: 18-19</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pic>
        <p:nvPicPr>
          <p:cNvPr id="2" name="Picture 1"/>
          <p:cNvPicPr>
            <a:picLocks noChangeAspect="1"/>
          </p:cNvPicPr>
          <p:nvPr/>
        </p:nvPicPr>
        <p:blipFill>
          <a:blip r:embed="rId3"/>
          <a:stretch>
            <a:fillRect/>
          </a:stretch>
        </p:blipFill>
        <p:spPr>
          <a:xfrm>
            <a:off x="0" y="4230278"/>
            <a:ext cx="9144000" cy="2627722"/>
          </a:xfrm>
          <a:prstGeom prst="rect">
            <a:avLst/>
          </a:prstGeom>
        </p:spPr>
      </p:pic>
    </p:spTree>
    <p:extLst>
      <p:ext uri="{BB962C8B-B14F-4D97-AF65-F5344CB8AC3E}">
        <p14:creationId xmlns:p14="http://schemas.microsoft.com/office/powerpoint/2010/main" val="289429311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6"/>
          <p:cNvSpPr>
            <a:spLocks noChangeArrowheads="1"/>
          </p:cNvSpPr>
          <p:nvPr/>
        </p:nvSpPr>
        <p:spPr bwMode="auto">
          <a:xfrm>
            <a:off x="-71438" y="0"/>
            <a:ext cx="9251951" cy="6884988"/>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pic>
        <p:nvPicPr>
          <p:cNvPr id="160770" name="Picture 1" descr="accusation_24x18_2008_72dpi.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076825" cy="691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4" name="Rectangle 2"/>
          <p:cNvSpPr>
            <a:spLocks noGrp="1" noChangeArrowheads="1"/>
          </p:cNvSpPr>
          <p:nvPr>
            <p:ph type="title"/>
          </p:nvPr>
        </p:nvSpPr>
        <p:spPr>
          <a:xfrm>
            <a:off x="685800" y="44450"/>
            <a:ext cx="7772400" cy="914400"/>
          </a:xfrm>
        </p:spPr>
        <p:txBody>
          <a:bodyPr/>
          <a:lstStyle/>
          <a:p>
            <a:pPr eaLnBrk="1" hangingPunct="1">
              <a:defRPr/>
            </a:pPr>
            <a:r>
              <a:rPr lang="ar-JO" dirty="0">
                <a:solidFill>
                  <a:srgbClr val="FFFF00"/>
                </a:solidFill>
                <a:latin typeface="Arial"/>
                <a:ea typeface="ＭＳ Ｐゴシック" charset="0"/>
                <a:cs typeface="Arial"/>
              </a:rPr>
              <a:t>الجزء الثالث : الإتهام</a:t>
            </a:r>
            <a:endParaRPr lang="en-US" sz="2400" dirty="0">
              <a:solidFill>
                <a:srgbClr val="FFFF00"/>
              </a:solidFill>
              <a:latin typeface="Arial"/>
              <a:ea typeface="ＭＳ Ｐゴシック" charset="0"/>
              <a:cs typeface="Arial"/>
            </a:endParaRPr>
          </a:p>
        </p:txBody>
      </p:sp>
      <p:sp>
        <p:nvSpPr>
          <p:cNvPr id="160772"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643</a:t>
            </a:r>
            <a:endParaRPr lang="en-US" b="1" dirty="0">
              <a:latin typeface="Arial" charset="0"/>
              <a:cs typeface="Arial" charset="0"/>
            </a:endParaRPr>
          </a:p>
        </p:txBody>
      </p:sp>
      <p:sp>
        <p:nvSpPr>
          <p:cNvPr id="160773" name="Rectangle 3"/>
          <p:cNvSpPr txBox="1">
            <a:spLocks noChangeArrowheads="1"/>
          </p:cNvSpPr>
          <p:nvPr/>
        </p:nvSpPr>
        <p:spPr bwMode="auto">
          <a:xfrm>
            <a:off x="4211638" y="1052736"/>
            <a:ext cx="4968875" cy="574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lnSpc>
                <a:spcPct val="90000"/>
              </a:lnSpc>
              <a:spcBef>
                <a:spcPct val="20000"/>
              </a:spcBef>
              <a:buClr>
                <a:schemeClr val="accent2"/>
              </a:buClr>
              <a:buSzPct val="80000"/>
              <a:buFont typeface="Wingdings" charset="0"/>
              <a:buChar char="l"/>
            </a:pPr>
            <a:r>
              <a:rPr lang="ar-JO" sz="2800" b="1" dirty="0">
                <a:latin typeface="Arial" charset="0"/>
                <a:cs typeface="Arial" charset="0"/>
              </a:rPr>
              <a:t>المشكلة : الأعمال و التقدمات هي ثقة باطلة بالجهود البشرية و لا تعطي تأكيداً للقبول من قبل الرب           (2: 10-14)</a:t>
            </a:r>
            <a:br>
              <a:rPr lang="en-US" sz="2800" b="1" dirty="0">
                <a:latin typeface="Arial" charset="0"/>
                <a:cs typeface="Arial" charset="0"/>
              </a:rPr>
            </a:br>
            <a:endParaRPr lang="en-US" sz="2800" b="1" dirty="0">
              <a:latin typeface="Arial" charset="0"/>
              <a:cs typeface="Arial" charset="0"/>
            </a:endParaRPr>
          </a:p>
          <a:p>
            <a:pPr algn="r" rtl="1" eaLnBrk="1" hangingPunct="1">
              <a:lnSpc>
                <a:spcPct val="90000"/>
              </a:lnSpc>
              <a:spcBef>
                <a:spcPct val="20000"/>
              </a:spcBef>
              <a:buClr>
                <a:schemeClr val="accent2"/>
              </a:buClr>
              <a:buSzPct val="80000"/>
              <a:buFont typeface="Wingdings" charset="0"/>
              <a:buChar char="l"/>
            </a:pPr>
            <a:r>
              <a:rPr lang="ar-JO" sz="2800" b="1" dirty="0">
                <a:solidFill>
                  <a:srgbClr val="FFFF00"/>
                </a:solidFill>
                <a:latin typeface="Arial" charset="0"/>
                <a:cs typeface="Arial" charset="0"/>
              </a:rPr>
              <a:t>العواقب</a:t>
            </a:r>
            <a:r>
              <a:rPr lang="ar-JO" sz="2800" b="1" dirty="0">
                <a:latin typeface="Arial" charset="0"/>
                <a:cs typeface="Arial" charset="0"/>
              </a:rPr>
              <a:t> : عجز اقتصادي             (2: 16-17)</a:t>
            </a:r>
            <a:endParaRPr lang="en-US" sz="2800" b="1" dirty="0">
              <a:latin typeface="Arial" charset="0"/>
              <a:cs typeface="Arial" charset="0"/>
            </a:endParaRPr>
          </a:p>
          <a:p>
            <a:pPr eaLnBrk="1" hangingPunct="1">
              <a:lnSpc>
                <a:spcPct val="90000"/>
              </a:lnSpc>
              <a:spcBef>
                <a:spcPct val="20000"/>
              </a:spcBef>
              <a:buClr>
                <a:schemeClr val="accent2"/>
              </a:buClr>
              <a:buSzPct val="80000"/>
            </a:pPr>
            <a:endParaRPr lang="en-US" sz="2800" b="1" dirty="0">
              <a:latin typeface="Arial" charset="0"/>
              <a:cs typeface="Arial" charset="0"/>
            </a:endParaRPr>
          </a:p>
          <a:p>
            <a:pPr algn="r" rtl="1" eaLnBrk="1" hangingPunct="1">
              <a:lnSpc>
                <a:spcPct val="90000"/>
              </a:lnSpc>
              <a:spcBef>
                <a:spcPct val="20000"/>
              </a:spcBef>
              <a:buClr>
                <a:schemeClr val="accent2"/>
              </a:buClr>
              <a:buSzPct val="80000"/>
              <a:buFont typeface="Wingdings" charset="0"/>
              <a:buChar char="l"/>
            </a:pPr>
            <a:r>
              <a:rPr lang="ar-JO" sz="2800" b="1" dirty="0">
                <a:solidFill>
                  <a:srgbClr val="FFFF00"/>
                </a:solidFill>
                <a:latin typeface="Arial" charset="0"/>
                <a:cs typeface="Arial" charset="0"/>
              </a:rPr>
              <a:t>الإستجابة</a:t>
            </a:r>
            <a:r>
              <a:rPr lang="ar-JO" sz="2800" b="1" dirty="0">
                <a:latin typeface="Arial" charset="0"/>
                <a:cs typeface="Arial" charset="0"/>
              </a:rPr>
              <a:t> : تجاوب الناس من خلال وضع أساسات الهيكل (2: 18-19)</a:t>
            </a:r>
            <a:endParaRPr lang="en-GB" sz="2800" b="1" dirty="0">
              <a:latin typeface="Arial" charset="0"/>
              <a:cs typeface="Arial" charset="0"/>
            </a:endParaRPr>
          </a:p>
        </p:txBody>
      </p:sp>
    </p:spTree>
  </p:cSld>
  <p:clrMapOvr>
    <a:masterClrMapping/>
  </p:clrMapOvr>
  <p:transition>
    <p:blinds/>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83072"/>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ماذا يعتقد </a:t>
            </a:r>
            <a:r>
              <a:rPr lang="ar-JO" sz="8800" b="1" dirty="0">
                <a:effectLst>
                  <a:glow rad="127000">
                    <a:schemeClr val="tx1"/>
                  </a:glow>
                </a:effectLst>
                <a:latin typeface="Arial" charset="0"/>
                <a:ea typeface="ＭＳ Ｐゴシック" charset="0"/>
                <a:cs typeface="ＭＳ Ｐゴシック" charset="0"/>
              </a:rPr>
              <a:t>الله</a:t>
            </a:r>
            <a:r>
              <a:rPr lang="ar-JO" sz="4800" b="1" dirty="0">
                <a:effectLst>
                  <a:glow rad="127000">
                    <a:schemeClr val="tx1"/>
                  </a:glow>
                </a:effectLst>
                <a:latin typeface="Arial" charset="0"/>
                <a:ea typeface="ＭＳ Ｐゴシック" charset="0"/>
                <a:cs typeface="ＭＳ Ｐゴシック" charset="0"/>
              </a:rPr>
              <a:t> بشأن عبادتك ؟</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516" y="1988840"/>
            <a:ext cx="9144000" cy="4010526"/>
          </a:xfrm>
          <a:prstGeom prst="rect">
            <a:avLst/>
          </a:prstGeom>
        </p:spPr>
      </p:pic>
    </p:spTree>
    <p:extLst>
      <p:ext uri="{BB962C8B-B14F-4D97-AF65-F5344CB8AC3E}">
        <p14:creationId xmlns:p14="http://schemas.microsoft.com/office/powerpoint/2010/main" val="44226442"/>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9600" b="1" dirty="0">
                <a:solidFill>
                  <a:srgbClr val="FFFF00"/>
                </a:solidFill>
                <a:effectLst>
                  <a:glow rad="127000">
                    <a:schemeClr val="tx1"/>
                  </a:glow>
                </a:effectLst>
                <a:latin typeface="Arial" charset="0"/>
                <a:ea typeface="ＭＳ Ｐゴシック" charset="0"/>
                <a:cs typeface="ＭＳ Ｐゴシック" charset="0"/>
              </a:rPr>
              <a:t>بركة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889118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The God Of Restoration - Joy! Digital">
            <a:extLst>
              <a:ext uri="{FF2B5EF4-FFF2-40B4-BE49-F238E27FC236}">
                <a16:creationId xmlns:a16="http://schemas.microsoft.com/office/drawing/2014/main" id="{69BB0CB0-A170-DE9F-09D4-6B933E0690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04" y="-3801"/>
            <a:ext cx="9137496" cy="6833579"/>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2011064"/>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4. أعد تصور </a:t>
            </a:r>
            <a:r>
              <a:rPr lang="ar-JO" sz="4800" b="1" dirty="0">
                <a:solidFill>
                  <a:srgbClr val="FFFF00"/>
                </a:solidFill>
                <a:effectLst>
                  <a:glow rad="127000">
                    <a:schemeClr val="tx1"/>
                  </a:glow>
                </a:effectLst>
                <a:latin typeface="Arial" charset="0"/>
                <a:ea typeface="ＭＳ Ｐゴシック" charset="0"/>
                <a:cs typeface="ＭＳ Ｐゴシック" charset="0"/>
              </a:rPr>
              <a:t>ملكوت</a:t>
            </a:r>
            <a:r>
              <a:rPr lang="ar-JO" sz="4800" b="1" dirty="0">
                <a:effectLst>
                  <a:glow rad="127000">
                    <a:schemeClr val="tx1"/>
                  </a:glow>
                </a:effectLst>
                <a:latin typeface="Arial" charset="0"/>
                <a:ea typeface="ＭＳ Ｐゴシック" charset="0"/>
                <a:cs typeface="ＭＳ Ｐゴシック" charset="0"/>
              </a:rPr>
              <a:t> الله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20-23)</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201886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 Will Shake the Earth”: Reading Haggai in Canonical Context | Via Emmaus">
            <a:extLst>
              <a:ext uri="{FF2B5EF4-FFF2-40B4-BE49-F238E27FC236}">
                <a16:creationId xmlns:a16="http://schemas.microsoft.com/office/drawing/2014/main" id="{7F468FB8-3083-E5AE-1394-3A08A8C59ED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284" y="29469"/>
            <a:ext cx="9144000" cy="679906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4191619"/>
          </a:xfrm>
          <a:effectLst>
            <a:outerShdw blurRad="63500" dist="35921" dir="2700000" algn="ctr" rotWithShape="0">
              <a:schemeClr val="tx2">
                <a:alpha val="74998"/>
              </a:schemeClr>
            </a:outerShdw>
          </a:effectLst>
        </p:spPr>
        <p:txBody>
          <a:bodyPr anchor="t"/>
          <a:lstStyle/>
          <a:p>
            <a:pPr>
              <a:defRPr/>
            </a:pPr>
            <a:r>
              <a:rPr lang="ar-JO" sz="2800" b="1" dirty="0">
                <a:effectLst>
                  <a:glow rad="127000">
                    <a:schemeClr val="tx1"/>
                  </a:glow>
                </a:effectLst>
                <a:latin typeface="Arial" charset="0"/>
                <a:ea typeface="ＭＳ Ｐゴシック" charset="0"/>
                <a:cs typeface="ＭＳ Ｐゴシック" charset="0"/>
              </a:rPr>
              <a:t>20 و صارت كلمة الرب ثانية إلى حجي في الرابع و العشرين من الشهر قائلاً 21 كلم زربابل والي يهوذا قائلاً </a:t>
            </a:r>
            <a:r>
              <a:rPr lang="ar-JO" sz="2800" b="1" dirty="0">
                <a:solidFill>
                  <a:srgbClr val="FFFF00"/>
                </a:solidFill>
                <a:effectLst>
                  <a:glow rad="127000">
                    <a:schemeClr val="tx1"/>
                  </a:glow>
                </a:effectLst>
                <a:latin typeface="Arial" charset="0"/>
                <a:ea typeface="ＭＳ Ｐゴシック" charset="0"/>
                <a:cs typeface="ＭＳ Ｐゴシック" charset="0"/>
              </a:rPr>
              <a:t>إني أزلزل السماوات و الأرض </a:t>
            </a:r>
            <a:r>
              <a:rPr lang="ar-JO" sz="2800" b="1" dirty="0">
                <a:effectLst>
                  <a:glow rad="127000">
                    <a:schemeClr val="tx1"/>
                  </a:glow>
                </a:effectLst>
                <a:latin typeface="Arial" charset="0"/>
                <a:ea typeface="ＭＳ Ｐゴシック" charset="0"/>
                <a:cs typeface="ＭＳ Ｐゴシック" charset="0"/>
              </a:rPr>
              <a:t>22 و أقلب كرسي الممالك و أبيد قوة ممالك الأمم و أقلب المركبات و الراكبين فيها و ينحط الخيل و راكبوها كل منها بسيف أخيه</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(حجي 2: 20-22)</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6083851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توبيخ 1-11</a:t>
            </a:r>
            <a:endParaRPr lang="en-US" sz="3200" b="1" dirty="0">
              <a:solidFill>
                <a:srgbClr val="FFFFFF"/>
              </a:solidFill>
              <a:latin typeface="Arial"/>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تجاوب 12-15</a:t>
            </a:r>
            <a:endParaRPr lang="en-US" sz="3200" b="1" dirty="0">
              <a:solidFill>
                <a:srgbClr val="FFFFFF"/>
              </a:solidFill>
              <a:latin typeface="Arial"/>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الحاضر 1-5</a:t>
            </a:r>
            <a:endParaRPr lang="en-US" sz="3200" b="1" dirty="0">
              <a:solidFill>
                <a:srgbClr val="FFFFFF"/>
              </a:solidFill>
              <a:latin typeface="Arial"/>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solidFill>
                  <a:srgbClr val="FFFFFF"/>
                </a:solidFill>
                <a:latin typeface="Arial"/>
                <a:cs typeface="Arial"/>
              </a:rPr>
              <a:t>الأمور الأهم أولاً</a:t>
            </a:r>
            <a:endParaRPr lang="en-US" sz="2800" b="1" dirty="0">
              <a:solidFill>
                <a:srgbClr val="FFFFFF"/>
              </a:solidFill>
              <a:latin typeface="Arial"/>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a:cs typeface="Arial"/>
              </a:rPr>
              <a:t>حجي</a:t>
            </a:r>
            <a:endParaRPr lang="en-US" sz="4000" b="1" dirty="0">
              <a:solidFill>
                <a:srgbClr val="FFFFFF"/>
              </a:solidFill>
              <a:latin typeface="Arial"/>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توقع                2: 20-23</a:t>
            </a:r>
            <a:endParaRPr lang="en-US" sz="2000" b="1" dirty="0">
              <a:solidFill>
                <a:srgbClr val="FFFFFF"/>
              </a:solidFill>
              <a:latin typeface="Arial"/>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البناء</a:t>
            </a:r>
            <a:endParaRPr lang="en-US" sz="3200" b="1" dirty="0">
              <a:solidFill>
                <a:srgbClr val="FFFFFF"/>
              </a:solidFill>
              <a:latin typeface="Arial"/>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a:cs typeface="Arial"/>
              </a:rPr>
              <a:t>520 ق.م</a:t>
            </a:r>
            <a:endParaRPr lang="en-US" sz="3200" b="1" dirty="0">
              <a:solidFill>
                <a:srgbClr val="FFFFFF"/>
              </a:solidFill>
              <a:latin typeface="Arial"/>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a:t>
            </a:r>
            <a:endParaRPr lang="en-US" sz="3200" b="1" dirty="0">
              <a:solidFill>
                <a:srgbClr val="FFFFFF"/>
              </a:solidFill>
              <a:latin typeface="Arial"/>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عتاب              1: 1-15</a:t>
            </a:r>
            <a:endParaRPr lang="en-US" sz="2000" b="1" dirty="0">
              <a:solidFill>
                <a:srgbClr val="FFFFFF"/>
              </a:solidFill>
              <a:latin typeface="Arial"/>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مواساة           2: 1-9</a:t>
            </a:r>
            <a:endParaRPr lang="en-US" sz="2000" b="1" dirty="0">
              <a:solidFill>
                <a:srgbClr val="FFFFFF"/>
              </a:solidFill>
              <a:latin typeface="Arial"/>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تأكيد              2: 10-19</a:t>
            </a:r>
            <a:endParaRPr lang="en-US" sz="2000" b="1" dirty="0">
              <a:solidFill>
                <a:srgbClr val="FFFFFF"/>
              </a:solidFill>
              <a:latin typeface="Arial"/>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الإنتصار العسكري (2: 20-22)</a:t>
            </a:r>
            <a:endParaRPr lang="en-US" sz="2800" dirty="0">
              <a:latin typeface="Arial"/>
              <a:ea typeface="ＭＳ Ｐゴシック" charset="0"/>
              <a:cs typeface="Arial"/>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200" b="1" dirty="0">
                <a:solidFill>
                  <a:srgbClr val="FFFFFF"/>
                </a:solidFill>
                <a:latin typeface="Arial"/>
                <a:cs typeface="Arial"/>
              </a:rPr>
              <a:t>المستقبل 6-9</a:t>
            </a:r>
            <a:endParaRPr lang="en-US" sz="3200" b="1" dirty="0">
              <a:solidFill>
                <a:srgbClr val="FFFFFF"/>
              </a:solidFill>
              <a:latin typeface="Arial"/>
              <a:cs typeface="Arial"/>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التلف 10-17</a:t>
            </a:r>
            <a:endParaRPr lang="en-US" sz="3200" b="1" dirty="0">
              <a:solidFill>
                <a:srgbClr val="FFFFFF"/>
              </a:solidFill>
              <a:latin typeface="Arial"/>
              <a:cs typeface="Arial"/>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 18-19</a:t>
            </a:r>
            <a:endParaRPr lang="en-US" sz="3200" b="1" dirty="0">
              <a:solidFill>
                <a:srgbClr val="FFFFFF"/>
              </a:solidFill>
              <a:latin typeface="Arial"/>
              <a:cs typeface="Arial"/>
            </a:endParaRPr>
          </a:p>
        </p:txBody>
      </p:sp>
      <p:sp>
        <p:nvSpPr>
          <p:cNvPr id="35"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الكونية 20-22</a:t>
            </a:r>
            <a:endParaRPr lang="en-US" sz="3200" b="1" dirty="0">
              <a:latin typeface="Arial"/>
              <a:ea typeface="+mn-ea"/>
              <a:cs typeface="Arial"/>
            </a:endParaRP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923928" y="29469"/>
            <a:ext cx="5220072" cy="6423867"/>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حجى ٢ : ٢٣</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 فِي ذَلِكَ الْيَوْمِ يَقُولُ رَبُّ الْجُنُودِ آخُذُكَ يَا زَرُبَّابِلُ عَبْدِي ابْنُ شَأَلْتِئِيلَ يَقُولُ الرَّبُّ وَأَجْعَلُكَ كَخَاتِمٍ لأَنِّي قَدِ اخْتَرْتُكَ]. يَقُولُ رَبُّ الْجُنُودِ. </a:t>
            </a:r>
          </a:p>
        </p:txBody>
      </p:sp>
    </p:spTree>
    <p:extLst>
      <p:ext uri="{BB962C8B-B14F-4D97-AF65-F5344CB8AC3E}">
        <p14:creationId xmlns:p14="http://schemas.microsoft.com/office/powerpoint/2010/main" val="394970708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4"/>
          <p:cNvSpPr>
            <a:spLocks noChangeArrowheads="1"/>
          </p:cNvSpPr>
          <p:nvPr/>
        </p:nvSpPr>
        <p:spPr bwMode="auto">
          <a:xfrm>
            <a:off x="-71438" y="0"/>
            <a:ext cx="9251951" cy="6884988"/>
          </a:xfrm>
          <a:prstGeom prst="rect">
            <a:avLst/>
          </a:pr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lstStyle/>
          <a:p>
            <a:endParaRPr lang="en-US">
              <a:latin typeface="Arial" charset="0"/>
              <a:cs typeface="Arial" charset="0"/>
            </a:endParaRPr>
          </a:p>
        </p:txBody>
      </p:sp>
      <p:sp>
        <p:nvSpPr>
          <p:cNvPr id="24578" name="Rectangle 2"/>
          <p:cNvSpPr>
            <a:spLocks noGrp="1" noChangeArrowheads="1"/>
          </p:cNvSpPr>
          <p:nvPr>
            <p:ph type="title"/>
          </p:nvPr>
        </p:nvSpPr>
        <p:spPr>
          <a:solidFill>
            <a:schemeClr val="bg1">
              <a:lumMod val="50000"/>
            </a:schemeClr>
          </a:solidFill>
        </p:spPr>
        <p:txBody>
          <a:bodyPr/>
          <a:lstStyle/>
          <a:p>
            <a:pPr eaLnBrk="1" hangingPunct="1">
              <a:defRPr/>
            </a:pPr>
            <a:r>
              <a:rPr lang="ar-JO" sz="3600" dirty="0">
                <a:latin typeface="Arial"/>
                <a:ea typeface="ＭＳ Ｐゴシック" charset="0"/>
                <a:cs typeface="Arial"/>
              </a:rPr>
              <a:t>الجزء الرابع : التأكيد</a:t>
            </a:r>
            <a:endParaRPr lang="en-US" sz="3600" dirty="0">
              <a:latin typeface="Arial"/>
              <a:ea typeface="ＭＳ Ｐゴシック" charset="0"/>
              <a:cs typeface="Arial"/>
            </a:endParaRPr>
          </a:p>
        </p:txBody>
      </p:sp>
      <p:sp>
        <p:nvSpPr>
          <p:cNvPr id="163843" name="Text Box 4"/>
          <p:cNvSpPr txBox="1">
            <a:spLocks noChangeArrowheads="1"/>
          </p:cNvSpPr>
          <p:nvPr/>
        </p:nvSpPr>
        <p:spPr bwMode="auto">
          <a:xfrm>
            <a:off x="8243888"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643</a:t>
            </a:r>
            <a:endParaRPr lang="en-US" b="1" dirty="0">
              <a:latin typeface="Arial" charset="0"/>
              <a:cs typeface="Arial" charset="0"/>
            </a:endParaRPr>
          </a:p>
        </p:txBody>
      </p:sp>
      <p:pic>
        <p:nvPicPr>
          <p:cNvPr id="163844" name="Picture 1" descr="checkmark.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211638" y="2347913"/>
            <a:ext cx="4932362" cy="451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Rectangle 3"/>
          <p:cNvSpPr txBox="1">
            <a:spLocks noChangeArrowheads="1"/>
          </p:cNvSpPr>
          <p:nvPr/>
        </p:nvSpPr>
        <p:spPr bwMode="auto">
          <a:xfrm>
            <a:off x="539750" y="1484313"/>
            <a:ext cx="6032514"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2"/>
              </a:buClr>
              <a:buSzPct val="80000"/>
              <a:buFont typeface="Wingdings" charset="0"/>
              <a:buChar char="l"/>
              <a:defRPr/>
            </a:pPr>
            <a:r>
              <a:rPr lang="ar-JO" sz="3200" b="1" dirty="0">
                <a:solidFill>
                  <a:schemeClr val="bg1">
                    <a:lumMod val="75000"/>
                  </a:schemeClr>
                </a:solidFill>
                <a:latin typeface="Arial" charset="0"/>
                <a:cs typeface="Arial" charset="0"/>
              </a:rPr>
              <a:t>مرة ثانية سيزلزل الله السماوات و يقلب الأمم (2: 20-22)</a:t>
            </a:r>
            <a:endParaRPr lang="en-US" sz="3200" b="1" dirty="0">
              <a:solidFill>
                <a:schemeClr val="bg1">
                  <a:lumMod val="75000"/>
                </a:schemeClr>
              </a:solidFill>
              <a:latin typeface="Arial" charset="0"/>
              <a:cs typeface="Arial" charset="0"/>
            </a:endParaRPr>
          </a:p>
          <a:p>
            <a:pPr eaLnBrk="1" hangingPunct="1">
              <a:spcBef>
                <a:spcPct val="20000"/>
              </a:spcBef>
              <a:buClr>
                <a:schemeClr val="accent2"/>
              </a:buClr>
              <a:buSzPct val="80000"/>
              <a:buFont typeface="Wingdings" charset="0"/>
              <a:buNone/>
              <a:defRPr/>
            </a:pPr>
            <a:endParaRPr lang="en-US" sz="3200" b="1" dirty="0">
              <a:solidFill>
                <a:schemeClr val="bg1">
                  <a:lumMod val="75000"/>
                </a:schemeClr>
              </a:solidFill>
              <a:latin typeface="Arial" charset="0"/>
              <a:cs typeface="Arial" charset="0"/>
            </a:endParaRPr>
          </a:p>
          <a:p>
            <a:pPr algn="r" rtl="1" eaLnBrk="1" hangingPunct="1">
              <a:spcBef>
                <a:spcPct val="20000"/>
              </a:spcBef>
              <a:buClr>
                <a:schemeClr val="accent2"/>
              </a:buClr>
              <a:buSzPct val="80000"/>
              <a:buFont typeface="Wingdings" charset="0"/>
              <a:buChar char="l"/>
              <a:defRPr/>
            </a:pPr>
            <a:r>
              <a:rPr lang="ar-JO" sz="3200" b="1" dirty="0">
                <a:solidFill>
                  <a:schemeClr val="bg1">
                    <a:lumMod val="75000"/>
                  </a:schemeClr>
                </a:solidFill>
                <a:latin typeface="Arial" charset="0"/>
                <a:cs typeface="Arial" charset="0"/>
              </a:rPr>
              <a:t>سوف يعظم النسل الداوودي من خلال زربابل (2: 23)</a:t>
            </a:r>
            <a:endParaRPr lang="en-GB" sz="3200" b="1" dirty="0">
              <a:solidFill>
                <a:schemeClr val="bg1">
                  <a:lumMod val="75000"/>
                </a:schemeClr>
              </a:solidFill>
              <a:latin typeface="Arial" charset="0"/>
              <a:cs typeface="Arial" charset="0"/>
            </a:endParaRPr>
          </a:p>
        </p:txBody>
      </p:sp>
    </p:spTree>
  </p:cSld>
  <p:clrMapOvr>
    <a:masterClrMapping/>
  </p:clrMapOvr>
  <p:transition>
    <p:blinds/>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ChangeArrowheads="1"/>
          </p:cNvSpPr>
          <p:nvPr/>
        </p:nvSpPr>
        <p:spPr bwMode="auto">
          <a:xfrm>
            <a:off x="-76200" y="-76200"/>
            <a:ext cx="9296400" cy="70104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pPr algn="ctr"/>
            <a:endParaRPr lang="en-US" sz="2000">
              <a:solidFill>
                <a:srgbClr val="FFFFFF"/>
              </a:solidFill>
              <a:latin typeface="Arial" charset="0"/>
              <a:cs typeface="Arial" charset="0"/>
            </a:endParaRPr>
          </a:p>
        </p:txBody>
      </p:sp>
      <p:sp>
        <p:nvSpPr>
          <p:cNvPr id="169987" name="Text Box 1027"/>
          <p:cNvSpPr txBox="1">
            <a:spLocks noChangeArrowheads="1"/>
          </p:cNvSpPr>
          <p:nvPr/>
        </p:nvSpPr>
        <p:spPr bwMode="auto">
          <a:xfrm rot="17055432">
            <a:off x="-146050" y="2828925"/>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توبيخ 1-11</a:t>
            </a:r>
            <a:endParaRPr lang="en-US" sz="3200" b="1" dirty="0">
              <a:solidFill>
                <a:srgbClr val="FFFFFF"/>
              </a:solidFill>
              <a:latin typeface="Arial"/>
              <a:cs typeface="Arial"/>
            </a:endParaRPr>
          </a:p>
        </p:txBody>
      </p:sp>
      <p:sp>
        <p:nvSpPr>
          <p:cNvPr id="169988" name="Text Box 1028"/>
          <p:cNvSpPr txBox="1">
            <a:spLocks noChangeArrowheads="1"/>
          </p:cNvSpPr>
          <p:nvPr/>
        </p:nvSpPr>
        <p:spPr bwMode="auto">
          <a:xfrm rot="17006968">
            <a:off x="813593" y="2796382"/>
            <a:ext cx="3675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تجاوب 12-15</a:t>
            </a:r>
            <a:endParaRPr lang="en-US" sz="3200" b="1" dirty="0">
              <a:solidFill>
                <a:srgbClr val="FFFFFF"/>
              </a:solidFill>
              <a:latin typeface="Arial"/>
              <a:cs typeface="Arial"/>
            </a:endParaRPr>
          </a:p>
        </p:txBody>
      </p:sp>
      <p:sp>
        <p:nvSpPr>
          <p:cNvPr id="169989" name="Text Box 1029"/>
          <p:cNvSpPr txBox="1">
            <a:spLocks noChangeArrowheads="1"/>
          </p:cNvSpPr>
          <p:nvPr/>
        </p:nvSpPr>
        <p:spPr bwMode="auto">
          <a:xfrm rot="17020474">
            <a:off x="1537493" y="2612232"/>
            <a:ext cx="4056063"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الحاضر 1-5</a:t>
            </a:r>
            <a:endParaRPr lang="en-US" sz="3200" b="1" dirty="0">
              <a:solidFill>
                <a:srgbClr val="FFFFFF"/>
              </a:solidFill>
              <a:latin typeface="Arial"/>
              <a:cs typeface="Arial"/>
            </a:endParaRPr>
          </a:p>
        </p:txBody>
      </p:sp>
      <p:sp>
        <p:nvSpPr>
          <p:cNvPr id="169991" name="Text Box 1031"/>
          <p:cNvSpPr txBox="1">
            <a:spLocks noChangeArrowheads="1"/>
          </p:cNvSpPr>
          <p:nvPr/>
        </p:nvSpPr>
        <p:spPr bwMode="auto">
          <a:xfrm>
            <a:off x="685800" y="5867400"/>
            <a:ext cx="7086600" cy="52387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2800" b="1" dirty="0">
                <a:solidFill>
                  <a:srgbClr val="FFFFFF"/>
                </a:solidFill>
                <a:latin typeface="Arial"/>
                <a:cs typeface="Arial"/>
              </a:rPr>
              <a:t>الأمور الأهم أولاً</a:t>
            </a:r>
            <a:endParaRPr lang="en-US" sz="2800" b="1" dirty="0">
              <a:solidFill>
                <a:srgbClr val="FFFFFF"/>
              </a:solidFill>
              <a:latin typeface="Arial"/>
              <a:cs typeface="Arial"/>
            </a:endParaRPr>
          </a:p>
        </p:txBody>
      </p:sp>
      <p:sp>
        <p:nvSpPr>
          <p:cNvPr id="169993" name="Text Box 1033"/>
          <p:cNvSpPr txBox="1">
            <a:spLocks noChangeArrowheads="1"/>
          </p:cNvSpPr>
          <p:nvPr/>
        </p:nvSpPr>
        <p:spPr bwMode="auto">
          <a:xfrm rot="16200000">
            <a:off x="-1515268" y="1634331"/>
            <a:ext cx="3944938" cy="708025"/>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4000" b="1" dirty="0">
                <a:solidFill>
                  <a:srgbClr val="FFFFFF"/>
                </a:solidFill>
                <a:latin typeface="Arial"/>
                <a:cs typeface="Arial"/>
              </a:rPr>
              <a:t>حجي</a:t>
            </a:r>
            <a:endParaRPr lang="en-US" sz="4000" b="1" dirty="0">
              <a:solidFill>
                <a:srgbClr val="FFFFFF"/>
              </a:solidFill>
              <a:latin typeface="Arial"/>
              <a:cs typeface="Arial"/>
            </a:endParaRPr>
          </a:p>
        </p:txBody>
      </p:sp>
      <p:sp>
        <p:nvSpPr>
          <p:cNvPr id="169994" name="Text Box 1034"/>
          <p:cNvSpPr txBox="1">
            <a:spLocks noChangeArrowheads="1"/>
          </p:cNvSpPr>
          <p:nvPr/>
        </p:nvSpPr>
        <p:spPr bwMode="auto">
          <a:xfrm>
            <a:off x="6796088" y="471488"/>
            <a:ext cx="19050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توقع                2: 20-23</a:t>
            </a:r>
            <a:endParaRPr lang="en-US" sz="2000" b="1" dirty="0">
              <a:solidFill>
                <a:srgbClr val="FFFFFF"/>
              </a:solidFill>
              <a:latin typeface="Arial"/>
              <a:cs typeface="Arial"/>
            </a:endParaRPr>
          </a:p>
        </p:txBody>
      </p:sp>
      <p:sp>
        <p:nvSpPr>
          <p:cNvPr id="169995" name="Text Box 1035"/>
          <p:cNvSpPr txBox="1">
            <a:spLocks noChangeArrowheads="1"/>
          </p:cNvSpPr>
          <p:nvPr/>
        </p:nvSpPr>
        <p:spPr bwMode="auto">
          <a:xfrm>
            <a:off x="685800" y="5105400"/>
            <a:ext cx="3657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البناء</a:t>
            </a:r>
            <a:endParaRPr lang="en-US" sz="3200" b="1" dirty="0">
              <a:solidFill>
                <a:srgbClr val="FFFFFF"/>
              </a:solidFill>
              <a:latin typeface="Arial"/>
              <a:cs typeface="Arial"/>
            </a:endParaRPr>
          </a:p>
        </p:txBody>
      </p:sp>
      <p:sp>
        <p:nvSpPr>
          <p:cNvPr id="170001" name="Line 1041"/>
          <p:cNvSpPr>
            <a:spLocks noChangeShapeType="1"/>
          </p:cNvSpPr>
          <p:nvPr/>
        </p:nvSpPr>
        <p:spPr bwMode="auto">
          <a:xfrm flipH="1">
            <a:off x="60372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2" name="Text Box 1042"/>
          <p:cNvSpPr txBox="1">
            <a:spLocks noChangeArrowheads="1"/>
          </p:cNvSpPr>
          <p:nvPr/>
        </p:nvSpPr>
        <p:spPr bwMode="auto">
          <a:xfrm rot="16200000">
            <a:off x="7356475" y="5229225"/>
            <a:ext cx="21717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ar-JO" sz="3200" b="1" dirty="0">
                <a:solidFill>
                  <a:srgbClr val="FFFFFF"/>
                </a:solidFill>
                <a:latin typeface="Arial"/>
                <a:cs typeface="Arial"/>
              </a:rPr>
              <a:t>520 ق.م</a:t>
            </a:r>
            <a:endParaRPr lang="en-US" sz="3200" b="1" dirty="0">
              <a:solidFill>
                <a:srgbClr val="FFFFFF"/>
              </a:solidFill>
              <a:latin typeface="Arial"/>
              <a:cs typeface="Arial"/>
            </a:endParaRPr>
          </a:p>
        </p:txBody>
      </p:sp>
      <p:sp>
        <p:nvSpPr>
          <p:cNvPr id="170003" name="Line 1043"/>
          <p:cNvSpPr>
            <a:spLocks noChangeShapeType="1"/>
          </p:cNvSpPr>
          <p:nvPr/>
        </p:nvSpPr>
        <p:spPr bwMode="auto">
          <a:xfrm>
            <a:off x="6905625"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4" name="Line 1044"/>
          <p:cNvSpPr>
            <a:spLocks noChangeShapeType="1"/>
          </p:cNvSpPr>
          <p:nvPr/>
        </p:nvSpPr>
        <p:spPr bwMode="auto">
          <a:xfrm flipH="1">
            <a:off x="4360863" y="1295400"/>
            <a:ext cx="803275"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5" name="Line 1045"/>
          <p:cNvSpPr>
            <a:spLocks noChangeShapeType="1"/>
          </p:cNvSpPr>
          <p:nvPr/>
        </p:nvSpPr>
        <p:spPr bwMode="auto">
          <a:xfrm flipH="1">
            <a:off x="6096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6" name="Line 1046"/>
          <p:cNvSpPr>
            <a:spLocks noChangeShapeType="1"/>
          </p:cNvSpPr>
          <p:nvPr/>
        </p:nvSpPr>
        <p:spPr bwMode="auto">
          <a:xfrm flipH="1">
            <a:off x="268605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7" name="Line 1047"/>
          <p:cNvSpPr>
            <a:spLocks noChangeShapeType="1"/>
          </p:cNvSpPr>
          <p:nvPr/>
        </p:nvSpPr>
        <p:spPr bwMode="auto">
          <a:xfrm flipH="1">
            <a:off x="1862138" y="1371600"/>
            <a:ext cx="804862" cy="36544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08" name="Line 1048"/>
          <p:cNvSpPr>
            <a:spLocks noChangeShapeType="1"/>
          </p:cNvSpPr>
          <p:nvPr/>
        </p:nvSpPr>
        <p:spPr bwMode="auto">
          <a:xfrm flipH="1">
            <a:off x="5273675" y="1295400"/>
            <a:ext cx="822325"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0" name="Line 1050"/>
          <p:cNvSpPr>
            <a:spLocks noChangeShapeType="1"/>
          </p:cNvSpPr>
          <p:nvPr/>
        </p:nvSpPr>
        <p:spPr bwMode="auto">
          <a:xfrm flipH="1">
            <a:off x="7104063" y="1295400"/>
            <a:ext cx="820737"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1" name="Line 1051"/>
          <p:cNvSpPr>
            <a:spLocks noChangeShapeType="1"/>
          </p:cNvSpPr>
          <p:nvPr/>
        </p:nvSpPr>
        <p:spPr bwMode="auto">
          <a:xfrm flipH="1">
            <a:off x="7772400" y="1219200"/>
            <a:ext cx="838200" cy="38068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2" name="Text Box 1052"/>
          <p:cNvSpPr txBox="1">
            <a:spLocks noChangeArrowheads="1"/>
          </p:cNvSpPr>
          <p:nvPr/>
        </p:nvSpPr>
        <p:spPr bwMode="auto">
          <a:xfrm>
            <a:off x="5029200" y="5105400"/>
            <a:ext cx="2133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a:t>
            </a:r>
            <a:endParaRPr lang="en-US" sz="3200" b="1" dirty="0">
              <a:solidFill>
                <a:srgbClr val="FFFFFF"/>
              </a:solidFill>
              <a:latin typeface="Arial"/>
              <a:cs typeface="Arial"/>
            </a:endParaRPr>
          </a:p>
        </p:txBody>
      </p:sp>
      <p:sp>
        <p:nvSpPr>
          <p:cNvPr id="170013" name="Rectangle 1053"/>
          <p:cNvSpPr>
            <a:spLocks noChangeArrowheads="1"/>
          </p:cNvSpPr>
          <p:nvPr/>
        </p:nvSpPr>
        <p:spPr bwMode="auto">
          <a:xfrm>
            <a:off x="609600" y="5867400"/>
            <a:ext cx="7172325" cy="538163"/>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sp>
        <p:nvSpPr>
          <p:cNvPr id="170014" name="Line 1054"/>
          <p:cNvSpPr>
            <a:spLocks noChangeShapeType="1"/>
          </p:cNvSpPr>
          <p:nvPr/>
        </p:nvSpPr>
        <p:spPr bwMode="auto">
          <a:xfrm>
            <a:off x="35052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15" name="Text Box 1055"/>
          <p:cNvSpPr txBox="1">
            <a:spLocks noChangeArrowheads="1"/>
          </p:cNvSpPr>
          <p:nvPr/>
        </p:nvSpPr>
        <p:spPr bwMode="auto">
          <a:xfrm>
            <a:off x="16002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عتاب              1: 1-15</a:t>
            </a:r>
            <a:endParaRPr lang="en-US" sz="2000" b="1" dirty="0">
              <a:solidFill>
                <a:srgbClr val="FFFFFF"/>
              </a:solidFill>
              <a:latin typeface="Arial"/>
              <a:cs typeface="Arial"/>
            </a:endParaRPr>
          </a:p>
        </p:txBody>
      </p:sp>
      <p:sp>
        <p:nvSpPr>
          <p:cNvPr id="170016" name="Text Box 1056"/>
          <p:cNvSpPr txBox="1">
            <a:spLocks noChangeArrowheads="1"/>
          </p:cNvSpPr>
          <p:nvPr/>
        </p:nvSpPr>
        <p:spPr bwMode="auto">
          <a:xfrm>
            <a:off x="3457575"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مواساة           2: 1-9</a:t>
            </a:r>
            <a:endParaRPr lang="en-US" sz="2000" b="1" dirty="0">
              <a:solidFill>
                <a:srgbClr val="FFFFFF"/>
              </a:solidFill>
              <a:latin typeface="Arial"/>
              <a:cs typeface="Arial"/>
            </a:endParaRPr>
          </a:p>
        </p:txBody>
      </p:sp>
      <p:sp>
        <p:nvSpPr>
          <p:cNvPr id="170017" name="Text Box 1057"/>
          <p:cNvSpPr txBox="1">
            <a:spLocks noChangeArrowheads="1"/>
          </p:cNvSpPr>
          <p:nvPr/>
        </p:nvSpPr>
        <p:spPr bwMode="auto">
          <a:xfrm>
            <a:off x="5181600" y="471488"/>
            <a:ext cx="1752600" cy="707886"/>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defRPr/>
            </a:pPr>
            <a:r>
              <a:rPr lang="ar-JO" sz="2000" b="1" dirty="0">
                <a:solidFill>
                  <a:srgbClr val="FFFFFF"/>
                </a:solidFill>
                <a:latin typeface="Arial"/>
                <a:cs typeface="Arial"/>
              </a:rPr>
              <a:t>تأكيد              2: 10-19</a:t>
            </a:r>
            <a:endParaRPr lang="en-US" sz="2000" b="1" dirty="0">
              <a:solidFill>
                <a:srgbClr val="FFFFFF"/>
              </a:solidFill>
              <a:latin typeface="Arial"/>
              <a:cs typeface="Arial"/>
            </a:endParaRPr>
          </a:p>
        </p:txBody>
      </p:sp>
      <p:sp>
        <p:nvSpPr>
          <p:cNvPr id="170018" name="Rectangle 1058"/>
          <p:cNvSpPr>
            <a:spLocks noChangeArrowheads="1"/>
          </p:cNvSpPr>
          <p:nvPr/>
        </p:nvSpPr>
        <p:spPr bwMode="auto">
          <a:xfrm>
            <a:off x="1447800" y="533400"/>
            <a:ext cx="7162800" cy="7620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170019" name="Line 1059"/>
          <p:cNvSpPr>
            <a:spLocks noChangeShapeType="1"/>
          </p:cNvSpPr>
          <p:nvPr/>
        </p:nvSpPr>
        <p:spPr bwMode="auto">
          <a:xfrm flipH="1">
            <a:off x="3581400" y="1295400"/>
            <a:ext cx="820738" cy="3730625"/>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0" name="Line 1060"/>
          <p:cNvSpPr>
            <a:spLocks noChangeShapeType="1"/>
          </p:cNvSpPr>
          <p:nvPr/>
        </p:nvSpPr>
        <p:spPr bwMode="auto">
          <a:xfrm>
            <a:off x="5181600" y="533400"/>
            <a:ext cx="0" cy="762000"/>
          </a:xfrm>
          <a:prstGeom prst="line">
            <a:avLst/>
          </a:prstGeom>
          <a:noFill/>
          <a:ln w="57150">
            <a:solidFill>
              <a:schemeClr val="tx1"/>
            </a:solidFill>
            <a:round/>
            <a:headEnd/>
            <a:tailEnd/>
          </a:ln>
          <a:effectLst>
            <a:outerShdw blurRad="63500" dist="38099" dir="2700000" algn="ctr" rotWithShape="0">
              <a:schemeClr val="bg2">
                <a:alpha val="74998"/>
              </a:schemeClr>
            </a:outerShdw>
          </a:effectLst>
        </p:spPr>
        <p:txBody>
          <a:bodyPr/>
          <a:lstStyle/>
          <a:p>
            <a:pPr>
              <a:defRPr/>
            </a:pPr>
            <a:endParaRPr lang="en-US" sz="2000">
              <a:solidFill>
                <a:srgbClr val="FFFFFF"/>
              </a:solidFill>
              <a:latin typeface="Arial"/>
              <a:cs typeface="Arial"/>
            </a:endParaRPr>
          </a:p>
        </p:txBody>
      </p:sp>
      <p:sp>
        <p:nvSpPr>
          <p:cNvPr id="170022" name="Rectangle 1062"/>
          <p:cNvSpPr>
            <a:spLocks noChangeArrowheads="1"/>
          </p:cNvSpPr>
          <p:nvPr/>
        </p:nvSpPr>
        <p:spPr bwMode="auto">
          <a:xfrm>
            <a:off x="609600" y="5029200"/>
            <a:ext cx="7162800" cy="838200"/>
          </a:xfrm>
          <a:prstGeom prst="rect">
            <a:avLst/>
          </a:prstGeom>
          <a:noFill/>
          <a:ln w="57150">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sz="2000">
              <a:solidFill>
                <a:srgbClr val="FFFFFF"/>
              </a:solidFill>
              <a:latin typeface="Arial"/>
              <a:cs typeface="Arial"/>
            </a:endParaRPr>
          </a:p>
        </p:txBody>
      </p:sp>
      <p:cxnSp>
        <p:nvCxnSpPr>
          <p:cNvPr id="150557" name="Straight Connector 36"/>
          <p:cNvCxnSpPr>
            <a:cxnSpLocks noChangeShapeType="1"/>
          </p:cNvCxnSpPr>
          <p:nvPr/>
        </p:nvCxnSpPr>
        <p:spPr bwMode="auto">
          <a:xfrm rot="5400000">
            <a:off x="3886201" y="5410200"/>
            <a:ext cx="914400" cy="3175"/>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cxnSp>
      <p:sp>
        <p:nvSpPr>
          <p:cNvPr id="31" name="Title 30"/>
          <p:cNvSpPr>
            <a:spLocks noGrp="1"/>
          </p:cNvSpPr>
          <p:nvPr>
            <p:ph type="title" idx="4294967295"/>
          </p:nvPr>
        </p:nvSpPr>
        <p:spPr>
          <a:xfrm>
            <a:off x="0" y="-76200"/>
            <a:ext cx="9144000" cy="685800"/>
          </a:xfrm>
        </p:spPr>
        <p:txBody>
          <a:bodyPr/>
          <a:lstStyle/>
          <a:p>
            <a:pPr>
              <a:defRPr/>
            </a:pPr>
            <a:r>
              <a:rPr lang="ar-JO" sz="2800" dirty="0">
                <a:latin typeface="Arial"/>
                <a:ea typeface="ＭＳ Ｐゴシック" charset="0"/>
                <a:cs typeface="Arial"/>
              </a:rPr>
              <a:t>بركة زربابل (2: 23)</a:t>
            </a:r>
            <a:endParaRPr lang="en-US" sz="2800" dirty="0">
              <a:latin typeface="Arial"/>
              <a:ea typeface="ＭＳ Ｐゴシック" charset="0"/>
              <a:cs typeface="Arial"/>
            </a:endParaRPr>
          </a:p>
        </p:txBody>
      </p:sp>
      <p:sp>
        <p:nvSpPr>
          <p:cNvPr id="32" name="Text Box 1029"/>
          <p:cNvSpPr txBox="1">
            <a:spLocks noChangeArrowheads="1"/>
          </p:cNvSpPr>
          <p:nvPr/>
        </p:nvSpPr>
        <p:spPr bwMode="auto">
          <a:xfrm rot="17020474">
            <a:off x="2263302" y="2903856"/>
            <a:ext cx="4056063" cy="5847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spcBef>
                <a:spcPct val="50000"/>
              </a:spcBef>
              <a:defRPr/>
            </a:pPr>
            <a:r>
              <a:rPr lang="ar-JO" sz="3200" b="1" dirty="0">
                <a:solidFill>
                  <a:srgbClr val="FFFFFF"/>
                </a:solidFill>
                <a:latin typeface="Arial"/>
                <a:cs typeface="Arial"/>
              </a:rPr>
              <a:t>المستقبل 6-9</a:t>
            </a:r>
            <a:endParaRPr lang="en-US" sz="3200" b="1" dirty="0">
              <a:solidFill>
                <a:srgbClr val="FFFFFF"/>
              </a:solidFill>
              <a:latin typeface="Arial"/>
              <a:cs typeface="Arial"/>
            </a:endParaRPr>
          </a:p>
        </p:txBody>
      </p:sp>
      <p:sp>
        <p:nvSpPr>
          <p:cNvPr id="33" name="Text Box 1059"/>
          <p:cNvSpPr txBox="1">
            <a:spLocks noChangeArrowheads="1"/>
          </p:cNvSpPr>
          <p:nvPr/>
        </p:nvSpPr>
        <p:spPr bwMode="auto">
          <a:xfrm rot="16953486">
            <a:off x="33591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التلف 10-17</a:t>
            </a:r>
            <a:endParaRPr lang="en-US" sz="3200" b="1" dirty="0">
              <a:solidFill>
                <a:srgbClr val="FFFFFF"/>
              </a:solidFill>
              <a:latin typeface="Arial"/>
              <a:cs typeface="Arial"/>
            </a:endParaRPr>
          </a:p>
        </p:txBody>
      </p:sp>
      <p:sp>
        <p:nvSpPr>
          <p:cNvPr id="34" name="Text Box 1048"/>
          <p:cNvSpPr txBox="1">
            <a:spLocks noChangeArrowheads="1"/>
          </p:cNvSpPr>
          <p:nvPr/>
        </p:nvSpPr>
        <p:spPr bwMode="auto">
          <a:xfrm rot="16919465">
            <a:off x="4197350" y="2830513"/>
            <a:ext cx="361315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solidFill>
                  <a:srgbClr val="FFFFFF"/>
                </a:solidFill>
                <a:latin typeface="Arial"/>
                <a:cs typeface="Arial"/>
              </a:rPr>
              <a:t>البركة 18-19</a:t>
            </a:r>
            <a:endParaRPr lang="en-US" sz="3200" b="1" dirty="0">
              <a:solidFill>
                <a:srgbClr val="FFFFFF"/>
              </a:solidFill>
              <a:latin typeface="Arial"/>
              <a:cs typeface="Arial"/>
            </a:endParaRPr>
          </a:p>
        </p:txBody>
      </p:sp>
      <p:sp>
        <p:nvSpPr>
          <p:cNvPr id="35" name="Text Box 8"/>
          <p:cNvSpPr txBox="1">
            <a:spLocks noChangeArrowheads="1"/>
          </p:cNvSpPr>
          <p:nvPr/>
        </p:nvSpPr>
        <p:spPr bwMode="auto">
          <a:xfrm rot="17003057">
            <a:off x="5226050" y="2921000"/>
            <a:ext cx="3530600"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الكونية 20-22</a:t>
            </a:r>
            <a:endParaRPr lang="en-US" sz="3200" b="1" dirty="0">
              <a:latin typeface="Arial"/>
              <a:ea typeface="+mn-ea"/>
              <a:cs typeface="Arial"/>
            </a:endParaRPr>
          </a:p>
        </p:txBody>
      </p:sp>
      <p:sp>
        <p:nvSpPr>
          <p:cNvPr id="36" name="Text Box 10"/>
          <p:cNvSpPr txBox="1">
            <a:spLocks noChangeArrowheads="1"/>
          </p:cNvSpPr>
          <p:nvPr/>
        </p:nvSpPr>
        <p:spPr bwMode="auto">
          <a:xfrm rot="16987485">
            <a:off x="5995987" y="2855913"/>
            <a:ext cx="3667125" cy="584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lgn="ctr">
              <a:spcBef>
                <a:spcPct val="50000"/>
              </a:spcBef>
              <a:defRPr/>
            </a:pPr>
            <a:r>
              <a:rPr lang="ar-JO" sz="3200" b="1" dirty="0">
                <a:latin typeface="Arial"/>
                <a:ea typeface="+mn-ea"/>
                <a:cs typeface="Arial"/>
              </a:rPr>
              <a:t>الشخصية (23)</a:t>
            </a:r>
            <a:endParaRPr lang="en-US" sz="3200" b="1" dirty="0">
              <a:latin typeface="Arial"/>
              <a:ea typeface="+mn-ea"/>
              <a:cs typeface="Arial"/>
            </a:endParaRPr>
          </a:p>
        </p:txBody>
      </p:sp>
    </p:spTree>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1219200" y="0"/>
            <a:ext cx="6629400" cy="1066800"/>
          </a:xfrm>
          <a:solidFill>
            <a:schemeClr val="bg1"/>
          </a:solidFill>
        </p:spPr>
        <p:txBody>
          <a:bodyPr/>
          <a:lstStyle/>
          <a:p>
            <a:pPr eaLnBrk="1" hangingPunct="1"/>
            <a:r>
              <a:rPr lang="ar-JO" sz="4000" kern="10" dirty="0">
                <a:ln w="12700" cap="sq">
                  <a:solidFill>
                    <a:srgbClr val="EAEAEA"/>
                  </a:solidFill>
                  <a:round/>
                  <a:headEnd type="none" w="sm" len="sm"/>
                  <a:tailEnd type="none" w="sm" len="sm"/>
                </a:ln>
                <a:solidFill>
                  <a:schemeClr val="tx1"/>
                </a:solidFill>
                <a:effectLst>
                  <a:outerShdw blurRad="63500" dist="38099" dir="2700000" sy="50000" kx="2115830" algn="bl" rotWithShape="0">
                    <a:srgbClr val="C0C0C0">
                      <a:alpha val="74997"/>
                    </a:srgbClr>
                  </a:outerShdw>
                </a:effectLst>
                <a:latin typeface="Arial" panose="020B0604020202020204" pitchFamily="34" charset="0"/>
                <a:ea typeface="Arial"/>
                <a:cs typeface="Arial" panose="020B0604020202020204" pitchFamily="34" charset="0"/>
              </a:rPr>
              <a:t>سبيين 70 سنة</a:t>
            </a:r>
            <a:endParaRPr kumimoji="0" lang="en-US" sz="4000" dirty="0">
              <a:solidFill>
                <a:schemeClr val="bg1"/>
              </a:solidFill>
              <a:latin typeface="Arial" panose="020B0604020202020204" pitchFamily="34" charset="0"/>
              <a:ea typeface="Osaka" charset="0"/>
              <a:cs typeface="Arial" panose="020B0604020202020204" pitchFamily="34" charset="0"/>
            </a:endParaRP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459781" name="Text Box 4"/>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560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586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3" name="Rectangle 7"/>
          <p:cNvSpPr>
            <a:spLocks noChangeArrowheads="1"/>
          </p:cNvSpPr>
          <p:nvPr/>
        </p:nvSpPr>
        <p:spPr bwMode="auto">
          <a:xfrm>
            <a:off x="3061492" y="1322501"/>
            <a:ext cx="2057400" cy="712439"/>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سبي الشعب</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44" name="Rectangle 8"/>
          <p:cNvSpPr>
            <a:spLocks noChangeArrowheads="1"/>
          </p:cNvSpPr>
          <p:nvPr/>
        </p:nvSpPr>
        <p:spPr bwMode="auto">
          <a:xfrm>
            <a:off x="4114800" y="2971800"/>
            <a:ext cx="2057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سبي الهيكل</a:t>
            </a:r>
            <a:endPar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endParaRPr>
          </a:p>
        </p:txBody>
      </p:sp>
      <p:sp>
        <p:nvSpPr>
          <p:cNvPr id="14345" name="Rectangle 9"/>
          <p:cNvSpPr>
            <a:spLocks noChangeArrowheads="1"/>
          </p:cNvSpPr>
          <p:nvPr/>
        </p:nvSpPr>
        <p:spPr bwMode="auto">
          <a:xfrm>
            <a:off x="5181600"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6" name="Rectangle 10"/>
          <p:cNvSpPr>
            <a:spLocks noChangeArrowheads="1"/>
          </p:cNvSpPr>
          <p:nvPr/>
        </p:nvSpPr>
        <p:spPr bwMode="auto">
          <a:xfrm>
            <a:off x="6019798" y="2057400"/>
            <a:ext cx="83820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536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516</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605</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Osaka"/>
              <a:cs typeface="Arial" panose="020B0604020202020204" pitchFamily="34" charset="0"/>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 تصير كل هذه الأرض خراباً و دهشاً و تخدم هذه الشعوب ملك بابل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سبعين سنة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و يكون عند تمام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Osaka"/>
                <a:cs typeface="Arial" panose="020B0604020202020204" pitchFamily="34" charset="0"/>
              </a:rPr>
              <a:t>السبعين سنة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أني أعاقب ملك بابل و تلك الأمة يقول الرب على إثمهم و أرض الكلدانيين و أجعلها خرباً أبدية</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إر 25 : 11 – 12</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4" descr="26784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7380312" cy="69271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2"/>
          <p:cNvSpPr>
            <a:spLocks noGrp="1" noChangeArrowheads="1"/>
          </p:cNvSpPr>
          <p:nvPr>
            <p:ph type="ctrTitle"/>
          </p:nvPr>
        </p:nvSpPr>
        <p:spPr>
          <a:xfrm>
            <a:off x="5105400" y="762000"/>
            <a:ext cx="3960813" cy="2209800"/>
          </a:xfrm>
        </p:spPr>
        <p:txBody>
          <a:bodyPr/>
          <a:lstStyle/>
          <a:p>
            <a:pPr eaLnBrk="1" hangingPunct="1">
              <a:defRPr/>
            </a:pPr>
            <a:r>
              <a:rPr lang="ar-JO" sz="6000" dirty="0">
                <a:effectLst/>
                <a:latin typeface="Arial" charset="0"/>
                <a:ea typeface="ＭＳ Ｐゴシック" charset="0"/>
                <a:cs typeface="ＭＳ Ｐゴシック" charset="0"/>
              </a:rPr>
              <a:t>طابع      الخاتم</a:t>
            </a:r>
            <a:endParaRPr lang="en-US" dirty="0">
              <a:latin typeface="Arial" charset="0"/>
              <a:ea typeface="ＭＳ Ｐゴシック" charset="0"/>
              <a:cs typeface="ＭＳ Ｐゴシック" charset="0"/>
            </a:endParaRPr>
          </a:p>
        </p:txBody>
      </p:sp>
      <p:pic>
        <p:nvPicPr>
          <p:cNvPr id="173059" name="Picture 6" descr="images"/>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5397500" y="4240213"/>
            <a:ext cx="3746500" cy="261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152400" y="4648200"/>
            <a:ext cx="5105400" cy="20574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p>
            <a:pPr algn="ctr">
              <a:spcBef>
                <a:spcPct val="20000"/>
              </a:spcBef>
              <a:buClr>
                <a:schemeClr val="accent2"/>
              </a:buClr>
              <a:buSzPct val="80000"/>
              <a:buFont typeface="Wingdings" pitchFamily="-107" charset="2"/>
              <a:buNone/>
              <a:defRPr/>
            </a:pPr>
            <a:r>
              <a:rPr lang="ar-JO" sz="3200" b="1" kern="0" dirty="0">
                <a:latin typeface="Arial" pitchFamily="-107" charset="0"/>
                <a:ea typeface="ＭＳ Ｐゴシック" pitchFamily="-107" charset="-128"/>
                <a:cs typeface="Arial"/>
              </a:rPr>
              <a:t>انطباع من طابع الخاتم الويلزي </a:t>
            </a:r>
          </a:p>
          <a:p>
            <a:pPr algn="ctr">
              <a:spcBef>
                <a:spcPct val="20000"/>
              </a:spcBef>
              <a:buClr>
                <a:schemeClr val="accent2"/>
              </a:buClr>
              <a:buSzPct val="80000"/>
              <a:buFont typeface="Wingdings" pitchFamily="-107" charset="2"/>
              <a:buNone/>
              <a:defRPr/>
            </a:pPr>
            <a:r>
              <a:rPr lang="ar-JO" sz="3200" b="1" kern="0" dirty="0">
                <a:latin typeface="Arial" pitchFamily="-107" charset="0"/>
                <a:ea typeface="ＭＳ Ｐゴシック" pitchFamily="-107" charset="-128"/>
                <a:cs typeface="Arial"/>
              </a:rPr>
              <a:t>تم العثور عليه في راجلان </a:t>
            </a:r>
          </a:p>
          <a:p>
            <a:pPr algn="ctr">
              <a:spcBef>
                <a:spcPct val="20000"/>
              </a:spcBef>
              <a:buClr>
                <a:schemeClr val="accent2"/>
              </a:buClr>
              <a:buSzPct val="80000"/>
              <a:buFont typeface="Wingdings" pitchFamily="-107" charset="2"/>
              <a:buNone/>
              <a:defRPr/>
            </a:pPr>
            <a:r>
              <a:rPr lang="ar-JO" sz="3200" b="1" kern="0" dirty="0">
                <a:latin typeface="Arial" pitchFamily="-107" charset="0"/>
                <a:ea typeface="ＭＳ Ｐゴシック" pitchFamily="-107" charset="-128"/>
                <a:cs typeface="Arial"/>
              </a:rPr>
              <a:t>القرن الخامس عشر</a:t>
            </a:r>
            <a:endParaRPr lang="en-US" sz="3200" b="1" kern="0" dirty="0">
              <a:latin typeface="Arial" pitchFamily="-107" charset="0"/>
              <a:ea typeface="ＭＳ Ｐゴシック" pitchFamily="-107" charset="-128"/>
              <a:cs typeface="Arial"/>
            </a:endParaRPr>
          </a:p>
        </p:txBody>
      </p:sp>
    </p:spTree>
  </p:cSld>
  <p:clrMapOvr>
    <a:masterClrMapping/>
  </p:clrMapOvr>
  <p:transition>
    <p:blinds/>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grpSp>
        <p:nvGrpSpPr>
          <p:cNvPr id="2" name="Group 28"/>
          <p:cNvGrpSpPr>
            <a:grpSpLocks/>
          </p:cNvGrpSpPr>
          <p:nvPr/>
        </p:nvGrpSpPr>
        <p:grpSpPr bwMode="auto">
          <a:xfrm>
            <a:off x="1371600" y="3886200"/>
            <a:ext cx="3048000" cy="2063750"/>
            <a:chOff x="864" y="2448"/>
            <a:chExt cx="1920" cy="960"/>
          </a:xfrm>
        </p:grpSpPr>
        <p:sp>
          <p:nvSpPr>
            <p:cNvPr id="175134" name="Line 17"/>
            <p:cNvSpPr>
              <a:spLocks noChangeShapeType="1"/>
            </p:cNvSpPr>
            <p:nvPr/>
          </p:nvSpPr>
          <p:spPr bwMode="auto">
            <a:xfrm flipV="1">
              <a:off x="912" y="2448"/>
              <a:ext cx="1872"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35" name="Line 15"/>
            <p:cNvSpPr>
              <a:spLocks noChangeShapeType="1"/>
            </p:cNvSpPr>
            <p:nvPr/>
          </p:nvSpPr>
          <p:spPr bwMode="auto">
            <a:xfrm>
              <a:off x="864" y="2448"/>
              <a:ext cx="1824" cy="96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7282" name="Rectangle 2"/>
          <p:cNvSpPr>
            <a:spLocks noGrp="1" noChangeArrowheads="1"/>
          </p:cNvSpPr>
          <p:nvPr>
            <p:ph type="title"/>
          </p:nvPr>
        </p:nvSpPr>
        <p:spPr>
          <a:xfrm>
            <a:off x="182563" y="0"/>
            <a:ext cx="6477000" cy="914400"/>
          </a:xfrm>
        </p:spPr>
        <p:txBody>
          <a:bodyPr/>
          <a:lstStyle/>
          <a:p>
            <a:pPr eaLnBrk="1" hangingPunct="1">
              <a:defRPr/>
            </a:pPr>
            <a:r>
              <a:rPr lang="ar-JO" dirty="0">
                <a:latin typeface="Arial" charset="0"/>
                <a:ea typeface="ＭＳ Ｐゴシック" charset="0"/>
                <a:cs typeface="Arial" charset="0"/>
              </a:rPr>
              <a:t>سلطة زربابل</a:t>
            </a:r>
            <a:endParaRPr lang="en-US" dirty="0">
              <a:latin typeface="Arial" charset="0"/>
              <a:ea typeface="ＭＳ Ｐゴシック" charset="0"/>
              <a:cs typeface="Arial" charset="0"/>
            </a:endParaRPr>
          </a:p>
        </p:txBody>
      </p:sp>
      <p:sp>
        <p:nvSpPr>
          <p:cNvPr id="175110" name="Rectangle 5"/>
          <p:cNvSpPr>
            <a:spLocks noChangeArrowheads="1"/>
          </p:cNvSpPr>
          <p:nvPr/>
        </p:nvSpPr>
        <p:spPr bwMode="auto">
          <a:xfrm>
            <a:off x="228600" y="1122273"/>
            <a:ext cx="87630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r" eaLnBrk="0" hangingPunct="0"/>
            <a:r>
              <a:rPr lang="ar-JO" altLang="zh-CN" b="1" dirty="0">
                <a:latin typeface="Arial" charset="0"/>
                <a:cs typeface="Arial" charset="0"/>
              </a:rPr>
              <a:t>صور حجي المسيا عندما قال الله لزربابل ، "سأجعلك مثل طابع الخاتم ، لأني اخترتك" (2: 23). نظرًا لأن طابع الخاتم يدل على السلطة ، فإن زربابل أصبح مركزًا للخط المسياني حيث اندمجت سطور يوسف ومريم :</a:t>
            </a:r>
            <a:endParaRPr lang="en-GB" altLang="zh-CN" b="1" dirty="0">
              <a:latin typeface="Arial" charset="0"/>
              <a:cs typeface="Arial" charset="0"/>
            </a:endParaRPr>
          </a:p>
        </p:txBody>
      </p:sp>
      <p:sp>
        <p:nvSpPr>
          <p:cNvPr id="175111" name="Rectangle 6"/>
          <p:cNvSpPr>
            <a:spLocks noChangeArrowheads="1"/>
          </p:cNvSpPr>
          <p:nvPr/>
        </p:nvSpPr>
        <p:spPr bwMode="auto">
          <a:xfrm>
            <a:off x="5562600" y="3549645"/>
            <a:ext cx="3429000" cy="1708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ar-JO" altLang="zh-CN" sz="2100" b="1" i="1" dirty="0">
                <a:latin typeface="Arial" charset="0"/>
                <a:cs typeface="Arial" charset="0"/>
              </a:rPr>
              <a:t>في كلا السلالتين ، فإن والد زربابل هو شألتيئيل ، لكن كل سلسلة نسب تتبع ابنًا مختلفًا لزربابل حتى تنتهي مع يوسف ومريم. وهذا يجعل زربابل ووالده الرابط المشترك في كل سلالة.</a:t>
            </a:r>
            <a:endParaRPr lang="en-GB" altLang="zh-CN" sz="4400" b="1" i="1" dirty="0">
              <a:latin typeface="Arial" charset="0"/>
              <a:cs typeface="Arial" charset="0"/>
            </a:endParaRPr>
          </a:p>
        </p:txBody>
      </p:sp>
      <p:sp>
        <p:nvSpPr>
          <p:cNvPr id="175112" name="Text Box 7"/>
          <p:cNvSpPr txBox="1">
            <a:spLocks noChangeArrowheads="1"/>
          </p:cNvSpPr>
          <p:nvPr/>
        </p:nvSpPr>
        <p:spPr bwMode="auto">
          <a:xfrm>
            <a:off x="5897563" y="6384925"/>
            <a:ext cx="2111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sz="2000" i="1" dirty="0">
                <a:latin typeface="Geneva" charset="0"/>
                <a:cs typeface="Geneva" charset="0"/>
              </a:rPr>
              <a:t>جولة عبر الكتاب، 285</a:t>
            </a:r>
            <a:endParaRPr lang="en-US" sz="2000" dirty="0">
              <a:latin typeface="Geneva" charset="0"/>
              <a:cs typeface="Geneva" charset="0"/>
            </a:endParaRPr>
          </a:p>
        </p:txBody>
      </p:sp>
      <p:sp>
        <p:nvSpPr>
          <p:cNvPr id="175113" name="Text Box 8"/>
          <p:cNvSpPr txBox="1">
            <a:spLocks noChangeArrowheads="1"/>
          </p:cNvSpPr>
          <p:nvPr/>
        </p:nvSpPr>
        <p:spPr bwMode="auto">
          <a:xfrm>
            <a:off x="8382000" y="26988"/>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647</a:t>
            </a:r>
            <a:endParaRPr lang="en-US" b="1" dirty="0">
              <a:latin typeface="Arial" charset="0"/>
              <a:cs typeface="Arial" charset="0"/>
            </a:endParaRPr>
          </a:p>
        </p:txBody>
      </p:sp>
      <p:sp>
        <p:nvSpPr>
          <p:cNvPr id="97289" name="Text Box 9"/>
          <p:cNvSpPr txBox="1">
            <a:spLocks noChangeArrowheads="1"/>
          </p:cNvSpPr>
          <p:nvPr/>
        </p:nvSpPr>
        <p:spPr bwMode="auto">
          <a:xfrm>
            <a:off x="2478088" y="2667000"/>
            <a:ext cx="60305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داود</a:t>
            </a:r>
            <a:endParaRPr lang="en-US" b="1" dirty="0">
              <a:latin typeface="Arial" charset="0"/>
              <a:cs typeface="Arial" charset="0"/>
            </a:endParaRPr>
          </a:p>
        </p:txBody>
      </p:sp>
      <p:grpSp>
        <p:nvGrpSpPr>
          <p:cNvPr id="3" name="Group 32"/>
          <p:cNvGrpSpPr>
            <a:grpSpLocks/>
          </p:cNvGrpSpPr>
          <p:nvPr/>
        </p:nvGrpSpPr>
        <p:grpSpPr bwMode="auto">
          <a:xfrm>
            <a:off x="685800" y="3429004"/>
            <a:ext cx="4014789" cy="461963"/>
            <a:chOff x="432" y="2160"/>
            <a:chExt cx="2529" cy="291"/>
          </a:xfrm>
        </p:grpSpPr>
        <p:sp>
          <p:nvSpPr>
            <p:cNvPr id="175132" name="Text Box 10"/>
            <p:cNvSpPr txBox="1">
              <a:spLocks noChangeArrowheads="1"/>
            </p:cNvSpPr>
            <p:nvPr/>
          </p:nvSpPr>
          <p:spPr bwMode="auto">
            <a:xfrm>
              <a:off x="432" y="2160"/>
              <a:ext cx="56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سليمان</a:t>
              </a:r>
              <a:endParaRPr lang="en-US" b="1" dirty="0">
                <a:latin typeface="Arial" charset="0"/>
                <a:cs typeface="Arial" charset="0"/>
              </a:endParaRPr>
            </a:p>
          </p:txBody>
        </p:sp>
        <p:sp>
          <p:nvSpPr>
            <p:cNvPr id="175133" name="Text Box 11"/>
            <p:cNvSpPr txBox="1">
              <a:spLocks noChangeArrowheads="1"/>
            </p:cNvSpPr>
            <p:nvPr/>
          </p:nvSpPr>
          <p:spPr bwMode="auto">
            <a:xfrm>
              <a:off x="2544" y="2160"/>
              <a:ext cx="417"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ناثان</a:t>
              </a:r>
              <a:endParaRPr lang="en-US" b="1" dirty="0">
                <a:latin typeface="Arial" charset="0"/>
                <a:cs typeface="Arial" charset="0"/>
              </a:endParaRPr>
            </a:p>
          </p:txBody>
        </p:sp>
      </p:grpSp>
      <p:grpSp>
        <p:nvGrpSpPr>
          <p:cNvPr id="4" name="Group 31"/>
          <p:cNvGrpSpPr>
            <a:grpSpLocks/>
          </p:cNvGrpSpPr>
          <p:nvPr/>
        </p:nvGrpSpPr>
        <p:grpSpPr bwMode="auto">
          <a:xfrm>
            <a:off x="801688" y="5649913"/>
            <a:ext cx="4064001" cy="461962"/>
            <a:chOff x="505" y="3350"/>
            <a:chExt cx="2560" cy="291"/>
          </a:xfrm>
        </p:grpSpPr>
        <p:sp>
          <p:nvSpPr>
            <p:cNvPr id="175130" name="Text Box 12"/>
            <p:cNvSpPr txBox="1">
              <a:spLocks noChangeArrowheads="1"/>
            </p:cNvSpPr>
            <p:nvPr/>
          </p:nvSpPr>
          <p:spPr bwMode="auto">
            <a:xfrm>
              <a:off x="505" y="3350"/>
              <a:ext cx="522"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يوسف</a:t>
              </a:r>
              <a:endParaRPr lang="en-US" b="1" dirty="0">
                <a:latin typeface="Arial" charset="0"/>
                <a:cs typeface="Arial" charset="0"/>
              </a:endParaRPr>
            </a:p>
          </p:txBody>
        </p:sp>
        <p:sp>
          <p:nvSpPr>
            <p:cNvPr id="175131" name="Text Box 13"/>
            <p:cNvSpPr txBox="1">
              <a:spLocks noChangeArrowheads="1"/>
            </p:cNvSpPr>
            <p:nvPr/>
          </p:nvSpPr>
          <p:spPr bwMode="auto">
            <a:xfrm>
              <a:off x="2659" y="3350"/>
              <a:ext cx="40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مريم</a:t>
              </a:r>
              <a:endParaRPr lang="en-US" b="1" dirty="0">
                <a:latin typeface="Arial" charset="0"/>
                <a:cs typeface="Arial" charset="0"/>
              </a:endParaRPr>
            </a:p>
          </p:txBody>
        </p:sp>
      </p:grpSp>
      <p:sp>
        <p:nvSpPr>
          <p:cNvPr id="97296" name="Text Box 16"/>
          <p:cNvSpPr txBox="1">
            <a:spLocks noChangeArrowheads="1"/>
          </p:cNvSpPr>
          <p:nvPr/>
        </p:nvSpPr>
        <p:spPr bwMode="auto">
          <a:xfrm>
            <a:off x="2476500" y="6351588"/>
            <a:ext cx="76174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latin typeface="Arial" charset="0"/>
                <a:cs typeface="Arial" charset="0"/>
              </a:rPr>
              <a:t>يسوع</a:t>
            </a:r>
            <a:endParaRPr lang="en-US" b="1" dirty="0">
              <a:latin typeface="Arial" charset="0"/>
              <a:cs typeface="Arial" charset="0"/>
            </a:endParaRPr>
          </a:p>
        </p:txBody>
      </p:sp>
      <p:grpSp>
        <p:nvGrpSpPr>
          <p:cNvPr id="5" name="Group 27"/>
          <p:cNvGrpSpPr>
            <a:grpSpLocks/>
          </p:cNvGrpSpPr>
          <p:nvPr/>
        </p:nvGrpSpPr>
        <p:grpSpPr bwMode="auto">
          <a:xfrm>
            <a:off x="1905000" y="6122988"/>
            <a:ext cx="2286000" cy="304800"/>
            <a:chOff x="1200" y="3648"/>
            <a:chExt cx="1440" cy="192"/>
          </a:xfrm>
        </p:grpSpPr>
        <p:sp>
          <p:nvSpPr>
            <p:cNvPr id="175128" name="Line 18"/>
            <p:cNvSpPr>
              <a:spLocks noChangeShapeType="1"/>
            </p:cNvSpPr>
            <p:nvPr/>
          </p:nvSpPr>
          <p:spPr bwMode="auto">
            <a:xfrm>
              <a:off x="1200"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29" name="Line 19"/>
            <p:cNvSpPr>
              <a:spLocks noChangeShapeType="1"/>
            </p:cNvSpPr>
            <p:nvPr/>
          </p:nvSpPr>
          <p:spPr bwMode="auto">
            <a:xfrm flipV="1">
              <a:off x="2256" y="364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 name="Group 26"/>
          <p:cNvGrpSpPr>
            <a:grpSpLocks/>
          </p:cNvGrpSpPr>
          <p:nvPr/>
        </p:nvGrpSpPr>
        <p:grpSpPr bwMode="auto">
          <a:xfrm>
            <a:off x="1752600" y="3124200"/>
            <a:ext cx="2362200" cy="304800"/>
            <a:chOff x="1104" y="1968"/>
            <a:chExt cx="1488" cy="192"/>
          </a:xfrm>
        </p:grpSpPr>
        <p:sp>
          <p:nvSpPr>
            <p:cNvPr id="175126" name="Line 24"/>
            <p:cNvSpPr>
              <a:spLocks noChangeShapeType="1"/>
            </p:cNvSpPr>
            <p:nvPr/>
          </p:nvSpPr>
          <p:spPr bwMode="auto">
            <a:xfrm flipH="1">
              <a:off x="1104"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5127" name="Line 25"/>
            <p:cNvSpPr>
              <a:spLocks noChangeShapeType="1"/>
            </p:cNvSpPr>
            <p:nvPr/>
          </p:nvSpPr>
          <p:spPr bwMode="auto">
            <a:xfrm flipH="1" flipV="1">
              <a:off x="2208" y="1968"/>
              <a:ext cx="384" cy="19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7" name="Group 30"/>
          <p:cNvGrpSpPr>
            <a:grpSpLocks/>
          </p:cNvGrpSpPr>
          <p:nvPr/>
        </p:nvGrpSpPr>
        <p:grpSpPr bwMode="auto">
          <a:xfrm>
            <a:off x="1979614" y="3860800"/>
            <a:ext cx="1739900" cy="2020888"/>
            <a:chOff x="1296" y="2176"/>
            <a:chExt cx="1096" cy="1273"/>
          </a:xfrm>
        </p:grpSpPr>
        <p:pic>
          <p:nvPicPr>
            <p:cNvPr id="175123" name="Picture 14" descr="images"/>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a:stretch>
              <a:fillRect/>
            </a:stretch>
          </p:blipFill>
          <p:spPr bwMode="auto">
            <a:xfrm>
              <a:off x="1336" y="2448"/>
              <a:ext cx="1056"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309" name="Text Box 29"/>
            <p:cNvSpPr txBox="1">
              <a:spLocks noChangeArrowheads="1"/>
            </p:cNvSpPr>
            <p:nvPr/>
          </p:nvSpPr>
          <p:spPr bwMode="auto">
            <a:xfrm>
              <a:off x="1296" y="3158"/>
              <a:ext cx="1003"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ar-JO" b="1" dirty="0">
                  <a:latin typeface="Arial"/>
                  <a:ea typeface="+mn-ea"/>
                  <a:cs typeface="Arial"/>
                </a:rPr>
                <a:t>زربابل</a:t>
              </a:r>
              <a:endParaRPr lang="en-US" b="1" dirty="0">
                <a:latin typeface="Arial"/>
                <a:ea typeface="+mn-ea"/>
                <a:cs typeface="Arial"/>
              </a:endParaRPr>
            </a:p>
          </p:txBody>
        </p:sp>
        <p:sp>
          <p:nvSpPr>
            <p:cNvPr id="29" name="Text Box 29"/>
            <p:cNvSpPr txBox="1">
              <a:spLocks noChangeArrowheads="1"/>
            </p:cNvSpPr>
            <p:nvPr/>
          </p:nvSpPr>
          <p:spPr bwMode="auto">
            <a:xfrm>
              <a:off x="1425" y="2176"/>
              <a:ext cx="784" cy="29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ar-JO" b="1" dirty="0">
                  <a:latin typeface="Arial"/>
                  <a:ea typeface="+mn-ea"/>
                  <a:cs typeface="Arial"/>
                </a:rPr>
                <a:t>شألتئيل</a:t>
              </a:r>
              <a:endParaRPr lang="en-US" b="1" dirty="0">
                <a:latin typeface="Arial"/>
                <a:ea typeface="+mn-ea"/>
                <a:cs typeface="Arial"/>
              </a:endParaRPr>
            </a:p>
          </p:txBody>
        </p:sp>
      </p:grpSp>
      <p:sp>
        <p:nvSpPr>
          <p:cNvPr id="97313" name="Text Box 33"/>
          <p:cNvSpPr txBox="1">
            <a:spLocks noChangeArrowheads="1"/>
          </p:cNvSpPr>
          <p:nvPr/>
        </p:nvSpPr>
        <p:spPr bwMode="auto">
          <a:xfrm>
            <a:off x="457200" y="4419600"/>
            <a:ext cx="11801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latin typeface="Arial" charset="0"/>
                <a:cs typeface="Arial" charset="0"/>
              </a:rPr>
              <a:t>(</a:t>
            </a:r>
            <a:r>
              <a:rPr lang="ar-JO" sz="1800" b="1" dirty="0">
                <a:latin typeface="Arial" charset="0"/>
                <a:cs typeface="Arial" charset="0"/>
              </a:rPr>
              <a:t>مت 1: 12</a:t>
            </a:r>
            <a:r>
              <a:rPr lang="en-US" sz="1800" b="1" dirty="0">
                <a:latin typeface="Arial" charset="0"/>
                <a:cs typeface="Arial" charset="0"/>
              </a:rPr>
              <a:t>)</a:t>
            </a:r>
          </a:p>
        </p:txBody>
      </p:sp>
      <p:sp>
        <p:nvSpPr>
          <p:cNvPr id="97314" name="Text Box 34"/>
          <p:cNvSpPr txBox="1">
            <a:spLocks noChangeArrowheads="1"/>
          </p:cNvSpPr>
          <p:nvPr/>
        </p:nvSpPr>
        <p:spPr bwMode="auto">
          <a:xfrm>
            <a:off x="3810000" y="4419600"/>
            <a:ext cx="10919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latin typeface="Arial" charset="0"/>
                <a:cs typeface="Arial" charset="0"/>
              </a:rPr>
              <a:t>(</a:t>
            </a:r>
            <a:r>
              <a:rPr lang="ar-JO" sz="1800" b="1" dirty="0">
                <a:latin typeface="Arial" charset="0"/>
                <a:cs typeface="Arial" charset="0"/>
              </a:rPr>
              <a:t>لو 3: 27</a:t>
            </a:r>
            <a:r>
              <a:rPr lang="en-US" sz="1800" b="1" dirty="0">
                <a:latin typeface="Arial" charset="0"/>
                <a:cs typeface="Arial" charset="0"/>
              </a:rPr>
              <a: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7289"/>
                                        </p:tgtEl>
                                        <p:attrNameLst>
                                          <p:attrName>style.visibility</p:attrName>
                                        </p:attrNameLst>
                                      </p:cBhvr>
                                      <p:to>
                                        <p:strVal val="visible"/>
                                      </p:to>
                                    </p:set>
                                    <p:animEffect transition="in" filter="wipe(up)">
                                      <p:cBhvr>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up)">
                                      <p:cBhvr>
                                        <p:cTn id="26" dur="500"/>
                                        <p:tgtEl>
                                          <p:spTgt spid="2"/>
                                        </p:tgtEl>
                                      </p:cBhvr>
                                    </p:animEffect>
                                  </p:childTnLst>
                                </p:cTn>
                              </p:par>
                            </p:childTnLst>
                          </p:cTn>
                        </p:par>
                        <p:par>
                          <p:cTn id="27" fill="hold" nodeType="afterGroup">
                            <p:stCondLst>
                              <p:cond delay="500"/>
                            </p:stCondLst>
                            <p:childTnLst>
                              <p:par>
                                <p:cTn id="28" presetID="22" presetClass="entr" presetSubtype="1"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up)">
                                      <p:cBhvr>
                                        <p:cTn id="30" dur="500"/>
                                        <p:tgtEl>
                                          <p:spTgt spid="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97313"/>
                                        </p:tgtEl>
                                        <p:attrNameLst>
                                          <p:attrName>style.visibility</p:attrName>
                                        </p:attrNameLst>
                                      </p:cBhvr>
                                      <p:to>
                                        <p:strVal val="visible"/>
                                      </p:to>
                                    </p:set>
                                    <p:animEffect transition="in" filter="wipe(up)">
                                      <p:cBhvr>
                                        <p:cTn id="35" dur="500"/>
                                        <p:tgtEl>
                                          <p:spTgt spid="9731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7314"/>
                                        </p:tgtEl>
                                        <p:attrNameLst>
                                          <p:attrName>style.visibility</p:attrName>
                                        </p:attrNameLst>
                                      </p:cBhvr>
                                      <p:to>
                                        <p:strVal val="visible"/>
                                      </p:to>
                                    </p:set>
                                    <p:animEffect transition="in" filter="wipe(up)">
                                      <p:cBhvr>
                                        <p:cTn id="40" dur="500"/>
                                        <p:tgtEl>
                                          <p:spTgt spid="9731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1"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up)">
                                      <p:cBhvr>
                                        <p:cTn id="45" dur="500"/>
                                        <p:tgtEl>
                                          <p:spTgt spid="5"/>
                                        </p:tgtEl>
                                      </p:cBhvr>
                                    </p:animEffect>
                                  </p:childTnLst>
                                </p:cTn>
                              </p:par>
                            </p:childTnLst>
                          </p:cTn>
                        </p:par>
                        <p:par>
                          <p:cTn id="46" fill="hold" nodeType="afterGroup">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97296"/>
                                        </p:tgtEl>
                                        <p:attrNameLst>
                                          <p:attrName>style.visibility</p:attrName>
                                        </p:attrNameLst>
                                      </p:cBhvr>
                                      <p:to>
                                        <p:strVal val="visible"/>
                                      </p:to>
                                    </p:set>
                                    <p:animEffect transition="in" filter="wipe(up)">
                                      <p:cBhvr>
                                        <p:cTn id="49" dur="500"/>
                                        <p:tgtEl>
                                          <p:spTgt spid="97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p:bldP spid="97296" grpId="0"/>
      <p:bldP spid="97313" grpId="0"/>
      <p:bldP spid="9731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008" y="0"/>
            <a:ext cx="9252520" cy="6885384"/>
          </a:xfrm>
          <a:prstGeom prst="rect">
            <a:avLst/>
          </a:prstGeom>
          <a:gradFill flip="none" rotWithShape="1">
            <a:gsLst>
              <a:gs pos="0">
                <a:srgbClr val="660066"/>
              </a:gs>
              <a:gs pos="100000">
                <a:schemeClr val="bg2"/>
              </a:gs>
            </a:gsLst>
            <a:path path="circle">
              <a:fillToRect l="50000" t="50000" r="50000" b="50000"/>
            </a:path>
            <a:tileRect/>
          </a:gradFill>
          <a:ln w="9525" cap="flat" cmpd="sng" algn="ctr">
            <a:noFill/>
            <a:prstDash val="solid"/>
            <a:round/>
            <a:headEnd type="none" w="med" len="med"/>
            <a:tailEnd type="none" w="med" len="med"/>
          </a:ln>
          <a:effectLst/>
        </p:spPr>
        <p:txBody>
          <a:bodyPr wrap="none"/>
          <a:lstStyle/>
          <a:p>
            <a:pPr>
              <a:defRPr/>
            </a:pPr>
            <a:endParaRPr lang="en-US">
              <a:latin typeface="Arial"/>
              <a:cs typeface="Arial"/>
            </a:endParaRPr>
          </a:p>
        </p:txBody>
      </p:sp>
      <p:sp>
        <p:nvSpPr>
          <p:cNvPr id="60418" name="Rectangle 2"/>
          <p:cNvSpPr>
            <a:spLocks noGrp="1" noChangeArrowheads="1"/>
          </p:cNvSpPr>
          <p:nvPr>
            <p:ph type="title"/>
          </p:nvPr>
        </p:nvSpPr>
        <p:spPr>
          <a:xfrm>
            <a:off x="76200" y="152400"/>
            <a:ext cx="8915400" cy="1143000"/>
          </a:xfrm>
        </p:spPr>
        <p:txBody>
          <a:bodyPr/>
          <a:lstStyle/>
          <a:p>
            <a:pPr eaLnBrk="1" hangingPunct="1">
              <a:defRPr/>
            </a:pPr>
            <a:r>
              <a:rPr lang="ar-JO" sz="3600" dirty="0">
                <a:latin typeface="Arial"/>
                <a:ea typeface="ＭＳ Ｐゴシック" charset="0"/>
                <a:cs typeface="Arial"/>
              </a:rPr>
              <a:t>أهمية توازي داود - زربابل</a:t>
            </a:r>
            <a:endParaRPr lang="en-US" sz="3600" dirty="0">
              <a:latin typeface="Arial"/>
              <a:ea typeface="ＭＳ Ｐゴシック" charset="0"/>
              <a:cs typeface="Arial"/>
            </a:endParaRPr>
          </a:p>
        </p:txBody>
      </p:sp>
      <p:sp>
        <p:nvSpPr>
          <p:cNvPr id="176133"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charset="0"/>
                <a:cs typeface="Arial" charset="0"/>
              </a:rPr>
              <a:t>647</a:t>
            </a:r>
            <a:endParaRPr lang="en-US" b="1" dirty="0">
              <a:latin typeface="Arial" charset="0"/>
              <a:cs typeface="Arial" charset="0"/>
            </a:endParaRPr>
          </a:p>
        </p:txBody>
      </p:sp>
      <p:sp>
        <p:nvSpPr>
          <p:cNvPr id="176134" name="Rectangle 3"/>
          <p:cNvSpPr txBox="1">
            <a:spLocks noChangeArrowheads="1"/>
          </p:cNvSpPr>
          <p:nvPr/>
        </p:nvSpPr>
        <p:spPr bwMode="auto">
          <a:xfrm>
            <a:off x="228600" y="1557338"/>
            <a:ext cx="8915400" cy="201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accent2"/>
              </a:buClr>
              <a:buSzPct val="80000"/>
              <a:buFont typeface="Wingdings" charset="0"/>
              <a:buChar char="l"/>
            </a:pPr>
            <a:r>
              <a:rPr lang="ar-JO" sz="2800" b="1" dirty="0">
                <a:latin typeface="Arial" charset="0"/>
                <a:cs typeface="Arial" charset="0"/>
              </a:rPr>
              <a:t>كان الشبه بين داود وزربابل رائعًا ، لأن داود أراد أن يبني الهيكل ، ولكن استجابةً لذلك وعد الرب ببناء بيت الملك.</a:t>
            </a:r>
            <a:endParaRPr lang="en-GB" sz="2800" b="1" dirty="0">
              <a:latin typeface="Arial" charset="0"/>
              <a:cs typeface="Arial" charset="0"/>
            </a:endParaRPr>
          </a:p>
        </p:txBody>
      </p:sp>
      <p:pic>
        <p:nvPicPr>
          <p:cNvPr id="176135" name="Picture 1" descr="king david image-01-smal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733800"/>
            <a:ext cx="40894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6" name="Rectangle 3"/>
          <p:cNvSpPr txBox="1">
            <a:spLocks noChangeArrowheads="1"/>
          </p:cNvSpPr>
          <p:nvPr/>
        </p:nvSpPr>
        <p:spPr bwMode="auto">
          <a:xfrm>
            <a:off x="4067175" y="3716338"/>
            <a:ext cx="5053013" cy="3025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accent2"/>
              </a:buClr>
              <a:buSzPct val="80000"/>
              <a:buFont typeface="Wingdings" charset="0"/>
              <a:buNone/>
            </a:pPr>
            <a:r>
              <a:rPr lang="ar-JO" sz="2800" b="1" dirty="0">
                <a:latin typeface="Arial" charset="0"/>
                <a:cs typeface="Arial" charset="0"/>
              </a:rPr>
              <a:t>يظهر هذا التشابه أن العنصر المسياني يناسب سياق الكتاب.</a:t>
            </a:r>
            <a:endParaRPr lang="en-GB" sz="2800" b="1" dirty="0">
              <a:latin typeface="Arial" charset="0"/>
              <a:cs typeface="Arial" charset="0"/>
            </a:endParaRPr>
          </a:p>
        </p:txBody>
      </p:sp>
    </p:spTree>
  </p:cSld>
  <p:clrMapOvr>
    <a:masterClrMapping/>
  </p:clrMapOvr>
  <p:transition>
    <p:blinds/>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5594"/>
            <a:ext cx="9144000" cy="609240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0"/>
            <a:ext cx="9143999" cy="1080120"/>
          </a:xfrm>
          <a:solidFill>
            <a:srgbClr val="000000"/>
          </a:solidFill>
          <a:effectLst/>
        </p:spPr>
        <p:txBody>
          <a:bodyPr/>
          <a:lstStyle/>
          <a:p>
            <a:pPr>
              <a:defRPr/>
            </a:pPr>
            <a:r>
              <a:rPr lang="ar-JO" b="1" dirty="0">
                <a:solidFill>
                  <a:srgbClr val="FFFFFF"/>
                </a:solidFill>
                <a:effectLst/>
                <a:latin typeface="Arial" charset="0"/>
                <a:ea typeface="ＭＳ Ｐゴシック" charset="0"/>
                <a:cs typeface="ＭＳ Ｐゴシック" charset="0"/>
              </a:rPr>
              <a:t>هل تريد بركة الله ؟</a:t>
            </a:r>
            <a:endParaRPr lang="en-US" b="1" dirty="0">
              <a:solidFill>
                <a:srgbClr val="FFFFFF"/>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 y="5229200"/>
            <a:ext cx="9143999" cy="1628800"/>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latin typeface="Arial" charset="0"/>
                <a:ea typeface="ＭＳ Ｐゴシック" charset="0"/>
                <a:cs typeface="ＭＳ Ｐゴシック" charset="0"/>
              </a:rPr>
              <a:t>سترث الملكوت أيضاً عندما تكون أميناً الآن</a:t>
            </a:r>
            <a:endParaRPr lang="en-US" b="1" dirty="0">
              <a:solidFill>
                <a:srgbClr val="FFFFFF"/>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42738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dirty="0">
                <a:solidFill>
                  <a:schemeClr val="bg1"/>
                </a:solidFill>
                <a:latin typeface="Arial"/>
                <a:cs typeface="Arial"/>
              </a:rPr>
              <a:t>باري هدلستون، الكتاب المقدس الدراسي (جراند رابيدز: بيكر، 1992)</a:t>
            </a:r>
            <a:endParaRPr lang="en-US" sz="1800" b="1" dirty="0">
              <a:solidFill>
                <a:schemeClr val="bg1"/>
              </a:solidFill>
              <a:latin typeface="Arial"/>
              <a:cs typeface="Arial"/>
            </a:endParaRP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rPr>
              <a:t> </a:t>
            </a:r>
            <a:endParaRPr lang="en-US" sz="1800">
              <a:solidFill>
                <a:prstClr val="black"/>
              </a:solidFill>
              <a:latin typeface="Tw Cen MT"/>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10333" t="6564" r="18413" b="11674"/>
          <a:stretch/>
        </p:blipFill>
        <p:spPr>
          <a:xfrm rot="5400000">
            <a:off x="-640615" y="522584"/>
            <a:ext cx="5834395" cy="4730969"/>
          </a:xfrm>
          <a:prstGeom prst="rect">
            <a:avLst/>
          </a:prstGeom>
        </p:spPr>
      </p:pic>
      <p:sp>
        <p:nvSpPr>
          <p:cNvPr id="12" name="Title 1"/>
          <p:cNvSpPr txBox="1">
            <a:spLocks/>
          </p:cNvSpPr>
          <p:nvPr/>
        </p:nvSpPr>
        <p:spPr bwMode="auto">
          <a:xfrm>
            <a:off x="4483100" y="0"/>
            <a:ext cx="4724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a:cs typeface="Arial"/>
              </a:rPr>
              <a:t>حجي</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4067945" y="1340768"/>
            <a:ext cx="5076056" cy="95410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ar-JO" sz="2800" dirty="0">
                <a:solidFill>
                  <a:prstClr val="black"/>
                </a:solidFill>
              </a:rPr>
              <a:t>1 يحتاج هيكل الله للبناء</a:t>
            </a:r>
            <a:endParaRPr lang="en-US" sz="2800" dirty="0">
              <a:solidFill>
                <a:prstClr val="black"/>
              </a:solidFill>
            </a:endParaRPr>
          </a:p>
          <a:p>
            <a:pPr algn="r" defTabSz="457200" fontAlgn="auto">
              <a:spcBef>
                <a:spcPts val="0"/>
              </a:spcBef>
              <a:spcAft>
                <a:spcPts val="0"/>
              </a:spcAft>
            </a:pPr>
            <a:r>
              <a:rPr lang="ar-JO" sz="2800" dirty="0">
                <a:solidFill>
                  <a:prstClr val="black"/>
                </a:solidFill>
              </a:rPr>
              <a:t>2 الهيكل الأقدم أقل مجداً</a:t>
            </a:r>
            <a:endParaRPr lang="en-US" sz="2800" dirty="0">
              <a:solidFill>
                <a:prstClr val="black"/>
              </a:solidFill>
            </a:endParaRPr>
          </a:p>
        </p:txBody>
      </p:sp>
    </p:spTree>
    <p:extLst>
      <p:ext uri="{BB962C8B-B14F-4D97-AF65-F5344CB8AC3E}">
        <p14:creationId xmlns:p14="http://schemas.microsoft.com/office/powerpoint/2010/main" val="24384919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طريقتين للميراث</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فإن كنا أولاداً فإننا ورثة أيضاً </a:t>
            </a:r>
          </a:p>
          <a:p>
            <a:pPr defTabSz="457200">
              <a:defRPr/>
            </a:pPr>
            <a:r>
              <a:rPr lang="ar-JO" sz="3200" b="1" dirty="0">
                <a:solidFill>
                  <a:srgbClr val="FFFF00"/>
                </a:solidFill>
                <a:effectLst>
                  <a:glow rad="127000">
                    <a:srgbClr val="000000"/>
                  </a:glow>
                </a:effectLst>
                <a:latin typeface="Arial" charset="0"/>
                <a:ea typeface="ＭＳ Ｐゴシック" charset="0"/>
                <a:cs typeface="ＭＳ Ｐゴシック" charset="0"/>
              </a:rPr>
              <a:t>ورثة لله </a:t>
            </a:r>
            <a:r>
              <a:rPr lang="ar-JO" sz="3200" b="1" dirty="0">
                <a:solidFill>
                  <a:srgbClr val="FFFFFF"/>
                </a:solidFill>
                <a:effectLst>
                  <a:glow rad="127000">
                    <a:srgbClr val="000000"/>
                  </a:glow>
                </a:effectLst>
                <a:latin typeface="Arial" charset="0"/>
                <a:ea typeface="ＭＳ Ｐゴシック" charset="0"/>
                <a:cs typeface="ＭＳ Ｐゴシック" charset="0"/>
              </a:rPr>
              <a:t>و </a:t>
            </a:r>
            <a:r>
              <a:rPr lang="ar-JO" sz="3200" b="1" dirty="0">
                <a:solidFill>
                  <a:srgbClr val="FFFF00"/>
                </a:solidFill>
                <a:effectLst>
                  <a:glow rad="127000">
                    <a:srgbClr val="000000"/>
                  </a:glow>
                </a:effectLst>
                <a:latin typeface="Arial" charset="0"/>
                <a:ea typeface="ＭＳ Ｐゴシック" charset="0"/>
                <a:cs typeface="ＭＳ Ｐゴシック" charset="0"/>
              </a:rPr>
              <a:t>وارثون مع المسيح </a:t>
            </a:r>
          </a:p>
          <a:p>
            <a:pP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إن كنا نتألم معه لكي نتمجد أيضاً معه</a:t>
            </a:r>
          </a:p>
          <a:p>
            <a:pPr defTabSz="457200">
              <a:defRPr/>
            </a:pPr>
            <a:r>
              <a:rPr lang="ar-JO" sz="3200" b="1" dirty="0">
                <a:solidFill>
                  <a:srgbClr val="FFFFFF"/>
                </a:solidFill>
                <a:effectLst>
                  <a:glow rad="127000">
                    <a:srgbClr val="000000"/>
                  </a:glow>
                </a:effectLst>
                <a:latin typeface="Arial" charset="0"/>
                <a:ea typeface="ＭＳ Ｐゴシック" charset="0"/>
                <a:cs typeface="ＭＳ Ｐゴシック" charset="0"/>
              </a:rPr>
              <a:t>(رو 8: 17)</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المكافأة</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3600" b="1" dirty="0">
                <a:solidFill>
                  <a:srgbClr val="FFFFFF"/>
                </a:solidFill>
                <a:effectLst>
                  <a:glow rad="127000">
                    <a:srgbClr val="000000"/>
                  </a:glow>
                </a:effectLst>
                <a:latin typeface="Arial" charset="0"/>
                <a:ea typeface="ＭＳ Ｐゴシック" charset="0"/>
                <a:cs typeface="ＭＳ Ｐゴシック" charset="0"/>
              </a:rPr>
              <a:t>الخلاص</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2422879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885384"/>
          </a:xfrm>
          <a:prstGeom prst="rect">
            <a:avLst/>
          </a:prstGeom>
        </p:spPr>
      </p:pic>
      <p:sp>
        <p:nvSpPr>
          <p:cNvPr id="900098" name="Rectangle 2"/>
          <p:cNvSpPr>
            <a:spLocks noGrp="1" noChangeArrowheads="1"/>
          </p:cNvSpPr>
          <p:nvPr>
            <p:ph type="ctrTitle"/>
          </p:nvPr>
        </p:nvSpPr>
        <p:spPr>
          <a:xfrm>
            <a:off x="0" y="-56024"/>
            <a:ext cx="9144000" cy="2692936"/>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charset="0"/>
                <a:ea typeface="ＭＳ Ｐゴシック" charset="0"/>
                <a:cs typeface="ＭＳ Ｐゴシック" charset="0"/>
              </a:rPr>
              <a:t>كيف يمكنك أن تسترد</a:t>
            </a:r>
            <a:br>
              <a:rPr lang="ar-JO" b="1" dirty="0">
                <a:effectLst>
                  <a:glow rad="127000">
                    <a:schemeClr val="tx1"/>
                  </a:glow>
                </a:effectLst>
                <a:latin typeface="Arial" charset="0"/>
                <a:ea typeface="ＭＳ Ｐゴシック" charset="0"/>
                <a:cs typeface="ＭＳ Ｐゴシック" charset="0"/>
              </a:rPr>
            </a:br>
            <a:r>
              <a:rPr lang="ar-JO" sz="9600" b="1" dirty="0">
                <a:solidFill>
                  <a:srgbClr val="FFFF00"/>
                </a:solidFill>
                <a:effectLst>
                  <a:glow rad="127000">
                    <a:schemeClr val="tx1"/>
                  </a:glow>
                </a:effectLst>
                <a:latin typeface="Arial" charset="0"/>
                <a:ea typeface="ＭＳ Ｐゴシック" charset="0"/>
                <a:cs typeface="ＭＳ Ｐゴシック" charset="0"/>
              </a:rPr>
              <a:t>بركة</a:t>
            </a:r>
            <a:br>
              <a:rPr lang="ar-JO" b="1" dirty="0">
                <a:effectLst>
                  <a:glow rad="127000">
                    <a:schemeClr val="tx1"/>
                  </a:glow>
                </a:effectLst>
                <a:latin typeface="Arial" charset="0"/>
                <a:ea typeface="ＭＳ Ｐゴシック" charset="0"/>
                <a:cs typeface="ＭＳ Ｐゴシック" charset="0"/>
              </a:rPr>
            </a:br>
            <a:r>
              <a:rPr lang="ar-JO" b="1" dirty="0">
                <a:effectLst>
                  <a:glow rad="127000">
                    <a:schemeClr val="tx1"/>
                  </a:glow>
                </a:effectLst>
                <a:latin typeface="Arial" charset="0"/>
                <a:ea typeface="ＭＳ Ｐゴシック" charset="0"/>
                <a:cs typeface="ＭＳ Ｐゴシック" charset="0"/>
              </a:rPr>
              <a:t>الله بينما ترى تأديبه فقط ؟</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38345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275" y="1124744"/>
            <a:ext cx="9144000" cy="4865987"/>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الفكرة الرئيسية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3395" y="2996952"/>
            <a:ext cx="9144000" cy="18327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charset="0"/>
                <a:ea typeface="ＭＳ Ｐゴシック" charset="0"/>
                <a:cs typeface="ＭＳ Ｐゴシック" charset="0"/>
              </a:rPr>
              <a:t>رتب نفسك مع </a:t>
            </a:r>
            <a:r>
              <a:rPr lang="ar-JO" sz="5400" b="1" dirty="0">
                <a:solidFill>
                  <a:srgbClr val="FFFF00"/>
                </a:solidFill>
                <a:effectLst>
                  <a:glow rad="127000">
                    <a:srgbClr val="000000"/>
                  </a:glow>
                </a:effectLst>
                <a:latin typeface="Arial" charset="0"/>
                <a:ea typeface="ＭＳ Ｐゴシック" charset="0"/>
                <a:cs typeface="ＭＳ Ｐゴシック" charset="0"/>
              </a:rPr>
              <a:t>أولويات</a:t>
            </a:r>
            <a:r>
              <a:rPr lang="ar-JO" sz="5400" b="1" dirty="0">
                <a:solidFill>
                  <a:srgbClr val="FFFFFF"/>
                </a:solidFill>
                <a:effectLst>
                  <a:glow rad="127000">
                    <a:srgbClr val="000000"/>
                  </a:glow>
                </a:effectLst>
                <a:latin typeface="Arial" charset="0"/>
                <a:ea typeface="ＭＳ Ｐゴシック" charset="0"/>
                <a:cs typeface="ＭＳ Ｐゴシック" charset="0"/>
              </a:rPr>
              <a:t> الله</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5120F55-B73D-4B0F-E0A1-14BD30B2A3A9}"/>
              </a:ext>
            </a:extLst>
          </p:cNvPr>
          <p:cNvSpPr txBox="1">
            <a:spLocks noChangeArrowheads="1"/>
          </p:cNvSpPr>
          <p:nvPr/>
        </p:nvSpPr>
        <p:spPr bwMode="auto">
          <a:xfrm>
            <a:off x="3059831" y="2303404"/>
            <a:ext cx="6093499" cy="769349"/>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انتظام</a:t>
            </a:r>
            <a:endParaRPr kumimoji="0" lang="en-US" sz="5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95113965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latin typeface="Arial" charset="0"/>
                <a:ea typeface="ＭＳ Ｐゴシック" charset="0"/>
                <a:cs typeface="ＭＳ Ｐゴシック" charset="0"/>
              </a:rPr>
              <a:t>1. أعد ترتيب </a:t>
            </a:r>
            <a:r>
              <a:rPr lang="ar-JO" sz="4800" dirty="0">
                <a:solidFill>
                  <a:srgbClr val="FFFF00"/>
                </a:solidFill>
                <a:effectLst>
                  <a:glow rad="127000">
                    <a:schemeClr val="tx1"/>
                  </a:glow>
                </a:effectLst>
                <a:latin typeface="Arial" charset="0"/>
                <a:ea typeface="ＭＳ Ｐゴシック" charset="0"/>
                <a:cs typeface="ＭＳ Ｐゴシック" charset="0"/>
              </a:rPr>
              <a:t>أولوياتك</a:t>
            </a:r>
            <a:br>
              <a:rPr lang="ar-JO" sz="4800" dirty="0">
                <a:effectLst>
                  <a:glow rad="127000">
                    <a:schemeClr val="tx1"/>
                  </a:glow>
                </a:effectLst>
                <a:latin typeface="Arial" charset="0"/>
                <a:ea typeface="ＭＳ Ｐゴシック" charset="0"/>
                <a:cs typeface="ＭＳ Ｐゴシック" charset="0"/>
              </a:rPr>
            </a:br>
            <a:r>
              <a:rPr lang="ar-JO" sz="4800" dirty="0">
                <a:effectLst>
                  <a:glow rad="127000">
                    <a:schemeClr val="tx1"/>
                  </a:glow>
                </a:effectLst>
                <a:latin typeface="Arial" charset="0"/>
                <a:ea typeface="ＭＳ Ｐゴシック" charset="0"/>
                <a:cs typeface="ＭＳ Ｐゴシック" charset="0"/>
              </a:rPr>
              <a:t>(حجي 1)</a:t>
            </a:r>
            <a:r>
              <a:rPr lang="en-US" sz="4800" dirty="0">
                <a:effectLst>
                  <a:glow rad="127000">
                    <a:schemeClr val="tx1"/>
                  </a:glow>
                </a:effectLst>
                <a:latin typeface="Arial" charset="0"/>
                <a:ea typeface="ＭＳ Ｐゴシック" charset="0"/>
                <a:cs typeface="ＭＳ Ｐゴシック" charset="0"/>
              </a:rPr>
              <a:t> </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403648" y="1916832"/>
            <a:ext cx="6120680" cy="4741845"/>
          </a:xfrm>
          <a:prstGeom prst="rect">
            <a:avLst/>
          </a:prstGeom>
        </p:spPr>
      </p:pic>
    </p:spTree>
    <p:extLst>
      <p:ext uri="{BB962C8B-B14F-4D97-AF65-F5344CB8AC3E}">
        <p14:creationId xmlns:p14="http://schemas.microsoft.com/office/powerpoint/2010/main" val="81153957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939056"/>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2. استرد </a:t>
            </a:r>
            <a:r>
              <a:rPr lang="ar-JO" sz="4800" b="1" dirty="0">
                <a:solidFill>
                  <a:srgbClr val="FFFF00"/>
                </a:solidFill>
                <a:effectLst>
                  <a:glow rad="127000">
                    <a:schemeClr val="tx1"/>
                  </a:glow>
                </a:effectLst>
                <a:latin typeface="Arial" charset="0"/>
                <a:ea typeface="ＭＳ Ｐゴシック" charset="0"/>
                <a:cs typeface="ＭＳ Ｐゴシック" charset="0"/>
              </a:rPr>
              <a:t>حضور</a:t>
            </a:r>
            <a:r>
              <a:rPr lang="ar-JO" sz="4800" b="1" dirty="0">
                <a:effectLst>
                  <a:glow rad="127000">
                    <a:schemeClr val="tx1"/>
                  </a:glow>
                </a:effectLst>
                <a:latin typeface="Arial" charset="0"/>
                <a:ea typeface="ＭＳ Ｐゴシック" charset="0"/>
                <a:cs typeface="ＭＳ Ｐゴシック" charset="0"/>
              </a:rPr>
              <a:t> الله</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(حجي 2: 1-9)</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28145679"/>
      </p:ext>
    </p:extLst>
  </p:cSld>
  <p:clrMapOvr>
    <a:masterClrMapping/>
  </p:clrMapOvr>
  <p:transition/>
</p:sld>
</file>

<file path=ppt/theme/_rels/them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Macintosh HD:Applications:Microsoft Office X:Templates:Presentations:Designs:Maple</Template>
  <TotalTime>8323</TotalTime>
  <Words>5091</Words>
  <Application>Microsoft Macintosh PowerPoint</Application>
  <PresentationFormat>On-screen Show (4:3)</PresentationFormat>
  <Paragraphs>694</Paragraphs>
  <Slides>106</Slides>
  <Notes>69</Notes>
  <HiddenSlides>0</HiddenSlides>
  <MMClips>0</MMClips>
  <ScaleCrop>false</ScaleCrop>
  <HeadingPairs>
    <vt:vector size="6" baseType="variant">
      <vt:variant>
        <vt:lpstr>Fonts Used</vt:lpstr>
      </vt:variant>
      <vt:variant>
        <vt:i4>19</vt:i4>
      </vt:variant>
      <vt:variant>
        <vt:lpstr>Theme</vt:lpstr>
      </vt:variant>
      <vt:variant>
        <vt:i4>20</vt:i4>
      </vt:variant>
      <vt:variant>
        <vt:lpstr>Slide Titles</vt:lpstr>
      </vt:variant>
      <vt:variant>
        <vt:i4>106</vt:i4>
      </vt:variant>
    </vt:vector>
  </HeadingPairs>
  <TitlesOfParts>
    <vt:vector size="145" baseType="lpstr">
      <vt:lpstr>26</vt:lpstr>
      <vt:lpstr>Arail</vt:lpstr>
      <vt:lpstr>Arial</vt:lpstr>
      <vt:lpstr>Arial Black</vt:lpstr>
      <vt:lpstr>Calibri</vt:lpstr>
      <vt:lpstr>Comic Sans MS</vt:lpstr>
      <vt:lpstr>Garamond</vt:lpstr>
      <vt:lpstr>Geneva</vt:lpstr>
      <vt:lpstr>Geneva CY</vt:lpstr>
      <vt:lpstr>Helvetica</vt:lpstr>
      <vt:lpstr>Impact</vt:lpstr>
      <vt:lpstr>Lucida Sans</vt:lpstr>
      <vt:lpstr>Tahoma</vt:lpstr>
      <vt:lpstr>Times</vt:lpstr>
      <vt:lpstr>Times New Roman</vt:lpstr>
      <vt:lpstr>Trebuchet MS</vt:lpstr>
      <vt:lpstr>Tw Cen MT</vt:lpstr>
      <vt:lpstr>Wingdings</vt:lpstr>
      <vt:lpstr>Wingdings 2</vt:lpstr>
      <vt:lpstr>Soaring</vt:lpstr>
      <vt:lpstr>Stream</vt:lpstr>
      <vt:lpstr>Default Design</vt:lpstr>
      <vt:lpstr>Slit</vt:lpstr>
      <vt:lpstr>Azure</vt:lpstr>
      <vt:lpstr>Crumple</vt:lpstr>
      <vt:lpstr>49_Blank Presentation</vt:lpstr>
      <vt:lpstr>11_Office Theme</vt:lpstr>
      <vt:lpstr>1_Mountain</vt:lpstr>
      <vt:lpstr>Blank Presentation</vt:lpstr>
      <vt:lpstr>1_Office Theme</vt:lpstr>
      <vt:lpstr>Median</vt:lpstr>
      <vt:lpstr>1_Slit</vt:lpstr>
      <vt:lpstr>Radar</vt:lpstr>
      <vt:lpstr>Earth</vt:lpstr>
      <vt:lpstr>1_Blank Presentation</vt:lpstr>
      <vt:lpstr>3_Soaring</vt:lpstr>
      <vt:lpstr>1_Soaring</vt:lpstr>
      <vt:lpstr>2_Soaring</vt:lpstr>
      <vt:lpstr>1_Bar Code</vt:lpstr>
      <vt:lpstr>كن مسترداً</vt:lpstr>
      <vt:lpstr> أحياناً لا تسير الأمور بطريقتنا حتى عندما نتبع قيادة الله</vt:lpstr>
      <vt:lpstr> هل يحاول الله أن يلفت انتباهك على الرغم من التضحيات التي تقدمها له ؟</vt:lpstr>
      <vt:lpstr>كيف يمكنك أن تسترد بركات الله بينما ترى تأديبه فقط ؟</vt:lpstr>
      <vt:lpstr>الخلفية</vt:lpstr>
      <vt:lpstr>الأنبياء الصغار</vt:lpstr>
      <vt:lpstr>الخط الزمني لكل العهد القديم</vt:lpstr>
      <vt:lpstr>كن ....</vt:lpstr>
      <vt:lpstr>سبيين 70 سنة</vt:lpstr>
      <vt:lpstr>ترحيلات و تطورات السبي</vt:lpstr>
      <vt:lpstr>مقاومة إعادة البناء</vt:lpstr>
      <vt:lpstr>السياق مقاومة إعادة بناء الهيكل</vt:lpstr>
      <vt:lpstr>مقاومة إعادة البناء</vt:lpstr>
      <vt:lpstr>في السنة الثانية لداريوس الملك في الشهر السادس في أول يوم من الشهر كانت كلمة الرب عن يد حجي النبي إلى زربابل بن شألتئيل والي يهوذا و إلى يهوشع بن يهوصادق الكاهن العظيم قائلاً (1: 1)</vt:lpstr>
      <vt:lpstr>The Postexilic Era</vt:lpstr>
      <vt:lpstr>النبوءة رقم 1: الله يتكلم عن إهمال الهيكل</vt:lpstr>
      <vt:lpstr>Placing the Prophets</vt:lpstr>
      <vt:lpstr>هل تسمع ؟  الله يتكلم اليوم أيضاً   هل تستمع ؟</vt:lpstr>
      <vt:lpstr>هيكل متوازي</vt:lpstr>
      <vt:lpstr>الجفاف بسبب إهمال إعادة بناء الهيكل</vt:lpstr>
      <vt:lpstr>حجي 1 </vt:lpstr>
      <vt:lpstr>كيف يمكنك أن تسترد بركات الله بينما ترى تأديبه فقط ؟</vt:lpstr>
      <vt:lpstr>1. أعد ترتيب أولوياتك (حجي 1)</vt:lpstr>
      <vt:lpstr>الجزء الأول : الإتهام</vt:lpstr>
      <vt:lpstr>دارت الحياة اليهودية حول هيكل سليمان  لمدة 400 سنة (959-586 ق.م)</vt:lpstr>
      <vt:lpstr>جدول السبي</vt:lpstr>
      <vt:lpstr>حافظ اليهود على قداستهم      في المرحضة</vt:lpstr>
      <vt:lpstr>المشكلة في زمن حجي</vt:lpstr>
      <vt:lpstr>و الآن فهكذا قال رب الجنود اجعلوا قلبكم على طرقكم زرعتم كثيراً و دخلتم قليلاً تأكلون و ليس إلى الشبع تشربون و لا تروون تكتسون و لا تدفأون و الآخذ أجرة يأخذ أجرة لكيس منقوب  (حجي 1: 5-6)</vt:lpstr>
      <vt:lpstr>7 هكذا قال رب الجنود اجعلوا قلبكم على طرقكم 8 اصعدوا إلى الجبل و أتوا بخشب و ابنوا البيت فأرضى عليه و أتمجد قال الرب  9 انتظرتم كثيراً و إذا هو قليل و لما أدخلتموه البيت نفخت عليه لماذا يقول رب الجنود لأجل بيتي الذي هو خراب و أنتم راكضون كل إنسان إلى بيته  (حجي 1: 7-9)</vt:lpstr>
      <vt:lpstr>لذلك منعت السماوات من فوقكم الندى و منعت الأرض غلتها و دعوت بالحر على الأرض و على الجبال و على الحنطة و على المسطار و على الزيت و على ما تنبته الأرض و على الناس و على البهائم و على كل أتعاب اليدين  (حجي 1: 10-11)</vt:lpstr>
      <vt:lpstr>حينئذ سمع زربابل بن شألتئيل و يهوشع بن يهوصادق الكاهن العظيم و كل بقية الشعب صوت الرب إلههم و كلام حجي النبي كما أرسله الرب إلههم و خاف الشعب أمام وجه الرب فقال حجي رسول الرب برسالة الرب لجميع الشعب قائلاً أنا معكم يقول الرب  (حجي 1: 12-13)</vt:lpstr>
      <vt:lpstr>و نبه الرب روح زربابل بن شألتئيل والي يهوذا و روح يهوشع بن يهوصادق الكاهن العظيم و روح كل بقية الشعب فجاءوا و عملوا الشغل في بيت رب الجنود إلههم في اليوم الرابع و العشرين من الشهر السادس في السنة الثانية لداريوس الملك (حجي 1: 14-15)</vt:lpstr>
      <vt:lpstr>Oracle 1: Accusation</vt:lpstr>
      <vt:lpstr>أنظر إلى غير المرئي</vt:lpstr>
      <vt:lpstr>PowerPoint Presentation</vt:lpstr>
      <vt:lpstr>Key Word</vt:lpstr>
      <vt:lpstr>الكلمة المفتاحية</vt:lpstr>
      <vt:lpstr>الكلمة المفتاحية</vt:lpstr>
      <vt:lpstr>PowerPoint Presentation</vt:lpstr>
      <vt:lpstr>حسناً، أنت تطلب علامة الله</vt:lpstr>
      <vt:lpstr>لا يزال الله يتكلم . اقرأ كلماته</vt:lpstr>
      <vt:lpstr>لا يزال الله يتكلم عندما نكون جاهزين</vt:lpstr>
      <vt:lpstr>كيف يمكنك أن تسترد بركات الله بينما ترى تأديبه فقط ؟</vt:lpstr>
      <vt:lpstr>1. أعد ترتيب أولوياتك (حجي 1) </vt:lpstr>
      <vt:lpstr>حجي 2 </vt:lpstr>
      <vt:lpstr>2. استرد حضور الله (حجي 2: 1-9) </vt:lpstr>
      <vt:lpstr>في الشهر السابع في الحادي و العشرين من الشهر كانت كلمة الرب عن يد حجي النبي قائلاً كلم زربابل بن شألتئيل والي يهوذا و يهوشع بن يهوصادق الكاهن العظيم و بقية الشعب قائلاً (حجي 2: 1-2)</vt:lpstr>
      <vt:lpstr>التواريخ في حجي</vt:lpstr>
      <vt:lpstr> 3 من الباقي فيكم الذي رأى هذا البيت في مجده الأول و كيف تنظرونه الآن أما هو في أعينكم كلا شيء 4 فالآن تشدد يا زربابل يقول الرب و تشدد يا يهوشع بن يهوصادق الكاهن العظيم و تشددوا يا جميع شعب الأرض يقول الرب و اعملوا فإني معكم يقول رب الجنود 5 حسب الكلام الذي عاهدتكم به عند خروجكم من مصر و روحي قائم في وسطكم لا تخافوا  (حجي 2: 3-5)</vt:lpstr>
      <vt:lpstr>لأنه هكذا قال رب الجنود هي مرة بعد قليل فأزلزل السماوات و الأرض و البحر و اليابسة و أزلزل كل الأمم و يأتي مشتهى كل الأمم فأملأ هذا البيت مجداً قال رب الجنود  (حجي 2: 6-7)</vt:lpstr>
      <vt:lpstr>الهيكل الأول - سليمان</vt:lpstr>
      <vt:lpstr>الهيكل الثاني - زربابل</vt:lpstr>
      <vt:lpstr>الهيكل الثالث - هيرودس</vt:lpstr>
      <vt:lpstr>حضور الله في إعادة بناء الهيكل</vt:lpstr>
      <vt:lpstr>لي الفضة و لي الذهب يقول رب الجنود مجد هذا البيت الأخير يكون أعظم من مجد الأول قال رب الجنود و في هذا المكان أعطي السلام يقول رب الجنود (حجي 2: 8-9)</vt:lpstr>
      <vt:lpstr>الجزء الثاني : التأكيد</vt:lpstr>
      <vt:lpstr>صلوات من أجل   الهيكل الثالث</vt:lpstr>
      <vt:lpstr>أملأ هذا البيت مجداً</vt:lpstr>
      <vt:lpstr>استبدال هذا بالهيكل</vt:lpstr>
      <vt:lpstr>الصخرة في الداخل</vt:lpstr>
      <vt:lpstr>جبل        الهيكل      الحالي</vt:lpstr>
      <vt:lpstr>حزقيال</vt:lpstr>
      <vt:lpstr>مجد الله سوف يعود</vt:lpstr>
      <vt:lpstr>رجوع      المجد</vt:lpstr>
      <vt:lpstr>البوابة الشرقية (حز 43: 1-3)</vt:lpstr>
      <vt:lpstr> تذكر أن  الله  قد وعدك  بحضوره  اليوم أيضاً</vt:lpstr>
      <vt:lpstr>حضور الله</vt:lpstr>
      <vt:lpstr>رب الجنود</vt:lpstr>
      <vt:lpstr>لتكن سيرتكم خالية من محبة المال كونوا مكتفين بما عندكم لأنه قال لا أهملك و لا أتركك (عبرانيين 13: 5)</vt:lpstr>
      <vt:lpstr>كيف يمكنك أن تسترد بركة الله بينما ترى تأديبه فقط ؟</vt:lpstr>
      <vt:lpstr>1. أعد ترتيب أولوياتك (حجي 1)</vt:lpstr>
      <vt:lpstr>2. استرد حضور الله (حجي 2: 1-9)</vt:lpstr>
      <vt:lpstr>3. جدد عبادتك (حجي 2: 10-19)</vt:lpstr>
      <vt:lpstr>التواريخ في حجي (2: 10، 18، 20)</vt:lpstr>
      <vt:lpstr>التأديب الإلهي (2: 10-17)</vt:lpstr>
      <vt:lpstr>10 في الرابع و العشرين من الشهر التاسع في السنة الثانية لداريوس كانت كلمة الرب عن يد حجي النبي قائلاً 11 هكذا قال رب الجنود اسال الكهنة عن الشريعة قائلاً 12 إن حمل إنسان لحماً مقدساً في طرف ثوبه و مس بطرفه خبزاً أو طبيخاً أو خمراً أو زيتاً أو طعاماً ما فهل يتقدس فأجاب الكهنة و قالوا لا 13 فقال حجي إن كان المنجس بميت يمس شيئاً من هذه فهل يتنجس فأجاب الكهنة و قالوا يتنجس  (حجي 2: 10-13)</vt:lpstr>
      <vt:lpstr>14 فأجاب حجي و قال هكذا هذا الشعب و هكذا هذه الأمة قدامي يقول الرب و هكذا كل عمل أيديهم و ما يقربونه هناك هو نجس 15 و الآن فاجعلوا قلبكم من هذا اليوم فراجعاً قبل وضع حجر على حجر في هيكل الرب 16 مذ تلك الأيام كان أحدكم يأتي إلى عرمة عشرين فكانت عشرة أتى إلى حوض المعصرة ليغرف خمسين فورة فكانت عشرين 17 قد ضربتكم باللفح و باليرقان و بالبرد في كل عمل أيديكم و ما رجعتم إلي يقول الرب  (حجي 2: 14-17)</vt:lpstr>
      <vt:lpstr>البركة الإلهية (2: 18-19)</vt:lpstr>
      <vt:lpstr>18 فاجعلوا قلبكم من هذا اليوم فصاعداً من اليوم الرابع و العشرين من الشهر التاسع من اليوم الذي فيه تأسس هيكل الرب اجعلوا قلبكم 19 هل البذر في الأهراء بعد و الكرم و التين و الرمان و الزيتون لم يحمل بعد فمن هذا اليوم أبارك  (حجي 2: 18-19)</vt:lpstr>
      <vt:lpstr>الجزء الثالث : الإتهام</vt:lpstr>
      <vt:lpstr>ماذا يعتقد الله بشأن عبادتك ؟</vt:lpstr>
      <vt:lpstr>كيف يمكنك أن تسترد بركة الله بينما ترى تأديبه فقط ؟</vt:lpstr>
      <vt:lpstr>4. أعد تصور ملكوت الله (حجي 2: 20-23)</vt:lpstr>
      <vt:lpstr>20 و صارت كلمة الرب ثانية إلى حجي في الرابع و العشرين من الشهر قائلاً 21 كلم زربابل والي يهوذا قائلاً إني أزلزل السماوات و الأرض 22 و أقلب كرسي الممالك و أبيد قوة ممالك الأمم و أقلب المركبات و الراكبين فيها و ينحط الخيل و راكبوها كل منها بسيف أخيه (حجي 2: 20-22)</vt:lpstr>
      <vt:lpstr>الإنتصار العسكري (2: 20-22)</vt:lpstr>
      <vt:lpstr>حجى ٢ : ٢٣   فِي ذَلِكَ الْيَوْمِ يَقُولُ رَبُّ الْجُنُودِ آخُذُكَ يَا زَرُبَّابِلُ عَبْدِي ابْنُ شَأَلْتِئِيلَ يَقُولُ الرَّبُّ وَأَجْعَلُكَ كَخَاتِمٍ لأَنِّي قَدِ اخْتَرْتُكَ]. يَقُولُ رَبُّ الْجُنُودِ. </vt:lpstr>
      <vt:lpstr>الجزء الرابع : التأكيد</vt:lpstr>
      <vt:lpstr>بركة زربابل (2: 23)</vt:lpstr>
      <vt:lpstr>طابع      الخاتم</vt:lpstr>
      <vt:lpstr>سلطة زربابل</vt:lpstr>
      <vt:lpstr>أهمية توازي داود - زربابل</vt:lpstr>
      <vt:lpstr>هل تريد بركة الله ؟</vt:lpstr>
      <vt:lpstr>باري هدلستون، الكتاب المقدس الدراسي (جراند رابيدز: بيكر، 1992)</vt:lpstr>
      <vt:lpstr>طريقتين للميراث</vt:lpstr>
      <vt:lpstr>كيف يمكنك أن تسترد بركة الله بينما ترى تأديبه فقط ؟</vt:lpstr>
      <vt:lpstr>الفكرة الرئيسية</vt:lpstr>
      <vt:lpstr>1. أعد ترتيب أولوياتك (حجي 1) </vt:lpstr>
      <vt:lpstr>2. استرد حضور الله (حجي 2: 1-9)</vt:lpstr>
      <vt:lpstr>3. جدد عبادتك (حجي 2: 10-19)</vt:lpstr>
      <vt:lpstr>4. أعد تصور ملكوت الله (حجي 2: 20-23)</vt:lpstr>
      <vt:lpstr>الآية المفتاحية</vt:lpstr>
      <vt:lpstr>بيان الملكوت بحسب حجي</vt:lpstr>
      <vt:lpstr>أولويات أبدية</vt:lpstr>
      <vt:lpstr>Black</vt:lpstr>
      <vt:lpstr>عظات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Book of Haggai</dc:title>
  <dc:creator>Joy Tong</dc:creator>
  <cp:lastModifiedBy>Rick Griffith</cp:lastModifiedBy>
  <cp:revision>294</cp:revision>
  <dcterms:created xsi:type="dcterms:W3CDTF">2002-04-20T10:24:14Z</dcterms:created>
  <dcterms:modified xsi:type="dcterms:W3CDTF">2022-06-22T09:15:59Z</dcterms:modified>
</cp:coreProperties>
</file>