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theme/theme1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96" r:id="rId2"/>
    <p:sldMasterId id="2147483723" r:id="rId3"/>
    <p:sldMasterId id="2147483727" r:id="rId4"/>
    <p:sldMasterId id="2147483731" r:id="rId5"/>
    <p:sldMasterId id="2147483937" r:id="rId6"/>
    <p:sldMasterId id="2147484385" r:id="rId7"/>
    <p:sldMasterId id="2147484425" r:id="rId8"/>
    <p:sldMasterId id="2147484511" r:id="rId9"/>
    <p:sldMasterId id="2147484523" r:id="rId10"/>
    <p:sldMasterId id="2147484535" r:id="rId11"/>
    <p:sldMasterId id="2147484548" r:id="rId12"/>
    <p:sldMasterId id="2147484560" r:id="rId13"/>
    <p:sldMasterId id="2147484575" r:id="rId14"/>
    <p:sldMasterId id="2147484587" r:id="rId15"/>
    <p:sldMasterId id="2147484617" r:id="rId16"/>
    <p:sldMasterId id="2147484704" r:id="rId17"/>
    <p:sldMasterId id="2147484706" r:id="rId18"/>
    <p:sldMasterId id="2147484708" r:id="rId19"/>
    <p:sldMasterId id="2147484720" r:id="rId20"/>
  </p:sldMasterIdLst>
  <p:notesMasterIdLst>
    <p:notesMasterId r:id="rId145"/>
  </p:notesMasterIdLst>
  <p:handoutMasterIdLst>
    <p:handoutMasterId r:id="rId146"/>
  </p:handoutMasterIdLst>
  <p:sldIdLst>
    <p:sldId id="419" r:id="rId21"/>
    <p:sldId id="458" r:id="rId22"/>
    <p:sldId id="461" r:id="rId23"/>
    <p:sldId id="464" r:id="rId24"/>
    <p:sldId id="460" r:id="rId25"/>
    <p:sldId id="459" r:id="rId26"/>
    <p:sldId id="463" r:id="rId27"/>
    <p:sldId id="422" r:id="rId28"/>
    <p:sldId id="457" r:id="rId29"/>
    <p:sldId id="420" r:id="rId30"/>
    <p:sldId id="371" r:id="rId31"/>
    <p:sldId id="379" r:id="rId32"/>
    <p:sldId id="378" r:id="rId33"/>
    <p:sldId id="523" r:id="rId34"/>
    <p:sldId id="424" r:id="rId35"/>
    <p:sldId id="421" r:id="rId36"/>
    <p:sldId id="5258" r:id="rId37"/>
    <p:sldId id="350" r:id="rId38"/>
    <p:sldId id="362" r:id="rId39"/>
    <p:sldId id="278" r:id="rId40"/>
    <p:sldId id="284" r:id="rId41"/>
    <p:sldId id="287" r:id="rId42"/>
    <p:sldId id="532" r:id="rId43"/>
    <p:sldId id="423" r:id="rId44"/>
    <p:sldId id="354" r:id="rId45"/>
    <p:sldId id="524" r:id="rId46"/>
    <p:sldId id="363" r:id="rId47"/>
    <p:sldId id="266" r:id="rId48"/>
    <p:sldId id="365" r:id="rId49"/>
    <p:sldId id="281" r:id="rId50"/>
    <p:sldId id="309" r:id="rId51"/>
    <p:sldId id="366" r:id="rId52"/>
    <p:sldId id="301" r:id="rId53"/>
    <p:sldId id="367" r:id="rId54"/>
    <p:sldId id="525" r:id="rId55"/>
    <p:sldId id="369" r:id="rId56"/>
    <p:sldId id="372" r:id="rId57"/>
    <p:sldId id="373" r:id="rId58"/>
    <p:sldId id="380" r:id="rId59"/>
    <p:sldId id="307" r:id="rId60"/>
    <p:sldId id="299" r:id="rId61"/>
    <p:sldId id="381" r:id="rId62"/>
    <p:sldId id="324" r:id="rId63"/>
    <p:sldId id="387" r:id="rId64"/>
    <p:sldId id="385" r:id="rId65"/>
    <p:sldId id="374" r:id="rId66"/>
    <p:sldId id="386" r:id="rId67"/>
    <p:sldId id="375" r:id="rId68"/>
    <p:sldId id="351" r:id="rId69"/>
    <p:sldId id="288" r:id="rId70"/>
    <p:sldId id="388" r:id="rId71"/>
    <p:sldId id="330" r:id="rId72"/>
    <p:sldId id="370" r:id="rId73"/>
    <p:sldId id="397" r:id="rId74"/>
    <p:sldId id="390" r:id="rId75"/>
    <p:sldId id="265" r:id="rId76"/>
    <p:sldId id="376" r:id="rId77"/>
    <p:sldId id="399" r:id="rId78"/>
    <p:sldId id="292" r:id="rId79"/>
    <p:sldId id="326" r:id="rId80"/>
    <p:sldId id="327" r:id="rId81"/>
    <p:sldId id="303" r:id="rId82"/>
    <p:sldId id="353" r:id="rId83"/>
    <p:sldId id="289" r:id="rId84"/>
    <p:sldId id="290" r:id="rId85"/>
    <p:sldId id="304" r:id="rId86"/>
    <p:sldId id="291" r:id="rId87"/>
    <p:sldId id="400" r:id="rId88"/>
    <p:sldId id="401" r:id="rId89"/>
    <p:sldId id="325" r:id="rId90"/>
    <p:sldId id="405" r:id="rId91"/>
    <p:sldId id="406" r:id="rId92"/>
    <p:sldId id="407" r:id="rId93"/>
    <p:sldId id="507" r:id="rId94"/>
    <p:sldId id="509" r:id="rId95"/>
    <p:sldId id="508" r:id="rId96"/>
    <p:sldId id="526" r:id="rId97"/>
    <p:sldId id="527" r:id="rId98"/>
    <p:sldId id="504" r:id="rId99"/>
    <p:sldId id="352" r:id="rId100"/>
    <p:sldId id="533" r:id="rId101"/>
    <p:sldId id="328" r:id="rId102"/>
    <p:sldId id="344" r:id="rId103"/>
    <p:sldId id="297" r:id="rId104"/>
    <p:sldId id="398" r:id="rId105"/>
    <p:sldId id="412" r:id="rId106"/>
    <p:sldId id="403" r:id="rId107"/>
    <p:sldId id="408" r:id="rId108"/>
    <p:sldId id="409" r:id="rId109"/>
    <p:sldId id="410" r:id="rId110"/>
    <p:sldId id="413" r:id="rId111"/>
    <p:sldId id="414" r:id="rId112"/>
    <p:sldId id="411" r:id="rId113"/>
    <p:sldId id="404" r:id="rId114"/>
    <p:sldId id="416" r:id="rId115"/>
    <p:sldId id="415" r:id="rId116"/>
    <p:sldId id="402" r:id="rId117"/>
    <p:sldId id="417" r:id="rId118"/>
    <p:sldId id="293" r:id="rId119"/>
    <p:sldId id="295" r:id="rId120"/>
    <p:sldId id="342" r:id="rId121"/>
    <p:sldId id="343" r:id="rId122"/>
    <p:sldId id="294" r:id="rId123"/>
    <p:sldId id="296" r:id="rId124"/>
    <p:sldId id="519" r:id="rId125"/>
    <p:sldId id="302" r:id="rId126"/>
    <p:sldId id="468" r:id="rId127"/>
    <p:sldId id="470" r:id="rId128"/>
    <p:sldId id="473" r:id="rId129"/>
    <p:sldId id="474" r:id="rId130"/>
    <p:sldId id="469" r:id="rId131"/>
    <p:sldId id="476" r:id="rId132"/>
    <p:sldId id="477" r:id="rId133"/>
    <p:sldId id="475" r:id="rId134"/>
    <p:sldId id="529" r:id="rId135"/>
    <p:sldId id="483" r:id="rId136"/>
    <p:sldId id="530" r:id="rId137"/>
    <p:sldId id="531" r:id="rId138"/>
    <p:sldId id="522" r:id="rId139"/>
    <p:sldId id="499" r:id="rId140"/>
    <p:sldId id="493" r:id="rId141"/>
    <p:sldId id="521" r:id="rId142"/>
    <p:sldId id="310" r:id="rId143"/>
    <p:sldId id="329" r:id="rId144"/>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521415D9-36F7-43E2-AB2F-B90AF26B5E84}">
      <p14:sectionLst xmlns:p14="http://schemas.microsoft.com/office/powerpoint/2010/main">
        <p14:section name="Sermon" id="{6076800C-A40C-F047-91FE-7EF271AB5654}">
          <p14:sldIdLst>
            <p14:sldId id="419"/>
            <p14:sldId id="458"/>
            <p14:sldId id="461"/>
            <p14:sldId id="464"/>
            <p14:sldId id="460"/>
            <p14:sldId id="459"/>
            <p14:sldId id="463"/>
            <p14:sldId id="422"/>
            <p14:sldId id="457"/>
            <p14:sldId id="420"/>
            <p14:sldId id="371"/>
            <p14:sldId id="379"/>
            <p14:sldId id="378"/>
            <p14:sldId id="523"/>
            <p14:sldId id="424"/>
            <p14:sldId id="421"/>
            <p14:sldId id="5258"/>
          </p14:sldIdLst>
        </p14:section>
        <p14:section name="Chapters" id="{A478BF0C-A772-BF4F-99BE-293C05F5D8DA}">
          <p14:sldIdLst>
            <p14:sldId id="350"/>
            <p14:sldId id="362"/>
            <p14:sldId id="278"/>
            <p14:sldId id="284"/>
            <p14:sldId id="287"/>
            <p14:sldId id="532"/>
            <p14:sldId id="423"/>
            <p14:sldId id="354"/>
            <p14:sldId id="524"/>
            <p14:sldId id="363"/>
            <p14:sldId id="266"/>
            <p14:sldId id="365"/>
            <p14:sldId id="281"/>
            <p14:sldId id="309"/>
            <p14:sldId id="366"/>
            <p14:sldId id="301"/>
            <p14:sldId id="367"/>
            <p14:sldId id="525"/>
            <p14:sldId id="369"/>
            <p14:sldId id="372"/>
            <p14:sldId id="373"/>
            <p14:sldId id="380"/>
            <p14:sldId id="307"/>
            <p14:sldId id="299"/>
            <p14:sldId id="381"/>
            <p14:sldId id="324"/>
            <p14:sldId id="387"/>
            <p14:sldId id="385"/>
            <p14:sldId id="374"/>
            <p14:sldId id="386"/>
            <p14:sldId id="375"/>
            <p14:sldId id="351"/>
            <p14:sldId id="288"/>
            <p14:sldId id="388"/>
            <p14:sldId id="330"/>
            <p14:sldId id="370"/>
            <p14:sldId id="397"/>
            <p14:sldId id="390"/>
            <p14:sldId id="265"/>
            <p14:sldId id="376"/>
            <p14:sldId id="399"/>
            <p14:sldId id="292"/>
            <p14:sldId id="326"/>
            <p14:sldId id="327"/>
            <p14:sldId id="303"/>
            <p14:sldId id="353"/>
            <p14:sldId id="289"/>
            <p14:sldId id="290"/>
            <p14:sldId id="304"/>
            <p14:sldId id="291"/>
            <p14:sldId id="400"/>
            <p14:sldId id="401"/>
            <p14:sldId id="325"/>
            <p14:sldId id="405"/>
            <p14:sldId id="406"/>
            <p14:sldId id="407"/>
            <p14:sldId id="507"/>
            <p14:sldId id="509"/>
            <p14:sldId id="508"/>
            <p14:sldId id="526"/>
            <p14:sldId id="527"/>
            <p14:sldId id="504"/>
            <p14:sldId id="352"/>
            <p14:sldId id="533"/>
            <p14:sldId id="328"/>
            <p14:sldId id="344"/>
            <p14:sldId id="297"/>
            <p14:sldId id="398"/>
            <p14:sldId id="412"/>
            <p14:sldId id="403"/>
            <p14:sldId id="408"/>
            <p14:sldId id="409"/>
            <p14:sldId id="410"/>
            <p14:sldId id="413"/>
            <p14:sldId id="414"/>
            <p14:sldId id="411"/>
            <p14:sldId id="404"/>
            <p14:sldId id="416"/>
            <p14:sldId id="415"/>
            <p14:sldId id="402"/>
            <p14:sldId id="417"/>
            <p14:sldId id="293"/>
            <p14:sldId id="295"/>
            <p14:sldId id="342"/>
            <p14:sldId id="343"/>
            <p14:sldId id="294"/>
            <p14:sldId id="296"/>
            <p14:sldId id="519"/>
            <p14:sldId id="302"/>
          </p14:sldIdLst>
        </p14:section>
        <p14:section name="Conclusion" id="{D5EF4F0E-B35C-CF45-A819-3DF222063CA5}">
          <p14:sldIdLst>
            <p14:sldId id="468"/>
            <p14:sldId id="470"/>
            <p14:sldId id="473"/>
            <p14:sldId id="474"/>
            <p14:sldId id="469"/>
            <p14:sldId id="476"/>
            <p14:sldId id="477"/>
            <p14:sldId id="475"/>
            <p14:sldId id="529"/>
            <p14:sldId id="483"/>
            <p14:sldId id="530"/>
            <p14:sldId id="531"/>
            <p14:sldId id="522"/>
            <p14:sldId id="499"/>
            <p14:sldId id="493"/>
            <p14:sldId id="521"/>
            <p14:sldId id="310"/>
            <p14:sldId id="3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29695"/>
    <a:srgbClr val="318E8E"/>
    <a:srgbClr val="C8401B"/>
    <a:srgbClr val="000000"/>
    <a:srgbClr val="FFFF66"/>
    <a:srgbClr val="66FF66"/>
    <a:srgbClr val="99FFCC"/>
    <a:srgbClr val="FF66C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6" autoAdjust="0"/>
    <p:restoredTop sz="91967" autoAdjust="0"/>
  </p:normalViewPr>
  <p:slideViewPr>
    <p:cSldViewPr>
      <p:cViewPr varScale="1">
        <p:scale>
          <a:sx n="87" d="100"/>
          <a:sy n="87" d="100"/>
        </p:scale>
        <p:origin x="192" y="1208"/>
      </p:cViewPr>
      <p:guideLst>
        <p:guide orient="horz" pos="2160"/>
        <p:guide pos="2880"/>
      </p:guideLst>
    </p:cSldViewPr>
  </p:slideViewPr>
  <p:outlineViewPr>
    <p:cViewPr>
      <p:scale>
        <a:sx n="33" d="100"/>
        <a:sy n="33" d="100"/>
      </p:scale>
      <p:origin x="0" y="692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charset="0"/>
              </a:defRPr>
            </a:lvl1pPr>
          </a:lstStyle>
          <a:p>
            <a:pPr>
              <a:defRPr/>
            </a:pPr>
            <a:fld id="{0E807DA4-83AC-294E-96F3-05F2B06B9A52}" type="slidenum">
              <a:rPr lang="en-US" altLang="ja-JP"/>
              <a:pPr>
                <a:defRPr/>
              </a:pPr>
              <a:t>‹#›</a:t>
            </a:fld>
            <a:endParaRPr lang="en-US" altLang="ja-JP"/>
          </a:p>
        </p:txBody>
      </p:sp>
    </p:spTree>
    <p:extLst>
      <p:ext uri="{BB962C8B-B14F-4D97-AF65-F5344CB8AC3E}">
        <p14:creationId xmlns:p14="http://schemas.microsoft.com/office/powerpoint/2010/main" val="1579804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C2E6496C-3AB7-0944-B4AE-EAE7D0555BEB}" type="slidenum">
              <a:rPr lang="en-US"/>
              <a:pPr>
                <a:defRPr/>
              </a:pPr>
              <a:t>‹#›</a:t>
            </a:fld>
            <a:endParaRPr lang="en-US"/>
          </a:p>
        </p:txBody>
      </p:sp>
    </p:spTree>
    <p:extLst>
      <p:ext uri="{BB962C8B-B14F-4D97-AF65-F5344CB8AC3E}">
        <p14:creationId xmlns:p14="http://schemas.microsoft.com/office/powerpoint/2010/main" val="3674817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2pPr>
    <a:lvl3pPr marL="9144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3pPr>
    <a:lvl4pPr marL="13716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4pPr>
    <a:lvl5pPr marL="18288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What issue confounds you right now?</a:t>
            </a:r>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If you could ask God a personal question about your life, what would you ask?</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effectLst/>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We</a:t>
            </a:r>
            <a:r>
              <a:rPr lang="en-SG" baseline="0">
                <a:latin typeface="Arial"/>
                <a:cs typeface="Arial"/>
              </a:rPr>
              <a:t> all know the value of a godly mother, so..</a:t>
            </a:r>
            <a:r>
              <a:rPr lang="en-SG">
                <a:latin typeface="Arial"/>
                <a:cs typeface="Arial"/>
              </a:rPr>
              <a:t>. </a:t>
            </a:r>
            <a:endParaRPr lang="en-US">
              <a:latin typeface="Arial"/>
              <a:cs typeface="Arial"/>
            </a:endParaRPr>
          </a:p>
          <a:p>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12</a:t>
            </a:fld>
            <a:endParaRPr lang="en-US"/>
          </a:p>
        </p:txBody>
      </p:sp>
    </p:spTree>
    <p:extLst>
      <p:ext uri="{BB962C8B-B14F-4D97-AF65-F5344CB8AC3E}">
        <p14:creationId xmlns:p14="http://schemas.microsoft.com/office/powerpoint/2010/main" val="332491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a:effectLst/>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I can imagine someone saying, “Lord, why did you take my mother when I was young?”</a:t>
            </a:r>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SG">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Others might wonder why they can’t find a job—or why their nice boss was replaced with a mean boss. </a:t>
            </a:r>
            <a:endParaRPr lang="en-US">
              <a:latin typeface="Arial"/>
              <a:cs typeface="Arial"/>
            </a:endParaRPr>
          </a:p>
          <a:p>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can we handle these injustices without turning into cynics? Basically…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C9FC2D-651B-1C4A-B049-90FC20B0B4E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明朝" pitchFamily="24" charset="-128"/>
                <a:cs typeface="Arial"/>
              </a:rPr>
              <a:t>Here was the time in Israel’s divided kingdom when Judah recently saw their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1200" kern="1200" dirty="0">
                <a:solidFill>
                  <a:schemeClr val="tx1"/>
                </a:solidFill>
                <a:effectLst/>
                <a:latin typeface="Arial"/>
                <a:ea typeface="ＭＳ Ｐ明朝" pitchFamily="24" charset="-128"/>
                <a:cs typeface="Arial"/>
              </a:rPr>
              <a:t>_____________</a:t>
            </a:r>
          </a:p>
          <a:p>
            <a:pPr eaLnBrk="1" hangingPunct="1"/>
            <a:r>
              <a:rPr kumimoji="1" lang="en-US" sz="1200" kern="1200" dirty="0">
                <a:solidFill>
                  <a:schemeClr val="tx1"/>
                </a:solidFill>
                <a:effectLst/>
                <a:latin typeface="Arial"/>
                <a:ea typeface="ＭＳ Ｐ明朝" pitchFamily="24" charset="-128"/>
                <a:cs typeface="Arial"/>
              </a:rPr>
              <a:t>Common Arabic-288</a:t>
            </a:r>
          </a:p>
          <a:p>
            <a:pPr eaLnBrk="1" hangingPunct="1"/>
            <a:r>
              <a:rPr kumimoji="1" lang="en-US" sz="1200" kern="1200" dirty="0">
                <a:solidFill>
                  <a:schemeClr val="tx1"/>
                </a:solidFill>
                <a:effectLst/>
                <a:latin typeface="Arial"/>
                <a:ea typeface="ＭＳ Ｐ明朝" pitchFamily="24" charset="-128"/>
                <a:cs typeface="Arial"/>
              </a:rPr>
              <a:t>BE-35-Habakkuk-17</a:t>
            </a:r>
          </a:p>
          <a:p>
            <a:pPr eaLnBrk="1" hangingPunct="1"/>
            <a:r>
              <a:rPr kumimoji="1" lang="en-US" sz="1200" kern="1200" dirty="0">
                <a:solidFill>
                  <a:schemeClr val="tx1"/>
                </a:solidFill>
                <a:effectLst/>
                <a:latin typeface="Arial"/>
                <a:ea typeface="ＭＳ Ｐ明朝" pitchFamily="24" charset="-128"/>
                <a:cs typeface="Arial"/>
              </a:rPr>
              <a:t>OS-34-Zephaniah-60</a:t>
            </a:r>
          </a:p>
          <a:p>
            <a:pPr eaLnBrk="1" hangingPunct="1"/>
            <a:r>
              <a:rPr kumimoji="1" lang="en-US" sz="1200" kern="1200" dirty="0">
                <a:solidFill>
                  <a:schemeClr val="tx1"/>
                </a:solidFill>
                <a:effectLst/>
                <a:latin typeface="Arial"/>
                <a:ea typeface="ＭＳ Ｐ明朝" pitchFamily="24" charset="-128"/>
                <a:cs typeface="Arial"/>
              </a:rPr>
              <a:t>OS-35-Habakkuk-43</a:t>
            </a:r>
            <a:endParaRPr lang="en-US" dirty="0">
              <a:latin typeface="Arial"/>
              <a:ea typeface="ＭＳ Ｐ明朝" charset="0"/>
              <a:cs typeface="Arial"/>
            </a:endParaRPr>
          </a:p>
        </p:txBody>
      </p:sp>
    </p:spTree>
    <p:extLst>
      <p:ext uri="{BB962C8B-B14F-4D97-AF65-F5344CB8AC3E}">
        <p14:creationId xmlns:p14="http://schemas.microsoft.com/office/powerpoint/2010/main" val="420753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18</a:t>
            </a:fld>
            <a:endParaRPr lang="en-US"/>
          </a:p>
        </p:txBody>
      </p:sp>
    </p:spTree>
    <p:extLst>
      <p:ext uri="{BB962C8B-B14F-4D97-AF65-F5344CB8AC3E}">
        <p14:creationId xmlns:p14="http://schemas.microsoft.com/office/powerpoint/2010/main" val="3363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It was in their last years during the time when an obscure prophet named Habakkuk lived. We know that from Habakkuk 1:1—“This is the message that the prophet Habakkuk received in a vision.”</a:t>
            </a:r>
            <a:r>
              <a:rPr lang="en-SG">
                <a:effectLst/>
                <a:latin typeface="Arial"/>
                <a:cs typeface="Arial"/>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明朝" pitchFamily="24" charset="-128"/>
                <a:cs typeface="Arial"/>
              </a:rPr>
              <a:t>Speakers often tell audiences what they know. </a:t>
            </a:r>
          </a:p>
          <a:p>
            <a:r>
              <a:rPr kumimoji="1" lang="en-US" sz="1200" kern="1200" dirty="0">
                <a:solidFill>
                  <a:schemeClr val="tx1"/>
                </a:solidFill>
                <a:effectLst/>
                <a:latin typeface="Arial"/>
                <a:ea typeface="ＭＳ Ｐ明朝" pitchFamily="24" charset="-128"/>
                <a:cs typeface="Arial"/>
              </a:rPr>
              <a:t>• However, today I will tell you what I do </a:t>
            </a:r>
            <a:r>
              <a:rPr kumimoji="1" lang="en-US" sz="1200" b="1" i="1" kern="1200" dirty="0">
                <a:solidFill>
                  <a:schemeClr val="tx1"/>
                </a:solidFill>
                <a:effectLst/>
                <a:latin typeface="Arial"/>
                <a:ea typeface="ＭＳ Ｐ明朝" pitchFamily="24" charset="-128"/>
                <a:cs typeface="Arial"/>
              </a:rPr>
              <a:t>not</a:t>
            </a:r>
            <a:r>
              <a:rPr kumimoji="1" lang="en-US" sz="1200" kern="1200" dirty="0">
                <a:solidFill>
                  <a:schemeClr val="tx1"/>
                </a:solidFill>
                <a:effectLst/>
                <a:latin typeface="Arial"/>
                <a:ea typeface="ＭＳ Ｐ明朝" pitchFamily="24" charset="-128"/>
                <a:cs typeface="Arial"/>
              </a:rPr>
              <a:t> know</a:t>
            </a:r>
            <a:r>
              <a:rPr kumimoji="1" lang="en-SG" sz="1200" kern="1200" dirty="0">
                <a:solidFill>
                  <a:schemeClr val="tx1"/>
                </a:solidFill>
                <a:effectLst/>
                <a:latin typeface="Arial"/>
                <a:ea typeface="ＭＳ Ｐ明朝" pitchFamily="24" charset="-128"/>
                <a:cs typeface="Arial"/>
              </a:rPr>
              <a:t>.</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9BCD983-D809-5042-9AFD-22C95DEACE90}" type="slidenum">
              <a:rPr lang="en-US" sz="1200"/>
              <a:pPr/>
              <a:t>20</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3534D18-302C-5C44-A39E-9F8BE420982E}" type="slidenum">
              <a:rPr lang="en-US" sz="1200">
                <a:solidFill>
                  <a:srgbClr val="000000"/>
                </a:solidFill>
              </a:rPr>
              <a:pPr/>
              <a:t>21</a:t>
            </a:fld>
            <a:endParaRPr 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F3E705-CBA2-A742-B39C-2DA59AD29086}" type="slidenum">
              <a:rPr lang="en-US" sz="1200">
                <a:solidFill>
                  <a:prstClr val="black"/>
                </a:solidFill>
              </a:rPr>
              <a:pPr/>
              <a:t>23</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extLst>
      <p:ext uri="{BB962C8B-B14F-4D97-AF65-F5344CB8AC3E}">
        <p14:creationId xmlns:p14="http://schemas.microsoft.com/office/powerpoint/2010/main" val="1459714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3534D18-302C-5C44-A39E-9F8BE420982E}" type="slidenum">
              <a:rPr lang="en-US" sz="1200">
                <a:solidFill>
                  <a:srgbClr val="000000"/>
                </a:solidFill>
              </a:rPr>
              <a:pPr/>
              <a:t>26</a:t>
            </a:fld>
            <a:endParaRPr 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7A3130E-9DB1-0742-9DA7-1FF840EE0A70}" type="slidenum">
              <a:rPr lang="en-US" sz="1200"/>
              <a:pPr/>
              <a:t>28</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明朝" pitchFamily="24" charset="-128"/>
                <a:cs typeface="Arial"/>
              </a:rPr>
              <a:t>Why is the word “abbreviate” so long? I don’t know!</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C1D4969-A2C8-2F40-AB0A-7AFAC0590230}" type="slidenum">
              <a:rPr lang="en-US" sz="1200">
                <a:solidFill>
                  <a:prstClr val="black"/>
                </a:solidFill>
              </a:rPr>
              <a:pPr/>
              <a:t>34</a:t>
            </a:fld>
            <a:endParaRPr lang="en-US" sz="1200">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F3E705-CBA2-A742-B39C-2DA59AD29086}" type="slidenum">
              <a:rPr lang="en-US" sz="1200">
                <a:solidFill>
                  <a:prstClr val="black"/>
                </a:solidFill>
              </a:rPr>
              <a:pPr/>
              <a:t>35</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9BB9EDD-D4A5-8E44-882F-75A7B35BBC7C}" type="slidenum">
              <a:rPr lang="en-US" sz="1200">
                <a:solidFill>
                  <a:srgbClr val="000000"/>
                </a:solidFill>
              </a:rPr>
              <a:pPr/>
              <a:t>40</a:t>
            </a:fld>
            <a:endParaRPr lang="en-US" sz="1200">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明朝" pitchFamily="24" charset="-128"/>
                <a:cs typeface="Arial"/>
              </a:rPr>
              <a:t>Why is the word “pronunciation” so difficult to say? I don’t know! </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6735D7-E9D4-A74F-B7BD-4AD6424F2F8F}" type="slidenum">
              <a:rPr lang="en-US" sz="1200"/>
              <a:pPr/>
              <a:t>56</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6735D7-E9D4-A74F-B7BD-4AD6424F2F8F}" type="slidenum">
              <a:rPr lang="en-US" sz="1200"/>
              <a:pPr/>
              <a:t>60</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2F30B5-FD5F-6340-9757-D9C2D0D0EC3C}" type="slidenum">
              <a:rPr lang="en-US" sz="1200"/>
              <a:pPr/>
              <a:t>62</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a:effectLst/>
              </a:rPr>
              <a:t>Singapore is home to two of the world</a:t>
            </a:r>
            <a:r>
              <a:rPr lang="uk-UA">
                <a:effectLst/>
              </a:rPr>
              <a:t>'</a:t>
            </a:r>
            <a:r>
              <a:rPr lang="en-US">
                <a:effectLst/>
              </a:rPr>
              <a:t>s three most expensive buildings</a:t>
            </a:r>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63</a:t>
            </a:fld>
            <a:endParaRPr lang="en-US"/>
          </a:p>
        </p:txBody>
      </p:sp>
    </p:spTree>
    <p:extLst>
      <p:ext uri="{BB962C8B-B14F-4D97-AF65-F5344CB8AC3E}">
        <p14:creationId xmlns:p14="http://schemas.microsoft.com/office/powerpoint/2010/main" val="2204393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765A79-3F88-DC4B-AF40-1EC4E8F955EF}" type="slidenum">
              <a:rPr lang="en-US" sz="1200"/>
              <a:pPr/>
              <a:t>66</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明朝" pitchFamily="24" charset="-128"/>
                <a:cs typeface="Arial"/>
              </a:rPr>
              <a:t>I often hear people say “pro-noun-ci-a-</a:t>
            </a:r>
            <a:r>
              <a:rPr kumimoji="1" lang="en-US" sz="1200" kern="1200" dirty="0" err="1">
                <a:solidFill>
                  <a:schemeClr val="tx1"/>
                </a:solidFill>
                <a:effectLst/>
                <a:latin typeface="Arial"/>
                <a:ea typeface="ＭＳ Ｐ明朝" pitchFamily="24" charset="-128"/>
                <a:cs typeface="Arial"/>
              </a:rPr>
              <a:t>tion</a:t>
            </a:r>
            <a:r>
              <a:rPr kumimoji="1" lang="en-US" sz="1200" kern="1200" dirty="0">
                <a:solidFill>
                  <a:schemeClr val="tx1"/>
                </a:solidFill>
                <a:effectLst/>
                <a:latin typeface="Arial"/>
                <a:ea typeface="ＭＳ Ｐ明朝" pitchFamily="24" charset="-128"/>
                <a:cs typeface="Arial"/>
              </a:rPr>
              <a:t>,” but I’m not sure why either way is so tough to say.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998E51-A201-CB49-A6AC-FFF0570A4E90}" type="slidenum">
              <a:rPr lang="en-US" sz="1200"/>
              <a:pPr/>
              <a:t>70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3E705-CBA2-A742-B39C-2DA59AD29086}"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extLst>
      <p:ext uri="{BB962C8B-B14F-4D97-AF65-F5344CB8AC3E}">
        <p14:creationId xmlns:p14="http://schemas.microsoft.com/office/powerpoint/2010/main" val="306441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明朝" pitchFamily="24" charset="-128"/>
                <a:cs typeface="Arial"/>
              </a:rPr>
              <a:t>On a more serious note, while many here in Singapore see their entire family trust Christ, I don’t know why my parents haven’t learned to genuinely love Jesus even though I have prayed for them for 45 years.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EDB5B-6835-9B40-B530-D4ABD7914D6E}" type="slidenum">
              <a:rPr lang="en-US">
                <a:solidFill>
                  <a:prstClr val="black"/>
                </a:solidFill>
              </a:rPr>
              <a:pPr>
                <a:defRPr/>
              </a:pPr>
              <a:t>91</a:t>
            </a:fld>
            <a:endParaRPr lang="en-US">
              <a:solidFill>
                <a:prstClr val="black"/>
              </a:solidFill>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6B7BA3-5086-7D42-9F07-D5C834B683F2}" type="slidenum">
              <a:rPr lang="en-US">
                <a:solidFill>
                  <a:prstClr val="black"/>
                </a:solidFill>
              </a:rPr>
              <a:pPr>
                <a:defRPr/>
              </a:pPr>
              <a:t>92</a:t>
            </a:fld>
            <a:endParaRPr lang="en-US">
              <a:solidFill>
                <a:prstClr val="black"/>
              </a:solidFill>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algn="l" eaLnBrk="1" hangingPunct="1">
              <a:spcBef>
                <a:spcPts val="1200"/>
              </a:spcBef>
              <a:spcAft>
                <a:spcPts val="300"/>
              </a:spcAft>
            </a:pPr>
            <a:r>
              <a:rPr kumimoji="1" lang="en-US" sz="1200" kern="1200" dirty="0">
                <a:solidFill>
                  <a:schemeClr val="tx1"/>
                </a:solidFill>
                <a:effectLst/>
                <a:latin typeface="Arial"/>
                <a:ea typeface="ＭＳ Ｐ明朝" pitchFamily="24" charset="-128"/>
                <a:cs typeface="Arial"/>
              </a:rPr>
              <a:t>Also, why don’t our families passionately love Jesus?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C9F5EA-4B96-F24A-9315-C8A71A450711}" type="slidenum">
              <a:rPr lang="en-US" sz="1200">
                <a:solidFill>
                  <a:srgbClr val="000000"/>
                </a:solidFill>
              </a:rPr>
              <a:pPr/>
              <a:t>105</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Why do ungodly people always seem to have more money than the godly? I also can’t tell you the answer.</a:t>
            </a:r>
            <a:r>
              <a:rPr lang="en-SG">
                <a:effectLst/>
                <a:latin typeface="Arial"/>
                <a:cs typeface="Arial"/>
              </a:rPr>
              <a:t> </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 also can’t tell you the reason for a lot of other things. Honestly, it seems like in some ways, I have more questions than answers!</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6200" y="8867001"/>
            <a:ext cx="29718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pPr>
                <a:defRPr/>
              </a:pPr>
              <a:t>‹#›</a:t>
            </a:fld>
            <a:endParaRPr lang="en-US"/>
          </a:p>
        </p:txBody>
      </p:sp>
    </p:spTree>
    <p:extLst>
      <p:ext uri="{BB962C8B-B14F-4D97-AF65-F5344CB8AC3E}">
        <p14:creationId xmlns:p14="http://schemas.microsoft.com/office/powerpoint/2010/main" val="375943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pPr>
                <a:defRPr/>
              </a:pPr>
              <a:t>‹#›</a:t>
            </a:fld>
            <a:endParaRPr lang="en-US"/>
          </a:p>
        </p:txBody>
      </p:sp>
    </p:spTree>
    <p:extLst>
      <p:ext uri="{BB962C8B-B14F-4D97-AF65-F5344CB8AC3E}">
        <p14:creationId xmlns:p14="http://schemas.microsoft.com/office/powerpoint/2010/main" val="520414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4257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1586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8245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6869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736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302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566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0997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606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52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pPr>
                <a:defRPr/>
              </a:pPr>
              <a:t>‹#›</a:t>
            </a:fld>
            <a:endParaRPr lang="en-US"/>
          </a:p>
        </p:txBody>
      </p:sp>
    </p:spTree>
    <p:extLst>
      <p:ext uri="{BB962C8B-B14F-4D97-AF65-F5344CB8AC3E}">
        <p14:creationId xmlns:p14="http://schemas.microsoft.com/office/powerpoint/2010/main" val="3745588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3119290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39040354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2065955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25322861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2228142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21211265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840874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14930439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29223902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615103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4BCE0F3-77D3-F14E-9D36-CC1D46826F3C}" type="slidenum">
              <a:rPr lang="en-US"/>
              <a:pPr>
                <a:defRPr/>
              </a:pPr>
              <a:t>‹#›</a:t>
            </a:fld>
            <a:endParaRPr lang="en-US"/>
          </a:p>
        </p:txBody>
      </p:sp>
    </p:spTree>
    <p:extLst>
      <p:ext uri="{BB962C8B-B14F-4D97-AF65-F5344CB8AC3E}">
        <p14:creationId xmlns:p14="http://schemas.microsoft.com/office/powerpoint/2010/main" val="19315507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19375039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85728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21387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87693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63115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412545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6645933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698060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48593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0677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34620771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826345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979827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592581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0172820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888515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1840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979820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8701749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1603516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2210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F5E359-BDB1-D64D-94B8-5661D8FAB349}" type="slidenum">
              <a:rPr lang="en-US"/>
              <a:pPr>
                <a:defRPr/>
              </a:pPr>
              <a:t>‹#›</a:t>
            </a:fld>
            <a:endParaRPr lang="en-US"/>
          </a:p>
        </p:txBody>
      </p:sp>
    </p:spTree>
    <p:extLst>
      <p:ext uri="{BB962C8B-B14F-4D97-AF65-F5344CB8AC3E}">
        <p14:creationId xmlns:p14="http://schemas.microsoft.com/office/powerpoint/2010/main" val="22598821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5228478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7481151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2501419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714004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114966117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grpSp>
        <p:nvGrpSpPr>
          <p:cNvPr id="2"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4BCE0F3-77D3-F14E-9D36-CC1D46826F3C}" type="slidenum">
              <a:rPr lang="en-US"/>
              <a:pPr>
                <a:defRPr/>
              </a:pPr>
              <a:t>‹#›</a:t>
            </a:fld>
            <a:endParaRPr lang="en-US"/>
          </a:p>
        </p:txBody>
      </p:sp>
    </p:spTree>
    <p:extLst>
      <p:ext uri="{BB962C8B-B14F-4D97-AF65-F5344CB8AC3E}">
        <p14:creationId xmlns:p14="http://schemas.microsoft.com/office/powerpoint/2010/main" val="19315507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4363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56393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933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0219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497042C-1B7A-504B-8072-92D2E2768F27}" type="slidenum">
              <a:rPr lang="en-US"/>
              <a:pPr>
                <a:defRPr/>
              </a:pPr>
              <a:t>‹#›</a:t>
            </a:fld>
            <a:endParaRPr lang="en-US"/>
          </a:p>
        </p:txBody>
      </p:sp>
    </p:spTree>
    <p:extLst>
      <p:ext uri="{BB962C8B-B14F-4D97-AF65-F5344CB8AC3E}">
        <p14:creationId xmlns:p14="http://schemas.microsoft.com/office/powerpoint/2010/main" val="3789829932"/>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07118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0708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6220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4972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8938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0414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55887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p:txBody>
          <a:bodyPr/>
          <a:lstStyle>
            <a:lvl1pPr>
              <a:defRPr/>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a:lvl1pPr>
          </a:lstStyle>
          <a:p>
            <a:pPr>
              <a:defRPr/>
            </a:pPr>
            <a:fld id="{AC45D540-3F5F-534F-81CD-F3C4C628B4E9}" type="slidenum">
              <a:rPr lang="en-US" altLang="ja-JP" smtClean="0"/>
              <a:pPr>
                <a:defRPr/>
              </a:pPr>
              <a:t>‹#›</a:t>
            </a:fld>
            <a:endParaRPr lang="en-US" altLang="ja-JP"/>
          </a:p>
        </p:txBody>
      </p:sp>
    </p:spTree>
    <p:extLst>
      <p:ext uri="{BB962C8B-B14F-4D97-AF65-F5344CB8AC3E}">
        <p14:creationId xmlns:p14="http://schemas.microsoft.com/office/powerpoint/2010/main" val="38896660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E8344C0C-5774-D947-9C24-BCCD55DC0B58}" type="slidenum">
              <a:rPr lang="en-US" altLang="ja-JP" smtClean="0"/>
              <a:pPr>
                <a:defRPr/>
              </a:pPr>
              <a:t>‹#›</a:t>
            </a:fld>
            <a:endParaRPr lang="en-US" altLang="ja-JP"/>
          </a:p>
        </p:txBody>
      </p:sp>
    </p:spTree>
    <p:extLst>
      <p:ext uri="{BB962C8B-B14F-4D97-AF65-F5344CB8AC3E}">
        <p14:creationId xmlns:p14="http://schemas.microsoft.com/office/powerpoint/2010/main" val="17377574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61918363-125D-8E4B-9CB8-7AD313E66688}" type="slidenum">
              <a:rPr lang="en-US" altLang="ja-JP" smtClean="0"/>
              <a:pPr>
                <a:defRPr/>
              </a:pPr>
              <a:t>‹#›</a:t>
            </a:fld>
            <a:endParaRPr lang="en-US" altLang="ja-JP"/>
          </a:p>
        </p:txBody>
      </p:sp>
    </p:spTree>
    <p:extLst>
      <p:ext uri="{BB962C8B-B14F-4D97-AF65-F5344CB8AC3E}">
        <p14:creationId xmlns:p14="http://schemas.microsoft.com/office/powerpoint/2010/main" val="2424959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10A484-C407-D143-92BA-86289D8DD20E}" type="slidenum">
              <a:rPr lang="en-US"/>
              <a:pPr>
                <a:defRPr/>
              </a:pPr>
              <a:t>‹#›</a:t>
            </a:fld>
            <a:endParaRPr lang="en-US"/>
          </a:p>
        </p:txBody>
      </p:sp>
    </p:spTree>
    <p:extLst>
      <p:ext uri="{BB962C8B-B14F-4D97-AF65-F5344CB8AC3E}">
        <p14:creationId xmlns:p14="http://schemas.microsoft.com/office/powerpoint/2010/main" val="412842275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82D46EEB-D231-994E-B989-26BD56E6BEA3}" type="slidenum">
              <a:rPr lang="en-US" altLang="ja-JP" smtClean="0"/>
              <a:pPr>
                <a:defRPr/>
              </a:pPr>
              <a:t>‹#›</a:t>
            </a:fld>
            <a:endParaRPr lang="en-US" altLang="ja-JP"/>
          </a:p>
        </p:txBody>
      </p:sp>
    </p:spTree>
    <p:extLst>
      <p:ext uri="{BB962C8B-B14F-4D97-AF65-F5344CB8AC3E}">
        <p14:creationId xmlns:p14="http://schemas.microsoft.com/office/powerpoint/2010/main" val="5043065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19CB34AA-6390-8343-9AA2-2DD0A7410128}" type="slidenum">
              <a:rPr lang="en-US" altLang="ja-JP" smtClean="0"/>
              <a:pPr>
                <a:defRPr/>
              </a:pPr>
              <a:t>‹#›</a:t>
            </a:fld>
            <a:endParaRPr lang="en-US" altLang="ja-JP"/>
          </a:p>
        </p:txBody>
      </p:sp>
    </p:spTree>
    <p:extLst>
      <p:ext uri="{BB962C8B-B14F-4D97-AF65-F5344CB8AC3E}">
        <p14:creationId xmlns:p14="http://schemas.microsoft.com/office/powerpoint/2010/main" val="26416465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D98F578F-8F83-0242-96D6-CEF665D4430B}" type="slidenum">
              <a:rPr lang="en-US" altLang="ja-JP" smtClean="0"/>
              <a:pPr>
                <a:defRPr/>
              </a:pPr>
              <a:t>‹#›</a:t>
            </a:fld>
            <a:endParaRPr lang="en-US" altLang="ja-JP"/>
          </a:p>
        </p:txBody>
      </p:sp>
    </p:spTree>
    <p:extLst>
      <p:ext uri="{BB962C8B-B14F-4D97-AF65-F5344CB8AC3E}">
        <p14:creationId xmlns:p14="http://schemas.microsoft.com/office/powerpoint/2010/main" val="1143572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FCD9AC2D-B26A-6648-AD41-619BA6CA349B}" type="slidenum">
              <a:rPr lang="en-US" altLang="ja-JP" smtClean="0"/>
              <a:pPr>
                <a:defRPr/>
              </a:pPr>
              <a:t>‹#›</a:t>
            </a:fld>
            <a:endParaRPr lang="en-US" altLang="ja-JP"/>
          </a:p>
        </p:txBody>
      </p:sp>
    </p:spTree>
    <p:extLst>
      <p:ext uri="{BB962C8B-B14F-4D97-AF65-F5344CB8AC3E}">
        <p14:creationId xmlns:p14="http://schemas.microsoft.com/office/powerpoint/2010/main" val="6791733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B8CF1854-F65D-834B-9177-1FF06782A5E4}" type="slidenum">
              <a:rPr lang="en-US" altLang="ja-JP" smtClean="0"/>
              <a:pPr>
                <a:defRPr/>
              </a:pPr>
              <a:t>‹#›</a:t>
            </a:fld>
            <a:endParaRPr lang="en-US" altLang="ja-JP"/>
          </a:p>
        </p:txBody>
      </p:sp>
    </p:spTree>
    <p:extLst>
      <p:ext uri="{BB962C8B-B14F-4D97-AF65-F5344CB8AC3E}">
        <p14:creationId xmlns:p14="http://schemas.microsoft.com/office/powerpoint/2010/main" val="202049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6F0F69DF-7326-3E49-99F3-41A9B3206292}" type="slidenum">
              <a:rPr lang="en-US" altLang="ja-JP" smtClean="0"/>
              <a:pPr>
                <a:defRPr/>
              </a:pPr>
              <a:t>‹#›</a:t>
            </a:fld>
            <a:endParaRPr lang="en-US" altLang="ja-JP"/>
          </a:p>
        </p:txBody>
      </p:sp>
    </p:spTree>
    <p:extLst>
      <p:ext uri="{BB962C8B-B14F-4D97-AF65-F5344CB8AC3E}">
        <p14:creationId xmlns:p14="http://schemas.microsoft.com/office/powerpoint/2010/main" val="7162201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070602F6-978C-B048-8113-31567A40E8A2}" type="slidenum">
              <a:rPr lang="en-US" altLang="ja-JP" smtClean="0"/>
              <a:pPr>
                <a:defRPr/>
              </a:pPr>
              <a:t>‹#›</a:t>
            </a:fld>
            <a:endParaRPr lang="en-US" altLang="ja-JP"/>
          </a:p>
        </p:txBody>
      </p:sp>
    </p:spTree>
    <p:extLst>
      <p:ext uri="{BB962C8B-B14F-4D97-AF65-F5344CB8AC3E}">
        <p14:creationId xmlns:p14="http://schemas.microsoft.com/office/powerpoint/2010/main" val="8681856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A93BE19-7635-A046-A86C-578612CCC7E4}" type="slidenum">
              <a:rPr lang="en-US" altLang="ja-JP" smtClean="0"/>
              <a:pPr>
                <a:defRPr/>
              </a:pPr>
              <a:t>‹#›</a:t>
            </a:fld>
            <a:endParaRPr lang="en-US" altLang="ja-JP"/>
          </a:p>
        </p:txBody>
      </p:sp>
    </p:spTree>
    <p:extLst>
      <p:ext uri="{BB962C8B-B14F-4D97-AF65-F5344CB8AC3E}">
        <p14:creationId xmlns:p14="http://schemas.microsoft.com/office/powerpoint/2010/main" val="1560208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604355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Tahoma"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Tahoma"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Tahoma" charset="0"/>
              </a:defRPr>
            </a:lvl1pPr>
          </a:lstStyle>
          <a:p>
            <a:pPr>
              <a:defRPr/>
            </a:pPr>
            <a:fld id="{DEEA1A16-9C0A-864E-96D6-78B0BA09E901}" type="slidenum">
              <a:rPr lang="en-US"/>
              <a:pPr>
                <a:defRPr/>
              </a:pPr>
              <a:t>‹#›</a:t>
            </a:fld>
            <a:endParaRPr lang="en-US"/>
          </a:p>
        </p:txBody>
      </p:sp>
    </p:spTree>
    <p:extLst>
      <p:ext uri="{BB962C8B-B14F-4D97-AF65-F5344CB8AC3E}">
        <p14:creationId xmlns:p14="http://schemas.microsoft.com/office/powerpoint/2010/main" val="41728622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6D457071-51CE-E24B-B20D-C861F7AD9FB7}" type="slidenum">
              <a:rPr lang="en-US"/>
              <a:pPr>
                <a:defRPr/>
              </a:pPr>
              <a:t>‹#›</a:t>
            </a:fld>
            <a:endParaRPr lang="en-US"/>
          </a:p>
        </p:txBody>
      </p:sp>
    </p:spTree>
    <p:extLst>
      <p:ext uri="{BB962C8B-B14F-4D97-AF65-F5344CB8AC3E}">
        <p14:creationId xmlns:p14="http://schemas.microsoft.com/office/powerpoint/2010/main" val="42243986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pPr>
                <a:defRPr/>
              </a:pPr>
              <a:t>‹#›</a:t>
            </a:fld>
            <a:endParaRPr lang="en-US"/>
          </a:p>
        </p:txBody>
      </p:sp>
    </p:spTree>
    <p:extLst>
      <p:ext uri="{BB962C8B-B14F-4D97-AF65-F5344CB8AC3E}">
        <p14:creationId xmlns:p14="http://schemas.microsoft.com/office/powerpoint/2010/main" val="2465639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EC680B18-188A-964B-98EC-11471C86F7E3}" type="slidenum">
              <a:rPr lang="en-US"/>
              <a:pPr>
                <a:defRPr/>
              </a:pPr>
              <a:t>‹#›</a:t>
            </a:fld>
            <a:endParaRPr lang="en-US"/>
          </a:p>
        </p:txBody>
      </p:sp>
    </p:spTree>
    <p:extLst>
      <p:ext uri="{BB962C8B-B14F-4D97-AF65-F5344CB8AC3E}">
        <p14:creationId xmlns:p14="http://schemas.microsoft.com/office/powerpoint/2010/main" val="50805315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4BE5A7C4-D003-724F-BA91-E199F89E1513}" type="slidenum">
              <a:rPr lang="en-US"/>
              <a:pPr>
                <a:defRPr/>
              </a:pPr>
              <a:t>‹#›</a:t>
            </a:fld>
            <a:endParaRPr lang="en-US"/>
          </a:p>
        </p:txBody>
      </p:sp>
    </p:spTree>
    <p:extLst>
      <p:ext uri="{BB962C8B-B14F-4D97-AF65-F5344CB8AC3E}">
        <p14:creationId xmlns:p14="http://schemas.microsoft.com/office/powerpoint/2010/main" val="9249372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ahoma" charset="0"/>
              </a:defRPr>
            </a:lvl1pPr>
          </a:lstStyle>
          <a:p>
            <a:pPr>
              <a:defRPr/>
            </a:pPr>
            <a:fld id="{37012101-5850-594C-8323-5D2FC514D69A}" type="slidenum">
              <a:rPr lang="en-US"/>
              <a:pPr>
                <a:defRPr/>
              </a:pPr>
              <a:t>‹#›</a:t>
            </a:fld>
            <a:endParaRPr lang="en-US"/>
          </a:p>
        </p:txBody>
      </p:sp>
    </p:spTree>
    <p:extLst>
      <p:ext uri="{BB962C8B-B14F-4D97-AF65-F5344CB8AC3E}">
        <p14:creationId xmlns:p14="http://schemas.microsoft.com/office/powerpoint/2010/main" val="145633111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ahoma" charset="0"/>
              </a:defRPr>
            </a:lvl1pPr>
          </a:lstStyle>
          <a:p>
            <a:pPr>
              <a:defRPr/>
            </a:pPr>
            <a:fld id="{71F30887-E4BF-0641-905B-292EF91918BC}" type="slidenum">
              <a:rPr lang="en-US"/>
              <a:pPr>
                <a:defRPr/>
              </a:pPr>
              <a:t>‹#›</a:t>
            </a:fld>
            <a:endParaRPr lang="en-US"/>
          </a:p>
        </p:txBody>
      </p:sp>
    </p:spTree>
    <p:extLst>
      <p:ext uri="{BB962C8B-B14F-4D97-AF65-F5344CB8AC3E}">
        <p14:creationId xmlns:p14="http://schemas.microsoft.com/office/powerpoint/2010/main" val="355128915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ahoma" charset="0"/>
              </a:defRPr>
            </a:lvl1pPr>
          </a:lstStyle>
          <a:p>
            <a:pPr>
              <a:defRPr/>
            </a:pPr>
            <a:fld id="{376E9AFC-961E-1349-8E44-DBEDE5DCFFBC}" type="slidenum">
              <a:rPr lang="en-US"/>
              <a:pPr>
                <a:defRPr/>
              </a:pPr>
              <a:t>‹#›</a:t>
            </a:fld>
            <a:endParaRPr lang="en-US"/>
          </a:p>
        </p:txBody>
      </p:sp>
    </p:spTree>
    <p:extLst>
      <p:ext uri="{BB962C8B-B14F-4D97-AF65-F5344CB8AC3E}">
        <p14:creationId xmlns:p14="http://schemas.microsoft.com/office/powerpoint/2010/main" val="41491715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DC2AC11E-EAA0-1B49-A5F5-384361C4006E}" type="slidenum">
              <a:rPr lang="en-US"/>
              <a:pPr>
                <a:defRPr/>
              </a:pPr>
              <a:t>‹#›</a:t>
            </a:fld>
            <a:endParaRPr lang="en-US"/>
          </a:p>
        </p:txBody>
      </p:sp>
    </p:spTree>
    <p:extLst>
      <p:ext uri="{BB962C8B-B14F-4D97-AF65-F5344CB8AC3E}">
        <p14:creationId xmlns:p14="http://schemas.microsoft.com/office/powerpoint/2010/main" val="20884873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F101A71D-8307-E240-81E0-EEE96B2018BA}" type="slidenum">
              <a:rPr lang="en-US"/>
              <a:pPr>
                <a:defRPr/>
              </a:pPr>
              <a:t>‹#›</a:t>
            </a:fld>
            <a:endParaRPr lang="en-US"/>
          </a:p>
        </p:txBody>
      </p:sp>
    </p:spTree>
    <p:extLst>
      <p:ext uri="{BB962C8B-B14F-4D97-AF65-F5344CB8AC3E}">
        <p14:creationId xmlns:p14="http://schemas.microsoft.com/office/powerpoint/2010/main" val="19918392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D1ADA4D1-B2B3-F140-AC57-7109DA871B46}" type="slidenum">
              <a:rPr lang="en-US"/>
              <a:pPr>
                <a:defRPr/>
              </a:pPr>
              <a:t>‹#›</a:t>
            </a:fld>
            <a:endParaRPr lang="en-US"/>
          </a:p>
        </p:txBody>
      </p:sp>
    </p:spTree>
    <p:extLst>
      <p:ext uri="{BB962C8B-B14F-4D97-AF65-F5344CB8AC3E}">
        <p14:creationId xmlns:p14="http://schemas.microsoft.com/office/powerpoint/2010/main" val="82377316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59C3D30B-C27B-2C44-B6E0-43205D827D3C}" type="slidenum">
              <a:rPr lang="en-US"/>
              <a:pPr>
                <a:defRPr/>
              </a:pPr>
              <a:t>‹#›</a:t>
            </a:fld>
            <a:endParaRPr lang="en-US"/>
          </a:p>
        </p:txBody>
      </p:sp>
    </p:spTree>
    <p:extLst>
      <p:ext uri="{BB962C8B-B14F-4D97-AF65-F5344CB8AC3E}">
        <p14:creationId xmlns:p14="http://schemas.microsoft.com/office/powerpoint/2010/main" val="180869785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9041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pPr>
                <a:defRPr/>
              </a:pPr>
              <a:t>‹#›</a:t>
            </a:fld>
            <a:endParaRPr lang="en-US"/>
          </a:p>
        </p:txBody>
      </p:sp>
    </p:spTree>
    <p:extLst>
      <p:ext uri="{BB962C8B-B14F-4D97-AF65-F5344CB8AC3E}">
        <p14:creationId xmlns:p14="http://schemas.microsoft.com/office/powerpoint/2010/main" val="779933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47273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6086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177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4176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086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335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53870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4512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7567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6687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pPr>
                <a:defRPr/>
              </a:pPr>
              <a:t>‹#›</a:t>
            </a:fld>
            <a:endParaRPr lang="en-US"/>
          </a:p>
        </p:txBody>
      </p:sp>
    </p:spTree>
    <p:extLst>
      <p:ext uri="{BB962C8B-B14F-4D97-AF65-F5344CB8AC3E}">
        <p14:creationId xmlns:p14="http://schemas.microsoft.com/office/powerpoint/2010/main" val="900219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5070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0714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95012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22766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55374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37174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25563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67556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55871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002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pPr>
                <a:defRPr/>
              </a:pPr>
              <a:t>‹#›</a:t>
            </a:fld>
            <a:endParaRPr lang="en-US"/>
          </a:p>
        </p:txBody>
      </p:sp>
    </p:spTree>
    <p:extLst>
      <p:ext uri="{BB962C8B-B14F-4D97-AF65-F5344CB8AC3E}">
        <p14:creationId xmlns:p14="http://schemas.microsoft.com/office/powerpoint/2010/main" val="1240711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24354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463678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6/16/22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14095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073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975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1775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4689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757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8335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31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pPr>
                <a:defRPr/>
              </a:pPr>
              <a:t>‹#›</a:t>
            </a:fld>
            <a:endParaRPr lang="en-US"/>
          </a:p>
        </p:txBody>
      </p:sp>
    </p:spTree>
    <p:extLst>
      <p:ext uri="{BB962C8B-B14F-4D97-AF65-F5344CB8AC3E}">
        <p14:creationId xmlns:p14="http://schemas.microsoft.com/office/powerpoint/2010/main" val="4140708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156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94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5867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9612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755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0292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7089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23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8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97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pPr>
                <a:defRPr/>
              </a:pPr>
              <a:t>‹#›</a:t>
            </a:fld>
            <a:endParaRPr lang="en-US"/>
          </a:p>
        </p:txBody>
      </p:sp>
    </p:spTree>
    <p:extLst>
      <p:ext uri="{BB962C8B-B14F-4D97-AF65-F5344CB8AC3E}">
        <p14:creationId xmlns:p14="http://schemas.microsoft.com/office/powerpoint/2010/main" val="906220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8418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666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242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314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94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24278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61313"/>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97460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82289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751908"/>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pPr>
                <a:defRPr/>
              </a:pPr>
              <a:t>‹#›</a:t>
            </a:fld>
            <a:endParaRPr lang="en-US"/>
          </a:p>
        </p:txBody>
      </p:sp>
    </p:spTree>
    <p:extLst>
      <p:ext uri="{BB962C8B-B14F-4D97-AF65-F5344CB8AC3E}">
        <p14:creationId xmlns:p14="http://schemas.microsoft.com/office/powerpoint/2010/main" val="1228497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95702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61790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928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95704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95854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52696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39242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421588622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944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31046809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pPr>
                <a:defRPr/>
              </a:pPr>
              <a:t>‹#›</a:t>
            </a:fld>
            <a:endParaRPr lang="en-US"/>
          </a:p>
        </p:txBody>
      </p:sp>
    </p:spTree>
    <p:extLst>
      <p:ext uri="{BB962C8B-B14F-4D97-AF65-F5344CB8AC3E}">
        <p14:creationId xmlns:p14="http://schemas.microsoft.com/office/powerpoint/2010/main" val="988938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74965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94851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3298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785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27833399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97915255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272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5954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91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039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1.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3.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4.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5.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6.xml"/><Relationship Id="rId17" Type="http://schemas.openxmlformats.org/officeDocument/2006/relationships/image" Target="../media/image7.png"/><Relationship Id="rId2" Type="http://schemas.openxmlformats.org/officeDocument/2006/relationships/slideLayout" Target="../slideLayouts/slideLayout134.xml"/><Relationship Id="rId16" Type="http://schemas.openxmlformats.org/officeDocument/2006/relationships/image" Target="../media/image6.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5.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9.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0.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3415040"/>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54009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Sans" charset="0"/>
              </a:rPr>
              <a:t>Click to edit Master title style</a:t>
            </a:r>
          </a:p>
        </p:txBody>
      </p:sp>
    </p:spTree>
    <p:extLst>
      <p:ext uri="{BB962C8B-B14F-4D97-AF65-F5344CB8AC3E}">
        <p14:creationId xmlns:p14="http://schemas.microsoft.com/office/powerpoint/2010/main" val="2779754944"/>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Sans" charset="0"/>
        </a:defRPr>
      </a:lvl1pPr>
      <a:lvl2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5pPr>
      <a:lvl6pPr marL="321457"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6pPr>
      <a:lvl7pPr marL="642915"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7pPr>
      <a:lvl8pPr marL="964372"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8pPr>
      <a:lvl9pPr marL="1285829"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Sans"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Sans"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Sans"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Sans"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Sans" charset="0"/>
        </a:defRPr>
      </a:lvl5pPr>
      <a:lvl6pPr marL="321457" algn="ctr" rtl="0" fontAlgn="base">
        <a:spcBef>
          <a:spcPct val="0"/>
        </a:spcBef>
        <a:spcAft>
          <a:spcPct val="0"/>
        </a:spcAft>
        <a:defRPr sz="2500">
          <a:solidFill>
            <a:schemeClr val="tx1"/>
          </a:solidFill>
          <a:latin typeface="+mn-lt"/>
          <a:ea typeface="+mn-ea"/>
          <a:cs typeface="+mn-cs"/>
          <a:sym typeface="GillSans" charset="0"/>
        </a:defRPr>
      </a:lvl6pPr>
      <a:lvl7pPr marL="642915" algn="ctr" rtl="0" fontAlgn="base">
        <a:spcBef>
          <a:spcPct val="0"/>
        </a:spcBef>
        <a:spcAft>
          <a:spcPct val="0"/>
        </a:spcAft>
        <a:defRPr sz="2500">
          <a:solidFill>
            <a:schemeClr val="tx1"/>
          </a:solidFill>
          <a:latin typeface="+mn-lt"/>
          <a:ea typeface="+mn-ea"/>
          <a:cs typeface="+mn-cs"/>
          <a:sym typeface="GillSans" charset="0"/>
        </a:defRPr>
      </a:lvl7pPr>
      <a:lvl8pPr marL="964372" algn="ctr" rtl="0" fontAlgn="base">
        <a:spcBef>
          <a:spcPct val="0"/>
        </a:spcBef>
        <a:spcAft>
          <a:spcPct val="0"/>
        </a:spcAft>
        <a:defRPr sz="2500">
          <a:solidFill>
            <a:schemeClr val="tx1"/>
          </a:solidFill>
          <a:latin typeface="+mn-lt"/>
          <a:ea typeface="+mn-ea"/>
          <a:cs typeface="+mn-cs"/>
          <a:sym typeface="GillSans" charset="0"/>
        </a:defRPr>
      </a:lvl8pPr>
      <a:lvl9pPr marL="1285829" algn="ctr" rtl="0" fontAlgn="base">
        <a:spcBef>
          <a:spcPct val="0"/>
        </a:spcBef>
        <a:spcAft>
          <a:spcPct val="0"/>
        </a:spcAft>
        <a:defRPr sz="2500">
          <a:solidFill>
            <a:schemeClr val="tx1"/>
          </a:solidFill>
          <a:latin typeface="+mn-lt"/>
          <a:ea typeface="+mn-ea"/>
          <a:cs typeface="+mn-cs"/>
          <a:sym typeface="Gill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54284735"/>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latin typeface="Times New Roman" charset="0"/>
              </a:rPr>
              <a:pPr>
                <a:defRPr/>
              </a:pPr>
              <a:t>‹#›</a:t>
            </a:fld>
            <a:endParaRPr lang="en-US" altLang="zh-CN">
              <a:latin typeface="Times New Roman" charset="0"/>
            </a:endParaRPr>
          </a:p>
        </p:txBody>
      </p:sp>
    </p:spTree>
    <p:extLst>
      <p:ext uri="{BB962C8B-B14F-4D97-AF65-F5344CB8AC3E}">
        <p14:creationId xmlns:p14="http://schemas.microsoft.com/office/powerpoint/2010/main" val="772656644"/>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pPr>
                <a:defRPr/>
              </a:pPr>
              <a:t>‹#›</a:t>
            </a:fld>
            <a:endParaRPr lang="en-US"/>
          </a:p>
        </p:txBody>
      </p:sp>
    </p:spTree>
    <p:extLst>
      <p:ext uri="{BB962C8B-B14F-4D97-AF65-F5344CB8AC3E}">
        <p14:creationId xmlns:p14="http://schemas.microsoft.com/office/powerpoint/2010/main" val="4109345671"/>
      </p:ext>
    </p:extLst>
  </p:cSld>
  <p:clrMap bg1="dk2" tx1="lt1" bg2="dk1" tx2="lt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lgn="ctr">
              <a:defRPr/>
            </a:pPr>
            <a:fld id="{FF6D996B-A81F-9F46-9984-9F31FE6D3546}" type="slidenum">
              <a:rPr lang="en-US">
                <a:latin typeface="Calisto MT"/>
                <a:cs typeface="ＭＳ Ｐゴシック"/>
              </a:rPr>
              <a:pPr algn="ctr">
                <a:defRPr/>
              </a:pPr>
              <a:t>‹#›</a:t>
            </a:fld>
            <a:endParaRPr lang="en-US">
              <a:latin typeface="Calisto MT"/>
              <a:cs typeface="ＭＳ Ｐゴシック"/>
            </a:endParaRPr>
          </a:p>
        </p:txBody>
      </p:sp>
    </p:spTree>
    <p:extLst>
      <p:ext uri="{BB962C8B-B14F-4D97-AF65-F5344CB8AC3E}">
        <p14:creationId xmlns:p14="http://schemas.microsoft.com/office/powerpoint/2010/main" val="344384909"/>
      </p:ext>
    </p:extLst>
  </p:cSld>
  <p:clrMap bg1="dk2" tx1="lt1" bg2="dk1" tx2="lt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735822788"/>
      </p:ext>
    </p:extLst>
  </p:cSld>
  <p:clrMap bg1="lt1" tx1="dk1" bg2="lt2" tx2="dk2" accent1="accent1" accent2="accent2" accent3="accent3" accent4="accent4" accent5="accent5" accent6="accent6" hlink="hlink" folHlink="folHlink"/>
  <p:sldLayoutIdLst>
    <p:sldLayoutId id="214748470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F5E64C99-B2A9-3242-B7AF-9AE806759E8F}" type="slidenum">
              <a:rPr lang="en-US"/>
              <a:pPr>
                <a:defRPr/>
              </a:pPr>
              <a:t>‹#›</a:t>
            </a:fld>
            <a:endParaRPr lang="en-US"/>
          </a:p>
        </p:txBody>
      </p:sp>
      <p:grpSp>
        <p:nvGrpSpPr>
          <p:cNvPr id="2"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grpSp>
      <p:sp>
        <p:nvSpPr>
          <p:cNvPr id="2560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707"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F5E64C99-B2A9-3242-B7AF-9AE806759E8F}" type="slidenum">
              <a:rPr lang="en-US"/>
              <a:pPr>
                <a:defRPr/>
              </a:pPr>
              <a:t>‹#›</a:t>
            </a:fld>
            <a:endParaRPr lang="en-US"/>
          </a:p>
        </p:txBody>
      </p:sp>
      <p:grpSp>
        <p:nvGrpSpPr>
          <p:cNvPr id="2560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560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35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8C8E5C28-7819-B248-9DDC-4CA1363C40B2}" type="slidenum">
              <a:rPr lang="en-GB" smtClean="0"/>
              <a:pPr>
                <a:defRPr/>
              </a:pPr>
              <a:t>‹#›</a:t>
            </a:fld>
            <a:endParaRPr lang="en-GB"/>
          </a:p>
        </p:txBody>
      </p:sp>
    </p:spTree>
    <p:extLst>
      <p:ext uri="{BB962C8B-B14F-4D97-AF65-F5344CB8AC3E}">
        <p14:creationId xmlns:p14="http://schemas.microsoft.com/office/powerpoint/2010/main" val="289215626"/>
      </p:ext>
    </p:extLst>
  </p:cSld>
  <p:clrMap bg1="dk2" tx1="lt1" bg2="dk1" tx2="lt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C1564BD-B0DD-1742-808E-99D8D2D499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79F90B2-01F4-8D44-8397-A5651BBCFF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424" r:id="rId3"/>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228600"/>
            <a:ext cx="8686800" cy="5943600"/>
            <a:chOff x="144" y="144"/>
            <a:chExt cx="5472" cy="3744"/>
          </a:xfrm>
        </p:grpSpPr>
        <p:sp>
          <p:nvSpPr>
            <p:cNvPr id="39944"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5"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6"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9939"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mn-ea"/>
                <a:cs typeface="+mn-cs"/>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charset="0"/>
                <a:ea typeface="+mn-ea"/>
                <a:cs typeface="+mn-cs"/>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814F2820-C4DD-6D4D-9498-A221A1ACF3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464261362"/>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pPr defTabSz="457200" fontAlgn="auto">
              <a:spcBef>
                <a:spcPts val="0"/>
              </a:spcBef>
              <a:spcAft>
                <a:spcPts val="0"/>
              </a:spcAft>
            </a:pPr>
            <a:fld id="{52F367E4-7E1D-FF4E-AF00-438FDA6547A0}" type="datetimeFigureOut">
              <a:rPr lang="en-US" smtClean="0">
                <a:latin typeface="Arial"/>
                <a:ea typeface="SimSun"/>
              </a:rPr>
              <a:pPr defTabSz="457200" fontAlgn="auto">
                <a:spcBef>
                  <a:spcPts val="0"/>
                </a:spcBef>
                <a:spcAft>
                  <a:spcPts val="0"/>
                </a:spcAft>
              </a:pPr>
              <a:t>6/16/22</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pPr defTabSz="457200" fontAlgn="auto">
              <a:spcBef>
                <a:spcPts val="0"/>
              </a:spcBef>
              <a:spcAft>
                <a:spcPts val="0"/>
              </a:spcAft>
            </a:pPr>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457200" fontAlgn="auto">
              <a:spcBef>
                <a:spcPts val="0"/>
              </a:spcBef>
              <a:spcAft>
                <a:spcPts val="0"/>
              </a:spcAft>
            </a:pPr>
            <a:fld id="{8C99E196-A115-2F47-A252-2B1A00B54207}" type="slidenum">
              <a:rPr lang="en-US" smtClean="0">
                <a:latin typeface="Arial"/>
                <a:ea typeface="SimSun"/>
              </a:rPr>
              <a:pPr defTabSz="457200" fontAlgn="auto">
                <a:spcBef>
                  <a:spcPts val="0"/>
                </a:spcBef>
                <a:spcAft>
                  <a:spcPts val="0"/>
                </a:spcAft>
              </a:pPr>
              <a:t>‹#›</a:t>
            </a:fld>
            <a:endParaRPr lang="en-US">
              <a:latin typeface="Arial"/>
              <a:ea typeface="SimSun"/>
            </a:endParaRPr>
          </a:p>
        </p:txBody>
      </p:sp>
    </p:spTree>
    <p:extLst>
      <p:ext uri="{BB962C8B-B14F-4D97-AF65-F5344CB8AC3E}">
        <p14:creationId xmlns:p14="http://schemas.microsoft.com/office/powerpoint/2010/main" val="1961601191"/>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10889392"/>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74.xml"/><Relationship Id="rId1" Type="http://schemas.openxmlformats.org/officeDocument/2006/relationships/slideLayout" Target="../slideLayouts/slideLayout144.xml"/><Relationship Id="rId4" Type="http://schemas.openxmlformats.org/officeDocument/2006/relationships/image" Target="../media/image85.jpeg"/></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2.xml"/><Relationship Id="rId1" Type="http://schemas.openxmlformats.org/officeDocument/2006/relationships/slideLayout" Target="../slideLayouts/slideLayout14.xml"/><Relationship Id="rId5" Type="http://schemas.openxmlformats.org/officeDocument/2006/relationships/image" Target="../media/image88.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3.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0.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1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9.xml"/><Relationship Id="rId1" Type="http://schemas.openxmlformats.org/officeDocument/2006/relationships/themeOverride" Target="../theme/themeOverride3.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2.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34.xml"/><Relationship Id="rId4" Type="http://schemas.openxmlformats.org/officeDocument/2006/relationships/image" Target="../media/image76.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134.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9340" y="5302398"/>
            <a:ext cx="9153340"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سفر حبقوق</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9600" b="1" i="1" dirty="0">
                <a:effectLst>
                  <a:glow rad="609600">
                    <a:srgbClr val="000090">
                      <a:alpha val="75000"/>
                    </a:srgbClr>
                  </a:glow>
                </a:effectLst>
                <a:latin typeface="Arial" charset="0"/>
                <a:ea typeface="ＭＳ Ｐゴシック" charset="0"/>
                <a:cs typeface="ＭＳ Ｐゴシック" charset="0"/>
              </a:rPr>
              <a:t>كن منبهراً</a:t>
            </a:r>
            <a:endParaRPr lang="en-US" sz="66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4795947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متحير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71"/>
            <a:ext cx="9144000" cy="4557058"/>
          </a:xfrm>
          <a:prstGeom prst="rect">
            <a:avLst/>
          </a:prstGeom>
        </p:spPr>
      </p:pic>
    </p:spTree>
    <p:extLst>
      <p:ext uri="{BB962C8B-B14F-4D97-AF65-F5344CB8AC3E}">
        <p14:creationId xmlns:p14="http://schemas.microsoft.com/office/powerpoint/2010/main" val="1735651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descr="Hab 3 17somalian-famine-victim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419475" y="3573463"/>
            <a:ext cx="5638800" cy="762000"/>
          </a:xfrm>
        </p:spPr>
        <p:txBody>
          <a:bodyPr/>
          <a:lstStyle/>
          <a:p>
            <a:pPr algn="r">
              <a:defRPr/>
            </a:pPr>
            <a:r>
              <a:rPr lang="ar-JO" dirty="0">
                <a:solidFill>
                  <a:srgbClr val="000000"/>
                </a:solidFill>
                <a:effectLst>
                  <a:outerShdw blurRad="38100" dist="38100" dir="2700000" algn="tl">
                    <a:srgbClr val="FFFFFF"/>
                  </a:outerShdw>
                </a:effectLst>
                <a:latin typeface="Arial" charset="0"/>
                <a:ea typeface="ＭＳ Ｐゴシック" charset="0"/>
              </a:rPr>
              <a:t>حبقوق 3: 17-18</a:t>
            </a:r>
            <a:endParaRPr lang="en-US" dirty="0">
              <a:solidFill>
                <a:srgbClr val="000000"/>
              </a:solidFill>
              <a:effectLst>
                <a:outerShdw blurRad="38100" dist="38100" dir="2700000" algn="tl">
                  <a:srgbClr val="FFFFFF"/>
                </a:outerShdw>
              </a:effectLst>
              <a:latin typeface="Arial" charset="0"/>
              <a:ea typeface="ＭＳ Ｐゴシック" charset="0"/>
            </a:endParaRPr>
          </a:p>
        </p:txBody>
      </p:sp>
      <p:sp>
        <p:nvSpPr>
          <p:cNvPr id="112643" name="Title 1"/>
          <p:cNvSpPr txBox="1">
            <a:spLocks/>
          </p:cNvSpPr>
          <p:nvPr/>
        </p:nvSpPr>
        <p:spPr bwMode="auto">
          <a:xfrm>
            <a:off x="2819400" y="76200"/>
            <a:ext cx="6248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sz="2800" b="1" dirty="0">
                <a:solidFill>
                  <a:srgbClr val="000000"/>
                </a:solidFill>
                <a:latin typeface="Arial" charset="0"/>
                <a:cs typeface="Arial" charset="0"/>
              </a:rPr>
              <a:t>فمع أنه لا يزهر التين</a:t>
            </a:r>
          </a:p>
          <a:p>
            <a:pPr algn="r"/>
            <a:r>
              <a:rPr lang="ar-JO" sz="2800" b="1" dirty="0">
                <a:solidFill>
                  <a:srgbClr val="000000"/>
                </a:solidFill>
                <a:latin typeface="Arial" charset="0"/>
                <a:cs typeface="Arial" charset="0"/>
              </a:rPr>
              <a:t>و لا يكون حمل في الكروم</a:t>
            </a:r>
          </a:p>
          <a:p>
            <a:pPr algn="r"/>
            <a:r>
              <a:rPr lang="ar-JO" sz="2800" b="1" dirty="0">
                <a:solidFill>
                  <a:srgbClr val="000000"/>
                </a:solidFill>
                <a:latin typeface="Arial" charset="0"/>
                <a:cs typeface="Arial" charset="0"/>
              </a:rPr>
              <a:t>يكذب عمل الزيتونة</a:t>
            </a:r>
          </a:p>
          <a:p>
            <a:pPr algn="r"/>
            <a:r>
              <a:rPr lang="ar-JO" sz="2800" b="1" dirty="0">
                <a:solidFill>
                  <a:srgbClr val="000000"/>
                </a:solidFill>
                <a:latin typeface="Arial" charset="0"/>
                <a:cs typeface="Arial" charset="0"/>
              </a:rPr>
              <a:t>و الحقول لا تصنع طعاماً </a:t>
            </a:r>
          </a:p>
          <a:p>
            <a:pPr algn="r"/>
            <a:r>
              <a:rPr lang="ar-JO" sz="2800" b="1" dirty="0">
                <a:solidFill>
                  <a:srgbClr val="000000"/>
                </a:solidFill>
                <a:latin typeface="Arial" charset="0"/>
                <a:cs typeface="Arial" charset="0"/>
              </a:rPr>
              <a:t>ينقطع الغنم من الحظيرة</a:t>
            </a:r>
          </a:p>
          <a:p>
            <a:pPr algn="r"/>
            <a:r>
              <a:rPr lang="ar-JO" sz="2800" b="1" dirty="0">
                <a:solidFill>
                  <a:srgbClr val="000000"/>
                </a:solidFill>
                <a:latin typeface="Arial" charset="0"/>
                <a:cs typeface="Arial" charset="0"/>
              </a:rPr>
              <a:t>و لا بقر في المذاود</a:t>
            </a:r>
          </a:p>
          <a:p>
            <a:pPr algn="r"/>
            <a:r>
              <a:rPr lang="ar-JO" sz="2800" b="1" dirty="0">
                <a:solidFill>
                  <a:srgbClr val="000000"/>
                </a:solidFill>
                <a:latin typeface="Arial" charset="0"/>
                <a:cs typeface="Arial" charset="0"/>
              </a:rPr>
              <a:t>فإني أبتهج بالرب</a:t>
            </a:r>
          </a:p>
          <a:p>
            <a:pPr algn="r"/>
            <a:r>
              <a:rPr lang="ar-JO" sz="2800" b="1" dirty="0">
                <a:solidFill>
                  <a:srgbClr val="000000"/>
                </a:solidFill>
                <a:latin typeface="Arial" charset="0"/>
                <a:cs typeface="Arial" charset="0"/>
              </a:rPr>
              <a:t>و أفرح بإله خلاصي</a:t>
            </a:r>
            <a:endParaRPr lang="en-US" sz="2800" b="1" dirty="0">
              <a:solidFill>
                <a:srgbClr val="000000"/>
              </a:solidFill>
              <a:latin typeface="Arial" charset="0"/>
              <a:cs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2" y="0"/>
            <a:ext cx="9144000" cy="1143000"/>
          </a:xfrm>
        </p:spPr>
        <p:txBody>
          <a:bodyPr/>
          <a:lstStyle/>
          <a:p>
            <a:r>
              <a:rPr lang="ar-JO" b="1" dirty="0">
                <a:solidFill>
                  <a:schemeClr val="bg1"/>
                </a:solidFill>
                <a:effectLst>
                  <a:glow rad="228600">
                    <a:schemeClr val="tx1"/>
                  </a:glow>
                </a:effectLst>
                <a:latin typeface="Arial"/>
                <a:cs typeface="Arial"/>
              </a:rPr>
              <a:t>مجد سنغافورة</a:t>
            </a:r>
            <a:endParaRPr lang="en-US" b="1" dirty="0">
              <a:solidFill>
                <a:schemeClr val="bg1"/>
              </a:solidFill>
              <a:effectLst>
                <a:glow rad="228600">
                  <a:schemeClr val="tx1"/>
                </a:glow>
              </a:effectLst>
              <a:latin typeface="Arial"/>
              <a:cs typeface="Arial"/>
            </a:endParaRPr>
          </a:p>
        </p:txBody>
      </p:sp>
      <p:pic>
        <p:nvPicPr>
          <p:cNvPr id="3" name="Picture 2"/>
          <p:cNvPicPr>
            <a:picLocks noChangeAspect="1"/>
          </p:cNvPicPr>
          <p:nvPr/>
        </p:nvPicPr>
        <p:blipFill>
          <a:blip r:embed="rId2"/>
          <a:stretch>
            <a:fillRect/>
          </a:stretch>
        </p:blipFill>
        <p:spPr>
          <a:xfrm>
            <a:off x="-20401" y="1124744"/>
            <a:ext cx="9144000" cy="5140411"/>
          </a:xfrm>
          <a:prstGeom prst="rect">
            <a:avLst/>
          </a:prstGeom>
        </p:spPr>
      </p:pic>
    </p:spTree>
    <p:extLst>
      <p:ext uri="{BB962C8B-B14F-4D97-AF65-F5344CB8AC3E}">
        <p14:creationId xmlns:p14="http://schemas.microsoft.com/office/powerpoint/2010/main" val="364868204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4664"/>
            <a:ext cx="9144000" cy="5440680"/>
          </a:xfrm>
          <a:prstGeom prst="rect">
            <a:avLst/>
          </a:prstGeom>
        </p:spPr>
      </p:pic>
      <p:sp>
        <p:nvSpPr>
          <p:cNvPr id="2" name="Title 1"/>
          <p:cNvSpPr>
            <a:spLocks noGrp="1"/>
          </p:cNvSpPr>
          <p:nvPr>
            <p:ph type="title"/>
          </p:nvPr>
        </p:nvSpPr>
        <p:spPr>
          <a:xfrm>
            <a:off x="-18452" y="0"/>
            <a:ext cx="9144000" cy="1143000"/>
          </a:xfrm>
        </p:spPr>
        <p:txBody>
          <a:bodyPr/>
          <a:lstStyle/>
          <a:p>
            <a:r>
              <a:rPr lang="ar-JO" b="1" dirty="0">
                <a:solidFill>
                  <a:schemeClr val="bg1"/>
                </a:solidFill>
                <a:effectLst>
                  <a:glow rad="228600">
                    <a:schemeClr val="tx1"/>
                  </a:glow>
                </a:effectLst>
                <a:latin typeface="Arial"/>
                <a:cs typeface="Arial"/>
              </a:rPr>
              <a:t>دمار سنغافورة</a:t>
            </a:r>
            <a:endParaRPr lang="en-US" b="1" dirty="0">
              <a:solidFill>
                <a:schemeClr val="bg1"/>
              </a:solidFill>
              <a:effectLst>
                <a:glow rad="228600">
                  <a:schemeClr val="tx1"/>
                </a:glow>
              </a:effectLst>
              <a:latin typeface="Arial"/>
              <a:cs typeface="Arial"/>
            </a:endParaRPr>
          </a:p>
        </p:txBody>
      </p:sp>
      <p:sp>
        <p:nvSpPr>
          <p:cNvPr id="3" name="Title 1"/>
          <p:cNvSpPr txBox="1">
            <a:spLocks/>
          </p:cNvSpPr>
          <p:nvPr/>
        </p:nvSpPr>
        <p:spPr bwMode="auto">
          <a:xfrm>
            <a:off x="3397696" y="5835352"/>
            <a:ext cx="5638800" cy="76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ar-JO" sz="3600" b="1" dirty="0">
                <a:solidFill>
                  <a:srgbClr val="FFFFFF"/>
                </a:solidFill>
                <a:effectLst>
                  <a:glow rad="228600">
                    <a:schemeClr val="tx1"/>
                  </a:glow>
                </a:effectLst>
                <a:latin typeface="Arial" charset="0"/>
                <a:ea typeface="ＭＳ Ｐゴシック" charset="0"/>
              </a:rPr>
              <a:t>الترددات 3: 17-18</a:t>
            </a:r>
            <a:endParaRPr lang="en-US" sz="3600" b="1" dirty="0">
              <a:solidFill>
                <a:srgbClr val="FFFFFF"/>
              </a:solidFill>
              <a:effectLst>
                <a:glow rad="228600">
                  <a:schemeClr val="tx1"/>
                </a:glow>
              </a:effectLst>
              <a:latin typeface="Arial" charset="0"/>
              <a:ea typeface="ＭＳ Ｐゴシック" charset="0"/>
            </a:endParaRPr>
          </a:p>
        </p:txBody>
      </p:sp>
      <p:sp>
        <p:nvSpPr>
          <p:cNvPr id="4" name="Title 1"/>
          <p:cNvSpPr txBox="1">
            <a:spLocks/>
          </p:cNvSpPr>
          <p:nvPr/>
        </p:nvSpPr>
        <p:spPr bwMode="auto">
          <a:xfrm>
            <a:off x="1619672" y="1196752"/>
            <a:ext cx="7355862" cy="45365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sz="2800" b="1" dirty="0">
                <a:solidFill>
                  <a:srgbClr val="FFFFFF"/>
                </a:solidFill>
                <a:effectLst>
                  <a:glow rad="228600">
                    <a:schemeClr val="tx1"/>
                  </a:glow>
                </a:effectLst>
                <a:latin typeface="Arial" charset="0"/>
                <a:cs typeface="Arial" charset="0"/>
              </a:rPr>
              <a:t>"على الرغم من تدمير مارينا باي </a:t>
            </a:r>
          </a:p>
          <a:p>
            <a:pPr algn="r"/>
            <a:r>
              <a:rPr lang="ar-JO" sz="2800" b="1" dirty="0">
                <a:solidFill>
                  <a:srgbClr val="FFFFFF"/>
                </a:solidFill>
                <a:effectLst>
                  <a:glow rad="228600">
                    <a:schemeClr val="tx1"/>
                  </a:glow>
                </a:effectLst>
                <a:latin typeface="Arial" charset="0"/>
                <a:cs typeface="Arial" charset="0"/>
              </a:rPr>
              <a:t>وطريق أورشارد وكل مبنى </a:t>
            </a:r>
          </a:p>
          <a:p>
            <a:pPr algn="r"/>
            <a:r>
              <a:rPr lang="ar-JO" sz="2800" b="1" dirty="0">
                <a:solidFill>
                  <a:srgbClr val="FFFFFF"/>
                </a:solidFill>
                <a:effectLst>
                  <a:glow rad="228600">
                    <a:schemeClr val="tx1"/>
                  </a:glow>
                </a:effectLst>
                <a:latin typeface="Arial" charset="0"/>
                <a:cs typeface="Arial" charset="0"/>
              </a:rPr>
              <a:t>ولم يبق حتى بنك واحد على طريق شينتون </a:t>
            </a:r>
          </a:p>
          <a:p>
            <a:pPr algn="r"/>
            <a:r>
              <a:rPr lang="ar-JO" sz="2800" b="1" dirty="0">
                <a:solidFill>
                  <a:srgbClr val="FFFFFF"/>
                </a:solidFill>
                <a:effectLst>
                  <a:glow rad="228600">
                    <a:schemeClr val="tx1"/>
                  </a:glow>
                </a:effectLst>
                <a:latin typeface="Arial" charset="0"/>
                <a:cs typeface="Arial" charset="0"/>
              </a:rPr>
              <a:t>على الرغم من أن </a:t>
            </a:r>
            <a:r>
              <a:rPr lang="en-US" sz="2800" b="1" dirty="0">
                <a:solidFill>
                  <a:srgbClr val="FFFFFF"/>
                </a:solidFill>
                <a:effectLst>
                  <a:glow rad="228600">
                    <a:schemeClr val="tx1"/>
                  </a:glow>
                </a:effectLst>
                <a:latin typeface="Arial" charset="0"/>
                <a:cs typeface="Arial" charset="0"/>
              </a:rPr>
              <a:t> </a:t>
            </a:r>
            <a:r>
              <a:rPr lang="ar-JO" sz="2800" b="1" dirty="0">
                <a:solidFill>
                  <a:srgbClr val="FFFFFF"/>
                </a:solidFill>
                <a:effectLst>
                  <a:glow rad="228600">
                    <a:schemeClr val="tx1"/>
                  </a:glow>
                </a:effectLst>
                <a:latin typeface="Arial" charset="0"/>
                <a:cs typeface="Arial" charset="0"/>
              </a:rPr>
              <a:t>وكل متجر لا يحتوي على طعام </a:t>
            </a:r>
          </a:p>
          <a:p>
            <a:pPr algn="r"/>
            <a:r>
              <a:rPr lang="ar-JO" sz="2800" b="1" dirty="0">
                <a:solidFill>
                  <a:srgbClr val="FFFFFF"/>
                </a:solidFill>
                <a:effectLst>
                  <a:glow rad="228600">
                    <a:schemeClr val="tx1"/>
                  </a:glow>
                </a:effectLst>
                <a:latin typeface="Arial" charset="0"/>
                <a:cs typeface="Arial" charset="0"/>
              </a:rPr>
              <a:t>على الرغم من ضياع كل دولار من حساباتي </a:t>
            </a:r>
          </a:p>
          <a:p>
            <a:pPr algn="r"/>
            <a:r>
              <a:rPr lang="ar-JO" sz="2800" b="1" dirty="0">
                <a:solidFill>
                  <a:srgbClr val="FFFFFF"/>
                </a:solidFill>
                <a:effectLst>
                  <a:glow rad="228600">
                    <a:schemeClr val="tx1"/>
                  </a:glow>
                </a:effectLst>
                <a:latin typeface="Arial" charset="0"/>
                <a:cs typeface="Arial" charset="0"/>
              </a:rPr>
              <a:t>على الرغم من عدم وجود لحم في الثلاجة </a:t>
            </a:r>
          </a:p>
          <a:p>
            <a:pPr algn="r"/>
            <a:r>
              <a:rPr lang="ar-JO" sz="2800" b="1" dirty="0">
                <a:solidFill>
                  <a:srgbClr val="FFFFFF"/>
                </a:solidFill>
                <a:effectLst>
                  <a:glow rad="228600">
                    <a:schemeClr val="tx1"/>
                  </a:glow>
                </a:effectLst>
                <a:latin typeface="Arial" charset="0"/>
                <a:cs typeface="Arial" charset="0"/>
              </a:rPr>
              <a:t>ولا نودلز في الخزائن </a:t>
            </a:r>
          </a:p>
          <a:p>
            <a:pPr algn="r"/>
            <a:r>
              <a:rPr lang="ar-JO" sz="2800" b="1" dirty="0">
                <a:solidFill>
                  <a:srgbClr val="FFFFFF"/>
                </a:solidFill>
                <a:effectLst>
                  <a:glow rad="228600">
                    <a:schemeClr val="tx1"/>
                  </a:glow>
                </a:effectLst>
                <a:latin typeface="Arial" charset="0"/>
                <a:cs typeface="Arial" charset="0"/>
              </a:rPr>
              <a:t>سأبتهج بالرب ، سأكون سعيدًا بالله مخلصي.</a:t>
            </a:r>
            <a:endParaRPr lang="en-US" sz="2800" b="1" dirty="0">
              <a:solidFill>
                <a:srgbClr val="FFFFFF"/>
              </a:solidFill>
              <a:effectLst>
                <a:glow rad="228600">
                  <a:schemeClr val="tx1"/>
                </a:glow>
              </a:effectLst>
              <a:latin typeface="Arial" charset="0"/>
              <a:cs typeface="Arial" charset="0"/>
            </a:endParaRPr>
          </a:p>
        </p:txBody>
      </p:sp>
    </p:spTree>
    <p:extLst>
      <p:ext uri="{BB962C8B-B14F-4D97-AF65-F5344CB8AC3E}">
        <p14:creationId xmlns:p14="http://schemas.microsoft.com/office/powerpoint/2010/main" val="1102354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3962400" y="274638"/>
            <a:ext cx="4724400" cy="1143000"/>
          </a:xfrm>
        </p:spPr>
        <p:txBody>
          <a:bodyPr/>
          <a:lstStyle/>
          <a:p>
            <a:pPr>
              <a:defRPr/>
            </a:pPr>
            <a:r>
              <a:rPr lang="ar-JO" dirty="0">
                <a:ea typeface="ＭＳ Ｐゴシック" charset="0"/>
              </a:rPr>
              <a:t>حبقوق 3: 18</a:t>
            </a:r>
            <a:endParaRPr lang="en-US" dirty="0">
              <a:ea typeface="ＭＳ Ｐゴシック" charset="0"/>
            </a:endParaRPr>
          </a:p>
        </p:txBody>
      </p:sp>
      <p:pic>
        <p:nvPicPr>
          <p:cNvPr id="114691" name="Picture 4" descr="hab 3hands_raised_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40782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2" name="Title 1"/>
          <p:cNvSpPr txBox="1">
            <a:spLocks/>
          </p:cNvSpPr>
          <p:nvPr/>
        </p:nvSpPr>
        <p:spPr bwMode="auto">
          <a:xfrm>
            <a:off x="4191000" y="1676400"/>
            <a:ext cx="4724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sz="4000" b="1" dirty="0">
                <a:latin typeface="Arial" charset="0"/>
                <a:cs typeface="Arial" charset="0"/>
              </a:rPr>
              <a:t>فإني أبتهج بالرب</a:t>
            </a:r>
          </a:p>
          <a:p>
            <a:pPr algn="r"/>
            <a:r>
              <a:rPr lang="ar-JO" sz="4000" b="1" dirty="0">
                <a:latin typeface="Arial" charset="0"/>
                <a:cs typeface="Arial" charset="0"/>
              </a:rPr>
              <a:t>و أفرح بإله خلاصي</a:t>
            </a:r>
            <a:endParaRPr lang="en-US" sz="4000" b="1" dirty="0">
              <a:latin typeface="Arial" charset="0"/>
              <a:cs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3:19</a:t>
            </a:r>
          </a:p>
        </p:txBody>
      </p:sp>
      <p:pic>
        <p:nvPicPr>
          <p:cNvPr id="115715" name="Picture 4" descr="habakkuk3_1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76200"/>
            <a:ext cx="86106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6" name="Text Box 4"/>
          <p:cNvSpPr txBox="1">
            <a:spLocks noChangeArrowheads="1"/>
          </p:cNvSpPr>
          <p:nvPr/>
        </p:nvSpPr>
        <p:spPr bwMode="auto">
          <a:xfrm>
            <a:off x="0" y="4724400"/>
            <a:ext cx="9144000" cy="206210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ar-JO" altLang="ja-JP" sz="3200" b="1" dirty="0">
                <a:latin typeface="Arial" charset="0"/>
                <a:cs typeface="Arial" charset="0"/>
              </a:rPr>
              <a:t>الرب السيد قوتي</a:t>
            </a:r>
          </a:p>
          <a:p>
            <a:pPr algn="ctr" eaLnBrk="1" hangingPunct="1"/>
            <a:r>
              <a:rPr kumimoji="1" lang="ar-JO" altLang="ja-JP" sz="3200" b="1" dirty="0">
                <a:latin typeface="Arial" charset="0"/>
                <a:cs typeface="Arial" charset="0"/>
              </a:rPr>
              <a:t>و يجعل قدمي كالأيائل</a:t>
            </a:r>
          </a:p>
          <a:p>
            <a:pPr algn="ctr" eaLnBrk="1" hangingPunct="1"/>
            <a:r>
              <a:rPr kumimoji="1" lang="ar-JO" altLang="ja-JP" sz="3200" b="1" dirty="0">
                <a:latin typeface="Arial" charset="0"/>
                <a:cs typeface="Arial" charset="0"/>
              </a:rPr>
              <a:t>و يمشيني على مرتفعاتي</a:t>
            </a:r>
          </a:p>
          <a:p>
            <a:pPr algn="ctr" eaLnBrk="1" hangingPunct="1"/>
            <a:r>
              <a:rPr kumimoji="1" lang="ar-JO" altLang="ja-JP" sz="3200" b="1" dirty="0">
                <a:latin typeface="Arial" charset="0"/>
                <a:cs typeface="Arial" charset="0"/>
              </a:rPr>
              <a:t>حبقوق 3: 19</a:t>
            </a:r>
            <a:endParaRPr kumimoji="1" lang="en-US" altLang="ja-JP" sz="2800" b="1" dirty="0">
              <a:latin typeface="Arial" charset="0"/>
              <a:cs typeface="Arial"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ar-JO" dirty="0">
                <a:solidFill>
                  <a:schemeClr val="bg1"/>
                </a:solidFill>
                <a:latin typeface="Arial" charset="0"/>
                <a:ea typeface="ＭＳ Ｐゴシック" charset="0"/>
                <a:cs typeface="Arial" charset="0"/>
              </a:rPr>
              <a:t>إذلال بلشاصر</a:t>
            </a:r>
            <a:endParaRPr lang="en-US" dirty="0">
              <a:solidFill>
                <a:schemeClr val="bg1"/>
              </a:solidFill>
              <a:latin typeface="Arial" charset="0"/>
              <a:ea typeface="ＭＳ Ｐゴシック" charset="0"/>
              <a:cs typeface="Arial" charset="0"/>
            </a:endParaRPr>
          </a:p>
        </p:txBody>
      </p:sp>
      <p:sp>
        <p:nvSpPr>
          <p:cNvPr id="191491" name="Rectangle 3"/>
          <p:cNvSpPr>
            <a:spLocks noGrp="1" noChangeArrowheads="1"/>
          </p:cNvSpPr>
          <p:nvPr>
            <p:ph type="body" idx="1"/>
          </p:nvPr>
        </p:nvSpPr>
        <p:spPr>
          <a:xfrm>
            <a:off x="6553200" y="6096000"/>
            <a:ext cx="2590800" cy="762000"/>
          </a:xfrm>
        </p:spPr>
        <p:txBody>
          <a:bodyPr/>
          <a:lstStyle/>
          <a:p>
            <a:pPr algn="r" rtl="1" eaLnBrk="1" hangingPunct="1"/>
            <a:r>
              <a:rPr lang="ar-JO" dirty="0">
                <a:solidFill>
                  <a:schemeClr val="bg1"/>
                </a:solidFill>
                <a:latin typeface="Arial" charset="0"/>
                <a:ea typeface="ＭＳ Ｐゴシック" charset="0"/>
                <a:cs typeface="Arial" charset="0"/>
              </a:rPr>
              <a:t>رمبراندت</a:t>
            </a:r>
            <a:endParaRPr lang="en-US"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637544854"/>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4"/>
          <p:cNvSpPr txBox="1">
            <a:spLocks noChangeArrowheads="1"/>
          </p:cNvSpPr>
          <p:nvPr/>
        </p:nvSpPr>
        <p:spPr bwMode="auto">
          <a:xfrm>
            <a:off x="5105400" y="4154488"/>
            <a:ext cx="4038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rtl="1"/>
            <a:r>
              <a:rPr lang="ar-SA" b="1" dirty="0">
                <a:latin typeface="Arial" panose="020B0604020202020204" pitchFamily="34" charset="0"/>
                <a:cs typeface="Arial" panose="020B0604020202020204" pitchFamily="34" charset="0"/>
              </a:rPr>
              <a:t>حبقوق ٣ : ١٦</a:t>
            </a:r>
          </a:p>
          <a:p>
            <a:pPr rtl="1"/>
            <a:r>
              <a:rPr lang="ar-SA" b="1" dirty="0">
                <a:latin typeface="Arial" panose="020B0604020202020204" pitchFamily="34" charset="0"/>
                <a:cs typeface="Arial" panose="020B0604020202020204" pitchFamily="34" charset="0"/>
              </a:rPr>
              <a:t>سَمِعْتُ فَارْتَعَدَتْ أَحْشَائِي. مِنَ الصَّوْتِ رَجَفَتْ شَفَتَايَ. دَخَلَ النَّخْرُ فِي عِظَامِي وَارْتَعَدْتُ فِي مَكَانِي لأَسْتَرِيحَ فِي يَوْمِ الضَِّيقِ عِنْدَ صُعُودِ الشَّعْبِ الَّذِي يَزْحَمُنَا. </a:t>
            </a:r>
          </a:p>
        </p:txBody>
      </p:sp>
      <p:sp>
        <p:nvSpPr>
          <p:cNvPr id="113666"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a:r>
              <a:rPr lang="ar-JO"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سقوط بابل</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30051" name="Line 3"/>
          <p:cNvSpPr>
            <a:spLocks noChangeShapeType="1"/>
          </p:cNvSpPr>
          <p:nvPr/>
        </p:nvSpPr>
        <p:spPr bwMode="auto">
          <a:xfrm>
            <a:off x="6096000" y="838200"/>
            <a:ext cx="2209800" cy="0"/>
          </a:xfrm>
          <a:prstGeom prst="line">
            <a:avLst/>
          </a:prstGeom>
          <a:noFill/>
          <a:ln w="38100">
            <a:solidFill>
              <a:schemeClr val="tx1"/>
            </a:solidFill>
            <a:round/>
            <a:headEnd/>
            <a:tailEnd/>
          </a:ln>
        </p:spPr>
        <p:txBody>
          <a:bodyPr/>
          <a:lstStyle/>
          <a:p>
            <a:pPr algn="ctr">
              <a:defRPr/>
            </a:pPr>
            <a:endParaRPr lang="en-US" sz="2400">
              <a:solidFill>
                <a:srgbClr val="000000"/>
              </a:solidFill>
              <a:latin typeface="Arial"/>
              <a:ea typeface="+mn-ea"/>
              <a:cs typeface="Arial"/>
            </a:endParaRPr>
          </a:p>
        </p:txBody>
      </p:sp>
      <p:pic>
        <p:nvPicPr>
          <p:cNvPr id="113668" name="Picture 4"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798888"/>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5"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08" name="Freeform 8"/>
          <p:cNvSpPr>
            <a:spLocks/>
          </p:cNvSpPr>
          <p:nvPr/>
        </p:nvSpPr>
        <p:spPr bwMode="auto">
          <a:xfrm>
            <a:off x="228600" y="152400"/>
            <a:ext cx="3551238" cy="7162800"/>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p:spPr>
        <p:txBody>
          <a:bodyPr/>
          <a:lstStyle/>
          <a:p>
            <a:pPr algn="ctr">
              <a:defRPr/>
            </a:pPr>
            <a:endParaRPr lang="en-US" sz="2400">
              <a:solidFill>
                <a:srgbClr val="000000"/>
              </a:solidFill>
              <a:latin typeface="Arial"/>
              <a:ea typeface="+mn-ea"/>
              <a:cs typeface="Arial"/>
            </a:endParaRPr>
          </a:p>
        </p:txBody>
      </p:sp>
      <p:sp>
        <p:nvSpPr>
          <p:cNvPr id="102410" name="Text Box 10"/>
          <p:cNvSpPr txBox="1">
            <a:spLocks noChangeArrowheads="1"/>
          </p:cNvSpPr>
          <p:nvPr/>
        </p:nvSpPr>
        <p:spPr bwMode="auto">
          <a:xfrm>
            <a:off x="76200" y="735013"/>
            <a:ext cx="8428038" cy="1169987"/>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3500" b="1" dirty="0">
                <a:solidFill>
                  <a:srgbClr val="003D00"/>
                </a:solidFill>
                <a:effectLst>
                  <a:outerShdw blurRad="38100" dist="38100" dir="2700000" algn="tl">
                    <a:srgbClr val="DDDDDD"/>
                  </a:outerShdw>
                </a:effectLst>
                <a:latin typeface="Arial" charset="0"/>
                <a:cs typeface="Arial" charset="0"/>
              </a:rPr>
              <a:t>سقوط بابل (539 ق.م)</a:t>
            </a:r>
            <a:endParaRPr lang="en-US" sz="3500" b="1" dirty="0">
              <a:solidFill>
                <a:srgbClr val="003D00"/>
              </a:solidFill>
              <a:effectLst>
                <a:outerShdw blurRad="38100" dist="38100" dir="2700000" algn="tl">
                  <a:srgbClr val="DDDDDD"/>
                </a:outerShdw>
              </a:effectLst>
              <a:latin typeface="Arial" charset="0"/>
              <a:cs typeface="Arial" charset="0"/>
            </a:endParaRPr>
          </a:p>
          <a:p>
            <a:pPr algn="ctr">
              <a:defRPr/>
            </a:pPr>
            <a:r>
              <a:rPr lang="ar-JO" sz="3500" b="1" dirty="0">
                <a:solidFill>
                  <a:srgbClr val="003D00"/>
                </a:solidFill>
                <a:effectLst>
                  <a:outerShdw blurRad="38100" dist="38100" dir="2700000" algn="tl">
                    <a:srgbClr val="DDDDDD"/>
                  </a:outerShdw>
                </a:effectLst>
                <a:latin typeface="Arial" charset="0"/>
                <a:cs typeface="Arial" charset="0"/>
              </a:rPr>
              <a:t>دخول كورش من تحت بوابات الماء</a:t>
            </a:r>
            <a:endParaRPr lang="en-US" sz="3500" dirty="0">
              <a:solidFill>
                <a:srgbClr val="003D00"/>
              </a:solidFill>
              <a:latin typeface="Arial" charset="0"/>
              <a:cs typeface="Arial" charset="0"/>
            </a:endParaRPr>
          </a:p>
        </p:txBody>
      </p:sp>
      <p:sp>
        <p:nvSpPr>
          <p:cNvPr id="130059" name="Freeform 11"/>
          <p:cNvSpPr>
            <a:spLocks/>
          </p:cNvSpPr>
          <p:nvPr/>
        </p:nvSpPr>
        <p:spPr bwMode="auto">
          <a:xfrm rot="-687844">
            <a:off x="2743200"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12" name="Text Box 12"/>
          <p:cNvSpPr txBox="1">
            <a:spLocks noChangeArrowheads="1"/>
          </p:cNvSpPr>
          <p:nvPr/>
        </p:nvSpPr>
        <p:spPr bwMode="auto">
          <a:xfrm>
            <a:off x="5105400" y="2573338"/>
            <a:ext cx="4038600" cy="1169987"/>
          </a:xfrm>
          <a:prstGeom prst="rect">
            <a:avLst/>
          </a:prstGeom>
          <a:noFill/>
          <a:ln w="9525">
            <a:noFill/>
            <a:miter lim="800000"/>
            <a:headEnd/>
            <a:tailEnd/>
          </a:ln>
        </p:spPr>
        <p:txBody>
          <a:bodyPr>
            <a:spAutoFit/>
          </a:bodyPr>
          <a:lstStyle/>
          <a:p>
            <a:pPr algn="ctr">
              <a:spcBef>
                <a:spcPct val="50000"/>
              </a:spcBef>
              <a:defRPr/>
            </a:pPr>
            <a:r>
              <a:rPr lang="ar-JO" sz="2800" b="1" dirty="0">
                <a:solidFill>
                  <a:srgbClr val="000000"/>
                </a:solidFill>
                <a:latin typeface="Arial"/>
                <a:ea typeface="+mn-ea"/>
                <a:cs typeface="Arial"/>
              </a:rPr>
              <a:t>دانيال 5</a:t>
            </a:r>
            <a:endParaRPr lang="en-US" sz="2800" b="1" dirty="0">
              <a:solidFill>
                <a:srgbClr val="000000"/>
              </a:solidFill>
              <a:latin typeface="Arial"/>
              <a:ea typeface="+mn-ea"/>
              <a:cs typeface="Arial"/>
            </a:endParaRPr>
          </a:p>
          <a:p>
            <a:pPr algn="ctr">
              <a:spcBef>
                <a:spcPct val="50000"/>
              </a:spcBef>
              <a:defRPr/>
            </a:pPr>
            <a:r>
              <a:rPr lang="en-US" sz="2800" b="1" dirty="0">
                <a:solidFill>
                  <a:srgbClr val="000000"/>
                </a:solidFill>
                <a:latin typeface="Arial"/>
                <a:ea typeface="+mn-ea"/>
                <a:cs typeface="Arial"/>
              </a:rPr>
              <a:t>(</a:t>
            </a:r>
            <a:r>
              <a:rPr lang="ar-JO" sz="2800" b="1" dirty="0">
                <a:solidFill>
                  <a:srgbClr val="000000"/>
                </a:solidFill>
                <a:latin typeface="Arial"/>
                <a:ea typeface="+mn-ea"/>
                <a:cs typeface="Arial"/>
              </a:rPr>
              <a:t>احتفال بلشاصر</a:t>
            </a:r>
            <a:r>
              <a:rPr lang="en-US" sz="2800" b="1" dirty="0">
                <a:solidFill>
                  <a:srgbClr val="000000"/>
                </a:solidFill>
                <a:latin typeface="Arial"/>
                <a:ea typeface="+mn-ea"/>
                <a:cs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2" y="576064"/>
            <a:ext cx="9058808" cy="4941168"/>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لا تدع حيرتك تمنعك من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الإنبهار بكيفية عمل الله</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5403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6018"/>
            <a:ext cx="9335124" cy="6851981"/>
          </a:xfrm>
          <a:prstGeom prst="rect">
            <a:avLst/>
          </a:prstGeom>
        </p:spPr>
      </p:pic>
    </p:spTree>
    <p:extLst>
      <p:ext uri="{BB962C8B-B14F-4D97-AF65-F5344CB8AC3E}">
        <p14:creationId xmlns:p14="http://schemas.microsoft.com/office/powerpoint/2010/main" val="160426039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8715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399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حبقوق هو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النبي الوحيد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الذي يعتبر سفره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حواراً مع اللخ</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852936"/>
            <a:ext cx="3923928"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إذا كنت تستطيع </a:t>
            </a:r>
          </a:p>
          <a:p>
            <a:pPr>
              <a:defRPr/>
            </a:pPr>
            <a:r>
              <a:rPr lang="ar-JO" sz="3600" b="1" dirty="0">
                <a:effectLst>
                  <a:glow rad="127000">
                    <a:schemeClr val="tx1"/>
                  </a:glow>
                </a:effectLst>
                <a:latin typeface="Arial" charset="0"/>
                <a:ea typeface="ＭＳ Ｐゴシック" charset="0"/>
                <a:cs typeface="ＭＳ Ｐゴシック" charset="0"/>
              </a:rPr>
              <a:t>التحدث مع الله </a:t>
            </a:r>
          </a:p>
          <a:p>
            <a:pPr>
              <a:defRPr/>
            </a:pPr>
            <a:r>
              <a:rPr lang="ar-JO" sz="3600" b="1" dirty="0">
                <a:effectLst>
                  <a:glow rad="127000">
                    <a:schemeClr val="tx1"/>
                  </a:glow>
                </a:effectLst>
                <a:latin typeface="Arial" charset="0"/>
                <a:ea typeface="ＭＳ Ｐゴシック" charset="0"/>
                <a:cs typeface="ＭＳ Ｐゴシック" charset="0"/>
              </a:rPr>
              <a:t>فماذا ستسأله ؟</a:t>
            </a:r>
            <a:endParaRPr lang="en-US" sz="3600" b="1" dirty="0">
              <a:effectLst>
                <a:glow rad="127000">
                  <a:schemeClr val="tx1"/>
                </a:glow>
              </a:effectLst>
              <a:latin typeface="Arial" charset="0"/>
              <a:ea typeface="ＭＳ Ｐゴシック" charset="0"/>
              <a:cs typeface="ＭＳ Ｐゴシック" charset="0"/>
            </a:endParaRP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5" name="Rectangle 2"/>
          <p:cNvSpPr txBox="1">
            <a:spLocks noChangeArrowheads="1"/>
          </p:cNvSpPr>
          <p:nvPr/>
        </p:nvSpPr>
        <p:spPr bwMode="auto">
          <a:xfrm>
            <a:off x="447471" y="-48638"/>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4800" b="1" dirty="0">
                <a:effectLst>
                  <a:glow rad="165100">
                    <a:schemeClr val="tx1"/>
                  </a:glow>
                </a:effectLst>
                <a:latin typeface="Arial" charset="0"/>
                <a:ea typeface="ＭＳ Ｐゴシック" charset="0"/>
              </a:rPr>
              <a:t>هو يجيب</a:t>
            </a:r>
            <a:endParaRPr lang="en-US" altLang="zh-CN" sz="5400" b="1" dirty="0">
              <a:effectLst>
                <a:glow rad="165100">
                  <a:schemeClr val="tx1"/>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4400" b="1" dirty="0">
                <a:solidFill>
                  <a:srgbClr val="000000"/>
                </a:solidFill>
              </a:rPr>
              <a:t>أنت تسأل</a:t>
            </a:r>
            <a:endParaRPr lang="en-US" altLang="zh-CN" sz="4400" b="1" dirty="0">
              <a:solidFill>
                <a:srgbClr val="000000"/>
              </a:solidFill>
            </a:endParaRPr>
          </a:p>
        </p:txBody>
      </p:sp>
    </p:spTree>
    <p:extLst>
      <p:ext uri="{BB962C8B-B14F-4D97-AF65-F5344CB8AC3E}">
        <p14:creationId xmlns:p14="http://schemas.microsoft.com/office/powerpoint/2010/main" val="3487746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500"/>
                            </p:stCondLst>
                            <p:childTnLst>
                              <p:par>
                                <p:cTn id="34" presetID="55"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84" y="16810"/>
            <a:ext cx="9149547" cy="5140382"/>
          </a:xfrm>
          <a:prstGeom prst="rect">
            <a:avLst/>
          </a:prstGeom>
        </p:spPr>
      </p:pic>
      <p:sp>
        <p:nvSpPr>
          <p:cNvPr id="900098" name="Rectangle 2"/>
          <p:cNvSpPr>
            <a:spLocks noGrp="1" noChangeArrowheads="1"/>
          </p:cNvSpPr>
          <p:nvPr>
            <p:ph type="ctrTitle"/>
          </p:nvPr>
        </p:nvSpPr>
        <p:spPr>
          <a:xfrm>
            <a:off x="23010" y="551723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منبهراً</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858000"/>
            <a:ext cx="9144000" cy="1152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solidFill>
                  <a:srgbClr val="FFFFFF"/>
                </a:solidFill>
              </a:rPr>
              <a:t>Pico do Arieiro: Miradouro Ninho da Manta, look down and be amazed!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3917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منبهراً</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028700"/>
            <a:ext cx="9144000" cy="4782021"/>
          </a:xfrm>
          <a:prstGeom prst="rect">
            <a:avLst/>
          </a:prstGeom>
        </p:spPr>
      </p:pic>
    </p:spTree>
    <p:extLst>
      <p:ext uri="{BB962C8B-B14F-4D97-AF65-F5344CB8AC3E}">
        <p14:creationId xmlns:p14="http://schemas.microsoft.com/office/powerpoint/2010/main" val="849054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منبهراً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52736"/>
            <a:ext cx="9181020" cy="4896544"/>
          </a:xfrm>
          <a:prstGeom prst="rect">
            <a:avLst/>
          </a:prstGeom>
        </p:spPr>
      </p:pic>
    </p:spTree>
    <p:extLst>
      <p:ext uri="{BB962C8B-B14F-4D97-AF65-F5344CB8AC3E}">
        <p14:creationId xmlns:p14="http://schemas.microsoft.com/office/powerpoint/2010/main" val="26030728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منبهراً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35" y="1284784"/>
            <a:ext cx="9144000" cy="5557652"/>
          </a:xfrm>
          <a:prstGeom prst="rect">
            <a:avLst/>
          </a:prstGeom>
        </p:spPr>
      </p:pic>
    </p:spTree>
    <p:extLst>
      <p:ext uri="{BB962C8B-B14F-4D97-AF65-F5344CB8AC3E}">
        <p14:creationId xmlns:p14="http://schemas.microsoft.com/office/powerpoint/2010/main" val="1017296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صلاة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19872" y="1484784"/>
            <a:ext cx="5544616" cy="388843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أيها الإله العجيب وسع قدرتي لأندهش مما هو مدهش و أن أنهي انجذابي نحو ما هو تافه</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4187" y="580526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a:t>
            </a:r>
            <a:r>
              <a:rPr lang="ar-JO" b="1" i="1" dirty="0">
                <a:effectLst>
                  <a:glow rad="127000">
                    <a:schemeClr val="tx1"/>
                  </a:glow>
                </a:effectLst>
                <a:latin typeface="Arial" charset="0"/>
                <a:ea typeface="ＭＳ Ｐゴシック" charset="0"/>
                <a:cs typeface="ＭＳ Ｐゴシック" charset="0"/>
              </a:rPr>
              <a:t> جون بايبر </a:t>
            </a:r>
            <a:r>
              <a:rPr lang="en-US" b="1" i="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93554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نتعامل مع الحياة</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عندما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متحيرين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35447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عندما تكون محتاراً</a:t>
            </a:r>
          </a:p>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اندهش من طرق الله</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3528C43-8E8B-2A46-8832-B5F04AAF79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حبقوق</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29008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441178"/>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1. غالباً ما نكون في </a:t>
            </a:r>
            <a:r>
              <a:rPr lang="ar-JO" sz="4800" b="1" dirty="0">
                <a:solidFill>
                  <a:srgbClr val="FFFF00"/>
                </a:solidFill>
                <a:effectLst>
                  <a:glow rad="127000">
                    <a:schemeClr val="tx1"/>
                  </a:glow>
                </a:effectLst>
                <a:latin typeface="Arial" charset="0"/>
                <a:ea typeface="ＭＳ Ｐゴシック" charset="0"/>
                <a:cs typeface="ＭＳ Ｐゴシック" charset="0"/>
              </a:rPr>
              <a:t>حيرة</a:t>
            </a:r>
            <a:r>
              <a:rPr lang="ar-JO" sz="4800" b="1" dirty="0">
                <a:effectLst>
                  <a:glow rad="127000">
                    <a:schemeClr val="tx1"/>
                  </a:glow>
                </a:effectLst>
                <a:latin typeface="Arial" charset="0"/>
                <a:ea typeface="ＭＳ Ｐゴシック" charset="0"/>
                <a:cs typeface="ＭＳ Ｐゴシック" charset="0"/>
              </a:rPr>
              <a:t> شديدة             من خطة الله</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45671279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r" rtl="1">
              <a:defRPr/>
            </a:pPr>
            <a:r>
              <a:rPr lang="ar-JO" sz="4800" b="1" dirty="0">
                <a:effectLst>
                  <a:glow rad="127000">
                    <a:schemeClr val="tx1"/>
                  </a:glow>
                </a:effectLst>
                <a:latin typeface="Arial" charset="0"/>
                <a:ea typeface="ＭＳ Ｐゴシック" charset="0"/>
                <a:cs typeface="ＭＳ Ｐゴシック" charset="0"/>
              </a:rPr>
              <a:t>2. عندما تتحير كن </a:t>
            </a:r>
            <a:r>
              <a:rPr lang="ar-JO" sz="4800" b="1" dirty="0">
                <a:solidFill>
                  <a:srgbClr val="FFFF00"/>
                </a:solidFill>
                <a:effectLst>
                  <a:glow rad="127000">
                    <a:schemeClr val="tx1"/>
                  </a:glow>
                </a:effectLst>
                <a:latin typeface="Arial" charset="0"/>
                <a:ea typeface="ＭＳ Ｐゴシック" charset="0"/>
                <a:cs typeface="ＭＳ Ｐゴシック" charset="0"/>
              </a:rPr>
              <a:t>منبهراً</a:t>
            </a:r>
            <a:r>
              <a:rPr lang="ar-JO" sz="4800" b="1" dirty="0">
                <a:effectLst>
                  <a:glow rad="127000">
                    <a:schemeClr val="tx1"/>
                  </a:glow>
                </a:effectLst>
                <a:latin typeface="Arial" charset="0"/>
                <a:ea typeface="ＭＳ Ｐゴシック" charset="0"/>
                <a:cs typeface="ＭＳ Ｐゴシック" charset="0"/>
              </a:rPr>
              <a:t> من طرق الله (الفكرة الرئيسية)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365349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ما هي القضية التي تحيرك أكثر</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حيث تحتاج إلى الرجاء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20860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a:xfrm>
            <a:off x="261554" y="2907"/>
            <a:ext cx="8840391" cy="2321719"/>
          </a:xfrm>
        </p:spPr>
        <p:txBody>
          <a:bodyPr/>
          <a:lstStyle/>
          <a:p>
            <a:r>
              <a:rPr lang="ar-JO" sz="16800" b="1" dirty="0">
                <a:solidFill>
                  <a:srgbClr val="FFFFFF"/>
                </a:solidFill>
              </a:rPr>
              <a:t>أمهات</a:t>
            </a:r>
            <a:endParaRPr lang="en-US" sz="16800" b="1" dirty="0">
              <a:solidFill>
                <a:srgbClr val="FFFFFF"/>
              </a:solidFill>
            </a:endParaRPr>
          </a:p>
        </p:txBody>
      </p:sp>
      <p:sp>
        <p:nvSpPr>
          <p:cNvPr id="5" name="Title 1"/>
          <p:cNvSpPr txBox="1">
            <a:spLocks/>
          </p:cNvSpPr>
          <p:nvPr/>
        </p:nvSpPr>
        <p:spPr bwMode="auto">
          <a:xfrm>
            <a:off x="47242" y="1700808"/>
            <a:ext cx="8840391"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ar-JO" sz="14000" b="1" i="1" dirty="0">
                <a:solidFill>
                  <a:srgbClr val="FFFFFF"/>
                </a:solidFill>
                <a:latin typeface="Apple Chancery"/>
                <a:ea typeface="ヒラギノ角ゴ Pro W3"/>
                <a:cs typeface="Apple Chancery"/>
              </a:rPr>
              <a:t>تقيات</a:t>
            </a:r>
            <a:endParaRPr lang="en-US" sz="14000" b="1" i="1" dirty="0">
              <a:solidFill>
                <a:srgbClr val="FFFFFF"/>
              </a:solidFill>
              <a:latin typeface="Apple Chancery"/>
              <a:ea typeface="ヒラギノ角ゴ Pro W3"/>
              <a:cs typeface="Apple Chancery"/>
            </a:endParaRPr>
          </a:p>
        </p:txBody>
      </p:sp>
      <p:sp>
        <p:nvSpPr>
          <p:cNvPr id="6" name="Title 1"/>
          <p:cNvSpPr txBox="1">
            <a:spLocks/>
          </p:cNvSpPr>
          <p:nvPr/>
        </p:nvSpPr>
        <p:spPr bwMode="auto">
          <a:xfrm>
            <a:off x="-6336" y="5658495"/>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ar-JO" sz="3400" b="1" dirty="0">
                <a:solidFill>
                  <a:srgbClr val="FFFFFF"/>
                </a:solidFill>
                <a:latin typeface="GillSans"/>
                <a:ea typeface="ヒラギノ角ゴ Pro W3"/>
                <a:cs typeface="ヒラギノ角ゴ Pro W3"/>
              </a:rPr>
              <a:t>أساس الحكمة الكتابية</a:t>
            </a:r>
            <a:endParaRPr lang="en-US" sz="3400" b="1" dirty="0">
              <a:solidFill>
                <a:srgbClr val="FFFFFF"/>
              </a:solidFill>
              <a:latin typeface="GillSans"/>
              <a:ea typeface="ヒラギノ角ゴ Pro W3"/>
              <a:cs typeface="ヒラギノ角ゴ Pro W3"/>
            </a:endParaRPr>
          </a:p>
        </p:txBody>
      </p:sp>
      <p:sp>
        <p:nvSpPr>
          <p:cNvPr id="7" name="Title 1"/>
          <p:cNvSpPr txBox="1">
            <a:spLocks/>
          </p:cNvSpPr>
          <p:nvPr/>
        </p:nvSpPr>
        <p:spPr bwMode="auto">
          <a:xfrm>
            <a:off x="-123001" y="6087120"/>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ar-JO" sz="2800" b="1" dirty="0">
                <a:solidFill>
                  <a:srgbClr val="FFA5D9"/>
                </a:solidFill>
                <a:latin typeface="GillSans"/>
                <a:ea typeface="ヒラギノ角ゴ Pro W3"/>
                <a:cs typeface="ヒラギノ角ゴ Pro W3"/>
              </a:rPr>
              <a:t>أمثال 22: 6</a:t>
            </a:r>
            <a:endParaRPr lang="en-US" sz="2800" b="1" dirty="0">
              <a:solidFill>
                <a:srgbClr val="FFA5D9"/>
              </a:solidFill>
              <a:latin typeface="GillSans"/>
              <a:ea typeface="ヒラギノ角ゴ Pro W3"/>
              <a:cs typeface="ヒラギノ角ゴ Pro W3"/>
            </a:endParaRPr>
          </a:p>
        </p:txBody>
      </p:sp>
    </p:spTree>
    <p:extLst>
      <p:ext uri="{BB962C8B-B14F-4D97-AF65-F5344CB8AC3E}">
        <p14:creationId xmlns:p14="http://schemas.microsoft.com/office/powerpoint/2010/main" val="194103591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الإيمان</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حبقوق</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627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72898757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هوذا منتفخة غير مستقيمة نفسه فيه</a:t>
            </a:r>
          </a:p>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و البار ب</a:t>
            </a:r>
            <a:r>
              <a:rPr lang="ar-JO" sz="4000" b="1" dirty="0">
                <a:solidFill>
                  <a:srgbClr val="FFFF00"/>
                </a:solidFill>
                <a:effectLst>
                  <a:glow rad="127000">
                    <a:srgbClr val="000000"/>
                  </a:glow>
                </a:effectLst>
                <a:latin typeface="Arial" charset="0"/>
                <a:ea typeface="ＭＳ Ｐゴシック" charset="0"/>
                <a:cs typeface="ＭＳ Ｐゴシック" charset="0"/>
              </a:rPr>
              <a:t>إيمان</a:t>
            </a:r>
            <a:r>
              <a:rPr lang="ar-JO" sz="4000" b="1" dirty="0">
                <a:solidFill>
                  <a:srgbClr val="FFFFFF"/>
                </a:solidFill>
                <a:effectLst>
                  <a:glow rad="127000">
                    <a:srgbClr val="000000"/>
                  </a:glow>
                </a:effectLst>
                <a:latin typeface="Arial" charset="0"/>
                <a:ea typeface="ＭＳ Ｐゴシック" charset="0"/>
                <a:cs typeface="ＭＳ Ｐゴシック" charset="0"/>
              </a:rPr>
              <a:t>ه يحيا</a:t>
            </a:r>
          </a:p>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(2: 4)</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حبقوق</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627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96482560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استرح في الرب</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10902"/>
            <a:ext cx="9144000" cy="5886450"/>
          </a:xfrm>
          <a:prstGeom prst="rect">
            <a:avLst/>
          </a:prstGeom>
        </p:spPr>
      </p:pic>
      <p:sp>
        <p:nvSpPr>
          <p:cNvPr id="6" name="Rectangle 2"/>
          <p:cNvSpPr txBox="1">
            <a:spLocks noChangeArrowheads="1"/>
          </p:cNvSpPr>
          <p:nvPr/>
        </p:nvSpPr>
        <p:spPr bwMode="auto">
          <a:xfrm>
            <a:off x="251520" y="1268760"/>
            <a:ext cx="4608512"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charset="0"/>
                <a:ea typeface="ＭＳ Ｐゴシック" charset="0"/>
                <a:cs typeface="ＭＳ Ｐゴシック" charset="0"/>
              </a:rPr>
              <a:t>انتظر الرب و اصبر له</a:t>
            </a:r>
          </a:p>
          <a:p>
            <a:pPr>
              <a:defRPr/>
            </a:pPr>
            <a:r>
              <a:rPr lang="ar-JO" sz="3200" b="1" dirty="0">
                <a:effectLst>
                  <a:glow rad="127000">
                    <a:schemeClr val="tx1"/>
                  </a:glow>
                </a:effectLst>
                <a:latin typeface="Arial" charset="0"/>
                <a:ea typeface="ＭＳ Ｐゴシック" charset="0"/>
                <a:cs typeface="ＭＳ Ｐゴシック" charset="0"/>
              </a:rPr>
              <a:t>و لا تغر من الذي ينجح في طريقه</a:t>
            </a:r>
          </a:p>
          <a:p>
            <a:pPr>
              <a:defRPr/>
            </a:pPr>
            <a:r>
              <a:rPr lang="ar-JO" sz="3200" b="1" dirty="0">
                <a:effectLst>
                  <a:glow rad="127000">
                    <a:schemeClr val="tx1"/>
                  </a:glow>
                </a:effectLst>
                <a:latin typeface="Arial" charset="0"/>
                <a:ea typeface="ＭＳ Ｐゴシック" charset="0"/>
                <a:cs typeface="ＭＳ Ｐゴシック" charset="0"/>
              </a:rPr>
              <a:t>من الرجل المجري مكايد</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مزمور 37: 7</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921303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عظات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19609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ثق بي</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4400" b="1" dirty="0">
                <a:solidFill>
                  <a:srgbClr val="000000"/>
                </a:solidFill>
              </a:rPr>
              <a:t>يا الله</a:t>
            </a:r>
          </a:p>
          <a:p>
            <a:pPr algn="ctr" eaLnBrk="1" hangingPunct="1">
              <a:lnSpc>
                <a:spcPct val="90000"/>
              </a:lnSpc>
              <a:spcBef>
                <a:spcPct val="20000"/>
              </a:spcBef>
            </a:pPr>
            <a:r>
              <a:rPr lang="ar-JO" altLang="zh-CN" sz="4400" b="1" dirty="0">
                <a:solidFill>
                  <a:srgbClr val="000000"/>
                </a:solidFill>
              </a:rPr>
              <a:t>لماذا أخذت</a:t>
            </a:r>
          </a:p>
          <a:p>
            <a:pPr algn="ctr" eaLnBrk="1" hangingPunct="1">
              <a:lnSpc>
                <a:spcPct val="90000"/>
              </a:lnSpc>
              <a:spcBef>
                <a:spcPct val="20000"/>
              </a:spcBef>
            </a:pPr>
            <a:r>
              <a:rPr lang="ar-JO" altLang="zh-CN" sz="4400" b="1" dirty="0">
                <a:solidFill>
                  <a:srgbClr val="000000"/>
                </a:solidFill>
              </a:rPr>
              <a:t>أمي ؟</a:t>
            </a:r>
            <a:endParaRPr lang="en-US" altLang="zh-CN" sz="4400" b="1" dirty="0">
              <a:solidFill>
                <a:srgbClr val="000000"/>
              </a:solidFill>
            </a:endParaRPr>
          </a:p>
        </p:txBody>
      </p:sp>
    </p:spTree>
    <p:extLst>
      <p:ext uri="{BB962C8B-B14F-4D97-AF65-F5344CB8AC3E}">
        <p14:creationId xmlns:p14="http://schemas.microsoft.com/office/powerpoint/2010/main" val="3764814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60166">
                                            <p:txEl>
                                              <p:pRg st="1" end="1"/>
                                            </p:txEl>
                                          </p:spTgt>
                                        </p:tgtEl>
                                        <p:attrNameLst>
                                          <p:attrName>style.visibility</p:attrName>
                                        </p:attrNameLst>
                                      </p:cBhvr>
                                      <p:to>
                                        <p:strVal val="visible"/>
                                      </p:to>
                                    </p:set>
                                    <p:animEffect transition="in" filter="wipe(up)">
                                      <p:cBhvr>
                                        <p:cTn id="14" dur="500"/>
                                        <p:tgtEl>
                                          <p:spTgt spid="860166">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ar-JO" altLang="zh-CN" sz="4800" b="1" dirty="0">
                <a:solidFill>
                  <a:schemeClr val="bg1"/>
                </a:solidFill>
                <a:effectLst>
                  <a:glow rad="165100">
                    <a:schemeClr val="tx1"/>
                  </a:glow>
                </a:effectLst>
                <a:latin typeface="Arial" charset="0"/>
                <a:ea typeface="ＭＳ Ｐゴシック" charset="0"/>
              </a:rPr>
              <a:t>لا إجابة</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4400" b="1" dirty="0">
                <a:solidFill>
                  <a:srgbClr val="000000"/>
                </a:solidFill>
              </a:rPr>
              <a:t>يا الله</a:t>
            </a:r>
          </a:p>
          <a:p>
            <a:pPr algn="ctr" eaLnBrk="1" hangingPunct="1">
              <a:lnSpc>
                <a:spcPct val="90000"/>
              </a:lnSpc>
              <a:spcBef>
                <a:spcPct val="20000"/>
              </a:spcBef>
            </a:pPr>
            <a:r>
              <a:rPr lang="ar-JO" altLang="zh-CN" sz="4400" b="1" dirty="0">
                <a:solidFill>
                  <a:srgbClr val="000000"/>
                </a:solidFill>
              </a:rPr>
              <a:t>لماذا لا أجد</a:t>
            </a:r>
          </a:p>
          <a:p>
            <a:pPr algn="ctr" eaLnBrk="1" hangingPunct="1">
              <a:lnSpc>
                <a:spcPct val="90000"/>
              </a:lnSpc>
              <a:spcBef>
                <a:spcPct val="20000"/>
              </a:spcBef>
            </a:pPr>
            <a:r>
              <a:rPr lang="ar-JO" altLang="zh-CN" sz="4400" b="1" dirty="0">
                <a:solidFill>
                  <a:srgbClr val="000000"/>
                </a:solidFill>
              </a:rPr>
              <a:t>عملاً ؟</a:t>
            </a:r>
            <a:endParaRPr lang="en-US" altLang="zh-CN" sz="4400" b="1" dirty="0">
              <a:solidFill>
                <a:srgbClr val="000000"/>
              </a:solidFill>
            </a:endParaRPr>
          </a:p>
        </p:txBody>
      </p:sp>
    </p:spTree>
    <p:extLst>
      <p:ext uri="{BB962C8B-B14F-4D97-AF65-F5344CB8AC3E}">
        <p14:creationId xmlns:p14="http://schemas.microsoft.com/office/powerpoint/2010/main" val="3938258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60166">
                                            <p:txEl>
                                              <p:pRg st="1" end="1"/>
                                            </p:txEl>
                                          </p:spTgt>
                                        </p:tgtEl>
                                        <p:attrNameLst>
                                          <p:attrName>style.visibility</p:attrName>
                                        </p:attrNameLst>
                                      </p:cBhvr>
                                      <p:to>
                                        <p:strVal val="visible"/>
                                      </p:to>
                                    </p:set>
                                    <p:animEffect transition="in" filter="wipe(up)">
                                      <p:cBhvr>
                                        <p:cTn id="14" dur="500"/>
                                        <p:tgtEl>
                                          <p:spTgt spid="860166">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139265"/>
                                        </p:tgtEl>
                                        <p:attrNameLst>
                                          <p:attrName>style.visibility</p:attrName>
                                        </p:attrNameLst>
                                      </p:cBhvr>
                                      <p:to>
                                        <p:strVal val="visible"/>
                                      </p:to>
                                    </p:set>
                                    <p:anim calcmode="lin" valueType="num">
                                      <p:cBhvr>
                                        <p:cTn id="26" dur="1000" fill="hold"/>
                                        <p:tgtEl>
                                          <p:spTgt spid="139265"/>
                                        </p:tgtEl>
                                        <p:attrNameLst>
                                          <p:attrName>ppt_w</p:attrName>
                                        </p:attrNameLst>
                                      </p:cBhvr>
                                      <p:tavLst>
                                        <p:tav tm="0">
                                          <p:val>
                                            <p:strVal val="#ppt_w*0.70"/>
                                          </p:val>
                                        </p:tav>
                                        <p:tav tm="100000">
                                          <p:val>
                                            <p:strVal val="#ppt_w"/>
                                          </p:val>
                                        </p:tav>
                                      </p:tavLst>
                                    </p:anim>
                                    <p:anim calcmode="lin" valueType="num">
                                      <p:cBhvr>
                                        <p:cTn id="27" dur="1000" fill="hold"/>
                                        <p:tgtEl>
                                          <p:spTgt spid="139265"/>
                                        </p:tgtEl>
                                        <p:attrNameLst>
                                          <p:attrName>ppt_h</p:attrName>
                                        </p:attrNameLst>
                                      </p:cBhvr>
                                      <p:tavLst>
                                        <p:tav tm="0">
                                          <p:val>
                                            <p:strVal val="#ppt_h"/>
                                          </p:val>
                                        </p:tav>
                                        <p:tav tm="100000">
                                          <p:val>
                                            <p:strVal val="#ppt_h"/>
                                          </p:val>
                                        </p:tav>
                                      </p:tavLst>
                                    </p:anim>
                                    <p:animEffect transition="in" filter="fade">
                                      <p:cBhvr>
                                        <p:cTn id="28"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لماذا الكثير من الظلم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00914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نتعامل مع الحياة</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عندما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متحيرين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3544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98" name="Rectangle 70"/>
          <p:cNvSpPr>
            <a:spLocks noChangeArrowheads="1"/>
          </p:cNvSpPr>
          <p:nvPr/>
        </p:nvSpPr>
        <p:spPr bwMode="auto">
          <a:xfrm>
            <a:off x="8001000" y="4994275"/>
            <a:ext cx="1143000" cy="833438"/>
          </a:xfrm>
          <a:prstGeom prst="rect">
            <a:avLst/>
          </a:prstGeom>
          <a:solidFill>
            <a:srgbClr val="99FFCC"/>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opperplate Gothic Light" pitchFamily="24" charset="0"/>
              <a:ea typeface="ＭＳ Ｐゴシック" pitchFamily="24" charset="-128"/>
              <a:cs typeface="ＭＳ Ｐゴシック" pitchFamily="24" charset="-128"/>
            </a:endParaRPr>
          </a:p>
        </p:txBody>
      </p:sp>
      <p:sp>
        <p:nvSpPr>
          <p:cNvPr id="22534" name="Rectangle 6"/>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000000"/>
              </a:solidFill>
              <a:effectLst>
                <a:outerShdw blurRad="38100" dist="38100" dir="2700000" algn="tl">
                  <a:srgbClr val="FFFFFF"/>
                </a:outerShdw>
              </a:effectLst>
              <a:uLnTx/>
              <a:uFillTx/>
              <a:latin typeface="Copperplate Gothic Light" pitchFamily="24" charset="0"/>
              <a:ea typeface="ＭＳ Ｐゴシック" pitchFamily="24" charset="-128"/>
              <a:cs typeface="ＭＳ Ｐゴシック" pitchFamily="24" charset="-128"/>
            </a:endParaRPr>
          </a:p>
        </p:txBody>
      </p:sp>
      <p:sp>
        <p:nvSpPr>
          <p:cNvPr id="76803" name="Line 3"/>
          <p:cNvSpPr>
            <a:spLocks noChangeShapeType="1"/>
          </p:cNvSpPr>
          <p:nvPr/>
        </p:nvSpPr>
        <p:spPr bwMode="auto">
          <a:xfrm>
            <a:off x="685800" y="914400"/>
            <a:ext cx="0" cy="4800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4" name="Rectangle 4"/>
          <p:cNvSpPr>
            <a:spLocks noChangeArrowheads="1"/>
          </p:cNvSpPr>
          <p:nvPr/>
        </p:nvSpPr>
        <p:spPr bwMode="auto">
          <a:xfrm>
            <a:off x="0" y="32004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5" name="Rectangle 5"/>
          <p:cNvSpPr>
            <a:spLocks noChangeArrowheads="1"/>
          </p:cNvSpPr>
          <p:nvPr/>
        </p:nvSpPr>
        <p:spPr bwMode="auto">
          <a:xfrm>
            <a:off x="4267200" y="3200400"/>
            <a:ext cx="3048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6"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7" name="Rectangle 8"/>
          <p:cNvSpPr>
            <a:spLocks noChangeArrowheads="1"/>
          </p:cNvSpPr>
          <p:nvPr/>
        </p:nvSpPr>
        <p:spPr bwMode="auto">
          <a:xfrm>
            <a:off x="7924800" y="3048000"/>
            <a:ext cx="1219200" cy="838200"/>
          </a:xfrm>
          <a:prstGeom prst="rect">
            <a:avLst/>
          </a:prstGeom>
          <a:solidFill>
            <a:srgbClr val="FF66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8"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09"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0"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1"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2"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3"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4"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5"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6"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7"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8"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19"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0"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1" name="Text Box 23"/>
          <p:cNvSpPr txBox="1">
            <a:spLocks noChangeArrowheads="1"/>
          </p:cNvSpPr>
          <p:nvPr/>
        </p:nvSpPr>
        <p:spPr bwMode="auto">
          <a:xfrm>
            <a:off x="428596" y="381000"/>
            <a:ext cx="894400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660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650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640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630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620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610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600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590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580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570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560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550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540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530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1" lang="ar-JO"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520</a:t>
            </a:r>
            <a:r>
              <a:rPr kumimoji="1" lang="en-US" altLang="ja-JP" sz="1600" b="0" i="0" u="none" strike="noStrike" kern="1200" cap="none" spc="0" normalizeH="0" baseline="0" noProof="0" dirty="0">
                <a:ln>
                  <a:noFill/>
                </a:ln>
                <a:solidFill>
                  <a:srgbClr val="FFFFFF"/>
                </a:solidFill>
                <a:effectLst/>
                <a:uLnTx/>
                <a:uFillTx/>
                <a:latin typeface="Times New Roman" charset="0"/>
                <a:ea typeface="ＭＳ Ｐゴシック" charset="0"/>
              </a:rPr>
              <a:t>       </a:t>
            </a:r>
          </a:p>
        </p:txBody>
      </p:sp>
      <p:sp>
        <p:nvSpPr>
          <p:cNvPr id="76822"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3"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4"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5" name="Rectangle 27"/>
          <p:cNvSpPr>
            <a:spLocks noChangeArrowheads="1"/>
          </p:cNvSpPr>
          <p:nvPr/>
        </p:nvSpPr>
        <p:spPr bwMode="auto">
          <a:xfrm>
            <a:off x="0" y="3200400"/>
            <a:ext cx="838200" cy="533400"/>
          </a:xfrm>
          <a:prstGeom prst="rect">
            <a:avLst/>
          </a:prstGeom>
          <a:solidFill>
            <a:schemeClr val="bg1"/>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6"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27" name="Rectangle 29"/>
          <p:cNvSpPr>
            <a:spLocks noChangeArrowheads="1"/>
          </p:cNvSpPr>
          <p:nvPr/>
        </p:nvSpPr>
        <p:spPr bwMode="auto">
          <a:xfrm>
            <a:off x="0" y="685800"/>
            <a:ext cx="3962400" cy="1143000"/>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559" name="Text Box 31"/>
          <p:cNvSpPr txBox="1">
            <a:spLocks noChangeArrowheads="1"/>
          </p:cNvSpPr>
          <p:nvPr/>
        </p:nvSpPr>
        <p:spPr bwMode="auto">
          <a:xfrm>
            <a:off x="990600" y="3276600"/>
            <a:ext cx="2273301" cy="400110"/>
          </a:xfrm>
          <a:prstGeom prst="rect">
            <a:avLst/>
          </a:prstGeom>
          <a:noFill/>
          <a:ln w="9525">
            <a:noFill/>
            <a:miter lim="800000"/>
            <a:headEnd/>
            <a:tailEnd/>
          </a:ln>
          <a:effectLst/>
        </p:spPr>
        <p:txBody>
          <a:bodyPr wrap="square">
            <a:spAutoFit/>
          </a:bodyPr>
          <a:lstStyle>
            <a:defPPr>
              <a:defRPr lang="en-GB"/>
            </a:defPPr>
            <a:lvl1pPr marL="0" marR="0" lvl="0" indent="0" algn="ctr" defTabSz="914400" eaLnBrk="1" latinLnBrk="0" hangingPunct="1">
              <a:lnSpc>
                <a:spcPct val="100000"/>
              </a:lnSpc>
              <a:spcBef>
                <a:spcPct val="50000"/>
              </a:spcBef>
              <a:buClrTx/>
              <a:buSzTx/>
              <a:buFontTx/>
              <a:buNone/>
              <a:tabLst/>
              <a:defRPr kumimoji="1" sz="2000" b="1" i="0" u="none" strike="noStrike" cap="none" spc="0" normalizeH="0" baseline="0">
                <a:ln>
                  <a:noFill/>
                </a:ln>
                <a:solidFill>
                  <a:schemeClr val="tx1"/>
                </a:solidFill>
                <a:effectLst>
                  <a:glow rad="228600">
                    <a:schemeClr val="bg1">
                      <a:lumMod val="50000"/>
                      <a:alpha val="89000"/>
                    </a:schemeClr>
                  </a:glow>
                </a:effectLst>
                <a:uLnTx/>
                <a:uFillTx/>
                <a:latin typeface="Copperplate Gothic Light" charset="0"/>
              </a:defRPr>
            </a:lvl1pPr>
            <a:lvl2pPr marL="37931725" indent="-37474525">
              <a:defRPr>
                <a:solidFill>
                  <a:schemeClr val="tx1"/>
                </a:solidFill>
                <a:latin typeface="Tahoma" charset="0"/>
              </a:defRPr>
            </a:lvl2pPr>
            <a:lvl3pPr>
              <a:defRPr>
                <a:solidFill>
                  <a:schemeClr val="tx1"/>
                </a:solidFill>
                <a:latin typeface="Tahoma" charset="0"/>
              </a:defRPr>
            </a:lvl3pPr>
            <a:lvl4pPr>
              <a:defRPr>
                <a:solidFill>
                  <a:schemeClr val="tx1"/>
                </a:solidFill>
                <a:latin typeface="Tahoma" charset="0"/>
              </a:defRPr>
            </a:lvl4pPr>
            <a:lvl5pPr>
              <a:defRPr>
                <a:solidFill>
                  <a:schemeClr val="tx1"/>
                </a:solidFill>
                <a:latin typeface="Tahoma" charset="0"/>
              </a:defRPr>
            </a:lvl5pPr>
            <a:lvl6pPr marL="457200" eaLnBrk="0" fontAlgn="base" hangingPunct="0">
              <a:spcBef>
                <a:spcPct val="0"/>
              </a:spcBef>
              <a:spcAft>
                <a:spcPct val="0"/>
              </a:spcAft>
              <a:defRPr>
                <a:solidFill>
                  <a:schemeClr val="tx1"/>
                </a:solidFill>
                <a:latin typeface="Tahoma" charset="0"/>
              </a:defRPr>
            </a:lvl6pPr>
            <a:lvl7pPr marL="914400" eaLnBrk="0" fontAlgn="base" hangingPunct="0">
              <a:spcBef>
                <a:spcPct val="0"/>
              </a:spcBef>
              <a:spcAft>
                <a:spcPct val="0"/>
              </a:spcAft>
              <a:defRPr>
                <a:solidFill>
                  <a:schemeClr val="tx1"/>
                </a:solidFill>
                <a:latin typeface="Tahoma" charset="0"/>
              </a:defRPr>
            </a:lvl7pPr>
            <a:lvl8pPr marL="1371600" eaLnBrk="0" fontAlgn="base" hangingPunct="0">
              <a:spcBef>
                <a:spcPct val="0"/>
              </a:spcBef>
              <a:spcAft>
                <a:spcPct val="0"/>
              </a:spcAft>
              <a:defRPr>
                <a:solidFill>
                  <a:schemeClr val="tx1"/>
                </a:solidFill>
                <a:latin typeface="Tahoma" charset="0"/>
              </a:defRPr>
            </a:lvl8pPr>
            <a:lvl9pPr marL="1828800" eaLnBrk="0" fontAlgn="base" hangingPunct="0">
              <a:spcBef>
                <a:spcPct val="0"/>
              </a:spcBef>
              <a:spcAft>
                <a:spcPct val="0"/>
              </a:spcAft>
              <a:defRPr>
                <a:solidFill>
                  <a:schemeClr val="tx1"/>
                </a:solidFill>
                <a:latin typeface="Tahom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آشور</a:t>
            </a:r>
            <a:endParaRPr kumimoji="1" lang="en-US"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22560" name="Text Box 32"/>
          <p:cNvSpPr txBox="1">
            <a:spLocks noChangeArrowheads="1"/>
          </p:cNvSpPr>
          <p:nvPr/>
        </p:nvSpPr>
        <p:spPr bwMode="auto">
          <a:xfrm>
            <a:off x="4343400" y="3276600"/>
            <a:ext cx="32766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بابل الحديثة</a:t>
            </a:r>
            <a:endParaRPr kumimoji="1" lang="en-US"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2561" name="Text Box 33"/>
          <p:cNvSpPr txBox="1">
            <a:spLocks noChangeArrowheads="1"/>
          </p:cNvSpPr>
          <p:nvPr/>
        </p:nvSpPr>
        <p:spPr bwMode="auto">
          <a:xfrm>
            <a:off x="8001000" y="3276600"/>
            <a:ext cx="11430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فارس</a:t>
            </a:r>
            <a:endParaRPr kumimoji="1" lang="en-US" altLang="ja-JP" sz="24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2562" name="Text Box 34"/>
          <p:cNvSpPr txBox="1">
            <a:spLocks noChangeArrowheads="1"/>
          </p:cNvSpPr>
          <p:nvPr/>
        </p:nvSpPr>
        <p:spPr bwMode="auto">
          <a:xfrm>
            <a:off x="0" y="3200400"/>
            <a:ext cx="914400" cy="5847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القوى العالمية</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32" name="Text Box 37"/>
          <p:cNvSpPr txBox="1">
            <a:spLocks noChangeArrowheads="1"/>
          </p:cNvSpPr>
          <p:nvPr/>
        </p:nvSpPr>
        <p:spPr bwMode="auto">
          <a:xfrm>
            <a:off x="676101" y="2057400"/>
            <a:ext cx="346249"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سقوط طيبة</a:t>
            </a:r>
            <a:endParaRPr kumimoji="1" lang="en-US"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33" name="Text Box 38"/>
          <p:cNvSpPr txBox="1">
            <a:spLocks noChangeArrowheads="1"/>
          </p:cNvSpPr>
          <p:nvPr/>
        </p:nvSpPr>
        <p:spPr bwMode="auto">
          <a:xfrm>
            <a:off x="380999" y="1905000"/>
            <a:ext cx="1142997"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GB"/>
            </a:defPPr>
            <a:lvl1pPr marL="0" marR="0" lvl="0" indent="0" defTabSz="914400" eaLnBrk="1" latinLnBrk="0" hangingPunct="1">
              <a:lnSpc>
                <a:spcPct val="100000"/>
              </a:lnSpc>
              <a:spcBef>
                <a:spcPct val="50000"/>
              </a:spcBef>
              <a:buClrTx/>
              <a:buSzTx/>
              <a:buFontTx/>
              <a:buNone/>
              <a:tabLst/>
              <a:defRPr kumimoji="1" sz="1400" b="1" i="0" u="none" strike="noStrike" cap="none" spc="0" normalizeH="0" baseline="0">
                <a:ln>
                  <a:noFill/>
                </a:ln>
                <a:solidFill>
                  <a:schemeClr val="tx1"/>
                </a:solidFill>
                <a:effectLst>
                  <a:glow rad="228600">
                    <a:schemeClr val="bg1">
                      <a:lumMod val="50000"/>
                      <a:alpha val="89000"/>
                    </a:schemeClr>
                  </a:glow>
                </a:effectLst>
                <a:uLnTx/>
                <a:uFillTx/>
                <a:latin typeface="Times New Roman"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663 ق.م</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34" name="Rectangle 39"/>
          <p:cNvSpPr>
            <a:spLocks noChangeArrowheads="1"/>
          </p:cNvSpPr>
          <p:nvPr/>
        </p:nvSpPr>
        <p:spPr bwMode="auto">
          <a:xfrm>
            <a:off x="2362200" y="685800"/>
            <a:ext cx="457200" cy="1143000"/>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35" name="Rectangle 40"/>
          <p:cNvSpPr>
            <a:spLocks noChangeArrowheads="1"/>
          </p:cNvSpPr>
          <p:nvPr/>
        </p:nvSpPr>
        <p:spPr bwMode="auto">
          <a:xfrm>
            <a:off x="3733800" y="685800"/>
            <a:ext cx="228600" cy="1143000"/>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36" name="Text Box 41"/>
          <p:cNvSpPr txBox="1">
            <a:spLocks noChangeArrowheads="1"/>
          </p:cNvSpPr>
          <p:nvPr/>
        </p:nvSpPr>
        <p:spPr bwMode="auto">
          <a:xfrm>
            <a:off x="914400" y="1066800"/>
            <a:ext cx="152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آشور بانيبال</a:t>
            </a:r>
            <a:endParaRPr kumimoji="1" lang="en-US"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76837" name="Rectangle 42"/>
          <p:cNvSpPr>
            <a:spLocks noChangeArrowheads="1"/>
          </p:cNvSpPr>
          <p:nvPr/>
        </p:nvSpPr>
        <p:spPr bwMode="auto">
          <a:xfrm>
            <a:off x="2819400" y="685800"/>
            <a:ext cx="914400" cy="1143000"/>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38" name="Rectangle 36"/>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563" name="Text Box 35"/>
          <p:cNvSpPr txBox="1">
            <a:spLocks noChangeArrowheads="1"/>
          </p:cNvSpPr>
          <p:nvPr/>
        </p:nvSpPr>
        <p:spPr bwMode="auto">
          <a:xfrm>
            <a:off x="0" y="914400"/>
            <a:ext cx="914400"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ملوك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آشور</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40" name="Text Box 43"/>
          <p:cNvSpPr txBox="1">
            <a:spLocks noChangeArrowheads="1"/>
          </p:cNvSpPr>
          <p:nvPr/>
        </p:nvSpPr>
        <p:spPr bwMode="auto">
          <a:xfrm>
            <a:off x="2419290" y="609600"/>
            <a:ext cx="40011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آشور تيلاني</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41" name="Text Box 45"/>
          <p:cNvSpPr txBox="1">
            <a:spLocks noChangeArrowheads="1"/>
          </p:cNvSpPr>
          <p:nvPr/>
        </p:nvSpPr>
        <p:spPr bwMode="auto">
          <a:xfrm>
            <a:off x="3120965" y="609600"/>
            <a:ext cx="40011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a:ln>
                  <a:noFill/>
                </a:ln>
                <a:solidFill>
                  <a:srgbClr val="000066"/>
                </a:solidFill>
                <a:effectLst/>
                <a:uLnTx/>
                <a:uFillTx/>
                <a:latin typeface="Copperplate Gothic Light" charset="0"/>
                <a:ea typeface="ＭＳ Ｐゴシック" charset="0"/>
              </a:rPr>
              <a:t>سينسار شيكلين</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42" name="Text Box 46"/>
          <p:cNvSpPr txBox="1">
            <a:spLocks noChangeArrowheads="1"/>
          </p:cNvSpPr>
          <p:nvPr/>
        </p:nvSpPr>
        <p:spPr bwMode="auto">
          <a:xfrm>
            <a:off x="3654365" y="647701"/>
            <a:ext cx="400110" cy="1233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آشور باليت</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43" name="Text Box 47"/>
          <p:cNvSpPr txBox="1">
            <a:spLocks noChangeArrowheads="1"/>
          </p:cNvSpPr>
          <p:nvPr/>
        </p:nvSpPr>
        <p:spPr bwMode="auto">
          <a:xfrm>
            <a:off x="3495501" y="2057400"/>
            <a:ext cx="346249"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سقوط نينوى</a:t>
            </a:r>
            <a:endParaRPr kumimoji="1" lang="en-US" altLang="ja-JP" sz="105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44" name="Text Box 48"/>
          <p:cNvSpPr txBox="1">
            <a:spLocks noChangeArrowheads="1"/>
          </p:cNvSpPr>
          <p:nvPr/>
        </p:nvSpPr>
        <p:spPr bwMode="auto">
          <a:xfrm>
            <a:off x="3059832" y="1905000"/>
            <a:ext cx="854071"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GB"/>
            </a:defPPr>
            <a:lvl1pPr marL="0" marR="0" lvl="0" indent="0" defTabSz="914400" eaLnBrk="1" latinLnBrk="0" hangingPunct="1">
              <a:lnSpc>
                <a:spcPct val="100000"/>
              </a:lnSpc>
              <a:spcBef>
                <a:spcPct val="50000"/>
              </a:spcBef>
              <a:buClrTx/>
              <a:buSzTx/>
              <a:buFontTx/>
              <a:buNone/>
              <a:tabLst/>
              <a:defRPr kumimoji="1" sz="1400" b="1" i="0" u="none" strike="noStrike" cap="none" spc="0" normalizeH="0" baseline="0">
                <a:ln>
                  <a:noFill/>
                </a:ln>
                <a:solidFill>
                  <a:schemeClr val="tx1"/>
                </a:solidFill>
                <a:effectLst>
                  <a:glow rad="228600">
                    <a:schemeClr val="bg1">
                      <a:lumMod val="50000"/>
                      <a:alpha val="89000"/>
                    </a:schemeClr>
                  </a:glow>
                </a:effectLst>
                <a:uLnTx/>
                <a:uFillTx/>
                <a:latin typeface="Times New Roman"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612 ق.م</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45" name="Text Box 49"/>
          <p:cNvSpPr txBox="1">
            <a:spLocks noChangeArrowheads="1"/>
          </p:cNvSpPr>
          <p:nvPr/>
        </p:nvSpPr>
        <p:spPr bwMode="auto">
          <a:xfrm>
            <a:off x="3733800" y="2819400"/>
            <a:ext cx="4953000"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609</a:t>
            </a:r>
            <a:r>
              <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  </a:t>
            </a: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605</a:t>
            </a:r>
            <a:r>
              <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				          </a:t>
            </a:r>
            <a:r>
              <a:rPr kumimoji="1" lang="ar-JO"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rPr>
              <a:t>539</a:t>
            </a:r>
            <a:endParaRPr kumimoji="1" lang="en-US" altLang="ja-JP" sz="14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Times New Roman" charset="0"/>
              <a:ea typeface="ＭＳ Ｐゴシック" charset="0"/>
            </a:endParaRPr>
          </a:p>
        </p:txBody>
      </p:sp>
      <p:sp>
        <p:nvSpPr>
          <p:cNvPr id="76846" name="Rectangle 51"/>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580" name="Text Box 52"/>
          <p:cNvSpPr txBox="1">
            <a:spLocks noChangeArrowheads="1"/>
          </p:cNvSpPr>
          <p:nvPr/>
        </p:nvSpPr>
        <p:spPr bwMode="auto">
          <a:xfrm>
            <a:off x="0" y="4724400"/>
            <a:ext cx="50292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opperplate Gothic Light" charset="0"/>
                <a:ea typeface="ＭＳ Ｐゴシック" charset="0"/>
              </a:rPr>
              <a:t>يهوذا</a:t>
            </a:r>
            <a:endParaRPr kumimoji="1" lang="en-US" altLang="ja-JP" sz="18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Copperplate Gothic Light" charset="0"/>
              <a:ea typeface="ＭＳ Ｐゴシック" charset="0"/>
            </a:endParaRPr>
          </a:p>
        </p:txBody>
      </p:sp>
      <p:sp>
        <p:nvSpPr>
          <p:cNvPr id="76848" name="Rectangle 53"/>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49" name="Text Box 54"/>
          <p:cNvSpPr txBox="1">
            <a:spLocks noChangeArrowheads="1"/>
          </p:cNvSpPr>
          <p:nvPr/>
        </p:nvSpPr>
        <p:spPr bwMode="auto">
          <a:xfrm>
            <a:off x="762000" y="5257800"/>
            <a:ext cx="1447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منسى</a:t>
            </a:r>
            <a:endParaRPr kumimoji="1" lang="en-US"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76850" name="Rectangle 55"/>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1" name="Rectangle 56"/>
          <p:cNvSpPr>
            <a:spLocks noChangeArrowheads="1"/>
          </p:cNvSpPr>
          <p:nvPr/>
        </p:nvSpPr>
        <p:spPr bwMode="auto">
          <a:xfrm>
            <a:off x="2133600" y="5029200"/>
            <a:ext cx="1752600" cy="762000"/>
          </a:xfrm>
          <a:prstGeom prst="rect">
            <a:avLst/>
          </a:prstGeom>
          <a:solidFill>
            <a:srgbClr val="CC66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2" name="Rectangle 57"/>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3" name="Rectangle 58"/>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4" name="Text Box 59"/>
          <p:cNvSpPr txBox="1">
            <a:spLocks noChangeArrowheads="1"/>
          </p:cNvSpPr>
          <p:nvPr/>
        </p:nvSpPr>
        <p:spPr bwMode="auto">
          <a:xfrm>
            <a:off x="2209800" y="525780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يوشيا</a:t>
            </a:r>
            <a:endParaRPr kumimoji="1" lang="en-US" altLang="ja-JP" sz="18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76855" name="Text Box 60"/>
          <p:cNvSpPr txBox="1">
            <a:spLocks noChangeArrowheads="1"/>
          </p:cNvSpPr>
          <p:nvPr/>
        </p:nvSpPr>
        <p:spPr bwMode="auto">
          <a:xfrm>
            <a:off x="4035365" y="4869160"/>
            <a:ext cx="40011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يهوياقيم</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56" name="Text Box 61"/>
          <p:cNvSpPr txBox="1">
            <a:spLocks noChangeArrowheads="1"/>
          </p:cNvSpPr>
          <p:nvPr/>
        </p:nvSpPr>
        <p:spPr bwMode="auto">
          <a:xfrm>
            <a:off x="4568765" y="4945360"/>
            <a:ext cx="40011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rPr>
              <a:t>صدقيا</a:t>
            </a:r>
            <a:endParaRPr kumimoji="1" lang="en-US" altLang="ja-JP" sz="1400" b="1" i="0" u="none" strike="noStrike" kern="1200" cap="none" spc="0" normalizeH="0" baseline="0" noProof="0" dirty="0">
              <a:ln>
                <a:noFill/>
              </a:ln>
              <a:solidFill>
                <a:srgbClr val="000066"/>
              </a:solidFill>
              <a:effectLst/>
              <a:uLnTx/>
              <a:uFillTx/>
              <a:latin typeface="Copperplate Gothic Light" charset="0"/>
              <a:ea typeface="ＭＳ Ｐゴシック" charset="0"/>
            </a:endParaRPr>
          </a:p>
        </p:txBody>
      </p:sp>
      <p:sp>
        <p:nvSpPr>
          <p:cNvPr id="76857" name="Text Box 62"/>
          <p:cNvSpPr txBox="1">
            <a:spLocks noChangeArrowheads="1"/>
          </p:cNvSpPr>
          <p:nvPr/>
        </p:nvSpPr>
        <p:spPr bwMode="auto">
          <a:xfrm>
            <a:off x="1066800" y="5791200"/>
            <a:ext cx="1143000"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آمون</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58"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59" name="Text Box 64"/>
          <p:cNvSpPr txBox="1">
            <a:spLocks noChangeArrowheads="1"/>
          </p:cNvSpPr>
          <p:nvPr/>
        </p:nvSpPr>
        <p:spPr bwMode="auto">
          <a:xfrm>
            <a:off x="2286000" y="5791200"/>
            <a:ext cx="1600200"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يهوأحاز</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60"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6861" name="Text Box 66"/>
          <p:cNvSpPr txBox="1">
            <a:spLocks noChangeArrowheads="1"/>
          </p:cNvSpPr>
          <p:nvPr/>
        </p:nvSpPr>
        <p:spPr bwMode="auto">
          <a:xfrm>
            <a:off x="4191000" y="5867400"/>
            <a:ext cx="1981200"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يهوياكين</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62" name="Line 67"/>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600" name="Text Box 72"/>
          <p:cNvSpPr txBox="1">
            <a:spLocks noChangeArrowheads="1"/>
          </p:cNvSpPr>
          <p:nvPr/>
        </p:nvSpPr>
        <p:spPr bwMode="auto">
          <a:xfrm>
            <a:off x="5486400" y="5105400"/>
            <a:ext cx="2438400" cy="10156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سبي يهوذا                     إلى بابل                    (586)</a:t>
            </a:r>
            <a:endParaRPr kumimoji="1" lang="en-US" altLang="ja-JP" sz="20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65"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602" name="Text Box 74"/>
          <p:cNvSpPr txBox="1">
            <a:spLocks noChangeArrowheads="1"/>
          </p:cNvSpPr>
          <p:nvPr/>
        </p:nvSpPr>
        <p:spPr bwMode="auto">
          <a:xfrm>
            <a:off x="7921625" y="5085184"/>
            <a:ext cx="1258888"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الرجوع من</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السبي</a:t>
            </a:r>
            <a:endParaRPr kumimoji="1" lang="en-US" altLang="ja-JP" sz="16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2603" name="Text Box 75"/>
          <p:cNvSpPr txBox="1">
            <a:spLocks noChangeArrowheads="1"/>
          </p:cNvSpPr>
          <p:nvPr/>
        </p:nvSpPr>
        <p:spPr bwMode="auto">
          <a:xfrm>
            <a:off x="5029200" y="1066800"/>
            <a:ext cx="3733800" cy="107721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ناحوم، 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و معاصريهم</a:t>
            </a:r>
            <a:endParaRPr kumimoji="1" lang="en-US" altLang="ja-JP" sz="32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70" name="Rectangle 78"/>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2607" name="Text Box 79"/>
          <p:cNvSpPr txBox="1">
            <a:spLocks noChangeArrowheads="1"/>
          </p:cNvSpPr>
          <p:nvPr/>
        </p:nvSpPr>
        <p:spPr bwMode="auto">
          <a:xfrm>
            <a:off x="0" y="5105400"/>
            <a:ext cx="914400" cy="535531"/>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ar-JO"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ملوك   يهوذا</a:t>
            </a:r>
            <a:endParaRPr kumimoji="1" lang="en-US" altLang="ja-JP" sz="16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endParaRPr>
          </a:p>
        </p:txBody>
      </p:sp>
      <p:sp>
        <p:nvSpPr>
          <p:cNvPr id="76872" name="Text Box 80"/>
          <p:cNvSpPr txBox="1">
            <a:spLocks noChangeArrowheads="1"/>
          </p:cNvSpPr>
          <p:nvPr/>
        </p:nvSpPr>
        <p:spPr bwMode="auto">
          <a:xfrm>
            <a:off x="8378825" y="76200"/>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560</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endParaRPr>
          </a:p>
        </p:txBody>
      </p:sp>
      <p:sp>
        <p:nvSpPr>
          <p:cNvPr id="76873" name="Rectangle 81"/>
          <p:cNvSpPr>
            <a:spLocks noGrp="1" noChangeArrowheads="1"/>
          </p:cNvSpPr>
          <p:nvPr>
            <p:ph type="title" idx="4294967295"/>
          </p:nvPr>
        </p:nvSpPr>
        <p:spPr>
          <a:xfrm>
            <a:off x="6629400" y="6324600"/>
            <a:ext cx="2514600" cy="533400"/>
          </a:xfrm>
        </p:spPr>
        <p:txBody>
          <a:bodyPr/>
          <a:lstStyle/>
          <a:p>
            <a:pPr algn="r" eaLnBrk="1" hangingPunct="1"/>
            <a:r>
              <a:rPr lang="ar-JO" sz="2800" dirty="0">
                <a:latin typeface="Times New Roman" charset="0"/>
                <a:ea typeface="ＭＳ Ｐゴシック" charset="0"/>
                <a:cs typeface="ＭＳ Ｐゴシック" charset="0"/>
              </a:rPr>
              <a:t>جدول زمني</a:t>
            </a:r>
            <a:endParaRPr lang="en-US" sz="2800" dirty="0">
              <a:latin typeface="Times New Roman" charset="0"/>
              <a:ea typeface="ＭＳ Ｐゴシック" charset="0"/>
              <a:cs typeface="ＭＳ Ｐゴシック" charset="0"/>
            </a:endParaRPr>
          </a:p>
        </p:txBody>
      </p:sp>
      <p:grpSp>
        <p:nvGrpSpPr>
          <p:cNvPr id="77" name="Group 44">
            <a:extLst>
              <a:ext uri="{FF2B5EF4-FFF2-40B4-BE49-F238E27FC236}">
                <a16:creationId xmlns:a16="http://schemas.microsoft.com/office/drawing/2014/main" id="{D879C151-B9BC-F0C6-109D-DBFCBD443851}"/>
              </a:ext>
            </a:extLst>
          </p:cNvPr>
          <p:cNvGrpSpPr>
            <a:grpSpLocks/>
          </p:cNvGrpSpPr>
          <p:nvPr/>
        </p:nvGrpSpPr>
        <p:grpSpPr bwMode="auto">
          <a:xfrm>
            <a:off x="2411413" y="2276475"/>
            <a:ext cx="2232025" cy="2378075"/>
            <a:chOff x="1968" y="1680"/>
            <a:chExt cx="480" cy="411"/>
          </a:xfrm>
        </p:grpSpPr>
        <p:sp>
          <p:nvSpPr>
            <p:cNvPr id="78" name="AutoShape 45">
              <a:extLst>
                <a:ext uri="{FF2B5EF4-FFF2-40B4-BE49-F238E27FC236}">
                  <a16:creationId xmlns:a16="http://schemas.microsoft.com/office/drawing/2014/main" id="{BC5F96D0-1842-C109-EE2D-555E65353693}"/>
                </a:ext>
              </a:extLst>
            </p:cNvPr>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ＭＳ Ｐゴシック" pitchFamily="24" charset="-128"/>
                <a:cs typeface="Arial"/>
              </a:endParaRPr>
            </a:p>
          </p:txBody>
        </p:sp>
        <p:sp>
          <p:nvSpPr>
            <p:cNvPr id="79" name="Text Box 46">
              <a:extLst>
                <a:ext uri="{FF2B5EF4-FFF2-40B4-BE49-F238E27FC236}">
                  <a16:creationId xmlns:a16="http://schemas.microsoft.com/office/drawing/2014/main" id="{3B033826-0336-C6DC-4590-0627813F8494}"/>
                </a:ext>
              </a:extLst>
            </p:cNvPr>
            <p:cNvSpPr txBox="1">
              <a:spLocks noChangeArrowheads="1"/>
            </p:cNvSpPr>
            <p:nvPr/>
          </p:nvSpPr>
          <p:spPr bwMode="auto">
            <a:xfrm>
              <a:off x="1999" y="1858"/>
              <a:ext cx="384" cy="233"/>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612</a:t>
              </a:r>
              <a:endParaRPr kumimoji="1" lang="en-US" altLang="ja-JP"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80" name="Text Box 77">
            <a:extLst>
              <a:ext uri="{FF2B5EF4-FFF2-40B4-BE49-F238E27FC236}">
                <a16:creationId xmlns:a16="http://schemas.microsoft.com/office/drawing/2014/main" id="{CFB03BF6-11E2-66A3-B325-DED12376496B}"/>
              </a:ext>
            </a:extLst>
          </p:cNvPr>
          <p:cNvSpPr txBox="1">
            <a:spLocks noChangeArrowheads="1"/>
          </p:cNvSpPr>
          <p:nvPr/>
        </p:nvSpPr>
        <p:spPr bwMode="auto">
          <a:xfrm rot="16200000">
            <a:off x="3132515" y="2329110"/>
            <a:ext cx="677108"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SA" altLang="ja-JP" sz="3200" b="1" i="0" u="none" strike="noStrike" kern="1200" cap="none" spc="0" normalizeH="0" baseline="0" noProof="0" dirty="0">
                <a:ln>
                  <a:noFill/>
                </a:ln>
                <a:solidFill>
                  <a:srgbClr val="FFFFFF"/>
                </a:solidFill>
                <a:effectLst/>
                <a:uLnTx/>
                <a:uFillTx/>
                <a:latin typeface="Arial"/>
                <a:ea typeface="ＭＳ Ｐゴシック" pitchFamily="24" charset="-128"/>
                <a:cs typeface="Arial"/>
              </a:rPr>
              <a:t>سقوط نينوى</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pitchFamily="24" charset="-128"/>
              <a:cs typeface="Arial"/>
            </a:endParaRPr>
          </a:p>
        </p:txBody>
      </p:sp>
      <p:grpSp>
        <p:nvGrpSpPr>
          <p:cNvPr id="81" name="Group 64">
            <a:extLst>
              <a:ext uri="{FF2B5EF4-FFF2-40B4-BE49-F238E27FC236}">
                <a16:creationId xmlns:a16="http://schemas.microsoft.com/office/drawing/2014/main" id="{8B176A6B-7037-6360-6745-2EF2AD33207C}"/>
              </a:ext>
            </a:extLst>
          </p:cNvPr>
          <p:cNvGrpSpPr>
            <a:grpSpLocks/>
          </p:cNvGrpSpPr>
          <p:nvPr/>
        </p:nvGrpSpPr>
        <p:grpSpPr bwMode="auto">
          <a:xfrm>
            <a:off x="1331045" y="4298357"/>
            <a:ext cx="2160240" cy="645485"/>
            <a:chOff x="379" y="2544"/>
            <a:chExt cx="1089" cy="357"/>
          </a:xfrm>
        </p:grpSpPr>
        <p:sp>
          <p:nvSpPr>
            <p:cNvPr id="82" name="Rectangle 65">
              <a:extLst>
                <a:ext uri="{FF2B5EF4-FFF2-40B4-BE49-F238E27FC236}">
                  <a16:creationId xmlns:a16="http://schemas.microsoft.com/office/drawing/2014/main" id="{B7ECFF7B-D029-883A-37BE-3D4993EF9A72}"/>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 name="Text Box 66">
              <a:extLst>
                <a:ext uri="{FF2B5EF4-FFF2-40B4-BE49-F238E27FC236}">
                  <a16:creationId xmlns:a16="http://schemas.microsoft.com/office/drawing/2014/main" id="{837C8F64-5E8F-9D77-C580-A5A83AB06408}"/>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صفنيا</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630</a:t>
              </a:r>
            </a:p>
          </p:txBody>
        </p:sp>
      </p:grpSp>
      <p:grpSp>
        <p:nvGrpSpPr>
          <p:cNvPr id="84" name="Group 64">
            <a:extLst>
              <a:ext uri="{FF2B5EF4-FFF2-40B4-BE49-F238E27FC236}">
                <a16:creationId xmlns:a16="http://schemas.microsoft.com/office/drawing/2014/main" id="{E43F8482-8970-60D5-21DC-690981222F82}"/>
              </a:ext>
            </a:extLst>
          </p:cNvPr>
          <p:cNvGrpSpPr>
            <a:grpSpLocks/>
          </p:cNvGrpSpPr>
          <p:nvPr/>
        </p:nvGrpSpPr>
        <p:grpSpPr bwMode="auto">
          <a:xfrm>
            <a:off x="979527" y="2409038"/>
            <a:ext cx="1143000" cy="645484"/>
            <a:chOff x="576" y="2544"/>
            <a:chExt cx="720" cy="357"/>
          </a:xfrm>
        </p:grpSpPr>
        <p:sp>
          <p:nvSpPr>
            <p:cNvPr id="85" name="Rectangle 65">
              <a:extLst>
                <a:ext uri="{FF2B5EF4-FFF2-40B4-BE49-F238E27FC236}">
                  <a16:creationId xmlns:a16="http://schemas.microsoft.com/office/drawing/2014/main" id="{39F572C3-1B3D-79DE-3554-6E20F7DD9FA3}"/>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6" name="Text Box 66">
              <a:extLst>
                <a:ext uri="{FF2B5EF4-FFF2-40B4-BE49-F238E27FC236}">
                  <a16:creationId xmlns:a16="http://schemas.microsoft.com/office/drawing/2014/main" id="{3CF7EFD3-55E9-E3CA-7958-032353F55AFB}"/>
                </a:ext>
              </a:extLst>
            </p:cNvPr>
            <p:cNvSpPr txBox="1">
              <a:spLocks noChangeArrowheads="1"/>
            </p:cNvSpPr>
            <p:nvPr/>
          </p:nvSpPr>
          <p:spPr bwMode="auto">
            <a:xfrm>
              <a:off x="616" y="2544"/>
              <a:ext cx="672" cy="35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ناحوم</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660</a:t>
              </a:r>
            </a:p>
          </p:txBody>
        </p:sp>
      </p:grpSp>
      <p:grpSp>
        <p:nvGrpSpPr>
          <p:cNvPr id="87" name="Group 64">
            <a:extLst>
              <a:ext uri="{FF2B5EF4-FFF2-40B4-BE49-F238E27FC236}">
                <a16:creationId xmlns:a16="http://schemas.microsoft.com/office/drawing/2014/main" id="{33A1BCD0-2090-F747-BC25-0E3EAE21B9F0}"/>
              </a:ext>
            </a:extLst>
          </p:cNvPr>
          <p:cNvGrpSpPr>
            <a:grpSpLocks/>
          </p:cNvGrpSpPr>
          <p:nvPr/>
        </p:nvGrpSpPr>
        <p:grpSpPr bwMode="auto">
          <a:xfrm>
            <a:off x="2842592" y="6066762"/>
            <a:ext cx="2160240" cy="645485"/>
            <a:chOff x="379" y="2544"/>
            <a:chExt cx="1089" cy="357"/>
          </a:xfrm>
        </p:grpSpPr>
        <p:sp>
          <p:nvSpPr>
            <p:cNvPr id="88" name="Rectangle 65">
              <a:extLst>
                <a:ext uri="{FF2B5EF4-FFF2-40B4-BE49-F238E27FC236}">
                  <a16:creationId xmlns:a16="http://schemas.microsoft.com/office/drawing/2014/main" id="{15B740CE-7668-075E-8559-8D2279642716}"/>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9" name="Text Box 66">
              <a:extLst>
                <a:ext uri="{FF2B5EF4-FFF2-40B4-BE49-F238E27FC236}">
                  <a16:creationId xmlns:a16="http://schemas.microsoft.com/office/drawing/2014/main" id="{8EFE5D79-F0BB-1967-83DD-E8B1CDA7AC4C}"/>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i="0" u="none" strike="noStrike" kern="1200" cap="none" spc="0" normalizeH="0" baseline="0" noProof="0" dirty="0">
                  <a:ln>
                    <a:noFill/>
                  </a:ln>
                  <a:solidFill>
                    <a:srgbClr val="FFFFFF"/>
                  </a:solidFill>
                  <a:effectLst>
                    <a:glow rad="228600">
                      <a:srgbClr val="720000">
                        <a:lumMod val="50000"/>
                        <a:alpha val="89000"/>
                      </a:srgbClr>
                    </a:glow>
                  </a:effectLst>
                  <a:uLnTx/>
                  <a:uFillTx/>
                  <a:latin typeface="Copperplate Gothic Light" charset="0"/>
                  <a:ea typeface="ＭＳ Ｐゴシック" charset="0"/>
                </a:rPr>
                <a:t>حبقوق</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606</a:t>
              </a:r>
            </a:p>
          </p:txBody>
        </p:sp>
      </p:grpSp>
    </p:spTree>
    <p:extLst>
      <p:ext uri="{BB962C8B-B14F-4D97-AF65-F5344CB8AC3E}">
        <p14:creationId xmlns:p14="http://schemas.microsoft.com/office/powerpoint/2010/main" val="1964461067"/>
      </p:ext>
    </p:extLst>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حبقوق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5732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572000" cy="282346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الوحي الذي رآه          حبقوق النبي                (حب 1: 1)</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3744416"/>
            <a:ext cx="4572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600" b="1" dirty="0">
                <a:effectLst>
                  <a:glow rad="127000">
                    <a:schemeClr val="tx1"/>
                  </a:glow>
                </a:effectLst>
                <a:latin typeface="Arial" charset="0"/>
                <a:ea typeface="ＭＳ Ｐゴシック" charset="0"/>
                <a:cs typeface="ＭＳ Ｐゴシック" charset="0"/>
              </a:rPr>
              <a:t>- ليس ملك على يهوذا      أو إسرائيل</a:t>
            </a:r>
            <a:endParaRPr lang="en-US" sz="3600" b="1" dirty="0">
              <a:effectLst>
                <a:glow rad="127000">
                  <a:schemeClr val="tx1"/>
                </a:glow>
              </a:effectLst>
              <a:latin typeface="Arial" charset="0"/>
              <a:ea typeface="ＭＳ Ｐゴシック" charset="0"/>
              <a:cs typeface="ＭＳ Ｐゴシック" charset="0"/>
            </a:endParaRPr>
          </a:p>
          <a:p>
            <a:pPr algn="r">
              <a:defRPr/>
            </a:pPr>
            <a:r>
              <a:rPr lang="ar-JO" sz="3600" b="1" dirty="0">
                <a:effectLst>
                  <a:glow rad="127000">
                    <a:schemeClr val="tx1"/>
                  </a:glow>
                </a:effectLst>
                <a:latin typeface="Arial" charset="0"/>
                <a:ea typeface="ＭＳ Ｐゴシック" charset="0"/>
                <a:cs typeface="ＭＳ Ｐゴシック" charset="0"/>
              </a:rPr>
              <a:t>- كيف نعرف تاريخ السفر ؟</a:t>
            </a:r>
          </a:p>
        </p:txBody>
      </p:sp>
      <p:pic>
        <p:nvPicPr>
          <p:cNvPr id="2" name="Picture 1" descr="more tim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33616"/>
          </a:xfrm>
          <a:prstGeom prst="rect">
            <a:avLst/>
          </a:prstGeom>
        </p:spPr>
      </p:pic>
    </p:spTree>
    <p:extLst>
      <p:ext uri="{BB962C8B-B14F-4D97-AF65-F5344CB8AC3E}">
        <p14:creationId xmlns:p14="http://schemas.microsoft.com/office/powerpoint/2010/main" val="1396371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ما الذي</a:t>
            </a:r>
            <a:r>
              <a:rPr lang="en-US" sz="6600" b="1" dirty="0">
                <a:effectLst>
                  <a:glow rad="127000">
                    <a:schemeClr val="tx1"/>
                  </a:glow>
                </a:effectLst>
                <a:latin typeface="Arial" charset="0"/>
                <a:ea typeface="ＭＳ Ｐゴシック" charset="0"/>
                <a:cs typeface="ＭＳ Ｐゴシック" charset="0"/>
              </a:rPr>
              <a:t>       </a:t>
            </a:r>
            <a:r>
              <a:rPr lang="ar-JO" sz="6600" b="1" dirty="0">
                <a:effectLst>
                  <a:glow rad="127000">
                    <a:schemeClr val="tx1"/>
                  </a:glow>
                </a:effectLst>
                <a:latin typeface="Arial" charset="0"/>
                <a:ea typeface="ＭＳ Ｐゴシック" charset="0"/>
                <a:cs typeface="ＭＳ Ｐゴシック" charset="0"/>
              </a:rPr>
              <a:t>أعرفه</a:t>
            </a:r>
            <a:endParaRPr lang="en-US" sz="6600" b="1" dirty="0">
              <a:effectLst>
                <a:glow rad="127000">
                  <a:schemeClr val="tx1"/>
                </a:glow>
              </a:effectLst>
              <a:latin typeface="Arial" charset="0"/>
              <a:ea typeface="ＭＳ Ｐゴシック" charset="0"/>
              <a:cs typeface="ＭＳ Ｐゴシック" charset="0"/>
            </a:endParaRPr>
          </a:p>
        </p:txBody>
      </p:sp>
      <p:grpSp>
        <p:nvGrpSpPr>
          <p:cNvPr id="10" name="Group 9"/>
          <p:cNvGrpSpPr/>
          <p:nvPr/>
        </p:nvGrpSpPr>
        <p:grpSpPr>
          <a:xfrm>
            <a:off x="3275856" y="1052736"/>
            <a:ext cx="3168352" cy="1728192"/>
            <a:chOff x="3275856" y="1052736"/>
            <a:chExt cx="3168352" cy="1728192"/>
          </a:xfrm>
        </p:grpSpPr>
        <p:sp>
          <p:nvSpPr>
            <p:cNvPr id="3" name="Rectangle 2"/>
            <p:cNvSpPr txBox="1">
              <a:spLocks noChangeArrowheads="1"/>
            </p:cNvSpPr>
            <p:nvPr/>
          </p:nvSpPr>
          <p:spPr bwMode="auto">
            <a:xfrm>
              <a:off x="3275856" y="105273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charset="0"/>
                  <a:ea typeface="ＭＳ Ｐゴシック" charset="0"/>
                  <a:cs typeface="ＭＳ Ｐゴシック" charset="0"/>
                </a:rPr>
                <a:t>لا</a:t>
              </a:r>
              <a:endParaRPr lang="en-US" sz="6600" b="1" dirty="0">
                <a:effectLst>
                  <a:glow rad="127000">
                    <a:schemeClr val="tx1"/>
                  </a:glow>
                </a:effectLst>
                <a:latin typeface="Arial" charset="0"/>
                <a:ea typeface="ＭＳ Ｐゴシック" charset="0"/>
                <a:cs typeface="ＭＳ Ｐゴシック" charset="0"/>
              </a:endParaRPr>
            </a:p>
          </p:txBody>
        </p:sp>
        <p:grpSp>
          <p:nvGrpSpPr>
            <p:cNvPr id="9" name="Group 8"/>
            <p:cNvGrpSpPr/>
            <p:nvPr/>
          </p:nvGrpSpPr>
          <p:grpSpPr>
            <a:xfrm>
              <a:off x="4364360" y="1908448"/>
              <a:ext cx="711696" cy="872480"/>
              <a:chOff x="4211960" y="1908448"/>
              <a:chExt cx="711696" cy="872480"/>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8"/>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9998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
          <p:cNvSpPr>
            <a:spLocks noChangeArrowheads="1"/>
          </p:cNvSpPr>
          <p:nvPr/>
        </p:nvSpPr>
        <p:spPr bwMode="auto">
          <a:xfrm>
            <a:off x="-152400" y="-762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74754" name="Picture 4" descr="Habakkuk1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Text Box 2"/>
          <p:cNvSpPr txBox="1">
            <a:spLocks noChangeArrowheads="1"/>
          </p:cNvSpPr>
          <p:nvPr/>
        </p:nvSpPr>
        <p:spPr bwMode="auto">
          <a:xfrm>
            <a:off x="152400" y="2811463"/>
            <a:ext cx="8839200" cy="267765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defRPr/>
            </a:pPr>
            <a:r>
              <a:rPr kumimoji="1" lang="ar-JO" altLang="ja-JP" b="1" dirty="0">
                <a:latin typeface="Arial" charset="0"/>
                <a:cs typeface="Arial" charset="0"/>
              </a:rPr>
              <a:t>تاريخ الكتابة يتراوح ما بين :</a:t>
            </a:r>
            <a:endParaRPr kumimoji="1" lang="en-US" altLang="ja-JP" b="1" dirty="0">
              <a:latin typeface="Arial" charset="0"/>
              <a:cs typeface="Arial" charset="0"/>
            </a:endParaRPr>
          </a:p>
          <a:p>
            <a:pPr algn="r" rtl="1" eaLnBrk="1" hangingPunct="1">
              <a:buFontTx/>
              <a:buChar char="•"/>
              <a:defRPr/>
            </a:pPr>
            <a:r>
              <a:rPr kumimoji="1" lang="ar-JO" altLang="ja-JP" b="1" dirty="0">
                <a:latin typeface="Arial" charset="0"/>
                <a:cs typeface="Arial" charset="0"/>
              </a:rPr>
              <a:t> 700 ق.م (تاريخ مبكر منذ ظهرت آشور في المشهد)</a:t>
            </a:r>
            <a:endParaRPr kumimoji="1" lang="en-US" altLang="ja-JP" b="1" dirty="0">
              <a:latin typeface="Arial" charset="0"/>
              <a:cs typeface="Arial" charset="0"/>
            </a:endParaRPr>
          </a:p>
          <a:p>
            <a:pPr algn="r" rtl="1" eaLnBrk="1" hangingPunct="1">
              <a:buFontTx/>
              <a:buChar char="•"/>
              <a:defRPr/>
            </a:pPr>
            <a:r>
              <a:rPr kumimoji="1" lang="ar-JO" altLang="ja-JP" b="1" dirty="0">
                <a:latin typeface="Arial" charset="0"/>
                <a:cs typeface="Arial" charset="0"/>
              </a:rPr>
              <a:t> 300 ق.م (تاريخ متأخر حين دخلت القوات اليونانية المشهد)</a:t>
            </a:r>
            <a:endParaRPr kumimoji="1" lang="en-US" altLang="ja-JP" b="1" dirty="0">
              <a:latin typeface="Arial" charset="0"/>
              <a:cs typeface="Arial" charset="0"/>
            </a:endParaRPr>
          </a:p>
          <a:p>
            <a:pPr algn="r" eaLnBrk="1" hangingPunct="1">
              <a:defRPr/>
            </a:pPr>
            <a:r>
              <a:rPr kumimoji="1" lang="en-US" altLang="ja-JP" b="1" dirty="0">
                <a:latin typeface="Arial" charset="0"/>
                <a:cs typeface="Arial" charset="0"/>
              </a:rPr>
              <a:t> </a:t>
            </a:r>
          </a:p>
          <a:p>
            <a:pPr algn="r" eaLnBrk="1" hangingPunct="1">
              <a:defRPr/>
            </a:pPr>
            <a:r>
              <a:rPr kumimoji="1" lang="ar-JO" altLang="ja-JP" b="1" dirty="0">
                <a:latin typeface="Arial" charset="0"/>
                <a:cs typeface="Arial" charset="0"/>
              </a:rPr>
              <a:t>تذكر النبوة اسم الغزاة البابليين (1: 6) لذا من المحتمل أنها كتبت قرب نهاية عهد يوشيا (640-609 قبل الميلاد) ، ربما بعد تدمير نينوى عام 612 قبل الميلاد على يد القوات المشتركة للبابليين والميديين والسكيثيين. كانت هذه المرة 607-605 قبل الميلاد.</a:t>
            </a:r>
            <a:endParaRPr kumimoji="1" lang="en-US" altLang="ja-JP" b="1" dirty="0">
              <a:effectLst>
                <a:outerShdw blurRad="38100" dist="38100" dir="2700000" algn="tl">
                  <a:srgbClr val="000000"/>
                </a:outerShdw>
              </a:effectLst>
              <a:latin typeface="Arial" charset="0"/>
              <a:cs typeface="Arial" charset="0"/>
            </a:endParaRPr>
          </a:p>
        </p:txBody>
      </p:sp>
      <p:sp>
        <p:nvSpPr>
          <p:cNvPr id="74756" name="Text Box 5"/>
          <p:cNvSpPr txBox="1">
            <a:spLocks noChangeArrowheads="1"/>
          </p:cNvSpPr>
          <p:nvPr/>
        </p:nvSpPr>
        <p:spPr bwMode="auto">
          <a:xfrm>
            <a:off x="8378825" y="19050"/>
            <a:ext cx="68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00"/>
                </a:solidFill>
              </a:rPr>
              <a:t>628</a:t>
            </a:r>
          </a:p>
        </p:txBody>
      </p:sp>
      <p:sp>
        <p:nvSpPr>
          <p:cNvPr id="49158" name="Rectangle 6"/>
          <p:cNvSpPr>
            <a:spLocks noGrp="1" noChangeArrowheads="1"/>
          </p:cNvSpPr>
          <p:nvPr>
            <p:ph type="title" idx="4294967295"/>
          </p:nvPr>
        </p:nvSpPr>
        <p:spPr>
          <a:xfrm>
            <a:off x="381000" y="228312"/>
            <a:ext cx="1092200" cy="584775"/>
          </a:xfrm>
          <a:solidFill>
            <a:srgbClr val="000000"/>
          </a:solidFill>
        </p:spPr>
        <p:txBody>
          <a:bodyPr>
            <a:spAutoFit/>
          </a:bodyPr>
          <a:lstStyle/>
          <a:p>
            <a:pPr algn="l">
              <a:defRPr/>
            </a:pPr>
            <a:r>
              <a:rPr kumimoji="1" lang="ar-JO" altLang="ja-JP" sz="3200" dirty="0">
                <a:effectLst>
                  <a:outerShdw blurRad="38100" dist="38100" dir="2700000" algn="tl">
                    <a:srgbClr val="8C0000"/>
                  </a:outerShdw>
                </a:effectLst>
                <a:latin typeface="Arial" pitchFamily="34" charset="0"/>
                <a:ea typeface="ＭＳ 明朝" charset="0"/>
                <a:cs typeface="Arial" pitchFamily="34" charset="0"/>
              </a:rPr>
              <a:t>التاريخ</a:t>
            </a:r>
            <a:endParaRPr kumimoji="1" lang="en-US" altLang="ja-JP" sz="3200" dirty="0">
              <a:effectLst>
                <a:outerShdw blurRad="38100" dist="38100" dir="2700000" algn="tl">
                  <a:srgbClr val="8C0000"/>
                </a:outerShdw>
              </a:effectLst>
              <a:latin typeface="Arial" pitchFamily="34" charset="0"/>
              <a:ea typeface="ＭＳ 明朝"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4" name="Text Box 10"/>
          <p:cNvSpPr txBox="1">
            <a:spLocks noChangeArrowheads="1"/>
          </p:cNvSpPr>
          <p:nvPr/>
        </p:nvSpPr>
        <p:spPr bwMode="auto">
          <a:xfrm>
            <a:off x="7256478" y="2957513"/>
            <a:ext cx="1112804" cy="1569660"/>
          </a:xfrm>
          <a:prstGeom prst="rect">
            <a:avLst/>
          </a:prstGeom>
          <a:noFill/>
          <a:ln w="9525">
            <a:noFill/>
            <a:miter lim="800000"/>
            <a:headEnd/>
            <a:tailEnd/>
          </a:ln>
          <a:effectLst/>
        </p:spPr>
        <p:txBody>
          <a:bodyPr wrap="none">
            <a:spAutoFit/>
          </a:bodyPr>
          <a:lstStyle/>
          <a:p>
            <a:pPr algn="ctr">
              <a:defRPr/>
            </a:pPr>
            <a:r>
              <a:rPr lang="ar-JO" sz="2800" b="1" dirty="0">
                <a:solidFill>
                  <a:srgbClr val="F3B600"/>
                </a:solidFill>
                <a:latin typeface="Arial"/>
                <a:ea typeface="+mn-ea"/>
                <a:cs typeface="Arial"/>
              </a:rPr>
              <a:t>يهوأحاز</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ar-JO" sz="2800" b="1" dirty="0">
                <a:solidFill>
                  <a:srgbClr val="F3B600"/>
                </a:solidFill>
                <a:latin typeface="Arial"/>
                <a:ea typeface="+mn-ea"/>
                <a:cs typeface="Arial"/>
              </a:rPr>
              <a:t>شلوم</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ar-JO" sz="2000" b="1" dirty="0">
                <a:solidFill>
                  <a:srgbClr val="F3B600"/>
                </a:solidFill>
                <a:latin typeface="Arial"/>
                <a:ea typeface="+mn-ea"/>
                <a:cs typeface="Arial"/>
              </a:rPr>
              <a:t>609</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a:t>
            </a:r>
            <a:r>
              <a:rPr lang="ar-JO" sz="2000" b="1" dirty="0">
                <a:solidFill>
                  <a:srgbClr val="F3B600"/>
                </a:solidFill>
                <a:latin typeface="Arial"/>
                <a:ea typeface="+mn-ea"/>
                <a:cs typeface="Arial"/>
              </a:rPr>
              <a:t>3 شهور</a:t>
            </a:r>
            <a:r>
              <a:rPr lang="en-US" sz="2000" b="1" dirty="0">
                <a:solidFill>
                  <a:srgbClr val="F3B600"/>
                </a:solidFill>
                <a:latin typeface="Arial"/>
                <a:ea typeface="+mn-ea"/>
                <a:cs typeface="Arial"/>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2800" b="1" dirty="0">
                <a:solidFill>
                  <a:srgbClr val="FFFFFF"/>
                </a:solidFill>
                <a:latin typeface="Arial" charset="0"/>
                <a:cs typeface="Arial" charset="0"/>
              </a:rPr>
              <a:t>يوشيا</a:t>
            </a:r>
            <a:endParaRPr lang="en-US" sz="2800" b="1" dirty="0">
              <a:solidFill>
                <a:srgbClr val="FFFFFF"/>
              </a:solidFill>
              <a:latin typeface="Arial" charset="0"/>
              <a:cs typeface="Arial" charset="0"/>
            </a:endParaRPr>
          </a:p>
          <a:p>
            <a:pPr algn="ctr">
              <a:defRPr/>
            </a:pPr>
            <a:r>
              <a:rPr lang="ar-JO" sz="2000" b="1" dirty="0">
                <a:solidFill>
                  <a:srgbClr val="FFFFFF"/>
                </a:solidFill>
                <a:latin typeface="Arial" charset="0"/>
                <a:cs typeface="Arial" charset="0"/>
              </a:rPr>
              <a:t>640-609</a:t>
            </a:r>
            <a:endParaRPr lang="en-US" sz="2000" b="1" dirty="0">
              <a:solidFill>
                <a:srgbClr val="FFFFFF"/>
              </a:solidFill>
              <a:latin typeface="Arial" charset="0"/>
              <a:cs typeface="Arial" charset="0"/>
            </a:endParaRPr>
          </a:p>
          <a:p>
            <a:pPr algn="ctr">
              <a:defRPr/>
            </a:pPr>
            <a:r>
              <a:rPr lang="en-US" sz="2000" b="1" dirty="0">
                <a:solidFill>
                  <a:srgbClr val="FFFFFF"/>
                </a:solidFill>
                <a:latin typeface="Arial" charset="0"/>
                <a:cs typeface="Arial" charset="0"/>
              </a:rPr>
              <a:t>(</a:t>
            </a:r>
            <a:r>
              <a:rPr lang="ar-JO" sz="2000" b="1" dirty="0">
                <a:solidFill>
                  <a:srgbClr val="FFFFFF"/>
                </a:solidFill>
                <a:latin typeface="Arial" charset="0"/>
                <a:cs typeface="Arial" charset="0"/>
              </a:rPr>
              <a:t>31 سنة</a:t>
            </a:r>
            <a:r>
              <a:rPr lang="en-US" sz="2000" b="1" dirty="0">
                <a:solidFill>
                  <a:srgbClr val="FFFFFF"/>
                </a:solidFill>
                <a:latin typeface="Arial" charset="0"/>
                <a:cs typeface="Arial" charset="0"/>
              </a:rPr>
              <a:t>)</a:t>
            </a:r>
            <a:endParaRPr lang="en-US" sz="2000" dirty="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2800" b="1" dirty="0">
                <a:solidFill>
                  <a:srgbClr val="F3B600"/>
                </a:solidFill>
                <a:latin typeface="Arial" charset="0"/>
                <a:cs typeface="Arial" charset="0"/>
              </a:rPr>
              <a:t>يهوياقيم</a:t>
            </a:r>
            <a:r>
              <a:rPr lang="en-US" sz="2800" b="1" dirty="0">
                <a:solidFill>
                  <a:srgbClr val="F3B600"/>
                </a:solidFill>
                <a:latin typeface="Arial" charset="0"/>
                <a:cs typeface="Arial" charset="0"/>
              </a:rPr>
              <a:t> (</a:t>
            </a:r>
            <a:r>
              <a:rPr lang="ar-JO" sz="2800" b="1" dirty="0">
                <a:solidFill>
                  <a:srgbClr val="F3B600"/>
                </a:solidFill>
                <a:latin typeface="Arial" charset="0"/>
                <a:cs typeface="Arial" charset="0"/>
              </a:rPr>
              <a:t>ألياقيم</a:t>
            </a:r>
            <a:r>
              <a:rPr lang="en-US" sz="2800" b="1" dirty="0">
                <a:solidFill>
                  <a:srgbClr val="F3B600"/>
                </a:solidFill>
                <a:latin typeface="Arial" charset="0"/>
                <a:cs typeface="Arial" charset="0"/>
              </a:rPr>
              <a:t>)</a:t>
            </a:r>
            <a:br>
              <a:rPr lang="en-US" sz="2800" b="1" dirty="0">
                <a:solidFill>
                  <a:srgbClr val="F3B600"/>
                </a:solidFill>
                <a:latin typeface="Arial" charset="0"/>
                <a:cs typeface="Arial" charset="0"/>
              </a:rPr>
            </a:br>
            <a:r>
              <a:rPr lang="ar-JO" sz="2000" b="1" dirty="0">
                <a:solidFill>
                  <a:srgbClr val="F3B600"/>
                </a:solidFill>
                <a:latin typeface="Arial" charset="0"/>
                <a:cs typeface="Arial" charset="0"/>
              </a:rPr>
              <a:t>609-597</a:t>
            </a:r>
            <a:br>
              <a:rPr lang="en-US" sz="2000" b="1" dirty="0">
                <a:solidFill>
                  <a:srgbClr val="F3B600"/>
                </a:solidFill>
                <a:latin typeface="Arial" charset="0"/>
                <a:cs typeface="Arial" charset="0"/>
              </a:rPr>
            </a:br>
            <a:r>
              <a:rPr lang="en-US" sz="2000" b="1" dirty="0">
                <a:solidFill>
                  <a:srgbClr val="F3B600"/>
                </a:solidFill>
                <a:latin typeface="Arial" charset="0"/>
                <a:cs typeface="Arial" charset="0"/>
              </a:rPr>
              <a:t>(</a:t>
            </a:r>
            <a:r>
              <a:rPr lang="ar-JO" sz="2000" b="1" dirty="0">
                <a:solidFill>
                  <a:srgbClr val="F3B600"/>
                </a:solidFill>
                <a:latin typeface="Arial" charset="0"/>
                <a:cs typeface="Arial" charset="0"/>
              </a:rPr>
              <a:t>11 سنة</a:t>
            </a:r>
            <a:r>
              <a:rPr lang="en-US" sz="2000" b="1" dirty="0">
                <a:solidFill>
                  <a:srgbClr val="F3B600"/>
                </a:solidFill>
                <a:latin typeface="Arial" charset="0"/>
                <a:cs typeface="Arial" charset="0"/>
              </a:rPr>
              <a:t>)</a:t>
            </a:r>
            <a:endParaRPr lang="en-US" sz="2800" b="1" dirty="0">
              <a:solidFill>
                <a:srgbClr val="F3B600"/>
              </a:solidFill>
              <a:latin typeface="Arial" charset="0"/>
              <a:cs typeface="Arial" charset="0"/>
            </a:endParaRPr>
          </a:p>
        </p:txBody>
      </p:sp>
      <p:grpSp>
        <p:nvGrpSpPr>
          <p:cNvPr id="80901"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b="1" dirty="0">
                <a:solidFill>
                  <a:srgbClr val="FFFFFF"/>
                </a:solidFill>
                <a:latin typeface="Arial" charset="0"/>
                <a:cs typeface="Arial" charset="0"/>
              </a:rPr>
              <a:t>256</a:t>
            </a:r>
            <a:endParaRPr lang="en-US" dirty="0">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308645"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sz="2000" b="1" dirty="0">
                <a:solidFill>
                  <a:srgbClr val="FFFFFF"/>
                </a:solidFill>
                <a:latin typeface="Arial" charset="0"/>
                <a:cs typeface="Arial" charset="0"/>
              </a:rPr>
              <a:t>الملوك الصالحين بالأبيض</a:t>
            </a:r>
            <a:endParaRPr lang="en-US" sz="1600" dirty="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12429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sz="2000" b="1" dirty="0">
                <a:solidFill>
                  <a:srgbClr val="F3B600"/>
                </a:solidFill>
                <a:latin typeface="Arial" charset="0"/>
                <a:cs typeface="Arial" charset="0"/>
              </a:rPr>
              <a:t>الملوك الأشرار بالأصفر</a:t>
            </a:r>
            <a:endParaRPr lang="en-US" sz="1600" dirty="0">
              <a:solidFill>
                <a:srgbClr val="F3B60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2000" b="1" dirty="0">
                  <a:solidFill>
                    <a:srgbClr val="FFFFFF"/>
                  </a:solidFill>
                  <a:latin typeface="Arial" charset="0"/>
                  <a:cs typeface="Arial" charset="0"/>
                </a:rPr>
                <a:t>1</a:t>
              </a:r>
              <a:endParaRPr lang="en-US" sz="2000" dirty="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ar-JO" sz="2000" dirty="0">
                  <a:solidFill>
                    <a:srgbClr val="FFFFFF"/>
                  </a:solidFill>
                  <a:latin typeface="Arial"/>
                  <a:ea typeface="+mn-ea"/>
                  <a:cs typeface="Arial"/>
                </a:rPr>
                <a:t>2</a:t>
              </a:r>
              <a:endParaRPr lang="en-US" sz="2000" dirty="0">
                <a:solidFill>
                  <a:srgbClr val="FFFFFF"/>
                </a:solidFill>
                <a:latin typeface="Arial"/>
                <a:ea typeface="+mn-ea"/>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ar-JO" sz="2000" dirty="0">
                  <a:solidFill>
                    <a:srgbClr val="FFFFFF"/>
                  </a:solidFill>
                  <a:latin typeface="Arial"/>
                  <a:ea typeface="+mn-ea"/>
                  <a:cs typeface="Arial"/>
                </a:rPr>
                <a:t>3</a:t>
              </a:r>
              <a:endParaRPr lang="en-US" sz="2000" dirty="0">
                <a:solidFill>
                  <a:srgbClr val="FFFFFF"/>
                </a:solidFill>
                <a:latin typeface="Arial"/>
                <a:ea typeface="+mn-ea"/>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3" name="Picture 2"/>
          <p:cNvPicPr>
            <a:picLocks noChangeAspect="1"/>
          </p:cNvPicPr>
          <p:nvPr/>
        </p:nvPicPr>
        <p:blipFill>
          <a:blip r:embed="rId2"/>
          <a:stretch>
            <a:fillRect/>
          </a:stretch>
        </p:blipFill>
        <p:spPr>
          <a:xfrm>
            <a:off x="-612576" y="-243408"/>
            <a:ext cx="5715000" cy="3949700"/>
          </a:xfrm>
          <a:prstGeom prst="rect">
            <a:avLst/>
          </a:prstGeom>
        </p:spPr>
      </p:pic>
      <p:sp>
        <p:nvSpPr>
          <p:cNvPr id="2" name="Title 1"/>
          <p:cNvSpPr>
            <a:spLocks noGrp="1"/>
          </p:cNvSpPr>
          <p:nvPr>
            <p:ph type="title" idx="4294967295"/>
          </p:nvPr>
        </p:nvSpPr>
        <p:spPr>
          <a:xfrm>
            <a:off x="-108520" y="5715000"/>
            <a:ext cx="4953000" cy="1143000"/>
          </a:xfrm>
        </p:spPr>
        <p:txBody>
          <a:bodyPr/>
          <a:lstStyle/>
          <a:p>
            <a:pPr>
              <a:defRPr/>
            </a:pPr>
            <a:r>
              <a:rPr lang="ar-JO" dirty="0">
                <a:latin typeface="Arial" charset="0"/>
                <a:ea typeface="ＭＳ Ｐゴシック" charset="0"/>
              </a:rPr>
              <a:t>حبقوق 1: 3</a:t>
            </a:r>
            <a:endParaRPr lang="en-US" dirty="0">
              <a:latin typeface="Arial" charset="0"/>
              <a:ea typeface="ＭＳ Ｐゴシック" charset="0"/>
            </a:endParaRPr>
          </a:p>
        </p:txBody>
      </p:sp>
      <p:pic>
        <p:nvPicPr>
          <p:cNvPr id="88067" name="Picture 4" descr="habakku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76200"/>
            <a:ext cx="5057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8600" y="3501008"/>
            <a:ext cx="4191000" cy="25949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a:cs typeface="Arial"/>
              </a:rPr>
              <a:t>لماذا أنظر           إلى الظلم ؟</a:t>
            </a:r>
            <a:endParaRPr lang="en-US" sz="4400" b="1" dirty="0">
              <a:solidFill>
                <a:schemeClr val="tx2"/>
              </a:solidFill>
              <a:effectLst>
                <a:outerShdw blurRad="38100" dist="38100" dir="2700000" algn="tl">
                  <a:srgbClr val="000000"/>
                </a:outerShdw>
              </a:effectLst>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31041"/>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4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3200" b="1" i="0" u="none" strike="noStrike" cap="none" normalizeH="0" baseline="0" dirty="0">
                          <a:ln>
                            <a:noFill/>
                          </a:ln>
                          <a:solidFill>
                            <a:srgbClr val="FFFFFF"/>
                          </a:solidFill>
                          <a:effectLst/>
                          <a:latin typeface="Arial" charset="0"/>
                          <a:ea typeface="ＭＳ Ｐゴシック" charset="0"/>
                          <a:cs typeface="Arial" charset="0"/>
                        </a:rPr>
                        <a:t>حبقوق : دمار بابل</a:t>
                      </a:r>
                      <a:endParaRPr kumimoji="0" lang="en-US" sz="32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الإصحاحات 1-2</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الإصحاح 3</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عقوبة بابل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أغنية حمد</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حيرة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تسبيح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تحدي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مدح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الإيمان مضطرب</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الإيمان منتصر</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مشكلة</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حل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الله</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الله</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70969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لماذا لا تدين خطايا يهوذا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يا الله</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سافعل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سأدين يهوذا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من خلال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البابليين</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لكن هل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ستستخدم 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أكثر شراً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من يهوذا</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طبعاً لكنني سادينهم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أيضاً</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في الغضب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أذكر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الرحمة</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إلهنا           إله رائع</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سأصبر لدينونة بابل و أفرح بالرب</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1-4</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5-11</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12-2: 1</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2: 2-20</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1-2</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3-15</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16-19</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يهوذا</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607-605 ق.م</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2000" b="1" dirty="0">
                <a:solidFill>
                  <a:srgbClr val="FFFFFF"/>
                </a:solidFill>
                <a:latin typeface="Arial" charset="0"/>
                <a:cs typeface="Arial" charset="0"/>
              </a:rPr>
              <a:t>627</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404375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441178"/>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1. غالباً ما نكون في </a:t>
            </a:r>
            <a:r>
              <a:rPr lang="ar-JO" sz="4800" b="1" dirty="0">
                <a:solidFill>
                  <a:srgbClr val="FFFF00"/>
                </a:solidFill>
                <a:effectLst>
                  <a:glow rad="127000">
                    <a:schemeClr val="tx1"/>
                  </a:glow>
                </a:effectLst>
                <a:latin typeface="Arial" charset="0"/>
                <a:ea typeface="ＭＳ Ｐゴシック" charset="0"/>
                <a:cs typeface="ＭＳ Ｐゴシック" charset="0"/>
              </a:rPr>
              <a:t>حيرة</a:t>
            </a:r>
            <a:r>
              <a:rPr lang="ar-JO" sz="4800" b="1" dirty="0">
                <a:effectLst>
                  <a:glow rad="127000">
                    <a:schemeClr val="tx1"/>
                  </a:glow>
                </a:effectLst>
                <a:latin typeface="Arial" charset="0"/>
                <a:ea typeface="ＭＳ Ｐゴシック" charset="0"/>
                <a:cs typeface="ＭＳ Ｐゴシック" charset="0"/>
              </a:rPr>
              <a:t> شديدة             من خطة الله</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4567127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928670"/>
            <a:ext cx="3995936" cy="170824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يسبب الظلم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256" y="3356992"/>
            <a:ext cx="9144000" cy="2011064"/>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800" dirty="0"/>
              <a:t>هل هم وثنيون (متوقع) أو</a:t>
            </a:r>
          </a:p>
          <a:p>
            <a:r>
              <a:rPr lang="ar-JO" sz="4800" dirty="0"/>
              <a:t>شعب الله (ممنوع) ؟</a:t>
            </a:r>
            <a:endParaRPr lang="en-US" sz="4800" dirty="0"/>
          </a:p>
        </p:txBody>
      </p:sp>
      <p:sp>
        <p:nvSpPr>
          <p:cNvPr id="5" name="Rectangle 2"/>
          <p:cNvSpPr txBox="1">
            <a:spLocks noChangeArrowheads="1"/>
          </p:cNvSpPr>
          <p:nvPr/>
        </p:nvSpPr>
        <p:spPr bwMode="auto">
          <a:xfrm>
            <a:off x="3923928" y="548680"/>
            <a:ext cx="51845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3800" b="1" dirty="0">
                <a:effectLst>
                  <a:glow rad="127000">
                    <a:schemeClr val="tx1"/>
                  </a:glow>
                </a:effectLst>
                <a:latin typeface="Arial" pitchFamily="34" charset="0"/>
                <a:ea typeface="ＭＳ Ｐゴシック" charset="0"/>
                <a:cs typeface="Arial" pitchFamily="34" charset="0"/>
              </a:rPr>
              <a:t>من</a:t>
            </a:r>
            <a:endParaRPr lang="en-US" sz="13800" b="1" dirty="0">
              <a:effectLst>
                <a:glow rad="127000">
                  <a:schemeClr val="tx1"/>
                </a:glo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801689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4" name="Text Box 10"/>
          <p:cNvSpPr txBox="1">
            <a:spLocks noChangeArrowheads="1"/>
          </p:cNvSpPr>
          <p:nvPr/>
        </p:nvSpPr>
        <p:spPr bwMode="auto">
          <a:xfrm>
            <a:off x="7256478" y="2957513"/>
            <a:ext cx="1112804" cy="1569660"/>
          </a:xfrm>
          <a:prstGeom prst="rect">
            <a:avLst/>
          </a:prstGeom>
          <a:noFill/>
          <a:ln w="9525">
            <a:noFill/>
            <a:miter lim="800000"/>
            <a:headEnd/>
            <a:tailEnd/>
          </a:ln>
          <a:effectLst/>
        </p:spPr>
        <p:txBody>
          <a:bodyPr wrap="none">
            <a:spAutoFit/>
          </a:bodyPr>
          <a:lstStyle/>
          <a:p>
            <a:pPr algn="ctr">
              <a:defRPr/>
            </a:pPr>
            <a:r>
              <a:rPr lang="ar-JO" sz="2800" b="1" dirty="0">
                <a:solidFill>
                  <a:srgbClr val="F3B600"/>
                </a:solidFill>
                <a:latin typeface="Arial"/>
                <a:cs typeface="Arial"/>
              </a:rPr>
              <a:t>يهوأحاز</a:t>
            </a:r>
            <a:br>
              <a:rPr lang="en-US" sz="2800" b="1" dirty="0">
                <a:solidFill>
                  <a:srgbClr val="F3B600"/>
                </a:solidFill>
                <a:latin typeface="Arial"/>
                <a:cs typeface="Arial"/>
              </a:rPr>
            </a:br>
            <a:r>
              <a:rPr lang="en-US" sz="2800" b="1" dirty="0">
                <a:solidFill>
                  <a:srgbClr val="F3B600"/>
                </a:solidFill>
                <a:latin typeface="Arial"/>
                <a:cs typeface="Arial"/>
              </a:rPr>
              <a:t>(</a:t>
            </a:r>
            <a:r>
              <a:rPr lang="ar-JO" sz="2800" b="1" dirty="0">
                <a:solidFill>
                  <a:srgbClr val="F3B600"/>
                </a:solidFill>
                <a:latin typeface="Arial"/>
                <a:cs typeface="Arial"/>
              </a:rPr>
              <a:t>شلوم</a:t>
            </a:r>
            <a:r>
              <a:rPr lang="en-US" sz="2800" b="1" dirty="0">
                <a:solidFill>
                  <a:srgbClr val="F3B600"/>
                </a:solidFill>
                <a:latin typeface="Arial"/>
                <a:cs typeface="Arial"/>
              </a:rPr>
              <a:t>)</a:t>
            </a:r>
            <a:br>
              <a:rPr lang="en-US" sz="2800" b="1" dirty="0">
                <a:solidFill>
                  <a:srgbClr val="F3B600"/>
                </a:solidFill>
                <a:latin typeface="Arial"/>
                <a:cs typeface="Arial"/>
              </a:rPr>
            </a:br>
            <a:r>
              <a:rPr lang="ar-JO" sz="2000" b="1" dirty="0">
                <a:solidFill>
                  <a:srgbClr val="F3B600"/>
                </a:solidFill>
                <a:latin typeface="Arial"/>
                <a:cs typeface="Arial"/>
              </a:rPr>
              <a:t>609</a:t>
            </a:r>
            <a:br>
              <a:rPr lang="en-US" sz="2000" b="1" dirty="0">
                <a:solidFill>
                  <a:srgbClr val="F3B600"/>
                </a:solidFill>
                <a:latin typeface="Arial"/>
                <a:cs typeface="Arial"/>
              </a:rPr>
            </a:br>
            <a:r>
              <a:rPr lang="en-US" sz="2000" b="1" dirty="0">
                <a:solidFill>
                  <a:srgbClr val="F3B600"/>
                </a:solidFill>
                <a:latin typeface="Arial"/>
                <a:cs typeface="Arial"/>
              </a:rPr>
              <a:t>(</a:t>
            </a:r>
            <a:r>
              <a:rPr lang="ar-JO" sz="2000" b="1" dirty="0">
                <a:solidFill>
                  <a:srgbClr val="F3B600"/>
                </a:solidFill>
                <a:latin typeface="Arial"/>
                <a:cs typeface="Arial"/>
              </a:rPr>
              <a:t>3 شهور</a:t>
            </a:r>
            <a:r>
              <a:rPr lang="en-US" sz="2000" b="1" dirty="0">
                <a:solidFill>
                  <a:srgbClr val="F3B600"/>
                </a:solidFill>
                <a:latin typeface="Arial"/>
                <a:cs typeface="Arial"/>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2800" b="1" dirty="0">
                <a:solidFill>
                  <a:srgbClr val="FFFFFF"/>
                </a:solidFill>
                <a:latin typeface="Arial" charset="0"/>
                <a:cs typeface="Arial" charset="0"/>
              </a:rPr>
              <a:t>يوشيا</a:t>
            </a:r>
            <a:endParaRPr lang="en-US" sz="2800" b="1" dirty="0">
              <a:solidFill>
                <a:srgbClr val="FFFFFF"/>
              </a:solidFill>
              <a:latin typeface="Arial" charset="0"/>
              <a:cs typeface="Arial" charset="0"/>
            </a:endParaRPr>
          </a:p>
          <a:p>
            <a:pPr algn="ctr">
              <a:defRPr/>
            </a:pPr>
            <a:r>
              <a:rPr lang="ar-JO" sz="2000" b="1" dirty="0">
                <a:solidFill>
                  <a:srgbClr val="FFFFFF"/>
                </a:solidFill>
                <a:latin typeface="Arial" charset="0"/>
                <a:cs typeface="Arial" charset="0"/>
              </a:rPr>
              <a:t>640-609</a:t>
            </a:r>
            <a:endParaRPr lang="en-US" sz="2000" b="1" dirty="0">
              <a:solidFill>
                <a:srgbClr val="FFFFFF"/>
              </a:solidFill>
              <a:latin typeface="Arial" charset="0"/>
              <a:cs typeface="Arial" charset="0"/>
            </a:endParaRPr>
          </a:p>
          <a:p>
            <a:pPr algn="ctr">
              <a:defRPr/>
            </a:pPr>
            <a:r>
              <a:rPr lang="en-US" sz="2000" b="1" dirty="0">
                <a:solidFill>
                  <a:srgbClr val="FFFFFF"/>
                </a:solidFill>
                <a:latin typeface="Arial" charset="0"/>
                <a:cs typeface="Arial" charset="0"/>
              </a:rPr>
              <a:t>(</a:t>
            </a:r>
            <a:r>
              <a:rPr lang="ar-JO" sz="2000" b="1" dirty="0">
                <a:solidFill>
                  <a:srgbClr val="FFFFFF"/>
                </a:solidFill>
                <a:latin typeface="Arial" charset="0"/>
                <a:cs typeface="Arial" charset="0"/>
              </a:rPr>
              <a:t>31 سنة</a:t>
            </a:r>
            <a:r>
              <a:rPr lang="en-US" sz="2000" b="1" dirty="0">
                <a:solidFill>
                  <a:srgbClr val="FFFFFF"/>
                </a:solidFill>
                <a:latin typeface="Arial" charset="0"/>
                <a:cs typeface="Arial" charset="0"/>
              </a:rPr>
              <a:t>)</a:t>
            </a:r>
            <a:endParaRPr lang="en-US" sz="2000" dirty="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2800" b="1" dirty="0">
                <a:solidFill>
                  <a:srgbClr val="F3B600"/>
                </a:solidFill>
                <a:latin typeface="Arial" charset="0"/>
                <a:cs typeface="Arial" charset="0"/>
              </a:rPr>
              <a:t>يهوياقيم</a:t>
            </a:r>
            <a:r>
              <a:rPr lang="en-US" sz="2800" b="1" dirty="0">
                <a:solidFill>
                  <a:srgbClr val="F3B600"/>
                </a:solidFill>
                <a:latin typeface="Arial" charset="0"/>
                <a:cs typeface="Arial" charset="0"/>
              </a:rPr>
              <a:t> (</a:t>
            </a:r>
            <a:r>
              <a:rPr lang="ar-JO" sz="2800" b="1" dirty="0">
                <a:solidFill>
                  <a:srgbClr val="F3B600"/>
                </a:solidFill>
                <a:latin typeface="Arial" charset="0"/>
                <a:cs typeface="Arial" charset="0"/>
              </a:rPr>
              <a:t>ألياقيم</a:t>
            </a:r>
            <a:r>
              <a:rPr lang="en-US" sz="2800" b="1" dirty="0">
                <a:solidFill>
                  <a:srgbClr val="F3B600"/>
                </a:solidFill>
                <a:latin typeface="Arial" charset="0"/>
                <a:cs typeface="Arial" charset="0"/>
              </a:rPr>
              <a:t>)</a:t>
            </a:r>
            <a:br>
              <a:rPr lang="en-US" sz="2800" b="1" dirty="0">
                <a:solidFill>
                  <a:srgbClr val="F3B600"/>
                </a:solidFill>
                <a:latin typeface="Arial" charset="0"/>
                <a:cs typeface="Arial" charset="0"/>
              </a:rPr>
            </a:br>
            <a:r>
              <a:rPr lang="ar-JO" sz="2000" b="1" dirty="0">
                <a:solidFill>
                  <a:srgbClr val="F3B600"/>
                </a:solidFill>
                <a:latin typeface="Arial" charset="0"/>
                <a:cs typeface="Arial" charset="0"/>
              </a:rPr>
              <a:t>609-597</a:t>
            </a:r>
            <a:br>
              <a:rPr lang="en-US" sz="2000" b="1" dirty="0">
                <a:solidFill>
                  <a:srgbClr val="F3B600"/>
                </a:solidFill>
                <a:latin typeface="Arial" charset="0"/>
                <a:cs typeface="Arial" charset="0"/>
              </a:rPr>
            </a:br>
            <a:r>
              <a:rPr lang="en-US" sz="2000" b="1" dirty="0">
                <a:solidFill>
                  <a:srgbClr val="F3B600"/>
                </a:solidFill>
                <a:latin typeface="Arial" charset="0"/>
                <a:cs typeface="Arial" charset="0"/>
              </a:rPr>
              <a:t>(</a:t>
            </a:r>
            <a:r>
              <a:rPr lang="ar-JO" sz="2000" b="1" dirty="0">
                <a:solidFill>
                  <a:srgbClr val="F3B600"/>
                </a:solidFill>
                <a:latin typeface="Arial" charset="0"/>
                <a:cs typeface="Arial" charset="0"/>
              </a:rPr>
              <a:t>11 سنة</a:t>
            </a:r>
            <a:r>
              <a:rPr lang="en-US" sz="2000" b="1" dirty="0">
                <a:solidFill>
                  <a:srgbClr val="F3B600"/>
                </a:solidFill>
                <a:latin typeface="Arial" charset="0"/>
                <a:cs typeface="Arial" charset="0"/>
              </a:rPr>
              <a:t>)</a:t>
            </a:r>
            <a:endParaRPr lang="en-US" sz="2800" b="1" dirty="0">
              <a:solidFill>
                <a:srgbClr val="F3B600"/>
              </a:solidFill>
              <a:latin typeface="Arial" charset="0"/>
              <a:cs typeface="Arial" charset="0"/>
            </a:endParaRPr>
          </a:p>
        </p:txBody>
      </p:sp>
      <p:grpSp>
        <p:nvGrpSpPr>
          <p:cNvPr id="2"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b="1" dirty="0">
                <a:solidFill>
                  <a:srgbClr val="FFFFFF"/>
                </a:solidFill>
                <a:latin typeface="Arial" charset="0"/>
                <a:cs typeface="Arial" charset="0"/>
              </a:rPr>
              <a:t>256</a:t>
            </a:r>
            <a:endParaRPr lang="en-US" dirty="0">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308645"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sz="2000" b="1" dirty="0">
                <a:solidFill>
                  <a:srgbClr val="FFFFFF"/>
                </a:solidFill>
                <a:latin typeface="Arial" charset="0"/>
                <a:cs typeface="Arial" charset="0"/>
              </a:rPr>
              <a:t>الملوك الصالحين بالأبيض</a:t>
            </a:r>
            <a:endParaRPr lang="en-US" sz="1600" dirty="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12429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sz="2000" b="1" dirty="0">
                <a:solidFill>
                  <a:srgbClr val="F3B600"/>
                </a:solidFill>
                <a:latin typeface="Arial" charset="0"/>
                <a:cs typeface="Arial" charset="0"/>
              </a:rPr>
              <a:t>الملوك الأشرار بالأصفر</a:t>
            </a:r>
            <a:endParaRPr lang="en-US" sz="1600" dirty="0">
              <a:solidFill>
                <a:srgbClr val="F3B60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2000" b="1" dirty="0">
                  <a:solidFill>
                    <a:srgbClr val="FFFFFF"/>
                  </a:solidFill>
                  <a:latin typeface="Arial" charset="0"/>
                  <a:cs typeface="Arial" charset="0"/>
                </a:rPr>
                <a:t>1</a:t>
              </a:r>
              <a:endParaRPr lang="en-US" sz="2000" dirty="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ar-JO" sz="2000" dirty="0">
                  <a:solidFill>
                    <a:srgbClr val="FFFFFF"/>
                  </a:solidFill>
                  <a:latin typeface="Arial"/>
                  <a:cs typeface="Arial"/>
                </a:rPr>
                <a:t>2</a:t>
              </a:r>
              <a:endParaRPr lang="en-US" sz="2000" dirty="0">
                <a:solidFill>
                  <a:srgbClr val="FFFFFF"/>
                </a:solidFill>
                <a:latin typeface="Arial"/>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ar-JO" sz="2000" dirty="0">
                  <a:solidFill>
                    <a:srgbClr val="FFFFFF"/>
                  </a:solidFill>
                  <a:latin typeface="Arial"/>
                  <a:cs typeface="Arial"/>
                </a:rPr>
                <a:t>3</a:t>
              </a:r>
              <a:endParaRPr lang="en-US" sz="2000" dirty="0">
                <a:solidFill>
                  <a:srgbClr val="FFFFFF"/>
                </a:solidFill>
                <a:latin typeface="Arial"/>
                <a:cs typeface="Arial"/>
              </a:endParaRPr>
            </a:p>
          </p:txBody>
        </p:sp>
      </p:grpSp>
      <p:sp>
        <p:nvSpPr>
          <p:cNvPr id="23" name="Text Box 4"/>
          <p:cNvSpPr txBox="1">
            <a:spLocks noChangeArrowheads="1"/>
          </p:cNvSpPr>
          <p:nvPr/>
        </p:nvSpPr>
        <p:spPr bwMode="auto">
          <a:xfrm>
            <a:off x="152400" y="4864100"/>
            <a:ext cx="8763000" cy="1815882"/>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ar-JO" altLang="ja-JP" sz="2800" b="1" dirty="0">
                <a:solidFill>
                  <a:srgbClr val="FFFFFF"/>
                </a:solidFill>
                <a:effectLst>
                  <a:outerShdw blurRad="38100" dist="38100" dir="2700000" algn="tl">
                    <a:srgbClr val="000000"/>
                  </a:outerShdw>
                </a:effectLst>
                <a:latin typeface="Arial" charset="0"/>
                <a:ea typeface="Arial" charset="0"/>
                <a:cs typeface="Arial" charset="0"/>
              </a:rPr>
              <a:t>الملوك الأشرار سببوا حيرة النبي الأولى :</a:t>
            </a:r>
          </a:p>
          <a:p>
            <a:pPr algn="ctr" eaLnBrk="1" hangingPunct="1">
              <a:defRPr/>
            </a:pPr>
            <a:r>
              <a:rPr kumimoji="1" lang="ar-JO" altLang="ja-JP" sz="2800" b="1" dirty="0">
                <a:solidFill>
                  <a:srgbClr val="FFFFFF"/>
                </a:solidFill>
                <a:effectLst>
                  <a:outerShdw blurRad="38100" dist="38100" dir="2700000" algn="tl">
                    <a:srgbClr val="000000"/>
                  </a:outerShdw>
                </a:effectLst>
                <a:latin typeface="Arial" charset="0"/>
                <a:ea typeface="Arial" charset="0"/>
                <a:cs typeface="Arial" charset="0"/>
              </a:rPr>
              <a:t>حتى متى يا رب أدعو و أنت لا تسمع ؟</a:t>
            </a:r>
          </a:p>
          <a:p>
            <a:pPr algn="ctr" eaLnBrk="1" hangingPunct="1">
              <a:defRPr/>
            </a:pPr>
            <a:r>
              <a:rPr kumimoji="1" lang="ar-JO" altLang="ja-JP" sz="2800" b="1" dirty="0">
                <a:solidFill>
                  <a:srgbClr val="FFFFFF"/>
                </a:solidFill>
                <a:effectLst>
                  <a:outerShdw blurRad="38100" dist="38100" dir="2700000" algn="tl">
                    <a:srgbClr val="000000"/>
                  </a:outerShdw>
                </a:effectLst>
                <a:latin typeface="Arial" charset="0"/>
                <a:ea typeface="Arial" charset="0"/>
                <a:cs typeface="Arial" charset="0"/>
              </a:rPr>
              <a:t>أصرخ إليك من الظلم و أنت لا تخلص</a:t>
            </a:r>
          </a:p>
          <a:p>
            <a:pPr algn="ctr" eaLnBrk="1" hangingPunct="1">
              <a:defRPr/>
            </a:pPr>
            <a:r>
              <a:rPr kumimoji="1" lang="ar-JO" altLang="ja-JP" sz="2800" b="1" dirty="0">
                <a:solidFill>
                  <a:srgbClr val="FFFFFF"/>
                </a:solidFill>
                <a:effectLst>
                  <a:outerShdw blurRad="38100" dist="38100" dir="2700000" algn="tl">
                    <a:srgbClr val="000000"/>
                  </a:outerShdw>
                </a:effectLst>
                <a:latin typeface="Arial" charset="0"/>
                <a:ea typeface="Arial" charset="0"/>
                <a:cs typeface="Arial" charset="0"/>
              </a:rPr>
              <a:t>(1: 2)</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P spid="2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101477"/>
            <a:ext cx="9073008" cy="6639891"/>
          </a:xfrm>
          <a:gradFill flip="none" rotWithShape="1">
            <a:gsLst>
              <a:gs pos="0">
                <a:srgbClr val="800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لم تريني إثماً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تبصر جوراً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قدامي اغتصاب و ظلم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يحدث خصام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ترفع المخاصمة نفسها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لذلك جمدت الشريعة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لا يخرج الحكم بتة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 الشرير يحيط بالصديق</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فلذلك يخرج الحكم معوجاً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3-4)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48939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9" descr="Habakkuk Them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228600" y="5181600"/>
            <a:ext cx="8763000" cy="738664"/>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50000"/>
              </a:lnSpc>
              <a:defRPr/>
            </a:pPr>
            <a:endParaRPr kumimoji="1" lang="en-US" altLang="ja-JP" sz="2800" b="1" dirty="0">
              <a:effectLst>
                <a:outerShdw blurRad="38100" dist="38100" dir="2700000" algn="tl">
                  <a:srgbClr val="000000"/>
                </a:outerShdw>
              </a:effectLst>
              <a:latin typeface="Arial" charset="0"/>
              <a:ea typeface="Arial" charset="0"/>
              <a:cs typeface="Arial" charset="0"/>
            </a:endParaRPr>
          </a:p>
          <a:p>
            <a:pPr algn="ctr" eaLnBrk="1" hangingPunct="1">
              <a:defRPr/>
            </a:pPr>
            <a:r>
              <a:rPr kumimoji="1" lang="ar-JO" altLang="ja-JP" sz="2800" b="1" dirty="0">
                <a:effectLst>
                  <a:outerShdw blurRad="38100" dist="38100" dir="2700000" algn="tl">
                    <a:srgbClr val="000000"/>
                  </a:outerShdw>
                </a:effectLst>
                <a:latin typeface="Arial" charset="0"/>
                <a:ea typeface="Arial" charset="0"/>
                <a:cs typeface="Arial" charset="0"/>
              </a:rPr>
              <a:t>بينما كانت النبوة متعلقة ببابل، فقد كانت موجهة نحو شعب يهوذا</a:t>
            </a:r>
            <a:endParaRPr kumimoji="1" lang="en-US" altLang="ja-JP" sz="2800" b="1" dirty="0">
              <a:effectLst>
                <a:outerShdw blurRad="38100" dist="38100" dir="2700000" algn="tl">
                  <a:srgbClr val="000000"/>
                </a:outerShdw>
              </a:effectLst>
              <a:latin typeface="Arial" charset="0"/>
              <a:ea typeface="Arial" charset="0"/>
              <a:cs typeface="Arial" charset="0"/>
            </a:endParaRPr>
          </a:p>
        </p:txBody>
      </p:sp>
      <p:sp>
        <p:nvSpPr>
          <p:cNvPr id="78851" name="Text Box 6"/>
          <p:cNvSpPr txBox="1">
            <a:spLocks noChangeArrowheads="1"/>
          </p:cNvSpPr>
          <p:nvPr/>
        </p:nvSpPr>
        <p:spPr bwMode="auto">
          <a:xfrm>
            <a:off x="8378825"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b="1" dirty="0">
                <a:latin typeface="Arial" charset="0"/>
                <a:cs typeface="Arial" charset="0"/>
              </a:rPr>
              <a:t>628</a:t>
            </a:r>
            <a:endParaRPr lang="en-US" b="1" dirty="0">
              <a:latin typeface="Arial" charset="0"/>
              <a:cs typeface="Arial" charset="0"/>
            </a:endParaRPr>
          </a:p>
        </p:txBody>
      </p:sp>
      <p:sp>
        <p:nvSpPr>
          <p:cNvPr id="37893" name="Rectangle 7"/>
          <p:cNvSpPr>
            <a:spLocks noGrp="1" noChangeArrowheads="1"/>
          </p:cNvSpPr>
          <p:nvPr>
            <p:ph type="title" idx="4294967295"/>
          </p:nvPr>
        </p:nvSpPr>
        <p:spPr>
          <a:xfrm>
            <a:off x="0" y="-288"/>
            <a:ext cx="2428860" cy="584775"/>
          </a:xfrm>
          <a:solidFill>
            <a:srgbClr val="000000"/>
          </a:solidFill>
        </p:spPr>
        <p:txBody>
          <a:bodyPr wrap="square">
            <a:spAutoFit/>
          </a:bodyPr>
          <a:lstStyle/>
          <a:p>
            <a:pPr algn="l">
              <a:defRPr/>
            </a:pPr>
            <a:r>
              <a:rPr kumimoji="1" lang="ar-JO" altLang="ja-JP" sz="3200" dirty="0">
                <a:effectLst>
                  <a:outerShdw blurRad="38100" dist="38100" dir="2700000" algn="tl">
                    <a:srgbClr val="8C0000"/>
                  </a:outerShdw>
                </a:effectLst>
                <a:latin typeface="Arial" charset="0"/>
                <a:ea typeface="ＭＳ 明朝" charset="0"/>
                <a:cs typeface="ＭＳ 明朝" charset="0"/>
              </a:rPr>
              <a:t>المستلمون</a:t>
            </a:r>
            <a:endParaRPr kumimoji="1" lang="en-US" altLang="ja-JP" sz="3200" dirty="0">
              <a:effectLst>
                <a:outerShdw blurRad="38100" dist="38100" dir="2700000" algn="tl">
                  <a:srgbClr val="8C0000"/>
                </a:outerShdw>
              </a:effectLst>
              <a:latin typeface="Arial" charset="0"/>
              <a:ea typeface="ＭＳ 明朝" charset="0"/>
              <a:cs typeface="ＭＳ 明朝"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5000628" y="49784"/>
            <a:ext cx="4143372" cy="2587128"/>
          </a:xfrm>
          <a:effectLst>
            <a:outerShdw blurRad="63500" dist="35921" dir="2700000" algn="ctr" rotWithShape="0">
              <a:schemeClr val="tx2">
                <a:alpha val="74998"/>
              </a:schemeClr>
            </a:outerShdw>
          </a:effectLst>
        </p:spPr>
        <p:txBody>
          <a:bodyPr anchor="t"/>
          <a:lstStyle/>
          <a:p>
            <a:pPr>
              <a:defRPr/>
            </a:pPr>
            <a:r>
              <a:rPr lang="ar-JO" sz="13800" b="1" dirty="0">
                <a:effectLst>
                  <a:glow rad="127000">
                    <a:schemeClr val="tx1"/>
                  </a:glow>
                </a:effectLst>
                <a:latin typeface="Arial" charset="0"/>
                <a:ea typeface="ＭＳ Ｐゴシック" charset="0"/>
                <a:cs typeface="ＭＳ Ｐゴシック" charset="0"/>
              </a:rPr>
              <a:t>لماذا</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830" y="5085184"/>
            <a:ext cx="9144000" cy="175352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800" dirty="0"/>
              <a:t>كيف تجيب هذا السؤال ؟</a:t>
            </a:r>
            <a:endParaRPr lang="en-US" sz="4800" dirty="0"/>
          </a:p>
        </p:txBody>
      </p:sp>
      <p:sp>
        <p:nvSpPr>
          <p:cNvPr id="5" name="Rectangle 2"/>
          <p:cNvSpPr txBox="1">
            <a:spLocks noChangeArrowheads="1"/>
          </p:cNvSpPr>
          <p:nvPr/>
        </p:nvSpPr>
        <p:spPr bwMode="auto">
          <a:xfrm>
            <a:off x="0" y="0"/>
            <a:ext cx="4929190" cy="4005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يرتكب </a:t>
            </a:r>
          </a:p>
          <a:p>
            <a:pPr>
              <a:defRPr/>
            </a:pPr>
            <a:r>
              <a:rPr lang="ar-JO" sz="4800" b="1" dirty="0">
                <a:effectLst>
                  <a:glow rad="127000">
                    <a:schemeClr val="tx1"/>
                  </a:glow>
                </a:effectLst>
                <a:latin typeface="Arial" charset="0"/>
                <a:ea typeface="ＭＳ Ｐゴシック" charset="0"/>
                <a:cs typeface="ＭＳ Ｐゴシック" charset="0"/>
              </a:rPr>
              <a:t>شعب الله </a:t>
            </a:r>
          </a:p>
          <a:p>
            <a:pPr>
              <a:defRPr/>
            </a:pPr>
            <a:r>
              <a:rPr lang="ar-JO" sz="4800" b="1" dirty="0">
                <a:effectLst>
                  <a:glow rad="127000">
                    <a:schemeClr val="tx1"/>
                  </a:glow>
                </a:effectLst>
                <a:latin typeface="Arial" charset="0"/>
                <a:ea typeface="ＭＳ Ｐゴシック" charset="0"/>
                <a:cs typeface="ＭＳ Ｐゴシック" charset="0"/>
              </a:rPr>
              <a:t>الظلم أكثر </a:t>
            </a:r>
          </a:p>
          <a:p>
            <a:pPr>
              <a:defRPr/>
            </a:pPr>
            <a:r>
              <a:rPr lang="ar-JO" sz="4800" b="1" dirty="0">
                <a:effectLst>
                  <a:glow rad="127000">
                    <a:schemeClr val="tx1"/>
                  </a:glow>
                </a:effectLst>
                <a:latin typeface="Arial" charset="0"/>
                <a:ea typeface="ＭＳ Ｐゴシック" charset="0"/>
                <a:cs typeface="ＭＳ Ｐゴシック" charset="0"/>
              </a:rPr>
              <a:t>من الوثنيين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6298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16832"/>
            <a:ext cx="9144000" cy="76934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اختصر</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3201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hab auth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ctrTitle"/>
          </p:nvPr>
        </p:nvSpPr>
        <p:spPr>
          <a:xfrm>
            <a:off x="2819400" y="0"/>
            <a:ext cx="6324600" cy="2133600"/>
          </a:xfrm>
          <a:solidFill>
            <a:srgbClr val="000000"/>
          </a:solidFill>
        </p:spPr>
        <p:txBody>
          <a:bodyPr anchor="ctr"/>
          <a:lstStyle/>
          <a:p>
            <a:pPr eaLnBrk="1" hangingPunct="1">
              <a:defRPr/>
            </a:pPr>
            <a:r>
              <a:rPr lang="ar-JO" sz="4400" dirty="0">
                <a:effectLst>
                  <a:outerShdw blurRad="38100" dist="38100" dir="2700000" algn="tl">
                    <a:srgbClr val="8C0000"/>
                  </a:outerShdw>
                </a:effectLst>
                <a:latin typeface="Arial" charset="0"/>
                <a:ea typeface="ＭＳ Ｐゴシック" charset="0"/>
              </a:rPr>
              <a:t>كيف نتعامل مع الظلم </a:t>
            </a:r>
            <a:br>
              <a:rPr lang="ar-JO" sz="4400" dirty="0">
                <a:effectLst>
                  <a:outerShdw blurRad="38100" dist="38100" dir="2700000" algn="tl">
                    <a:srgbClr val="8C0000"/>
                  </a:outerShdw>
                </a:effectLst>
                <a:latin typeface="Arial" charset="0"/>
                <a:ea typeface="ＭＳ Ｐゴシック" charset="0"/>
              </a:rPr>
            </a:br>
            <a:r>
              <a:rPr lang="ar-JO" sz="4400" dirty="0">
                <a:effectLst>
                  <a:outerShdw blurRad="38100" dist="38100" dir="2700000" algn="tl">
                    <a:srgbClr val="8C0000"/>
                  </a:outerShdw>
                </a:effectLst>
                <a:latin typeface="Arial" charset="0"/>
                <a:ea typeface="ＭＳ Ｐゴシック" charset="0"/>
              </a:rPr>
              <a:t>داخل عائلة الإيمان ؟</a:t>
            </a:r>
            <a:endParaRPr lang="en-US" sz="4400" dirty="0">
              <a:effectLst>
                <a:outerShdw blurRad="38100" dist="38100" dir="2700000" algn="tl">
                  <a:srgbClr val="8C0000"/>
                </a:outerShdw>
              </a:effectLst>
              <a:latin typeface="Arial" charset="0"/>
              <a:ea typeface="ＭＳ Ｐゴシック" charset="0"/>
            </a:endParaRPr>
          </a:p>
        </p:txBody>
      </p:sp>
      <p:sp>
        <p:nvSpPr>
          <p:cNvPr id="6" name="TextBox 5"/>
          <p:cNvSpPr txBox="1">
            <a:spLocks noChangeArrowheads="1"/>
          </p:cNvSpPr>
          <p:nvPr/>
        </p:nvSpPr>
        <p:spPr bwMode="auto">
          <a:xfrm>
            <a:off x="2879725" y="5638800"/>
            <a:ext cx="6264275" cy="64633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600" b="1" dirty="0">
                <a:latin typeface="Arial" charset="0"/>
                <a:cs typeface="Arial" charset="0"/>
              </a:rPr>
              <a:t>الكلمة المفتاحية في حبقوق : الإيمان</a:t>
            </a:r>
            <a:endParaRPr lang="en-US" sz="3600" b="1" dirty="0">
              <a:latin typeface="Arial" charset="0"/>
              <a:cs typeface="Arial" charset="0"/>
            </a:endParaRPr>
          </a:p>
        </p:txBody>
      </p:sp>
      <p:sp>
        <p:nvSpPr>
          <p:cNvPr id="7" name="Rectangle 3"/>
          <p:cNvSpPr txBox="1">
            <a:spLocks noChangeArrowheads="1"/>
          </p:cNvSpPr>
          <p:nvPr/>
        </p:nvSpPr>
        <p:spPr bwMode="auto">
          <a:xfrm>
            <a:off x="2819400" y="3962400"/>
            <a:ext cx="6324600" cy="1219200"/>
          </a:xfrm>
          <a:prstGeom prst="rect">
            <a:avLst/>
          </a:prstGeom>
          <a:solidFill>
            <a:srgbClr val="000000"/>
          </a:solid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20000"/>
              </a:spcBef>
              <a:buClr>
                <a:schemeClr val="hlink"/>
              </a:buClr>
              <a:buSzPct val="80000"/>
              <a:buFont typeface="Wingdings" charset="0"/>
              <a:buNone/>
              <a:defRPr/>
            </a:pPr>
            <a:r>
              <a:rPr lang="ar-JO" sz="3200" b="1" dirty="0">
                <a:effectLst>
                  <a:outerShdw blurRad="38100" dist="38100" dir="2700000" algn="tl">
                    <a:srgbClr val="8C0000"/>
                  </a:outerShdw>
                </a:effectLst>
                <a:latin typeface="Arial" charset="0"/>
                <a:cs typeface="Arial" charset="0"/>
              </a:rPr>
              <a:t>امتلك </a:t>
            </a:r>
            <a:r>
              <a:rPr lang="ar-JO" sz="3200" b="1" u="sng" dirty="0">
                <a:effectLst>
                  <a:outerShdw blurRad="38100" dist="38100" dir="2700000" algn="tl">
                    <a:srgbClr val="8C0000"/>
                  </a:outerShdw>
                </a:effectLst>
                <a:latin typeface="Arial" charset="0"/>
                <a:cs typeface="Arial" charset="0"/>
              </a:rPr>
              <a:t>الإيمان</a:t>
            </a:r>
            <a:r>
              <a:rPr lang="ar-JO" sz="3200" b="1" dirty="0">
                <a:effectLst>
                  <a:outerShdw blurRad="38100" dist="38100" dir="2700000" algn="tl">
                    <a:srgbClr val="8C0000"/>
                  </a:outerShdw>
                </a:effectLst>
                <a:latin typeface="Arial" charset="0"/>
                <a:cs typeface="Arial" charset="0"/>
              </a:rPr>
              <a:t> أن الله سيتعامل مع هذا الأمر </a:t>
            </a:r>
          </a:p>
          <a:p>
            <a:pPr algn="ctr" eaLnBrk="1" hangingPunct="1">
              <a:spcBef>
                <a:spcPct val="20000"/>
              </a:spcBef>
              <a:buClr>
                <a:schemeClr val="hlink"/>
              </a:buClr>
              <a:buSzPct val="80000"/>
              <a:buFont typeface="Wingdings" charset="0"/>
              <a:buNone/>
              <a:defRPr/>
            </a:pPr>
            <a:r>
              <a:rPr lang="ar-JO" sz="3200" b="1" dirty="0">
                <a:effectLst>
                  <a:outerShdw blurRad="38100" dist="38100" dir="2700000" algn="tl">
                    <a:srgbClr val="8C0000"/>
                  </a:outerShdw>
                </a:effectLst>
                <a:latin typeface="Arial" charset="0"/>
                <a:cs typeface="Arial" charset="0"/>
              </a:rPr>
              <a:t>في وقته و بطريقته</a:t>
            </a:r>
            <a:endParaRPr lang="en-US" sz="3200" b="1" dirty="0">
              <a:effectLst>
                <a:outerShdw blurRad="38100" dist="38100" dir="2700000" algn="tl">
                  <a:srgbClr val="8C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algn="ctr" eaLnBrk="1" hangingPunct="1"/>
            <a:r>
              <a:rPr lang="ar-JO" sz="4000" dirty="0">
                <a:latin typeface="Arial" charset="0"/>
                <a:cs typeface="Arial" charset="0"/>
              </a:rPr>
              <a:t>حبقوق 1: 5 يتحدث عن استجابة الله </a:t>
            </a:r>
            <a:br>
              <a:rPr lang="ar-JO" sz="4000" dirty="0">
                <a:latin typeface="Arial" charset="0"/>
                <a:cs typeface="Arial" charset="0"/>
              </a:rPr>
            </a:br>
            <a:r>
              <a:rPr lang="ar-JO" sz="4000" u="sng" dirty="0">
                <a:latin typeface="Arial" charset="0"/>
                <a:cs typeface="Arial" charset="0"/>
              </a:rPr>
              <a:t>غير المتوقعة</a:t>
            </a:r>
            <a:endParaRPr lang="en-US" sz="4000" u="sng" dirty="0">
              <a:latin typeface="Arial" charset="0"/>
              <a:cs typeface="Arial" charset="0"/>
            </a:endParaRPr>
          </a:p>
        </p:txBody>
      </p:sp>
      <p:pic>
        <p:nvPicPr>
          <p:cNvPr id="25605" name="Picture 5" descr="U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1828800"/>
            <a:ext cx="63246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body" idx="1"/>
          </p:nvPr>
        </p:nvSpPr>
        <p:spPr>
          <a:xfrm>
            <a:off x="381000" y="1828800"/>
            <a:ext cx="2047860" cy="4038600"/>
          </a:xfrm>
        </p:spPr>
        <p:txBody>
          <a:bodyPr/>
          <a:lstStyle/>
          <a:p>
            <a:pPr algn="r" rtl="1" eaLnBrk="1" hangingPunct="1">
              <a:defRPr/>
            </a:pPr>
            <a:r>
              <a:rPr lang="ar-JO" b="1" dirty="0">
                <a:effectLst>
                  <a:glow rad="101600">
                    <a:schemeClr val="bg1"/>
                  </a:glow>
                </a:effectLst>
                <a:latin typeface="Arial"/>
                <a:cs typeface="Arial"/>
              </a:rPr>
              <a:t>سوف أستخدم الكلدانيين (البابليين) لأعاقب شعب إسرائيل الشرير</a:t>
            </a:r>
            <a:endParaRPr lang="en-US" b="1" dirty="0">
              <a:effectLst>
                <a:glow rad="101600">
                  <a:schemeClr val="bg1"/>
                </a:glow>
              </a:effectLst>
              <a:latin typeface="Arial"/>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fade">
                                      <p:cBhvr>
                                        <p:cTn id="7" dur="500"/>
                                        <p:tgtEl>
                                          <p:spTgt spid="256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7801" y="0"/>
            <a:ext cx="3116199"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6012160" cy="652534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أنظروا بين الأمم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أبصروا و تحيروا حيرة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لأني عامل عملاً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في أياكم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لا تصدقون به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إن أخبر به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7120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152400" y="76200"/>
            <a:ext cx="4953000" cy="685800"/>
          </a:xfrm>
          <a:ln>
            <a:solidFill>
              <a:schemeClr val="tx1"/>
            </a:solidFill>
          </a:ln>
        </p:spPr>
        <p:txBody>
          <a:bodyPr/>
          <a:lstStyle/>
          <a:p>
            <a:pPr>
              <a:defRPr/>
            </a:pPr>
            <a:r>
              <a:rPr lang="ar-JO" dirty="0">
                <a:latin typeface="Arial" charset="0"/>
                <a:ea typeface="ＭＳ Ｐゴシック" charset="0"/>
              </a:rPr>
              <a:t>حبقوق 1: 6</a:t>
            </a:r>
            <a:endParaRPr lang="en-US" dirty="0">
              <a:latin typeface="Arial" charset="0"/>
              <a:ea typeface="ＭＳ Ｐゴシック" charset="0"/>
            </a:endParaRPr>
          </a:p>
        </p:txBody>
      </p:sp>
      <p:sp>
        <p:nvSpPr>
          <p:cNvPr id="6" name="Title 1"/>
          <p:cNvSpPr txBox="1">
            <a:spLocks/>
          </p:cNvSpPr>
          <p:nvPr/>
        </p:nvSpPr>
        <p:spPr bwMode="auto">
          <a:xfrm>
            <a:off x="-108520" y="609600"/>
            <a:ext cx="5544616" cy="23622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2800" b="1" dirty="0">
                <a:solidFill>
                  <a:schemeClr val="tx2"/>
                </a:solidFill>
                <a:effectLst>
                  <a:outerShdw blurRad="38100" dist="38100" dir="2700000" algn="tl">
                    <a:srgbClr val="000000"/>
                  </a:outerShdw>
                </a:effectLst>
                <a:latin typeface="Arial"/>
                <a:cs typeface="Arial"/>
              </a:rPr>
              <a:t>هأنذا مقيم الكلدانيين الأمة المرة القاحمة السالكة في رحاب الأرض لتملك مساكن ليست لها</a:t>
            </a:r>
            <a:endParaRPr lang="en-US" sz="2800" b="1" dirty="0">
              <a:solidFill>
                <a:schemeClr val="tx2"/>
              </a:solidFill>
              <a:effectLst>
                <a:outerShdw blurRad="38100" dist="38100" dir="2700000" algn="tl">
                  <a:srgbClr val="000000"/>
                </a:outerShdw>
              </a:effectLst>
              <a:latin typeface="Arial"/>
              <a:cs typeface="Arial"/>
            </a:endParaRPr>
          </a:p>
        </p:txBody>
      </p:sp>
      <p:pic>
        <p:nvPicPr>
          <p:cNvPr id="90116" name="Picture 11" descr="battle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2996952"/>
            <a:ext cx="8181296" cy="3937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7" name="Picture 10" descr="babylonian-arc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6096" y="0"/>
            <a:ext cx="3707904" cy="3707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ndParaRPr>
          </a:p>
        </p:txBody>
      </p:sp>
      <p:pic>
        <p:nvPicPr>
          <p:cNvPr id="83971" name="Picture 2" descr="habakkuk-1-word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028700"/>
            <a:ext cx="77724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idx="4294967295"/>
          </p:nvPr>
        </p:nvSpPr>
        <p:spPr>
          <a:xfrm>
            <a:off x="0" y="0"/>
            <a:ext cx="9144000" cy="1828800"/>
          </a:xfrm>
        </p:spPr>
        <p:txBody>
          <a:bodyPr/>
          <a:lstStyle/>
          <a:p>
            <a:pPr eaLnBrk="1" hangingPunct="1">
              <a:defRPr/>
            </a:pPr>
            <a:r>
              <a:rPr kumimoji="1" lang="ar-JO" altLang="ja-JP" sz="5400" dirty="0">
                <a:solidFill>
                  <a:srgbClr val="FFFF59"/>
                </a:solidFill>
                <a:latin typeface="Copperplate Gothic Light" charset="0"/>
                <a:ea typeface="ＭＳ Ｐゴシック" charset="0"/>
                <a:cs typeface="ＭＳ Ｐゴシック" charset="0"/>
              </a:rPr>
              <a:t>الهيكل الأدبي لسفر حبقوق</a:t>
            </a:r>
            <a:endParaRPr kumimoji="1" lang="en-US" sz="5400" dirty="0">
              <a:solidFill>
                <a:srgbClr val="FFFF59"/>
              </a:solidFill>
              <a:latin typeface="Copperplate Gothic Light" charset="0"/>
              <a:ea typeface="ＭＳ Ｐゴシック" charset="0"/>
              <a:cs typeface="ＭＳ Ｐゴシック" charset="0"/>
            </a:endParaRPr>
          </a:p>
        </p:txBody>
      </p:sp>
    </p:spTree>
    <p:extLst>
      <p:ext uri="{BB962C8B-B14F-4D97-AF65-F5344CB8AC3E}">
        <p14:creationId xmlns:p14="http://schemas.microsoft.com/office/powerpoint/2010/main" val="428291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709626342"/>
              </p:ext>
            </p:extLst>
          </p:nvPr>
        </p:nvGraphicFramePr>
        <p:xfrm>
          <a:off x="0" y="0"/>
          <a:ext cx="9144000" cy="6831041"/>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4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3200" b="1" i="0" u="none" strike="noStrike" cap="none" normalizeH="0" baseline="0" dirty="0">
                          <a:ln>
                            <a:noFill/>
                          </a:ln>
                          <a:solidFill>
                            <a:srgbClr val="FFFFFF"/>
                          </a:solidFill>
                          <a:effectLst/>
                          <a:latin typeface="Arial" charset="0"/>
                          <a:ea typeface="ＭＳ Ｐゴシック" charset="0"/>
                          <a:cs typeface="Arial" charset="0"/>
                        </a:rPr>
                        <a:t>حبقوق : دمار بابل</a:t>
                      </a:r>
                      <a:endParaRPr kumimoji="0" lang="en-US" sz="32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الإصحاحات 1-2</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الإصحاح 3</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عقوبة بابل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أغنية حمد</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حيرة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تسبيح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تحدي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مدح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الإيمان مضطرب</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الإيمان منتصر</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مشكلة</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حل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الله</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الله</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70969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لماذا لا تدين خطايا يهوذا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يا الله</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سافعل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سأدين يهوذا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من خلال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البابليين</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لكن هل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ستستخدم 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أكثر شراً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من يهوذا</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طبعاً لكنني سادينهم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أيضاً</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في الغضب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أذكر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الرحمة</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إلهنا           إله رائع</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سأصبر لدينونة بابل و أفرح بالرب</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1-4</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5-11</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12-2: 1</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2: 2-20</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1-2</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3-15</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16-19</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يهوذا</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607-605 ق.م</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2000" b="1" dirty="0">
                <a:solidFill>
                  <a:srgbClr val="FFFFFF"/>
                </a:solidFill>
                <a:latin typeface="Arial" charset="0"/>
                <a:cs typeface="Arial" charset="0"/>
              </a:rPr>
              <a:t>627</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387765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38330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7 هي هائلة و مخوفة من قبل نفسها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يخرج حكمها و جلالها</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670"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ar-JO" sz="3600" b="1" baseline="30000" dirty="0">
              <a:effectLst>
                <a:glow rad="127000">
                  <a:schemeClr val="tx1"/>
                </a:glow>
              </a:effectLst>
              <a:latin typeface="Arial" charset="0"/>
              <a:ea typeface="ＭＳ Ｐゴシック" charset="0"/>
              <a:cs typeface="ＭＳ Ｐゴシック" charset="0"/>
            </a:endParaRPr>
          </a:p>
          <a:p>
            <a:pPr>
              <a:defRPr/>
            </a:pPr>
            <a:r>
              <a:rPr lang="ar-JO" sz="3600" b="1" dirty="0">
                <a:effectLst>
                  <a:glow rad="127000">
                    <a:schemeClr val="tx1"/>
                  </a:glow>
                </a:effectLst>
                <a:latin typeface="Arial" charset="0"/>
                <a:ea typeface="ＭＳ Ｐゴシック" charset="0"/>
                <a:cs typeface="ＭＳ Ｐゴシック" charset="0"/>
              </a:rPr>
              <a:t>و يطيرون كالنسر المسرع إلى الأكل</a:t>
            </a:r>
          </a:p>
          <a:p>
            <a:pPr>
              <a:defRPr/>
            </a:pPr>
            <a:endParaRPr lang="ar-JO" sz="3600" b="1" baseline="30000" dirty="0">
              <a:effectLst>
                <a:glow rad="127000">
                  <a:schemeClr val="tx1"/>
                </a:glow>
              </a:effectLst>
              <a:latin typeface="Arial" charset="0"/>
              <a:ea typeface="ＭＳ Ｐゴシック" charset="0"/>
              <a:cs typeface="ＭＳ Ｐゴシック" charset="0"/>
            </a:endParaRPr>
          </a:p>
          <a:p>
            <a:pPr>
              <a:defRPr/>
            </a:pPr>
            <a:r>
              <a:rPr lang="ar-JO" sz="3600" b="1" dirty="0">
                <a:effectLst>
                  <a:glow rad="127000">
                    <a:schemeClr val="tx1"/>
                  </a:glow>
                </a:effectLst>
                <a:latin typeface="Arial" charset="0"/>
                <a:ea typeface="ＭＳ Ｐゴシック" charset="0"/>
                <a:cs typeface="ＭＳ Ｐゴシック" charset="0"/>
              </a:rPr>
              <a:t> (1: 7-8)</a:t>
            </a:r>
            <a:endParaRPr lang="ar-JO" sz="3600" b="1" baseline="30000"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716016"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8 و خيلها أسرع من النمور</a:t>
            </a:r>
          </a:p>
          <a:p>
            <a:pPr>
              <a:defRPr/>
            </a:pPr>
            <a:r>
              <a:rPr lang="ar-JO" sz="3600" b="1" dirty="0">
                <a:effectLst>
                  <a:glow rad="127000">
                    <a:schemeClr val="tx1"/>
                  </a:glow>
                </a:effectLst>
                <a:latin typeface="Arial" charset="0"/>
                <a:ea typeface="ＭＳ Ｐゴシック" charset="0"/>
                <a:cs typeface="ＭＳ Ｐゴシック" charset="0"/>
              </a:rPr>
              <a:t>و أحد من ذئاب المساء</a:t>
            </a:r>
          </a:p>
          <a:p>
            <a:pPr>
              <a:defRPr/>
            </a:pPr>
            <a:r>
              <a:rPr lang="ar-JO" sz="3600" b="1" dirty="0">
                <a:effectLst>
                  <a:glow rad="127000">
                    <a:schemeClr val="tx1"/>
                  </a:glow>
                </a:effectLst>
                <a:latin typeface="Arial" charset="0"/>
                <a:ea typeface="ＭＳ Ｐゴシック" charset="0"/>
                <a:cs typeface="ＭＳ Ｐゴシック" charset="0"/>
              </a:rPr>
              <a:t>و فرسانها ينتشرون</a:t>
            </a:r>
          </a:p>
          <a:p>
            <a:pPr>
              <a:defRPr/>
            </a:pPr>
            <a:r>
              <a:rPr lang="ar-JO" sz="3600" b="1" dirty="0">
                <a:effectLst>
                  <a:glow rad="127000">
                    <a:schemeClr val="tx1"/>
                  </a:glow>
                </a:effectLst>
                <a:latin typeface="Arial" charset="0"/>
                <a:ea typeface="ＭＳ Ｐゴシック" charset="0"/>
                <a:cs typeface="ＭＳ Ｐゴシック" charset="0"/>
              </a:rPr>
              <a:t>و فرسانها يأتون من بعيد</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0420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9 يأتون كلهم للظلم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منظر وجوههم إلى قدام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يجمعون سبياً كالرمل</a:t>
            </a:r>
            <a:br>
              <a:rPr lang="ar-JO"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JO" sz="3600" b="1" baseline="30000" dirty="0">
                <a:effectLst>
                  <a:glow rad="127000">
                    <a:schemeClr val="tx1"/>
                  </a:glow>
                </a:effectLst>
                <a:latin typeface="Arial" charset="0"/>
                <a:ea typeface="ＭＳ Ｐゴシック" charset="0"/>
                <a:cs typeface="ＭＳ Ｐゴシック" charset="0"/>
              </a:rPr>
              <a:t>10</a:t>
            </a:r>
            <a:r>
              <a:rPr lang="ar-JO" sz="3600" b="1" dirty="0">
                <a:effectLst>
                  <a:glow rad="127000">
                    <a:schemeClr val="tx1"/>
                  </a:glow>
                </a:effectLst>
                <a:latin typeface="Arial" charset="0"/>
                <a:ea typeface="ＭＳ Ｐゴシック" charset="0"/>
                <a:cs typeface="ＭＳ Ｐゴシック" charset="0"/>
              </a:rPr>
              <a:t> و هي تسخر من الملوك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الرؤساء ضحكة لها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تضحك على كل حصن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تكوم التراب و تأخذه</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1: 9-10</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87917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ثم تتعدى روحها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فتعبر و تأثم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هذه قوتها إلهها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11)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3646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ألست أنت منذ الأزل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يا رب إلهي قدوسي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لا نموت</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يا رب للحكم جعلتها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يا صخر للتأديب أسستها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12)</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5683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طريقة النطق</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71600" y="2564904"/>
            <a:ext cx="7366000" cy="2959100"/>
          </a:xfrm>
          <a:prstGeom prst="rect">
            <a:avLst/>
          </a:prstGeom>
        </p:spPr>
      </p:pic>
    </p:spTree>
    <p:extLst>
      <p:ext uri="{BB962C8B-B14F-4D97-AF65-F5344CB8AC3E}">
        <p14:creationId xmlns:p14="http://schemas.microsoft.com/office/powerpoint/2010/main" val="314776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3" name="Text Box 7"/>
          <p:cNvSpPr txBox="1">
            <a:spLocks noChangeArrowheads="1"/>
          </p:cNvSpPr>
          <p:nvPr/>
        </p:nvSpPr>
        <p:spPr bwMode="auto">
          <a:xfrm>
            <a:off x="152400" y="3124200"/>
            <a:ext cx="1828800" cy="646331"/>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1800" b="1" dirty="0">
                <a:solidFill>
                  <a:srgbClr val="FFFFFF"/>
                </a:solidFill>
                <a:effectLst>
                  <a:outerShdw blurRad="38100" dist="38100" dir="2700000" algn="tl">
                    <a:srgbClr val="808080"/>
                  </a:outerShdw>
                </a:effectLst>
                <a:latin typeface="Arial" charset="0"/>
                <a:cs typeface="Arial" charset="0"/>
              </a:rPr>
              <a:t>البحر الأبيض المتوسط</a:t>
            </a:r>
            <a:endParaRPr lang="en-US" sz="2000" b="1" dirty="0">
              <a:solidFill>
                <a:srgbClr val="FFFFFF"/>
              </a:solidFill>
              <a:effectLst>
                <a:outerShdw blurRad="38100" dist="38100" dir="2700000" algn="tl">
                  <a:srgbClr val="808080"/>
                </a:outerShdw>
              </a:effectLst>
              <a:latin typeface="Arial"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808080"/>
                  </a:outerShdw>
                </a:effectLst>
                <a:latin typeface="Arial" charset="0"/>
                <a:cs typeface="Arial" charset="0"/>
              </a:rPr>
              <a:t>سوريا</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808080"/>
                  </a:outerShdw>
                </a:effectLst>
                <a:latin typeface="Arial" charset="0"/>
                <a:cs typeface="Arial" charset="0"/>
              </a:rPr>
              <a:t>مصر</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63496"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7"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91145" name="Group 14"/>
          <p:cNvGrpSpPr>
            <a:grpSpLocks/>
          </p:cNvGrpSpPr>
          <p:nvPr/>
        </p:nvGrpSpPr>
        <p:grpSpPr bwMode="auto">
          <a:xfrm>
            <a:off x="3330575" y="1193800"/>
            <a:ext cx="5203825" cy="4292600"/>
            <a:chOff x="2002" y="992"/>
            <a:chExt cx="3278" cy="2704"/>
          </a:xfrm>
        </p:grpSpPr>
        <p:sp>
          <p:nvSpPr>
            <p:cNvPr id="63520" name="Freeform 15"/>
            <p:cNvSpPr>
              <a:spLocks/>
            </p:cNvSpPr>
            <p:nvPr/>
          </p:nvSpPr>
          <p:spPr bwMode="auto">
            <a:xfrm>
              <a:off x="3474" y="1152"/>
              <a:ext cx="1806" cy="2544"/>
            </a:xfrm>
            <a:custGeom>
              <a:avLst/>
              <a:gdLst>
                <a:gd name="T0" fmla="*/ 3278 w 1556"/>
                <a:gd name="T1" fmla="*/ 6504 h 2012"/>
                <a:gd name="T2" fmla="*/ 2840 w 1556"/>
                <a:gd name="T3" fmla="*/ 6168 h 2012"/>
                <a:gd name="T4" fmla="*/ 2651 w 1556"/>
                <a:gd name="T5" fmla="*/ 5976 h 2012"/>
                <a:gd name="T6" fmla="*/ 2622 w 1556"/>
                <a:gd name="T7" fmla="*/ 5595 h 2012"/>
                <a:gd name="T8" fmla="*/ 2529 w 1556"/>
                <a:gd name="T9" fmla="*/ 5498 h 2012"/>
                <a:gd name="T10" fmla="*/ 2341 w 1556"/>
                <a:gd name="T11" fmla="*/ 5259 h 2012"/>
                <a:gd name="T12" fmla="*/ 2247 w 1556"/>
                <a:gd name="T13" fmla="*/ 4970 h 2012"/>
                <a:gd name="T14" fmla="*/ 2060 w 1556"/>
                <a:gd name="T15" fmla="*/ 4494 h 2012"/>
                <a:gd name="T16" fmla="*/ 2030 w 1556"/>
                <a:gd name="T17" fmla="*/ 4348 h 2012"/>
                <a:gd name="T18" fmla="*/ 1840 w 1556"/>
                <a:gd name="T19" fmla="*/ 4204 h 2012"/>
                <a:gd name="T20" fmla="*/ 1529 w 1556"/>
                <a:gd name="T21" fmla="*/ 2959 h 2012"/>
                <a:gd name="T22" fmla="*/ 1433 w 1556"/>
                <a:gd name="T23" fmla="*/ 2772 h 2012"/>
                <a:gd name="T24" fmla="*/ 1374 w 1556"/>
                <a:gd name="T25" fmla="*/ 2625 h 2012"/>
                <a:gd name="T26" fmla="*/ 1185 w 1556"/>
                <a:gd name="T27" fmla="*/ 2433 h 2012"/>
                <a:gd name="T28" fmla="*/ 844 w 1556"/>
                <a:gd name="T29" fmla="*/ 2050 h 2012"/>
                <a:gd name="T30" fmla="*/ 687 w 1556"/>
                <a:gd name="T31" fmla="*/ 1764 h 2012"/>
                <a:gd name="T32" fmla="*/ 563 w 1556"/>
                <a:gd name="T33" fmla="*/ 1283 h 2012"/>
                <a:gd name="T34" fmla="*/ 436 w 1556"/>
                <a:gd name="T35" fmla="*/ 999 h 2012"/>
                <a:gd name="T36" fmla="*/ 280 w 1556"/>
                <a:gd name="T37" fmla="*/ 473 h 2012"/>
                <a:gd name="T38" fmla="*/ 0 w 1556"/>
                <a:gd name="T39" fmla="*/ 13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2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2800" b="1" dirty="0">
                <a:solidFill>
                  <a:srgbClr val="000000"/>
                </a:solidFill>
                <a:effectLst>
                  <a:outerShdw blurRad="38100" dist="38100" dir="2700000" algn="tl">
                    <a:srgbClr val="FFFFFF"/>
                  </a:outerShdw>
                </a:effectLst>
                <a:latin typeface="Arial" charset="0"/>
                <a:cs typeface="Arial" charset="0"/>
              </a:rPr>
              <a:t>التوسع البابلي</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91151" name="Group 22"/>
          <p:cNvGrpSpPr>
            <a:grpSpLocks/>
          </p:cNvGrpSpPr>
          <p:nvPr/>
        </p:nvGrpSpPr>
        <p:grpSpPr bwMode="auto">
          <a:xfrm>
            <a:off x="2574925" y="4003675"/>
            <a:ext cx="168275" cy="1227138"/>
            <a:chOff x="1046" y="2763"/>
            <a:chExt cx="106" cy="773"/>
          </a:xfrm>
        </p:grpSpPr>
        <p:sp>
          <p:nvSpPr>
            <p:cNvPr id="6351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808080"/>
                  </a:outerShdw>
                </a:effectLst>
                <a:latin typeface="Arial" charset="0"/>
                <a:cs typeface="Arial" charset="0"/>
              </a:rPr>
              <a:t>إسرائيل</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63506"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07" name="Text Box 28"/>
          <p:cNvSpPr txBox="1">
            <a:spLocks noChangeArrowheads="1"/>
          </p:cNvSpPr>
          <p:nvPr/>
        </p:nvSpPr>
        <p:spPr bwMode="auto">
          <a:xfrm>
            <a:off x="8001000" y="5638800"/>
            <a:ext cx="1066800" cy="784830"/>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1800" b="1" dirty="0">
                <a:solidFill>
                  <a:srgbClr val="FFFFFF"/>
                </a:solidFill>
                <a:effectLst>
                  <a:outerShdw blurRad="38100" dist="38100" dir="2700000" algn="tl">
                    <a:srgbClr val="808080"/>
                  </a:outerShdw>
                </a:effectLst>
                <a:latin typeface="Arial" charset="0"/>
                <a:cs typeface="Arial" charset="0"/>
              </a:rPr>
              <a:t>خليج</a:t>
            </a:r>
          </a:p>
          <a:p>
            <a:pPr algn="ctr" eaLnBrk="1" hangingPunct="1">
              <a:spcBef>
                <a:spcPct val="50000"/>
              </a:spcBef>
              <a:defRPr/>
            </a:pPr>
            <a:r>
              <a:rPr lang="ar-JO" sz="1800" b="1" dirty="0">
                <a:solidFill>
                  <a:srgbClr val="FFFFFF"/>
                </a:solidFill>
                <a:effectLst>
                  <a:outerShdw blurRad="38100" dist="38100" dir="2700000" algn="tl">
                    <a:srgbClr val="808080"/>
                  </a:outerShdw>
                </a:effectLst>
                <a:latin typeface="Arial" charset="0"/>
                <a:cs typeface="Arial" charset="0"/>
              </a:rPr>
              <a:t>فارس</a:t>
            </a:r>
            <a:endParaRPr lang="en-US" sz="2000" b="1" dirty="0">
              <a:solidFill>
                <a:srgbClr val="FFFFFF"/>
              </a:solidFill>
              <a:effectLst>
                <a:outerShdw blurRad="38100" dist="38100" dir="2700000" algn="tl">
                  <a:srgbClr val="808080"/>
                </a:outerShdw>
              </a:effectLst>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eaLnBrk="1" hangingPunct="1">
              <a:defRPr/>
            </a:pPr>
            <a:endParaRPr lang="en-US" sz="3600" b="1">
              <a:solidFill>
                <a:srgbClr val="CCFF33"/>
              </a:solidFill>
              <a:effectLst>
                <a:outerShdw blurRad="38100" dist="38100" dir="2700000" algn="tl">
                  <a:srgbClr val="000000">
                    <a:alpha val="43137"/>
                  </a:srgbClr>
                </a:outerShdw>
              </a:effectLst>
              <a:latin typeface="Arial"/>
              <a:ea typeface="ＭＳ Ｐゴシック" charset="-128"/>
              <a:cs typeface="Arial"/>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808080"/>
                  </a:outerShdw>
                </a:effectLst>
                <a:latin typeface="Arial" charset="0"/>
                <a:cs typeface="Arial" charset="0"/>
              </a:rPr>
              <a:t>يهوذا</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FFFF"/>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808080"/>
                  </a:outerShdw>
                </a:effectLst>
                <a:latin typeface="Arial" charset="0"/>
                <a:cs typeface="Arial" charset="0"/>
              </a:rPr>
              <a:t>بابل</a:t>
            </a:r>
            <a:endParaRPr lang="en-US" b="1" dirty="0">
              <a:solidFill>
                <a:srgbClr val="000000"/>
              </a:solidFill>
              <a:effectLst>
                <a:outerShdw blurRad="38100" dist="38100" dir="2700000" algn="tl">
                  <a:srgbClr val="FFFFFF"/>
                </a:outerShdw>
              </a:effectLst>
              <a:latin typeface="Arial" charset="0"/>
              <a:cs typeface="Arial"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808080"/>
                  </a:outerShdw>
                </a:effectLst>
                <a:latin typeface="Arial" charset="0"/>
                <a:cs typeface="Arial" charset="0"/>
              </a:rPr>
              <a:t>586 ق.م</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9116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b="1" dirty="0">
              <a:latin typeface="Arial" charset="0"/>
              <a:ea typeface="ＭＳ Ｐゴシック" charset="0"/>
              <a:cs typeface="Arial"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lgn="ctr">
              <a:defRPr/>
            </a:pPr>
            <a:r>
              <a:rPr lang="en-US" sz="3600" b="1" i="1" dirty="0">
                <a:solidFill>
                  <a:srgbClr val="FFFFFF"/>
                </a:solidFill>
                <a:latin typeface="Times New Roman" pitchFamily="-112" charset="0"/>
                <a:ea typeface="+mn-ea"/>
                <a:cs typeface="+mn-cs"/>
              </a:rPr>
              <a:t>(</a:t>
            </a:r>
            <a:r>
              <a:rPr lang="ar-JO" sz="3600" b="1" i="1" dirty="0">
                <a:solidFill>
                  <a:srgbClr val="FFFFFF"/>
                </a:solidFill>
                <a:latin typeface="Times New Roman" pitchFamily="-112" charset="0"/>
                <a:ea typeface="+mn-ea"/>
                <a:cs typeface="+mn-cs"/>
              </a:rPr>
              <a:t>إمبراطورية بابل الحديثة</a:t>
            </a:r>
            <a:r>
              <a:rPr lang="en-US" sz="3600" b="1" i="1" dirty="0">
                <a:solidFill>
                  <a:srgbClr val="FFFFFF"/>
                </a:solidFill>
                <a:latin typeface="Times New Roman" pitchFamily="-112" charset="0"/>
                <a:ea typeface="+mn-ea"/>
                <a:cs typeface="+mn-cs"/>
              </a:rPr>
              <a:t>)</a:t>
            </a:r>
          </a:p>
          <a:p>
            <a:pPr algn="ctr">
              <a:defRPr/>
            </a:pPr>
            <a:r>
              <a:rPr lang="ar-JO" sz="3600" b="1" i="1" dirty="0">
                <a:solidFill>
                  <a:srgbClr val="FFFFFF"/>
                </a:solidFill>
                <a:latin typeface="Times New Roman" pitchFamily="-112" charset="0"/>
                <a:ea typeface="+mn-ea"/>
                <a:cs typeface="+mn-cs"/>
              </a:rPr>
              <a:t>625-539 ق.م</a:t>
            </a:r>
            <a:endParaRPr lang="en-US" sz="3600" b="1" i="1" dirty="0">
              <a:solidFill>
                <a:srgbClr val="FFFFFF"/>
              </a:solidFill>
              <a:latin typeface="Times New Roman" pitchFamily="-112" charset="0"/>
              <a:ea typeface="+mn-ea"/>
              <a:cs typeface="+mn-cs"/>
            </a:endParaRP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البابليون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2000" b="1" dirty="0">
              <a:solidFill>
                <a:srgbClr val="000000"/>
              </a:solidFill>
              <a:latin typeface="Arial" charset="0"/>
              <a:cs typeface="Arial" charset="0"/>
            </a:endParaRPr>
          </a:p>
          <a:p>
            <a:pPr algn="ctr"/>
            <a:r>
              <a:rPr lang="ar-JO" b="1" u="sng" dirty="0">
                <a:solidFill>
                  <a:srgbClr val="000000"/>
                </a:solidFill>
                <a:latin typeface="Arial" charset="0"/>
                <a:cs typeface="Arial" charset="0"/>
              </a:rPr>
              <a:t>الشعوب المهيمنة في تاريخ بلاد ما بين النهرين</a:t>
            </a:r>
            <a:r>
              <a:rPr lang="en-US" sz="2000" b="1" u="sng" dirty="0">
                <a:solidFill>
                  <a:srgbClr val="000000"/>
                </a:solidFill>
                <a:latin typeface="Arial" charset="0"/>
                <a:cs typeface="Arial" charset="0"/>
              </a:rPr>
              <a:t> </a:t>
            </a:r>
          </a:p>
          <a:p>
            <a:pPr algn="ct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بروتو ليت (3200-2850)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السلالة المبكرة (2850-2360)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أكاد (2360-2180)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جوتي (2180-2082)</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أور 3 (2070-1960)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آيسن لارسا (1960-1700)</a:t>
            </a:r>
            <a:endParaRPr lang="en-US" sz="2000" b="1" dirty="0">
              <a:solidFill>
                <a:srgbClr val="3333CC"/>
              </a:solidFill>
              <a:latin typeface="Arial" charset="0"/>
              <a:cs typeface="Arial" charset="0"/>
            </a:endParaRPr>
          </a:p>
          <a:p>
            <a:pPr algn="ctr"/>
            <a:r>
              <a:rPr lang="ar-JO" sz="2000" b="1" dirty="0">
                <a:solidFill>
                  <a:srgbClr val="3333CC"/>
                </a:solidFill>
                <a:latin typeface="Arial" charset="0"/>
                <a:cs typeface="Arial" charset="0"/>
              </a:rPr>
              <a:t>بابل القديمة (1830-1531)</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آشور القديمة</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الغزوات الحرانية (1700-1500)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الكيشيون (1600-1150)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الميتاني (1500-1380)</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آشور الوسطى (1366-1078)</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الآراميين و الكلدانيين (1078-935)</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آشور الحديثة (935-612)</a:t>
            </a:r>
            <a:endParaRPr lang="en-US" sz="2000" b="1" dirty="0">
              <a:solidFill>
                <a:srgbClr val="3333CC"/>
              </a:solidFill>
              <a:latin typeface="Arial" charset="0"/>
              <a:cs typeface="Arial" charset="0"/>
            </a:endParaRPr>
          </a:p>
          <a:p>
            <a:pPr algn="ctr"/>
            <a:r>
              <a:rPr lang="ar-JO" sz="2000" b="1" dirty="0">
                <a:solidFill>
                  <a:srgbClr val="3333CC"/>
                </a:solidFill>
                <a:latin typeface="Arial" charset="0"/>
                <a:cs typeface="Arial" charset="0"/>
              </a:rPr>
              <a:t>بابل الحديثة (625-539)</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الفرس (539-332)</a:t>
            </a:r>
            <a:endParaRPr lang="en-US" sz="2000" b="1" dirty="0">
              <a:solidFill>
                <a:srgbClr val="000000"/>
              </a:solidFill>
              <a:latin typeface="Arial" charset="0"/>
              <a:cs typeface="Arial" charset="0"/>
            </a:endParaRPr>
          </a:p>
          <a:p>
            <a:pPr algn="ctr"/>
            <a:r>
              <a:rPr lang="ar-JO" sz="2000" b="1" dirty="0">
                <a:solidFill>
                  <a:srgbClr val="000000"/>
                </a:solidFill>
                <a:latin typeface="Arial" charset="0"/>
                <a:cs typeface="Arial" charset="0"/>
              </a:rPr>
              <a:t>الإسكندر (332-   )</a:t>
            </a:r>
            <a:endParaRPr lang="en-US" sz="2800" dirty="0">
              <a:solidFill>
                <a:srgbClr val="000000"/>
              </a:solidFill>
              <a:latin typeface="Arial" charset="0"/>
              <a:cs typeface="Arial" charset="0"/>
            </a:endParaRPr>
          </a:p>
        </p:txBody>
      </p:sp>
      <p:grpSp>
        <p:nvGrpSpPr>
          <p:cNvPr id="2" name="Group 4"/>
          <p:cNvGrpSpPr>
            <a:grpSpLocks/>
          </p:cNvGrpSpPr>
          <p:nvPr/>
        </p:nvGrpSpPr>
        <p:grpSpPr bwMode="auto">
          <a:xfrm>
            <a:off x="1071898" y="457200"/>
            <a:ext cx="6715612" cy="5257800"/>
            <a:chOff x="665" y="480"/>
            <a:chExt cx="4119" cy="3312"/>
          </a:xfrm>
        </p:grpSpPr>
        <p:sp>
          <p:nvSpPr>
            <p:cNvPr id="87045" name="AutoShape 5"/>
            <p:cNvSpPr>
              <a:spLocks noChangeArrowheads="1"/>
            </p:cNvSpPr>
            <p:nvPr/>
          </p:nvSpPr>
          <p:spPr bwMode="auto">
            <a:xfrm>
              <a:off x="665" y="480"/>
              <a:ext cx="4119"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cs typeface="Arial" charset="0"/>
              </a:endParaRPr>
            </a:p>
          </p:txBody>
        </p:sp>
        <p:sp>
          <p:nvSpPr>
            <p:cNvPr id="5126" name="Text Box 6"/>
            <p:cNvSpPr txBox="1">
              <a:spLocks noChangeArrowheads="1"/>
            </p:cNvSpPr>
            <p:nvPr/>
          </p:nvSpPr>
          <p:spPr bwMode="auto">
            <a:xfrm>
              <a:off x="1541" y="1776"/>
              <a:ext cx="2760" cy="834"/>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000" b="1" dirty="0">
                  <a:solidFill>
                    <a:srgbClr val="FF0000"/>
                  </a:solidFill>
                  <a:effectLst>
                    <a:outerShdw blurRad="38100" dist="38100" dir="2700000" algn="tl">
                      <a:srgbClr val="DDDDDD"/>
                    </a:outerShdw>
                  </a:effectLst>
                  <a:latin typeface="Arial"/>
                  <a:cs typeface="Arial"/>
                </a:rPr>
                <a:t>بابل الحديثة</a:t>
              </a:r>
              <a:r>
                <a:rPr lang="en-US" sz="4000" b="1" dirty="0">
                  <a:solidFill>
                    <a:srgbClr val="FF0000"/>
                  </a:solidFill>
                  <a:effectLst>
                    <a:outerShdw blurRad="38100" dist="38100" dir="2700000" algn="tl">
                      <a:srgbClr val="DDDDDD"/>
                    </a:outerShdw>
                  </a:effectLst>
                  <a:latin typeface="Arial"/>
                  <a:cs typeface="Arial"/>
                </a:rPr>
                <a:t>	</a:t>
              </a:r>
            </a:p>
            <a:p>
              <a:pPr algn="ctr">
                <a:defRPr/>
              </a:pPr>
              <a:r>
                <a:rPr lang="en-US" sz="4000" b="1" dirty="0">
                  <a:solidFill>
                    <a:srgbClr val="FF0000"/>
                  </a:solidFill>
                  <a:effectLst>
                    <a:outerShdw blurRad="38100" dist="38100" dir="2700000" algn="tl">
                      <a:srgbClr val="DDDDDD"/>
                    </a:outerShdw>
                  </a:effectLst>
                  <a:latin typeface="Arial"/>
                  <a:cs typeface="Arial"/>
                </a:rPr>
                <a:t> </a:t>
              </a:r>
              <a:r>
                <a:rPr lang="ar-JO" sz="4000" b="1" dirty="0">
                  <a:solidFill>
                    <a:srgbClr val="FF0000"/>
                  </a:solidFill>
                  <a:effectLst>
                    <a:outerShdw blurRad="38100" dist="38100" dir="2700000" algn="tl">
                      <a:srgbClr val="DDDDDD"/>
                    </a:outerShdw>
                  </a:effectLst>
                  <a:latin typeface="Arial"/>
                  <a:cs typeface="Arial"/>
                </a:rPr>
                <a:t>625-539 ق.م</a:t>
              </a:r>
              <a:endParaRPr lang="en-US" sz="4000" b="1" dirty="0">
                <a:solidFill>
                  <a:srgbClr val="FF0000"/>
                </a:solidFill>
                <a:effectLst>
                  <a:outerShdw blurRad="38100" dist="38100" dir="2700000" algn="tl">
                    <a:srgbClr val="DDDDDD"/>
                  </a:outerShdw>
                </a:effectLst>
                <a:latin typeface="Arial"/>
                <a:cs typeface="Arial"/>
              </a:endParaRP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algn="ctr"/>
            <a:r>
              <a:rPr lang="ar-JO"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الشرق الأدنى القديم</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87044" name="Text Box 8"/>
          <p:cNvSpPr txBox="1">
            <a:spLocks noChangeArrowheads="1"/>
          </p:cNvSpPr>
          <p:nvPr/>
        </p:nvSpPr>
        <p:spPr bwMode="auto">
          <a:xfrm>
            <a:off x="9271331"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000000"/>
                </a:solidFill>
                <a:latin typeface="Arial" charset="0"/>
                <a:cs typeface="Arial" charset="0"/>
              </a:rPr>
              <a:t>136</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20292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04" y="44624"/>
            <a:ext cx="8991600" cy="544488"/>
          </a:xfrm>
          <a:ln>
            <a:solidFill>
              <a:schemeClr val="tx1"/>
            </a:solidFill>
          </a:ln>
        </p:spPr>
        <p:txBody>
          <a:bodyPr/>
          <a:lstStyle/>
          <a:p>
            <a:pPr>
              <a:defRPr/>
            </a:pPr>
            <a:r>
              <a:rPr lang="ar-JO" dirty="0">
                <a:ea typeface="ＭＳ Ｐゴシック" charset="0"/>
              </a:rPr>
              <a:t>حبقوق 1: 13</a:t>
            </a:r>
            <a:endParaRPr lang="en-US" dirty="0">
              <a:ea typeface="ＭＳ Ｐゴシック" charset="0"/>
            </a:endParaRPr>
          </a:p>
        </p:txBody>
      </p:sp>
      <p:pic>
        <p:nvPicPr>
          <p:cNvPr id="3" name="Picture 2"/>
          <p:cNvPicPr>
            <a:picLocks noChangeAspect="1"/>
          </p:cNvPicPr>
          <p:nvPr/>
        </p:nvPicPr>
        <p:blipFill>
          <a:blip r:embed="rId2"/>
          <a:stretch>
            <a:fillRect/>
          </a:stretch>
        </p:blipFill>
        <p:spPr>
          <a:xfrm>
            <a:off x="0" y="2444817"/>
            <a:ext cx="9169165" cy="4584583"/>
          </a:xfrm>
          <a:prstGeom prst="rect">
            <a:avLst/>
          </a:prstGeom>
        </p:spPr>
      </p:pic>
      <p:sp>
        <p:nvSpPr>
          <p:cNvPr id="6" name="Title 1"/>
          <p:cNvSpPr txBox="1">
            <a:spLocks/>
          </p:cNvSpPr>
          <p:nvPr/>
        </p:nvSpPr>
        <p:spPr bwMode="auto">
          <a:xfrm>
            <a:off x="0" y="836712"/>
            <a:ext cx="9144000" cy="128208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2800" b="1" dirty="0">
                <a:effectLst>
                  <a:outerShdw blurRad="38100" dist="38100" dir="2700000" algn="tl">
                    <a:srgbClr val="000000"/>
                  </a:outerShdw>
                </a:effectLst>
                <a:latin typeface="Arial"/>
                <a:cs typeface="Arial"/>
              </a:rPr>
              <a:t>عيناك أطهر من أن تنظرا الشر و لا تستطيع النظر إلى الجور فلم تنظر إلى الناهبين و تصمت حين يبلع الشرير من هو أبر منه</a:t>
            </a:r>
            <a:endParaRPr lang="en-US" sz="2800" b="1" dirty="0">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674464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17563"/>
            <a:ext cx="9144000" cy="607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792262"/>
          </a:xfrm>
        </p:spPr>
        <p:txBody>
          <a:bodyPr/>
          <a:lstStyle/>
          <a:p>
            <a:pPr>
              <a:defRPr/>
            </a:pPr>
            <a:r>
              <a:rPr lang="ar-JO" sz="4800" b="1" dirty="0">
                <a:solidFill>
                  <a:schemeClr val="tx1"/>
                </a:solidFill>
                <a:effectLst>
                  <a:glow rad="266700">
                    <a:schemeClr val="bg1">
                      <a:alpha val="75000"/>
                    </a:schemeClr>
                  </a:glow>
                </a:effectLst>
              </a:rPr>
              <a:t>خليج مارينا</a:t>
            </a:r>
            <a:endParaRPr lang="en-US" sz="48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7528757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6488"/>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995936" y="-27384"/>
            <a:ext cx="5148064" cy="109527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كيف يفعل الله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نفس الشيء اليوم ؟</a:t>
            </a:r>
            <a:endParaRPr lang="en-US" sz="3600" b="1" dirty="0">
              <a:effectLst>
                <a:glow rad="127000">
                  <a:schemeClr val="tx1"/>
                </a:glow>
              </a:effectLst>
              <a:latin typeface="Arial" charset="0"/>
              <a:ea typeface="ＭＳ Ｐゴシック" charset="0"/>
              <a:cs typeface="ＭＳ Ｐゴシック" charset="0"/>
            </a:endParaRP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2"/>
          <p:cNvSpPr txBox="1">
            <a:spLocks noChangeArrowheads="1"/>
          </p:cNvSpPr>
          <p:nvPr/>
        </p:nvSpPr>
        <p:spPr bwMode="auto">
          <a:xfrm>
            <a:off x="434609" y="80392"/>
            <a:ext cx="3849359"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165100">
                    <a:srgbClr val="000000"/>
                  </a:glow>
                </a:effectLst>
                <a:latin typeface="Arial" charset="0"/>
                <a:ea typeface="ＭＳ Ｐゴシック" charset="0"/>
              </a:rPr>
              <a:t>سأجعل داعش </a:t>
            </a:r>
          </a:p>
          <a:p>
            <a:pPr eaLnBrk="1" hangingPunct="1"/>
            <a:r>
              <a:rPr lang="ar-JO" altLang="zh-CN" sz="3600" b="1" dirty="0">
                <a:solidFill>
                  <a:srgbClr val="FFFFFF"/>
                </a:solidFill>
                <a:effectLst>
                  <a:glow rad="165100">
                    <a:srgbClr val="000000"/>
                  </a:glow>
                </a:effectLst>
                <a:latin typeface="Arial" charset="0"/>
                <a:ea typeface="ＭＳ Ｐゴシック" charset="0"/>
              </a:rPr>
              <a:t>تدمر الميدينة ؟</a:t>
            </a:r>
            <a:endParaRPr lang="en-US" altLang="zh-CN" sz="40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a:spLocks noChangeArrowheads="1"/>
          </p:cNvSpPr>
          <p:nvPr/>
        </p:nvSpPr>
        <p:spPr bwMode="auto">
          <a:xfrm>
            <a:off x="4174451" y="3645024"/>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3600" b="1" dirty="0">
                <a:solidFill>
                  <a:srgbClr val="000000"/>
                </a:solidFill>
                <a:latin typeface="Arial"/>
                <a:cs typeface="Arial"/>
              </a:rPr>
              <a:t>يا الله</a:t>
            </a:r>
          </a:p>
          <a:p>
            <a:pPr algn="ctr" eaLnBrk="1" hangingPunct="1">
              <a:lnSpc>
                <a:spcPct val="90000"/>
              </a:lnSpc>
              <a:spcBef>
                <a:spcPct val="20000"/>
              </a:spcBef>
            </a:pPr>
            <a:r>
              <a:rPr lang="ar-JO" altLang="zh-CN" sz="3600" b="1" dirty="0">
                <a:solidFill>
                  <a:srgbClr val="000000"/>
                </a:solidFill>
                <a:latin typeface="Arial"/>
                <a:cs typeface="Arial"/>
              </a:rPr>
              <a:t>عاقب الظلم</a:t>
            </a:r>
          </a:p>
          <a:p>
            <a:pPr algn="ctr" eaLnBrk="1" hangingPunct="1">
              <a:lnSpc>
                <a:spcPct val="90000"/>
              </a:lnSpc>
              <a:spcBef>
                <a:spcPct val="20000"/>
              </a:spcBef>
            </a:pPr>
            <a:r>
              <a:rPr lang="ar-JO" altLang="zh-CN" sz="3600" b="1" dirty="0">
                <a:solidFill>
                  <a:srgbClr val="000000"/>
                </a:solidFill>
                <a:latin typeface="Arial"/>
                <a:cs typeface="Arial"/>
              </a:rPr>
              <a:t>في سنغافورة</a:t>
            </a:r>
            <a:endParaRPr lang="en-US" altLang="zh-CN" sz="3600" b="1" dirty="0">
              <a:solidFill>
                <a:srgbClr val="000000"/>
              </a:solidFill>
              <a:latin typeface="Arial"/>
              <a:cs typeface="Arial"/>
            </a:endParaRPr>
          </a:p>
        </p:txBody>
      </p:sp>
    </p:spTree>
    <p:extLst>
      <p:ext uri="{BB962C8B-B14F-4D97-AF65-F5344CB8AC3E}">
        <p14:creationId xmlns:p14="http://schemas.microsoft.com/office/powerpoint/2010/main" val="2191488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500"/>
                                        <p:tgtEl>
                                          <p:spTgt spid="7">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up)">
                                      <p:cBhvr>
                                        <p:cTn id="14" dur="500"/>
                                        <p:tgtEl>
                                          <p:spTgt spid="7">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71800" y="29469"/>
            <a:ext cx="6372200" cy="584780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تجعل الناس كسمك البحر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كدبابات لا سلطان لها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تطلع الكل بشصها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تصطادهم بشبكتها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تجمعهم في مصيدتها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فلذلك تفرح و تبتهج</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14-15)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805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بابل و نحن</a:t>
            </a:r>
            <a:endParaRPr lang="en-US" sz="3600" kern="10" dirty="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Times New Roman" pitchFamily="18" charset="0"/>
              </a:rPr>
              <a:t>آلهة صناعة الأيدي غير نافعة</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187424"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25"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26"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ماذا تفعلين يا صغيرتي ؟</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فقط أتمتع بخليقة الله</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500166" y="1370013"/>
            <a:ext cx="4691084" cy="4010025"/>
            <a:chOff x="1403648" y="332656"/>
            <a:chExt cx="4572000" cy="4010025"/>
          </a:xfrm>
        </p:grpSpPr>
        <p:pic>
          <p:nvPicPr>
            <p:cNvPr id="187419"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20"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21"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هل رايت الله من قبل ؟</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لا</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14481" y="1657350"/>
            <a:ext cx="4926032" cy="4183063"/>
            <a:chOff x="2339752" y="2420888"/>
            <a:chExt cx="4876800" cy="4183063"/>
          </a:xfrm>
        </p:grpSpPr>
        <p:pic>
          <p:nvPicPr>
            <p:cNvPr id="187414"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15"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فكيف تعرفين أنه موجود ؟</a:t>
              </a:r>
              <a:endParaRPr lang="en-US" sz="3200" b="1" dirty="0">
                <a:solidFill>
                  <a:srgbClr val="000000"/>
                </a:solidFill>
                <a:latin typeface="Arial"/>
                <a:ea typeface="ＭＳ Ｐゴシック" charset="0"/>
                <a:cs typeface="Arial"/>
              </a:endParaRPr>
            </a:p>
          </p:txBody>
        </p:sp>
        <p:sp>
          <p:nvSpPr>
            <p:cNvPr id="187417"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أنا أعرف</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785918" y="2017713"/>
            <a:ext cx="5054620" cy="4024312"/>
            <a:chOff x="6948264" y="1052736"/>
            <a:chExt cx="5005388" cy="4024313"/>
          </a:xfrm>
        </p:grpSpPr>
        <p:pic>
          <p:nvPicPr>
            <p:cNvPr id="187411"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12"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1800" b="1" dirty="0">
                  <a:solidFill>
                    <a:srgbClr val="000000"/>
                  </a:solidFill>
                  <a:effectLst>
                    <a:outerShdw blurRad="38100" dist="38100" dir="2700000" algn="tl">
                      <a:srgbClr val="DDDDDD"/>
                    </a:outerShdw>
                  </a:effectLst>
                  <a:latin typeface="Arial"/>
                  <a:ea typeface="ＭＳ Ｐゴシック" charset="0"/>
                  <a:cs typeface="Arial"/>
                </a:rPr>
                <a:t>هذا يسمى الإيمان</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2000233" y="1728788"/>
            <a:ext cx="5160980" cy="4795837"/>
            <a:chOff x="-5858432" y="2622452"/>
            <a:chExt cx="5181600" cy="4795838"/>
          </a:xfrm>
        </p:grpSpPr>
        <p:pic>
          <p:nvPicPr>
            <p:cNvPr id="187405"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6"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7"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8"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2400" b="1" dirty="0">
                  <a:solidFill>
                    <a:srgbClr val="000000"/>
                  </a:solidFill>
                  <a:effectLst>
                    <a:outerShdw blurRad="38100" dist="38100" dir="2700000" algn="tl">
                      <a:srgbClr val="DDDDDD"/>
                    </a:outerShdw>
                  </a:effectLst>
                  <a:latin typeface="Arial"/>
                  <a:ea typeface="ＭＳ Ｐゴシック" charset="0"/>
                  <a:cs typeface="Arial"/>
                </a:rPr>
                <a:t>يجب أن يتطلب الأمر إيمانًا لا يُصدق حتى تؤمن بإله لا تراه.</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CN" sz="2400" b="1" dirty="0">
                  <a:solidFill>
                    <a:srgbClr val="000000"/>
                  </a:solidFill>
                  <a:effectLst>
                    <a:outerShdw blurRad="38100" dist="38100" dir="2700000" algn="tl">
                      <a:srgbClr val="DDDDDD"/>
                    </a:outerShdw>
                  </a:effectLst>
                  <a:latin typeface="Arial"/>
                  <a:ea typeface="ＭＳ Ｐゴシック" charset="0"/>
                  <a:cs typeface="Arial"/>
                </a:rPr>
                <a:t>ليس بالحقيقة</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1000100" y="2162175"/>
            <a:ext cx="7624788" cy="3527425"/>
            <a:chOff x="3707904" y="6309320"/>
            <a:chExt cx="8229600" cy="3527425"/>
          </a:xfrm>
        </p:grpSpPr>
        <p:pic>
          <p:nvPicPr>
            <p:cNvPr id="187402"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3"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4"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sz="1800" b="1" u="sng" dirty="0">
                  <a:solidFill>
                    <a:srgbClr val="000000"/>
                  </a:solidFill>
                  <a:latin typeface="Arial" charset="0"/>
                  <a:cs typeface="Arial" charset="0"/>
                </a:rPr>
                <a:t>هذا ما يتطلب إيماناً لا يصدق</a:t>
              </a:r>
              <a:endParaRPr lang="en-US" sz="1800" b="1" dirty="0">
                <a:solidFill>
                  <a:srgbClr val="000000"/>
                </a:solidFill>
                <a:latin typeface="Arial" charset="0"/>
                <a:cs typeface="Arial" charset="0"/>
              </a:endParaRPr>
            </a:p>
          </p:txBody>
        </p:sp>
      </p:grpSp>
    </p:spTree>
    <p:extLst>
      <p:ext uri="{BB962C8B-B14F-4D97-AF65-F5344CB8AC3E}">
        <p14:creationId xmlns:p14="http://schemas.microsoft.com/office/powerpoint/2010/main" val="3548368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83969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لذلك تذبح لشبكتها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تبخر لمصيدتها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لأنه بهما سمن نصيبها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طعامها مسمن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أفلأجل هذا تفرغ شبكتها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لا تعفو عن قتل الأمم دائماً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16-17)</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35833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حبقوق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548519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4" name="Picture 3"/>
          <p:cNvPicPr>
            <a:picLocks noChangeAspect="1"/>
          </p:cNvPicPr>
          <p:nvPr/>
        </p:nvPicPr>
        <p:blipFill>
          <a:blip r:embed="rId3"/>
          <a:stretch>
            <a:fillRect/>
          </a:stretch>
        </p:blipFill>
        <p:spPr>
          <a:xfrm>
            <a:off x="520700" y="914400"/>
            <a:ext cx="8102600" cy="5029200"/>
          </a:xfrm>
          <a:prstGeom prst="rect">
            <a:avLst/>
          </a:prstGeom>
        </p:spPr>
      </p:pic>
    </p:spTree>
    <p:extLst>
      <p:ext uri="{BB962C8B-B14F-4D97-AF65-F5344CB8AC3E}">
        <p14:creationId xmlns:p14="http://schemas.microsoft.com/office/powerpoint/2010/main" val="2103256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0"/>
            <a:ext cx="9296400" cy="1143000"/>
          </a:xfrm>
        </p:spPr>
        <p:txBody>
          <a:bodyPr/>
          <a:lstStyle/>
          <a:p>
            <a:pPr>
              <a:defRPr/>
            </a:pPr>
            <a:r>
              <a:rPr lang="ar-JO" sz="3600" dirty="0">
                <a:latin typeface="Arial" charset="0"/>
                <a:ea typeface="ＭＳ Ｐゴシック" charset="0"/>
              </a:rPr>
              <a:t>انتظار الإجابة (حبقوق 2: 1)</a:t>
            </a:r>
            <a:endParaRPr lang="en-US" sz="3600" dirty="0">
              <a:latin typeface="Arial" charset="0"/>
              <a:ea typeface="ＭＳ Ｐゴシック" charset="0"/>
            </a:endParaRPr>
          </a:p>
        </p:txBody>
      </p:sp>
      <p:pic>
        <p:nvPicPr>
          <p:cNvPr id="94211" name="Picture 4" descr="Hab 2 watchtow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95400"/>
            <a:ext cx="4800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953000" y="1143000"/>
            <a:ext cx="4114800" cy="5715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3200" b="1" dirty="0">
                <a:latin typeface="Arial"/>
                <a:cs typeface="Arial"/>
              </a:rPr>
              <a:t>على مرصدي أقف</a:t>
            </a:r>
          </a:p>
          <a:p>
            <a:pPr algn="ctr">
              <a:defRPr/>
            </a:pPr>
            <a:r>
              <a:rPr lang="ar-JO" sz="3200" b="1" dirty="0">
                <a:solidFill>
                  <a:schemeClr val="tx2"/>
                </a:solidFill>
                <a:effectLst>
                  <a:outerShdw blurRad="38100" dist="38100" dir="2700000" algn="tl">
                    <a:srgbClr val="000000"/>
                  </a:outerShdw>
                </a:effectLst>
                <a:latin typeface="Arial"/>
                <a:cs typeface="Arial"/>
              </a:rPr>
              <a:t>و على الحصن أنتصب</a:t>
            </a:r>
          </a:p>
          <a:p>
            <a:pPr algn="ctr">
              <a:defRPr/>
            </a:pPr>
            <a:r>
              <a:rPr lang="ar-JO" sz="3200" b="1" dirty="0">
                <a:solidFill>
                  <a:schemeClr val="tx2"/>
                </a:solidFill>
                <a:effectLst>
                  <a:outerShdw blurRad="38100" dist="38100" dir="2700000" algn="tl">
                    <a:srgbClr val="000000"/>
                  </a:outerShdw>
                </a:effectLst>
                <a:latin typeface="Arial"/>
                <a:cs typeface="Arial"/>
              </a:rPr>
              <a:t>و أراقب لأرى</a:t>
            </a:r>
          </a:p>
          <a:p>
            <a:pPr algn="ctr">
              <a:defRPr/>
            </a:pPr>
            <a:r>
              <a:rPr lang="ar-JO" sz="3200" b="1" dirty="0">
                <a:solidFill>
                  <a:schemeClr val="tx2"/>
                </a:solidFill>
                <a:effectLst>
                  <a:outerShdw blurRad="38100" dist="38100" dir="2700000" algn="tl">
                    <a:srgbClr val="000000"/>
                  </a:outerShdw>
                </a:effectLst>
                <a:latin typeface="Arial"/>
                <a:cs typeface="Arial"/>
              </a:rPr>
              <a:t>ماذا يقول لي</a:t>
            </a:r>
          </a:p>
          <a:p>
            <a:pPr algn="ctr">
              <a:defRPr/>
            </a:pPr>
            <a:r>
              <a:rPr lang="ar-JO" sz="3200" b="1" dirty="0">
                <a:solidFill>
                  <a:schemeClr val="tx2"/>
                </a:solidFill>
                <a:effectLst>
                  <a:outerShdw blurRad="38100" dist="38100" dir="2700000" algn="tl">
                    <a:srgbClr val="000000"/>
                  </a:outerShdw>
                </a:effectLst>
                <a:latin typeface="Arial"/>
                <a:cs typeface="Arial"/>
              </a:rPr>
              <a:t>و ماذا أجيب عن شكواي</a:t>
            </a:r>
            <a:endParaRPr lang="en-US" sz="3200" b="1" dirty="0">
              <a:solidFill>
                <a:schemeClr val="tx2"/>
              </a:solidFill>
              <a:effectLst>
                <a:outerShdw blurRad="38100" dist="38100" dir="2700000" algn="tl">
                  <a:srgbClr val="000000"/>
                </a:outerShdw>
              </a:effectLst>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0"/>
            <a:ext cx="9296400" cy="1143000"/>
          </a:xfrm>
        </p:spPr>
        <p:txBody>
          <a:bodyPr/>
          <a:lstStyle/>
          <a:p>
            <a:pPr>
              <a:defRPr/>
            </a:pPr>
            <a:r>
              <a:rPr lang="ar-JO" sz="3600" dirty="0">
                <a:latin typeface="Arial" charset="0"/>
                <a:ea typeface="ＭＳ Ｐゴシック" charset="0"/>
              </a:rPr>
              <a:t>الحصول على إجابة (حب 2: 2)</a:t>
            </a:r>
            <a:endParaRPr lang="en-US" sz="3600" dirty="0">
              <a:latin typeface="Arial" charset="0"/>
              <a:ea typeface="ＭＳ Ｐゴシック" charset="0"/>
            </a:endParaRPr>
          </a:p>
        </p:txBody>
      </p:sp>
      <p:sp>
        <p:nvSpPr>
          <p:cNvPr id="6" name="Title 1"/>
          <p:cNvSpPr txBox="1">
            <a:spLocks/>
          </p:cNvSpPr>
          <p:nvPr/>
        </p:nvSpPr>
        <p:spPr bwMode="auto">
          <a:xfrm>
            <a:off x="-108520" y="1412775"/>
            <a:ext cx="4114800" cy="5455583"/>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3200" b="1" dirty="0">
                <a:latin typeface="Arial"/>
                <a:cs typeface="Arial"/>
              </a:rPr>
              <a:t>فأجابني الرب و قال </a:t>
            </a:r>
          </a:p>
          <a:p>
            <a:pPr algn="ctr">
              <a:defRPr/>
            </a:pPr>
            <a:r>
              <a:rPr lang="ar-JO" sz="3200" b="1" dirty="0">
                <a:latin typeface="Arial"/>
                <a:cs typeface="Arial"/>
              </a:rPr>
              <a:t>اكتب الرؤيا </a:t>
            </a:r>
          </a:p>
          <a:p>
            <a:pPr algn="ctr">
              <a:defRPr/>
            </a:pPr>
            <a:r>
              <a:rPr lang="ar-JO" sz="3200" b="1" dirty="0">
                <a:latin typeface="Arial"/>
                <a:cs typeface="Arial"/>
              </a:rPr>
              <a:t>و انقشها على الألواح </a:t>
            </a:r>
          </a:p>
          <a:p>
            <a:pPr algn="ctr">
              <a:defRPr/>
            </a:pPr>
            <a:r>
              <a:rPr lang="ar-JO" sz="3200" b="1" dirty="0">
                <a:latin typeface="Arial"/>
                <a:cs typeface="Arial"/>
              </a:rPr>
              <a:t>لكي يركض قارئها</a:t>
            </a:r>
            <a:endParaRPr lang="en-US" sz="3200" b="1" dirty="0">
              <a:solidFill>
                <a:schemeClr val="tx2"/>
              </a:solidFill>
              <a:effectLst>
                <a:outerShdw blurRad="38100" dist="38100" dir="2700000" algn="tl">
                  <a:srgbClr val="000000"/>
                </a:outerShdw>
              </a:effectLst>
              <a:latin typeface="Arial"/>
              <a:cs typeface="Arial"/>
            </a:endParaRPr>
          </a:p>
        </p:txBody>
      </p:sp>
      <p:pic>
        <p:nvPicPr>
          <p:cNvPr id="8" name="Picture 7"/>
          <p:cNvPicPr>
            <a:picLocks noChangeAspect="1"/>
          </p:cNvPicPr>
          <p:nvPr/>
        </p:nvPicPr>
        <p:blipFill>
          <a:blip r:embed="rId2"/>
          <a:stretch>
            <a:fillRect/>
          </a:stretch>
        </p:blipFill>
        <p:spPr>
          <a:xfrm>
            <a:off x="4052020" y="1628800"/>
            <a:ext cx="5128492" cy="3572849"/>
          </a:xfrm>
          <a:prstGeom prst="rect">
            <a:avLst/>
          </a:prstGeom>
        </p:spPr>
      </p:pic>
    </p:spTree>
    <p:extLst>
      <p:ext uri="{BB962C8B-B14F-4D97-AF65-F5344CB8AC3E}">
        <p14:creationId xmlns:p14="http://schemas.microsoft.com/office/powerpoint/2010/main" val="1105049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685" y="2636912"/>
              <a:ext cx="4539763" cy="792088"/>
            </a:xfrm>
            <a:prstGeom prst="rect">
              <a:avLst/>
            </a:prstGeom>
          </p:spPr>
        </p:pic>
      </p:grpSp>
      <p:sp>
        <p:nvSpPr>
          <p:cNvPr id="3" name="Title 2"/>
          <p:cNvSpPr>
            <a:spLocks noGrp="1"/>
          </p:cNvSpPr>
          <p:nvPr>
            <p:ph type="title" idx="4294967295"/>
          </p:nvPr>
        </p:nvSpPr>
        <p:spPr>
          <a:xfrm>
            <a:off x="3779912" y="0"/>
            <a:ext cx="4752528" cy="692696"/>
          </a:xfrm>
          <a:solidFill>
            <a:schemeClr val="tx1"/>
          </a:solidFill>
        </p:spPr>
        <p:txBody>
          <a:bodyPr/>
          <a:lstStyle/>
          <a:p>
            <a:r>
              <a:rPr lang="ar-JO" sz="3600" b="1" dirty="0">
                <a:solidFill>
                  <a:schemeClr val="bg1"/>
                </a:solidFill>
                <a:latin typeface="Arial" pitchFamily="34" charset="0"/>
                <a:cs typeface="Arial" pitchFamily="34" charset="0"/>
              </a:rPr>
              <a:t>حبقوق 2: 3</a:t>
            </a:r>
            <a:endParaRPr lang="en-US" sz="3600" b="1" dirty="0">
              <a:solidFill>
                <a:schemeClr val="bg1"/>
              </a:solidFill>
              <a:latin typeface="Arial" pitchFamily="34" charset="0"/>
              <a:cs typeface="Arial" pitchFamily="34" charset="0"/>
            </a:endParaRPr>
          </a:p>
        </p:txBody>
      </p:sp>
      <p:sp>
        <p:nvSpPr>
          <p:cNvPr id="4" name="Title 2"/>
          <p:cNvSpPr txBox="1">
            <a:spLocks/>
          </p:cNvSpPr>
          <p:nvPr/>
        </p:nvSpPr>
        <p:spPr bwMode="auto">
          <a:xfrm>
            <a:off x="2915816" y="1196752"/>
            <a:ext cx="5400600" cy="792088"/>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ar-JO" sz="2400" b="1" dirty="0">
                <a:solidFill>
                  <a:schemeClr val="bg1"/>
                </a:solidFill>
              </a:rPr>
              <a:t>لأن الرؤيا بعد إلى الميعاد</a:t>
            </a:r>
          </a:p>
          <a:p>
            <a:r>
              <a:rPr lang="ar-JO" sz="2400" b="1" dirty="0">
                <a:solidFill>
                  <a:schemeClr val="bg1"/>
                </a:solidFill>
              </a:rPr>
              <a:t>و في النهاية تتكلم و لا تكذب</a:t>
            </a:r>
            <a:endParaRPr lang="en-US" sz="2400" b="1" dirty="0">
              <a:solidFill>
                <a:schemeClr val="bg1"/>
              </a:solidFill>
            </a:endParaRPr>
          </a:p>
        </p:txBody>
      </p:sp>
      <p:sp>
        <p:nvSpPr>
          <p:cNvPr id="5" name="Title 2"/>
          <p:cNvSpPr txBox="1">
            <a:spLocks/>
          </p:cNvSpPr>
          <p:nvPr/>
        </p:nvSpPr>
        <p:spPr bwMode="auto">
          <a:xfrm>
            <a:off x="4139952" y="4149080"/>
            <a:ext cx="4536504" cy="648072"/>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ar-JO" sz="2400" b="1" dirty="0">
                <a:solidFill>
                  <a:schemeClr val="bg1"/>
                </a:solidFill>
              </a:rPr>
              <a:t>لأنها ستأتي إتياناً و لا تتأخر</a:t>
            </a:r>
            <a:endParaRPr lang="en-US" sz="2400" b="1" dirty="0">
              <a:solidFill>
                <a:schemeClr val="bg1"/>
              </a:solidFill>
            </a:endParaRPr>
          </a:p>
        </p:txBody>
      </p:sp>
      <p:sp>
        <p:nvSpPr>
          <p:cNvPr id="8" name="Title 2"/>
          <p:cNvSpPr txBox="1">
            <a:spLocks/>
          </p:cNvSpPr>
          <p:nvPr/>
        </p:nvSpPr>
        <p:spPr bwMode="auto">
          <a:xfrm>
            <a:off x="4283968" y="2592288"/>
            <a:ext cx="4502874" cy="6926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ar-JO" sz="6000" b="1" spc="-190" dirty="0">
                <a:solidFill>
                  <a:srgbClr val="C8401B"/>
                </a:solidFill>
                <a:latin typeface="Arial Narrow"/>
                <a:cs typeface="Arial Narrow"/>
              </a:rPr>
              <a:t>إن توانت فانتظرها</a:t>
            </a:r>
            <a:endParaRPr lang="en-US" sz="6000" b="1" spc="-190" dirty="0">
              <a:solidFill>
                <a:srgbClr val="C8401B"/>
              </a:solidFill>
              <a:latin typeface="Arial Narrow"/>
              <a:cs typeface="Arial Narrow"/>
            </a:endParaRPr>
          </a:p>
        </p:txBody>
      </p:sp>
    </p:spTree>
    <p:extLst>
      <p:ext uri="{BB962C8B-B14F-4D97-AF65-F5344CB8AC3E}">
        <p14:creationId xmlns:p14="http://schemas.microsoft.com/office/powerpoint/2010/main" val="1267619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ar-JO" b="1" dirty="0">
                <a:effectLst/>
                <a:latin typeface="Arial" charset="0"/>
                <a:ea typeface="ＭＳ Ｐゴシック" charset="0"/>
                <a:cs typeface="ＭＳ Ｐゴシック" charset="0"/>
              </a:rPr>
              <a:t>قلب الوحي : 2: 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زوال </a:t>
            </a:r>
          </a:p>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البابليين </a:t>
            </a:r>
          </a:p>
          <a:p>
            <a:pPr>
              <a:defRPr/>
            </a:pPr>
            <a:r>
              <a:rPr lang="ar-JO" sz="3600" b="1" dirty="0">
                <a:solidFill>
                  <a:srgbClr val="FF0000"/>
                </a:solidFill>
                <a:effectLst>
                  <a:glow rad="127000">
                    <a:schemeClr val="bg1"/>
                  </a:glow>
                </a:effectLst>
                <a:latin typeface="Arial" charset="0"/>
                <a:ea typeface="ＭＳ Ｐゴシック" charset="0"/>
                <a:cs typeface="ＭＳ Ｐゴシック" charset="0"/>
              </a:rPr>
              <a:t>المتكبرين </a:t>
            </a:r>
          </a:p>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الفاسقين </a:t>
            </a:r>
          </a:p>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الجشعين </a:t>
            </a:r>
          </a:p>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المتعطشين للدماء</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580112" y="2132856"/>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مع حفظ </a:t>
            </a:r>
          </a:p>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البقية </a:t>
            </a:r>
            <a:r>
              <a:rPr lang="ar-JO" sz="3600" b="1" dirty="0">
                <a:solidFill>
                  <a:srgbClr val="0000FF"/>
                </a:solidFill>
                <a:effectLst>
                  <a:glow rad="127000">
                    <a:schemeClr val="bg1"/>
                  </a:glow>
                </a:effectLst>
                <a:latin typeface="Arial" charset="0"/>
                <a:ea typeface="ＭＳ Ｐゴシック" charset="0"/>
                <a:cs typeface="ＭＳ Ｐゴシック" charset="0"/>
              </a:rPr>
              <a:t>البارة</a:t>
            </a:r>
            <a:r>
              <a:rPr lang="ar-JO" sz="3600" b="1" dirty="0">
                <a:solidFill>
                  <a:schemeClr val="tx2"/>
                </a:solidFill>
                <a:effectLst>
                  <a:glow rad="127000">
                    <a:schemeClr val="bg1"/>
                  </a:glow>
                </a:effectLst>
                <a:latin typeface="Arial" charset="0"/>
                <a:ea typeface="ＭＳ Ｐゴシック" charset="0"/>
                <a:cs typeface="ＭＳ Ｐゴシック" charset="0"/>
              </a:rPr>
              <a:t> </a:t>
            </a:r>
          </a:p>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في يهوذا</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93296"/>
            <a:ext cx="9144000" cy="7429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ليشجع شعبه على الثقة به</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2" name="Left-Right Arrow 1"/>
          <p:cNvSpPr/>
          <p:nvPr/>
        </p:nvSpPr>
        <p:spPr bwMode="auto">
          <a:xfrm>
            <a:off x="3491880" y="2924944"/>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6286512" y="116632"/>
            <a:ext cx="1357322" cy="1105335"/>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تباينات الله</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77680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ar-JO" b="1" dirty="0">
                <a:effectLst/>
                <a:latin typeface="Arial" charset="0"/>
                <a:ea typeface="ＭＳ Ｐゴシック" charset="0"/>
                <a:cs typeface="ＭＳ Ｐゴシック" charset="0"/>
              </a:rPr>
              <a:t>قلب الوحي :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276872"/>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أنظر إلى المتكبرين</a:t>
            </a:r>
          </a:p>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يثقون بأنفسهم</a:t>
            </a:r>
          </a:p>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و حياتهم </a:t>
            </a:r>
            <a:r>
              <a:rPr lang="ar-JO" sz="3600" b="1" dirty="0">
                <a:solidFill>
                  <a:srgbClr val="FF0000"/>
                </a:solidFill>
                <a:effectLst>
                  <a:glow rad="127000">
                    <a:srgbClr val="FFFFFF"/>
                  </a:glow>
                </a:effectLst>
                <a:latin typeface="Arial" charset="0"/>
                <a:ea typeface="ＭＳ Ｐゴシック" charset="0"/>
                <a:cs typeface="ＭＳ Ｐゴシック" charset="0"/>
              </a:rPr>
              <a:t>ملتوية</a:t>
            </a:r>
            <a:endParaRPr lang="en-US" sz="3600" b="1" dirty="0">
              <a:solidFill>
                <a:srgbClr val="FF0000"/>
              </a:solidFill>
              <a:effectLst>
                <a:glow rad="127000">
                  <a:srgbClr val="FFFFFF"/>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580112" y="2276872"/>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أما الأبرار </a:t>
            </a:r>
          </a:p>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فيحيون </a:t>
            </a:r>
          </a:p>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ب</a:t>
            </a:r>
            <a:r>
              <a:rPr lang="ar-JO" sz="3600" b="1" dirty="0">
                <a:solidFill>
                  <a:srgbClr val="0000FF"/>
                </a:solidFill>
                <a:effectLst>
                  <a:glow rad="127000">
                    <a:srgbClr val="FFFFFF"/>
                  </a:glow>
                </a:effectLst>
                <a:latin typeface="Arial" charset="0"/>
                <a:ea typeface="ＭＳ Ｐゴシック" charset="0"/>
                <a:cs typeface="ＭＳ Ｐゴシック" charset="0"/>
              </a:rPr>
              <a:t>أمانتهم</a:t>
            </a:r>
            <a:r>
              <a:rPr lang="ar-JO" sz="3600" b="1" dirty="0">
                <a:solidFill>
                  <a:srgbClr val="000000"/>
                </a:solidFill>
                <a:effectLst>
                  <a:glow rad="127000">
                    <a:srgbClr val="FFFFFF"/>
                  </a:glow>
                </a:effectLst>
                <a:latin typeface="Arial" charset="0"/>
                <a:ea typeface="ＭＳ Ｐゴシック" charset="0"/>
                <a:cs typeface="ＭＳ Ｐゴシック" charset="0"/>
              </a:rPr>
              <a:t> لله </a:t>
            </a:r>
            <a:endParaRPr lang="en-US" sz="36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2" name="Left-Right Arrow 1"/>
          <p:cNvSpPr/>
          <p:nvPr/>
        </p:nvSpPr>
        <p:spPr bwMode="auto">
          <a:xfrm>
            <a:off x="3491880" y="3068960"/>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3" name="Heart 2"/>
          <p:cNvSpPr/>
          <p:nvPr/>
        </p:nvSpPr>
        <p:spPr bwMode="auto">
          <a:xfrm>
            <a:off x="6215074" y="116632"/>
            <a:ext cx="1643074" cy="1105335"/>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835696" y="1628800"/>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effectLst>
                  <a:glow rad="127000">
                    <a:srgbClr val="FFFFFF"/>
                  </a:glow>
                </a:effectLst>
                <a:latin typeface="Arial" charset="0"/>
                <a:ea typeface="ＭＳ Ｐゴシック" charset="0"/>
                <a:cs typeface="ＭＳ Ｐゴシック" charset="0"/>
              </a:rPr>
              <a:t>التباين</a:t>
            </a:r>
            <a:endParaRPr lang="en-US" sz="36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399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3437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حقاً إن الخمر غادرة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الرجل متكبر و لا يهدأ</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الذي قد وسع نفسه كالهاوية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هو كالموت فلا يشبع</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بل يجمع إلى نفسه كل الأمم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يضم إلى نفسه جميع الشعوب</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63459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486540" cy="707886"/>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1. الطمع (2: 6-8)</a:t>
            </a:r>
            <a:endParaRPr kumimoji="1" lang="en-US" altLang="ja-JP" sz="4000" b="1" dirty="0">
              <a:effectLst>
                <a:outerShdw blurRad="38100" dist="38100" dir="2700000" algn="tl">
                  <a:srgbClr val="000000"/>
                </a:outerShdw>
              </a:effectLst>
              <a:latin typeface="Copperplate Gothic Light" charset="0"/>
            </a:endParaRP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ar-JO"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ويلات</a:t>
            </a:r>
            <a:endParaRPr lang="en-US"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67610B82-1D82-7E41-A6D8-7DD17C08886C}"/>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ar-SA" i="1" kern="0" dirty="0">
                <a:latin typeface="Arial" charset="0"/>
                <a:ea typeface="ＭＳ Ｐゴシック" charset="0"/>
              </a:rPr>
              <a:t>حبقوق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r>
              <a:rPr lang="ar-JO" sz="3600" b="1" dirty="0">
                <a:effectLst>
                  <a:glow rad="127000">
                    <a:schemeClr val="tx1"/>
                  </a:glow>
                </a:effectLst>
                <a:latin typeface="Arial" charset="0"/>
                <a:ea typeface="ＭＳ Ｐゴシック" charset="0"/>
                <a:cs typeface="ＭＳ Ｐゴシック" charset="0"/>
              </a:rPr>
              <a:t>6 فهلا ينطق هؤلاء كلهم بهجو عليه و لغز شماتة به و يقولون ويل للمكثر ما ليس له إلى متى و للمثقل نفسه رهوناً 7 ألا يقوم بغتة مقارضوك و يستيقظ مزعزعوك فتكون غنيمة لهم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6-7)</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761057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r>
              <a:rPr lang="ar-JO" sz="3600" b="1" dirty="0">
                <a:effectLst>
                  <a:glow rad="127000">
                    <a:schemeClr val="tx1"/>
                  </a:glow>
                </a:effectLst>
                <a:latin typeface="Arial" charset="0"/>
                <a:ea typeface="ＭＳ Ｐゴシック" charset="0"/>
                <a:cs typeface="ＭＳ Ｐゴシック" charset="0"/>
              </a:rPr>
              <a:t>لأنك سلبت أمماً كثيرة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فبقية الشعوب كلها تسلبك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لدماء الناس و ظلم الأرض</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المدينة و جميع الساكنين فيها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806608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3581400" y="-152400"/>
            <a:ext cx="5105400" cy="1143000"/>
          </a:xfrm>
        </p:spPr>
        <p:txBody>
          <a:bodyPr/>
          <a:lstStyle/>
          <a:p>
            <a:pPr>
              <a:defRPr/>
            </a:pPr>
            <a:r>
              <a:rPr lang="ar-JO" u="sng" dirty="0">
                <a:latin typeface="Arial" charset="0"/>
                <a:ea typeface="ＭＳ Ｐゴシック" charset="0"/>
              </a:rPr>
              <a:t>حبقوق 2: 9</a:t>
            </a:r>
            <a:endParaRPr lang="en-US" u="sng" dirty="0">
              <a:latin typeface="Arial" charset="0"/>
              <a:ea typeface="ＭＳ Ｐゴシック" charset="0"/>
            </a:endParaRPr>
          </a:p>
        </p:txBody>
      </p:sp>
      <p:sp>
        <p:nvSpPr>
          <p:cNvPr id="97283" name="Title 1"/>
          <p:cNvSpPr txBox="1">
            <a:spLocks/>
          </p:cNvSpPr>
          <p:nvPr/>
        </p:nvSpPr>
        <p:spPr bwMode="auto">
          <a:xfrm>
            <a:off x="4267200" y="914400"/>
            <a:ext cx="4572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600" b="1" dirty="0">
                <a:latin typeface="Arial" charset="0"/>
                <a:cs typeface="Arial" charset="0"/>
              </a:rPr>
              <a:t>ويل للمكسب بيته كسباً شريراً ليجعل عشه في العلو لينجو من كف الشر</a:t>
            </a:r>
            <a:endParaRPr lang="en-US" sz="3600" b="1" dirty="0">
              <a:latin typeface="Arial" charset="0"/>
              <a:cs typeface="Arial" charset="0"/>
            </a:endParaRPr>
          </a:p>
        </p:txBody>
      </p:sp>
      <p:pic>
        <p:nvPicPr>
          <p:cNvPr id="97284" name="Picture 5" descr="rich-saudi-arabians-_460x0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2400"/>
            <a:ext cx="3581400" cy="236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5" name="Picture 7" descr="RichMansHobb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3778250"/>
            <a:ext cx="3638550" cy="315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6" name="Picture 6" descr="jet-jets-private-plane-planes-planes-fly-rich-wealthy-char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2019300"/>
            <a:ext cx="36068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6228184" cy="769349"/>
          </a:xfrm>
          <a:solidFill>
            <a:srgbClr val="0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إلى متى يا رب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137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486540" cy="1631216"/>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1. الطمع (2: 6-8)</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2. الإستغلال (2: 9-11)</a:t>
            </a:r>
            <a:endParaRPr kumimoji="1" lang="en-US" altLang="ja-JP" sz="4000" b="1" dirty="0">
              <a:effectLst>
                <a:outerShdw blurRad="38100" dist="38100" dir="2700000" algn="tl">
                  <a:srgbClr val="000000"/>
                </a:outerShdw>
              </a:effectLst>
              <a:latin typeface="Copperplate Gothic Light" charset="0"/>
            </a:endParaRP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ar-JO"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ويلات</a:t>
            </a:r>
            <a:endParaRPr lang="en-US"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1CB140AA-C3C6-AA76-4271-71A0D6AF3BA9}"/>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ar-SA" i="1" kern="0" dirty="0">
                <a:latin typeface="Arial" charset="0"/>
                <a:ea typeface="ＭＳ Ｐゴシック" charset="0"/>
              </a:rPr>
              <a:t>حبقوق</a:t>
            </a:r>
          </a:p>
        </p:txBody>
      </p:sp>
    </p:spTree>
    <p:extLst>
      <p:ext uri="{BB962C8B-B14F-4D97-AF65-F5344CB8AC3E}">
        <p14:creationId xmlns:p14="http://schemas.microsoft.com/office/powerpoint/2010/main" val="19042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anim calcmode="lin" valueType="num">
                                      <p:cBhvr>
                                        <p:cTn id="11"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093296"/>
            <a:ext cx="9144000" cy="685800"/>
          </a:xfrm>
          <a:solidFill>
            <a:srgbClr val="000000"/>
          </a:solidFill>
          <a:ln>
            <a:noFill/>
          </a:ln>
        </p:spPr>
        <p:txBody>
          <a:bodyPr/>
          <a:lstStyle/>
          <a:p>
            <a:pPr>
              <a:defRPr/>
            </a:pPr>
            <a:r>
              <a:rPr lang="ar-JO" dirty="0">
                <a:ea typeface="ＭＳ Ｐゴシック" charset="0"/>
              </a:rPr>
              <a:t>حبقوق 2: 9-11</a:t>
            </a:r>
            <a:endParaRPr lang="en-US" dirty="0">
              <a:ea typeface="ＭＳ Ｐゴシック" charset="0"/>
            </a:endParaRPr>
          </a:p>
        </p:txBody>
      </p:sp>
      <p:sp>
        <p:nvSpPr>
          <p:cNvPr id="6" name="Title 1"/>
          <p:cNvSpPr txBox="1">
            <a:spLocks/>
          </p:cNvSpPr>
          <p:nvPr/>
        </p:nvSpPr>
        <p:spPr bwMode="auto">
          <a:xfrm>
            <a:off x="4716015" y="260648"/>
            <a:ext cx="4427985" cy="590465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sz="3200" b="1" baseline="30000" dirty="0">
                <a:solidFill>
                  <a:srgbClr val="FFFFFF"/>
                </a:solidFill>
                <a:effectLst>
                  <a:glow rad="228600">
                    <a:srgbClr val="000000">
                      <a:alpha val="96000"/>
                    </a:srgbClr>
                  </a:glow>
                </a:effectLst>
                <a:latin typeface="Arial"/>
                <a:cs typeface="Arial"/>
              </a:rPr>
              <a:t>9</a:t>
            </a:r>
            <a:r>
              <a:rPr lang="ar-JO" sz="3200" b="1" dirty="0">
                <a:solidFill>
                  <a:srgbClr val="FFFFFF"/>
                </a:solidFill>
                <a:effectLst>
                  <a:glow rad="228600">
                    <a:srgbClr val="000000">
                      <a:alpha val="96000"/>
                    </a:srgbClr>
                  </a:glow>
                </a:effectLst>
                <a:latin typeface="Arial"/>
                <a:cs typeface="Arial"/>
              </a:rPr>
              <a:t> ويل للمكسب بيته </a:t>
            </a:r>
          </a:p>
          <a:p>
            <a:pPr algn="r"/>
            <a:r>
              <a:rPr lang="ar-JO" sz="3200" b="1" dirty="0">
                <a:solidFill>
                  <a:srgbClr val="FFFFFF"/>
                </a:solidFill>
                <a:effectLst>
                  <a:glow rad="228600">
                    <a:srgbClr val="000000">
                      <a:alpha val="96000"/>
                    </a:srgbClr>
                  </a:glow>
                </a:effectLst>
                <a:latin typeface="Arial"/>
                <a:cs typeface="Arial"/>
              </a:rPr>
              <a:t>كسباً شريراً </a:t>
            </a:r>
          </a:p>
          <a:p>
            <a:pPr algn="r"/>
            <a:r>
              <a:rPr lang="ar-JO" sz="3200" b="1" dirty="0">
                <a:solidFill>
                  <a:srgbClr val="FFFFFF"/>
                </a:solidFill>
                <a:effectLst>
                  <a:glow rad="228600">
                    <a:srgbClr val="000000">
                      <a:alpha val="96000"/>
                    </a:srgbClr>
                  </a:glow>
                </a:effectLst>
                <a:latin typeface="Arial"/>
                <a:cs typeface="Arial"/>
              </a:rPr>
              <a:t>ليجعل عشه في العلو </a:t>
            </a:r>
          </a:p>
          <a:p>
            <a:pPr algn="r"/>
            <a:r>
              <a:rPr lang="ar-JO" sz="3200" b="1" dirty="0">
                <a:solidFill>
                  <a:srgbClr val="FFFFFF"/>
                </a:solidFill>
                <a:effectLst>
                  <a:glow rad="228600">
                    <a:srgbClr val="000000">
                      <a:alpha val="96000"/>
                    </a:srgbClr>
                  </a:glow>
                </a:effectLst>
                <a:latin typeface="Arial"/>
                <a:cs typeface="Arial"/>
              </a:rPr>
              <a:t>لينجو من كف الشر</a:t>
            </a:r>
            <a:endParaRPr lang="en-US" sz="3200" b="1" dirty="0">
              <a:solidFill>
                <a:srgbClr val="FFFFFF"/>
              </a:solidFill>
              <a:effectLst>
                <a:glow rad="228600">
                  <a:srgbClr val="000000">
                    <a:alpha val="96000"/>
                  </a:srgbClr>
                </a:glow>
              </a:effectLst>
              <a:latin typeface="Arial"/>
              <a:cs typeface="Arial"/>
            </a:endParaRPr>
          </a:p>
        </p:txBody>
      </p:sp>
      <p:sp>
        <p:nvSpPr>
          <p:cNvPr id="7" name="Title 1"/>
          <p:cNvSpPr txBox="1">
            <a:spLocks/>
          </p:cNvSpPr>
          <p:nvPr/>
        </p:nvSpPr>
        <p:spPr bwMode="auto">
          <a:xfrm>
            <a:off x="43108" y="260648"/>
            <a:ext cx="4024836" cy="511256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sz="3200" b="1" dirty="0">
                <a:solidFill>
                  <a:srgbClr val="FFFFFF"/>
                </a:solidFill>
                <a:effectLst>
                  <a:glow rad="228600">
                    <a:srgbClr val="000000">
                      <a:alpha val="96000"/>
                    </a:srgbClr>
                  </a:glow>
                </a:effectLst>
                <a:latin typeface="Arial"/>
                <a:cs typeface="Arial"/>
              </a:rPr>
              <a:t>10 تآمرت الخزي لبيتك</a:t>
            </a:r>
          </a:p>
          <a:p>
            <a:pPr algn="r"/>
            <a:r>
              <a:rPr lang="ar-JO" sz="3200" b="1" dirty="0">
                <a:solidFill>
                  <a:srgbClr val="FFFFFF"/>
                </a:solidFill>
                <a:effectLst>
                  <a:glow rad="228600">
                    <a:srgbClr val="000000">
                      <a:alpha val="96000"/>
                    </a:srgbClr>
                  </a:glow>
                </a:effectLst>
                <a:latin typeface="Arial"/>
                <a:cs typeface="Arial"/>
              </a:rPr>
              <a:t>إبادة شعوب كثيرة</a:t>
            </a:r>
          </a:p>
          <a:p>
            <a:pPr algn="r"/>
            <a:r>
              <a:rPr lang="ar-JO" sz="3200" b="1" dirty="0">
                <a:solidFill>
                  <a:srgbClr val="FFFFFF"/>
                </a:solidFill>
                <a:effectLst>
                  <a:glow rad="228600">
                    <a:srgbClr val="000000">
                      <a:alpha val="96000"/>
                    </a:srgbClr>
                  </a:glow>
                </a:effectLst>
                <a:latin typeface="Arial"/>
                <a:cs typeface="Arial"/>
              </a:rPr>
              <a:t>و أنت مخطئ لنفسك</a:t>
            </a:r>
          </a:p>
          <a:p>
            <a:pPr algn="r"/>
            <a:endParaRPr lang="ar-JO" sz="3200" b="1" dirty="0">
              <a:solidFill>
                <a:srgbClr val="FFFFFF"/>
              </a:solidFill>
              <a:effectLst>
                <a:glow rad="228600">
                  <a:srgbClr val="000000">
                    <a:alpha val="96000"/>
                  </a:srgbClr>
                </a:glow>
              </a:effectLst>
              <a:latin typeface="Arial"/>
              <a:cs typeface="Arial"/>
            </a:endParaRPr>
          </a:p>
          <a:p>
            <a:pPr algn="r"/>
            <a:r>
              <a:rPr lang="ar-JO" sz="3200" b="1" dirty="0">
                <a:solidFill>
                  <a:srgbClr val="FFFFFF"/>
                </a:solidFill>
                <a:effectLst>
                  <a:glow rad="228600">
                    <a:srgbClr val="000000">
                      <a:alpha val="96000"/>
                    </a:srgbClr>
                  </a:glow>
                </a:effectLst>
                <a:latin typeface="Arial"/>
                <a:cs typeface="Arial"/>
              </a:rPr>
              <a:t>11 لأن الحجر يصرخ </a:t>
            </a:r>
          </a:p>
          <a:p>
            <a:pPr algn="r"/>
            <a:r>
              <a:rPr lang="ar-JO" sz="3200" b="1" dirty="0">
                <a:solidFill>
                  <a:srgbClr val="FFFFFF"/>
                </a:solidFill>
                <a:effectLst>
                  <a:glow rad="228600">
                    <a:srgbClr val="000000">
                      <a:alpha val="96000"/>
                    </a:srgbClr>
                  </a:glow>
                </a:effectLst>
                <a:latin typeface="Arial"/>
                <a:cs typeface="Arial"/>
              </a:rPr>
              <a:t>من الحائط</a:t>
            </a:r>
          </a:p>
          <a:p>
            <a:pPr algn="r"/>
            <a:r>
              <a:rPr lang="ar-JO" sz="3200" b="1" dirty="0">
                <a:solidFill>
                  <a:srgbClr val="FFFFFF"/>
                </a:solidFill>
                <a:effectLst>
                  <a:glow rad="228600">
                    <a:srgbClr val="000000">
                      <a:alpha val="96000"/>
                    </a:srgbClr>
                  </a:glow>
                </a:effectLst>
                <a:latin typeface="Arial"/>
                <a:cs typeface="Arial"/>
              </a:rPr>
              <a:t>فيجيبه الجائز</a:t>
            </a:r>
          </a:p>
          <a:p>
            <a:pPr algn="r"/>
            <a:r>
              <a:rPr lang="ar-JO" sz="3200" b="1" dirty="0">
                <a:solidFill>
                  <a:srgbClr val="FFFFFF"/>
                </a:solidFill>
                <a:effectLst>
                  <a:glow rad="228600">
                    <a:srgbClr val="000000">
                      <a:alpha val="96000"/>
                    </a:srgbClr>
                  </a:glow>
                </a:effectLst>
                <a:latin typeface="Arial"/>
                <a:cs typeface="Arial"/>
              </a:rPr>
              <a:t>من الخشب</a:t>
            </a:r>
            <a:endParaRPr lang="en-US" sz="3200" b="1" dirty="0">
              <a:solidFill>
                <a:srgbClr val="FFFFFF"/>
              </a:solidFill>
              <a:effectLst>
                <a:glow rad="228600">
                  <a:srgbClr val="000000">
                    <a:alpha val="96000"/>
                  </a:srgbClr>
                </a:glow>
              </a:effectLst>
              <a:latin typeface="Arial"/>
              <a:cs typeface="Arial"/>
            </a:endParaRPr>
          </a:p>
        </p:txBody>
      </p:sp>
    </p:spTree>
    <p:extLst>
      <p:ext uri="{BB962C8B-B14F-4D97-AF65-F5344CB8AC3E}">
        <p14:creationId xmlns:p14="http://schemas.microsoft.com/office/powerpoint/2010/main" val="12166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486540" cy="2554545"/>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1. الطمع (2: 6-8)</a:t>
            </a: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2. الإستغلال (2: 9-11)</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3. العنف (2: 12-14)</a:t>
            </a:r>
            <a:endParaRPr kumimoji="1" lang="en-US" altLang="ja-JP" sz="4000" b="1" dirty="0">
              <a:effectLst>
                <a:outerShdw blurRad="38100" dist="38100" dir="2700000" algn="tl">
                  <a:srgbClr val="000000"/>
                </a:outerShdw>
              </a:effectLst>
              <a:latin typeface="Copperplate Gothic Light" charset="0"/>
            </a:endParaRPr>
          </a:p>
        </p:txBody>
      </p:sp>
      <p:sp>
        <p:nvSpPr>
          <p:cNvPr id="9830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ar-JO"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ويلات</a:t>
            </a:r>
            <a:endParaRPr lang="en-US"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F94E910A-68AF-DE84-7119-693A0A02336B}"/>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ar-SA" i="1" kern="0" dirty="0">
                <a:latin typeface="Arial" charset="0"/>
                <a:ea typeface="ＭＳ Ｐゴシック" charset="0"/>
              </a:rPr>
              <a:t>حبقوق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p:cTn id="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27384"/>
            <a:ext cx="9180512" cy="7056784"/>
          </a:xfrm>
          <a:prstGeom prst="rect">
            <a:avLst/>
          </a:prstGeom>
          <a:solidFill>
            <a:srgbClr val="000000"/>
          </a:solidFill>
          <a:ln w="9525">
            <a:solidFill>
              <a:schemeClr val="tx1"/>
            </a:solidFill>
            <a:round/>
            <a:headEnd/>
            <a:tailEnd/>
          </a:ln>
        </p:spPr>
        <p:txBody>
          <a:bodyPr wrap="square">
            <a:spAutoFit/>
          </a:bodyPr>
          <a:lstStyle/>
          <a:p>
            <a:endParaRPr lang="en-US"/>
          </a:p>
        </p:txBody>
      </p:sp>
      <p:pic>
        <p:nvPicPr>
          <p:cNvPr id="3" name="Picture 2"/>
          <p:cNvPicPr>
            <a:picLocks noChangeAspect="1"/>
          </p:cNvPicPr>
          <p:nvPr/>
        </p:nvPicPr>
        <p:blipFill>
          <a:blip r:embed="rId3"/>
          <a:stretch>
            <a:fillRect/>
          </a:stretch>
        </p:blipFill>
        <p:spPr>
          <a:xfrm>
            <a:off x="-35496" y="1712422"/>
            <a:ext cx="9320626" cy="5244970"/>
          </a:xfrm>
          <a:prstGeom prst="rect">
            <a:avLst/>
          </a:prstGeom>
        </p:spPr>
      </p:pic>
      <p:sp>
        <p:nvSpPr>
          <p:cNvPr id="6" name="Title 1"/>
          <p:cNvSpPr txBox="1">
            <a:spLocks/>
          </p:cNvSpPr>
          <p:nvPr/>
        </p:nvSpPr>
        <p:spPr bwMode="auto">
          <a:xfrm>
            <a:off x="3779912" y="-27384"/>
            <a:ext cx="5364088" cy="194421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b="1" baseline="30000" dirty="0">
                <a:effectLst>
                  <a:glow rad="228600">
                    <a:srgbClr val="000000"/>
                  </a:glow>
                </a:effectLst>
                <a:latin typeface="Arial"/>
                <a:cs typeface="Arial"/>
              </a:rPr>
              <a:t>12</a:t>
            </a:r>
            <a:r>
              <a:rPr lang="ar-JO" b="1" dirty="0">
                <a:effectLst>
                  <a:glow rad="228600">
                    <a:srgbClr val="000000"/>
                  </a:glow>
                </a:effectLst>
                <a:latin typeface="Arial"/>
                <a:cs typeface="Arial"/>
              </a:rPr>
              <a:t> ويل للباني مدينة الدماء</a:t>
            </a:r>
          </a:p>
          <a:p>
            <a:pPr algn="r"/>
            <a:r>
              <a:rPr lang="ar-JO" b="1" dirty="0">
                <a:effectLst>
                  <a:glow rad="228600">
                    <a:srgbClr val="000000"/>
                  </a:glow>
                </a:effectLst>
                <a:latin typeface="Arial"/>
                <a:cs typeface="Arial"/>
              </a:rPr>
              <a:t>و للمؤسس قرية بالإثم</a:t>
            </a:r>
            <a:endParaRPr lang="en-US" b="1" dirty="0">
              <a:effectLst>
                <a:glow rad="228600">
                  <a:srgbClr val="000000"/>
                </a:glow>
              </a:effectLst>
              <a:latin typeface="Arial"/>
              <a:cs typeface="Arial"/>
            </a:endParaRPr>
          </a:p>
        </p:txBody>
      </p:sp>
      <p:sp>
        <p:nvSpPr>
          <p:cNvPr id="7" name="Title 1"/>
          <p:cNvSpPr txBox="1">
            <a:spLocks/>
          </p:cNvSpPr>
          <p:nvPr/>
        </p:nvSpPr>
        <p:spPr bwMode="auto">
          <a:xfrm>
            <a:off x="0" y="0"/>
            <a:ext cx="3888432" cy="1844824"/>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ar-JO" b="1" dirty="0">
                <a:effectLst>
                  <a:glow rad="228600">
                    <a:srgbClr val="000000"/>
                  </a:glow>
                </a:effectLst>
                <a:latin typeface="Arial"/>
                <a:cs typeface="Arial"/>
              </a:rPr>
              <a:t>13 أليس من قبل رب الجنود</a:t>
            </a:r>
          </a:p>
          <a:p>
            <a:r>
              <a:rPr lang="ar-JO" b="1" dirty="0">
                <a:effectLst>
                  <a:glow rad="228600">
                    <a:srgbClr val="000000"/>
                  </a:glow>
                </a:effectLst>
                <a:latin typeface="Arial"/>
                <a:cs typeface="Arial"/>
              </a:rPr>
              <a:t>أن الشعوب يتعبون للنار</a:t>
            </a:r>
          </a:p>
          <a:p>
            <a:pPr algn="r"/>
            <a:r>
              <a:rPr lang="ar-JO" b="1" dirty="0">
                <a:effectLst>
                  <a:glow rad="228600">
                    <a:srgbClr val="000000"/>
                  </a:glow>
                </a:effectLst>
                <a:latin typeface="Arial"/>
                <a:cs typeface="Arial"/>
              </a:rPr>
              <a:t>و الأمم للباطل يعيون</a:t>
            </a:r>
            <a:endParaRPr lang="en-US" b="1" dirty="0">
              <a:effectLst>
                <a:glow rad="228600">
                  <a:srgbClr val="000000"/>
                </a:glow>
              </a:effectLst>
              <a:latin typeface="Arial"/>
              <a:cs typeface="Arial"/>
            </a:endParaRPr>
          </a:p>
        </p:txBody>
      </p:sp>
      <p:sp>
        <p:nvSpPr>
          <p:cNvPr id="2" name="Title 1"/>
          <p:cNvSpPr>
            <a:spLocks noGrp="1"/>
          </p:cNvSpPr>
          <p:nvPr>
            <p:ph type="title" idx="4294967295"/>
          </p:nvPr>
        </p:nvSpPr>
        <p:spPr>
          <a:xfrm>
            <a:off x="0" y="6093296"/>
            <a:ext cx="8991600" cy="685800"/>
          </a:xfrm>
          <a:ln>
            <a:noFill/>
          </a:ln>
        </p:spPr>
        <p:txBody>
          <a:bodyPr/>
          <a:lstStyle/>
          <a:p>
            <a:pPr>
              <a:defRPr/>
            </a:pPr>
            <a:r>
              <a:rPr lang="ar-JO" dirty="0">
                <a:effectLst>
                  <a:glow rad="228600">
                    <a:srgbClr val="000000"/>
                  </a:glow>
                  <a:outerShdw blurRad="38100" dist="38100" dir="2700000" algn="tl">
                    <a:srgbClr val="000000"/>
                  </a:outerShdw>
                </a:effectLst>
                <a:ea typeface="ＭＳ Ｐゴシック" charset="0"/>
              </a:rPr>
              <a:t>حبقوق 2: 12-13</a:t>
            </a:r>
            <a:endParaRPr lang="en-US"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790091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2:14  </a:t>
            </a:r>
          </a:p>
        </p:txBody>
      </p:sp>
      <p:pic>
        <p:nvPicPr>
          <p:cNvPr id="100355" name="Picture 5" descr="Habakkuk2-14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34925" y="4653136"/>
            <a:ext cx="9286875" cy="2308324"/>
          </a:xfrm>
          <a:prstGeom prst="rect">
            <a:avLst/>
          </a:prstGeom>
          <a:solidFill>
            <a:srgbClr val="000000"/>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ar-JO" altLang="ja-JP" sz="3600" b="1" dirty="0">
                <a:latin typeface="Arial" charset="0"/>
                <a:cs typeface="Arial" charset="0"/>
              </a:rPr>
              <a:t>لأن الأرض تمتلئ </a:t>
            </a:r>
          </a:p>
          <a:p>
            <a:pPr algn="ctr" eaLnBrk="1" hangingPunct="1"/>
            <a:r>
              <a:rPr kumimoji="1" lang="ar-JO" altLang="ja-JP" sz="3600" b="1" dirty="0">
                <a:latin typeface="Arial" charset="0"/>
                <a:cs typeface="Arial" charset="0"/>
              </a:rPr>
              <a:t>من معرفة مجد الرب </a:t>
            </a:r>
          </a:p>
          <a:p>
            <a:pPr algn="ctr" eaLnBrk="1" hangingPunct="1"/>
            <a:r>
              <a:rPr kumimoji="1" lang="ar-JO" altLang="ja-JP" sz="3600" b="1" dirty="0">
                <a:latin typeface="Arial" charset="0"/>
                <a:cs typeface="Arial" charset="0"/>
              </a:rPr>
              <a:t>كما تغطي المياه البحر</a:t>
            </a:r>
          </a:p>
          <a:p>
            <a:pPr algn="ctr" eaLnBrk="1" hangingPunct="1"/>
            <a:r>
              <a:rPr kumimoji="1" lang="ar-JO" altLang="ja-JP" sz="3600" b="1" dirty="0">
                <a:latin typeface="Arial" charset="0"/>
                <a:cs typeface="Arial" charset="0"/>
              </a:rPr>
              <a:t>حبقوق 2: 14</a:t>
            </a:r>
            <a:endParaRPr kumimoji="1" lang="en-US" altLang="ja-JP" sz="3600" b="1" dirty="0">
              <a:latin typeface="Arial"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101378" name="Picture 4" descr="Hab ps 2 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 y="0"/>
            <a:ext cx="8636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6200" y="6172200"/>
            <a:ext cx="9296400" cy="685800"/>
          </a:xfrm>
        </p:spPr>
        <p:txBody>
          <a:bodyPr/>
          <a:lstStyle/>
          <a:p>
            <a:pPr>
              <a:defRPr/>
            </a:pPr>
            <a:r>
              <a:rPr lang="ar-JO" sz="3600" dirty="0">
                <a:latin typeface="Arial" charset="0"/>
                <a:ea typeface="ＭＳ Ｐゴシック" charset="0"/>
              </a:rPr>
              <a:t>حبقوق 2: 14 = مزمور 2: 8 ؟؟</a:t>
            </a:r>
            <a:endParaRPr lang="en-US" sz="3600" dirty="0">
              <a:latin typeface="Arial" charset="0"/>
              <a:ea typeface="ＭＳ Ｐゴシック" charset="0"/>
            </a:endParaRPr>
          </a:p>
        </p:txBody>
      </p:sp>
      <p:sp>
        <p:nvSpPr>
          <p:cNvPr id="5" name="Title 1"/>
          <p:cNvSpPr txBox="1">
            <a:spLocks/>
          </p:cNvSpPr>
          <p:nvPr/>
        </p:nvSpPr>
        <p:spPr bwMode="auto">
          <a:xfrm>
            <a:off x="0" y="116632"/>
            <a:ext cx="3563888" cy="554484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ar-JO" sz="3200" dirty="0">
                <a:latin typeface="Arial" charset="0"/>
                <a:ea typeface="ＭＳ Ｐゴシック" charset="0"/>
              </a:rPr>
              <a:t>اسألني </a:t>
            </a:r>
          </a:p>
          <a:p>
            <a:pPr>
              <a:defRPr/>
            </a:pPr>
            <a:r>
              <a:rPr lang="ar-JO" sz="3200" dirty="0">
                <a:latin typeface="Arial" charset="0"/>
                <a:ea typeface="ＭＳ Ｐゴシック" charset="0"/>
              </a:rPr>
              <a:t>فأعطيك الأمم </a:t>
            </a:r>
          </a:p>
          <a:p>
            <a:pPr>
              <a:defRPr/>
            </a:pPr>
            <a:r>
              <a:rPr lang="ar-JO" sz="3200" dirty="0">
                <a:latin typeface="Arial" charset="0"/>
                <a:ea typeface="ＭＳ Ｐゴシック" charset="0"/>
              </a:rPr>
              <a:t>ميراثاً لك </a:t>
            </a:r>
          </a:p>
          <a:p>
            <a:pPr>
              <a:defRPr/>
            </a:pPr>
            <a:r>
              <a:rPr lang="ar-JO" sz="3200" dirty="0">
                <a:latin typeface="Arial" charset="0"/>
                <a:ea typeface="ＭＳ Ｐゴシック" charset="0"/>
              </a:rPr>
              <a:t>و أقاصي الأرض </a:t>
            </a:r>
          </a:p>
          <a:p>
            <a:pPr>
              <a:defRPr/>
            </a:pPr>
            <a:r>
              <a:rPr lang="ar-JO" sz="3200" dirty="0">
                <a:latin typeface="Arial" charset="0"/>
                <a:ea typeface="ＭＳ Ｐゴシック" charset="0"/>
              </a:rPr>
              <a:t>ملكاً لك</a:t>
            </a:r>
            <a:endParaRPr lang="en-US" sz="3200" dirty="0">
              <a:latin typeface="Arial" charset="0"/>
              <a:ea typeface="ＭＳ Ｐゴシック" charset="0"/>
            </a:endParaRPr>
          </a:p>
          <a:p>
            <a:pPr>
              <a:defRPr/>
            </a:pPr>
            <a:endParaRPr lang="en-US" sz="3200" dirty="0">
              <a:latin typeface="Arial" charset="0"/>
              <a:ea typeface="ＭＳ Ｐゴシック" charset="0"/>
            </a:endParaRPr>
          </a:p>
          <a:p>
            <a:pPr>
              <a:defRPr/>
            </a:pPr>
            <a:r>
              <a:rPr lang="ar-JO" sz="3200" dirty="0">
                <a:latin typeface="Arial" charset="0"/>
                <a:ea typeface="ＭＳ Ｐゴシック" charset="0"/>
              </a:rPr>
              <a:t>مز 2: 8</a:t>
            </a:r>
            <a:endParaRPr lang="en-US" sz="3200" dirty="0">
              <a:latin typeface="Arial"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486540" cy="3477875"/>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1. الطمع (2: 6-8)</a:t>
            </a: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2. الإستغلال (2: 9-11)</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3. العنف (2: 12-14)</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4. الفجور (2: 15-17)</a:t>
            </a:r>
            <a:endParaRPr kumimoji="1" lang="en-US" altLang="ja-JP" sz="4000" b="1" dirty="0">
              <a:effectLst>
                <a:outerShdw blurRad="38100" dist="38100" dir="2700000" algn="tl">
                  <a:srgbClr val="000000"/>
                </a:outerShdw>
              </a:effectLst>
              <a:latin typeface="Copperplate Gothic Light" charset="0"/>
            </a:endParaRPr>
          </a:p>
        </p:txBody>
      </p:sp>
      <p:sp>
        <p:nvSpPr>
          <p:cNvPr id="102404"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ar-JO"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ويلات</a:t>
            </a:r>
            <a:endParaRPr lang="en-US"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FF2C62F2-DAAE-5755-AA1B-39992A27B8A4}"/>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ar-SA" i="1" kern="0" dirty="0">
                <a:latin typeface="Arial" charset="0"/>
                <a:ea typeface="ＭＳ Ｐゴシック" charset="0"/>
              </a:rPr>
              <a:t>حبقوق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p:cTn id="1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 calcmode="lin" valueType="num">
                                      <p:cBhvr>
                                        <p:cTn id="2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26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76200" y="-27384"/>
            <a:ext cx="9328720" cy="6885384"/>
          </a:xfrm>
          <a:prstGeom prst="rect">
            <a:avLst/>
          </a:prstGeom>
          <a:solidFill>
            <a:srgbClr val="000000"/>
          </a:solidFill>
          <a:ln w="9525">
            <a:solidFill>
              <a:schemeClr val="tx1"/>
            </a:solidFill>
            <a:round/>
            <a:headEnd/>
            <a:tailEnd/>
          </a:ln>
        </p:spPr>
        <p:txBody>
          <a:bodyPr wrap="square">
            <a:spAutoFit/>
          </a:bodyPr>
          <a:lstStyle/>
          <a:p>
            <a:endParaRPr lang="en-US"/>
          </a:p>
        </p:txBody>
      </p:sp>
      <p:sp>
        <p:nvSpPr>
          <p:cNvPr id="2" name="Title 1"/>
          <p:cNvSpPr>
            <a:spLocks noGrp="1"/>
          </p:cNvSpPr>
          <p:nvPr>
            <p:ph type="title" idx="4294967295"/>
          </p:nvPr>
        </p:nvSpPr>
        <p:spPr/>
        <p:txBody>
          <a:bodyPr/>
          <a:lstStyle/>
          <a:p>
            <a:pPr>
              <a:defRPr/>
            </a:pPr>
            <a:r>
              <a:rPr lang="ar-JO" dirty="0">
                <a:latin typeface="Arial" charset="0"/>
                <a:ea typeface="ＭＳ Ｐゴシック" charset="0"/>
              </a:rPr>
              <a:t>حبقوق 2: 15</a:t>
            </a:r>
            <a:endParaRPr lang="en-US" dirty="0">
              <a:latin typeface="Arial" charset="0"/>
              <a:ea typeface="ＭＳ Ｐゴシック" charset="0"/>
            </a:endParaRPr>
          </a:p>
        </p:txBody>
      </p:sp>
      <p:pic>
        <p:nvPicPr>
          <p:cNvPr id="104451" name="Picture 4" descr="hab 2 drunk-man-isla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6199" y="1703784"/>
            <a:ext cx="9220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339752" y="2743200"/>
            <a:ext cx="6688832" cy="4114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sz="3600" b="1" dirty="0">
                <a:effectLst>
                  <a:glow rad="228600">
                    <a:srgbClr val="000000"/>
                  </a:glow>
                </a:effectLst>
                <a:latin typeface="Arial"/>
                <a:cs typeface="Arial"/>
              </a:rPr>
              <a:t>ويل لمن يسقي صاحبه</a:t>
            </a:r>
          </a:p>
          <a:p>
            <a:pPr algn="ctr">
              <a:defRPr/>
            </a:pPr>
            <a:r>
              <a:rPr lang="ar-JO" sz="3600" b="1" dirty="0">
                <a:solidFill>
                  <a:schemeClr val="tx2"/>
                </a:solidFill>
                <a:effectLst>
                  <a:glow rad="228600">
                    <a:srgbClr val="000000"/>
                  </a:glow>
                </a:effectLst>
                <a:latin typeface="Arial"/>
                <a:cs typeface="Arial"/>
              </a:rPr>
              <a:t>سافحاً حموك و مسكراً أيضاً</a:t>
            </a:r>
          </a:p>
          <a:p>
            <a:pPr algn="ctr">
              <a:defRPr/>
            </a:pPr>
            <a:r>
              <a:rPr lang="ar-JO" sz="3600" b="1" dirty="0">
                <a:solidFill>
                  <a:schemeClr val="tx2"/>
                </a:solidFill>
                <a:effectLst>
                  <a:glow rad="228600">
                    <a:srgbClr val="000000"/>
                  </a:glow>
                </a:effectLst>
                <a:latin typeface="Arial"/>
                <a:cs typeface="Arial"/>
              </a:rPr>
              <a:t>للنظر غلى عوراتهم</a:t>
            </a:r>
            <a:endParaRPr lang="en-US" sz="3600" b="1" dirty="0">
              <a:solidFill>
                <a:schemeClr val="tx2"/>
              </a:solidFill>
              <a:effectLst>
                <a:glow rad="228600">
                  <a:srgbClr val="000000"/>
                </a:glow>
              </a:effectLst>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689" y="-27384"/>
            <a:ext cx="9220200" cy="6934200"/>
          </a:xfrm>
          <a:prstGeom prst="rect">
            <a:avLst/>
          </a:prstGeom>
          <a:solidFill>
            <a:srgbClr val="000000"/>
          </a:solidFill>
          <a:ln w="9525">
            <a:solidFill>
              <a:schemeClr val="tx1"/>
            </a:solidFill>
            <a:round/>
            <a:headEnd/>
            <a:tailEnd/>
          </a:ln>
        </p:spPr>
        <p:txBody>
          <a:bodyPr wrap="square">
            <a:spAutoFit/>
          </a:bodyPr>
          <a:lstStyle/>
          <a:p>
            <a:endParaRPr lang="en-US"/>
          </a:p>
        </p:txBody>
      </p:sp>
      <p:pic>
        <p:nvPicPr>
          <p:cNvPr id="10" name="Picture 9"/>
          <p:cNvPicPr>
            <a:picLocks noChangeAspect="1"/>
          </p:cNvPicPr>
          <p:nvPr/>
        </p:nvPicPr>
        <p:blipFill>
          <a:blip r:embed="rId2"/>
          <a:stretch>
            <a:fillRect/>
          </a:stretch>
        </p:blipFill>
        <p:spPr>
          <a:xfrm>
            <a:off x="0" y="764381"/>
            <a:ext cx="9144000" cy="6093619"/>
          </a:xfrm>
          <a:prstGeom prst="rect">
            <a:avLst/>
          </a:prstGeom>
        </p:spPr>
      </p:pic>
      <p:sp>
        <p:nvSpPr>
          <p:cNvPr id="2" name="Title 1"/>
          <p:cNvSpPr>
            <a:spLocks noGrp="1"/>
          </p:cNvSpPr>
          <p:nvPr>
            <p:ph type="title" idx="4294967295"/>
          </p:nvPr>
        </p:nvSpPr>
        <p:spPr>
          <a:xfrm>
            <a:off x="457200" y="-99392"/>
            <a:ext cx="8229600" cy="864096"/>
          </a:xfrm>
        </p:spPr>
        <p:txBody>
          <a:bodyPr/>
          <a:lstStyle/>
          <a:p>
            <a:pPr>
              <a:defRPr/>
            </a:pPr>
            <a:r>
              <a:rPr lang="ar-JO" dirty="0">
                <a:latin typeface="Arial" charset="0"/>
                <a:ea typeface="ＭＳ Ｐゴシック" charset="0"/>
              </a:rPr>
              <a:t>حبقوق 2: 16</a:t>
            </a:r>
            <a:endParaRPr lang="en-US" dirty="0">
              <a:latin typeface="Arial" charset="0"/>
              <a:ea typeface="ＭＳ Ｐゴシック" charset="0"/>
            </a:endParaRPr>
          </a:p>
        </p:txBody>
      </p:sp>
      <p:sp>
        <p:nvSpPr>
          <p:cNvPr id="6" name="Title 1"/>
          <p:cNvSpPr txBox="1">
            <a:spLocks/>
          </p:cNvSpPr>
          <p:nvPr/>
        </p:nvSpPr>
        <p:spPr bwMode="auto">
          <a:xfrm>
            <a:off x="107504" y="692696"/>
            <a:ext cx="2880320"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600" b="1" dirty="0">
                <a:solidFill>
                  <a:srgbClr val="000000"/>
                </a:solidFill>
                <a:effectLst>
                  <a:glow rad="228600">
                    <a:schemeClr val="tx1"/>
                  </a:glow>
                </a:effectLst>
                <a:latin typeface="Arial"/>
                <a:cs typeface="Arial"/>
              </a:rPr>
              <a:t>تدور إليك </a:t>
            </a:r>
          </a:p>
          <a:p>
            <a:pPr algn="ctr"/>
            <a:r>
              <a:rPr lang="ar-JO" sz="3600" b="1" dirty="0">
                <a:solidFill>
                  <a:srgbClr val="000000"/>
                </a:solidFill>
                <a:effectLst>
                  <a:glow rad="228600">
                    <a:schemeClr val="tx1"/>
                  </a:glow>
                </a:effectLst>
                <a:latin typeface="Arial"/>
                <a:cs typeface="Arial"/>
              </a:rPr>
              <a:t>كأس يمين الرب </a:t>
            </a:r>
          </a:p>
          <a:p>
            <a:pPr algn="ctr"/>
            <a:r>
              <a:rPr lang="ar-JO" sz="3600" b="1" dirty="0">
                <a:solidFill>
                  <a:srgbClr val="000000"/>
                </a:solidFill>
                <a:effectLst>
                  <a:glow rad="228600">
                    <a:schemeClr val="tx1"/>
                  </a:glow>
                </a:effectLst>
                <a:latin typeface="Arial"/>
                <a:cs typeface="Arial"/>
              </a:rPr>
              <a:t>و قياء الخزي على مجدك</a:t>
            </a:r>
            <a:endParaRPr lang="en-US" sz="3600" b="1" dirty="0">
              <a:solidFill>
                <a:srgbClr val="000000"/>
              </a:solidFill>
              <a:effectLst>
                <a:glow rad="228600">
                  <a:schemeClr val="tx1"/>
                </a:glow>
              </a:effectLst>
              <a:latin typeface="Arial"/>
              <a:cs typeface="Arial"/>
            </a:endParaRPr>
          </a:p>
        </p:txBody>
      </p:sp>
      <p:sp>
        <p:nvSpPr>
          <p:cNvPr id="11" name="Title 1"/>
          <p:cNvSpPr txBox="1">
            <a:spLocks/>
          </p:cNvSpPr>
          <p:nvPr/>
        </p:nvSpPr>
        <p:spPr bwMode="auto">
          <a:xfrm>
            <a:off x="5148064" y="692696"/>
            <a:ext cx="3888432"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600" b="1" dirty="0">
                <a:solidFill>
                  <a:srgbClr val="000000"/>
                </a:solidFill>
                <a:effectLst>
                  <a:glow rad="228600">
                    <a:schemeClr val="tx1"/>
                  </a:glow>
                </a:effectLst>
                <a:latin typeface="Arial"/>
                <a:cs typeface="Arial"/>
              </a:rPr>
              <a:t>قد شبعت خزياً </a:t>
            </a:r>
          </a:p>
          <a:p>
            <a:pPr algn="ctr"/>
            <a:r>
              <a:rPr lang="ar-JO" sz="3600" b="1" dirty="0">
                <a:solidFill>
                  <a:srgbClr val="000000"/>
                </a:solidFill>
                <a:effectLst>
                  <a:glow rad="228600">
                    <a:schemeClr val="tx1"/>
                  </a:glow>
                </a:effectLst>
                <a:latin typeface="Arial"/>
                <a:cs typeface="Arial"/>
              </a:rPr>
              <a:t>عوضاً عن المجد </a:t>
            </a:r>
          </a:p>
          <a:p>
            <a:pPr algn="ctr"/>
            <a:r>
              <a:rPr lang="ar-JO" sz="3600" b="1" dirty="0">
                <a:solidFill>
                  <a:srgbClr val="000000"/>
                </a:solidFill>
                <a:effectLst>
                  <a:glow rad="228600">
                    <a:schemeClr val="tx1"/>
                  </a:glow>
                </a:effectLst>
                <a:latin typeface="Arial"/>
                <a:cs typeface="Arial"/>
              </a:rPr>
              <a:t>فاشرب أنت أيضاً </a:t>
            </a:r>
          </a:p>
          <a:p>
            <a:pPr algn="ctr"/>
            <a:r>
              <a:rPr lang="ar-JO" sz="3600" b="1" dirty="0">
                <a:solidFill>
                  <a:srgbClr val="000000"/>
                </a:solidFill>
                <a:effectLst>
                  <a:glow rad="228600">
                    <a:schemeClr val="tx1"/>
                  </a:glow>
                </a:effectLst>
                <a:latin typeface="Arial"/>
                <a:cs typeface="Arial"/>
              </a:rPr>
              <a:t>و اكشف غرلتك</a:t>
            </a:r>
            <a:endParaRPr lang="en-US" sz="3600" b="1" dirty="0">
              <a:solidFill>
                <a:srgbClr val="000000"/>
              </a:solidFill>
              <a:effectLst>
                <a:glow rad="228600">
                  <a:schemeClr val="tx1"/>
                </a:glow>
              </a:effectLst>
              <a:latin typeface="Arial"/>
              <a:cs typeface="Arial"/>
            </a:endParaRPr>
          </a:p>
        </p:txBody>
      </p:sp>
    </p:spTree>
    <p:extLst>
      <p:ext uri="{BB962C8B-B14F-4D97-AF65-F5344CB8AC3E}">
        <p14:creationId xmlns:p14="http://schemas.microsoft.com/office/powerpoint/2010/main" val="3667171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ed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noFill/>
          <a:ln w="9525">
            <a:noFill/>
            <a:miter lim="800000"/>
            <a:headEnd/>
            <a:tailEnd/>
          </a:ln>
          <a:effectLst/>
        </p:spPr>
        <p:txBody>
          <a:bodyPr anchor="ctr"/>
          <a:lstStyle/>
          <a:p>
            <a:pPr algn="r"/>
            <a:r>
              <a:rPr lang="ar-JO" sz="3600" kern="1200" dirty="0">
                <a:effectLst>
                  <a:glow rad="228600">
                    <a:srgbClr val="000000"/>
                  </a:glow>
                </a:effectLst>
                <a:ea typeface="ＭＳ Ｐゴシック" charset="0"/>
              </a:rPr>
              <a:t>حبقوق 2: 17</a:t>
            </a:r>
            <a:endParaRPr lang="en-US" sz="3600" kern="1200" dirty="0">
              <a:effectLst>
                <a:glow rad="228600">
                  <a:srgbClr val="000000"/>
                </a:glow>
              </a:effectLst>
              <a:ea typeface="ＭＳ Ｐゴシック" charset="0"/>
            </a:endParaRPr>
          </a:p>
        </p:txBody>
      </p:sp>
      <p:sp>
        <p:nvSpPr>
          <p:cNvPr id="6" name="Title 1"/>
          <p:cNvSpPr txBox="1">
            <a:spLocks/>
          </p:cNvSpPr>
          <p:nvPr/>
        </p:nvSpPr>
        <p:spPr bwMode="auto">
          <a:xfrm>
            <a:off x="100136" y="3212976"/>
            <a:ext cx="8936360" cy="35283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600" b="1" dirty="0">
                <a:effectLst>
                  <a:glow rad="228600">
                    <a:srgbClr val="000000"/>
                  </a:glow>
                </a:effectLst>
                <a:latin typeface="Arial"/>
                <a:cs typeface="Arial"/>
              </a:rPr>
              <a:t>لأن ظلم لبنان يغطيك</a:t>
            </a:r>
          </a:p>
          <a:p>
            <a:pPr algn="ctr"/>
            <a:r>
              <a:rPr lang="ar-JO" sz="3600" b="1" dirty="0">
                <a:solidFill>
                  <a:schemeClr val="tx2"/>
                </a:solidFill>
                <a:effectLst>
                  <a:glow rad="228600">
                    <a:srgbClr val="000000"/>
                  </a:glow>
                </a:effectLst>
                <a:latin typeface="Arial"/>
                <a:cs typeface="Arial"/>
              </a:rPr>
              <a:t>و اغتصاب البهائم الذي روعها</a:t>
            </a:r>
          </a:p>
          <a:p>
            <a:pPr algn="ctr"/>
            <a:r>
              <a:rPr lang="ar-JO" sz="3600" b="1" dirty="0">
                <a:solidFill>
                  <a:schemeClr val="tx2"/>
                </a:solidFill>
                <a:effectLst>
                  <a:glow rad="228600">
                    <a:srgbClr val="000000"/>
                  </a:glow>
                </a:effectLst>
                <a:latin typeface="Arial"/>
                <a:cs typeface="Arial"/>
              </a:rPr>
              <a:t>لأجل دماء الناس و ظلم الأرض </a:t>
            </a:r>
          </a:p>
          <a:p>
            <a:pPr algn="ctr"/>
            <a:r>
              <a:rPr lang="ar-JO" sz="3600" b="1" dirty="0">
                <a:solidFill>
                  <a:schemeClr val="tx2"/>
                </a:solidFill>
                <a:effectLst>
                  <a:glow rad="228600">
                    <a:srgbClr val="000000"/>
                  </a:glow>
                </a:effectLst>
                <a:latin typeface="Arial"/>
                <a:cs typeface="Arial"/>
              </a:rPr>
              <a:t>و المدينة و جميع الساكنين فيها</a:t>
            </a:r>
            <a:endParaRPr lang="en-US" sz="3600" b="1" dirty="0">
              <a:solidFill>
                <a:schemeClr val="tx2"/>
              </a:solidFill>
              <a:effectLst>
                <a:glow rad="228600">
                  <a:srgbClr val="000000"/>
                </a:glow>
              </a:effectLst>
              <a:latin typeface="Arial"/>
              <a:cs typeface="Arial"/>
            </a:endParaRPr>
          </a:p>
        </p:txBody>
      </p:sp>
    </p:spTree>
    <p:extLst>
      <p:ext uri="{BB962C8B-B14F-4D97-AF65-F5344CB8AC3E}">
        <p14:creationId xmlns:p14="http://schemas.microsoft.com/office/powerpoint/2010/main" val="245366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a:cs typeface="Arial"/>
              </a:rPr>
              <a:t>عائلة جريفيث</a:t>
            </a:r>
            <a:br>
              <a:rPr lang="en-US" sz="2800" b="1" i="1" dirty="0">
                <a:solidFill>
                  <a:schemeClr val="tx1"/>
                </a:solidFill>
                <a:effectLst>
                  <a:glow rad="254000">
                    <a:schemeClr val="bg1">
                      <a:alpha val="75000"/>
                    </a:schemeClr>
                  </a:glow>
                </a:effectLst>
                <a:latin typeface="Arial"/>
                <a:cs typeface="Arial"/>
              </a:rPr>
            </a:br>
            <a:r>
              <a:rPr lang="ar-JO" sz="2800" b="1" i="1" dirty="0">
                <a:solidFill>
                  <a:schemeClr val="tx1"/>
                </a:solidFill>
                <a:effectLst>
                  <a:glow rad="254000">
                    <a:schemeClr val="bg1">
                      <a:alpha val="75000"/>
                    </a:schemeClr>
                  </a:glow>
                </a:effectLst>
                <a:latin typeface="Arial"/>
                <a:cs typeface="Arial"/>
              </a:rPr>
              <a:t>9 كانون ثاني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rgbClr val="FFFFFF"/>
                </a:solidFill>
                <a:effectLst>
                  <a:glow rad="254000">
                    <a:srgbClr val="000000">
                      <a:alpha val="75000"/>
                    </a:srgbClr>
                  </a:glow>
                </a:effectLst>
                <a:latin typeface="Arial"/>
                <a:cs typeface="Arial"/>
              </a:rPr>
              <a:t>كيرت و كارا </a:t>
            </a:r>
            <a:r>
              <a:rPr lang="en-US" sz="4000" b="1" dirty="0">
                <a:solidFill>
                  <a:srgbClr val="FFFFFF"/>
                </a:solidFill>
                <a:effectLst>
                  <a:glow rad="254000">
                    <a:srgbClr val="000000">
                      <a:alpha val="75000"/>
                    </a:srgbClr>
                  </a:glow>
                </a:effectLst>
                <a:latin typeface="Arial"/>
                <a:cs typeface="Arial"/>
              </a:rPr>
              <a:t>(</a:t>
            </a:r>
            <a:r>
              <a:rPr lang="ar-JO" sz="4000" b="1" dirty="0">
                <a:solidFill>
                  <a:srgbClr val="FFFFFF"/>
                </a:solidFill>
                <a:effectLst>
                  <a:glow rad="254000">
                    <a:srgbClr val="000000">
                      <a:alpha val="75000"/>
                    </a:srgbClr>
                  </a:glow>
                </a:effectLst>
                <a:latin typeface="Arial"/>
                <a:cs typeface="Arial"/>
              </a:rPr>
              <a:t>30</a:t>
            </a:r>
            <a:r>
              <a:rPr lang="en-US" sz="4000" b="1" dirty="0">
                <a:solidFill>
                  <a:srgbClr val="FFFFFF"/>
                </a:solidFill>
                <a:effectLst>
                  <a:glow rad="254000">
                    <a:srgbClr val="000000">
                      <a:alpha val="75000"/>
                    </a:srgbClr>
                  </a:glow>
                </a:effectLst>
                <a:latin typeface="Arial"/>
                <a:cs typeface="Arial"/>
              </a:rPr>
              <a:t>)</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658632" y="3140968"/>
            <a:ext cx="109837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ar-JO" sz="4000" b="1" dirty="0">
                <a:solidFill>
                  <a:srgbClr val="FFFFFF"/>
                </a:solidFill>
                <a:effectLst>
                  <a:glow rad="254000">
                    <a:srgbClr val="000000">
                      <a:alpha val="75000"/>
                    </a:srgbClr>
                  </a:glow>
                </a:effectLst>
                <a:latin typeface="Arial"/>
                <a:cs typeface="Arial"/>
              </a:rPr>
              <a:t>يوحنا</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a:t>
            </a:r>
            <a:r>
              <a:rPr lang="ar-JO" sz="4000" b="1" dirty="0">
                <a:solidFill>
                  <a:srgbClr val="FFFFFF"/>
                </a:solidFill>
                <a:effectLst>
                  <a:glow rad="254000">
                    <a:srgbClr val="000000">
                      <a:alpha val="75000"/>
                    </a:srgbClr>
                  </a:glow>
                </a:effectLst>
                <a:latin typeface="Arial"/>
                <a:cs typeface="Arial"/>
              </a:rPr>
              <a:t>24</a:t>
            </a:r>
            <a:r>
              <a:rPr lang="en-US" sz="4000" b="1" dirty="0">
                <a:solidFill>
                  <a:srgbClr val="FFFFFF"/>
                </a:solidFill>
                <a:effectLst>
                  <a:glow rad="254000">
                    <a:srgbClr val="000000">
                      <a:alpha val="75000"/>
                    </a:srgbClr>
                  </a:glow>
                </a:effectLst>
                <a:latin typeface="Arial"/>
                <a:cs typeface="Arial"/>
              </a:rPr>
              <a:t>)</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rgbClr val="FFFFFF"/>
                </a:solidFill>
                <a:effectLst>
                  <a:glow rad="254000">
                    <a:srgbClr val="000000">
                      <a:alpha val="75000"/>
                    </a:srgbClr>
                  </a:glow>
                </a:effectLst>
                <a:latin typeface="Arial"/>
                <a:cs typeface="Arial"/>
              </a:rPr>
              <a:t>ستيفن و كيتي        </a:t>
            </a:r>
            <a:r>
              <a:rPr lang="en-US" sz="4000" b="1" dirty="0">
                <a:solidFill>
                  <a:srgbClr val="FFFFFF"/>
                </a:solidFill>
                <a:effectLst>
                  <a:glow rad="254000">
                    <a:srgbClr val="000000">
                      <a:alpha val="75000"/>
                    </a:srgbClr>
                  </a:glow>
                </a:effectLst>
                <a:latin typeface="Arial"/>
                <a:cs typeface="Arial"/>
              </a:rPr>
              <a:t>(</a:t>
            </a:r>
            <a:r>
              <a:rPr lang="ar-JO" sz="4000" b="1" dirty="0">
                <a:solidFill>
                  <a:srgbClr val="FFFFFF"/>
                </a:solidFill>
                <a:effectLst>
                  <a:glow rad="254000">
                    <a:srgbClr val="000000">
                      <a:alpha val="75000"/>
                    </a:srgbClr>
                  </a:glow>
                </a:effectLst>
                <a:latin typeface="Arial"/>
                <a:cs typeface="Arial"/>
              </a:rPr>
              <a:t>27</a:t>
            </a:r>
            <a:r>
              <a:rPr lang="en-US" sz="4000" b="1" dirty="0">
                <a:solidFill>
                  <a:srgbClr val="FFFFFF"/>
                </a:solidFill>
                <a:effectLst>
                  <a:glow rad="254000">
                    <a:srgbClr val="000000">
                      <a:alpha val="75000"/>
                    </a:srgbClr>
                  </a:glow>
                </a:effectLst>
                <a:latin typeface="Arial"/>
                <a:cs typeface="Arial"/>
              </a:rPr>
              <a:t>)</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ar-JO" sz="4000" b="1" dirty="0">
                <a:solidFill>
                  <a:srgbClr val="FFFFFF"/>
                </a:solidFill>
                <a:effectLst>
                  <a:glow rad="254000">
                    <a:srgbClr val="000000">
                      <a:alpha val="75000"/>
                    </a:srgbClr>
                  </a:glow>
                </a:effectLst>
                <a:latin typeface="Arial"/>
                <a:cs typeface="Arial"/>
              </a:rPr>
              <a:t>سوزان و ريك</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ar-JO" b="1" kern="0" dirty="0">
                <a:solidFill>
                  <a:srgbClr val="FFFFFF"/>
                </a:solidFill>
                <a:effectLst>
                  <a:glow rad="254000">
                    <a:srgbClr val="000000"/>
                  </a:glow>
                </a:effectLst>
                <a:latin typeface="Arial" charset="0"/>
                <a:ea typeface="ＭＳ Ｐゴシック" charset="0"/>
                <a:cs typeface="ＭＳ Ｐゴシック" charset="0"/>
              </a:rPr>
              <a:t>2017</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2351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415102" cy="4401205"/>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1. الطمع (2: 6-8)</a:t>
            </a: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2. الإستغلال (2: 9-11)</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3. العنف (2: 12-14)</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4. الفجور (2: 15-17)</a:t>
            </a:r>
            <a:endParaRPr kumimoji="1" lang="en-US" altLang="ja-JP" sz="4000" b="1" dirty="0">
              <a:effectLst>
                <a:outerShdw blurRad="38100" dist="38100" dir="2700000" algn="tl">
                  <a:srgbClr val="000000"/>
                </a:outerShdw>
              </a:effectLst>
              <a:latin typeface="Copperplate Gothic Light" charset="0"/>
            </a:endParaRPr>
          </a:p>
          <a:p>
            <a:pPr marL="742950" indent="-742950" algn="r" eaLnBrk="1" hangingPunct="1">
              <a:spcBef>
                <a:spcPct val="50000"/>
              </a:spcBef>
              <a:defRPr/>
            </a:pPr>
            <a:r>
              <a:rPr kumimoji="1" lang="ar-JO" altLang="ja-JP" sz="4000" b="1" dirty="0">
                <a:effectLst>
                  <a:outerShdw blurRad="38100" dist="38100" dir="2700000" algn="tl">
                    <a:srgbClr val="000000"/>
                  </a:outerShdw>
                </a:effectLst>
                <a:latin typeface="Copperplate Gothic Light" charset="0"/>
              </a:rPr>
              <a:t>5. الوثنية (2: 18-20)</a:t>
            </a:r>
            <a:endParaRPr kumimoji="1" lang="en-US" altLang="ja-JP" sz="4000" b="1" dirty="0">
              <a:effectLst>
                <a:outerShdw blurRad="38100" dist="38100" dir="2700000" algn="tl">
                  <a:srgbClr val="000000"/>
                </a:outerShdw>
              </a:effectLst>
              <a:latin typeface="Copperplate Gothic Light" charset="0"/>
            </a:endParaRPr>
          </a:p>
        </p:txBody>
      </p:sp>
      <p:sp>
        <p:nvSpPr>
          <p:cNvPr id="10547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ar-JO"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ويلات</a:t>
            </a:r>
            <a:endParaRPr lang="en-US" sz="32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BFC40E75-3D30-E555-E3FD-12B318F64145}"/>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ar-SA" i="1" kern="0" dirty="0">
                <a:latin typeface="Arial" charset="0"/>
                <a:ea typeface="ＭＳ Ｐゴシック" charset="0"/>
              </a:rPr>
              <a:t>حبقوق</a:t>
            </a:r>
          </a:p>
        </p:txBody>
      </p:sp>
    </p:spTree>
    <p:extLst>
      <p:ext uri="{BB962C8B-B14F-4D97-AF65-F5344CB8AC3E}">
        <p14:creationId xmlns:p14="http://schemas.microsoft.com/office/powerpoint/2010/main" val="137021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p:cTn id="1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 calcmode="lin" valueType="num">
                                      <p:cBhvr>
                                        <p:cTn id="22"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12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1267">
                                            <p:txEl>
                                              <p:pRg st="4" end="4"/>
                                            </p:txEl>
                                          </p:spTgt>
                                        </p:tgtEl>
                                        <p:attrNameLst>
                                          <p:attrName>style.visibility</p:attrName>
                                        </p:attrNameLst>
                                      </p:cBhvr>
                                      <p:to>
                                        <p:strVal val="visible"/>
                                      </p:to>
                                    </p:set>
                                    <p:anim calcmode="lin" valueType="num">
                                      <p:cBhvr>
                                        <p:cTn id="28"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12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932040" cy="5919811"/>
          </a:xfrm>
          <a:effectLst>
            <a:outerShdw blurRad="63500" dist="35921" dir="2700000" algn="ctr" rotWithShape="0">
              <a:schemeClr val="tx2">
                <a:alpha val="74998"/>
              </a:schemeClr>
            </a:outerShdw>
          </a:effectLst>
        </p:spPr>
        <p:txBody>
          <a:bodyPr anchor="t"/>
          <a:lstStyle/>
          <a:p>
            <a:r>
              <a:rPr lang="ar-JO" sz="3600" b="1" dirty="0">
                <a:effectLst>
                  <a:glow rad="127000">
                    <a:schemeClr val="tx1"/>
                  </a:glow>
                </a:effectLst>
                <a:latin typeface="Arial" charset="0"/>
                <a:ea typeface="ＭＳ Ｐゴシック" charset="0"/>
                <a:cs typeface="ＭＳ Ｐゴシック" charset="0"/>
              </a:rPr>
              <a:t>ماذا نفع التمثال المنحوت حتى نحته صانعه أو المسبوك و معلم الكذب حتى إن الصانع صنعة يتكل عليها فيصنع أوثاناً بكماً</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2: 18</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4" descr="wood_id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20072" y="188640"/>
            <a:ext cx="3671888" cy="489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339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r>
              <a:rPr lang="ar-JO" sz="3600" b="1" dirty="0">
                <a:effectLst>
                  <a:glow rad="127000">
                    <a:schemeClr val="tx1"/>
                  </a:glow>
                </a:effectLst>
                <a:latin typeface="Arial" charset="0"/>
                <a:ea typeface="ＭＳ Ｐゴシック" charset="0"/>
                <a:cs typeface="ＭＳ Ｐゴシック" charset="0"/>
              </a:rPr>
              <a:t>ويل للقائل للعود استيقظ</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للحجر الأصم انتبه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أهو يعلم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ها هو مطلي بالذهب و الفضة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لا روح البتة في داخله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19)</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8" y="260648"/>
            <a:ext cx="3572536" cy="4593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6668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94"/>
          <a:stretch>
            <a:fillRect/>
          </a:stretch>
        </p:blipFill>
        <p:spPr bwMode="auto">
          <a:xfrm>
            <a:off x="1043608" y="1628800"/>
            <a:ext cx="7162800" cy="409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14400" y="5715000"/>
            <a:ext cx="8229600" cy="1143000"/>
          </a:xfrm>
          <a:noFill/>
          <a:ln w="9525">
            <a:noFill/>
            <a:miter lim="800000"/>
            <a:headEnd/>
            <a:tailEnd/>
          </a:ln>
          <a:effectLst/>
        </p:spPr>
        <p:txBody>
          <a:bodyPr anchor="ctr"/>
          <a:lstStyle/>
          <a:p>
            <a:pPr algn="r"/>
            <a:r>
              <a:rPr lang="ar-JO" sz="3600" kern="1200" dirty="0">
                <a:effectLst>
                  <a:glow rad="228600">
                    <a:srgbClr val="000000"/>
                  </a:glow>
                </a:effectLst>
                <a:ea typeface="ＭＳ Ｐゴシック" charset="0"/>
              </a:rPr>
              <a:t>حبقوق 2: 20</a:t>
            </a:r>
            <a:endParaRPr lang="en-US" sz="3600" kern="1200" dirty="0">
              <a:effectLst>
                <a:glow rad="228600">
                  <a:srgbClr val="000000"/>
                </a:glow>
              </a:effectLst>
              <a:ea typeface="ＭＳ Ｐゴシック" charset="0"/>
            </a:endParaRPr>
          </a:p>
        </p:txBody>
      </p:sp>
      <p:sp>
        <p:nvSpPr>
          <p:cNvPr id="6" name="Title 1"/>
          <p:cNvSpPr txBox="1">
            <a:spLocks/>
          </p:cNvSpPr>
          <p:nvPr/>
        </p:nvSpPr>
        <p:spPr bwMode="auto">
          <a:xfrm>
            <a:off x="0" y="0"/>
            <a:ext cx="9144000" cy="148478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600" b="1" dirty="0">
                <a:solidFill>
                  <a:schemeClr val="bg1"/>
                </a:solidFill>
                <a:effectLst>
                  <a:glow rad="228600">
                    <a:srgbClr val="000000"/>
                  </a:glow>
                </a:effectLst>
                <a:latin typeface="Arial"/>
                <a:cs typeface="Arial"/>
              </a:rPr>
              <a:t>أما الرب ففي هيكل قدسه</a:t>
            </a:r>
          </a:p>
          <a:p>
            <a:pPr algn="ctr"/>
            <a:r>
              <a:rPr lang="ar-JO" sz="3600" b="1" dirty="0">
                <a:solidFill>
                  <a:schemeClr val="bg1"/>
                </a:solidFill>
                <a:effectLst>
                  <a:glow rad="228600">
                    <a:srgbClr val="000000"/>
                  </a:glow>
                </a:effectLst>
                <a:latin typeface="Arial"/>
                <a:cs typeface="Arial"/>
              </a:rPr>
              <a:t>فاسكتي قدامه يا كل الأرض</a:t>
            </a:r>
            <a:endParaRPr lang="en-US" sz="3600" b="1" dirty="0">
              <a:solidFill>
                <a:schemeClr val="bg1"/>
              </a:solidFill>
              <a:effectLst>
                <a:glow rad="228600">
                  <a:srgbClr val="000000"/>
                </a:glow>
              </a:effectLst>
              <a:latin typeface="Arial"/>
              <a:cs typeface="Arial"/>
            </a:endParaRPr>
          </a:p>
        </p:txBody>
      </p:sp>
    </p:spTree>
    <p:extLst>
      <p:ext uri="{BB962C8B-B14F-4D97-AF65-F5344CB8AC3E}">
        <p14:creationId xmlns:p14="http://schemas.microsoft.com/office/powerpoint/2010/main" val="4034245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612192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01340"/>
            <a:ext cx="9143999" cy="1080120"/>
          </a:xfrm>
          <a:solidFill>
            <a:srgbClr val="FFFFFF"/>
          </a:solidFill>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لدينا نحن أيضاً الكثير من الأشياء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التي لا نستطيع استيعابها</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6237312"/>
            <a:ext cx="9143999" cy="432048"/>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ما الذي يأتي أولاً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50377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51520" y="172864"/>
            <a:ext cx="8758005" cy="6568504"/>
            <a:chOff x="251520" y="172864"/>
            <a:chExt cx="8758005" cy="6568504"/>
          </a:xfrm>
        </p:grpSpPr>
        <p:pic>
          <p:nvPicPr>
            <p:cNvPr id="2" name="Picture 1"/>
            <p:cNvPicPr>
              <a:picLocks noChangeAspect="1"/>
            </p:cNvPicPr>
            <p:nvPr/>
          </p:nvPicPr>
          <p:blipFill>
            <a:blip r:embed="rId3"/>
            <a:stretch>
              <a:fillRect/>
            </a:stretch>
          </p:blipFill>
          <p:spPr>
            <a:xfrm>
              <a:off x="251520" y="172864"/>
              <a:ext cx="8758005" cy="6568504"/>
            </a:xfrm>
            <a:prstGeom prst="rect">
              <a:avLst/>
            </a:prstGeom>
          </p:spPr>
        </p:pic>
        <p:sp>
          <p:nvSpPr>
            <p:cNvPr id="3" name="Rectangle 2"/>
            <p:cNvSpPr/>
            <p:nvPr/>
          </p:nvSpPr>
          <p:spPr bwMode="auto">
            <a:xfrm>
              <a:off x="4211960" y="1772816"/>
              <a:ext cx="100811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5940152" y="2348880"/>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71800" y="2276872"/>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bwMode="auto">
            <a:xfrm>
              <a:off x="3995936" y="2492896"/>
              <a:ext cx="1440160"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13"/>
            <p:cNvSpPr/>
            <p:nvPr/>
          </p:nvSpPr>
          <p:spPr bwMode="auto">
            <a:xfrm>
              <a:off x="4067944" y="3212976"/>
              <a:ext cx="136815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 y="5589240"/>
            <a:ext cx="9143999" cy="792088"/>
          </a:xfrm>
          <a:solidFill>
            <a:srgbClr val="FFFFFF"/>
          </a:solidFill>
          <a:effectLst/>
        </p:spPr>
        <p:txBody>
          <a:bodyPr/>
          <a:lstStyle/>
          <a:p>
            <a:pPr>
              <a:defRPr/>
            </a:pPr>
            <a:r>
              <a:rPr lang="ar-JO" sz="5400" b="1" dirty="0">
                <a:solidFill>
                  <a:schemeClr val="tx2"/>
                </a:solidFill>
                <a:effectLst>
                  <a:glow rad="127000">
                    <a:schemeClr val="bg1"/>
                  </a:glow>
                </a:effectLst>
                <a:latin typeface="Times New Roman"/>
                <a:ea typeface="ＭＳ Ｐゴシック" charset="0"/>
                <a:cs typeface="Times New Roman"/>
              </a:rPr>
              <a:t>العمل كالمعتاد هكذا</a:t>
            </a:r>
            <a:endParaRPr lang="en-US" sz="5400" b="1" dirty="0">
              <a:solidFill>
                <a:schemeClr val="tx2"/>
              </a:solidFill>
              <a:effectLst>
                <a:glow rad="127000">
                  <a:schemeClr val="bg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2555776" y="2276872"/>
            <a:ext cx="1008112"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spc="-100" dirty="0">
                <a:solidFill>
                  <a:schemeClr val="tx2"/>
                </a:solidFill>
                <a:effectLst>
                  <a:glow rad="127000">
                    <a:schemeClr val="bg1"/>
                  </a:glow>
                </a:effectLst>
                <a:latin typeface="Arial Narrow"/>
                <a:ea typeface="ＭＳ Ｐゴシック" charset="0"/>
                <a:cs typeface="Arial Narrow"/>
              </a:rPr>
              <a:t>الطريقة الجديدة</a:t>
            </a:r>
            <a:endParaRPr lang="en-US" sz="2400" b="1" spc="-100" dirty="0">
              <a:solidFill>
                <a:schemeClr val="tx2"/>
              </a:solidFill>
              <a:effectLst>
                <a:glow rad="127000">
                  <a:schemeClr val="bg1"/>
                </a:glow>
              </a:effectLst>
              <a:latin typeface="Arial Narrow"/>
              <a:ea typeface="ＭＳ Ｐゴシック" charset="0"/>
              <a:cs typeface="Arial Narrow"/>
            </a:endParaRPr>
          </a:p>
        </p:txBody>
      </p:sp>
      <p:sp>
        <p:nvSpPr>
          <p:cNvPr id="9" name="Rectangle 2"/>
          <p:cNvSpPr txBox="1">
            <a:spLocks noChangeArrowheads="1"/>
          </p:cNvSpPr>
          <p:nvPr/>
        </p:nvSpPr>
        <p:spPr bwMode="auto">
          <a:xfrm>
            <a:off x="5868144" y="2348880"/>
            <a:ext cx="864096"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spc="-100" dirty="0">
                <a:solidFill>
                  <a:schemeClr val="tx2"/>
                </a:solidFill>
                <a:effectLst>
                  <a:glow rad="127000">
                    <a:schemeClr val="bg1"/>
                  </a:glow>
                </a:effectLst>
                <a:latin typeface="Arial Narrow"/>
                <a:ea typeface="ＭＳ Ｐゴシック" charset="0"/>
                <a:cs typeface="Arial Narrow"/>
              </a:rPr>
              <a:t>الطريقة القديمة</a:t>
            </a:r>
            <a:endParaRPr lang="en-US" sz="2400" b="1" spc="-100" dirty="0">
              <a:solidFill>
                <a:schemeClr val="tx2"/>
              </a:solidFill>
              <a:effectLst>
                <a:glow rad="127000">
                  <a:schemeClr val="bg1"/>
                </a:glow>
              </a:effectLst>
              <a:latin typeface="Arial Narrow"/>
              <a:ea typeface="ＭＳ Ｐゴシック" charset="0"/>
              <a:cs typeface="Arial Narrow"/>
            </a:endParaRPr>
          </a:p>
        </p:txBody>
      </p:sp>
      <p:sp>
        <p:nvSpPr>
          <p:cNvPr id="10" name="Rectangle 2"/>
          <p:cNvSpPr txBox="1">
            <a:spLocks noChangeArrowheads="1"/>
          </p:cNvSpPr>
          <p:nvPr/>
        </p:nvSpPr>
        <p:spPr bwMode="auto">
          <a:xfrm>
            <a:off x="3635896" y="2420888"/>
            <a:ext cx="2160240"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spc="-100" dirty="0">
                <a:solidFill>
                  <a:schemeClr val="tx2"/>
                </a:solidFill>
                <a:effectLst>
                  <a:glow rad="127000">
                    <a:schemeClr val="bg1"/>
                  </a:glow>
                </a:effectLst>
                <a:latin typeface="Arial Narrow"/>
                <a:ea typeface="ＭＳ Ｐゴシック" charset="0"/>
                <a:cs typeface="Arial Narrow"/>
              </a:rPr>
              <a:t>المراوغة</a:t>
            </a:r>
            <a:endParaRPr lang="en-US" sz="2400" b="1" spc="-100" dirty="0">
              <a:solidFill>
                <a:schemeClr val="tx2"/>
              </a:solidFill>
              <a:effectLst>
                <a:glow rad="127000">
                  <a:schemeClr val="bg1"/>
                </a:glow>
              </a:effectLst>
              <a:latin typeface="Arial Narrow"/>
              <a:ea typeface="ＭＳ Ｐゴシック" charset="0"/>
              <a:cs typeface="Arial Narrow"/>
            </a:endParaRPr>
          </a:p>
        </p:txBody>
      </p:sp>
      <p:sp>
        <p:nvSpPr>
          <p:cNvPr id="11" name="Rectangle 2"/>
          <p:cNvSpPr txBox="1">
            <a:spLocks noChangeArrowheads="1"/>
          </p:cNvSpPr>
          <p:nvPr/>
        </p:nvSpPr>
        <p:spPr bwMode="auto">
          <a:xfrm>
            <a:off x="4067944" y="1628800"/>
            <a:ext cx="1296144"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spc="-100" dirty="0">
                <a:solidFill>
                  <a:schemeClr val="tx2"/>
                </a:solidFill>
                <a:effectLst>
                  <a:glow rad="127000">
                    <a:schemeClr val="bg1"/>
                  </a:glow>
                </a:effectLst>
                <a:latin typeface="Arial Narrow"/>
                <a:ea typeface="ＭＳ Ｐゴシック" charset="0"/>
                <a:cs typeface="Arial Narrow"/>
              </a:rPr>
              <a:t>الرفض</a:t>
            </a:r>
            <a:endParaRPr lang="en-US" sz="2400" b="1" spc="-100" dirty="0">
              <a:solidFill>
                <a:schemeClr val="tx2"/>
              </a:solidFill>
              <a:effectLst>
                <a:glow rad="127000">
                  <a:schemeClr val="bg1"/>
                </a:glow>
              </a:effectLst>
              <a:latin typeface="Arial Narrow"/>
              <a:ea typeface="ＭＳ Ｐゴシック" charset="0"/>
              <a:cs typeface="Arial Narrow"/>
            </a:endParaRPr>
          </a:p>
        </p:txBody>
      </p:sp>
      <p:sp>
        <p:nvSpPr>
          <p:cNvPr id="12" name="Rectangle 2"/>
          <p:cNvSpPr txBox="1">
            <a:spLocks noChangeArrowheads="1"/>
          </p:cNvSpPr>
          <p:nvPr/>
        </p:nvSpPr>
        <p:spPr bwMode="auto">
          <a:xfrm>
            <a:off x="3923928" y="3140968"/>
            <a:ext cx="1584176"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spc="-100" dirty="0">
                <a:solidFill>
                  <a:schemeClr val="tx2"/>
                </a:solidFill>
                <a:effectLst>
                  <a:glow rad="127000">
                    <a:schemeClr val="bg1"/>
                  </a:glow>
                </a:effectLst>
                <a:latin typeface="Arial Narrow"/>
                <a:ea typeface="ＭＳ Ｐゴシック" charset="0"/>
                <a:cs typeface="Arial Narrow"/>
              </a:rPr>
              <a:t>التخريب</a:t>
            </a:r>
            <a:endParaRPr lang="en-US" sz="2400" b="1" spc="-100" dirty="0">
              <a:solidFill>
                <a:schemeClr val="tx2"/>
              </a:solidFill>
              <a:effectLst>
                <a:glow rad="127000">
                  <a:schemeClr val="bg1"/>
                </a:glow>
              </a:effectLst>
              <a:latin typeface="Arial Narrow"/>
              <a:ea typeface="ＭＳ Ｐゴシック" charset="0"/>
              <a:cs typeface="Arial Narrow"/>
            </a:endParaRPr>
          </a:p>
        </p:txBody>
      </p:sp>
    </p:spTree>
    <p:extLst>
      <p:ext uri="{BB962C8B-B14F-4D97-AF65-F5344CB8AC3E}">
        <p14:creationId xmlns:p14="http://schemas.microsoft.com/office/powerpoint/2010/main" val="77152775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624"/>
            <a:ext cx="8064896" cy="67946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5949280"/>
            <a:ext cx="9143999" cy="783595"/>
          </a:xfrm>
          <a:solidFill>
            <a:schemeClr val="bg1"/>
          </a:solidFill>
          <a:effectLst/>
        </p:spPr>
        <p:txBody>
          <a:bodyPr/>
          <a:lstStyle/>
          <a:p>
            <a:pPr>
              <a:defRPr/>
            </a:pPr>
            <a:r>
              <a:rPr lang="ar-JO" sz="4000" b="1" dirty="0">
                <a:solidFill>
                  <a:schemeClr val="tx2"/>
                </a:solidFill>
                <a:effectLst>
                  <a:glow rad="127000">
                    <a:schemeClr val="bg1"/>
                  </a:glow>
                </a:effectLst>
                <a:latin typeface="Times New Roman"/>
                <a:ea typeface="ＭＳ Ｐゴシック" charset="0"/>
                <a:cs typeface="Times New Roman"/>
              </a:rPr>
              <a:t>هل أنت في مزاج الإنبهار ؟</a:t>
            </a:r>
            <a:endParaRPr lang="en-US" sz="4000"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78998145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نتعامل مع الحياة</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عندما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متحيرين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3544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87128"/>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1. غالباً ما نكون في </a:t>
            </a:r>
            <a:r>
              <a:rPr lang="ar-JO" sz="4800" b="1" dirty="0">
                <a:solidFill>
                  <a:srgbClr val="FFFF00"/>
                </a:solidFill>
                <a:effectLst>
                  <a:glow rad="127000">
                    <a:schemeClr val="tx1"/>
                  </a:glow>
                </a:effectLst>
                <a:latin typeface="Arial" charset="0"/>
                <a:ea typeface="ＭＳ Ｐゴシック" charset="0"/>
                <a:cs typeface="ＭＳ Ｐゴシック" charset="0"/>
              </a:rPr>
              <a:t>حيرة</a:t>
            </a:r>
            <a:r>
              <a:rPr lang="ar-JO" sz="4800" b="1" dirty="0">
                <a:effectLst>
                  <a:glow rad="127000">
                    <a:schemeClr val="tx1"/>
                  </a:glow>
                </a:effectLst>
                <a:latin typeface="Arial" charset="0"/>
                <a:ea typeface="ＭＳ Ｐゴシック" charset="0"/>
                <a:cs typeface="ＭＳ Ｐゴシック" charset="0"/>
              </a:rPr>
              <a:t> شديدة             من خطة الله</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45671279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r" rtl="1">
              <a:defRPr/>
            </a:pPr>
            <a:r>
              <a:rPr lang="ar-JO" sz="4800" b="1" dirty="0">
                <a:effectLst>
                  <a:glow rad="127000">
                    <a:schemeClr val="tx1"/>
                  </a:glow>
                </a:effectLst>
                <a:latin typeface="Arial" charset="0"/>
                <a:ea typeface="ＭＳ Ｐゴシック" charset="0"/>
                <a:cs typeface="ＭＳ Ｐゴシック" charset="0"/>
              </a:rPr>
              <a:t>2. عندما تتحير كن </a:t>
            </a:r>
            <a:r>
              <a:rPr lang="ar-JO" sz="4800" b="1" dirty="0">
                <a:solidFill>
                  <a:srgbClr val="FFFF00"/>
                </a:solidFill>
                <a:effectLst>
                  <a:glow rad="127000">
                    <a:schemeClr val="tx1"/>
                  </a:glow>
                </a:effectLst>
                <a:latin typeface="Arial" charset="0"/>
                <a:ea typeface="ＭＳ Ｐゴシック" charset="0"/>
                <a:cs typeface="ＭＳ Ｐゴシック" charset="0"/>
              </a:rPr>
              <a:t>منبهراً</a:t>
            </a:r>
            <a:r>
              <a:rPr lang="ar-JO" sz="4800" b="1" dirty="0">
                <a:effectLst>
                  <a:glow rad="127000">
                    <a:schemeClr val="tx1"/>
                  </a:glow>
                </a:effectLst>
                <a:latin typeface="Arial" charset="0"/>
                <a:ea typeface="ＭＳ Ｐゴシック" charset="0"/>
                <a:cs typeface="ＭＳ Ｐゴシック" charset="0"/>
              </a:rPr>
              <a:t> من طرق الله (الفكرة الرئيسية)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36534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120" y="0"/>
            <a:ext cx="7020272" cy="6912928"/>
          </a:xfrm>
          <a:prstGeom prst="rect">
            <a:avLst/>
          </a:prstGeom>
        </p:spPr>
      </p:pic>
      <p:sp>
        <p:nvSpPr>
          <p:cNvPr id="900098" name="Rectangle 2"/>
          <p:cNvSpPr>
            <a:spLocks noGrp="1" noChangeArrowheads="1"/>
          </p:cNvSpPr>
          <p:nvPr>
            <p:ph type="ctrTitle"/>
          </p:nvPr>
        </p:nvSpPr>
        <p:spPr>
          <a:xfrm>
            <a:off x="1054810" y="232008"/>
            <a:ext cx="7045581"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لماذا</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يزدهر الأشرار ؟</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043607" y="5157192"/>
            <a:ext cx="7045581" cy="1489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t>هوذا هؤلاء هم الأشرار</a:t>
            </a:r>
          </a:p>
          <a:p>
            <a:r>
              <a:rPr lang="ar-JO" sz="2800" dirty="0"/>
              <a:t>و مستريحين إلى الدهر يكثرون ثروة</a:t>
            </a:r>
            <a:br>
              <a:rPr lang="en-US" sz="2800" dirty="0"/>
            </a:br>
            <a:r>
              <a:rPr lang="en-US" sz="2800" dirty="0"/>
              <a:t>(</a:t>
            </a:r>
            <a:r>
              <a:rPr lang="ar-JO" sz="2800" dirty="0"/>
              <a:t>مزمور 73: 12</a:t>
            </a:r>
            <a:r>
              <a:rPr lang="en-US" sz="2800" dirty="0"/>
              <a:t>)</a:t>
            </a:r>
          </a:p>
        </p:txBody>
      </p:sp>
    </p:spTree>
    <p:extLst>
      <p:ext uri="{BB962C8B-B14F-4D97-AF65-F5344CB8AC3E}">
        <p14:creationId xmlns:p14="http://schemas.microsoft.com/office/powerpoint/2010/main" val="3604982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حبقوق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5457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31041"/>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4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3200" b="1" i="0" u="none" strike="noStrike" cap="none" normalizeH="0" baseline="0" dirty="0">
                          <a:ln>
                            <a:noFill/>
                          </a:ln>
                          <a:solidFill>
                            <a:srgbClr val="FFFFFF"/>
                          </a:solidFill>
                          <a:effectLst/>
                          <a:latin typeface="Arial" charset="0"/>
                          <a:ea typeface="ＭＳ Ｐゴシック" charset="0"/>
                          <a:cs typeface="Arial" charset="0"/>
                        </a:rPr>
                        <a:t>حبقوق : دمار بابل</a:t>
                      </a:r>
                      <a:endParaRPr kumimoji="0" lang="en-US" sz="32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الإصحاحات 1-2</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الإصحاح 3</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عقوبة بابل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أغنية حمد</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حيرة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تسبيح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تحدي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مدح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الإيمان مضطرب</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الإيمان منتصر</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مشكلة</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charset="0"/>
                          <a:ea typeface="ＭＳ Ｐゴシック" charset="0"/>
                          <a:cs typeface="Arial" charset="0"/>
                        </a:rPr>
                        <a:t>حل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الله</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الله</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charset="0"/>
                          <a:ea typeface="ＭＳ Ｐゴシック" charset="0"/>
                          <a:cs typeface="Arial" charset="0"/>
                        </a:rPr>
                        <a:t>حبقوق</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70969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لماذا لا تدين خطايا يهوذا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يا الله</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سافعل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سأدين يهوذا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من خلال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البابليين</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لكن هل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ستستخدم 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أكثر شراً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من يهوذا</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طبعاً لكنني سادينهم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أيضاً</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في الغضب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أذكر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الرحمة</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إلهنا           إله رائع</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سأصبر لدينونة بابل و أفرح بالرب</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1-4</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5-11</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1: 12-2: 1</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2: 2-20</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1-2</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3-15</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charset="0"/>
                          <a:ea typeface="ＭＳ Ｐゴシック" charset="0"/>
                          <a:cs typeface="Arial" charset="0"/>
                        </a:rPr>
                        <a:t>3: 16-19</a:t>
                      </a:r>
                      <a:endParaRPr kumimoji="0" lang="en-US" sz="20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يهوذا</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charset="0"/>
                          <a:ea typeface="ＭＳ Ｐゴシック" charset="0"/>
                          <a:cs typeface="Arial" charset="0"/>
                        </a:rPr>
                        <a:t>607-605 ق.م</a:t>
                      </a:r>
                      <a:endParaRPr kumimoji="0" lang="en-US" sz="2400" b="1" i="0" u="none" strike="noStrike" cap="none" normalizeH="0" baseline="0" dirty="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627</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Oval 4">
            <a:extLst>
              <a:ext uri="{FF2B5EF4-FFF2-40B4-BE49-F238E27FC236}">
                <a16:creationId xmlns:a16="http://schemas.microsoft.com/office/drawing/2014/main" id="{5832315A-687C-0C89-E7D5-D868C799C796}"/>
              </a:ext>
            </a:extLst>
          </p:cNvPr>
          <p:cNvSpPr>
            <a:spLocks noChangeArrowheads="1"/>
          </p:cNvSpPr>
          <p:nvPr/>
        </p:nvSpPr>
        <p:spPr bwMode="auto">
          <a:xfrm>
            <a:off x="5364088" y="488776"/>
            <a:ext cx="3779912" cy="6324600"/>
          </a:xfrm>
          <a:prstGeom prst="ellipse">
            <a:avLst/>
          </a:prstGeom>
          <a:noFill/>
          <a:ln w="38100" cmpd="sng">
            <a:solidFill>
              <a:schemeClr val="bg1"/>
            </a:solidFill>
            <a:round/>
            <a:headEnd/>
            <a:tailEnd/>
          </a:ln>
        </p:spPr>
        <p:txBody>
          <a:bodyPr wrap="square">
            <a:spAutoFit/>
          </a:bodyPr>
          <a:lstStyle/>
          <a:p>
            <a:endParaRPr lang="en-US"/>
          </a:p>
        </p:txBody>
      </p:sp>
    </p:spTree>
    <p:extLst>
      <p:ext uri="{BB962C8B-B14F-4D97-AF65-F5344CB8AC3E}">
        <p14:creationId xmlns:p14="http://schemas.microsoft.com/office/powerpoint/2010/main" val="3725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274638"/>
            <a:ext cx="9296400" cy="1143000"/>
          </a:xfrm>
        </p:spPr>
        <p:txBody>
          <a:bodyPr/>
          <a:lstStyle/>
          <a:p>
            <a:pPr>
              <a:defRPr/>
            </a:pPr>
            <a:r>
              <a:rPr lang="ar-JO" dirty="0">
                <a:latin typeface="Arial" charset="0"/>
                <a:ea typeface="ＭＳ Ｐゴシック" charset="0"/>
              </a:rPr>
              <a:t>حبقوق 3 </a:t>
            </a:r>
            <a:br>
              <a:rPr lang="en-US" dirty="0">
                <a:latin typeface="Arial" charset="0"/>
                <a:ea typeface="ＭＳ Ｐゴシック" charset="0"/>
              </a:rPr>
            </a:br>
            <a:r>
              <a:rPr lang="ar-JO" dirty="0">
                <a:latin typeface="Arial" charset="0"/>
                <a:ea typeface="ＭＳ Ｐゴシック" charset="0"/>
              </a:rPr>
              <a:t>رجاء النبي</a:t>
            </a:r>
            <a:endParaRPr lang="en-US" dirty="0">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611560" y="2060848"/>
            <a:ext cx="8077200" cy="4191000"/>
          </a:xfrm>
          <a:prstGeom prst="rect">
            <a:avLst/>
          </a:prstGeom>
        </p:spPr>
      </p:pic>
    </p:spTree>
    <p:extLst>
      <p:ext uri="{BB962C8B-B14F-4D97-AF65-F5344CB8AC3E}">
        <p14:creationId xmlns:p14="http://schemas.microsoft.com/office/powerpoint/2010/main" val="2740170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4" name="Picture 3"/>
          <p:cNvPicPr>
            <a:picLocks noChangeAspect="1"/>
          </p:cNvPicPr>
          <p:nvPr/>
        </p:nvPicPr>
        <p:blipFill>
          <a:blip r:embed="rId2"/>
          <a:stretch>
            <a:fillRect/>
          </a:stretch>
        </p:blipFill>
        <p:spPr>
          <a:xfrm>
            <a:off x="520700" y="1524000"/>
            <a:ext cx="8102600" cy="3810000"/>
          </a:xfrm>
          <a:prstGeom prst="rect">
            <a:avLst/>
          </a:prstGeom>
        </p:spPr>
      </p:pic>
      <p:sp>
        <p:nvSpPr>
          <p:cNvPr id="2" name="Title 1"/>
          <p:cNvSpPr>
            <a:spLocks noGrp="1"/>
          </p:cNvSpPr>
          <p:nvPr>
            <p:ph type="title" idx="4294967295"/>
          </p:nvPr>
        </p:nvSpPr>
        <p:spPr>
          <a:xfrm>
            <a:off x="-43880" y="274638"/>
            <a:ext cx="9296400" cy="1143000"/>
          </a:xfrm>
        </p:spPr>
        <p:txBody>
          <a:bodyPr/>
          <a:lstStyle/>
          <a:p>
            <a:pPr>
              <a:defRPr/>
            </a:pPr>
            <a:r>
              <a:rPr lang="ar-JO" sz="5400" dirty="0">
                <a:latin typeface="Arial" charset="0"/>
                <a:ea typeface="ＭＳ Ｐゴシック" charset="0"/>
              </a:rPr>
              <a:t>إجابة السؤال (لماذا) هي ...</a:t>
            </a:r>
            <a:endParaRPr lang="en-US" sz="5400" dirty="0">
              <a:latin typeface="Arial" charset="0"/>
              <a:ea typeface="ＭＳ Ｐゴシック" charset="0"/>
            </a:endParaRPr>
          </a:p>
        </p:txBody>
      </p:sp>
      <p:sp>
        <p:nvSpPr>
          <p:cNvPr id="5" name="Title 1"/>
          <p:cNvSpPr txBox="1">
            <a:spLocks/>
          </p:cNvSpPr>
          <p:nvPr/>
        </p:nvSpPr>
        <p:spPr bwMode="auto">
          <a:xfrm>
            <a:off x="-36512" y="1340768"/>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6600" dirty="0">
                <a:solidFill>
                  <a:srgbClr val="000090"/>
                </a:solidFill>
                <a:effectLst/>
                <a:latin typeface="Arial" charset="0"/>
                <a:ea typeface="ＭＳ Ｐゴシック" charset="0"/>
              </a:rPr>
              <a:t>“</a:t>
            </a:r>
            <a:r>
              <a:rPr lang="ar-JO" sz="6600" dirty="0">
                <a:solidFill>
                  <a:srgbClr val="000090"/>
                </a:solidFill>
                <a:effectLst/>
                <a:latin typeface="Arial" charset="0"/>
                <a:ea typeface="ＭＳ Ｐゴシック" charset="0"/>
              </a:rPr>
              <a:t>من</a:t>
            </a:r>
            <a:r>
              <a:rPr lang="ru-RU" sz="6600" dirty="0">
                <a:solidFill>
                  <a:srgbClr val="000090"/>
                </a:solidFill>
                <a:effectLst/>
                <a:latin typeface="Arial" charset="0"/>
                <a:ea typeface="ＭＳ Ｐゴシック" charset="0"/>
              </a:rPr>
              <a:t>"</a:t>
            </a:r>
            <a:endParaRPr lang="en-US" sz="6600" dirty="0">
              <a:solidFill>
                <a:srgbClr val="000090"/>
              </a:solidFill>
              <a:effectLst/>
              <a:latin typeface="Arial" charset="0"/>
              <a:ea typeface="ＭＳ Ｐゴシック" charset="0"/>
            </a:endParaRPr>
          </a:p>
        </p:txBody>
      </p:sp>
    </p:spTree>
    <p:extLst>
      <p:ext uri="{BB962C8B-B14F-4D97-AF65-F5344CB8AC3E}">
        <p14:creationId xmlns:p14="http://schemas.microsoft.com/office/powerpoint/2010/main" val="18175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3"/>
          <p:cNvSpPr>
            <a:spLocks noChangeArrowheads="1"/>
          </p:cNvSpPr>
          <p:nvPr/>
        </p:nvSpPr>
        <p:spPr bwMode="auto">
          <a:xfrm>
            <a:off x="107504" y="76200"/>
            <a:ext cx="8928992" cy="1524000"/>
          </a:xfrm>
          <a:prstGeom prst="rect">
            <a:avLst/>
          </a:prstGeom>
          <a:solidFill>
            <a:srgbClr val="000000"/>
          </a:solidFill>
          <a:ln w="9525">
            <a:solidFill>
              <a:schemeClr val="tx1"/>
            </a:solidFill>
            <a:round/>
            <a:headEnd/>
            <a:tailEnd/>
          </a:ln>
        </p:spPr>
        <p:txBody>
          <a:bodyPr wrap="square">
            <a:spAutoFit/>
          </a:bodyPr>
          <a:lstStyle/>
          <a:p>
            <a:endParaRPr lang="en-US"/>
          </a:p>
        </p:txBody>
      </p:sp>
      <p:sp>
        <p:nvSpPr>
          <p:cNvPr id="2" name="Title 1"/>
          <p:cNvSpPr>
            <a:spLocks noGrp="1"/>
          </p:cNvSpPr>
          <p:nvPr>
            <p:ph type="title" idx="4294967295"/>
          </p:nvPr>
        </p:nvSpPr>
        <p:spPr>
          <a:xfrm>
            <a:off x="-152400" y="44624"/>
            <a:ext cx="9296400" cy="576064"/>
          </a:xfrm>
        </p:spPr>
        <p:txBody>
          <a:bodyPr/>
          <a:lstStyle/>
          <a:p>
            <a:pPr>
              <a:defRPr/>
            </a:pPr>
            <a:r>
              <a:rPr lang="ar-JO" dirty="0">
                <a:latin typeface="Arial" charset="0"/>
                <a:ea typeface="ＭＳ Ｐゴシック" charset="0"/>
              </a:rPr>
              <a:t>حبقوق 3: 1-2</a:t>
            </a:r>
            <a:endParaRPr lang="en-US" dirty="0">
              <a:latin typeface="Arial" charset="0"/>
              <a:ea typeface="ＭＳ Ｐゴシック" charset="0"/>
            </a:endParaRPr>
          </a:p>
        </p:txBody>
      </p:sp>
      <p:pic>
        <p:nvPicPr>
          <p:cNvPr id="110595" name="Picture 6" descr="Hab3PowerofGodinDese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6" name="Title 1"/>
          <p:cNvSpPr txBox="1">
            <a:spLocks/>
          </p:cNvSpPr>
          <p:nvPr/>
        </p:nvSpPr>
        <p:spPr bwMode="auto">
          <a:xfrm>
            <a:off x="179512" y="620688"/>
            <a:ext cx="8851776"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3200" b="1" dirty="0">
                <a:solidFill>
                  <a:srgbClr val="FFFFFF"/>
                </a:solidFill>
                <a:effectLst>
                  <a:glow rad="228600">
                    <a:srgbClr val="000000"/>
                  </a:glow>
                </a:effectLst>
                <a:latin typeface="Arial" charset="0"/>
                <a:cs typeface="Arial" charset="0"/>
              </a:rPr>
              <a:t>صلاة لحبقوق النبي</a:t>
            </a:r>
          </a:p>
          <a:p>
            <a:pPr algn="ctr"/>
            <a:r>
              <a:rPr lang="ar-JO" sz="3200" b="1" i="1" dirty="0">
                <a:solidFill>
                  <a:srgbClr val="FFFFFF"/>
                </a:solidFill>
                <a:effectLst>
                  <a:glow rad="228600">
                    <a:srgbClr val="000000"/>
                  </a:glow>
                </a:effectLst>
                <a:latin typeface="Arial" charset="0"/>
                <a:cs typeface="Arial" charset="0"/>
              </a:rPr>
              <a:t>على الشجوية</a:t>
            </a:r>
            <a:endParaRPr lang="en-US" sz="3600" b="1" i="1" dirty="0">
              <a:solidFill>
                <a:srgbClr val="FFFFFF"/>
              </a:solidFill>
              <a:effectLst>
                <a:glow rad="228600">
                  <a:srgbClr val="000000"/>
                </a:glow>
              </a:effectLst>
              <a:latin typeface="Arial" charset="0"/>
              <a:cs typeface="Arial" charset="0"/>
            </a:endParaRPr>
          </a:p>
        </p:txBody>
      </p:sp>
      <p:sp>
        <p:nvSpPr>
          <p:cNvPr id="110597" name="Title 1"/>
          <p:cNvSpPr txBox="1">
            <a:spLocks/>
          </p:cNvSpPr>
          <p:nvPr/>
        </p:nvSpPr>
        <p:spPr bwMode="auto">
          <a:xfrm>
            <a:off x="1331640" y="1916832"/>
            <a:ext cx="773616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ar-JO" sz="3200" b="1" dirty="0">
                <a:solidFill>
                  <a:srgbClr val="FFFFFF"/>
                </a:solidFill>
                <a:effectLst>
                  <a:glow rad="228600">
                    <a:srgbClr val="000000"/>
                  </a:glow>
                </a:effectLst>
                <a:latin typeface="Arial" charset="0"/>
                <a:cs typeface="Arial" charset="0"/>
              </a:rPr>
              <a:t>يا رب قد سمعت خبرك فجزعت</a:t>
            </a:r>
          </a:p>
          <a:p>
            <a:pPr algn="r"/>
            <a:r>
              <a:rPr lang="ar-JO" sz="3200" b="1" dirty="0">
                <a:solidFill>
                  <a:srgbClr val="FFFFFF"/>
                </a:solidFill>
                <a:effectLst>
                  <a:glow rad="228600">
                    <a:srgbClr val="000000"/>
                  </a:glow>
                </a:effectLst>
                <a:latin typeface="Arial" charset="0"/>
                <a:cs typeface="Arial" charset="0"/>
              </a:rPr>
              <a:t>يا رب عملك في وسط السنين أحيه </a:t>
            </a:r>
          </a:p>
          <a:p>
            <a:pPr algn="r"/>
            <a:r>
              <a:rPr lang="ar-JO" sz="3200" b="1" dirty="0">
                <a:solidFill>
                  <a:srgbClr val="FFFFFF"/>
                </a:solidFill>
                <a:effectLst>
                  <a:glow rad="228600">
                    <a:srgbClr val="000000"/>
                  </a:glow>
                </a:effectLst>
                <a:latin typeface="Arial" charset="0"/>
                <a:cs typeface="Arial" charset="0"/>
              </a:rPr>
              <a:t>في وسط السنين عرف</a:t>
            </a:r>
          </a:p>
          <a:p>
            <a:pPr algn="r"/>
            <a:r>
              <a:rPr lang="ar-JO" sz="3200" b="1" dirty="0">
                <a:solidFill>
                  <a:srgbClr val="FFFFFF"/>
                </a:solidFill>
                <a:effectLst>
                  <a:glow rad="228600">
                    <a:srgbClr val="000000"/>
                  </a:glow>
                </a:effectLst>
                <a:latin typeface="Arial" charset="0"/>
                <a:cs typeface="Arial" charset="0"/>
              </a:rPr>
              <a:t>في الغضب أذكر الرحمة</a:t>
            </a:r>
            <a:endParaRPr lang="en-US" sz="3200" b="1" dirty="0">
              <a:solidFill>
                <a:srgbClr val="FFFFFF"/>
              </a:solidFill>
              <a:effectLst>
                <a:glow rad="228600">
                  <a:srgbClr val="000000"/>
                </a:glow>
              </a:effectLst>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descr="hearing_Gods_vo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195736" y="-31"/>
            <a:ext cx="7056784" cy="5415755"/>
          </a:xfrm>
          <a:effectLst>
            <a:outerShdw blurRad="63500" dist="35921" dir="2700000" algn="ctr" rotWithShape="0">
              <a:schemeClr val="tx2">
                <a:alpha val="74998"/>
              </a:schemeClr>
            </a:outerShdw>
          </a:effectLst>
        </p:spPr>
        <p:txBody>
          <a:bodyPr anchor="t"/>
          <a:lstStyle/>
          <a:p>
            <a:r>
              <a:rPr lang="ar-JO" sz="3600" b="1" dirty="0">
                <a:solidFill>
                  <a:srgbClr val="FFFFFF"/>
                </a:solidFill>
                <a:effectLst>
                  <a:glow rad="228600">
                    <a:srgbClr val="000000"/>
                  </a:glow>
                </a:effectLst>
                <a:latin typeface="Arial" charset="0"/>
                <a:cs typeface="Arial" charset="0"/>
              </a:rPr>
              <a:t>يا رب قد سمعت خبرك فجزعت</a:t>
            </a:r>
            <a:br>
              <a:rPr lang="ar-JO" sz="3600" b="1" dirty="0">
                <a:solidFill>
                  <a:srgbClr val="FFFFFF"/>
                </a:solidFill>
                <a:effectLst>
                  <a:glow rad="228600">
                    <a:srgbClr val="000000"/>
                  </a:glow>
                </a:effectLst>
                <a:latin typeface="Arial" charset="0"/>
                <a:cs typeface="Arial" charset="0"/>
              </a:rPr>
            </a:br>
            <a:r>
              <a:rPr lang="ar-JO" sz="3600" b="1" dirty="0">
                <a:solidFill>
                  <a:srgbClr val="FFFFFF"/>
                </a:solidFill>
                <a:effectLst>
                  <a:glow rad="228600">
                    <a:srgbClr val="000000"/>
                  </a:glow>
                </a:effectLst>
                <a:latin typeface="Arial" charset="0"/>
                <a:cs typeface="Arial" charset="0"/>
              </a:rPr>
              <a:t>يا رب عملك في وسط السنين أحيه </a:t>
            </a:r>
            <a:br>
              <a:rPr lang="ar-JO" sz="3600" b="1" dirty="0">
                <a:solidFill>
                  <a:srgbClr val="FFFFFF"/>
                </a:solidFill>
                <a:effectLst>
                  <a:glow rad="228600">
                    <a:srgbClr val="000000"/>
                  </a:glow>
                </a:effectLst>
                <a:latin typeface="Arial" charset="0"/>
                <a:cs typeface="Arial" charset="0"/>
              </a:rPr>
            </a:br>
            <a:r>
              <a:rPr lang="ar-JO" sz="3600" b="1" dirty="0">
                <a:solidFill>
                  <a:srgbClr val="FFFFFF"/>
                </a:solidFill>
                <a:effectLst>
                  <a:glow rad="228600">
                    <a:srgbClr val="000000"/>
                  </a:glow>
                </a:effectLst>
                <a:latin typeface="Arial" charset="0"/>
                <a:cs typeface="Arial" charset="0"/>
              </a:rPr>
              <a:t>في وسط السنين عرف</a:t>
            </a:r>
            <a:br>
              <a:rPr lang="ar-JO" sz="3600" b="1" dirty="0">
                <a:solidFill>
                  <a:srgbClr val="FFFFFF"/>
                </a:solidFill>
                <a:effectLst>
                  <a:glow rad="228600">
                    <a:srgbClr val="000000"/>
                  </a:glow>
                </a:effectLst>
                <a:latin typeface="Arial" charset="0"/>
                <a:cs typeface="Arial" charset="0"/>
              </a:rPr>
            </a:br>
            <a:r>
              <a:rPr lang="ar-JO" sz="3600" b="1" dirty="0">
                <a:solidFill>
                  <a:srgbClr val="FFFFFF"/>
                </a:solidFill>
                <a:effectLst>
                  <a:glow rad="228600">
                    <a:srgbClr val="000000"/>
                  </a:glow>
                </a:effectLst>
                <a:latin typeface="Arial" charset="0"/>
                <a:cs typeface="Arial" charset="0"/>
              </a:rPr>
              <a:t>في الغضب أذكر الرحمة</a:t>
            </a:r>
            <a:br>
              <a:rPr lang="en-US" sz="3600" b="1" dirty="0">
                <a:solidFill>
                  <a:srgbClr val="FFFFFF"/>
                </a:solidFill>
                <a:effectLst>
                  <a:glow rad="228600">
                    <a:srgbClr val="000000"/>
                  </a:glow>
                </a:effectLst>
                <a:latin typeface="Arial" charset="0"/>
                <a:cs typeface="Arial"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3: 2</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576282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07504" y="260648"/>
            <a:ext cx="3851921" cy="3046988"/>
          </a:xfr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defTabSz="457200" eaLnBrk="1" fontAlgn="auto" hangingPunct="1">
              <a:spcBef>
                <a:spcPct val="50000"/>
              </a:spcBef>
              <a:spcAft>
                <a:spcPts val="0"/>
              </a:spcAft>
            </a:pPr>
            <a:r>
              <a:rPr lang="ar-JO" sz="3200" b="1" kern="1200" dirty="0">
                <a:solidFill>
                  <a:srgbClr val="FFFFFF"/>
                </a:solidFill>
                <a:effectLst>
                  <a:glow rad="101600">
                    <a:srgbClr val="000000">
                      <a:alpha val="75000"/>
                    </a:srgbClr>
                  </a:glow>
                </a:effectLst>
                <a:ea typeface="ＭＳ Ｐゴシック" charset="0"/>
              </a:rPr>
              <a:t>الله جاء من تيمان</a:t>
            </a:r>
            <a:br>
              <a:rPr lang="ar-JO" sz="3200" b="1" kern="1200" dirty="0">
                <a:solidFill>
                  <a:srgbClr val="FFFFFF"/>
                </a:solidFill>
                <a:effectLst>
                  <a:glow rad="101600">
                    <a:srgbClr val="000000">
                      <a:alpha val="75000"/>
                    </a:srgbClr>
                  </a:glow>
                </a:effectLst>
                <a:ea typeface="ＭＳ Ｐゴシック" charset="0"/>
              </a:rPr>
            </a:br>
            <a:r>
              <a:rPr lang="ar-JO" sz="3200" b="1" kern="1200" dirty="0">
                <a:solidFill>
                  <a:srgbClr val="FFFFFF"/>
                </a:solidFill>
                <a:effectLst>
                  <a:glow rad="101600">
                    <a:srgbClr val="000000">
                      <a:alpha val="75000"/>
                    </a:srgbClr>
                  </a:glow>
                </a:effectLst>
                <a:ea typeface="ＭＳ Ｐゴシック" charset="0"/>
              </a:rPr>
              <a:t>و القدوس من جبل فاران</a:t>
            </a:r>
            <a:br>
              <a:rPr lang="ar-JO" sz="3200" b="1" kern="1200" dirty="0">
                <a:solidFill>
                  <a:srgbClr val="FFFFFF"/>
                </a:solidFill>
                <a:effectLst>
                  <a:glow rad="101600">
                    <a:srgbClr val="000000">
                      <a:alpha val="75000"/>
                    </a:srgbClr>
                  </a:glow>
                </a:effectLst>
                <a:ea typeface="ＭＳ Ｐゴシック" charset="0"/>
              </a:rPr>
            </a:br>
            <a:r>
              <a:rPr lang="ar-JO" sz="3200" b="1" kern="1200" dirty="0">
                <a:solidFill>
                  <a:srgbClr val="FFFFFF"/>
                </a:solidFill>
                <a:effectLst>
                  <a:glow rad="101600">
                    <a:srgbClr val="000000">
                      <a:alpha val="75000"/>
                    </a:srgbClr>
                  </a:glow>
                </a:effectLst>
                <a:ea typeface="ＭＳ Ｐゴシック" charset="0"/>
              </a:rPr>
              <a:t>جلاله غطى السماوات</a:t>
            </a:r>
            <a:br>
              <a:rPr lang="ar-JO" sz="3200" b="1" kern="1200" dirty="0">
                <a:solidFill>
                  <a:srgbClr val="FFFFFF"/>
                </a:solidFill>
                <a:effectLst>
                  <a:glow rad="101600">
                    <a:srgbClr val="000000">
                      <a:alpha val="75000"/>
                    </a:srgbClr>
                  </a:glow>
                </a:effectLst>
                <a:ea typeface="ＭＳ Ｐゴシック" charset="0"/>
              </a:rPr>
            </a:br>
            <a:r>
              <a:rPr lang="ar-JO" sz="3200" b="1" kern="1200" dirty="0">
                <a:solidFill>
                  <a:srgbClr val="FFFFFF"/>
                </a:solidFill>
                <a:effectLst>
                  <a:glow rad="101600">
                    <a:srgbClr val="000000">
                      <a:alpha val="75000"/>
                    </a:srgbClr>
                  </a:glow>
                </a:effectLst>
                <a:ea typeface="ＭＳ Ｐゴシック" charset="0"/>
              </a:rPr>
              <a:t>و الأرض امتلأت من تسبيحه</a:t>
            </a:r>
            <a:br>
              <a:rPr lang="ar-JO" sz="3200" b="1" kern="1200" dirty="0">
                <a:solidFill>
                  <a:srgbClr val="FFFFFF"/>
                </a:solidFill>
                <a:effectLst>
                  <a:glow rad="101600">
                    <a:srgbClr val="000000">
                      <a:alpha val="75000"/>
                    </a:srgbClr>
                  </a:glow>
                </a:effectLst>
                <a:ea typeface="ＭＳ Ｐゴシック" charset="0"/>
              </a:rPr>
            </a:br>
            <a:r>
              <a:rPr lang="ar-JO" sz="3200" b="1" kern="1200" dirty="0">
                <a:solidFill>
                  <a:srgbClr val="FFFFFF"/>
                </a:solidFill>
                <a:effectLst>
                  <a:glow rad="101600">
                    <a:srgbClr val="000000">
                      <a:alpha val="75000"/>
                    </a:srgbClr>
                  </a:glow>
                </a:effectLst>
                <a:ea typeface="ＭＳ Ｐゴシック" charset="0"/>
              </a:rPr>
              <a:t>(3: 3)</a:t>
            </a:r>
            <a:endParaRPr lang="en-US" sz="3200" b="1" kern="1200" dirty="0">
              <a:solidFill>
                <a:srgbClr val="FFFFFF"/>
              </a:solidFill>
              <a:effectLst>
                <a:glow rad="101600">
                  <a:srgbClr val="000000">
                    <a:alpha val="75000"/>
                  </a:srgbClr>
                </a:glow>
              </a:effectLst>
              <a:ea typeface="ＭＳ Ｐゴシック"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يهوذا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أدوم</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811878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284984"/>
            <a:ext cx="9144000" cy="282346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كان لمعان كالنور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له من يده شعاع</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هناك استتار قدرته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248265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57192"/>
            <a:ext cx="9144000" cy="224740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قدامه ذهب الوبأ</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عند رجليه خرجت الحمى (3: 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9436499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631779"/>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وقف و قاس الأرض</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نظر فرجف الأمم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دكت الجبال الدهرية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خسفت آكام القدم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مسالك الأزل له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865708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7200" y="0"/>
            <a:ext cx="5673436" cy="6858000"/>
          </a:xfrm>
          <a:prstGeom prst="rect">
            <a:avLst/>
          </a:prstGeom>
        </p:spPr>
      </p:pic>
      <p:sp>
        <p:nvSpPr>
          <p:cNvPr id="900098" name="Rectangle 2"/>
          <p:cNvSpPr>
            <a:spLocks noGrp="1" noChangeArrowheads="1"/>
          </p:cNvSpPr>
          <p:nvPr>
            <p:ph type="ctrTitle"/>
          </p:nvPr>
        </p:nvSpPr>
        <p:spPr>
          <a:xfrm>
            <a:off x="0" y="5301208"/>
            <a:ext cx="9144000" cy="1566138"/>
          </a:xfrm>
          <a:solidFill>
            <a:schemeClr val="tx1"/>
          </a:solidFill>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كلما فكرت أكثر</a:t>
            </a: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ازددت تشويشاً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2854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Explosion 1 16"/>
          <p:cNvSpPr/>
          <p:nvPr/>
        </p:nvSpPr>
        <p:spPr bwMode="auto">
          <a:xfrm>
            <a:off x="4499992" y="3861048"/>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Explosion 1 1"/>
          <p:cNvSpPr/>
          <p:nvPr/>
        </p:nvSpPr>
        <p:spPr bwMode="auto">
          <a:xfrm>
            <a:off x="395536" y="4365104"/>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 name="Text Box 12"/>
          <p:cNvSpPr txBox="1">
            <a:spLocks noChangeArrowheads="1"/>
          </p:cNvSpPr>
          <p:nvPr/>
        </p:nvSpPr>
        <p:spPr bwMode="auto">
          <a:xfrm>
            <a:off x="-348208" y="4932456"/>
            <a:ext cx="3048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ar-JO" sz="3200" b="1" dirty="0">
                <a:solidFill>
                  <a:schemeClr val="bg1"/>
                </a:solidFill>
                <a:effectLst>
                  <a:glow rad="228600">
                    <a:schemeClr val="tx1"/>
                  </a:glow>
                </a:effectLst>
                <a:latin typeface="Arial" charset="0"/>
                <a:cs typeface="Arial" charset="0"/>
              </a:rPr>
              <a:t>كوشان</a:t>
            </a:r>
            <a:endParaRPr lang="en-US" sz="3200" b="1" dirty="0">
              <a:solidFill>
                <a:schemeClr val="bg1"/>
              </a:solidFill>
              <a:effectLst>
                <a:glow rad="228600">
                  <a:schemeClr val="tx1"/>
                </a:glow>
              </a:effectLst>
              <a:latin typeface="Arial" charset="0"/>
              <a:cs typeface="Arial" charset="0"/>
            </a:endParaRPr>
          </a:p>
        </p:txBody>
      </p:sp>
      <p:sp>
        <p:nvSpPr>
          <p:cNvPr id="10" name="Text Box 13"/>
          <p:cNvSpPr txBox="1">
            <a:spLocks noChangeArrowheads="1"/>
          </p:cNvSpPr>
          <p:nvPr/>
        </p:nvSpPr>
        <p:spPr bwMode="auto">
          <a:xfrm>
            <a:off x="5155728" y="4365104"/>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ar-JO" sz="3200" b="1" dirty="0">
                <a:solidFill>
                  <a:schemeClr val="bg1"/>
                </a:solidFill>
                <a:effectLst>
                  <a:glow rad="228600">
                    <a:schemeClr val="tx1"/>
                  </a:glow>
                </a:effectLst>
                <a:latin typeface="Arial" charset="0"/>
                <a:cs typeface="Arial" charset="0"/>
              </a:rPr>
              <a:t>مديان</a:t>
            </a:r>
            <a:endParaRPr lang="en-US" sz="3200" b="1" dirty="0">
              <a:solidFill>
                <a:schemeClr val="bg1"/>
              </a:solidFill>
              <a:effectLst>
                <a:glow rad="228600">
                  <a:schemeClr val="tx1"/>
                </a:glow>
              </a:effectLst>
              <a:latin typeface="Arial" charset="0"/>
              <a:cs typeface="Arial" charset="0"/>
            </a:endParaRPr>
          </a:p>
        </p:txBody>
      </p:sp>
      <p:sp>
        <p:nvSpPr>
          <p:cNvPr id="15"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ar-JO" sz="3200" b="1" dirty="0">
                <a:solidFill>
                  <a:schemeClr val="bg1"/>
                </a:solidFill>
                <a:effectLst>
                  <a:glow rad="228600">
                    <a:schemeClr val="tx1"/>
                  </a:glow>
                </a:effectLst>
                <a:latin typeface="Arial" charset="0"/>
                <a:cs typeface="Arial" charset="0"/>
              </a:rPr>
              <a:t>جبل سيناء</a:t>
            </a:r>
          </a:p>
        </p:txBody>
      </p:sp>
      <p:sp>
        <p:nvSpPr>
          <p:cNvPr id="900098" name="Rectangle 2"/>
          <p:cNvSpPr>
            <a:spLocks noGrp="1" noChangeArrowheads="1"/>
          </p:cNvSpPr>
          <p:nvPr>
            <p:ph type="ctrTitle"/>
          </p:nvPr>
        </p:nvSpPr>
        <p:spPr>
          <a:xfrm>
            <a:off x="0" y="188640"/>
            <a:ext cx="7020272" cy="237626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رايت خيام كوشان تحت بلية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رجفت شقق أرض مديان</a:t>
            </a:r>
            <a:br>
              <a:rPr lang="ar-JO"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3: 7</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0498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a:cs typeface="Arial"/>
              </a:rPr>
              <a:t>البحر</a:t>
            </a:r>
            <a:endParaRPr lang="en-US" b="1" dirty="0">
              <a:effectLst>
                <a:glow rad="317500">
                  <a:schemeClr val="bg2">
                    <a:alpha val="90000"/>
                  </a:schemeClr>
                </a:glow>
              </a:effectLst>
              <a:latin typeface="Arial"/>
              <a:cs typeface="Arial"/>
            </a:endParaRP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ar-JO" dirty="0">
                <a:solidFill>
                  <a:srgbClr val="FFFFFF"/>
                </a:solidFill>
                <a:effectLst>
                  <a:glow rad="317500">
                    <a:srgbClr val="212121">
                      <a:alpha val="90000"/>
                    </a:srgbClr>
                  </a:glow>
                </a:effectLst>
                <a:ea typeface="ＭＳ Ｐゴシック"/>
              </a:rPr>
              <a:t>خروج 12 </a:t>
            </a:r>
            <a:endParaRPr lang="en-US" dirty="0">
              <a:solidFill>
                <a:srgbClr val="FFFFFF"/>
              </a:solidFill>
              <a:effectLst>
                <a:glow rad="317500">
                  <a:srgbClr val="212121">
                    <a:alpha val="90000"/>
                  </a:srgbClr>
                </a:glow>
              </a:effectLst>
              <a:ea typeface="ＭＳ Ｐゴシック"/>
            </a:endParaRPr>
          </a:p>
        </p:txBody>
      </p:sp>
    </p:spTree>
    <p:extLst>
      <p:ext uri="{BB962C8B-B14F-4D97-AF65-F5344CB8AC3E}">
        <p14:creationId xmlns:p14="http://schemas.microsoft.com/office/powerpoint/2010/main" val="614116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a:cs typeface="Arial"/>
              </a:rPr>
              <a:t>القائد</a:t>
            </a:r>
            <a:endParaRPr lang="en-US" b="1" kern="1200" dirty="0">
              <a:effectLst>
                <a:glow rad="317500">
                  <a:schemeClr val="bg2">
                    <a:alpha val="90000"/>
                  </a:schemeClr>
                </a:glow>
              </a:effectLst>
              <a:latin typeface="Arial"/>
              <a:cs typeface="Arial"/>
            </a:endParaRP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ar-JO" dirty="0">
                <a:solidFill>
                  <a:srgbClr val="FFFFFF"/>
                </a:solidFill>
                <a:effectLst>
                  <a:glow rad="317500">
                    <a:srgbClr val="212121">
                      <a:alpha val="90000"/>
                    </a:srgbClr>
                  </a:glow>
                </a:effectLst>
                <a:ea typeface="ＭＳ Ｐゴシック"/>
              </a:rPr>
              <a:t>خروج 12</a:t>
            </a:r>
            <a:endParaRPr lang="en-US" dirty="0">
              <a:solidFill>
                <a:srgbClr val="FFFFFF"/>
              </a:solidFill>
              <a:effectLst>
                <a:glow rad="317500">
                  <a:srgbClr val="212121">
                    <a:alpha val="90000"/>
                  </a:srgbClr>
                </a:glow>
              </a:effectLst>
              <a:ea typeface="ＭＳ Ｐゴシック"/>
            </a:endParaRPr>
          </a:p>
        </p:txBody>
      </p:sp>
    </p:spTree>
    <p:extLst>
      <p:ext uri="{BB962C8B-B14F-4D97-AF65-F5344CB8AC3E}">
        <p14:creationId xmlns:p14="http://schemas.microsoft.com/office/powerpoint/2010/main" val="75798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Red Sea"/>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0" y="0"/>
            <a:ext cx="444316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499992" y="29469"/>
            <a:ext cx="4644008" cy="6828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هل على الأنهار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حمي يا رب</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هل على الأنهار غضبك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أو على البحر سخطك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حتى إنك ركبت خيلك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مركباتك مركبات الخلاص</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59614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9 عريت قوسك تعرية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سباعيات سهام كلمتك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شققت الأرض أنهاراً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10 أبصرتك ففزعت الجبال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سيل المياه طما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أعطت اللجة صوتها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رفعت يديها إلى العلاء</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9-10)</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376205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03648" y="29469"/>
            <a:ext cx="7740352" cy="31114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الشمس و القمر وقفا في بروجهما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لنور سهامك الطائرة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للمعان برق مجدك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11)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269173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548680"/>
            <a:ext cx="7272808" cy="563177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12 بغضب خطرت في الأرض</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بسخط دست الأمم</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13 خرجت لخلاص شعبك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لخلاص مسيحك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سحق رأس بيت الشرير</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معرياً الأساس حتى العنق</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12-13)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955106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14 ثقبت بسهامه راس قبائله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عصفوا لتشتيتي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ابتهاجهم كما لأكل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المسكين في الخفية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15 سلكت البحر بخيلك</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كوم المياه الكثيرة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14-15)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140669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سمعت فارتعدت أحشائي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من الصوت رجفت شفتاي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دخل النخر في عظامي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ارتعدت في مكاني</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لأستريح في يوم الضيق</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عند صعود الشعب الذي يزحمنا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(3: 16)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50608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12468" y="-27988"/>
            <a:ext cx="9296400" cy="1143000"/>
          </a:xfrm>
        </p:spPr>
        <p:txBody>
          <a:bodyPr/>
          <a:lstStyle/>
          <a:p>
            <a:pPr>
              <a:defRPr/>
            </a:pPr>
            <a:r>
              <a:rPr lang="ar-JO" dirty="0">
                <a:latin typeface="Arial" charset="0"/>
                <a:ea typeface="ＭＳ Ｐゴシック" charset="0"/>
              </a:rPr>
              <a:t>حبقوق 3: 17 برعم متوقع</a:t>
            </a:r>
            <a:endParaRPr lang="en-US" dirty="0">
              <a:latin typeface="Arial" charset="0"/>
              <a:ea typeface="ＭＳ Ｐゴシック" charset="0"/>
            </a:endParaRPr>
          </a:p>
        </p:txBody>
      </p:sp>
      <p:pic>
        <p:nvPicPr>
          <p:cNvPr id="111619" name="Picture 4" descr="hab 3 bu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528" y="1196752"/>
            <a:ext cx="8280920" cy="5498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14519</TotalTime>
  <Words>3614</Words>
  <Application>Microsoft Macintosh PowerPoint</Application>
  <PresentationFormat>On-screen Show (4:3)</PresentationFormat>
  <Paragraphs>739</Paragraphs>
  <Slides>124</Slides>
  <Notes>91</Notes>
  <HiddenSlides>0</HiddenSlides>
  <MMClips>0</MMClips>
  <ScaleCrop>false</ScaleCrop>
  <HeadingPairs>
    <vt:vector size="6" baseType="variant">
      <vt:variant>
        <vt:lpstr>Fonts Used</vt:lpstr>
      </vt:variant>
      <vt:variant>
        <vt:i4>13</vt:i4>
      </vt:variant>
      <vt:variant>
        <vt:lpstr>Theme</vt:lpstr>
      </vt:variant>
      <vt:variant>
        <vt:i4>20</vt:i4>
      </vt:variant>
      <vt:variant>
        <vt:lpstr>Slide Titles</vt:lpstr>
      </vt:variant>
      <vt:variant>
        <vt:i4>124</vt:i4>
      </vt:variant>
    </vt:vector>
  </HeadingPairs>
  <TitlesOfParts>
    <vt:vector size="157" baseType="lpstr">
      <vt:lpstr>26</vt:lpstr>
      <vt:lpstr>Apple Chancery</vt:lpstr>
      <vt:lpstr>Arial</vt:lpstr>
      <vt:lpstr>Arial Narrow</vt:lpstr>
      <vt:lpstr>Calisto MT</vt:lpstr>
      <vt:lpstr>Comic Sans MS</vt:lpstr>
      <vt:lpstr>Copperplate Gothic Light</vt:lpstr>
      <vt:lpstr>GillSans</vt:lpstr>
      <vt:lpstr>Impact</vt:lpstr>
      <vt:lpstr>Tahoma</vt:lpstr>
      <vt:lpstr>Times</vt:lpstr>
      <vt:lpstr>Times New Roman</vt:lpstr>
      <vt:lpstr>Wingdings</vt:lpstr>
      <vt:lpstr>Slit</vt:lpstr>
      <vt:lpstr>Shimmer</vt:lpstr>
      <vt:lpstr>Default Design</vt:lpstr>
      <vt:lpstr>2_Default Design</vt:lpstr>
      <vt:lpstr>3_Default Design</vt:lpstr>
      <vt:lpstr>Refined</vt:lpstr>
      <vt:lpstr>49_Blank Presentation</vt:lpstr>
      <vt:lpstr>27_Default Design</vt:lpstr>
      <vt:lpstr>Blank Presentation</vt:lpstr>
      <vt:lpstr>2_Slit</vt:lpstr>
      <vt:lpstr>11_Default Design</vt:lpstr>
      <vt:lpstr>Title &amp; Subtitle</vt:lpstr>
      <vt:lpstr>5_Default Design</vt:lpstr>
      <vt:lpstr>6_Default Design</vt:lpstr>
      <vt:lpstr>1_Blank Presentation</vt:lpstr>
      <vt:lpstr>3_Story</vt:lpstr>
      <vt:lpstr>8_Default Design</vt:lpstr>
      <vt:lpstr>1_Shimmer</vt:lpstr>
      <vt:lpstr>3_Slit</vt:lpstr>
      <vt:lpstr>9_Slit</vt:lpstr>
      <vt:lpstr>كن منبهراً</vt:lpstr>
      <vt:lpstr>ما الذي       أعرفه</vt:lpstr>
      <vt:lpstr>اختصر</vt:lpstr>
      <vt:lpstr>طريقة النطق</vt:lpstr>
      <vt:lpstr>pronunciation.</vt:lpstr>
      <vt:lpstr>إلى متى يا رب ؟</vt:lpstr>
      <vt:lpstr>عائلة جريفيث 9 كانون ثاني 2016</vt:lpstr>
      <vt:lpstr>لماذا يزدهر الأشرار ؟</vt:lpstr>
      <vt:lpstr>كلما فكرت أكثر ازددت تشويشاً</vt:lpstr>
      <vt:lpstr>متحير ؟</vt:lpstr>
      <vt:lpstr>حبقوق هو  النبي الوحيد  الذي يعتبر سفره  حواراً مع اللخ</vt:lpstr>
      <vt:lpstr>أمهات</vt:lpstr>
      <vt:lpstr>ثق بي</vt:lpstr>
      <vt:lpstr>(لا إجابة)</vt:lpstr>
      <vt:lpstr>لماذا الكثير من الظلم ؟</vt:lpstr>
      <vt:lpstr>كيف يجب أن نتعامل مع الحياة عندما نكون متحيرين ؟</vt:lpstr>
      <vt:lpstr>جدول زمني</vt:lpstr>
      <vt:lpstr>حبقوق 1 </vt:lpstr>
      <vt:lpstr>الوحي الذي رآه          حبقوق النبي                (حب 1: 1)</vt:lpstr>
      <vt:lpstr>التاريخ</vt:lpstr>
      <vt:lpstr>نهاية سيئة ليهوذا</vt:lpstr>
      <vt:lpstr>حبقوق 1: 3</vt:lpstr>
      <vt:lpstr>Book Chart</vt:lpstr>
      <vt:lpstr>1. غالباً ما نكون في حيرة شديدة             من خطة الله</vt:lpstr>
      <vt:lpstr>يسبب الظلم ؟</vt:lpstr>
      <vt:lpstr>نهاية سيئة ليهوذا</vt:lpstr>
      <vt:lpstr>لم تريني إثماً و تبصر جوراً و قدامي اغتصاب و ظلم  و يحدث خصام و ترفع المخاصمة نفسها لذلك جمدت الشريعة و لا يخرج الحكم بتة لأن الشرير يحيط بالصديق فلذلك يخرج الحكم معوجاً (1: 3-4)</vt:lpstr>
      <vt:lpstr>المستلمون</vt:lpstr>
      <vt:lpstr>لماذا</vt:lpstr>
      <vt:lpstr>كيف نتعامل مع الظلم  داخل عائلة الإيمان ؟</vt:lpstr>
      <vt:lpstr>حبقوق 1: 5 يتحدث عن استجابة الله  غير المتوقعة</vt:lpstr>
      <vt:lpstr>أنظروا بين الأمم و أبصروا و تحيروا حيرة  لأني عامل عملاً في أياكم  لا تصدقون به إن أخبر به (1: 5)</vt:lpstr>
      <vt:lpstr>حبقوق 1: 6</vt:lpstr>
      <vt:lpstr>الهيكل الأدبي لسفر حبقوق</vt:lpstr>
      <vt:lpstr>Book Chart</vt:lpstr>
      <vt:lpstr>7 هي هائلة و مخوفة من قبل نفسها  يخرج حكمها و جلالها</vt:lpstr>
      <vt:lpstr>9 يأتون كلهم للظلم منظر وجوههم إلى قدام و يجمعون سبياً كالرمل  10 و هي تسخر من الملوك  و الرؤساء ضحكة لها  و تضحك على كل حصن  و تكوم التراب و تأخذه (1: 9-10)</vt:lpstr>
      <vt:lpstr>ثم تتعدى روحها  فتعبر و تأثم هذه قوتها إلهها (1: 11)</vt:lpstr>
      <vt:lpstr>ألست أنت منذ الأزل يا رب إلهي قدوسي لا نموت يا رب للحكم جعلتها و يا صخر للتأديب أسستها (1: 12)</vt:lpstr>
      <vt:lpstr>التهديد البابلي</vt:lpstr>
      <vt:lpstr>البابليون</vt:lpstr>
      <vt:lpstr>PowerPoint Presentation</vt:lpstr>
      <vt:lpstr>حبقوق 1: 13</vt:lpstr>
      <vt:lpstr>خليج مارينا</vt:lpstr>
      <vt:lpstr>كيف يفعل الله  نفس الشيء اليوم ؟</vt:lpstr>
      <vt:lpstr>و تجعل الناس كسمك البحر كدبابات لا سلطان لها تطلع الكل بشصها و تصطادهم بشبكتها و تجمعهم في مصيدتها فلذلك تفرح و تبتهج (1: 14-15)</vt:lpstr>
      <vt:lpstr>آلهة صناعة الأيدي غير نافعة</vt:lpstr>
      <vt:lpstr>لذلك تذبح لشبكتها و تبخر لمصيدتها لأنه بهما سمن نصيبها و طعامها مسمن أفلأجل هذا تفرغ شبكتها و لا تعفو عن قتل الأمم دائماً (1: 16-17)</vt:lpstr>
      <vt:lpstr>حبقوق 2 </vt:lpstr>
      <vt:lpstr>انتظار الإجابة (حبقوق 2: 1)</vt:lpstr>
      <vt:lpstr>الحصول على إجابة (حب 2: 2)</vt:lpstr>
      <vt:lpstr>حبقوق 2: 3</vt:lpstr>
      <vt:lpstr>قلب الوحي : 2: 4</vt:lpstr>
      <vt:lpstr>قلب الوحي : 2-4</vt:lpstr>
      <vt:lpstr>و حقاً إن الخمر غادرة الرجل متكبر و لا يهدأ الذي قد وسع نفسه كالهاوية و هو كالموت فلا يشبع بل يجمع إلى نفسه كل الأمم و يضم إلى نفسه جميع الشعوب (2: 5)</vt:lpstr>
      <vt:lpstr>Habakkuk 2:1</vt:lpstr>
      <vt:lpstr>6 فهلا ينطق هؤلاء كلهم بهجو عليه و لغز شماتة به و يقولون ويل للمكثر ما ليس له إلى متى و للمثقل نفسه رهوناً 7 ألا يقوم بغتة مقارضوك و يستيقظ مزعزعوك فتكون غنيمة لهم  (2: 6-7)</vt:lpstr>
      <vt:lpstr>لأنك سلبت أمماً كثيرة  فبقية الشعوب كلها تسلبك لدماء الناس و ظلم الأرض و المدينة و جميع الساكنين فيها (2: 8)</vt:lpstr>
      <vt:lpstr>حبقوق 2: 9</vt:lpstr>
      <vt:lpstr>Habakkuk 2:1</vt:lpstr>
      <vt:lpstr>حبقوق 2: 9-11</vt:lpstr>
      <vt:lpstr>Habakkuk 2:1</vt:lpstr>
      <vt:lpstr>حبقوق 2: 12-13</vt:lpstr>
      <vt:lpstr>Habakkuk 2:14  </vt:lpstr>
      <vt:lpstr>حبقوق 2: 14 = مزمور 2: 8 ؟؟</vt:lpstr>
      <vt:lpstr>Habakkuk 2:1</vt:lpstr>
      <vt:lpstr>حبقوق 2: 15</vt:lpstr>
      <vt:lpstr>حبقوق 2: 16</vt:lpstr>
      <vt:lpstr>حبقوق 2: 17</vt:lpstr>
      <vt:lpstr>Habakkuk 2:1</vt:lpstr>
      <vt:lpstr>ماذا نفع التمثال المنحوت حتى نحته صانعه أو المسبوك و معلم الكذب حتى إن الصانع صنعة يتكل عليها فيصنع أوثاناً بكماً (2: 18)</vt:lpstr>
      <vt:lpstr>ويل للقائل للعود استيقظ و للحجر الأصم انتبه  أهو يعلم ها هو مطلي بالذهب و الفضة و لا روح البتة في داخله (2: 19)</vt:lpstr>
      <vt:lpstr>حبقوق 2: 20</vt:lpstr>
      <vt:lpstr>لدينا نحن أيضاً الكثير من الأشياء  التي لا نستطيع استيعابها</vt:lpstr>
      <vt:lpstr>العمل كالمعتاد هكذا</vt:lpstr>
      <vt:lpstr>هل أنت في مزاج الإنبهار ؟</vt:lpstr>
      <vt:lpstr>كيف يجب أن نتعامل مع الحياة عندما نكون متحيرين ؟</vt:lpstr>
      <vt:lpstr>1. غالباً ما نكون في حيرة شديدة             من خطة الله</vt:lpstr>
      <vt:lpstr>2. عندما تتحير كن منبهراً من طرق الله (الفكرة الرئيسية)</vt:lpstr>
      <vt:lpstr>حبقوق 3 </vt:lpstr>
      <vt:lpstr>Book Chart</vt:lpstr>
      <vt:lpstr>حبقوق 3  رجاء النبي</vt:lpstr>
      <vt:lpstr>إجابة السؤال (لماذا) هي ...</vt:lpstr>
      <vt:lpstr>حبقوق 3: 1-2</vt:lpstr>
      <vt:lpstr>يا رب قد سمعت خبرك فجزعت يا رب عملك في وسط السنين أحيه  في وسط السنين عرف في الغضب أذكر الرحمة  (3: 2)</vt:lpstr>
      <vt:lpstr>الله جاء من تيمان و القدوس من جبل فاران جلاله غطى السماوات و الأرض امتلأت من تسبيحه (3: 3)</vt:lpstr>
      <vt:lpstr>و كان لمعان كالنور له من يده شعاع و هناك استتار قدرته  (3: 4)</vt:lpstr>
      <vt:lpstr>قدامه ذهب الوبأ و عند رجليه خرجت الحمى (3: 5)</vt:lpstr>
      <vt:lpstr>وقف و قاس الأرض نظر فرجف الأمم و دكت الجبال الدهرية و خسفت آكام القدم مسالك الأزل له (3: 6)</vt:lpstr>
      <vt:lpstr>رايت خيام كوشان تحت بلية رجفت شقق أرض مديان (3: 7)</vt:lpstr>
      <vt:lpstr>البحر</vt:lpstr>
      <vt:lpstr>القائد</vt:lpstr>
      <vt:lpstr>هل على الأنهار حمي يا رب هل على الأنهار غضبك أو على البحر سخطك حتى إنك ركبت خيلك مركباتك مركبات الخلاص (3: 8)</vt:lpstr>
      <vt:lpstr>9 عريت قوسك تعرية  سباعيات سهام كلمتك  شققت الأرض أنهاراً  10 أبصرتك ففزعت الجبال  سيل المياه طما  أعطت اللجة صوتها  رفعت يديها إلى العلاء (3: 9-10)</vt:lpstr>
      <vt:lpstr>الشمس و القمر وقفا في بروجهما لنور سهامك الطائرة للمعان برق مجدك (3: 11)</vt:lpstr>
      <vt:lpstr>12 بغضب خطرت في الأرض بسخط دست الأمم 13 خرجت لخلاص شعبك لخلاص مسيحك سحق رأس بيت الشرير معرياً الأساس حتى العنق (3: 12-13)</vt:lpstr>
      <vt:lpstr>14 ثقبت بسهامه راس قبائله عصفوا لتشتيتي ابتهاجهم كما لأكل المسكين في الخفية 15 سلكت البحر بخيلك كوم المياه الكثيرة (3: 14-15)</vt:lpstr>
      <vt:lpstr>سمعت فارتعدت أحشائي من الصوت رجفت شفتاي دخل النخر في عظامي و ارتعدت في مكاني لأستريح في يوم الضيق عند صعود الشعب الذي يزحمنا (3: 16)</vt:lpstr>
      <vt:lpstr>حبقوق 3: 17 برعم متوقع</vt:lpstr>
      <vt:lpstr>حبقوق 3: 17-18</vt:lpstr>
      <vt:lpstr>مجد سنغافورة</vt:lpstr>
      <vt:lpstr>دمار سنغافورة</vt:lpstr>
      <vt:lpstr>حبقوق 3: 18</vt:lpstr>
      <vt:lpstr>Habakkuk 3:19</vt:lpstr>
      <vt:lpstr>إذلال بلشاصر</vt:lpstr>
      <vt:lpstr>PowerPoint Presentation</vt:lpstr>
      <vt:lpstr>لا تدع حيرتك تمنعك من الإنبهار بكيفية عمل الله</vt:lpstr>
      <vt:lpstr>Be Amazed</vt:lpstr>
      <vt:lpstr>Be Amazed</vt:lpstr>
      <vt:lpstr>كن منبهراً</vt:lpstr>
      <vt:lpstr>كن منبهراً</vt:lpstr>
      <vt:lpstr>كن منبهراً</vt:lpstr>
      <vt:lpstr>كن منبهراً</vt:lpstr>
      <vt:lpstr>صلاة</vt:lpstr>
      <vt:lpstr>كيف يجب أن نتعامل مع الحياة عندما نكون متحيرين ؟</vt:lpstr>
      <vt:lpstr>الفكرة الرئيسية</vt:lpstr>
      <vt:lpstr>1. غالباً ما نكون في حيرة شديدة             من خطة الله</vt:lpstr>
      <vt:lpstr>2. عندما تتحير كن منبهراً من طرق الله (الفكرة الرئيسية)</vt:lpstr>
      <vt:lpstr>ما هي القضية التي تحيرك أكثر حيث تحتاج إلى الرجاء ؟</vt:lpstr>
      <vt:lpstr>الكلمة المفتاحية</vt:lpstr>
      <vt:lpstr>الآية المفتاحية</vt:lpstr>
      <vt:lpstr>استرح في الرب</vt:lpstr>
      <vt:lpstr>Black</vt:lpstr>
      <vt:lpstr>عظات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Chia Cher Ling</dc:creator>
  <cp:lastModifiedBy>Rick Griffith</cp:lastModifiedBy>
  <cp:revision>291</cp:revision>
  <dcterms:created xsi:type="dcterms:W3CDTF">2010-04-21T11:11:15Z</dcterms:created>
  <dcterms:modified xsi:type="dcterms:W3CDTF">2022-06-16T08:50:30Z</dcterms:modified>
</cp:coreProperties>
</file>