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2.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4083" r:id="rId2"/>
    <p:sldMasterId id="2147484177" r:id="rId3"/>
    <p:sldMasterId id="2147484531" r:id="rId4"/>
    <p:sldMasterId id="2147484926" r:id="rId5"/>
    <p:sldMasterId id="2147484975" r:id="rId6"/>
    <p:sldMasterId id="2147485001" r:id="rId7"/>
    <p:sldMasterId id="2147485013" r:id="rId8"/>
    <p:sldMasterId id="2147485037" r:id="rId9"/>
    <p:sldMasterId id="2147485149" r:id="rId10"/>
    <p:sldMasterId id="2147485162" r:id="rId11"/>
    <p:sldMasterId id="2147485164" r:id="rId12"/>
    <p:sldMasterId id="2147485213" r:id="rId13"/>
    <p:sldMasterId id="2147485225" r:id="rId14"/>
    <p:sldMasterId id="2147485249" r:id="rId15"/>
    <p:sldMasterId id="2147485261" r:id="rId16"/>
  </p:sldMasterIdLst>
  <p:notesMasterIdLst>
    <p:notesMasterId r:id="rId116"/>
  </p:notesMasterIdLst>
  <p:sldIdLst>
    <p:sldId id="543" r:id="rId17"/>
    <p:sldId id="431" r:id="rId18"/>
    <p:sldId id="432" r:id="rId19"/>
    <p:sldId id="443" r:id="rId20"/>
    <p:sldId id="428" r:id="rId21"/>
    <p:sldId id="429" r:id="rId22"/>
    <p:sldId id="474" r:id="rId23"/>
    <p:sldId id="445" r:id="rId24"/>
    <p:sldId id="390" r:id="rId25"/>
    <p:sldId id="258" r:id="rId26"/>
    <p:sldId id="444" r:id="rId27"/>
    <p:sldId id="270" r:id="rId28"/>
    <p:sldId id="442" r:id="rId29"/>
    <p:sldId id="391" r:id="rId30"/>
    <p:sldId id="387" r:id="rId31"/>
    <p:sldId id="388" r:id="rId32"/>
    <p:sldId id="380" r:id="rId33"/>
    <p:sldId id="400" r:id="rId34"/>
    <p:sldId id="259" r:id="rId35"/>
    <p:sldId id="401" r:id="rId36"/>
    <p:sldId id="402" r:id="rId37"/>
    <p:sldId id="403" r:id="rId38"/>
    <p:sldId id="404" r:id="rId39"/>
    <p:sldId id="405" r:id="rId40"/>
    <p:sldId id="406" r:id="rId41"/>
    <p:sldId id="407" r:id="rId42"/>
    <p:sldId id="408" r:id="rId43"/>
    <p:sldId id="409" r:id="rId44"/>
    <p:sldId id="410" r:id="rId45"/>
    <p:sldId id="411" r:id="rId46"/>
    <p:sldId id="412" r:id="rId47"/>
    <p:sldId id="413" r:id="rId48"/>
    <p:sldId id="414" r:id="rId49"/>
    <p:sldId id="415" r:id="rId50"/>
    <p:sldId id="416" r:id="rId51"/>
    <p:sldId id="417" r:id="rId52"/>
    <p:sldId id="389" r:id="rId53"/>
    <p:sldId id="395" r:id="rId54"/>
    <p:sldId id="460" r:id="rId55"/>
    <p:sldId id="461" r:id="rId56"/>
    <p:sldId id="462" r:id="rId57"/>
    <p:sldId id="464" r:id="rId58"/>
    <p:sldId id="463" r:id="rId59"/>
    <p:sldId id="392" r:id="rId60"/>
    <p:sldId id="398" r:id="rId61"/>
    <p:sldId id="475" r:id="rId62"/>
    <p:sldId id="4977" r:id="rId63"/>
    <p:sldId id="393" r:id="rId64"/>
    <p:sldId id="394" r:id="rId65"/>
    <p:sldId id="471" r:id="rId66"/>
    <p:sldId id="436" r:id="rId67"/>
    <p:sldId id="324" r:id="rId68"/>
    <p:sldId id="473" r:id="rId69"/>
    <p:sldId id="450" r:id="rId70"/>
    <p:sldId id="451" r:id="rId71"/>
    <p:sldId id="465" r:id="rId72"/>
    <p:sldId id="452" r:id="rId73"/>
    <p:sldId id="260" r:id="rId74"/>
    <p:sldId id="441" r:id="rId75"/>
    <p:sldId id="397" r:id="rId76"/>
    <p:sldId id="453" r:id="rId77"/>
    <p:sldId id="379" r:id="rId78"/>
    <p:sldId id="433" r:id="rId79"/>
    <p:sldId id="1254" r:id="rId80"/>
    <p:sldId id="435" r:id="rId81"/>
    <p:sldId id="381" r:id="rId82"/>
    <p:sldId id="455" r:id="rId83"/>
    <p:sldId id="456" r:id="rId84"/>
    <p:sldId id="345" r:id="rId85"/>
    <p:sldId id="348" r:id="rId86"/>
    <p:sldId id="349" r:id="rId87"/>
    <p:sldId id="1255" r:id="rId88"/>
    <p:sldId id="351" r:id="rId89"/>
    <p:sldId id="352" r:id="rId90"/>
    <p:sldId id="353" r:id="rId91"/>
    <p:sldId id="354" r:id="rId92"/>
    <p:sldId id="355" r:id="rId93"/>
    <p:sldId id="356" r:id="rId94"/>
    <p:sldId id="357" r:id="rId95"/>
    <p:sldId id="358" r:id="rId96"/>
    <p:sldId id="359" r:id="rId97"/>
    <p:sldId id="360" r:id="rId98"/>
    <p:sldId id="378" r:id="rId99"/>
    <p:sldId id="317" r:id="rId100"/>
    <p:sldId id="332" r:id="rId101"/>
    <p:sldId id="331" r:id="rId102"/>
    <p:sldId id="330" r:id="rId103"/>
    <p:sldId id="4978" r:id="rId104"/>
    <p:sldId id="448" r:id="rId105"/>
    <p:sldId id="449" r:id="rId106"/>
    <p:sldId id="459" r:id="rId107"/>
    <p:sldId id="466" r:id="rId108"/>
    <p:sldId id="269" r:id="rId109"/>
    <p:sldId id="326" r:id="rId110"/>
    <p:sldId id="468" r:id="rId111"/>
    <p:sldId id="469" r:id="rId112"/>
    <p:sldId id="467" r:id="rId113"/>
    <p:sldId id="319" r:id="rId114"/>
    <p:sldId id="337" r:id="rId11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D20"/>
    <a:srgbClr val="FDFDFD"/>
    <a:srgbClr val="FFFFFF"/>
    <a:srgbClr val="CC3300"/>
    <a:srgbClr val="666633"/>
    <a:srgbClr val="6600CC"/>
    <a:srgbClr val="CCCC00"/>
    <a:srgbClr val="FF3300"/>
    <a:srgbClr val="6600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69" autoAdjust="0"/>
    <p:restoredTop sz="74040" autoAdjust="0"/>
  </p:normalViewPr>
  <p:slideViewPr>
    <p:cSldViewPr>
      <p:cViewPr varScale="1">
        <p:scale>
          <a:sx n="66" d="100"/>
          <a:sy n="66" d="100"/>
        </p:scale>
        <p:origin x="184" y="1136"/>
      </p:cViewPr>
      <p:guideLst>
        <p:guide orient="horz" pos="2160"/>
        <p:guide pos="2880"/>
      </p:guideLst>
    </p:cSldViewPr>
  </p:slideViewPr>
  <p:outlineViewPr>
    <p:cViewPr>
      <p:scale>
        <a:sx n="33" d="100"/>
        <a:sy n="33" d="100"/>
      </p:scale>
      <p:origin x="0" y="28744"/>
    </p:cViewPr>
    <p:sldLst>
      <p:sld r:id="rId1" collapse="1"/>
      <p:sld r:id="rId2" collapse="1"/>
      <p:sld r:id="rId3" collapse="1"/>
    </p:sldLst>
  </p:outlineViewPr>
  <p:notesTextViewPr>
    <p:cViewPr>
      <p:scale>
        <a:sx n="100" d="100"/>
        <a:sy n="100" d="100"/>
      </p:scale>
      <p:origin x="0" y="0"/>
    </p:cViewPr>
  </p:notesTextViewPr>
  <p:sorterViewPr>
    <p:cViewPr varScale="1">
      <p:scale>
        <a:sx n="80" d="100"/>
        <a:sy n="80" d="100"/>
      </p:scale>
      <p:origin x="0" y="5520"/>
    </p:cViewPr>
  </p:sorterViewPr>
  <p:notesViewPr>
    <p:cSldViewPr>
      <p:cViewPr varScale="1">
        <p:scale>
          <a:sx n="114" d="100"/>
          <a:sy n="114" d="100"/>
        </p:scale>
        <p:origin x="184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presProps" Target="presProp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viewProps" Target="viewProp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s>
</file>

<file path=ppt/_rels/viewProps.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slide" Target="slides/slide58.xml"/><Relationship Id="rId1"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28" charset="0"/>
                <a:ea typeface="+mn-ea"/>
                <a:cs typeface="+mn-cs"/>
              </a:defRPr>
            </a:lvl1pPr>
          </a:lstStyle>
          <a:p>
            <a:pPr>
              <a:defRPr/>
            </a:pPr>
            <a:endParaRPr lang="en-US"/>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28" charset="0"/>
                <a:ea typeface="+mn-ea"/>
                <a:cs typeface="+mn-cs"/>
              </a:defRPr>
            </a:lvl1pPr>
          </a:lstStyle>
          <a:p>
            <a:pPr>
              <a:defRPr/>
            </a:pPr>
            <a:endParaRPr lang="en-US"/>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81DD3F3-53D3-A84B-A27B-1FDB08CA216B}" type="slidenum">
              <a:rPr lang="en-US"/>
              <a:pPr>
                <a:defRPr/>
              </a:pPr>
              <a:t>‹#›</a:t>
            </a:fld>
            <a:endParaRPr lang="en-US"/>
          </a:p>
        </p:txBody>
      </p:sp>
    </p:spTree>
    <p:extLst>
      <p:ext uri="{BB962C8B-B14F-4D97-AF65-F5344CB8AC3E}">
        <p14:creationId xmlns:p14="http://schemas.microsoft.com/office/powerpoint/2010/main" val="838141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28" charset="0"/>
        <a:ea typeface="ＭＳ Ｐゴシック" charset="0"/>
        <a:cs typeface="Geneva" charset="-128"/>
      </a:defRPr>
    </a:lvl1pPr>
    <a:lvl2pPr marL="4572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pitchFamily="-128" charset="0"/>
        <a:ea typeface="ＭＳ Ｐゴシック" charset="-128"/>
        <a:cs typeface="ＭＳ Ｐゴシック" charset="-128"/>
      </a:defRPr>
    </a:lvl3pPr>
    <a:lvl4pPr marL="1371600" algn="l" rtl="0" eaLnBrk="0" fontAlgn="base" hangingPunct="0">
      <a:spcBef>
        <a:spcPct val="30000"/>
      </a:spcBef>
      <a:spcAft>
        <a:spcPct val="0"/>
      </a:spcAft>
      <a:defRPr sz="1200" kern="1200">
        <a:solidFill>
          <a:schemeClr val="tx1"/>
        </a:solidFill>
        <a:latin typeface="Times New Roman" pitchFamily="-12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28"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3398683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F386C1-7EC8-6748-BECB-489471DD13A4}" type="slidenum">
              <a:rPr lang="en-US" sz="1200"/>
              <a:pPr eaLnBrk="1" hangingPunct="1"/>
              <a:t>10</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D8F2EC-27CA-B545-8280-4EF5557328BB}" type="slidenum">
              <a:rPr lang="en-US" sz="1200"/>
              <a:pPr eaLnBrk="1" hangingPunct="1"/>
              <a:t>12</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The LORD pushes down those who exalt themselves</a:t>
            </a:r>
            <a:r>
              <a:rPr lang="en-SG" sz="1200" kern="1200">
                <a:solidFill>
                  <a:schemeClr val="tx1"/>
                </a:solidFill>
                <a:effectLst/>
                <a:latin typeface="Times New Roman" pitchFamily="-128" charset="0"/>
                <a:ea typeface="ＭＳ Ｐゴシック" charset="0"/>
                <a:cs typeface="Geneva" charset="-128"/>
              </a:rPr>
              <a:t>.</a:t>
            </a:r>
            <a:endParaRPr lang="en-US"/>
          </a:p>
        </p:txBody>
      </p:sp>
      <p:sp>
        <p:nvSpPr>
          <p:cNvPr id="4" name="Slide Number Placeholder 3"/>
          <p:cNvSpPr>
            <a:spLocks noGrp="1"/>
          </p:cNvSpPr>
          <p:nvPr>
            <p:ph type="sldNum" sz="quarter" idx="10"/>
          </p:nvPr>
        </p:nvSpPr>
        <p:spPr/>
        <p:txBody>
          <a:bodyPr/>
          <a:lstStyle/>
          <a:p>
            <a:pPr>
              <a:defRPr/>
            </a:pPr>
            <a:fld id="{F81DD3F3-53D3-A84B-A27B-1FDB08CA216B}" type="slidenum">
              <a:rPr lang="en-US"/>
              <a:pPr>
                <a:defRPr/>
              </a:pPr>
              <a:t>13</a:t>
            </a:fld>
            <a:endParaRPr lang="en-US"/>
          </a:p>
        </p:txBody>
      </p:sp>
    </p:spTree>
    <p:extLst>
      <p:ext uri="{BB962C8B-B14F-4D97-AF65-F5344CB8AC3E}">
        <p14:creationId xmlns:p14="http://schemas.microsoft.com/office/powerpoint/2010/main" val="749527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Unlike all of the prophets except Joel, Obadiah does</a:t>
            </a:r>
            <a:r>
              <a:rPr lang="en-US" baseline="0"/>
              <a:t> not give the name of the king while he prophesied. This makes it tough to know when he wrote.</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God invites the nations to come and judge Edom (1b) [which occurred as the Nabateans, Jews under John Hyrcanus, and Romans under Titus all contributed to the annihilation of the Edomites].</a:t>
            </a:r>
            <a:r>
              <a:rPr lang="en-SG">
                <a:effectLst/>
              </a:rPr>
              <a:t> </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B296-E7E5-0246-BE29-5F430A777DAB}" type="slidenum">
              <a:rPr lang="en-US" sz="1200"/>
              <a:pPr eaLnBrk="1" hangingPunct="1"/>
              <a:t>17</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a:p>
            <a:pPr eaLnBrk="1" hangingPunct="1"/>
            <a:r>
              <a:rPr lang="en-US" sz="1200" kern="1200">
                <a:solidFill>
                  <a:schemeClr val="tx1"/>
                </a:solidFill>
                <a:effectLst/>
                <a:latin typeface="Times New Roman" pitchFamily="-128" charset="0"/>
                <a:ea typeface="ＭＳ Ｐゴシック" charset="0"/>
                <a:cs typeface="Geneva" charset="-128"/>
              </a:rPr>
              <a:t>The LORD describes Edom</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s destruction aided by deceptive allies and involving a humiliating slaughter and plundering (1b-9). Note the Fulfillment: The Nabateans around 500 BC were invited to an Edomite banquet but deceived, slaughtered and plundered the Edomites</a:t>
            </a:r>
            <a:r>
              <a:rPr lang="en-SG" sz="1200" kern="1200">
                <a:solidFill>
                  <a:schemeClr val="tx1"/>
                </a:solidFill>
                <a:effectLst/>
                <a:latin typeface="Times New Roman" pitchFamily="-128" charset="0"/>
                <a:ea typeface="ＭＳ Ｐゴシック" charset="0"/>
                <a:cs typeface="Geneva" charset="-128"/>
              </a:rPr>
              <a:t>.</a:t>
            </a:r>
          </a:p>
          <a:p>
            <a:pPr eaLnBrk="1" hangingPunct="1"/>
            <a:r>
              <a:rPr lang="en-US" sz="1200" kern="1200">
                <a:solidFill>
                  <a:schemeClr val="tx1"/>
                </a:solidFill>
                <a:effectLst/>
                <a:latin typeface="Times New Roman" pitchFamily="-128" charset="0"/>
                <a:ea typeface="ＭＳ Ｐゴシック" charset="0"/>
                <a:cs typeface="Geneva" charset="-128"/>
              </a:rPr>
              <a:t>God describes Edomite destruction by the nations as being brought low in humiliation from arrogant dwellings high in the rocks and as a fallen eagle (1b-4).</a:t>
            </a:r>
            <a:r>
              <a:rPr lang="en-SG">
                <a:effectLst/>
              </a:rPr>
              <a:t> </a:t>
            </a:r>
            <a:endParaRPr lang="en-US">
              <a:latin typeface="Times New Roman" charset="0"/>
              <a:cs typeface="Genev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5047BF-1C83-774C-AE98-ACFA47ADD28D}" type="slidenum">
              <a:rPr lang="en-US" sz="1200"/>
              <a:pPr eaLnBrk="1" hangingPunct="1"/>
              <a:t>18</a:t>
            </a:fld>
            <a:endParaRPr lang="en-US" sz="1200"/>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CE0748-2F33-9243-ADE8-71C8D52FC859}" type="slidenum">
              <a:rPr lang="en-US" sz="1200"/>
              <a:pPr eaLnBrk="1" hangingPunct="1"/>
              <a:t>19</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We all hate pride.  At least we hate it in </a:t>
            </a:r>
            <a:r>
              <a:rPr lang="en-US" sz="1200" i="1" kern="1200">
                <a:solidFill>
                  <a:schemeClr val="tx1"/>
                </a:solidFill>
                <a:effectLst/>
                <a:latin typeface="Times New Roman" pitchFamily="-128" charset="0"/>
                <a:ea typeface="ＭＳ Ｐゴシック" charset="0"/>
                <a:cs typeface="Geneva" charset="-128"/>
              </a:rPr>
              <a:t>others!</a:t>
            </a:r>
            <a:r>
              <a:rPr lang="en-US" sz="1200" kern="1200">
                <a:solidFill>
                  <a:schemeClr val="tx1"/>
                </a:solidFill>
                <a:effectLst/>
                <a:latin typeface="Times New Roman" pitchFamily="-128" charset="0"/>
                <a:ea typeface="ＭＳ Ｐゴシック" charset="0"/>
                <a:cs typeface="Geneva" charset="-128"/>
              </a:rPr>
              <a:t> </a:t>
            </a:r>
          </a:p>
          <a:p>
            <a:r>
              <a:rPr lang="en-US" sz="1200" kern="1200">
                <a:solidFill>
                  <a:schemeClr val="tx1"/>
                </a:solidFill>
                <a:effectLst/>
                <a:latin typeface="Times New Roman" pitchFamily="-128" charset="0"/>
                <a:ea typeface="ＭＳ Ｐゴシック" charset="0"/>
                <a:cs typeface="Geneva" charset="-128"/>
              </a:rPr>
              <a:t>• Yet we all struggle with it.</a:t>
            </a:r>
            <a:r>
              <a:rPr lang="en-SG">
                <a:effectLst/>
              </a:rPr>
              <a:t> Do you agree?</a:t>
            </a:r>
          </a:p>
          <a:p>
            <a:r>
              <a:rPr lang="en-US" sz="1200" kern="1200">
                <a:solidFill>
                  <a:schemeClr val="tx1"/>
                </a:solidFill>
                <a:effectLst/>
                <a:latin typeface="Times New Roman" pitchFamily="-128" charset="0"/>
                <a:ea typeface="ＭＳ Ｐゴシック" charset="0"/>
                <a:cs typeface="Geneva" charset="-128"/>
              </a:rPr>
              <a:t>Yet perhaps a more important question is this…</a:t>
            </a:r>
            <a:r>
              <a:rPr lang="en-SG">
                <a:effectLst/>
              </a:rPr>
              <a:t> </a:t>
            </a:r>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9C6532-28C5-714F-AEA0-EE0351C012F2}" type="slidenum">
              <a:rPr lang="en-US" sz="1200"/>
              <a:pPr eaLnBrk="1" hangingPunct="1"/>
              <a:t>20</a:t>
            </a:fld>
            <a:endParaRPr lang="en-US" sz="120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217E6D-5FB9-4249-BE71-954D23333801}" type="slidenum">
              <a:rPr lang="en-US" sz="1200"/>
              <a:pPr eaLnBrk="1" hangingPunct="1"/>
              <a:t>21</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B5EA8F-5AA2-484E-90CB-C3179AA70453}" type="slidenum">
              <a:rPr lang="en-US" sz="1200"/>
              <a:pPr eaLnBrk="1" hangingPunct="1"/>
              <a:t>22</a:t>
            </a:fld>
            <a:endParaRPr 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A4C792-B619-314D-9B68-14ED747481D9}" type="slidenum">
              <a:rPr lang="en-US" sz="1200"/>
              <a:pPr eaLnBrk="1" hangingPunct="1"/>
              <a:t>23</a:t>
            </a:fld>
            <a:endParaRPr lang="en-US"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C1E0B1-A0ED-BB4A-AFB9-3B8EF421F610}" type="slidenum">
              <a:rPr lang="en-US" sz="1200"/>
              <a:pPr eaLnBrk="1" hangingPunct="1"/>
              <a:t>24</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BD1CAE-396E-DD44-830A-60C145D0BBC5}" type="slidenum">
              <a:rPr lang="en-US" sz="1200"/>
              <a:pPr eaLnBrk="1" hangingPunct="1"/>
              <a:t>25</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6A25A7-64AD-2643-AF92-97253E5B3998}" type="slidenum">
              <a:rPr lang="en-US" sz="1200"/>
              <a:pPr eaLnBrk="1" hangingPunct="1"/>
              <a:t>26</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2B799A-25FD-0B48-9C6B-3874A45B4DA0}" type="slidenum">
              <a:rPr lang="en-US" sz="1200"/>
              <a:pPr eaLnBrk="1" hangingPunct="1"/>
              <a:t>27</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229A36-E621-5A46-ABB7-D9E8B159950A}" type="slidenum">
              <a:rPr lang="en-US" sz="1200"/>
              <a:pPr eaLnBrk="1" hangingPunct="1"/>
              <a:t>28</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84817B-0B16-9841-BA2E-A5D929DC6BC1}" type="slidenum">
              <a:rPr lang="en-US" sz="1200"/>
              <a:pPr eaLnBrk="1" hangingPunct="1"/>
              <a:t>29</a:t>
            </a:fld>
            <a:endParaRPr 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Tell your answer to the person next to you in the next 60 seconds.</a:t>
            </a:r>
            <a:r>
              <a:rPr lang="en-SG">
                <a:effectLst/>
              </a:rPr>
              <a:t> </a:t>
            </a:r>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F46052-D422-8B4C-81EF-27D6AD1D03AF}" type="slidenum">
              <a:rPr lang="en-US" sz="1200"/>
              <a:pPr eaLnBrk="1" hangingPunct="1"/>
              <a:t>30</a:t>
            </a:fld>
            <a:endParaRPr 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89D6CE-B4C7-B045-8334-5BBE5F0C7EEE}" type="slidenum">
              <a:rPr lang="en-US" sz="1200"/>
              <a:pPr eaLnBrk="1" hangingPunct="1"/>
              <a:t>31</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B296-E7E5-0246-BE29-5F430A777DAB}" type="slidenum">
              <a:rPr lang="en-US" sz="1200"/>
              <a:pPr eaLnBrk="1" hangingPunct="1"/>
              <a:t>32</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1753CF-8C06-6548-8888-DCE7A0FDD888}" type="slidenum">
              <a:rPr lang="en-US" sz="1200"/>
              <a:pPr eaLnBrk="1" hangingPunct="1"/>
              <a:t>33</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B71C8B-8FE8-8243-A0D6-9CBB83EEAC60}" type="slidenum">
              <a:rPr lang="en-US" sz="1200"/>
              <a:pPr eaLnBrk="1" hangingPunct="1"/>
              <a:t>34</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5C5903-02E9-3E44-97D0-F4D1DCC67DF7}" type="slidenum">
              <a:rPr lang="en-US" sz="1200"/>
              <a:pPr eaLnBrk="1" hangingPunct="1"/>
              <a:t>35</a:t>
            </a:fld>
            <a:endParaRPr 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8BBCC-62A9-FE44-9ED3-6B353E4495B1}" type="slidenum">
              <a:rPr lang="en-US" sz="1200"/>
              <a:pPr eaLnBrk="1" hangingPunct="1"/>
              <a:t>36</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Does God hate pride too?</a:t>
            </a:r>
            <a:r>
              <a:rPr lang="en-SG">
                <a:effectLst/>
              </a:rPr>
              <a:t> </a:t>
            </a:r>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45049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60648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We try to preach from various sections of Scripture here at this church. In</a:t>
            </a:r>
            <a:r>
              <a:rPr lang="en-US" baseline="0">
                <a:latin typeface="Arial" charset="0"/>
                <a:ea typeface="ＭＳ Ｐゴシック" charset="0"/>
                <a:cs typeface="ＭＳ Ｐゴシック" charset="0"/>
              </a:rPr>
              <a:t> recent years, we have series on Genesis (Law), Judges (History), Poetry (Ecclesiastes), and Isaiah, Jeremiah, and Daniel (Major Prophets). Sounds like time to get into the Minor Prophets, right?</a:t>
            </a:r>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C81849-8812-F54A-A804-D4905F8CCD42}" type="slidenum">
              <a:rPr lang="en-US" sz="1200" b="1">
                <a:solidFill>
                  <a:srgbClr val="000000"/>
                </a:solidFill>
                <a:latin typeface="Times" charset="0"/>
              </a:rPr>
              <a:pPr eaLnBrk="1" hangingPunct="1"/>
              <a:t>54</a:t>
            </a:fld>
            <a:endParaRPr lang="en-US" sz="1200" b="1">
              <a:solidFill>
                <a:srgbClr val="000000"/>
              </a:solidFill>
              <a:latin typeface="Times" charset="0"/>
            </a:endParaRPr>
          </a:p>
        </p:txBody>
      </p:sp>
      <p:sp>
        <p:nvSpPr>
          <p:cNvPr id="339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997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BE-31-Obadiah-54</a:t>
            </a:r>
          </a:p>
          <a:p>
            <a:pPr eaLnBrk="1" hangingPunct="1">
              <a:spcBef>
                <a:spcPct val="0"/>
              </a:spcBef>
            </a:pPr>
            <a:r>
              <a:rPr lang="en-US" dirty="0">
                <a:latin typeface="Times New Roman" charset="0"/>
              </a:rPr>
              <a:t>OS-04-Numbers-272</a:t>
            </a:r>
          </a:p>
          <a:p>
            <a:pPr eaLnBrk="1" hangingPunct="1">
              <a:spcBef>
                <a:spcPct val="0"/>
              </a:spcBef>
            </a:pPr>
            <a:r>
              <a:rPr lang="en-US" dirty="0">
                <a:latin typeface="Times New Roman" charset="0"/>
              </a:rPr>
              <a:t>OS-31-Obadiah-129</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6C9586-130C-BB40-B009-36287BE66FB6}" type="slidenum">
              <a:rPr lang="en-US" sz="1200" b="1">
                <a:solidFill>
                  <a:srgbClr val="000000"/>
                </a:solidFill>
                <a:latin typeface="Times" charset="0"/>
              </a:rPr>
              <a:pPr eaLnBrk="1" hangingPunct="1"/>
              <a:t>55</a:t>
            </a:fld>
            <a:endParaRPr lang="en-US" sz="1200" b="1">
              <a:solidFill>
                <a:srgbClr val="000000"/>
              </a:solidFill>
              <a:latin typeface="Times" charset="0"/>
            </a:endParaRPr>
          </a:p>
        </p:txBody>
      </p:sp>
      <p:sp>
        <p:nvSpPr>
          <p:cNvPr id="342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201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BE-31-Obadiah-55</a:t>
            </a:r>
          </a:p>
          <a:p>
            <a:pPr eaLnBrk="1" hangingPunct="1">
              <a:spcBef>
                <a:spcPct val="0"/>
              </a:spcBef>
            </a:pPr>
            <a:r>
              <a:rPr lang="en-US" dirty="0">
                <a:latin typeface="Times New Roman" charset="0"/>
              </a:rPr>
              <a:t>OS-04-Numbers-273</a:t>
            </a:r>
          </a:p>
          <a:p>
            <a:pPr eaLnBrk="1" hangingPunct="1">
              <a:spcBef>
                <a:spcPct val="0"/>
              </a:spcBef>
            </a:pPr>
            <a:r>
              <a:rPr lang="en-US" dirty="0">
                <a:latin typeface="Times New Roman" charset="0"/>
              </a:rPr>
              <a:t>OS-31-Obadiah-130</a:t>
            </a:r>
          </a:p>
          <a:p>
            <a:pPr eaLnBrk="1" hangingPunct="1">
              <a:spcBef>
                <a:spcPct val="0"/>
              </a:spcBef>
            </a:pPr>
            <a:endParaRPr lang="en-US" dirty="0">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The LORD pushes down those who exalt themselves</a:t>
            </a:r>
            <a:r>
              <a:rPr lang="en-SG" sz="1200" kern="1200">
                <a:solidFill>
                  <a:schemeClr val="tx1"/>
                </a:solidFill>
                <a:effectLst/>
                <a:latin typeface="Times New Roman" pitchFamily="-128" charset="0"/>
                <a:ea typeface="ＭＳ Ｐゴシック" charset="0"/>
                <a:cs typeface="Geneva" charset="-128"/>
              </a:rPr>
              <a:t>.</a:t>
            </a:r>
            <a:endParaRPr lang="en-US"/>
          </a:p>
        </p:txBody>
      </p:sp>
      <p:sp>
        <p:nvSpPr>
          <p:cNvPr id="4" name="Slide Number Placeholder 3"/>
          <p:cNvSpPr>
            <a:spLocks noGrp="1"/>
          </p:cNvSpPr>
          <p:nvPr>
            <p:ph type="sldNum" sz="quarter" idx="10"/>
          </p:nvPr>
        </p:nvSpPr>
        <p:spPr/>
        <p:txBody>
          <a:bodyPr/>
          <a:lstStyle/>
          <a:p>
            <a:pPr>
              <a:defRPr/>
            </a:pPr>
            <a:fld id="{F81DD3F3-53D3-A84B-A27B-1FDB08CA216B}" type="slidenum">
              <a:rPr lang="en-US"/>
              <a:pPr>
                <a:defRPr/>
              </a:pPr>
              <a:t>56</a:t>
            </a:fld>
            <a:endParaRPr lang="en-US"/>
          </a:p>
        </p:txBody>
      </p:sp>
    </p:spTree>
    <p:extLst>
      <p:ext uri="{BB962C8B-B14F-4D97-AF65-F5344CB8AC3E}">
        <p14:creationId xmlns:p14="http://schemas.microsoft.com/office/powerpoint/2010/main" val="749527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A552F-9C9C-D54F-A115-E05924B2E570}" type="slidenum">
              <a:rPr lang="en-US" sz="1200"/>
              <a:pPr eaLnBrk="1" hangingPunct="1"/>
              <a:t>58</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63</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When we approach</a:t>
            </a:r>
            <a:r>
              <a:rPr lang="en-US" baseline="0" dirty="0">
                <a:latin typeface="Times New Roman" charset="0"/>
                <a:ea typeface="ＭＳ Ｐゴシック" charset="0"/>
                <a:cs typeface="ＭＳ Ｐゴシック" charset="0"/>
              </a:rPr>
              <a:t> the summit of a mountain range, it looks like the peaks continually go upward.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latin typeface="Times New Roman" charset="0"/>
                <a:cs typeface="Geneva" charset="0"/>
              </a:rPr>
              <a:t>____________</a:t>
            </a:r>
          </a:p>
          <a:p>
            <a:pPr eaLnBrk="1" hangingPunct="1"/>
            <a:r>
              <a:rPr lang="en-US" baseline="0" dirty="0">
                <a:latin typeface="Times New Roman" charset="0"/>
                <a:cs typeface="Geneva" charset="0"/>
              </a:rPr>
              <a:t>Common Slides English-151</a:t>
            </a:r>
          </a:p>
          <a:p>
            <a:pPr eaLnBrk="1" hangingPunct="1"/>
            <a:r>
              <a:rPr lang="en-US" baseline="0">
                <a:latin typeface="Times New Roman" charset="0"/>
                <a:cs typeface="Geneva" charset="0"/>
              </a:rPr>
              <a:t>BE-31-Obadiah-64</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These twelve preaches</a:t>
            </a:r>
            <a:r>
              <a:rPr lang="en-US" baseline="0"/>
              <a:t> courageously confronted their culture, each one writing one book. Since they were so small, the Jews bound them together into a single scroll that they simply called </a:t>
            </a:r>
            <a:r>
              <a:rPr lang="mr-IN" baseline="0"/>
              <a:t>"</a:t>
            </a:r>
            <a:r>
              <a:rPr lang="en-US" baseline="0"/>
              <a:t>The Twelve.</a:t>
            </a:r>
            <a:r>
              <a:rPr lang="mr-IN" baseline="0"/>
              <a:t>"</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65</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From our vantage point, we clearly see that the Messiah would come twice. It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like being able to see the valleys</a:t>
            </a:r>
            <a:r>
              <a:rPr lang="en-US" baseline="0">
                <a:latin typeface="Times New Roman" charset="0"/>
                <a:ea typeface="ＭＳ Ｐゴシック" charset="0"/>
                <a:cs typeface="ＭＳ Ｐゴシック" charset="0"/>
              </a:rPr>
              <a:t> between each set of peaks. However, the prophets did not see these valleys but only saw the future as a whole.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66</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latin typeface="Calibri" charset="0"/>
              </a:rPr>
              <a:pPr algn="r" defTabSz="449263" eaLnBrk="1" hangingPunct="1">
                <a:buClr>
                  <a:srgbClr val="000000"/>
                </a:buClr>
                <a:buSzPct val="100000"/>
                <a:buFont typeface="Calibri" charset="0"/>
                <a:buNone/>
              </a:pPr>
              <a:t>66</a:t>
            </a:fld>
            <a:endParaRPr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fld id="{171E426B-BF85-094B-AC72-1E666C4E53BB}" type="slidenum">
              <a:rPr lang="en-US">
                <a:solidFill>
                  <a:prstClr val="black"/>
                </a:solidFill>
              </a:rPr>
              <a:pPr/>
              <a:t>69</a:t>
            </a:fld>
            <a:endParaRPr lang="en-US">
              <a:solidFill>
                <a:prstClr val="black"/>
              </a:solidFill>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r>
              <a:rPr lang="en-US" b="1" dirty="0">
                <a:latin typeface="Times" charset="0"/>
              </a:rPr>
              <a:t>So…the letters I and I appear on ABRAHAM</a:t>
            </a:r>
            <a:r>
              <a:rPr lang="mr-IN" b="1" dirty="0">
                <a:latin typeface="Times" charset="0"/>
              </a:rPr>
              <a:t>'</a:t>
            </a:r>
            <a:r>
              <a:rPr lang="en-US" b="1" dirty="0">
                <a:latin typeface="Times" charset="0"/>
              </a:rPr>
              <a:t>s file folder. From these two sons of Abraham….ISHMAEL and ISAAC...</a:t>
            </a:r>
          </a:p>
          <a:p>
            <a:r>
              <a:rPr lang="en-US" b="1" dirty="0">
                <a:latin typeface="Times" charset="0"/>
              </a:rPr>
              <a:t>right here at this crucial historic point…the terrible Jewish-Arab conflict of our own time begins some 4,000 years ago...around 2000 B.C.</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en-US" b="1">
                <a:latin typeface="Times" charset="0"/>
              </a:rPr>
              <a:t>Because...</a:t>
            </a:r>
          </a:p>
          <a:p>
            <a:r>
              <a:rPr lang="en-US" b="1">
                <a:latin typeface="Times" charset="0"/>
              </a:rPr>
              <a:t>////	…ISHMAEL is recognized today as the father of the Arab nations…through ABRAHAM…</a:t>
            </a:r>
          </a:p>
          <a:p>
            <a:r>
              <a:rPr lang="en-US" b="1">
                <a:latin typeface="Times" charset="0"/>
              </a:rPr>
              <a:t>////	while ISAAC, of course, is revered as one of the founding patriarchs of the Jews…also through ABRAHAM!</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en-US" b="1">
                <a:latin typeface="Times" charset="0"/>
              </a:rPr>
              <a:t>Because...</a:t>
            </a:r>
          </a:p>
          <a:p>
            <a:r>
              <a:rPr lang="en-US" b="1">
                <a:latin typeface="Times" charset="0"/>
              </a:rPr>
              <a:t>////	…ISHMAEL is recognized today as the father of the Arab nations…through ABRAHAM…</a:t>
            </a:r>
          </a:p>
          <a:p>
            <a:r>
              <a:rPr lang="en-US" b="1">
                <a:latin typeface="Times" charset="0"/>
              </a:rPr>
              <a:t>////	while ISAAC, of course, is revered as one of the founding patriarchs of the Jews…also through ABRAHAM!</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en-US" b="1" dirty="0">
                <a:latin typeface="Times" charset="0"/>
              </a:rPr>
              <a:t>The question then arises: how do we know WHICH SON was REALLY the inheritor of the Abrahamic promises?  Look at Genesis 22:2…</a:t>
            </a:r>
          </a:p>
          <a:p>
            <a:r>
              <a:rPr lang="en-US" b="1" dirty="0">
                <a:latin typeface="Times" charset="0"/>
              </a:rPr>
              <a:t>////	</a:t>
            </a:r>
            <a:r>
              <a:rPr lang="mr-IN" altLang="ja-JP" b="1" dirty="0">
                <a:latin typeface="Times" charset="0"/>
              </a:rPr>
              <a:t>"</a:t>
            </a:r>
            <a:r>
              <a:rPr lang="en-US" b="1" dirty="0">
                <a:latin typeface="Times" charset="0"/>
              </a:rPr>
              <a:t>The God said, </a:t>
            </a:r>
            <a:r>
              <a:rPr lang="mr-IN" altLang="ja-JP" b="1" dirty="0">
                <a:latin typeface="Times" charset="0"/>
              </a:rPr>
              <a:t>"</a:t>
            </a:r>
            <a:r>
              <a:rPr lang="en-US" b="1" dirty="0">
                <a:latin typeface="Times" charset="0"/>
              </a:rPr>
              <a:t>Take your son, your only son, Isaac, whom you love, and go to the region of Moriah.  Sacrifice him there as a burnt offering, on one of the mountains I will tell you about.</a:t>
            </a:r>
            <a:r>
              <a:rPr lang="mr-IN" altLang="ja-JP" b="1" dirty="0">
                <a:latin typeface="Times" charset="0"/>
              </a:rPr>
              <a:t>"</a:t>
            </a:r>
            <a:endParaRPr lang="en-US" b="1" dirty="0">
              <a:latin typeface="Times" charset="0"/>
            </a:endParaRPr>
          </a:p>
          <a:p>
            <a:r>
              <a:rPr lang="en-US" b="1" dirty="0">
                <a:latin typeface="Times" charset="0"/>
              </a:rPr>
              <a:t>////	Look at this study note from the NIV translation:  </a:t>
            </a:r>
            <a:r>
              <a:rPr lang="mr-IN" altLang="ja-JP" b="1" dirty="0">
                <a:latin typeface="Times" charset="0"/>
              </a:rPr>
              <a:t>"</a:t>
            </a:r>
            <a:r>
              <a:rPr lang="en-US" b="1" dirty="0">
                <a:latin typeface="Times" charset="0"/>
              </a:rPr>
              <a:t>In the Hebrew text, </a:t>
            </a:r>
            <a:r>
              <a:rPr lang="mr-IN" altLang="ja-JP" b="1" dirty="0">
                <a:latin typeface="Times" charset="0"/>
              </a:rPr>
              <a:t>"</a:t>
            </a:r>
            <a:r>
              <a:rPr lang="en-US" b="1" dirty="0">
                <a:latin typeface="Times" charset="0"/>
              </a:rPr>
              <a:t>Isaac</a:t>
            </a:r>
            <a:r>
              <a:rPr lang="mr-IN" altLang="ja-JP" b="1" dirty="0">
                <a:latin typeface="Times" charset="0"/>
              </a:rPr>
              <a:t>"</a:t>
            </a:r>
            <a:r>
              <a:rPr lang="en-US" b="1" dirty="0">
                <a:latin typeface="Times" charset="0"/>
              </a:rPr>
              <a:t> follows the clause </a:t>
            </a:r>
            <a:r>
              <a:rPr lang="mr-IN" altLang="ja-JP" b="1" dirty="0">
                <a:latin typeface="Times" charset="0"/>
              </a:rPr>
              <a:t>"</a:t>
            </a:r>
            <a:r>
              <a:rPr lang="en-US" b="1" dirty="0">
                <a:latin typeface="Times" charset="0"/>
              </a:rPr>
              <a:t>whom you love,</a:t>
            </a:r>
            <a:r>
              <a:rPr lang="mr-IN" altLang="ja-JP" b="1" dirty="0">
                <a:latin typeface="Times" charset="0"/>
              </a:rPr>
              <a:t>"</a:t>
            </a:r>
            <a:r>
              <a:rPr lang="en-US" b="1" dirty="0">
                <a:latin typeface="Times" charset="0"/>
              </a:rPr>
              <a:t> in order to heighten the effect: </a:t>
            </a:r>
            <a:r>
              <a:rPr lang="mr-IN" altLang="ja-JP" b="1" dirty="0">
                <a:latin typeface="Times" charset="0"/>
              </a:rPr>
              <a:t>"</a:t>
            </a:r>
            <a:r>
              <a:rPr lang="en-US" b="1" dirty="0">
                <a:latin typeface="Times" charset="0"/>
              </a:rPr>
              <a:t>your son, your only son, whom you love – Isaac.</a:t>
            </a:r>
            <a:r>
              <a:rPr lang="mr-IN" altLang="ja-JP" b="1" dirty="0">
                <a:latin typeface="Times" charset="0"/>
              </a:rPr>
              <a:t>"</a:t>
            </a:r>
            <a:r>
              <a:rPr lang="en-US" b="1" dirty="0">
                <a:latin typeface="Times" charset="0"/>
              </a:rPr>
              <a:t>  Isaac was the only </a:t>
            </a:r>
            <a:r>
              <a:rPr lang="mr-IN" altLang="ja-JP" b="1" dirty="0">
                <a:latin typeface="Times" charset="0"/>
              </a:rPr>
              <a:t>"</a:t>
            </a:r>
            <a:r>
              <a:rPr lang="en-US" b="1" dirty="0">
                <a:latin typeface="Times" charset="0"/>
              </a:rPr>
              <a:t>son of the Promise.</a:t>
            </a:r>
            <a:r>
              <a:rPr lang="mr-IN" altLang="ja-JP" b="1" dirty="0">
                <a:latin typeface="Times" charset="0"/>
              </a:rPr>
              <a:t>"</a:t>
            </a:r>
            <a:endParaRPr lang="en-US" b="1" dirty="0">
              <a:latin typeface="Times" charset="0"/>
            </a:endParaRPr>
          </a:p>
          <a:p>
            <a:r>
              <a:rPr lang="en-US" b="1" dirty="0">
                <a:latin typeface="Times" charset="0"/>
              </a:rPr>
              <a:t>////	Here also, you</a:t>
            </a:r>
            <a:r>
              <a:rPr lang="mr-IN" altLang="ja-JP" b="1" dirty="0">
                <a:latin typeface="Times" charset="0"/>
              </a:rPr>
              <a:t>'</a:t>
            </a:r>
            <a:r>
              <a:rPr lang="en-US" b="1" dirty="0" err="1">
                <a:latin typeface="Times" charset="0"/>
              </a:rPr>
              <a:t>ll</a:t>
            </a:r>
            <a:r>
              <a:rPr lang="en-US" b="1" dirty="0">
                <a:latin typeface="Times" charset="0"/>
              </a:rPr>
              <a:t> find in Second Chronicles 3:1 that God identifies Moriah with the Temple mount, which, today, is the site of the Moslem Dome of the Rock.</a:t>
            </a:r>
            <a:r>
              <a:rPr lang="mr-IN" altLang="ja-JP" b="1" dirty="0">
                <a:latin typeface="Times" charset="0"/>
              </a:rPr>
              <a:t>"</a:t>
            </a:r>
            <a:r>
              <a:rPr lang="en-US" b="1" dirty="0">
                <a:latin typeface="Times" charset="0"/>
              </a:rPr>
              <a:t>  Much more on that location a little later.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en-US" b="1" dirty="0">
                <a:latin typeface="Times" charset="0"/>
              </a:rPr>
              <a:t>But Ishmael was not forgotten…not at all!</a:t>
            </a:r>
          </a:p>
          <a:p>
            <a:r>
              <a:rPr lang="en-US" b="1" dirty="0">
                <a:latin typeface="Times" charset="0"/>
              </a:rPr>
              <a:t>////	Genesis 17: 20-21…</a:t>
            </a:r>
            <a:r>
              <a:rPr lang="mr-IN" altLang="ja-JP" b="1" dirty="0">
                <a:latin typeface="Times" charset="0"/>
              </a:rPr>
              <a:t>"</a:t>
            </a:r>
            <a:r>
              <a:rPr lang="en-US" b="1" dirty="0">
                <a:latin typeface="Times" charset="0"/>
              </a:rPr>
              <a:t>And as for Ishmael, I have heard you.  Behold I have blessed him, and will make him fruitful, and will multiply him exceedingly.  He shall beget twelve princes, and I will make him a great nation.  </a:t>
            </a:r>
          </a:p>
          <a:p>
            <a:r>
              <a:rPr lang="en-US" b="1" dirty="0">
                <a:latin typeface="Times" charset="0"/>
              </a:rPr>
              <a:t>////	But My covenant I will establish with Isaac, whom Sarah shall bear to you at this set time next year.</a:t>
            </a:r>
            <a:r>
              <a:rPr lang="mr-IN" altLang="ja-JP" b="1" dirty="0">
                <a:latin typeface="Times" charset="0"/>
              </a:rPr>
              <a:t>"</a:t>
            </a:r>
            <a:endParaRPr lang="en-US" b="1"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One preacher called these </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Major Messages from Minor Prophets.</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 Yes, they are small books, but each has a punch you wouldn</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t believe until you go into them.</a:t>
            </a:r>
            <a:endParaRPr lang="en-SG" sz="1200" kern="1200">
              <a:solidFill>
                <a:schemeClr val="tx1"/>
              </a:solidFill>
              <a:effectLst/>
              <a:latin typeface="Times New Roman" pitchFamily="-128" charset="0"/>
              <a:ea typeface="ＭＳ Ｐゴシック" charset="0"/>
              <a:cs typeface="Geneva" charset="-128"/>
            </a:endParaRPr>
          </a:p>
          <a:p>
            <a:r>
              <a:rPr lang="en-US" sz="1200" kern="1200">
                <a:solidFill>
                  <a:schemeClr val="tx1"/>
                </a:solidFill>
                <a:effectLst/>
                <a:latin typeface="Times New Roman" pitchFamily="-128" charset="0"/>
                <a:ea typeface="ＭＳ Ｐゴシック" charset="0"/>
                <a:cs typeface="Geneva" charset="-128"/>
              </a:rPr>
              <a:t>So that</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s what we will do the next 12 times I preach, interspersed with messages from Romans from Andrew and some miscellaneous ones from others.</a:t>
            </a:r>
            <a:endParaRPr lang="en-SG" sz="1200" kern="1200">
              <a:solidFill>
                <a:schemeClr val="tx1"/>
              </a:solidFill>
              <a:effectLst/>
              <a:latin typeface="Times New Roman" pitchFamily="-128" charset="0"/>
              <a:ea typeface="ＭＳ Ｐゴシック" charset="0"/>
              <a:cs typeface="Geneva"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en-US" b="1" dirty="0">
                <a:latin typeface="Times" charset="0"/>
              </a:rPr>
              <a:t>It</a:t>
            </a:r>
            <a:r>
              <a:rPr lang="mr-IN" altLang="ja-JP" b="1" dirty="0">
                <a:latin typeface="Times" charset="0"/>
              </a:rPr>
              <a:t>'</a:t>
            </a:r>
            <a:r>
              <a:rPr lang="en-US" b="1" dirty="0">
                <a:latin typeface="Times" charset="0"/>
              </a:rPr>
              <a:t>s interesting to compare those gifts today…</a:t>
            </a:r>
          </a:p>
          <a:p>
            <a:r>
              <a:rPr lang="en-US" b="1" dirty="0">
                <a:latin typeface="Times" charset="0"/>
              </a:rPr>
              <a:t>////	Generally speaking…here are the lands populated today by the descendants of Ishmael…the lands of the Middle East.</a:t>
            </a:r>
          </a:p>
          <a:p>
            <a:r>
              <a:rPr lang="en-US" b="1" dirty="0">
                <a:latin typeface="Times" charset="0"/>
              </a:rPr>
              <a:t>////	But then…compare that with the descendants of Isaac in the Middle East…right there in tiny Israel.</a:t>
            </a:r>
          </a:p>
          <a:p>
            <a:r>
              <a:rPr lang="en-US" b="1" dirty="0">
                <a:latin typeface="Times" charset="0"/>
              </a:rPr>
              <a:t>////	Why the enormous difference?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geography…today</a:t>
            </a:r>
            <a:r>
              <a:rPr lang="mr-IN" altLang="ja-JP" b="1" dirty="0">
                <a:latin typeface="Times" charset="0"/>
              </a:rPr>
              <a:t>'</a:t>
            </a:r>
            <a:r>
              <a:rPr lang="en-US" b="1" dirty="0">
                <a:latin typeface="Times" charset="0"/>
              </a:rPr>
              <a:t>s Israel versus the rest of the Arab world!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Ishmael</a:t>
            </a:r>
            <a:r>
              <a:rPr lang="mr-IN" altLang="ja-JP" dirty="0">
                <a:latin typeface="Times" charset="0"/>
              </a:rPr>
              <a:t>'</a:t>
            </a:r>
            <a:r>
              <a:rPr lang="en-US" dirty="0">
                <a:latin typeface="Times" charset="0"/>
              </a:rPr>
              <a:t>s descendant, Mohammed, founder of Islam…with that of Isaac, the great Israelite patriarch, and the brother of Ishmael!</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r>
              <a:rPr lang="en-US" b="1" dirty="0">
                <a:latin typeface="Times" charset="0"/>
                <a:ea typeface="ＭＳ Ｐゴシック" charset="0"/>
              </a:rPr>
              <a:t>In today</a:t>
            </a:r>
            <a:r>
              <a:rPr lang="mr-IN" altLang="ja-JP" b="1" dirty="0">
                <a:latin typeface="Times" charset="0"/>
                <a:ea typeface="ＭＳ Ｐゴシック" charset="0"/>
              </a:rPr>
              <a:t>'</a:t>
            </a:r>
            <a:r>
              <a:rPr lang="en-US" b="1" dirty="0">
                <a:latin typeface="Times" charset="0"/>
                <a:ea typeface="ＭＳ Ｐゴシック" charset="0"/>
              </a:rPr>
              <a:t>s geopolitical world…compare the size of tiny Israel with</a:t>
            </a:r>
          </a:p>
          <a:p>
            <a:pPr lvl="1"/>
            <a:r>
              <a:rPr lang="en-US" b="1" dirty="0">
                <a:latin typeface="Times" charset="0"/>
                <a:ea typeface="ＭＳ Ｐゴシック" charset="0"/>
              </a:rPr>
              <a:t>Australia…</a:t>
            </a:r>
          </a:p>
          <a:p>
            <a:pPr lvl="1"/>
            <a:r>
              <a:rPr lang="en-US" b="1" dirty="0">
                <a:latin typeface="Times" charset="0"/>
                <a:ea typeface="ＭＳ Ｐゴシック" charset="0"/>
              </a:rPr>
              <a:t>////	Israel with France…</a:t>
            </a:r>
          </a:p>
          <a:p>
            <a:pPr lvl="1"/>
            <a:r>
              <a:rPr lang="en-US" b="1" dirty="0">
                <a:latin typeface="Times" charset="0"/>
                <a:ea typeface="ＭＳ Ｐゴシック" charset="0"/>
              </a:rPr>
              <a:t>////  	Israel and the United States</a:t>
            </a:r>
            <a:r>
              <a:rPr lang="mr-IN" altLang="ja-JP" b="1" dirty="0">
                <a:latin typeface="Times" charset="0"/>
                <a:ea typeface="ＭＳ Ｐゴシック" charset="0"/>
              </a:rPr>
              <a:t>'</a:t>
            </a:r>
            <a:r>
              <a:rPr lang="en-US" b="1" dirty="0">
                <a:latin typeface="Times" charset="0"/>
                <a:ea typeface="ＭＳ Ｐゴシック" charset="0"/>
              </a:rPr>
              <a:t> state of Maine…or</a:t>
            </a:r>
          </a:p>
          <a:p>
            <a:r>
              <a:rPr lang="en-US" b="1" dirty="0">
                <a:latin typeface="Times" charset="0"/>
              </a:rPr>
              <a:t>////	Israel and California.</a:t>
            </a:r>
          </a:p>
          <a:p>
            <a:r>
              <a:rPr lang="en-US" b="1" dirty="0">
                <a:latin typeface="Times" charset="0"/>
              </a:rPr>
              <a:t>////	The</a:t>
            </a:r>
            <a:r>
              <a:rPr lang="en-US" b="1" baseline="0" dirty="0">
                <a:latin typeface="Times" charset="0"/>
              </a:rPr>
              <a:t> width of Singapore and Israel are about the same.</a:t>
            </a:r>
            <a:endParaRPr lang="en-US" b="1" dirty="0">
              <a:latin typeface="Times"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r>
              <a:rPr lang="en-US">
                <a:latin typeface="Times"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r>
              <a:rPr lang="en-US" b="1" dirty="0">
                <a:latin typeface="Times" charset="0"/>
              </a:rPr>
              <a:t>Look at this passage from Hal Lindsay</a:t>
            </a:r>
            <a:r>
              <a:rPr lang="mr-IN" altLang="ja-JP" b="1" dirty="0">
                <a:latin typeface="Times" charset="0"/>
              </a:rPr>
              <a:t>'</a:t>
            </a:r>
            <a:r>
              <a:rPr lang="en-US" b="1" dirty="0">
                <a:latin typeface="Times" charset="0"/>
              </a:rPr>
              <a:t>s 2002 book, </a:t>
            </a:r>
            <a:r>
              <a:rPr lang="en-US" b="1" i="1" dirty="0">
                <a:latin typeface="Times" charset="0"/>
              </a:rPr>
              <a:t>The Everlasting Hatred: The Roots of Jihad:</a:t>
            </a:r>
            <a:endParaRPr lang="en-US" b="1" dirty="0">
              <a:latin typeface="Times" charset="0"/>
            </a:endParaRPr>
          </a:p>
          <a:p>
            <a:r>
              <a:rPr lang="mr-IN" altLang="ja-JP" b="1" dirty="0">
                <a:latin typeface="Times" charset="0"/>
              </a:rPr>
              <a:t>"</a:t>
            </a:r>
            <a:r>
              <a:rPr lang="en-US" b="1" dirty="0">
                <a:latin typeface="Times" charset="0"/>
              </a:rPr>
              <a:t>…the Ishmaelites were given more land and ultimately more wealth than Israelites.  This was true in their past history, not to mention the vast oil wealth of modern times.  And spiritual salvation has always been open to the Ishmaelites.</a:t>
            </a:r>
            <a:r>
              <a:rPr lang="mr-IN" altLang="ja-JP" b="1" dirty="0">
                <a:latin typeface="Times" charset="0"/>
              </a:rPr>
              <a:t>"</a:t>
            </a:r>
            <a:r>
              <a:rPr lang="en-US" b="1" dirty="0">
                <a:latin typeface="Times" charset="0"/>
              </a:rPr>
              <a:t> </a:t>
            </a:r>
          </a:p>
          <a:p>
            <a:pPr lvl="3"/>
            <a:r>
              <a:rPr lang="en-US" b="1" dirty="0">
                <a:latin typeface="Times" charset="0"/>
                <a:ea typeface="ＭＳ Ｐゴシック" charset="0"/>
              </a:rPr>
              <a:t>[Continue to the next part of the passage below.]</a:t>
            </a:r>
          </a:p>
          <a:p>
            <a:endParaRPr lang="en-US" dirty="0">
              <a:latin typeface="Times"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r>
              <a:rPr lang="mr-IN" altLang="ja-JP" b="1" dirty="0">
                <a:latin typeface="Times" charset="0"/>
              </a:rPr>
              <a:t>"</a:t>
            </a:r>
            <a:r>
              <a:rPr lang="en-US" b="1" dirty="0">
                <a:latin typeface="Times" charset="0"/>
              </a:rPr>
              <a:t>But God</a:t>
            </a:r>
            <a:r>
              <a:rPr lang="mr-IN" altLang="ja-JP" b="1" dirty="0">
                <a:latin typeface="Times" charset="0"/>
              </a:rPr>
              <a:t>'</a:t>
            </a:r>
            <a:r>
              <a:rPr lang="en-US" b="1" dirty="0">
                <a:latin typeface="Times" charset="0"/>
              </a:rPr>
              <a:t>s covenant, which concerned His spiritual purposes, was only for Isaac and his descendants.  The physical blessings promised to Isaac were to facilitate God</a:t>
            </a:r>
            <a:r>
              <a:rPr lang="mr-IN" altLang="ja-JP" b="1" dirty="0">
                <a:latin typeface="Times" charset="0"/>
              </a:rPr>
              <a:t>'</a:t>
            </a:r>
            <a:r>
              <a:rPr lang="en-US" b="1" dirty="0">
                <a:latin typeface="Times" charset="0"/>
              </a:rPr>
              <a:t>s spiritual call for the nation that would come from him.</a:t>
            </a:r>
            <a:r>
              <a:rPr lang="mr-IN" altLang="ja-JP" b="1" dirty="0">
                <a:latin typeface="Times" charset="0"/>
              </a:rPr>
              <a:t>"</a:t>
            </a:r>
            <a:endParaRPr lang="en-US" b="1" dirty="0">
              <a:latin typeface="Times"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r>
              <a:rPr lang="en-US" b="1" dirty="0">
                <a:latin typeface="Times" charset="0"/>
              </a:rPr>
              <a:t>And inside the ancient Land right now…</a:t>
            </a:r>
          </a:p>
          <a:p>
            <a:r>
              <a:rPr lang="en-US" b="1" dirty="0">
                <a:latin typeface="Times" charset="0"/>
              </a:rPr>
              <a:t>////	Here, the descendants of Isaac</a:t>
            </a:r>
          </a:p>
          <a:p>
            <a:r>
              <a:rPr lang="en-US" b="1" dirty="0">
                <a:latin typeface="Times" charset="0"/>
              </a:rPr>
              <a:t>////	and the descendants of Ishmael continue today -- that endless conflict begun in Abraham</a:t>
            </a:r>
            <a:r>
              <a:rPr lang="mr-IN" altLang="ja-JP" b="1" dirty="0">
                <a:latin typeface="Times" charset="0"/>
              </a:rPr>
              <a:t>'</a:t>
            </a:r>
            <a:r>
              <a:rPr lang="en-US" b="1" dirty="0">
                <a:latin typeface="Times" charset="0"/>
              </a:rPr>
              <a:t>s 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83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eaLnBrk="1" hangingPunct="1"/>
            <a:r>
              <a:rPr lang="ar-JO" altLang="zh-CN" dirty="0">
                <a:latin typeface="Arial"/>
                <a:ea typeface="ＭＳ Ｐゴシック" charset="0"/>
                <a:cs typeface="Arial"/>
              </a:rPr>
              <a:t>امتدت أرض الله الموعودة نحو الشمال من وادي مصر الصغير جنوبًا في سيناء إلى نهر الفرات الكبير في أقصى الشمال – قطعة كبيرة جدًا من الممتلكات! عندما يتم تعيين حدود اليوم على الأرض، نستطيع أن نرى الصراع الذي يتعين على إسرائيل الحديثة أن تخوضه للمطالبة بأراضٍ من مصر، ولبنان، وسوريا وحتى من الأردن على الجانب الآخر من نهر الأردن.</a:t>
            </a:r>
            <a:endParaRPr lang="en-US" altLang="zh-CN" dirty="0">
              <a:latin typeface="Arial"/>
              <a:ea typeface="ＭＳ Ｐゴシック" charset="0"/>
              <a:cs typeface="Arial"/>
            </a:endParaRPr>
          </a:p>
          <a:p>
            <a:pPr algn="r" eaLnBrk="1" hangingPunct="1"/>
            <a:endParaRPr lang="en-US" altLang="zh-CN" dirty="0">
              <a:latin typeface="Arial"/>
              <a:ea typeface="ＭＳ Ｐゴシック" charset="0"/>
              <a:cs typeface="Arial"/>
            </a:endParaRPr>
          </a:p>
          <a:p>
            <a:pPr eaLnBrk="1" hangingPunct="1"/>
            <a:r>
              <a:rPr lang="en-US" altLang="zh-CN" dirty="0">
                <a:latin typeface="Arial"/>
                <a:cs typeface="Arial"/>
              </a:rPr>
              <a:t>_____________</a:t>
            </a:r>
          </a:p>
          <a:p>
            <a:pPr eaLnBrk="1" hangingPunct="1"/>
            <a:r>
              <a:rPr lang="en-US" altLang="zh-CN" dirty="0">
                <a:latin typeface="Arial"/>
                <a:cs typeface="Arial"/>
              </a:rPr>
              <a:t>Common Arabic-127</a:t>
            </a:r>
          </a:p>
          <a:p>
            <a:pPr eaLnBrk="1" hangingPunct="1"/>
            <a:r>
              <a:rPr lang="en-US" altLang="zh-CN" dirty="0">
                <a:latin typeface="Arial"/>
                <a:cs typeface="Arial"/>
              </a:rPr>
              <a:t>BE-31-Obadiah-83</a:t>
            </a:r>
          </a:p>
          <a:p>
            <a:pPr eaLnBrk="1" hangingPunct="1"/>
            <a:r>
              <a:rPr lang="en-US" altLang="zh-CN" dirty="0">
                <a:latin typeface="Arial"/>
                <a:cs typeface="Arial"/>
              </a:rPr>
              <a:t>OC-19-Daniel Authorship-?</a:t>
            </a:r>
          </a:p>
          <a:p>
            <a:pPr eaLnBrk="1" hangingPunct="1"/>
            <a:r>
              <a:rPr lang="en-US" altLang="zh-CN" dirty="0">
                <a:latin typeface="Arial"/>
                <a:cs typeface="Arial"/>
              </a:rPr>
              <a:t>OS-01-Gen12</a:t>
            </a:r>
          </a:p>
          <a:p>
            <a:pPr eaLnBrk="1" hangingPunct="1"/>
            <a:r>
              <a:rPr lang="en-US" altLang="zh-CN" dirty="0">
                <a:latin typeface="Arial"/>
                <a:cs typeface="Arial"/>
              </a:rPr>
              <a:t>OS-04-Numbers-235</a:t>
            </a:r>
          </a:p>
          <a:p>
            <a:pPr eaLnBrk="1" hangingPunct="1"/>
            <a:r>
              <a:rPr lang="en-US" altLang="zh-CN" dirty="0">
                <a:latin typeface="Arial"/>
                <a:cs typeface="Arial"/>
              </a:rPr>
              <a:t>OS-17-Esther-16</a:t>
            </a:r>
          </a:p>
          <a:p>
            <a:pPr eaLnBrk="1" hangingPunct="1"/>
            <a:r>
              <a:rPr lang="en-US" altLang="zh-CN" dirty="0">
                <a:latin typeface="Arial"/>
                <a:cs typeface="Arial"/>
              </a:rPr>
              <a:t>OS-31-Obadiah-159</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51C7AD-D219-1F42-8046-DC9412F62EB2}" type="slidenum">
              <a:rPr lang="en-US" sz="1200"/>
              <a:pPr eaLnBrk="1" hangingPunct="1"/>
              <a:t>84</a:t>
            </a:fld>
            <a:endParaRPr lang="en-US" sz="1200"/>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mr-IN" dirty="0">
                <a:latin typeface="Times New Roman" charset="0"/>
                <a:cs typeface="Geneva" charset="0"/>
              </a:rPr>
              <a:t>"</a:t>
            </a:r>
            <a:r>
              <a:rPr lang="en-US" altLang="ja-JP" dirty="0">
                <a:latin typeface="Times New Roman" charset="0"/>
                <a:cs typeface="Geneva" charset="0"/>
              </a:rPr>
              <a:t>Others exiled </a:t>
            </a:r>
            <a:r>
              <a:rPr lang="en-US" altLang="ja-JP" b="1" dirty="0">
                <a:latin typeface="Times New Roman" charset="0"/>
                <a:cs typeface="Geneva" charset="0"/>
              </a:rPr>
              <a:t>from Jerusalem</a:t>
            </a:r>
            <a:r>
              <a:rPr lang="en-US" altLang="ja-JP" dirty="0">
                <a:latin typeface="Times New Roman" charset="0"/>
                <a:cs typeface="Geneva" charset="0"/>
              </a:rPr>
              <a:t> to </a:t>
            </a:r>
            <a:r>
              <a:rPr lang="en-US" altLang="ja-JP" b="1" dirty="0" err="1">
                <a:latin typeface="Times New Roman" charset="0"/>
                <a:cs typeface="Geneva" charset="0"/>
              </a:rPr>
              <a:t>Sepharad</a:t>
            </a:r>
            <a:r>
              <a:rPr lang="en-US" altLang="ja-JP" b="1" dirty="0">
                <a:latin typeface="Times New Roman" charset="0"/>
                <a:cs typeface="Geneva" charset="0"/>
              </a:rPr>
              <a:t>, will possess ... the Negev.</a:t>
            </a:r>
            <a:r>
              <a:rPr lang="en-US" altLang="ja-JP" dirty="0">
                <a:latin typeface="Times New Roman" charset="0"/>
                <a:cs typeface="Geneva" charset="0"/>
              </a:rPr>
              <a:t> Suggestions on the location of </a:t>
            </a:r>
            <a:r>
              <a:rPr lang="en-US" altLang="ja-JP" dirty="0" err="1">
                <a:latin typeface="Times New Roman" charset="0"/>
                <a:cs typeface="Geneva" charset="0"/>
              </a:rPr>
              <a:t>Sepharad</a:t>
            </a:r>
            <a:r>
              <a:rPr lang="en-US" altLang="ja-JP" dirty="0">
                <a:latin typeface="Times New Roman" charset="0"/>
                <a:cs typeface="Geneva" charset="0"/>
              </a:rPr>
              <a:t> include two countries (Spain, Media) and two cities (</a:t>
            </a:r>
            <a:r>
              <a:rPr lang="en-US" altLang="ja-JP" dirty="0" err="1">
                <a:latin typeface="Times New Roman" charset="0"/>
                <a:cs typeface="Geneva" charset="0"/>
              </a:rPr>
              <a:t>Hesperides</a:t>
            </a:r>
            <a:r>
              <a:rPr lang="en-US" altLang="ja-JP" dirty="0">
                <a:latin typeface="Times New Roman" charset="0"/>
                <a:cs typeface="Geneva" charset="0"/>
              </a:rPr>
              <a:t> in Libya, and Sardis in Asia Minor). Sardis seems preferable. It may be the same as the </a:t>
            </a:r>
            <a:r>
              <a:rPr lang="en-US" altLang="ja-JP" dirty="0" err="1">
                <a:latin typeface="Times New Roman" charset="0"/>
                <a:cs typeface="Geneva" charset="0"/>
              </a:rPr>
              <a:t>Akkadian</a:t>
            </a:r>
            <a:r>
              <a:rPr lang="en-US" altLang="ja-JP" dirty="0">
                <a:latin typeface="Times New Roman" charset="0"/>
                <a:cs typeface="Geneva" charset="0"/>
              </a:rPr>
              <a:t> </a:t>
            </a:r>
            <a:r>
              <a:rPr lang="en-US" altLang="ja-JP" i="1" dirty="0" err="1">
                <a:latin typeface="Times New Roman" charset="0"/>
                <a:cs typeface="Geneva" charset="0"/>
              </a:rPr>
              <a:t>Sapardu</a:t>
            </a:r>
            <a:r>
              <a:rPr lang="en-US" altLang="ja-JP" dirty="0">
                <a:latin typeface="Times New Roman" charset="0"/>
                <a:cs typeface="Geneva" charset="0"/>
              </a:rPr>
              <a:t>. If </a:t>
            </a:r>
            <a:r>
              <a:rPr lang="en-US" altLang="ja-JP" dirty="0" err="1">
                <a:latin typeface="Times New Roman" charset="0"/>
                <a:cs typeface="Geneva" charset="0"/>
              </a:rPr>
              <a:t>Sepharad</a:t>
            </a:r>
            <a:r>
              <a:rPr lang="en-US" altLang="ja-JP" dirty="0">
                <a:latin typeface="Times New Roman" charset="0"/>
                <a:cs typeface="Geneva" charset="0"/>
              </a:rPr>
              <a:t> is to be identified with Sardis, then Jews there will be returning a distance of almost 400 miles to the Negev. At the beginning of the Millennium Israelites will return to their land from these and other lands, and their territory will be expanded</a:t>
            </a:r>
            <a:r>
              <a:rPr lang="mr-IN" dirty="0">
                <a:latin typeface="Times New Roman" charset="0"/>
                <a:cs typeface="Geneva" charset="0"/>
              </a:rPr>
              <a:t>"</a:t>
            </a:r>
            <a:r>
              <a:rPr lang="en-US" altLang="ja-JP" dirty="0">
                <a:latin typeface="Times New Roman" charset="0"/>
                <a:cs typeface="Geneva" charset="0"/>
              </a:rPr>
              <a:t> (Walter L. Baker, </a:t>
            </a:r>
            <a:r>
              <a:rPr lang="mr-IN" dirty="0">
                <a:latin typeface="Times New Roman" charset="0"/>
                <a:cs typeface="Geneva" charset="0"/>
              </a:rPr>
              <a:t>"</a:t>
            </a:r>
            <a:r>
              <a:rPr lang="en-US" altLang="ja-JP" dirty="0">
                <a:latin typeface="Times New Roman" charset="0"/>
                <a:cs typeface="Geneva" charset="0"/>
              </a:rPr>
              <a:t>Obadiah,</a:t>
            </a:r>
            <a:r>
              <a:rPr lang="mr-IN" dirty="0">
                <a:latin typeface="Times New Roman" charset="0"/>
                <a:cs typeface="Geneva" charset="0"/>
              </a:rPr>
              <a:t>"</a:t>
            </a:r>
            <a:r>
              <a:rPr lang="en-US" altLang="ja-JP" dirty="0">
                <a:latin typeface="Times New Roman" charset="0"/>
                <a:cs typeface="Geneva" charset="0"/>
              </a:rPr>
              <a:t> in </a:t>
            </a:r>
            <a:r>
              <a:rPr lang="en-US" altLang="ja-JP" i="1" dirty="0">
                <a:latin typeface="Times New Roman" charset="0"/>
                <a:cs typeface="Geneva" charset="0"/>
              </a:rPr>
              <a:t>The Bible Knowledge Commentary</a:t>
            </a:r>
            <a:r>
              <a:rPr lang="en-US" altLang="ja-JP" dirty="0">
                <a:latin typeface="Times New Roman" charset="0"/>
                <a:cs typeface="Geneva" charset="0"/>
              </a:rPr>
              <a:t>, on Obadiah v. 20). </a:t>
            </a:r>
            <a:endParaRPr lang="en-US" dirty="0">
              <a:latin typeface="Times New Roman" charset="0"/>
              <a:cs typeface="Geneva"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4EE4A9-F473-A845-A4B3-52989D8352C3}" type="slidenum">
              <a:rPr lang="en-US" sz="1200"/>
              <a:pPr eaLnBrk="1" hangingPunct="1"/>
              <a:t>86</a:t>
            </a:fld>
            <a:endParaRPr lang="en-US" sz="1200"/>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34C021-FDB7-7940-8809-E0BD6879055F}" type="slidenum">
              <a:rPr lang="en-US" sz="1200"/>
              <a:pPr eaLnBrk="1" hangingPunct="1"/>
              <a:t>87</a:t>
            </a:fld>
            <a:endParaRPr lang="en-US" sz="1200"/>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5F18C3-E336-7A41-A2A5-626228CC7419}" type="slidenum">
              <a:rPr lang="en-US" sz="1200" b="1">
                <a:solidFill>
                  <a:srgbClr val="000000"/>
                </a:solidFill>
                <a:latin typeface="Times" charset="0"/>
              </a:rPr>
              <a:pPr eaLnBrk="1" hangingPunct="1"/>
              <a:t>89</a:t>
            </a:fld>
            <a:endParaRPr lang="en-US" sz="1200" b="1">
              <a:solidFill>
                <a:srgbClr val="000000"/>
              </a:solidFill>
              <a:latin typeface="Times" charset="0"/>
            </a:endParaRPr>
          </a:p>
        </p:txBody>
      </p:sp>
      <p:sp>
        <p:nvSpPr>
          <p:cNvPr id="344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406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BE-31-Obadiah-89</a:t>
            </a:r>
          </a:p>
          <a:p>
            <a:pPr eaLnBrk="1" hangingPunct="1">
              <a:spcBef>
                <a:spcPct val="0"/>
              </a:spcBef>
            </a:pPr>
            <a:r>
              <a:rPr lang="en-US" dirty="0">
                <a:latin typeface="Times New Roman" charset="0"/>
              </a:rPr>
              <a:t>OS-04-Numbers-274</a:t>
            </a:r>
          </a:p>
          <a:p>
            <a:pPr eaLnBrk="1" hangingPunct="1">
              <a:spcBef>
                <a:spcPct val="0"/>
              </a:spcBef>
            </a:pPr>
            <a:r>
              <a:rPr lang="en-US" dirty="0">
                <a:latin typeface="Times New Roman" charset="0"/>
              </a:rPr>
              <a:t>OS-31-Obadiah-176</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18EDA6-048D-0C48-998B-6EE2375FE487}" type="slidenum">
              <a:rPr lang="en-US" sz="1200" b="1">
                <a:solidFill>
                  <a:srgbClr val="000000"/>
                </a:solidFill>
                <a:latin typeface="Times" charset="0"/>
              </a:rPr>
              <a:pPr eaLnBrk="1" hangingPunct="1"/>
              <a:t>90</a:t>
            </a:fld>
            <a:endParaRPr lang="en-US" sz="1200" b="1">
              <a:solidFill>
                <a:srgbClr val="000000"/>
              </a:solidFill>
              <a:latin typeface="Times" charset="0"/>
            </a:endParaRPr>
          </a:p>
        </p:txBody>
      </p:sp>
      <p:sp>
        <p:nvSpPr>
          <p:cNvPr id="346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611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BE-31-Obadiah-90</a:t>
            </a:r>
          </a:p>
          <a:p>
            <a:pPr eaLnBrk="1" hangingPunct="1">
              <a:spcBef>
                <a:spcPct val="0"/>
              </a:spcBef>
            </a:pPr>
            <a:r>
              <a:rPr lang="en-US" dirty="0">
                <a:latin typeface="Times New Roman" charset="0"/>
              </a:rPr>
              <a:t>OS-04-Numbers-275</a:t>
            </a:r>
          </a:p>
          <a:p>
            <a:pPr eaLnBrk="1" hangingPunct="1">
              <a:spcBef>
                <a:spcPct val="0"/>
              </a:spcBef>
            </a:pPr>
            <a:r>
              <a:rPr lang="en-US" dirty="0">
                <a:latin typeface="Times New Roman" charset="0"/>
              </a:rPr>
              <a:t>OS-31-Obadiah-177</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B73DFC-A067-3B45-92B9-9337637DFD06}" type="slidenum">
              <a:rPr lang="en-US" sz="1200"/>
              <a:pPr eaLnBrk="1" hangingPunct="1"/>
              <a:t>93</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Unlike all of the prophets except Joel, Obadiah does</a:t>
            </a:r>
            <a:r>
              <a:rPr lang="en-US" baseline="0"/>
              <a:t> not give the name of the king while he prophesied. This makes it tough to know when he wrote.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pPr>
                <a:defRPr/>
              </a:pPr>
              <a:t>‹#›</a:t>
            </a:fld>
            <a:endParaRPr lang="en-US"/>
          </a:p>
        </p:txBody>
      </p:sp>
    </p:spTree>
    <p:extLst>
      <p:ext uri="{BB962C8B-B14F-4D97-AF65-F5344CB8AC3E}">
        <p14:creationId xmlns:p14="http://schemas.microsoft.com/office/powerpoint/2010/main" val="317872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pPr>
                <a:defRPr/>
              </a:pPr>
              <a:t>‹#›</a:t>
            </a:fld>
            <a:endParaRPr lang="en-US"/>
          </a:p>
        </p:txBody>
      </p:sp>
    </p:spTree>
    <p:extLst>
      <p:ext uri="{BB962C8B-B14F-4D97-AF65-F5344CB8AC3E}">
        <p14:creationId xmlns:p14="http://schemas.microsoft.com/office/powerpoint/2010/main" val="2445916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669423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5484597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1134763709"/>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930025116"/>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1943530038"/>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3042037464"/>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026909279"/>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244965656"/>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112331959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2853380081"/>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pPr>
                <a:defRPr/>
              </a:pPr>
              <a:t>‹#›</a:t>
            </a:fld>
            <a:endParaRPr lang="en-US"/>
          </a:p>
        </p:txBody>
      </p:sp>
    </p:spTree>
    <p:extLst>
      <p:ext uri="{BB962C8B-B14F-4D97-AF65-F5344CB8AC3E}">
        <p14:creationId xmlns:p14="http://schemas.microsoft.com/office/powerpoint/2010/main" val="13934678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36999724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4039383193"/>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515302906"/>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87421087"/>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6440292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33701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71583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88464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2705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8888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307419529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52329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40380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6708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2717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26820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8014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856595"/>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28660"/>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145533"/>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347444"/>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255851327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485708"/>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876727"/>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191016"/>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6303789"/>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830842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24824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9220"/>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875909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9589417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335769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50606701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1024201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9413728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606529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7075568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8856116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395500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1451790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795224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57200"/>
            <a:endParaRPr lang="en-US" sz="1800">
              <a:solidFill>
                <a:srgbClr val="333333"/>
              </a:solidFill>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31896947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99351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35968580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10843196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25926750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33517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20804366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22018467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2301305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17891612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32914978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14436223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854209"/>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407694990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347757"/>
      </p:ext>
    </p:extLst>
  </p:cSld>
  <p:clrMapOvr>
    <a:masterClrMapping/>
  </p:clrMapOvr>
  <p:transition>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6857956"/>
      </p:ext>
    </p:extLst>
  </p:cSld>
  <p:clrMapOvr>
    <a:masterClrMapping/>
  </p:clrMapOvr>
  <p:transition>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955188"/>
      </p:ext>
    </p:extLst>
  </p:cSld>
  <p:clrMapOvr>
    <a:masterClrMapping/>
  </p:clrMapOvr>
  <p:transition>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233309"/>
      </p:ext>
    </p:extLst>
  </p:cSld>
  <p:clrMapOvr>
    <a:masterClrMapping/>
  </p:clrMapOvr>
  <p:transition>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579454"/>
      </p:ext>
    </p:extLst>
  </p:cSld>
  <p:clrMapOvr>
    <a:masterClrMapping/>
  </p:clrMapOvr>
  <p:transition>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581554"/>
      </p:ext>
    </p:extLst>
  </p:cSld>
  <p:clrMapOvr>
    <a:masterClrMapping/>
  </p:clrMapOvr>
  <p:transition>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722893"/>
      </p:ext>
    </p:extLst>
  </p:cSld>
  <p:clrMapOvr>
    <a:masterClrMapping/>
  </p:clrMapOvr>
  <p:transition>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829981"/>
      </p:ext>
    </p:extLst>
  </p:cSld>
  <p:clrMapOvr>
    <a:masterClrMapping/>
  </p:clrMapOvr>
  <p:transition>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940850"/>
      </p:ext>
    </p:extLst>
  </p:cSld>
  <p:clrMapOvr>
    <a:masterClrMapping/>
  </p:clrMapOvr>
  <p:transition>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418834"/>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312354327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5456077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308326971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pPr>
                <a:defRPr/>
              </a:pPr>
              <a:t>‹#›</a:t>
            </a:fld>
            <a:endParaRPr lang="en-US"/>
          </a:p>
        </p:txBody>
      </p:sp>
    </p:spTree>
    <p:extLst>
      <p:ext uri="{BB962C8B-B14F-4D97-AF65-F5344CB8AC3E}">
        <p14:creationId xmlns:p14="http://schemas.microsoft.com/office/powerpoint/2010/main" val="213659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141328955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70520877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5A1E991-D5B7-CF40-897C-9B77E5718E55}" type="slidenum">
              <a:rPr lang="en-US"/>
              <a:pPr>
                <a:defRPr/>
              </a:pPr>
              <a:t>‹#›</a:t>
            </a:fld>
            <a:endParaRPr lang="en-US"/>
          </a:p>
        </p:txBody>
      </p:sp>
    </p:spTree>
    <p:extLst>
      <p:ext uri="{BB962C8B-B14F-4D97-AF65-F5344CB8AC3E}">
        <p14:creationId xmlns:p14="http://schemas.microsoft.com/office/powerpoint/2010/main" val="714151093"/>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42A41-D7B4-9C4F-AE4E-56A18CC517C6}" type="slidenum">
              <a:rPr lang="en-US"/>
              <a:pPr>
                <a:defRPr/>
              </a:pPr>
              <a:t>‹#›</a:t>
            </a:fld>
            <a:endParaRPr lang="en-US"/>
          </a:p>
        </p:txBody>
      </p:sp>
    </p:spTree>
    <p:extLst>
      <p:ext uri="{BB962C8B-B14F-4D97-AF65-F5344CB8AC3E}">
        <p14:creationId xmlns:p14="http://schemas.microsoft.com/office/powerpoint/2010/main" val="76390688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AF70D27-5240-DC45-967A-821958A3661F}" type="slidenum">
              <a:rPr lang="en-US"/>
              <a:pPr>
                <a:defRPr/>
              </a:pPr>
              <a:t>‹#›</a:t>
            </a:fld>
            <a:endParaRPr lang="en-US"/>
          </a:p>
        </p:txBody>
      </p:sp>
    </p:spTree>
    <p:extLst>
      <p:ext uri="{BB962C8B-B14F-4D97-AF65-F5344CB8AC3E}">
        <p14:creationId xmlns:p14="http://schemas.microsoft.com/office/powerpoint/2010/main" val="562074158"/>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4687AED-D0CA-364C-87B8-B37FB6311745}" type="slidenum">
              <a:rPr lang="en-US"/>
              <a:pPr>
                <a:defRPr/>
              </a:pPr>
              <a:t>‹#›</a:t>
            </a:fld>
            <a:endParaRPr lang="en-US"/>
          </a:p>
        </p:txBody>
      </p:sp>
    </p:spTree>
    <p:extLst>
      <p:ext uri="{BB962C8B-B14F-4D97-AF65-F5344CB8AC3E}">
        <p14:creationId xmlns:p14="http://schemas.microsoft.com/office/powerpoint/2010/main" val="1220837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B74DC35-D2F8-A244-A1B4-BBED7445F379}" type="slidenum">
              <a:rPr lang="en-US"/>
              <a:pPr>
                <a:defRPr/>
              </a:pPr>
              <a:t>‹#›</a:t>
            </a:fld>
            <a:endParaRPr lang="en-US"/>
          </a:p>
        </p:txBody>
      </p:sp>
    </p:spTree>
    <p:extLst>
      <p:ext uri="{BB962C8B-B14F-4D97-AF65-F5344CB8AC3E}">
        <p14:creationId xmlns:p14="http://schemas.microsoft.com/office/powerpoint/2010/main" val="1641097403"/>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314CB112-AF4A-8D44-9971-5B0D19B2D71E}" type="slidenum">
              <a:rPr lang="en-US"/>
              <a:pPr>
                <a:defRPr/>
              </a:pPr>
              <a:t>‹#›</a:t>
            </a:fld>
            <a:endParaRPr lang="en-US"/>
          </a:p>
        </p:txBody>
      </p:sp>
    </p:spTree>
    <p:extLst>
      <p:ext uri="{BB962C8B-B14F-4D97-AF65-F5344CB8AC3E}">
        <p14:creationId xmlns:p14="http://schemas.microsoft.com/office/powerpoint/2010/main" val="2056731811"/>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4046F4E5-A259-704D-978D-67EF8767D8B4}" type="slidenum">
              <a:rPr lang="en-US"/>
              <a:pPr>
                <a:defRPr/>
              </a:pPr>
              <a:t>‹#›</a:t>
            </a:fld>
            <a:endParaRPr lang="en-US"/>
          </a:p>
        </p:txBody>
      </p:sp>
    </p:spTree>
    <p:extLst>
      <p:ext uri="{BB962C8B-B14F-4D97-AF65-F5344CB8AC3E}">
        <p14:creationId xmlns:p14="http://schemas.microsoft.com/office/powerpoint/2010/main" val="3026445999"/>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pPr>
                <a:defRPr/>
              </a:pPr>
              <a:t>‹#›</a:t>
            </a:fld>
            <a:endParaRPr lang="en-US"/>
          </a:p>
        </p:txBody>
      </p:sp>
    </p:spTree>
    <p:extLst>
      <p:ext uri="{BB962C8B-B14F-4D97-AF65-F5344CB8AC3E}">
        <p14:creationId xmlns:p14="http://schemas.microsoft.com/office/powerpoint/2010/main" val="1562844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C03020E-E57C-8643-856F-55DC1E71167C}" type="slidenum">
              <a:rPr lang="en-US"/>
              <a:pPr>
                <a:defRPr/>
              </a:pPr>
              <a:t>‹#›</a:t>
            </a:fld>
            <a:endParaRPr lang="en-US"/>
          </a:p>
        </p:txBody>
      </p:sp>
    </p:spTree>
    <p:extLst>
      <p:ext uri="{BB962C8B-B14F-4D97-AF65-F5344CB8AC3E}">
        <p14:creationId xmlns:p14="http://schemas.microsoft.com/office/powerpoint/2010/main" val="3561454583"/>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230B982-BCEB-E141-9AEC-11C9BF624632}" type="slidenum">
              <a:rPr lang="en-US"/>
              <a:pPr>
                <a:defRPr/>
              </a:pPr>
              <a:t>‹#›</a:t>
            </a:fld>
            <a:endParaRPr lang="en-US"/>
          </a:p>
        </p:txBody>
      </p:sp>
    </p:spTree>
    <p:extLst>
      <p:ext uri="{BB962C8B-B14F-4D97-AF65-F5344CB8AC3E}">
        <p14:creationId xmlns:p14="http://schemas.microsoft.com/office/powerpoint/2010/main" val="1906130670"/>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9F1341C-91A8-7746-BB1D-3F7D081D94B5}" type="slidenum">
              <a:rPr lang="en-US"/>
              <a:pPr>
                <a:defRPr/>
              </a:pPr>
              <a:t>‹#›</a:t>
            </a:fld>
            <a:endParaRPr lang="en-US"/>
          </a:p>
        </p:txBody>
      </p:sp>
    </p:spTree>
    <p:extLst>
      <p:ext uri="{BB962C8B-B14F-4D97-AF65-F5344CB8AC3E}">
        <p14:creationId xmlns:p14="http://schemas.microsoft.com/office/powerpoint/2010/main" val="6639196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AE1530-C223-AB47-BEA8-7BED259F9897}" type="slidenum">
              <a:rPr lang="en-US"/>
              <a:pPr>
                <a:defRPr/>
              </a:pPr>
              <a:t>‹#›</a:t>
            </a:fld>
            <a:endParaRPr lang="en-US"/>
          </a:p>
        </p:txBody>
      </p:sp>
    </p:spTree>
    <p:extLst>
      <p:ext uri="{BB962C8B-B14F-4D97-AF65-F5344CB8AC3E}">
        <p14:creationId xmlns:p14="http://schemas.microsoft.com/office/powerpoint/2010/main" val="8735487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302872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3479014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1437347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1864399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3868282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126440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pPr>
                <a:defRPr/>
              </a:pPr>
              <a:t>‹#›</a:t>
            </a:fld>
            <a:endParaRPr lang="en-US"/>
          </a:p>
        </p:txBody>
      </p:sp>
    </p:spTree>
    <p:extLst>
      <p:ext uri="{BB962C8B-B14F-4D97-AF65-F5344CB8AC3E}">
        <p14:creationId xmlns:p14="http://schemas.microsoft.com/office/powerpoint/2010/main" val="2298444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1977782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3000608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358959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1214585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2276742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1926162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4155053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332863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49493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3029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pPr>
                <a:defRPr/>
              </a:pPr>
              <a:t>‹#›</a:t>
            </a:fld>
            <a:endParaRPr lang="en-US"/>
          </a:p>
        </p:txBody>
      </p:sp>
    </p:spTree>
    <p:extLst>
      <p:ext uri="{BB962C8B-B14F-4D97-AF65-F5344CB8AC3E}">
        <p14:creationId xmlns:p14="http://schemas.microsoft.com/office/powerpoint/2010/main" val="285365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115655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105517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888010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0625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5414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881879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23060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130742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16970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23592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pPr>
                <a:defRPr/>
              </a:pPr>
              <a:t>‹#›</a:t>
            </a:fld>
            <a:endParaRPr lang="en-US"/>
          </a:p>
        </p:txBody>
      </p:sp>
    </p:spTree>
    <p:extLst>
      <p:ext uri="{BB962C8B-B14F-4D97-AF65-F5344CB8AC3E}">
        <p14:creationId xmlns:p14="http://schemas.microsoft.com/office/powerpoint/2010/main" val="3871131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37658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12631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35647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67543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12075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3931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42682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84768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2456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037079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pPr>
                <a:defRPr/>
              </a:pPr>
              <a:t>‹#›</a:t>
            </a:fld>
            <a:endParaRPr lang="en-US"/>
          </a:p>
        </p:txBody>
      </p:sp>
    </p:spTree>
    <p:extLst>
      <p:ext uri="{BB962C8B-B14F-4D97-AF65-F5344CB8AC3E}">
        <p14:creationId xmlns:p14="http://schemas.microsoft.com/office/powerpoint/2010/main" val="2465409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62964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76776207"/>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131486"/>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4156612"/>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0476503"/>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217355"/>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5879602"/>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3399357"/>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455301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86107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pPr>
                <a:defRPr/>
              </a:pPr>
              <a:t>‹#›</a:t>
            </a:fld>
            <a:endParaRPr lang="en-US"/>
          </a:p>
        </p:txBody>
      </p:sp>
    </p:spTree>
    <p:extLst>
      <p:ext uri="{BB962C8B-B14F-4D97-AF65-F5344CB8AC3E}">
        <p14:creationId xmlns:p14="http://schemas.microsoft.com/office/powerpoint/2010/main" val="2740877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86070236"/>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479281"/>
      </p:ext>
    </p:extLst>
  </p:cSld>
  <p:clrMapOvr>
    <a:masterClrMapping/>
  </p:clrMapOvr>
  <p:transition>
    <p:wheel spokes="0"/>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46334087"/>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500633"/>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612368"/>
      </p:ext>
    </p:extLst>
  </p:cSld>
  <p:clrMapOvr>
    <a:masterClrMapping/>
  </p:clrMapOvr>
  <p:transition>
    <p:wheel spokes="0"/>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45029330"/>
      </p:ext>
    </p:extLst>
  </p:cSld>
  <p:clrMapOvr>
    <a:masterClrMapping/>
  </p:clrMapOvr>
  <p:transition>
    <p:wheel spokes="0"/>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52166"/>
      </p:ext>
    </p:extLst>
  </p:cSld>
  <p:clrMapOvr>
    <a:masterClrMapping/>
  </p:clrMapOvr>
  <p:transition>
    <p:wheel spokes="0"/>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2371359"/>
      </p:ext>
    </p:extLst>
  </p:cSld>
  <p:clrMapOvr>
    <a:masterClrMapping/>
  </p:clrMapOvr>
  <p:transition>
    <p:wheel spokes="0"/>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9538349"/>
      </p:ext>
    </p:extLst>
  </p:cSld>
  <p:clrMapOvr>
    <a:masterClrMapping/>
  </p:clrMapOvr>
  <p:transition>
    <p:wheel spokes="0"/>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363917"/>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pPr>
                <a:defRPr/>
              </a:pPr>
              <a:t>‹#›</a:t>
            </a:fld>
            <a:endParaRPr lang="en-US"/>
          </a:p>
        </p:txBody>
      </p:sp>
    </p:spTree>
    <p:extLst>
      <p:ext uri="{BB962C8B-B14F-4D97-AF65-F5344CB8AC3E}">
        <p14:creationId xmlns:p14="http://schemas.microsoft.com/office/powerpoint/2010/main" val="37069952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849220"/>
      </p:ext>
    </p:extLst>
  </p:cSld>
  <p:clrMapOvr>
    <a:masterClrMapping/>
  </p:clrMapOvr>
  <p:transition>
    <p:wheel spokes="0"/>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764697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723533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847866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16797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861633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1365021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80650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670388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53979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3.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4.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5.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6" Type="http://schemas.openxmlformats.org/officeDocument/2006/relationships/image" Target="../media/image8.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7.pn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902291066"/>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 id="214748516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pPr defTabSz="449263">
                <a:defRPr/>
              </a:pPr>
              <a:t>‹#›</a:t>
            </a:fld>
            <a:endParaRPr lang="en-GB"/>
          </a:p>
        </p:txBody>
      </p:sp>
    </p:spTree>
    <p:extLst>
      <p:ext uri="{BB962C8B-B14F-4D97-AF65-F5344CB8AC3E}">
        <p14:creationId xmlns:p14="http://schemas.microsoft.com/office/powerpoint/2010/main" val="2342052759"/>
      </p:ext>
    </p:extLst>
  </p:cSld>
  <p:clrMap bg1="lt1" tx1="dk1" bg2="lt2" tx2="dk2" accent1="accent1" accent2="accent2" accent3="accent3" accent4="accent4" accent5="accent5" accent6="accent6" hlink="hlink" folHlink="folHlink"/>
  <p:sldLayoutIdLst>
    <p:sldLayoutId id="214748516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91766297"/>
      </p:ext>
    </p:extLst>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5339239"/>
      </p:ext>
    </p:extLst>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062230978"/>
      </p:ext>
    </p:extLst>
  </p:cSld>
  <p:clrMap bg1="lt1" tx1="dk1" bg2="lt2" tx2="dk2" accent1="accent1" accent2="accent2" accent3="accent3" accent4="accent4" accent5="accent5" accent6="accent6" hlink="hlink" folHlink="folHlink"/>
  <p:sldLayoutIdLst>
    <p:sldLayoutId id="2147485226" r:id="rId1"/>
    <p:sldLayoutId id="2147485227" r:id="rId2"/>
    <p:sldLayoutId id="2147485228" r:id="rId3"/>
    <p:sldLayoutId id="2147485229" r:id="rId4"/>
    <p:sldLayoutId id="2147485230" r:id="rId5"/>
    <p:sldLayoutId id="2147485231" r:id="rId6"/>
    <p:sldLayoutId id="2147485232" r:id="rId7"/>
    <p:sldLayoutId id="2147485233" r:id="rId8"/>
    <p:sldLayoutId id="2147485234" r:id="rId9"/>
    <p:sldLayoutId id="2147485235" r:id="rId10"/>
    <p:sldLayoutId id="21474852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BD4E5AF0-C059-1C48-A548-A953B6C6CC2A}" type="slidenum">
              <a:rPr lang="en-US"/>
              <a:pPr>
                <a:defRPr/>
              </a:pPr>
              <a:t>‹#›</a:t>
            </a:fld>
            <a:endParaRPr lang="en-US"/>
          </a:p>
        </p:txBody>
      </p:sp>
    </p:spTree>
    <p:extLst>
      <p:ext uri="{BB962C8B-B14F-4D97-AF65-F5344CB8AC3E}">
        <p14:creationId xmlns:p14="http://schemas.microsoft.com/office/powerpoint/2010/main" val="868338185"/>
      </p:ext>
    </p:extLst>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7894144"/>
      </p:ext>
    </p:extLst>
  </p:cSld>
  <p:clrMap bg1="lt1" tx1="dk1" bg2="lt2" tx2="dk2" accent1="accent1" accent2="accent2" accent3="accent3" accent4="accent4" accent5="accent5" accent6="accent6" hlink="hlink" folHlink="folHlink"/>
  <p:sldLayoutIdLst>
    <p:sldLayoutId id="2147485262" r:id="rId1"/>
    <p:sldLayoutId id="2147485263" r:id="rId2"/>
    <p:sldLayoutId id="2147485264" r:id="rId3"/>
    <p:sldLayoutId id="2147485265" r:id="rId4"/>
    <p:sldLayoutId id="2147485266" r:id="rId5"/>
    <p:sldLayoutId id="2147485267" r:id="rId6"/>
    <p:sldLayoutId id="2147485268" r:id="rId7"/>
    <p:sldLayoutId id="2147485269" r:id="rId8"/>
    <p:sldLayoutId id="2147485270" r:id="rId9"/>
    <p:sldLayoutId id="2147485271" r:id="rId10"/>
    <p:sldLayoutId id="214748527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92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D217E86E-71DA-A242-A3A1-81D0483E4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 id="2147484898" r:id="rId12"/>
    <p:sldLayoutId id="21474848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25880639"/>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4937"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195389"/>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Tree>
    <p:extLst>
      <p:ext uri="{BB962C8B-B14F-4D97-AF65-F5344CB8AC3E}">
        <p14:creationId xmlns:p14="http://schemas.microsoft.com/office/powerpoint/2010/main" val="3745630460"/>
      </p:ext>
    </p:extLst>
  </p:cSld>
  <p:clrMap bg1="dk2" tx1="lt1" bg2="dk1" tx2="lt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en-US" sz="1400" b="1">
              <a:solidFill>
                <a:srgbClr val="FFFFFF"/>
              </a:solidFill>
              <a:latin typeface="Arial"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sz="900" b="1">
                <a:solidFill>
                  <a:srgbClr val="FFFFFF"/>
                </a:solidFill>
                <a:latin typeface="Arial"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1445041809"/>
      </p:ext>
    </p:extLst>
  </p:cSld>
  <p:clrMap bg1="dk2" tx1="lt1" bg2="dk1" tx2="lt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44939819"/>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8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slide" Target="slide3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92.xml"/><Relationship Id="rId6" Type="http://schemas.openxmlformats.org/officeDocument/2006/relationships/image" Target="../media/image20.jpeg"/><Relationship Id="rId5" Type="http://schemas.openxmlformats.org/officeDocument/2006/relationships/slide" Target="slide3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9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5.xml"/><Relationship Id="rId1" Type="http://schemas.openxmlformats.org/officeDocument/2006/relationships/themeOverride" Target="../theme/themeOverride1.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9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3.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143.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165.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4.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58.xml"/><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75.xml"/><Relationship Id="rId4" Type="http://schemas.openxmlformats.org/officeDocument/2006/relationships/image" Target="../media/image68.wmf"/></Relationships>
</file>

<file path=ppt/slides/_rels/slide7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67.xml"/><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8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75.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32.xml"/><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slide" Target="slide32.xml"/><Relationship Id="rId4" Type="http://schemas.openxmlformats.org/officeDocument/2006/relationships/image" Target="../media/image19.png"/></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32.xml"/><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40.xml"/><Relationship Id="rId1" Type="http://schemas.openxmlformats.org/officeDocument/2006/relationships/themeOverride" Target="../theme/themeOverride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slide" Target="slide3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22.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988840"/>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endParaRPr>
          </a:p>
        </p:txBody>
      </p:sp>
      <p:sp>
        <p:nvSpPr>
          <p:cNvPr id="104450" name="Rectangle 6"/>
          <p:cNvSpPr>
            <a:spLocks noChangeArrowheads="1"/>
          </p:cNvSpPr>
          <p:nvPr/>
        </p:nvSpPr>
        <p:spPr bwMode="auto">
          <a:xfrm>
            <a:off x="0" y="620688"/>
            <a:ext cx="6660232" cy="1200329"/>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463634"/>
                </a:solidFill>
                <a:effectLst/>
                <a:uLnTx/>
                <a:uFillTx/>
                <a:latin typeface="Times New Roman" charset="0"/>
                <a:ea typeface="ＭＳ Ｐゴシック" charset="0"/>
              </a:rPr>
              <a:t>كن متواضعاً</a:t>
            </a:r>
            <a:endParaRPr kumimoji="0" lang="en-US" sz="7200" b="1" i="0" u="none" strike="noStrike" kern="1200" cap="none" spc="0" normalizeH="0" baseline="0" noProof="0" dirty="0">
              <a:ln>
                <a:noFill/>
              </a:ln>
              <a:solidFill>
                <a:srgbClr val="463634"/>
              </a:solidFill>
              <a:effectLst/>
              <a:uLnTx/>
              <a:uFillTx/>
              <a:latin typeface="Times New Roman" charset="0"/>
              <a:ea typeface="ＭＳ Ｐゴシック" charset="0"/>
            </a:endParaRPr>
          </a:p>
        </p:txBody>
      </p:sp>
      <p:sp>
        <p:nvSpPr>
          <p:cNvPr id="104452" name="Rectangle 9"/>
          <p:cNvSpPr>
            <a:spLocks noGrp="1" noChangeArrowheads="1"/>
          </p:cNvSpPr>
          <p:nvPr>
            <p:ph type="ctrTitle"/>
          </p:nvPr>
        </p:nvSpPr>
        <p:spPr>
          <a:xfrm>
            <a:off x="500114" y="2488250"/>
            <a:ext cx="4543371" cy="940750"/>
          </a:xfrm>
          <a:noFill/>
          <a:ln cap="flat">
            <a:noFill/>
            <a:miter lim="800000"/>
            <a:headEnd/>
            <a:tailEnd/>
          </a:ln>
        </p:spPr>
        <p:txBody>
          <a:bodyPr wrap="none"/>
          <a:lstStyle/>
          <a:p>
            <a:pPr eaLnBrk="1" hangingPunct="1"/>
            <a:r>
              <a:rPr lang="ar-JO" sz="6000" b="1" i="0" dirty="0">
                <a:solidFill>
                  <a:schemeClr val="accent2">
                    <a:lumMod val="20000"/>
                    <a:lumOff val="80000"/>
                  </a:schemeClr>
                </a:solidFill>
                <a:latin typeface="Arial" charset="0"/>
                <a:ea typeface="Geneva" charset="0"/>
                <a:cs typeface="Geneva" charset="0"/>
              </a:rPr>
              <a:t>عوبديا</a:t>
            </a:r>
            <a:endParaRPr lang="en-US" sz="6000" b="1" i="0" dirty="0">
              <a:solidFill>
                <a:schemeClr val="accent2">
                  <a:lumMod val="20000"/>
                  <a:lumOff val="80000"/>
                </a:schemeClr>
              </a:solidFill>
              <a:latin typeface="Arial" charset="0"/>
              <a:ea typeface="Geneva" charset="0"/>
              <a:cs typeface="Geneva"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1833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827584" y="228600"/>
            <a:ext cx="5184576" cy="1616224"/>
          </a:xfrm>
        </p:spPr>
        <p:txBody>
          <a:bodyPr/>
          <a:lstStyle/>
          <a:p>
            <a:pPr eaLnBrk="1" hangingPunct="1"/>
            <a:r>
              <a:rPr lang="ar-JO" sz="4800" b="1" dirty="0">
                <a:solidFill>
                  <a:srgbClr val="996633"/>
                </a:solidFill>
                <a:latin typeface="Arial" charset="0"/>
                <a:ea typeface="Geneva" charset="0"/>
              </a:rPr>
              <a:t>تواريخ مختلفة مطروحة</a:t>
            </a:r>
            <a:endParaRPr lang="en-US" sz="4800" b="1" dirty="0">
              <a:solidFill>
                <a:srgbClr val="996633"/>
              </a:solidFill>
              <a:latin typeface="Arial" charset="0"/>
              <a:ea typeface="Geneva" charset="0"/>
            </a:endParaRPr>
          </a:p>
        </p:txBody>
      </p:sp>
      <p:sp>
        <p:nvSpPr>
          <p:cNvPr id="5139" name="Rectangle 19"/>
          <p:cNvSpPr>
            <a:spLocks noGrp="1" noChangeArrowheads="1"/>
          </p:cNvSpPr>
          <p:nvPr>
            <p:ph type="body" idx="1"/>
          </p:nvPr>
        </p:nvSpPr>
        <p:spPr>
          <a:xfrm>
            <a:off x="685800" y="3352800"/>
            <a:ext cx="6981825" cy="2590800"/>
          </a:xfrm>
          <a:noFill/>
        </p:spPr>
        <p:txBody>
          <a:bodyPr/>
          <a:lstStyle/>
          <a:p>
            <a:pPr algn="r" rtl="1" eaLnBrk="1" hangingPunct="1">
              <a:lnSpc>
                <a:spcPct val="90000"/>
              </a:lnSpc>
            </a:pPr>
            <a:r>
              <a:rPr lang="ar-JO" b="1" dirty="0">
                <a:latin typeface="Arial" charset="0"/>
                <a:ea typeface="Geneva" charset="0"/>
              </a:rPr>
              <a:t>مؤشر وحيد للتوقيت (الأعداد 10-14)</a:t>
            </a:r>
            <a:endParaRPr lang="en-US" sz="2400" b="1" dirty="0">
              <a:solidFill>
                <a:srgbClr val="FF3300"/>
              </a:solidFill>
              <a:latin typeface="Arial" charset="0"/>
              <a:ea typeface="Geneva" charset="0"/>
            </a:endParaRPr>
          </a:p>
          <a:p>
            <a:pPr algn="r" rtl="1" eaLnBrk="1" hangingPunct="1">
              <a:lnSpc>
                <a:spcPct val="90000"/>
              </a:lnSpc>
            </a:pPr>
            <a:r>
              <a:rPr lang="ar-JO" sz="2400" b="1" dirty="0">
                <a:solidFill>
                  <a:srgbClr val="FF3300"/>
                </a:solidFill>
                <a:latin typeface="Arial" charset="0"/>
                <a:ea typeface="Geneva" charset="0"/>
              </a:rPr>
              <a:t>يبدو أن أفضل توقيت هو 845 ق.م</a:t>
            </a:r>
            <a:endParaRPr lang="en-US" sz="2400" b="1" dirty="0">
              <a:solidFill>
                <a:srgbClr val="FF3300"/>
              </a:solidFill>
              <a:latin typeface="Arial" charset="0"/>
              <a:ea typeface="Geneva" charset="0"/>
            </a:endParaRPr>
          </a:p>
        </p:txBody>
      </p:sp>
      <p:sp>
        <p:nvSpPr>
          <p:cNvPr id="5141" name="Text Box 21"/>
          <p:cNvSpPr txBox="1">
            <a:spLocks noChangeArrowheads="1"/>
          </p:cNvSpPr>
          <p:nvPr/>
        </p:nvSpPr>
        <p:spPr bwMode="auto">
          <a:xfrm>
            <a:off x="5940152" y="548680"/>
            <a:ext cx="2209800" cy="221599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3800" b="1" i="1" dirty="0">
                <a:solidFill>
                  <a:srgbClr val="FF3300"/>
                </a:solidFill>
                <a:effectLst>
                  <a:outerShdw blurRad="38100" dist="38100" dir="2700000" algn="tl">
                    <a:srgbClr val="000000"/>
                  </a:outerShdw>
                </a:effectLst>
                <a:latin typeface="Arial" charset="0"/>
                <a:cs typeface="Arial" charset="0"/>
              </a:rPr>
              <a:t>؟</a:t>
            </a:r>
            <a:endParaRPr lang="en-US" sz="13800" b="1" i="1" dirty="0">
              <a:solidFill>
                <a:srgbClr val="FF3300"/>
              </a:solidFill>
              <a:effectLst>
                <a:outerShdw blurRad="38100" dist="38100" dir="2700000" algn="tl">
                  <a:srgbClr val="000000"/>
                </a:outerShdw>
              </a:effectLst>
              <a:latin typeface="Arial" charset="0"/>
              <a:cs typeface="Arial" charset="0"/>
            </a:endParaRPr>
          </a:p>
        </p:txBody>
      </p:sp>
      <p:sp>
        <p:nvSpPr>
          <p:cNvPr id="136197" name="Line 22"/>
          <p:cNvSpPr>
            <a:spLocks noChangeShapeType="1"/>
          </p:cNvSpPr>
          <p:nvPr/>
        </p:nvSpPr>
        <p:spPr bwMode="auto">
          <a:xfrm>
            <a:off x="1066800" y="1981200"/>
            <a:ext cx="4953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43" name="Text Box 23"/>
          <p:cNvSpPr txBox="1">
            <a:spLocks noChangeArrowheads="1"/>
          </p:cNvSpPr>
          <p:nvPr/>
        </p:nvSpPr>
        <p:spPr bwMode="auto">
          <a:xfrm>
            <a:off x="1066800" y="2133600"/>
            <a:ext cx="5029200" cy="40011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000" b="1" dirty="0">
                <a:solidFill>
                  <a:srgbClr val="FFFFFF"/>
                </a:solidFill>
                <a:effectLst>
                  <a:outerShdw blurRad="38100" dist="38100" dir="2700000" algn="tl">
                    <a:srgbClr val="000000"/>
                  </a:outerShdw>
                </a:effectLst>
                <a:latin typeface="Arial" charset="0"/>
                <a:cs typeface="Arial" charset="0"/>
              </a:rPr>
              <a:t>845   735   586   450 ق.م</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136200" name="Text Box 25"/>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595</a:t>
            </a:r>
            <a:endParaRPr lang="en-US" b="1" dirty="0">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41">
                                            <p:txEl>
                                              <p:pRg st="0" end="0"/>
                                            </p:txEl>
                                          </p:spTgt>
                                        </p:tgtEl>
                                        <p:attrNameLst>
                                          <p:attrName>style.visibility</p:attrName>
                                        </p:attrNameLst>
                                      </p:cBhvr>
                                      <p:to>
                                        <p:strVal val="visible"/>
                                      </p:to>
                                    </p:set>
                                    <p:anim calcmode="lin" valueType="num">
                                      <p:cBhvr>
                                        <p:cTn id="7" dur="500" fill="hold"/>
                                        <p:tgtEl>
                                          <p:spTgt spid="51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39">
                                            <p:txEl>
                                              <p:pRg st="0" end="0"/>
                                            </p:txEl>
                                          </p:spTgt>
                                        </p:tgtEl>
                                        <p:attrNameLst>
                                          <p:attrName>style.visibility</p:attrName>
                                        </p:attrNameLst>
                                      </p:cBhvr>
                                      <p:to>
                                        <p:strVal val="visible"/>
                                      </p:to>
                                    </p:set>
                                    <p:anim calcmode="lin" valueType="num">
                                      <p:cBhvr additive="base">
                                        <p:cTn id="13" dur="500" fill="hold"/>
                                        <p:tgtEl>
                                          <p:spTgt spid="5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9">
                                            <p:txEl>
                                              <p:pRg st="1" end="1"/>
                                            </p:txEl>
                                          </p:spTgt>
                                        </p:tgtEl>
                                        <p:attrNameLst>
                                          <p:attrName>style.visibility</p:attrName>
                                        </p:attrNameLst>
                                      </p:cBhvr>
                                      <p:to>
                                        <p:strVal val="visible"/>
                                      </p:to>
                                    </p:set>
                                    <p:anim calcmode="lin" valueType="num">
                                      <p:cBhvr additive="base">
                                        <p:cTn id="19" dur="500" fill="hold"/>
                                        <p:tgtEl>
                                          <p:spTgt spid="5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0" build="p" autoUpdateAnimBg="0"/>
      <p:bldP spid="5141" grpId="0" build="p"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يتجاوب الله مع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effectLst>
                  <a:glow rad="127000">
                    <a:schemeClr val="tx1"/>
                  </a:glow>
                </a:effectLst>
                <a:latin typeface="Arial" charset="0"/>
                <a:ea typeface="ＭＳ Ｐゴシック" charset="0"/>
                <a:cs typeface="ＭＳ Ｐゴシック" charset="0"/>
              </a:rPr>
              <a:t>الكبر</a:t>
            </a:r>
            <a:r>
              <a:rPr lang="ar-JO" sz="8000" b="1" dirty="0">
                <a:solidFill>
                  <a:srgbClr val="FFFF00"/>
                </a:solidFill>
                <a:effectLst>
                  <a:glow rad="127000">
                    <a:schemeClr val="tx1"/>
                  </a:glow>
                </a:effectLst>
                <a:latin typeface="Arial" charset="0"/>
                <a:ea typeface="ＭＳ Ｐゴシック" charset="0"/>
                <a:cs typeface="ＭＳ Ｐゴシック" charset="0"/>
              </a:rPr>
              <a:t>يا</a:t>
            </a:r>
            <a:r>
              <a:rPr lang="ar-JO" sz="8000" b="1" dirty="0">
                <a:effectLst>
                  <a:glow rad="127000">
                    <a:schemeClr val="tx1"/>
                  </a:glow>
                </a:effectLst>
                <a:latin typeface="Arial" charset="0"/>
                <a:ea typeface="ＭＳ Ｐゴシック" charset="0"/>
                <a:cs typeface="ＭＳ Ｐゴシック" charset="0"/>
              </a:rPr>
              <a:t>ء</a:t>
            </a:r>
            <a:endParaRPr lang="en-US" sz="8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28230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ar-JO" b="1" dirty="0">
                <a:solidFill>
                  <a:srgbClr val="996633"/>
                </a:solidFill>
                <a:latin typeface="Arial" charset="0"/>
                <a:ea typeface="Geneva" charset="0"/>
              </a:rPr>
              <a:t>جدول تلخيص عوبديا</a:t>
            </a:r>
            <a:endParaRPr lang="en-US" b="1" dirty="0">
              <a:solidFill>
                <a:srgbClr val="996633"/>
              </a:solidFill>
              <a:latin typeface="Arial" charset="0"/>
              <a:ea typeface="Geneva" charset="0"/>
            </a:endParaRPr>
          </a:p>
        </p:txBody>
      </p:sp>
      <p:graphicFrame>
        <p:nvGraphicFramePr>
          <p:cNvPr id="17524" name="Group 116"/>
          <p:cNvGraphicFramePr>
            <a:graphicFrameLocks noGrp="1"/>
          </p:cNvGraphicFramePr>
          <p:nvPr>
            <p:extLst>
              <p:ext uri="{D42A27DB-BD31-4B8C-83A1-F6EECF244321}">
                <p14:modId xmlns:p14="http://schemas.microsoft.com/office/powerpoint/2010/main" val="1502802391"/>
              </p:ext>
            </p:extLst>
          </p:nvPr>
        </p:nvGraphicFramePr>
        <p:xfrm>
          <a:off x="304800" y="661988"/>
          <a:ext cx="8534400" cy="5846067"/>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FFFFFF"/>
                          </a:solidFill>
                          <a:effectLst/>
                          <a:latin typeface="Arial" charset="0"/>
                          <a:ea typeface="ＭＳ Ｐゴシック" charset="0"/>
                          <a:cs typeface="Arial" charset="0"/>
                        </a:rPr>
                        <a:t>دمار أدوم بسبب مقاومتها ليهوذا</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دمار أدوم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يوم الرب</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charset="0"/>
                          <a:ea typeface="ＭＳ Ｐゴシック" charset="0"/>
                          <a:cs typeface="Arial" charset="0"/>
                        </a:rPr>
                        <a:t>الأعداد 1-14</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charset="0"/>
                          <a:ea typeface="ＭＳ Ｐゴシック" charset="0"/>
                          <a:cs typeface="Arial" charset="0"/>
                        </a:rPr>
                        <a:t>الأعداد 15-21</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دينونة أدوم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بركة يهوذا</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عيسو المتكبر يهزم</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يعقوب العاجز</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يعقوب القوي يهزم </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عيسو الذليل</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ازدراء أدوم و جرائمه</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إدانة و مصائب أدوم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charset="0"/>
                          <a:ea typeface="ＭＳ Ｐゴシック" charset="0"/>
                          <a:cs typeface="Arial" charset="0"/>
                        </a:rPr>
                        <a:t>الماضي</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charset="0"/>
                          <a:ea typeface="ＭＳ Ｐゴシック" charset="0"/>
                          <a:cs typeface="Arial" charset="0"/>
                        </a:rPr>
                        <a:t>المستقبل</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8131">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المؤلف</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الدينونة</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الأسباب</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الدمار</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الملك</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عنوان   موحى به</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1أ</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تنبؤ عن     التواضع</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1ب-9</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دينونة   الظالمين</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10-14</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دينونة                 الأعداء المعاصرين</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15-16</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بركات</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إسرائيل المعاصرة</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charset="0"/>
                          <a:ea typeface="ＭＳ Ｐゴシック" charset="0"/>
                          <a:cs typeface="Arial" charset="0"/>
                        </a:rPr>
                        <a:t>17-21</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25997" name="Text Box 117"/>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594</a:t>
            </a:r>
            <a:endParaRPr lang="en-US" b="1" dirty="0">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5076056" y="396"/>
            <a:ext cx="3995936" cy="3860651"/>
          </a:xfrm>
        </p:spPr>
        <p:txBody>
          <a:bodyPr/>
          <a:lstStyle/>
          <a:p>
            <a:r>
              <a:rPr lang="ar-JO" sz="4800" dirty="0"/>
              <a:t>1. </a:t>
            </a:r>
            <a:r>
              <a:rPr lang="ar-JO" sz="4800" dirty="0">
                <a:solidFill>
                  <a:srgbClr val="FFFF00"/>
                </a:solidFill>
              </a:rPr>
              <a:t>يدين</a:t>
            </a:r>
            <a:r>
              <a:rPr lang="ar-JO" sz="4800" dirty="0"/>
              <a:t> الله</a:t>
            </a:r>
            <a:br>
              <a:rPr lang="ar-JO" sz="4800" dirty="0"/>
            </a:br>
            <a:r>
              <a:rPr lang="ar-JO" sz="4800" dirty="0"/>
              <a:t>المتكبرين</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800" dirty="0">
                <a:solidFill>
                  <a:srgbClr val="FFFFFF"/>
                </a:solidFill>
                <a:latin typeface="Arial" charset="0"/>
                <a:ea typeface="Osaka" charset="0"/>
                <a:cs typeface="Arial" charset="0"/>
              </a:rPr>
              <a:t>عوبديا 1-14</a:t>
            </a:r>
            <a:endParaRPr lang="en-US" sz="4800" dirty="0">
              <a:solidFill>
                <a:srgbClr val="FFFFFF"/>
              </a:solidFill>
              <a:latin typeface="Arial" charset="0"/>
              <a:ea typeface="Osaka" charset="0"/>
              <a:cs typeface="Arial" charset="0"/>
            </a:endParaRP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427245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ar-JO" sz="5400" b="1" dirty="0">
                <a:effectLst>
                  <a:glow rad="127000">
                    <a:schemeClr val="tx1"/>
                  </a:glow>
                </a:effectLst>
                <a:latin typeface="Arial" charset="0"/>
                <a:ea typeface="ＭＳ Ｐゴシック" charset="0"/>
                <a:cs typeface="ＭＳ Ｐゴシック" charset="0"/>
              </a:rPr>
              <a:t>رؤيا عوبديا</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ar-JO" sz="5400" b="1" dirty="0">
                <a:effectLst>
                  <a:glow rad="127000">
                    <a:schemeClr val="tx1"/>
                  </a:glow>
                </a:effectLst>
                <a:latin typeface="Arial" charset="0"/>
                <a:ea typeface="ＭＳ Ｐゴシック" charset="0"/>
                <a:cs typeface="ＭＳ Ｐゴシック" charset="0"/>
              </a:rPr>
              <a:t>عوبديا 1</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لا يوجد ملك = فترة زمنية غير محددة</a:t>
            </a:r>
            <a:endParaRPr lang="en-US" sz="5400" b="1" dirty="0">
              <a:effectLst>
                <a:glow rad="127000">
                  <a:schemeClr val="tx1"/>
                </a:glow>
              </a:effectLst>
              <a:latin typeface="Arial" charset="0"/>
              <a:ea typeface="ＭＳ Ｐゴシック" charset="0"/>
              <a:cs typeface="ＭＳ Ｐゴシック" charset="0"/>
            </a:endParaRP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cs typeface="Arial" charset="0"/>
            </a:endParaRPr>
          </a:p>
        </p:txBody>
      </p:sp>
    </p:spTree>
    <p:extLst>
      <p:ext uri="{BB962C8B-B14F-4D97-AF65-F5344CB8AC3E}">
        <p14:creationId xmlns:p14="http://schemas.microsoft.com/office/powerpoint/2010/main" val="351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303949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هكذا قال السيد الرب عن أدوم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سمعنا خبراً من قبل الرب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و أرسل رسول بين الأمم </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قوموا و لنقم عليها للحرب</a:t>
            </a:r>
            <a:br>
              <a:rPr lang="ar-JO"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عوبديا 1ب</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2954600"/>
            <a:ext cx="9144000" cy="4434840"/>
          </a:xfrm>
          <a:prstGeom prst="rect">
            <a:avLst/>
          </a:prstGeom>
        </p:spPr>
      </p:pic>
    </p:spTree>
    <p:extLst>
      <p:ext uri="{BB962C8B-B14F-4D97-AF65-F5344CB8AC3E}">
        <p14:creationId xmlns:p14="http://schemas.microsoft.com/office/powerpoint/2010/main" val="43439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إني قد جعلتك صغيراً بين الأمم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أنت محتقر جداً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(عوبديا 2)</a:t>
            </a:r>
            <a:endParaRPr lang="en-US" sz="36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403648" y="1916832"/>
            <a:ext cx="6096000" cy="4572000"/>
          </a:xfrm>
          <a:prstGeom prst="rect">
            <a:avLst/>
          </a:prstGeom>
        </p:spPr>
      </p:pic>
    </p:spTree>
    <p:extLst>
      <p:ext uri="{BB962C8B-B14F-4D97-AF65-F5344CB8AC3E}">
        <p14:creationId xmlns:p14="http://schemas.microsoft.com/office/powerpoint/2010/main" val="4144886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ar-JO" sz="3200" b="1" i="0" dirty="0">
                <a:solidFill>
                  <a:srgbClr val="FFFFFF"/>
                </a:solidFill>
                <a:effectLst>
                  <a:outerShdw blurRad="50800" dist="50800" dir="2700000" algn="tl" rotWithShape="0">
                    <a:srgbClr val="000000">
                      <a:alpha val="80000"/>
                    </a:srgbClr>
                  </a:outerShdw>
                </a:effectLst>
                <a:ea typeface="+mj-ea"/>
                <a:cs typeface="+mj-cs"/>
              </a:rPr>
              <a:t>تكبر قلبك قد خدعك أيها الساكن في محاجئ الصخر رفعة مقعده القائل في قلبه من يحدرني إلى الأرض (عوبديا 3)</a:t>
            </a:r>
            <a:endParaRPr lang="en-US" sz="3200" b="1" i="0" dirty="0">
              <a:solidFill>
                <a:srgbClr val="FFFFFF"/>
              </a:solidFill>
              <a:effectLst>
                <a:outerShdw blurRad="50800" dist="50800" dir="2700000" algn="tl" rotWithShape="0">
                  <a:srgbClr val="000000">
                    <a:alpha val="80000"/>
                  </a:srgbClr>
                </a:outerShdw>
              </a:effectLst>
              <a:ea typeface="+mj-ea"/>
              <a:cs typeface="+mj-cs"/>
            </a:endParaRPr>
          </a:p>
        </p:txBody>
      </p:sp>
      <p:sp>
        <p:nvSpPr>
          <p:cNvPr id="195587" name="Text Box 7"/>
          <p:cNvSpPr txBox="1">
            <a:spLocks noChangeArrowheads="1"/>
          </p:cNvSpPr>
          <p:nvPr/>
        </p:nvSpPr>
        <p:spPr bwMode="auto">
          <a:xfrm>
            <a:off x="8311163" y="-76200"/>
            <a:ext cx="904415"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a:cs typeface="Arial"/>
              </a:rPr>
              <a:t>598ت</a:t>
            </a:r>
            <a:endParaRPr lang="en-US" b="1" dirty="0">
              <a:solidFill>
                <a:srgbClr val="FFFFFF"/>
              </a:solidFill>
              <a:latin typeface="Arial"/>
              <a:cs typeface="Arial"/>
            </a:endParaRPr>
          </a:p>
        </p:txBody>
      </p:sp>
    </p:spTree>
    <p:extLst>
      <p:ext uri="{BB962C8B-B14F-4D97-AF65-F5344CB8AC3E}">
        <p14:creationId xmlns:p14="http://schemas.microsoft.com/office/powerpoint/2010/main" val="767975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ar-JO" sz="5400" b="1" dirty="0">
                <a:solidFill>
                  <a:srgbClr val="996633"/>
                </a:solidFill>
                <a:latin typeface="Arial" charset="0"/>
                <a:ea typeface="Geneva" charset="0"/>
              </a:rPr>
              <a:t>الإطار</a:t>
            </a:r>
            <a:br>
              <a:rPr lang="ar-JO" sz="5400" b="1" dirty="0">
                <a:solidFill>
                  <a:srgbClr val="996633"/>
                </a:solidFill>
                <a:latin typeface="Arial" charset="0"/>
                <a:ea typeface="Geneva" charset="0"/>
              </a:rPr>
            </a:br>
            <a:r>
              <a:rPr lang="ar-JO" sz="5400" b="1" dirty="0">
                <a:solidFill>
                  <a:srgbClr val="996633"/>
                </a:solidFill>
                <a:latin typeface="Arial" charset="0"/>
                <a:ea typeface="Geneva" charset="0"/>
              </a:rPr>
              <a:t>الجغرافي</a:t>
            </a:r>
            <a:endParaRPr lang="en-US" sz="5400" b="1" dirty="0">
              <a:solidFill>
                <a:srgbClr val="996633"/>
              </a:solidFill>
              <a:latin typeface="Arial" charset="0"/>
              <a:ea typeface="Geneva" charset="0"/>
            </a:endParaRPr>
          </a:p>
        </p:txBody>
      </p:sp>
      <p:graphicFrame>
        <p:nvGraphicFramePr>
          <p:cNvPr id="168962"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أدوم</a:t>
            </a:r>
            <a:endParaRPr lang="en-US" sz="2800" b="1" dirty="0">
              <a:solidFill>
                <a:srgbClr val="FFFFFF"/>
              </a:solidFill>
              <a:latin typeface="Arial" charset="0"/>
              <a:cs typeface="Arial" charset="0"/>
            </a:endParaRPr>
          </a:p>
        </p:txBody>
      </p:sp>
      <p:sp>
        <p:nvSpPr>
          <p:cNvPr id="168965"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444</a:t>
            </a:r>
            <a:endParaRPr lang="en-US" b="1" dirty="0">
              <a:latin typeface="Arial" charset="0"/>
              <a:cs typeface="Arial" charset="0"/>
            </a:endParaRPr>
          </a:p>
          <a:p>
            <a:pPr eaLnBrk="1" hangingPunct="1"/>
            <a:r>
              <a:rPr lang="ar-JO" b="1" dirty="0">
                <a:latin typeface="Arial" charset="0"/>
                <a:cs typeface="Arial" charset="0"/>
              </a:rPr>
              <a:t>598ث</a:t>
            </a:r>
            <a:endParaRPr lang="en-US" b="1" dirty="0">
              <a:latin typeface="Arial" charset="0"/>
              <a:cs typeface="Arial" charset="0"/>
            </a:endParaRP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عيسو</a:t>
            </a:r>
            <a:endParaRPr lang="en-US" sz="2800" b="1" dirty="0">
              <a:solidFill>
                <a:srgbClr val="FFFFFF"/>
              </a:solidFill>
              <a:latin typeface="Arial" charset="0"/>
              <a:cs typeface="Arial" charset="0"/>
            </a:endParaRP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إسرائيل</a:t>
            </a:r>
            <a:endParaRPr lang="en-US" sz="2800" b="1" dirty="0">
              <a:solidFill>
                <a:srgbClr val="FFFFFF"/>
              </a:solidFill>
              <a:latin typeface="Arial" charset="0"/>
              <a:cs typeface="Arial" charset="0"/>
            </a:endParaRP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يعقوب</a:t>
            </a:r>
            <a:endParaRPr lang="en-US" sz="2800" b="1" dirty="0">
              <a:solidFill>
                <a:srgbClr val="FFFFFF"/>
              </a:solidFill>
              <a:latin typeface="Arial" charset="0"/>
              <a:cs typeface="Arial" charset="0"/>
            </a:endParaRP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extLst>
      <p:ext uri="{BB962C8B-B14F-4D97-AF65-F5344CB8AC3E}">
        <p14:creationId xmlns:p14="http://schemas.microsoft.com/office/powerpoint/2010/main" val="7103820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276600" y="685800"/>
            <a:ext cx="3108325" cy="762000"/>
          </a:xfrm>
        </p:spPr>
        <p:txBody>
          <a:bodyPr/>
          <a:lstStyle/>
          <a:p>
            <a:pPr eaLnBrk="1" hangingPunct="1"/>
            <a:r>
              <a:rPr lang="ar-JO" sz="6000" b="1" dirty="0">
                <a:solidFill>
                  <a:srgbClr val="996633"/>
                </a:solidFill>
                <a:latin typeface="Arial" charset="0"/>
                <a:ea typeface="Geneva" charset="0"/>
                <a:cs typeface="Geneva" charset="0"/>
              </a:rPr>
              <a:t>القصد</a:t>
            </a:r>
            <a:endParaRPr lang="en-US" sz="6000" b="1" dirty="0">
              <a:solidFill>
                <a:srgbClr val="996633"/>
              </a:solidFill>
              <a:latin typeface="Arial" charset="0"/>
              <a:ea typeface="Geneva" charset="0"/>
              <a:cs typeface="Geneva" charset="0"/>
            </a:endParaRPr>
          </a:p>
        </p:txBody>
      </p:sp>
      <p:sp>
        <p:nvSpPr>
          <p:cNvPr id="6152" name="Text Box 8"/>
          <p:cNvSpPr txBox="1">
            <a:spLocks noChangeArrowheads="1"/>
          </p:cNvSpPr>
          <p:nvPr/>
        </p:nvSpPr>
        <p:spPr bwMode="auto">
          <a:xfrm>
            <a:off x="762000" y="3733800"/>
            <a:ext cx="7391400" cy="707886"/>
          </a:xfrm>
          <a:prstGeom prst="rect">
            <a:avLst/>
          </a:prstGeom>
          <a:noFill/>
          <a:ln w="9525">
            <a:noFill/>
            <a:miter lim="800000"/>
            <a:headEnd/>
            <a:tailEnd/>
          </a:ln>
          <a:effectLst/>
        </p:spPr>
        <p:txBody>
          <a:bodyPr>
            <a:spAutoFit/>
          </a:bodyPr>
          <a:lstStyle/>
          <a:p>
            <a:pPr algn="ctr">
              <a:spcBef>
                <a:spcPct val="50000"/>
              </a:spcBef>
              <a:defRPr/>
            </a:pPr>
            <a:endParaRPr lang="en-US" sz="4000">
              <a:solidFill>
                <a:schemeClr val="bg1"/>
              </a:solidFill>
              <a:effectDag name="">
                <a:cont type="tree" name="">
                  <a:effect ref="fillLine"/>
                  <a:outerShdw dist="38100" dir="13500000" algn="br">
                    <a:srgbClr val="FFFFFF"/>
                  </a:outerShdw>
                </a:cont>
                <a:cont type="tree" name="">
                  <a:effect ref="fillLine"/>
                  <a:outerShdw dist="38100" dir="2700000" algn="tl">
                    <a:srgbClr val="666666"/>
                  </a:outerShdw>
                </a:cont>
                <a:effect ref="fillLine"/>
              </a:effectDag>
              <a:latin typeface="Times New Roman" pitchFamily="-128" charset="0"/>
              <a:ea typeface="+mn-ea"/>
              <a:cs typeface="+mn-cs"/>
            </a:endParaRPr>
          </a:p>
        </p:txBody>
      </p:sp>
      <p:sp>
        <p:nvSpPr>
          <p:cNvPr id="140291"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sz="4000"/>
          </a:p>
        </p:txBody>
      </p:sp>
      <p:sp>
        <p:nvSpPr>
          <p:cNvPr id="140292" name="Text Box 14"/>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t>597</a:t>
            </a:r>
            <a:endParaRPr lang="en-US" b="1" dirty="0"/>
          </a:p>
        </p:txBody>
      </p:sp>
      <p:sp>
        <p:nvSpPr>
          <p:cNvPr id="140293" name="Rectangle 12"/>
          <p:cNvSpPr txBox="1">
            <a:spLocks noChangeArrowheads="1"/>
          </p:cNvSpPr>
          <p:nvPr/>
        </p:nvSpPr>
        <p:spPr bwMode="auto">
          <a:xfrm>
            <a:off x="457200" y="2874963"/>
            <a:ext cx="7010400" cy="293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tx2"/>
              </a:buClr>
              <a:buSzPct val="65000"/>
            </a:pPr>
            <a:r>
              <a:rPr lang="ar-JO" sz="4400" b="1" dirty="0">
                <a:latin typeface="Arial" charset="0"/>
                <a:cs typeface="Times New Roman" charset="0"/>
              </a:rPr>
              <a:t>1. لتحديد </a:t>
            </a:r>
            <a:r>
              <a:rPr lang="ar-JO" sz="4400" b="1" u="sng" dirty="0">
                <a:latin typeface="Arial" charset="0"/>
                <a:cs typeface="Times New Roman" charset="0"/>
              </a:rPr>
              <a:t>دينونة الله على أدوم </a:t>
            </a:r>
            <a:r>
              <a:rPr lang="ar-JO" sz="4400" b="1" dirty="0">
                <a:latin typeface="Arial" charset="0"/>
                <a:cs typeface="Times New Roman" charset="0"/>
              </a:rPr>
              <a:t>بسبب عدم اهتمامها الأخوي بيهوذا</a:t>
            </a:r>
            <a:endParaRPr lang="en-US" sz="4000" b="1" dirty="0">
              <a:latin typeface="Arial" charset="0"/>
              <a:cs typeface="Times New Roman" charset="0"/>
            </a:endParaRPr>
          </a:p>
          <a:p>
            <a:pPr algn="r" rtl="1" eaLnBrk="1" hangingPunct="1">
              <a:spcBef>
                <a:spcPct val="20000"/>
              </a:spcBef>
              <a:buClr>
                <a:schemeClr val="tx2"/>
              </a:buClr>
              <a:buSzPct val="65000"/>
            </a:pPr>
            <a:r>
              <a:rPr lang="ar-JO" sz="4400" b="1" dirty="0">
                <a:latin typeface="Arial" charset="0"/>
                <a:cs typeface="Times New Roman" charset="0"/>
              </a:rPr>
              <a:t>2. ليبين </a:t>
            </a:r>
            <a:r>
              <a:rPr lang="ar-JO" sz="4400" b="1" u="sng" dirty="0">
                <a:latin typeface="Arial" charset="0"/>
                <a:cs typeface="Times New Roman" charset="0"/>
              </a:rPr>
              <a:t>الإنتصار الأخير </a:t>
            </a:r>
            <a:r>
              <a:rPr lang="ar-JO" sz="4400" b="1" dirty="0">
                <a:latin typeface="Arial" charset="0"/>
                <a:cs typeface="Times New Roman" charset="0"/>
              </a:rPr>
              <a:t>للحق في يوم الرب</a:t>
            </a:r>
            <a:endParaRPr lang="en-US" sz="4400" b="1" dirty="0">
              <a:latin typeface="Arial" charset="0"/>
              <a:cs typeface="Times New Roman" charset="0"/>
            </a:endParaRPr>
          </a:p>
        </p:txBody>
      </p:sp>
      <p:sp>
        <p:nvSpPr>
          <p:cNvPr id="140294" name="Rectangle 12"/>
          <p:cNvSpPr txBox="1">
            <a:spLocks noChangeArrowheads="1"/>
          </p:cNvSpPr>
          <p:nvPr/>
        </p:nvSpPr>
        <p:spPr bwMode="auto">
          <a:xfrm>
            <a:off x="457200" y="1828800"/>
            <a:ext cx="7467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Clr>
                <a:schemeClr val="tx2"/>
              </a:buClr>
              <a:buSzPct val="65000"/>
            </a:pPr>
            <a:r>
              <a:rPr lang="ar-JO" sz="4800" b="1" dirty="0">
                <a:solidFill>
                  <a:srgbClr val="FF3300"/>
                </a:solidFill>
                <a:latin typeface="Arial" charset="0"/>
                <a:cs typeface="Times New Roman" charset="0"/>
              </a:rPr>
              <a:t>يحتوي سفر عوبديا على قصد مزدوج :</a:t>
            </a:r>
            <a:endParaRPr lang="en-US" sz="4400" b="1" dirty="0">
              <a:latin typeface="Arial" charset="0"/>
              <a:cs typeface="Geneva"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56792"/>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كلنا نكره الكبرياء</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36" y="2708920"/>
            <a:ext cx="9144000" cy="1440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مع أننا نعاني معها</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421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4648200" y="76200"/>
            <a:ext cx="3236168" cy="4572000"/>
          </a:xfrm>
        </p:spPr>
        <p:txBody>
          <a:bodyPr/>
          <a:lstStyle/>
          <a:p>
            <a:pPr eaLnBrk="1" hangingPunct="1"/>
            <a:r>
              <a:rPr lang="ar-JO" sz="4400" b="1" dirty="0">
                <a:latin typeface="Arial" charset="0"/>
                <a:ea typeface="Geneva" charset="0"/>
                <a:cs typeface="Geneva" charset="0"/>
              </a:rPr>
              <a:t>ناشونال جيوغرافيك تمتلك عدة مقالات عن البتراء </a:t>
            </a:r>
            <a:br>
              <a:rPr lang="ar-JO" sz="4400" b="1" dirty="0">
                <a:latin typeface="Arial" charset="0"/>
                <a:ea typeface="Geneva" charset="0"/>
                <a:cs typeface="Geneva" charset="0"/>
              </a:rPr>
            </a:br>
            <a:r>
              <a:rPr lang="ar-JO" sz="4400" b="1" dirty="0">
                <a:latin typeface="Arial" charset="0"/>
                <a:ea typeface="Geneva" charset="0"/>
                <a:cs typeface="Geneva" charset="0"/>
              </a:rPr>
              <a:t>رجوعاً إلى 1907</a:t>
            </a:r>
            <a:endParaRPr lang="en-US" sz="3600" dirty="0">
              <a:latin typeface="Arial" charset="0"/>
              <a:ea typeface="Geneva" charset="0"/>
              <a:cs typeface="Geneva" charset="0"/>
            </a:endParaRPr>
          </a:p>
        </p:txBody>
      </p:sp>
      <p:sp>
        <p:nvSpPr>
          <p:cNvPr id="17101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ar-JO" sz="3600" b="1" dirty="0">
                <a:latin typeface="Arial" charset="0"/>
                <a:ea typeface="Geneva" charset="0"/>
                <a:cs typeface="Geneva" charset="0"/>
              </a:rPr>
              <a:t>كانون أول 1998</a:t>
            </a:r>
            <a:endParaRPr lang="en-US" sz="3600" b="1" dirty="0">
              <a:latin typeface="Arial" charset="0"/>
              <a:ea typeface="Geneva" charset="0"/>
              <a:cs typeface="Geneva" charset="0"/>
            </a:endParaRPr>
          </a:p>
        </p:txBody>
      </p:sp>
      <p:pic>
        <p:nvPicPr>
          <p:cNvPr id="17101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649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ctrTitle"/>
          </p:nvPr>
        </p:nvSpPr>
        <p:spPr/>
        <p:txBody>
          <a:bodyPr/>
          <a:lstStyle/>
          <a:p>
            <a:pPr eaLnBrk="1" hangingPunct="1"/>
            <a:r>
              <a:rPr lang="en-US">
                <a:latin typeface="Arial" charset="0"/>
                <a:ea typeface="Geneva" charset="0"/>
                <a:cs typeface="Geneva" charset="0"/>
              </a:rPr>
              <a:t>Petra Article Front Page</a:t>
            </a:r>
          </a:p>
        </p:txBody>
      </p:sp>
      <p:sp>
        <p:nvSpPr>
          <p:cNvPr id="173058" name="Rectangle 3"/>
          <p:cNvSpPr>
            <a:spLocks noGrp="1" noChangeArrowheads="1"/>
          </p:cNvSpPr>
          <p:nvPr>
            <p:ph type="subTitle" idx="1"/>
          </p:nvPr>
        </p:nvSpPr>
        <p:spPr/>
        <p:txBody>
          <a:bodyPr/>
          <a:lstStyle/>
          <a:p>
            <a:pPr eaLnBrk="1" hangingPunct="1">
              <a:buFont typeface="Wingdings" charset="0"/>
              <a:buNone/>
            </a:pPr>
            <a:endParaRPr lang="en-US">
              <a:latin typeface="Arial" charset="0"/>
              <a:ea typeface="Geneva" charset="0"/>
              <a:cs typeface="Geneva" charset="0"/>
            </a:endParaRPr>
          </a:p>
        </p:txBody>
      </p:sp>
      <p:pic>
        <p:nvPicPr>
          <p:cNvPr id="173059" name="Picture 4"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88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6"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ar-JO" b="1" dirty="0">
                <a:latin typeface="Arial" charset="0"/>
                <a:ea typeface="Geneva" charset="0"/>
                <a:cs typeface="Geneva" charset="0"/>
              </a:rPr>
              <a:t>تخيل أنك تعيش في هذه الأرض</a:t>
            </a:r>
            <a:endParaRPr lang="en-US" dirty="0">
              <a:latin typeface="Arial" charset="0"/>
              <a:ea typeface="Geneva" charset="0"/>
              <a:cs typeface="Geneva" charset="0"/>
            </a:endParaRPr>
          </a:p>
        </p:txBody>
      </p:sp>
    </p:spTree>
    <p:extLst>
      <p:ext uri="{BB962C8B-B14F-4D97-AF65-F5344CB8AC3E}">
        <p14:creationId xmlns:p14="http://schemas.microsoft.com/office/powerpoint/2010/main" val="3031880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ar-JO" sz="4800" b="1" dirty="0">
                <a:solidFill>
                  <a:srgbClr val="FFFFFF"/>
                </a:solidFill>
                <a:latin typeface="Arial" charset="0"/>
                <a:ea typeface="Geneva" charset="0"/>
              </a:rPr>
              <a:t>السيق</a:t>
            </a:r>
            <a:br>
              <a:rPr lang="en-US" sz="4800" b="1" dirty="0">
                <a:solidFill>
                  <a:srgbClr val="FFFFFF"/>
                </a:solidFill>
                <a:latin typeface="Arial" charset="0"/>
                <a:ea typeface="Geneva" charset="0"/>
              </a:rPr>
            </a:br>
            <a:r>
              <a:rPr lang="en-US" sz="3200" b="1" dirty="0">
                <a:solidFill>
                  <a:srgbClr val="FFFFFF"/>
                </a:solidFill>
                <a:latin typeface="Arial" charset="0"/>
                <a:ea typeface="Geneva" charset="0"/>
              </a:rPr>
              <a:t>(</a:t>
            </a:r>
            <a:r>
              <a:rPr lang="ar-JO" sz="3200" b="1" dirty="0">
                <a:solidFill>
                  <a:srgbClr val="FFFFFF"/>
                </a:solidFill>
                <a:latin typeface="Arial" charset="0"/>
                <a:ea typeface="Geneva" charset="0"/>
              </a:rPr>
              <a:t>تلفظ السيق</a:t>
            </a:r>
            <a:r>
              <a:rPr lang="en-US" sz="3200" b="1" dirty="0">
                <a:solidFill>
                  <a:srgbClr val="FFFFFF"/>
                </a:solidFill>
                <a:latin typeface="Arial" charset="0"/>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ar-JO" sz="4400" b="1" dirty="0">
                <a:solidFill>
                  <a:srgbClr val="FFFFFF"/>
                </a:solidFill>
                <a:latin typeface="Arial" charset="0"/>
                <a:cs typeface="Arial" charset="0"/>
              </a:rPr>
              <a:t>المدخل </a:t>
            </a:r>
          </a:p>
          <a:p>
            <a:pPr algn="ctr"/>
            <a:r>
              <a:rPr lang="ar-JO" sz="4400" b="1" dirty="0">
                <a:solidFill>
                  <a:srgbClr val="FFFFFF"/>
                </a:solidFill>
                <a:latin typeface="Arial" charset="0"/>
                <a:cs typeface="Arial" charset="0"/>
              </a:rPr>
              <a:t>الوحيد</a:t>
            </a:r>
          </a:p>
          <a:p>
            <a:pPr algn="ctr"/>
            <a:r>
              <a:rPr lang="ar-JO" sz="4400" b="1" dirty="0">
                <a:solidFill>
                  <a:srgbClr val="FFFFFF"/>
                </a:solidFill>
                <a:latin typeface="Arial" charset="0"/>
                <a:cs typeface="Arial" charset="0"/>
              </a:rPr>
              <a:t>للبتراء</a:t>
            </a:r>
            <a:endParaRPr lang="en-US" sz="2800" b="1" dirty="0">
              <a:solidFill>
                <a:srgbClr val="FFFFFF"/>
              </a:solidFill>
              <a:latin typeface="Arial"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a:r>
              <a:rPr lang="ar-JO" sz="3600" b="1" dirty="0">
                <a:solidFill>
                  <a:srgbClr val="FFFFFF"/>
                </a:solidFill>
                <a:latin typeface="Arial" charset="0"/>
                <a:cs typeface="Arial" charset="0"/>
              </a:rPr>
              <a:t>قناة مائية</a:t>
            </a:r>
            <a:endParaRPr lang="en-US" sz="3600" b="1" dirty="0">
              <a:solidFill>
                <a:srgbClr val="FFFFFF"/>
              </a:solidFill>
              <a:latin typeface="Arial" charset="0"/>
              <a:cs typeface="Arial" charset="0"/>
            </a:endParaRPr>
          </a:p>
        </p:txBody>
      </p:sp>
      <p:sp>
        <p:nvSpPr>
          <p:cNvPr id="177157" name="Text Box 9"/>
          <p:cNvSpPr txBox="1">
            <a:spLocks noChangeArrowheads="1"/>
          </p:cNvSpPr>
          <p:nvPr/>
        </p:nvSpPr>
        <p:spPr bwMode="auto">
          <a:xfrm>
            <a:off x="830580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598c</a:t>
            </a:r>
          </a:p>
        </p:txBody>
      </p:sp>
    </p:spTree>
    <p:extLst>
      <p:ext uri="{BB962C8B-B14F-4D97-AF65-F5344CB8AC3E}">
        <p14:creationId xmlns:p14="http://schemas.microsoft.com/office/powerpoint/2010/main" val="3821367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ar-JO" b="1" dirty="0">
                <a:solidFill>
                  <a:schemeClr val="tx1">
                    <a:lumMod val="95000"/>
                    <a:lumOff val="5000"/>
                  </a:schemeClr>
                </a:solidFill>
                <a:latin typeface="Arial" charset="0"/>
                <a:ea typeface="Geneva" charset="0"/>
                <a:cs typeface="Geneva" charset="0"/>
              </a:rPr>
              <a:t>تم دفن قنوات المياه لقرون</a:t>
            </a:r>
            <a:endParaRPr lang="en-US" dirty="0">
              <a:solidFill>
                <a:schemeClr val="tx1">
                  <a:lumMod val="95000"/>
                  <a:lumOff val="5000"/>
                </a:schemeClr>
              </a:solidFill>
              <a:latin typeface="Arial" charset="0"/>
              <a:ea typeface="Geneva" charset="0"/>
              <a:cs typeface="Geneva" charset="0"/>
            </a:endParaRPr>
          </a:p>
        </p:txBody>
      </p:sp>
    </p:spTree>
    <p:extLst>
      <p:ext uri="{BB962C8B-B14F-4D97-AF65-F5344CB8AC3E}">
        <p14:creationId xmlns:p14="http://schemas.microsoft.com/office/powerpoint/2010/main" val="53540136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5"/>
          <p:cNvSpPr>
            <a:spLocks noGrp="1" noChangeArrowheads="1"/>
          </p:cNvSpPr>
          <p:nvPr>
            <p:ph type="title"/>
          </p:nvPr>
        </p:nvSpPr>
        <p:spPr>
          <a:xfrm>
            <a:off x="4038600" y="5791200"/>
            <a:ext cx="3810000" cy="1143000"/>
          </a:xfrm>
        </p:spPr>
        <p:txBody>
          <a:bodyPr/>
          <a:lstStyle/>
          <a:p>
            <a:pPr eaLnBrk="1" hangingPunct="1"/>
            <a:r>
              <a:rPr lang="ar-JO" sz="5400" dirty="0">
                <a:solidFill>
                  <a:schemeClr val="tx1"/>
                </a:solidFill>
                <a:latin typeface="Arial" charset="0"/>
                <a:ea typeface="Geneva" charset="0"/>
                <a:cs typeface="Geneva" charset="0"/>
              </a:rPr>
              <a:t>مخرج السيق</a:t>
            </a:r>
            <a:endParaRPr lang="en-US" sz="5400" dirty="0">
              <a:solidFill>
                <a:schemeClr val="tx1"/>
              </a:solidFill>
              <a:latin typeface="Arial" charset="0"/>
              <a:ea typeface="Geneva" charset="0"/>
              <a:cs typeface="Geneva" charset="0"/>
            </a:endParaRPr>
          </a:p>
        </p:txBody>
      </p:sp>
      <p:pic>
        <p:nvPicPr>
          <p:cNvPr id="181250"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81251" name="Text Box 7"/>
          <p:cNvSpPr txBox="1">
            <a:spLocks noChangeArrowheads="1"/>
          </p:cNvSpPr>
          <p:nvPr/>
        </p:nvSpPr>
        <p:spPr bwMode="auto">
          <a:xfrm>
            <a:off x="8305800" y="7620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tx2"/>
                </a:solidFill>
              </a:rPr>
              <a:t>598ب</a:t>
            </a:r>
            <a:endParaRPr lang="en-US" b="1" dirty="0">
              <a:solidFill>
                <a:schemeClr val="tx2"/>
              </a:solidFill>
            </a:endParaRPr>
          </a:p>
        </p:txBody>
      </p:sp>
    </p:spTree>
    <p:extLst>
      <p:ext uri="{BB962C8B-B14F-4D97-AF65-F5344CB8AC3E}">
        <p14:creationId xmlns:p14="http://schemas.microsoft.com/office/powerpoint/2010/main" val="510764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a:latin typeface="Arial" charset="0"/>
                <a:ea typeface="Geneva" charset="0"/>
                <a:cs typeface="Geneva" charset="0"/>
              </a:rPr>
              <a:t>Dark Siq Exit</a:t>
            </a:r>
          </a:p>
        </p:txBody>
      </p:sp>
      <p:sp>
        <p:nvSpPr>
          <p:cNvPr id="183298" name="Rectangle 3"/>
          <p:cNvSpPr>
            <a:spLocks noGrp="1" noChangeArrowheads="1"/>
          </p:cNvSpPr>
          <p:nvPr>
            <p:ph type="body" idx="1"/>
          </p:nvPr>
        </p:nvSpPr>
        <p:spPr/>
        <p:txBody>
          <a:bodyPr/>
          <a:lstStyle/>
          <a:p>
            <a:pPr eaLnBrk="1" hangingPunct="1"/>
            <a:endParaRPr lang="en-US">
              <a:latin typeface="Arial" charset="0"/>
              <a:ea typeface="Geneva" charset="0"/>
              <a:cs typeface="Geneva" charset="0"/>
            </a:endParaRPr>
          </a:p>
        </p:txBody>
      </p:sp>
      <p:pic>
        <p:nvPicPr>
          <p:cNvPr id="183299" name="Picture 4" descr="SiqEx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568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ar-JO" sz="6600" b="1" dirty="0">
                <a:solidFill>
                  <a:srgbClr val="FFFFFF"/>
                </a:solidFill>
                <a:latin typeface="Arial" charset="0"/>
                <a:ea typeface="Geneva" charset="0"/>
                <a:cs typeface="Geneva" charset="0"/>
              </a:rPr>
              <a:t>الخزنة</a:t>
            </a:r>
            <a:endParaRPr lang="en-US" sz="6600" b="1" dirty="0">
              <a:solidFill>
                <a:srgbClr val="FFFFFF"/>
              </a:solidFill>
              <a:latin typeface="Arial" charset="0"/>
              <a:ea typeface="Geneva" charset="0"/>
              <a:cs typeface="Geneva" charset="0"/>
            </a:endParaRPr>
          </a:p>
        </p:txBody>
      </p:sp>
      <p:sp>
        <p:nvSpPr>
          <p:cNvPr id="185347"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rPr>
              <a:t>598ب</a:t>
            </a:r>
            <a:endParaRPr lang="en-US" b="1" dirty="0">
              <a:solidFill>
                <a:srgbClr val="FFFFFF"/>
              </a:solidFill>
            </a:endParaRPr>
          </a:p>
        </p:txBody>
      </p:sp>
    </p:spTree>
    <p:extLst>
      <p:ext uri="{BB962C8B-B14F-4D97-AF65-F5344CB8AC3E}">
        <p14:creationId xmlns:p14="http://schemas.microsoft.com/office/powerpoint/2010/main" val="625777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ar-JO" sz="5400" b="1" dirty="0">
                <a:latin typeface="Arial" charset="0"/>
                <a:ea typeface="Geneva" charset="0"/>
                <a:cs typeface="Geneva" charset="0"/>
              </a:rPr>
              <a:t>الخزنة من أعلى</a:t>
            </a:r>
            <a:endParaRPr lang="en-US" sz="5400" dirty="0">
              <a:latin typeface="Arial" charset="0"/>
              <a:ea typeface="Geneva" charset="0"/>
              <a:cs typeface="Geneva" charset="0"/>
            </a:endParaRPr>
          </a:p>
        </p:txBody>
      </p:sp>
    </p:spTree>
    <p:extLst>
      <p:ext uri="{BB962C8B-B14F-4D97-AF65-F5344CB8AC3E}">
        <p14:creationId xmlns:p14="http://schemas.microsoft.com/office/powerpoint/2010/main" val="8586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2438400"/>
            <a:ext cx="4419600" cy="4038600"/>
          </a:xfrm>
        </p:spPr>
        <p:txBody>
          <a:bodyPr/>
          <a:lstStyle/>
          <a:p>
            <a:pPr eaLnBrk="1" hangingPunct="1"/>
            <a:r>
              <a:rPr lang="ar-JO" sz="5400" b="1" dirty="0"/>
              <a:t>قام المهندسون النبطيون ببراعة بجمع 6 بوصات من الأمطار السنوية.</a:t>
            </a:r>
            <a:endParaRPr lang="en-US" sz="5400" b="1" dirty="0">
              <a:latin typeface="Arial" charset="0"/>
              <a:ea typeface="Geneva" charset="0"/>
              <a:cs typeface="Geneva" charset="0"/>
            </a:endParaRPr>
          </a:p>
        </p:txBody>
      </p:sp>
      <p:pic>
        <p:nvPicPr>
          <p:cNvPr id="189442"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478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تعتقد أننا نعاني مع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effectLst>
                  <a:glow rad="127000">
                    <a:schemeClr val="tx1"/>
                  </a:glow>
                </a:effectLst>
                <a:latin typeface="Arial" charset="0"/>
                <a:ea typeface="ＭＳ Ｐゴシック" charset="0"/>
                <a:cs typeface="ＭＳ Ｐゴシック" charset="0"/>
              </a:rPr>
              <a:t>الكبر</a:t>
            </a:r>
            <a:r>
              <a:rPr lang="ar-JO" sz="8000" b="1" dirty="0">
                <a:solidFill>
                  <a:srgbClr val="FFFF00"/>
                </a:solidFill>
                <a:effectLst>
                  <a:glow rad="127000">
                    <a:schemeClr val="tx1"/>
                  </a:glow>
                </a:effectLst>
                <a:latin typeface="Arial" charset="0"/>
                <a:ea typeface="ＭＳ Ｐゴシック" charset="0"/>
                <a:cs typeface="ＭＳ Ｐゴシック" charset="0"/>
              </a:rPr>
              <a:t>يا</a:t>
            </a:r>
            <a:r>
              <a:rPr lang="ar-JO" sz="8000" b="1" dirty="0">
                <a:effectLst>
                  <a:glow rad="127000">
                    <a:schemeClr val="tx1"/>
                  </a:glow>
                </a:effectLst>
                <a:latin typeface="Arial" charset="0"/>
                <a:ea typeface="ＭＳ Ｐゴシック" charset="0"/>
                <a:cs typeface="ＭＳ Ｐゴシック" charset="0"/>
              </a:rPr>
              <a:t>ء</a:t>
            </a:r>
            <a:endParaRPr lang="en-US" sz="8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13055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ar-JO" sz="4400" b="1" dirty="0">
                <a:latin typeface="Arial" charset="0"/>
                <a:ea typeface="Geneva" charset="0"/>
                <a:cs typeface="Geneva" charset="0"/>
              </a:rPr>
              <a:t>القبور النبطية شرق مركز المدينة</a:t>
            </a:r>
            <a:endParaRPr lang="en-US" sz="4400" b="1" dirty="0">
              <a:latin typeface="Arial" charset="0"/>
              <a:ea typeface="Geneva" charset="0"/>
              <a:cs typeface="Geneva" charset="0"/>
            </a:endParaRPr>
          </a:p>
        </p:txBody>
      </p:sp>
    </p:spTree>
    <p:extLst>
      <p:ext uri="{BB962C8B-B14F-4D97-AF65-F5344CB8AC3E}">
        <p14:creationId xmlns:p14="http://schemas.microsoft.com/office/powerpoint/2010/main" val="2084523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514600"/>
            <a:ext cx="472440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p:nvPr>
        </p:nvSpPr>
        <p:spPr>
          <a:xfrm>
            <a:off x="0" y="914400"/>
            <a:ext cx="6400800" cy="1371600"/>
          </a:xfrm>
        </p:spPr>
        <p:txBody>
          <a:bodyPr/>
          <a:lstStyle/>
          <a:p>
            <a:pPr eaLnBrk="1" hangingPunct="1"/>
            <a:r>
              <a:rPr lang="ar-JO" sz="5400" dirty="0">
                <a:latin typeface="Arial" panose="020B0604020202020204" pitchFamily="34" charset="0"/>
                <a:ea typeface="Geneva" charset="0"/>
                <a:cs typeface="Arial" panose="020B0604020202020204" pitchFamily="34" charset="0"/>
              </a:rPr>
              <a:t>فسيفساء الكنيسة البيزنطية</a:t>
            </a:r>
            <a:br>
              <a:rPr lang="ar-JO" sz="5400" dirty="0">
                <a:latin typeface="Arial" panose="020B0604020202020204" pitchFamily="34" charset="0"/>
                <a:ea typeface="Geneva" charset="0"/>
                <a:cs typeface="Arial" panose="020B0604020202020204" pitchFamily="34" charset="0"/>
              </a:rPr>
            </a:br>
            <a:r>
              <a:rPr lang="en-US" sz="5400" dirty="0">
                <a:latin typeface="Arial" panose="020B0604020202020204" pitchFamily="34" charset="0"/>
                <a:ea typeface="Geneva" charset="0"/>
                <a:cs typeface="Arial" panose="020B0604020202020204" pitchFamily="34" charset="0"/>
              </a:rPr>
              <a:t>(</a:t>
            </a:r>
            <a:r>
              <a:rPr lang="ar-JO" sz="5400" dirty="0">
                <a:latin typeface="Arial" panose="020B0604020202020204" pitchFamily="34" charset="0"/>
                <a:ea typeface="Geneva" charset="0"/>
                <a:cs typeface="Arial" panose="020B0604020202020204" pitchFamily="34" charset="0"/>
              </a:rPr>
              <a:t>القرن الخامس</a:t>
            </a:r>
            <a:r>
              <a:rPr lang="en-US" sz="5400" dirty="0">
                <a:latin typeface="Arial" panose="020B0604020202020204" pitchFamily="34" charset="0"/>
                <a:ea typeface="Geneva" charset="0"/>
                <a:cs typeface="Arial" panose="020B0604020202020204" pitchFamily="34" charset="0"/>
              </a:rPr>
              <a:t>)</a:t>
            </a:r>
          </a:p>
        </p:txBody>
      </p:sp>
    </p:spTree>
    <p:extLst>
      <p:ext uri="{BB962C8B-B14F-4D97-AF65-F5344CB8AC3E}">
        <p14:creationId xmlns:p14="http://schemas.microsoft.com/office/powerpoint/2010/main" val="3282727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ar-JO" sz="3600" b="1" i="0" dirty="0">
                <a:solidFill>
                  <a:srgbClr val="FFFFFF"/>
                </a:solidFill>
                <a:effectLst>
                  <a:outerShdw blurRad="50800" dist="50800" dir="2700000" algn="tl" rotWithShape="0">
                    <a:srgbClr val="000000">
                      <a:alpha val="80000"/>
                    </a:srgbClr>
                  </a:outerShdw>
                </a:effectLst>
                <a:ea typeface="+mj-ea"/>
                <a:cs typeface="+mj-cs"/>
              </a:rPr>
              <a:t>تكبر قلبك قد خدعك أيها الساكن في محاجئ الصخر رفعة مقعده القائل في قلبه من يحدرني إلى الأرض (عوبديا 3)</a:t>
            </a:r>
            <a:endParaRPr lang="en-US" sz="3600" b="1" i="0" dirty="0">
              <a:solidFill>
                <a:srgbClr val="FFFFFF"/>
              </a:solidFill>
              <a:effectLst>
                <a:outerShdw blurRad="50800" dist="50800" dir="2700000" algn="tl" rotWithShape="0">
                  <a:srgbClr val="000000">
                    <a:alpha val="80000"/>
                  </a:srgbClr>
                </a:outerShdw>
              </a:effectLst>
              <a:ea typeface="+mj-ea"/>
              <a:cs typeface="+mj-cs"/>
            </a:endParaRPr>
          </a:p>
        </p:txBody>
      </p:sp>
      <p:sp>
        <p:nvSpPr>
          <p:cNvPr id="195587" name="Text Box 7"/>
          <p:cNvSpPr txBox="1">
            <a:spLocks noChangeArrowheads="1"/>
          </p:cNvSpPr>
          <p:nvPr/>
        </p:nvSpPr>
        <p:spPr bwMode="auto">
          <a:xfrm>
            <a:off x="8311163" y="-76200"/>
            <a:ext cx="904415"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a:cs typeface="Arial"/>
              </a:rPr>
              <a:t>598ت</a:t>
            </a:r>
            <a:endParaRPr lang="en-US" b="1" dirty="0">
              <a:solidFill>
                <a:srgbClr val="FFFFFF"/>
              </a:solidFill>
              <a:latin typeface="Arial"/>
              <a:cs typeface="Arial"/>
            </a:endParaRPr>
          </a:p>
        </p:txBody>
      </p:sp>
    </p:spTree>
    <p:extLst>
      <p:ext uri="{BB962C8B-B14F-4D97-AF65-F5344CB8AC3E}">
        <p14:creationId xmlns:p14="http://schemas.microsoft.com/office/powerpoint/2010/main" val="2410848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1730" name="Rectangle 5"/>
          <p:cNvSpPr>
            <a:spLocks noGrp="1" noChangeArrowheads="1"/>
          </p:cNvSpPr>
          <p:nvPr>
            <p:ph type="title"/>
          </p:nvPr>
        </p:nvSpPr>
        <p:spPr>
          <a:xfrm>
            <a:off x="0" y="5867400"/>
            <a:ext cx="9144000" cy="990600"/>
          </a:xfrm>
        </p:spPr>
        <p:txBody>
          <a:bodyPr/>
          <a:lstStyle/>
          <a:p>
            <a:pPr eaLnBrk="1" hangingPunct="1"/>
            <a:r>
              <a:rPr lang="ar-JO" sz="6000" b="1" dirty="0">
                <a:latin typeface="Arial" charset="0"/>
                <a:ea typeface="Geneva" charset="0"/>
              </a:rPr>
              <a:t>الأعمدة المتصورة</a:t>
            </a:r>
            <a:endParaRPr lang="en-US" sz="6000" b="1" dirty="0">
              <a:latin typeface="Arial" charset="0"/>
              <a:ea typeface="Geneva" charset="0"/>
            </a:endParaRPr>
          </a:p>
        </p:txBody>
      </p:sp>
      <p:sp>
        <p:nvSpPr>
          <p:cNvPr id="201731"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598ت</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977197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a:noFill/>
        </p:spPr>
      </p:pic>
      <p:sp>
        <p:nvSpPr>
          <p:cNvPr id="203778" name="Rectangle 5"/>
          <p:cNvSpPr>
            <a:spLocks noGrp="1" noChangeArrowheads="1"/>
          </p:cNvSpPr>
          <p:nvPr>
            <p:ph type="title"/>
          </p:nvPr>
        </p:nvSpPr>
        <p:spPr>
          <a:xfrm>
            <a:off x="-152400" y="5715000"/>
            <a:ext cx="9296400" cy="1295400"/>
          </a:xfrm>
        </p:spPr>
        <p:txBody>
          <a:bodyPr/>
          <a:lstStyle/>
          <a:p>
            <a:pPr eaLnBrk="1" hangingPunct="1"/>
            <a:r>
              <a:rPr lang="ar-JO" sz="6000" b="1" dirty="0">
                <a:solidFill>
                  <a:srgbClr val="FFFFFF"/>
                </a:solidFill>
                <a:effectLst>
                  <a:glow rad="228600">
                    <a:schemeClr val="accent4">
                      <a:satMod val="175000"/>
                      <a:alpha val="70000"/>
                    </a:schemeClr>
                  </a:glow>
                </a:effectLst>
                <a:latin typeface="Arial" charset="0"/>
                <a:ea typeface="Geneva" charset="0"/>
              </a:rPr>
              <a:t>الأعمدة المتصورة</a:t>
            </a:r>
            <a:endParaRPr lang="en-US" sz="6000" dirty="0">
              <a:solidFill>
                <a:srgbClr val="FFFFFF"/>
              </a:solidFill>
              <a:effectLst>
                <a:glow rad="228600">
                  <a:schemeClr val="accent4">
                    <a:satMod val="175000"/>
                    <a:alpha val="70000"/>
                  </a:schemeClr>
                </a:glow>
              </a:effectLst>
              <a:latin typeface="Arial" charset="0"/>
              <a:ea typeface="Geneva" charset="0"/>
            </a:endParaRPr>
          </a:p>
        </p:txBody>
      </p:sp>
      <p:sp>
        <p:nvSpPr>
          <p:cNvPr id="203779"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598ت</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383355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a:noFill/>
        </p:spPr>
      </p:pic>
      <p:sp>
        <p:nvSpPr>
          <p:cNvPr id="205826" name="Rectangle 5"/>
          <p:cNvSpPr>
            <a:spLocks noGrp="1" noChangeArrowheads="1"/>
          </p:cNvSpPr>
          <p:nvPr>
            <p:ph type="title"/>
          </p:nvPr>
        </p:nvSpPr>
        <p:spPr>
          <a:xfrm>
            <a:off x="5076056" y="188640"/>
            <a:ext cx="3657600" cy="990600"/>
          </a:xfrm>
        </p:spPr>
        <p:txBody>
          <a:bodyPr/>
          <a:lstStyle/>
          <a:p>
            <a:pPr algn="r" eaLnBrk="1" hangingPunct="1"/>
            <a:r>
              <a:rPr lang="ar-JO" sz="6000" b="1" dirty="0">
                <a:latin typeface="Arial" panose="020B0604020202020204" pitchFamily="34" charset="0"/>
                <a:ea typeface="Geneva" charset="0"/>
                <a:cs typeface="Arial" panose="020B0604020202020204" pitchFamily="34" charset="0"/>
              </a:rPr>
              <a:t>النيمفاليون</a:t>
            </a:r>
            <a:endParaRPr lang="en-US" sz="6000" b="1"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2724250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a:noFill/>
        </p:spPr>
      </p:pic>
      <p:sp>
        <p:nvSpPr>
          <p:cNvPr id="207874" name="Rectangle 3"/>
          <p:cNvSpPr>
            <a:spLocks noGrp="1" noChangeArrowheads="1"/>
          </p:cNvSpPr>
          <p:nvPr>
            <p:ph type="title"/>
          </p:nvPr>
        </p:nvSpPr>
        <p:spPr>
          <a:xfrm>
            <a:off x="5472062" y="188640"/>
            <a:ext cx="3657600" cy="990600"/>
          </a:xfrm>
        </p:spPr>
        <p:txBody>
          <a:bodyPr/>
          <a:lstStyle/>
          <a:p>
            <a:pPr eaLnBrk="1" hangingPunct="1"/>
            <a:r>
              <a:rPr lang="ar-JO" sz="6000" b="1" dirty="0">
                <a:solidFill>
                  <a:srgbClr val="795241"/>
                </a:solidFill>
                <a:latin typeface="Arial" panose="020B0604020202020204" pitchFamily="34" charset="0"/>
                <a:ea typeface="Geneva" charset="0"/>
                <a:cs typeface="Arial" panose="020B0604020202020204" pitchFamily="34" charset="0"/>
              </a:rPr>
              <a:t>النيمفاليون</a:t>
            </a:r>
            <a:endParaRPr lang="en-US" dirty="0">
              <a:latin typeface="Arial" charset="0"/>
              <a:ea typeface="Geneva" charset="0"/>
              <a:cs typeface="Geneva" charset="0"/>
            </a:endParaRPr>
          </a:p>
        </p:txBody>
      </p:sp>
    </p:spTree>
    <p:extLst>
      <p:ext uri="{BB962C8B-B14F-4D97-AF65-F5344CB8AC3E}">
        <p14:creationId xmlns:p14="http://schemas.microsoft.com/office/powerpoint/2010/main" val="1489798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366"/>
            <a:ext cx="9188488" cy="68913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293097"/>
            <a:ext cx="9188488" cy="2576044"/>
          </a:xfrm>
          <a:solidFill>
            <a:schemeClr val="tx1"/>
          </a:solidFill>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إن كنت ترتفع كالنسر و إن كان عشك موضوعاً بين النجوم فمن هناك أحدرك يقول الرب</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1775" y="-27384"/>
            <a:ext cx="3287631"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charset="0"/>
                <a:ea typeface="ＭＳ Ｐゴシック" charset="0"/>
                <a:cs typeface="ＭＳ Ｐゴシック" charset="0"/>
              </a:rPr>
              <a:t>عوبديا 4 </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51286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8"/>
            <a:ext cx="9142633" cy="5301208"/>
          </a:xfrm>
          <a:prstGeom prst="rect">
            <a:avLst/>
          </a:prstGeom>
        </p:spPr>
      </p:pic>
      <p:sp>
        <p:nvSpPr>
          <p:cNvPr id="900098" name="Rectangle 2"/>
          <p:cNvSpPr>
            <a:spLocks noGrp="1" noChangeArrowheads="1"/>
          </p:cNvSpPr>
          <p:nvPr>
            <p:ph type="ctrTitle"/>
          </p:nvPr>
        </p:nvSpPr>
        <p:spPr>
          <a:xfrm>
            <a:off x="0" y="29469"/>
            <a:ext cx="9144000" cy="2391419"/>
          </a:xfrm>
          <a:solidFill>
            <a:schemeClr val="tx1"/>
          </a:solidFill>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إن كنت ترتفع كالنسر و إن كان عشك موضوعاً بين النجوم فمن هناك أحدرك يقول الرب</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(عوبديا 4)</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7698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96" y="26340"/>
            <a:ext cx="3816424" cy="5735063"/>
          </a:xfrm>
          <a:prstGeom prst="rect">
            <a:avLst/>
          </a:prstGeom>
        </p:spPr>
      </p:pic>
      <p:sp>
        <p:nvSpPr>
          <p:cNvPr id="900098" name="Rectangle 2"/>
          <p:cNvSpPr>
            <a:spLocks noGrp="1" noChangeArrowheads="1"/>
          </p:cNvSpPr>
          <p:nvPr>
            <p:ph type="ctrTitle"/>
          </p:nvPr>
        </p:nvSpPr>
        <p:spPr>
          <a:xfrm>
            <a:off x="3851920" y="29469"/>
            <a:ext cx="5292080" cy="6279851"/>
          </a:xfrm>
          <a:noFill/>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إن أتاك سارقون أو لصوص ليل كيف هلكت أفلا يسرقون حاجتهم إن أتاك قاطفون أفلا يبقون خصاصة</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(عوبديا 5)</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0277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يتجاوب الله مع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effectLst>
                  <a:glow rad="127000">
                    <a:schemeClr val="tx1"/>
                  </a:glow>
                </a:effectLst>
                <a:latin typeface="Arial" charset="0"/>
                <a:ea typeface="ＭＳ Ｐゴシック" charset="0"/>
                <a:cs typeface="ＭＳ Ｐゴシック" charset="0"/>
              </a:rPr>
              <a:t>الكبر</a:t>
            </a:r>
            <a:r>
              <a:rPr lang="ar-JO" sz="8000" b="1" dirty="0">
                <a:solidFill>
                  <a:srgbClr val="FFFF00"/>
                </a:solidFill>
                <a:effectLst>
                  <a:glow rad="127000">
                    <a:schemeClr val="tx1"/>
                  </a:glow>
                </a:effectLst>
                <a:latin typeface="Arial" charset="0"/>
                <a:ea typeface="ＭＳ Ｐゴシック" charset="0"/>
                <a:cs typeface="ＭＳ Ｐゴシック" charset="0"/>
              </a:rPr>
              <a:t>يا</a:t>
            </a:r>
            <a:r>
              <a:rPr lang="ar-JO" sz="8000" b="1" dirty="0">
                <a:effectLst>
                  <a:glow rad="127000">
                    <a:schemeClr val="tx1"/>
                  </a:glow>
                </a:effectLst>
                <a:latin typeface="Arial" charset="0"/>
                <a:ea typeface="ＭＳ Ｐゴシック" charset="0"/>
                <a:cs typeface="ＭＳ Ｐゴシック" charset="0"/>
              </a:rPr>
              <a:t>ء</a:t>
            </a:r>
            <a:endParaRPr lang="en-US" sz="8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1319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088"/>
            <a:ext cx="8892480" cy="2160240"/>
          </a:xfrm>
          <a:solidFill>
            <a:srgbClr val="000000"/>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فتش عيسو و فحصت مخائبه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(عوبديا 6)</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0"/>
            <a:ext cx="6012160" cy="4008107"/>
          </a:xfrm>
          <a:prstGeom prst="rect">
            <a:avLst/>
          </a:prstGeom>
        </p:spPr>
      </p:pic>
    </p:spTree>
    <p:extLst>
      <p:ext uri="{BB962C8B-B14F-4D97-AF65-F5344CB8AC3E}">
        <p14:creationId xmlns:p14="http://schemas.microsoft.com/office/powerpoint/2010/main" val="1650593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3448581"/>
            <a:ext cx="5613400" cy="3403600"/>
          </a:xfrm>
          <a:prstGeom prst="rect">
            <a:avLst/>
          </a:prstGeom>
        </p:spPr>
      </p:pic>
      <p:sp>
        <p:nvSpPr>
          <p:cNvPr id="900098" name="Rectangle 2"/>
          <p:cNvSpPr>
            <a:spLocks noGrp="1" noChangeArrowheads="1"/>
          </p:cNvSpPr>
          <p:nvPr>
            <p:ph type="ctrTitle"/>
          </p:nvPr>
        </p:nvSpPr>
        <p:spPr>
          <a:xfrm>
            <a:off x="0" y="101477"/>
            <a:ext cx="9144000" cy="6135835"/>
          </a:xfrm>
          <a:no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طردك إلى التخم كل معاهديك خدعك و غلب عليك مسالموك أهل خبزك وضعوا شركاً تحتك لا فهم فيه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(عوبديا 7)</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0593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3998" y="-2912"/>
            <a:ext cx="5061255" cy="6858000"/>
          </a:xfrm>
          <a:prstGeom prst="rect">
            <a:avLst/>
          </a:prstGeom>
        </p:spPr>
      </p:pic>
      <p:sp>
        <p:nvSpPr>
          <p:cNvPr id="900098" name="Rectangle 2"/>
          <p:cNvSpPr>
            <a:spLocks noGrp="1" noChangeArrowheads="1"/>
          </p:cNvSpPr>
          <p:nvPr>
            <p:ph type="ctrTitle"/>
          </p:nvPr>
        </p:nvSpPr>
        <p:spPr>
          <a:xfrm>
            <a:off x="0" y="-2911"/>
            <a:ext cx="4355976" cy="6860912"/>
          </a:xfrm>
          <a:solidFill>
            <a:srgbClr val="000000"/>
          </a:solidFill>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ألا أبيد في ذلك اليوم يقول الرب الحكماء من أدوم و الفهم من جبل عيسو</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عوبديا 8</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354737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27984" y="29469"/>
            <a:ext cx="4716016" cy="5127723"/>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فيرتاع أبطالك يا تيمان لكي ينقرض كل واحد من جبل عيسو بالقتل</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(عوبديا 9)</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404664"/>
            <a:ext cx="4392488" cy="5768157"/>
          </a:xfrm>
          <a:prstGeom prst="rect">
            <a:avLst/>
          </a:prstGeom>
        </p:spPr>
      </p:pic>
    </p:spTree>
    <p:extLst>
      <p:ext uri="{BB962C8B-B14F-4D97-AF65-F5344CB8AC3E}">
        <p14:creationId xmlns:p14="http://schemas.microsoft.com/office/powerpoint/2010/main" val="2312200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4" y="1344289"/>
            <a:ext cx="9133535" cy="5513711"/>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 أجل ظلمك لأخيك يعقوب يغشاك الخزي و تنقرض إلى الأبد (عوبديا 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0527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5656" y="1350909"/>
            <a:ext cx="6553200" cy="5473700"/>
          </a:xfrm>
          <a:prstGeom prst="rect">
            <a:avLst/>
          </a:prstGeom>
        </p:spPr>
      </p:pic>
      <p:sp>
        <p:nvSpPr>
          <p:cNvPr id="900098" name="Rectangle 2"/>
          <p:cNvSpPr>
            <a:spLocks noGrp="1" noChangeArrowheads="1"/>
          </p:cNvSpPr>
          <p:nvPr>
            <p:ph type="ctrTitle"/>
          </p:nvPr>
        </p:nvSpPr>
        <p:spPr>
          <a:xfrm>
            <a:off x="107504" y="29469"/>
            <a:ext cx="9036496" cy="1959371"/>
          </a:xfrm>
          <a:solidFill>
            <a:srgbClr val="000000"/>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يوم وقفت مقابله يوم سبت الأعاجم قدرته و دخلت الغرباء أبوابه و ألقوا قرعة على أورشليم كنت أنت أيضاً كواحد منهم (عوبديا 11)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5753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64" y="9392"/>
            <a:ext cx="9132036" cy="6849028"/>
            <a:chOff x="11964" y="9392"/>
            <a:chExt cx="9132036" cy="6849028"/>
          </a:xfrm>
        </p:grpSpPr>
        <p:pic>
          <p:nvPicPr>
            <p:cNvPr id="2" name="Picture 1"/>
            <p:cNvPicPr>
              <a:picLocks noChangeAspect="1"/>
            </p:cNvPicPr>
            <p:nvPr/>
          </p:nvPicPr>
          <p:blipFill>
            <a:blip r:embed="rId3"/>
            <a:stretch>
              <a:fillRect/>
            </a:stretch>
          </p:blipFill>
          <p:spPr>
            <a:xfrm>
              <a:off x="11964" y="9392"/>
              <a:ext cx="9132036" cy="6849028"/>
            </a:xfrm>
            <a:prstGeom prst="rect">
              <a:avLst/>
            </a:prstGeom>
          </p:spPr>
        </p:pic>
        <p:sp>
          <p:nvSpPr>
            <p:cNvPr id="3" name="Rectangle 2"/>
            <p:cNvSpPr/>
            <p:nvPr/>
          </p:nvSpPr>
          <p:spPr bwMode="auto">
            <a:xfrm>
              <a:off x="5652120" y="260648"/>
              <a:ext cx="3384376" cy="3888432"/>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1979712" y="4509120"/>
              <a:ext cx="6840760" cy="2160240"/>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36912"/>
            <a:ext cx="8784976" cy="829727"/>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عذر أدوم</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652120" y="188640"/>
            <a:ext cx="3491880"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latin typeface="Arial" charset="0"/>
                <a:ea typeface="ＭＳ Ｐゴシック" charset="0"/>
                <a:cs typeface="ＭＳ Ｐゴシック" charset="0"/>
              </a:rPr>
              <a:t>أحارس أنا لأخي ؟</a:t>
            </a:r>
            <a:endParaRPr lang="en-US" sz="5400" b="1" dirty="0">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411760" y="4725144"/>
            <a:ext cx="5760640"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effectLst/>
                <a:latin typeface="Arial" charset="0"/>
                <a:ea typeface="ＭＳ Ｐゴシック" charset="0"/>
                <a:cs typeface="ＭＳ Ｐゴシック" charset="0"/>
              </a:rPr>
              <a:t>عوبديا</a:t>
            </a:r>
            <a:endParaRPr lang="en-US" sz="80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01768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 يجب أن لا تنظر إلى يوم أخيك يوم مصيبته و لا تشمت ببني يهوذا يوم هلاكهم و لا تفغر فمك يوم الضيق</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(عوبديا 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C0FB3D02-3467-1D65-F670-5C85DDA74B07}"/>
              </a:ext>
            </a:extLst>
          </p:cNvPr>
          <p:cNvGrpSpPr/>
          <p:nvPr/>
        </p:nvGrpSpPr>
        <p:grpSpPr>
          <a:xfrm>
            <a:off x="4003631" y="-387424"/>
            <a:ext cx="5896961" cy="6984776"/>
            <a:chOff x="5131093" y="-290229"/>
            <a:chExt cx="4549809" cy="5663445"/>
          </a:xfrm>
        </p:grpSpPr>
        <p:pic>
          <p:nvPicPr>
            <p:cNvPr id="2" name="Picture 1"/>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131093" y="0"/>
              <a:ext cx="4012908" cy="5373216"/>
            </a:xfrm>
            <a:prstGeom prst="rect">
              <a:avLst/>
            </a:prstGeom>
          </p:spPr>
        </p:pic>
        <p:sp>
          <p:nvSpPr>
            <p:cNvPr id="3" name="Oval 2">
              <a:extLst>
                <a:ext uri="{FF2B5EF4-FFF2-40B4-BE49-F238E27FC236}">
                  <a16:creationId xmlns:a16="http://schemas.microsoft.com/office/drawing/2014/main" id="{15A8B2B0-1E18-BCAE-0A51-651EFD258076}"/>
                </a:ext>
              </a:extLst>
            </p:cNvPr>
            <p:cNvSpPr/>
            <p:nvPr/>
          </p:nvSpPr>
          <p:spPr bwMode="auto">
            <a:xfrm>
              <a:off x="7308304" y="255146"/>
              <a:ext cx="1296144" cy="1296144"/>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850351F4-83F0-5FA1-BF89-199FEAE08BC5}"/>
                </a:ext>
              </a:extLst>
            </p:cNvPr>
            <p:cNvSpPr/>
            <p:nvPr/>
          </p:nvSpPr>
          <p:spPr bwMode="auto">
            <a:xfrm>
              <a:off x="7344105" y="-290229"/>
              <a:ext cx="2275152" cy="2253882"/>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9A06F639-D285-1A9C-1B43-C00FD07529B0}"/>
                </a:ext>
              </a:extLst>
            </p:cNvPr>
            <p:cNvSpPr/>
            <p:nvPr/>
          </p:nvSpPr>
          <p:spPr bwMode="auto">
            <a:xfrm>
              <a:off x="7405750" y="89915"/>
              <a:ext cx="2275152" cy="2253882"/>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 name="Rectangle 2">
            <a:extLst>
              <a:ext uri="{FF2B5EF4-FFF2-40B4-BE49-F238E27FC236}">
                <a16:creationId xmlns:a16="http://schemas.microsoft.com/office/drawing/2014/main" id="{61D6C50F-0468-3842-B24C-37A04BAAF9F7}"/>
              </a:ext>
            </a:extLst>
          </p:cNvPr>
          <p:cNvSpPr txBox="1">
            <a:spLocks noChangeArrowheads="1"/>
          </p:cNvSpPr>
          <p:nvPr/>
        </p:nvSpPr>
        <p:spPr bwMode="auto">
          <a:xfrm>
            <a:off x="6820212" y="55144"/>
            <a:ext cx="2360300" cy="24480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تستصغر الآخرين ما لم تساعدهم على النهوض</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B6A9DC89-0AAE-D0FD-B189-5EC929C511B6}"/>
              </a:ext>
            </a:extLst>
          </p:cNvPr>
          <p:cNvSpPr txBox="1"/>
          <p:nvPr/>
        </p:nvSpPr>
        <p:spPr>
          <a:xfrm>
            <a:off x="10118690" y="5426110"/>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32528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27" y="1469191"/>
            <a:ext cx="9144000" cy="5354442"/>
          </a:xfrm>
          <a:prstGeom prst="rect">
            <a:avLst/>
          </a:prstGeom>
        </p:spPr>
      </p:pic>
      <p:sp>
        <p:nvSpPr>
          <p:cNvPr id="900098" name="Rectangle 2"/>
          <p:cNvSpPr>
            <a:spLocks noGrp="1" noChangeArrowheads="1"/>
          </p:cNvSpPr>
          <p:nvPr>
            <p:ph type="ctrTitle"/>
          </p:nvPr>
        </p:nvSpPr>
        <p:spPr>
          <a:xfrm>
            <a:off x="0" y="29469"/>
            <a:ext cx="9144000" cy="3399531"/>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و لا تدخل باب شعبي يوم بليتهم و لا تنظر أنت أيضاً إلى مصيبته يوم بليته و لا تمد يداً إلى قدرته يوم بليته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(عوبديا 13)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0527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07" y="1062990"/>
            <a:ext cx="9144000" cy="5795010"/>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و لا تقف على المفرق لتقطع منفلتيه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لا تسلم بقاياه يوم الضيق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(عوبديا 14)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052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000">
              <a:solidFill>
                <a:srgbClr val="000000"/>
              </a:solidFill>
              <a:latin typeface="Arial" charset="0"/>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000">
              <a:solidFill>
                <a:srgbClr val="000000"/>
              </a:solidFill>
              <a:latin typeface="Arial" charset="0"/>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i="1" dirty="0">
                <a:solidFill>
                  <a:srgbClr val="FFFF00"/>
                </a:solidFill>
                <a:latin typeface="Arial"/>
                <a:cs typeface="Arial"/>
              </a:rPr>
              <a:t>تكوين - ملاخي</a:t>
            </a:r>
            <a:endParaRPr lang="en-US" sz="4000" b="1" i="1" dirty="0">
              <a:solidFill>
                <a:srgbClr val="FFFF00"/>
              </a:solidFill>
              <a:latin typeface="Arial"/>
              <a:cs typeface="Arial"/>
            </a:endParaRP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800" b="1" dirty="0">
                <a:solidFill>
                  <a:srgbClr val="FFFF00"/>
                </a:solidFill>
                <a:latin typeface="Arial"/>
                <a:cs typeface="Arial"/>
              </a:rPr>
              <a:t>العهد القديم</a:t>
            </a:r>
            <a:endParaRPr lang="en-US" sz="4800" b="1" dirty="0">
              <a:solidFill>
                <a:srgbClr val="FFFF00"/>
              </a:solidFill>
              <a:latin typeface="Arial"/>
              <a:cs typeface="Arial"/>
            </a:endParaRPr>
          </a:p>
        </p:txBody>
      </p:sp>
      <p:sp>
        <p:nvSpPr>
          <p:cNvPr id="40967" name="Text Box 7"/>
          <p:cNvSpPr txBox="1">
            <a:spLocks noChangeArrowheads="1"/>
          </p:cNvSpPr>
          <p:nvPr/>
        </p:nvSpPr>
        <p:spPr bwMode="auto">
          <a:xfrm>
            <a:off x="152400" y="2879725"/>
            <a:ext cx="2057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ar-JO" sz="4000" b="1" dirty="0">
                <a:solidFill>
                  <a:srgbClr val="FFFF00"/>
                </a:solidFill>
                <a:latin typeface="Arial"/>
                <a:cs typeface="Arial"/>
              </a:rPr>
              <a:t>التاريخ</a:t>
            </a:r>
            <a:r>
              <a:rPr lang="en-US" sz="4000" b="1" dirty="0">
                <a:solidFill>
                  <a:srgbClr val="FFFF00"/>
                </a:solidFill>
                <a:latin typeface="Arial"/>
                <a:cs typeface="Arial"/>
              </a:rPr>
              <a:t> (</a:t>
            </a:r>
            <a:r>
              <a:rPr lang="ar-JO" sz="4000" b="1" dirty="0">
                <a:solidFill>
                  <a:srgbClr val="FFFF00"/>
                </a:solidFill>
                <a:latin typeface="Arial"/>
                <a:cs typeface="Arial"/>
              </a:rPr>
              <a:t>12</a:t>
            </a:r>
            <a:r>
              <a:rPr lang="en-US" sz="4000" b="1" dirty="0">
                <a:solidFill>
                  <a:srgbClr val="FFFF00"/>
                </a:solidFill>
                <a:latin typeface="Arial"/>
                <a:cs typeface="Arial"/>
              </a:rPr>
              <a:t>)</a:t>
            </a:r>
            <a:endParaRPr lang="en-US" sz="4000" b="1" i="1" dirty="0">
              <a:solidFill>
                <a:srgbClr val="FFFF00"/>
              </a:solidFill>
              <a:latin typeface="Arial"/>
              <a:cs typeface="Arial"/>
            </a:endParaRP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defRPr/>
            </a:pPr>
            <a:r>
              <a:rPr lang="ar-JO" sz="4000" b="1" i="1" dirty="0">
                <a:solidFill>
                  <a:srgbClr val="FFFF00"/>
                </a:solidFill>
                <a:latin typeface="Arial"/>
                <a:cs typeface="Arial"/>
              </a:rPr>
              <a:t>الكبار 5 الصغار 12</a:t>
            </a:r>
            <a:endParaRPr lang="en-US" sz="4000" dirty="0">
              <a:solidFill>
                <a:srgbClr val="FFFF00"/>
              </a:solidFill>
              <a:latin typeface="Arial"/>
              <a:cs typeface="Arial"/>
            </a:endParaRPr>
          </a:p>
        </p:txBody>
      </p:sp>
      <p:sp>
        <p:nvSpPr>
          <p:cNvPr id="40969" name="Text Box 9"/>
          <p:cNvSpPr txBox="1">
            <a:spLocks noChangeArrowheads="1"/>
          </p:cNvSpPr>
          <p:nvPr/>
        </p:nvSpPr>
        <p:spPr bwMode="auto">
          <a:xfrm>
            <a:off x="6934200" y="2955925"/>
            <a:ext cx="2133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ar-JO" sz="4000" b="1" dirty="0">
                <a:solidFill>
                  <a:srgbClr val="FFFF00"/>
                </a:solidFill>
                <a:latin typeface="Arial"/>
                <a:cs typeface="Arial"/>
              </a:rPr>
              <a:t>الشعر  </a:t>
            </a:r>
            <a:r>
              <a:rPr lang="en-US" sz="4000" b="1" dirty="0">
                <a:solidFill>
                  <a:srgbClr val="FFFF00"/>
                </a:solidFill>
                <a:latin typeface="Arial"/>
                <a:cs typeface="Arial"/>
              </a:rPr>
              <a:t> (</a:t>
            </a:r>
            <a:r>
              <a:rPr lang="ar-JO" sz="4000" b="1" dirty="0">
                <a:solidFill>
                  <a:srgbClr val="FFFF00"/>
                </a:solidFill>
                <a:latin typeface="Arial"/>
                <a:cs typeface="Arial"/>
              </a:rPr>
              <a:t>5</a:t>
            </a:r>
            <a:r>
              <a:rPr lang="en-US" sz="4000" b="1" dirty="0">
                <a:solidFill>
                  <a:srgbClr val="FFFF00"/>
                </a:solidFill>
                <a:latin typeface="Arial"/>
                <a:cs typeface="Arial"/>
              </a:rPr>
              <a:t>)</a:t>
            </a:r>
            <a:endParaRPr lang="en-US" sz="4000" b="1" i="1" dirty="0">
              <a:solidFill>
                <a:srgbClr val="FFFF00"/>
              </a:solidFill>
              <a:latin typeface="Arial"/>
              <a:cs typeface="Arial"/>
            </a:endParaRPr>
          </a:p>
        </p:txBody>
      </p:sp>
      <p:sp>
        <p:nvSpPr>
          <p:cNvPr id="40970" name="Text Box 10"/>
          <p:cNvSpPr txBox="1">
            <a:spLocks noChangeArrowheads="1"/>
          </p:cNvSpPr>
          <p:nvPr/>
        </p:nvSpPr>
        <p:spPr bwMode="auto">
          <a:xfrm>
            <a:off x="76200" y="4175125"/>
            <a:ext cx="2514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ar-JO" sz="4000" b="1" dirty="0">
                <a:solidFill>
                  <a:srgbClr val="FFFF00"/>
                </a:solidFill>
                <a:latin typeface="Arial"/>
                <a:cs typeface="Arial"/>
              </a:rPr>
              <a:t>النبوة   </a:t>
            </a:r>
            <a:r>
              <a:rPr lang="en-US" sz="4000" b="1" dirty="0">
                <a:solidFill>
                  <a:srgbClr val="FFFF00"/>
                </a:solidFill>
                <a:latin typeface="Arial"/>
                <a:cs typeface="Arial"/>
              </a:rPr>
              <a:t> (</a:t>
            </a:r>
            <a:r>
              <a:rPr lang="ar-JO" sz="4000" b="1" dirty="0">
                <a:solidFill>
                  <a:srgbClr val="FFFF00"/>
                </a:solidFill>
                <a:latin typeface="Arial"/>
                <a:cs typeface="Arial"/>
              </a:rPr>
              <a:t>17</a:t>
            </a:r>
            <a:r>
              <a:rPr lang="en-US" sz="4000" b="1" dirty="0">
                <a:solidFill>
                  <a:srgbClr val="FFFF00"/>
                </a:solidFill>
                <a:latin typeface="Arial"/>
                <a:cs typeface="Arial"/>
              </a:rPr>
              <a:t>)</a:t>
            </a:r>
            <a:endParaRPr lang="en-US" sz="4000" b="1" i="1" dirty="0">
              <a:solidFill>
                <a:srgbClr val="FFFF00"/>
              </a:solidFill>
              <a:latin typeface="Arial"/>
              <a:cs typeface="Arial"/>
            </a:endParaRPr>
          </a:p>
        </p:txBody>
      </p:sp>
      <p:sp>
        <p:nvSpPr>
          <p:cNvPr id="40971" name="Text Box 11"/>
          <p:cNvSpPr txBox="1">
            <a:spLocks noChangeArrowheads="1"/>
          </p:cNvSpPr>
          <p:nvPr/>
        </p:nvSpPr>
        <p:spPr bwMode="auto">
          <a:xfrm>
            <a:off x="152400" y="1355725"/>
            <a:ext cx="16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ar-JO" sz="4000" b="1" dirty="0">
                <a:solidFill>
                  <a:srgbClr val="FFFF00"/>
                </a:solidFill>
                <a:latin typeface="Arial"/>
                <a:cs typeface="Arial"/>
              </a:rPr>
              <a:t>الناموس</a:t>
            </a:r>
            <a:r>
              <a:rPr lang="en-US" sz="4000" b="1" dirty="0">
                <a:solidFill>
                  <a:srgbClr val="FFFF00"/>
                </a:solidFill>
                <a:latin typeface="Arial"/>
                <a:cs typeface="Arial"/>
              </a:rPr>
              <a:t> (</a:t>
            </a:r>
            <a:r>
              <a:rPr lang="ar-JO" sz="4000" b="1" dirty="0">
                <a:solidFill>
                  <a:srgbClr val="FFFF00"/>
                </a:solidFill>
                <a:latin typeface="Arial"/>
                <a:cs typeface="Arial"/>
              </a:rPr>
              <a:t>5</a:t>
            </a:r>
            <a:r>
              <a:rPr lang="en-US" sz="4000" b="1" dirty="0">
                <a:solidFill>
                  <a:srgbClr val="FFFF00"/>
                </a:solidFill>
                <a:latin typeface="Arial"/>
                <a:cs typeface="Arial"/>
              </a:rPr>
              <a:t>)</a:t>
            </a:r>
            <a:endParaRPr lang="en-US" sz="4000" b="1" i="1" dirty="0">
              <a:solidFill>
                <a:srgbClr val="FFFF00"/>
              </a:solidFill>
              <a:latin typeface="Arial"/>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dirty="0">
                <a:latin typeface="Arial" charset="0"/>
                <a:ea typeface="ＭＳ Ｐゴシック" charset="0"/>
                <a:cs typeface="Arial" charset="0"/>
              </a:rPr>
              <a:t>OT Bookshelf</a:t>
            </a:r>
          </a:p>
        </p:txBody>
      </p:sp>
    </p:spTree>
    <p:extLst>
      <p:ext uri="{BB962C8B-B14F-4D97-AF65-F5344CB8AC3E}">
        <p14:creationId xmlns:p14="http://schemas.microsoft.com/office/powerpoint/2010/main" val="3890488059"/>
      </p:ext>
    </p:extLst>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1" name="Text Box 3"/>
          <p:cNvSpPr txBox="1">
            <a:spLocks noChangeArrowheads="1"/>
          </p:cNvSpPr>
          <p:nvPr/>
        </p:nvSpPr>
        <p:spPr bwMode="auto">
          <a:xfrm>
            <a:off x="3419872" y="188640"/>
            <a:ext cx="4464496"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defRPr/>
            </a:pPr>
            <a:r>
              <a:rPr lang="ar-JO" sz="3600" b="1" i="1" dirty="0">
                <a:solidFill>
                  <a:schemeClr val="bg1"/>
                </a:solidFill>
                <a:latin typeface="Arial"/>
                <a:cs typeface="Arial"/>
              </a:rPr>
              <a:t>يقاوم الله المستكبرين</a:t>
            </a:r>
            <a:endParaRPr lang="en-US" sz="3600" b="1" i="1" dirty="0">
              <a:solidFill>
                <a:schemeClr val="bg1"/>
              </a:solidFill>
              <a:latin typeface="Arial"/>
              <a:cs typeface="Arial"/>
            </a:endParaRPr>
          </a:p>
        </p:txBody>
      </p:sp>
      <p:sp>
        <p:nvSpPr>
          <p:cNvPr id="862212" name="Text Box 4"/>
          <p:cNvSpPr txBox="1">
            <a:spLocks noChangeArrowheads="1"/>
          </p:cNvSpPr>
          <p:nvPr/>
        </p:nvSpPr>
        <p:spPr bwMode="auto">
          <a:xfrm>
            <a:off x="4114800" y="6165304"/>
            <a:ext cx="5029200" cy="584775"/>
          </a:xfrm>
          <a:prstGeom prst="rect">
            <a:avLst/>
          </a:prstGeom>
          <a:noFill/>
          <a:ln>
            <a:noFill/>
          </a:ln>
          <a:effectLst/>
        </p:spPr>
        <p:txBody>
          <a:bodyPr>
            <a:spAutoFit/>
          </a:bodyPr>
          <a:lstStyle/>
          <a:p>
            <a:pPr algn="ctr">
              <a:defRPr/>
            </a:pPr>
            <a:r>
              <a:rPr lang="ar-JO" sz="3200" b="1" i="1" dirty="0">
                <a:solidFill>
                  <a:srgbClr val="FFFFFF"/>
                </a:solidFill>
                <a:latin typeface="Arial"/>
                <a:cs typeface="Arial"/>
              </a:rPr>
              <a:t>1 بطرس 5: 5ب</a:t>
            </a:r>
            <a:endParaRPr lang="en-US" sz="3200" b="1" i="1" dirty="0">
              <a:solidFill>
                <a:srgbClr val="000000"/>
              </a:solidFill>
              <a:latin typeface="Arial"/>
              <a:cs typeface="Arial"/>
            </a:endParaRPr>
          </a:p>
        </p:txBody>
      </p:sp>
      <p:pic>
        <p:nvPicPr>
          <p:cNvPr id="3" name="Picture 2"/>
          <p:cNvPicPr>
            <a:picLocks noChangeAspect="1"/>
          </p:cNvPicPr>
          <p:nvPr/>
        </p:nvPicPr>
        <p:blipFill>
          <a:blip r:embed="rId2"/>
          <a:stretch>
            <a:fillRect/>
          </a:stretch>
        </p:blipFill>
        <p:spPr>
          <a:xfrm>
            <a:off x="5580112" y="2492896"/>
            <a:ext cx="3175000" cy="3251200"/>
          </a:xfrm>
          <a:prstGeom prst="rect">
            <a:avLst/>
          </a:prstGeom>
        </p:spPr>
      </p:pic>
      <p:pic>
        <p:nvPicPr>
          <p:cNvPr id="4" name="Picture 3"/>
          <p:cNvPicPr>
            <a:picLocks noChangeAspect="1"/>
          </p:cNvPicPr>
          <p:nvPr/>
        </p:nvPicPr>
        <p:blipFill>
          <a:blip r:embed="rId3"/>
          <a:stretch>
            <a:fillRect/>
          </a:stretch>
        </p:blipFill>
        <p:spPr>
          <a:xfrm>
            <a:off x="395536" y="188640"/>
            <a:ext cx="3175000" cy="3251200"/>
          </a:xfrm>
          <a:prstGeom prst="rect">
            <a:avLst/>
          </a:prstGeom>
        </p:spPr>
      </p:pic>
      <p:sp>
        <p:nvSpPr>
          <p:cNvPr id="7" name="Text Box 3"/>
          <p:cNvSpPr txBox="1">
            <a:spLocks noChangeArrowheads="1"/>
          </p:cNvSpPr>
          <p:nvPr/>
        </p:nvSpPr>
        <p:spPr bwMode="auto">
          <a:xfrm>
            <a:off x="395536" y="3933056"/>
            <a:ext cx="5112568"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defRPr/>
            </a:pPr>
            <a:r>
              <a:rPr lang="ar-JO" sz="3600" b="1" i="1" dirty="0">
                <a:solidFill>
                  <a:schemeClr val="bg1"/>
                </a:solidFill>
                <a:latin typeface="Arial"/>
                <a:cs typeface="Arial"/>
              </a:rPr>
              <a:t>أما المتواضعون فيعطيهم نعمة</a:t>
            </a:r>
            <a:endParaRPr lang="en-US" sz="3600" b="1" i="1" dirty="0">
              <a:solidFill>
                <a:schemeClr val="bg1"/>
              </a:solidFill>
              <a:latin typeface="Arial"/>
              <a:cs typeface="Arial"/>
            </a:endParaRPr>
          </a:p>
        </p:txBody>
      </p:sp>
    </p:spTree>
    <p:extLst>
      <p:ext uri="{BB962C8B-B14F-4D97-AF65-F5344CB8AC3E}">
        <p14:creationId xmlns:p14="http://schemas.microsoft.com/office/powerpoint/2010/main" val="393447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13581"/>
            <a:ext cx="8038681" cy="6858000"/>
          </a:xfrm>
          <a:prstGeom prst="rect">
            <a:avLst/>
          </a:prstGeom>
        </p:spPr>
      </p:pic>
      <p:sp>
        <p:nvSpPr>
          <p:cNvPr id="2" name="Title 1"/>
          <p:cNvSpPr>
            <a:spLocks noGrp="1"/>
          </p:cNvSpPr>
          <p:nvPr>
            <p:ph type="title" idx="4294967295"/>
          </p:nvPr>
        </p:nvSpPr>
        <p:spPr>
          <a:xfrm>
            <a:off x="1979712" y="404664"/>
            <a:ext cx="5328592" cy="1139825"/>
          </a:xfrm>
          <a:solidFill>
            <a:srgbClr val="1D1D20"/>
          </a:solidFill>
        </p:spPr>
        <p:txBody>
          <a:bodyPr/>
          <a:lstStyle/>
          <a:p>
            <a:pPr algn="l">
              <a:defRPr/>
            </a:pPr>
            <a:r>
              <a:rPr lang="ar-JO" sz="6000" b="1" dirty="0"/>
              <a:t>قوس قزح</a:t>
            </a:r>
            <a:endParaRPr lang="en-US" sz="6000" b="1" dirty="0"/>
          </a:p>
        </p:txBody>
      </p:sp>
      <p:sp>
        <p:nvSpPr>
          <p:cNvPr id="4" name="Title 1"/>
          <p:cNvSpPr txBox="1">
            <a:spLocks/>
          </p:cNvSpPr>
          <p:nvPr/>
        </p:nvSpPr>
        <p:spPr bwMode="auto">
          <a:xfrm>
            <a:off x="1979712" y="5241503"/>
            <a:ext cx="5328592" cy="1139825"/>
          </a:xfrm>
          <a:prstGeom prst="rect">
            <a:avLst/>
          </a:prstGeom>
          <a:solidFill>
            <a:srgbClr val="1D1D2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ar-JO" sz="4000" b="1" dirty="0"/>
              <a:t>وعد الله</a:t>
            </a:r>
            <a:br>
              <a:rPr lang="en-US" sz="4000" b="1" dirty="0"/>
            </a:br>
            <a:r>
              <a:rPr lang="ar-JO" sz="4000" b="1" dirty="0"/>
              <a:t>ليست رمز الكبرياء</a:t>
            </a:r>
            <a:endParaRPr lang="en-US" sz="4000" b="1" dirty="0"/>
          </a:p>
        </p:txBody>
      </p:sp>
    </p:spTree>
    <p:extLst>
      <p:ext uri="{BB962C8B-B14F-4D97-AF65-F5344CB8AC3E}">
        <p14:creationId xmlns:p14="http://schemas.microsoft.com/office/powerpoint/2010/main" val="3409579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74" y="1844824"/>
            <a:ext cx="9114865" cy="5013176"/>
          </a:xfrm>
          <a:prstGeom prst="rect">
            <a:avLst/>
          </a:prstGeom>
        </p:spPr>
      </p:pic>
      <p:sp>
        <p:nvSpPr>
          <p:cNvPr id="870403" name="Text Box 3"/>
          <p:cNvSpPr txBox="1">
            <a:spLocks noChangeArrowheads="1"/>
          </p:cNvSpPr>
          <p:nvPr/>
        </p:nvSpPr>
        <p:spPr bwMode="auto">
          <a:xfrm>
            <a:off x="0" y="-4663"/>
            <a:ext cx="9144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3600" b="1" i="1" dirty="0">
                <a:solidFill>
                  <a:srgbClr val="FFFFFF"/>
                </a:solidFill>
                <a:latin typeface="Arial"/>
                <a:cs typeface="Arial"/>
              </a:rPr>
              <a:t>مكرهة الرب كل متشامخ القلب </a:t>
            </a:r>
          </a:p>
          <a:p>
            <a:pPr algn="ctr">
              <a:defRPr/>
            </a:pPr>
            <a:r>
              <a:rPr lang="ar-JO" sz="3600" b="1" i="1" dirty="0">
                <a:solidFill>
                  <a:srgbClr val="FFFFFF"/>
                </a:solidFill>
                <a:latin typeface="Arial"/>
                <a:cs typeface="Arial"/>
              </a:rPr>
              <a:t>يداً ليد لا يتبرأ</a:t>
            </a:r>
            <a:endParaRPr lang="en-US" sz="3600" b="1" i="1" dirty="0">
              <a:solidFill>
                <a:srgbClr val="FFFFFF"/>
              </a:solidFill>
              <a:latin typeface="Arial"/>
              <a:cs typeface="Arial"/>
            </a:endParaRPr>
          </a:p>
        </p:txBody>
      </p:sp>
      <p:sp>
        <p:nvSpPr>
          <p:cNvPr id="870404" name="Text Box 4"/>
          <p:cNvSpPr txBox="1">
            <a:spLocks noChangeArrowheads="1"/>
          </p:cNvSpPr>
          <p:nvPr/>
        </p:nvSpPr>
        <p:spPr bwMode="auto">
          <a:xfrm>
            <a:off x="4114800" y="5943600"/>
            <a:ext cx="5029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ar-JO" sz="2800" b="1" dirty="0">
                <a:solidFill>
                  <a:srgbClr val="FFFFFF"/>
                </a:solidFill>
                <a:latin typeface="Arial"/>
                <a:cs typeface="Arial"/>
              </a:rPr>
              <a:t>أمثال 16: 5</a:t>
            </a:r>
            <a:endParaRPr lang="en-US" sz="2800" b="1" dirty="0">
              <a:solidFill>
                <a:srgbClr val="000000"/>
              </a:solidFill>
              <a:effectLst>
                <a:outerShdw blurRad="38100" dist="38100" dir="2700000" algn="tl">
                  <a:srgbClr val="FFFFFF"/>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136835"/>
            <a:ext cx="9429258" cy="7166236"/>
          </a:xfrm>
          <a:prstGeom prst="rect">
            <a:avLst/>
          </a:prstGeom>
        </p:spPr>
      </p:pic>
      <p:sp>
        <p:nvSpPr>
          <p:cNvPr id="858115" name="Text Box 3"/>
          <p:cNvSpPr txBox="1">
            <a:spLocks noChangeArrowheads="1"/>
          </p:cNvSpPr>
          <p:nvPr/>
        </p:nvSpPr>
        <p:spPr bwMode="auto">
          <a:xfrm>
            <a:off x="899592" y="-2115616"/>
            <a:ext cx="73914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rgbClr val="FFFFFF"/>
                </a:solidFill>
                <a:cs typeface="Arial" charset="0"/>
              </a:rPr>
              <a:t>Pride goes before destruction, </a:t>
            </a:r>
          </a:p>
          <a:p>
            <a:pPr>
              <a:defRPr/>
            </a:pPr>
            <a:r>
              <a:rPr lang="en-US" sz="4000" b="1" i="1">
                <a:solidFill>
                  <a:srgbClr val="FFFFFF"/>
                </a:solidFill>
                <a:cs typeface="Arial" charset="0"/>
              </a:rPr>
              <a:t>a haughty spirit before a fall. </a:t>
            </a:r>
          </a:p>
          <a:p>
            <a:pPr algn="ctr">
              <a:defRPr/>
            </a:pPr>
            <a:endParaRPr lang="en-US" sz="4000" b="1" i="1">
              <a:solidFill>
                <a:srgbClr val="FFFFFF"/>
              </a:solidFill>
              <a:cs typeface="Arial" charset="0"/>
            </a:endParaRPr>
          </a:p>
          <a:p>
            <a:pPr algn="ctr">
              <a:defRPr/>
            </a:pPr>
            <a:endParaRPr lang="en-US" sz="4000" b="1" i="1">
              <a:solidFill>
                <a:srgbClr val="FFFFFF"/>
              </a:solidFill>
            </a:endParaRPr>
          </a:p>
        </p:txBody>
      </p:sp>
      <p:sp>
        <p:nvSpPr>
          <p:cNvPr id="858116" name="Text Box 4"/>
          <p:cNvSpPr txBox="1">
            <a:spLocks noChangeArrowheads="1"/>
          </p:cNvSpPr>
          <p:nvPr/>
        </p:nvSpPr>
        <p:spPr bwMode="auto">
          <a:xfrm>
            <a:off x="4092452" y="7245424"/>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rPr>
              <a:t>Proverbs 16:18 (NIV)</a:t>
            </a:r>
            <a:endParaRPr lang="en-US" sz="3200" b="1">
              <a:solidFill>
                <a:srgbClr val="000000"/>
              </a:solidFill>
              <a:effectLst>
                <a:outerShdw blurRad="38100" dist="38100" dir="2700000" algn="tl">
                  <a:srgbClr val="FFFFFF"/>
                </a:outerShdw>
              </a:effectLst>
            </a:endParaRPr>
          </a:p>
        </p:txBody>
      </p:sp>
      <p:sp>
        <p:nvSpPr>
          <p:cNvPr id="3" name="Title 2"/>
          <p:cNvSpPr>
            <a:spLocks noGrp="1"/>
          </p:cNvSpPr>
          <p:nvPr>
            <p:ph type="title" idx="4294967295"/>
          </p:nvPr>
        </p:nvSpPr>
        <p:spPr>
          <a:xfrm>
            <a:off x="107504" y="44624"/>
            <a:ext cx="8856984" cy="1728192"/>
          </a:xfrm>
          <a:solidFill>
            <a:srgbClr val="CDFFFF"/>
          </a:solidFill>
        </p:spPr>
        <p:txBody>
          <a:bodyPr/>
          <a:lstStyle/>
          <a:p>
            <a:r>
              <a:rPr lang="ar-JO" sz="3600" b="1" dirty="0">
                <a:latin typeface="Arial"/>
                <a:cs typeface="Arial"/>
              </a:rPr>
              <a:t>قبل الكسر الكبرياء و قبل السقوط تشامخ الروح</a:t>
            </a:r>
            <a:endParaRPr lang="en-US" sz="3600" b="1" dirty="0">
              <a:latin typeface="Arial"/>
              <a:cs typeface="Arial"/>
            </a:endParaRPr>
          </a:p>
        </p:txBody>
      </p:sp>
      <p:sp>
        <p:nvSpPr>
          <p:cNvPr id="6" name="Title 2"/>
          <p:cNvSpPr txBox="1">
            <a:spLocks/>
          </p:cNvSpPr>
          <p:nvPr/>
        </p:nvSpPr>
        <p:spPr bwMode="auto">
          <a:xfrm>
            <a:off x="5652120" y="1628800"/>
            <a:ext cx="3491880" cy="576064"/>
          </a:xfrm>
          <a:prstGeom prst="rect">
            <a:avLst/>
          </a:prstGeom>
          <a:solidFill>
            <a:srgbClr val="CD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3200" b="1" i="1" dirty="0">
                <a:latin typeface="Arial"/>
                <a:cs typeface="Arial"/>
              </a:rPr>
              <a:t>أمثال 16: 18</a:t>
            </a:r>
            <a:endParaRPr lang="en-US" sz="3200" b="1" i="1" dirty="0">
              <a:latin typeface="Arial"/>
              <a:cs typeface="Arial"/>
            </a:endParaRPr>
          </a:p>
        </p:txBody>
      </p:sp>
    </p:spTree>
    <p:extLst>
      <p:ext uri="{BB962C8B-B14F-4D97-AF65-F5344CB8AC3E}">
        <p14:creationId xmlns:p14="http://schemas.microsoft.com/office/powerpoint/2010/main" val="26682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533400" y="0"/>
            <a:ext cx="6934200" cy="685800"/>
          </a:xfrm>
          <a:solidFill>
            <a:schemeClr val="accent1"/>
          </a:solidFill>
          <a:ln>
            <a:solidFill>
              <a:schemeClr val="tx1"/>
            </a:solidFill>
            <a:miter lim="800000"/>
            <a:headEnd/>
            <a:tailEnd/>
          </a:ln>
        </p:spPr>
        <p:txBody>
          <a:bodyPr/>
          <a:lstStyle/>
          <a:p>
            <a:pPr algn="ctr"/>
            <a:r>
              <a:rPr lang="ar-JO" altLang="zh-CN" b="1" dirty="0">
                <a:solidFill>
                  <a:srgbClr val="000000"/>
                </a:solidFill>
                <a:ea typeface="SimSun" charset="0"/>
              </a:rPr>
              <a:t>أناس مكسورين</a:t>
            </a:r>
            <a:endParaRPr lang="en-US" sz="2000" dirty="0">
              <a:solidFill>
                <a:srgbClr val="000000"/>
              </a:solidFill>
              <a:ea typeface="SimSun" charset="0"/>
            </a:endParaRPr>
          </a:p>
        </p:txBody>
      </p:sp>
      <p:sp>
        <p:nvSpPr>
          <p:cNvPr id="338947" name="Text Box 3"/>
          <p:cNvSpPr txBox="1">
            <a:spLocks noChangeArrowheads="1"/>
          </p:cNvSpPr>
          <p:nvPr/>
        </p:nvSpPr>
        <p:spPr bwMode="auto">
          <a:xfrm>
            <a:off x="7650480" y="228600"/>
            <a:ext cx="1378904"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333333"/>
                </a:solidFill>
                <a:latin typeface="Arial" charset="0"/>
              </a:rPr>
              <a:t>145-146</a:t>
            </a:r>
            <a:endParaRPr lang="en-US" b="1" dirty="0">
              <a:solidFill>
                <a:srgbClr val="333333"/>
              </a:solidFill>
              <a:latin typeface="Arial" charset="0"/>
            </a:endParaRPr>
          </a:p>
        </p:txBody>
      </p:sp>
      <p:grpSp>
        <p:nvGrpSpPr>
          <p:cNvPr id="338948" name="Group 219"/>
          <p:cNvGrpSpPr>
            <a:grpSpLocks/>
          </p:cNvGrpSpPr>
          <p:nvPr/>
        </p:nvGrpSpPr>
        <p:grpSpPr bwMode="auto">
          <a:xfrm>
            <a:off x="9525" y="1071563"/>
            <a:ext cx="9124950" cy="5781675"/>
            <a:chOff x="6" y="675"/>
            <a:chExt cx="5748" cy="3642"/>
          </a:xfrm>
        </p:grpSpPr>
        <p:grpSp>
          <p:nvGrpSpPr>
            <p:cNvPr id="338950" name="Group 176"/>
            <p:cNvGrpSpPr>
              <a:grpSpLocks/>
            </p:cNvGrpSpPr>
            <p:nvPr/>
          </p:nvGrpSpPr>
          <p:grpSpPr bwMode="auto">
            <a:xfrm>
              <a:off x="6" y="675"/>
              <a:ext cx="2856" cy="308"/>
              <a:chOff x="0" y="0"/>
              <a:chExt cx="1847" cy="403"/>
            </a:xfrm>
          </p:grpSpPr>
          <p:sp>
            <p:nvSpPr>
              <p:cNvPr id="339008" name="Rectangle 15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a:r>
                  <a:rPr lang="ar-JO" sz="2200" b="1" dirty="0">
                    <a:solidFill>
                      <a:srgbClr val="FFFFFF"/>
                    </a:solidFill>
                    <a:latin typeface="Arial Black" charset="0"/>
                  </a:rPr>
                  <a:t>أشخاص غير مكسورين، متكبرين</a:t>
                </a:r>
                <a:endParaRPr lang="en-US" sz="2200" b="1" dirty="0">
                  <a:solidFill>
                    <a:srgbClr val="FFFFFF"/>
                  </a:solidFill>
                  <a:latin typeface="Arial Black" charset="0"/>
                </a:endParaRPr>
              </a:p>
            </p:txBody>
          </p:sp>
          <p:sp>
            <p:nvSpPr>
              <p:cNvPr id="339009" name="Rectangle 175"/>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51" name="Group 178"/>
            <p:cNvGrpSpPr>
              <a:grpSpLocks/>
            </p:cNvGrpSpPr>
            <p:nvPr/>
          </p:nvGrpSpPr>
          <p:grpSpPr bwMode="auto">
            <a:xfrm>
              <a:off x="2862" y="675"/>
              <a:ext cx="2892" cy="308"/>
              <a:chOff x="1847" y="0"/>
              <a:chExt cx="1870" cy="403"/>
            </a:xfrm>
          </p:grpSpPr>
          <p:sp>
            <p:nvSpPr>
              <p:cNvPr id="339006" name="Rectangle 156"/>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a:r>
                  <a:rPr lang="ar-JO" b="1" dirty="0">
                    <a:solidFill>
                      <a:srgbClr val="FFFFFF"/>
                    </a:solidFill>
                    <a:latin typeface="Arial Black" charset="0"/>
                  </a:rPr>
                  <a:t>أشخاص مكسورين</a:t>
                </a:r>
                <a:endParaRPr lang="en-US" b="1" dirty="0">
                  <a:solidFill>
                    <a:srgbClr val="FFFFFF"/>
                  </a:solidFill>
                  <a:latin typeface="Arial Black" charset="0"/>
                </a:endParaRPr>
              </a:p>
            </p:txBody>
          </p:sp>
          <p:sp>
            <p:nvSpPr>
              <p:cNvPr id="339007" name="Rectangle 177"/>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52" name="Group 180"/>
            <p:cNvGrpSpPr>
              <a:grpSpLocks/>
            </p:cNvGrpSpPr>
            <p:nvPr/>
          </p:nvGrpSpPr>
          <p:grpSpPr bwMode="auto">
            <a:xfrm>
              <a:off x="6" y="983"/>
              <a:ext cx="2856" cy="353"/>
              <a:chOff x="0" y="403"/>
              <a:chExt cx="1847" cy="460"/>
            </a:xfrm>
          </p:grpSpPr>
          <p:sp>
            <p:nvSpPr>
              <p:cNvPr id="339004" name="Rectangle 157"/>
              <p:cNvSpPr>
                <a:spLocks noChangeArrowheads="1"/>
              </p:cNvSpPr>
              <p:nvPr/>
            </p:nvSpPr>
            <p:spPr bwMode="auto">
              <a:xfrm>
                <a:off x="0" y="403"/>
                <a:ext cx="1847" cy="460"/>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يبقون الناس على مسافة ذراع</a:t>
                </a:r>
                <a:endParaRPr lang="en-US" sz="2000" b="1" dirty="0">
                  <a:solidFill>
                    <a:srgbClr val="FFFFFF"/>
                  </a:solidFill>
                  <a:latin typeface="Arial Narrow" charset="0"/>
                </a:endParaRPr>
              </a:p>
            </p:txBody>
          </p:sp>
          <p:sp>
            <p:nvSpPr>
              <p:cNvPr id="339005" name="Rectangle 179"/>
              <p:cNvSpPr>
                <a:spLocks noChangeArrowheads="1"/>
              </p:cNvSpPr>
              <p:nvPr/>
            </p:nvSpPr>
            <p:spPr bwMode="auto">
              <a:xfrm>
                <a:off x="0" y="403"/>
                <a:ext cx="1847" cy="460"/>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53" name="Group 182"/>
            <p:cNvGrpSpPr>
              <a:grpSpLocks/>
            </p:cNvGrpSpPr>
            <p:nvPr/>
          </p:nvGrpSpPr>
          <p:grpSpPr bwMode="auto">
            <a:xfrm>
              <a:off x="2862" y="983"/>
              <a:ext cx="2892" cy="353"/>
              <a:chOff x="1847" y="403"/>
              <a:chExt cx="1870" cy="460"/>
            </a:xfrm>
          </p:grpSpPr>
          <p:sp>
            <p:nvSpPr>
              <p:cNvPr id="339002" name="Rectangle 158"/>
              <p:cNvSpPr>
                <a:spLocks noChangeArrowheads="1"/>
              </p:cNvSpPr>
              <p:nvPr/>
            </p:nvSpPr>
            <p:spPr bwMode="auto">
              <a:xfrm>
                <a:off x="1847" y="403"/>
                <a:ext cx="1870" cy="460"/>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solidFill>
                      <a:srgbClr val="FFFFFF"/>
                    </a:solidFill>
                  </a:rPr>
                  <a:t>المخاطرة بالاقتراب من الآخرين / على استعداد لتحمل مخاطر المحبة الحميمية</a:t>
                </a:r>
                <a:endParaRPr lang="en-US" sz="2000" b="1" dirty="0">
                  <a:solidFill>
                    <a:srgbClr val="FFFFFF"/>
                  </a:solidFill>
                  <a:latin typeface="Arial Narrow" charset="0"/>
                </a:endParaRPr>
              </a:p>
            </p:txBody>
          </p:sp>
          <p:sp>
            <p:nvSpPr>
              <p:cNvPr id="339003" name="Rectangle 181"/>
              <p:cNvSpPr>
                <a:spLocks noChangeArrowheads="1"/>
              </p:cNvSpPr>
              <p:nvPr/>
            </p:nvSpPr>
            <p:spPr bwMode="auto">
              <a:xfrm>
                <a:off x="1847" y="403"/>
                <a:ext cx="1870" cy="460"/>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54" name="Group 184"/>
            <p:cNvGrpSpPr>
              <a:grpSpLocks/>
            </p:cNvGrpSpPr>
            <p:nvPr/>
          </p:nvGrpSpPr>
          <p:grpSpPr bwMode="auto">
            <a:xfrm>
              <a:off x="6" y="1336"/>
              <a:ext cx="2856" cy="558"/>
              <a:chOff x="0" y="863"/>
              <a:chExt cx="1847" cy="729"/>
            </a:xfrm>
          </p:grpSpPr>
          <p:sp>
            <p:nvSpPr>
              <p:cNvPr id="339000" name="Rectangle 159"/>
              <p:cNvSpPr>
                <a:spLocks noChangeArrowheads="1"/>
              </p:cNvSpPr>
              <p:nvPr/>
            </p:nvSpPr>
            <p:spPr bwMode="auto">
              <a:xfrm>
                <a:off x="0" y="863"/>
                <a:ext cx="1847" cy="729"/>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سريعون في لوم الآخرين</a:t>
                </a:r>
                <a:endParaRPr lang="en-US" sz="2000" b="1" dirty="0">
                  <a:solidFill>
                    <a:srgbClr val="FFFFFF"/>
                  </a:solidFill>
                  <a:latin typeface="Arial Narrow" charset="0"/>
                </a:endParaRPr>
              </a:p>
            </p:txBody>
          </p:sp>
          <p:sp>
            <p:nvSpPr>
              <p:cNvPr id="339001" name="Rectangle 183"/>
              <p:cNvSpPr>
                <a:spLocks noChangeArrowheads="1"/>
              </p:cNvSpPr>
              <p:nvPr/>
            </p:nvSpPr>
            <p:spPr bwMode="auto">
              <a:xfrm>
                <a:off x="0" y="863"/>
                <a:ext cx="1847" cy="729"/>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55" name="Group 186"/>
            <p:cNvGrpSpPr>
              <a:grpSpLocks/>
            </p:cNvGrpSpPr>
            <p:nvPr/>
          </p:nvGrpSpPr>
          <p:grpSpPr bwMode="auto">
            <a:xfrm>
              <a:off x="2862" y="1336"/>
              <a:ext cx="2892" cy="558"/>
              <a:chOff x="1847" y="863"/>
              <a:chExt cx="1870" cy="729"/>
            </a:xfrm>
          </p:grpSpPr>
          <p:sp>
            <p:nvSpPr>
              <p:cNvPr id="338998" name="Rectangle 160"/>
              <p:cNvSpPr>
                <a:spLocks noChangeArrowheads="1"/>
              </p:cNvSpPr>
              <p:nvPr/>
            </p:nvSpPr>
            <p:spPr bwMode="auto">
              <a:xfrm>
                <a:off x="1847" y="863"/>
                <a:ext cx="1870" cy="729"/>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solidFill>
                      <a:srgbClr val="FFFFFF"/>
                    </a:solidFill>
                  </a:rPr>
                  <a:t>تقبل المسؤولية الشخصية - يمكنك معرفة أين كانوا مخطئين</a:t>
                </a:r>
                <a:endParaRPr lang="en-US" sz="2000" b="1" dirty="0">
                  <a:solidFill>
                    <a:srgbClr val="FFFFFF"/>
                  </a:solidFill>
                  <a:latin typeface="Arial Narrow" charset="0"/>
                </a:endParaRPr>
              </a:p>
            </p:txBody>
          </p:sp>
          <p:sp>
            <p:nvSpPr>
              <p:cNvPr id="338999" name="Rectangle 185"/>
              <p:cNvSpPr>
                <a:spLocks noChangeArrowheads="1"/>
              </p:cNvSpPr>
              <p:nvPr/>
            </p:nvSpPr>
            <p:spPr bwMode="auto">
              <a:xfrm>
                <a:off x="1847" y="863"/>
                <a:ext cx="1870" cy="729"/>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56" name="Group 188"/>
            <p:cNvGrpSpPr>
              <a:grpSpLocks/>
            </p:cNvGrpSpPr>
            <p:nvPr/>
          </p:nvGrpSpPr>
          <p:grpSpPr bwMode="auto">
            <a:xfrm>
              <a:off x="6" y="1894"/>
              <a:ext cx="2856" cy="308"/>
              <a:chOff x="0" y="1592"/>
              <a:chExt cx="1847" cy="403"/>
            </a:xfrm>
          </p:grpSpPr>
          <p:sp>
            <p:nvSpPr>
              <p:cNvPr id="338996" name="Rectangle 161"/>
              <p:cNvSpPr>
                <a:spLocks noChangeArrowheads="1"/>
              </p:cNvSpPr>
              <p:nvPr/>
            </p:nvSpPr>
            <p:spPr bwMode="auto">
              <a:xfrm>
                <a:off x="0" y="1592"/>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غير مقبولين</a:t>
                </a:r>
                <a:endParaRPr lang="en-US" sz="2000" b="1" dirty="0">
                  <a:solidFill>
                    <a:srgbClr val="FFFFFF"/>
                  </a:solidFill>
                  <a:latin typeface="Arial Narrow" charset="0"/>
                </a:endParaRPr>
              </a:p>
            </p:txBody>
          </p:sp>
          <p:sp>
            <p:nvSpPr>
              <p:cNvPr id="338997" name="Rectangle 187"/>
              <p:cNvSpPr>
                <a:spLocks noChangeArrowheads="1"/>
              </p:cNvSpPr>
              <p:nvPr/>
            </p:nvSpPr>
            <p:spPr bwMode="auto">
              <a:xfrm>
                <a:off x="0" y="1592"/>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57" name="Group 190"/>
            <p:cNvGrpSpPr>
              <a:grpSpLocks/>
            </p:cNvGrpSpPr>
            <p:nvPr/>
          </p:nvGrpSpPr>
          <p:grpSpPr bwMode="auto">
            <a:xfrm>
              <a:off x="2862" y="1894"/>
              <a:ext cx="2892" cy="308"/>
              <a:chOff x="1847" y="1592"/>
              <a:chExt cx="1870" cy="403"/>
            </a:xfrm>
          </p:grpSpPr>
          <p:sp>
            <p:nvSpPr>
              <p:cNvPr id="338994" name="Rectangle 162"/>
              <p:cNvSpPr>
                <a:spLocks noChangeArrowheads="1"/>
              </p:cNvSpPr>
              <p:nvPr/>
            </p:nvSpPr>
            <p:spPr bwMode="auto">
              <a:xfrm>
                <a:off x="1847" y="1592"/>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"سهل التوسل"</a:t>
                </a:r>
                <a:endParaRPr lang="en-US" sz="2000" b="1" dirty="0">
                  <a:solidFill>
                    <a:srgbClr val="FFFFFF"/>
                  </a:solidFill>
                  <a:latin typeface="Arial Narrow" charset="0"/>
                </a:endParaRPr>
              </a:p>
            </p:txBody>
          </p:sp>
          <p:sp>
            <p:nvSpPr>
              <p:cNvPr id="338995" name="Rectangle 189"/>
              <p:cNvSpPr>
                <a:spLocks noChangeArrowheads="1"/>
              </p:cNvSpPr>
              <p:nvPr/>
            </p:nvSpPr>
            <p:spPr bwMode="auto">
              <a:xfrm>
                <a:off x="1847" y="1592"/>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58" name="Group 192"/>
            <p:cNvGrpSpPr>
              <a:grpSpLocks/>
            </p:cNvGrpSpPr>
            <p:nvPr/>
          </p:nvGrpSpPr>
          <p:grpSpPr bwMode="auto">
            <a:xfrm>
              <a:off x="6" y="2202"/>
              <a:ext cx="2856" cy="397"/>
              <a:chOff x="0" y="1995"/>
              <a:chExt cx="1847" cy="518"/>
            </a:xfrm>
          </p:grpSpPr>
          <p:sp>
            <p:nvSpPr>
              <p:cNvPr id="338992" name="Rectangle 163"/>
              <p:cNvSpPr>
                <a:spLocks noChangeArrowheads="1"/>
              </p:cNvSpPr>
              <p:nvPr/>
            </p:nvSpPr>
            <p:spPr bwMode="auto">
              <a:xfrm>
                <a:off x="0" y="1995"/>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دفاعيين عند انتقادهم</a:t>
                </a:r>
                <a:endParaRPr lang="en-US" sz="2000" b="1" dirty="0">
                  <a:solidFill>
                    <a:srgbClr val="FFFFFF"/>
                  </a:solidFill>
                  <a:latin typeface="Arial Narrow" charset="0"/>
                </a:endParaRPr>
              </a:p>
            </p:txBody>
          </p:sp>
          <p:sp>
            <p:nvSpPr>
              <p:cNvPr id="338993" name="Rectangle 191"/>
              <p:cNvSpPr>
                <a:spLocks noChangeArrowheads="1"/>
              </p:cNvSpPr>
              <p:nvPr/>
            </p:nvSpPr>
            <p:spPr bwMode="auto">
              <a:xfrm>
                <a:off x="0" y="1995"/>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59" name="Group 194"/>
            <p:cNvGrpSpPr>
              <a:grpSpLocks/>
            </p:cNvGrpSpPr>
            <p:nvPr/>
          </p:nvGrpSpPr>
          <p:grpSpPr bwMode="auto">
            <a:xfrm>
              <a:off x="2862" y="2202"/>
              <a:ext cx="2892" cy="397"/>
              <a:chOff x="1847" y="1995"/>
              <a:chExt cx="1870" cy="518"/>
            </a:xfrm>
          </p:grpSpPr>
          <p:sp>
            <p:nvSpPr>
              <p:cNvPr id="338990" name="Rectangle 164"/>
              <p:cNvSpPr>
                <a:spLocks noChangeArrowheads="1"/>
              </p:cNvSpPr>
              <p:nvPr/>
            </p:nvSpPr>
            <p:spPr bwMode="auto">
              <a:xfrm>
                <a:off x="1847" y="1995"/>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تلقي النقد بقلب متواضع ومنفتح</a:t>
                </a:r>
                <a:endParaRPr lang="en-US" sz="2000" b="1" dirty="0">
                  <a:solidFill>
                    <a:srgbClr val="FFFFFF"/>
                  </a:solidFill>
                  <a:latin typeface="Arial Narrow" charset="0"/>
                </a:endParaRPr>
              </a:p>
            </p:txBody>
          </p:sp>
          <p:sp>
            <p:nvSpPr>
              <p:cNvPr id="338991" name="Rectangle 193"/>
              <p:cNvSpPr>
                <a:spLocks noChangeArrowheads="1"/>
              </p:cNvSpPr>
              <p:nvPr/>
            </p:nvSpPr>
            <p:spPr bwMode="auto">
              <a:xfrm>
                <a:off x="1847" y="1995"/>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60" name="Group 196"/>
            <p:cNvGrpSpPr>
              <a:grpSpLocks/>
            </p:cNvGrpSpPr>
            <p:nvPr/>
          </p:nvGrpSpPr>
          <p:grpSpPr bwMode="auto">
            <a:xfrm>
              <a:off x="6" y="2599"/>
              <a:ext cx="2856" cy="308"/>
              <a:chOff x="0" y="2513"/>
              <a:chExt cx="1847" cy="403"/>
            </a:xfrm>
          </p:grpSpPr>
          <p:sp>
            <p:nvSpPr>
              <p:cNvPr id="338988" name="Rectangle 165"/>
              <p:cNvSpPr>
                <a:spLocks noChangeArrowheads="1"/>
              </p:cNvSpPr>
              <p:nvPr/>
            </p:nvSpPr>
            <p:spPr bwMode="auto">
              <a:xfrm>
                <a:off x="0" y="2513"/>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الإهتمام بكونهم محترمين</a:t>
                </a:r>
                <a:endParaRPr lang="en-US" sz="2000" b="1" dirty="0">
                  <a:solidFill>
                    <a:srgbClr val="FFFFFF"/>
                  </a:solidFill>
                  <a:latin typeface="Arial Narrow" charset="0"/>
                </a:endParaRPr>
              </a:p>
            </p:txBody>
          </p:sp>
          <p:sp>
            <p:nvSpPr>
              <p:cNvPr id="338989" name="Rectangle 195"/>
              <p:cNvSpPr>
                <a:spLocks noChangeArrowheads="1"/>
              </p:cNvSpPr>
              <p:nvPr/>
            </p:nvSpPr>
            <p:spPr bwMode="auto">
              <a:xfrm>
                <a:off x="0" y="2513"/>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61" name="Group 198"/>
            <p:cNvGrpSpPr>
              <a:grpSpLocks/>
            </p:cNvGrpSpPr>
            <p:nvPr/>
          </p:nvGrpSpPr>
          <p:grpSpPr bwMode="auto">
            <a:xfrm>
              <a:off x="2862" y="2599"/>
              <a:ext cx="2892" cy="308"/>
              <a:chOff x="1847" y="2513"/>
              <a:chExt cx="1870" cy="403"/>
            </a:xfrm>
          </p:grpSpPr>
          <p:sp>
            <p:nvSpPr>
              <p:cNvPr id="338986" name="Rectangle 166"/>
              <p:cNvSpPr>
                <a:spLocks noChangeArrowheads="1"/>
              </p:cNvSpPr>
              <p:nvPr/>
            </p:nvSpPr>
            <p:spPr bwMode="auto">
              <a:xfrm>
                <a:off x="1847" y="2513"/>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معنيون بكونهم حقيقيون</a:t>
                </a:r>
                <a:endParaRPr lang="en-US" sz="2000" b="1" dirty="0">
                  <a:solidFill>
                    <a:srgbClr val="FFFFFF"/>
                  </a:solidFill>
                  <a:latin typeface="Arial Narrow" charset="0"/>
                </a:endParaRPr>
              </a:p>
            </p:txBody>
          </p:sp>
          <p:sp>
            <p:nvSpPr>
              <p:cNvPr id="338987" name="Rectangle 197"/>
              <p:cNvSpPr>
                <a:spLocks noChangeArrowheads="1"/>
              </p:cNvSpPr>
              <p:nvPr/>
            </p:nvSpPr>
            <p:spPr bwMode="auto">
              <a:xfrm>
                <a:off x="1847" y="2513"/>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62" name="Group 200"/>
            <p:cNvGrpSpPr>
              <a:grpSpLocks/>
            </p:cNvGrpSpPr>
            <p:nvPr/>
          </p:nvGrpSpPr>
          <p:grpSpPr bwMode="auto">
            <a:xfrm>
              <a:off x="6" y="2907"/>
              <a:ext cx="2856" cy="309"/>
              <a:chOff x="0" y="2916"/>
              <a:chExt cx="1847" cy="403"/>
            </a:xfrm>
          </p:grpSpPr>
          <p:sp>
            <p:nvSpPr>
              <p:cNvPr id="338984" name="Rectangle 167"/>
              <p:cNvSpPr>
                <a:spLocks noChangeArrowheads="1"/>
              </p:cNvSpPr>
              <p:nvPr/>
            </p:nvSpPr>
            <p:spPr bwMode="auto">
              <a:xfrm>
                <a:off x="0" y="2916"/>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الإهتمام بما يظنه الآخرون</a:t>
                </a:r>
                <a:endParaRPr lang="en-US" sz="2000" b="1" dirty="0">
                  <a:solidFill>
                    <a:srgbClr val="FFFFFF"/>
                  </a:solidFill>
                  <a:latin typeface="Arial Narrow" charset="0"/>
                </a:endParaRPr>
              </a:p>
            </p:txBody>
          </p:sp>
          <p:sp>
            <p:nvSpPr>
              <p:cNvPr id="338985" name="Rectangle 199"/>
              <p:cNvSpPr>
                <a:spLocks noChangeArrowheads="1"/>
              </p:cNvSpPr>
              <p:nvPr/>
            </p:nvSpPr>
            <p:spPr bwMode="auto">
              <a:xfrm>
                <a:off x="0" y="2916"/>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63" name="Group 202"/>
            <p:cNvGrpSpPr>
              <a:grpSpLocks/>
            </p:cNvGrpSpPr>
            <p:nvPr/>
          </p:nvGrpSpPr>
          <p:grpSpPr bwMode="auto">
            <a:xfrm>
              <a:off x="2862" y="2907"/>
              <a:ext cx="2892" cy="309"/>
              <a:chOff x="1847" y="2916"/>
              <a:chExt cx="1870" cy="403"/>
            </a:xfrm>
          </p:grpSpPr>
          <p:sp>
            <p:nvSpPr>
              <p:cNvPr id="338982" name="Rectangle 168"/>
              <p:cNvSpPr>
                <a:spLocks noChangeArrowheads="1"/>
              </p:cNvSpPr>
              <p:nvPr/>
            </p:nvSpPr>
            <p:spPr bwMode="auto">
              <a:xfrm>
                <a:off x="1847" y="2916"/>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كل ما يهم هو ما يعلمه الله</a:t>
                </a:r>
                <a:endParaRPr lang="en-US" sz="2000" b="1" dirty="0">
                  <a:solidFill>
                    <a:srgbClr val="FFFFFF"/>
                  </a:solidFill>
                  <a:latin typeface="Arial Narrow" charset="0"/>
                </a:endParaRPr>
              </a:p>
            </p:txBody>
          </p:sp>
          <p:sp>
            <p:nvSpPr>
              <p:cNvPr id="338983" name="Rectangle 201"/>
              <p:cNvSpPr>
                <a:spLocks noChangeArrowheads="1"/>
              </p:cNvSpPr>
              <p:nvPr/>
            </p:nvSpPr>
            <p:spPr bwMode="auto">
              <a:xfrm>
                <a:off x="1847" y="2916"/>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64" name="Group 204"/>
            <p:cNvGrpSpPr>
              <a:grpSpLocks/>
            </p:cNvGrpSpPr>
            <p:nvPr/>
          </p:nvGrpSpPr>
          <p:grpSpPr bwMode="auto">
            <a:xfrm>
              <a:off x="6" y="3216"/>
              <a:ext cx="2856" cy="308"/>
              <a:chOff x="0" y="3319"/>
              <a:chExt cx="1847" cy="403"/>
            </a:xfrm>
          </p:grpSpPr>
          <p:sp>
            <p:nvSpPr>
              <p:cNvPr id="338980" name="Rectangle 169"/>
              <p:cNvSpPr>
                <a:spLocks noChangeArrowheads="1"/>
              </p:cNvSpPr>
              <p:nvPr/>
            </p:nvSpPr>
            <p:spPr bwMode="auto">
              <a:xfrm>
                <a:off x="0" y="3319"/>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العمل على الحفاظ على الصورة / حماية السمعة</a:t>
                </a:r>
                <a:endParaRPr lang="en-US" sz="2000" b="1" dirty="0">
                  <a:solidFill>
                    <a:srgbClr val="FFFFFF"/>
                  </a:solidFill>
                  <a:latin typeface="Arial Narrow" charset="0"/>
                </a:endParaRPr>
              </a:p>
            </p:txBody>
          </p:sp>
          <p:sp>
            <p:nvSpPr>
              <p:cNvPr id="338981" name="Rectangle 203"/>
              <p:cNvSpPr>
                <a:spLocks noChangeArrowheads="1"/>
              </p:cNvSpPr>
              <p:nvPr/>
            </p:nvSpPr>
            <p:spPr bwMode="auto">
              <a:xfrm>
                <a:off x="0" y="3319"/>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65" name="Group 206"/>
            <p:cNvGrpSpPr>
              <a:grpSpLocks/>
            </p:cNvGrpSpPr>
            <p:nvPr/>
          </p:nvGrpSpPr>
          <p:grpSpPr bwMode="auto">
            <a:xfrm>
              <a:off x="2862" y="3216"/>
              <a:ext cx="2892" cy="308"/>
              <a:chOff x="1847" y="3319"/>
              <a:chExt cx="1870" cy="403"/>
            </a:xfrm>
          </p:grpSpPr>
          <p:sp>
            <p:nvSpPr>
              <p:cNvPr id="338978" name="Rectangle 170"/>
              <p:cNvSpPr>
                <a:spLocks noChangeArrowheads="1"/>
              </p:cNvSpPr>
              <p:nvPr/>
            </p:nvSpPr>
            <p:spPr bwMode="auto">
              <a:xfrm>
                <a:off x="1847" y="3319"/>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يموتون لأجل سمعتهم الخاصة</a:t>
                </a:r>
                <a:endParaRPr lang="en-US" sz="2000" b="1" dirty="0">
                  <a:solidFill>
                    <a:srgbClr val="FFFFFF"/>
                  </a:solidFill>
                  <a:latin typeface="Arial Narrow" charset="0"/>
                </a:endParaRPr>
              </a:p>
            </p:txBody>
          </p:sp>
          <p:sp>
            <p:nvSpPr>
              <p:cNvPr id="338979" name="Rectangle 205"/>
              <p:cNvSpPr>
                <a:spLocks noChangeArrowheads="1"/>
              </p:cNvSpPr>
              <p:nvPr/>
            </p:nvSpPr>
            <p:spPr bwMode="auto">
              <a:xfrm>
                <a:off x="1847" y="3319"/>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66" name="Group 208"/>
            <p:cNvGrpSpPr>
              <a:grpSpLocks/>
            </p:cNvGrpSpPr>
            <p:nvPr/>
          </p:nvGrpSpPr>
          <p:grpSpPr bwMode="auto">
            <a:xfrm>
              <a:off x="6" y="3524"/>
              <a:ext cx="2856" cy="396"/>
              <a:chOff x="0" y="3722"/>
              <a:chExt cx="1847" cy="518"/>
            </a:xfrm>
          </p:grpSpPr>
          <p:sp>
            <p:nvSpPr>
              <p:cNvPr id="338976" name="Rectangle 171"/>
              <p:cNvSpPr>
                <a:spLocks noChangeArrowheads="1"/>
              </p:cNvSpPr>
              <p:nvPr/>
            </p:nvSpPr>
            <p:spPr bwMode="auto">
              <a:xfrm>
                <a:off x="0" y="3722"/>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يجدون صعوبة في مشاركة احتياجاتهم الروحية مع الآخرين</a:t>
                </a:r>
                <a:endParaRPr lang="en-US" sz="2000" b="1" dirty="0">
                  <a:solidFill>
                    <a:srgbClr val="FFFFFF"/>
                  </a:solidFill>
                  <a:latin typeface="Arial Narrow" charset="0"/>
                </a:endParaRPr>
              </a:p>
            </p:txBody>
          </p:sp>
          <p:sp>
            <p:nvSpPr>
              <p:cNvPr id="338977" name="Rectangle 207"/>
              <p:cNvSpPr>
                <a:spLocks noChangeArrowheads="1"/>
              </p:cNvSpPr>
              <p:nvPr/>
            </p:nvSpPr>
            <p:spPr bwMode="auto">
              <a:xfrm>
                <a:off x="0" y="3722"/>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67" name="Group 210"/>
            <p:cNvGrpSpPr>
              <a:grpSpLocks/>
            </p:cNvGrpSpPr>
            <p:nvPr/>
          </p:nvGrpSpPr>
          <p:grpSpPr bwMode="auto">
            <a:xfrm>
              <a:off x="2862" y="3524"/>
              <a:ext cx="2892" cy="396"/>
              <a:chOff x="1847" y="3722"/>
              <a:chExt cx="1870" cy="518"/>
            </a:xfrm>
          </p:grpSpPr>
          <p:sp>
            <p:nvSpPr>
              <p:cNvPr id="338974" name="Rectangle 172"/>
              <p:cNvSpPr>
                <a:spLocks noChangeArrowheads="1"/>
              </p:cNvSpPr>
              <p:nvPr/>
            </p:nvSpPr>
            <p:spPr bwMode="auto">
              <a:xfrm>
                <a:off x="1847" y="3722"/>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على استعداد لأن يكون منفتحًا / شفافًا مع الآخرين</a:t>
                </a:r>
                <a:endParaRPr lang="en-US" sz="2000" b="1" dirty="0">
                  <a:solidFill>
                    <a:srgbClr val="FFFFFF"/>
                  </a:solidFill>
                  <a:latin typeface="Arial Narrow" charset="0"/>
                </a:endParaRPr>
              </a:p>
            </p:txBody>
          </p:sp>
          <p:sp>
            <p:nvSpPr>
              <p:cNvPr id="338975" name="Rectangle 209"/>
              <p:cNvSpPr>
                <a:spLocks noChangeArrowheads="1"/>
              </p:cNvSpPr>
              <p:nvPr/>
            </p:nvSpPr>
            <p:spPr bwMode="auto">
              <a:xfrm>
                <a:off x="1847" y="3722"/>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38968" name="Group 212"/>
            <p:cNvGrpSpPr>
              <a:grpSpLocks/>
            </p:cNvGrpSpPr>
            <p:nvPr/>
          </p:nvGrpSpPr>
          <p:grpSpPr bwMode="auto">
            <a:xfrm>
              <a:off x="6" y="3920"/>
              <a:ext cx="2856" cy="397"/>
              <a:chOff x="0" y="4240"/>
              <a:chExt cx="1847" cy="518"/>
            </a:xfrm>
          </p:grpSpPr>
          <p:sp>
            <p:nvSpPr>
              <p:cNvPr id="338972" name="Rectangle 173"/>
              <p:cNvSpPr>
                <a:spLocks noChangeArrowheads="1"/>
              </p:cNvSpPr>
              <p:nvPr/>
            </p:nvSpPr>
            <p:spPr bwMode="auto">
              <a:xfrm>
                <a:off x="0" y="4240"/>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يريدون أن يتأكدوا من أن لا أحد يكتشف خطيئتهم.</a:t>
                </a:r>
                <a:endParaRPr lang="en-US" sz="2000" b="1" dirty="0">
                  <a:solidFill>
                    <a:srgbClr val="FFFFFF"/>
                  </a:solidFill>
                  <a:latin typeface="Arial Narrow" charset="0"/>
                </a:endParaRPr>
              </a:p>
            </p:txBody>
          </p:sp>
          <p:sp>
            <p:nvSpPr>
              <p:cNvPr id="338973" name="Rectangle 211"/>
              <p:cNvSpPr>
                <a:spLocks noChangeArrowheads="1"/>
              </p:cNvSpPr>
              <p:nvPr/>
            </p:nvSpPr>
            <p:spPr bwMode="auto">
              <a:xfrm>
                <a:off x="0" y="4240"/>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dirty="0">
                  <a:solidFill>
                    <a:srgbClr val="333333"/>
                  </a:solidFill>
                  <a:latin typeface="Times" charset="0"/>
                </a:endParaRPr>
              </a:p>
            </p:txBody>
          </p:sp>
        </p:grpSp>
        <p:grpSp>
          <p:nvGrpSpPr>
            <p:cNvPr id="338969" name="Group 214"/>
            <p:cNvGrpSpPr>
              <a:grpSpLocks/>
            </p:cNvGrpSpPr>
            <p:nvPr/>
          </p:nvGrpSpPr>
          <p:grpSpPr bwMode="auto">
            <a:xfrm>
              <a:off x="2862" y="3920"/>
              <a:ext cx="2892" cy="397"/>
              <a:chOff x="1847" y="4240"/>
              <a:chExt cx="1870" cy="518"/>
            </a:xfrm>
          </p:grpSpPr>
          <p:sp>
            <p:nvSpPr>
              <p:cNvPr id="338970" name="Rectangle 174"/>
              <p:cNvSpPr>
                <a:spLocks noChangeArrowheads="1"/>
              </p:cNvSpPr>
              <p:nvPr/>
            </p:nvSpPr>
            <p:spPr bwMode="auto">
              <a:xfrm>
                <a:off x="1847" y="4240"/>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على استعداد للتعرض (بمجرد الانهيار ، لا تهتم بمن يعلم - لا شيء تخسره!)</a:t>
                </a:r>
                <a:endParaRPr lang="en-US" sz="2000" b="1" dirty="0">
                  <a:solidFill>
                    <a:srgbClr val="FFFFFF"/>
                  </a:solidFill>
                  <a:latin typeface="Arial Narrow" charset="0"/>
                </a:endParaRPr>
              </a:p>
            </p:txBody>
          </p:sp>
          <p:sp>
            <p:nvSpPr>
              <p:cNvPr id="338971" name="Rectangle 213"/>
              <p:cNvSpPr>
                <a:spLocks noChangeArrowheads="1"/>
              </p:cNvSpPr>
              <p:nvPr/>
            </p:nvSpPr>
            <p:spPr bwMode="auto">
              <a:xfrm>
                <a:off x="1847" y="4240"/>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sp>
        <p:nvSpPr>
          <p:cNvPr id="338949" name="Rectangle 220"/>
          <p:cNvSpPr>
            <a:spLocks noChangeArrowheads="1"/>
          </p:cNvSpPr>
          <p:nvPr/>
        </p:nvSpPr>
        <p:spPr bwMode="auto">
          <a:xfrm>
            <a:off x="3200400" y="685800"/>
            <a:ext cx="129875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p>
            <a:pPr eaLnBrk="0" hangingPunct="0">
              <a:spcBef>
                <a:spcPct val="50000"/>
              </a:spcBef>
              <a:buFont typeface="Wingdings" charset="0"/>
              <a:buNone/>
            </a:pPr>
            <a:r>
              <a:rPr kumimoji="1" lang="ar-JO" altLang="zh-CN" sz="2000" b="1" dirty="0">
                <a:solidFill>
                  <a:srgbClr val="FFFFFF"/>
                </a:solidFill>
                <a:latin typeface="Arial" charset="0"/>
                <a:cs typeface="Arial" charset="0"/>
              </a:rPr>
              <a:t>هنري بلاكابي</a:t>
            </a:r>
            <a:endParaRPr kumimoji="1"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3284357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ar-JO" altLang="zh-CN" b="1" dirty="0">
                <a:solidFill>
                  <a:srgbClr val="000000"/>
                </a:solidFill>
                <a:ea typeface="SimSun" charset="0"/>
              </a:rPr>
              <a:t>أناس مكسورين</a:t>
            </a:r>
            <a:endParaRPr lang="en-US" sz="2000" dirty="0">
              <a:solidFill>
                <a:srgbClr val="000000"/>
              </a:solidFill>
              <a:latin typeface="Impact" charset="0"/>
              <a:ea typeface="SimSun" charset="0"/>
              <a:cs typeface="SimSun" charset="0"/>
            </a:endParaRPr>
          </a:p>
        </p:txBody>
      </p:sp>
      <p:sp>
        <p:nvSpPr>
          <p:cNvPr id="340995" name="Text Box 3"/>
          <p:cNvSpPr txBox="1">
            <a:spLocks noChangeArrowheads="1"/>
          </p:cNvSpPr>
          <p:nvPr/>
        </p:nvSpPr>
        <p:spPr bwMode="auto">
          <a:xfrm>
            <a:off x="7650480" y="228600"/>
            <a:ext cx="1378904"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333333"/>
                </a:solidFill>
                <a:latin typeface="Arial" charset="0"/>
              </a:rPr>
              <a:t>145-146</a:t>
            </a:r>
            <a:endParaRPr lang="en-US" b="1" dirty="0">
              <a:solidFill>
                <a:srgbClr val="333333"/>
              </a:solidFill>
              <a:latin typeface="Arial" charset="0"/>
            </a:endParaRPr>
          </a:p>
        </p:txBody>
      </p:sp>
      <p:grpSp>
        <p:nvGrpSpPr>
          <p:cNvPr id="340996" name="Group 130"/>
          <p:cNvGrpSpPr>
            <a:grpSpLocks/>
          </p:cNvGrpSpPr>
          <p:nvPr/>
        </p:nvGrpSpPr>
        <p:grpSpPr bwMode="auto">
          <a:xfrm>
            <a:off x="0" y="1071563"/>
            <a:ext cx="9144000" cy="5786437"/>
            <a:chOff x="0" y="675"/>
            <a:chExt cx="5760" cy="3951"/>
          </a:xfrm>
        </p:grpSpPr>
        <p:grpSp>
          <p:nvGrpSpPr>
            <p:cNvPr id="340998" name="Group 123"/>
            <p:cNvGrpSpPr>
              <a:grpSpLocks/>
            </p:cNvGrpSpPr>
            <p:nvPr/>
          </p:nvGrpSpPr>
          <p:grpSpPr bwMode="auto">
            <a:xfrm>
              <a:off x="0" y="978"/>
              <a:ext cx="5760" cy="3648"/>
              <a:chOff x="-4" y="-4"/>
              <a:chExt cx="3725" cy="4440"/>
            </a:xfrm>
          </p:grpSpPr>
          <p:grpSp>
            <p:nvGrpSpPr>
              <p:cNvPr id="341005" name="Group 121"/>
              <p:cNvGrpSpPr>
                <a:grpSpLocks/>
              </p:cNvGrpSpPr>
              <p:nvPr/>
            </p:nvGrpSpPr>
            <p:grpSpPr bwMode="auto">
              <a:xfrm>
                <a:off x="0" y="0"/>
                <a:ext cx="3717" cy="4432"/>
                <a:chOff x="0" y="0"/>
                <a:chExt cx="3717" cy="4432"/>
              </a:xfrm>
            </p:grpSpPr>
            <p:grpSp>
              <p:nvGrpSpPr>
                <p:cNvPr id="341007" name="Group 86"/>
                <p:cNvGrpSpPr>
                  <a:grpSpLocks/>
                </p:cNvGrpSpPr>
                <p:nvPr/>
              </p:nvGrpSpPr>
              <p:grpSpPr bwMode="auto">
                <a:xfrm>
                  <a:off x="0" y="0"/>
                  <a:ext cx="1847" cy="518"/>
                  <a:chOff x="0" y="0"/>
                  <a:chExt cx="1847" cy="518"/>
                </a:xfrm>
              </p:grpSpPr>
              <p:sp>
                <p:nvSpPr>
                  <p:cNvPr id="341059" name="Rectangle 67"/>
                  <p:cNvSpPr>
                    <a:spLocks noChangeArrowheads="1"/>
                  </p:cNvSpPr>
                  <p:nvPr/>
                </p:nvSpPr>
                <p:spPr bwMode="auto">
                  <a:xfrm>
                    <a:off x="0" y="0"/>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يجد صعوبة في القول ، "كنت مخطئا ، أرجو أن تسامحني؟"</a:t>
                    </a:r>
                    <a:endParaRPr lang="en-US" sz="2000" b="1" dirty="0">
                      <a:solidFill>
                        <a:srgbClr val="FFFFFF"/>
                      </a:solidFill>
                      <a:latin typeface="Arial Narrow" charset="0"/>
                    </a:endParaRPr>
                  </a:p>
                </p:txBody>
              </p:sp>
              <p:sp>
                <p:nvSpPr>
                  <p:cNvPr id="341060" name="Rectangle 85"/>
                  <p:cNvSpPr>
                    <a:spLocks noChangeArrowheads="1"/>
                  </p:cNvSpPr>
                  <p:nvPr/>
                </p:nvSpPr>
                <p:spPr bwMode="auto">
                  <a:xfrm>
                    <a:off x="0" y="0"/>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08" name="Group 88"/>
                <p:cNvGrpSpPr>
                  <a:grpSpLocks/>
                </p:cNvGrpSpPr>
                <p:nvPr/>
              </p:nvGrpSpPr>
              <p:grpSpPr bwMode="auto">
                <a:xfrm>
                  <a:off x="1847" y="0"/>
                  <a:ext cx="1870" cy="518"/>
                  <a:chOff x="1847" y="0"/>
                  <a:chExt cx="1870" cy="518"/>
                </a:xfrm>
              </p:grpSpPr>
              <p:sp>
                <p:nvSpPr>
                  <p:cNvPr id="341057" name="Rectangle 68"/>
                  <p:cNvSpPr>
                    <a:spLocks noChangeArrowheads="1"/>
                  </p:cNvSpPr>
                  <p:nvPr/>
                </p:nvSpPr>
                <p:spPr bwMode="auto">
                  <a:xfrm>
                    <a:off x="1847" y="0"/>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يسارعون إلى الاعتراف بالفشل و طلب الغفران</a:t>
                    </a:r>
                    <a:endParaRPr lang="en-US" sz="2000" b="1" dirty="0">
                      <a:solidFill>
                        <a:srgbClr val="FFFFFF"/>
                      </a:solidFill>
                      <a:latin typeface="Arial Narrow" charset="0"/>
                    </a:endParaRPr>
                  </a:p>
                </p:txBody>
              </p:sp>
              <p:sp>
                <p:nvSpPr>
                  <p:cNvPr id="341058" name="Rectangle 87"/>
                  <p:cNvSpPr>
                    <a:spLocks noChangeArrowheads="1"/>
                  </p:cNvSpPr>
                  <p:nvPr/>
                </p:nvSpPr>
                <p:spPr bwMode="auto">
                  <a:xfrm>
                    <a:off x="1847" y="0"/>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09" name="Group 90"/>
                <p:cNvGrpSpPr>
                  <a:grpSpLocks/>
                </p:cNvGrpSpPr>
                <p:nvPr/>
              </p:nvGrpSpPr>
              <p:grpSpPr bwMode="auto">
                <a:xfrm>
                  <a:off x="0" y="518"/>
                  <a:ext cx="1847" cy="403"/>
                  <a:chOff x="0" y="518"/>
                  <a:chExt cx="1847" cy="403"/>
                </a:xfrm>
              </p:grpSpPr>
              <p:sp>
                <p:nvSpPr>
                  <p:cNvPr id="341055" name="Rectangle 69"/>
                  <p:cNvSpPr>
                    <a:spLocks noChangeArrowheads="1"/>
                  </p:cNvSpPr>
                  <p:nvPr/>
                </p:nvSpPr>
                <p:spPr bwMode="auto">
                  <a:xfrm>
                    <a:off x="0" y="518"/>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عند الاعتراف بالخطيئة ، يتعامل بالعموميات</a:t>
                    </a:r>
                    <a:endParaRPr lang="en-US" sz="2000" b="1" dirty="0">
                      <a:solidFill>
                        <a:srgbClr val="FFFFFF"/>
                      </a:solidFill>
                      <a:latin typeface="Arial Narrow" charset="0"/>
                    </a:endParaRPr>
                  </a:p>
                </p:txBody>
              </p:sp>
              <p:sp>
                <p:nvSpPr>
                  <p:cNvPr id="341056" name="Rectangle 89"/>
                  <p:cNvSpPr>
                    <a:spLocks noChangeArrowheads="1"/>
                  </p:cNvSpPr>
                  <p:nvPr/>
                </p:nvSpPr>
                <p:spPr bwMode="auto">
                  <a:xfrm>
                    <a:off x="0" y="518"/>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0" name="Group 92"/>
                <p:cNvGrpSpPr>
                  <a:grpSpLocks/>
                </p:cNvGrpSpPr>
                <p:nvPr/>
              </p:nvGrpSpPr>
              <p:grpSpPr bwMode="auto">
                <a:xfrm>
                  <a:off x="1847" y="518"/>
                  <a:ext cx="1870" cy="403"/>
                  <a:chOff x="1847" y="518"/>
                  <a:chExt cx="1870" cy="403"/>
                </a:xfrm>
              </p:grpSpPr>
              <p:sp>
                <p:nvSpPr>
                  <p:cNvPr id="341053" name="Rectangle 70"/>
                  <p:cNvSpPr>
                    <a:spLocks noChangeArrowheads="1"/>
                  </p:cNvSpPr>
                  <p:nvPr/>
                </p:nvSpPr>
                <p:spPr bwMode="auto">
                  <a:xfrm>
                    <a:off x="1847" y="518"/>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يهتمون بالخصوصيات</a:t>
                    </a:r>
                    <a:endParaRPr lang="en-US" sz="2000" b="1" dirty="0">
                      <a:solidFill>
                        <a:srgbClr val="FFFFFF"/>
                      </a:solidFill>
                      <a:latin typeface="Arial Narrow" charset="0"/>
                    </a:endParaRPr>
                  </a:p>
                </p:txBody>
              </p:sp>
              <p:sp>
                <p:nvSpPr>
                  <p:cNvPr id="341054" name="Rectangle 91"/>
                  <p:cNvSpPr>
                    <a:spLocks noChangeArrowheads="1"/>
                  </p:cNvSpPr>
                  <p:nvPr/>
                </p:nvSpPr>
                <p:spPr bwMode="auto">
                  <a:xfrm>
                    <a:off x="1847" y="518"/>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1" name="Group 94"/>
                <p:cNvGrpSpPr>
                  <a:grpSpLocks/>
                </p:cNvGrpSpPr>
                <p:nvPr/>
              </p:nvGrpSpPr>
              <p:grpSpPr bwMode="auto">
                <a:xfrm>
                  <a:off x="0" y="921"/>
                  <a:ext cx="1847" cy="518"/>
                  <a:chOff x="0" y="921"/>
                  <a:chExt cx="1847" cy="518"/>
                </a:xfrm>
              </p:grpSpPr>
              <p:sp>
                <p:nvSpPr>
                  <p:cNvPr id="341051" name="Rectangle 71"/>
                  <p:cNvSpPr>
                    <a:spLocks noChangeArrowheads="1"/>
                  </p:cNvSpPr>
                  <p:nvPr/>
                </p:nvSpPr>
                <p:spPr bwMode="auto">
                  <a:xfrm>
                    <a:off x="0" y="921"/>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يهتم بعواقب الخطية</a:t>
                    </a:r>
                    <a:endParaRPr lang="en-US" sz="2000" b="1" dirty="0">
                      <a:solidFill>
                        <a:srgbClr val="FFFFFF"/>
                      </a:solidFill>
                      <a:latin typeface="Arial Narrow" charset="0"/>
                    </a:endParaRPr>
                  </a:p>
                </p:txBody>
              </p:sp>
              <p:sp>
                <p:nvSpPr>
                  <p:cNvPr id="341052" name="Rectangle 93"/>
                  <p:cNvSpPr>
                    <a:spLocks noChangeArrowheads="1"/>
                  </p:cNvSpPr>
                  <p:nvPr/>
                </p:nvSpPr>
                <p:spPr bwMode="auto">
                  <a:xfrm>
                    <a:off x="0" y="921"/>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2" name="Group 96"/>
                <p:cNvGrpSpPr>
                  <a:grpSpLocks/>
                </p:cNvGrpSpPr>
                <p:nvPr/>
              </p:nvGrpSpPr>
              <p:grpSpPr bwMode="auto">
                <a:xfrm>
                  <a:off x="1847" y="921"/>
                  <a:ext cx="1870" cy="518"/>
                  <a:chOff x="1847" y="921"/>
                  <a:chExt cx="1870" cy="518"/>
                </a:xfrm>
              </p:grpSpPr>
              <p:sp>
                <p:nvSpPr>
                  <p:cNvPr id="341049" name="Rectangle 72"/>
                  <p:cNvSpPr>
                    <a:spLocks noChangeArrowheads="1"/>
                  </p:cNvSpPr>
                  <p:nvPr/>
                </p:nvSpPr>
                <p:spPr bwMode="auto">
                  <a:xfrm>
                    <a:off x="1847" y="921"/>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يحزنون على أسباب و جذور خطاياهم</a:t>
                    </a:r>
                    <a:endParaRPr lang="en-US" sz="2000" b="1" dirty="0">
                      <a:solidFill>
                        <a:srgbClr val="FFFFFF"/>
                      </a:solidFill>
                      <a:latin typeface="Arial Narrow" charset="0"/>
                    </a:endParaRPr>
                  </a:p>
                </p:txBody>
              </p:sp>
              <p:sp>
                <p:nvSpPr>
                  <p:cNvPr id="341050" name="Rectangle 95"/>
                  <p:cNvSpPr>
                    <a:spLocks noChangeArrowheads="1"/>
                  </p:cNvSpPr>
                  <p:nvPr/>
                </p:nvSpPr>
                <p:spPr bwMode="auto">
                  <a:xfrm>
                    <a:off x="1847" y="921"/>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3" name="Group 98"/>
                <p:cNvGrpSpPr>
                  <a:grpSpLocks/>
                </p:cNvGrpSpPr>
                <p:nvPr/>
              </p:nvGrpSpPr>
              <p:grpSpPr bwMode="auto">
                <a:xfrm>
                  <a:off x="0" y="1439"/>
                  <a:ext cx="1847" cy="518"/>
                  <a:chOff x="0" y="1439"/>
                  <a:chExt cx="1847" cy="518"/>
                </a:xfrm>
              </p:grpSpPr>
              <p:sp>
                <p:nvSpPr>
                  <p:cNvPr id="341047" name="Rectangle 73"/>
                  <p:cNvSpPr>
                    <a:spLocks noChangeArrowheads="1"/>
                  </p:cNvSpPr>
                  <p:nvPr/>
                </p:nvSpPr>
                <p:spPr bwMode="auto">
                  <a:xfrm>
                    <a:off x="0" y="1439"/>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نادمون على خطاياهم - تم القبض عليهم / اكتشفوا</a:t>
                    </a:r>
                    <a:endParaRPr lang="en-US" sz="2000" b="1" dirty="0">
                      <a:solidFill>
                        <a:srgbClr val="FFFFFF"/>
                      </a:solidFill>
                      <a:latin typeface="Arial Narrow" charset="0"/>
                    </a:endParaRPr>
                  </a:p>
                </p:txBody>
              </p:sp>
              <p:sp>
                <p:nvSpPr>
                  <p:cNvPr id="341048" name="Rectangle 97"/>
                  <p:cNvSpPr>
                    <a:spLocks noChangeArrowheads="1"/>
                  </p:cNvSpPr>
                  <p:nvPr/>
                </p:nvSpPr>
                <p:spPr bwMode="auto">
                  <a:xfrm>
                    <a:off x="0" y="1439"/>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4" name="Group 100"/>
                <p:cNvGrpSpPr>
                  <a:grpSpLocks/>
                </p:cNvGrpSpPr>
                <p:nvPr/>
              </p:nvGrpSpPr>
              <p:grpSpPr bwMode="auto">
                <a:xfrm>
                  <a:off x="1847" y="1439"/>
                  <a:ext cx="1870" cy="518"/>
                  <a:chOff x="1847" y="1439"/>
                  <a:chExt cx="1870" cy="518"/>
                </a:xfrm>
              </p:grpSpPr>
              <p:sp>
                <p:nvSpPr>
                  <p:cNvPr id="341045" name="Rectangle 74"/>
                  <p:cNvSpPr>
                    <a:spLocks noChangeArrowheads="1"/>
                  </p:cNvSpPr>
                  <p:nvPr/>
                </p:nvSpPr>
                <p:spPr bwMode="auto">
                  <a:xfrm>
                    <a:off x="1847" y="1439"/>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يتوبون عن الخطية</a:t>
                    </a:r>
                    <a:endParaRPr lang="en-US" sz="2000" b="1" dirty="0">
                      <a:solidFill>
                        <a:srgbClr val="FFFFFF"/>
                      </a:solidFill>
                      <a:latin typeface="Arial Narrow" charset="0"/>
                    </a:endParaRPr>
                  </a:p>
                </p:txBody>
              </p:sp>
              <p:sp>
                <p:nvSpPr>
                  <p:cNvPr id="341046" name="Rectangle 99"/>
                  <p:cNvSpPr>
                    <a:spLocks noChangeArrowheads="1"/>
                  </p:cNvSpPr>
                  <p:nvPr/>
                </p:nvSpPr>
                <p:spPr bwMode="auto">
                  <a:xfrm>
                    <a:off x="1847" y="1439"/>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5" name="Group 102"/>
                <p:cNvGrpSpPr>
                  <a:grpSpLocks/>
                </p:cNvGrpSpPr>
                <p:nvPr/>
              </p:nvGrpSpPr>
              <p:grpSpPr bwMode="auto">
                <a:xfrm>
                  <a:off x="0" y="1957"/>
                  <a:ext cx="1847" cy="633"/>
                  <a:chOff x="0" y="1957"/>
                  <a:chExt cx="1847" cy="633"/>
                </a:xfrm>
              </p:grpSpPr>
              <p:sp>
                <p:nvSpPr>
                  <p:cNvPr id="341043" name="Rectangle 75"/>
                  <p:cNvSpPr>
                    <a:spLocks noChangeArrowheads="1"/>
                  </p:cNvSpPr>
                  <p:nvPr/>
                </p:nvSpPr>
                <p:spPr bwMode="auto">
                  <a:xfrm>
                    <a:off x="0" y="1957"/>
                    <a:ext cx="1847"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عندما يكون هناك سوء فهم أو نزاع ، ينتظر حتى يأتي الآخر واطلب المغفرة</a:t>
                    </a:r>
                    <a:endParaRPr lang="en-US" sz="2000" b="1" dirty="0">
                      <a:solidFill>
                        <a:srgbClr val="FFFFFF"/>
                      </a:solidFill>
                      <a:latin typeface="Arial Narrow" charset="0"/>
                    </a:endParaRPr>
                  </a:p>
                </p:txBody>
              </p:sp>
              <p:sp>
                <p:nvSpPr>
                  <p:cNvPr id="341044" name="Rectangle 101"/>
                  <p:cNvSpPr>
                    <a:spLocks noChangeArrowheads="1"/>
                  </p:cNvSpPr>
                  <p:nvPr/>
                </p:nvSpPr>
                <p:spPr bwMode="auto">
                  <a:xfrm>
                    <a:off x="0" y="1957"/>
                    <a:ext cx="1847"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6" name="Group 104"/>
                <p:cNvGrpSpPr>
                  <a:grpSpLocks/>
                </p:cNvGrpSpPr>
                <p:nvPr/>
              </p:nvGrpSpPr>
              <p:grpSpPr bwMode="auto">
                <a:xfrm>
                  <a:off x="1847" y="1957"/>
                  <a:ext cx="1870" cy="633"/>
                  <a:chOff x="1847" y="1957"/>
                  <a:chExt cx="1870" cy="633"/>
                </a:xfrm>
              </p:grpSpPr>
              <p:sp>
                <p:nvSpPr>
                  <p:cNvPr id="341041" name="Rectangle 76"/>
                  <p:cNvSpPr>
                    <a:spLocks noChangeArrowheads="1"/>
                  </p:cNvSpPr>
                  <p:nvPr/>
                </p:nvSpPr>
                <p:spPr bwMode="auto">
                  <a:xfrm>
                    <a:off x="1847" y="1957"/>
                    <a:ext cx="1870"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أخذ زمام المبادرة للمصالحة ؛ معرفة ما إذا كان بإمكانهم الوصول إلى الصليب أولاً!</a:t>
                    </a:r>
                    <a:endParaRPr lang="en-US" sz="2000" b="1" dirty="0">
                      <a:solidFill>
                        <a:srgbClr val="FFFFFF"/>
                      </a:solidFill>
                      <a:latin typeface="Arial Narrow" charset="0"/>
                    </a:endParaRPr>
                  </a:p>
                </p:txBody>
              </p:sp>
              <p:sp>
                <p:nvSpPr>
                  <p:cNvPr id="341042" name="Rectangle 103"/>
                  <p:cNvSpPr>
                    <a:spLocks noChangeArrowheads="1"/>
                  </p:cNvSpPr>
                  <p:nvPr/>
                </p:nvSpPr>
                <p:spPr bwMode="auto">
                  <a:xfrm>
                    <a:off x="1847" y="1957"/>
                    <a:ext cx="1870"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7" name="Group 106"/>
                <p:cNvGrpSpPr>
                  <a:grpSpLocks/>
                </p:cNvGrpSpPr>
                <p:nvPr/>
              </p:nvGrpSpPr>
              <p:grpSpPr bwMode="auto">
                <a:xfrm>
                  <a:off x="0" y="2590"/>
                  <a:ext cx="1847" cy="518"/>
                  <a:chOff x="0" y="2590"/>
                  <a:chExt cx="1847" cy="518"/>
                </a:xfrm>
              </p:grpSpPr>
              <p:sp>
                <p:nvSpPr>
                  <p:cNvPr id="341039" name="Rectangle 77"/>
                  <p:cNvSpPr>
                    <a:spLocks noChangeArrowheads="1"/>
                  </p:cNvSpPr>
                  <p:nvPr/>
                </p:nvSpPr>
                <p:spPr bwMode="auto">
                  <a:xfrm>
                    <a:off x="0" y="2590"/>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يقارنون أنفسهم بالآخرين ويشعرون بأنهم يستحقون التكريم و الشرف</a:t>
                    </a:r>
                    <a:endParaRPr lang="en-US" sz="2000" b="1" dirty="0">
                      <a:solidFill>
                        <a:srgbClr val="FFFFFF"/>
                      </a:solidFill>
                      <a:latin typeface="Arial Narrow" charset="0"/>
                    </a:endParaRPr>
                  </a:p>
                </p:txBody>
              </p:sp>
              <p:sp>
                <p:nvSpPr>
                  <p:cNvPr id="341040" name="Rectangle 105"/>
                  <p:cNvSpPr>
                    <a:spLocks noChangeArrowheads="1"/>
                  </p:cNvSpPr>
                  <p:nvPr/>
                </p:nvSpPr>
                <p:spPr bwMode="auto">
                  <a:xfrm>
                    <a:off x="0" y="2590"/>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8" name="Group 108"/>
                <p:cNvGrpSpPr>
                  <a:grpSpLocks/>
                </p:cNvGrpSpPr>
                <p:nvPr/>
              </p:nvGrpSpPr>
              <p:grpSpPr bwMode="auto">
                <a:xfrm>
                  <a:off x="1847" y="2590"/>
                  <a:ext cx="1870" cy="518"/>
                  <a:chOff x="1847" y="2590"/>
                  <a:chExt cx="1870" cy="518"/>
                </a:xfrm>
              </p:grpSpPr>
              <p:sp>
                <p:nvSpPr>
                  <p:cNvPr id="341037" name="Rectangle 78"/>
                  <p:cNvSpPr>
                    <a:spLocks noChangeArrowheads="1"/>
                  </p:cNvSpPr>
                  <p:nvPr/>
                </p:nvSpPr>
                <p:spPr bwMode="auto">
                  <a:xfrm>
                    <a:off x="1847" y="2590"/>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يقارنون أنفسهم بقداسة الله ويشعرون بالحاجة الماسة إلى الرحمة</a:t>
                    </a:r>
                    <a:endParaRPr lang="en-US" sz="2000" b="1" dirty="0">
                      <a:solidFill>
                        <a:srgbClr val="FFFFFF"/>
                      </a:solidFill>
                      <a:latin typeface="Arial Narrow" charset="0"/>
                    </a:endParaRPr>
                  </a:p>
                </p:txBody>
              </p:sp>
              <p:sp>
                <p:nvSpPr>
                  <p:cNvPr id="341038" name="Rectangle 107"/>
                  <p:cNvSpPr>
                    <a:spLocks noChangeArrowheads="1"/>
                  </p:cNvSpPr>
                  <p:nvPr/>
                </p:nvSpPr>
                <p:spPr bwMode="auto">
                  <a:xfrm>
                    <a:off x="1847" y="2590"/>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19" name="Group 110"/>
                <p:cNvGrpSpPr>
                  <a:grpSpLocks/>
                </p:cNvGrpSpPr>
                <p:nvPr/>
              </p:nvGrpSpPr>
              <p:grpSpPr bwMode="auto">
                <a:xfrm>
                  <a:off x="0" y="3108"/>
                  <a:ext cx="1847" cy="403"/>
                  <a:chOff x="0" y="3108"/>
                  <a:chExt cx="1847" cy="403"/>
                </a:xfrm>
              </p:grpSpPr>
              <p:sp>
                <p:nvSpPr>
                  <p:cNvPr id="341035" name="Rectangle 79"/>
                  <p:cNvSpPr>
                    <a:spLocks noChangeArrowheads="1"/>
                  </p:cNvSpPr>
                  <p:nvPr/>
                </p:nvSpPr>
                <p:spPr bwMode="auto">
                  <a:xfrm>
                    <a:off x="0" y="3108"/>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عميان عن حالة قلبهم الحقيقية</a:t>
                    </a:r>
                    <a:endParaRPr lang="en-US" sz="2000" b="1" dirty="0">
                      <a:solidFill>
                        <a:srgbClr val="FFFFFF"/>
                      </a:solidFill>
                      <a:latin typeface="Arial Narrow" charset="0"/>
                    </a:endParaRPr>
                  </a:p>
                </p:txBody>
              </p:sp>
              <p:sp>
                <p:nvSpPr>
                  <p:cNvPr id="341036" name="Rectangle 109"/>
                  <p:cNvSpPr>
                    <a:spLocks noChangeArrowheads="1"/>
                  </p:cNvSpPr>
                  <p:nvPr/>
                </p:nvSpPr>
                <p:spPr bwMode="auto">
                  <a:xfrm>
                    <a:off x="0" y="3108"/>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20" name="Group 112"/>
                <p:cNvGrpSpPr>
                  <a:grpSpLocks/>
                </p:cNvGrpSpPr>
                <p:nvPr/>
              </p:nvGrpSpPr>
              <p:grpSpPr bwMode="auto">
                <a:xfrm>
                  <a:off x="1847" y="3108"/>
                  <a:ext cx="1870" cy="403"/>
                  <a:chOff x="1847" y="3108"/>
                  <a:chExt cx="1870" cy="403"/>
                </a:xfrm>
              </p:grpSpPr>
              <p:sp>
                <p:nvSpPr>
                  <p:cNvPr id="341033" name="Rectangle 80"/>
                  <p:cNvSpPr>
                    <a:spLocks noChangeArrowheads="1"/>
                  </p:cNvSpPr>
                  <p:nvPr/>
                </p:nvSpPr>
                <p:spPr bwMode="auto">
                  <a:xfrm>
                    <a:off x="1847" y="3108"/>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يسلكون في النور</a:t>
                    </a:r>
                    <a:endParaRPr lang="en-US" sz="2000" b="1" dirty="0">
                      <a:solidFill>
                        <a:srgbClr val="FFFFFF"/>
                      </a:solidFill>
                      <a:latin typeface="Arial Narrow" charset="0"/>
                    </a:endParaRPr>
                  </a:p>
                </p:txBody>
              </p:sp>
              <p:sp>
                <p:nvSpPr>
                  <p:cNvPr id="341034" name="Rectangle 111"/>
                  <p:cNvSpPr>
                    <a:spLocks noChangeArrowheads="1"/>
                  </p:cNvSpPr>
                  <p:nvPr/>
                </p:nvSpPr>
                <p:spPr bwMode="auto">
                  <a:xfrm>
                    <a:off x="1847" y="3108"/>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21" name="Group 114"/>
                <p:cNvGrpSpPr>
                  <a:grpSpLocks/>
                </p:cNvGrpSpPr>
                <p:nvPr/>
              </p:nvGrpSpPr>
              <p:grpSpPr bwMode="auto">
                <a:xfrm>
                  <a:off x="0" y="3511"/>
                  <a:ext cx="1847" cy="403"/>
                  <a:chOff x="0" y="3511"/>
                  <a:chExt cx="1847" cy="403"/>
                </a:xfrm>
              </p:grpSpPr>
              <p:sp>
                <p:nvSpPr>
                  <p:cNvPr id="341031" name="Rectangle 81"/>
                  <p:cNvSpPr>
                    <a:spLocks noChangeArrowheads="1"/>
                  </p:cNvSpPr>
                  <p:nvPr/>
                </p:nvSpPr>
                <p:spPr bwMode="auto">
                  <a:xfrm>
                    <a:off x="0" y="3511"/>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لا يعتقدون أن لديهم شيئاً يتوبون عنه</a:t>
                    </a:r>
                    <a:endParaRPr lang="en-US" sz="2000" b="1" dirty="0">
                      <a:solidFill>
                        <a:srgbClr val="FFFFFF"/>
                      </a:solidFill>
                      <a:latin typeface="Arial Narrow" charset="0"/>
                    </a:endParaRPr>
                  </a:p>
                </p:txBody>
              </p:sp>
              <p:sp>
                <p:nvSpPr>
                  <p:cNvPr id="341032" name="Rectangle 113"/>
                  <p:cNvSpPr>
                    <a:spLocks noChangeArrowheads="1"/>
                  </p:cNvSpPr>
                  <p:nvPr/>
                </p:nvSpPr>
                <p:spPr bwMode="auto">
                  <a:xfrm>
                    <a:off x="0" y="3511"/>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22" name="Group 116"/>
                <p:cNvGrpSpPr>
                  <a:grpSpLocks/>
                </p:cNvGrpSpPr>
                <p:nvPr/>
              </p:nvGrpSpPr>
              <p:grpSpPr bwMode="auto">
                <a:xfrm>
                  <a:off x="1847" y="3511"/>
                  <a:ext cx="1870" cy="403"/>
                  <a:chOff x="1847" y="3511"/>
                  <a:chExt cx="1870" cy="403"/>
                </a:xfrm>
              </p:grpSpPr>
              <p:sp>
                <p:nvSpPr>
                  <p:cNvPr id="341029" name="Rectangle 82"/>
                  <p:cNvSpPr>
                    <a:spLocks noChangeArrowheads="1"/>
                  </p:cNvSpPr>
                  <p:nvPr/>
                </p:nvSpPr>
                <p:spPr bwMode="auto">
                  <a:xfrm>
                    <a:off x="1847" y="3511"/>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استمرار الموقف القلبي التائب</a:t>
                    </a:r>
                    <a:endParaRPr lang="en-US" sz="2000" b="1" dirty="0">
                      <a:solidFill>
                        <a:srgbClr val="FFFFFF"/>
                      </a:solidFill>
                      <a:latin typeface="Arial Narrow" charset="0"/>
                    </a:endParaRPr>
                  </a:p>
                </p:txBody>
              </p:sp>
              <p:sp>
                <p:nvSpPr>
                  <p:cNvPr id="341030" name="Rectangle 115"/>
                  <p:cNvSpPr>
                    <a:spLocks noChangeArrowheads="1"/>
                  </p:cNvSpPr>
                  <p:nvPr/>
                </p:nvSpPr>
                <p:spPr bwMode="auto">
                  <a:xfrm>
                    <a:off x="1847" y="3511"/>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23" name="Group 118"/>
                <p:cNvGrpSpPr>
                  <a:grpSpLocks/>
                </p:cNvGrpSpPr>
                <p:nvPr/>
              </p:nvGrpSpPr>
              <p:grpSpPr bwMode="auto">
                <a:xfrm>
                  <a:off x="0" y="3914"/>
                  <a:ext cx="1847" cy="518"/>
                  <a:chOff x="0" y="3914"/>
                  <a:chExt cx="1847" cy="518"/>
                </a:xfrm>
              </p:grpSpPr>
              <p:sp>
                <p:nvSpPr>
                  <p:cNvPr id="341027" name="Rectangle 83"/>
                  <p:cNvSpPr>
                    <a:spLocks noChangeArrowheads="1"/>
                  </p:cNvSpPr>
                  <p:nvPr/>
                </p:nvSpPr>
                <p:spPr bwMode="auto">
                  <a:xfrm>
                    <a:off x="0" y="3914"/>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لا يعتقدون أنهم بحاجة إلى نهضة</a:t>
                    </a:r>
                    <a:br>
                      <a:rPr lang="en-US" sz="2000" b="1" dirty="0">
                        <a:solidFill>
                          <a:srgbClr val="FFFFFF"/>
                        </a:solidFill>
                        <a:latin typeface="Arial Narrow" charset="0"/>
                      </a:rPr>
                    </a:br>
                    <a:r>
                      <a:rPr lang="en-US" sz="2000" b="1" dirty="0">
                        <a:solidFill>
                          <a:srgbClr val="FFFFFF"/>
                        </a:solidFill>
                        <a:latin typeface="Arial Narrow" charset="0"/>
                      </a:rPr>
                      <a:t>(</a:t>
                    </a:r>
                    <a:r>
                      <a:rPr lang="ar-JO" sz="2000" b="1" dirty="0">
                        <a:solidFill>
                          <a:srgbClr val="FFFFFF"/>
                        </a:solidFill>
                        <a:latin typeface="Arial Narrow" charset="0"/>
                      </a:rPr>
                      <a:t>يظنون أن الآخرين يحتاجون</a:t>
                    </a:r>
                    <a:r>
                      <a:rPr lang="en-US" sz="2000" b="1" dirty="0">
                        <a:solidFill>
                          <a:srgbClr val="FFFFFF"/>
                        </a:solidFill>
                        <a:latin typeface="Arial Narrow" charset="0"/>
                      </a:rPr>
                      <a:t>)</a:t>
                    </a:r>
                  </a:p>
                </p:txBody>
              </p:sp>
              <p:sp>
                <p:nvSpPr>
                  <p:cNvPr id="341028" name="Rectangle 117"/>
                  <p:cNvSpPr>
                    <a:spLocks noChangeArrowheads="1"/>
                  </p:cNvSpPr>
                  <p:nvPr/>
                </p:nvSpPr>
                <p:spPr bwMode="auto">
                  <a:xfrm>
                    <a:off x="0" y="3914"/>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24" name="Group 120"/>
                <p:cNvGrpSpPr>
                  <a:grpSpLocks/>
                </p:cNvGrpSpPr>
                <p:nvPr/>
              </p:nvGrpSpPr>
              <p:grpSpPr bwMode="auto">
                <a:xfrm>
                  <a:off x="1847" y="3914"/>
                  <a:ext cx="1870" cy="518"/>
                  <a:chOff x="1847" y="3914"/>
                  <a:chExt cx="1870" cy="518"/>
                </a:xfrm>
              </p:grpSpPr>
              <p:sp>
                <p:nvSpPr>
                  <p:cNvPr id="341025" name="Rectangle 84"/>
                  <p:cNvSpPr>
                    <a:spLocks noChangeArrowheads="1"/>
                  </p:cNvSpPr>
                  <p:nvPr/>
                </p:nvSpPr>
                <p:spPr bwMode="auto">
                  <a:xfrm>
                    <a:off x="1847" y="3914"/>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الشعور باستمرار حاجتهم إلى لقاء جديد مع ملء روحه</a:t>
                    </a:r>
                    <a:endParaRPr lang="en-US" sz="2000" b="1" dirty="0">
                      <a:solidFill>
                        <a:srgbClr val="FFFFFF"/>
                      </a:solidFill>
                      <a:latin typeface="Arial Narrow" charset="0"/>
                    </a:endParaRPr>
                  </a:p>
                </p:txBody>
              </p:sp>
              <p:sp>
                <p:nvSpPr>
                  <p:cNvPr id="341026" name="Rectangle 119"/>
                  <p:cNvSpPr>
                    <a:spLocks noChangeArrowheads="1"/>
                  </p:cNvSpPr>
                  <p:nvPr/>
                </p:nvSpPr>
                <p:spPr bwMode="auto">
                  <a:xfrm>
                    <a:off x="1847" y="3914"/>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sp>
            <p:nvSpPr>
              <p:cNvPr id="341006" name="Rectangle 122"/>
              <p:cNvSpPr>
                <a:spLocks noChangeArrowheads="1"/>
              </p:cNvSpPr>
              <p:nvPr/>
            </p:nvSpPr>
            <p:spPr bwMode="auto">
              <a:xfrm>
                <a:off x="-4" y="-4"/>
                <a:ext cx="3725" cy="4440"/>
              </a:xfrm>
              <a:prstGeom prst="rect">
                <a:avLst/>
              </a:prstGeom>
              <a:noFill/>
              <a:ln w="1428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0999" name="Group 124"/>
            <p:cNvGrpSpPr>
              <a:grpSpLocks/>
            </p:cNvGrpSpPr>
            <p:nvPr/>
          </p:nvGrpSpPr>
          <p:grpSpPr bwMode="auto">
            <a:xfrm>
              <a:off x="6" y="675"/>
              <a:ext cx="2856" cy="308"/>
              <a:chOff x="0" y="0"/>
              <a:chExt cx="1847" cy="403"/>
            </a:xfrm>
          </p:grpSpPr>
          <p:sp>
            <p:nvSpPr>
              <p:cNvPr id="341003" name="Rectangle 12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a:r>
                  <a:rPr lang="ar-JO" sz="2200" b="1" dirty="0">
                    <a:solidFill>
                      <a:srgbClr val="FFFFFF"/>
                    </a:solidFill>
                    <a:latin typeface="Arial Black" charset="0"/>
                  </a:rPr>
                  <a:t>أشخاص غير مكسورين، متكبرين</a:t>
                </a:r>
                <a:endParaRPr lang="en-US" sz="2200" b="1" dirty="0">
                  <a:solidFill>
                    <a:srgbClr val="FFFFFF"/>
                  </a:solidFill>
                  <a:latin typeface="Arial Black" charset="0"/>
                </a:endParaRPr>
              </a:p>
            </p:txBody>
          </p:sp>
          <p:sp>
            <p:nvSpPr>
              <p:cNvPr id="341004" name="Rectangle 126"/>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1000" name="Group 127"/>
            <p:cNvGrpSpPr>
              <a:grpSpLocks/>
            </p:cNvGrpSpPr>
            <p:nvPr/>
          </p:nvGrpSpPr>
          <p:grpSpPr bwMode="auto">
            <a:xfrm>
              <a:off x="2862" y="675"/>
              <a:ext cx="2892" cy="308"/>
              <a:chOff x="1847" y="0"/>
              <a:chExt cx="1870" cy="403"/>
            </a:xfrm>
          </p:grpSpPr>
          <p:sp>
            <p:nvSpPr>
              <p:cNvPr id="341001" name="Rectangle 128"/>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a:r>
                  <a:rPr lang="ar-JO" b="1" dirty="0">
                    <a:solidFill>
                      <a:srgbClr val="FFFFFF"/>
                    </a:solidFill>
                    <a:latin typeface="Arial Black" charset="0"/>
                  </a:rPr>
                  <a:t>اشخاص مكسورين</a:t>
                </a:r>
                <a:endParaRPr lang="en-US" b="1" dirty="0">
                  <a:solidFill>
                    <a:srgbClr val="FFFFFF"/>
                  </a:solidFill>
                  <a:latin typeface="Arial Black" charset="0"/>
                </a:endParaRPr>
              </a:p>
            </p:txBody>
          </p:sp>
          <p:sp>
            <p:nvSpPr>
              <p:cNvPr id="341002" name="Rectangle 129"/>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sp>
        <p:nvSpPr>
          <p:cNvPr id="340997" name="Rectangle 220"/>
          <p:cNvSpPr>
            <a:spLocks noChangeArrowheads="1"/>
          </p:cNvSpPr>
          <p:nvPr/>
        </p:nvSpPr>
        <p:spPr bwMode="auto">
          <a:xfrm>
            <a:off x="3200400" y="685800"/>
            <a:ext cx="129875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p>
            <a:pPr eaLnBrk="0" hangingPunct="0">
              <a:spcBef>
                <a:spcPct val="50000"/>
              </a:spcBef>
              <a:buFont typeface="Wingdings" charset="0"/>
              <a:buNone/>
            </a:pPr>
            <a:r>
              <a:rPr kumimoji="1" lang="ar-JO" altLang="zh-CN" sz="2000" b="1" dirty="0">
                <a:solidFill>
                  <a:srgbClr val="FFFFFF"/>
                </a:solidFill>
                <a:latin typeface="Arial" charset="0"/>
                <a:cs typeface="Arial" charset="0"/>
              </a:rPr>
              <a:t>هنري بلاكابي</a:t>
            </a:r>
            <a:endParaRPr kumimoji="1"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1802745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5076056" y="396"/>
            <a:ext cx="3995936" cy="3860651"/>
          </a:xfrm>
        </p:spPr>
        <p:txBody>
          <a:bodyPr/>
          <a:lstStyle/>
          <a:p>
            <a:r>
              <a:rPr lang="ar-JO" sz="4800" dirty="0">
                <a:solidFill>
                  <a:schemeClr val="bg1"/>
                </a:solidFill>
                <a:latin typeface="Arial" charset="0"/>
                <a:ea typeface="Osaka" charset="0"/>
                <a:cs typeface="Arial" charset="0"/>
              </a:rPr>
              <a:t>1. </a:t>
            </a:r>
            <a:r>
              <a:rPr lang="ar-JO" sz="4800" dirty="0">
                <a:solidFill>
                  <a:srgbClr val="FFFF00"/>
                </a:solidFill>
                <a:latin typeface="Arial" charset="0"/>
                <a:ea typeface="Osaka" charset="0"/>
                <a:cs typeface="Arial" charset="0"/>
              </a:rPr>
              <a:t>يدين</a:t>
            </a:r>
            <a:r>
              <a:rPr lang="ar-JO" sz="4800" dirty="0">
                <a:solidFill>
                  <a:schemeClr val="bg1"/>
                </a:solidFill>
                <a:latin typeface="Arial" charset="0"/>
                <a:ea typeface="Osaka" charset="0"/>
                <a:cs typeface="Arial" charset="0"/>
              </a:rPr>
              <a:t> الله المتكبرين</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800" dirty="0">
                <a:solidFill>
                  <a:srgbClr val="FFFFFF"/>
                </a:solidFill>
                <a:latin typeface="Arial" charset="0"/>
                <a:ea typeface="Osaka" charset="0"/>
                <a:cs typeface="Arial" charset="0"/>
              </a:rPr>
              <a:t>عوبديا 1-14</a:t>
            </a:r>
            <a:endParaRPr lang="en-US" sz="4800" dirty="0">
              <a:solidFill>
                <a:srgbClr val="FFFFFF"/>
              </a:solidFill>
              <a:latin typeface="Arial" charset="0"/>
              <a:ea typeface="Osaka" charset="0"/>
              <a:cs typeface="Arial" charset="0"/>
            </a:endParaRP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1575655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يتجاوب الله مع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solidFill>
                  <a:srgbClr val="FFFFFF"/>
                </a:solidFill>
                <a:effectLst>
                  <a:glow rad="127000">
                    <a:srgbClr val="000000"/>
                  </a:glow>
                </a:effectLst>
                <a:latin typeface="Arial" charset="0"/>
                <a:ea typeface="ＭＳ Ｐゴシック" charset="0"/>
                <a:cs typeface="ＭＳ Ｐゴシック" charset="0"/>
              </a:rPr>
              <a:t>التو</a:t>
            </a:r>
            <a:r>
              <a:rPr lang="ar-JO" sz="8000" b="1" dirty="0">
                <a:solidFill>
                  <a:srgbClr val="FFFF00"/>
                </a:solidFill>
                <a:effectLst>
                  <a:glow rad="127000">
                    <a:srgbClr val="000000"/>
                  </a:glow>
                </a:effectLst>
                <a:latin typeface="Arial" charset="0"/>
                <a:ea typeface="ＭＳ Ｐゴシック" charset="0"/>
                <a:cs typeface="ＭＳ Ｐゴシック" charset="0"/>
              </a:rPr>
              <a:t>ا</a:t>
            </a:r>
            <a:r>
              <a:rPr lang="ar-JO" sz="8000" b="1" dirty="0">
                <a:solidFill>
                  <a:srgbClr val="FFFFFF"/>
                </a:solidFill>
                <a:effectLst>
                  <a:glow rad="127000">
                    <a:srgbClr val="000000"/>
                  </a:glow>
                </a:effectLst>
                <a:latin typeface="Arial" charset="0"/>
                <a:ea typeface="ＭＳ Ｐゴシック" charset="0"/>
                <a:cs typeface="ＭＳ Ｐゴシック" charset="0"/>
              </a:rPr>
              <a:t>ضع</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6958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685800" y="0"/>
            <a:ext cx="7772400" cy="1143000"/>
          </a:xfrm>
        </p:spPr>
        <p:txBody>
          <a:bodyPr/>
          <a:lstStyle/>
          <a:p>
            <a:pPr eaLnBrk="1" hangingPunct="1"/>
            <a:r>
              <a:rPr lang="ar-JO" b="1" dirty="0">
                <a:solidFill>
                  <a:srgbClr val="996633"/>
                </a:solidFill>
                <a:latin typeface="Arial" charset="0"/>
                <a:ea typeface="Geneva" charset="0"/>
                <a:cs typeface="Geneva" charset="0"/>
              </a:rPr>
              <a:t>أعداد رئيسية</a:t>
            </a:r>
            <a:endParaRPr lang="en-US" b="1" dirty="0">
              <a:solidFill>
                <a:srgbClr val="996633"/>
              </a:solidFill>
              <a:latin typeface="Arial" charset="0"/>
              <a:ea typeface="Geneva" charset="0"/>
              <a:cs typeface="Geneva" charset="0"/>
            </a:endParaRPr>
          </a:p>
        </p:txBody>
      </p:sp>
      <p:sp>
        <p:nvSpPr>
          <p:cNvPr id="142338" name="Rectangle 12"/>
          <p:cNvSpPr>
            <a:spLocks noGrp="1" noChangeArrowheads="1"/>
          </p:cNvSpPr>
          <p:nvPr>
            <p:ph type="body" idx="1"/>
          </p:nvPr>
        </p:nvSpPr>
        <p:spPr>
          <a:xfrm>
            <a:off x="76200" y="1143000"/>
            <a:ext cx="7315200" cy="4800600"/>
          </a:xfrm>
        </p:spPr>
        <p:txBody>
          <a:bodyPr/>
          <a:lstStyle/>
          <a:p>
            <a:pPr algn="r" rtl="1" eaLnBrk="1" hangingPunct="1"/>
            <a:r>
              <a:rPr lang="ar-JO" sz="3200" b="1" dirty="0">
                <a:solidFill>
                  <a:srgbClr val="FF3300"/>
                </a:solidFill>
                <a:latin typeface="Arial" charset="0"/>
                <a:ea typeface="Geneva" charset="0"/>
                <a:cs typeface="Geneva" charset="0"/>
              </a:rPr>
              <a:t>دينونة أدوم</a:t>
            </a:r>
            <a:endParaRPr lang="en-US" sz="2800" b="1" dirty="0">
              <a:latin typeface="Arial" charset="0"/>
              <a:ea typeface="Geneva" charset="0"/>
            </a:endParaRPr>
          </a:p>
          <a:p>
            <a:pPr lvl="1" algn="r" rtl="1" eaLnBrk="1" hangingPunct="1"/>
            <a:r>
              <a:rPr lang="ar-JO" sz="2800" b="1" dirty="0">
                <a:latin typeface="Arial" charset="0"/>
                <a:ea typeface="Geneva" charset="0"/>
              </a:rPr>
              <a:t>(الله إلى أدوم) من أجل ظلمك لأخيك يعقوب يغشاك الخزي و تنقرض إلى الأبد (عدد 10)</a:t>
            </a:r>
            <a:endParaRPr lang="en-US" sz="2800" b="1" dirty="0">
              <a:latin typeface="Arial" charset="0"/>
              <a:ea typeface="Geneva" charset="0"/>
            </a:endParaRPr>
          </a:p>
          <a:p>
            <a:pPr algn="r" rtl="1" eaLnBrk="1" hangingPunct="1"/>
            <a:r>
              <a:rPr lang="ar-JO" sz="3200" b="1" dirty="0">
                <a:solidFill>
                  <a:srgbClr val="FF3300"/>
                </a:solidFill>
                <a:latin typeface="Arial" charset="0"/>
                <a:ea typeface="Geneva" charset="0"/>
                <a:cs typeface="Geneva" charset="0"/>
              </a:rPr>
              <a:t>بركة إسرائيل</a:t>
            </a:r>
            <a:endParaRPr lang="en-US" sz="2800" b="1" dirty="0">
              <a:latin typeface="Arial" charset="0"/>
              <a:ea typeface="Geneva" charset="0"/>
            </a:endParaRPr>
          </a:p>
          <a:p>
            <a:pPr lvl="1" algn="r" rtl="1" eaLnBrk="1" hangingPunct="1"/>
            <a:r>
              <a:rPr lang="ar-JO" sz="2800" b="1" dirty="0">
                <a:latin typeface="Arial" charset="0"/>
                <a:ea typeface="Geneva" charset="0"/>
              </a:rPr>
              <a:t>و يصعد مخلصون على جبل صهيون ليدينوا جبل عيسو </a:t>
            </a:r>
            <a:r>
              <a:rPr lang="ar-JO" sz="2800" b="1" dirty="0">
                <a:solidFill>
                  <a:srgbClr val="FF0000"/>
                </a:solidFill>
                <a:latin typeface="Arial" charset="0"/>
                <a:ea typeface="Geneva" charset="0"/>
              </a:rPr>
              <a:t>و يكون الملك للرب </a:t>
            </a:r>
            <a:r>
              <a:rPr lang="ar-JO" sz="2800" b="1" dirty="0">
                <a:latin typeface="Arial" charset="0"/>
                <a:ea typeface="Geneva" charset="0"/>
              </a:rPr>
              <a:t>(عدد 21)</a:t>
            </a:r>
            <a:endParaRPr lang="en-US" sz="2800" b="1" dirty="0">
              <a:latin typeface="Arial" charset="0"/>
              <a:ea typeface="Geneva" charset="0"/>
            </a:endParaRPr>
          </a:p>
        </p:txBody>
      </p:sp>
      <p:sp>
        <p:nvSpPr>
          <p:cNvPr id="142339" name="AutoShape 1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42340" name="Text Box 15"/>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t>594</a:t>
            </a:r>
            <a:endParaRPr lang="en-US" b="1"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65624" y="127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ar-JO" sz="4800" dirty="0">
                <a:solidFill>
                  <a:schemeClr val="bg1"/>
                </a:solidFill>
                <a:latin typeface="Arial" charset="0"/>
                <a:ea typeface="Osaka" charset="0"/>
                <a:cs typeface="Arial" charset="0"/>
              </a:rPr>
              <a:t>2. </a:t>
            </a:r>
            <a:r>
              <a:rPr lang="ar-JO" sz="4800" dirty="0">
                <a:solidFill>
                  <a:srgbClr val="FFFF00"/>
                </a:solidFill>
                <a:latin typeface="Arial" charset="0"/>
                <a:ea typeface="Osaka" charset="0"/>
                <a:cs typeface="Arial" charset="0"/>
              </a:rPr>
              <a:t>يبارك</a:t>
            </a:r>
            <a:r>
              <a:rPr lang="ar-JO" sz="4800" dirty="0">
                <a:solidFill>
                  <a:schemeClr val="bg1"/>
                </a:solidFill>
                <a:latin typeface="Arial" charset="0"/>
                <a:ea typeface="Osaka" charset="0"/>
                <a:cs typeface="Arial" charset="0"/>
              </a:rPr>
              <a:t> الله المتواضعين</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355976"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800" dirty="0">
                <a:solidFill>
                  <a:srgbClr val="FFFFFF"/>
                </a:solidFill>
                <a:latin typeface="Arial" charset="0"/>
                <a:ea typeface="Osaka" charset="0"/>
                <a:cs typeface="Arial" charset="0"/>
              </a:rPr>
              <a:t>عوبديا 15-21</a:t>
            </a:r>
            <a:endParaRPr lang="en-US" sz="4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2923542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ar-JO" sz="9600" b="1" dirty="0">
                <a:effectLst>
                  <a:glow rad="254000">
                    <a:schemeClr val="tx1"/>
                  </a:glow>
                </a:effectLst>
                <a:latin typeface="Arial" charset="0"/>
                <a:ea typeface="ＭＳ Ｐゴシック" charset="0"/>
                <a:cs typeface="ＭＳ Ｐゴシック" charset="0"/>
              </a:rPr>
              <a:t>الإثنا عشر</a:t>
            </a:r>
            <a:endParaRPr lang="en-US" sz="9600" b="1" dirty="0">
              <a:effectLst>
                <a:glow rad="254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254000">
                    <a:srgbClr val="000000"/>
                  </a:glow>
                </a:effectLst>
                <a:latin typeface="Arial" charset="0"/>
                <a:ea typeface="ＭＳ Ｐゴシック" charset="0"/>
                <a:cs typeface="ＭＳ Ｐゴシック" charset="0"/>
              </a:rPr>
              <a:t>الشجاعة لمواجهة الثقافة</a:t>
            </a:r>
            <a:endParaRPr lang="en-US" sz="48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i="1" dirty="0">
                <a:solidFill>
                  <a:srgbClr val="FFFFFF"/>
                </a:solidFill>
                <a:effectLst>
                  <a:glow rad="254000">
                    <a:srgbClr val="000000"/>
                  </a:glow>
                </a:effectLst>
                <a:latin typeface="Arial" charset="0"/>
                <a:ea typeface="ＭＳ Ｐゴシック" charset="0"/>
                <a:cs typeface="ＭＳ Ｐゴシック" charset="0"/>
              </a:rPr>
              <a:t>—</a:t>
            </a:r>
            <a:r>
              <a:rPr lang="ar-JO" sz="3200" b="1" i="1" dirty="0">
                <a:solidFill>
                  <a:srgbClr val="FFFFFF"/>
                </a:solidFill>
                <a:effectLst>
                  <a:glow rad="254000">
                    <a:srgbClr val="000000"/>
                  </a:glow>
                </a:effectLst>
                <a:latin typeface="Arial" charset="0"/>
                <a:ea typeface="ＭＳ Ｐゴシック" charset="0"/>
                <a:cs typeface="ＭＳ Ｐゴシック" charset="0"/>
              </a:rPr>
              <a:t> سلسلة عظات الأنبياء الصغار </a:t>
            </a:r>
            <a:r>
              <a:rPr lang="en-US" sz="3200" b="1" i="1" dirty="0">
                <a:solidFill>
                  <a:srgbClr val="FFFFFF"/>
                </a:solidFill>
                <a:effectLst>
                  <a:glow rad="254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3908841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63690"/>
          </a:xfrm>
          <a:prstGeom prst="rect">
            <a:avLst/>
          </a:prstGeom>
        </p:spPr>
      </p:pic>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فإنه قريب يوم الرب على كل الأمم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كما فعلت يفعل بك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عملك يرتد على رأسك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(عوبديا 15)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388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كما شربتم على جبل قدسي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يشرب جميع الأمم دائماً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يشربون و يجرعون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 يكونون كأنهمل م يكونوا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(عوبديا 16)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753" y="0"/>
            <a:ext cx="3987800" cy="6070600"/>
          </a:xfrm>
          <a:prstGeom prst="rect">
            <a:avLst/>
          </a:prstGeom>
        </p:spPr>
      </p:pic>
    </p:spTree>
    <p:extLst>
      <p:ext uri="{BB962C8B-B14F-4D97-AF65-F5344CB8AC3E}">
        <p14:creationId xmlns:p14="http://schemas.microsoft.com/office/powerpoint/2010/main" val="369117755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ar-JO" altLang="ja-JP" b="1" dirty="0">
                <a:solidFill>
                  <a:srgbClr val="FFFFFF"/>
                </a:solidFill>
                <a:effectLst>
                  <a:glow rad="228600">
                    <a:schemeClr val="tx1"/>
                  </a:glow>
                </a:effectLst>
                <a:latin typeface="Trebuchet MS" charset="0"/>
                <a:ea typeface="Osaka" charset="0"/>
                <a:cs typeface="Osaka" charset="0"/>
              </a:rPr>
              <a:t>الإنقلاب في عوبديا</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يهوذا</a:t>
            </a:r>
            <a:endParaRPr lang="en-US" sz="32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grpSp>
        <p:nvGrpSpPr>
          <p:cNvPr id="5" name="Group 4"/>
          <p:cNvGrpSpPr/>
          <p:nvPr/>
        </p:nvGrpSpPr>
        <p:grpSpPr>
          <a:xfrm>
            <a:off x="1824073" y="1594177"/>
            <a:ext cx="3904863" cy="4683982"/>
            <a:chOff x="1824073" y="1594177"/>
            <a:chExt cx="3904863" cy="4683982"/>
          </a:xfrm>
        </p:grpSpPr>
        <p:sp>
          <p:nvSpPr>
            <p:cNvPr id="22" name="Rectangle 3"/>
            <p:cNvSpPr txBox="1">
              <a:spLocks noChangeArrowheads="1"/>
            </p:cNvSpPr>
            <p:nvPr/>
          </p:nvSpPr>
          <p:spPr bwMode="auto">
            <a:xfrm>
              <a:off x="2246012"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ar-JO" altLang="ja-JP" b="1" dirty="0">
                  <a:solidFill>
                    <a:srgbClr val="FFFFFF"/>
                  </a:solidFill>
                  <a:effectLst>
                    <a:glow rad="228600">
                      <a:srgbClr val="000000"/>
                    </a:glow>
                  </a:effectLst>
                  <a:latin typeface="Trebuchet MS" charset="0"/>
                  <a:ea typeface="Osaka" charset="0"/>
                  <a:cs typeface="Osaka" charset="0"/>
                </a:rPr>
                <a:t>1-14</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ar-JO" altLang="ja-JP" b="1" dirty="0">
                  <a:solidFill>
                    <a:srgbClr val="FFFFFF"/>
                  </a:solidFill>
                  <a:effectLst>
                    <a:glow rad="228600">
                      <a:srgbClr val="000000"/>
                    </a:glow>
                  </a:effectLst>
                  <a:latin typeface="Trebuchet MS" charset="0"/>
                  <a:ea typeface="Osaka" charset="0"/>
                  <a:cs typeface="Osaka" charset="0"/>
                </a:rPr>
                <a:t>أدوم       فوق    إسرائيل</a:t>
              </a:r>
              <a:endParaRPr lang="en-US" b="1" dirty="0">
                <a:solidFill>
                  <a:srgbClr val="000000"/>
                </a:solidFill>
                <a:effectLst>
                  <a:glow rad="228600">
                    <a:srgbClr val="000000"/>
                  </a:glow>
                </a:effectLst>
                <a:latin typeface="Trebuchet MS" charset="0"/>
                <a:ea typeface="Osaka" charset="0"/>
                <a:cs typeface="Osaka" charset="0"/>
              </a:endParaRPr>
            </a:p>
          </p:txBody>
        </p:sp>
      </p:grpSp>
      <p:grpSp>
        <p:nvGrpSpPr>
          <p:cNvPr id="4" name="Group 3"/>
          <p:cNvGrpSpPr/>
          <p:nvPr/>
        </p:nvGrpSpPr>
        <p:grpSpPr>
          <a:xfrm>
            <a:off x="5199578" y="2564904"/>
            <a:ext cx="3904863" cy="3713255"/>
            <a:chOff x="5199578" y="2564904"/>
            <a:chExt cx="3904863" cy="3713255"/>
          </a:xfrm>
        </p:grpSpPr>
        <p:sp>
          <p:nvSpPr>
            <p:cNvPr id="21" name="Rectangle 3"/>
            <p:cNvSpPr txBox="1">
              <a:spLocks noChangeArrowheads="1"/>
            </p:cNvSpPr>
            <p:nvPr/>
          </p:nvSpPr>
          <p:spPr bwMode="auto">
            <a:xfrm>
              <a:off x="5581598"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ar-JO" altLang="ja-JP" b="1" dirty="0">
                  <a:solidFill>
                    <a:srgbClr val="FFFFFF"/>
                  </a:solidFill>
                  <a:effectLst>
                    <a:glow rad="228600">
                      <a:srgbClr val="000000"/>
                    </a:glow>
                  </a:effectLst>
                  <a:latin typeface="Trebuchet MS" charset="0"/>
                  <a:ea typeface="Osaka" charset="0"/>
                  <a:cs typeface="Osaka" charset="0"/>
                </a:rPr>
                <a:t>15-21</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25" name="Isosceles Triangle 24"/>
            <p:cNvSpPr/>
            <p:nvPr/>
          </p:nvSpPr>
          <p:spPr bwMode="auto">
            <a:xfrm rot="10800000">
              <a:off x="5199578" y="2609130"/>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4" name="Rectangle 3"/>
            <p:cNvSpPr txBox="1">
              <a:spLocks noChangeArrowheads="1"/>
            </p:cNvSpPr>
            <p:nvPr/>
          </p:nvSpPr>
          <p:spPr bwMode="auto">
            <a:xfrm>
              <a:off x="5783858"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ar-JO" altLang="ja-JP" b="1" dirty="0">
                  <a:solidFill>
                    <a:srgbClr val="FFFFFF"/>
                  </a:solidFill>
                  <a:effectLst>
                    <a:glow rad="228600">
                      <a:srgbClr val="000000"/>
                    </a:glow>
                  </a:effectLst>
                  <a:latin typeface="Trebuchet MS" charset="0"/>
                  <a:ea typeface="Osaka" charset="0"/>
                  <a:cs typeface="Osaka" charset="0"/>
                </a:rPr>
                <a:t>إسرائيل    فوق       أدوم</a:t>
              </a:r>
              <a:endParaRPr lang="en-US" b="1" dirty="0">
                <a:solidFill>
                  <a:srgbClr val="000000"/>
                </a:solidFill>
                <a:effectLst>
                  <a:glow rad="228600">
                    <a:srgbClr val="000000"/>
                  </a:glow>
                </a:effectLst>
                <a:latin typeface="Trebuchet MS" charset="0"/>
                <a:ea typeface="Osaka" charset="0"/>
                <a:cs typeface="Osaka" charset="0"/>
              </a:endParaRPr>
            </a:p>
          </p:txBody>
        </p:sp>
      </p:grpSp>
    </p:spTree>
    <p:extLst>
      <p:ext uri="{BB962C8B-B14F-4D97-AF65-F5344CB8AC3E}">
        <p14:creationId xmlns:p14="http://schemas.microsoft.com/office/powerpoint/2010/main" val="12925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a:ea typeface="Osaka" charset="0"/>
                <a:cs typeface="Arial"/>
              </a:rPr>
              <a:t>الإقتراب من القمة</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4279854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Comic Sans MS" charset="0"/>
                <a:ea typeface="ＭＳ Ｐゴシック" charset="0"/>
              </a:rPr>
              <a:t>442</a:t>
            </a:r>
            <a:endParaRPr kumimoji="0" lang="en-US" sz="24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السموات</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a:cs typeface="Arial"/>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a:t>
              </a:r>
              <a:r>
                <a:rPr kumimoji="0" lang="ar-JO" sz="2400" b="1" i="0" u="none" strike="noStrike" kern="1200" cap="none" spc="0" normalizeH="0" noProof="0" dirty="0">
                  <a:ln>
                    <a:noFill/>
                  </a:ln>
                  <a:solidFill>
                    <a:srgbClr val="FFFFFF"/>
                  </a:solidFill>
                  <a:effectLst/>
                  <a:uLnTx/>
                  <a:uFillTx/>
                  <a:latin typeface="Arial"/>
                  <a:ea typeface="ＭＳ Ｐゴシック" charset="0"/>
                  <a:cs typeface="Arial"/>
                </a:rPr>
                <a:t>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baseline="0" dirty="0">
                  <a:solidFill>
                    <a:srgbClr val="FFFFFF"/>
                  </a:solidFill>
                  <a:latin typeface="Arial"/>
                  <a:cs typeface="Arial"/>
                </a:rPr>
                <a:t>الجديدة</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الثاني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ليحكم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في الألفية</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الأول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للمعاناة</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السبي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 الرجوع</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زمن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النبي</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ar-JO" sz="4400" b="1" dirty="0">
                <a:solidFill>
                  <a:srgbClr val="FFFFFF"/>
                </a:solidFill>
                <a:latin typeface="Comic Sans MS" charset="0"/>
                <a:cs typeface="Geneva" charset="0"/>
              </a:rPr>
              <a:t>فترات الأنبياء الزمنية</a:t>
            </a:r>
            <a:endParaRPr lang="en-US" sz="4400" b="1" dirty="0">
              <a:solidFill>
                <a:srgbClr val="FFFFFF"/>
              </a:solidFill>
              <a:latin typeface="Comic Sans MS" charset="0"/>
              <a:cs typeface="Geneva" charset="0"/>
            </a:endParaRPr>
          </a:p>
        </p:txBody>
      </p:sp>
    </p:spTree>
    <p:extLst>
      <p:ext uri="{BB962C8B-B14F-4D97-AF65-F5344CB8AC3E}">
        <p14:creationId xmlns:p14="http://schemas.microsoft.com/office/powerpoint/2010/main" val="1652294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a:ea typeface="Osaka" charset="0"/>
                <a:cs typeface="Arial"/>
              </a:rPr>
              <a:t>نحن نرى الوديان</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2672546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عصر الكنيسة</a:t>
            </a:r>
            <a:endParaRPr lang="en-GB" sz="2800" b="1" dirty="0">
              <a:solidFill>
                <a:srgbClr val="000000"/>
              </a:solidFill>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الضيقة</a:t>
            </a:r>
            <a:endParaRPr lang="en-GB" sz="2800" b="1" dirty="0">
              <a:solidFill>
                <a:srgbClr val="000000"/>
              </a:solidFill>
              <a:cs typeface="Arial" charset="0"/>
            </a:endParaRPr>
          </a:p>
          <a:p>
            <a:pPr algn="ctr" defTabSz="449263" eaLnBrk="1" hangingPunct="1">
              <a:buClr>
                <a:srgbClr val="000000"/>
              </a:buClr>
              <a:buSzPct val="100000"/>
            </a:pPr>
            <a:r>
              <a:rPr lang="en-GB" b="1" dirty="0">
                <a:solidFill>
                  <a:srgbClr val="000000"/>
                </a:solidFill>
                <a:cs typeface="Arial" charset="0"/>
              </a:rPr>
              <a:t>(</a:t>
            </a:r>
            <a:r>
              <a:rPr lang="ar-JO" b="1" dirty="0">
                <a:solidFill>
                  <a:srgbClr val="000000"/>
                </a:solidFill>
                <a:cs typeface="Arial" charset="0"/>
              </a:rPr>
              <a:t>زك 14: 1-2</a:t>
            </a:r>
            <a:r>
              <a:rPr lang="en-GB" b="1" dirty="0">
                <a:solidFill>
                  <a:srgbClr val="000000"/>
                </a:solidFill>
                <a:cs typeface="Arial" charset="0"/>
              </a:rPr>
              <a:t>)</a:t>
            </a:r>
            <a:endParaRPr lang="en-GB" sz="2800" b="1" dirty="0">
              <a:solidFill>
                <a:srgbClr val="000000"/>
              </a:solidFill>
              <a:cs typeface="Arial"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الألفية</a:t>
            </a:r>
            <a:endParaRPr lang="en-GB" sz="2800" b="1" dirty="0">
              <a:solidFill>
                <a:srgbClr val="000000"/>
              </a:solidFill>
              <a:cs typeface="Arial" charset="0"/>
            </a:endParaRPr>
          </a:p>
          <a:p>
            <a:pPr algn="ctr" defTabSz="449263" eaLnBrk="1" hangingPunct="1">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زك 14: 6-21</a:t>
            </a:r>
            <a:r>
              <a:rPr lang="en-GB" b="1" dirty="0">
                <a:solidFill>
                  <a:srgbClr val="000000"/>
                </a:solidFill>
                <a:cs typeface="Arial" charset="0"/>
              </a:rPr>
              <a:t>)</a:t>
            </a:r>
            <a:endParaRPr lang="en-GB" sz="2800" b="1" dirty="0">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b="1" dirty="0">
                <a:solidFill>
                  <a:srgbClr val="000000"/>
                </a:solidFill>
                <a:cs typeface="Arial" charset="0"/>
              </a:rPr>
              <a:t>الإختطاف</a:t>
            </a:r>
            <a:br>
              <a:rPr lang="en-GB" b="1" dirty="0">
                <a:solidFill>
                  <a:srgbClr val="000000"/>
                </a:solidFill>
                <a:cs typeface="Arial" charset="0"/>
              </a:rPr>
            </a:br>
            <a:r>
              <a:rPr lang="en-GB" b="1" dirty="0">
                <a:solidFill>
                  <a:srgbClr val="000000"/>
                </a:solidFill>
                <a:cs typeface="Arial" charset="0"/>
              </a:rPr>
              <a:t>(</a:t>
            </a:r>
            <a:r>
              <a:rPr lang="ar-JO" b="1" dirty="0">
                <a:solidFill>
                  <a:srgbClr val="000000"/>
                </a:solidFill>
                <a:cs typeface="Arial" charset="0"/>
              </a:rPr>
              <a:t>1 تس 4: 13-18</a:t>
            </a:r>
            <a:r>
              <a:rPr lang="en-GB" b="1" dirty="0">
                <a:solidFill>
                  <a:srgbClr val="000000"/>
                </a:solidFill>
                <a:cs typeface="Arial"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المجيء الثاني</a:t>
            </a:r>
            <a:endParaRPr lang="en-GB" sz="2800" b="1" dirty="0">
              <a:solidFill>
                <a:srgbClr val="000000"/>
              </a:solidFill>
              <a:cs typeface="Arial" charset="0"/>
            </a:endParaRPr>
          </a:p>
          <a:p>
            <a:pPr algn="ctr" defTabSz="449263" eaLnBrk="1" hangingPunct="1">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زك 14: 3-5</a:t>
            </a:r>
            <a:r>
              <a:rPr lang="en-GB" b="1" dirty="0">
                <a:solidFill>
                  <a:srgbClr val="000000"/>
                </a:solidFill>
                <a:cs typeface="Arial" charset="0"/>
              </a:rPr>
              <a:t>)</a:t>
            </a:r>
          </a:p>
        </p:txBody>
      </p:sp>
      <p:sp>
        <p:nvSpPr>
          <p:cNvPr id="32780" name="Text Box 12"/>
          <p:cNvSpPr txBox="1">
            <a:spLocks noChangeArrowheads="1"/>
          </p:cNvSpPr>
          <p:nvPr/>
        </p:nvSpPr>
        <p:spPr bwMode="auto">
          <a:xfrm>
            <a:off x="3312132" y="4895850"/>
            <a:ext cx="1945061" cy="1325620"/>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جوج و ماجوج</a:t>
            </a:r>
            <a:br>
              <a:rPr lang="en-GB" sz="2800" b="1" dirty="0">
                <a:solidFill>
                  <a:srgbClr val="000000"/>
                </a:solidFill>
                <a:cs typeface="Arial" charset="0"/>
              </a:rPr>
            </a:br>
            <a:r>
              <a:rPr lang="en-GB" sz="2800" b="1" dirty="0">
                <a:solidFill>
                  <a:srgbClr val="000000"/>
                </a:solidFill>
                <a:cs typeface="Arial" charset="0"/>
              </a:rPr>
              <a:t>(</a:t>
            </a:r>
            <a:r>
              <a:rPr lang="ar-JO" sz="2800" b="1" dirty="0">
                <a:solidFill>
                  <a:srgbClr val="000000"/>
                </a:solidFill>
                <a:cs typeface="Arial" charset="0"/>
              </a:rPr>
              <a:t>هرمجدون</a:t>
            </a:r>
            <a:r>
              <a:rPr lang="en-GB" sz="2800" b="1" dirty="0">
                <a:solidFill>
                  <a:srgbClr val="000000"/>
                </a:solidFill>
                <a:cs typeface="Arial" charset="0"/>
              </a:rPr>
              <a:t>)</a:t>
            </a:r>
            <a:br>
              <a:rPr lang="en-GB" sz="2800" b="1" dirty="0">
                <a:solidFill>
                  <a:srgbClr val="000000"/>
                </a:solidFill>
                <a:cs typeface="Arial" charset="0"/>
              </a:rPr>
            </a:br>
            <a:r>
              <a:rPr lang="en-GB" b="1" dirty="0">
                <a:solidFill>
                  <a:srgbClr val="000000"/>
                </a:solidFill>
                <a:cs typeface="Arial" charset="0"/>
              </a:rPr>
              <a:t>(</a:t>
            </a:r>
            <a:r>
              <a:rPr lang="ar-JO" b="1" dirty="0">
                <a:solidFill>
                  <a:srgbClr val="000000"/>
                </a:solidFill>
                <a:cs typeface="Arial" charset="0"/>
              </a:rPr>
              <a:t>حز 38-39</a:t>
            </a:r>
            <a:r>
              <a:rPr lang="en-GB" b="1" dirty="0">
                <a:solidFill>
                  <a:srgbClr val="000000"/>
                </a:solidFill>
                <a:cs typeface="Arial" charset="0"/>
              </a:rPr>
              <a:t>)</a:t>
            </a:r>
            <a:endParaRPr lang="en-GB" sz="2800" b="1" dirty="0">
              <a:solidFill>
                <a:srgbClr val="000000"/>
              </a:solidFill>
              <a:cs typeface="Arial" charset="0"/>
            </a:endParaRPr>
          </a:p>
        </p:txBody>
      </p:sp>
      <p:sp>
        <p:nvSpPr>
          <p:cNvPr id="32781" name="Text Box 13"/>
          <p:cNvSpPr txBox="1">
            <a:spLocks noChangeArrowheads="1"/>
          </p:cNvSpPr>
          <p:nvPr/>
        </p:nvSpPr>
        <p:spPr bwMode="auto">
          <a:xfrm>
            <a:off x="6577891" y="4914900"/>
            <a:ext cx="1888955"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إعادة </a:t>
            </a:r>
          </a:p>
          <a:p>
            <a:pPr algn="ctr" defTabSz="449263" eaLnBrk="1" hangingPunct="1">
              <a:buClr>
                <a:srgbClr val="000000"/>
              </a:buClr>
              <a:buSzPct val="100000"/>
              <a:buFont typeface="Arial" charset="0"/>
              <a:buNone/>
            </a:pPr>
            <a:r>
              <a:rPr lang="ar-JO" sz="2800" b="1" dirty="0">
                <a:solidFill>
                  <a:srgbClr val="000000"/>
                </a:solidFill>
                <a:cs typeface="Arial" charset="0"/>
              </a:rPr>
              <a:t>جوج و ماجوج</a:t>
            </a:r>
            <a:endParaRPr lang="en-GB" sz="2800" b="1" dirty="0">
              <a:solidFill>
                <a:srgbClr val="000000"/>
              </a:solidFill>
              <a:cs typeface="Arial" charset="0"/>
            </a:endParaRPr>
          </a:p>
          <a:p>
            <a:pPr algn="ctr" defTabSz="449263" eaLnBrk="1" hangingPunct="1">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رؤ 20: 7-10</a:t>
            </a:r>
            <a:r>
              <a:rPr lang="en-GB" b="1" dirty="0">
                <a:solidFill>
                  <a:srgbClr val="000000"/>
                </a:solidFill>
                <a:cs typeface="Arial"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charset="0"/>
                <a:ea typeface="ＭＳ Ｐゴシック" charset="0"/>
              </a:rPr>
              <a:t>مخطط زمني تدبيري</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760358"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cs typeface="Arial" charset="0"/>
              </a:rPr>
              <a:t>العرش</a:t>
            </a:r>
          </a:p>
          <a:p>
            <a:pPr algn="ctr" defTabSz="449263" eaLnBrk="1" hangingPunct="1">
              <a:buClr>
                <a:srgbClr val="000000"/>
              </a:buClr>
              <a:buSzPct val="100000"/>
              <a:buFont typeface="Arial" charset="0"/>
              <a:buNone/>
            </a:pPr>
            <a:r>
              <a:rPr lang="ar-JO" sz="2800" b="1" dirty="0">
                <a:solidFill>
                  <a:srgbClr val="000000"/>
                </a:solidFill>
                <a:cs typeface="Arial" charset="0"/>
              </a:rPr>
              <a:t>العظيم</a:t>
            </a:r>
          </a:p>
          <a:p>
            <a:pPr algn="ctr" defTabSz="449263" eaLnBrk="1" hangingPunct="1">
              <a:buClr>
                <a:srgbClr val="000000"/>
              </a:buClr>
              <a:buSzPct val="100000"/>
              <a:buFont typeface="Arial" charset="0"/>
              <a:buNone/>
            </a:pPr>
            <a:r>
              <a:rPr lang="ar-JO" sz="2800" b="1" dirty="0">
                <a:solidFill>
                  <a:srgbClr val="000000"/>
                </a:solidFill>
                <a:cs typeface="Arial" charset="0"/>
              </a:rPr>
              <a:t>الأبيض</a:t>
            </a:r>
            <a:endParaRPr lang="en-GB" sz="2800" b="1" dirty="0">
              <a:solidFill>
                <a:srgbClr val="000000"/>
              </a:solidFill>
              <a:cs typeface="Arial" charset="0"/>
            </a:endParaRPr>
          </a:p>
          <a:p>
            <a:pPr algn="ctr" defTabSz="449263" eaLnBrk="1" hangingPunct="1">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رؤ 20: 11-14</a:t>
            </a:r>
            <a:r>
              <a:rPr lang="en-GB" b="1" dirty="0">
                <a:solidFill>
                  <a:srgbClr val="000000"/>
                </a:solidFill>
                <a:cs typeface="Arial"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ar-JO" b="1" dirty="0">
                <a:solidFill>
                  <a:srgbClr val="FFFFFF"/>
                </a:solidFill>
              </a:rPr>
              <a:t>437</a:t>
            </a:r>
            <a:endParaRPr lang="en-GB" b="1" dirty="0">
              <a:solidFill>
                <a:srgbClr val="FFFFFF"/>
              </a:solidFill>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FFFFFF"/>
                </a:solidFill>
                <a:effectLst>
                  <a:outerShdw blurRad="38100" dist="38100" dir="2700000" algn="tl">
                    <a:srgbClr val="000000">
                      <a:alpha val="43137"/>
                    </a:srgbClr>
                  </a:outerShdw>
                </a:effectLst>
                <a:cs typeface="Arial" charset="0"/>
              </a:rPr>
              <a:t>يوم الرب</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87187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88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4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6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6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6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ar-JO" altLang="ja-JP"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الإنقلاب</a:t>
            </a:r>
            <a:br>
              <a:rPr lang="ar-JO" altLang="ja-JP"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br>
            <a:r>
              <a:rPr lang="ar-JO" altLang="ja-JP"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في عوبديا</a:t>
            </a:r>
            <a:endParaRPr lang="en-US" b="1" dirty="0">
              <a:effectLst>
                <a:glow rad="228600">
                  <a:schemeClr val="tx1"/>
                </a:glow>
              </a:effectLst>
              <a:latin typeface="Arial" panose="020B0604020202020204" pitchFamily="34" charset="0"/>
              <a:ea typeface="Osaka" charset="0"/>
              <a:cs typeface="Arial" panose="020B0604020202020204" pitchFamily="34"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Rectangle 2"/>
          <p:cNvSpPr txBox="1">
            <a:spLocks noChangeArrowheads="1"/>
          </p:cNvSpPr>
          <p:nvPr/>
        </p:nvSpPr>
        <p:spPr bwMode="auto">
          <a:xfrm>
            <a:off x="0" y="3573016"/>
            <a:ext cx="4644008" cy="3284984"/>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 أما جبل صهيون فتكون عليه نجاة و يكون مقدساً و يرث بيت يعقوب مواريثهم</a:t>
            </a:r>
          </a:p>
          <a:p>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(عوبديا 17)</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367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ar-JO" altLang="ja-JP"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الإنقلاب في عوبديا</a:t>
            </a:r>
            <a:endParaRPr lang="en-US" b="1" dirty="0">
              <a:effectLst>
                <a:glow rad="228600">
                  <a:schemeClr val="tx1"/>
                </a:glow>
              </a:effectLst>
              <a:latin typeface="Arial" panose="020B0604020202020204" pitchFamily="34" charset="0"/>
              <a:ea typeface="Osaka" charset="0"/>
              <a:cs typeface="Arial" panose="020B0604020202020204" pitchFamily="34"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Rectangle 2"/>
          <p:cNvSpPr txBox="1">
            <a:spLocks noChangeArrowheads="1"/>
          </p:cNvSpPr>
          <p:nvPr/>
        </p:nvSpPr>
        <p:spPr bwMode="auto">
          <a:xfrm>
            <a:off x="0" y="3645024"/>
            <a:ext cx="4788024" cy="3299070"/>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 يكون بيت يعقوب ناراً و بيت يوسف لهيباً و بيت عيسو قشاً فيشعلونهم و يأكلونهم و لا يكون باق من بيت عيسو لأن الرب تكلم</a:t>
            </a:r>
          </a:p>
          <a:p>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(عوبديا 18)</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6010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endParaRPr lang="en-US">
              <a:solidFill>
                <a:srgbClr val="000000"/>
              </a:solidFill>
              <a:ea typeface="Osaka" charset="-128"/>
              <a:cs typeface="Osaka" charset="-128"/>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ar-JO" sz="6000" dirty="0">
                <a:solidFill>
                  <a:schemeClr val="bg1"/>
                </a:solidFill>
              </a:rPr>
              <a:t>هل هناك مستقبل لأمة إسرائيل ؟</a:t>
            </a:r>
            <a:endParaRPr lang="en-US" dirty="0"/>
          </a:p>
        </p:txBody>
      </p:sp>
      <p:sp>
        <p:nvSpPr>
          <p:cNvPr id="428036" name="Text Box 4"/>
          <p:cNvSpPr txBox="1">
            <a:spLocks noChangeArrowheads="1"/>
          </p:cNvSpPr>
          <p:nvPr/>
        </p:nvSpPr>
        <p:spPr bwMode="auto">
          <a:xfrm>
            <a:off x="9144000" y="9917"/>
            <a:ext cx="885825"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155q</a:t>
            </a:r>
            <a:endParaRPr lang="en-US" b="1">
              <a:solidFill>
                <a:srgbClr val="000000"/>
              </a:solidFill>
              <a:latin typeface="Arial" charset="0"/>
              <a:ea typeface="Arial" charset="0"/>
              <a:cs typeface="Arial" charset="0"/>
            </a:endParaRPr>
          </a:p>
        </p:txBody>
      </p:sp>
      <p:sp>
        <p:nvSpPr>
          <p:cNvPr id="6" name="Striped Right Arrow 5">
            <a:extLst>
              <a:ext uri="{FF2B5EF4-FFF2-40B4-BE49-F238E27FC236}">
                <a16:creationId xmlns:a16="http://schemas.microsoft.com/office/drawing/2014/main" id="{7149726E-2EEA-19DD-7BF0-91E57DC5ABBB}"/>
              </a:ext>
            </a:extLst>
          </p:cNvPr>
          <p:cNvSpPr/>
          <p:nvPr/>
        </p:nvSpPr>
        <p:spPr bwMode="auto">
          <a:xfrm>
            <a:off x="3581400" y="0"/>
            <a:ext cx="5562600" cy="68580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a:defRPr/>
            </a:pPr>
            <a:endParaRPr lang="en-US" dirty="0">
              <a:solidFill>
                <a:srgbClr val="000000"/>
              </a:solidFill>
              <a:latin typeface="Times New Roman" pitchFamily="-112" charset="0"/>
              <a:ea typeface="Osaka"/>
              <a:cs typeface="Osaka"/>
            </a:endParaRPr>
          </a:p>
        </p:txBody>
      </p:sp>
    </p:spTree>
    <p:extLst>
      <p:ext uri="{BB962C8B-B14F-4D97-AF65-F5344CB8AC3E}">
        <p14:creationId xmlns:p14="http://schemas.microsoft.com/office/powerpoint/2010/main" val="2919944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59195"/>
            <a:ext cx="9180541" cy="5161889"/>
          </a:xfrm>
          <a:prstGeom prst="rect">
            <a:avLst/>
          </a:prstGeom>
        </p:spPr>
      </p:pic>
      <p:pic>
        <p:nvPicPr>
          <p:cNvPr id="2" name="Picture 1"/>
          <p:cNvPicPr>
            <a:picLocks noChangeAspect="1"/>
          </p:cNvPicPr>
          <p:nvPr/>
        </p:nvPicPr>
        <p:blipFill rotWithShape="1">
          <a:blip r:embed="rId4"/>
          <a:srcRect r="5904"/>
          <a:stretch/>
        </p:blipFill>
        <p:spPr>
          <a:xfrm rot="10800000">
            <a:off x="9173813" y="17293"/>
            <a:ext cx="9180512" cy="6855111"/>
          </a:xfrm>
          <a:prstGeom prst="rect">
            <a:avLst/>
          </a:prstGeom>
        </p:spPr>
      </p:pic>
      <p:sp>
        <p:nvSpPr>
          <p:cNvPr id="94210" name="Picture 1"/>
          <p:cNvSpPr>
            <a:spLocks noChangeAspect="1"/>
          </p:cNvSpPr>
          <p:nvPr/>
        </p:nvSpPr>
        <p:spPr bwMode="auto">
          <a:xfrm>
            <a:off x="9210325" y="399689"/>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i="1" dirty="0">
                <a:effectLst>
                  <a:glow rad="127000">
                    <a:schemeClr val="tx1"/>
                  </a:glow>
                </a:effectLst>
                <a:latin typeface="Arial" charset="0"/>
                <a:ea typeface="ＭＳ Ｐゴシック" charset="0"/>
                <a:cs typeface="ＭＳ Ｐゴシック" charset="0"/>
              </a:rPr>
              <a:t>ماذا يقدم لنا هؤلاء الرجال ؟</a:t>
            </a:r>
            <a:endParaRPr lang="en-US" sz="3600" b="1" i="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4286381" y="796093"/>
            <a:ext cx="4032448" cy="24482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indent="-542925" algn="l">
              <a:defRPr/>
            </a:pPr>
            <a:r>
              <a:rPr lang="en-US" sz="8800" b="1" dirty="0">
                <a:solidFill>
                  <a:srgbClr val="000000"/>
                </a:solidFill>
                <a:effectLst/>
                <a:latin typeface="Times New Roman"/>
                <a:ea typeface="ＭＳ Ｐゴシック" charset="0"/>
                <a:cs typeface="Times New Roman"/>
              </a:rPr>
              <a:t>Major</a:t>
            </a:r>
            <a:br>
              <a:rPr lang="en-US" sz="8800" b="1" dirty="0">
                <a:solidFill>
                  <a:srgbClr val="000000"/>
                </a:solidFill>
                <a:effectLst/>
                <a:latin typeface="Times New Roman"/>
                <a:ea typeface="ＭＳ Ｐゴシック" charset="0"/>
                <a:cs typeface="Times New Roman"/>
              </a:rPr>
            </a:br>
            <a:r>
              <a:rPr lang="en-US" sz="4000" b="1" dirty="0">
                <a:solidFill>
                  <a:srgbClr val="000000"/>
                </a:solidFill>
                <a:effectLst/>
                <a:latin typeface="Times New Roman"/>
                <a:ea typeface="ＭＳ Ｐゴシック" charset="0"/>
                <a:cs typeface="Times New Roman"/>
              </a:rPr>
              <a:t>MESSAGES</a:t>
            </a:r>
          </a:p>
        </p:txBody>
      </p:sp>
      <p:sp>
        <p:nvSpPr>
          <p:cNvPr id="7" name="Rectangle 2"/>
          <p:cNvSpPr txBox="1">
            <a:spLocks noChangeArrowheads="1"/>
          </p:cNvSpPr>
          <p:nvPr/>
        </p:nvSpPr>
        <p:spPr bwMode="auto">
          <a:xfrm>
            <a:off x="13782325" y="4900549"/>
            <a:ext cx="4032448" cy="1872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defRPr/>
            </a:pPr>
            <a:r>
              <a:rPr lang="en-US" sz="8800" b="1" dirty="0">
                <a:solidFill>
                  <a:srgbClr val="000000"/>
                </a:solidFill>
                <a:effectLst/>
                <a:latin typeface="Times New Roman"/>
                <a:ea typeface="ＭＳ Ｐゴシック" charset="0"/>
                <a:cs typeface="Times New Roman"/>
              </a:rPr>
              <a:t>Minor</a:t>
            </a:r>
            <a:br>
              <a:rPr lang="en-US" sz="8800" b="1" dirty="0">
                <a:solidFill>
                  <a:srgbClr val="000000"/>
                </a:solidFill>
                <a:effectLst/>
                <a:latin typeface="Times New Roman"/>
                <a:ea typeface="ＭＳ Ｐゴシック" charset="0"/>
                <a:cs typeface="Times New Roman"/>
              </a:rPr>
            </a:br>
            <a:r>
              <a:rPr lang="en-US" sz="4000" b="1" dirty="0">
                <a:solidFill>
                  <a:srgbClr val="000000"/>
                </a:solidFill>
                <a:effectLst/>
                <a:latin typeface="Times New Roman"/>
                <a:ea typeface="ＭＳ Ｐゴシック" charset="0"/>
                <a:cs typeface="Times New Roman"/>
              </a:rPr>
              <a:t>PROPHETS</a:t>
            </a:r>
          </a:p>
        </p:txBody>
      </p:sp>
      <p:sp>
        <p:nvSpPr>
          <p:cNvPr id="8" name="Rectangle 2"/>
          <p:cNvSpPr txBox="1">
            <a:spLocks noChangeArrowheads="1"/>
          </p:cNvSpPr>
          <p:nvPr/>
        </p:nvSpPr>
        <p:spPr bwMode="auto">
          <a:xfrm>
            <a:off x="15438509" y="3532397"/>
            <a:ext cx="1944216" cy="13681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srgbClr val="000000"/>
                </a:solidFill>
                <a:effectLst/>
                <a:latin typeface="Times New Roman"/>
                <a:ea typeface="ＭＳ Ｐゴシック" charset="0"/>
                <a:cs typeface="Times New Roman"/>
              </a:rPr>
              <a:t>FROM</a:t>
            </a:r>
            <a:endParaRPr lang="en-US" sz="1400" b="1" dirty="0">
              <a:solidFill>
                <a:srgbClr val="000000"/>
              </a:solidFill>
              <a:effectLst/>
              <a:latin typeface="Times New Roman"/>
              <a:ea typeface="ＭＳ Ｐゴシック" charset="0"/>
              <a:cs typeface="Times New Roman"/>
            </a:endParaRPr>
          </a:p>
        </p:txBody>
      </p:sp>
    </p:spTree>
    <p:extLst>
      <p:ext uri="{BB962C8B-B14F-4D97-AF65-F5344CB8AC3E}">
        <p14:creationId xmlns:p14="http://schemas.microsoft.com/office/powerpoint/2010/main" val="256848101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800" b="1">
                <a:solidFill>
                  <a:srgbClr val="790015"/>
                </a:solidFill>
                <a:latin typeface="Times"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70" name="Rectangle 7"/>
          <p:cNvSpPr>
            <a:spLocks noChangeArrowheads="1"/>
          </p:cNvSpPr>
          <p:nvPr/>
        </p:nvSpPr>
        <p:spPr bwMode="auto">
          <a:xfrm>
            <a:off x="3084513" y="938213"/>
            <a:ext cx="1701801"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b="1" dirty="0">
                <a:solidFill>
                  <a:srgbClr val="1A0004"/>
                </a:solidFill>
                <a:latin typeface="Times" charset="0"/>
              </a:rPr>
              <a:t>إبراهيم</a:t>
            </a:r>
            <a:endParaRPr lang="en-US" b="1" dirty="0">
              <a:solidFill>
                <a:srgbClr val="1A0004"/>
              </a:solidFill>
              <a:latin typeface="Times" charset="0"/>
            </a:endParaRP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31"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ar-JO" b="1" dirty="0">
                <a:solidFill>
                  <a:srgbClr val="FFD34A"/>
                </a:solidFill>
                <a:latin typeface="Times" charset="0"/>
              </a:rPr>
              <a:t>2000 ق.م</a:t>
            </a:r>
            <a:endParaRPr lang="en-US" sz="1800" b="1" dirty="0">
              <a:solidFill>
                <a:srgbClr val="FFD34A"/>
              </a:solidFill>
              <a:latin typeface="Times" charset="0"/>
            </a:endParaRPr>
          </a:p>
        </p:txBody>
      </p:sp>
      <p:sp>
        <p:nvSpPr>
          <p:cNvPr id="62474" name="Rectangle 12"/>
          <p:cNvSpPr>
            <a:spLocks noChangeArrowheads="1"/>
          </p:cNvSpPr>
          <p:nvPr/>
        </p:nvSpPr>
        <p:spPr bwMode="auto">
          <a:xfrm>
            <a:off x="3709988" y="1603375"/>
            <a:ext cx="229077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Times" charset="0"/>
              </a:rPr>
              <a:t>الدعوة</a:t>
            </a:r>
            <a:endParaRPr lang="en-US" sz="2800" b="1" dirty="0">
              <a:solidFill>
                <a:srgbClr val="1A0004"/>
              </a:solidFill>
              <a:latin typeface="Times" charset="0"/>
            </a:endParaRPr>
          </a:p>
        </p:txBody>
      </p:sp>
      <p:sp>
        <p:nvSpPr>
          <p:cNvPr id="62475" name="Rectangle 13"/>
          <p:cNvSpPr>
            <a:spLocks noChangeArrowheads="1"/>
          </p:cNvSpPr>
          <p:nvPr/>
        </p:nvSpPr>
        <p:spPr bwMode="auto">
          <a:xfrm>
            <a:off x="3143241" y="2060575"/>
            <a:ext cx="2927744"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Times" charset="0"/>
              </a:rPr>
              <a:t>أرض-نسل-بركة</a:t>
            </a:r>
            <a:endParaRPr lang="en-US" sz="2800" b="1" dirty="0">
              <a:solidFill>
                <a:srgbClr val="1A0004"/>
              </a:solidFill>
              <a:latin typeface="Times" charset="0"/>
            </a:endParaRPr>
          </a:p>
        </p:txBody>
      </p:sp>
      <p:sp>
        <p:nvSpPr>
          <p:cNvPr id="721934" name="Rectangle 14"/>
          <p:cNvSpPr>
            <a:spLocks noChangeArrowheads="1"/>
          </p:cNvSpPr>
          <p:nvPr/>
        </p:nvSpPr>
        <p:spPr bwMode="auto">
          <a:xfrm>
            <a:off x="4157663" y="2473325"/>
            <a:ext cx="809516"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3200" b="1" dirty="0">
                <a:solidFill>
                  <a:srgbClr val="790015"/>
                </a:solidFill>
                <a:latin typeface="Times" charset="0"/>
              </a:rPr>
              <a:t>إ - إ</a:t>
            </a:r>
            <a:endParaRPr lang="en-US" sz="3200" b="1" dirty="0">
              <a:solidFill>
                <a:srgbClr val="790015"/>
              </a:solidFill>
              <a:latin typeface="Times" charset="0"/>
            </a:endParaRP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2478"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endParaRPr lang="en-US" sz="2800">
                <a:solidFill>
                  <a:srgbClr val="FFD34A"/>
                </a:solidFill>
                <a:latin typeface="Times" pitchFamily="-107" charset="0"/>
              </a:endParaRPr>
            </a:p>
            <a:p>
              <a:pPr eaLnBrk="0" hangingPunct="0">
                <a:defRPr/>
              </a:pPr>
              <a:endParaRPr lang="en-US" sz="2800">
                <a:solidFill>
                  <a:srgbClr val="FFD34A"/>
                </a:solidFill>
                <a:latin typeface="Times" pitchFamily="-107" charset="0"/>
              </a:endParaRPr>
            </a:p>
            <a:p>
              <a:pPr eaLnBrk="0" hangingPunct="0">
                <a:defRPr/>
              </a:pPr>
              <a:r>
                <a:rPr lang="en-US" sz="2800">
                  <a:solidFill>
                    <a:srgbClr val="FFD34A"/>
                  </a:solidFill>
                  <a:latin typeface="Times" pitchFamily="-107" charset="0"/>
                </a:rPr>
                <a:t>        </a:t>
              </a:r>
            </a:p>
          </p:txBody>
        </p:sp>
        <p:sp>
          <p:nvSpPr>
            <p:cNvPr id="721939"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8800">
                  <a:solidFill>
                    <a:srgbClr val="51DC00"/>
                  </a:solidFill>
                  <a:latin typeface="Times" pitchFamily="-107" charset="0"/>
                </a:rPr>
                <a:t>A</a:t>
              </a:r>
              <a:r>
                <a:rPr lang="en-US" sz="6000">
                  <a:solidFill>
                    <a:srgbClr val="FFD34A"/>
                  </a:solidFill>
                  <a:latin typeface="Times" pitchFamily="-107" charset="0"/>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endParaRPr lang="en-US" sz="1600">
              <a:solidFill>
                <a:srgbClr val="FFFFFF"/>
              </a:solidFill>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sz="1200" b="1">
                <a:solidFill>
                  <a:srgbClr val="FFFFFF"/>
                </a:solidFill>
              </a:rPr>
              <a:t>Gen. 17</a:t>
            </a: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4800" b="1" dirty="0">
                <a:effectLst>
                  <a:outerShdw blurRad="38100" dist="38100" dir="2700000" algn="tl">
                    <a:srgbClr val="000000"/>
                  </a:outerShdw>
                </a:effectLst>
              </a:rPr>
              <a:t>إسماعيل و إسحق</a:t>
            </a:r>
            <a:endParaRPr lang="en-US" sz="4800" b="1" dirty="0">
              <a:effectLst>
                <a:outerShdw blurRad="38100" dist="38100" dir="2700000" algn="tl">
                  <a:srgbClr val="000000"/>
                </a:outerShdw>
              </a:effectLst>
            </a:endParaRP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93" name="Rectangle 4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2494" name="Rectangle 4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2495" name="Rectangle 4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62496" name="Rectangle 4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28</a:t>
            </a:r>
          </a:p>
        </p:txBody>
      </p:sp>
      <p:sp>
        <p:nvSpPr>
          <p:cNvPr id="62502"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21986" name="Rectangle 66"/>
          <p:cNvSpPr>
            <a:spLocks noChangeArrowheads="1"/>
          </p:cNvSpPr>
          <p:nvPr/>
        </p:nvSpPr>
        <p:spPr bwMode="auto">
          <a:xfrm>
            <a:off x="6273559" y="1547813"/>
            <a:ext cx="2612894" cy="64376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eaLnBrk="0" hangingPunct="0">
              <a:defRPr/>
            </a:pPr>
            <a:r>
              <a:rPr lang="ar-JO" sz="3600" b="1" i="1" dirty="0">
                <a:solidFill>
                  <a:srgbClr val="FFFFFF"/>
                </a:solidFill>
                <a:latin typeface="Kosher-Normal" charset="0"/>
              </a:rPr>
              <a:t>العهد الإبراهيمي</a:t>
            </a:r>
            <a:endParaRPr lang="en-US" sz="2000" i="1" dirty="0">
              <a:solidFill>
                <a:srgbClr val="FFFFFF"/>
              </a:solidFill>
              <a:latin typeface="Helvetica" charset="0"/>
            </a:endParaRPr>
          </a:p>
        </p:txBody>
      </p:sp>
      <p:sp>
        <p:nvSpPr>
          <p:cNvPr id="721987" name="Rectangle 67"/>
          <p:cNvSpPr>
            <a:spLocks noChangeArrowheads="1"/>
          </p:cNvSpPr>
          <p:nvPr/>
        </p:nvSpPr>
        <p:spPr bwMode="auto">
          <a:xfrm>
            <a:off x="5983288" y="2384425"/>
            <a:ext cx="2702984"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eaLnBrk="0" hangingPunct="0">
              <a:defRPr/>
            </a:pPr>
            <a:r>
              <a:rPr lang="ar-JO" sz="3600" b="1" i="1" dirty="0">
                <a:solidFill>
                  <a:srgbClr val="FFFFFF"/>
                </a:solidFill>
                <a:latin typeface="Helvetica" charset="0"/>
              </a:rPr>
              <a:t>تكوين 12: 1-3</a:t>
            </a:r>
            <a:endParaRPr lang="en-US" sz="2800" b="1" i="1" dirty="0">
              <a:solidFill>
                <a:srgbClr val="FFFFFF"/>
              </a:solidFill>
              <a:latin typeface="Helvetica" charset="0"/>
            </a:endParaRPr>
          </a:p>
        </p:txBody>
      </p:sp>
      <p:grpSp>
        <p:nvGrpSpPr>
          <p:cNvPr id="62506" name="Group 69"/>
          <p:cNvGrpSpPr>
            <a:grpSpLocks/>
          </p:cNvGrpSpPr>
          <p:nvPr/>
        </p:nvGrpSpPr>
        <p:grpSpPr bwMode="auto">
          <a:xfrm>
            <a:off x="519113" y="7938"/>
            <a:ext cx="854075" cy="1704975"/>
            <a:chOff x="327" y="5"/>
            <a:chExt cx="538" cy="1074"/>
          </a:xfrm>
        </p:grpSpPr>
        <p:sp>
          <p:nvSpPr>
            <p:cNvPr id="721990" name="Rectangle 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1840697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800" b="1">
                <a:solidFill>
                  <a:srgbClr val="790015"/>
                </a:solidFill>
                <a:latin typeface="Times"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ar-JO" sz="1800" b="1" dirty="0">
                <a:solidFill>
                  <a:srgbClr val="FFFF00"/>
                </a:solidFill>
                <a:latin typeface="Times" pitchFamily="-107" charset="0"/>
              </a:rPr>
              <a:t>2000 ق.م</a:t>
            </a:r>
            <a:endParaRPr lang="en-US" sz="1800" b="1" dirty="0">
              <a:solidFill>
                <a:srgbClr val="FFFF00"/>
              </a:solidFill>
              <a:latin typeface="Times" pitchFamily="-107" charset="0"/>
            </a:endParaRPr>
          </a:p>
        </p:txBody>
      </p:sp>
      <p:sp>
        <p:nvSpPr>
          <p:cNvPr id="64522"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The CALL</a:t>
            </a:r>
          </a:p>
        </p:txBody>
      </p:sp>
      <p:sp>
        <p:nvSpPr>
          <p:cNvPr id="64523"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L - S - B</a:t>
            </a:r>
          </a:p>
        </p:txBody>
      </p:sp>
      <p:sp>
        <p:nvSpPr>
          <p:cNvPr id="64524" name="Rectangle 13"/>
          <p:cNvSpPr>
            <a:spLocks noChangeArrowheads="1"/>
          </p:cNvSpPr>
          <p:nvPr/>
        </p:nvSpPr>
        <p:spPr bwMode="auto">
          <a:xfrm>
            <a:off x="4151313" y="2466975"/>
            <a:ext cx="809516"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3200" b="1" dirty="0">
                <a:solidFill>
                  <a:srgbClr val="FFFFFF"/>
                </a:solidFill>
                <a:latin typeface="Times" charset="0"/>
              </a:rPr>
              <a:t>إ - إ</a:t>
            </a:r>
            <a:endParaRPr lang="en-US" sz="3200" b="1" dirty="0">
              <a:solidFill>
                <a:srgbClr val="FFFFFF"/>
              </a:solidFill>
              <a:latin typeface="Times" charset="0"/>
            </a:endParaRP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endParaRPr lang="en-US" sz="2800">
              <a:solidFill>
                <a:srgbClr val="FFD34A"/>
              </a:solidFill>
              <a:latin typeface="Times" pitchFamily="-107" charset="0"/>
            </a:endParaRPr>
          </a:p>
          <a:p>
            <a:pPr eaLnBrk="0" hangingPunct="0">
              <a:defRPr/>
            </a:pPr>
            <a:endParaRPr lang="en-US" sz="2800">
              <a:solidFill>
                <a:srgbClr val="FFD34A"/>
              </a:solidFill>
              <a:latin typeface="Times" pitchFamily="-107" charset="0"/>
            </a:endParaRPr>
          </a:p>
          <a:p>
            <a:pPr eaLnBrk="0" hangingPunct="0">
              <a:defRPr/>
            </a:pPr>
            <a:r>
              <a:rPr lang="en-US" sz="2800">
                <a:solidFill>
                  <a:srgbClr val="FFD34A"/>
                </a:solidFill>
                <a:latin typeface="Times" pitchFamily="-107" charset="0"/>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8800">
                <a:solidFill>
                  <a:srgbClr val="51DC00"/>
                </a:solidFill>
                <a:latin typeface="Times" charset="0"/>
              </a:rPr>
              <a:t>A</a:t>
            </a:r>
            <a:r>
              <a:rPr lang="en-US" sz="6000">
                <a:solidFill>
                  <a:srgbClr val="FFFF00"/>
                </a:solidFill>
                <a:latin typeface="Times" charset="0"/>
              </a:rPr>
              <a:t>JMJ</a:t>
            </a:r>
            <a:endParaRPr lang="en-US" sz="6000">
              <a:solidFill>
                <a:srgbClr val="FFD34A"/>
              </a:solidFill>
              <a:latin typeface="Times"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31" name="Rectangle 23"/>
          <p:cNvSpPr>
            <a:spLocks noChangeArrowheads="1"/>
          </p:cNvSpPr>
          <p:nvPr/>
        </p:nvSpPr>
        <p:spPr bwMode="auto">
          <a:xfrm>
            <a:off x="3078163" y="931863"/>
            <a:ext cx="1636713"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b="1" dirty="0">
                <a:solidFill>
                  <a:srgbClr val="FFFFFF"/>
                </a:solidFill>
                <a:latin typeface="Times" charset="0"/>
              </a:rPr>
              <a:t>إبراهيم</a:t>
            </a:r>
            <a:endParaRPr lang="en-US" b="1" dirty="0">
              <a:solidFill>
                <a:srgbClr val="FFFFFF"/>
              </a:solidFill>
              <a:latin typeface="Times" charset="0"/>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0" name="Rectangle 32"/>
              <p:cNvSpPr>
                <a:spLocks noChangeArrowheads="1"/>
              </p:cNvSpPr>
              <p:nvPr/>
            </p:nvSpPr>
            <p:spPr bwMode="auto">
              <a:xfrm>
                <a:off x="776" y="3093"/>
                <a:ext cx="4600"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square" lIns="90487" tIns="44450" rIns="90487" bIns="44450">
                <a:spAutoFit/>
              </a:bodyPr>
              <a:lstStyle/>
              <a:p>
                <a:pPr algn="r" eaLnBrk="0" hangingPunct="0">
                  <a:defRPr/>
                </a:pPr>
                <a:r>
                  <a:rPr lang="ar-JO" sz="2800" b="1" dirty="0">
                    <a:solidFill>
                      <a:srgbClr val="FFFF00"/>
                    </a:solidFill>
                    <a:latin typeface="Times" charset="0"/>
                  </a:rPr>
                  <a:t>الشعب اليهودي</a:t>
                </a:r>
              </a:p>
              <a:p>
                <a:pPr algn="r" eaLnBrk="0" hangingPunct="0">
                  <a:defRPr/>
                </a:pPr>
                <a:r>
                  <a:rPr lang="ar-JO" sz="2800" b="1" dirty="0">
                    <a:solidFill>
                      <a:srgbClr val="FFFF00"/>
                    </a:solidFill>
                    <a:latin typeface="Times" charset="0"/>
                  </a:rPr>
                  <a:t>من خلال إسحق</a:t>
                </a:r>
                <a:endParaRPr lang="en-US" sz="2800" b="1" dirty="0">
                  <a:solidFill>
                    <a:srgbClr val="FFFFFF"/>
                  </a:solidFill>
                  <a:latin typeface="Times"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5" name="Rectangle 37"/>
              <p:cNvSpPr>
                <a:spLocks noChangeArrowheads="1"/>
              </p:cNvSpPr>
              <p:nvPr/>
            </p:nvSpPr>
            <p:spPr bwMode="auto">
              <a:xfrm>
                <a:off x="2096" y="3093"/>
                <a:ext cx="3307"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square" lIns="90487" tIns="44450" rIns="90487" bIns="44450">
                <a:spAutoFit/>
              </a:bodyPr>
              <a:lstStyle/>
              <a:p>
                <a:pPr algn="r" eaLnBrk="0" hangingPunct="0">
                  <a:defRPr/>
                </a:pPr>
                <a:r>
                  <a:rPr lang="ar-JO" sz="2800" b="1" dirty="0">
                    <a:solidFill>
                      <a:srgbClr val="FFFF00"/>
                    </a:solidFill>
                    <a:latin typeface="Times" charset="0"/>
                  </a:rPr>
                  <a:t>الشعب العربي </a:t>
                </a:r>
              </a:p>
              <a:p>
                <a:pPr algn="r" eaLnBrk="0" hangingPunct="0">
                  <a:defRPr/>
                </a:pPr>
                <a:r>
                  <a:rPr lang="ar-JO" sz="2800" b="1" dirty="0">
                    <a:solidFill>
                      <a:srgbClr val="FFFF00"/>
                    </a:solidFill>
                    <a:latin typeface="Times" charset="0"/>
                  </a:rPr>
                  <a:t>من خلال إسماعيل</a:t>
                </a:r>
                <a:endParaRPr lang="en-US" sz="2800" b="1" dirty="0">
                  <a:solidFill>
                    <a:srgbClr val="FFFFFF"/>
                  </a:solidFill>
                  <a:latin typeface="Times"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90567" name="Oval 39"/>
          <p:cNvSpPr>
            <a:spLocks noChangeArrowheads="1"/>
          </p:cNvSpPr>
          <p:nvPr/>
        </p:nvSpPr>
        <p:spPr bwMode="auto">
          <a:xfrm>
            <a:off x="6286513" y="5327650"/>
            <a:ext cx="1143008"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8" name="Oval 40"/>
          <p:cNvSpPr>
            <a:spLocks noChangeArrowheads="1"/>
          </p:cNvSpPr>
          <p:nvPr/>
        </p:nvSpPr>
        <p:spPr bwMode="auto">
          <a:xfrm>
            <a:off x="2143108" y="5341938"/>
            <a:ext cx="1428760"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4537" name="Group 41"/>
          <p:cNvGrpSpPr>
            <a:grpSpLocks/>
          </p:cNvGrpSpPr>
          <p:nvPr/>
        </p:nvGrpSpPr>
        <p:grpSpPr bwMode="auto">
          <a:xfrm>
            <a:off x="6121401" y="1514476"/>
            <a:ext cx="2449513" cy="1392238"/>
            <a:chOff x="3888" y="970"/>
            <a:chExt cx="1543" cy="877"/>
          </a:xfrm>
        </p:grpSpPr>
        <p:sp>
          <p:nvSpPr>
            <p:cNvPr id="790570" name="Rectangle 42"/>
            <p:cNvSpPr>
              <a:spLocks noChangeArrowheads="1"/>
            </p:cNvSpPr>
            <p:nvPr/>
          </p:nvSpPr>
          <p:spPr bwMode="auto">
            <a:xfrm>
              <a:off x="3975" y="970"/>
              <a:ext cx="1456"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ar-JO" sz="3200" dirty="0">
                  <a:solidFill>
                    <a:srgbClr val="FFFF00"/>
                  </a:solidFill>
                  <a:latin typeface="Times" charset="0"/>
                </a:rPr>
                <a:t>العهد الإبراهيمي</a:t>
              </a:r>
              <a:endParaRPr lang="en-US" sz="2800" dirty="0">
                <a:solidFill>
                  <a:srgbClr val="FFFF00"/>
                </a:solidFill>
                <a:latin typeface="Times" charset="0"/>
              </a:endParaRPr>
            </a:p>
          </p:txBody>
        </p:sp>
        <p:sp>
          <p:nvSpPr>
            <p:cNvPr id="790571" name="Rectangle 43"/>
            <p:cNvSpPr>
              <a:spLocks noChangeArrowheads="1"/>
            </p:cNvSpPr>
            <p:nvPr/>
          </p:nvSpPr>
          <p:spPr bwMode="auto">
            <a:xfrm>
              <a:off x="3888" y="1440"/>
              <a:ext cx="1386"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eaLnBrk="0" hangingPunct="0">
                <a:defRPr/>
              </a:pPr>
              <a:r>
                <a:rPr lang="ar-JO" sz="3600" b="1" i="1" dirty="0">
                  <a:solidFill>
                    <a:srgbClr val="FFFF00"/>
                  </a:solidFill>
                  <a:latin typeface="Times" charset="0"/>
                </a:rPr>
                <a:t>تك 12: 1-3</a:t>
              </a:r>
              <a:endParaRPr lang="en-US" sz="2800" b="1" i="1" dirty="0">
                <a:solidFill>
                  <a:srgbClr val="FFFF00"/>
                </a:solidFill>
                <a:latin typeface="Times"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45"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4546" name="Rectangle 5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4547"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64548" name="Rectangle 54"/>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29</a:t>
            </a:r>
          </a:p>
        </p:txBody>
      </p:sp>
      <p:sp>
        <p:nvSpPr>
          <p:cNvPr id="64554" name="Text Box 60"/>
          <p:cNvSpPr txBox="1">
            <a:spLocks noChangeArrowheads="1"/>
          </p:cNvSpPr>
          <p:nvPr/>
        </p:nvSpPr>
        <p:spPr bwMode="auto">
          <a:xfrm>
            <a:off x="6943725" y="6223998"/>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dirty="0">
                <a:solidFill>
                  <a:srgbClr val="FFFFFF"/>
                </a:solidFill>
                <a:latin typeface="Arial"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2000">
                <a:solidFill>
                  <a:srgbClr val="FFFFFF"/>
                </a:solidFill>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grpSp>
        <p:nvGrpSpPr>
          <p:cNvPr id="64559"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64560"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600" b="1">
                <a:solidFill>
                  <a:srgbClr val="FFFFFF"/>
                </a:solidFill>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defRPr/>
            </a:pPr>
            <a:endParaRPr lang="en-US" sz="1600">
              <a:solidFill>
                <a:srgbClr val="00DFCA"/>
              </a:solidFill>
              <a:latin typeface="Comic Sans MS" pitchFamily="-107" charset="0"/>
            </a:endParaRPr>
          </a:p>
        </p:txBody>
      </p:sp>
    </p:spTree>
    <p:extLst>
      <p:ext uri="{BB962C8B-B14F-4D97-AF65-F5344CB8AC3E}">
        <p14:creationId xmlns:p14="http://schemas.microsoft.com/office/powerpoint/2010/main" val="4052269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800" b="1">
                <a:solidFill>
                  <a:srgbClr val="790015"/>
                </a:solidFill>
                <a:latin typeface="Times"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ar-JO" sz="1800" b="1" dirty="0">
                <a:solidFill>
                  <a:srgbClr val="FFFF00"/>
                </a:solidFill>
                <a:latin typeface="Times" pitchFamily="-107" charset="0"/>
              </a:rPr>
              <a:t>2000 ق.م</a:t>
            </a:r>
            <a:endParaRPr lang="en-US" sz="1800" b="1" dirty="0">
              <a:solidFill>
                <a:srgbClr val="FFFF00"/>
              </a:solidFill>
              <a:latin typeface="Times" pitchFamily="-107" charset="0"/>
            </a:endParaRPr>
          </a:p>
        </p:txBody>
      </p:sp>
      <p:sp>
        <p:nvSpPr>
          <p:cNvPr id="64522"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The CALL</a:t>
            </a:r>
          </a:p>
        </p:txBody>
      </p:sp>
      <p:sp>
        <p:nvSpPr>
          <p:cNvPr id="64523"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L - S - B</a:t>
            </a:r>
          </a:p>
        </p:txBody>
      </p:sp>
      <p:sp>
        <p:nvSpPr>
          <p:cNvPr id="64524" name="Rectangle 13"/>
          <p:cNvSpPr>
            <a:spLocks noChangeArrowheads="1"/>
          </p:cNvSpPr>
          <p:nvPr/>
        </p:nvSpPr>
        <p:spPr bwMode="auto">
          <a:xfrm>
            <a:off x="4151313" y="2466975"/>
            <a:ext cx="809516"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3200" b="1" dirty="0">
                <a:solidFill>
                  <a:srgbClr val="FFFFFF"/>
                </a:solidFill>
                <a:latin typeface="Times" charset="0"/>
              </a:rPr>
              <a:t>إ - إ</a:t>
            </a:r>
            <a:endParaRPr lang="en-US" sz="3200" b="1" dirty="0">
              <a:solidFill>
                <a:srgbClr val="FFFFFF"/>
              </a:solidFill>
              <a:latin typeface="Times" charset="0"/>
            </a:endParaRP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endParaRPr lang="en-US" sz="2800">
              <a:solidFill>
                <a:srgbClr val="FFD34A"/>
              </a:solidFill>
              <a:latin typeface="Times" pitchFamily="-107" charset="0"/>
            </a:endParaRPr>
          </a:p>
          <a:p>
            <a:pPr eaLnBrk="0" hangingPunct="0">
              <a:defRPr/>
            </a:pPr>
            <a:endParaRPr lang="en-US" sz="2800">
              <a:solidFill>
                <a:srgbClr val="FFD34A"/>
              </a:solidFill>
              <a:latin typeface="Times" pitchFamily="-107" charset="0"/>
            </a:endParaRPr>
          </a:p>
          <a:p>
            <a:pPr eaLnBrk="0" hangingPunct="0">
              <a:defRPr/>
            </a:pPr>
            <a:r>
              <a:rPr lang="en-US" sz="2800">
                <a:solidFill>
                  <a:srgbClr val="FFD34A"/>
                </a:solidFill>
                <a:latin typeface="Times" pitchFamily="-107" charset="0"/>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8800">
                <a:solidFill>
                  <a:srgbClr val="51DC00"/>
                </a:solidFill>
                <a:latin typeface="Times" charset="0"/>
              </a:rPr>
              <a:t>A</a:t>
            </a:r>
            <a:r>
              <a:rPr lang="en-US" sz="6000">
                <a:solidFill>
                  <a:srgbClr val="FFFF00"/>
                </a:solidFill>
                <a:latin typeface="Times" charset="0"/>
              </a:rPr>
              <a:t>JMJ</a:t>
            </a:r>
            <a:endParaRPr lang="en-US" sz="6000">
              <a:solidFill>
                <a:srgbClr val="FFD34A"/>
              </a:solidFill>
              <a:latin typeface="Times"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31" name="Rectangle 23"/>
          <p:cNvSpPr>
            <a:spLocks noChangeArrowheads="1"/>
          </p:cNvSpPr>
          <p:nvPr/>
        </p:nvSpPr>
        <p:spPr bwMode="auto">
          <a:xfrm>
            <a:off x="3078163" y="931863"/>
            <a:ext cx="1636713"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b="1" dirty="0">
                <a:solidFill>
                  <a:srgbClr val="FFFFFF"/>
                </a:solidFill>
                <a:latin typeface="Times" charset="0"/>
              </a:rPr>
              <a:t>إبراهيم</a:t>
            </a:r>
            <a:endParaRPr lang="en-US" b="1" dirty="0">
              <a:solidFill>
                <a:srgbClr val="FFFFFF"/>
              </a:solidFill>
              <a:latin typeface="Times" charset="0"/>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3"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0" name="Rectangle 32"/>
              <p:cNvSpPr>
                <a:spLocks noChangeArrowheads="1"/>
              </p:cNvSpPr>
              <p:nvPr/>
            </p:nvSpPr>
            <p:spPr bwMode="auto">
              <a:xfrm>
                <a:off x="776" y="3093"/>
                <a:ext cx="4600"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square" lIns="90487" tIns="44450" rIns="90487" bIns="44450">
                <a:spAutoFit/>
              </a:bodyPr>
              <a:lstStyle/>
              <a:p>
                <a:pPr algn="r" eaLnBrk="0" hangingPunct="0">
                  <a:defRPr/>
                </a:pPr>
                <a:r>
                  <a:rPr lang="ar-JO" sz="2800" b="1" dirty="0">
                    <a:solidFill>
                      <a:srgbClr val="FFFF00"/>
                    </a:solidFill>
                    <a:latin typeface="Times" charset="0"/>
                  </a:rPr>
                  <a:t>الشعب اليهودي</a:t>
                </a:r>
              </a:p>
              <a:p>
                <a:pPr algn="r" eaLnBrk="0" hangingPunct="0">
                  <a:defRPr/>
                </a:pPr>
                <a:r>
                  <a:rPr lang="ar-JO" sz="2800" b="1" dirty="0">
                    <a:solidFill>
                      <a:srgbClr val="FFFF00"/>
                    </a:solidFill>
                    <a:latin typeface="Times" charset="0"/>
                  </a:rPr>
                  <a:t>من خلال إسحق</a:t>
                </a:r>
                <a:endParaRPr lang="en-US" sz="2800" b="1" dirty="0">
                  <a:solidFill>
                    <a:srgbClr val="FFFFFF"/>
                  </a:solidFill>
                  <a:latin typeface="Times"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5"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5" name="Rectangle 37"/>
              <p:cNvSpPr>
                <a:spLocks noChangeArrowheads="1"/>
              </p:cNvSpPr>
              <p:nvPr/>
            </p:nvSpPr>
            <p:spPr bwMode="auto">
              <a:xfrm>
                <a:off x="2096" y="3093"/>
                <a:ext cx="3307"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square" lIns="90487" tIns="44450" rIns="90487" bIns="44450">
                <a:spAutoFit/>
              </a:bodyPr>
              <a:lstStyle/>
              <a:p>
                <a:pPr algn="r" eaLnBrk="0" hangingPunct="0">
                  <a:defRPr/>
                </a:pPr>
                <a:r>
                  <a:rPr lang="ar-JO" sz="2800" b="1" dirty="0">
                    <a:solidFill>
                      <a:srgbClr val="FFFF00"/>
                    </a:solidFill>
                    <a:latin typeface="Times" charset="0"/>
                  </a:rPr>
                  <a:t>الشعب العربي </a:t>
                </a:r>
              </a:p>
              <a:p>
                <a:pPr algn="r" eaLnBrk="0" hangingPunct="0">
                  <a:defRPr/>
                </a:pPr>
                <a:r>
                  <a:rPr lang="ar-JO" sz="2800" b="1" dirty="0">
                    <a:solidFill>
                      <a:srgbClr val="FFFF00"/>
                    </a:solidFill>
                    <a:latin typeface="Times" charset="0"/>
                  </a:rPr>
                  <a:t>من خلال إسماعيل</a:t>
                </a:r>
                <a:endParaRPr lang="en-US" sz="2800" b="1" dirty="0">
                  <a:solidFill>
                    <a:srgbClr val="FFFFFF"/>
                  </a:solidFill>
                  <a:latin typeface="Times"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90567" name="Oval 39"/>
          <p:cNvSpPr>
            <a:spLocks noChangeArrowheads="1"/>
          </p:cNvSpPr>
          <p:nvPr/>
        </p:nvSpPr>
        <p:spPr bwMode="auto">
          <a:xfrm>
            <a:off x="6286513" y="5327650"/>
            <a:ext cx="1143008"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8" name="Oval 40"/>
          <p:cNvSpPr>
            <a:spLocks noChangeArrowheads="1"/>
          </p:cNvSpPr>
          <p:nvPr/>
        </p:nvSpPr>
        <p:spPr bwMode="auto">
          <a:xfrm>
            <a:off x="2143108" y="5341938"/>
            <a:ext cx="1428760"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 name="Group 41"/>
          <p:cNvGrpSpPr>
            <a:grpSpLocks/>
          </p:cNvGrpSpPr>
          <p:nvPr/>
        </p:nvGrpSpPr>
        <p:grpSpPr bwMode="auto">
          <a:xfrm>
            <a:off x="6121401" y="1514476"/>
            <a:ext cx="2449513" cy="1392238"/>
            <a:chOff x="3888" y="970"/>
            <a:chExt cx="1543" cy="877"/>
          </a:xfrm>
        </p:grpSpPr>
        <p:sp>
          <p:nvSpPr>
            <p:cNvPr id="790570" name="Rectangle 42"/>
            <p:cNvSpPr>
              <a:spLocks noChangeArrowheads="1"/>
            </p:cNvSpPr>
            <p:nvPr/>
          </p:nvSpPr>
          <p:spPr bwMode="auto">
            <a:xfrm>
              <a:off x="3975" y="970"/>
              <a:ext cx="1456"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ar-JO" sz="3200" dirty="0">
                  <a:solidFill>
                    <a:srgbClr val="FFFF00"/>
                  </a:solidFill>
                  <a:latin typeface="Times" charset="0"/>
                </a:rPr>
                <a:t>العهد الإبراهيمي</a:t>
              </a:r>
              <a:endParaRPr lang="en-US" sz="2800" dirty="0">
                <a:solidFill>
                  <a:srgbClr val="FFFF00"/>
                </a:solidFill>
                <a:latin typeface="Times" charset="0"/>
              </a:endParaRPr>
            </a:p>
          </p:txBody>
        </p:sp>
        <p:sp>
          <p:nvSpPr>
            <p:cNvPr id="790571" name="Rectangle 43"/>
            <p:cNvSpPr>
              <a:spLocks noChangeArrowheads="1"/>
            </p:cNvSpPr>
            <p:nvPr/>
          </p:nvSpPr>
          <p:spPr bwMode="auto">
            <a:xfrm>
              <a:off x="3888" y="1440"/>
              <a:ext cx="1386"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eaLnBrk="0" hangingPunct="0">
                <a:defRPr/>
              </a:pPr>
              <a:r>
                <a:rPr lang="ar-JO" sz="3600" b="1" i="1" dirty="0">
                  <a:solidFill>
                    <a:srgbClr val="FFFF00"/>
                  </a:solidFill>
                  <a:latin typeface="Times" charset="0"/>
                </a:rPr>
                <a:t>تك 12: 1-3</a:t>
              </a:r>
              <a:endParaRPr lang="en-US" sz="2800" b="1" i="1" dirty="0">
                <a:solidFill>
                  <a:srgbClr val="FFFF00"/>
                </a:solidFill>
                <a:latin typeface="Times"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45"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4546" name="Rectangle 5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4547"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64548" name="Rectangle 54"/>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29</a:t>
            </a:r>
          </a:p>
        </p:txBody>
      </p:sp>
      <p:sp>
        <p:nvSpPr>
          <p:cNvPr id="64554" name="Text Box 60"/>
          <p:cNvSpPr txBox="1">
            <a:spLocks noChangeArrowheads="1"/>
          </p:cNvSpPr>
          <p:nvPr/>
        </p:nvSpPr>
        <p:spPr bwMode="auto">
          <a:xfrm>
            <a:off x="6943725" y="6223998"/>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dirty="0">
                <a:solidFill>
                  <a:srgbClr val="FFFFFF"/>
                </a:solidFill>
                <a:latin typeface="Arial"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2000">
                <a:solidFill>
                  <a:srgbClr val="FFFFFF"/>
                </a:solidFill>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grpSp>
        <p:nvGrpSpPr>
          <p:cNvPr id="7"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64560"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600" b="1">
                <a:solidFill>
                  <a:srgbClr val="FFFFFF"/>
                </a:solidFill>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defRPr/>
            </a:pPr>
            <a:endParaRPr lang="en-US" sz="1600">
              <a:solidFill>
                <a:srgbClr val="00DFCA"/>
              </a:solidFill>
              <a:latin typeface="Comic Sans MS" pitchFamily="-107" charset="0"/>
            </a:endParaRPr>
          </a:p>
        </p:txBody>
      </p:sp>
      <p:grpSp>
        <p:nvGrpSpPr>
          <p:cNvPr id="64" name="Group 73"/>
          <p:cNvGrpSpPr>
            <a:grpSpLocks/>
          </p:cNvGrpSpPr>
          <p:nvPr/>
        </p:nvGrpSpPr>
        <p:grpSpPr bwMode="auto">
          <a:xfrm>
            <a:off x="2863850" y="603250"/>
            <a:ext cx="2555875" cy="2730500"/>
            <a:chOff x="1804" y="380"/>
            <a:chExt cx="1610" cy="1720"/>
          </a:xfrm>
        </p:grpSpPr>
        <p:grpSp>
          <p:nvGrpSpPr>
            <p:cNvPr id="65" name="Group 62"/>
            <p:cNvGrpSpPr>
              <a:grpSpLocks/>
            </p:cNvGrpSpPr>
            <p:nvPr/>
          </p:nvGrpSpPr>
          <p:grpSpPr bwMode="auto">
            <a:xfrm>
              <a:off x="1804" y="380"/>
              <a:ext cx="1610" cy="1720"/>
              <a:chOff x="1780" y="404"/>
              <a:chExt cx="1610" cy="1720"/>
            </a:xfrm>
          </p:grpSpPr>
          <p:sp>
            <p:nvSpPr>
              <p:cNvPr id="68"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9"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defRPr/>
                </a:pPr>
                <a:endParaRPr lang="en-US" sz="1600">
                  <a:solidFill>
                    <a:srgbClr val="00DFCA"/>
                  </a:solidFill>
                  <a:latin typeface="Comic Sans MS" pitchFamily="-107" charset="0"/>
                </a:endParaRPr>
              </a:p>
            </p:txBody>
          </p:sp>
        </p:grpSp>
        <p:sp>
          <p:nvSpPr>
            <p:cNvPr id="66"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eaLnBrk="0" hangingPunct="0">
                <a:defRPr/>
              </a:pPr>
              <a:endParaRPr lang="en-US" sz="2800">
                <a:solidFill>
                  <a:srgbClr val="00DFCA"/>
                </a:solidFill>
                <a:effectLst>
                  <a:outerShdw blurRad="38100" dist="38100" dir="2700000" algn="tl">
                    <a:srgbClr val="000000"/>
                  </a:outerShdw>
                </a:effectLst>
                <a:latin typeface="Comic Sans MS" pitchFamily="-107" charset="0"/>
              </a:endParaRPr>
            </a:p>
          </p:txBody>
        </p:sp>
        <p:sp>
          <p:nvSpPr>
            <p:cNvPr id="67"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eaLnBrk="0" hangingPunct="0">
                <a:defRPr/>
              </a:pPr>
              <a:endParaRPr lang="en-US" sz="2800">
                <a:solidFill>
                  <a:srgbClr val="00DFCA"/>
                </a:solidFill>
                <a:effectLst>
                  <a:outerShdw blurRad="38100" dist="38100" dir="2700000" algn="tl">
                    <a:srgbClr val="000000"/>
                  </a:outerShdw>
                </a:effectLst>
                <a:latin typeface="Comic Sans MS" pitchFamily="-107" charset="0"/>
              </a:endParaRPr>
            </a:p>
          </p:txBody>
        </p:sp>
      </p:grpSp>
    </p:spTree>
    <p:extLst>
      <p:ext uri="{BB962C8B-B14F-4D97-AF65-F5344CB8AC3E}">
        <p14:creationId xmlns:p14="http://schemas.microsoft.com/office/powerpoint/2010/main" val="4052269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par>
                          <p:cTn id="49" fill="hold">
                            <p:stCondLst>
                              <p:cond delay="2100"/>
                            </p:stCondLst>
                            <p:childTnLst>
                              <p:par>
                                <p:cTn id="50" presetID="8" presetClass="emph" presetSubtype="0" fill="hold" nodeType="afterEffect">
                                  <p:stCondLst>
                                    <p:cond delay="0"/>
                                  </p:stCondLst>
                                  <p:childTnLst>
                                    <p:animRot by="21600000">
                                      <p:cBhvr>
                                        <p:cTn id="51" dur="2000" fill="hold"/>
                                        <p:tgtEl>
                                          <p:spTgt spid="64"/>
                                        </p:tgtEl>
                                        <p:attrNameLst>
                                          <p:attrName>r</p:attrName>
                                        </p:attrNameLst>
                                      </p:cBhvr>
                                    </p:animRot>
                                  </p:childTnLst>
                                </p:cTn>
                              </p:par>
                            </p:childTnLst>
                          </p:cTn>
                        </p:par>
                        <p:par>
                          <p:cTn id="52" fill="hold">
                            <p:stCondLst>
                              <p:cond delay="4100"/>
                            </p:stCondLst>
                            <p:childTnLst>
                              <p:par>
                                <p:cTn id="53" presetID="8" presetClass="emph" presetSubtype="0" fill="hold" nodeType="afterEffect">
                                  <p:stCondLst>
                                    <p:cond delay="0"/>
                                  </p:stCondLst>
                                  <p:childTnLst>
                                    <p:animRot by="21600000">
                                      <p:cBhvr>
                                        <p:cTn id="54" dur="2000" fill="hold"/>
                                        <p:tgtEl>
                                          <p:spTgt spid="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83099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altLang="ja-JP" sz="2400" b="1" dirty="0">
                <a:solidFill>
                  <a:srgbClr val="FFFF00"/>
                </a:solidFill>
                <a:latin typeface="Arial" charset="0"/>
              </a:rPr>
              <a:t>فقال خذ ابنك وحيدك الذي تحبه إسحاق و اذهب إلى أرض المريا و أصعده هناك محرقة على أحد الجبال الذي اقول لك</a:t>
            </a:r>
            <a:endParaRPr lang="en-US" sz="2400" b="1" dirty="0">
              <a:solidFill>
                <a:srgbClr val="FFFF00"/>
              </a:solidFill>
              <a:latin typeface="Arial"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8618"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8619"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8620"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42423" name="Text Box 23"/>
          <p:cNvSpPr txBox="1">
            <a:spLocks noChangeArrowheads="1"/>
          </p:cNvSpPr>
          <p:nvPr/>
        </p:nvSpPr>
        <p:spPr bwMode="auto">
          <a:xfrm>
            <a:off x="628650" y="4298950"/>
            <a:ext cx="78835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2400" b="1" dirty="0"/>
              <a:t>ملاحظة دراسة : "في النص العبري ، يتبع" إسحاق "جملة" من تحب "، من أجل زيادة التأثير:" ابنك ، ابنك الوحيد ، الذي تحبه - إسحاق ". كان إسحاق هو الوحيد. "ابن الوعد".</a:t>
            </a:r>
            <a:endParaRPr lang="en-US" sz="2400" b="1" i="1" dirty="0">
              <a:solidFill>
                <a:srgbClr val="66FFFF"/>
              </a:solidFill>
              <a:latin typeface="Arial" charset="0"/>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4400" b="1" dirty="0">
                <a:effectLst>
                  <a:outerShdw blurRad="38100" dist="38100" dir="2700000" algn="tl">
                    <a:srgbClr val="000000"/>
                  </a:outerShdw>
                </a:effectLst>
                <a:latin typeface="Arial Black" charset="0"/>
              </a:rPr>
              <a:t>أي ابن ؟</a:t>
            </a:r>
            <a:endParaRPr lang="en-US" sz="4400" b="1" dirty="0">
              <a:effectLst>
                <a:outerShdw blurRad="38100" dist="38100" dir="2700000" algn="tl">
                  <a:srgbClr val="000000"/>
                </a:outerShdw>
              </a:effectLst>
              <a:latin typeface="Arial Black" charset="0"/>
            </a:endParaRPr>
          </a:p>
        </p:txBody>
      </p:sp>
      <p:sp>
        <p:nvSpPr>
          <p:cNvPr id="68627"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2426" name="Oval 26"/>
          <p:cNvSpPr>
            <a:spLocks noChangeArrowheads="1"/>
          </p:cNvSpPr>
          <p:nvPr/>
        </p:nvSpPr>
        <p:spPr bwMode="auto">
          <a:xfrm>
            <a:off x="3500431" y="1857365"/>
            <a:ext cx="857256" cy="50006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27" name="Oval 27"/>
          <p:cNvSpPr>
            <a:spLocks noChangeArrowheads="1"/>
          </p:cNvSpPr>
          <p:nvPr/>
        </p:nvSpPr>
        <p:spPr bwMode="auto">
          <a:xfrm>
            <a:off x="3143240" y="4268788"/>
            <a:ext cx="1000132" cy="517534"/>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28" name="Oval 28"/>
          <p:cNvSpPr>
            <a:spLocks noChangeArrowheads="1"/>
          </p:cNvSpPr>
          <p:nvPr/>
        </p:nvSpPr>
        <p:spPr bwMode="auto">
          <a:xfrm>
            <a:off x="1142976" y="4357695"/>
            <a:ext cx="1285884" cy="428628"/>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31</a:t>
            </a:r>
          </a:p>
        </p:txBody>
      </p:sp>
      <p:sp>
        <p:nvSpPr>
          <p:cNvPr id="6863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42432" name="Text Box 32"/>
          <p:cNvSpPr txBox="1">
            <a:spLocks noChangeArrowheads="1"/>
          </p:cNvSpPr>
          <p:nvPr/>
        </p:nvSpPr>
        <p:spPr bwMode="auto">
          <a:xfrm>
            <a:off x="546100" y="5651500"/>
            <a:ext cx="7632700" cy="830997"/>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algn="ctr" eaLnBrk="0" hangingPunct="0">
              <a:spcBef>
                <a:spcPct val="50000"/>
              </a:spcBef>
              <a:defRPr/>
            </a:pPr>
            <a:r>
              <a:rPr lang="ar-JO" b="1" dirty="0"/>
              <a:t>2 أخ 3: 1 يعرّف المؤلف هذا الموقع بجبل الهيكل [تحديد موقع قبة الصخرة اليوم].</a:t>
            </a:r>
            <a:endParaRPr lang="en-US" b="1" i="1" dirty="0">
              <a:solidFill>
                <a:srgbClr val="FFFFFF"/>
              </a:solidFill>
              <a:latin typeface="Arial" pitchFamily="-107" charset="0"/>
            </a:endParaRPr>
          </a:p>
        </p:txBody>
      </p:sp>
      <p:sp>
        <p:nvSpPr>
          <p:cNvPr id="742429" name="Oval 29"/>
          <p:cNvSpPr>
            <a:spLocks noChangeArrowheads="1"/>
          </p:cNvSpPr>
          <p:nvPr/>
        </p:nvSpPr>
        <p:spPr bwMode="auto">
          <a:xfrm>
            <a:off x="3143240" y="5643578"/>
            <a:ext cx="1357322" cy="50006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8635" name="Text Box 33"/>
          <p:cNvSpPr txBox="1">
            <a:spLocks noChangeArrowheads="1"/>
          </p:cNvSpPr>
          <p:nvPr/>
        </p:nvSpPr>
        <p:spPr bwMode="auto">
          <a:xfrm>
            <a:off x="1792288" y="0"/>
            <a:ext cx="19939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ar-JO" sz="1200" b="1" dirty="0">
                <a:solidFill>
                  <a:srgbClr val="FFFFFF"/>
                </a:solidFill>
              </a:rPr>
              <a:t>تك 22: 2، 2 أخ 3“ 1</a:t>
            </a:r>
            <a:endParaRPr lang="en-US" sz="1200" b="1" dirty="0">
              <a:solidFill>
                <a:srgbClr val="FFFFFF"/>
              </a:solidFill>
            </a:endParaRPr>
          </a:p>
        </p:txBody>
      </p:sp>
      <p:grpSp>
        <p:nvGrpSpPr>
          <p:cNvPr id="68636"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68637"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600" b="1">
                <a:solidFill>
                  <a:srgbClr val="FFFFFF"/>
                </a:solidFill>
              </a:rPr>
              <a:t>3</a:t>
            </a:r>
          </a:p>
        </p:txBody>
      </p:sp>
    </p:spTree>
    <p:extLst>
      <p:ext uri="{BB962C8B-B14F-4D97-AF65-F5344CB8AC3E}">
        <p14:creationId xmlns:p14="http://schemas.microsoft.com/office/powerpoint/2010/main" val="1092191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eaLnBrk="0" hangingPunct="0">
              <a:spcBef>
                <a:spcPct val="50000"/>
              </a:spcBef>
              <a:defRPr/>
            </a:pPr>
            <a:endParaRPr lang="en-US" sz="2000" b="1">
              <a:solidFill>
                <a:srgbClr val="FFD34A"/>
              </a:solidFill>
              <a:latin typeface="Comic Sans MS" pitchFamily="-107"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0666"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0667"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0668"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0673"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400" b="1">
                <a:solidFill>
                  <a:srgbClr val="FFFFFF"/>
                </a:solidFill>
              </a:rPr>
              <a:t>2</a:t>
            </a:r>
          </a:p>
        </p:txBody>
      </p:sp>
      <p:sp>
        <p:nvSpPr>
          <p:cNvPr id="743447" name="Rectangle 23"/>
          <p:cNvSpPr>
            <a:spLocks noChangeArrowheads="1"/>
          </p:cNvSpPr>
          <p:nvPr/>
        </p:nvSpPr>
        <p:spPr bwMode="auto">
          <a:xfrm>
            <a:off x="1112838" y="2014538"/>
            <a:ext cx="6956425" cy="227754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eaLnBrk="0" hangingPunct="0">
              <a:spcBef>
                <a:spcPct val="50000"/>
              </a:spcBef>
              <a:defRPr/>
            </a:pPr>
            <a:r>
              <a:rPr lang="ar-JO" sz="2800" b="1" dirty="0">
                <a:solidFill>
                  <a:srgbClr val="FFFF00"/>
                </a:solidFill>
                <a:latin typeface="Arial" charset="0"/>
              </a:rPr>
              <a:t>و أما إسماعيل فقد سمعت لك فيه ها أنا أباركه و أثمره و أكثره كثيراً جداً اثني عشر رئيساً يلد و أجعله أمة كبيرة و </a:t>
            </a:r>
            <a:r>
              <a:rPr lang="ar-JO" sz="2800" b="1" dirty="0">
                <a:latin typeface="Arial" charset="0"/>
              </a:rPr>
              <a:t>لكن عهدي أقيمه مع إسحاق </a:t>
            </a:r>
            <a:r>
              <a:rPr lang="ar-JO" sz="2800" b="1" dirty="0">
                <a:solidFill>
                  <a:srgbClr val="FFFF00"/>
                </a:solidFill>
                <a:latin typeface="Arial" charset="0"/>
              </a:rPr>
              <a:t>الذي الده لك سارة في هذا الوقت في السنة الآتية</a:t>
            </a:r>
            <a:endParaRPr lang="en-US" sz="2800" b="1" dirty="0">
              <a:solidFill>
                <a:srgbClr val="FFFF00"/>
              </a:solidFill>
              <a:latin typeface="Arial" charset="0"/>
            </a:endParaRPr>
          </a:p>
          <a:p>
            <a:pPr eaLnBrk="0" hangingPunct="0">
              <a:spcBef>
                <a:spcPct val="50000"/>
              </a:spcBef>
              <a:defRPr/>
            </a:pPr>
            <a:r>
              <a:rPr lang="en-US" sz="2000" b="1" dirty="0">
                <a:solidFill>
                  <a:srgbClr val="FFFF00"/>
                </a:solidFill>
                <a:latin typeface="Arial" charset="0"/>
              </a:rPr>
              <a:t>				</a:t>
            </a:r>
            <a:r>
              <a:rPr lang="ar-JO" sz="2000" b="1" dirty="0">
                <a:solidFill>
                  <a:srgbClr val="FFFF00"/>
                </a:solidFill>
                <a:latin typeface="Arial" charset="0"/>
              </a:rPr>
              <a:t>تكوين 17: 20-21</a:t>
            </a:r>
            <a:endParaRPr lang="en-US" sz="2800" b="1" dirty="0">
              <a:solidFill>
                <a:srgbClr val="FFFF00"/>
              </a:solidFill>
              <a:latin typeface="Arial" charset="0"/>
            </a:endParaRPr>
          </a:p>
        </p:txBody>
      </p:sp>
      <p:sp>
        <p:nvSpPr>
          <p:cNvPr id="70675"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3450" name="Oval 26"/>
          <p:cNvSpPr>
            <a:spLocks noChangeArrowheads="1"/>
          </p:cNvSpPr>
          <p:nvPr/>
        </p:nvSpPr>
        <p:spPr bwMode="auto">
          <a:xfrm>
            <a:off x="5857884" y="2043113"/>
            <a:ext cx="1214446"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4400" dirty="0">
                <a:effectLst>
                  <a:outerShdw blurRad="38100" dist="38100" dir="2700000" algn="tl">
                    <a:srgbClr val="000000"/>
                  </a:outerShdw>
                </a:effectLst>
                <a:latin typeface="Arial Black" charset="0"/>
              </a:rPr>
              <a:t>أي ابن</a:t>
            </a:r>
            <a:endParaRPr lang="en-US" sz="4400" dirty="0">
              <a:effectLst>
                <a:outerShdw blurRad="38100" dist="38100" dir="2700000" algn="tl">
                  <a:srgbClr val="000000"/>
                </a:outerShdw>
              </a:effectLst>
              <a:latin typeface="Arial Black" charset="0"/>
            </a:endParaRP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32</a:t>
            </a:r>
          </a:p>
        </p:txBody>
      </p:sp>
      <p:sp>
        <p:nvSpPr>
          <p:cNvPr id="7068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ar-JO" sz="1200" b="1" dirty="0">
                <a:solidFill>
                  <a:srgbClr val="FFFFFF"/>
                </a:solidFill>
              </a:rPr>
              <a:t>تك 17: 20-21</a:t>
            </a:r>
            <a:endParaRPr lang="en-US" sz="1200" b="1" dirty="0">
              <a:solidFill>
                <a:srgbClr val="FFFFFF"/>
              </a:solidFill>
            </a:endParaRPr>
          </a:p>
        </p:txBody>
      </p:sp>
      <p:grpSp>
        <p:nvGrpSpPr>
          <p:cNvPr id="70682"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810169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33</a:t>
            </a:r>
          </a:p>
        </p:txBody>
      </p:sp>
      <p:sp>
        <p:nvSpPr>
          <p:cNvPr id="72710"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2711"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400" b="1">
                <a:solidFill>
                  <a:srgbClr val="FFFFFF"/>
                </a:solidFill>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b="1" dirty="0">
                <a:solidFill>
                  <a:srgbClr val="FFFF00"/>
                </a:solidFill>
                <a:effectLst>
                  <a:outerShdw blurRad="38100" dist="38100" dir="2700000" algn="tl">
                    <a:srgbClr val="000000"/>
                  </a:outerShdw>
                </a:effectLst>
              </a:rPr>
              <a:t>قارن بين الهدايا </a:t>
            </a:r>
            <a:r>
              <a:rPr lang="ar-JO" b="1" u="sng" dirty="0">
                <a:solidFill>
                  <a:srgbClr val="FFFF00"/>
                </a:solidFill>
                <a:effectLst>
                  <a:outerShdw blurRad="38100" dist="38100" dir="2700000" algn="tl">
                    <a:srgbClr val="000000"/>
                  </a:outerShdw>
                </a:effectLst>
              </a:rPr>
              <a:t>اليوم</a:t>
            </a:r>
            <a:endParaRPr lang="en-US" b="1" u="sng" dirty="0">
              <a:solidFill>
                <a:srgbClr val="FFFF00"/>
              </a:solidFill>
              <a:effectLst>
                <a:outerShdw blurRad="38100" dist="38100" dir="2700000" algn="tl">
                  <a:srgbClr val="000000"/>
                </a:outerShdw>
              </a:effectLst>
            </a:endParaRP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b="1" dirty="0">
                <a:solidFill>
                  <a:srgbClr val="FFFF00"/>
                </a:solidFill>
                <a:effectLst>
                  <a:outerShdw blurRad="38100" dist="38100" dir="2700000" algn="tl">
                    <a:srgbClr val="000000"/>
                  </a:outerShdw>
                </a:effectLst>
              </a:rPr>
              <a:t>إسماعيل</a:t>
            </a:r>
            <a:endParaRPr lang="en-US" b="1" dirty="0">
              <a:solidFill>
                <a:srgbClr val="FFFF00"/>
              </a:solidFill>
              <a:effectLst>
                <a:outerShdw blurRad="38100" dist="38100" dir="2700000" algn="tl">
                  <a:srgbClr val="000000"/>
                </a:outerShdw>
              </a:effectLst>
            </a:endParaRPr>
          </a:p>
        </p:txBody>
      </p:sp>
      <p:grpSp>
        <p:nvGrpSpPr>
          <p:cNvPr id="72716" name="Group 41"/>
          <p:cNvGrpSpPr>
            <a:grpSpLocks/>
          </p:cNvGrpSpPr>
          <p:nvPr/>
        </p:nvGrpSpPr>
        <p:grpSpPr bwMode="auto">
          <a:xfrm>
            <a:off x="8004175"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727" name="Rectangle 10"/>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2728" name="Rectangle 11"/>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2729" name="Rectangle 12"/>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733" name="Rectangle 27"/>
            <p:cNvSpPr>
              <a:spLocks noChangeArrowheads="1"/>
            </p:cNvSpPr>
            <p:nvPr/>
          </p:nvSpPr>
          <p:spPr bwMode="auto">
            <a:xfrm>
              <a:off x="5242" y="2541"/>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gr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ar-JO" b="1" dirty="0">
                <a:solidFill>
                  <a:srgbClr val="FFFF00"/>
                </a:solidFill>
                <a:effectLst>
                  <a:outerShdw blurRad="38100" dist="38100" dir="2700000" algn="tl">
                    <a:srgbClr val="000000"/>
                  </a:outerShdw>
                </a:effectLst>
              </a:rPr>
              <a:t>إسحق</a:t>
            </a:r>
            <a:endParaRPr lang="en-US" b="1" dirty="0">
              <a:solidFill>
                <a:srgbClr val="FFFF00"/>
              </a:solidFill>
              <a:effectLst>
                <a:outerShdw blurRad="38100" dist="38100" dir="2700000" algn="tl">
                  <a:srgbClr val="000000"/>
                </a:outerShdw>
              </a:effectLst>
            </a:endParaRPr>
          </a:p>
        </p:txBody>
      </p:sp>
      <p:sp>
        <p:nvSpPr>
          <p:cNvPr id="744495" name="Text Box 47"/>
          <p:cNvSpPr txBox="1">
            <a:spLocks noChangeArrowheads="1"/>
          </p:cNvSpPr>
          <p:nvPr/>
        </p:nvSpPr>
        <p:spPr bwMode="auto">
          <a:xfrm>
            <a:off x="5235575" y="4365625"/>
            <a:ext cx="3101975" cy="1323439"/>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3200" b="1" i="1" dirty="0">
                <a:solidFill>
                  <a:srgbClr val="FFFFFF"/>
                </a:solidFill>
                <a:effectLst>
                  <a:outerShdw blurRad="38100" dist="38100" dir="2700000" algn="tl">
                    <a:srgbClr val="000000"/>
                  </a:outerShdw>
                </a:effectLst>
              </a:rPr>
              <a:t>لماذا هذا</a:t>
            </a:r>
          </a:p>
          <a:p>
            <a:pPr algn="ctr" eaLnBrk="0" hangingPunct="0">
              <a:spcBef>
                <a:spcPct val="50000"/>
              </a:spcBef>
              <a:defRPr/>
            </a:pPr>
            <a:r>
              <a:rPr lang="ar-JO" sz="3200" b="1" i="1" dirty="0">
                <a:solidFill>
                  <a:srgbClr val="FFFFFF"/>
                </a:solidFill>
                <a:effectLst>
                  <a:outerShdw blurRad="38100" dist="38100" dir="2700000" algn="tl">
                    <a:srgbClr val="000000"/>
                  </a:outerShdw>
                </a:effectLst>
              </a:rPr>
              <a:t> الإختلاف الهائل ؟</a:t>
            </a:r>
            <a:endParaRPr lang="en-US" sz="3200" b="1" i="1"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228624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4765"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4766"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b="1" dirty="0">
                <a:solidFill>
                  <a:srgbClr val="FFFF00"/>
                </a:solidFill>
                <a:effectLst>
                  <a:outerShdw blurRad="38100" dist="38100" dir="2700000" algn="tl">
                    <a:srgbClr val="000000"/>
                  </a:outerShdw>
                </a:effectLst>
              </a:rPr>
              <a:t>قارن الجغرافيا</a:t>
            </a:r>
            <a:endParaRPr lang="en-US" b="1" dirty="0">
              <a:solidFill>
                <a:srgbClr val="FFFF00"/>
              </a:solidFill>
              <a:effectLst>
                <a:outerShdw blurRad="38100" dist="38100" dir="2700000" algn="tl">
                  <a:srgbClr val="000000"/>
                </a:outerShdw>
              </a:effectLst>
            </a:endParaRP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27" name="Text Box 34"/>
          <p:cNvSpPr txBox="1">
            <a:spLocks noChangeArrowheads="1"/>
          </p:cNvSpPr>
          <p:nvPr/>
        </p:nvSpPr>
        <p:spPr bwMode="auto">
          <a:xfrm>
            <a:off x="979904" y="4151148"/>
            <a:ext cx="3352382" cy="584776"/>
          </a:xfrm>
          <a:prstGeom prst="rect">
            <a:avLst/>
          </a:prstGeom>
          <a:solidFill>
            <a:srgbClr val="800000"/>
          </a:solidFill>
          <a:ln>
            <a:noFill/>
          </a:ln>
          <a:effectLst/>
        </p:spPr>
        <p:txBody>
          <a:bodyPr wrap="square">
            <a:spAutoFit/>
            <a:flatTx/>
          </a:bodyPr>
          <a:lstStyle/>
          <a:p>
            <a:pPr algn="ctr" fontAlgn="auto">
              <a:spcBef>
                <a:spcPct val="50000"/>
              </a:spcBef>
              <a:spcAft>
                <a:spcPts val="0"/>
              </a:spcAft>
              <a:defRPr/>
            </a:pPr>
            <a:r>
              <a:rPr lang="ar-JO" altLang="ja-JP" sz="3200" b="1" kern="0" dirty="0">
                <a:solidFill>
                  <a:srgbClr val="FFFFFF"/>
                </a:solidFill>
                <a:latin typeface="Arial"/>
                <a:ea typeface="宋体" charset="0"/>
                <a:cs typeface="Arial"/>
              </a:rPr>
              <a:t>العالم العربي</a:t>
            </a:r>
            <a:endParaRPr lang="zh-CN" altLang="en-US" sz="3200" b="1" kern="0" dirty="0">
              <a:solidFill>
                <a:srgbClr val="FFFFFF"/>
              </a:solidFill>
              <a:latin typeface="Arial"/>
              <a:ea typeface="宋体" charset="0"/>
              <a:cs typeface="Arial"/>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algn="ctr" defTabSz="457200" fontAlgn="auto">
              <a:spcAft>
                <a:spcPts val="0"/>
              </a:spcAft>
            </a:pPr>
            <a:r>
              <a:rPr lang="ar-JO" altLang="zh-CN" sz="2800" b="1" dirty="0">
                <a:solidFill>
                  <a:srgbClr val="00FF00"/>
                </a:solidFill>
                <a:latin typeface="Arial"/>
                <a:cs typeface="Arial"/>
              </a:rPr>
              <a:t>إسرائيل و</a:t>
            </a:r>
            <a:endParaRPr lang="en-US" altLang="zh-CN" sz="2800" b="1" dirty="0">
              <a:solidFill>
                <a:srgbClr val="00FF00"/>
              </a:solidFill>
              <a:latin typeface="Arial"/>
              <a:cs typeface="Arial"/>
            </a:endParaRPr>
          </a:p>
        </p:txBody>
      </p:sp>
    </p:spTree>
    <p:extLst>
      <p:ext uri="{BB962C8B-B14F-4D97-AF65-F5344CB8AC3E}">
        <p14:creationId xmlns:p14="http://schemas.microsoft.com/office/powerpoint/2010/main" val="2649349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6813" name="Rectangle 20"/>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6814" name="Rectangle 21"/>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3200" b="1" dirty="0">
                <a:solidFill>
                  <a:srgbClr val="FFFF00"/>
                </a:solidFill>
                <a:effectLst>
                  <a:outerShdw blurRad="38100" dist="38100" dir="2700000" algn="tl">
                    <a:srgbClr val="000000"/>
                  </a:outerShdw>
                </a:effectLst>
              </a:rPr>
              <a:t>قارن الجغرافيا</a:t>
            </a:r>
            <a:endParaRPr lang="en-US" sz="3200" b="1" dirty="0">
              <a:solidFill>
                <a:srgbClr val="FFFF00"/>
              </a:solidFill>
              <a:effectLst>
                <a:outerShdw blurRad="38100" dist="38100" dir="2700000" algn="tl">
                  <a:srgbClr val="000000"/>
                </a:outerShdw>
              </a:effectLst>
            </a:endParaRP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3200" b="1" dirty="0">
                <a:solidFill>
                  <a:srgbClr val="FFFF00"/>
                </a:solidFill>
                <a:effectLst>
                  <a:outerShdw blurRad="38100" dist="38100" dir="2700000" algn="tl">
                    <a:srgbClr val="000000"/>
                  </a:outerShdw>
                </a:effectLst>
              </a:rPr>
              <a:t>إسماعيل مقابل إسحق</a:t>
            </a:r>
            <a:endParaRPr lang="en-US" sz="3200" b="1" dirty="0">
              <a:solidFill>
                <a:srgbClr val="FFFF00"/>
              </a:solidFill>
              <a:effectLst>
                <a:outerShdw blurRad="38100" dist="38100" dir="2700000" algn="tl">
                  <a:srgbClr val="000000"/>
                </a:outerShdw>
              </a:effectLst>
            </a:endParaRP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35</a:t>
            </a:r>
          </a:p>
        </p:txBody>
      </p:sp>
      <p:sp>
        <p:nvSpPr>
          <p:cNvPr id="7682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Tree>
    <p:extLst>
      <p:ext uri="{BB962C8B-B14F-4D97-AF65-F5344CB8AC3E}">
        <p14:creationId xmlns:p14="http://schemas.microsoft.com/office/powerpoint/2010/main" val="3299442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485785" y="6593053"/>
            <a:ext cx="812800" cy="244475"/>
          </a:xfrm>
          <a:prstGeom prst="rect">
            <a:avLst/>
          </a:prstGeom>
          <a:solidFill>
            <a:srgbClr val="800000"/>
          </a:solid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endParaRPr lang="ko-KR" altLang="en-US" sz="1200" b="1">
              <a:solidFill>
                <a:srgbClr val="FFFFFF"/>
              </a:solidFill>
              <a:latin typeface="Comic Sans MS"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ko-KR" altLang="en-US" sz="2000">
              <a:solidFill>
                <a:srgbClr val="FFA27C"/>
              </a:solidFill>
              <a:latin typeface="B VAG Rounded Bold" charset="0"/>
              <a:ea typeface="Gulim" charset="0"/>
              <a:cs typeface="Gulim" charset="0"/>
            </a:endParaRPr>
          </a:p>
        </p:txBody>
      </p:sp>
      <p:grpSp>
        <p:nvGrpSpPr>
          <p:cNvPr id="80899"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defRPr/>
              </a:pPr>
              <a:r>
                <a:rPr lang="en-US" altLang="ko-KR" sz="8800">
                  <a:solidFill>
                    <a:srgbClr val="FFD34A"/>
                  </a:solidFill>
                  <a:latin typeface="Times" charset="0"/>
                  <a:ea typeface="Gulim" charset="0"/>
                  <a:cs typeface="Gulim"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sp>
        <p:nvSpPr>
          <p:cNvPr id="747540" name="Text Box 20"/>
          <p:cNvSpPr txBox="1">
            <a:spLocks noChangeArrowheads="1"/>
          </p:cNvSpPr>
          <p:nvPr/>
        </p:nvSpPr>
        <p:spPr bwMode="auto">
          <a:xfrm>
            <a:off x="8590615" y="6403946"/>
            <a:ext cx="3273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ko-KR" sz="2000" dirty="0">
                <a:solidFill>
                  <a:srgbClr val="FFFFFF"/>
                </a:solidFill>
                <a:latin typeface="Arial" charset="0"/>
                <a:ea typeface="Gulim" charset="0"/>
                <a:cs typeface="Gulim" charset="0"/>
              </a:rPr>
              <a:t>4</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defRPr/>
            </a:pPr>
            <a:r>
              <a:rPr lang="ar-JO" sz="2800" b="1" dirty="0">
                <a:solidFill>
                  <a:srgbClr val="FFFF00"/>
                </a:solidFill>
                <a:effectLst>
                  <a:outerShdw blurRad="38100" dist="38100" dir="2700000" algn="tl">
                    <a:srgbClr val="000000"/>
                  </a:outerShdw>
                </a:effectLst>
                <a:latin typeface="Comic Sans MS" charset="0"/>
              </a:rPr>
              <a:t>قارن الجغرافيا</a:t>
            </a:r>
            <a:endParaRPr lang="en-US" sz="2800" b="1" dirty="0">
              <a:solidFill>
                <a:srgbClr val="FFFF00"/>
              </a:solidFill>
              <a:effectLst>
                <a:outerShdw blurRad="38100" dist="38100" dir="2700000" algn="tl">
                  <a:srgbClr val="000000"/>
                </a:outerShdw>
              </a:effectLst>
              <a:latin typeface="Comic Sans MS" charset="0"/>
            </a:endParaRPr>
          </a:p>
        </p:txBody>
      </p:sp>
      <p:sp>
        <p:nvSpPr>
          <p:cNvPr id="747550" name="Rectangle 30"/>
          <p:cNvSpPr>
            <a:spLocks noChangeArrowheads="1"/>
          </p:cNvSpPr>
          <p:nvPr/>
        </p:nvSpPr>
        <p:spPr bwMode="auto">
          <a:xfrm>
            <a:off x="8104856" y="659146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ko-KR" sz="1000" b="1" dirty="0">
                <a:solidFill>
                  <a:srgbClr val="FFFFFF"/>
                </a:solidFill>
                <a:effectLst>
                  <a:outerShdw blurRad="38100" dist="38100" dir="2700000" algn="tl">
                    <a:srgbClr val="000000"/>
                  </a:outerShdw>
                </a:effectLst>
                <a:latin typeface="Comic Sans MS" charset="0"/>
                <a:ea typeface="Gulim" charset="0"/>
                <a:cs typeface="Gulim" charset="0"/>
              </a:rPr>
              <a:t>36</a:t>
            </a:r>
          </a:p>
        </p:txBody>
      </p:sp>
      <p:sp>
        <p:nvSpPr>
          <p:cNvPr id="747551" name="Text Box 31"/>
          <p:cNvSpPr txBox="1">
            <a:spLocks noChangeArrowheads="1"/>
          </p:cNvSpPr>
          <p:nvPr/>
        </p:nvSpPr>
        <p:spPr bwMode="auto">
          <a:xfrm>
            <a:off x="6859507" y="6240870"/>
            <a:ext cx="190358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ko-KR" sz="1200" b="1" dirty="0">
                <a:solidFill>
                  <a:srgbClr val="FFFFFF"/>
                </a:solidFill>
                <a:latin typeface="Arial" charset="0"/>
                <a:ea typeface="Gulim" charset="0"/>
                <a:cs typeface="Gulim" charset="0"/>
              </a:rPr>
              <a:t>Handbook, pages 19-24</a:t>
            </a:r>
          </a:p>
        </p:txBody>
      </p:sp>
      <p:grpSp>
        <p:nvGrpSpPr>
          <p:cNvPr id="80913" name="Group 33"/>
          <p:cNvGrpSpPr>
            <a:grpSpLocks/>
          </p:cNvGrpSpPr>
          <p:nvPr/>
        </p:nvGrpSpPr>
        <p:grpSpPr bwMode="auto">
          <a:xfrm>
            <a:off x="8004175" y="3432175"/>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80921"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0922"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0923"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80927"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ar-JO" altLang="ko-KR" b="1" dirty="0">
                  <a:solidFill>
                    <a:srgbClr val="33CC33"/>
                  </a:solidFill>
                  <a:latin typeface="Arial Black" charset="0"/>
                  <a:ea typeface="Gulim" charset="0"/>
                  <a:cs typeface="Gulim" charset="0"/>
                </a:rPr>
                <a:t>إسرائيل و </a:t>
              </a:r>
              <a:endParaRPr lang="en-US" altLang="ko-KR" b="1" dirty="0">
                <a:solidFill>
                  <a:srgbClr val="33CC33"/>
                </a:solidFill>
                <a:latin typeface="Arial Black" charset="0"/>
                <a:ea typeface="Gulim" charset="0"/>
                <a:cs typeface="Gulim" charset="0"/>
              </a:endParaRP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ar-JO" sz="2800" b="1" dirty="0">
                  <a:solidFill>
                    <a:srgbClr val="FFFFFF"/>
                  </a:solidFill>
                  <a:latin typeface="Arial"/>
                  <a:ea typeface="ＭＳ Ｐゴシック"/>
                  <a:cs typeface="Arial"/>
                </a:rPr>
                <a:t>فرنسا</a:t>
              </a:r>
              <a:endParaRPr lang="en-US" sz="2800" b="1" dirty="0">
                <a:solidFill>
                  <a:srgbClr val="FFFFFF"/>
                </a:solidFill>
                <a:latin typeface="Arial"/>
                <a:ea typeface="ＭＳ Ｐゴシック"/>
                <a:cs typeface="Arial"/>
              </a:endParaRP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ar-JO" altLang="ko-KR" b="1" dirty="0">
                  <a:solidFill>
                    <a:srgbClr val="33CC33"/>
                  </a:solidFill>
                  <a:latin typeface="Arial Black" charset="0"/>
                  <a:ea typeface="Gulim" charset="0"/>
                  <a:cs typeface="Gulim" charset="0"/>
                </a:rPr>
                <a:t>إسرائيل و </a:t>
              </a:r>
              <a:endParaRPr lang="en-US" altLang="ko-KR" b="1" dirty="0">
                <a:solidFill>
                  <a:srgbClr val="33CC33"/>
                </a:solidFill>
                <a:latin typeface="Arial Black" charset="0"/>
                <a:ea typeface="Gulim" charset="0"/>
                <a:cs typeface="Gulim" charset="0"/>
              </a:endParaRP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ar-JO" sz="2800" b="1" dirty="0">
                  <a:solidFill>
                    <a:srgbClr val="FFFFFF"/>
                  </a:solidFill>
                  <a:latin typeface="Arial"/>
                  <a:ea typeface="ＭＳ Ｐゴシック"/>
                  <a:cs typeface="Arial"/>
                </a:rPr>
                <a:t>أستراليا</a:t>
              </a:r>
              <a:endParaRPr lang="en-US" sz="2800" b="1" dirty="0">
                <a:solidFill>
                  <a:srgbClr val="FFFFFF"/>
                </a:solidFill>
                <a:latin typeface="Arial"/>
                <a:ea typeface="ＭＳ Ｐゴシック"/>
                <a:cs typeface="Arial"/>
              </a:endParaRP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ar-JO" altLang="ko-KR" b="1" dirty="0">
                  <a:solidFill>
                    <a:srgbClr val="33CC33"/>
                  </a:solidFill>
                  <a:latin typeface="Arial Black" charset="0"/>
                  <a:ea typeface="Gulim" charset="0"/>
                  <a:cs typeface="Gulim" charset="0"/>
                </a:rPr>
                <a:t>إسرائيل و</a:t>
              </a:r>
              <a:endParaRPr lang="en-US" altLang="ko-KR" b="1" dirty="0">
                <a:solidFill>
                  <a:srgbClr val="33CC33"/>
                </a:solidFill>
                <a:latin typeface="Arial Black" charset="0"/>
                <a:ea typeface="Gulim" charset="0"/>
                <a:cs typeface="Gulim" charset="0"/>
              </a:endParaRP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ar-JO" sz="2800" b="1" dirty="0">
                  <a:solidFill>
                    <a:srgbClr val="FFFFFF"/>
                  </a:solidFill>
                  <a:latin typeface="Arial"/>
                  <a:ea typeface="ＭＳ Ｐゴシック"/>
                  <a:cs typeface="Arial"/>
                </a:rPr>
                <a:t>ماين</a:t>
              </a:r>
              <a:endParaRPr lang="en-US" sz="2800" b="1" dirty="0">
                <a:solidFill>
                  <a:srgbClr val="FFFFFF"/>
                </a:solidFill>
                <a:latin typeface="Arial"/>
                <a:ea typeface="ＭＳ Ｐゴシック"/>
                <a:cs typeface="Arial"/>
              </a:endParaRPr>
            </a:p>
          </p:txBody>
        </p:sp>
      </p:grpSp>
      <p:sp>
        <p:nvSpPr>
          <p:cNvPr id="48" name="TextBox 47"/>
          <p:cNvSpPr txBox="1"/>
          <p:nvPr/>
        </p:nvSpPr>
        <p:spPr>
          <a:xfrm>
            <a:off x="6215366" y="5459938"/>
            <a:ext cx="2389143" cy="923330"/>
          </a:xfrm>
          <a:prstGeom prst="rect">
            <a:avLst/>
          </a:prstGeom>
          <a:noFill/>
        </p:spPr>
        <p:txBody>
          <a:bodyPr wrap="square" rtlCol="0">
            <a:spAutoFit/>
          </a:bodyPr>
          <a:lstStyle/>
          <a:p>
            <a:pPr algn="ctr" defTabSz="457200" fontAlgn="auto">
              <a:spcBef>
                <a:spcPts val="0"/>
              </a:spcBef>
              <a:spcAft>
                <a:spcPts val="0"/>
              </a:spcAft>
            </a:pPr>
            <a:r>
              <a:rPr lang="ar-JO" sz="1800" b="1" dirty="0"/>
              <a:t>الخرائط المرسومة </a:t>
            </a:r>
          </a:p>
          <a:p>
            <a:pPr algn="ctr" defTabSz="457200" fontAlgn="auto">
              <a:spcBef>
                <a:spcPts val="0"/>
              </a:spcBef>
              <a:spcAft>
                <a:spcPts val="0"/>
              </a:spcAft>
            </a:pPr>
            <a:r>
              <a:rPr lang="ar-JO" sz="1800" b="1" dirty="0"/>
              <a:t>بنفس المقياس مع إسرائيل باللون الأزرق</a:t>
            </a:r>
            <a:endParaRPr lang="en-US" sz="1800" b="1" dirty="0">
              <a:solidFill>
                <a:srgbClr val="FFFFFF"/>
              </a:solidFill>
              <a:effectLst>
                <a:outerShdw blurRad="50800" dist="76200" dir="2700000" algn="tl" rotWithShape="0">
                  <a:srgbClr val="000000"/>
                </a:outerShdw>
              </a:effectLst>
              <a:latin typeface="Arial"/>
              <a:ea typeface="ＭＳ Ｐゴシック"/>
              <a:cs typeface="Arial"/>
            </a:endParaRP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algn="ctr" eaLnBrk="0" hangingPunct="0"/>
              <a:endParaRPr lang="en-US" sz="2800">
                <a:solidFill>
                  <a:srgbClr val="00DFCA"/>
                </a:solidFill>
                <a:effectLst>
                  <a:outerShdw blurRad="38100" dist="38100" dir="2700000" algn="tl">
                    <a:srgbClr val="000000">
                      <a:alpha val="43137"/>
                    </a:srgbClr>
                  </a:outerShdw>
                </a:effectLst>
                <a:latin typeface="Comic Sans MS" charset="0"/>
                <a:cs typeface="+mn-cs"/>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ar-JO" altLang="ko-KR" b="1" dirty="0">
                  <a:solidFill>
                    <a:srgbClr val="33CC33"/>
                  </a:solidFill>
                  <a:latin typeface="Arial Black" charset="0"/>
                  <a:ea typeface="Gulim" charset="0"/>
                  <a:cs typeface="Gulim" charset="0"/>
                </a:rPr>
                <a:t>إسرائيل و</a:t>
              </a:r>
              <a:endParaRPr lang="en-US" altLang="ko-KR" b="1" dirty="0">
                <a:solidFill>
                  <a:srgbClr val="33CC33"/>
                </a:solidFill>
                <a:latin typeface="Arial Black" charset="0"/>
                <a:ea typeface="Gulim" charset="0"/>
                <a:cs typeface="Gulim" charset="0"/>
              </a:endParaRP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ar-JO" sz="2800" b="1" dirty="0">
                  <a:solidFill>
                    <a:srgbClr val="FFFFFF"/>
                  </a:solidFill>
                  <a:latin typeface="Arial"/>
                  <a:ea typeface="ＭＳ Ｐゴシック"/>
                  <a:cs typeface="Arial"/>
                </a:rPr>
                <a:t>سنغافورة</a:t>
              </a:r>
              <a:endParaRPr lang="en-US" sz="2800" b="1" dirty="0">
                <a:solidFill>
                  <a:srgbClr val="FFFFFF"/>
                </a:solidFill>
                <a:latin typeface="Arial"/>
                <a:ea typeface="ＭＳ Ｐゴシック"/>
                <a:cs typeface="Arial"/>
              </a:endParaRP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0250" y="1044053"/>
            <a:ext cx="2946400" cy="3553347"/>
            <a:chOff x="5580063"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ar-JO" altLang="ko-KR" b="1" dirty="0">
                  <a:solidFill>
                    <a:srgbClr val="33CC33"/>
                  </a:solidFill>
                  <a:latin typeface="Arial Black" charset="0"/>
                  <a:ea typeface="Gulim" charset="0"/>
                  <a:cs typeface="Gulim" charset="0"/>
                </a:rPr>
                <a:t>إسرائيل و </a:t>
              </a:r>
              <a:endParaRPr lang="en-US" altLang="ko-KR" b="1" dirty="0">
                <a:solidFill>
                  <a:srgbClr val="33CC33"/>
                </a:solidFill>
                <a:latin typeface="Arial Black" charset="0"/>
                <a:ea typeface="Gulim" charset="0"/>
                <a:cs typeface="Gulim" charset="0"/>
              </a:endParaRPr>
            </a:p>
          </p:txBody>
        </p:sp>
        <p:sp>
          <p:nvSpPr>
            <p:cNvPr id="2" name="TextBox 1"/>
            <p:cNvSpPr txBox="1"/>
            <p:nvPr/>
          </p:nvSpPr>
          <p:spPr>
            <a:xfrm>
              <a:off x="6550735" y="2238673"/>
              <a:ext cx="1863043"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ar-JO" sz="2800" b="1" dirty="0">
                  <a:solidFill>
                    <a:srgbClr val="FFFFFF"/>
                  </a:solidFill>
                  <a:latin typeface="Arial"/>
                  <a:ea typeface="ＭＳ Ｐゴシック"/>
                  <a:cs typeface="Arial"/>
                </a:rPr>
                <a:t>كاليفورنيا</a:t>
              </a:r>
              <a:endParaRPr lang="en-US" sz="2800" b="1" dirty="0">
                <a:solidFill>
                  <a:srgbClr val="FFFFFF"/>
                </a:solidFill>
                <a:latin typeface="Arial"/>
                <a:ea typeface="ＭＳ Ｐゴシック"/>
                <a:cs typeface="Arial"/>
              </a:endParaRPr>
            </a:p>
          </p:txBody>
        </p:sp>
      </p:grpSp>
    </p:spTree>
    <p:extLst>
      <p:ext uri="{BB962C8B-B14F-4D97-AF65-F5344CB8AC3E}">
        <p14:creationId xmlns:p14="http://schemas.microsoft.com/office/powerpoint/2010/main" val="3676260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2953"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2954"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2955"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FFFF"/>
              </a:solidFill>
              <a:latin typeface="Arial"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99" name="Text Box 31"/>
          <p:cNvSpPr txBox="1">
            <a:spLocks noChangeArrowheads="1"/>
          </p:cNvSpPr>
          <p:nvPr/>
        </p:nvSpPr>
        <p:spPr bwMode="auto">
          <a:xfrm>
            <a:off x="1164558" y="5624513"/>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3400" b="1" dirty="0">
                <a:solidFill>
                  <a:srgbClr val="000000"/>
                </a:solidFill>
                <a:latin typeface="Arial Black" charset="0"/>
              </a:rPr>
              <a:t>هل يبدو هذا عادلاً ؟</a:t>
            </a:r>
            <a:endParaRPr lang="en-US" sz="3400" b="1" dirty="0">
              <a:solidFill>
                <a:srgbClr val="000000"/>
              </a:solidFill>
              <a:latin typeface="Arial Black" charset="0"/>
            </a:endParaRPr>
          </a:p>
        </p:txBody>
      </p:sp>
      <p:sp>
        <p:nvSpPr>
          <p:cNvPr id="82964" name="Rectangle 32"/>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37</a:t>
            </a:r>
          </a:p>
        </p:txBody>
      </p:sp>
      <p:sp>
        <p:nvSpPr>
          <p:cNvPr id="82966"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605" name="Text Box 37"/>
          <p:cNvSpPr txBox="1">
            <a:spLocks noChangeArrowheads="1"/>
          </p:cNvSpPr>
          <p:nvPr/>
        </p:nvSpPr>
        <p:spPr bwMode="auto">
          <a:xfrm>
            <a:off x="1103313" y="1263815"/>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3400" b="1" dirty="0">
                <a:solidFill>
                  <a:srgbClr val="000000"/>
                </a:solidFill>
                <a:latin typeface="Arial Black" charset="0"/>
              </a:rPr>
              <a:t>الولايات المتحدة</a:t>
            </a:r>
            <a:endParaRPr lang="en-US" sz="3400" b="1" dirty="0">
              <a:solidFill>
                <a:srgbClr val="000000"/>
              </a:solidFill>
              <a:latin typeface="Arial Black" charset="0"/>
            </a:endParaRPr>
          </a:p>
        </p:txBody>
      </p:sp>
      <p:grpSp>
        <p:nvGrpSpPr>
          <p:cNvPr id="82969" name="Group 38"/>
          <p:cNvGrpSpPr>
            <a:grpSpLocks/>
          </p:cNvGrpSpPr>
          <p:nvPr/>
        </p:nvGrpSpPr>
        <p:grpSpPr bwMode="auto">
          <a:xfrm>
            <a:off x="519113" y="7938"/>
            <a:ext cx="854075" cy="1704975"/>
            <a:chOff x="327" y="5"/>
            <a:chExt cx="538" cy="1074"/>
          </a:xfrm>
        </p:grpSpPr>
        <p:sp>
          <p:nvSpPr>
            <p:cNvPr id="749607" name="Rectangle 3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sp>
        <p:nvSpPr>
          <p:cNvPr id="39" name="Rectangle 33"/>
          <p:cNvSpPr>
            <a:spLocks noChangeArrowheads="1"/>
          </p:cNvSpPr>
          <p:nvPr/>
        </p:nvSpPr>
        <p:spPr bwMode="auto">
          <a:xfrm>
            <a:off x="1504950" y="487363"/>
            <a:ext cx="6048375" cy="66391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ar-JO" altLang="ko-KR" sz="4000" b="1" dirty="0">
                <a:solidFill>
                  <a:srgbClr val="33CC33"/>
                </a:solidFill>
                <a:latin typeface="Arial Black" charset="0"/>
                <a:ea typeface="Gulim" charset="0"/>
                <a:cs typeface="Gulim" charset="0"/>
              </a:rPr>
              <a:t>إسرائيل و</a:t>
            </a:r>
            <a:endParaRPr lang="en-US" altLang="ko-KR" sz="4000" b="1" dirty="0">
              <a:solidFill>
                <a:srgbClr val="33CC33"/>
              </a:solidFill>
              <a:latin typeface="Arial Black" charset="0"/>
              <a:ea typeface="Gulim" charset="0"/>
              <a:cs typeface="Gulim" charset="0"/>
            </a:endParaRPr>
          </a:p>
        </p:txBody>
      </p:sp>
    </p:spTree>
    <p:extLst>
      <p:ext uri="{BB962C8B-B14F-4D97-AF65-F5344CB8AC3E}">
        <p14:creationId xmlns:p14="http://schemas.microsoft.com/office/powerpoint/2010/main" val="1839808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يتجاوب الله مع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effectLst>
                  <a:glow rad="127000">
                    <a:schemeClr val="tx1"/>
                  </a:glow>
                </a:effectLst>
                <a:latin typeface="Arial" charset="0"/>
                <a:ea typeface="ＭＳ Ｐゴシック" charset="0"/>
                <a:cs typeface="ＭＳ Ｐゴシック" charset="0"/>
              </a:rPr>
              <a:t>الكبر</a:t>
            </a:r>
            <a:r>
              <a:rPr lang="ar-JO" sz="8000" b="1" dirty="0">
                <a:solidFill>
                  <a:srgbClr val="FFFF00"/>
                </a:solidFill>
                <a:effectLst>
                  <a:glow rad="127000">
                    <a:schemeClr val="tx1"/>
                  </a:glow>
                </a:effectLst>
                <a:latin typeface="Arial" charset="0"/>
                <a:ea typeface="ＭＳ Ｐゴシック" charset="0"/>
                <a:cs typeface="ＭＳ Ｐゴシック" charset="0"/>
              </a:rPr>
              <a:t>يا</a:t>
            </a:r>
            <a:r>
              <a:rPr lang="ar-JO" sz="8000" b="1" dirty="0">
                <a:effectLst>
                  <a:glow rad="127000">
                    <a:schemeClr val="tx1"/>
                  </a:glow>
                </a:effectLst>
                <a:latin typeface="Arial" charset="0"/>
                <a:ea typeface="ＭＳ Ｐゴシック" charset="0"/>
                <a:cs typeface="ＭＳ Ｐゴシック" charset="0"/>
              </a:rPr>
              <a:t>ء</a:t>
            </a:r>
            <a:endParaRPr lang="en-US" sz="8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4404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193899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eaLnBrk="0" hangingPunct="0">
              <a:spcBef>
                <a:spcPct val="50000"/>
              </a:spcBef>
              <a:defRPr/>
            </a:pPr>
            <a:r>
              <a:rPr lang="ar-JO" sz="2400" b="1" dirty="0">
                <a:solidFill>
                  <a:srgbClr val="FFFF00"/>
                </a:solidFill>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endParaRPr lang="en-US" sz="1600" b="1" dirty="0">
              <a:solidFill>
                <a:srgbClr val="FFFF00"/>
              </a:solidFill>
              <a:latin typeface="Arial"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5002"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5003"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5004"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85009" name="Rectangle 24"/>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50618" name="Oval 26"/>
          <p:cNvSpPr>
            <a:spLocks noChangeArrowheads="1"/>
          </p:cNvSpPr>
          <p:nvPr/>
        </p:nvSpPr>
        <p:spPr bwMode="auto">
          <a:xfrm>
            <a:off x="5286380" y="579438"/>
            <a:ext cx="1500197" cy="514350"/>
          </a:xfrm>
          <a:prstGeom prst="ellips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19" name="Text Box 27"/>
          <p:cNvSpPr txBox="1">
            <a:spLocks noChangeArrowheads="1"/>
          </p:cNvSpPr>
          <p:nvPr/>
        </p:nvSpPr>
        <p:spPr bwMode="auto">
          <a:xfrm>
            <a:off x="3586163" y="5884863"/>
            <a:ext cx="4806950"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eaLnBrk="0" hangingPunct="0">
              <a:spcBef>
                <a:spcPct val="50000"/>
              </a:spcBef>
              <a:defRPr/>
            </a:pPr>
            <a:r>
              <a:rPr lang="ar-JO" sz="1600" b="1" dirty="0">
                <a:solidFill>
                  <a:srgbClr val="FFFF00"/>
                </a:solidFill>
              </a:rPr>
              <a:t>هال ليندسي ، الكراهية الأبدية: جذور الجهاد (2002) ، 65</a:t>
            </a:r>
            <a:endParaRPr lang="en-US" sz="1600" b="1" dirty="0">
              <a:solidFill>
                <a:srgbClr val="FFFF00"/>
              </a:solidFill>
              <a:latin typeface="Arial" pitchFamily="-107" charset="0"/>
            </a:endParaRP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38</a:t>
            </a:r>
          </a:p>
        </p:txBody>
      </p:sp>
      <p:sp>
        <p:nvSpPr>
          <p:cNvPr id="85013"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85014" name="Group 30"/>
          <p:cNvGrpSpPr>
            <a:grpSpLocks/>
          </p:cNvGrpSpPr>
          <p:nvPr/>
        </p:nvGrpSpPr>
        <p:grpSpPr bwMode="auto">
          <a:xfrm>
            <a:off x="519113" y="7938"/>
            <a:ext cx="854075" cy="1704975"/>
            <a:chOff x="327" y="5"/>
            <a:chExt cx="538" cy="1074"/>
          </a:xfrm>
        </p:grpSpPr>
        <p:sp>
          <p:nvSpPr>
            <p:cNvPr id="75062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626646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193899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eaLnBrk="0" hangingPunct="0">
              <a:spcBef>
                <a:spcPct val="50000"/>
              </a:spcBef>
              <a:defRPr/>
            </a:pPr>
            <a:r>
              <a:rPr lang="ar-JO" sz="2400" b="1" dirty="0">
                <a:solidFill>
                  <a:srgbClr val="FFFF00"/>
                </a:solidFill>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endParaRPr lang="en-US" sz="1600" b="1" dirty="0">
              <a:solidFill>
                <a:srgbClr val="FFFF00"/>
              </a:solidFill>
              <a:latin typeface="Arial"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7050"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7051"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7052"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53686" name="Text Box 22"/>
          <p:cNvSpPr txBox="1">
            <a:spLocks noChangeArrowheads="1"/>
          </p:cNvSpPr>
          <p:nvPr/>
        </p:nvSpPr>
        <p:spPr bwMode="auto">
          <a:xfrm>
            <a:off x="2071688" y="3235325"/>
            <a:ext cx="5992812" cy="24622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dirty="0">
                <a:solidFill>
                  <a:srgbClr val="66FFFF"/>
                </a:solidFill>
                <a:latin typeface="Arial" charset="0"/>
              </a:rPr>
              <a:t>	</a:t>
            </a:r>
          </a:p>
          <a:p>
            <a:pPr algn="ctr" eaLnBrk="0" hangingPunct="0">
              <a:spcBef>
                <a:spcPct val="50000"/>
              </a:spcBef>
              <a:defRPr/>
            </a:pPr>
            <a:r>
              <a:rPr lang="ar-JO" dirty="0"/>
              <a:t>لكن عهد الله ، المتعلق </a:t>
            </a:r>
            <a:r>
              <a:rPr lang="ar-JO" dirty="0">
                <a:solidFill>
                  <a:schemeClr val="tx1"/>
                </a:solidFill>
              </a:rPr>
              <a:t>بأهدافه الروحية </a:t>
            </a:r>
            <a:r>
              <a:rPr lang="ar-JO" dirty="0"/>
              <a:t>، كان فقط لإسحاق ونسله. كانت البركات الجسدية التي وعد بها إسحاق هي تسهيل </a:t>
            </a:r>
            <a:r>
              <a:rPr lang="ar-JO" dirty="0">
                <a:solidFill>
                  <a:schemeClr val="tx1"/>
                </a:solidFill>
              </a:rPr>
              <a:t>دعوة الله الروحية للأمة التي ستأتي منه </a:t>
            </a:r>
            <a:r>
              <a:rPr lang="ar-JO" dirty="0"/>
              <a:t>". (التأكيد مضاف)</a:t>
            </a:r>
            <a:r>
              <a:rPr lang="en-US" dirty="0">
                <a:solidFill>
                  <a:srgbClr val="66FFFF"/>
                </a:solidFill>
                <a:latin typeface="Arial" charset="0"/>
              </a:rPr>
              <a:t>	</a:t>
            </a:r>
            <a:r>
              <a:rPr lang="en-US" dirty="0">
                <a:solidFill>
                  <a:srgbClr val="FFFF00"/>
                </a:solidFill>
                <a:latin typeface="Arial" charset="0"/>
              </a:rPr>
              <a:t>	</a:t>
            </a:r>
          </a:p>
        </p:txBody>
      </p:sp>
      <p:sp>
        <p:nvSpPr>
          <p:cNvPr id="87058"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53688" name="Oval 24"/>
          <p:cNvSpPr>
            <a:spLocks noChangeArrowheads="1"/>
          </p:cNvSpPr>
          <p:nvPr/>
        </p:nvSpPr>
        <p:spPr bwMode="auto">
          <a:xfrm>
            <a:off x="5286380" y="579438"/>
            <a:ext cx="1500197" cy="514350"/>
          </a:xfrm>
          <a:prstGeom prst="ellipse">
            <a:avLst/>
          </a:prstGeom>
          <a:noFill/>
          <a:ln w="57150">
            <a:solidFill>
              <a:srgbClr val="FFFFFF"/>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89" name="Text Box 25"/>
          <p:cNvSpPr txBox="1">
            <a:spLocks noChangeArrowheads="1"/>
          </p:cNvSpPr>
          <p:nvPr/>
        </p:nvSpPr>
        <p:spPr bwMode="auto">
          <a:xfrm>
            <a:off x="3586163" y="5884863"/>
            <a:ext cx="4806950"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eaLnBrk="0" hangingPunct="0">
              <a:spcBef>
                <a:spcPct val="50000"/>
              </a:spcBef>
              <a:defRPr/>
            </a:pPr>
            <a:r>
              <a:rPr lang="ar-JO" sz="1600" b="1" dirty="0">
                <a:solidFill>
                  <a:srgbClr val="FFFF00"/>
                </a:solidFill>
              </a:rPr>
              <a:t>هال ليندسي ، الكراهية الأبدية: جذور الجهاد (2002) ، 65</a:t>
            </a:r>
            <a:endParaRPr lang="en-US" sz="1600" b="1" dirty="0">
              <a:solidFill>
                <a:srgbClr val="FFFF00"/>
              </a:solidFill>
              <a:latin typeface="Arial" pitchFamily="-107" charset="0"/>
            </a:endParaRPr>
          </a:p>
        </p:txBody>
      </p:sp>
      <p:sp>
        <p:nvSpPr>
          <p:cNvPr id="7536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39</a:t>
            </a:r>
          </a:p>
        </p:txBody>
      </p:sp>
      <p:sp>
        <p:nvSpPr>
          <p:cNvPr id="87062" name="Text Box 27"/>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87063" name="Group 29"/>
          <p:cNvGrpSpPr>
            <a:grpSpLocks/>
          </p:cNvGrpSpPr>
          <p:nvPr/>
        </p:nvGrpSpPr>
        <p:grpSpPr bwMode="auto">
          <a:xfrm>
            <a:off x="519113" y="7938"/>
            <a:ext cx="854075" cy="1704975"/>
            <a:chOff x="327" y="5"/>
            <a:chExt cx="538" cy="1074"/>
          </a:xfrm>
        </p:grpSpPr>
        <p:sp>
          <p:nvSpPr>
            <p:cNvPr id="753694"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3695"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1236555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eaLnBrk="0" hangingPunct="0">
              <a:spcBef>
                <a:spcPct val="50000"/>
              </a:spcBef>
              <a:defRPr/>
            </a:pPr>
            <a:endParaRPr lang="en-US" sz="2000" b="1">
              <a:solidFill>
                <a:srgbClr val="FFFFFF"/>
              </a:solidFill>
              <a:effectLst>
                <a:outerShdw blurRad="38100" dist="38100" dir="2700000" algn="tl">
                  <a:srgbClr val="000000"/>
                </a:outerShdw>
              </a:effectLst>
              <a:latin typeface="Comic Sans MS" pitchFamily="-107"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600" b="1" dirty="0">
                <a:solidFill>
                  <a:srgbClr val="FF0000"/>
                </a:solidFill>
                <a:effectLst>
                  <a:outerShdw blurRad="38100" dist="38100" dir="2700000" algn="tl">
                    <a:srgbClr val="000000"/>
                  </a:outerShdw>
                </a:effectLst>
                <a:latin typeface="Times" charset="0"/>
              </a:rPr>
              <a:t>العراق</a:t>
            </a:r>
            <a:endParaRPr lang="en-US" sz="1600" b="1" dirty="0">
              <a:solidFill>
                <a:srgbClr val="FF0000"/>
              </a:solidFill>
              <a:effectLst>
                <a:outerShdw blurRad="38100" dist="38100" dir="2700000" algn="tl">
                  <a:srgbClr val="000000"/>
                </a:outerShdw>
              </a:effectLst>
              <a:latin typeface="Times" charset="0"/>
            </a:endParaRP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dirty="0">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4" name="Text Box 14"/>
          <p:cNvSpPr txBox="1">
            <a:spLocks noChangeArrowheads="1"/>
          </p:cNvSpPr>
          <p:nvPr/>
        </p:nvSpPr>
        <p:spPr bwMode="auto">
          <a:xfrm>
            <a:off x="6375400" y="4699000"/>
            <a:ext cx="1460500" cy="58477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600" b="1" dirty="0">
                <a:solidFill>
                  <a:srgbClr val="FF0000"/>
                </a:solidFill>
                <a:effectLst>
                  <a:outerShdw blurRad="38100" dist="38100" dir="2700000" algn="tl">
                    <a:srgbClr val="000000"/>
                  </a:outerShdw>
                </a:effectLst>
                <a:latin typeface="Times" charset="0"/>
              </a:rPr>
              <a:t>المملكة العربية السعودية</a:t>
            </a:r>
            <a:endParaRPr lang="en-US" sz="1600" b="1" dirty="0">
              <a:solidFill>
                <a:srgbClr val="FF0000"/>
              </a:solidFill>
              <a:effectLst>
                <a:outerShdw blurRad="38100" dist="38100" dir="2700000" algn="tl">
                  <a:srgbClr val="000000"/>
                </a:outerShdw>
              </a:effectLst>
              <a:latin typeface="Times" charset="0"/>
            </a:endParaRP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400" b="1" dirty="0">
                <a:solidFill>
                  <a:srgbClr val="FAF200"/>
                </a:solidFill>
                <a:effectLst>
                  <a:outerShdw blurRad="38100" dist="38100" dir="2700000" algn="tl">
                    <a:srgbClr val="000000"/>
                  </a:outerShdw>
                </a:effectLst>
                <a:latin typeface="Helvetica" charset="0"/>
              </a:rPr>
              <a:t>عمان</a:t>
            </a:r>
            <a:endParaRPr lang="en-US" sz="1400" b="1" dirty="0">
              <a:solidFill>
                <a:srgbClr val="FAF200"/>
              </a:solidFill>
              <a:effectLst>
                <a:outerShdw blurRad="38100" dist="38100" dir="2700000" algn="tl">
                  <a:srgbClr val="000000"/>
                </a:outerShdw>
              </a:effectLst>
              <a:latin typeface="Helvetica" charset="0"/>
            </a:endParaRP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endParaRPr lang="en-US" sz="2400" b="1" dirty="0">
              <a:solidFill>
                <a:srgbClr val="FFFF00"/>
              </a:solidFill>
            </a:endParaRPr>
          </a:p>
        </p:txBody>
      </p:sp>
      <p:sp>
        <p:nvSpPr>
          <p:cNvPr id="752674" name="Text Box 34"/>
          <p:cNvSpPr txBox="1">
            <a:spLocks noChangeArrowheads="1"/>
          </p:cNvSpPr>
          <p:nvPr/>
        </p:nvSpPr>
        <p:spPr bwMode="auto">
          <a:xfrm>
            <a:off x="1073151" y="5714081"/>
            <a:ext cx="7613650" cy="400110"/>
          </a:xfrm>
          <a:prstGeom prst="rect">
            <a:avLst/>
          </a:prstGeom>
          <a:noFill/>
          <a:ln w="38100">
            <a:noFill/>
            <a:miter lim="800000"/>
            <a:headEnd/>
            <a:tailEnd/>
          </a:ln>
          <a:effectLst/>
        </p:spPr>
        <p:txBody>
          <a:bodyPr wrap="square">
            <a:spAutoFit/>
          </a:bodyPr>
          <a:lstStyle/>
          <a:p>
            <a:pPr algn="ctr" eaLnBrk="0" hangingPunct="0">
              <a:spcBef>
                <a:spcPct val="50000"/>
              </a:spcBef>
              <a:defRPr/>
            </a:pPr>
            <a:r>
              <a:rPr lang="ar-JO" sz="2000" b="1" dirty="0">
                <a:solidFill>
                  <a:srgbClr val="FFFF00"/>
                </a:solidFill>
                <a:effectLst>
                  <a:outerShdw blurRad="50800" dist="88900" dir="2700000" algn="tl" rotWithShape="0">
                    <a:srgbClr val="000000"/>
                  </a:outerShdw>
                </a:effectLst>
                <a:latin typeface="Comic Sans MS" pitchFamily="-107" charset="0"/>
              </a:rPr>
              <a:t>إسماعيل و إسحق في إسرائيل اليوم</a:t>
            </a:r>
            <a:endParaRPr lang="en-US" b="1" dirty="0">
              <a:solidFill>
                <a:srgbClr val="FFFF00"/>
              </a:solidFill>
              <a:effectLst>
                <a:outerShdw blurRad="50800" dist="88900" dir="2700000" algn="tl" rotWithShape="0">
                  <a:srgbClr val="000000"/>
                </a:outerShdw>
              </a:effectLst>
              <a:latin typeface="Comic Sans MS" pitchFamily="-107" charset="0"/>
            </a:endParaRP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200" b="1" dirty="0">
                <a:solidFill>
                  <a:srgbClr val="FAF200"/>
                </a:solidFill>
                <a:effectLst>
                  <a:outerShdw blurRad="38100" dist="38100" dir="2700000" algn="tl">
                    <a:srgbClr val="000000"/>
                  </a:outerShdw>
                </a:effectLst>
                <a:latin typeface="Helvetica" charset="0"/>
              </a:rPr>
              <a:t>إيلات</a:t>
            </a:r>
            <a:endParaRPr lang="en-US" sz="1200" b="1" dirty="0">
              <a:solidFill>
                <a:srgbClr val="FAF200"/>
              </a:solidFill>
              <a:effectLst>
                <a:outerShdw blurRad="38100" dist="38100" dir="2700000" algn="tl">
                  <a:srgbClr val="000000"/>
                </a:outerShdw>
              </a:effectLst>
              <a:latin typeface="Helvetica" charset="0"/>
            </a:endParaRP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200" b="1" dirty="0">
                <a:solidFill>
                  <a:srgbClr val="FAF200"/>
                </a:solidFill>
                <a:effectLst>
                  <a:outerShdw blurRad="38100" dist="38100" dir="2700000" algn="tl">
                    <a:srgbClr val="000000"/>
                  </a:outerShdw>
                </a:effectLst>
                <a:latin typeface="Helvetica" charset="0"/>
              </a:rPr>
              <a:t>العقبة</a:t>
            </a:r>
            <a:endParaRPr lang="en-US" sz="1200" b="1" dirty="0">
              <a:solidFill>
                <a:srgbClr val="FAF200"/>
              </a:solidFill>
              <a:effectLst>
                <a:outerShdw blurRad="38100" dist="38100" dir="2700000" algn="tl">
                  <a:srgbClr val="000000"/>
                </a:outerShdw>
              </a:effectLst>
              <a:latin typeface="Helvetica" charset="0"/>
            </a:endParaRP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8" name="Text Box 48"/>
            <p:cNvSpPr txBox="1">
              <a:spLocks noChangeArrowheads="1"/>
            </p:cNvSpPr>
            <p:nvPr/>
          </p:nvSpPr>
          <p:spPr bwMode="auto">
            <a:xfrm>
              <a:off x="1064" y="920"/>
              <a:ext cx="1024"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600" b="1" i="1" dirty="0">
                  <a:solidFill>
                    <a:srgbClr val="99CCFF"/>
                  </a:solidFill>
                  <a:effectLst>
                    <a:outerShdw blurRad="38100" dist="38100" dir="2700000" algn="tl">
                      <a:srgbClr val="000000"/>
                    </a:outerShdw>
                  </a:effectLst>
                  <a:latin typeface="Book Antiqua" charset="0"/>
                </a:rPr>
                <a:t>البحر المتوسط</a:t>
              </a:r>
              <a:endParaRPr lang="en-US" sz="1600" b="1" i="1" dirty="0">
                <a:solidFill>
                  <a:srgbClr val="99CCFF"/>
                </a:solidFill>
                <a:effectLst>
                  <a:outerShdw blurRad="38100" dist="38100" dir="2700000" algn="tl">
                    <a:srgbClr val="000000"/>
                  </a:outerShdw>
                </a:effectLst>
                <a:latin typeface="Book Antiqua" charset="0"/>
              </a:endParaRP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ar-JO" sz="1600" b="1" dirty="0">
                  <a:solidFill>
                    <a:srgbClr val="FF0000"/>
                  </a:solidFill>
                  <a:effectLst>
                    <a:outerShdw blurRad="38100" dist="38100" dir="2700000" algn="tl">
                      <a:srgbClr val="000000"/>
                    </a:outerShdw>
                  </a:effectLst>
                  <a:latin typeface="Times" charset="0"/>
                </a:rPr>
                <a:t>لبنان</a:t>
              </a:r>
              <a:endParaRPr lang="en-US" sz="1600" b="1" dirty="0">
                <a:solidFill>
                  <a:srgbClr val="FF0000"/>
                </a:solidFill>
                <a:effectLst>
                  <a:outerShdw blurRad="38100" dist="38100" dir="2700000" algn="tl">
                    <a:srgbClr val="000000"/>
                  </a:outerShdw>
                </a:effectLst>
                <a:latin typeface="Times" charset="0"/>
              </a:endParaRP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200" b="1" dirty="0">
                  <a:solidFill>
                    <a:srgbClr val="FAF200"/>
                  </a:solidFill>
                  <a:effectLst>
                    <a:outerShdw blurRad="38100" dist="38100" dir="2700000" algn="tl">
                      <a:srgbClr val="000000"/>
                    </a:outerShdw>
                  </a:effectLst>
                  <a:latin typeface="Helvetica" charset="0"/>
                </a:rPr>
                <a:t>أريحا</a:t>
              </a:r>
              <a:endParaRPr lang="en-US" sz="1200" b="1" dirty="0">
                <a:solidFill>
                  <a:srgbClr val="FAF200"/>
                </a:solidFill>
                <a:effectLst>
                  <a:outerShdw blurRad="38100" dist="38100" dir="2700000" algn="tl">
                    <a:srgbClr val="000000"/>
                  </a:outerShdw>
                </a:effectLst>
                <a:latin typeface="Helvetica" charset="0"/>
              </a:endParaRPr>
            </a:p>
          </p:txBody>
        </p:sp>
        <p:sp>
          <p:nvSpPr>
            <p:cNvPr id="752692" name="Text Box 52"/>
            <p:cNvSpPr txBox="1">
              <a:spLocks noChangeArrowheads="1"/>
            </p:cNvSpPr>
            <p:nvPr/>
          </p:nvSpPr>
          <p:spPr bwMode="auto">
            <a:xfrm>
              <a:off x="2256" y="2122"/>
              <a:ext cx="520" cy="3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400" i="1" dirty="0">
                  <a:solidFill>
                    <a:srgbClr val="99CCFF"/>
                  </a:solidFill>
                  <a:effectLst>
                    <a:outerShdw blurRad="38100" dist="38100" dir="2700000" algn="tl">
                      <a:srgbClr val="000000"/>
                    </a:outerShdw>
                  </a:effectLst>
                  <a:latin typeface="Book Antiqua" charset="0"/>
                </a:rPr>
                <a:t>البحر الميت</a:t>
              </a:r>
              <a:endParaRPr lang="en-US" sz="1400" i="1" dirty="0">
                <a:solidFill>
                  <a:srgbClr val="99CCFF"/>
                </a:solidFill>
                <a:effectLst>
                  <a:outerShdw blurRad="38100" dist="38100" dir="2700000" algn="tl">
                    <a:srgbClr val="000000"/>
                  </a:outerShdw>
                </a:effectLst>
                <a:latin typeface="Book Antiqua" charset="0"/>
              </a:endParaRP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194"/>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400" i="1" dirty="0">
                  <a:solidFill>
                    <a:srgbClr val="99CCFF"/>
                  </a:solidFill>
                  <a:effectLst>
                    <a:outerShdw blurRad="38100" dist="38100" dir="2700000" algn="tl">
                      <a:srgbClr val="000000"/>
                    </a:outerShdw>
                  </a:effectLst>
                  <a:latin typeface="Helvetica" charset="0"/>
                </a:rPr>
                <a:t>بحر الجليل</a:t>
              </a:r>
              <a:endParaRPr lang="en-US" sz="1400" i="1" dirty="0">
                <a:solidFill>
                  <a:srgbClr val="99CCFF"/>
                </a:solidFill>
                <a:effectLst>
                  <a:outerShdw blurRad="38100" dist="38100" dir="2700000" algn="tl">
                    <a:srgbClr val="000000"/>
                  </a:outerShdw>
                </a:effectLst>
                <a:latin typeface="Helvetica" charset="0"/>
              </a:endParaRP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200" b="1" dirty="0">
                  <a:solidFill>
                    <a:srgbClr val="FAF200"/>
                  </a:solidFill>
                  <a:effectLst>
                    <a:outerShdw blurRad="38100" dist="38100" dir="2700000" algn="tl">
                      <a:srgbClr val="000000"/>
                    </a:outerShdw>
                  </a:effectLst>
                  <a:latin typeface="Helvetica" charset="0"/>
                </a:rPr>
                <a:t>حيفا</a:t>
              </a:r>
              <a:endParaRPr lang="en-US" sz="1200" b="1" dirty="0">
                <a:solidFill>
                  <a:srgbClr val="FAF200"/>
                </a:solidFill>
                <a:effectLst>
                  <a:outerShdw blurRad="38100" dist="38100" dir="2700000" algn="tl">
                    <a:srgbClr val="000000"/>
                  </a:outerShdw>
                </a:effectLst>
                <a:latin typeface="Helvetica" charset="0"/>
              </a:endParaRP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200" b="1" dirty="0">
                  <a:solidFill>
                    <a:srgbClr val="FAF200"/>
                  </a:solidFill>
                  <a:effectLst>
                    <a:outerShdw blurRad="38100" dist="38100" dir="2700000" algn="tl">
                      <a:srgbClr val="000000"/>
                    </a:outerShdw>
                  </a:effectLst>
                  <a:latin typeface="Helvetica" charset="0"/>
                </a:rPr>
                <a:t>نتانيا</a:t>
              </a:r>
              <a:endParaRPr lang="en-US" sz="1200" b="1" dirty="0">
                <a:solidFill>
                  <a:srgbClr val="FAF200"/>
                </a:solidFill>
                <a:effectLst>
                  <a:outerShdw blurRad="38100" dist="38100" dir="2700000" algn="tl">
                    <a:srgbClr val="000000"/>
                  </a:outerShdw>
                </a:effectLst>
                <a:latin typeface="Helvetica" charset="0"/>
              </a:endParaRP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200" b="1" dirty="0">
                  <a:solidFill>
                    <a:srgbClr val="FAF200"/>
                  </a:solidFill>
                  <a:effectLst>
                    <a:outerShdw blurRad="38100" dist="38100" dir="2700000" algn="tl">
                      <a:srgbClr val="000000"/>
                    </a:outerShdw>
                  </a:effectLst>
                  <a:latin typeface="Helvetica" charset="0"/>
                </a:rPr>
                <a:t>يافا – تل أبيب</a:t>
              </a:r>
              <a:endParaRPr lang="en-US" sz="1200" b="1" dirty="0">
                <a:solidFill>
                  <a:srgbClr val="FAF200"/>
                </a:solidFill>
                <a:effectLst>
                  <a:outerShdw blurRad="38100" dist="38100" dir="2700000" algn="tl">
                    <a:srgbClr val="000000"/>
                  </a:outerShdw>
                </a:effectLst>
                <a:latin typeface="Helvetica" charset="0"/>
              </a:endParaRP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400" b="1" dirty="0">
                  <a:solidFill>
                    <a:srgbClr val="FAF200"/>
                  </a:solidFill>
                  <a:effectLst>
                    <a:outerShdw blurRad="38100" dist="38100" dir="2700000" algn="tl">
                      <a:srgbClr val="000000"/>
                    </a:outerShdw>
                  </a:effectLst>
                  <a:latin typeface="Helvetica" charset="0"/>
                </a:rPr>
                <a:t>القدس</a:t>
              </a:r>
              <a:endParaRPr lang="en-US" sz="1400" b="1" dirty="0">
                <a:solidFill>
                  <a:srgbClr val="FAF200"/>
                </a:solidFill>
                <a:effectLst>
                  <a:outerShdw blurRad="38100" dist="38100" dir="2700000" algn="tl">
                    <a:srgbClr val="000000"/>
                  </a:outerShdw>
                </a:effectLst>
                <a:latin typeface="Helvetica" charset="0"/>
              </a:endParaRP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200" b="1" dirty="0">
                  <a:solidFill>
                    <a:srgbClr val="FAF200"/>
                  </a:solidFill>
                  <a:effectLst>
                    <a:outerShdw blurRad="38100" dist="38100" dir="2700000" algn="tl">
                      <a:srgbClr val="000000"/>
                    </a:outerShdw>
                  </a:effectLst>
                  <a:latin typeface="Helvetica" charset="0"/>
                </a:rPr>
                <a:t>بير السبع</a:t>
              </a:r>
              <a:endParaRPr lang="en-US" sz="1200" b="1" dirty="0">
                <a:solidFill>
                  <a:srgbClr val="FAF200"/>
                </a:solidFill>
                <a:effectLst>
                  <a:outerShdw blurRad="38100" dist="38100" dir="2700000" algn="tl">
                    <a:srgbClr val="000000"/>
                  </a:outerShdw>
                </a:effectLst>
                <a:latin typeface="Helvetica" charset="0"/>
              </a:endParaRP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200" b="1" dirty="0">
                  <a:solidFill>
                    <a:srgbClr val="FAF200"/>
                  </a:solidFill>
                  <a:effectLst>
                    <a:outerShdw blurRad="38100" dist="38100" dir="2700000" algn="tl">
                      <a:srgbClr val="000000"/>
                    </a:outerShdw>
                  </a:effectLst>
                  <a:latin typeface="Helvetica" charset="0"/>
                </a:rPr>
                <a:t>غزة</a:t>
              </a:r>
              <a:endParaRPr lang="en-US" sz="1200" b="1" dirty="0">
                <a:solidFill>
                  <a:srgbClr val="FAF200"/>
                </a:solidFill>
                <a:effectLst>
                  <a:outerShdw blurRad="38100" dist="38100" dir="2700000" algn="tl">
                    <a:srgbClr val="000000"/>
                  </a:outerShdw>
                </a:effectLst>
                <a:latin typeface="Helvetica" charset="0"/>
              </a:endParaRP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ar-JO" sz="1600" b="1" dirty="0">
                <a:solidFill>
                  <a:srgbClr val="FF0000"/>
                </a:solidFill>
                <a:effectLst>
                  <a:outerShdw blurRad="38100" dist="38100" dir="2700000" algn="tl">
                    <a:srgbClr val="000000"/>
                  </a:outerShdw>
                </a:effectLst>
                <a:latin typeface="Times" charset="0"/>
              </a:rPr>
              <a:t>الأردن</a:t>
            </a:r>
            <a:endParaRPr lang="en-US" sz="1600" b="1" dirty="0">
              <a:solidFill>
                <a:srgbClr val="FF0000"/>
              </a:solidFill>
              <a:effectLst>
                <a:outerShdw blurRad="38100" dist="38100" dir="2700000" algn="tl">
                  <a:srgbClr val="000000"/>
                </a:outerShdw>
              </a:effectLst>
              <a:latin typeface="Times" charset="0"/>
            </a:endParaRP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9133" name="Rectangle 8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9134" name="Rectangle 8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9135" name="Rectangle 8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89136" name="Rectangle 8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3" name="Group 87"/>
          <p:cNvGrpSpPr>
            <a:grpSpLocks/>
          </p:cNvGrpSpPr>
          <p:nvPr/>
        </p:nvGrpSpPr>
        <p:grpSpPr bwMode="auto">
          <a:xfrm>
            <a:off x="2541588" y="866775"/>
            <a:ext cx="4478337" cy="4651375"/>
            <a:chOff x="1619" y="560"/>
            <a:chExt cx="2821" cy="2930"/>
          </a:xfrm>
          <a:solidFill>
            <a:srgbClr val="FFFF00"/>
          </a:solidFill>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grp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29" name="Text Box 89"/>
            <p:cNvSpPr txBox="1">
              <a:spLocks noChangeArrowheads="1"/>
            </p:cNvSpPr>
            <p:nvPr/>
          </p:nvSpPr>
          <p:spPr bwMode="auto">
            <a:xfrm>
              <a:off x="2504" y="853"/>
              <a:ext cx="1936" cy="297"/>
            </a:xfrm>
            <a:prstGeom prst="rect">
              <a:avLst/>
            </a:pr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ar-JO" sz="1600" b="1" dirty="0">
                  <a:solidFill>
                    <a:srgbClr val="1A0004"/>
                  </a:solidFill>
                </a:rPr>
                <a:t>نسل إسحق</a:t>
              </a:r>
              <a:endParaRPr lang="en-US" sz="1600" b="1" dirty="0">
                <a:solidFill>
                  <a:srgbClr val="1A0004"/>
                </a:solidFill>
              </a:endParaRP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4" name="Group 91"/>
          <p:cNvGrpSpPr>
            <a:grpSpLocks/>
          </p:cNvGrpSpPr>
          <p:nvPr/>
        </p:nvGrpSpPr>
        <p:grpSpPr bwMode="auto">
          <a:xfrm>
            <a:off x="236538" y="2143116"/>
            <a:ext cx="6997700" cy="2738446"/>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ar-JO" sz="1600" b="1" dirty="0">
                  <a:solidFill>
                    <a:srgbClr val="FFFF00"/>
                  </a:solidFill>
                </a:rPr>
                <a:t>نسل إسماعيل</a:t>
              </a:r>
              <a:endParaRPr lang="en-US" sz="1600" b="1" dirty="0">
                <a:solidFill>
                  <a:srgbClr val="FFFF00"/>
                </a:solidFill>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40</a:t>
            </a:r>
          </a:p>
        </p:txBody>
      </p:sp>
      <p:sp>
        <p:nvSpPr>
          <p:cNvPr id="89144"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89145" name="Group 103"/>
          <p:cNvGrpSpPr>
            <a:grpSpLocks/>
          </p:cNvGrpSpPr>
          <p:nvPr/>
        </p:nvGrpSpPr>
        <p:grpSpPr bwMode="auto">
          <a:xfrm>
            <a:off x="519113" y="7938"/>
            <a:ext cx="854075" cy="1704975"/>
            <a:chOff x="327" y="5"/>
            <a:chExt cx="538" cy="1074"/>
          </a:xfrm>
        </p:grpSpPr>
        <p:sp>
          <p:nvSpPr>
            <p:cNvPr id="752744" name="Rectangle 10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89146"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400" b="1">
                <a:solidFill>
                  <a:srgbClr val="FFFFFF"/>
                </a:solidFill>
              </a:rPr>
              <a:t>2</a:t>
            </a:r>
          </a:p>
        </p:txBody>
      </p:sp>
    </p:spTree>
    <p:extLst>
      <p:ext uri="{BB962C8B-B14F-4D97-AF65-F5344CB8AC3E}">
        <p14:creationId xmlns:p14="http://schemas.microsoft.com/office/powerpoint/2010/main" val="619864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b="1" dirty="0">
                <a:solidFill>
                  <a:schemeClr val="bg1"/>
                </a:solidFill>
                <a:latin typeface="Arial" charset="0"/>
              </a:rPr>
              <a:t>حدود الأرض الموعودة لإبراهيم</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38481" y="4182627"/>
            <a:ext cx="6200775" cy="1815882"/>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defRPr/>
            </a:pPr>
            <a:r>
              <a:rPr lang="ar-JO" sz="2800" b="1" u="sng" dirty="0">
                <a:solidFill>
                  <a:srgbClr val="FFFFFF"/>
                </a:solidFill>
                <a:effectLst>
                  <a:outerShdw blurRad="38100" dist="38100" dir="2700000" algn="tl">
                    <a:srgbClr val="000000"/>
                  </a:outerShdw>
                </a:effectLst>
                <a:cs typeface="Arial" charset="0"/>
              </a:rPr>
              <a:t>تكوين 15: 18</a:t>
            </a:r>
            <a:endParaRPr lang="en-US" sz="2800" b="1" u="sng" dirty="0">
              <a:solidFill>
                <a:srgbClr val="FFFFFF"/>
              </a:solidFill>
              <a:effectLst>
                <a:outerShdw blurRad="38100" dist="38100" dir="2700000" algn="tl">
                  <a:srgbClr val="000000"/>
                </a:outerShdw>
              </a:effectLst>
              <a:cs typeface="Arial" charset="0"/>
            </a:endParaRPr>
          </a:p>
          <a:p>
            <a:pPr algn="r" eaLnBrk="0" hangingPunct="0">
              <a:defRPr/>
            </a:pPr>
            <a:r>
              <a:rPr lang="ar-JO" sz="2800" b="1" dirty="0">
                <a:solidFill>
                  <a:srgbClr val="FFFFFF"/>
                </a:solidFill>
                <a:effectLst>
                  <a:outerShdw blurRad="38100" dist="38100" dir="2700000" algn="tl">
                    <a:srgbClr val="000000"/>
                  </a:outerShdw>
                </a:effectLst>
                <a:cs typeface="Arial" charset="0"/>
              </a:rPr>
              <a:t>في ذلك اليوم قطع الرب مع أبرام ميثاقاً قائلاً لنسلك أعطي هذه الأرض من نهر مصر إلى النهر الكبير نهر الفرات</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ar-JO" sz="4400" b="1" dirty="0">
                <a:solidFill>
                  <a:srgbClr val="FFFFFF"/>
                </a:solidFill>
                <a:effectLst>
                  <a:glow rad="203200">
                    <a:srgbClr val="000514">
                      <a:alpha val="88000"/>
                    </a:srgbClr>
                  </a:glow>
                </a:effectLst>
                <a:latin typeface="Arial"/>
                <a:cs typeface="Arial"/>
              </a:rPr>
              <a:t>لبنان</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ar-JO" sz="4400" b="1" dirty="0">
                <a:solidFill>
                  <a:srgbClr val="FFFFFF"/>
                </a:solidFill>
                <a:effectLst>
                  <a:glow rad="203200">
                    <a:srgbClr val="000514">
                      <a:alpha val="88000"/>
                    </a:srgbClr>
                  </a:glow>
                </a:effectLst>
                <a:latin typeface="Arial"/>
                <a:cs typeface="Arial"/>
              </a:rPr>
              <a:t>إسرائيل</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ar-JO" sz="4400" b="1" dirty="0">
                <a:solidFill>
                  <a:srgbClr val="FFFFFF"/>
                </a:solidFill>
                <a:effectLst>
                  <a:glow rad="203200">
                    <a:srgbClr val="000514">
                      <a:alpha val="88000"/>
                    </a:srgbClr>
                  </a:glow>
                </a:effectLst>
                <a:latin typeface="Arial"/>
                <a:cs typeface="Arial"/>
              </a:rPr>
              <a:t>مصر</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ar-JO" sz="4400" b="1" dirty="0">
                <a:solidFill>
                  <a:srgbClr val="FFFFFF"/>
                </a:solidFill>
                <a:effectLst>
                  <a:glow rad="203200">
                    <a:srgbClr val="000514">
                      <a:alpha val="88000"/>
                    </a:srgbClr>
                  </a:glow>
                </a:effectLst>
                <a:latin typeface="Arial"/>
                <a:cs typeface="Arial"/>
              </a:rPr>
              <a:t>سوريا</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ar-JO" sz="4400" b="1" dirty="0">
                <a:solidFill>
                  <a:srgbClr val="FFFFFF"/>
                </a:solidFill>
                <a:effectLst>
                  <a:glow rad="203200">
                    <a:srgbClr val="000514">
                      <a:alpha val="88000"/>
                    </a:srgbClr>
                  </a:glow>
                </a:effectLst>
                <a:latin typeface="Arial"/>
                <a:cs typeface="Arial"/>
              </a:rPr>
              <a:t>الأردن</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ar-JO" b="1" kern="0" dirty="0">
                <a:solidFill>
                  <a:srgbClr val="FFFFFF"/>
                </a:solidFill>
              </a:rPr>
              <a:t>531ج</a:t>
            </a:r>
            <a:endParaRPr lang="en-US" b="1" kern="0" dirty="0">
              <a:solidFill>
                <a:srgbClr val="FFFFFF"/>
              </a:solidFill>
            </a:endParaRPr>
          </a:p>
        </p:txBody>
      </p:sp>
    </p:spTree>
    <p:extLst>
      <p:ext uri="{BB962C8B-B14F-4D97-AF65-F5344CB8AC3E}">
        <p14:creationId xmlns:p14="http://schemas.microsoft.com/office/powerpoint/2010/main" val="4186575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5"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0" name="Picture 149"/>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386"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44387"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444</a:t>
            </a:r>
            <a:endParaRPr lang="en-US" b="1" dirty="0">
              <a:latin typeface="Arial" charset="0"/>
              <a:cs typeface="Arial" charset="0"/>
            </a:endParaRPr>
          </a:p>
          <a:p>
            <a:pPr eaLnBrk="1" hangingPunct="1"/>
            <a:r>
              <a:rPr lang="ar-JO" b="1" dirty="0">
                <a:latin typeface="Arial" charset="0"/>
                <a:cs typeface="Arial" charset="0"/>
              </a:rPr>
              <a:t>598ث</a:t>
            </a:r>
            <a:endParaRPr lang="en-US" b="1" dirty="0">
              <a:latin typeface="Arial" charset="0"/>
              <a:cs typeface="Arial" charset="0"/>
            </a:endParaRPr>
          </a:p>
        </p:txBody>
      </p:sp>
      <p:sp>
        <p:nvSpPr>
          <p:cNvPr id="104455" name="Text Box 7" descr="Purple mesh"/>
          <p:cNvSpPr txBox="1">
            <a:spLocks noChangeArrowheads="1"/>
          </p:cNvSpPr>
          <p:nvPr/>
        </p:nvSpPr>
        <p:spPr bwMode="auto">
          <a:xfrm>
            <a:off x="2555875" y="6129338"/>
            <a:ext cx="1235075" cy="400050"/>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عيسو</a:t>
            </a:r>
            <a:endParaRPr lang="en-US" sz="2000" b="1" dirty="0">
              <a:solidFill>
                <a:srgbClr val="FFFFFF"/>
              </a:solidFill>
              <a:latin typeface="Arial" charset="0"/>
              <a:cs typeface="Arial" charset="0"/>
            </a:endParaRP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النقب</a:t>
            </a:r>
            <a:endParaRPr lang="en-US" sz="2000" b="1" dirty="0">
              <a:solidFill>
                <a:srgbClr val="FFFFFF"/>
              </a:solidFill>
              <a:latin typeface="Arial" charset="0"/>
              <a:cs typeface="Arial" charset="0"/>
            </a:endParaRPr>
          </a:p>
        </p:txBody>
      </p:sp>
      <p:sp>
        <p:nvSpPr>
          <p:cNvPr id="104459" name="AutoShape 11"/>
          <p:cNvSpPr>
            <a:spLocks noChangeArrowheads="1"/>
          </p:cNvSpPr>
          <p:nvPr/>
        </p:nvSpPr>
        <p:spPr bwMode="auto">
          <a:xfrm rot="10800000" flipV="1">
            <a:off x="2017713" y="61610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4391" name="Rectangle 2"/>
          <p:cNvSpPr>
            <a:spLocks noGrp="1" noChangeArrowheads="1"/>
          </p:cNvSpPr>
          <p:nvPr>
            <p:ph type="title"/>
          </p:nvPr>
        </p:nvSpPr>
        <p:spPr>
          <a:xfrm>
            <a:off x="0" y="549275"/>
            <a:ext cx="2339975" cy="2016125"/>
          </a:xfrm>
          <a:solidFill>
            <a:schemeClr val="bg2"/>
          </a:solidFill>
        </p:spPr>
        <p:txBody>
          <a:bodyPr/>
          <a:lstStyle/>
          <a:p>
            <a:pPr eaLnBrk="1" hangingPunct="1"/>
            <a:r>
              <a:rPr lang="ar-JO" sz="3200" b="1" dirty="0">
                <a:solidFill>
                  <a:srgbClr val="FFFFFF"/>
                </a:solidFill>
                <a:latin typeface="Arial" charset="0"/>
                <a:ea typeface="Geneva" charset="0"/>
              </a:rPr>
              <a:t>وعد الله</a:t>
            </a:r>
            <a:br>
              <a:rPr lang="ar-JO" sz="3200" b="1" dirty="0">
                <a:solidFill>
                  <a:srgbClr val="FFFFFF"/>
                </a:solidFill>
                <a:latin typeface="Arial" charset="0"/>
                <a:ea typeface="Geneva" charset="0"/>
              </a:rPr>
            </a:br>
            <a:r>
              <a:rPr lang="ar-JO" sz="3200" b="1" dirty="0">
                <a:solidFill>
                  <a:srgbClr val="FFFFFF"/>
                </a:solidFill>
                <a:latin typeface="Arial" charset="0"/>
                <a:ea typeface="Geneva" charset="0"/>
              </a:rPr>
              <a:t>الأعداد 19-20</a:t>
            </a:r>
            <a:endParaRPr lang="en-US" sz="3200" b="1" dirty="0">
              <a:solidFill>
                <a:srgbClr val="FFFFFF"/>
              </a:solidFill>
              <a:latin typeface="Arial" charset="0"/>
              <a:ea typeface="Geneva" charset="0"/>
            </a:endParaRPr>
          </a:p>
        </p:txBody>
      </p:sp>
      <p:sp>
        <p:nvSpPr>
          <p:cNvPr id="10" name="Text Box 7" descr="Purple mesh"/>
          <p:cNvSpPr txBox="1">
            <a:spLocks noChangeArrowheads="1"/>
          </p:cNvSpPr>
          <p:nvPr/>
        </p:nvSpPr>
        <p:spPr bwMode="auto">
          <a:xfrm rot="-2854813">
            <a:off x="-164306" y="4341019"/>
            <a:ext cx="1693862" cy="400050"/>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الفلسطيين</a:t>
            </a:r>
            <a:endParaRPr lang="en-US" sz="2000" b="1" dirty="0">
              <a:solidFill>
                <a:srgbClr val="FFFFFF"/>
              </a:solidFill>
              <a:latin typeface="Arial" charset="0"/>
              <a:cs typeface="Arial" charset="0"/>
            </a:endParaRPr>
          </a:p>
        </p:txBody>
      </p:sp>
      <p:sp>
        <p:nvSpPr>
          <p:cNvPr id="12" name="AutoShape 11"/>
          <p:cNvSpPr>
            <a:spLocks noChangeArrowheads="1"/>
          </p:cNvSpPr>
          <p:nvPr/>
        </p:nvSpPr>
        <p:spPr bwMode="auto">
          <a:xfrm rot="230845" flipV="1">
            <a:off x="769938" y="45386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1" name="Text Box 9"/>
          <p:cNvSpPr txBox="1">
            <a:spLocks noChangeArrowheads="1"/>
          </p:cNvSpPr>
          <p:nvPr/>
        </p:nvSpPr>
        <p:spPr bwMode="auto">
          <a:xfrm rot="-2854813">
            <a:off x="539750" y="4797425"/>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سفرح التلال</a:t>
            </a:r>
            <a:endParaRPr lang="en-US" sz="2000" b="1" dirty="0">
              <a:solidFill>
                <a:srgbClr val="FFFFFF"/>
              </a:solidFill>
              <a:latin typeface="Arial" charset="0"/>
              <a:cs typeface="Arial" charset="0"/>
            </a:endParaRPr>
          </a:p>
        </p:txBody>
      </p:sp>
      <p:sp>
        <p:nvSpPr>
          <p:cNvPr id="144395"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000090"/>
                </a:solidFill>
                <a:latin typeface="Arial" panose="020B0604020202020204" pitchFamily="34" charset="0"/>
                <a:cs typeface="Arial" panose="020B0604020202020204" pitchFamily="34" charset="0"/>
              </a:rPr>
              <a:t>و يرث أهل الجنوب جبل عيسو </a:t>
            </a:r>
            <a:r>
              <a:rPr lang="ar-JO" sz="3200" b="1" dirty="0">
                <a:latin typeface="Arial" panose="020B0604020202020204" pitchFamily="34" charset="0"/>
                <a:cs typeface="Arial" panose="020B0604020202020204" pitchFamily="34" charset="0"/>
              </a:rPr>
              <a:t>و أهل السهل الفلسطينيين و يرثون بلاد أفرايم و بلاد السامرة و يرث بنيامين جلعاد و سبي هذا الجيش من بني إسرائيل يرثون الذين هم من الكنعانيين إلى صرفة و سبي أورشليم الذين في صفارد يرثون مدن الجنوب</a:t>
            </a:r>
            <a:endParaRPr lang="en-US" sz="3200" b="1" dirty="0">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1187450" y="3573463"/>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أفرايم</a:t>
            </a:r>
            <a:endParaRPr lang="en-US" sz="2000" b="1" dirty="0">
              <a:solidFill>
                <a:srgbClr val="FFFFFF"/>
              </a:solidFill>
              <a:latin typeface="Arial" charset="0"/>
              <a:cs typeface="Arial" charset="0"/>
            </a:endParaRPr>
          </a:p>
        </p:txBody>
      </p:sp>
      <p:sp>
        <p:nvSpPr>
          <p:cNvPr id="16" name="Text Box 7" descr="Purple mesh"/>
          <p:cNvSpPr txBox="1">
            <a:spLocks noChangeArrowheads="1"/>
          </p:cNvSpPr>
          <p:nvPr/>
        </p:nvSpPr>
        <p:spPr bwMode="auto">
          <a:xfrm>
            <a:off x="2843213" y="2349500"/>
            <a:ext cx="1235075" cy="400050"/>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جلعاد</a:t>
            </a:r>
            <a:endParaRPr lang="en-US" sz="2000" b="1" dirty="0">
              <a:solidFill>
                <a:srgbClr val="FFFFFF"/>
              </a:solidFill>
              <a:latin typeface="Arial" charset="0"/>
              <a:cs typeface="Arial" charset="0"/>
            </a:endParaRPr>
          </a:p>
        </p:txBody>
      </p:sp>
      <p:sp>
        <p:nvSpPr>
          <p:cNvPr id="17" name="AutoShape 11"/>
          <p:cNvSpPr>
            <a:spLocks noChangeArrowheads="1"/>
          </p:cNvSpPr>
          <p:nvPr/>
        </p:nvSpPr>
        <p:spPr bwMode="auto">
          <a:xfrm rot="7110028" flipV="1">
            <a:off x="2315369" y="3226594"/>
            <a:ext cx="1614488" cy="457200"/>
          </a:xfrm>
          <a:prstGeom prst="leftArrow">
            <a:avLst>
              <a:gd name="adj1" fmla="val 50000"/>
              <a:gd name="adj2" fmla="val 29182"/>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Text Box 9"/>
          <p:cNvSpPr txBox="1">
            <a:spLocks noChangeArrowheads="1"/>
          </p:cNvSpPr>
          <p:nvPr/>
        </p:nvSpPr>
        <p:spPr bwMode="auto">
          <a:xfrm>
            <a:off x="1403350" y="407670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بنيامين</a:t>
            </a:r>
            <a:endParaRPr lang="en-US" sz="2000" b="1" dirty="0">
              <a:solidFill>
                <a:srgbClr val="FFFFFF"/>
              </a:solidFill>
              <a:latin typeface="Arial" charset="0"/>
              <a:cs typeface="Arial" charset="0"/>
            </a:endParaRPr>
          </a:p>
        </p:txBody>
      </p:sp>
      <p:sp>
        <p:nvSpPr>
          <p:cNvPr id="18" name="Text Box 9"/>
          <p:cNvSpPr txBox="1">
            <a:spLocks noChangeArrowheads="1"/>
          </p:cNvSpPr>
          <p:nvPr/>
        </p:nvSpPr>
        <p:spPr bwMode="auto">
          <a:xfrm>
            <a:off x="1908175" y="-26988"/>
            <a:ext cx="1619250" cy="400051"/>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صفارد</a:t>
            </a:r>
            <a:endParaRPr lang="en-US" sz="2000" b="1" dirty="0">
              <a:solidFill>
                <a:srgbClr val="FFFFFF"/>
              </a:solidFill>
              <a:latin typeface="Arial" charset="0"/>
              <a:cs typeface="Arial" charset="0"/>
            </a:endParaRPr>
          </a:p>
        </p:txBody>
      </p:sp>
      <p:sp>
        <p:nvSpPr>
          <p:cNvPr id="19" name="AutoShape 11"/>
          <p:cNvSpPr>
            <a:spLocks noChangeArrowheads="1"/>
          </p:cNvSpPr>
          <p:nvPr/>
        </p:nvSpPr>
        <p:spPr bwMode="auto">
          <a:xfrm rot="6088703" flipV="1">
            <a:off x="1114425" y="1552575"/>
            <a:ext cx="2863850" cy="457200"/>
          </a:xfrm>
          <a:prstGeom prst="leftArrow">
            <a:avLst>
              <a:gd name="adj1" fmla="val 50000"/>
              <a:gd name="adj2" fmla="val 2917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Text Box 9"/>
          <p:cNvSpPr txBox="1">
            <a:spLocks noChangeArrowheads="1"/>
          </p:cNvSpPr>
          <p:nvPr/>
        </p:nvSpPr>
        <p:spPr bwMode="auto">
          <a:xfrm>
            <a:off x="1187450" y="30686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السامرة</a:t>
            </a:r>
            <a:endParaRPr lang="en-US" sz="2000" b="1" dirty="0">
              <a:solidFill>
                <a:srgbClr val="FFFFFF"/>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59"/>
                                        </p:tgtEl>
                                        <p:attrNameLst>
                                          <p:attrName>style.visibility</p:attrName>
                                        </p:attrNameLst>
                                      </p:cBhvr>
                                      <p:to>
                                        <p:strVal val="visible"/>
                                      </p:to>
                                    </p:set>
                                    <p:animEffect transition="in" filter="wipe(left)">
                                      <p:cBhvr>
                                        <p:cTn id="12" dur="500"/>
                                        <p:tgtEl>
                                          <p:spTgt spid="104459"/>
                                        </p:tgtEl>
                                      </p:cBhvr>
                                    </p:animEffect>
                                  </p:childTnLst>
                                </p:cTn>
                              </p:par>
                            </p:childTnLst>
                          </p:cTn>
                        </p:par>
                        <p:par>
                          <p:cTn id="13" fill="hold" nodeType="afterGroup">
                            <p:stCondLst>
                              <p:cond delay="500"/>
                            </p:stCondLst>
                            <p:childTnLst>
                              <p:par>
                                <p:cTn id="14" presetID="18" presetClass="entr" presetSubtype="3" fill="hold" grpId="0" nodeType="after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strips(upRight)">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par>
                          <p:cTn id="22" fill="hold" nodeType="afterGroup">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nodeType="afterGroup">
                            <p:stCondLst>
                              <p:cond delay="1000"/>
                            </p:stCondLst>
                            <p:childTnLst>
                              <p:par>
                                <p:cTn id="27" presetID="18" presetClass="entr" presetSubtype="1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Left)">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nodeType="afterGroup">
                            <p:stCondLst>
                              <p:cond delay="1000"/>
                            </p:stCondLst>
                            <p:childTnLst>
                              <p:par>
                                <p:cTn id="50" presetID="18" presetClass="entr" presetSubtype="3"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strips(upRight)">
                                      <p:cBhvr>
                                        <p:cTn id="52" dur="500"/>
                                        <p:tgtEl>
                                          <p:spTgt spid="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dissolv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7" grpId="0" animBg="1"/>
      <p:bldP spid="104459" grpId="0" animBg="1"/>
      <p:bldP spid="10" grpId="0" animBg="1"/>
      <p:bldP spid="12" grpId="0" animBg="1"/>
      <p:bldP spid="11" grpId="0" animBg="1"/>
      <p:bldP spid="13" grpId="0" animBg="1"/>
      <p:bldP spid="16" grpId="0" animBg="1"/>
      <p:bldP spid="17" grpId="0" animBg="1"/>
      <p:bldP spid="15" grpId="0" animBg="1"/>
      <p:bldP spid="18" grpId="0" animBg="1"/>
      <p:bldP spid="19"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3" name="Group 34"/>
          <p:cNvGrpSpPr>
            <a:grpSpLocks/>
          </p:cNvGrpSpPr>
          <p:nvPr/>
        </p:nvGrpSpPr>
        <p:grpSpPr bwMode="auto">
          <a:xfrm>
            <a:off x="0" y="822325"/>
            <a:ext cx="9144000" cy="6035675"/>
            <a:chOff x="0" y="524"/>
            <a:chExt cx="5760" cy="3802"/>
          </a:xfrm>
        </p:grpSpPr>
        <p:grpSp>
          <p:nvGrpSpPr>
            <p:cNvPr id="146446" name="Group 33"/>
            <p:cNvGrpSpPr>
              <a:grpSpLocks/>
            </p:cNvGrpSpPr>
            <p:nvPr/>
          </p:nvGrpSpPr>
          <p:grpSpPr bwMode="auto">
            <a:xfrm>
              <a:off x="0" y="524"/>
              <a:ext cx="5760" cy="3796"/>
              <a:chOff x="0" y="524"/>
              <a:chExt cx="5760" cy="3796"/>
            </a:xfrm>
          </p:grpSpPr>
          <p:grpSp>
            <p:nvGrpSpPr>
              <p:cNvPr id="146448" name="Group 32"/>
              <p:cNvGrpSpPr>
                <a:grpSpLocks/>
              </p:cNvGrpSpPr>
              <p:nvPr/>
            </p:nvGrpSpPr>
            <p:grpSpPr bwMode="auto">
              <a:xfrm>
                <a:off x="0" y="524"/>
                <a:ext cx="5760" cy="3796"/>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grpSp>
          <p:sp>
            <p:nvSpPr>
              <p:cNvPr id="47126" name="Freeform 22"/>
              <p:cNvSpPr>
                <a:spLocks/>
              </p:cNvSpPr>
              <p:nvPr/>
            </p:nvSpPr>
            <p:spPr bwMode="auto">
              <a:xfrm>
                <a:off x="4252" y="76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9525" cap="flat" cmpd="sng">
                <a:solidFill>
                  <a:srgbClr val="000000"/>
                </a:solidFill>
                <a:prstDash val="solid"/>
                <a:round/>
                <a:headEnd/>
                <a:tailEnd/>
              </a:ln>
              <a:effectLst/>
              <a:extLst>
                <a:ext uri="{AF507438-7753-43e0-B8FC-AC1667EBCBE1}">
                  <a14:hiddenEffects xmln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grpSp>
        <p:sp>
          <p:nvSpPr>
            <p:cNvPr id="47129" name="Freeform 25"/>
            <p:cNvSpPr>
              <a:spLocks/>
            </p:cNvSpPr>
            <p:nvPr/>
          </p:nvSpPr>
          <p:spPr bwMode="auto">
            <a:xfrm>
              <a:off x="4776" y="3324"/>
              <a:ext cx="972" cy="1002"/>
            </a:xfrm>
            <a:custGeom>
              <a:avLst/>
              <a:gdLst>
                <a:gd name="T0" fmla="*/ 972 w 972"/>
                <a:gd name="T1" fmla="*/ 504 h 1002"/>
                <a:gd name="T2" fmla="*/ 940 w 972"/>
                <a:gd name="T3" fmla="*/ 420 h 1002"/>
                <a:gd name="T4" fmla="*/ 892 w 972"/>
                <a:gd name="T5" fmla="*/ 396 h 1002"/>
                <a:gd name="T6" fmla="*/ 736 w 972"/>
                <a:gd name="T7" fmla="*/ 468 h 1002"/>
                <a:gd name="T8" fmla="*/ 652 w 972"/>
                <a:gd name="T9" fmla="*/ 348 h 1002"/>
                <a:gd name="T10" fmla="*/ 556 w 972"/>
                <a:gd name="T11" fmla="*/ 252 h 1002"/>
                <a:gd name="T12" fmla="*/ 448 w 972"/>
                <a:gd name="T13" fmla="*/ 216 h 1002"/>
                <a:gd name="T14" fmla="*/ 364 w 972"/>
                <a:gd name="T15" fmla="*/ 144 h 1002"/>
                <a:gd name="T16" fmla="*/ 252 w 972"/>
                <a:gd name="T17" fmla="*/ 0 h 1002"/>
                <a:gd name="T18" fmla="*/ 160 w 972"/>
                <a:gd name="T19" fmla="*/ 12 h 1002"/>
                <a:gd name="T20" fmla="*/ 112 w 972"/>
                <a:gd name="T21" fmla="*/ 60 h 1002"/>
                <a:gd name="T22" fmla="*/ 0 w 972"/>
                <a:gd name="T23" fmla="*/ 72 h 1002"/>
                <a:gd name="T24" fmla="*/ 64 w 972"/>
                <a:gd name="T25" fmla="*/ 240 h 1002"/>
                <a:gd name="T26" fmla="*/ 196 w 972"/>
                <a:gd name="T27" fmla="*/ 372 h 1002"/>
                <a:gd name="T28" fmla="*/ 252 w 972"/>
                <a:gd name="T29" fmla="*/ 504 h 1002"/>
                <a:gd name="T30" fmla="*/ 252 w 972"/>
                <a:gd name="T31" fmla="*/ 576 h 1002"/>
                <a:gd name="T32" fmla="*/ 268 w 972"/>
                <a:gd name="T33" fmla="*/ 624 h 1002"/>
                <a:gd name="T34" fmla="*/ 324 w 972"/>
                <a:gd name="T35" fmla="*/ 540 h 1002"/>
                <a:gd name="T36" fmla="*/ 364 w 972"/>
                <a:gd name="T37" fmla="*/ 552 h 1002"/>
                <a:gd name="T38" fmla="*/ 360 w 972"/>
                <a:gd name="T39" fmla="*/ 612 h 1002"/>
                <a:gd name="T40" fmla="*/ 388 w 972"/>
                <a:gd name="T41" fmla="*/ 744 h 1002"/>
                <a:gd name="T42" fmla="*/ 640 w 972"/>
                <a:gd name="T43" fmla="*/ 756 h 1002"/>
                <a:gd name="T44" fmla="*/ 788 w 972"/>
                <a:gd name="T45" fmla="*/ 660 h 1002"/>
                <a:gd name="T46" fmla="*/ 720 w 972"/>
                <a:gd name="T47" fmla="*/ 900 h 1002"/>
                <a:gd name="T48" fmla="*/ 816 w 972"/>
                <a:gd name="T49" fmla="*/ 1002 h 1002"/>
                <a:gd name="T50" fmla="*/ 972 w 972"/>
                <a:gd name="T51"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2" h="1002">
                  <a:moveTo>
                    <a:pt x="972" y="504"/>
                  </a:moveTo>
                  <a:lnTo>
                    <a:pt x="940" y="420"/>
                  </a:lnTo>
                  <a:lnTo>
                    <a:pt x="892" y="396"/>
                  </a:lnTo>
                  <a:lnTo>
                    <a:pt x="736" y="468"/>
                  </a:lnTo>
                  <a:lnTo>
                    <a:pt x="652" y="348"/>
                  </a:lnTo>
                  <a:lnTo>
                    <a:pt x="556" y="252"/>
                  </a:lnTo>
                  <a:lnTo>
                    <a:pt x="448" y="216"/>
                  </a:lnTo>
                  <a:lnTo>
                    <a:pt x="364" y="144"/>
                  </a:lnTo>
                  <a:lnTo>
                    <a:pt x="252" y="0"/>
                  </a:lnTo>
                  <a:lnTo>
                    <a:pt x="160" y="12"/>
                  </a:lnTo>
                  <a:lnTo>
                    <a:pt x="112" y="60"/>
                  </a:lnTo>
                  <a:lnTo>
                    <a:pt x="0" y="72"/>
                  </a:lnTo>
                  <a:lnTo>
                    <a:pt x="64" y="240"/>
                  </a:lnTo>
                  <a:lnTo>
                    <a:pt x="196" y="372"/>
                  </a:lnTo>
                  <a:lnTo>
                    <a:pt x="252" y="504"/>
                  </a:lnTo>
                  <a:lnTo>
                    <a:pt x="252" y="576"/>
                  </a:lnTo>
                  <a:lnTo>
                    <a:pt x="268" y="624"/>
                  </a:lnTo>
                  <a:lnTo>
                    <a:pt x="324" y="540"/>
                  </a:lnTo>
                  <a:lnTo>
                    <a:pt x="364" y="552"/>
                  </a:lnTo>
                  <a:lnTo>
                    <a:pt x="360" y="612"/>
                  </a:lnTo>
                  <a:lnTo>
                    <a:pt x="388" y="744"/>
                  </a:lnTo>
                  <a:lnTo>
                    <a:pt x="640" y="756"/>
                  </a:lnTo>
                  <a:lnTo>
                    <a:pt x="788" y="660"/>
                  </a:lnTo>
                  <a:lnTo>
                    <a:pt x="720" y="900"/>
                  </a:lnTo>
                  <a:lnTo>
                    <a:pt x="816" y="1002"/>
                  </a:lnTo>
                  <a:lnTo>
                    <a:pt x="972" y="1002"/>
                  </a:lnTo>
                </a:path>
              </a:pathLst>
            </a:custGeom>
            <a:solidFill>
              <a:srgbClr val="114FFB"/>
            </a:solidFill>
            <a:ln w="12700" cap="flat" cmpd="sng">
              <a:solidFill>
                <a:srgbClr val="000000"/>
              </a:solidFill>
              <a:prstDash val="solid"/>
              <a:round/>
              <a:headEnd/>
              <a:tailEnd/>
            </a:ln>
            <a:effectLst/>
            <a:extLst>
              <a:ext uri="{AF507438-7753-43e0-B8FC-AC1667EBCBE1}">
                <a14:hiddenEffects xmln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grpSp>
      <p:sp>
        <p:nvSpPr>
          <p:cNvPr id="47106" name="Rectangle 2"/>
          <p:cNvSpPr>
            <a:spLocks noChangeArrowheads="1"/>
          </p:cNvSpPr>
          <p:nvPr/>
        </p:nvSpPr>
        <p:spPr bwMode="auto">
          <a:xfrm>
            <a:off x="0" y="123825"/>
            <a:ext cx="9124950" cy="582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457200" fontAlgn="auto">
              <a:spcBef>
                <a:spcPts val="0"/>
              </a:spcBef>
              <a:spcAft>
                <a:spcPts val="0"/>
              </a:spcAft>
              <a:defRPr/>
            </a:pPr>
            <a:r>
              <a:rPr lang="ar-JO" sz="3200" b="1" dirty="0">
                <a:solidFill>
                  <a:srgbClr val="FFFFFF"/>
                </a:solidFill>
                <a:latin typeface="Arial Black" charset="0"/>
                <a:ea typeface="+mn-ea"/>
                <a:cs typeface="+mn-cs"/>
              </a:rPr>
              <a:t>أين تقع صفارد (20) ؟</a:t>
            </a:r>
            <a:endParaRPr lang="en-US" sz="3200" b="1" dirty="0">
              <a:solidFill>
                <a:srgbClr val="FFFFFF"/>
              </a:solidFill>
              <a:latin typeface="Arial Black" charset="0"/>
              <a:ea typeface="+mn-ea"/>
              <a:cs typeface="+mn-cs"/>
            </a:endParaRPr>
          </a:p>
        </p:txBody>
      </p:sp>
      <p:sp>
        <p:nvSpPr>
          <p:cNvPr id="47119" name="Rectangle 15"/>
          <p:cNvSpPr>
            <a:spLocks noChangeArrowheads="1"/>
          </p:cNvSpPr>
          <p:nvPr/>
        </p:nvSpPr>
        <p:spPr bwMode="auto">
          <a:xfrm>
            <a:off x="61913" y="6478588"/>
            <a:ext cx="16891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457200" fontAlgn="auto">
              <a:spcBef>
                <a:spcPts val="0"/>
              </a:spcBef>
              <a:spcAft>
                <a:spcPts val="0"/>
              </a:spcAft>
              <a:defRPr/>
            </a:pPr>
            <a:r>
              <a:rPr lang="en-US" sz="1400" dirty="0">
                <a:solidFill>
                  <a:srgbClr val="000000"/>
                </a:solidFill>
                <a:latin typeface="Arial Narrow" charset="0"/>
                <a:ea typeface="+mn-ea"/>
                <a:cs typeface="+mn-cs"/>
              </a:rPr>
              <a:t>©  </a:t>
            </a:r>
            <a:r>
              <a:rPr lang="en-US" sz="1400" dirty="0" err="1">
                <a:solidFill>
                  <a:srgbClr val="000000"/>
                </a:solidFill>
                <a:latin typeface="Arial Narrow" charset="0"/>
                <a:ea typeface="+mn-ea"/>
                <a:cs typeface="+mn-cs"/>
              </a:rPr>
              <a:t>EBibleTeacher.com</a:t>
            </a:r>
            <a:r>
              <a:rPr lang="en-US" sz="1400" dirty="0">
                <a:solidFill>
                  <a:srgbClr val="000000"/>
                </a:solidFill>
                <a:latin typeface="Arial Narrow" charset="0"/>
                <a:ea typeface="+mn-ea"/>
                <a:cs typeface="+mn-cs"/>
              </a:rPr>
              <a:t>  </a:t>
            </a:r>
          </a:p>
        </p:txBody>
      </p:sp>
      <p:sp>
        <p:nvSpPr>
          <p:cNvPr id="47121" name="Rectangle 17"/>
          <p:cNvSpPr>
            <a:spLocks noGrp="1" noChangeArrowheads="1"/>
          </p:cNvSpPr>
          <p:nvPr>
            <p:ph type="title" idx="4294967295"/>
          </p:nvPr>
        </p:nvSpPr>
        <p:spPr>
          <a:xfrm>
            <a:off x="7639050" y="609600"/>
            <a:ext cx="1257300" cy="40005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00" dirty="0">
                <a:solidFill>
                  <a:srgbClr val="000066"/>
                </a:solidFill>
                <a:latin typeface="Arial Narrow" charset="0"/>
              </a:rPr>
              <a:t>Bible Lands Blank Map</a:t>
            </a:r>
            <a:endParaRPr lang="en-US" sz="100" dirty="0">
              <a:solidFill>
                <a:srgbClr val="000066"/>
              </a:solidFill>
            </a:endParaRPr>
          </a:p>
        </p:txBody>
      </p:sp>
      <p:sp>
        <p:nvSpPr>
          <p:cNvPr id="146437" name="Rectangle 2"/>
          <p:cNvSpPr txBox="1">
            <a:spLocks noChangeArrowheads="1"/>
          </p:cNvSpPr>
          <p:nvPr/>
        </p:nvSpPr>
        <p:spPr bwMode="auto">
          <a:xfrm>
            <a:off x="1692275" y="5911850"/>
            <a:ext cx="7451725" cy="97313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chemeClr val="bg1"/>
                </a:solidFill>
                <a:latin typeface="Arial" charset="0"/>
                <a:cs typeface="Geneva" charset="0"/>
              </a:rPr>
              <a:t>و سبي أورشليم الذين في صفارد يرثون مدن الجنوب</a:t>
            </a:r>
            <a:endParaRPr lang="en-US" b="1" dirty="0">
              <a:solidFill>
                <a:schemeClr val="bg1"/>
              </a:solidFill>
              <a:latin typeface="Arial" charset="0"/>
              <a:cs typeface="Geneva" charset="0"/>
            </a:endParaRPr>
          </a:p>
        </p:txBody>
      </p:sp>
      <p:sp>
        <p:nvSpPr>
          <p:cNvPr id="20" name="AutoShape 11"/>
          <p:cNvSpPr>
            <a:spLocks noChangeArrowheads="1"/>
          </p:cNvSpPr>
          <p:nvPr/>
        </p:nvSpPr>
        <p:spPr bwMode="auto">
          <a:xfrm rot="10105368" flipV="1">
            <a:off x="4173538" y="4794250"/>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8" name="Text Box 9"/>
          <p:cNvSpPr txBox="1">
            <a:spLocks noChangeArrowheads="1"/>
          </p:cNvSpPr>
          <p:nvPr/>
        </p:nvSpPr>
        <p:spPr bwMode="auto">
          <a:xfrm>
            <a:off x="2771775" y="4652963"/>
            <a:ext cx="1619250" cy="707886"/>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هيسبريدس</a:t>
            </a:r>
          </a:p>
          <a:p>
            <a:pPr algn="ctr" eaLnBrk="1" hangingPunct="1"/>
            <a:r>
              <a:rPr lang="ar-JO" sz="2000" b="1" dirty="0">
                <a:solidFill>
                  <a:srgbClr val="FFFFFF"/>
                </a:solidFill>
                <a:latin typeface="Arial" charset="0"/>
                <a:cs typeface="Arial" charset="0"/>
              </a:rPr>
              <a:t>ليبيا ؟</a:t>
            </a:r>
            <a:endParaRPr lang="en-US" sz="2000" b="1" dirty="0">
              <a:solidFill>
                <a:srgbClr val="FFFFFF"/>
              </a:solidFill>
              <a:latin typeface="Arial" charset="0"/>
              <a:cs typeface="Arial" charset="0"/>
            </a:endParaRPr>
          </a:p>
        </p:txBody>
      </p:sp>
      <p:sp>
        <p:nvSpPr>
          <p:cNvPr id="21" name="AutoShape 11"/>
          <p:cNvSpPr>
            <a:spLocks noChangeArrowheads="1"/>
          </p:cNvSpPr>
          <p:nvPr/>
        </p:nvSpPr>
        <p:spPr bwMode="auto">
          <a:xfrm rot="12168103" flipV="1">
            <a:off x="938213" y="3392488"/>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79388" y="245268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إسبانيا ؟</a:t>
            </a:r>
            <a:endParaRPr lang="en-US" sz="2000" b="1" dirty="0">
              <a:solidFill>
                <a:srgbClr val="FFFFFF"/>
              </a:solidFill>
              <a:latin typeface="Arial" charset="0"/>
              <a:cs typeface="Arial" charset="0"/>
            </a:endParaRPr>
          </a:p>
        </p:txBody>
      </p:sp>
      <p:sp>
        <p:nvSpPr>
          <p:cNvPr id="22" name="AutoShape 11"/>
          <p:cNvSpPr>
            <a:spLocks noChangeArrowheads="1"/>
          </p:cNvSpPr>
          <p:nvPr/>
        </p:nvSpPr>
        <p:spPr bwMode="auto">
          <a:xfrm rot="19868007" flipV="1">
            <a:off x="6351588" y="3736975"/>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23" name="AutoShape 11"/>
          <p:cNvSpPr>
            <a:spLocks noChangeArrowheads="1"/>
          </p:cNvSpPr>
          <p:nvPr/>
        </p:nvSpPr>
        <p:spPr bwMode="auto">
          <a:xfrm rot="15383686" flipV="1">
            <a:off x="5418931" y="3669507"/>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 name="Text Box 9"/>
          <p:cNvSpPr txBox="1">
            <a:spLocks noChangeArrowheads="1"/>
          </p:cNvSpPr>
          <p:nvPr/>
        </p:nvSpPr>
        <p:spPr bwMode="auto">
          <a:xfrm>
            <a:off x="7524750" y="32845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ميديا ؟</a:t>
            </a:r>
            <a:endParaRPr lang="en-US" sz="2000" b="1" dirty="0">
              <a:solidFill>
                <a:srgbClr val="FFFFFF"/>
              </a:solidFill>
              <a:latin typeface="Arial" charset="0"/>
              <a:cs typeface="Arial" charset="0"/>
            </a:endParaRPr>
          </a:p>
        </p:txBody>
      </p:sp>
      <p:sp>
        <p:nvSpPr>
          <p:cNvPr id="19" name="Text Box 9"/>
          <p:cNvSpPr txBox="1">
            <a:spLocks noChangeArrowheads="1"/>
          </p:cNvSpPr>
          <p:nvPr/>
        </p:nvSpPr>
        <p:spPr bwMode="auto">
          <a:xfrm>
            <a:off x="4643438" y="2781300"/>
            <a:ext cx="2089150" cy="707886"/>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ساردس (آسيا الصغرى) ؟</a:t>
            </a:r>
            <a:endParaRPr lang="en-US" sz="2000"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P spid="16" grpId="0" animBg="1"/>
      <p:bldP spid="22" grpId="0" animBg="1"/>
      <p:bldP spid="23" grpId="0" animBg="1"/>
      <p:bldP spid="17"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1"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0" name="Picture 140"/>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848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48483"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444</a:t>
            </a:r>
            <a:endParaRPr lang="en-US" b="1" dirty="0">
              <a:latin typeface="Arial" charset="0"/>
              <a:cs typeface="Arial" charset="0"/>
            </a:endParaRPr>
          </a:p>
          <a:p>
            <a:pPr eaLnBrk="1" hangingPunct="1"/>
            <a:r>
              <a:rPr lang="ar-JO" b="1" dirty="0">
                <a:latin typeface="Arial" charset="0"/>
                <a:cs typeface="Arial" charset="0"/>
              </a:rPr>
              <a:t>598ث</a:t>
            </a:r>
            <a:endParaRPr lang="en-US" b="1" dirty="0">
              <a:latin typeface="Arial" charset="0"/>
              <a:cs typeface="Arial" charset="0"/>
            </a:endParaRP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النقب</a:t>
            </a:r>
            <a:endParaRPr lang="en-US" sz="2000" b="1" dirty="0">
              <a:solidFill>
                <a:srgbClr val="FFFFFF"/>
              </a:solidFill>
              <a:latin typeface="Arial" charset="0"/>
              <a:cs typeface="Arial" charset="0"/>
            </a:endParaRPr>
          </a:p>
        </p:txBody>
      </p:sp>
      <p:sp>
        <p:nvSpPr>
          <p:cNvPr id="148485" name="Rectangle 2"/>
          <p:cNvSpPr>
            <a:spLocks noGrp="1" noChangeArrowheads="1"/>
          </p:cNvSpPr>
          <p:nvPr>
            <p:ph type="title"/>
          </p:nvPr>
        </p:nvSpPr>
        <p:spPr>
          <a:xfrm>
            <a:off x="0" y="549275"/>
            <a:ext cx="2339975" cy="2016125"/>
          </a:xfrm>
          <a:solidFill>
            <a:schemeClr val="bg2"/>
          </a:solidFill>
        </p:spPr>
        <p:txBody>
          <a:bodyPr/>
          <a:lstStyle/>
          <a:p>
            <a:pPr eaLnBrk="1" hangingPunct="1"/>
            <a:r>
              <a:rPr lang="ar-JO" sz="3200" b="1" dirty="0">
                <a:solidFill>
                  <a:srgbClr val="FFFFFF"/>
                </a:solidFill>
                <a:latin typeface="Arial" charset="0"/>
                <a:ea typeface="Geneva" charset="0"/>
              </a:rPr>
              <a:t>وعد</a:t>
            </a:r>
            <a:br>
              <a:rPr lang="ar-JO" sz="3200" b="1" dirty="0">
                <a:solidFill>
                  <a:srgbClr val="FFFFFF"/>
                </a:solidFill>
                <a:latin typeface="Arial" charset="0"/>
                <a:ea typeface="Geneva" charset="0"/>
              </a:rPr>
            </a:br>
            <a:r>
              <a:rPr lang="ar-JO" sz="3200" b="1" dirty="0">
                <a:solidFill>
                  <a:srgbClr val="FFFFFF"/>
                </a:solidFill>
                <a:latin typeface="Arial" charset="0"/>
                <a:ea typeface="Geneva" charset="0"/>
              </a:rPr>
              <a:t>الله</a:t>
            </a:r>
            <a:br>
              <a:rPr lang="ar-JO" sz="3200" b="1" dirty="0">
                <a:solidFill>
                  <a:srgbClr val="FFFFFF"/>
                </a:solidFill>
                <a:latin typeface="Arial" charset="0"/>
                <a:ea typeface="Geneva" charset="0"/>
              </a:rPr>
            </a:br>
            <a:r>
              <a:rPr lang="ar-JO" sz="3200" b="1" dirty="0">
                <a:solidFill>
                  <a:srgbClr val="FFFFFF"/>
                </a:solidFill>
                <a:latin typeface="Arial" charset="0"/>
                <a:ea typeface="Geneva" charset="0"/>
              </a:rPr>
              <a:t>عدد 20</a:t>
            </a:r>
            <a:endParaRPr lang="en-US" sz="3200" b="1" dirty="0">
              <a:solidFill>
                <a:srgbClr val="FFFFFF"/>
              </a:solidFill>
              <a:latin typeface="Arial" charset="0"/>
              <a:ea typeface="Geneva" charset="0"/>
            </a:endParaRPr>
          </a:p>
        </p:txBody>
      </p:sp>
      <p:sp>
        <p:nvSpPr>
          <p:cNvPr id="12" name="AutoShape 11"/>
          <p:cNvSpPr>
            <a:spLocks noChangeArrowheads="1"/>
          </p:cNvSpPr>
          <p:nvPr/>
        </p:nvSpPr>
        <p:spPr bwMode="auto">
          <a:xfrm rot="8723523" flipV="1">
            <a:off x="82550" y="6289675"/>
            <a:ext cx="533400" cy="457200"/>
          </a:xfrm>
          <a:prstGeom prst="leftArrow">
            <a:avLst>
              <a:gd name="adj1" fmla="val 50000"/>
              <a:gd name="adj2" fmla="val 29167"/>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8487"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000090"/>
                </a:solidFill>
                <a:latin typeface="Arial" panose="020B0604020202020204" pitchFamily="34" charset="0"/>
                <a:cs typeface="Arial" panose="020B0604020202020204" pitchFamily="34" charset="0"/>
              </a:rPr>
              <a:t>و يرث أهل الجنوب جبل عيسو </a:t>
            </a:r>
            <a:r>
              <a:rPr lang="ar-JO" sz="3200" b="1" dirty="0">
                <a:latin typeface="Arial" panose="020B0604020202020204" pitchFamily="34" charset="0"/>
                <a:cs typeface="Arial" panose="020B0604020202020204" pitchFamily="34" charset="0"/>
              </a:rPr>
              <a:t>و أهل السهل الفلسطينيين و يرثون بلاد أفرايم و بلاد السامرة و يرث بنيامين جلعاد و سبي هذا الجيش من بني إسرائيل يرثون الذين هم من الكنعانيين إلى صرفة </a:t>
            </a:r>
            <a:r>
              <a:rPr lang="ar-JO" sz="3200" b="1" dirty="0">
                <a:solidFill>
                  <a:srgbClr val="CC3300"/>
                </a:solidFill>
                <a:latin typeface="Arial" panose="020B0604020202020204" pitchFamily="34" charset="0"/>
                <a:cs typeface="Arial" panose="020B0604020202020204" pitchFamily="34" charset="0"/>
              </a:rPr>
              <a:t>و سبي أورشليم الذين في صفارد يرثون مدن الجنوب</a:t>
            </a:r>
            <a:endParaRPr lang="en-US" sz="3200" b="1" dirty="0">
              <a:solidFill>
                <a:srgbClr val="CC3300"/>
              </a:solidFill>
              <a:latin typeface="Arial" panose="020B0604020202020204" pitchFamily="34" charset="0"/>
              <a:cs typeface="Arial" panose="020B0604020202020204" pitchFamily="34" charset="0"/>
            </a:endParaRPr>
          </a:p>
        </p:txBody>
      </p:sp>
      <p:sp>
        <p:nvSpPr>
          <p:cNvPr id="17" name="AutoShape 11"/>
          <p:cNvSpPr>
            <a:spLocks noChangeArrowheads="1"/>
          </p:cNvSpPr>
          <p:nvPr/>
        </p:nvSpPr>
        <p:spPr bwMode="auto">
          <a:xfrm rot="17998605" flipV="1">
            <a:off x="286544" y="3555207"/>
            <a:ext cx="5830887" cy="457200"/>
          </a:xfrm>
          <a:prstGeom prst="leftArrow">
            <a:avLst>
              <a:gd name="adj1" fmla="val 50000"/>
              <a:gd name="adj2" fmla="val 29168"/>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AutoShape 11"/>
          <p:cNvSpPr>
            <a:spLocks noChangeArrowheads="1"/>
          </p:cNvSpPr>
          <p:nvPr/>
        </p:nvSpPr>
        <p:spPr bwMode="auto">
          <a:xfrm rot="15594912" flipV="1">
            <a:off x="-1239837" y="4046538"/>
            <a:ext cx="3651250" cy="457200"/>
          </a:xfrm>
          <a:prstGeom prst="leftArrow">
            <a:avLst>
              <a:gd name="adj1" fmla="val 50000"/>
              <a:gd name="adj2" fmla="val 29171"/>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2" grpId="0" animBg="1"/>
      <p:bldP spid="17" grpId="0" animBg="1"/>
      <p:bldP spid="1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29"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0" name="Picture 144"/>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459" name="AutoShape 11"/>
          <p:cNvSpPr>
            <a:spLocks noChangeArrowheads="1"/>
          </p:cNvSpPr>
          <p:nvPr/>
        </p:nvSpPr>
        <p:spPr bwMode="auto">
          <a:xfrm rot="14984389" flipV="1">
            <a:off x="1652588" y="5081588"/>
            <a:ext cx="1803400" cy="406400"/>
          </a:xfrm>
          <a:prstGeom prst="leftArrow">
            <a:avLst>
              <a:gd name="adj1" fmla="val 50000"/>
              <a:gd name="adj2" fmla="val 29131"/>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0531"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50532"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444</a:t>
            </a:r>
            <a:endParaRPr lang="en-US" b="1" dirty="0">
              <a:latin typeface="Arial" charset="0"/>
              <a:cs typeface="Arial" charset="0"/>
            </a:endParaRPr>
          </a:p>
          <a:p>
            <a:pPr eaLnBrk="1" hangingPunct="1"/>
            <a:r>
              <a:rPr lang="ar-JO" b="1" dirty="0">
                <a:latin typeface="Arial" charset="0"/>
                <a:cs typeface="Arial" charset="0"/>
              </a:rPr>
              <a:t>598ث</a:t>
            </a:r>
            <a:endParaRPr lang="en-US" b="1" dirty="0">
              <a:latin typeface="Arial" charset="0"/>
              <a:cs typeface="Arial" charset="0"/>
            </a:endParaRPr>
          </a:p>
        </p:txBody>
      </p:sp>
      <p:sp>
        <p:nvSpPr>
          <p:cNvPr id="104455" name="Text Box 7" descr="Purple mesh"/>
          <p:cNvSpPr txBox="1">
            <a:spLocks noChangeArrowheads="1"/>
          </p:cNvSpPr>
          <p:nvPr/>
        </p:nvSpPr>
        <p:spPr bwMode="auto">
          <a:xfrm>
            <a:off x="2555875" y="612933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عيسو</a:t>
            </a:r>
            <a:endParaRPr lang="en-US" sz="2800" b="1" dirty="0">
              <a:solidFill>
                <a:srgbClr val="FFFFFF"/>
              </a:solidFill>
              <a:latin typeface="Arial" charset="0"/>
              <a:cs typeface="Arial" charset="0"/>
            </a:endParaRPr>
          </a:p>
        </p:txBody>
      </p:sp>
      <p:sp>
        <p:nvSpPr>
          <p:cNvPr id="104457" name="Text Box 9"/>
          <p:cNvSpPr txBox="1">
            <a:spLocks noChangeArrowheads="1"/>
          </p:cNvSpPr>
          <p:nvPr/>
        </p:nvSpPr>
        <p:spPr bwMode="auto">
          <a:xfrm>
            <a:off x="1258888" y="4005263"/>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صهيون</a:t>
            </a:r>
            <a:endParaRPr lang="en-US" sz="2800" b="1" dirty="0">
              <a:solidFill>
                <a:srgbClr val="FFFFFF"/>
              </a:solidFill>
              <a:latin typeface="Arial" charset="0"/>
              <a:cs typeface="Arial" charset="0"/>
            </a:endParaRPr>
          </a:p>
        </p:txBody>
      </p:sp>
      <p:sp>
        <p:nvSpPr>
          <p:cNvPr id="150535" name="Rectangle 2"/>
          <p:cNvSpPr>
            <a:spLocks noGrp="1" noChangeArrowheads="1"/>
          </p:cNvSpPr>
          <p:nvPr>
            <p:ph type="title"/>
          </p:nvPr>
        </p:nvSpPr>
        <p:spPr>
          <a:xfrm>
            <a:off x="0" y="0"/>
            <a:ext cx="4716463" cy="1052513"/>
          </a:xfrm>
          <a:solidFill>
            <a:schemeClr val="bg2"/>
          </a:solidFill>
        </p:spPr>
        <p:txBody>
          <a:bodyPr/>
          <a:lstStyle/>
          <a:p>
            <a:pPr eaLnBrk="1" hangingPunct="1"/>
            <a:r>
              <a:rPr lang="ar-JO" sz="3200" b="1" dirty="0">
                <a:solidFill>
                  <a:srgbClr val="FFFFFF"/>
                </a:solidFill>
                <a:latin typeface="Arial" charset="0"/>
                <a:ea typeface="Geneva" charset="0"/>
              </a:rPr>
              <a:t>وعد الله</a:t>
            </a:r>
            <a:br>
              <a:rPr lang="ar-JO" sz="3200" b="1" dirty="0">
                <a:solidFill>
                  <a:srgbClr val="FFFFFF"/>
                </a:solidFill>
                <a:latin typeface="Arial" charset="0"/>
                <a:ea typeface="Geneva" charset="0"/>
              </a:rPr>
            </a:br>
            <a:r>
              <a:rPr lang="ar-JO" sz="3200" b="1" dirty="0">
                <a:solidFill>
                  <a:srgbClr val="FFFFFF"/>
                </a:solidFill>
                <a:latin typeface="Arial" charset="0"/>
                <a:ea typeface="Geneva" charset="0"/>
              </a:rPr>
              <a:t>(عدد 21)</a:t>
            </a:r>
            <a:endParaRPr lang="en-US" sz="3200" b="1" dirty="0">
              <a:solidFill>
                <a:srgbClr val="FFFFFF"/>
              </a:solidFill>
              <a:latin typeface="Arial" charset="0"/>
              <a:ea typeface="Geneva" charset="0"/>
            </a:endParaRPr>
          </a:p>
        </p:txBody>
      </p:sp>
      <p:sp>
        <p:nvSpPr>
          <p:cNvPr id="150536" name="Rectangle 2"/>
          <p:cNvSpPr txBox="1">
            <a:spLocks noChangeArrowheads="1"/>
          </p:cNvSpPr>
          <p:nvPr/>
        </p:nvSpPr>
        <p:spPr bwMode="auto">
          <a:xfrm>
            <a:off x="4787900" y="25400"/>
            <a:ext cx="280828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4000" b="1" dirty="0">
                <a:solidFill>
                  <a:srgbClr val="000000"/>
                </a:solidFill>
                <a:latin typeface="Arial" panose="020B0604020202020204" pitchFamily="34" charset="0"/>
                <a:cs typeface="Arial" panose="020B0604020202020204" pitchFamily="34" charset="0"/>
              </a:rPr>
              <a:t>و يصعد مخلصون على جبل صهيون ليدينوا جبل عيسو و يكون الملك للرب</a:t>
            </a:r>
            <a:endParaRPr lang="en-US" sz="4000" b="1" dirty="0">
              <a:solidFill>
                <a:srgbClr val="000000"/>
              </a:solidFill>
              <a:latin typeface="Arial" panose="020B0604020202020204" pitchFamily="34" charset="0"/>
              <a:cs typeface="Arial" panose="020B0604020202020204" pitchFamily="34" charset="0"/>
            </a:endParaRPr>
          </a:p>
        </p:txBody>
      </p:sp>
      <p:sp>
        <p:nvSpPr>
          <p:cNvPr id="11" name="AutoShape 11"/>
          <p:cNvSpPr>
            <a:spLocks noChangeArrowheads="1"/>
          </p:cNvSpPr>
          <p:nvPr/>
        </p:nvSpPr>
        <p:spPr bwMode="auto">
          <a:xfrm rot="12447537" flipV="1">
            <a:off x="1116013" y="35734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AutoShape 11"/>
          <p:cNvSpPr>
            <a:spLocks noChangeArrowheads="1"/>
          </p:cNvSpPr>
          <p:nvPr/>
        </p:nvSpPr>
        <p:spPr bwMode="auto">
          <a:xfrm rot="18004114" flipV="1">
            <a:off x="2168525" y="34051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3" name="AutoShape 11"/>
          <p:cNvSpPr>
            <a:spLocks noChangeArrowheads="1"/>
          </p:cNvSpPr>
          <p:nvPr/>
        </p:nvSpPr>
        <p:spPr bwMode="auto">
          <a:xfrm rot="8606862" flipV="1">
            <a:off x="982663" y="426243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AutoShape 11"/>
          <p:cNvSpPr>
            <a:spLocks noChangeArrowheads="1"/>
          </p:cNvSpPr>
          <p:nvPr/>
        </p:nvSpPr>
        <p:spPr bwMode="auto">
          <a:xfrm rot="6022178" flipV="1">
            <a:off x="1554163" y="4727575"/>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AutoShape 11"/>
          <p:cNvSpPr>
            <a:spLocks noChangeArrowheads="1"/>
          </p:cNvSpPr>
          <p:nvPr/>
        </p:nvSpPr>
        <p:spPr bwMode="auto">
          <a:xfrm rot="2399959" flipV="1">
            <a:off x="2771775" y="42211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4459"/>
                                        </p:tgtEl>
                                        <p:attrNameLst>
                                          <p:attrName>style.visibility</p:attrName>
                                        </p:attrNameLst>
                                      </p:cBhvr>
                                      <p:to>
                                        <p:strVal val="visible"/>
                                      </p:to>
                                    </p:set>
                                    <p:animEffect transition="in" filter="wipe(up)">
                                      <p:cBhvr>
                                        <p:cTn id="32" dur="500"/>
                                        <p:tgtEl>
                                          <p:spTgt spid="104459"/>
                                        </p:tgtEl>
                                      </p:cBhvr>
                                    </p:animEffect>
                                  </p:childTnLst>
                                </p:cTn>
                              </p:par>
                            </p:childTnLst>
                          </p:cTn>
                        </p:par>
                        <p:par>
                          <p:cTn id="33" fill="hold" nodeType="afterGroup">
                            <p:stCondLst>
                              <p:cond delay="500"/>
                            </p:stCondLst>
                            <p:childTnLst>
                              <p:par>
                                <p:cTn id="34" presetID="18" presetClass="entr" presetSubtype="12" fill="hold" grpId="0" nodeType="afterEffect">
                                  <p:stCondLst>
                                    <p:cond delay="0"/>
                                  </p:stCondLst>
                                  <p:childTnLst>
                                    <p:set>
                                      <p:cBhvr>
                                        <p:cTn id="35" dur="1" fill="hold">
                                          <p:stCondLst>
                                            <p:cond delay="0"/>
                                          </p:stCondLst>
                                        </p:cTn>
                                        <p:tgtEl>
                                          <p:spTgt spid="104455"/>
                                        </p:tgtEl>
                                        <p:attrNameLst>
                                          <p:attrName>style.visibility</p:attrName>
                                        </p:attrNameLst>
                                      </p:cBhvr>
                                      <p:to>
                                        <p:strVal val="visible"/>
                                      </p:to>
                                    </p:set>
                                    <p:animEffect transition="in" filter="strips(downLeft)">
                                      <p:cBhvr>
                                        <p:cTn id="36"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55" grpId="0" animBg="1"/>
      <p:bldP spid="104457" grpId="0" animBg="1"/>
      <p:bldP spid="11" grpId="0" animBg="1"/>
      <p:bldP spid="12" grpId="0" animBg="1"/>
      <p:bldP spid="13" grpId="0" animBg="1"/>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31759" y="2802"/>
            <a:ext cx="9140263" cy="6855197"/>
            <a:chOff x="-31759" y="2802"/>
            <a:chExt cx="9140263" cy="6855197"/>
          </a:xfrm>
        </p:grpSpPr>
        <p:pic>
          <p:nvPicPr>
            <p:cNvPr id="7" name="Picture 6"/>
            <p:cNvPicPr>
              <a:picLocks noChangeAspect="1"/>
            </p:cNvPicPr>
            <p:nvPr/>
          </p:nvPicPr>
          <p:blipFill>
            <a:blip r:embed="rId3"/>
            <a:stretch>
              <a:fillRect/>
            </a:stretch>
          </p:blipFill>
          <p:spPr>
            <a:xfrm>
              <a:off x="-31759" y="2802"/>
              <a:ext cx="9140263" cy="6855197"/>
            </a:xfrm>
            <a:prstGeom prst="rect">
              <a:avLst/>
            </a:prstGeom>
          </p:spPr>
        </p:pic>
        <p:sp>
          <p:nvSpPr>
            <p:cNvPr id="4" name="Rectangle 3"/>
            <p:cNvSpPr/>
            <p:nvPr/>
          </p:nvSpPr>
          <p:spPr bwMode="auto">
            <a:xfrm>
              <a:off x="1115616" y="3789040"/>
              <a:ext cx="2952328" cy="1728192"/>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463634"/>
                </a:solidFill>
                <a:effectLst/>
                <a:uLnTx/>
                <a:uFillTx/>
                <a:latin typeface="Times New Roman" charset="0"/>
                <a:ea typeface="ＭＳ Ｐゴシック" charset="0"/>
              </a:endParaRPr>
            </a:p>
          </p:txBody>
        </p:sp>
        <p:sp>
          <p:nvSpPr>
            <p:cNvPr id="9" name="Rectangle 8"/>
            <p:cNvSpPr/>
            <p:nvPr/>
          </p:nvSpPr>
          <p:spPr bwMode="auto">
            <a:xfrm>
              <a:off x="4716016" y="1484784"/>
              <a:ext cx="2952328" cy="1944216"/>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463634"/>
                </a:solidFill>
                <a:effectLst/>
                <a:uLnTx/>
                <a:uFillTx/>
                <a:latin typeface="Times New Roman" charset="0"/>
                <a:ea typeface="ＭＳ Ｐゴシック" charset="0"/>
              </a:endParaRPr>
            </a:p>
          </p:txBody>
        </p:sp>
        <p:sp>
          <p:nvSpPr>
            <p:cNvPr id="10" name="Rectangle 9"/>
            <p:cNvSpPr/>
            <p:nvPr/>
          </p:nvSpPr>
          <p:spPr bwMode="auto">
            <a:xfrm rot="20093247">
              <a:off x="5580112" y="4941168"/>
              <a:ext cx="2952328" cy="108012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463634"/>
                </a:solidFill>
                <a:effectLst/>
                <a:uLnTx/>
                <a:uFillTx/>
                <a:latin typeface="Times New Roman" charset="0"/>
                <a:ea typeface="ＭＳ Ｐゴシック" charset="0"/>
              </a:endParaRPr>
            </a:p>
          </p:txBody>
        </p:sp>
      </p:grpSp>
      <p:sp>
        <p:nvSpPr>
          <p:cNvPr id="861188" name="Text Box 4"/>
          <p:cNvSpPr txBox="1">
            <a:spLocks noChangeArrowheads="1"/>
          </p:cNvSpPr>
          <p:nvPr/>
        </p:nvSpPr>
        <p:spPr bwMode="auto">
          <a:xfrm>
            <a:off x="5714967" y="5301208"/>
            <a:ext cx="3419872" cy="579438"/>
          </a:xfrm>
          <a:prstGeom prst="rect">
            <a:avLst/>
          </a:prstGeom>
          <a:noFill/>
          <a:ln>
            <a:noFill/>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1 بطرس 5: 6</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6" name="Text Box 3"/>
          <p:cNvSpPr txBox="1">
            <a:spLocks noChangeArrowheads="1"/>
          </p:cNvSpPr>
          <p:nvPr/>
        </p:nvSpPr>
        <p:spPr bwMode="auto">
          <a:xfrm>
            <a:off x="4788024" y="2226364"/>
            <a:ext cx="3672408" cy="584775"/>
          </a:xfrm>
          <a:prstGeom prst="rect">
            <a:avLst/>
          </a:prstGeom>
          <a:noFill/>
          <a:ln>
            <a:noFill/>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لكي يرفعكم في حينه</a:t>
            </a:r>
            <a:endPar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61187" name="Text Box 3"/>
          <p:cNvSpPr txBox="1">
            <a:spLocks noChangeArrowheads="1"/>
          </p:cNvSpPr>
          <p:nvPr/>
        </p:nvSpPr>
        <p:spPr bwMode="auto">
          <a:xfrm>
            <a:off x="0" y="4242588"/>
            <a:ext cx="4283968" cy="584775"/>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فتواضعوا تحت يد الله القوية</a:t>
            </a:r>
            <a:endPar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647072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1187"/>
                                        </p:tgtEl>
                                        <p:attrNameLst>
                                          <p:attrName>style.visibility</p:attrName>
                                        </p:attrNameLst>
                                      </p:cBhvr>
                                      <p:to>
                                        <p:strVal val="visible"/>
                                      </p:to>
                                    </p:set>
                                    <p:animEffect transition="in" filter="checkerboard(across)">
                                      <p:cBhvr>
                                        <p:cTn id="7" dur="500"/>
                                        <p:tgtEl>
                                          <p:spTgt spid="86118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61187"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ar-JO" altLang="zh-CN" b="1" dirty="0">
                <a:solidFill>
                  <a:srgbClr val="000000"/>
                </a:solidFill>
                <a:ea typeface="SimSun" charset="0"/>
              </a:rPr>
              <a:t>أشخاص مكسورين</a:t>
            </a:r>
            <a:endParaRPr lang="en-US" sz="2000" dirty="0">
              <a:solidFill>
                <a:srgbClr val="000000"/>
              </a:solidFill>
              <a:latin typeface="Impact" charset="0"/>
              <a:ea typeface="SimSun" charset="0"/>
              <a:cs typeface="SimSun" charset="0"/>
            </a:endParaRPr>
          </a:p>
        </p:txBody>
      </p:sp>
      <p:sp>
        <p:nvSpPr>
          <p:cNvPr id="343043" name="Text Box 3"/>
          <p:cNvSpPr txBox="1">
            <a:spLocks noChangeArrowheads="1"/>
          </p:cNvSpPr>
          <p:nvPr/>
        </p:nvSpPr>
        <p:spPr bwMode="auto">
          <a:xfrm>
            <a:off x="7650480" y="228600"/>
            <a:ext cx="1378904"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333333"/>
                </a:solidFill>
                <a:latin typeface="Arial" charset="0"/>
              </a:rPr>
              <a:t>145-146</a:t>
            </a:r>
            <a:endParaRPr lang="en-US" b="1" dirty="0">
              <a:solidFill>
                <a:srgbClr val="333333"/>
              </a:solidFill>
              <a:latin typeface="Arial" charset="0"/>
            </a:endParaRPr>
          </a:p>
        </p:txBody>
      </p:sp>
      <p:grpSp>
        <p:nvGrpSpPr>
          <p:cNvPr id="343044" name="Group 130"/>
          <p:cNvGrpSpPr>
            <a:grpSpLocks/>
          </p:cNvGrpSpPr>
          <p:nvPr/>
        </p:nvGrpSpPr>
        <p:grpSpPr bwMode="auto">
          <a:xfrm>
            <a:off x="0" y="1066800"/>
            <a:ext cx="9144000" cy="5791200"/>
            <a:chOff x="-4" y="-4"/>
            <a:chExt cx="3923" cy="4517"/>
          </a:xfrm>
        </p:grpSpPr>
        <p:grpSp>
          <p:nvGrpSpPr>
            <p:cNvPr id="343046" name="Group 128"/>
            <p:cNvGrpSpPr>
              <a:grpSpLocks/>
            </p:cNvGrpSpPr>
            <p:nvPr/>
          </p:nvGrpSpPr>
          <p:grpSpPr bwMode="auto">
            <a:xfrm>
              <a:off x="0" y="0"/>
              <a:ext cx="3915" cy="4509"/>
              <a:chOff x="0" y="0"/>
              <a:chExt cx="3915" cy="4509"/>
            </a:xfrm>
          </p:grpSpPr>
          <p:grpSp>
            <p:nvGrpSpPr>
              <p:cNvPr id="343048" name="Group 89"/>
              <p:cNvGrpSpPr>
                <a:grpSpLocks/>
              </p:cNvGrpSpPr>
              <p:nvPr/>
            </p:nvGrpSpPr>
            <p:grpSpPr bwMode="auto">
              <a:xfrm>
                <a:off x="0" y="0"/>
                <a:ext cx="1926" cy="403"/>
                <a:chOff x="0" y="0"/>
                <a:chExt cx="1926" cy="403"/>
              </a:xfrm>
            </p:grpSpPr>
            <p:sp>
              <p:nvSpPr>
                <p:cNvPr id="343106" name="Rectangle 68"/>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a:r>
                    <a:rPr lang="ar-JO" sz="2200" b="1" dirty="0">
                      <a:solidFill>
                        <a:srgbClr val="FFFFFF"/>
                      </a:solidFill>
                      <a:latin typeface="Arial Black" charset="0"/>
                    </a:rPr>
                    <a:t>اشخاص غير مكسورين، متكبرين</a:t>
                  </a:r>
                  <a:endParaRPr lang="en-US" sz="2200" b="1" dirty="0">
                    <a:solidFill>
                      <a:srgbClr val="FFFFFF"/>
                    </a:solidFill>
                    <a:latin typeface="Arial Black" charset="0"/>
                  </a:endParaRPr>
                </a:p>
              </p:txBody>
            </p:sp>
            <p:sp>
              <p:nvSpPr>
                <p:cNvPr id="343107" name="Rectangle 8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49" name="Group 91"/>
              <p:cNvGrpSpPr>
                <a:grpSpLocks/>
              </p:cNvGrpSpPr>
              <p:nvPr/>
            </p:nvGrpSpPr>
            <p:grpSpPr bwMode="auto">
              <a:xfrm>
                <a:off x="1926" y="0"/>
                <a:ext cx="1989" cy="403"/>
                <a:chOff x="1926" y="0"/>
                <a:chExt cx="1989" cy="403"/>
              </a:xfrm>
            </p:grpSpPr>
            <p:sp>
              <p:nvSpPr>
                <p:cNvPr id="343104" name="Rectangle 69"/>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a:r>
                    <a:rPr lang="ar-JO" b="1" dirty="0">
                      <a:solidFill>
                        <a:srgbClr val="FFFFFF"/>
                      </a:solidFill>
                      <a:latin typeface="Arial Black" charset="0"/>
                    </a:rPr>
                    <a:t>اشخاص مكسورين</a:t>
                  </a:r>
                  <a:endParaRPr lang="en-US" b="1" dirty="0">
                    <a:solidFill>
                      <a:srgbClr val="FFFFFF"/>
                    </a:solidFill>
                    <a:latin typeface="Arial Black" charset="0"/>
                  </a:endParaRPr>
                </a:p>
              </p:txBody>
            </p:sp>
            <p:sp>
              <p:nvSpPr>
                <p:cNvPr id="343105" name="Rectangle 90"/>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dirty="0">
                    <a:solidFill>
                      <a:srgbClr val="333333"/>
                    </a:solidFill>
                    <a:latin typeface="Times" charset="0"/>
                  </a:endParaRPr>
                </a:p>
              </p:txBody>
            </p:sp>
          </p:grpSp>
          <p:grpSp>
            <p:nvGrpSpPr>
              <p:cNvPr id="343050" name="Group 93"/>
              <p:cNvGrpSpPr>
                <a:grpSpLocks/>
              </p:cNvGrpSpPr>
              <p:nvPr/>
            </p:nvGrpSpPr>
            <p:grpSpPr bwMode="auto">
              <a:xfrm>
                <a:off x="0" y="403"/>
                <a:ext cx="1926" cy="518"/>
                <a:chOff x="0" y="403"/>
                <a:chExt cx="1926" cy="518"/>
              </a:xfrm>
            </p:grpSpPr>
            <p:sp>
              <p:nvSpPr>
                <p:cNvPr id="343102" name="Rectangle 70"/>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يركزون على سقطات الآخرين</a:t>
                  </a:r>
                  <a:endParaRPr lang="en-US" sz="2000" b="1" dirty="0">
                    <a:solidFill>
                      <a:srgbClr val="FFFFFF"/>
                    </a:solidFill>
                    <a:latin typeface="Arial Narrow" charset="0"/>
                  </a:endParaRPr>
                </a:p>
              </p:txBody>
            </p:sp>
            <p:sp>
              <p:nvSpPr>
                <p:cNvPr id="343103" name="Rectangle 92"/>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51" name="Group 95"/>
              <p:cNvGrpSpPr>
                <a:grpSpLocks/>
              </p:cNvGrpSpPr>
              <p:nvPr/>
            </p:nvGrpSpPr>
            <p:grpSpPr bwMode="auto">
              <a:xfrm>
                <a:off x="1926" y="403"/>
                <a:ext cx="1989" cy="518"/>
                <a:chOff x="1926" y="403"/>
                <a:chExt cx="1989" cy="518"/>
              </a:xfrm>
            </p:grpSpPr>
            <p:sp>
              <p:nvSpPr>
                <p:cNvPr id="343100" name="Rectangle 71"/>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مغمورين بالشعور باحتياجهم الروحي</a:t>
                  </a:r>
                  <a:endParaRPr lang="en-US" sz="2000" b="1" dirty="0">
                    <a:solidFill>
                      <a:srgbClr val="FFFFFF"/>
                    </a:solidFill>
                    <a:latin typeface="Arial Narrow" charset="0"/>
                  </a:endParaRPr>
                </a:p>
              </p:txBody>
            </p:sp>
            <p:sp>
              <p:nvSpPr>
                <p:cNvPr id="343101" name="Rectangle 94"/>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52" name="Group 97"/>
              <p:cNvGrpSpPr>
                <a:grpSpLocks/>
              </p:cNvGrpSpPr>
              <p:nvPr/>
            </p:nvGrpSpPr>
            <p:grpSpPr bwMode="auto">
              <a:xfrm>
                <a:off x="0" y="921"/>
                <a:ext cx="1926" cy="633"/>
                <a:chOff x="0" y="921"/>
                <a:chExt cx="1926" cy="633"/>
              </a:xfrm>
            </p:grpSpPr>
            <p:sp>
              <p:nvSpPr>
                <p:cNvPr id="343098" name="Rectangle 72"/>
                <p:cNvSpPr>
                  <a:spLocks noChangeArrowheads="1"/>
                </p:cNvSpPr>
                <p:nvPr/>
              </p:nvSpPr>
              <p:spPr bwMode="auto">
                <a:xfrm>
                  <a:off x="0" y="921"/>
                  <a:ext cx="1926"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معتدون بنفسهم؛ لديهم روح الانتقاد وتقصي الأخطاء ؛ ينظرون إلى الحياة و العيوب الشخصية من خلال تلسكوب لكن عيوب الآخر مع مجهر</a:t>
                  </a:r>
                  <a:endParaRPr lang="en-US" sz="2000" b="1" dirty="0">
                    <a:solidFill>
                      <a:srgbClr val="FFFFFF"/>
                    </a:solidFill>
                    <a:latin typeface="Arial Narrow" charset="0"/>
                  </a:endParaRPr>
                </a:p>
              </p:txBody>
            </p:sp>
            <p:sp>
              <p:nvSpPr>
                <p:cNvPr id="343099" name="Rectangle 96"/>
                <p:cNvSpPr>
                  <a:spLocks noChangeArrowheads="1"/>
                </p:cNvSpPr>
                <p:nvPr/>
              </p:nvSpPr>
              <p:spPr bwMode="auto">
                <a:xfrm>
                  <a:off x="0" y="921"/>
                  <a:ext cx="1926"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53" name="Group 99"/>
              <p:cNvGrpSpPr>
                <a:grpSpLocks/>
              </p:cNvGrpSpPr>
              <p:nvPr/>
            </p:nvGrpSpPr>
            <p:grpSpPr bwMode="auto">
              <a:xfrm>
                <a:off x="1926" y="921"/>
                <a:ext cx="1989" cy="633"/>
                <a:chOff x="1926" y="921"/>
                <a:chExt cx="1989" cy="633"/>
              </a:xfrm>
            </p:grpSpPr>
            <p:sp>
              <p:nvSpPr>
                <p:cNvPr id="343096" name="Rectangle 73"/>
                <p:cNvSpPr>
                  <a:spLocks noChangeArrowheads="1"/>
                </p:cNvSpPr>
                <p:nvPr/>
              </p:nvSpPr>
              <p:spPr bwMode="auto">
                <a:xfrm>
                  <a:off x="1926" y="921"/>
                  <a:ext cx="1989"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0" hangingPunct="0"/>
                  <a:r>
                    <a:rPr lang="ar-JO" sz="2000" b="1" dirty="0">
                      <a:solidFill>
                        <a:srgbClr val="FFFFFF"/>
                      </a:solidFill>
                      <a:latin typeface="Arial Narrow" charset="0"/>
                    </a:rPr>
                    <a:t>شفوقين غافرين ينظرون إلى ما هو أفضل في الآخرين</a:t>
                  </a:r>
                  <a:endParaRPr lang="en-US" sz="2000" b="1" dirty="0">
                    <a:solidFill>
                      <a:srgbClr val="FFFFFF"/>
                    </a:solidFill>
                    <a:latin typeface="Arial Narrow" charset="0"/>
                  </a:endParaRPr>
                </a:p>
              </p:txBody>
            </p:sp>
            <p:sp>
              <p:nvSpPr>
                <p:cNvPr id="343097" name="Rectangle 98"/>
                <p:cNvSpPr>
                  <a:spLocks noChangeArrowheads="1"/>
                </p:cNvSpPr>
                <p:nvPr/>
              </p:nvSpPr>
              <p:spPr bwMode="auto">
                <a:xfrm>
                  <a:off x="1926" y="921"/>
                  <a:ext cx="1989"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54" name="Group 101"/>
              <p:cNvGrpSpPr>
                <a:grpSpLocks/>
              </p:cNvGrpSpPr>
              <p:nvPr/>
            </p:nvGrpSpPr>
            <p:grpSpPr bwMode="auto">
              <a:xfrm>
                <a:off x="0" y="1554"/>
                <a:ext cx="1926" cy="422"/>
                <a:chOff x="0" y="1554"/>
                <a:chExt cx="1926" cy="422"/>
              </a:xfrm>
            </p:grpSpPr>
            <p:sp>
              <p:nvSpPr>
                <p:cNvPr id="343094" name="Rectangle 74"/>
                <p:cNvSpPr>
                  <a:spLocks noChangeArrowheads="1"/>
                </p:cNvSpPr>
                <p:nvPr/>
              </p:nvSpPr>
              <p:spPr bwMode="auto">
                <a:xfrm>
                  <a:off x="0" y="1554"/>
                  <a:ext cx="1926" cy="42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solidFill>
                        <a:srgbClr val="FFFFFF"/>
                      </a:solidFill>
                      <a:latin typeface="Arial Narrow" charset="0"/>
                    </a:rPr>
                    <a:t>يحتقرون الآخرين</a:t>
                  </a:r>
                  <a:endParaRPr lang="en-US" sz="2000" b="1" dirty="0">
                    <a:solidFill>
                      <a:srgbClr val="FFFFFF"/>
                    </a:solidFill>
                    <a:latin typeface="Arial Narrow" charset="0"/>
                  </a:endParaRPr>
                </a:p>
              </p:txBody>
            </p:sp>
            <p:sp>
              <p:nvSpPr>
                <p:cNvPr id="343095" name="Rectangle 100"/>
                <p:cNvSpPr>
                  <a:spLocks noChangeArrowheads="1"/>
                </p:cNvSpPr>
                <p:nvPr/>
              </p:nvSpPr>
              <p:spPr bwMode="auto">
                <a:xfrm>
                  <a:off x="0" y="1554"/>
                  <a:ext cx="1926" cy="42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55" name="Group 103"/>
              <p:cNvGrpSpPr>
                <a:grpSpLocks/>
              </p:cNvGrpSpPr>
              <p:nvPr/>
            </p:nvGrpSpPr>
            <p:grpSpPr bwMode="auto">
              <a:xfrm>
                <a:off x="1926" y="1554"/>
                <a:ext cx="1989" cy="422"/>
                <a:chOff x="1926" y="1554"/>
                <a:chExt cx="1989" cy="422"/>
              </a:xfrm>
            </p:grpSpPr>
            <p:sp>
              <p:nvSpPr>
                <p:cNvPr id="343092" name="Rectangle 75"/>
                <p:cNvSpPr>
                  <a:spLocks noChangeArrowheads="1"/>
                </p:cNvSpPr>
                <p:nvPr/>
              </p:nvSpPr>
              <p:spPr bwMode="auto">
                <a:xfrm>
                  <a:off x="1926" y="1554"/>
                  <a:ext cx="1989" cy="42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يعتبرون الآخرين أفضل من أنفسهم</a:t>
                  </a:r>
                  <a:endParaRPr lang="en-US" sz="2000" b="1" dirty="0">
                    <a:solidFill>
                      <a:srgbClr val="FFFFFF"/>
                    </a:solidFill>
                    <a:latin typeface="Arial Narrow" charset="0"/>
                  </a:endParaRPr>
                </a:p>
              </p:txBody>
            </p:sp>
            <p:sp>
              <p:nvSpPr>
                <p:cNvPr id="343093" name="Rectangle 102"/>
                <p:cNvSpPr>
                  <a:spLocks noChangeArrowheads="1"/>
                </p:cNvSpPr>
                <p:nvPr/>
              </p:nvSpPr>
              <p:spPr bwMode="auto">
                <a:xfrm>
                  <a:off x="1926" y="1554"/>
                  <a:ext cx="1989" cy="42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56" name="Group 105"/>
              <p:cNvGrpSpPr>
                <a:grpSpLocks/>
              </p:cNvGrpSpPr>
              <p:nvPr/>
            </p:nvGrpSpPr>
            <p:grpSpPr bwMode="auto">
              <a:xfrm>
                <a:off x="0" y="1976"/>
                <a:ext cx="1926" cy="518"/>
                <a:chOff x="0" y="1976"/>
                <a:chExt cx="1926" cy="518"/>
              </a:xfrm>
            </p:grpSpPr>
            <p:sp>
              <p:nvSpPr>
                <p:cNvPr id="343090" name="Rectangle 76"/>
                <p:cNvSpPr>
                  <a:spLocks noChangeArrowheads="1"/>
                </p:cNvSpPr>
                <p:nvPr/>
              </p:nvSpPr>
              <p:spPr bwMode="auto">
                <a:xfrm>
                  <a:off x="0" y="1976"/>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روح مستقلة و مكتفية ذاتياً</a:t>
                  </a:r>
                  <a:endParaRPr lang="en-US" sz="2000" b="1" dirty="0">
                    <a:solidFill>
                      <a:srgbClr val="FFFFFF"/>
                    </a:solidFill>
                    <a:latin typeface="Arial Narrow" charset="0"/>
                  </a:endParaRPr>
                </a:p>
              </p:txBody>
            </p:sp>
            <p:sp>
              <p:nvSpPr>
                <p:cNvPr id="343091" name="Rectangle 104"/>
                <p:cNvSpPr>
                  <a:spLocks noChangeArrowheads="1"/>
                </p:cNvSpPr>
                <p:nvPr/>
              </p:nvSpPr>
              <p:spPr bwMode="auto">
                <a:xfrm>
                  <a:off x="0" y="1976"/>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57" name="Group 107"/>
              <p:cNvGrpSpPr>
                <a:grpSpLocks/>
              </p:cNvGrpSpPr>
              <p:nvPr/>
            </p:nvGrpSpPr>
            <p:grpSpPr bwMode="auto">
              <a:xfrm>
                <a:off x="1926" y="1976"/>
                <a:ext cx="1989" cy="518"/>
                <a:chOff x="1926" y="1976"/>
                <a:chExt cx="1989" cy="518"/>
              </a:xfrm>
            </p:grpSpPr>
            <p:sp>
              <p:nvSpPr>
                <p:cNvPr id="343088" name="Rectangle 77"/>
                <p:cNvSpPr>
                  <a:spLocks noChangeArrowheads="1"/>
                </p:cNvSpPr>
                <p:nvPr/>
              </p:nvSpPr>
              <p:spPr bwMode="auto">
                <a:xfrm>
                  <a:off x="1926" y="1976"/>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روح متكلة و تظهر الحاجة للآخرين</a:t>
                  </a:r>
                  <a:endParaRPr lang="en-US" sz="2000" b="1" dirty="0">
                    <a:solidFill>
                      <a:srgbClr val="FFFFFF"/>
                    </a:solidFill>
                    <a:latin typeface="Arial Narrow" charset="0"/>
                  </a:endParaRPr>
                </a:p>
              </p:txBody>
            </p:sp>
            <p:sp>
              <p:nvSpPr>
                <p:cNvPr id="343089" name="Rectangle 106"/>
                <p:cNvSpPr>
                  <a:spLocks noChangeArrowheads="1"/>
                </p:cNvSpPr>
                <p:nvPr/>
              </p:nvSpPr>
              <p:spPr bwMode="auto">
                <a:xfrm>
                  <a:off x="1926" y="1976"/>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58" name="Group 109"/>
              <p:cNvGrpSpPr>
                <a:grpSpLocks/>
              </p:cNvGrpSpPr>
              <p:nvPr/>
            </p:nvGrpSpPr>
            <p:grpSpPr bwMode="auto">
              <a:xfrm>
                <a:off x="0" y="2494"/>
                <a:ext cx="1926" cy="403"/>
                <a:chOff x="0" y="2494"/>
                <a:chExt cx="1926" cy="403"/>
              </a:xfrm>
            </p:grpSpPr>
            <p:sp>
              <p:nvSpPr>
                <p:cNvPr id="343086" name="Rectangle 78"/>
                <p:cNvSpPr>
                  <a:spLocks noChangeArrowheads="1"/>
                </p:cNvSpPr>
                <p:nvPr/>
              </p:nvSpPr>
              <p:spPr bwMode="auto">
                <a:xfrm>
                  <a:off x="0" y="2494"/>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يفضلون السيطرة و يجب اتباع طريقتهم</a:t>
                  </a:r>
                  <a:endParaRPr lang="en-US" sz="2000" b="1" dirty="0">
                    <a:solidFill>
                      <a:srgbClr val="FFFFFF"/>
                    </a:solidFill>
                    <a:latin typeface="Arial Narrow" charset="0"/>
                  </a:endParaRPr>
                </a:p>
              </p:txBody>
            </p:sp>
            <p:sp>
              <p:nvSpPr>
                <p:cNvPr id="343087" name="Rectangle 108"/>
                <p:cNvSpPr>
                  <a:spLocks noChangeArrowheads="1"/>
                </p:cNvSpPr>
                <p:nvPr/>
              </p:nvSpPr>
              <p:spPr bwMode="auto">
                <a:xfrm>
                  <a:off x="0" y="2494"/>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59" name="Group 111"/>
              <p:cNvGrpSpPr>
                <a:grpSpLocks/>
              </p:cNvGrpSpPr>
              <p:nvPr/>
            </p:nvGrpSpPr>
            <p:grpSpPr bwMode="auto">
              <a:xfrm>
                <a:off x="1926" y="2494"/>
                <a:ext cx="1989" cy="403"/>
                <a:chOff x="1926" y="2494"/>
                <a:chExt cx="1989" cy="403"/>
              </a:xfrm>
            </p:grpSpPr>
            <p:sp>
              <p:nvSpPr>
                <p:cNvPr id="343084" name="Rectangle 79"/>
                <p:cNvSpPr>
                  <a:spLocks noChangeArrowheads="1"/>
                </p:cNvSpPr>
                <p:nvPr/>
              </p:nvSpPr>
              <p:spPr bwMode="auto">
                <a:xfrm>
                  <a:off x="1926" y="2494"/>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استسلام للقيادة</a:t>
                  </a:r>
                  <a:endParaRPr lang="en-US" sz="2000" b="1" dirty="0">
                    <a:solidFill>
                      <a:srgbClr val="FFFFFF"/>
                    </a:solidFill>
                    <a:latin typeface="Arial Narrow" charset="0"/>
                  </a:endParaRPr>
                </a:p>
              </p:txBody>
            </p:sp>
            <p:sp>
              <p:nvSpPr>
                <p:cNvPr id="343085" name="Rectangle 110"/>
                <p:cNvSpPr>
                  <a:spLocks noChangeArrowheads="1"/>
                </p:cNvSpPr>
                <p:nvPr/>
              </p:nvSpPr>
              <p:spPr bwMode="auto">
                <a:xfrm>
                  <a:off x="1926" y="2494"/>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60" name="Group 113"/>
              <p:cNvGrpSpPr>
                <a:grpSpLocks/>
              </p:cNvGrpSpPr>
              <p:nvPr/>
            </p:nvGrpSpPr>
            <p:grpSpPr bwMode="auto">
              <a:xfrm>
                <a:off x="0" y="2897"/>
                <a:ext cx="1926" cy="403"/>
                <a:chOff x="0" y="2897"/>
                <a:chExt cx="1926" cy="403"/>
              </a:xfrm>
            </p:grpSpPr>
            <p:sp>
              <p:nvSpPr>
                <p:cNvPr id="343082" name="Rectangle 80"/>
                <p:cNvSpPr>
                  <a:spLocks noChangeArrowheads="1"/>
                </p:cNvSpPr>
                <p:nvPr/>
              </p:nvSpPr>
              <p:spPr bwMode="auto">
                <a:xfrm>
                  <a:off x="0" y="2897"/>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يحبون اثبات أنهم على حق</a:t>
                  </a:r>
                  <a:endParaRPr lang="en-US" sz="2000" b="1" dirty="0">
                    <a:solidFill>
                      <a:srgbClr val="FFFFFF"/>
                    </a:solidFill>
                    <a:latin typeface="Arial Narrow" charset="0"/>
                  </a:endParaRPr>
                </a:p>
              </p:txBody>
            </p:sp>
            <p:sp>
              <p:nvSpPr>
                <p:cNvPr id="343083" name="Rectangle 112"/>
                <p:cNvSpPr>
                  <a:spLocks noChangeArrowheads="1"/>
                </p:cNvSpPr>
                <p:nvPr/>
              </p:nvSpPr>
              <p:spPr bwMode="auto">
                <a:xfrm>
                  <a:off x="0" y="2897"/>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61" name="Group 115"/>
              <p:cNvGrpSpPr>
                <a:grpSpLocks/>
              </p:cNvGrpSpPr>
              <p:nvPr/>
            </p:nvGrpSpPr>
            <p:grpSpPr bwMode="auto">
              <a:xfrm>
                <a:off x="1926" y="2897"/>
                <a:ext cx="1989" cy="403"/>
                <a:chOff x="1926" y="2897"/>
                <a:chExt cx="1989" cy="403"/>
              </a:xfrm>
            </p:grpSpPr>
            <p:sp>
              <p:nvSpPr>
                <p:cNvPr id="343080" name="Rectangle 81"/>
                <p:cNvSpPr>
                  <a:spLocks noChangeArrowheads="1"/>
                </p:cNvSpPr>
                <p:nvPr/>
              </p:nvSpPr>
              <p:spPr bwMode="auto">
                <a:xfrm>
                  <a:off x="1926" y="2897"/>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على استعداد لإعطاء الحق في أن تكون على حق!</a:t>
                  </a:r>
                  <a:endParaRPr lang="en-US" sz="2000" b="1" dirty="0">
                    <a:solidFill>
                      <a:srgbClr val="FFFFFF"/>
                    </a:solidFill>
                    <a:latin typeface="Arial Narrow" charset="0"/>
                  </a:endParaRPr>
                </a:p>
              </p:txBody>
            </p:sp>
            <p:sp>
              <p:nvSpPr>
                <p:cNvPr id="343081" name="Rectangle 114"/>
                <p:cNvSpPr>
                  <a:spLocks noChangeArrowheads="1"/>
                </p:cNvSpPr>
                <p:nvPr/>
              </p:nvSpPr>
              <p:spPr bwMode="auto">
                <a:xfrm>
                  <a:off x="1926" y="2897"/>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62" name="Group 117"/>
              <p:cNvGrpSpPr>
                <a:grpSpLocks/>
              </p:cNvGrpSpPr>
              <p:nvPr/>
            </p:nvGrpSpPr>
            <p:grpSpPr bwMode="auto">
              <a:xfrm>
                <a:off x="0" y="3300"/>
                <a:ext cx="1926" cy="403"/>
                <a:chOff x="0" y="3300"/>
                <a:chExt cx="1926" cy="403"/>
              </a:xfrm>
            </p:grpSpPr>
            <p:sp>
              <p:nvSpPr>
                <p:cNvPr id="343078" name="Rectangle 82"/>
                <p:cNvSpPr>
                  <a:spLocks noChangeArrowheads="1"/>
                </p:cNvSpPr>
                <p:nvPr/>
              </p:nvSpPr>
              <p:spPr bwMode="auto">
                <a:xfrm>
                  <a:off x="0" y="3300"/>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يطالبون بالحقوق</a:t>
                  </a:r>
                  <a:endParaRPr lang="en-US" sz="2000" b="1" dirty="0">
                    <a:solidFill>
                      <a:srgbClr val="FFFFFF"/>
                    </a:solidFill>
                    <a:latin typeface="Arial Narrow" charset="0"/>
                  </a:endParaRPr>
                </a:p>
              </p:txBody>
            </p:sp>
            <p:sp>
              <p:nvSpPr>
                <p:cNvPr id="343079" name="Rectangle 116"/>
                <p:cNvSpPr>
                  <a:spLocks noChangeArrowheads="1"/>
                </p:cNvSpPr>
                <p:nvPr/>
              </p:nvSpPr>
              <p:spPr bwMode="auto">
                <a:xfrm>
                  <a:off x="0" y="330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63" name="Group 119"/>
              <p:cNvGrpSpPr>
                <a:grpSpLocks/>
              </p:cNvGrpSpPr>
              <p:nvPr/>
            </p:nvGrpSpPr>
            <p:grpSpPr bwMode="auto">
              <a:xfrm>
                <a:off x="1926" y="3300"/>
                <a:ext cx="1989" cy="403"/>
                <a:chOff x="1926" y="3300"/>
                <a:chExt cx="1989" cy="403"/>
              </a:xfrm>
            </p:grpSpPr>
            <p:sp>
              <p:nvSpPr>
                <p:cNvPr id="343076" name="Rectangle 83"/>
                <p:cNvSpPr>
                  <a:spLocks noChangeArrowheads="1"/>
                </p:cNvSpPr>
                <p:nvPr/>
              </p:nvSpPr>
              <p:spPr bwMode="auto">
                <a:xfrm>
                  <a:off x="1926" y="3300"/>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يعطون الحقوق</a:t>
                  </a:r>
                  <a:endParaRPr lang="en-US" sz="2000" b="1" dirty="0">
                    <a:solidFill>
                      <a:srgbClr val="FFFFFF"/>
                    </a:solidFill>
                    <a:latin typeface="Arial Narrow" charset="0"/>
                  </a:endParaRPr>
                </a:p>
              </p:txBody>
            </p:sp>
            <p:sp>
              <p:nvSpPr>
                <p:cNvPr id="343077" name="Rectangle 118"/>
                <p:cNvSpPr>
                  <a:spLocks noChangeArrowheads="1"/>
                </p:cNvSpPr>
                <p:nvPr/>
              </p:nvSpPr>
              <p:spPr bwMode="auto">
                <a:xfrm>
                  <a:off x="1926" y="330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64" name="Group 121"/>
              <p:cNvGrpSpPr>
                <a:grpSpLocks/>
              </p:cNvGrpSpPr>
              <p:nvPr/>
            </p:nvGrpSpPr>
            <p:grpSpPr bwMode="auto">
              <a:xfrm>
                <a:off x="0" y="3703"/>
                <a:ext cx="1926" cy="403"/>
                <a:chOff x="0" y="3703"/>
                <a:chExt cx="1926" cy="403"/>
              </a:xfrm>
            </p:grpSpPr>
            <p:sp>
              <p:nvSpPr>
                <p:cNvPr id="343074" name="Rectangle 84"/>
                <p:cNvSpPr>
                  <a:spLocks noChangeArrowheads="1"/>
                </p:cNvSpPr>
                <p:nvPr/>
              </p:nvSpPr>
              <p:spPr bwMode="auto">
                <a:xfrm>
                  <a:off x="0" y="3703"/>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روح متطلبة</a:t>
                  </a:r>
                  <a:endParaRPr lang="en-US" sz="2000" b="1" dirty="0">
                    <a:solidFill>
                      <a:srgbClr val="FFFFFF"/>
                    </a:solidFill>
                    <a:latin typeface="Arial Narrow" charset="0"/>
                  </a:endParaRPr>
                </a:p>
              </p:txBody>
            </p:sp>
            <p:sp>
              <p:nvSpPr>
                <p:cNvPr id="343075" name="Rectangle 120"/>
                <p:cNvSpPr>
                  <a:spLocks noChangeArrowheads="1"/>
                </p:cNvSpPr>
                <p:nvPr/>
              </p:nvSpPr>
              <p:spPr bwMode="auto">
                <a:xfrm>
                  <a:off x="0" y="3703"/>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65" name="Group 123"/>
              <p:cNvGrpSpPr>
                <a:grpSpLocks/>
              </p:cNvGrpSpPr>
              <p:nvPr/>
            </p:nvGrpSpPr>
            <p:grpSpPr bwMode="auto">
              <a:xfrm>
                <a:off x="1926" y="3703"/>
                <a:ext cx="1989" cy="403"/>
                <a:chOff x="1926" y="3703"/>
                <a:chExt cx="1989" cy="403"/>
              </a:xfrm>
            </p:grpSpPr>
            <p:sp>
              <p:nvSpPr>
                <p:cNvPr id="343072" name="Rectangle 85"/>
                <p:cNvSpPr>
                  <a:spLocks noChangeArrowheads="1"/>
                </p:cNvSpPr>
                <p:nvPr/>
              </p:nvSpPr>
              <p:spPr bwMode="auto">
                <a:xfrm>
                  <a:off x="1926" y="3703"/>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روح معطاءة</a:t>
                  </a:r>
                  <a:endParaRPr lang="en-US" sz="2000" b="1" dirty="0">
                    <a:solidFill>
                      <a:srgbClr val="FFFFFF"/>
                    </a:solidFill>
                    <a:latin typeface="Arial Narrow" charset="0"/>
                  </a:endParaRPr>
                </a:p>
              </p:txBody>
            </p:sp>
            <p:sp>
              <p:nvSpPr>
                <p:cNvPr id="343073" name="Rectangle 122"/>
                <p:cNvSpPr>
                  <a:spLocks noChangeArrowheads="1"/>
                </p:cNvSpPr>
                <p:nvPr/>
              </p:nvSpPr>
              <p:spPr bwMode="auto">
                <a:xfrm>
                  <a:off x="1926" y="3703"/>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66" name="Group 125"/>
              <p:cNvGrpSpPr>
                <a:grpSpLocks/>
              </p:cNvGrpSpPr>
              <p:nvPr/>
            </p:nvGrpSpPr>
            <p:grpSpPr bwMode="auto">
              <a:xfrm>
                <a:off x="0" y="4106"/>
                <a:ext cx="1926" cy="403"/>
                <a:chOff x="0" y="4106"/>
                <a:chExt cx="1926" cy="403"/>
              </a:xfrm>
            </p:grpSpPr>
            <p:sp>
              <p:nvSpPr>
                <p:cNvPr id="343070" name="Rectangle 86"/>
                <p:cNvSpPr>
                  <a:spLocks noChangeArrowheads="1"/>
                </p:cNvSpPr>
                <p:nvPr/>
              </p:nvSpPr>
              <p:spPr bwMode="auto">
                <a:xfrm>
                  <a:off x="0" y="4106"/>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الحماية الذاتية للوقت والحقوق والسمعة</a:t>
                  </a:r>
                  <a:endParaRPr lang="en-US" sz="2000" b="1" dirty="0">
                    <a:solidFill>
                      <a:srgbClr val="FFFFFF"/>
                    </a:solidFill>
                    <a:latin typeface="Arial Narrow" charset="0"/>
                  </a:endParaRPr>
                </a:p>
              </p:txBody>
            </p:sp>
            <p:sp>
              <p:nvSpPr>
                <p:cNvPr id="343071" name="Rectangle 124"/>
                <p:cNvSpPr>
                  <a:spLocks noChangeArrowheads="1"/>
                </p:cNvSpPr>
                <p:nvPr/>
              </p:nvSpPr>
              <p:spPr bwMode="auto">
                <a:xfrm>
                  <a:off x="0" y="4106"/>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3067" name="Group 127"/>
              <p:cNvGrpSpPr>
                <a:grpSpLocks/>
              </p:cNvGrpSpPr>
              <p:nvPr/>
            </p:nvGrpSpPr>
            <p:grpSpPr bwMode="auto">
              <a:xfrm>
                <a:off x="1926" y="4106"/>
                <a:ext cx="1989" cy="403"/>
                <a:chOff x="1926" y="4106"/>
                <a:chExt cx="1989" cy="403"/>
              </a:xfrm>
            </p:grpSpPr>
            <p:sp>
              <p:nvSpPr>
                <p:cNvPr id="343068" name="Rectangle 87"/>
                <p:cNvSpPr>
                  <a:spLocks noChangeArrowheads="1"/>
                </p:cNvSpPr>
                <p:nvPr/>
              </p:nvSpPr>
              <p:spPr bwMode="auto">
                <a:xfrm>
                  <a:off x="1926" y="4106"/>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إنكار الذات</a:t>
                  </a:r>
                  <a:endParaRPr lang="en-US" sz="2000" b="1" dirty="0">
                    <a:solidFill>
                      <a:srgbClr val="FFFFFF"/>
                    </a:solidFill>
                    <a:latin typeface="Arial Narrow" charset="0"/>
                  </a:endParaRPr>
                </a:p>
              </p:txBody>
            </p:sp>
            <p:sp>
              <p:nvSpPr>
                <p:cNvPr id="343069" name="Rectangle 126"/>
                <p:cNvSpPr>
                  <a:spLocks noChangeArrowheads="1"/>
                </p:cNvSpPr>
                <p:nvPr/>
              </p:nvSpPr>
              <p:spPr bwMode="auto">
                <a:xfrm>
                  <a:off x="1926" y="4106"/>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sp>
          <p:nvSpPr>
            <p:cNvPr id="343047" name="Rectangle 129"/>
            <p:cNvSpPr>
              <a:spLocks noChangeArrowheads="1"/>
            </p:cNvSpPr>
            <p:nvPr/>
          </p:nvSpPr>
          <p:spPr bwMode="auto">
            <a:xfrm>
              <a:off x="-4" y="-4"/>
              <a:ext cx="3923" cy="4517"/>
            </a:xfrm>
            <a:prstGeom prst="rect">
              <a:avLst/>
            </a:prstGeom>
            <a:noFill/>
            <a:ln w="1428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sp>
        <p:nvSpPr>
          <p:cNvPr id="343045" name="Rectangle 220"/>
          <p:cNvSpPr>
            <a:spLocks noChangeArrowheads="1"/>
          </p:cNvSpPr>
          <p:nvPr/>
        </p:nvSpPr>
        <p:spPr bwMode="auto">
          <a:xfrm>
            <a:off x="3200400" y="685800"/>
            <a:ext cx="129875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p>
            <a:pPr eaLnBrk="0" hangingPunct="0">
              <a:spcBef>
                <a:spcPct val="50000"/>
              </a:spcBef>
              <a:buFont typeface="Wingdings" charset="0"/>
              <a:buNone/>
            </a:pPr>
            <a:r>
              <a:rPr kumimoji="1" lang="ar-JO" altLang="zh-CN" sz="2000" b="1" dirty="0">
                <a:solidFill>
                  <a:srgbClr val="FFFFFF"/>
                </a:solidFill>
                <a:latin typeface="Arial" charset="0"/>
                <a:cs typeface="Arial" charset="0"/>
              </a:rPr>
              <a:t>هنري بلاكابي</a:t>
            </a:r>
            <a:endParaRPr kumimoji="1"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3803124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ar-JO" sz="5400" b="1" dirty="0">
                <a:effectLst>
                  <a:glow rad="127000">
                    <a:schemeClr val="tx1"/>
                  </a:glow>
                </a:effectLst>
                <a:latin typeface="Arial" charset="0"/>
                <a:ea typeface="ＭＳ Ｐゴシック" charset="0"/>
                <a:cs typeface="ＭＳ Ｐゴシック" charset="0"/>
              </a:rPr>
              <a:t>رؤيا عوبديا</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ar-JO" sz="5400" b="1" dirty="0">
                <a:effectLst>
                  <a:glow rad="127000">
                    <a:schemeClr val="tx1"/>
                  </a:glow>
                </a:effectLst>
                <a:latin typeface="Arial" charset="0"/>
                <a:ea typeface="ＭＳ Ｐゴシック" charset="0"/>
                <a:cs typeface="ＭＳ Ｐゴシック" charset="0"/>
              </a:rPr>
              <a:t>عوبديا 1</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لا يوجد ملك = فترة زمنية غير محددة</a:t>
            </a:r>
            <a:endParaRPr lang="en-US" sz="5400" b="1" dirty="0">
              <a:effectLst>
                <a:glow rad="127000">
                  <a:schemeClr val="tx1"/>
                </a:glow>
              </a:effectLst>
              <a:latin typeface="Arial" charset="0"/>
              <a:ea typeface="ＭＳ Ｐゴシック" charset="0"/>
              <a:cs typeface="ＭＳ Ｐゴシック" charset="0"/>
            </a:endParaRP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cs typeface="Arial" charset="0"/>
            </a:endParaRPr>
          </a:p>
        </p:txBody>
      </p:sp>
    </p:spTree>
    <p:extLst>
      <p:ext uri="{BB962C8B-B14F-4D97-AF65-F5344CB8AC3E}">
        <p14:creationId xmlns:p14="http://schemas.microsoft.com/office/powerpoint/2010/main" val="425605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ar-JO" altLang="zh-CN" b="1" dirty="0">
                <a:solidFill>
                  <a:srgbClr val="000000"/>
                </a:solidFill>
                <a:ea typeface="SimSun" charset="0"/>
              </a:rPr>
              <a:t>أشخاص مكسورين</a:t>
            </a:r>
            <a:endParaRPr lang="en-US" sz="2000" dirty="0">
              <a:solidFill>
                <a:srgbClr val="000000"/>
              </a:solidFill>
              <a:latin typeface="Impact" charset="0"/>
              <a:ea typeface="SimSun" charset="0"/>
              <a:cs typeface="SimSun" charset="0"/>
            </a:endParaRPr>
          </a:p>
        </p:txBody>
      </p:sp>
      <p:sp>
        <p:nvSpPr>
          <p:cNvPr id="345091" name="Text Box 3"/>
          <p:cNvSpPr txBox="1">
            <a:spLocks noChangeArrowheads="1"/>
          </p:cNvSpPr>
          <p:nvPr/>
        </p:nvSpPr>
        <p:spPr bwMode="auto">
          <a:xfrm>
            <a:off x="7650480" y="228600"/>
            <a:ext cx="1378904"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333333"/>
                </a:solidFill>
                <a:latin typeface="Arial" charset="0"/>
              </a:rPr>
              <a:t>145-146</a:t>
            </a:r>
            <a:endParaRPr lang="en-US" b="1" dirty="0">
              <a:solidFill>
                <a:srgbClr val="333333"/>
              </a:solidFill>
              <a:latin typeface="Arial" charset="0"/>
            </a:endParaRPr>
          </a:p>
        </p:txBody>
      </p:sp>
      <p:grpSp>
        <p:nvGrpSpPr>
          <p:cNvPr id="345092" name="Group 125"/>
          <p:cNvGrpSpPr>
            <a:grpSpLocks/>
          </p:cNvGrpSpPr>
          <p:nvPr/>
        </p:nvGrpSpPr>
        <p:grpSpPr bwMode="auto">
          <a:xfrm>
            <a:off x="0" y="1066800"/>
            <a:ext cx="9144000" cy="5767388"/>
            <a:chOff x="0" y="831"/>
            <a:chExt cx="5760" cy="3585"/>
          </a:xfrm>
        </p:grpSpPr>
        <p:grpSp>
          <p:nvGrpSpPr>
            <p:cNvPr id="345094" name="Group 6"/>
            <p:cNvGrpSpPr>
              <a:grpSpLocks/>
            </p:cNvGrpSpPr>
            <p:nvPr/>
          </p:nvGrpSpPr>
          <p:grpSpPr bwMode="auto">
            <a:xfrm>
              <a:off x="6" y="831"/>
              <a:ext cx="2828" cy="326"/>
              <a:chOff x="0" y="0"/>
              <a:chExt cx="1926" cy="403"/>
            </a:xfrm>
          </p:grpSpPr>
          <p:sp>
            <p:nvSpPr>
              <p:cNvPr id="345155" name="Rectangle 7"/>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a:r>
                  <a:rPr lang="ar-JO" sz="2200" b="1" dirty="0">
                    <a:solidFill>
                      <a:srgbClr val="FFFFFF"/>
                    </a:solidFill>
                    <a:latin typeface="Arial Black" charset="0"/>
                  </a:rPr>
                  <a:t>أشخاص غير مكسورين، متكبرين</a:t>
                </a:r>
                <a:endParaRPr lang="en-US" sz="2200" b="1" dirty="0">
                  <a:solidFill>
                    <a:srgbClr val="FFFFFF"/>
                  </a:solidFill>
                  <a:latin typeface="Arial Black" charset="0"/>
                </a:endParaRPr>
              </a:p>
            </p:txBody>
          </p:sp>
          <p:sp>
            <p:nvSpPr>
              <p:cNvPr id="345156" name="Rectangle 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095" name="Group 9"/>
            <p:cNvGrpSpPr>
              <a:grpSpLocks/>
            </p:cNvGrpSpPr>
            <p:nvPr/>
          </p:nvGrpSpPr>
          <p:grpSpPr bwMode="auto">
            <a:xfrm>
              <a:off x="2834" y="831"/>
              <a:ext cx="2920" cy="326"/>
              <a:chOff x="1926" y="0"/>
              <a:chExt cx="1989" cy="403"/>
            </a:xfrm>
          </p:grpSpPr>
          <p:sp>
            <p:nvSpPr>
              <p:cNvPr id="345153" name="Rectangle 10"/>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a:r>
                  <a:rPr lang="ar-JO" b="1" dirty="0">
                    <a:solidFill>
                      <a:srgbClr val="FFFFFF"/>
                    </a:solidFill>
                    <a:latin typeface="Arial Black" charset="0"/>
                  </a:rPr>
                  <a:t>أشخاص مكسورين</a:t>
                </a:r>
                <a:endParaRPr lang="en-US" b="1" dirty="0">
                  <a:solidFill>
                    <a:srgbClr val="FFFFFF"/>
                  </a:solidFill>
                  <a:latin typeface="Arial Black" charset="0"/>
                </a:endParaRPr>
              </a:p>
            </p:txBody>
          </p:sp>
          <p:sp>
            <p:nvSpPr>
              <p:cNvPr id="345154" name="Rectangle 11"/>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096" name="Group 123"/>
            <p:cNvGrpSpPr>
              <a:grpSpLocks/>
            </p:cNvGrpSpPr>
            <p:nvPr/>
          </p:nvGrpSpPr>
          <p:grpSpPr bwMode="auto">
            <a:xfrm>
              <a:off x="0" y="1152"/>
              <a:ext cx="5760" cy="3264"/>
              <a:chOff x="-4" y="-4"/>
              <a:chExt cx="3923" cy="4421"/>
            </a:xfrm>
          </p:grpSpPr>
          <p:grpSp>
            <p:nvGrpSpPr>
              <p:cNvPr id="345097" name="Group 121"/>
              <p:cNvGrpSpPr>
                <a:grpSpLocks/>
              </p:cNvGrpSpPr>
              <p:nvPr/>
            </p:nvGrpSpPr>
            <p:grpSpPr bwMode="auto">
              <a:xfrm>
                <a:off x="0" y="0"/>
                <a:ext cx="3915" cy="4413"/>
                <a:chOff x="0" y="0"/>
                <a:chExt cx="3915" cy="4413"/>
              </a:xfrm>
            </p:grpSpPr>
            <p:grpSp>
              <p:nvGrpSpPr>
                <p:cNvPr id="345099" name="Group 86"/>
                <p:cNvGrpSpPr>
                  <a:grpSpLocks/>
                </p:cNvGrpSpPr>
                <p:nvPr/>
              </p:nvGrpSpPr>
              <p:grpSpPr bwMode="auto">
                <a:xfrm>
                  <a:off x="0" y="0"/>
                  <a:ext cx="1926" cy="403"/>
                  <a:chOff x="0" y="0"/>
                  <a:chExt cx="1926" cy="403"/>
                </a:xfrm>
              </p:grpSpPr>
              <p:sp>
                <p:nvSpPr>
                  <p:cNvPr id="345151" name="Rectangle 67"/>
                  <p:cNvSpPr>
                    <a:spLocks noChangeArrowheads="1"/>
                  </p:cNvSpPr>
                  <p:nvPr/>
                </p:nvSpPr>
                <p:spPr bwMode="auto">
                  <a:xfrm>
                    <a:off x="0" y="0"/>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الرغبة أن يخدمهم الآخرون</a:t>
                    </a:r>
                    <a:endParaRPr lang="en-US" sz="2000" b="1" dirty="0">
                      <a:solidFill>
                        <a:srgbClr val="FFFFFF"/>
                      </a:solidFill>
                      <a:latin typeface="Arial Narrow" charset="0"/>
                    </a:endParaRPr>
                  </a:p>
                </p:txBody>
              </p:sp>
              <p:sp>
                <p:nvSpPr>
                  <p:cNvPr id="345152" name="Rectangle 85"/>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0" name="Group 88"/>
                <p:cNvGrpSpPr>
                  <a:grpSpLocks/>
                </p:cNvGrpSpPr>
                <p:nvPr/>
              </p:nvGrpSpPr>
              <p:grpSpPr bwMode="auto">
                <a:xfrm>
                  <a:off x="1926" y="0"/>
                  <a:ext cx="1989" cy="403"/>
                  <a:chOff x="1926" y="0"/>
                  <a:chExt cx="1989" cy="403"/>
                </a:xfrm>
              </p:grpSpPr>
              <p:sp>
                <p:nvSpPr>
                  <p:cNvPr id="345149" name="Rectangle 68"/>
                  <p:cNvSpPr>
                    <a:spLocks noChangeArrowheads="1"/>
                  </p:cNvSpPr>
                  <p:nvPr/>
                </p:nvSpPr>
                <p:spPr bwMode="auto">
                  <a:xfrm>
                    <a:off x="1926" y="0"/>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الرغبة في خدمة الآخرين</a:t>
                    </a:r>
                    <a:endParaRPr lang="en-US" sz="2000" b="1" dirty="0">
                      <a:solidFill>
                        <a:srgbClr val="FFFFFF"/>
                      </a:solidFill>
                      <a:latin typeface="Arial Narrow" charset="0"/>
                    </a:endParaRPr>
                  </a:p>
                </p:txBody>
              </p:sp>
              <p:sp>
                <p:nvSpPr>
                  <p:cNvPr id="345150" name="Rectangle 87"/>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1" name="Group 90"/>
                <p:cNvGrpSpPr>
                  <a:grpSpLocks/>
                </p:cNvGrpSpPr>
                <p:nvPr/>
              </p:nvGrpSpPr>
              <p:grpSpPr bwMode="auto">
                <a:xfrm>
                  <a:off x="0" y="403"/>
                  <a:ext cx="1926" cy="518"/>
                  <a:chOff x="0" y="403"/>
                  <a:chExt cx="1926" cy="518"/>
                </a:xfrm>
              </p:grpSpPr>
              <p:sp>
                <p:nvSpPr>
                  <p:cNvPr id="345147" name="Rectangle 69"/>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الرغبة في النجاح</a:t>
                    </a:r>
                    <a:endParaRPr lang="en-US" sz="2000" b="1" dirty="0">
                      <a:solidFill>
                        <a:srgbClr val="FFFFFF"/>
                      </a:solidFill>
                      <a:latin typeface="Arial Narrow" charset="0"/>
                    </a:endParaRPr>
                  </a:p>
                </p:txBody>
              </p:sp>
              <p:sp>
                <p:nvSpPr>
                  <p:cNvPr id="345148" name="Rectangle 89"/>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2" name="Group 92"/>
                <p:cNvGrpSpPr>
                  <a:grpSpLocks/>
                </p:cNvGrpSpPr>
                <p:nvPr/>
              </p:nvGrpSpPr>
              <p:grpSpPr bwMode="auto">
                <a:xfrm>
                  <a:off x="1926" y="403"/>
                  <a:ext cx="1989" cy="518"/>
                  <a:chOff x="1926" y="403"/>
                  <a:chExt cx="1989" cy="518"/>
                </a:xfrm>
              </p:grpSpPr>
              <p:sp>
                <p:nvSpPr>
                  <p:cNvPr id="345145" name="Rectangle 70"/>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الرغبة في الأمانة لجعل الآخرين ناجحين</a:t>
                    </a:r>
                    <a:endParaRPr lang="en-US" sz="2000" b="1" dirty="0">
                      <a:solidFill>
                        <a:srgbClr val="FFFFFF"/>
                      </a:solidFill>
                      <a:latin typeface="Arial Narrow" charset="0"/>
                    </a:endParaRPr>
                  </a:p>
                </p:txBody>
              </p:sp>
              <p:sp>
                <p:nvSpPr>
                  <p:cNvPr id="345146" name="Rectangle 91"/>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3" name="Group 94"/>
                <p:cNvGrpSpPr>
                  <a:grpSpLocks/>
                </p:cNvGrpSpPr>
                <p:nvPr/>
              </p:nvGrpSpPr>
              <p:grpSpPr bwMode="auto">
                <a:xfrm>
                  <a:off x="0" y="921"/>
                  <a:ext cx="1926" cy="403"/>
                  <a:chOff x="0" y="921"/>
                  <a:chExt cx="1926" cy="403"/>
                </a:xfrm>
              </p:grpSpPr>
              <p:sp>
                <p:nvSpPr>
                  <p:cNvPr id="345143" name="Rectangle 71"/>
                  <p:cNvSpPr>
                    <a:spLocks noChangeArrowheads="1"/>
                  </p:cNvSpPr>
                  <p:nvPr/>
                </p:nvSpPr>
                <p:spPr bwMode="auto">
                  <a:xfrm>
                    <a:off x="0" y="921"/>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الرغبة في التقدم الذاتي</a:t>
                    </a:r>
                    <a:endParaRPr lang="en-US" sz="2000" b="1" dirty="0">
                      <a:solidFill>
                        <a:srgbClr val="FFFFFF"/>
                      </a:solidFill>
                      <a:latin typeface="Arial Narrow" charset="0"/>
                    </a:endParaRPr>
                  </a:p>
                </p:txBody>
              </p:sp>
              <p:sp>
                <p:nvSpPr>
                  <p:cNvPr id="345144" name="Rectangle 93"/>
                  <p:cNvSpPr>
                    <a:spLocks noChangeArrowheads="1"/>
                  </p:cNvSpPr>
                  <p:nvPr/>
                </p:nvSpPr>
                <p:spPr bwMode="auto">
                  <a:xfrm>
                    <a:off x="0" y="921"/>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4" name="Group 96"/>
                <p:cNvGrpSpPr>
                  <a:grpSpLocks/>
                </p:cNvGrpSpPr>
                <p:nvPr/>
              </p:nvGrpSpPr>
              <p:grpSpPr bwMode="auto">
                <a:xfrm>
                  <a:off x="1926" y="921"/>
                  <a:ext cx="1989" cy="403"/>
                  <a:chOff x="1926" y="921"/>
                  <a:chExt cx="1989" cy="403"/>
                </a:xfrm>
              </p:grpSpPr>
              <p:sp>
                <p:nvSpPr>
                  <p:cNvPr id="345141" name="Rectangle 72"/>
                  <p:cNvSpPr>
                    <a:spLocks noChangeArrowheads="1"/>
                  </p:cNvSpPr>
                  <p:nvPr/>
                </p:nvSpPr>
                <p:spPr bwMode="auto">
                  <a:xfrm>
                    <a:off x="1926" y="921"/>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الرغبة في تقديم الآخرين</a:t>
                    </a:r>
                    <a:endParaRPr lang="en-US" sz="2000" b="1" dirty="0">
                      <a:solidFill>
                        <a:srgbClr val="FFFFFF"/>
                      </a:solidFill>
                      <a:latin typeface="Arial Narrow" charset="0"/>
                    </a:endParaRPr>
                  </a:p>
                </p:txBody>
              </p:sp>
              <p:sp>
                <p:nvSpPr>
                  <p:cNvPr id="345142" name="Rectangle 95"/>
                  <p:cNvSpPr>
                    <a:spLocks noChangeArrowheads="1"/>
                  </p:cNvSpPr>
                  <p:nvPr/>
                </p:nvSpPr>
                <p:spPr bwMode="auto">
                  <a:xfrm>
                    <a:off x="1926" y="921"/>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5" name="Group 98"/>
                <p:cNvGrpSpPr>
                  <a:grpSpLocks/>
                </p:cNvGrpSpPr>
                <p:nvPr/>
              </p:nvGrpSpPr>
              <p:grpSpPr bwMode="auto">
                <a:xfrm>
                  <a:off x="0" y="1324"/>
                  <a:ext cx="1926" cy="518"/>
                  <a:chOff x="0" y="1324"/>
                  <a:chExt cx="1926" cy="518"/>
                </a:xfrm>
              </p:grpSpPr>
              <p:sp>
                <p:nvSpPr>
                  <p:cNvPr id="345139" name="Rectangle 73"/>
                  <p:cNvSpPr>
                    <a:spLocks noChangeArrowheads="1"/>
                  </p:cNvSpPr>
                  <p:nvPr/>
                </p:nvSpPr>
                <p:spPr bwMode="auto">
                  <a:xfrm>
                    <a:off x="0" y="1324"/>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مدفوعين للرغبة في الإعتراف بهم و تقديرهم</a:t>
                    </a:r>
                    <a:endParaRPr lang="en-US" sz="2000" b="1" dirty="0">
                      <a:solidFill>
                        <a:srgbClr val="FFFFFF"/>
                      </a:solidFill>
                      <a:latin typeface="Arial Narrow" charset="0"/>
                    </a:endParaRPr>
                  </a:p>
                </p:txBody>
              </p:sp>
              <p:sp>
                <p:nvSpPr>
                  <p:cNvPr id="345140" name="Rectangle 97"/>
                  <p:cNvSpPr>
                    <a:spLocks noChangeArrowheads="1"/>
                  </p:cNvSpPr>
                  <p:nvPr/>
                </p:nvSpPr>
                <p:spPr bwMode="auto">
                  <a:xfrm>
                    <a:off x="0" y="1324"/>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6" name="Group 100"/>
                <p:cNvGrpSpPr>
                  <a:grpSpLocks/>
                </p:cNvGrpSpPr>
                <p:nvPr/>
              </p:nvGrpSpPr>
              <p:grpSpPr bwMode="auto">
                <a:xfrm>
                  <a:off x="1926" y="1324"/>
                  <a:ext cx="1989" cy="518"/>
                  <a:chOff x="1926" y="1324"/>
                  <a:chExt cx="1989" cy="518"/>
                </a:xfrm>
              </p:grpSpPr>
              <p:sp>
                <p:nvSpPr>
                  <p:cNvPr id="345137" name="Rectangle 74"/>
                  <p:cNvSpPr>
                    <a:spLocks noChangeArrowheads="1"/>
                  </p:cNvSpPr>
                  <p:nvPr/>
                </p:nvSpPr>
                <p:spPr bwMode="auto">
                  <a:xfrm>
                    <a:off x="1926" y="1324"/>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الشعور بعدم الجدارة يسعدني أن أكون مستخدم حتى يحصل الآخرين على المدح</a:t>
                    </a:r>
                    <a:endParaRPr lang="en-US" sz="2000" b="1" dirty="0">
                      <a:solidFill>
                        <a:srgbClr val="FFFFFF"/>
                      </a:solidFill>
                      <a:latin typeface="Arial Narrow" charset="0"/>
                    </a:endParaRPr>
                  </a:p>
                </p:txBody>
              </p:sp>
              <p:sp>
                <p:nvSpPr>
                  <p:cNvPr id="345138" name="Rectangle 99"/>
                  <p:cNvSpPr>
                    <a:spLocks noChangeArrowheads="1"/>
                  </p:cNvSpPr>
                  <p:nvPr/>
                </p:nvSpPr>
                <p:spPr bwMode="auto">
                  <a:xfrm>
                    <a:off x="1926" y="1324"/>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7" name="Group 102"/>
                <p:cNvGrpSpPr>
                  <a:grpSpLocks/>
                </p:cNvGrpSpPr>
                <p:nvPr/>
              </p:nvGrpSpPr>
              <p:grpSpPr bwMode="auto">
                <a:xfrm>
                  <a:off x="0" y="1842"/>
                  <a:ext cx="1926" cy="518"/>
                  <a:chOff x="0" y="1842"/>
                  <a:chExt cx="1926" cy="518"/>
                </a:xfrm>
              </p:grpSpPr>
              <p:sp>
                <p:nvSpPr>
                  <p:cNvPr id="345135" name="Rectangle 75"/>
                  <p:cNvSpPr>
                    <a:spLocks noChangeArrowheads="1"/>
                  </p:cNvSpPr>
                  <p:nvPr/>
                </p:nvSpPr>
                <p:spPr bwMode="auto">
                  <a:xfrm>
                    <a:off x="0" y="1842"/>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يجرحون عندما يتم ترقية الآخرين ويتم التغاضي عنهم</a:t>
                    </a:r>
                    <a:endParaRPr lang="en-US" sz="2000" b="1" dirty="0">
                      <a:solidFill>
                        <a:srgbClr val="FFFFFF"/>
                      </a:solidFill>
                      <a:latin typeface="Arial Narrow" charset="0"/>
                    </a:endParaRPr>
                  </a:p>
                </p:txBody>
              </p:sp>
              <p:sp>
                <p:nvSpPr>
                  <p:cNvPr id="345136" name="Rectangle 101"/>
                  <p:cNvSpPr>
                    <a:spLocks noChangeArrowheads="1"/>
                  </p:cNvSpPr>
                  <p:nvPr/>
                </p:nvSpPr>
                <p:spPr bwMode="auto">
                  <a:xfrm>
                    <a:off x="0" y="1842"/>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8" name="Group 104"/>
                <p:cNvGrpSpPr>
                  <a:grpSpLocks/>
                </p:cNvGrpSpPr>
                <p:nvPr/>
              </p:nvGrpSpPr>
              <p:grpSpPr bwMode="auto">
                <a:xfrm>
                  <a:off x="1926" y="1842"/>
                  <a:ext cx="1989" cy="518"/>
                  <a:chOff x="1926" y="1842"/>
                  <a:chExt cx="1989" cy="518"/>
                </a:xfrm>
              </p:grpSpPr>
              <p:sp>
                <p:nvSpPr>
                  <p:cNvPr id="345133" name="Rectangle 76"/>
                  <p:cNvSpPr>
                    <a:spLocks noChangeArrowheads="1"/>
                  </p:cNvSpPr>
                  <p:nvPr/>
                </p:nvSpPr>
                <p:spPr bwMode="auto">
                  <a:xfrm>
                    <a:off x="1926" y="1842"/>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يفرحون عندما يرتفع الآخرون</a:t>
                    </a:r>
                    <a:endParaRPr lang="en-US" sz="2000" b="1" dirty="0">
                      <a:solidFill>
                        <a:srgbClr val="FFFFFF"/>
                      </a:solidFill>
                      <a:latin typeface="Arial Narrow" charset="0"/>
                    </a:endParaRPr>
                  </a:p>
                </p:txBody>
              </p:sp>
              <p:sp>
                <p:nvSpPr>
                  <p:cNvPr id="345134" name="Rectangle 103"/>
                  <p:cNvSpPr>
                    <a:spLocks noChangeArrowheads="1"/>
                  </p:cNvSpPr>
                  <p:nvPr/>
                </p:nvSpPr>
                <p:spPr bwMode="auto">
                  <a:xfrm>
                    <a:off x="1926" y="1842"/>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09" name="Group 106"/>
                <p:cNvGrpSpPr>
                  <a:grpSpLocks/>
                </p:cNvGrpSpPr>
                <p:nvPr/>
              </p:nvGrpSpPr>
              <p:grpSpPr bwMode="auto">
                <a:xfrm>
                  <a:off x="0" y="2360"/>
                  <a:ext cx="1926" cy="614"/>
                  <a:chOff x="0" y="2360"/>
                  <a:chExt cx="1926" cy="614"/>
                </a:xfrm>
              </p:grpSpPr>
              <p:sp>
                <p:nvSpPr>
                  <p:cNvPr id="345131" name="Rectangle 77"/>
                  <p:cNvSpPr>
                    <a:spLocks noChangeArrowheads="1"/>
                  </p:cNvSpPr>
                  <p:nvPr/>
                </p:nvSpPr>
                <p:spPr bwMode="auto">
                  <a:xfrm>
                    <a:off x="0" y="2360"/>
                    <a:ext cx="1926"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solidFill>
                          <a:srgbClr val="FFFFFF"/>
                        </a:solidFill>
                        <a:latin typeface="Arial Narrow" charset="0"/>
                      </a:rPr>
                      <a:t>الخدمة لها امتياز بانضمامي إليهم</a:t>
                    </a:r>
                    <a:endParaRPr lang="en-US" sz="2000" b="1" dirty="0">
                      <a:solidFill>
                        <a:srgbClr val="FFFFFF"/>
                      </a:solidFill>
                      <a:latin typeface="Arial Narrow" charset="0"/>
                    </a:endParaRPr>
                  </a:p>
                </p:txBody>
              </p:sp>
              <p:sp>
                <p:nvSpPr>
                  <p:cNvPr id="345132" name="Rectangle 105"/>
                  <p:cNvSpPr>
                    <a:spLocks noChangeArrowheads="1"/>
                  </p:cNvSpPr>
                  <p:nvPr/>
                </p:nvSpPr>
                <p:spPr bwMode="auto">
                  <a:xfrm>
                    <a:off x="0" y="2360"/>
                    <a:ext cx="1926"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10" name="Group 108"/>
                <p:cNvGrpSpPr>
                  <a:grpSpLocks/>
                </p:cNvGrpSpPr>
                <p:nvPr/>
              </p:nvGrpSpPr>
              <p:grpSpPr bwMode="auto">
                <a:xfrm>
                  <a:off x="1926" y="2360"/>
                  <a:ext cx="1989" cy="614"/>
                  <a:chOff x="1926" y="2360"/>
                  <a:chExt cx="1989" cy="614"/>
                </a:xfrm>
              </p:grpSpPr>
              <p:sp>
                <p:nvSpPr>
                  <p:cNvPr id="345129" name="Rectangle 78"/>
                  <p:cNvSpPr>
                    <a:spLocks noChangeArrowheads="1"/>
                  </p:cNvSpPr>
                  <p:nvPr/>
                </p:nvSpPr>
                <p:spPr bwMode="auto">
                  <a:xfrm>
                    <a:off x="1926" y="2360"/>
                    <a:ext cx="1989"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أنا لا أستحق الإنضمام لهذه الخدمة</a:t>
                    </a:r>
                    <a:endParaRPr lang="en-US" sz="2000" b="1" dirty="0">
                      <a:solidFill>
                        <a:srgbClr val="FFFFFF"/>
                      </a:solidFill>
                      <a:latin typeface="Arial Narrow" charset="0"/>
                    </a:endParaRPr>
                  </a:p>
                </p:txBody>
              </p:sp>
              <p:sp>
                <p:nvSpPr>
                  <p:cNvPr id="345130" name="Rectangle 107"/>
                  <p:cNvSpPr>
                    <a:spLocks noChangeArrowheads="1"/>
                  </p:cNvSpPr>
                  <p:nvPr/>
                </p:nvSpPr>
                <p:spPr bwMode="auto">
                  <a:xfrm>
                    <a:off x="1926" y="2360"/>
                    <a:ext cx="1989"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11" name="Group 110"/>
                <p:cNvGrpSpPr>
                  <a:grpSpLocks/>
                </p:cNvGrpSpPr>
                <p:nvPr/>
              </p:nvGrpSpPr>
              <p:grpSpPr bwMode="auto">
                <a:xfrm>
                  <a:off x="0" y="2974"/>
                  <a:ext cx="1926" cy="518"/>
                  <a:chOff x="0" y="2974"/>
                  <a:chExt cx="1926" cy="518"/>
                </a:xfrm>
              </p:grpSpPr>
              <p:sp>
                <p:nvSpPr>
                  <p:cNvPr id="345127" name="Rectangle 79"/>
                  <p:cNvSpPr>
                    <a:spLocks noChangeArrowheads="1"/>
                  </p:cNvSpPr>
                  <p:nvPr/>
                </p:nvSpPr>
                <p:spPr bwMode="auto">
                  <a:xfrm>
                    <a:off x="0" y="2974"/>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يفكرون فيما يمكنهم عمله لله</a:t>
                    </a:r>
                    <a:endParaRPr lang="en-US" sz="2000" b="1" dirty="0">
                      <a:solidFill>
                        <a:srgbClr val="FFFFFF"/>
                      </a:solidFill>
                      <a:latin typeface="Arial Narrow" charset="0"/>
                    </a:endParaRPr>
                  </a:p>
                </p:txBody>
              </p:sp>
              <p:sp>
                <p:nvSpPr>
                  <p:cNvPr id="345128" name="Rectangle 109"/>
                  <p:cNvSpPr>
                    <a:spLocks noChangeArrowheads="1"/>
                  </p:cNvSpPr>
                  <p:nvPr/>
                </p:nvSpPr>
                <p:spPr bwMode="auto">
                  <a:xfrm>
                    <a:off x="0" y="2974"/>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12" name="Group 112"/>
                <p:cNvGrpSpPr>
                  <a:grpSpLocks/>
                </p:cNvGrpSpPr>
                <p:nvPr/>
              </p:nvGrpSpPr>
              <p:grpSpPr bwMode="auto">
                <a:xfrm>
                  <a:off x="1926" y="2974"/>
                  <a:ext cx="1989" cy="518"/>
                  <a:chOff x="1926" y="2974"/>
                  <a:chExt cx="1989" cy="518"/>
                </a:xfrm>
              </p:grpSpPr>
              <p:sp>
                <p:nvSpPr>
                  <p:cNvPr id="345125" name="Rectangle 80"/>
                  <p:cNvSpPr>
                    <a:spLocks noChangeArrowheads="1"/>
                  </p:cNvSpPr>
                  <p:nvPr/>
                </p:nvSpPr>
                <p:spPr bwMode="auto">
                  <a:xfrm>
                    <a:off x="1926" y="2974"/>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يعرفون أنهم لا يمتلكون شيئاً ليقدموه لله</a:t>
                    </a:r>
                    <a:endParaRPr lang="en-US" sz="2000" b="1" dirty="0">
                      <a:solidFill>
                        <a:srgbClr val="FFFFFF"/>
                      </a:solidFill>
                      <a:latin typeface="Arial Narrow" charset="0"/>
                    </a:endParaRPr>
                  </a:p>
                </p:txBody>
              </p:sp>
              <p:sp>
                <p:nvSpPr>
                  <p:cNvPr id="345126" name="Rectangle 111"/>
                  <p:cNvSpPr>
                    <a:spLocks noChangeArrowheads="1"/>
                  </p:cNvSpPr>
                  <p:nvPr/>
                </p:nvSpPr>
                <p:spPr bwMode="auto">
                  <a:xfrm>
                    <a:off x="1926" y="2974"/>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13" name="Group 114"/>
                <p:cNvGrpSpPr>
                  <a:grpSpLocks/>
                </p:cNvGrpSpPr>
                <p:nvPr/>
              </p:nvGrpSpPr>
              <p:grpSpPr bwMode="auto">
                <a:xfrm>
                  <a:off x="0" y="3492"/>
                  <a:ext cx="1926" cy="518"/>
                  <a:chOff x="0" y="3492"/>
                  <a:chExt cx="1926" cy="518"/>
                </a:xfrm>
              </p:grpSpPr>
              <p:sp>
                <p:nvSpPr>
                  <p:cNvPr id="345123" name="Rectangle 81"/>
                  <p:cNvSpPr>
                    <a:spLocks noChangeArrowheads="1"/>
                  </p:cNvSpPr>
                  <p:nvPr/>
                </p:nvSpPr>
                <p:spPr bwMode="auto">
                  <a:xfrm>
                    <a:off x="0" y="3492"/>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يشعرون بالثقة فيما يعرفونه</a:t>
                    </a:r>
                    <a:endParaRPr lang="en-US" sz="2000" b="1" dirty="0">
                      <a:solidFill>
                        <a:srgbClr val="FFFFFF"/>
                      </a:solidFill>
                      <a:latin typeface="Arial Narrow" charset="0"/>
                    </a:endParaRPr>
                  </a:p>
                </p:txBody>
              </p:sp>
              <p:sp>
                <p:nvSpPr>
                  <p:cNvPr id="345124" name="Rectangle 113"/>
                  <p:cNvSpPr>
                    <a:spLocks noChangeArrowheads="1"/>
                  </p:cNvSpPr>
                  <p:nvPr/>
                </p:nvSpPr>
                <p:spPr bwMode="auto">
                  <a:xfrm>
                    <a:off x="0" y="3492"/>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14" name="Group 116"/>
                <p:cNvGrpSpPr>
                  <a:grpSpLocks/>
                </p:cNvGrpSpPr>
                <p:nvPr/>
              </p:nvGrpSpPr>
              <p:grpSpPr bwMode="auto">
                <a:xfrm>
                  <a:off x="1926" y="3492"/>
                  <a:ext cx="1989" cy="518"/>
                  <a:chOff x="1926" y="3492"/>
                  <a:chExt cx="1989" cy="518"/>
                </a:xfrm>
              </p:grpSpPr>
              <p:sp>
                <p:nvSpPr>
                  <p:cNvPr id="345121" name="Rectangle 82"/>
                  <p:cNvSpPr>
                    <a:spLocks noChangeArrowheads="1"/>
                  </p:cNvSpPr>
                  <p:nvPr/>
                </p:nvSpPr>
                <p:spPr bwMode="auto">
                  <a:xfrm>
                    <a:off x="1926" y="3492"/>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rPr>
                      <a:t>بتواضع يدركون كم عليهم أن يتعلموا</a:t>
                    </a:r>
                    <a:endParaRPr lang="en-US" sz="2000" b="1" dirty="0">
                      <a:solidFill>
                        <a:srgbClr val="FFFFFF"/>
                      </a:solidFill>
                      <a:latin typeface="Arial Narrow" charset="0"/>
                    </a:endParaRPr>
                  </a:p>
                </p:txBody>
              </p:sp>
              <p:sp>
                <p:nvSpPr>
                  <p:cNvPr id="345122" name="Rectangle 115"/>
                  <p:cNvSpPr>
                    <a:spLocks noChangeArrowheads="1"/>
                  </p:cNvSpPr>
                  <p:nvPr/>
                </p:nvSpPr>
                <p:spPr bwMode="auto">
                  <a:xfrm>
                    <a:off x="1926" y="3492"/>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15" name="Group 118"/>
                <p:cNvGrpSpPr>
                  <a:grpSpLocks/>
                </p:cNvGrpSpPr>
                <p:nvPr/>
              </p:nvGrpSpPr>
              <p:grpSpPr bwMode="auto">
                <a:xfrm>
                  <a:off x="0" y="4010"/>
                  <a:ext cx="1926" cy="403"/>
                  <a:chOff x="0" y="4010"/>
                  <a:chExt cx="1926" cy="403"/>
                </a:xfrm>
              </p:grpSpPr>
              <p:sp>
                <p:nvSpPr>
                  <p:cNvPr id="345119" name="Rectangle 83"/>
                  <p:cNvSpPr>
                    <a:spLocks noChangeArrowheads="1"/>
                  </p:cNvSpPr>
                  <p:nvPr/>
                </p:nvSpPr>
                <p:spPr bwMode="auto">
                  <a:xfrm>
                    <a:off x="0" y="4010"/>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الوعي الذاتي</a:t>
                    </a:r>
                    <a:endParaRPr lang="en-US" sz="2000" b="1" dirty="0">
                      <a:solidFill>
                        <a:srgbClr val="FFFFFF"/>
                      </a:solidFill>
                      <a:latin typeface="Arial Narrow" charset="0"/>
                    </a:endParaRPr>
                  </a:p>
                </p:txBody>
              </p:sp>
              <p:sp>
                <p:nvSpPr>
                  <p:cNvPr id="345120" name="Rectangle 117"/>
                  <p:cNvSpPr>
                    <a:spLocks noChangeArrowheads="1"/>
                  </p:cNvSpPr>
                  <p:nvPr/>
                </p:nvSpPr>
                <p:spPr bwMode="auto">
                  <a:xfrm>
                    <a:off x="0" y="401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45116" name="Group 120"/>
                <p:cNvGrpSpPr>
                  <a:grpSpLocks/>
                </p:cNvGrpSpPr>
                <p:nvPr/>
              </p:nvGrpSpPr>
              <p:grpSpPr bwMode="auto">
                <a:xfrm>
                  <a:off x="1926" y="4010"/>
                  <a:ext cx="1989" cy="403"/>
                  <a:chOff x="1926" y="4010"/>
                  <a:chExt cx="1989" cy="403"/>
                </a:xfrm>
              </p:grpSpPr>
              <p:sp>
                <p:nvSpPr>
                  <p:cNvPr id="345117" name="Rectangle 84"/>
                  <p:cNvSpPr>
                    <a:spLocks noChangeArrowheads="1"/>
                  </p:cNvSpPr>
                  <p:nvPr/>
                </p:nvSpPr>
                <p:spPr bwMode="auto">
                  <a:xfrm>
                    <a:off x="1926" y="4010"/>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solidFill>
                          <a:srgbClr val="FFFFFF"/>
                        </a:solidFill>
                        <a:latin typeface="Arial Narrow" charset="0"/>
                      </a:rPr>
                      <a:t>غير مركزين على الذات نهائياً</a:t>
                    </a:r>
                    <a:endParaRPr lang="en-US" sz="2000" b="1" dirty="0">
                      <a:solidFill>
                        <a:srgbClr val="FFFFFF"/>
                      </a:solidFill>
                      <a:latin typeface="Arial Narrow" charset="0"/>
                    </a:endParaRPr>
                  </a:p>
                </p:txBody>
              </p:sp>
              <p:sp>
                <p:nvSpPr>
                  <p:cNvPr id="345118" name="Rectangle 119"/>
                  <p:cNvSpPr>
                    <a:spLocks noChangeArrowheads="1"/>
                  </p:cNvSpPr>
                  <p:nvPr/>
                </p:nvSpPr>
                <p:spPr bwMode="auto">
                  <a:xfrm>
                    <a:off x="1926" y="401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sp>
            <p:nvSpPr>
              <p:cNvPr id="345098" name="Rectangle 122"/>
              <p:cNvSpPr>
                <a:spLocks noChangeArrowheads="1"/>
              </p:cNvSpPr>
              <p:nvPr/>
            </p:nvSpPr>
            <p:spPr bwMode="auto">
              <a:xfrm>
                <a:off x="-4" y="-4"/>
                <a:ext cx="3923" cy="4421"/>
              </a:xfrm>
              <a:prstGeom prst="rect">
                <a:avLst/>
              </a:prstGeom>
              <a:noFill/>
              <a:ln w="1428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sp>
        <p:nvSpPr>
          <p:cNvPr id="345093" name="Rectangle 220"/>
          <p:cNvSpPr>
            <a:spLocks noChangeArrowheads="1"/>
          </p:cNvSpPr>
          <p:nvPr/>
        </p:nvSpPr>
        <p:spPr bwMode="auto">
          <a:xfrm>
            <a:off x="3200400" y="685800"/>
            <a:ext cx="129875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p>
            <a:pPr eaLnBrk="0" hangingPunct="0">
              <a:spcBef>
                <a:spcPct val="50000"/>
              </a:spcBef>
              <a:buFont typeface="Wingdings" charset="0"/>
              <a:buNone/>
            </a:pPr>
            <a:r>
              <a:rPr kumimoji="1" lang="ar-JO" altLang="zh-CN" sz="2000" b="1" dirty="0">
                <a:solidFill>
                  <a:srgbClr val="FFFFFF"/>
                </a:solidFill>
                <a:latin typeface="Arial" charset="0"/>
                <a:cs typeface="Arial" charset="0"/>
              </a:rPr>
              <a:t>هنري بلاكابي</a:t>
            </a:r>
            <a:endParaRPr kumimoji="1"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2082480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يتجاوب الله مع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solidFill>
                  <a:srgbClr val="FFFFFF"/>
                </a:solidFill>
                <a:effectLst>
                  <a:glow rad="127000">
                    <a:srgbClr val="000000"/>
                  </a:glow>
                </a:effectLst>
                <a:latin typeface="Arial" charset="0"/>
                <a:ea typeface="ＭＳ Ｐゴシック" charset="0"/>
                <a:cs typeface="ＭＳ Ｐゴシック" charset="0"/>
              </a:rPr>
              <a:t>الكبر</a:t>
            </a:r>
            <a:r>
              <a:rPr lang="ar-JO" sz="8000" b="1" dirty="0">
                <a:solidFill>
                  <a:srgbClr val="FFFF00"/>
                </a:solidFill>
                <a:effectLst>
                  <a:glow rad="127000">
                    <a:srgbClr val="000000"/>
                  </a:glow>
                </a:effectLst>
                <a:latin typeface="Arial" charset="0"/>
                <a:ea typeface="ＭＳ Ｐゴシック" charset="0"/>
                <a:cs typeface="ＭＳ Ｐゴシック" charset="0"/>
              </a:rPr>
              <a:t>يا</a:t>
            </a:r>
            <a:r>
              <a:rPr lang="ar-JO" sz="8000" b="1" dirty="0">
                <a:solidFill>
                  <a:srgbClr val="FFFFFF"/>
                </a:solidFill>
                <a:effectLst>
                  <a:glow rad="127000">
                    <a:srgbClr val="000000"/>
                  </a:glow>
                </a:effectLst>
                <a:latin typeface="Arial" charset="0"/>
                <a:ea typeface="ＭＳ Ｐゴシック" charset="0"/>
                <a:cs typeface="ＭＳ Ｐゴシック" charset="0"/>
              </a:rPr>
              <a:t>ء</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0481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t>
            </a:r>
            <a:r>
              <a:rPr lang="ar-JO" b="1" i="1" dirty="0">
                <a:effectLst>
                  <a:glow rad="127000">
                    <a:schemeClr val="tx1"/>
                  </a:glow>
                </a:effectLst>
                <a:latin typeface="Arial" charset="0"/>
                <a:ea typeface="ＭＳ Ｐゴシック" charset="0"/>
                <a:cs typeface="ＭＳ Ｐゴシック" charset="0"/>
              </a:rPr>
              <a:t> الفكرة الرئيسية في عوبديا </a:t>
            </a:r>
            <a:r>
              <a:rPr lang="en-US" b="1" i="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79791" y="4509120"/>
            <a:ext cx="9260303"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00"/>
                </a:solidFill>
                <a:effectLst>
                  <a:glow rad="127000">
                    <a:srgbClr val="000000"/>
                  </a:glow>
                </a:effectLst>
                <a:latin typeface="Arial" charset="0"/>
                <a:ea typeface="ＭＳ Ｐゴシック" charset="0"/>
                <a:cs typeface="ＭＳ Ｐゴシック" charset="0"/>
              </a:rPr>
              <a:t>يضع</a:t>
            </a:r>
            <a:r>
              <a:rPr lang="ar-JO" sz="5400" b="1" dirty="0">
                <a:solidFill>
                  <a:srgbClr val="FFFFFF"/>
                </a:solidFill>
                <a:effectLst>
                  <a:glow rad="127000">
                    <a:srgbClr val="000000"/>
                  </a:glow>
                </a:effectLst>
                <a:latin typeface="Arial" charset="0"/>
                <a:ea typeface="ＭＳ Ｐゴシック" charset="0"/>
                <a:cs typeface="ＭＳ Ｐゴシック" charset="0"/>
              </a:rPr>
              <a:t> الله المتكبرين</a:t>
            </a:r>
          </a:p>
          <a:p>
            <a:pPr defTabSz="457200">
              <a:defRPr/>
            </a:pPr>
            <a:r>
              <a:rPr lang="ar-JO" sz="5400" b="1" dirty="0">
                <a:solidFill>
                  <a:srgbClr val="FFFFFF"/>
                </a:solidFill>
                <a:effectLst>
                  <a:glow rad="127000">
                    <a:srgbClr val="000000"/>
                  </a:glow>
                </a:effectLst>
                <a:latin typeface="Arial" charset="0"/>
                <a:ea typeface="ＭＳ Ｐゴシック" charset="0"/>
                <a:cs typeface="ＭＳ Ｐゴシック" charset="0"/>
              </a:rPr>
              <a:t>لكنه </a:t>
            </a:r>
            <a:r>
              <a:rPr lang="ar-JO" sz="5400" b="1" dirty="0">
                <a:solidFill>
                  <a:srgbClr val="FFFF00"/>
                </a:solidFill>
                <a:effectLst>
                  <a:glow rad="127000">
                    <a:srgbClr val="000000"/>
                  </a:glow>
                </a:effectLst>
                <a:latin typeface="Arial" charset="0"/>
                <a:ea typeface="ＭＳ Ｐゴシック" charset="0"/>
                <a:cs typeface="ＭＳ Ｐゴシック" charset="0"/>
              </a:rPr>
              <a:t>يرفع</a:t>
            </a:r>
            <a:r>
              <a:rPr lang="ar-JO" sz="5400" b="1" dirty="0">
                <a:solidFill>
                  <a:srgbClr val="FFFFFF"/>
                </a:solidFill>
                <a:effectLst>
                  <a:glow rad="127000">
                    <a:srgbClr val="000000"/>
                  </a:glow>
                </a:effectLst>
                <a:latin typeface="Arial" charset="0"/>
                <a:ea typeface="ＭＳ Ｐゴシック" charset="0"/>
                <a:cs typeface="ＭＳ Ｐゴシック" charset="0"/>
              </a:rPr>
              <a:t> المتضعين</a:t>
            </a:r>
            <a:r>
              <a:rPr lang="en-US" sz="54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112428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85800" y="304800"/>
            <a:ext cx="7772400" cy="838200"/>
          </a:xfrm>
        </p:spPr>
        <p:txBody>
          <a:bodyPr/>
          <a:lstStyle/>
          <a:p>
            <a:pPr eaLnBrk="1" hangingPunct="1"/>
            <a:r>
              <a:rPr lang="ar-JO" b="1" dirty="0">
                <a:solidFill>
                  <a:srgbClr val="996633"/>
                </a:solidFill>
                <a:latin typeface="Arial" charset="0"/>
                <a:ea typeface="Geneva" charset="0"/>
                <a:cs typeface="Geneva" charset="0"/>
              </a:rPr>
              <a:t>دعوة للتواضع</a:t>
            </a:r>
            <a:endParaRPr lang="en-US" b="1" dirty="0">
              <a:solidFill>
                <a:srgbClr val="996633"/>
              </a:solidFill>
              <a:latin typeface="Arial" charset="0"/>
              <a:ea typeface="Geneva" charset="0"/>
              <a:cs typeface="Geneva" charset="0"/>
            </a:endParaRPr>
          </a:p>
        </p:txBody>
      </p:sp>
      <p:sp>
        <p:nvSpPr>
          <p:cNvPr id="156674" name="Rectangle 3"/>
          <p:cNvSpPr>
            <a:spLocks noGrp="1" noChangeArrowheads="1"/>
          </p:cNvSpPr>
          <p:nvPr>
            <p:ph type="body" idx="1"/>
          </p:nvPr>
        </p:nvSpPr>
        <p:spPr>
          <a:xfrm>
            <a:off x="323528" y="1371600"/>
            <a:ext cx="7126560" cy="4953000"/>
          </a:xfrm>
        </p:spPr>
        <p:txBody>
          <a:bodyPr/>
          <a:lstStyle/>
          <a:p>
            <a:pPr algn="r" rtl="1" eaLnBrk="1" hangingPunct="1"/>
            <a:r>
              <a:rPr lang="ar-JO" sz="3200" b="1" dirty="0">
                <a:latin typeface="Arial" charset="0"/>
                <a:ea typeface="Geneva" charset="0"/>
                <a:cs typeface="Geneva" charset="0"/>
              </a:rPr>
              <a:t>يدين الله المتكبرين الذين يحاولون تدمير شعبه</a:t>
            </a:r>
            <a:endParaRPr lang="en-US" sz="3200" b="1" dirty="0">
              <a:latin typeface="Arial" charset="0"/>
              <a:ea typeface="Geneva" charset="0"/>
              <a:cs typeface="Geneva" charset="0"/>
            </a:endParaRPr>
          </a:p>
          <a:p>
            <a:pPr algn="r" rtl="1" eaLnBrk="1" hangingPunct="1"/>
            <a:r>
              <a:rPr lang="ar-JO" sz="3200" b="1" dirty="0">
                <a:solidFill>
                  <a:srgbClr val="FF3300"/>
                </a:solidFill>
                <a:latin typeface="Arial" charset="0"/>
                <a:ea typeface="Geneva" charset="0"/>
                <a:cs typeface="Geneva" charset="0"/>
              </a:rPr>
              <a:t>كما فعلت يفعل بك (15)</a:t>
            </a:r>
            <a:endParaRPr lang="en-US" sz="3200" b="1" dirty="0">
              <a:solidFill>
                <a:srgbClr val="FF3300"/>
              </a:solidFill>
              <a:latin typeface="Arial" charset="0"/>
              <a:ea typeface="Geneva" charset="0"/>
              <a:cs typeface="Geneva" charset="0"/>
            </a:endParaRPr>
          </a:p>
          <a:p>
            <a:pPr algn="r" rtl="1" eaLnBrk="1" hangingPunct="1"/>
            <a:r>
              <a:rPr lang="ar-JO" sz="3200" b="1" dirty="0">
                <a:latin typeface="Arial" charset="0"/>
                <a:ea typeface="Geneva" charset="0"/>
                <a:cs typeface="Geneva" charset="0"/>
              </a:rPr>
              <a:t>مصير أدوم الحاسم و النهائي هو مصير كل الأشرار – الموت</a:t>
            </a:r>
            <a:endParaRPr lang="en-US" sz="3200" b="1" dirty="0">
              <a:latin typeface="Arial" charset="0"/>
              <a:ea typeface="Geneva" charset="0"/>
              <a:cs typeface="Geneva" charset="0"/>
            </a:endParaRPr>
          </a:p>
          <a:p>
            <a:pPr algn="r" rtl="1" eaLnBrk="1" hangingPunct="1"/>
            <a:r>
              <a:rPr lang="ar-JO" sz="3200" b="1" dirty="0">
                <a:solidFill>
                  <a:srgbClr val="FF3300"/>
                </a:solidFill>
                <a:latin typeface="Arial" charset="0"/>
                <a:ea typeface="Geneva" charset="0"/>
                <a:cs typeface="Geneva" charset="0"/>
              </a:rPr>
              <a:t>مكافأة شعب الله الحاسمة و النهائية هي الحياة الممتلئة</a:t>
            </a:r>
            <a:endParaRPr lang="en-US" sz="3200" b="1" dirty="0">
              <a:solidFill>
                <a:srgbClr val="FF3300"/>
              </a:solidFill>
              <a:latin typeface="Arial" charset="0"/>
              <a:ea typeface="Geneva" charset="0"/>
              <a:cs typeface="Geneva" charset="0"/>
            </a:endParaRPr>
          </a:p>
        </p:txBody>
      </p:sp>
      <p:sp>
        <p:nvSpPr>
          <p:cNvPr id="156675"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56676"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t>594</a:t>
            </a:r>
            <a:endParaRPr lang="en-US" b="1"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 y="1981200"/>
            <a:ext cx="9144000" cy="4876800"/>
          </a:xfrm>
          <a:prstGeom prst="rect">
            <a:avLst/>
          </a:prstGeom>
        </p:spPr>
      </p:pic>
      <p:sp>
        <p:nvSpPr>
          <p:cNvPr id="860163" name="Text Box 3"/>
          <p:cNvSpPr txBox="1">
            <a:spLocks noChangeArrowheads="1"/>
          </p:cNvSpPr>
          <p:nvPr/>
        </p:nvSpPr>
        <p:spPr bwMode="auto">
          <a:xfrm>
            <a:off x="0" y="0"/>
            <a:ext cx="90805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3600" b="1" i="1" dirty="0">
                <a:solidFill>
                  <a:srgbClr val="FFFFFF"/>
                </a:solidFill>
                <a:latin typeface="Arial"/>
                <a:cs typeface="Arial"/>
              </a:rPr>
              <a:t>فإن لرب الجنود يوماً على كل متعظم و عال </a:t>
            </a:r>
          </a:p>
          <a:p>
            <a:pPr algn="ctr">
              <a:defRPr/>
            </a:pPr>
            <a:r>
              <a:rPr lang="ar-JO" sz="3600" b="1" i="1" dirty="0">
                <a:solidFill>
                  <a:srgbClr val="FFFFFF"/>
                </a:solidFill>
                <a:latin typeface="Arial"/>
                <a:cs typeface="Arial"/>
              </a:rPr>
              <a:t>و على كل مرتفع فيوضع</a:t>
            </a:r>
            <a:endParaRPr lang="en-US" sz="3600" b="1" i="1" dirty="0">
              <a:solidFill>
                <a:srgbClr val="FFFFFF"/>
              </a:solidFill>
              <a:latin typeface="Arial"/>
              <a:cs typeface="Arial"/>
            </a:endParaRPr>
          </a:p>
        </p:txBody>
      </p:sp>
      <p:sp>
        <p:nvSpPr>
          <p:cNvPr id="860164"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ar-JO" sz="3200" b="1" dirty="0">
                <a:solidFill>
                  <a:srgbClr val="FFFFFF"/>
                </a:solidFill>
                <a:latin typeface="Arial"/>
                <a:cs typeface="Arial"/>
              </a:rPr>
              <a:t>أشعياء 2: 12</a:t>
            </a:r>
            <a:endParaRPr lang="en-US" sz="3200" b="1" dirty="0">
              <a:solidFill>
                <a:srgbClr val="000000"/>
              </a:solidFill>
              <a:effectLst>
                <a:outerShdw blurRad="38100" dist="38100" dir="2700000" algn="tl">
                  <a:srgbClr val="FFFFFF"/>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492500"/>
          </a:xfrm>
          <a:prstGeom prst="rect">
            <a:avLst/>
          </a:prstGeom>
        </p:spPr>
      </p:pic>
      <p:sp>
        <p:nvSpPr>
          <p:cNvPr id="861187" name="Text Box 3"/>
          <p:cNvSpPr txBox="1">
            <a:spLocks noChangeArrowheads="1"/>
          </p:cNvSpPr>
          <p:nvPr/>
        </p:nvSpPr>
        <p:spPr bwMode="auto">
          <a:xfrm>
            <a:off x="0" y="2924944"/>
            <a:ext cx="4283968"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defRPr/>
            </a:pPr>
            <a:r>
              <a:rPr lang="ar-JO" sz="4000" b="1" i="1" dirty="0">
                <a:solidFill>
                  <a:srgbClr val="FFFFFF"/>
                </a:solidFill>
                <a:latin typeface="Arial"/>
                <a:cs typeface="Arial"/>
              </a:rPr>
              <a:t>فمن يرفع نفسه يتضع</a:t>
            </a:r>
            <a:endParaRPr lang="en-US" sz="4000" b="1" i="1" dirty="0">
              <a:solidFill>
                <a:srgbClr val="FFFFFF"/>
              </a:solidFill>
              <a:latin typeface="Arial"/>
              <a:cs typeface="Arial"/>
            </a:endParaRP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ar-JO" sz="3200" b="1" dirty="0">
                <a:solidFill>
                  <a:srgbClr val="FFFFFF"/>
                </a:solidFill>
                <a:latin typeface="Arial"/>
                <a:cs typeface="Arial"/>
              </a:rPr>
              <a:t>متى 23: 12</a:t>
            </a:r>
            <a:endParaRPr lang="en-US" sz="3200" b="1" dirty="0">
              <a:solidFill>
                <a:srgbClr val="000000"/>
              </a:solidFill>
              <a:effectLst>
                <a:outerShdw blurRad="38100" dist="38100" dir="2700000" algn="tl">
                  <a:srgbClr val="FFFFFF"/>
                </a:outerShdw>
              </a:effectLst>
              <a:latin typeface="Arial"/>
              <a:cs typeface="Arial"/>
            </a:endParaRPr>
          </a:p>
        </p:txBody>
      </p:sp>
      <p:sp>
        <p:nvSpPr>
          <p:cNvPr id="6" name="Text Box 3"/>
          <p:cNvSpPr txBox="1">
            <a:spLocks noChangeArrowheads="1"/>
          </p:cNvSpPr>
          <p:nvPr/>
        </p:nvSpPr>
        <p:spPr bwMode="auto">
          <a:xfrm>
            <a:off x="3707904" y="260648"/>
            <a:ext cx="5184576"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defRPr/>
            </a:pPr>
            <a:r>
              <a:rPr lang="ar-JO" sz="4000" b="1" i="1" dirty="0">
                <a:solidFill>
                  <a:srgbClr val="FFFFFF"/>
                </a:solidFill>
                <a:latin typeface="Arial"/>
                <a:cs typeface="Arial"/>
              </a:rPr>
              <a:t>و من يضع نفسه يرتفع</a:t>
            </a:r>
            <a:endParaRPr lang="en-US" sz="4000" b="1" i="1" dirty="0">
              <a:solidFill>
                <a:srgbClr val="FFFFFF"/>
              </a:solidFill>
              <a:latin typeface="Arial"/>
              <a:cs typeface="Arial"/>
            </a:endParaRPr>
          </a:p>
        </p:txBody>
      </p:sp>
    </p:spTree>
    <p:extLst>
      <p:ext uri="{BB962C8B-B14F-4D97-AF65-F5344CB8AC3E}">
        <p14:creationId xmlns:p14="http://schemas.microsoft.com/office/powerpoint/2010/main" val="61425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104900"/>
            <a:ext cx="7620000" cy="4635500"/>
          </a:xfrm>
          <a:prstGeom prst="rect">
            <a:avLst/>
          </a:prstGeom>
        </p:spPr>
      </p:pic>
      <p:sp>
        <p:nvSpPr>
          <p:cNvPr id="859139" name="Text Box 1027"/>
          <p:cNvSpPr txBox="1">
            <a:spLocks noChangeArrowheads="1"/>
          </p:cNvSpPr>
          <p:nvPr/>
        </p:nvSpPr>
        <p:spPr bwMode="auto">
          <a:xfrm>
            <a:off x="914400" y="1052736"/>
            <a:ext cx="7391400"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i="1" dirty="0">
                <a:solidFill>
                  <a:srgbClr val="FFFFFF"/>
                </a:solidFill>
                <a:effectLst>
                  <a:glow rad="228600">
                    <a:srgbClr val="000000"/>
                  </a:glow>
                </a:effectLst>
                <a:cs typeface="Arial" charset="0"/>
              </a:rPr>
              <a:t>و لكنه يعطي نعمة أعظم لذلك يقول</a:t>
            </a:r>
          </a:p>
          <a:p>
            <a:pPr algn="ctr">
              <a:defRPr/>
            </a:pPr>
            <a:r>
              <a:rPr lang="ar-JO" sz="4000" b="1" i="1" dirty="0">
                <a:solidFill>
                  <a:srgbClr val="FFFFFF"/>
                </a:solidFill>
                <a:effectLst>
                  <a:glow rad="228600">
                    <a:srgbClr val="000000"/>
                  </a:glow>
                </a:effectLst>
                <a:cs typeface="Arial" charset="0"/>
              </a:rPr>
              <a:t>يقاوم الله المستكبرين</a:t>
            </a:r>
          </a:p>
          <a:p>
            <a:pPr algn="ctr">
              <a:defRPr/>
            </a:pPr>
            <a:r>
              <a:rPr lang="ar-JO" sz="4000" b="1" i="1" dirty="0">
                <a:solidFill>
                  <a:srgbClr val="FFFFFF"/>
                </a:solidFill>
                <a:effectLst>
                  <a:glow rad="228600">
                    <a:srgbClr val="000000"/>
                  </a:glow>
                </a:effectLst>
                <a:cs typeface="Arial" charset="0"/>
              </a:rPr>
              <a:t>و أما المتواضعون فيعطيهم نعمة</a:t>
            </a:r>
            <a:endParaRPr lang="en-US" sz="4000" b="1" i="1" dirty="0">
              <a:solidFill>
                <a:srgbClr val="FFFFFF"/>
              </a:solidFill>
              <a:effectLst>
                <a:glow rad="228600">
                  <a:srgbClr val="000000"/>
                </a:glow>
              </a:effectLst>
              <a:cs typeface="Arial" charset="0"/>
            </a:endParaRP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ar-JO" sz="3200" b="1" dirty="0">
                <a:solidFill>
                  <a:srgbClr val="FFFFFF"/>
                </a:solidFill>
              </a:rPr>
              <a:t>يعقوب 4: 6</a:t>
            </a:r>
            <a:endParaRPr lang="en-US" sz="32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388780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745" y="34131"/>
            <a:ext cx="8540751" cy="5699125"/>
          </a:xfrm>
          <a:prstGeom prst="rect">
            <a:avLst/>
          </a:prstGeom>
        </p:spPr>
      </p:pic>
      <p:sp>
        <p:nvSpPr>
          <p:cNvPr id="860163" name="Text Box 3"/>
          <p:cNvSpPr txBox="1">
            <a:spLocks noChangeArrowheads="1"/>
          </p:cNvSpPr>
          <p:nvPr/>
        </p:nvSpPr>
        <p:spPr bwMode="auto">
          <a:xfrm>
            <a:off x="35496" y="44624"/>
            <a:ext cx="6048672" cy="3170099"/>
          </a:xfrm>
          <a:prstGeom prst="rect">
            <a:avLst/>
          </a:prstGeom>
          <a:solidFill>
            <a:schemeClr val="tx1"/>
          </a:solidFill>
          <a:ln>
            <a:noFill/>
          </a:ln>
          <a:effectLst/>
        </p:spPr>
        <p:txBody>
          <a:bodyPr wrap="square">
            <a:spAutoFit/>
          </a:bodyPr>
          <a:lstStyle/>
          <a:p>
            <a:pPr algn="ctr">
              <a:defRPr/>
            </a:pPr>
            <a:r>
              <a:rPr lang="ar-JO" sz="4000" b="1" dirty="0">
                <a:solidFill>
                  <a:srgbClr val="FFFFFF"/>
                </a:solidFill>
                <a:latin typeface="Times New Roman"/>
                <a:cs typeface="Times New Roman"/>
              </a:rPr>
              <a:t>التواضع لا يعني أنك تنظر </a:t>
            </a:r>
          </a:p>
          <a:p>
            <a:pPr algn="ctr">
              <a:defRPr/>
            </a:pPr>
            <a:r>
              <a:rPr lang="ar-JO" sz="4000" b="1" dirty="0">
                <a:solidFill>
                  <a:srgbClr val="FFFFFF"/>
                </a:solidFill>
                <a:latin typeface="Times New Roman"/>
                <a:cs typeface="Times New Roman"/>
              </a:rPr>
              <a:t>إلى نفسك بأنك أقل</a:t>
            </a:r>
            <a:r>
              <a:rPr lang="en-US" sz="4000" b="1" dirty="0">
                <a:solidFill>
                  <a:srgbClr val="FFFFFF"/>
                </a:solidFill>
                <a:latin typeface="Times New Roman"/>
                <a:cs typeface="Times New Roman"/>
              </a:rPr>
              <a:t>  </a:t>
            </a:r>
          </a:p>
          <a:p>
            <a:pPr algn="ctr">
              <a:defRPr/>
            </a:pPr>
            <a:endParaRPr lang="en-US" sz="4000" b="1" dirty="0">
              <a:solidFill>
                <a:srgbClr val="FFFFFF"/>
              </a:solidFill>
              <a:latin typeface="Times New Roman"/>
              <a:cs typeface="Times New Roman"/>
            </a:endParaRPr>
          </a:p>
          <a:p>
            <a:pPr algn="ctr">
              <a:defRPr/>
            </a:pPr>
            <a:r>
              <a:rPr lang="ar-JO" sz="4000" b="1" dirty="0">
                <a:solidFill>
                  <a:srgbClr val="FFFFFF"/>
                </a:solidFill>
                <a:latin typeface="Times New Roman"/>
                <a:cs typeface="Times New Roman"/>
              </a:rPr>
              <a:t>لكن أن تنظر أقل إلى نفسك</a:t>
            </a:r>
          </a:p>
          <a:p>
            <a:pPr algn="ctr">
              <a:defRPr/>
            </a:pPr>
            <a:endParaRPr lang="en-US" sz="4000" b="1" dirty="0">
              <a:solidFill>
                <a:srgbClr val="FFFFFF"/>
              </a:solidFill>
              <a:latin typeface="Times New Roman"/>
              <a:cs typeface="Times New Roman"/>
            </a:endParaRPr>
          </a:p>
        </p:txBody>
      </p:sp>
      <p:sp>
        <p:nvSpPr>
          <p:cNvPr id="6" name="Text Box 3"/>
          <p:cNvSpPr txBox="1">
            <a:spLocks noChangeArrowheads="1"/>
          </p:cNvSpPr>
          <p:nvPr/>
        </p:nvSpPr>
        <p:spPr bwMode="auto">
          <a:xfrm>
            <a:off x="216024" y="3501008"/>
            <a:ext cx="5292080" cy="707886"/>
          </a:xfrm>
          <a:prstGeom prst="rect">
            <a:avLst/>
          </a:prstGeom>
          <a:solidFill>
            <a:schemeClr val="tx1"/>
          </a:solidFill>
          <a:ln>
            <a:noFill/>
          </a:ln>
          <a:effectLst/>
        </p:spPr>
        <p:txBody>
          <a:bodyPr wrap="square">
            <a:spAutoFit/>
          </a:bodyPr>
          <a:lstStyle/>
          <a:p>
            <a:pPr algn="ctr">
              <a:defRPr/>
            </a:pPr>
            <a:r>
              <a:rPr lang="en-US" sz="4000" b="1" i="1" dirty="0">
                <a:solidFill>
                  <a:srgbClr val="FFFFFF"/>
                </a:solidFill>
                <a:latin typeface="Times New Roman"/>
                <a:cs typeface="Times New Roman"/>
              </a:rPr>
              <a:t>—</a:t>
            </a:r>
            <a:r>
              <a:rPr lang="ar-JO" sz="4000" b="1" i="1" dirty="0">
                <a:solidFill>
                  <a:srgbClr val="FFFFFF"/>
                </a:solidFill>
                <a:latin typeface="Times New Roman"/>
                <a:cs typeface="Times New Roman"/>
              </a:rPr>
              <a:t> كين بلانكارد </a:t>
            </a:r>
            <a:r>
              <a:rPr lang="en-US" sz="4000" b="1" i="1" dirty="0">
                <a:solidFill>
                  <a:srgbClr val="FFFFFF"/>
                </a:solidFill>
                <a:latin typeface="Times New Roman"/>
                <a:cs typeface="Times New Roman"/>
              </a:rPr>
              <a:t>—</a:t>
            </a:r>
          </a:p>
        </p:txBody>
      </p:sp>
      <p:sp>
        <p:nvSpPr>
          <p:cNvPr id="3" name="Title 2"/>
          <p:cNvSpPr>
            <a:spLocks noGrp="1"/>
          </p:cNvSpPr>
          <p:nvPr>
            <p:ph type="title" idx="4294967295"/>
          </p:nvPr>
        </p:nvSpPr>
        <p:spPr>
          <a:xfrm>
            <a:off x="216024" y="5632451"/>
            <a:ext cx="6057900" cy="1143000"/>
          </a:xfrm>
        </p:spPr>
        <p:txBody>
          <a:bodyPr/>
          <a:lstStyle/>
          <a:p>
            <a:pPr rtl="0" eaLnBrk="1" fontAlgn="base" latinLnBrk="0" hangingPunct="1"/>
            <a:r>
              <a:rPr lang="ar-JO" sz="4000" b="1" kern="1200" dirty="0">
                <a:solidFill>
                  <a:srgbClr val="FFFFFF"/>
                </a:solidFill>
                <a:effectLst/>
                <a:latin typeface="Times New Roman"/>
                <a:ea typeface="ＭＳ Ｐゴシック"/>
                <a:cs typeface="Times New Roman"/>
              </a:rPr>
              <a:t>في أي مجال من مجالات حياتك تحتاج إلى كبح الكبرياء ؟</a:t>
            </a:r>
            <a:endParaRPr lang="en-US" dirty="0"/>
          </a:p>
        </p:txBody>
      </p:sp>
    </p:spTree>
    <p:extLst>
      <p:ext uri="{BB962C8B-B14F-4D97-AF65-F5344CB8AC3E}">
        <p14:creationId xmlns:p14="http://schemas.microsoft.com/office/powerpoint/2010/main" val="335765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charset="0"/>
                <a:ea typeface="ＭＳ Ｐゴシック" charset="0"/>
              </a:rPr>
              <a:t>وعظ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FF"/>
                </a:solidFill>
                <a:latin typeface="Arial" charset="0"/>
                <a:cs typeface="Arial" charset="0"/>
              </a:rPr>
              <a:t>أحصل على العرض التقديمي و النص مجاناً</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8622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13749</TotalTime>
  <Words>4375</Words>
  <Application>Microsoft Macintosh PowerPoint</Application>
  <PresentationFormat>On-screen Show (4:3)</PresentationFormat>
  <Paragraphs>784</Paragraphs>
  <Slides>99</Slides>
  <Notes>88</Notes>
  <HiddenSlides>0</HiddenSlides>
  <MMClips>0</MMClips>
  <ScaleCrop>false</ScaleCrop>
  <HeadingPairs>
    <vt:vector size="8" baseType="variant">
      <vt:variant>
        <vt:lpstr>Fonts Used</vt:lpstr>
      </vt:variant>
      <vt:variant>
        <vt:i4>17</vt:i4>
      </vt:variant>
      <vt:variant>
        <vt:lpstr>Theme</vt:lpstr>
      </vt:variant>
      <vt:variant>
        <vt:i4>16</vt:i4>
      </vt:variant>
      <vt:variant>
        <vt:lpstr>Embedded OLE Servers</vt:lpstr>
      </vt:variant>
      <vt:variant>
        <vt:i4>1</vt:i4>
      </vt:variant>
      <vt:variant>
        <vt:lpstr>Slide Titles</vt:lpstr>
      </vt:variant>
      <vt:variant>
        <vt:i4>99</vt:i4>
      </vt:variant>
    </vt:vector>
  </HeadingPairs>
  <TitlesOfParts>
    <vt:vector size="133" baseType="lpstr">
      <vt:lpstr>B VAG Rounded Bold</vt:lpstr>
      <vt:lpstr>BONES</vt:lpstr>
      <vt:lpstr>Chicago</vt:lpstr>
      <vt:lpstr>Kosher-Normal</vt:lpstr>
      <vt:lpstr>Arial</vt:lpstr>
      <vt:lpstr>Arial Black</vt:lpstr>
      <vt:lpstr>Arial Narrow</vt:lpstr>
      <vt:lpstr>Book Antiqua</vt:lpstr>
      <vt:lpstr>Calibri</vt:lpstr>
      <vt:lpstr>Comic Sans MS</vt:lpstr>
      <vt:lpstr>Helvetica</vt:lpstr>
      <vt:lpstr>Impact</vt:lpstr>
      <vt:lpstr>Monotype Sorts</vt:lpstr>
      <vt:lpstr>Times</vt:lpstr>
      <vt:lpstr>Times New Roman</vt:lpstr>
      <vt:lpstr>Trebuchet MS</vt:lpstr>
      <vt:lpstr>Wingdings</vt:lpstr>
      <vt:lpstr>Sakura</vt:lpstr>
      <vt:lpstr>Orbit</vt:lpstr>
      <vt:lpstr>1_Default Design</vt:lpstr>
      <vt:lpstr>49_Blank Presentation</vt:lpstr>
      <vt:lpstr>1_Sakura</vt:lpstr>
      <vt:lpstr>Blank Presentation</vt:lpstr>
      <vt:lpstr>untitled 3</vt:lpstr>
      <vt:lpstr>1_untitled 3</vt:lpstr>
      <vt:lpstr>2_Sakura</vt:lpstr>
      <vt:lpstr>17_Default Design</vt:lpstr>
      <vt:lpstr>23_Office Theme</vt:lpstr>
      <vt:lpstr>1_Blank Presentation</vt:lpstr>
      <vt:lpstr>Default Design</vt:lpstr>
      <vt:lpstr>Desk Lamp</vt:lpstr>
      <vt:lpstr>SERENE</vt:lpstr>
      <vt:lpstr>Gesture</vt:lpstr>
      <vt:lpstr>Photo Editor Photo</vt:lpstr>
      <vt:lpstr>عوبديا</vt:lpstr>
      <vt:lpstr>كلنا نكره الكبرياء</vt:lpstr>
      <vt:lpstr>لماذا تعتقد أننا نعاني مع</vt:lpstr>
      <vt:lpstr>كيف يتجاوب الله مع</vt:lpstr>
      <vt:lpstr>OT Bookshelf</vt:lpstr>
      <vt:lpstr>الإثنا عشر</vt:lpstr>
      <vt:lpstr>ماذا يقدم لنا هؤلاء الرجال ؟</vt:lpstr>
      <vt:lpstr>كيف يتجاوب الله مع</vt:lpstr>
      <vt:lpstr>”رؤيا عوبديا"  (عوبديا 1)</vt:lpstr>
      <vt:lpstr>تواريخ مختلفة مطروحة</vt:lpstr>
      <vt:lpstr>كيف يتجاوب الله مع</vt:lpstr>
      <vt:lpstr>جدول تلخيص عوبديا</vt:lpstr>
      <vt:lpstr>1. يدين الله المتكبرين</vt:lpstr>
      <vt:lpstr>“رؤيا عوبديا"  (عوبديا 1)</vt:lpstr>
      <vt:lpstr>هكذا قال السيد الرب عن أدوم  سمعنا خبراً من قبل الرب  و أرسل رسول بين الأمم  قوموا و لنقم عليها للحرب (عوبديا 1ب)</vt:lpstr>
      <vt:lpstr>إني قد جعلتك صغيراً بين الأمم أنت محتقر جداً (عوبديا 2)</vt:lpstr>
      <vt:lpstr>تكبر قلبك قد خدعك أيها الساكن في محاجئ الصخر رفعة مقعده القائل في قلبه من يحدرني إلى الأرض (عوبديا 3)</vt:lpstr>
      <vt:lpstr>الإطار الجغرافي</vt:lpstr>
      <vt:lpstr>القصد</vt:lpstr>
      <vt:lpstr>ناشونال جيوغرافيك تمتلك عدة مقالات عن البتراء  رجوعاً إلى 1907</vt:lpstr>
      <vt:lpstr>Petra Article Front Page</vt:lpstr>
      <vt:lpstr>تخيل أنك تعيش في هذه الأرض</vt:lpstr>
      <vt:lpstr>السيق (تلفظ السيق)</vt:lpstr>
      <vt:lpstr>تم دفن قنوات المياه لقرون</vt:lpstr>
      <vt:lpstr>مخرج السيق</vt:lpstr>
      <vt:lpstr>Dark Siq Exit</vt:lpstr>
      <vt:lpstr>الخزنة</vt:lpstr>
      <vt:lpstr>الخزنة من أعلى</vt:lpstr>
      <vt:lpstr>قام المهندسون النبطيون ببراعة بجمع 6 بوصات من الأمطار السنوية.</vt:lpstr>
      <vt:lpstr>القبور النبطية شرق مركز المدينة</vt:lpstr>
      <vt:lpstr>فسيفساء الكنيسة البيزنطية (القرن الخامس)</vt:lpstr>
      <vt:lpstr>تكبر قلبك قد خدعك أيها الساكن في محاجئ الصخر رفعة مقعده القائل في قلبه من يحدرني إلى الأرض (عوبديا 3)</vt:lpstr>
      <vt:lpstr>الأعمدة المتصورة</vt:lpstr>
      <vt:lpstr>الأعمدة المتصورة</vt:lpstr>
      <vt:lpstr>النيمفاليون</vt:lpstr>
      <vt:lpstr>النيمفاليون</vt:lpstr>
      <vt:lpstr>إن كنت ترتفع كالنسر و إن كان عشك موضوعاً بين النجوم فمن هناك أحدرك يقول الرب</vt:lpstr>
      <vt:lpstr>إن كنت ترتفع كالنسر و إن كان عشك موضوعاً بين النجوم فمن هناك أحدرك يقول الرب (عوبديا 4)</vt:lpstr>
      <vt:lpstr>إن أتاك سارقون أو لصوص ليل كيف هلكت أفلا يسرقون حاجتهم إن أتاك قاطفون أفلا يبقون خصاصة (عوبديا 5)</vt:lpstr>
      <vt:lpstr>كيف فتش عيسو و فحصت مخائبه  (عوبديا 6)</vt:lpstr>
      <vt:lpstr>طردك إلى التخم كل معاهديك خدعك و غلب عليك مسالموك أهل خبزك وضعوا شركاً تحتك لا فهم فيه (عوبديا 7)</vt:lpstr>
      <vt:lpstr>ألا أبيد في ذلك اليوم يقول الرب الحكماء من أدوم و الفهم من جبل عيسو (عوبديا 8)</vt:lpstr>
      <vt:lpstr>فيرتاع أبطالك يا تيمان لكي ينقرض كل واحد من جبل عيسو بالقتل (عوبديا 9)</vt:lpstr>
      <vt:lpstr>من أجل ظلمك لأخيك يعقوب يغشاك الخزي و تنقرض إلى الأبد (عوبديا 10)</vt:lpstr>
      <vt:lpstr>يوم وقفت مقابله يوم سبت الأعاجم قدرته و دخلت الغرباء أبوابه و ألقوا قرعة على أورشليم كنت أنت أيضاً كواحد منهم (عوبديا 11)</vt:lpstr>
      <vt:lpstr>عذر أدوم</vt:lpstr>
      <vt:lpstr>و يجب أن لا تنظر إلى يوم أخيك يوم مصيبته و لا تشمت ببني يهوذا يوم هلاكهم و لا تفغر فمك يوم الضيق (عوبديا 12)</vt:lpstr>
      <vt:lpstr>و لا تدخل باب شعبي يوم بليتهم و لا تنظر أنت أيضاً إلى مصيبته يوم بليته و لا تمد يداً إلى قدرته يوم بليته (عوبديا 13)</vt:lpstr>
      <vt:lpstr>و لا تقف على المفرق لتقطع منفلتيه  و لا تسلم بقاياه يوم الضيق  (عوبديا 14)</vt:lpstr>
      <vt:lpstr>PowerPoint Presentation</vt:lpstr>
      <vt:lpstr>قوس قزح</vt:lpstr>
      <vt:lpstr>PowerPoint Presentation</vt:lpstr>
      <vt:lpstr>قبل الكسر الكبرياء و قبل السقوط تشامخ الروح</vt:lpstr>
      <vt:lpstr>أناس مكسورين</vt:lpstr>
      <vt:lpstr>أناس مكسورين</vt:lpstr>
      <vt:lpstr>1. يدين الله المتكبرين</vt:lpstr>
      <vt:lpstr>كيف يتجاوب الله مع</vt:lpstr>
      <vt:lpstr>أعداد رئيسية</vt:lpstr>
      <vt:lpstr>2. يبارك الله المتواضعين</vt:lpstr>
      <vt:lpstr>فإنه قريب يوم الرب على كل الأمم  كما فعلت يفعل بك عملك يرتد على رأسك (عوبديا 15)</vt:lpstr>
      <vt:lpstr>لأنه كما شربتم على جبل قدسي  يشرب جميع الأمم دائماً يشربون و يجرعون و يكونون كأنهمل م يكونوا  (عوبديا 16)</vt:lpstr>
      <vt:lpstr>الإنقلاب في عوبديا</vt:lpstr>
      <vt:lpstr>الإقتراب من القمة</vt:lpstr>
      <vt:lpstr>فترات الأنبياء الزمنية</vt:lpstr>
      <vt:lpstr>نحن نرى الوديان</vt:lpstr>
      <vt:lpstr>مخطط زمني تدبيري</vt:lpstr>
      <vt:lpstr>الإنقلاب في عوبديا</vt:lpstr>
      <vt:lpstr>الإنقلاب في عوبديا</vt:lpstr>
      <vt:lpstr>هل هناك مستقبل لأمة إسرائيل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حدود الأرض الموعودة لإبراهيم</vt:lpstr>
      <vt:lpstr>وعد الله الأعداد 19-20</vt:lpstr>
      <vt:lpstr>Bible Lands Blank Map</vt:lpstr>
      <vt:lpstr>وعد الله عدد 20</vt:lpstr>
      <vt:lpstr>وعد الله (عدد 21)</vt:lpstr>
      <vt:lpstr>PowerPoint Presentation</vt:lpstr>
      <vt:lpstr>أشخاص مكسورين</vt:lpstr>
      <vt:lpstr>أشخاص مكسورين</vt:lpstr>
      <vt:lpstr>كيف يتجاوب الله مع</vt:lpstr>
      <vt:lpstr>— الفكرة الرئيسية في عوبديا —</vt:lpstr>
      <vt:lpstr>دعوة للتواضع</vt:lpstr>
      <vt:lpstr>PowerPoint Presentation</vt:lpstr>
      <vt:lpstr>PowerPoint Presentation</vt:lpstr>
      <vt:lpstr>PowerPoint Presentation</vt:lpstr>
      <vt:lpstr>في أي مجال من مجالات حياتك تحتاج إلى كبح الكبرياء ؟</vt:lpstr>
      <vt:lpstr>Black</vt:lpstr>
      <vt:lpstr>وعظ العهد القديم • BibleStudyDownloads.org</vt:lpstr>
    </vt:vector>
  </TitlesOfParts>
  <Company>Ahkit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OBADIAH</dc:title>
  <dc:creator>Ahkit</dc:creator>
  <cp:lastModifiedBy>Rick Griffith</cp:lastModifiedBy>
  <cp:revision>339</cp:revision>
  <dcterms:created xsi:type="dcterms:W3CDTF">2009-09-22T04:01:50Z</dcterms:created>
  <dcterms:modified xsi:type="dcterms:W3CDTF">2022-06-12T12:50:02Z</dcterms:modified>
</cp:coreProperties>
</file>