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theme/theme1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7.xml" ContentType="application/vnd.openxmlformats-officedocument.themeOverride+xml"/>
  <Override PartName="/ppt/notesSlides/notesSlide36.xml" ContentType="application/vnd.openxmlformats-officedocument.presentationml.notesSlide+xml"/>
  <Override PartName="/ppt/theme/themeOverride8.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9.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0.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1.xml" ContentType="application/vnd.openxmlformats-officedocument.themeOverride+xml"/>
  <Override PartName="/ppt/notesSlides/notesSlide65.xml" ContentType="application/vnd.openxmlformats-officedocument.presentationml.notesSlide+xml"/>
  <Override PartName="/ppt/theme/themeOverride12.xml" ContentType="application/vnd.openxmlformats-officedocument.themeOverride+xml"/>
  <Override PartName="/ppt/notesSlides/notesSlide66.xml" ContentType="application/vnd.openxmlformats-officedocument.presentationml.notesSlide+xml"/>
  <Override PartName="/ppt/theme/themeOverride13.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64" r:id="rId2"/>
    <p:sldMasterId id="2147483814" r:id="rId3"/>
    <p:sldMasterId id="2147483841" r:id="rId4"/>
    <p:sldMasterId id="2147484183" r:id="rId5"/>
    <p:sldMasterId id="2147484550" r:id="rId6"/>
    <p:sldMasterId id="2147484589" r:id="rId7"/>
    <p:sldMasterId id="2147484613" r:id="rId8"/>
    <p:sldMasterId id="2147484625" r:id="rId9"/>
    <p:sldMasterId id="2147484637" r:id="rId10"/>
    <p:sldMasterId id="2147484677" r:id="rId11"/>
    <p:sldMasterId id="2147484689" r:id="rId12"/>
    <p:sldMasterId id="2147484691" r:id="rId13"/>
    <p:sldMasterId id="2147484703" r:id="rId14"/>
    <p:sldMasterId id="2147484715" r:id="rId15"/>
    <p:sldMasterId id="2147484739" r:id="rId16"/>
    <p:sldMasterId id="2147484751" r:id="rId17"/>
    <p:sldMasterId id="2147484763" r:id="rId18"/>
    <p:sldMasterId id="2147484775" r:id="rId19"/>
    <p:sldMasterId id="2147484787" r:id="rId20"/>
  </p:sldMasterIdLst>
  <p:notesMasterIdLst>
    <p:notesMasterId r:id="rId119"/>
  </p:notesMasterIdLst>
  <p:handoutMasterIdLst>
    <p:handoutMasterId r:id="rId120"/>
  </p:handoutMasterIdLst>
  <p:sldIdLst>
    <p:sldId id="457" r:id="rId21"/>
    <p:sldId id="354" r:id="rId22"/>
    <p:sldId id="325" r:id="rId23"/>
    <p:sldId id="414" r:id="rId24"/>
    <p:sldId id="402" r:id="rId25"/>
    <p:sldId id="355" r:id="rId26"/>
    <p:sldId id="419" r:id="rId27"/>
    <p:sldId id="420" r:id="rId28"/>
    <p:sldId id="344" r:id="rId29"/>
    <p:sldId id="360" r:id="rId30"/>
    <p:sldId id="361" r:id="rId31"/>
    <p:sldId id="423" r:id="rId32"/>
    <p:sldId id="424" r:id="rId33"/>
    <p:sldId id="742" r:id="rId34"/>
    <p:sldId id="426" r:id="rId35"/>
    <p:sldId id="458" r:id="rId36"/>
    <p:sldId id="454" r:id="rId37"/>
    <p:sldId id="271" r:id="rId38"/>
    <p:sldId id="273" r:id="rId39"/>
    <p:sldId id="390" r:id="rId40"/>
    <p:sldId id="275" r:id="rId41"/>
    <p:sldId id="328" r:id="rId42"/>
    <p:sldId id="272" r:id="rId43"/>
    <p:sldId id="427" r:id="rId44"/>
    <p:sldId id="428" r:id="rId45"/>
    <p:sldId id="429" r:id="rId46"/>
    <p:sldId id="270" r:id="rId47"/>
    <p:sldId id="364" r:id="rId48"/>
    <p:sldId id="366" r:id="rId49"/>
    <p:sldId id="365" r:id="rId50"/>
    <p:sldId id="370" r:id="rId51"/>
    <p:sldId id="371" r:id="rId52"/>
    <p:sldId id="375" r:id="rId53"/>
    <p:sldId id="345" r:id="rId54"/>
    <p:sldId id="376" r:id="rId55"/>
    <p:sldId id="377" r:id="rId56"/>
    <p:sldId id="378" r:id="rId57"/>
    <p:sldId id="379" r:id="rId58"/>
    <p:sldId id="363" r:id="rId59"/>
    <p:sldId id="346" r:id="rId60"/>
    <p:sldId id="384" r:id="rId61"/>
    <p:sldId id="380" r:id="rId62"/>
    <p:sldId id="334" r:id="rId63"/>
    <p:sldId id="335" r:id="rId64"/>
    <p:sldId id="336" r:id="rId65"/>
    <p:sldId id="337" r:id="rId66"/>
    <p:sldId id="338" r:id="rId67"/>
    <p:sldId id="339" r:id="rId68"/>
    <p:sldId id="340" r:id="rId69"/>
    <p:sldId id="341" r:id="rId70"/>
    <p:sldId id="342" r:id="rId71"/>
    <p:sldId id="459" r:id="rId72"/>
    <p:sldId id="385" r:id="rId73"/>
    <p:sldId id="386" r:id="rId74"/>
    <p:sldId id="347" r:id="rId75"/>
    <p:sldId id="460" r:id="rId76"/>
    <p:sldId id="408" r:id="rId77"/>
    <p:sldId id="258" r:id="rId78"/>
    <p:sldId id="348" r:id="rId79"/>
    <p:sldId id="461" r:id="rId80"/>
    <p:sldId id="290" r:id="rId81"/>
    <p:sldId id="298" r:id="rId82"/>
    <p:sldId id="329" r:id="rId83"/>
    <p:sldId id="349" r:id="rId84"/>
    <p:sldId id="299" r:id="rId85"/>
    <p:sldId id="350" r:id="rId86"/>
    <p:sldId id="305" r:id="rId87"/>
    <p:sldId id="433" r:id="rId88"/>
    <p:sldId id="432" r:id="rId89"/>
    <p:sldId id="351" r:id="rId90"/>
    <p:sldId id="434" r:id="rId91"/>
    <p:sldId id="301" r:id="rId92"/>
    <p:sldId id="381" r:id="rId93"/>
    <p:sldId id="352" r:id="rId94"/>
    <p:sldId id="435" r:id="rId95"/>
    <p:sldId id="463" r:id="rId96"/>
    <p:sldId id="438" r:id="rId97"/>
    <p:sldId id="418" r:id="rId98"/>
    <p:sldId id="392" r:id="rId99"/>
    <p:sldId id="302" r:id="rId100"/>
    <p:sldId id="315" r:id="rId101"/>
    <p:sldId id="383" r:id="rId102"/>
    <p:sldId id="367" r:id="rId103"/>
    <p:sldId id="382" r:id="rId104"/>
    <p:sldId id="388" r:id="rId105"/>
    <p:sldId id="316" r:id="rId106"/>
    <p:sldId id="318" r:id="rId107"/>
    <p:sldId id="455" r:id="rId108"/>
    <p:sldId id="319" r:id="rId109"/>
    <p:sldId id="442" r:id="rId110"/>
    <p:sldId id="441" r:id="rId111"/>
    <p:sldId id="1821" r:id="rId112"/>
    <p:sldId id="1822" r:id="rId113"/>
    <p:sldId id="393" r:id="rId114"/>
    <p:sldId id="447" r:id="rId115"/>
    <p:sldId id="283" r:id="rId116"/>
    <p:sldId id="303" r:id="rId117"/>
    <p:sldId id="331" r:id="rId118"/>
  </p:sldIdLst>
  <p:sldSz cx="9144000" cy="6858000" type="screen4x3"/>
  <p:notesSz cx="6853238" cy="9871075"/>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85D06DAD-7CBC-7846-A12E-46C57A08DA44}">
          <p14:sldIdLst>
            <p14:sldId id="457"/>
            <p14:sldId id="354"/>
            <p14:sldId id="325"/>
            <p14:sldId id="414"/>
            <p14:sldId id="402"/>
            <p14:sldId id="355"/>
            <p14:sldId id="419"/>
            <p14:sldId id="420"/>
          </p14:sldIdLst>
        </p14:section>
        <p14:section name="Chapters" id="{6D39C40B-8ECE-2240-8DFF-87DCBC39916A}">
          <p14:sldIdLst>
            <p14:sldId id="344"/>
            <p14:sldId id="360"/>
            <p14:sldId id="361"/>
            <p14:sldId id="423"/>
            <p14:sldId id="424"/>
            <p14:sldId id="742"/>
            <p14:sldId id="426"/>
            <p14:sldId id="458"/>
            <p14:sldId id="454"/>
            <p14:sldId id="271"/>
            <p14:sldId id="273"/>
            <p14:sldId id="390"/>
            <p14:sldId id="275"/>
            <p14:sldId id="328"/>
            <p14:sldId id="272"/>
            <p14:sldId id="427"/>
            <p14:sldId id="428"/>
            <p14:sldId id="429"/>
            <p14:sldId id="270"/>
            <p14:sldId id="364"/>
            <p14:sldId id="366"/>
            <p14:sldId id="365"/>
            <p14:sldId id="370"/>
            <p14:sldId id="371"/>
            <p14:sldId id="375"/>
            <p14:sldId id="345"/>
            <p14:sldId id="376"/>
            <p14:sldId id="377"/>
            <p14:sldId id="378"/>
            <p14:sldId id="379"/>
            <p14:sldId id="363"/>
            <p14:sldId id="346"/>
            <p14:sldId id="384"/>
            <p14:sldId id="380"/>
            <p14:sldId id="334"/>
            <p14:sldId id="335"/>
            <p14:sldId id="336"/>
            <p14:sldId id="337"/>
            <p14:sldId id="338"/>
            <p14:sldId id="339"/>
            <p14:sldId id="340"/>
            <p14:sldId id="341"/>
            <p14:sldId id="342"/>
            <p14:sldId id="459"/>
            <p14:sldId id="385"/>
            <p14:sldId id="386"/>
            <p14:sldId id="347"/>
            <p14:sldId id="460"/>
            <p14:sldId id="408"/>
            <p14:sldId id="258"/>
            <p14:sldId id="348"/>
            <p14:sldId id="461"/>
            <p14:sldId id="290"/>
            <p14:sldId id="298"/>
            <p14:sldId id="329"/>
            <p14:sldId id="349"/>
            <p14:sldId id="299"/>
            <p14:sldId id="350"/>
            <p14:sldId id="305"/>
            <p14:sldId id="433"/>
            <p14:sldId id="432"/>
            <p14:sldId id="351"/>
            <p14:sldId id="434"/>
            <p14:sldId id="301"/>
            <p14:sldId id="381"/>
            <p14:sldId id="352"/>
            <p14:sldId id="435"/>
            <p14:sldId id="463"/>
            <p14:sldId id="438"/>
            <p14:sldId id="418"/>
            <p14:sldId id="392"/>
            <p14:sldId id="302"/>
            <p14:sldId id="315"/>
            <p14:sldId id="383"/>
            <p14:sldId id="367"/>
            <p14:sldId id="382"/>
            <p14:sldId id="388"/>
            <p14:sldId id="316"/>
            <p14:sldId id="318"/>
            <p14:sldId id="455"/>
            <p14:sldId id="319"/>
          </p14:sldIdLst>
        </p14:section>
        <p14:section name="Conclusion" id="{E44D9D6B-1FF9-8F4E-9B8D-1A06A0340452}">
          <p14:sldIdLst>
            <p14:sldId id="442"/>
            <p14:sldId id="441"/>
            <p14:sldId id="1821"/>
            <p14:sldId id="1822"/>
            <p14:sldId id="393"/>
            <p14:sldId id="447"/>
            <p14:sldId id="283"/>
            <p14:sldId id="303"/>
            <p14:sldId id="3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7E0000"/>
    <a:srgbClr val="008080"/>
    <a:srgbClr val="800080"/>
    <a:srgbClr val="006600"/>
    <a:srgbClr val="0000CC"/>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209" autoAdjust="0"/>
    <p:restoredTop sz="78347" autoAdjust="0"/>
  </p:normalViewPr>
  <p:slideViewPr>
    <p:cSldViewPr>
      <p:cViewPr varScale="1">
        <p:scale>
          <a:sx n="80" d="100"/>
          <a:sy n="80" d="100"/>
        </p:scale>
        <p:origin x="208" y="9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ableStyles" Target="tableStyle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notesMaster" Target="notesMasters/notesMaster1.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02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9" charset="0"/>
                <a:ea typeface="+mn-ea"/>
                <a:cs typeface="+mn-cs"/>
              </a:defRPr>
            </a:lvl1pPr>
          </a:lstStyle>
          <a:p>
            <a:pPr>
              <a:defRPr/>
            </a:pPr>
            <a:endParaRPr lang="en-GB"/>
          </a:p>
        </p:txBody>
      </p:sp>
      <p:sp>
        <p:nvSpPr>
          <p:cNvPr id="16387" name="Rectangle 3"/>
          <p:cNvSpPr>
            <a:spLocks noGrp="1" noChangeArrowheads="1"/>
          </p:cNvSpPr>
          <p:nvPr>
            <p:ph type="dt" sz="quarter" idx="1"/>
          </p:nvPr>
        </p:nvSpPr>
        <p:spPr bwMode="auto">
          <a:xfrm>
            <a:off x="3883025" y="0"/>
            <a:ext cx="29702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9" charset="0"/>
                <a:ea typeface="+mn-ea"/>
                <a:cs typeface="+mn-cs"/>
              </a:defRPr>
            </a:lvl1pPr>
          </a:lstStyle>
          <a:p>
            <a:pPr>
              <a:defRPr/>
            </a:pPr>
            <a:endParaRPr lang="en-GB"/>
          </a:p>
        </p:txBody>
      </p:sp>
      <p:sp>
        <p:nvSpPr>
          <p:cNvPr id="16388" name="Rectangle 4"/>
          <p:cNvSpPr>
            <a:spLocks noGrp="1" noChangeArrowheads="1"/>
          </p:cNvSpPr>
          <p:nvPr>
            <p:ph type="ftr" sz="quarter" idx="2"/>
          </p:nvPr>
        </p:nvSpPr>
        <p:spPr bwMode="auto">
          <a:xfrm>
            <a:off x="0" y="9377363"/>
            <a:ext cx="29702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9" charset="0"/>
                <a:ea typeface="+mn-ea"/>
                <a:cs typeface="+mn-cs"/>
              </a:defRPr>
            </a:lvl1pPr>
          </a:lstStyle>
          <a:p>
            <a:pPr>
              <a:defRPr/>
            </a:pPr>
            <a:endParaRPr lang="en-GB"/>
          </a:p>
        </p:txBody>
      </p:sp>
      <p:sp>
        <p:nvSpPr>
          <p:cNvPr id="16389" name="Rectangle 5"/>
          <p:cNvSpPr>
            <a:spLocks noGrp="1" noChangeArrowheads="1"/>
          </p:cNvSpPr>
          <p:nvPr>
            <p:ph type="sldNum" sz="quarter" idx="3"/>
          </p:nvPr>
        </p:nvSpPr>
        <p:spPr bwMode="auto">
          <a:xfrm>
            <a:off x="3883025" y="9377363"/>
            <a:ext cx="29702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8C85806-D0C7-3046-AB9E-D176185CBD18}" type="slidenum">
              <a:rPr lang="en-GB"/>
              <a:pPr>
                <a:defRPr/>
              </a:pPr>
              <a:t>‹#›</a:t>
            </a:fld>
            <a:endParaRPr lang="en-GB"/>
          </a:p>
        </p:txBody>
      </p:sp>
    </p:spTree>
    <p:extLst>
      <p:ext uri="{BB962C8B-B14F-4D97-AF65-F5344CB8AC3E}">
        <p14:creationId xmlns:p14="http://schemas.microsoft.com/office/powerpoint/2010/main" val="567459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9" charset="0"/>
                <a:ea typeface="+mn-ea"/>
                <a:cs typeface="+mn-cs"/>
              </a:defRPr>
            </a:lvl1pPr>
          </a:lstStyle>
          <a:p>
            <a:pPr>
              <a:defRPr/>
            </a:pPr>
            <a:endParaRPr lang="en-US"/>
          </a:p>
        </p:txBody>
      </p:sp>
      <p:sp>
        <p:nvSpPr>
          <p:cNvPr id="56323"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9" charset="0"/>
                <a:ea typeface="+mn-ea"/>
                <a:cs typeface="+mn-cs"/>
              </a:defRPr>
            </a:lvl1pPr>
          </a:lstStyle>
          <a:p>
            <a:pPr>
              <a:defRPr/>
            </a:pPr>
            <a:endParaRPr lang="en-US"/>
          </a:p>
        </p:txBody>
      </p:sp>
      <p:sp>
        <p:nvSpPr>
          <p:cNvPr id="71684" name="Rectangle 1028"/>
          <p:cNvSpPr>
            <a:spLocks noGrp="1" noRot="1" noChangeAspect="1" noChangeArrowheads="1" noTextEdit="1"/>
          </p:cNvSpPr>
          <p:nvPr>
            <p:ph type="sldImg" idx="2"/>
          </p:nvPr>
        </p:nvSpPr>
        <p:spPr bwMode="auto">
          <a:xfrm>
            <a:off x="990600" y="762000"/>
            <a:ext cx="4876800" cy="36576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5" name="Rectangle 1029"/>
          <p:cNvSpPr>
            <a:spLocks noGrp="1" noChangeArrowheads="1"/>
          </p:cNvSpPr>
          <p:nvPr>
            <p:ph type="body" sz="quarter" idx="3"/>
          </p:nvPr>
        </p:nvSpPr>
        <p:spPr bwMode="auto">
          <a:xfrm>
            <a:off x="914400" y="4724400"/>
            <a:ext cx="50292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6326" name="Rectangle 1030"/>
          <p:cNvSpPr>
            <a:spLocks noGrp="1" noChangeArrowheads="1"/>
          </p:cNvSpPr>
          <p:nvPr>
            <p:ph type="ftr" sz="quarter" idx="4"/>
          </p:nvPr>
        </p:nvSpPr>
        <p:spPr bwMode="auto">
          <a:xfrm>
            <a:off x="0" y="93726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9" charset="0"/>
                <a:ea typeface="+mn-ea"/>
                <a:cs typeface="+mn-cs"/>
              </a:defRPr>
            </a:lvl1pPr>
          </a:lstStyle>
          <a:p>
            <a:pPr>
              <a:defRPr/>
            </a:pPr>
            <a:endParaRPr lang="en-US"/>
          </a:p>
        </p:txBody>
      </p:sp>
      <p:sp>
        <p:nvSpPr>
          <p:cNvPr id="56327" name="Rectangle 1031"/>
          <p:cNvSpPr>
            <a:spLocks noGrp="1" noChangeArrowheads="1"/>
          </p:cNvSpPr>
          <p:nvPr>
            <p:ph type="sldNum" sz="quarter" idx="5"/>
          </p:nvPr>
        </p:nvSpPr>
        <p:spPr bwMode="auto">
          <a:xfrm>
            <a:off x="3886200" y="93726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5A5B775-D146-604A-8D05-16093F40319E}" type="slidenum">
              <a:rPr lang="en-US"/>
              <a:pPr>
                <a:defRPr/>
              </a:pPr>
              <a:t>‹#›</a:t>
            </a:fld>
            <a:endParaRPr lang="en-US"/>
          </a:p>
        </p:txBody>
      </p:sp>
    </p:spTree>
    <p:extLst>
      <p:ext uri="{BB962C8B-B14F-4D97-AF65-F5344CB8AC3E}">
        <p14:creationId xmlns:p14="http://schemas.microsoft.com/office/powerpoint/2010/main" val="32235076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9"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7F5390-691D-CA4F-B84C-77B012364A5C}" type="slidenum">
              <a:rPr lang="en-US" sz="1200">
                <a:solidFill>
                  <a:prstClr val="black"/>
                </a:solidFill>
              </a:rPr>
              <a:pPr eaLnBrk="1" hangingPunct="1"/>
              <a:t>1</a:t>
            </a:fld>
            <a:endParaRPr lang="en-US" sz="1200">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11</a:t>
            </a:fld>
            <a:endParaRPr lang="en-GB" sz="1200">
              <a:solidFill>
                <a:srgbClr val="000000"/>
              </a:solidFill>
              <a:latin typeface="Calibri" charset="0"/>
            </a:endParaRPr>
          </a:p>
        </p:txBody>
      </p:sp>
      <p:sp>
        <p:nvSpPr>
          <p:cNvPr id="677892" name="Text Box 1"/>
          <p:cNvSpPr txBox="1">
            <a:spLocks noChangeArrowheads="1"/>
          </p:cNvSpPr>
          <p:nvPr/>
        </p:nvSpPr>
        <p:spPr bwMode="auto">
          <a:xfrm>
            <a:off x="3881916" y="9375808"/>
            <a:ext cx="2969736" cy="493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11</a:t>
            </a:fld>
            <a:endParaRPr lang="en-GB" sz="1200">
              <a:solidFill>
                <a:srgbClr val="000000"/>
              </a:solidFill>
              <a:latin typeface="Calibri" charset="0"/>
            </a:endParaRPr>
          </a:p>
        </p:txBody>
      </p:sp>
      <p:sp>
        <p:nvSpPr>
          <p:cNvPr id="677893" name="Text Box 2"/>
          <p:cNvSpPr txBox="1">
            <a:spLocks noChangeArrowheads="1"/>
          </p:cNvSpPr>
          <p:nvPr/>
        </p:nvSpPr>
        <p:spPr bwMode="auto">
          <a:xfrm>
            <a:off x="1142207" y="740331"/>
            <a:ext cx="4568825" cy="3701653"/>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324" y="4688761"/>
            <a:ext cx="5482590" cy="444198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0A1AF3D-F46E-E84C-8E28-0221AFD9A17A}" type="slidenum">
              <a:rPr lang="en-US" sz="1200">
                <a:solidFill>
                  <a:prstClr val="black"/>
                </a:solidFill>
              </a:rPr>
              <a:pPr/>
              <a:t>12</a:t>
            </a:fld>
            <a:endParaRPr lang="en-US" sz="1200">
              <a:solidFill>
                <a:prstClr val="black"/>
              </a:solidFill>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3B44FB-3B01-7F4D-91E0-CD51C8D38640}"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The boundaries under Jeroboam II went even farther than David and Solomon, who only had tribute sent from Hamath.</a:t>
            </a:r>
          </a:p>
          <a:p>
            <a:r>
              <a:rPr lang="en-US" dirty="0">
                <a:latin typeface="Times New Roman" charset="0"/>
                <a:ea typeface="ＭＳ Ｐゴシック" charset="0"/>
                <a:cs typeface="ＭＳ Ｐゴシック"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BE-30-Amos-14</a:t>
            </a:r>
          </a:p>
          <a:p>
            <a:r>
              <a:rPr lang="en-US" dirty="0">
                <a:latin typeface="Times New Roman" charset="0"/>
                <a:ea typeface="ＭＳ Ｐゴシック" charset="0"/>
                <a:cs typeface="ＭＳ Ｐゴシック" charset="0"/>
              </a:rPr>
              <a:t>BE-32-Jonah-16</a:t>
            </a:r>
          </a:p>
          <a:p>
            <a:r>
              <a:rPr lang="en-US" dirty="0">
                <a:latin typeface="Times New Roman" charset="0"/>
                <a:ea typeface="ＭＳ Ｐゴシック" charset="0"/>
                <a:cs typeface="ＭＳ Ｐゴシック" charset="0"/>
              </a:rPr>
              <a:t>OS-30-Amos-55</a:t>
            </a:r>
          </a:p>
          <a:p>
            <a:r>
              <a:rPr lang="en-US" dirty="0">
                <a:latin typeface="Times New Roman" charset="0"/>
                <a:ea typeface="ＭＳ Ｐゴシック" charset="0"/>
                <a:cs typeface="ＭＳ Ｐゴシック" charset="0"/>
              </a:rPr>
              <a:t>OS-32-Jonah-40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7F5390-691D-CA4F-B84C-77B012364A5C}" type="slidenum">
              <a:rPr lang="en-US" sz="1200">
                <a:solidFill>
                  <a:prstClr val="black"/>
                </a:solidFill>
              </a:rPr>
              <a:pPr eaLnBrk="1" hangingPunct="1"/>
              <a:t>15</a:t>
            </a:fld>
            <a:endParaRPr lang="en-US" sz="1200">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northern nation of Israel was in a period of prosperity.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72038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49539B-D930-9D4B-8224-F99794E4C83C}" type="slidenum">
              <a:rPr lang="en-US" sz="1200">
                <a:solidFill>
                  <a:srgbClr val="000000"/>
                </a:solidFill>
              </a:rPr>
              <a:pPr eaLnBrk="1" hangingPunct="1"/>
              <a:t>17</a:t>
            </a:fld>
            <a:endParaRPr lang="en-US" sz="1200">
              <a:solidFill>
                <a:srgbClr val="000000"/>
              </a:solidFill>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E138F1-DD36-CA4A-9BD5-53F095990F98}" type="slidenum">
              <a:rPr lang="en-US" sz="1200"/>
              <a:pPr eaLnBrk="1" hangingPunct="1"/>
              <a:t>18</a:t>
            </a:fld>
            <a:endParaRPr lang="en-US" sz="1200"/>
          </a:p>
        </p:txBody>
      </p:sp>
      <p:sp>
        <p:nvSpPr>
          <p:cNvPr id="83970" name="Rectangle 1026"/>
          <p:cNvSpPr>
            <a:spLocks noGrp="1" noRot="1" noChangeAspect="1" noChangeArrowheads="1" noTextEdit="1"/>
          </p:cNvSpPr>
          <p:nvPr>
            <p:ph type="sldImg"/>
          </p:nvPr>
        </p:nvSpPr>
        <p:spPr>
          <a:ln/>
        </p:spPr>
      </p:sp>
      <p:sp>
        <p:nvSpPr>
          <p:cNvPr id="8397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7AD4B2-BDE1-B64D-9B1D-9F16672A041F}" type="slidenum">
              <a:rPr lang="en-US" sz="1200"/>
              <a:pPr eaLnBrk="1" hangingPunct="1"/>
              <a:t>19</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3896AC-890C-CC4F-9BF4-A9C06DD1BA2B}" type="slidenum">
              <a:rPr lang="en-US" sz="1200"/>
              <a:pPr eaLnBrk="1" hangingPunct="1"/>
              <a:t>21</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Today we address the issue of injustice</a:t>
            </a:r>
            <a:r>
              <a:rPr lang="en-SG" sz="1200" kern="1200" dirty="0">
                <a:solidFill>
                  <a:schemeClr val="tx1"/>
                </a:solidFill>
                <a:effectLst/>
                <a:latin typeface="Times New Roman" pitchFamily="19"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70D262-793E-AA4D-9341-785BBB522190}" type="slidenum">
              <a:rPr lang="en-US" sz="1200"/>
              <a:pPr eaLnBrk="1" hangingPunct="1"/>
              <a:t>23</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24</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49539B-D930-9D4B-8224-F99794E4C83C}" type="slidenum">
              <a:rPr lang="en-US" sz="1200">
                <a:solidFill>
                  <a:srgbClr val="000000"/>
                </a:solidFill>
              </a:rPr>
              <a:pPr eaLnBrk="1" hangingPunct="1"/>
              <a:t>25</a:t>
            </a:fld>
            <a:endParaRPr lang="en-US" sz="1200">
              <a:solidFill>
                <a:srgbClr val="000000"/>
              </a:solidFill>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Preview: Today we will see two ways God deals with this inequity. From our view, the first way is past and the second way is yet future.</a:t>
            </a:r>
          </a:p>
          <a:p>
            <a:pPr eaLnBrk="1" hangingPunct="1">
              <a:spcBef>
                <a:spcPct val="0"/>
              </a:spcBef>
            </a:pPr>
            <a:r>
              <a:rPr lang="en-US">
                <a:latin typeface="Times New Roman" charset="0"/>
                <a:ea typeface="ＭＳ Ｐゴシック" charset="0"/>
                <a:cs typeface="ＭＳ Ｐゴシック" charset="0"/>
              </a:rPr>
              <a:t>Text: The book of Amos reveals the way God dealt with injustice in the 700s BC in Amos 1:1–9:7 and the way he will address injustice in the future,</a:t>
            </a:r>
            <a:r>
              <a:rPr lang="en-US" baseline="0">
                <a:latin typeface="Times New Roman" charset="0"/>
                <a:ea typeface="ＭＳ Ｐゴシック" charset="0"/>
                <a:cs typeface="ＭＳ Ｐゴシック" charset="0"/>
              </a:rPr>
              <a:t> addressed in Amos 9:8-15.</a:t>
            </a:r>
            <a:endParaRPr lang="en-US">
              <a:latin typeface="Times New Roman" charset="0"/>
              <a:ea typeface="ＭＳ Ｐゴシック" charset="0"/>
              <a:cs typeface="ＭＳ Ｐゴシック" charset="0"/>
            </a:endParaRPr>
          </a:p>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The LORD warned the northern nation of their exile that occurred 40 years later</a:t>
            </a:r>
            <a:r>
              <a:rPr lang="en-SG" sz="1200" kern="1200" dirty="0">
                <a:solidFill>
                  <a:schemeClr val="tx1"/>
                </a:solidFill>
                <a:effectLst/>
                <a:latin typeface="Times New Roman" pitchFamily="19"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7D4770-5907-394F-A08A-8EDD62E23078}" type="slidenum">
              <a:rPr lang="en-US" sz="1200"/>
              <a:pPr eaLnBrk="1" hangingPunct="1"/>
              <a:t>27</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Amos declared the sins and penalties of Israel and 7 surrounding countries for their sins against God's people, Israel</a:t>
            </a:r>
          </a:p>
          <a:p>
            <a:r>
              <a:rPr lang="en-US" dirty="0">
                <a:latin typeface="Arial" panose="020B0604020202020204" pitchFamily="34" charset="0"/>
                <a:cs typeface="Arial" panose="020B0604020202020204" pitchFamily="34" charset="0"/>
              </a:rPr>
              <a:t>______</a:t>
            </a:r>
          </a:p>
          <a:p>
            <a:r>
              <a:rPr lang="en-US" dirty="0">
                <a:latin typeface="Arial" panose="020B0604020202020204" pitchFamily="34" charset="0"/>
                <a:cs typeface="Arial" panose="020B0604020202020204" pitchFamily="34" charset="0"/>
              </a:rPr>
              <a:t>Common Slides Arabic-245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BE-30-Amos-28</a:t>
            </a:r>
          </a:p>
          <a:p>
            <a:r>
              <a:rPr lang="en-US" dirty="0">
                <a:latin typeface="Arial" panose="020B0604020202020204" pitchFamily="34" charset="0"/>
                <a:cs typeface="Arial" panose="020B0604020202020204" pitchFamily="34" charset="0"/>
              </a:rPr>
              <a:t>OS-26-Ezek1-39-slide 162</a:t>
            </a:r>
          </a:p>
          <a:p>
            <a:r>
              <a:rPr lang="en-US" dirty="0">
                <a:latin typeface="Arial" panose="020B0604020202020204" pitchFamily="34" charset="0"/>
                <a:cs typeface="Arial" panose="020B0604020202020204" pitchFamily="34" charset="0"/>
              </a:rPr>
              <a:t>OS-30-Amos-68</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3</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Too often we want God to be merciful to us but just to others.  We don</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want him to be just with us and merciful to those who commit injustice!  The idea is that everyone else deserves</a:t>
            </a:r>
            <a:r>
              <a:rPr lang="en-US" baseline="0" dirty="0">
                <a:latin typeface="Times New Roman" charset="0"/>
                <a:ea typeface="ＭＳ Ｐゴシック" charset="0"/>
                <a:cs typeface="ＭＳ Ｐゴシック" charset="0"/>
              </a:rPr>
              <a:t> God's</a:t>
            </a:r>
            <a:r>
              <a:rPr lang="en-US" dirty="0">
                <a:latin typeface="Times New Roman" charset="0"/>
                <a:ea typeface="ＭＳ Ｐゴシック" charset="0"/>
                <a:cs typeface="ＭＳ Ｐゴシック" charset="0"/>
              </a:rPr>
              <a:t> justice and no one deserves his mercy—except 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39</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41</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Chinese character of "listen" means to give one (undivided attention) to Christ the king with your eyes, ears, mind (king), and heart.</a:t>
            </a:r>
          </a:p>
          <a:p>
            <a:endParaRPr lang="en-US" dirty="0"/>
          </a:p>
        </p:txBody>
      </p:sp>
      <p:sp>
        <p:nvSpPr>
          <p:cNvPr id="4" name="Slide Number Placeholder 3"/>
          <p:cNvSpPr>
            <a:spLocks noGrp="1"/>
          </p:cNvSpPr>
          <p:nvPr>
            <p:ph type="sldNum" sz="quarter" idx="5"/>
          </p:nvPr>
        </p:nvSpPr>
        <p:spPr/>
        <p:txBody>
          <a:bodyPr/>
          <a:lstStyle/>
          <a:p>
            <a:pPr>
              <a:defRPr/>
            </a:pPr>
            <a:fld id="{A5A5B775-D146-604A-8D05-16093F40319E}" type="slidenum">
              <a:rPr lang="en-US" smtClean="0"/>
              <a:pPr>
                <a:defRPr/>
              </a:pPr>
              <a:t>51</a:t>
            </a:fld>
            <a:endParaRPr lang="en-US"/>
          </a:p>
        </p:txBody>
      </p:sp>
    </p:spTree>
    <p:extLst>
      <p:ext uri="{BB962C8B-B14F-4D97-AF65-F5344CB8AC3E}">
        <p14:creationId xmlns:p14="http://schemas.microsoft.com/office/powerpoint/2010/main" val="274172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4</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When have you been paid unfairly?</a:t>
            </a:r>
          </a:p>
          <a:p>
            <a:pPr eaLnBrk="1" hangingPunct="1"/>
            <a:r>
              <a:rPr lang="en-US" dirty="0">
                <a:latin typeface="Times New Roman" charset="0"/>
                <a:ea typeface="ＭＳ Ｐゴシック" charset="0"/>
                <a:cs typeface="ＭＳ Ｐゴシック" charset="0"/>
              </a:rPr>
              <a:t>What opportunities have unjustly been withheld from you?</a:t>
            </a:r>
          </a:p>
          <a:p>
            <a:pPr eaLnBrk="1" hangingPunct="1"/>
            <a:r>
              <a:rPr lang="en-US" dirty="0">
                <a:latin typeface="Times New Roman" charset="0"/>
                <a:ea typeface="ＭＳ Ｐゴシック" charset="0"/>
                <a:cs typeface="ＭＳ Ｐゴシック" charset="0"/>
              </a:rPr>
              <a:t>How have you been taken advantage of?</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53</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54</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A8120-8535-6E4B-A998-E6BEC586D4F5}" type="slidenum">
              <a:rPr lang="en-US" sz="1200"/>
              <a:pPr eaLnBrk="1" hangingPunct="1"/>
              <a:t>58</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6558B5-9A76-104E-8B6F-9E1E97BF5B3A}" type="slidenum">
              <a:rPr lang="en-US" sz="1200"/>
              <a:pPr eaLnBrk="1" hangingPunct="1"/>
              <a:t>61</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0D5C07-2C8A-C84F-95C7-7C68BE41A04D}" type="slidenum">
              <a:rPr lang="en-US" sz="1200">
                <a:solidFill>
                  <a:srgbClr val="000000"/>
                </a:solidFill>
              </a:rPr>
              <a:pPr eaLnBrk="1" hangingPunct="1"/>
              <a:t>62</a:t>
            </a:fld>
            <a:endParaRPr lang="en-US" sz="120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5</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What has he done and what will he do about prejudice?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7CC16-435F-E144-9413-EBFDF7460E12}" type="slidenum">
              <a:rPr lang="en-US" sz="1200">
                <a:solidFill>
                  <a:srgbClr val="000000"/>
                </a:solidFill>
              </a:rPr>
              <a:pPr eaLnBrk="1" hangingPunct="1"/>
              <a:t>65</a:t>
            </a:fld>
            <a:endParaRPr lang="en-US" sz="1200">
              <a:solidFill>
                <a:srgbClr val="000000"/>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pPr eaLnBrk="1" hangingPunct="1"/>
              <a:t>67</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9" charset="0"/>
                <a:ea typeface="ＭＳ Ｐゴシック" pitchFamily="-112" charset="-128"/>
                <a:cs typeface="ＭＳ Ｐゴシック" pitchFamily="-112" charset="-128"/>
              </a:rPr>
              <a:t>God would strip the land bare—but not fully in fulfillment of His Covenant.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pPr eaLnBrk="1" hangingPunct="1"/>
              <a:t>68</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9" charset="0"/>
                <a:ea typeface="ＭＳ Ｐゴシック" pitchFamily="-112" charset="-128"/>
                <a:cs typeface="ＭＳ Ｐゴシック" pitchFamily="-112" charset="-128"/>
              </a:rPr>
              <a:t>God would burn the entire nation, but not completely in fulfillment of His Covenant.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solidFill>
                  <a:prstClr val="black"/>
                </a:solidFill>
              </a:rPr>
              <a:pPr eaLnBrk="1" hangingPunct="1"/>
              <a:t>69</a:t>
            </a:fld>
            <a:endParaRPr lang="en-US" sz="1200">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9" charset="0"/>
                <a:ea typeface="ＭＳ Ｐゴシック" pitchFamily="-112" charset="-128"/>
                <a:cs typeface="ＭＳ Ｐゴシック" pitchFamily="-112" charset="-128"/>
              </a:rPr>
              <a:t>Israel is morally crooked compared to God’s absolute standards, so He will destroy the people and the altars.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pPr eaLnBrk="1" hangingPunct="1"/>
              <a:t>71</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9" charset="0"/>
                <a:ea typeface="ＭＳ Ｐゴシック" pitchFamily="-112" charset="-128"/>
                <a:cs typeface="ＭＳ Ｐゴシック" pitchFamily="-112" charset="-128"/>
              </a:rPr>
              <a:t>Israel would soon end in judgment for disregarding social and religious duties.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E5D3A8-8CB2-A047-970D-D40F2B3B3301}" type="slidenum">
              <a:rPr lang="en-US" sz="1200"/>
              <a:pPr eaLnBrk="1" hangingPunct="1"/>
              <a:t>72</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E5D3A8-8CB2-A047-970D-D40F2B3B3301}" type="slidenum">
              <a:rPr lang="en-US" sz="1200">
                <a:solidFill>
                  <a:prstClr val="black"/>
                </a:solidFill>
              </a:rPr>
              <a:pPr eaLnBrk="1" hangingPunct="1"/>
              <a:t>73</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pPr eaLnBrk="1" hangingPunct="1"/>
              <a:t>75</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9" charset="0"/>
                <a:ea typeface="ＭＳ Ｐゴシック" pitchFamily="-112" charset="-128"/>
                <a:cs typeface="ＭＳ Ｐゴシック" pitchFamily="-112" charset="-128"/>
              </a:rPr>
              <a:t>God will destroy Israel's religious system as He did any other disobedient land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The LORD warned the northern nation of their exile that occurred 40 years later</a:t>
            </a:r>
            <a:r>
              <a:rPr lang="en-SG" sz="1200" kern="1200" dirty="0">
                <a:solidFill>
                  <a:schemeClr val="tx1"/>
                </a:solidFill>
                <a:effectLst/>
                <a:latin typeface="Times New Roman" pitchFamily="19" charset="0"/>
                <a:ea typeface="ＭＳ Ｐゴシック" pitchFamily="-112" charset="-128"/>
                <a:cs typeface="ＭＳ Ｐゴシック" pitchFamily="-112" charset="-128"/>
              </a:rPr>
              <a:t>.</a:t>
            </a:r>
            <a:endParaRPr lang="en-US" dirty="0"/>
          </a:p>
        </p:txBody>
      </p:sp>
    </p:spTree>
    <p:extLst>
      <p:ext uri="{BB962C8B-B14F-4D97-AF65-F5344CB8AC3E}">
        <p14:creationId xmlns:p14="http://schemas.microsoft.com/office/powerpoint/2010/main" val="2510750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A0DC42-BB66-FE40-8E77-C209F25AC03B}" type="slidenum">
              <a:rPr lang="en-US" sz="1200"/>
              <a:pPr eaLnBrk="1" hangingPunct="1"/>
              <a:t>80</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81</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82</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84</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"B. National purpose (9:12)</a:t>
            </a:r>
          </a:p>
          <a:p>
            <a:r>
              <a:rPr lang="en-US" sz="1200" b="1" kern="1200" dirty="0">
                <a:solidFill>
                  <a:schemeClr val="tx1"/>
                </a:solidFill>
                <a:effectLst/>
                <a:latin typeface="Times New Roman" pitchFamily="19" charset="0"/>
                <a:ea typeface="ＭＳ Ｐゴシック" pitchFamily="-112" charset="-128"/>
                <a:cs typeface="ＭＳ Ｐゴシック" pitchFamily="-112" charset="-128"/>
              </a:rPr>
              <a:t>9:12</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The united kingdom under its Davidic King will then become the source of blessing to all Gentiles.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Edom,</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a nation perpetually hostile toward God’s people (cf. Num. 20:14-21; Ps. 137:7; Obad. 1; see comments on Amos 1:11-12), and therefore representative of all Israel’s enemies, will become a sharer in the promises to David: Israel will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possess the remnant of</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Edom (cf. Obad. 19). In fact,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all ... nations</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will be brought under the dominion of the Davidic King, for they too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bear</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God’s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name.</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To “bear someone’s name” meant to be under the suzerainty and protection of that individual (cf. Deut. 28:9-10; 2 Sam. 12:26-28; 1 Kings 8:43; Isa. 4:1; 63:19; Jer. 15:16; Dan. 9:18-19). All nations belong to God (cf. Amos 1:3-2:16; 3:9; 9:4, 7) and therefore will be included in the blessings of the future kingdom.</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From the beginning, God’s plan has been to provide salvation for the Gentile nations. His promise to Abraham was that through his descendants “all peoples on earth” will be blessed (Gen. 12:3; cf. Gen. 18:18; 22:17-18; 26:3-4; 28:13-14). Through Isaiah God continually affirmed that a united Israel under its Davidic King, the Messiah, will bring light, justice, and full knowledge of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the LORD</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to all nations on the earth (Isa. 9:1-7; 11:1-13; 42:1-7; 45:22-25; 49:5-7; 55:1-5). When God restores the kingdom (the Millennium) under David’s Son, both Jews and Gentiles will bear the name of the Lord.</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At the Jerusalem Council, James cited Amos 9:11-12 as proof that the Gentiles of his day need not be circumcised and live as Jews in order to be saved (Acts. 15:1-20). James was aware that Israel’s judgments were not yet over (cf. the Lord’s statements regarding the coming destruction of the temple and renewed persecution and death, Matt. 24:1-22; Luke 21:5-24, and that the restoration had not yet begun; cf. Acts 1:6-7). But James also knew from Amos’ succinct statement and from extended passages in other prophets (cf. “prophets” in Acts 15:15; also note Isa. 42:6; 60:3; Mal. 1:11) that when the promised kingdom would come, the Gentiles will share in it as Gentiles and not as quasi-Jews. Since this was God’s millennial purpose, James concluded that the church should not require Gentiles to relinquish their identity and live as Jews. James was not saying the church fulfills the promises to Israel in Amos 9:11-12. He was saying that since Gentiles will be saved in the yet-to-come Millennium, they need not become Jews in the Church Age (see extended comments on Acts 15:15-18)."</a:t>
            </a:r>
          </a:p>
          <a:p>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9" charset="0"/>
                <a:ea typeface="ＭＳ Ｐゴシック" pitchFamily="-112" charset="-128"/>
                <a:cs typeface="ＭＳ Ｐゴシック" pitchFamily="-112" charset="-128"/>
              </a:rPr>
              <a:t>Donald R. Sunukjian, </a:t>
            </a:r>
            <a:r>
              <a:rPr lang="en-US" sz="1200" i="1" kern="1200" dirty="0">
                <a:solidFill>
                  <a:schemeClr val="tx1"/>
                </a:solidFill>
                <a:effectLst/>
                <a:latin typeface="Times New Roman" pitchFamily="19" charset="0"/>
                <a:ea typeface="ＭＳ Ｐゴシック" pitchFamily="-112" charset="-128"/>
                <a:cs typeface="ＭＳ Ｐゴシック" pitchFamily="-112" charset="-128"/>
              </a:rPr>
              <a:t>Amos</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(The Bible Knowledge Commentary; ed. John F. Walvoord and Roy B. Zuck; Accordance electronic ed. 2 vols.; Wheaton: Victor Books, 1985), 1:1451.</a:t>
            </a:r>
          </a:p>
          <a:p>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85</a:t>
            </a:fld>
            <a:endParaRPr lang="en-US" sz="1200">
              <a:solidFill>
                <a:prstClr val="black"/>
              </a:solidFill>
            </a:endParaRPr>
          </a:p>
        </p:txBody>
      </p:sp>
      <p:sp>
        <p:nvSpPr>
          <p:cNvPr id="307202" name="Rectangle 2"/>
          <p:cNvSpPr>
            <a:spLocks noGrp="1" noRot="1" noChangeAspect="1" noChangeArrowheads="1" noTextEdit="1"/>
          </p:cNvSpPr>
          <p:nvPr>
            <p:ph type="sldImg"/>
          </p:nvPr>
        </p:nvSpPr>
        <p:spPr>
          <a:xfrm>
            <a:off x="960438" y="739775"/>
            <a:ext cx="4933950" cy="370205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709357-5412-5743-9066-50B4778B5F28}" type="slidenum">
              <a:rPr lang="en-US" sz="1200">
                <a:solidFill>
                  <a:srgbClr val="000000"/>
                </a:solidFill>
              </a:rPr>
              <a:pPr eaLnBrk="1" hangingPunct="1"/>
              <a:t>86</a:t>
            </a:fld>
            <a:endParaRPr lang="en-US" sz="1200">
              <a:solidFill>
                <a:srgbClr val="000000"/>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87</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680D51-0D8C-FC47-B5BB-9241866A6B9B}" type="slidenum">
              <a:rPr lang="en-US" sz="1200">
                <a:solidFill>
                  <a:srgbClr val="000000"/>
                </a:solidFill>
              </a:rPr>
              <a:pPr eaLnBrk="1" hangingPunct="1"/>
              <a:t>88</a:t>
            </a:fld>
            <a:endParaRPr lang="en-US" sz="1200">
              <a:solidFill>
                <a:srgbClr val="000000"/>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ED0832-34EC-6347-AFF3-9DBBFDACB600}" type="slidenum">
              <a:rPr lang="en-US" sz="1200">
                <a:solidFill>
                  <a:srgbClr val="000000"/>
                </a:solidFill>
              </a:rPr>
              <a:pPr eaLnBrk="1" hangingPunct="1"/>
              <a:t>89</a:t>
            </a:fld>
            <a:endParaRPr lang="en-US" sz="1200">
              <a:solidFill>
                <a:srgbClr val="000000"/>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90</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The LORD warned the northern nation of their exile that occurred 40 years later</a:t>
            </a:r>
            <a:r>
              <a:rPr lang="en-SG" sz="1200" kern="1200" dirty="0">
                <a:solidFill>
                  <a:schemeClr val="tx1"/>
                </a:solidFill>
                <a:effectLst/>
                <a:latin typeface="Times New Roman" pitchFamily="19" charset="0"/>
                <a:ea typeface="ＭＳ Ｐゴシック" pitchFamily="-112" charset="-128"/>
                <a:cs typeface="ＭＳ Ｐゴシック" pitchFamily="-112" charset="-128"/>
              </a:rPr>
              <a:t>.</a:t>
            </a:r>
            <a:endParaRPr lang="en-US" dirty="0"/>
          </a:p>
        </p:txBody>
      </p:sp>
    </p:spTree>
    <p:extLst>
      <p:ext uri="{BB962C8B-B14F-4D97-AF65-F5344CB8AC3E}">
        <p14:creationId xmlns:p14="http://schemas.microsoft.com/office/powerpoint/2010/main" val="2510750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EC4828-B2D2-A047-A8EB-17F41FD720CD}" type="slidenum">
              <a:rPr lang="en-US" sz="1200"/>
              <a:pPr eaLnBrk="1" hangingPunct="1"/>
              <a:t>96</a:t>
            </a:fld>
            <a:endParaRPr 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pPr>
                <a:defRPr/>
              </a:pPr>
              <a:t>‹#›</a:t>
            </a:fld>
            <a:endParaRPr lang="en-GB"/>
          </a:p>
        </p:txBody>
      </p:sp>
    </p:spTree>
    <p:extLst>
      <p:ext uri="{BB962C8B-B14F-4D97-AF65-F5344CB8AC3E}">
        <p14:creationId xmlns:p14="http://schemas.microsoft.com/office/powerpoint/2010/main" val="858740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pPr>
                <a:defRPr/>
              </a:pPr>
              <a:t>‹#›</a:t>
            </a:fld>
            <a:endParaRPr lang="en-GB"/>
          </a:p>
        </p:txBody>
      </p:sp>
    </p:spTree>
    <p:extLst>
      <p:ext uri="{BB962C8B-B14F-4D97-AF65-F5344CB8AC3E}">
        <p14:creationId xmlns:p14="http://schemas.microsoft.com/office/powerpoint/2010/main" val="502345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398824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47186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39476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720787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48861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88701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6317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33" indent="0" algn="ctr">
              <a:buNone/>
              <a:defRPr/>
            </a:lvl2pPr>
            <a:lvl3pPr marL="913865" indent="0" algn="ctr">
              <a:buNone/>
              <a:defRPr/>
            </a:lvl3pPr>
            <a:lvl4pPr marL="1370799" indent="0" algn="ctr">
              <a:buNone/>
              <a:defRPr/>
            </a:lvl4pPr>
            <a:lvl5pPr marL="1827731" indent="0" algn="ctr">
              <a:buNone/>
              <a:defRPr/>
            </a:lvl5pPr>
            <a:lvl6pPr marL="2284665" indent="0" algn="ctr">
              <a:buNone/>
              <a:defRPr/>
            </a:lvl6pPr>
            <a:lvl7pPr marL="2741596" indent="0" algn="ctr">
              <a:buNone/>
              <a:defRPr/>
            </a:lvl7pPr>
            <a:lvl8pPr marL="3198530" indent="0" algn="ctr">
              <a:buNone/>
              <a:defRPr/>
            </a:lvl8pPr>
            <a:lvl9pPr marL="365546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39720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2172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6162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pPr>
                <a:defRPr/>
              </a:pPr>
              <a:t>‹#›</a:t>
            </a:fld>
            <a:endParaRPr lang="en-GB"/>
          </a:p>
        </p:txBody>
      </p:sp>
    </p:spTree>
    <p:extLst>
      <p:ext uri="{BB962C8B-B14F-4D97-AF65-F5344CB8AC3E}">
        <p14:creationId xmlns:p14="http://schemas.microsoft.com/office/powerpoint/2010/main" val="3680365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01436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027694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328651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15577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105585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321280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336777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12455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681026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31710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169149-D4B7-4E46-A5FB-39C1580BB6CE}" type="slidenum">
              <a:rPr lang="en-GB"/>
              <a:pPr>
                <a:defRPr/>
              </a:pPr>
              <a:t>‹#›</a:t>
            </a:fld>
            <a:endParaRPr lang="en-GB"/>
          </a:p>
        </p:txBody>
      </p:sp>
    </p:spTree>
    <p:extLst>
      <p:ext uri="{BB962C8B-B14F-4D97-AF65-F5344CB8AC3E}">
        <p14:creationId xmlns:p14="http://schemas.microsoft.com/office/powerpoint/2010/main" val="18359622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03587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69155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895927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867209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328020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926822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402098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772943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240223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09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445595F-712E-814F-9707-5564137D020C}" type="slidenum">
              <a:rPr lang="en-GB"/>
              <a:pPr>
                <a:defRPr/>
              </a:pPr>
              <a:t>‹#›</a:t>
            </a:fld>
            <a:endParaRPr lang="en-GB"/>
          </a:p>
        </p:txBody>
      </p:sp>
    </p:spTree>
    <p:extLst>
      <p:ext uri="{BB962C8B-B14F-4D97-AF65-F5344CB8AC3E}">
        <p14:creationId xmlns:p14="http://schemas.microsoft.com/office/powerpoint/2010/main" val="7302434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5002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8881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9201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4771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2135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7850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4615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9357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188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949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75EB420-3146-C040-ACC7-C029F653D836}" type="slidenum">
              <a:rPr lang="en-GB"/>
              <a:pPr>
                <a:defRPr/>
              </a:pPr>
              <a:t>‹#›</a:t>
            </a:fld>
            <a:endParaRPr lang="en-GB"/>
          </a:p>
        </p:txBody>
      </p:sp>
    </p:spTree>
    <p:extLst>
      <p:ext uri="{BB962C8B-B14F-4D97-AF65-F5344CB8AC3E}">
        <p14:creationId xmlns:p14="http://schemas.microsoft.com/office/powerpoint/2010/main" val="14946852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4780D65-F59B-DB45-B731-3120068E28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479632"/>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C13A82E-C5D3-5E4C-9A42-F7D5E9D60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12723"/>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DD1696B-1B8B-E64A-90FB-BA903E334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04815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07848A7-BCC3-AE48-AFFD-02ED990A7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138068"/>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F609A2A-7275-E146-A6E6-E06D984CB9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222316"/>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D35FEF7-3C7B-F34D-B0EF-1B1FCD4B52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410420"/>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ADB7461D-6816-2F47-8428-1CAC67B3AA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943545"/>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7AABFEE-4D28-754C-BDFB-FE390436EE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77437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EE8E66F-DC65-8E44-ADE4-4049D22DF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96153"/>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FA5B3A6-D0BC-F542-8EC1-F84973410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290310"/>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D90AD8-C6E5-2949-8AD9-8D72B4769AC5}" type="slidenum">
              <a:rPr lang="en-GB"/>
              <a:pPr>
                <a:defRPr/>
              </a:pPr>
              <a:t>‹#›</a:t>
            </a:fld>
            <a:endParaRPr lang="en-GB"/>
          </a:p>
        </p:txBody>
      </p:sp>
    </p:spTree>
    <p:extLst>
      <p:ext uri="{BB962C8B-B14F-4D97-AF65-F5344CB8AC3E}">
        <p14:creationId xmlns:p14="http://schemas.microsoft.com/office/powerpoint/2010/main" val="1982869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385B0B-FC44-074F-AAD5-8FF10E7D22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69646"/>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6FFD5E05-39ED-3349-897A-4B979FA43F57}"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7147119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9EBC19C-57FD-E44E-8F32-5B695D2FC0A3}"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0433363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1F1EACC-13E7-FF47-9212-F485436D8C85}"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3582822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E0E5454-1A24-1349-B027-73D351EB3A6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0190942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D82F5FC2-0045-D540-879D-0E69626F67D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0419492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72DEEA52-900B-E74D-917A-285D6E3FA45B}"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2813142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A24C1E0D-0E6D-E84E-B85F-5A8069EF2E32}"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9267106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81BD93C-3A9D-8C4B-A490-E94EC9D2B530}"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43670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78668584-209F-4641-A96D-46C75012337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07789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BBE731E-AA8E-B14F-BC8A-88E6ADA59A44}" type="slidenum">
              <a:rPr lang="en-GB"/>
              <a:pPr>
                <a:defRPr/>
              </a:pPr>
              <a:t>‹#›</a:t>
            </a:fld>
            <a:endParaRPr lang="en-GB"/>
          </a:p>
        </p:txBody>
      </p:sp>
    </p:spTree>
    <p:extLst>
      <p:ext uri="{BB962C8B-B14F-4D97-AF65-F5344CB8AC3E}">
        <p14:creationId xmlns:p14="http://schemas.microsoft.com/office/powerpoint/2010/main" val="42243711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F675E59-357F-194F-BF1F-3DDB532CD4A1}"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2167523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E95058A0-96C8-4C4A-A706-247135DC473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6874044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940454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687514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397473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964404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386037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584738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760184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75908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C66FAF7-1C11-4048-8BF5-48C13CF1296A}" type="slidenum">
              <a:rPr lang="en-GB"/>
              <a:pPr>
                <a:defRPr/>
              </a:pPr>
              <a:t>‹#›</a:t>
            </a:fld>
            <a:endParaRPr lang="en-GB"/>
          </a:p>
        </p:txBody>
      </p:sp>
    </p:spTree>
    <p:extLst>
      <p:ext uri="{BB962C8B-B14F-4D97-AF65-F5344CB8AC3E}">
        <p14:creationId xmlns:p14="http://schemas.microsoft.com/office/powerpoint/2010/main" val="37628085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350393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925672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720717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9251322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338E8C-B058-2445-AB4A-2D521B911F1D}" type="slidenum">
              <a:rPr lang="en-US"/>
              <a:pPr>
                <a:defRPr/>
              </a:pPr>
              <a:t>‹#›</a:t>
            </a:fld>
            <a:endParaRPr lang="en-US"/>
          </a:p>
        </p:txBody>
      </p:sp>
    </p:spTree>
    <p:extLst>
      <p:ext uri="{BB962C8B-B14F-4D97-AF65-F5344CB8AC3E}">
        <p14:creationId xmlns:p14="http://schemas.microsoft.com/office/powerpoint/2010/main" val="4179539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001735E-12E1-DD40-93FF-C56B8F409259}" type="slidenum">
              <a:rPr lang="en-GB"/>
              <a:pPr>
                <a:defRPr/>
              </a:pPr>
              <a:t>‹#›</a:t>
            </a:fld>
            <a:endParaRPr lang="en-GB"/>
          </a:p>
        </p:txBody>
      </p:sp>
    </p:spTree>
    <p:extLst>
      <p:ext uri="{BB962C8B-B14F-4D97-AF65-F5344CB8AC3E}">
        <p14:creationId xmlns:p14="http://schemas.microsoft.com/office/powerpoint/2010/main" val="3961226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5858999-4FEC-4846-87F1-E9EEB9B06157}" type="slidenum">
              <a:rPr lang="en-GB"/>
              <a:pPr>
                <a:defRPr/>
              </a:pPr>
              <a:t>‹#›</a:t>
            </a:fld>
            <a:endParaRPr lang="en-GB"/>
          </a:p>
        </p:txBody>
      </p:sp>
    </p:spTree>
    <p:extLst>
      <p:ext uri="{BB962C8B-B14F-4D97-AF65-F5344CB8AC3E}">
        <p14:creationId xmlns:p14="http://schemas.microsoft.com/office/powerpoint/2010/main" val="265022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pPr>
                <a:defRPr/>
              </a:pPr>
              <a:t>‹#›</a:t>
            </a:fld>
            <a:endParaRPr lang="en-GB"/>
          </a:p>
        </p:txBody>
      </p:sp>
    </p:spTree>
    <p:extLst>
      <p:ext uri="{BB962C8B-B14F-4D97-AF65-F5344CB8AC3E}">
        <p14:creationId xmlns:p14="http://schemas.microsoft.com/office/powerpoint/2010/main" val="3556615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C2D915F-AEA3-D543-8CC5-F86E0C75E5FF}" type="slidenum">
              <a:rPr lang="en-GB"/>
              <a:pPr>
                <a:defRPr/>
              </a:pPr>
              <a:t>‹#›</a:t>
            </a:fld>
            <a:endParaRPr lang="en-GB"/>
          </a:p>
        </p:txBody>
      </p:sp>
    </p:spTree>
    <p:extLst>
      <p:ext uri="{BB962C8B-B14F-4D97-AF65-F5344CB8AC3E}">
        <p14:creationId xmlns:p14="http://schemas.microsoft.com/office/powerpoint/2010/main" val="2053692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69042B9-03C6-F946-B042-AE2ECF433756}" type="slidenum">
              <a:rPr lang="en-GB"/>
              <a:pPr>
                <a:defRPr/>
              </a:pPr>
              <a:t>‹#›</a:t>
            </a:fld>
            <a:endParaRPr lang="en-GB"/>
          </a:p>
        </p:txBody>
      </p:sp>
    </p:spTree>
    <p:extLst>
      <p:ext uri="{BB962C8B-B14F-4D97-AF65-F5344CB8AC3E}">
        <p14:creationId xmlns:p14="http://schemas.microsoft.com/office/powerpoint/2010/main" val="180054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CDA03F9-DA85-6D4E-9989-F9D1A74E9FC7}" type="slidenum">
              <a:rPr lang="en-GB"/>
              <a:pPr>
                <a:defRPr/>
              </a:pPr>
              <a:t>‹#›</a:t>
            </a:fld>
            <a:endParaRPr lang="en-GB"/>
          </a:p>
        </p:txBody>
      </p:sp>
    </p:spTree>
    <p:extLst>
      <p:ext uri="{BB962C8B-B14F-4D97-AF65-F5344CB8AC3E}">
        <p14:creationId xmlns:p14="http://schemas.microsoft.com/office/powerpoint/2010/main" val="1474072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98F645-B41C-2049-9A37-A25AA5F46C29}" type="slidenum">
              <a:rPr lang="en-GB"/>
              <a:pPr>
                <a:defRPr/>
              </a:pPr>
              <a:t>‹#›</a:t>
            </a:fld>
            <a:endParaRPr lang="en-GB"/>
          </a:p>
        </p:txBody>
      </p:sp>
    </p:spTree>
    <p:extLst>
      <p:ext uri="{BB962C8B-B14F-4D97-AF65-F5344CB8AC3E}">
        <p14:creationId xmlns:p14="http://schemas.microsoft.com/office/powerpoint/2010/main" val="3800610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DE2A333-A807-C649-AED0-1495321A9024}" type="slidenum">
              <a:rPr lang="en-GB"/>
              <a:pPr>
                <a:defRPr/>
              </a:pPr>
              <a:t>‹#›</a:t>
            </a:fld>
            <a:endParaRPr lang="en-GB"/>
          </a:p>
        </p:txBody>
      </p:sp>
    </p:spTree>
    <p:extLst>
      <p:ext uri="{BB962C8B-B14F-4D97-AF65-F5344CB8AC3E}">
        <p14:creationId xmlns:p14="http://schemas.microsoft.com/office/powerpoint/2010/main" val="3649655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6A7DD40-7508-6445-9B22-5F4714D641A7}" type="slidenum">
              <a:rPr lang="en-GB"/>
              <a:pPr>
                <a:defRPr/>
              </a:pPr>
              <a:t>‹#›</a:t>
            </a:fld>
            <a:endParaRPr lang="en-GB"/>
          </a:p>
        </p:txBody>
      </p:sp>
    </p:spTree>
    <p:extLst>
      <p:ext uri="{BB962C8B-B14F-4D97-AF65-F5344CB8AC3E}">
        <p14:creationId xmlns:p14="http://schemas.microsoft.com/office/powerpoint/2010/main" val="3725375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8133F21-7B08-7C47-B8F3-ADE95E2C34C4}" type="slidenum">
              <a:rPr lang="en-GB"/>
              <a:pPr>
                <a:defRPr/>
              </a:pPr>
              <a:t>‹#›</a:t>
            </a:fld>
            <a:endParaRPr lang="en-GB"/>
          </a:p>
        </p:txBody>
      </p:sp>
    </p:spTree>
    <p:extLst>
      <p:ext uri="{BB962C8B-B14F-4D97-AF65-F5344CB8AC3E}">
        <p14:creationId xmlns:p14="http://schemas.microsoft.com/office/powerpoint/2010/main" val="2658054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3823D2B-D8AA-D344-8F4E-5CD699B9E3A6}" type="slidenum">
              <a:rPr lang="en-GB"/>
              <a:pPr>
                <a:defRPr/>
              </a:pPr>
              <a:t>‹#›</a:t>
            </a:fld>
            <a:endParaRPr lang="en-GB"/>
          </a:p>
        </p:txBody>
      </p:sp>
    </p:spTree>
    <p:extLst>
      <p:ext uri="{BB962C8B-B14F-4D97-AF65-F5344CB8AC3E}">
        <p14:creationId xmlns:p14="http://schemas.microsoft.com/office/powerpoint/2010/main" val="1293362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2146E5E-D97B-9F4A-BFF5-DB0FC258C7E6}" type="slidenum">
              <a:rPr lang="en-GB"/>
              <a:pPr>
                <a:defRPr/>
              </a:pPr>
              <a:t>‹#›</a:t>
            </a:fld>
            <a:endParaRPr lang="en-GB"/>
          </a:p>
        </p:txBody>
      </p:sp>
    </p:spTree>
    <p:extLst>
      <p:ext uri="{BB962C8B-B14F-4D97-AF65-F5344CB8AC3E}">
        <p14:creationId xmlns:p14="http://schemas.microsoft.com/office/powerpoint/2010/main" val="1492568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C34E976-44D7-2B40-8CD9-D07CF6D49C99}" type="slidenum">
              <a:rPr lang="en-GB"/>
              <a:pPr>
                <a:defRPr/>
              </a:pPr>
              <a:t>‹#›</a:t>
            </a:fld>
            <a:endParaRPr lang="en-GB"/>
          </a:p>
        </p:txBody>
      </p:sp>
    </p:spTree>
    <p:extLst>
      <p:ext uri="{BB962C8B-B14F-4D97-AF65-F5344CB8AC3E}">
        <p14:creationId xmlns:p14="http://schemas.microsoft.com/office/powerpoint/2010/main" val="381251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pPr>
                <a:defRPr/>
              </a:pPr>
              <a:t>‹#›</a:t>
            </a:fld>
            <a:endParaRPr lang="en-GB"/>
          </a:p>
        </p:txBody>
      </p:sp>
    </p:spTree>
    <p:extLst>
      <p:ext uri="{BB962C8B-B14F-4D97-AF65-F5344CB8AC3E}">
        <p14:creationId xmlns:p14="http://schemas.microsoft.com/office/powerpoint/2010/main" val="1387048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85AEDBC-F00F-3141-BB85-13D1E84A2382}" type="slidenum">
              <a:rPr lang="en-GB"/>
              <a:pPr>
                <a:defRPr/>
              </a:pPr>
              <a:t>‹#›</a:t>
            </a:fld>
            <a:endParaRPr lang="en-GB"/>
          </a:p>
        </p:txBody>
      </p:sp>
    </p:spTree>
    <p:extLst>
      <p:ext uri="{BB962C8B-B14F-4D97-AF65-F5344CB8AC3E}">
        <p14:creationId xmlns:p14="http://schemas.microsoft.com/office/powerpoint/2010/main" val="2806396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D3709DF-29AF-594F-9FC7-906F0F425F1F}" type="slidenum">
              <a:rPr lang="en-GB"/>
              <a:pPr>
                <a:defRPr/>
              </a:pPr>
              <a:t>‹#›</a:t>
            </a:fld>
            <a:endParaRPr lang="en-GB"/>
          </a:p>
        </p:txBody>
      </p:sp>
    </p:spTree>
    <p:extLst>
      <p:ext uri="{BB962C8B-B14F-4D97-AF65-F5344CB8AC3E}">
        <p14:creationId xmlns:p14="http://schemas.microsoft.com/office/powerpoint/2010/main" val="3501106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41E286-1B39-AD4F-9628-5BAC4A644E43}" type="slidenum">
              <a:rPr lang="en-GB"/>
              <a:pPr>
                <a:defRPr/>
              </a:pPr>
              <a:t>‹#›</a:t>
            </a:fld>
            <a:endParaRPr lang="en-GB"/>
          </a:p>
        </p:txBody>
      </p:sp>
    </p:spTree>
    <p:extLst>
      <p:ext uri="{BB962C8B-B14F-4D97-AF65-F5344CB8AC3E}">
        <p14:creationId xmlns:p14="http://schemas.microsoft.com/office/powerpoint/2010/main" val="69685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711D720-F6C3-8A42-98C7-39D58B72BFCE}" type="slidenum">
              <a:rPr lang="en-GB"/>
              <a:pPr>
                <a:defRPr/>
              </a:pPr>
              <a:t>‹#›</a:t>
            </a:fld>
            <a:endParaRPr lang="en-GB"/>
          </a:p>
        </p:txBody>
      </p:sp>
    </p:spTree>
    <p:extLst>
      <p:ext uri="{BB962C8B-B14F-4D97-AF65-F5344CB8AC3E}">
        <p14:creationId xmlns:p14="http://schemas.microsoft.com/office/powerpoint/2010/main" val="3063097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DA4DFB6-25B6-5245-B4E5-5DD82BD520B1}" type="slidenum">
              <a:rPr lang="en-GB"/>
              <a:pPr>
                <a:defRPr/>
              </a:pPr>
              <a:t>‹#›</a:t>
            </a:fld>
            <a:endParaRPr lang="en-GB"/>
          </a:p>
        </p:txBody>
      </p:sp>
    </p:spTree>
    <p:extLst>
      <p:ext uri="{BB962C8B-B14F-4D97-AF65-F5344CB8AC3E}">
        <p14:creationId xmlns:p14="http://schemas.microsoft.com/office/powerpoint/2010/main" val="15711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D59CDE7-A3DF-464E-ACB0-09FF7EF0A8AB}" type="slidenum">
              <a:rPr lang="en-GB"/>
              <a:pPr>
                <a:defRPr/>
              </a:pPr>
              <a:t>‹#›</a:t>
            </a:fld>
            <a:endParaRPr lang="en-GB"/>
          </a:p>
        </p:txBody>
      </p:sp>
    </p:spTree>
    <p:extLst>
      <p:ext uri="{BB962C8B-B14F-4D97-AF65-F5344CB8AC3E}">
        <p14:creationId xmlns:p14="http://schemas.microsoft.com/office/powerpoint/2010/main" val="888894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71266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02661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9247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623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pPr>
                <a:defRPr/>
              </a:pPr>
              <a:t>‹#›</a:t>
            </a:fld>
            <a:endParaRPr lang="en-GB"/>
          </a:p>
        </p:txBody>
      </p:sp>
    </p:spTree>
    <p:extLst>
      <p:ext uri="{BB962C8B-B14F-4D97-AF65-F5344CB8AC3E}">
        <p14:creationId xmlns:p14="http://schemas.microsoft.com/office/powerpoint/2010/main" val="1478211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77519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28396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124868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93053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80769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49700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70315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657977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89652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516411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pPr>
                <a:defRPr/>
              </a:pPr>
              <a:t>‹#›</a:t>
            </a:fld>
            <a:endParaRPr lang="en-GB"/>
          </a:p>
        </p:txBody>
      </p:sp>
    </p:spTree>
    <p:extLst>
      <p:ext uri="{BB962C8B-B14F-4D97-AF65-F5344CB8AC3E}">
        <p14:creationId xmlns:p14="http://schemas.microsoft.com/office/powerpoint/2010/main" val="4154655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4132228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38506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2282917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897516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6586020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8771386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892453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241262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0150234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979303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pPr>
                <a:defRPr/>
              </a:pPr>
              <a:t>‹#›</a:t>
            </a:fld>
            <a:endParaRPr lang="en-GB"/>
          </a:p>
        </p:txBody>
      </p:sp>
    </p:spTree>
    <p:extLst>
      <p:ext uri="{BB962C8B-B14F-4D97-AF65-F5344CB8AC3E}">
        <p14:creationId xmlns:p14="http://schemas.microsoft.com/office/powerpoint/2010/main" val="2134740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1805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16590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699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20362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9151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45809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02420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86893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0596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959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pPr>
                <a:defRPr/>
              </a:pPr>
              <a:t>‹#›</a:t>
            </a:fld>
            <a:endParaRPr lang="en-GB"/>
          </a:p>
        </p:txBody>
      </p:sp>
    </p:spTree>
    <p:extLst>
      <p:ext uri="{BB962C8B-B14F-4D97-AF65-F5344CB8AC3E}">
        <p14:creationId xmlns:p14="http://schemas.microsoft.com/office/powerpoint/2010/main" val="424355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6/12/22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744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05890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1360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3371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74998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87266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48121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9100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69086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4284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pPr>
                <a:defRPr/>
              </a:pPr>
              <a:t>‹#›</a:t>
            </a:fld>
            <a:endParaRPr lang="en-GB"/>
          </a:p>
        </p:txBody>
      </p:sp>
    </p:spTree>
    <p:extLst>
      <p:ext uri="{BB962C8B-B14F-4D97-AF65-F5344CB8AC3E}">
        <p14:creationId xmlns:p14="http://schemas.microsoft.com/office/powerpoint/2010/main" val="4123203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897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36922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38336203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pPr>
                <a:defRPr/>
              </a:pPr>
              <a:t>‹#›</a:t>
            </a:fld>
            <a:endParaRPr lang="en-GB"/>
          </a:p>
        </p:txBody>
      </p:sp>
    </p:spTree>
    <p:extLst>
      <p:ext uri="{BB962C8B-B14F-4D97-AF65-F5344CB8AC3E}">
        <p14:creationId xmlns:p14="http://schemas.microsoft.com/office/powerpoint/2010/main" val="27655669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7677618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22190376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7523074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380496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194985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161760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pPr>
                <a:defRPr/>
              </a:pPr>
              <a:t>‹#›</a:t>
            </a:fld>
            <a:endParaRPr lang="en-GB"/>
          </a:p>
        </p:txBody>
      </p:sp>
    </p:spTree>
    <p:extLst>
      <p:ext uri="{BB962C8B-B14F-4D97-AF65-F5344CB8AC3E}">
        <p14:creationId xmlns:p14="http://schemas.microsoft.com/office/powerpoint/2010/main" val="4648002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32450895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6625463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7014130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12828881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7533146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EAEAEA"/>
                </a:solidFill>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A285BD39-354E-064B-8BD6-53367304F540}" type="slidenum">
              <a:rPr lang="en-US"/>
              <a:pPr>
                <a:defRPr/>
              </a:pPr>
              <a:t>‹#›</a:t>
            </a:fld>
            <a:endParaRPr lang="en-US"/>
          </a:p>
        </p:txBody>
      </p:sp>
    </p:spTree>
    <p:extLst>
      <p:ext uri="{BB962C8B-B14F-4D97-AF65-F5344CB8AC3E}">
        <p14:creationId xmlns:p14="http://schemas.microsoft.com/office/powerpoint/2010/main" val="34848713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256498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325580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25420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81292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3.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4.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5.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1.jpe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6.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7.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2.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8.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9.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74.xml"/><Relationship Id="rId1" Type="http://schemas.openxmlformats.org/officeDocument/2006/relationships/slideLayout" Target="../slideLayouts/slideLayout17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303D012-B5A7-D441-BDC8-001A88DB3005}" type="slidenum">
              <a:rPr lang="en-GB"/>
              <a:pPr>
                <a:defRPr/>
              </a:pPr>
              <a:t>‹#›</a:t>
            </a:fld>
            <a:endParaRPr lang="en-GB"/>
          </a:p>
        </p:txBody>
      </p:sp>
    </p:spTree>
    <p:extLst>
      <p:ext uri="{BB962C8B-B14F-4D97-AF65-F5344CB8AC3E}">
        <p14:creationId xmlns:p14="http://schemas.microsoft.com/office/powerpoint/2010/main" val="3481118397"/>
      </p:ext>
    </p:extLst>
  </p:cSld>
  <p:clrMap bg1="lt1" tx1="dk1" bg2="lt2" tx2="dk2" accent1="accent1" accent2="accent2" accent3="accent3" accent4="accent4" accent5="accent5" accent6="accent6" hlink="hlink" folHlink="folHlink"/>
  <p:sldLayoutIdLst>
    <p:sldLayoutId id="2147484638" r:id="rId1"/>
    <p:sldLayoutId id="214748463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a:defRPr/>
            </a:pPr>
            <a:fld id="{C1ED05B7-2545-5542-B714-79F5BB35EE54}" type="slidenum">
              <a:rPr lang="en-GB"/>
              <a:pPr defTabSz="449263">
                <a:defRPr/>
              </a:pPr>
              <a:t>‹#›</a:t>
            </a:fld>
            <a:endParaRPr lang="en-GB"/>
          </a:p>
        </p:txBody>
      </p:sp>
    </p:spTree>
    <p:extLst>
      <p:ext uri="{BB962C8B-B14F-4D97-AF65-F5344CB8AC3E}">
        <p14:creationId xmlns:p14="http://schemas.microsoft.com/office/powerpoint/2010/main" val="2927936996"/>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8839200" cy="6858000"/>
            <a:chOff x="0" y="0"/>
            <a:chExt cx="5568" cy="4320"/>
          </a:xfrm>
        </p:grpSpPr>
        <p:grpSp>
          <p:nvGrpSpPr>
            <p:cNvPr id="13320"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3321"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3322"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sp>
        <p:nvSpPr>
          <p:cNvPr id="1331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AED7F9A9-AB67-6245-ABBE-FAB14A720898}" type="slidenum">
              <a:rPr lang="en-US"/>
              <a:pPr>
                <a:defRPr/>
              </a:pPr>
              <a:t>‹#›</a:t>
            </a:fld>
            <a:endParaRPr lang="en-US"/>
          </a:p>
        </p:txBody>
      </p:sp>
    </p:spTree>
    <p:extLst>
      <p:ext uri="{BB962C8B-B14F-4D97-AF65-F5344CB8AC3E}">
        <p14:creationId xmlns:p14="http://schemas.microsoft.com/office/powerpoint/2010/main" val="1594103339"/>
      </p:ext>
    </p:extLst>
  </p:cSld>
  <p:clrMap bg1="dk2" tx1="lt1" bg2="dk1" tx2="lt2" accent1="accent1" accent2="accent2" accent3="accent3" accent4="accent4" accent5="accent5" accent6="accent6" hlink="hlink" folHlink="folHlink"/>
  <p:sldLayoutIdLst>
    <p:sldLayoutId id="214748469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12946932"/>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307320857"/>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933" algn="ctr" rtl="0" fontAlgn="base">
        <a:spcBef>
          <a:spcPct val="0"/>
        </a:spcBef>
        <a:spcAft>
          <a:spcPct val="0"/>
        </a:spcAft>
        <a:defRPr sz="4400">
          <a:solidFill>
            <a:schemeClr val="tx2"/>
          </a:solidFill>
          <a:latin typeface="Arial" pitchFamily="-111" charset="0"/>
        </a:defRPr>
      </a:lvl6pPr>
      <a:lvl7pPr marL="913865" algn="ctr" rtl="0" fontAlgn="base">
        <a:spcBef>
          <a:spcPct val="0"/>
        </a:spcBef>
        <a:spcAft>
          <a:spcPct val="0"/>
        </a:spcAft>
        <a:defRPr sz="4400">
          <a:solidFill>
            <a:schemeClr val="tx2"/>
          </a:solidFill>
          <a:latin typeface="Arial" pitchFamily="-111" charset="0"/>
        </a:defRPr>
      </a:lvl7pPr>
      <a:lvl8pPr marL="1370799" algn="ctr" rtl="0" fontAlgn="base">
        <a:spcBef>
          <a:spcPct val="0"/>
        </a:spcBef>
        <a:spcAft>
          <a:spcPct val="0"/>
        </a:spcAft>
        <a:defRPr sz="4400">
          <a:solidFill>
            <a:schemeClr val="tx2"/>
          </a:solidFill>
          <a:latin typeface="Arial" pitchFamily="-111" charset="0"/>
        </a:defRPr>
      </a:lvl8pPr>
      <a:lvl9pPr marL="1827731" algn="ctr" rtl="0" fontAlgn="base">
        <a:spcBef>
          <a:spcPct val="0"/>
        </a:spcBef>
        <a:spcAft>
          <a:spcPct val="0"/>
        </a:spcAft>
        <a:defRPr sz="4400">
          <a:solidFill>
            <a:schemeClr val="tx2"/>
          </a:solidFill>
          <a:latin typeface="Arial" pitchFamily="-111" charset="0"/>
        </a:defRPr>
      </a:lvl9pPr>
    </p:titleStyle>
    <p:bodyStyle>
      <a:lvl1pPr marL="342699" indent="-34269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515" indent="-285582"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333" indent="-228465"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264"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6197"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3130" indent="-228465" algn="l" rtl="0" fontAlgn="base">
        <a:spcBef>
          <a:spcPct val="20000"/>
        </a:spcBef>
        <a:spcAft>
          <a:spcPct val="0"/>
        </a:spcAft>
        <a:buChar char="»"/>
        <a:defRPr sz="2000">
          <a:solidFill>
            <a:schemeClr val="tx1"/>
          </a:solidFill>
          <a:latin typeface="+mn-lt"/>
          <a:ea typeface="ＭＳ Ｐゴシック" pitchFamily="-111"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1"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1"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66387324"/>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938633741"/>
      </p:ext>
    </p:extLst>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pitchFamily="-128" charset="0"/>
                <a:ea typeface="+mn-ea"/>
                <a:cs typeface="+mn-cs"/>
              </a:defRPr>
            </a:lvl1pPr>
          </a:lstStyle>
          <a:p>
            <a:pPr>
              <a:defRPr/>
            </a:pPr>
            <a:endParaRPr lang="en-US">
              <a:solidFill>
                <a:srgbClr val="000000"/>
              </a:solidFill>
            </a:endParaRPr>
          </a:p>
        </p:txBody>
      </p:sp>
      <p:sp>
        <p:nvSpPr>
          <p:cNvPr id="62771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28" charset="0"/>
                <a:ea typeface="+mn-ea"/>
                <a:cs typeface="+mn-cs"/>
              </a:defRPr>
            </a:lvl1pPr>
          </a:lstStyle>
          <a:p>
            <a:pPr algn="ctr">
              <a:defRPr/>
            </a:pPr>
            <a:endParaRPr lang="en-US">
              <a:solidFill>
                <a:srgbClr val="000000"/>
              </a:solidFill>
            </a:endParaRPr>
          </a:p>
        </p:txBody>
      </p:sp>
      <p:sp>
        <p:nvSpPr>
          <p:cNvPr id="627717"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76928F-9FFB-7948-8019-D7A638EFF96A}"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238107456"/>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eaLnBrk="0" hangingPunct="0">
              <a:defRPr/>
            </a:pPr>
            <a:endParaRPr lang="en-US">
              <a:solidFill>
                <a:srgbClr val="FFFF00"/>
              </a:solidFill>
              <a:ea typeface="MS Pゴシック"/>
              <a:cs typeface="MS Pゴシック"/>
            </a:endParaRPr>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lgn="ctr" eaLnBrk="0" hangingPunct="0">
              <a:defRPr/>
            </a:pPr>
            <a:endParaRPr lang="en-US">
              <a:solidFill>
                <a:srgbClr val="FFFF00"/>
              </a:solidFill>
              <a:ea typeface="MS Pゴシック"/>
              <a:cs typeface="MS Pゴシック"/>
            </a:endParaRPr>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eaLnBrk="0" hangingPunct="0"/>
            <a:fld id="{CF35CEB5-4A6F-1E4E-9F51-8E91ACCB32F7}" type="slidenum">
              <a:rPr lang="en-US">
                <a:solidFill>
                  <a:srgbClr val="FFFF00"/>
                </a:solidFill>
              </a:rPr>
              <a:pPr eaLnBrk="0" hangingPunct="0"/>
              <a:t>‹#›</a:t>
            </a:fld>
            <a:endParaRPr lang="en-US">
              <a:solidFill>
                <a:srgbClr val="FFFF00"/>
              </a:solidFill>
            </a:endParaRPr>
          </a:p>
        </p:txBody>
      </p:sp>
    </p:spTree>
    <p:extLst>
      <p:ext uri="{BB962C8B-B14F-4D97-AF65-F5344CB8AC3E}">
        <p14:creationId xmlns:p14="http://schemas.microsoft.com/office/powerpoint/2010/main" val="438958864"/>
      </p:ext>
    </p:extLst>
  </p:cSld>
  <p:clrMap bg1="dk2" tx1="lt1" bg2="dk1" tx2="lt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15057717"/>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BE7F39C-2E18-7040-8B93-0167AF64126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1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B8784D-86DB-8642-8B53-4B7BAED65D53}" type="slidenum">
              <a:rPr lang="en-US"/>
              <a:pPr>
                <a:defRPr/>
              </a:pPr>
              <a:t>‹#›</a:t>
            </a:fld>
            <a:endParaRPr lang="en-US"/>
          </a:p>
        </p:txBody>
      </p:sp>
    </p:spTree>
    <p:extLst>
      <p:ext uri="{BB962C8B-B14F-4D97-AF65-F5344CB8AC3E}">
        <p14:creationId xmlns:p14="http://schemas.microsoft.com/office/powerpoint/2010/main" val="1996603995"/>
      </p:ext>
    </p:extLst>
  </p:cSld>
  <p:clrMap bg1="lt1" tx1="dk1" bg2="lt2" tx2="dk2" accent1="accent1" accent2="accent2" accent3="accent3" accent4="accent4" accent5="accent5" accent6="accent6" hlink="hlink" folHlink="folHlink"/>
  <p:sldLayoutIdLst>
    <p:sldLayoutId id="2147484788" r:id="rId1"/>
    <p:sldLayoutId id="2147484789"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FEB64F8-1089-5A4C-9683-AE9B707AE2A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6B1D80A-2914-D645-BF25-2714F6D7672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FF3D9977-C96E-4C46-9F46-C444B5CD873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70553336"/>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 id="21474845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203595951"/>
      </p:ext>
    </p:extLst>
  </p:cSld>
  <p:clrMap bg1="dk2" tx1="lt1" bg2="dk1" tx2="lt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2B24EC-6721-8B44-83A2-3B318E65FF19}" type="datetimeFigureOut">
              <a:rPr lang="en-US" smtClean="0">
                <a:solidFill>
                  <a:prstClr val="black">
                    <a:tint val="75000"/>
                  </a:prstClr>
                </a:solidFill>
                <a:latin typeface="Calibri"/>
                <a:ea typeface="+mn-ea"/>
                <a:cs typeface="+mn-cs"/>
              </a:rPr>
              <a:pPr defTabSz="457200" fontAlgn="auto">
                <a:spcBef>
                  <a:spcPts val="0"/>
                </a:spcBef>
                <a:spcAft>
                  <a:spcPts val="0"/>
                </a:spcAft>
              </a:pPr>
              <a:t>6/12/22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35CFA20-AF48-B041-B6C3-381D9B2455A1}"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9742872"/>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95192713"/>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5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8.xml"/><Relationship Id="rId1" Type="http://schemas.openxmlformats.org/officeDocument/2006/relationships/themeOverride" Target="../theme/themeOverride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themeOverride" Target="../theme/themeOverride6.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2.xml"/><Relationship Id="rId1" Type="http://schemas.openxmlformats.org/officeDocument/2006/relationships/themeOverride" Target="../theme/themeOverride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7.xml"/><Relationship Id="rId1" Type="http://schemas.openxmlformats.org/officeDocument/2006/relationships/themeOverride" Target="../theme/themeOverride8.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7.xml"/><Relationship Id="rId1" Type="http://schemas.openxmlformats.org/officeDocument/2006/relationships/themeOverride" Target="../theme/themeOverride9.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6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97.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7.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7.xml"/><Relationship Id="rId1" Type="http://schemas.openxmlformats.org/officeDocument/2006/relationships/themeOverride" Target="../theme/themeOverride10.xml"/><Relationship Id="rId5" Type="http://schemas.openxmlformats.org/officeDocument/2006/relationships/image" Target="../media/image58.png"/><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7.xml"/><Relationship Id="rId1" Type="http://schemas.openxmlformats.org/officeDocument/2006/relationships/themeOverride" Target="../theme/themeOverride11.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07.xml"/><Relationship Id="rId1" Type="http://schemas.openxmlformats.org/officeDocument/2006/relationships/themeOverride" Target="../theme/themeOverride12.xm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hemeOverride" Target="../theme/themeOverride13.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59.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7411" name="Rectangle 3"/>
          <p:cNvSpPr>
            <a:spLocks noGrp="1" noChangeArrowheads="1"/>
          </p:cNvSpPr>
          <p:nvPr>
            <p:ph type="ctrTitle"/>
          </p:nvPr>
        </p:nvSpPr>
        <p:spPr>
          <a:xfrm>
            <a:off x="838200" y="1524000"/>
            <a:ext cx="7772400" cy="1143000"/>
          </a:xfrm>
        </p:spPr>
        <p:txBody>
          <a:bodyPr/>
          <a:lstStyle/>
          <a:p>
            <a:pPr eaLnBrk="1" hangingPunct="1">
              <a:defRPr/>
            </a:pPr>
            <a:r>
              <a:rPr lang="ar-JO" sz="9600" b="1" dirty="0">
                <a:solidFill>
                  <a:srgbClr val="FF0000"/>
                </a:solidFill>
                <a:effectLst>
                  <a:outerShdw blurRad="38100" dist="38100" dir="2700000" algn="tl">
                    <a:srgbClr val="DDDDDD"/>
                  </a:outerShdw>
                </a:effectLst>
                <a:latin typeface="Sherwood" charset="0"/>
                <a:ea typeface="ＭＳ Ｐゴシック" charset="0"/>
                <a:cs typeface="ＭＳ Ｐゴシック" charset="0"/>
              </a:rPr>
              <a:t>عاموس</a:t>
            </a:r>
            <a:endParaRPr lang="en-GB" sz="9600" b="1" dirty="0">
              <a:solidFill>
                <a:srgbClr val="FF0000"/>
              </a:solidFill>
              <a:effectLst>
                <a:outerShdw blurRad="38100" dist="38100" dir="2700000" algn="tl">
                  <a:srgbClr val="DDDDDD"/>
                </a:outerShdw>
              </a:effectLst>
              <a:latin typeface="Sherwood" charset="0"/>
              <a:ea typeface="ＭＳ Ｐゴシック" charset="0"/>
              <a:cs typeface="ＭＳ Ｐゴシック" charset="0"/>
            </a:endParaRPr>
          </a:p>
        </p:txBody>
      </p:sp>
      <p:sp>
        <p:nvSpPr>
          <p:cNvPr id="6" name="Text Box 5"/>
          <p:cNvSpPr txBox="1">
            <a:spLocks noChangeArrowheads="1"/>
          </p:cNvSpPr>
          <p:nvPr/>
        </p:nvSpPr>
        <p:spPr bwMode="auto">
          <a:xfrm>
            <a:off x="0" y="0"/>
            <a:ext cx="9144000" cy="775672"/>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6000" b="1" kern="0" dirty="0">
                <a:solidFill>
                  <a:srgbClr val="FFFFFF"/>
                </a:solidFill>
                <a:effectLst>
                  <a:outerShdw blurRad="38100" dist="38100" dir="2700000" algn="tl">
                    <a:srgbClr val="000000"/>
                  </a:outerShdw>
                </a:effectLst>
                <a:latin typeface="Arial"/>
                <a:cs typeface="Arial"/>
              </a:rPr>
              <a:t>كن عادلاً</a:t>
            </a:r>
            <a:endParaRPr lang="en-US" sz="6000" b="1" kern="0" dirty="0">
              <a:solidFill>
                <a:srgbClr val="FFFFFF"/>
              </a:solidFill>
              <a:effectLst>
                <a:outerShdw blurRad="38100" dist="38100" dir="2700000" algn="tl">
                  <a:srgbClr val="000000"/>
                </a:outerShdw>
              </a:effectLst>
              <a:latin typeface="Arial"/>
              <a:cs typeface="Arial"/>
            </a:endParaRPr>
          </a:p>
        </p:txBody>
      </p:sp>
      <p:sp>
        <p:nvSpPr>
          <p:cNvPr id="7" name="Text Box 5"/>
          <p:cNvSpPr txBox="1">
            <a:spLocks noChangeArrowheads="1"/>
          </p:cNvSpPr>
          <p:nvPr/>
        </p:nvSpPr>
        <p:spPr bwMode="auto">
          <a:xfrm>
            <a:off x="-23813" y="6120209"/>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 </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59472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lgn="l">
              <a:defRPr/>
            </a:pPr>
            <a:r>
              <a:rPr lang="ar-JO" sz="4800" b="1" dirty="0">
                <a:solidFill>
                  <a:srgbClr val="FFFFFF"/>
                </a:solidFill>
                <a:effectLst>
                  <a:glow rad="127000">
                    <a:schemeClr val="tx1"/>
                  </a:glow>
                </a:effectLst>
                <a:latin typeface="Arial" charset="0"/>
                <a:ea typeface="ＭＳ Ｐゴシック" charset="0"/>
                <a:cs typeface="ＭＳ Ｐゴシック" charset="0"/>
              </a:rPr>
              <a:t>النبي عاموس</a:t>
            </a:r>
            <a:endParaRPr lang="en-US" sz="48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220072" y="188640"/>
            <a:ext cx="3894678" cy="6525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ar-JO" sz="3200" dirty="0"/>
              <a:t>أقوال عاموس الذي كان </a:t>
            </a:r>
          </a:p>
          <a:p>
            <a:pPr algn="ctr"/>
            <a:r>
              <a:rPr lang="ar-JO" sz="3200" dirty="0"/>
              <a:t>بين الرعاة من تقوع </a:t>
            </a:r>
          </a:p>
          <a:p>
            <a:pPr algn="ctr"/>
            <a:r>
              <a:rPr lang="ar-JO" sz="3200" dirty="0"/>
              <a:t>التي رآها عن إسرائيل </a:t>
            </a:r>
          </a:p>
          <a:p>
            <a:pPr algn="ctr"/>
            <a:r>
              <a:rPr lang="ar-JO" sz="3200" dirty="0"/>
              <a:t>في أيام عزيا ملك يهوذا </a:t>
            </a:r>
          </a:p>
          <a:p>
            <a:pPr algn="ctr"/>
            <a:r>
              <a:rPr lang="ar-JO" sz="3200" dirty="0"/>
              <a:t>و في أيام يربعام بن يؤاش ملك إسرائيل </a:t>
            </a:r>
          </a:p>
          <a:p>
            <a:pPr algn="ctr"/>
            <a:r>
              <a:rPr lang="ar-JO" sz="3200" dirty="0"/>
              <a:t>قبل الزلزلة بسنتين </a:t>
            </a:r>
            <a:endParaRPr lang="en-US" sz="3200" dirty="0"/>
          </a:p>
        </p:txBody>
      </p:sp>
      <p:sp>
        <p:nvSpPr>
          <p:cNvPr id="6" name="Rectangle 2"/>
          <p:cNvSpPr txBox="1">
            <a:spLocks noChangeArrowheads="1"/>
          </p:cNvSpPr>
          <p:nvPr/>
        </p:nvSpPr>
        <p:spPr bwMode="auto">
          <a:xfrm>
            <a:off x="323528" y="5920006"/>
            <a:ext cx="482453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عاموس 1: 1</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8176194"/>
      </p:ext>
    </p:extLst>
  </p:cSld>
  <p:clrMapOvr>
    <a:overrideClrMapping bg1="lt1" tx1="dk1" bg2="lt2" tx2="dk2" accent1="accent1" accent2="accent2" accent3="accent3" accent4="accent4" accent5="accent5" accent6="accent6" hlink="hlink" folHlink="folHlink"/>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9144000" cy="6858000"/>
          </a:xfrm>
          <a:prstGeom prst="rect">
            <a:avLst/>
          </a:prstGeom>
        </p:spPr>
      </p:pic>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cs typeface="Arial" charset="0"/>
              </a:rPr>
              <a:t>يوثام</a:t>
            </a:r>
            <a:endParaRPr lang="en-GB" sz="3200" b="1" dirty="0">
              <a:solidFill>
                <a:srgbClr val="FFFFFF"/>
              </a:solidFill>
              <a:latin typeface="Arial" charset="0"/>
              <a:cs typeface="Arial" charset="0"/>
            </a:endParaRP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cs typeface="Arial" charset="0"/>
              </a:rPr>
              <a:t>آحاز</a:t>
            </a:r>
            <a:endParaRPr lang="en-GB" sz="3200" b="1" dirty="0">
              <a:solidFill>
                <a:srgbClr val="FFFFFF"/>
              </a:solidFill>
              <a:latin typeface="Arial" charset="0"/>
              <a:cs typeface="Arial" charset="0"/>
            </a:endParaRP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cs typeface="Arial" charset="0"/>
              </a:rPr>
              <a:t>حزقيا</a:t>
            </a:r>
            <a:endParaRPr lang="en-GB" sz="3200" b="1" dirty="0">
              <a:solidFill>
                <a:srgbClr val="FFFFFF"/>
              </a:solidFill>
              <a:latin typeface="Arial" charset="0"/>
              <a:cs typeface="Arial" charset="0"/>
            </a:endParaRPr>
          </a:p>
        </p:txBody>
      </p:sp>
      <p:sp>
        <p:nvSpPr>
          <p:cNvPr id="676871" name="Rectangle 7"/>
          <p:cNvSpPr>
            <a:spLocks noChangeArrowheads="1"/>
          </p:cNvSpPr>
          <p:nvPr/>
        </p:nvSpPr>
        <p:spPr bwMode="auto">
          <a:xfrm>
            <a:off x="2555776" y="2819400"/>
            <a:ext cx="1987624"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cs typeface="Arial" charset="0"/>
              </a:rPr>
              <a:t>فقح</a:t>
            </a:r>
            <a:endParaRPr lang="en-GB" sz="3200" b="1" dirty="0">
              <a:solidFill>
                <a:srgbClr val="FFFFFF"/>
              </a:solidFill>
              <a:latin typeface="Arial" charset="0"/>
              <a:cs typeface="Arial" charset="0"/>
            </a:endParaRPr>
          </a:p>
        </p:txBody>
      </p:sp>
      <p:sp>
        <p:nvSpPr>
          <p:cNvPr id="676872" name="Rectangle 8"/>
          <p:cNvSpPr>
            <a:spLocks noChangeArrowheads="1"/>
          </p:cNvSpPr>
          <p:nvPr/>
        </p:nvSpPr>
        <p:spPr bwMode="auto">
          <a:xfrm>
            <a:off x="4640237"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cs typeface="Arial" charset="0"/>
              </a:rPr>
              <a:t>هوشع</a:t>
            </a:r>
            <a:endParaRPr lang="en-GB" sz="3200" b="1" dirty="0">
              <a:solidFill>
                <a:srgbClr val="FFFFFF"/>
              </a:solidFill>
              <a:latin typeface="Arial" charset="0"/>
              <a:cs typeface="Arial" charset="0"/>
            </a:endParaRPr>
          </a:p>
        </p:txBody>
      </p:sp>
      <p:sp>
        <p:nvSpPr>
          <p:cNvPr id="676873" name="Text Box 9"/>
          <p:cNvSpPr txBox="1">
            <a:spLocks noChangeArrowheads="1"/>
          </p:cNvSpPr>
          <p:nvPr/>
        </p:nvSpPr>
        <p:spPr bwMode="auto">
          <a:xfrm>
            <a:off x="6400800" y="2708920"/>
            <a:ext cx="224316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Arial" charset="0"/>
              <a:buNone/>
            </a:pPr>
            <a:r>
              <a:rPr lang="ar-JO" b="1" i="1" dirty="0">
                <a:solidFill>
                  <a:srgbClr val="FFFFFF"/>
                </a:solidFill>
                <a:effectLst>
                  <a:glow rad="228600">
                    <a:schemeClr val="tx1"/>
                  </a:glow>
                </a:effectLst>
                <a:cs typeface="Arial" charset="0"/>
              </a:rPr>
              <a:t>آخر الملوك</a:t>
            </a:r>
          </a:p>
          <a:p>
            <a:pPr algn="ctr" defTabSz="449263" eaLnBrk="1" hangingPunct="1">
              <a:buClr>
                <a:srgbClr val="FFFFFF"/>
              </a:buClr>
              <a:buSzPct val="100000"/>
              <a:buFont typeface="Arial" charset="0"/>
              <a:buNone/>
            </a:pPr>
            <a:r>
              <a:rPr lang="ar-JO" b="1" i="1" dirty="0">
                <a:solidFill>
                  <a:srgbClr val="FFFFFF"/>
                </a:solidFill>
                <a:effectLst>
                  <a:glow rad="228600">
                    <a:schemeClr val="tx1"/>
                  </a:glow>
                </a:effectLst>
                <a:cs typeface="Arial" charset="0"/>
              </a:rPr>
              <a:t> الرئيسيين لإسرائيل</a:t>
            </a:r>
            <a:endParaRPr lang="en-GB" b="1" i="1" dirty="0">
              <a:solidFill>
                <a:srgbClr val="FFFFFF"/>
              </a:solidFill>
              <a:effectLst>
                <a:glow rad="228600">
                  <a:schemeClr val="tx1"/>
                </a:glow>
              </a:effectLst>
              <a:cs typeface="Arial" charset="0"/>
            </a:endParaRPr>
          </a:p>
        </p:txBody>
      </p:sp>
      <p:sp>
        <p:nvSpPr>
          <p:cNvPr id="676874" name="Text Box 10"/>
          <p:cNvSpPr txBox="1">
            <a:spLocks noChangeArrowheads="1"/>
          </p:cNvSpPr>
          <p:nvPr/>
        </p:nvSpPr>
        <p:spPr bwMode="auto">
          <a:xfrm>
            <a:off x="76201" y="3645024"/>
            <a:ext cx="1183432"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Arial" charset="0"/>
              <a:buNone/>
            </a:pPr>
            <a:r>
              <a:rPr lang="ar-JO" b="1" i="1" dirty="0">
                <a:solidFill>
                  <a:srgbClr val="FFFFFF"/>
                </a:solidFill>
                <a:effectLst>
                  <a:glow rad="228600">
                    <a:schemeClr val="tx1"/>
                  </a:glow>
                </a:effectLst>
                <a:cs typeface="Arial" charset="0"/>
              </a:rPr>
              <a:t>ملوك</a:t>
            </a:r>
          </a:p>
          <a:p>
            <a:pPr algn="ctr" defTabSz="449263" eaLnBrk="1" hangingPunct="1">
              <a:buClr>
                <a:srgbClr val="FFFFFF"/>
              </a:buClr>
              <a:buSzPct val="100000"/>
              <a:buFont typeface="Arial" charset="0"/>
              <a:buNone/>
            </a:pPr>
            <a:r>
              <a:rPr lang="ar-JO" b="1" i="1" dirty="0">
                <a:solidFill>
                  <a:srgbClr val="FFFFFF"/>
                </a:solidFill>
                <a:effectLst>
                  <a:glow rad="228600">
                    <a:schemeClr val="tx1"/>
                  </a:glow>
                </a:effectLst>
                <a:cs typeface="Arial" charset="0"/>
              </a:rPr>
              <a:t>يهوذا</a:t>
            </a:r>
            <a:endParaRPr lang="en-GB" b="1" i="1" dirty="0">
              <a:solidFill>
                <a:srgbClr val="FFFFFF"/>
              </a:solidFill>
              <a:effectLst>
                <a:glow rad="228600">
                  <a:schemeClr val="tx1"/>
                </a:glow>
              </a:effectLst>
              <a:cs typeface="Arial" charset="0"/>
            </a:endParaRPr>
          </a:p>
        </p:txBody>
      </p:sp>
      <p:sp>
        <p:nvSpPr>
          <p:cNvPr id="676875" name="Text Box 11"/>
          <p:cNvSpPr txBox="1">
            <a:spLocks noChangeArrowheads="1"/>
          </p:cNvSpPr>
          <p:nvPr/>
        </p:nvSpPr>
        <p:spPr bwMode="auto">
          <a:xfrm>
            <a:off x="8413750" y="55563"/>
            <a:ext cx="722313" cy="460375"/>
          </a:xfrm>
          <a:prstGeom prst="rect">
            <a:avLst/>
          </a:prstGeom>
          <a:solidFill>
            <a:schemeClr val="tx1"/>
          </a:solid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ar-JO" b="1" dirty="0">
                <a:solidFill>
                  <a:srgbClr val="FFFFFF"/>
                </a:solidFill>
                <a:cs typeface="Arial" charset="0"/>
              </a:rPr>
              <a:t>584</a:t>
            </a:r>
            <a:endParaRPr lang="en-GB" b="1" dirty="0">
              <a:solidFill>
                <a:srgbClr val="FFFFFF"/>
              </a:solidFill>
              <a:cs typeface="Arial" charset="0"/>
            </a:endParaRPr>
          </a:p>
        </p:txBody>
      </p:sp>
      <p:sp>
        <p:nvSpPr>
          <p:cNvPr id="2" name="Title 1"/>
          <p:cNvSpPr>
            <a:spLocks noGrp="1"/>
          </p:cNvSpPr>
          <p:nvPr>
            <p:ph type="title" idx="4294967295"/>
          </p:nvPr>
        </p:nvSpPr>
        <p:spPr>
          <a:xfrm>
            <a:off x="0" y="609601"/>
            <a:ext cx="9144000" cy="875184"/>
          </a:xfrm>
          <a:solidFill>
            <a:schemeClr val="tx1"/>
          </a:solidFill>
        </p:spPr>
        <p:txBody>
          <a:bodyPr/>
          <a:lstStyle/>
          <a:p>
            <a:r>
              <a:rPr lang="ar-JO" b="1" dirty="0">
                <a:solidFill>
                  <a:schemeClr val="bg1"/>
                </a:solidFill>
              </a:rPr>
              <a:t>متى كتب عاموس ؟</a:t>
            </a:r>
            <a:endParaRPr lang="en-US" b="1" dirty="0">
              <a:solidFill>
                <a:schemeClr val="bg1"/>
              </a:solidFill>
            </a:endParaRPr>
          </a:p>
        </p:txBody>
      </p:sp>
      <p:sp>
        <p:nvSpPr>
          <p:cNvPr id="14" name="Rectangle 5"/>
          <p:cNvSpPr>
            <a:spLocks noChangeArrowheads="1"/>
          </p:cNvSpPr>
          <p:nvPr/>
        </p:nvSpPr>
        <p:spPr bwMode="auto">
          <a:xfrm>
            <a:off x="0" y="2852936"/>
            <a:ext cx="2483768" cy="533400"/>
          </a:xfrm>
          <a:prstGeom prst="rect">
            <a:avLst/>
          </a:prstGeom>
          <a:solidFill>
            <a:srgbClr val="8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cs typeface="Arial" charset="0"/>
              </a:rPr>
              <a:t>يربعام الثاني</a:t>
            </a:r>
            <a:endParaRPr lang="en-GB" sz="3200" b="1" dirty="0">
              <a:solidFill>
                <a:srgbClr val="FFFFFF"/>
              </a:solidFill>
              <a:latin typeface="Arial" charset="0"/>
              <a:cs typeface="Arial" charset="0"/>
            </a:endParaRPr>
          </a:p>
        </p:txBody>
      </p:sp>
      <p:sp>
        <p:nvSpPr>
          <p:cNvPr id="3" name="Right Arrow 2"/>
          <p:cNvSpPr/>
          <p:nvPr/>
        </p:nvSpPr>
        <p:spPr bwMode="auto">
          <a:xfrm rot="16200000">
            <a:off x="1007605" y="3933056"/>
            <a:ext cx="1656184" cy="648072"/>
          </a:xfrm>
          <a:prstGeom prst="rightArrow">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676867" name="Rectangle 3"/>
          <p:cNvSpPr>
            <a:spLocks noChangeArrowheads="1"/>
          </p:cNvSpPr>
          <p:nvPr/>
        </p:nvSpPr>
        <p:spPr bwMode="auto">
          <a:xfrm>
            <a:off x="1187624" y="3962400"/>
            <a:ext cx="2012776"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sz="3200" b="1" dirty="0">
                <a:solidFill>
                  <a:srgbClr val="FFFFFF"/>
                </a:solidFill>
                <a:latin typeface="Arial" charset="0"/>
                <a:cs typeface="Arial" charset="0"/>
              </a:rPr>
              <a:t>عزيا</a:t>
            </a:r>
            <a:endParaRPr lang="en-GB" sz="3200" b="1" dirty="0">
              <a:solidFill>
                <a:srgbClr val="FFFFFF"/>
              </a:solidFill>
              <a:latin typeface="Arial" charset="0"/>
              <a:cs typeface="Arial" charset="0"/>
            </a:endParaRPr>
          </a:p>
        </p:txBody>
      </p:sp>
      <p:sp>
        <p:nvSpPr>
          <p:cNvPr id="676866" name="Text Box 2"/>
          <p:cNvSpPr txBox="1">
            <a:spLocks noChangeArrowheads="1"/>
          </p:cNvSpPr>
          <p:nvPr/>
        </p:nvSpPr>
        <p:spPr bwMode="auto">
          <a:xfrm>
            <a:off x="755576" y="5013176"/>
            <a:ext cx="2160240" cy="1439416"/>
          </a:xfrm>
          <a:prstGeom prst="rect">
            <a:avLst/>
          </a:prstGeom>
          <a:solidFill>
            <a:srgbClr val="0000CC"/>
          </a:solid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ar-JO" altLang="ja-JP" sz="3600" b="1" dirty="0">
                <a:cs typeface="Arial" charset="0"/>
              </a:rPr>
              <a:t>عاموس</a:t>
            </a:r>
            <a:endParaRPr lang="ar-JO" altLang="zh-CN" b="1" dirty="0">
              <a:effectLst>
                <a:outerShdw blurRad="38100" dist="38100" dir="2700000" algn="tl">
                  <a:srgbClr val="000000"/>
                </a:outerShdw>
              </a:effectLst>
              <a:cs typeface="Arial" charset="0"/>
            </a:endParaRPr>
          </a:p>
          <a:p>
            <a:pPr algn="ctr" defTabSz="449263" eaLnBrk="1" hangingPunct="1">
              <a:buClr>
                <a:srgbClr val="FFFF00"/>
              </a:buClr>
              <a:buSzPct val="100000"/>
              <a:buFont typeface="Arial" charset="0"/>
              <a:buNone/>
            </a:pPr>
            <a:r>
              <a:rPr lang="ar-JO" b="1" dirty="0">
                <a:effectLst>
                  <a:outerShdw blurRad="38100" dist="38100" dir="2700000" algn="tl">
                    <a:srgbClr val="000000"/>
                  </a:outerShdw>
                </a:effectLst>
                <a:cs typeface="Arial" charset="0"/>
              </a:rPr>
              <a:t>(767-753 ق.م)</a:t>
            </a:r>
            <a:endParaRPr lang="en-GB" b="1" dirty="0">
              <a:cs typeface="Arial" charset="0"/>
            </a:endParaRPr>
          </a:p>
        </p:txBody>
      </p:sp>
    </p:spTree>
    <p:extLst>
      <p:ext uri="{BB962C8B-B14F-4D97-AF65-F5344CB8AC3E}">
        <p14:creationId xmlns:p14="http://schemas.microsoft.com/office/powerpoint/2010/main" val="340362274"/>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ar-JO" b="1" dirty="0">
                <a:solidFill>
                  <a:srgbClr val="FFFFFF"/>
                </a:solidFill>
                <a:effectLst>
                  <a:outerShdw blurRad="38100" dist="38100" dir="2700000" algn="tl">
                    <a:srgbClr val="000000"/>
                  </a:outerShdw>
                </a:effectLst>
                <a:latin typeface="Trebuchet MS" charset="0"/>
                <a:ea typeface="Osaka" charset="0"/>
                <a:cs typeface="Osaka" charset="0"/>
              </a:rPr>
              <a:t>التوسع الآشوري</a:t>
            </a:r>
            <a:endParaRPr kumimoji="1" lang="en-US" b="1" dirty="0">
              <a:solidFill>
                <a:srgbClr val="FFFFFF"/>
              </a:solidFill>
              <a:latin typeface="Trebuchet MS" charset="0"/>
              <a:ea typeface="Osaka" charset="0"/>
              <a:cs typeface="Osaka" charset="0"/>
            </a:endParaRPr>
          </a:p>
        </p:txBody>
      </p:sp>
      <p:sp>
        <p:nvSpPr>
          <p:cNvPr id="535556" name="Text Box 5"/>
          <p:cNvSpPr txBox="1">
            <a:spLocks noChangeArrowheads="1"/>
          </p:cNvSpPr>
          <p:nvPr/>
        </p:nvSpPr>
        <p:spPr bwMode="auto">
          <a:xfrm>
            <a:off x="8213725" y="1936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0" hangingPunct="0"/>
            <a:r>
              <a:rPr lang="ar-JO" b="1" dirty="0">
                <a:solidFill>
                  <a:srgbClr val="000000"/>
                </a:solidFill>
              </a:rPr>
              <a:t>607</a:t>
            </a:r>
            <a:endParaRPr lang="en-US" b="1" dirty="0">
              <a:solidFill>
                <a:srgbClr val="000000"/>
              </a:solidFill>
            </a:endParaRPr>
          </a:p>
        </p:txBody>
      </p:sp>
    </p:spTree>
    <p:extLst>
      <p:ext uri="{BB962C8B-B14F-4D97-AF65-F5344CB8AC3E}">
        <p14:creationId xmlns:p14="http://schemas.microsoft.com/office/powerpoint/2010/main" val="311215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a:defRPr/>
            </a:pPr>
            <a:endParaRPr lang="en-US" sz="3200" b="1">
              <a:solidFill>
                <a:srgbClr val="000000"/>
              </a:solidFill>
              <a:effectLst>
                <a:outerShdw blurRad="38100" dist="38100" dir="2700000" algn="tl">
                  <a:srgbClr val="FFFFFF"/>
                </a:outerShdw>
              </a:effectLst>
              <a:latin typeface="Arial"/>
              <a:ea typeface="Osaka" charset="0"/>
              <a:cs typeface="Arial"/>
            </a:endParaRPr>
          </a:p>
        </p:txBody>
      </p:sp>
      <p:sp>
        <p:nvSpPr>
          <p:cNvPr id="628739" name="Text Box 3"/>
          <p:cNvSpPr txBox="1">
            <a:spLocks noChangeArrowheads="1"/>
          </p:cNvSpPr>
          <p:nvPr/>
        </p:nvSpPr>
        <p:spPr bwMode="auto">
          <a:xfrm>
            <a:off x="64008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rgbClr val="FFFFFF"/>
                </a:solidFill>
                <a:latin typeface="Arial"/>
                <a:ea typeface="Osaka" charset="0"/>
                <a:cs typeface="Arial"/>
              </a:rPr>
              <a:t>600</a:t>
            </a:r>
            <a:endParaRPr lang="en-US" sz="2800" b="1" dirty="0">
              <a:solidFill>
                <a:srgbClr val="FFFFFF"/>
              </a:solidFill>
              <a:latin typeface="Arial"/>
              <a:ea typeface="Osaka" charset="0"/>
              <a:cs typeface="Arial"/>
            </a:endParaRPr>
          </a:p>
        </p:txBody>
      </p:sp>
      <p:sp>
        <p:nvSpPr>
          <p:cNvPr id="628740" name="Text Box 4"/>
          <p:cNvSpPr txBox="1">
            <a:spLocks noChangeArrowheads="1"/>
          </p:cNvSpPr>
          <p:nvPr/>
        </p:nvSpPr>
        <p:spPr bwMode="auto">
          <a:xfrm>
            <a:off x="35052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rgbClr val="FFFFFF"/>
                </a:solidFill>
                <a:latin typeface="Arial"/>
                <a:ea typeface="Osaka" charset="0"/>
                <a:cs typeface="Arial"/>
              </a:rPr>
              <a:t>750</a:t>
            </a:r>
            <a:endParaRPr lang="en-US" sz="2800" b="1" dirty="0">
              <a:solidFill>
                <a:srgbClr val="FFFFFF"/>
              </a:solidFill>
              <a:latin typeface="Arial"/>
              <a:ea typeface="Osaka" charset="0"/>
              <a:cs typeface="Arial"/>
            </a:endParaRPr>
          </a:p>
        </p:txBody>
      </p:sp>
      <p:sp>
        <p:nvSpPr>
          <p:cNvPr id="628741" name="Text Box 5"/>
          <p:cNvSpPr txBox="1">
            <a:spLocks noChangeArrowheads="1"/>
          </p:cNvSpPr>
          <p:nvPr/>
        </p:nvSpPr>
        <p:spPr bwMode="auto">
          <a:xfrm>
            <a:off x="15240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rgbClr val="FFFFFF"/>
                </a:solidFill>
                <a:latin typeface="Arial"/>
                <a:ea typeface="Osaka" charset="0"/>
                <a:cs typeface="Arial"/>
              </a:rPr>
              <a:t>850</a:t>
            </a:r>
            <a:endParaRPr lang="en-US" sz="2800" b="1" dirty="0">
              <a:solidFill>
                <a:srgbClr val="FFFFFF"/>
              </a:solidFill>
              <a:latin typeface="Arial"/>
              <a:ea typeface="Osaka" charset="0"/>
              <a:cs typeface="Arial"/>
            </a:endParaRPr>
          </a:p>
        </p:txBody>
      </p:sp>
      <p:sp>
        <p:nvSpPr>
          <p:cNvPr id="628742" name="Text Box 6"/>
          <p:cNvSpPr txBox="1">
            <a:spLocks noChangeArrowheads="1"/>
          </p:cNvSpPr>
          <p:nvPr/>
        </p:nvSpPr>
        <p:spPr bwMode="auto">
          <a:xfrm>
            <a:off x="55245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rgbClr val="FFFFFF"/>
                </a:solidFill>
                <a:latin typeface="Arial"/>
                <a:ea typeface="Osaka" charset="0"/>
                <a:cs typeface="Arial"/>
              </a:rPr>
              <a:t>900</a:t>
            </a:r>
            <a:endParaRPr lang="en-US" sz="2800" b="1" dirty="0">
              <a:solidFill>
                <a:srgbClr val="FFFFFF"/>
              </a:solidFill>
              <a:latin typeface="Arial"/>
              <a:ea typeface="Osaka" charset="0"/>
              <a:cs typeface="Arial"/>
            </a:endParaRPr>
          </a:p>
        </p:txBody>
      </p:sp>
      <p:sp>
        <p:nvSpPr>
          <p:cNvPr id="628743" name="Text Box 7"/>
          <p:cNvSpPr txBox="1">
            <a:spLocks noChangeArrowheads="1"/>
          </p:cNvSpPr>
          <p:nvPr/>
        </p:nvSpPr>
        <p:spPr bwMode="auto">
          <a:xfrm>
            <a:off x="83820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rgbClr val="FFFFFF"/>
                </a:solidFill>
                <a:latin typeface="Arial"/>
                <a:ea typeface="Osaka" charset="0"/>
                <a:cs typeface="Arial"/>
              </a:rPr>
              <a:t>500</a:t>
            </a:r>
            <a:endParaRPr lang="en-US" sz="2800" b="1" dirty="0">
              <a:solidFill>
                <a:srgbClr val="FFFFFF"/>
              </a:solidFill>
              <a:latin typeface="Arial"/>
              <a:ea typeface="Osaka" charset="0"/>
              <a:cs typeface="Arial"/>
            </a:endParaRPr>
          </a:p>
        </p:txBody>
      </p:sp>
      <p:sp>
        <p:nvSpPr>
          <p:cNvPr id="628744" name="Text Box 8"/>
          <p:cNvSpPr txBox="1">
            <a:spLocks noChangeArrowheads="1"/>
          </p:cNvSpPr>
          <p:nvPr/>
        </p:nvSpPr>
        <p:spPr bwMode="auto">
          <a:xfrm>
            <a:off x="25146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rgbClr val="FFFFFF"/>
                </a:solidFill>
                <a:latin typeface="Arial"/>
                <a:ea typeface="Osaka" charset="0"/>
                <a:cs typeface="Arial"/>
              </a:rPr>
              <a:t>800</a:t>
            </a:r>
            <a:endParaRPr lang="en-US" sz="2800" b="1" dirty="0">
              <a:solidFill>
                <a:srgbClr val="FFFFFF"/>
              </a:solidFill>
              <a:latin typeface="Arial"/>
              <a:ea typeface="Osaka" charset="0"/>
              <a:cs typeface="Arial"/>
            </a:endParaRPr>
          </a:p>
        </p:txBody>
      </p:sp>
      <p:sp>
        <p:nvSpPr>
          <p:cNvPr id="628745" name="Text Box 9"/>
          <p:cNvSpPr txBox="1">
            <a:spLocks noChangeArrowheads="1"/>
          </p:cNvSpPr>
          <p:nvPr/>
        </p:nvSpPr>
        <p:spPr bwMode="auto">
          <a:xfrm>
            <a:off x="4352925" y="4495800"/>
            <a:ext cx="5238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rgbClr val="FFFFFF"/>
                </a:solidFill>
                <a:latin typeface="Arial"/>
                <a:ea typeface="Osaka" charset="0"/>
                <a:cs typeface="Arial"/>
              </a:rPr>
              <a:t>700</a:t>
            </a:r>
            <a:endParaRPr lang="en-US" sz="2800" b="1" dirty="0">
              <a:solidFill>
                <a:srgbClr val="FFFFFF"/>
              </a:solidFill>
              <a:latin typeface="Arial"/>
              <a:ea typeface="Osaka" charset="0"/>
              <a:cs typeface="Arial"/>
            </a:endParaRPr>
          </a:p>
        </p:txBody>
      </p:sp>
      <p:sp>
        <p:nvSpPr>
          <p:cNvPr id="628746" name="Text Box 10"/>
          <p:cNvSpPr txBox="1">
            <a:spLocks noChangeArrowheads="1"/>
          </p:cNvSpPr>
          <p:nvPr/>
        </p:nvSpPr>
        <p:spPr bwMode="auto">
          <a:xfrm>
            <a:off x="5410200" y="4495800"/>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rgbClr val="FFFFFF"/>
                </a:solidFill>
                <a:latin typeface="Arial"/>
                <a:ea typeface="Osaka" charset="0"/>
                <a:cs typeface="Arial"/>
              </a:rPr>
              <a:t>650</a:t>
            </a:r>
            <a:endParaRPr lang="en-US" sz="2800" b="1" dirty="0">
              <a:solidFill>
                <a:srgbClr val="FFFFFF"/>
              </a:solidFill>
              <a:latin typeface="Arial"/>
              <a:ea typeface="Osaka" charset="0"/>
              <a:cs typeface="Arial"/>
            </a:endParaRPr>
          </a:p>
        </p:txBody>
      </p:sp>
      <p:sp>
        <p:nvSpPr>
          <p:cNvPr id="628747" name="Text Box 11"/>
          <p:cNvSpPr txBox="1">
            <a:spLocks noChangeArrowheads="1"/>
          </p:cNvSpPr>
          <p:nvPr/>
        </p:nvSpPr>
        <p:spPr bwMode="auto">
          <a:xfrm>
            <a:off x="73914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rgbClr val="FFFFFF"/>
                </a:solidFill>
                <a:latin typeface="Arial"/>
                <a:ea typeface="Osaka" charset="0"/>
                <a:cs typeface="Arial"/>
              </a:rPr>
              <a:t>550</a:t>
            </a:r>
            <a:endParaRPr lang="en-US" sz="2800" b="1" dirty="0">
              <a:solidFill>
                <a:srgbClr val="FFFFFF"/>
              </a:solidFill>
              <a:latin typeface="Arial"/>
              <a:ea typeface="Osaka" charset="0"/>
              <a:cs typeface="Arial"/>
            </a:endParaRPr>
          </a:p>
        </p:txBody>
      </p:sp>
      <p:sp>
        <p:nvSpPr>
          <p:cNvPr id="628748" name="Text Box 12"/>
          <p:cNvSpPr txBox="1">
            <a:spLocks noChangeArrowheads="1"/>
          </p:cNvSpPr>
          <p:nvPr/>
        </p:nvSpPr>
        <p:spPr bwMode="auto">
          <a:xfrm>
            <a:off x="8312" y="1524000"/>
            <a:ext cx="2430087"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rtl="1">
              <a:spcBef>
                <a:spcPct val="50000"/>
              </a:spcBef>
              <a:defRPr/>
            </a:pPr>
            <a:r>
              <a:rPr lang="ar-JO" sz="3600" b="1" dirty="0">
                <a:solidFill>
                  <a:srgbClr val="99FF99"/>
                </a:solidFill>
                <a:latin typeface="Arial"/>
                <a:ea typeface="Osaka" charset="0"/>
                <a:cs typeface="Arial"/>
              </a:rPr>
              <a:t>قوية</a:t>
            </a:r>
            <a:br>
              <a:rPr lang="en-US" sz="3600" b="1" dirty="0">
                <a:solidFill>
                  <a:srgbClr val="99FF99"/>
                </a:solidFill>
                <a:latin typeface="Arial"/>
                <a:ea typeface="Osaka" charset="0"/>
                <a:cs typeface="Arial"/>
              </a:rPr>
            </a:br>
            <a:r>
              <a:rPr lang="ar-JO" sz="3600" b="1" dirty="0">
                <a:solidFill>
                  <a:srgbClr val="99FF99"/>
                </a:solidFill>
                <a:latin typeface="Arial"/>
                <a:ea typeface="Osaka" charset="0"/>
                <a:cs typeface="Arial"/>
              </a:rPr>
              <a:t>883-783</a:t>
            </a:r>
            <a:endParaRPr lang="en-US" sz="3600" b="1" dirty="0">
              <a:solidFill>
                <a:srgbClr val="99FF99"/>
              </a:solidFill>
              <a:latin typeface="Arial"/>
              <a:ea typeface="Osaka" charset="0"/>
              <a:cs typeface="Arial"/>
            </a:endParaRPr>
          </a:p>
        </p:txBody>
      </p:sp>
      <p:sp>
        <p:nvSpPr>
          <p:cNvPr id="628751" name="Text Box 15"/>
          <p:cNvSpPr txBox="1">
            <a:spLocks noChangeArrowheads="1"/>
          </p:cNvSpPr>
          <p:nvPr/>
        </p:nvSpPr>
        <p:spPr bwMode="auto">
          <a:xfrm>
            <a:off x="4267200" y="1524000"/>
            <a:ext cx="2057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33CCFF"/>
                </a:solidFill>
                <a:latin typeface="Arial"/>
                <a:ea typeface="Osaka" charset="0"/>
                <a:cs typeface="Arial"/>
              </a:rPr>
              <a:t>قوية  </a:t>
            </a:r>
            <a:r>
              <a:rPr lang="en-US" sz="3600" b="1" dirty="0">
                <a:solidFill>
                  <a:srgbClr val="33CCFF"/>
                </a:solidFill>
                <a:latin typeface="Arial"/>
                <a:ea typeface="Osaka" charset="0"/>
                <a:cs typeface="Arial"/>
              </a:rPr>
              <a:t> </a:t>
            </a:r>
            <a:r>
              <a:rPr lang="ar-JO" sz="3600" b="1" dirty="0">
                <a:solidFill>
                  <a:srgbClr val="33CCFF"/>
                </a:solidFill>
                <a:latin typeface="Arial"/>
                <a:ea typeface="Osaka" charset="0"/>
                <a:cs typeface="Arial"/>
              </a:rPr>
              <a:t>745-626</a:t>
            </a:r>
            <a:endParaRPr lang="en-US" sz="3600" b="1" dirty="0">
              <a:solidFill>
                <a:srgbClr val="33CCFF"/>
              </a:solidFill>
              <a:latin typeface="Arial"/>
              <a:ea typeface="Osaka" charset="0"/>
              <a:cs typeface="Arial"/>
            </a:endParaRPr>
          </a:p>
        </p:txBody>
      </p:sp>
      <p:grpSp>
        <p:nvGrpSpPr>
          <p:cNvPr id="519181" name="Group 16"/>
          <p:cNvGrpSpPr>
            <a:grpSpLocks/>
          </p:cNvGrpSpPr>
          <p:nvPr/>
        </p:nvGrpSpPr>
        <p:grpSpPr bwMode="auto">
          <a:xfrm>
            <a:off x="304800" y="4114800"/>
            <a:ext cx="8763000" cy="350838"/>
            <a:chOff x="192" y="1947"/>
            <a:chExt cx="5520" cy="530"/>
          </a:xfrm>
        </p:grpSpPr>
        <p:sp>
          <p:nvSpPr>
            <p:cNvPr id="628753"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grpSp>
          <p:nvGrpSpPr>
            <p:cNvPr id="519190" name="Group 18"/>
            <p:cNvGrpSpPr>
              <a:grpSpLocks/>
            </p:cNvGrpSpPr>
            <p:nvPr/>
          </p:nvGrpSpPr>
          <p:grpSpPr bwMode="auto">
            <a:xfrm>
              <a:off x="192" y="1947"/>
              <a:ext cx="5208" cy="530"/>
              <a:chOff x="192" y="1947"/>
              <a:chExt cx="5208" cy="530"/>
            </a:xfrm>
          </p:grpSpPr>
          <p:grpSp>
            <p:nvGrpSpPr>
              <p:cNvPr id="519191" name="Group 19"/>
              <p:cNvGrpSpPr>
                <a:grpSpLocks/>
              </p:cNvGrpSpPr>
              <p:nvPr/>
            </p:nvGrpSpPr>
            <p:grpSpPr bwMode="auto">
              <a:xfrm>
                <a:off x="468" y="1947"/>
                <a:ext cx="4932" cy="528"/>
                <a:chOff x="468" y="1918"/>
                <a:chExt cx="4932" cy="528"/>
              </a:xfrm>
            </p:grpSpPr>
            <p:sp>
              <p:nvSpPr>
                <p:cNvPr id="628756"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57"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58"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59"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0"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1"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2"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3"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4"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5"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6"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7"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8"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9"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70"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71"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72"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grpSp>
          <p:sp>
            <p:nvSpPr>
              <p:cNvPr id="628773"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grpSp>
      </p:grpSp>
      <p:sp>
        <p:nvSpPr>
          <p:cNvPr id="628774" name="Line 38"/>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89" name="Rectangle 53"/>
          <p:cNvSpPr>
            <a:spLocks noGrp="1" noChangeArrowheads="1"/>
          </p:cNvSpPr>
          <p:nvPr>
            <p:ph type="title" idx="4294967295"/>
          </p:nvPr>
        </p:nvSpPr>
        <p:spPr>
          <a:xfrm>
            <a:off x="685800" y="381000"/>
            <a:ext cx="7772400" cy="1143000"/>
          </a:xfrm>
          <a:effectLst>
            <a:outerShdw blurRad="63500" dist="35921" dir="2700000" algn="ctr" rotWithShape="0">
              <a:srgbClr val="030201">
                <a:alpha val="74998"/>
              </a:srgbClr>
            </a:outerShdw>
          </a:effectLst>
        </p:spPr>
        <p:txBody>
          <a:bodyPr/>
          <a:lstStyle/>
          <a:p>
            <a:pPr eaLnBrk="1" hangingPunct="1">
              <a:defRPr/>
            </a:pPr>
            <a:r>
              <a:rPr lang="ar-JO" b="1" dirty="0">
                <a:solidFill>
                  <a:schemeClr val="bg1"/>
                </a:solidFill>
                <a:latin typeface="Arial" charset="0"/>
                <a:ea typeface="ＭＳ Ｐゴシック" charset="0"/>
                <a:cs typeface="Arial" charset="0"/>
              </a:rPr>
              <a:t>الإطار : القوة الأشورية</a:t>
            </a:r>
            <a:endParaRPr lang="en-US" dirty="0">
              <a:latin typeface="Arial" charset="0"/>
              <a:ea typeface="ＭＳ Ｐゴシック" charset="0"/>
              <a:cs typeface="Arial" charset="0"/>
            </a:endParaRPr>
          </a:p>
        </p:txBody>
      </p:sp>
      <p:sp>
        <p:nvSpPr>
          <p:cNvPr id="628790" name="Freeform 54"/>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0000"/>
              </a:solidFill>
              <a:ea typeface="Osaka" charset="0"/>
              <a:cs typeface="Osaka" charset="0"/>
            </a:endParaRPr>
          </a:p>
        </p:txBody>
      </p:sp>
      <p:sp>
        <p:nvSpPr>
          <p:cNvPr id="628775" name="Text Box 39"/>
          <p:cNvSpPr txBox="1">
            <a:spLocks noChangeArrowheads="1"/>
          </p:cNvSpPr>
          <p:nvPr/>
        </p:nvSpPr>
        <p:spPr bwMode="auto">
          <a:xfrm>
            <a:off x="2209800" y="2209800"/>
            <a:ext cx="2209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00"/>
                </a:solidFill>
                <a:latin typeface="Arial"/>
                <a:ea typeface="Osaka" charset="0"/>
                <a:cs typeface="Arial"/>
              </a:rPr>
              <a:t>ضعيفة </a:t>
            </a:r>
            <a:r>
              <a:rPr lang="en-US" sz="3600" b="1" dirty="0">
                <a:solidFill>
                  <a:srgbClr val="FFFF00"/>
                </a:solidFill>
                <a:latin typeface="Arial"/>
                <a:ea typeface="Osaka" charset="0"/>
                <a:cs typeface="Arial"/>
              </a:rPr>
              <a:t> </a:t>
            </a:r>
            <a:r>
              <a:rPr lang="ar-JO" sz="3600" b="1" dirty="0">
                <a:solidFill>
                  <a:srgbClr val="FFFF00"/>
                </a:solidFill>
                <a:latin typeface="Arial"/>
                <a:ea typeface="Osaka" charset="0"/>
                <a:cs typeface="Arial"/>
              </a:rPr>
              <a:t>790-745</a:t>
            </a:r>
            <a:endParaRPr lang="en-US" sz="3600" b="1" dirty="0">
              <a:solidFill>
                <a:srgbClr val="FFFF00"/>
              </a:solidFill>
              <a:latin typeface="Arial"/>
              <a:ea typeface="Osaka" charset="0"/>
              <a:cs typeface="Arial"/>
            </a:endParaRPr>
          </a:p>
        </p:txBody>
      </p:sp>
      <p:sp>
        <p:nvSpPr>
          <p:cNvPr id="628793" name="AutoShape 57"/>
          <p:cNvSpPr>
            <a:spLocks noChangeArrowheads="1"/>
          </p:cNvSpPr>
          <p:nvPr/>
        </p:nvSpPr>
        <p:spPr bwMode="auto">
          <a:xfrm rot="-5400000">
            <a:off x="2875620" y="4735252"/>
            <a:ext cx="1326232" cy="23772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628794" name="Text Box 58"/>
          <p:cNvSpPr txBox="1">
            <a:spLocks noChangeArrowheads="1"/>
          </p:cNvSpPr>
          <p:nvPr/>
        </p:nvSpPr>
        <p:spPr bwMode="auto">
          <a:xfrm>
            <a:off x="2438400" y="5445224"/>
            <a:ext cx="2209800" cy="1200329"/>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00"/>
                </a:solidFill>
                <a:latin typeface="Arial"/>
                <a:ea typeface="Osaka" charset="0"/>
                <a:cs typeface="Arial"/>
              </a:rPr>
              <a:t>يونان و عاموس</a:t>
            </a:r>
            <a:endParaRPr lang="en-US" sz="3600" b="1" dirty="0">
              <a:solidFill>
                <a:srgbClr val="FFFF00"/>
              </a:solidFill>
              <a:latin typeface="Arial"/>
              <a:ea typeface="Osaka" charset="0"/>
              <a:cs typeface="Arial"/>
            </a:endParaRPr>
          </a:p>
        </p:txBody>
      </p:sp>
      <p:sp>
        <p:nvSpPr>
          <p:cNvPr id="628795" name="Text Box 59"/>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a:spcBef>
                <a:spcPct val="50000"/>
              </a:spcBef>
              <a:defRPr/>
            </a:pPr>
            <a:r>
              <a:rPr lang="ar-JO" b="1" dirty="0">
                <a:solidFill>
                  <a:srgbClr val="FFFFFF"/>
                </a:solidFill>
                <a:latin typeface="Arial" charset="0"/>
                <a:cs typeface="Arial" charset="0"/>
              </a:rPr>
              <a:t>443</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219843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90" grpId="0" animBg="1"/>
      <p:bldP spid="628775" grpId="0"/>
      <p:bldP spid="628793" grpId="0" animBg="1"/>
      <p:bldP spid="62879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193" name="Picture 6" descr="28 Dav-Sol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54" name="Rectangle 26" descr="Green marble"/>
          <p:cNvSpPr>
            <a:spLocks noGrp="1" noChangeArrowheads="1"/>
          </p:cNvSpPr>
          <p:nvPr>
            <p:ph type="title" idx="4294967295"/>
          </p:nvPr>
        </p:nvSpPr>
        <p:spPr>
          <a:xfrm>
            <a:off x="0" y="109538"/>
            <a:ext cx="3962400" cy="2043172"/>
          </a:xfrm>
          <a:effectLst>
            <a:outerShdw blurRad="63500" dist="107763" dir="2700000" algn="ctr" rotWithShape="0">
              <a:srgbClr val="030201">
                <a:alpha val="74998"/>
              </a:srgbClr>
            </a:outerShdw>
          </a:effectLst>
        </p:spPr>
        <p:txBody>
          <a:bodyPr/>
          <a:lstStyle/>
          <a:p>
            <a:pPr eaLnBrk="1" hangingPunct="1">
              <a:defRPr/>
            </a:pPr>
            <a:r>
              <a:rPr lang="ar-JO" sz="3600" b="1" dirty="0">
                <a:solidFill>
                  <a:srgbClr val="FFFFFF"/>
                </a:solidFill>
                <a:latin typeface="Lucida Handwriting" charset="0"/>
                <a:ea typeface="MS Pゴシック" charset="0"/>
                <a:cs typeface="MS Pゴシック" charset="0"/>
              </a:rPr>
              <a:t>التوسع </a:t>
            </a:r>
            <a:br>
              <a:rPr lang="ar-JO" sz="3600" b="1" dirty="0">
                <a:solidFill>
                  <a:srgbClr val="FFFFFF"/>
                </a:solidFill>
                <a:latin typeface="Lucida Handwriting" charset="0"/>
                <a:ea typeface="MS Pゴシック" charset="0"/>
                <a:cs typeface="MS Pゴシック" charset="0"/>
              </a:rPr>
            </a:br>
            <a:r>
              <a:rPr lang="ar-JO" sz="3600" b="1" dirty="0">
                <a:solidFill>
                  <a:srgbClr val="FFFFFF"/>
                </a:solidFill>
                <a:latin typeface="Lucida Handwriting" charset="0"/>
                <a:ea typeface="MS Pゴシック" charset="0"/>
                <a:cs typeface="MS Pゴシック" charset="0"/>
              </a:rPr>
              <a:t>تحت حكم</a:t>
            </a:r>
            <a:br>
              <a:rPr lang="ar-JO" sz="3600" b="1" dirty="0">
                <a:solidFill>
                  <a:srgbClr val="FFFFFF"/>
                </a:solidFill>
                <a:latin typeface="Lucida Handwriting" charset="0"/>
                <a:ea typeface="MS Pゴシック" charset="0"/>
                <a:cs typeface="MS Pゴシック" charset="0"/>
              </a:rPr>
            </a:br>
            <a:r>
              <a:rPr lang="ar-JO" sz="3600" b="1" dirty="0">
                <a:solidFill>
                  <a:srgbClr val="FFFFFF"/>
                </a:solidFill>
                <a:latin typeface="Lucida Handwriting" charset="0"/>
                <a:ea typeface="MS Pゴシック" charset="0"/>
                <a:cs typeface="MS Pゴシック" charset="0"/>
              </a:rPr>
              <a:t>يربعام 2</a:t>
            </a:r>
            <a:endParaRPr lang="en-US" sz="4800" b="1" dirty="0">
              <a:solidFill>
                <a:srgbClr val="FFFFFF"/>
              </a:solidFill>
              <a:latin typeface="Arial" panose="020B0604020202020204" pitchFamily="34" charset="0"/>
              <a:ea typeface="MS Pゴシック" charset="0"/>
              <a:cs typeface="Arial" panose="020B0604020202020204" pitchFamily="34"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S Pゴシック"/>
                <a:cs typeface="MS Pゴシック"/>
              </a:endParaRPr>
            </a:p>
          </p:txBody>
        </p:sp>
        <p:sp>
          <p:nvSpPr>
            <p:cNvPr id="14" name="TextBox 13"/>
            <p:cNvSpPr txBox="1"/>
            <p:nvPr/>
          </p:nvSpPr>
          <p:spPr>
            <a:xfrm>
              <a:off x="7184902" y="1752600"/>
              <a:ext cx="1959098"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Osaka" charset="0"/>
                  <a:cs typeface="Arial"/>
                </a:rPr>
                <a:t>يربعام 2</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grpSp>
      <p:sp>
        <p:nvSpPr>
          <p:cNvPr id="16" name="TextBox 15"/>
          <p:cNvSpPr txBox="1">
            <a:spLocks noChangeArrowheads="1"/>
          </p:cNvSpPr>
          <p:nvPr/>
        </p:nvSpPr>
        <p:spPr bwMode="auto">
          <a:xfrm>
            <a:off x="0" y="3318570"/>
            <a:ext cx="4495800" cy="3539430"/>
          </a:xfrm>
          <a:prstGeom prst="rect">
            <a:avLst/>
          </a:prstGeom>
          <a:solidFill>
            <a:srgbClr val="232A5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هو رد تخم إسرائيل من مدخل حماة إلى بحر العربة حسب كلام الرب إله إسرائيل الذي تكلم به عن يد عبده يونان بن أمتاي النبي الذي من جت حافر</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(2 مل 14: 25</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بالعبرية بحر العربة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endParaRP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S Pゴシック"/>
                <a:cs typeface="MS Pゴシック"/>
              </a:endParaRPr>
            </a:p>
          </p:txBody>
        </p:sp>
        <p:sp>
          <p:nvSpPr>
            <p:cNvPr id="10" name="TextBox 9"/>
            <p:cNvSpPr txBox="1"/>
            <p:nvPr/>
          </p:nvSpPr>
          <p:spPr>
            <a:xfrm>
              <a:off x="6380390" y="3429000"/>
              <a:ext cx="2328865"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Osaka" charset="0"/>
                  <a:cs typeface="Arial"/>
                </a:rPr>
                <a:t>يربعام 1 (930 ق.م)</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grpSp>
      <p:sp>
        <p:nvSpPr>
          <p:cNvPr id="12" name="TextBox 11">
            <a:extLst>
              <a:ext uri="{FF2B5EF4-FFF2-40B4-BE49-F238E27FC236}">
                <a16:creationId xmlns:a16="http://schemas.microsoft.com/office/drawing/2014/main" id="{675F3F15-908C-BB3E-5ABC-168BAFB0EC9B}"/>
              </a:ext>
            </a:extLst>
          </p:cNvPr>
          <p:cNvSpPr txBox="1">
            <a:spLocks noChangeArrowheads="1"/>
          </p:cNvSpPr>
          <p:nvPr/>
        </p:nvSpPr>
        <p:spPr bwMode="auto">
          <a:xfrm>
            <a:off x="6708650" y="3829110"/>
            <a:ext cx="2435350" cy="731520"/>
          </a:xfrm>
          <a:prstGeom prst="rect">
            <a:avLst/>
          </a:prstGeom>
          <a:solidFill>
            <a:srgbClr val="7E9F7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i="0" u="none" strike="noStrike" kern="1200" cap="none" spc="0" normalizeH="0" baseline="0" noProof="0" dirty="0">
                <a:ln>
                  <a:noFill/>
                </a:ln>
                <a:solidFill>
                  <a:srgbClr val="000000"/>
                </a:solidFill>
                <a:effectLst/>
                <a:uLnTx/>
                <a:uFillTx/>
                <a:latin typeface="Arial" charset="0"/>
                <a:ea typeface="MS Pゴシック" charset="0"/>
                <a:cs typeface="MS Pゴシック" charset="0"/>
              </a:rPr>
              <a:t>مملكة شاول</a:t>
            </a:r>
            <a:endParaRPr kumimoji="0" lang="en-US" sz="2400" b="1" i="1"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
        <p:nvSpPr>
          <p:cNvPr id="15" name="TextBox 14">
            <a:extLst>
              <a:ext uri="{FF2B5EF4-FFF2-40B4-BE49-F238E27FC236}">
                <a16:creationId xmlns:a16="http://schemas.microsoft.com/office/drawing/2014/main" id="{9BEEA78F-6317-803C-979F-F0A16950373F}"/>
              </a:ext>
            </a:extLst>
          </p:cNvPr>
          <p:cNvSpPr txBox="1">
            <a:spLocks noChangeArrowheads="1"/>
          </p:cNvSpPr>
          <p:nvPr/>
        </p:nvSpPr>
        <p:spPr bwMode="auto">
          <a:xfrm>
            <a:off x="6708650" y="4509120"/>
            <a:ext cx="2435350" cy="731520"/>
          </a:xfrm>
          <a:prstGeom prst="rect">
            <a:avLst/>
          </a:prstGeom>
          <a:solidFill>
            <a:srgbClr val="CE87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i="0" u="none" strike="noStrike" kern="1200" cap="none" spc="0" normalizeH="0" baseline="0" noProof="0" dirty="0">
                <a:ln>
                  <a:noFill/>
                </a:ln>
                <a:solidFill>
                  <a:srgbClr val="000000"/>
                </a:solidFill>
                <a:effectLst/>
                <a:uLnTx/>
                <a:uFillTx/>
                <a:latin typeface="Arial" charset="0"/>
                <a:ea typeface="MS Pゴシック" charset="0"/>
                <a:cs typeface="MS Pゴシック" charset="0"/>
              </a:rPr>
              <a:t>مملكة داود</a:t>
            </a:r>
            <a:endParaRPr kumimoji="0" lang="en-US" sz="2400" b="1" i="1"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
        <p:nvSpPr>
          <p:cNvPr id="17" name="Text Box 24">
            <a:extLst>
              <a:ext uri="{FF2B5EF4-FFF2-40B4-BE49-F238E27FC236}">
                <a16:creationId xmlns:a16="http://schemas.microsoft.com/office/drawing/2014/main" id="{99E3DFD4-4933-564D-4444-4FB8C861AB33}"/>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446</a:t>
            </a:r>
          </a:p>
        </p:txBody>
      </p:sp>
    </p:spTree>
    <p:extLst>
      <p:ext uri="{BB962C8B-B14F-4D97-AF65-F5344CB8AC3E}">
        <p14:creationId xmlns:p14="http://schemas.microsoft.com/office/powerpoint/2010/main" val="344354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5" name="Picture 2" descr="PG322A"/>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0" y="7938"/>
            <a:ext cx="9144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836712"/>
          </a:xfrm>
          <a:solidFill>
            <a:srgbClr val="050A00"/>
          </a:solidFill>
          <a:ln w="9525">
            <a:noFill/>
            <a:miter lim="800000"/>
            <a:headEnd/>
            <a:tailEnd/>
          </a:ln>
          <a:effectLst/>
        </p:spPr>
        <p:txBody>
          <a:bodyPr anchor="ctr"/>
          <a:lstStyle/>
          <a:p>
            <a:pPr fontAlgn="auto">
              <a:spcBef>
                <a:spcPts val="0"/>
              </a:spcBef>
              <a:spcAft>
                <a:spcPts val="0"/>
              </a:spcAft>
            </a:pPr>
            <a:r>
              <a:rPr lang="ar-JO" b="1" dirty="0">
                <a:solidFill>
                  <a:srgbClr val="FFFFFF"/>
                </a:solidFill>
                <a:effectLst>
                  <a:outerShdw blurRad="38100" dist="38100" dir="2700000" algn="tl">
                    <a:srgbClr val="000000"/>
                  </a:outerShdw>
                </a:effectLst>
                <a:latin typeface="Arial"/>
                <a:ea typeface="ＭＳ Ｐゴシック" charset="0"/>
                <a:cs typeface="Arial"/>
              </a:rPr>
              <a:t>مش من العاج من زمن عاموس</a:t>
            </a:r>
            <a:endParaRPr lang="en-US" b="1" dirty="0">
              <a:solidFill>
                <a:srgbClr val="FFFFFF"/>
              </a:solidFill>
              <a:effectLst>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221016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EAEAEA"/>
                </a:solidFill>
                <a:effectLst/>
                <a:latin typeface="Arial" charset="0"/>
                <a:ea typeface="ＭＳ Ｐゴシック" charset="0"/>
              </a:rPr>
              <a:t>مخاطر الرخاء</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859375381"/>
              </p:ext>
            </p:extLst>
          </p:nvPr>
        </p:nvGraphicFramePr>
        <p:xfrm>
          <a:off x="0" y="1220788"/>
          <a:ext cx="9144000" cy="5664206"/>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ＭＳ Ｐゴシック" charset="0"/>
                          <a:cs typeface="Arial" charset="0"/>
                        </a:rPr>
                        <a:t>يونان</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ＭＳ Ｐゴシック" charset="0"/>
                          <a:cs typeface="Arial" charset="0"/>
                        </a:rPr>
                        <a:t>عاموس</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ＭＳ Ｐゴシック" charset="0"/>
                          <a:cs typeface="Arial" charset="0"/>
                        </a:rPr>
                        <a:t>هوشع</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المسؤولية المطروحة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كرازية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اجتماعي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روحي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مشكلة إسرائيل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قصر النظر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الظلم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الزنا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صفة الله</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الرحمة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العدل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الأمانة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الكلمة المفتاحية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التحنن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الظلم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الإخلاص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7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الملخص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b="1" dirty="0"/>
                        <a:t>يهتم الله حتى بالأمم القساة ،  لذا يجب عليك عمل ذلك أنت أيضًا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عادل معك لذا يجب أن تكون عادلاً مع الآخرين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مخلص معك فكن مخلصاً معه</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التوازي المعاصر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فشل المسؤولية الإرسالية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اضطهاد الخادمات و العمال الأجانب</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إله الكنيسة هو الحداثة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2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تاريخ الخدمة</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r>
                        <a:rPr kumimoji="0" lang="ar-JO" sz="1800" b="1" i="0" u="none" strike="noStrike" cap="none" normalizeH="0" baseline="0" dirty="0">
                          <a:ln>
                            <a:noFill/>
                          </a:ln>
                          <a:solidFill>
                            <a:schemeClr val="tx1"/>
                          </a:solidFill>
                          <a:effectLst/>
                          <a:latin typeface="Arial" charset="0"/>
                          <a:ea typeface="ＭＳ Ｐゴシック" charset="0"/>
                          <a:cs typeface="Arial" charset="0"/>
                        </a:rPr>
                        <a:t>تقريباً</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785-758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بدء حكم يربعام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767-753</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ar-JO" sz="1800" b="1" i="0" u="none" strike="noStrike" cap="none" normalizeH="0" baseline="0" dirty="0">
                          <a:ln>
                            <a:noFill/>
                          </a:ln>
                          <a:solidFill>
                            <a:schemeClr val="tx1"/>
                          </a:solidFill>
                          <a:effectLst/>
                          <a:latin typeface="Arial" charset="0"/>
                          <a:ea typeface="ＭＳ Ｐゴシック" charset="0"/>
                          <a:cs typeface="Arial" charset="0"/>
                        </a:rPr>
                        <a:t>منتصف حكم يربعام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755-710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نهاية حكم يربعام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273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242738" name="Text Box 123"/>
          <p:cNvSpPr txBox="1">
            <a:spLocks noChangeArrowheads="1"/>
          </p:cNvSpPr>
          <p:nvPr/>
        </p:nvSpPr>
        <p:spPr bwMode="auto">
          <a:xfrm>
            <a:off x="84582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ar-JO" b="1" dirty="0">
                <a:solidFill>
                  <a:srgbClr val="000000"/>
                </a:solidFill>
                <a:latin typeface="Arial" charset="0"/>
                <a:cs typeface="Arial" charset="0"/>
              </a:rPr>
              <a:t>592</a:t>
            </a:r>
            <a:endParaRPr lang="en-US" dirty="0">
              <a:solidFill>
                <a:srgbClr val="000000"/>
              </a:solidFill>
              <a:latin typeface="Arial" charset="0"/>
              <a:cs typeface="Arial" charset="0"/>
            </a:endParaRPr>
          </a:p>
        </p:txBody>
      </p:sp>
      <p:sp>
        <p:nvSpPr>
          <p:cNvPr id="7" name="Rectangle 6"/>
          <p:cNvSpPr>
            <a:spLocks noChangeArrowheads="1"/>
          </p:cNvSpPr>
          <p:nvPr/>
        </p:nvSpPr>
        <p:spPr bwMode="auto">
          <a:xfrm>
            <a:off x="6875463" y="1214863"/>
            <a:ext cx="2305050" cy="5661025"/>
          </a:xfrm>
          <a:prstGeom prst="rect">
            <a:avLst/>
          </a:prstGeom>
          <a:noFill/>
          <a:ln w="76200">
            <a:solidFill>
              <a:srgbClr val="66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20949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2"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3"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4"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5"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6"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7"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8441" name="Text Box 10"/>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outerShdw>
                </a:effectLst>
                <a:latin typeface="Arial" charset="0"/>
                <a:cs typeface="Arial" charset="0"/>
              </a:rPr>
              <a:t>342</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931</a:t>
            </a:r>
            <a:endParaRPr lang="en-US" sz="2800" dirty="0">
              <a:solidFill>
                <a:srgbClr val="FFFFFF"/>
              </a:solidFill>
              <a:latin typeface="Arial" charset="0"/>
              <a:cs typeface="Arial" charset="0"/>
            </a:endParaRP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dirty="0">
                <a:solidFill>
                  <a:srgbClr val="FFFFFF"/>
                </a:solidFill>
                <a:latin typeface="Arial"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586</a:t>
            </a:r>
            <a:endParaRPr lang="en-US" sz="2800" dirty="0">
              <a:solidFill>
                <a:srgbClr val="FFFFFF"/>
              </a:solidFill>
              <a:latin typeface="Arial" charset="0"/>
              <a:cs typeface="Arial" charset="0"/>
            </a:endParaRP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عوبديا</a:t>
            </a:r>
            <a:endParaRPr lang="en-US" sz="2800" dirty="0">
              <a:solidFill>
                <a:srgbClr val="FFFFFF"/>
              </a:solidFill>
              <a:latin typeface="Arial" charset="0"/>
              <a:cs typeface="Arial"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يونان</a:t>
            </a:r>
            <a:endParaRPr lang="en-US" sz="2800" dirty="0">
              <a:solidFill>
                <a:srgbClr val="FFFFFF"/>
              </a:solidFill>
              <a:latin typeface="Arial" charset="0"/>
              <a:cs typeface="Arial"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عاموس</a:t>
            </a:r>
            <a:endParaRPr lang="en-US" sz="2800" dirty="0">
              <a:solidFill>
                <a:srgbClr val="FFFFFF"/>
              </a:solidFill>
              <a:latin typeface="Arial" charset="0"/>
              <a:cs typeface="Arial" charset="0"/>
            </a:endParaRPr>
          </a:p>
        </p:txBody>
      </p:sp>
      <p:sp>
        <p:nvSpPr>
          <p:cNvPr id="112669"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12670" name="Rectangle 33"/>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kumimoji="1" lang="ar-JO" sz="2800" dirty="0">
                <a:solidFill>
                  <a:srgbClr val="EAEAEA"/>
                </a:solidFill>
                <a:latin typeface="Arial" charset="0"/>
                <a:cs typeface="Arial" charset="0"/>
              </a:rPr>
              <a:t>التواريخ الرئيسية</a:t>
            </a:r>
            <a:endParaRPr kumimoji="1" lang="en-US" sz="2800" dirty="0">
              <a:solidFill>
                <a:srgbClr val="EAEAEA"/>
              </a:solidFill>
              <a:latin typeface="Arial" charset="0"/>
              <a:cs typeface="Arial" charset="0"/>
            </a:endParaRPr>
          </a:p>
        </p:txBody>
      </p:sp>
      <p:sp>
        <p:nvSpPr>
          <p:cNvPr id="112671"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ar-JO" sz="3200" kern="10" dirty="0">
                <a:ln w="9525">
                  <a:round/>
                  <a:headEnd/>
                  <a:tailEnd/>
                </a:ln>
                <a:gradFill rotWithShape="1">
                  <a:gsLst>
                    <a:gs pos="0">
                      <a:srgbClr val="FFFFCC"/>
                    </a:gs>
                    <a:gs pos="100000">
                      <a:srgbClr val="FF9999"/>
                    </a:gs>
                  </a:gsLst>
                  <a:lin ang="5400000" scaled="1"/>
                </a:gradFill>
                <a:latin typeface="Arial"/>
                <a:ea typeface="Arial"/>
                <a:cs typeface="Arial"/>
              </a:rPr>
              <a:t>ترتيب الأنبياء</a:t>
            </a:r>
            <a:endParaRPr lang="en-US" sz="3200" kern="10" dirty="0">
              <a:ln w="9525">
                <a:round/>
                <a:headEnd/>
                <a:tailEnd/>
              </a:ln>
              <a:gradFill rotWithShape="1">
                <a:gsLst>
                  <a:gs pos="0">
                    <a:srgbClr val="FFFFCC"/>
                  </a:gs>
                  <a:gs pos="100000">
                    <a:srgbClr val="FF9999"/>
                  </a:gs>
                </a:gsLst>
                <a:lin ang="5400000" scaled="1"/>
              </a:gradFill>
              <a:latin typeface="Arial"/>
              <a:ea typeface="Arial"/>
              <a:cs typeface="Arial"/>
            </a:endParaRPr>
          </a:p>
        </p:txBody>
      </p:sp>
    </p:spTree>
    <p:extLst>
      <p:ext uri="{BB962C8B-B14F-4D97-AF65-F5344CB8AC3E}">
        <p14:creationId xmlns:p14="http://schemas.microsoft.com/office/powerpoint/2010/main" val="153943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82946" name="Rectangle 2"/>
          <p:cNvSpPr>
            <a:spLocks noGrp="1" noChangeArrowheads="1"/>
          </p:cNvSpPr>
          <p:nvPr>
            <p:ph type="title"/>
          </p:nvPr>
        </p:nvSpPr>
        <p:spPr>
          <a:xfrm>
            <a:off x="0" y="116632"/>
            <a:ext cx="8458200" cy="1143000"/>
          </a:xfrm>
        </p:spPr>
        <p:txBody>
          <a:bodyPr/>
          <a:lstStyle/>
          <a:p>
            <a:pPr eaLnBrk="1" hangingPunct="1"/>
            <a:r>
              <a:rPr lang="ar-JO" b="1" dirty="0">
                <a:solidFill>
                  <a:srgbClr val="FFFFFF"/>
                </a:solidFill>
                <a:effectLst>
                  <a:glow rad="228600">
                    <a:schemeClr val="tx1"/>
                  </a:glow>
                </a:effectLst>
                <a:latin typeface="Arial" charset="0"/>
                <a:ea typeface="ＭＳ Ｐゴシック" charset="0"/>
                <a:cs typeface="Arial" charset="0"/>
              </a:rPr>
              <a:t>التأليف و التاريخ</a:t>
            </a:r>
            <a:endParaRPr lang="en-GB" b="1" dirty="0">
              <a:solidFill>
                <a:srgbClr val="FFFFFF"/>
              </a:solidFill>
              <a:effectLst>
                <a:glow rad="228600">
                  <a:schemeClr val="tx1"/>
                </a:glow>
              </a:effectLst>
              <a:latin typeface="Arial" charset="0"/>
              <a:ea typeface="ＭＳ Ｐゴシック" charset="0"/>
              <a:cs typeface="Arial" charset="0"/>
            </a:endParaRPr>
          </a:p>
        </p:txBody>
      </p:sp>
      <p:sp>
        <p:nvSpPr>
          <p:cNvPr id="20484" name="Text Box 4"/>
          <p:cNvSpPr txBox="1">
            <a:spLocks noChangeArrowheads="1"/>
          </p:cNvSpPr>
          <p:nvPr/>
        </p:nvSpPr>
        <p:spPr bwMode="auto">
          <a:xfrm>
            <a:off x="8028384" y="44624"/>
            <a:ext cx="1126105" cy="769441"/>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defRPr sz="4400" b="1">
                <a:solidFill>
                  <a:srgbClr val="FFFFFF"/>
                </a:solidFill>
                <a:effectLst>
                  <a:glow rad="228600">
                    <a:schemeClr val="tx1"/>
                  </a:glow>
                </a:effectLst>
                <a:latin typeface="Arial" charset="0"/>
                <a:cs typeface="Arial" charset="0"/>
              </a:defRPr>
            </a:lvl1pPr>
            <a:lvl2pPr algn="ctr" eaLnBrk="0" hangingPunct="0">
              <a:defRPr sz="4400">
                <a:solidFill>
                  <a:schemeClr val="tx2"/>
                </a:solidFill>
                <a:latin typeface="Times New Roman" pitchFamily="19" charset="0"/>
                <a:ea typeface="ＭＳ Ｐゴシック" pitchFamily="-112" charset="-128"/>
                <a:cs typeface="ＭＳ Ｐゴシック" pitchFamily="-112" charset="-128"/>
              </a:defRPr>
            </a:lvl2pPr>
            <a:lvl3pPr algn="ctr" eaLnBrk="0" hangingPunct="0">
              <a:defRPr sz="4400">
                <a:solidFill>
                  <a:schemeClr val="tx2"/>
                </a:solidFill>
                <a:latin typeface="Times New Roman" pitchFamily="19" charset="0"/>
                <a:ea typeface="ＭＳ Ｐゴシック" pitchFamily="-112" charset="-128"/>
                <a:cs typeface="ＭＳ Ｐゴシック" pitchFamily="-112" charset="-128"/>
              </a:defRPr>
            </a:lvl3pPr>
            <a:lvl4pPr algn="ctr" eaLnBrk="0" hangingPunct="0">
              <a:defRPr sz="4400">
                <a:solidFill>
                  <a:schemeClr val="tx2"/>
                </a:solidFill>
                <a:latin typeface="Times New Roman" pitchFamily="19" charset="0"/>
                <a:ea typeface="ＭＳ Ｐゴシック" pitchFamily="-112" charset="-128"/>
                <a:cs typeface="ＭＳ Ｐゴシック" pitchFamily="-112" charset="-128"/>
              </a:defRPr>
            </a:lvl4pPr>
            <a:lvl5pPr algn="ctr" eaLnBrk="0" hangingPunct="0">
              <a:defRPr sz="4400">
                <a:solidFill>
                  <a:schemeClr val="tx2"/>
                </a:solidFill>
                <a:latin typeface="Times New Roman" pitchFamily="19"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9" charset="0"/>
              </a:defRPr>
            </a:lvl6pPr>
            <a:lvl7pPr marL="914400" algn="ctr" fontAlgn="base">
              <a:spcBef>
                <a:spcPct val="0"/>
              </a:spcBef>
              <a:spcAft>
                <a:spcPct val="0"/>
              </a:spcAft>
              <a:defRPr sz="4400">
                <a:solidFill>
                  <a:schemeClr val="tx2"/>
                </a:solidFill>
                <a:latin typeface="Times New Roman" pitchFamily="19" charset="0"/>
              </a:defRPr>
            </a:lvl7pPr>
            <a:lvl8pPr marL="1371600" algn="ctr" fontAlgn="base">
              <a:spcBef>
                <a:spcPct val="0"/>
              </a:spcBef>
              <a:spcAft>
                <a:spcPct val="0"/>
              </a:spcAft>
              <a:defRPr sz="4400">
                <a:solidFill>
                  <a:schemeClr val="tx2"/>
                </a:solidFill>
                <a:latin typeface="Times New Roman" pitchFamily="19" charset="0"/>
              </a:defRPr>
            </a:lvl8pPr>
            <a:lvl9pPr marL="1828800" algn="ctr" fontAlgn="base">
              <a:spcBef>
                <a:spcPct val="0"/>
              </a:spcBef>
              <a:spcAft>
                <a:spcPct val="0"/>
              </a:spcAft>
              <a:defRPr sz="4400">
                <a:solidFill>
                  <a:schemeClr val="tx2"/>
                </a:solidFill>
                <a:latin typeface="Times New Roman" pitchFamily="19" charset="0"/>
              </a:defRPr>
            </a:lvl9pPr>
          </a:lstStyle>
          <a:p>
            <a:r>
              <a:rPr lang="ar-JO" sz="2400" dirty="0"/>
              <a:t>584</a:t>
            </a:r>
            <a:endParaRPr lang="en-US" sz="2400" dirty="0"/>
          </a:p>
        </p:txBody>
      </p:sp>
      <p:sp>
        <p:nvSpPr>
          <p:cNvPr id="20485" name="Rectangle 5"/>
          <p:cNvSpPr>
            <a:spLocks noChangeArrowheads="1"/>
          </p:cNvSpPr>
          <p:nvPr/>
        </p:nvSpPr>
        <p:spPr bwMode="auto">
          <a:xfrm>
            <a:off x="292849" y="2743200"/>
            <a:ext cx="8820472"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a:spcBef>
                <a:spcPct val="20000"/>
              </a:spcBef>
              <a:buFontTx/>
              <a:buChar char="•"/>
            </a:pPr>
            <a:r>
              <a:rPr lang="ar-JO" sz="3200" b="1" dirty="0">
                <a:solidFill>
                  <a:srgbClr val="FFFFFF"/>
                </a:solidFill>
                <a:effectLst>
                  <a:glow rad="228600">
                    <a:schemeClr val="tx1"/>
                  </a:glow>
                </a:effectLst>
                <a:latin typeface="Arial" charset="0"/>
                <a:cs typeface="Times New Roman" charset="0"/>
              </a:rPr>
              <a:t>عاموس غير معروف خارج كتاباته</a:t>
            </a:r>
            <a:r>
              <a:rPr lang="en-GB" sz="3200" b="1" dirty="0">
                <a:solidFill>
                  <a:srgbClr val="FFFFFF"/>
                </a:solidFill>
                <a:effectLst>
                  <a:glow rad="228600">
                    <a:schemeClr val="tx1"/>
                  </a:glow>
                </a:effectLst>
                <a:latin typeface="Arial" charset="0"/>
                <a:cs typeface="Times New Roman" charset="0"/>
              </a:rPr>
              <a:t> </a:t>
            </a:r>
            <a:endParaRPr lang="en-US" sz="3200" b="1" dirty="0">
              <a:solidFill>
                <a:srgbClr val="FFFFFF"/>
              </a:solidFill>
              <a:effectLst>
                <a:glow rad="228600">
                  <a:schemeClr val="tx1"/>
                </a:glow>
              </a:effectLst>
              <a:latin typeface="Arial" charset="0"/>
              <a:cs typeface="Times New Roman" charset="0"/>
            </a:endParaRPr>
          </a:p>
          <a:p>
            <a:pPr marL="342900" indent="-342900" algn="r" rtl="1">
              <a:spcBef>
                <a:spcPct val="20000"/>
              </a:spcBef>
              <a:buFontTx/>
              <a:buChar char="•"/>
            </a:pPr>
            <a:r>
              <a:rPr lang="ar-JO" sz="3200" b="1" dirty="0">
                <a:solidFill>
                  <a:srgbClr val="FFFFFF"/>
                </a:solidFill>
                <a:effectLst>
                  <a:glow rad="228600">
                    <a:schemeClr val="tx1"/>
                  </a:glow>
                </a:effectLst>
                <a:latin typeface="Arial" charset="0"/>
                <a:cs typeface="Times New Roman" charset="0"/>
              </a:rPr>
              <a:t>الأصل من تقوع</a:t>
            </a:r>
          </a:p>
          <a:p>
            <a:pPr marL="342900" indent="-342900" algn="r" rtl="1">
              <a:spcBef>
                <a:spcPct val="20000"/>
              </a:spcBef>
              <a:buFontTx/>
              <a:buChar char="•"/>
            </a:pPr>
            <a:r>
              <a:rPr lang="ar-JO" sz="3200" b="1" dirty="0">
                <a:solidFill>
                  <a:srgbClr val="FFFFFF"/>
                </a:solidFill>
                <a:effectLst>
                  <a:glow rad="228600">
                    <a:schemeClr val="tx1"/>
                  </a:glow>
                </a:effectLst>
                <a:latin typeface="Arial" charset="0"/>
                <a:cs typeface="Times New Roman" charset="0"/>
              </a:rPr>
              <a:t>راعي (1: 1) أو من الممكن أن يكون رجل أعمال</a:t>
            </a:r>
          </a:p>
          <a:p>
            <a:pPr marL="342900" indent="-342900" algn="r" rtl="1">
              <a:spcBef>
                <a:spcPct val="20000"/>
              </a:spcBef>
              <a:buFontTx/>
              <a:buChar char="•"/>
            </a:pPr>
            <a:r>
              <a:rPr lang="ar-JO" sz="3200" b="1" dirty="0">
                <a:solidFill>
                  <a:srgbClr val="FFFFFF"/>
                </a:solidFill>
                <a:effectLst>
                  <a:glow rad="228600">
                    <a:schemeClr val="tx1"/>
                  </a:glow>
                </a:effectLst>
                <a:latin typeface="Arial" charset="0"/>
                <a:cs typeface="Times New Roman" charset="0"/>
              </a:rPr>
              <a:t>جاني جميز (7: 14)</a:t>
            </a:r>
            <a:endParaRPr lang="en-GB" sz="3200" b="1" dirty="0">
              <a:solidFill>
                <a:srgbClr val="FFFFFF"/>
              </a:solidFill>
              <a:effectLst>
                <a:glow rad="228600">
                  <a:schemeClr val="tx1"/>
                </a:glow>
              </a:effectLst>
              <a:latin typeface="Arial" charset="0"/>
              <a:cs typeface="Times New Roman" charset="0"/>
            </a:endParaRPr>
          </a:p>
          <a:p>
            <a:pPr marL="342900" indent="-342900" algn="r" rtl="1">
              <a:spcBef>
                <a:spcPct val="20000"/>
              </a:spcBef>
              <a:buFontTx/>
              <a:buChar char="•"/>
            </a:pPr>
            <a:r>
              <a:rPr lang="ar-JO" sz="3200" b="1" dirty="0">
                <a:solidFill>
                  <a:srgbClr val="FFFFFF"/>
                </a:solidFill>
                <a:effectLst>
                  <a:glow rad="228600">
                    <a:schemeClr val="tx1"/>
                  </a:glow>
                </a:effectLst>
                <a:latin typeface="Arial" charset="0"/>
                <a:cs typeface="Times New Roman" charset="0"/>
              </a:rPr>
              <a:t>عاش خلال فترة الحكم المزدهر لعزيا ملك يهوذا (779-740 ق.م) و يربهعام الثاني ملك السامرة (783-743 ق.م)</a:t>
            </a:r>
            <a:r>
              <a:rPr lang="en-GB" sz="3200" b="1" dirty="0">
                <a:solidFill>
                  <a:srgbClr val="FFFFFF"/>
                </a:solidFill>
                <a:effectLst>
                  <a:glow rad="228600">
                    <a:schemeClr val="tx1"/>
                  </a:glow>
                </a:effectLst>
                <a:latin typeface="Arial"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 calcmode="lin" valueType="num">
                                      <p:cBhvr additive="base">
                                        <p:cTn id="7" dur="500" fill="hold"/>
                                        <p:tgtEl>
                                          <p:spTgt spid="204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5">
                                            <p:txEl>
                                              <p:pRg st="1" end="1"/>
                                            </p:txEl>
                                          </p:spTgt>
                                        </p:tgtEl>
                                        <p:attrNameLst>
                                          <p:attrName>style.visibility</p:attrName>
                                        </p:attrNameLst>
                                      </p:cBhvr>
                                      <p:to>
                                        <p:strVal val="visible"/>
                                      </p:to>
                                    </p:set>
                                    <p:anim calcmode="lin" valueType="num">
                                      <p:cBhvr additive="base">
                                        <p:cTn id="13" dur="500" fill="hold"/>
                                        <p:tgtEl>
                                          <p:spTgt spid="204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5">
                                            <p:txEl>
                                              <p:pRg st="2" end="2"/>
                                            </p:txEl>
                                          </p:spTgt>
                                        </p:tgtEl>
                                        <p:attrNameLst>
                                          <p:attrName>style.visibility</p:attrName>
                                        </p:attrNameLst>
                                      </p:cBhvr>
                                      <p:to>
                                        <p:strVal val="visible"/>
                                      </p:to>
                                    </p:set>
                                    <p:anim calcmode="lin" valueType="num">
                                      <p:cBhvr additive="base">
                                        <p:cTn id="19" dur="500" fill="hold"/>
                                        <p:tgtEl>
                                          <p:spTgt spid="204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5">
                                            <p:txEl>
                                              <p:pRg st="3" end="3"/>
                                            </p:txEl>
                                          </p:spTgt>
                                        </p:tgtEl>
                                        <p:attrNameLst>
                                          <p:attrName>style.visibility</p:attrName>
                                        </p:attrNameLst>
                                      </p:cBhvr>
                                      <p:to>
                                        <p:strVal val="visible"/>
                                      </p:to>
                                    </p:set>
                                    <p:anim calcmode="lin" valueType="num">
                                      <p:cBhvr additive="base">
                                        <p:cTn id="25" dur="500" fill="hold"/>
                                        <p:tgtEl>
                                          <p:spTgt spid="204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5">
                                            <p:txEl>
                                              <p:pRg st="4" end="4"/>
                                            </p:txEl>
                                          </p:spTgt>
                                        </p:tgtEl>
                                        <p:attrNameLst>
                                          <p:attrName>style.visibility</p:attrName>
                                        </p:attrNameLst>
                                      </p:cBhvr>
                                      <p:to>
                                        <p:strVal val="visible"/>
                                      </p:to>
                                    </p:set>
                                    <p:anim calcmode="lin" valueType="num">
                                      <p:cBhvr additive="base">
                                        <p:cTn id="31" dur="500" fill="hold"/>
                                        <p:tgtEl>
                                          <p:spTgt spid="204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ROPH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915400" cy="671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Oval 3"/>
          <p:cNvSpPr>
            <a:spLocks noChangeArrowheads="1"/>
          </p:cNvSpPr>
          <p:nvPr/>
        </p:nvSpPr>
        <p:spPr bwMode="auto">
          <a:xfrm>
            <a:off x="3200400" y="4495800"/>
            <a:ext cx="1676400" cy="914400"/>
          </a:xfrm>
          <a:prstGeom prst="ellipse">
            <a:avLst/>
          </a:pr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
        <p:nvSpPr>
          <p:cNvPr id="24580"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0" hangingPunct="0">
              <a:defRPr/>
            </a:pPr>
            <a:r>
              <a:rPr lang="ar-JO" b="1" dirty="0">
                <a:solidFill>
                  <a:schemeClr val="bg1"/>
                </a:solidFill>
                <a:latin typeface="Arial"/>
                <a:ea typeface="+mn-ea"/>
                <a:cs typeface="Arial"/>
              </a:rPr>
              <a:t>584</a:t>
            </a:r>
            <a:endParaRPr lang="en-US" b="1" dirty="0">
              <a:solidFill>
                <a:schemeClr val="bg1"/>
              </a:solidFill>
              <a:latin typeface="Arial"/>
              <a:ea typeface="+mn-ea"/>
              <a:cs typeface="Arial"/>
            </a:endParaRPr>
          </a:p>
        </p:txBody>
      </p:sp>
      <p:sp>
        <p:nvSpPr>
          <p:cNvPr id="84996" name="Rectangle 5"/>
          <p:cNvSpPr>
            <a:spLocks noGrp="1" noChangeArrowheads="1"/>
          </p:cNvSpPr>
          <p:nvPr>
            <p:ph type="ctrTitle"/>
          </p:nvPr>
        </p:nvSpPr>
        <p:spPr>
          <a:xfrm>
            <a:off x="0" y="838200"/>
            <a:ext cx="2743200" cy="1752600"/>
          </a:xfrm>
          <a:solidFill>
            <a:schemeClr val="tx2"/>
          </a:solidFill>
        </p:spPr>
        <p:txBody>
          <a:bodyPr/>
          <a:lstStyle/>
          <a:p>
            <a:pPr eaLnBrk="1" hangingPunct="1"/>
            <a:r>
              <a:rPr lang="ar-JO" dirty="0">
                <a:solidFill>
                  <a:srgbClr val="FFFFFF"/>
                </a:solidFill>
                <a:latin typeface="Arial" charset="0"/>
                <a:ea typeface="ＭＳ Ｐゴシック" charset="0"/>
                <a:cs typeface="Arial" charset="0"/>
              </a:rPr>
              <a:t>أين تقوع ؟</a:t>
            </a:r>
            <a:endParaRPr lang="en-US" dirty="0">
              <a:solidFill>
                <a:srgbClr val="FFFFFF"/>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1000" fill="hold"/>
                                        <p:tgtEl>
                                          <p:spTgt spid="24579"/>
                                        </p:tgtEl>
                                        <p:attrNameLst>
                                          <p:attrName>ppt_w</p:attrName>
                                        </p:attrNameLst>
                                      </p:cBhvr>
                                      <p:tavLst>
                                        <p:tav tm="0">
                                          <p:val>
                                            <p:fltVal val="0"/>
                                          </p:val>
                                        </p:tav>
                                        <p:tav tm="100000">
                                          <p:val>
                                            <p:strVal val="#ppt_w"/>
                                          </p:val>
                                        </p:tav>
                                      </p:tavLst>
                                    </p:anim>
                                    <p:anim calcmode="lin" valueType="num">
                                      <p:cBhvr>
                                        <p:cTn id="8" dur="1000" fill="hold"/>
                                        <p:tgtEl>
                                          <p:spTgt spid="24579"/>
                                        </p:tgtEl>
                                        <p:attrNameLst>
                                          <p:attrName>ppt_h</p:attrName>
                                        </p:attrNameLst>
                                      </p:cBhvr>
                                      <p:tavLst>
                                        <p:tav tm="0">
                                          <p:val>
                                            <p:fltVal val="0"/>
                                          </p:val>
                                        </p:tav>
                                        <p:tav tm="100000">
                                          <p:val>
                                            <p:strVal val="#ppt_h"/>
                                          </p:val>
                                        </p:tav>
                                      </p:tavLst>
                                    </p:anim>
                                    <p:anim calcmode="lin" valueType="num">
                                      <p:cBhvr>
                                        <p:cTn id="9" dur="1000" fill="hold"/>
                                        <p:tgtEl>
                                          <p:spTgt spid="245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الظلم</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عاموس</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583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797695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lgn="l">
              <a:defRPr/>
            </a:pPr>
            <a:r>
              <a:rPr lang="ar-JO" sz="4800" b="1" dirty="0">
                <a:solidFill>
                  <a:srgbClr val="FFFFFF"/>
                </a:solidFill>
                <a:effectLst>
                  <a:glow rad="127000">
                    <a:schemeClr val="tx1"/>
                  </a:glow>
                </a:effectLst>
                <a:latin typeface="Arial" charset="0"/>
                <a:ea typeface="ＭＳ Ｐゴシック" charset="0"/>
                <a:cs typeface="ＭＳ Ｐゴシック" charset="0"/>
              </a:rPr>
              <a:t>نظرة الله للظلم</a:t>
            </a:r>
            <a:endParaRPr lang="en-US" sz="48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550862" y="620688"/>
            <a:ext cx="3563888"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SG" sz="3200" dirty="0"/>
              <a:t>	</a:t>
            </a:r>
            <a:r>
              <a:rPr lang="ar-JO" sz="3200" dirty="0"/>
              <a:t>فقال إن الرب يزمجر من صهيون و يعطي صوته من أورشليم </a:t>
            </a:r>
          </a:p>
          <a:p>
            <a:r>
              <a:rPr lang="ar-JO" sz="3200" dirty="0"/>
              <a:t>فتنوح مراعي الرعاة و ييبس رأس الكرمل</a:t>
            </a:r>
            <a:endParaRPr lang="en-US" sz="3200" dirty="0"/>
          </a:p>
        </p:txBody>
      </p:sp>
      <p:sp>
        <p:nvSpPr>
          <p:cNvPr id="6" name="Rectangle 2"/>
          <p:cNvSpPr txBox="1">
            <a:spLocks noChangeArrowheads="1"/>
          </p:cNvSpPr>
          <p:nvPr/>
        </p:nvSpPr>
        <p:spPr bwMode="auto">
          <a:xfrm>
            <a:off x="323528"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عاموس 1: 2</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583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487686325"/>
      </p:ext>
    </p:extLst>
  </p:cSld>
  <p:clrMapOvr>
    <a:overrideClrMapping bg1="lt1" tx1="dk1" bg2="lt2" tx2="dk2" accent1="accent1" accent2="accent2" accent3="accent3" accent4="accent4" accent5="accent5" accent6="accent6" hlink="hlink" folHlink="folHlink"/>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626" name="Rectangle 2" descr="Brown marble"/>
          <p:cNvSpPr>
            <a:spLocks noGrp="1" noChangeArrowheads="1"/>
          </p:cNvSpPr>
          <p:nvPr>
            <p:ph type="title"/>
          </p:nvPr>
        </p:nvSpPr>
        <p:spPr>
          <a:xfrm>
            <a:off x="685800" y="228600"/>
            <a:ext cx="7772400" cy="1143000"/>
          </a:xfrm>
          <a:blipFill dpi="0" rotWithShape="0">
            <a:blip r:embed="rId4"/>
            <a:srcRect/>
            <a:tile tx="0" ty="0" sx="100000" sy="100000" flip="none" algn="tl"/>
          </a:blip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الخلفية التاريخية</a:t>
            </a:r>
            <a:endParaRPr lang="en-GB" b="1" dirty="0">
              <a:solidFill>
                <a:schemeClr val="bg1"/>
              </a:solidFill>
              <a:effectLst>
                <a:glow rad="152400">
                  <a:schemeClr val="tx1"/>
                </a:glow>
                <a:outerShdw blurRad="38100" dist="38100" dir="2700000" algn="tl">
                  <a:srgbClr val="000000">
                    <a:alpha val="43137"/>
                  </a:srgbClr>
                </a:outerShdw>
              </a:effectLst>
              <a:latin typeface="Arial" charset="0"/>
              <a:ea typeface="Times New Roman" charset="0"/>
            </a:endParaRPr>
          </a:p>
        </p:txBody>
      </p:sp>
      <p:sp>
        <p:nvSpPr>
          <p:cNvPr id="26628" name="Text Box 4"/>
          <p:cNvSpPr txBox="1">
            <a:spLocks noChangeArrowheads="1"/>
          </p:cNvSpPr>
          <p:nvPr/>
        </p:nvSpPr>
        <p:spPr bwMode="auto">
          <a:xfrm>
            <a:off x="8426450" y="76200"/>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chemeClr val="bg1"/>
                </a:solidFill>
                <a:effectLst>
                  <a:glow rad="152400">
                    <a:schemeClr val="tx1"/>
                  </a:glow>
                  <a:outerShdw blurRad="38100" dist="38100" dir="2700000" algn="tl">
                    <a:srgbClr val="000000">
                      <a:alpha val="43137"/>
                    </a:srgbClr>
                  </a:outerShdw>
                </a:effectLst>
                <a:latin typeface="Arial" charset="0"/>
                <a:cs typeface="Arial" charset="0"/>
              </a:rPr>
              <a:t>584</a:t>
            </a:r>
            <a:endParaRPr lang="en-US" b="1" dirty="0">
              <a:solidFill>
                <a:schemeClr val="bg1"/>
              </a:solidFill>
              <a:effectLst>
                <a:glow rad="152400">
                  <a:schemeClr val="tx1"/>
                </a:glow>
                <a:outerShdw blurRad="38100" dist="38100" dir="2700000" algn="tl">
                  <a:srgbClr val="000000">
                    <a:alpha val="43137"/>
                  </a:srgbClr>
                </a:outerShdw>
              </a:effectLst>
              <a:latin typeface="Arial" charset="0"/>
              <a:cs typeface="Arial" charset="0"/>
            </a:endParaRPr>
          </a:p>
        </p:txBody>
      </p:sp>
      <p:sp>
        <p:nvSpPr>
          <p:cNvPr id="26629" name="Rectangle 5"/>
          <p:cNvSpPr>
            <a:spLocks noChangeArrowheads="1"/>
          </p:cNvSpPr>
          <p:nvPr/>
        </p:nvSpPr>
        <p:spPr bwMode="auto">
          <a:xfrm>
            <a:off x="838200" y="1524000"/>
            <a:ext cx="7772400" cy="4800600"/>
          </a:xfrm>
          <a:prstGeom prst="rect">
            <a:avLst/>
          </a:prstGeom>
          <a:noFill/>
          <a:ln w="9525">
            <a:noFill/>
            <a:miter lim="800000"/>
            <a:headEnd/>
            <a:tailEnd/>
          </a:ln>
          <a:effectLst/>
        </p:spPr>
        <p:txBody>
          <a:bodyPr/>
          <a:lstStyle/>
          <a:p>
            <a:pPr marL="342900" indent="-342900" algn="r" rtl="1">
              <a:spcBef>
                <a:spcPct val="20000"/>
              </a:spcBef>
              <a:buFontTx/>
              <a:buChar char="•"/>
              <a:defRPr/>
            </a:pPr>
            <a:r>
              <a:rPr lang="ar-JO"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كانت خدمة النبي العبري و رسالته مرتبطة ارتباطاً وثيقاً بالظروف التي يعيش فيها الناس الذين وعظهم و سفر عاموس ليس استثناء</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p>
          <a:p>
            <a:pPr marL="342900" indent="-342900" algn="r" rtl="1">
              <a:spcBef>
                <a:spcPct val="20000"/>
              </a:spcBef>
              <a:buFontTx/>
              <a:buChar char="•"/>
              <a:defRPr/>
            </a:pPr>
            <a:r>
              <a:rPr lang="ar-JO"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ازدهرت إسرائيل اقتصادياً تحت حكم يربعام الثاني</a:t>
            </a:r>
            <a:endPar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endParaRPr>
          </a:p>
          <a:p>
            <a:pPr marL="342900" indent="-342900" algn="r" rtl="1">
              <a:spcBef>
                <a:spcPct val="20000"/>
              </a:spcBef>
              <a:buFontTx/>
              <a:buChar char="•"/>
              <a:defRPr/>
            </a:pPr>
            <a:r>
              <a:rPr lang="ar-JO"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لكنهم استغلوا طبقة الفلاحين</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endPar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endParaRPr>
          </a:p>
          <a:p>
            <a:pPr marL="342900" indent="-342900" algn="r" rtl="1">
              <a:spcBef>
                <a:spcPct val="20000"/>
              </a:spcBef>
              <a:buFontTx/>
              <a:buChar char="•"/>
              <a:defRPr/>
            </a:pPr>
            <a:r>
              <a:rPr lang="ar-JO"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أثرت الظروف الإجتماعية في السامرة على العادات الدينية</a:t>
            </a:r>
            <a:endPar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 calcmode="lin" valueType="num">
                                      <p:cBhvr additive="base">
                                        <p:cTn id="7" dur="500" fill="hold"/>
                                        <p:tgtEl>
                                          <p:spTgt spid="266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9">
                                            <p:txEl>
                                              <p:pRg st="1" end="1"/>
                                            </p:txEl>
                                          </p:spTgt>
                                        </p:tgtEl>
                                        <p:attrNameLst>
                                          <p:attrName>style.visibility</p:attrName>
                                        </p:attrNameLst>
                                      </p:cBhvr>
                                      <p:to>
                                        <p:strVal val="visible"/>
                                      </p:to>
                                    </p:set>
                                    <p:anim calcmode="lin" valueType="num">
                                      <p:cBhvr additive="base">
                                        <p:cTn id="13" dur="500" fill="hold"/>
                                        <p:tgtEl>
                                          <p:spTgt spid="266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9">
                                            <p:txEl>
                                              <p:pRg st="2" end="2"/>
                                            </p:txEl>
                                          </p:spTgt>
                                        </p:tgtEl>
                                        <p:attrNameLst>
                                          <p:attrName>style.visibility</p:attrName>
                                        </p:attrNameLst>
                                      </p:cBhvr>
                                      <p:to>
                                        <p:strVal val="visible"/>
                                      </p:to>
                                    </p:set>
                                    <p:anim calcmode="lin" valueType="num">
                                      <p:cBhvr additive="base">
                                        <p:cTn id="19" dur="500" fill="hold"/>
                                        <p:tgtEl>
                                          <p:spTgt spid="2662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9">
                                            <p:txEl>
                                              <p:pRg st="3" end="3"/>
                                            </p:txEl>
                                          </p:spTgt>
                                        </p:tgtEl>
                                        <p:attrNameLst>
                                          <p:attrName>style.visibility</p:attrName>
                                        </p:attrNameLst>
                                      </p:cBhvr>
                                      <p:to>
                                        <p:strVal val="visible"/>
                                      </p:to>
                                    </p:set>
                                    <p:anim calcmode="lin" valueType="num">
                                      <p:cBhvr additive="base">
                                        <p:cTn id="25" dur="500" fill="hold"/>
                                        <p:tgtEl>
                                          <p:spTgt spid="2662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46"/>
            <a:ext cx="9142699" cy="68374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عاموس</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9820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أول نبي وعظ عن </a:t>
            </a:r>
          </a:p>
          <a:p>
            <a:pPr defTabSz="4572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سبي إسرائيل</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9829525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152400"/>
            <a:ext cx="7772400" cy="1143000"/>
          </a:xfrm>
        </p:spPr>
        <p:txBody>
          <a:bodyPr/>
          <a:lstStyle/>
          <a:p>
            <a:pPr eaLnBrk="1" hangingPunct="1">
              <a:defRPr/>
            </a:pPr>
            <a:r>
              <a:rPr lang="ar-JO" b="1" dirty="0">
                <a:solidFill>
                  <a:schemeClr val="bg1"/>
                </a:solidFill>
                <a:effectLst>
                  <a:glow rad="228600">
                    <a:schemeClr val="tx1"/>
                  </a:glow>
                </a:effectLst>
                <a:latin typeface="Arial" charset="0"/>
                <a:ea typeface="ＭＳ Ｐゴシック" charset="0"/>
                <a:cs typeface="Arial" charset="0"/>
              </a:rPr>
              <a:t>الخصائص</a:t>
            </a:r>
            <a:endParaRPr lang="en-GB" b="1" dirty="0">
              <a:solidFill>
                <a:schemeClr val="bg1"/>
              </a:solidFill>
              <a:effectLst>
                <a:glow rad="228600">
                  <a:schemeClr val="tx1"/>
                </a:glow>
              </a:effectLst>
              <a:latin typeface="Arial" charset="0"/>
              <a:ea typeface="ＭＳ Ｐゴシック" charset="0"/>
              <a:cs typeface="Times New Roman" charset="0"/>
            </a:endParaRPr>
          </a:p>
        </p:txBody>
      </p:sp>
      <p:sp>
        <p:nvSpPr>
          <p:cNvPr id="84995" name="Text Box 4"/>
          <p:cNvSpPr txBox="1">
            <a:spLocks noChangeArrowheads="1"/>
          </p:cNvSpPr>
          <p:nvPr/>
        </p:nvSpPr>
        <p:spPr bwMode="auto">
          <a:xfrm>
            <a:off x="8426450"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sz="2000" b="1" dirty="0">
                <a:solidFill>
                  <a:schemeClr val="bg1"/>
                </a:solidFill>
                <a:effectLst>
                  <a:glow rad="228600">
                    <a:schemeClr val="tx1"/>
                  </a:glow>
                </a:effectLst>
                <a:latin typeface="Arial" charset="0"/>
                <a:cs typeface="Arial" charset="0"/>
              </a:rPr>
              <a:t>585</a:t>
            </a:r>
            <a:endParaRPr lang="en-US" sz="2000" b="1" dirty="0">
              <a:solidFill>
                <a:schemeClr val="bg1"/>
              </a:solidFill>
              <a:effectLst>
                <a:glow rad="228600">
                  <a:schemeClr val="tx1"/>
                </a:glow>
              </a:effectLst>
              <a:latin typeface="Arial" charset="0"/>
              <a:cs typeface="Arial" charset="0"/>
            </a:endParaRPr>
          </a:p>
        </p:txBody>
      </p:sp>
      <p:sp>
        <p:nvSpPr>
          <p:cNvPr id="22533" name="Rectangle 5"/>
          <p:cNvSpPr>
            <a:spLocks noChangeArrowheads="1"/>
          </p:cNvSpPr>
          <p:nvPr/>
        </p:nvSpPr>
        <p:spPr bwMode="auto">
          <a:xfrm>
            <a:off x="228600" y="1295400"/>
            <a:ext cx="86868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14350" indent="-514350" algn="r" rtl="1">
              <a:spcBef>
                <a:spcPct val="20000"/>
              </a:spcBef>
              <a:defRPr/>
            </a:pPr>
            <a:r>
              <a:rPr lang="ar-JO" sz="3200" b="1" dirty="0">
                <a:solidFill>
                  <a:schemeClr val="bg1"/>
                </a:solidFill>
                <a:effectLst>
                  <a:glow rad="228600">
                    <a:schemeClr val="tx1"/>
                  </a:glow>
                </a:effectLst>
                <a:latin typeface="Arial" charset="0"/>
                <a:cs typeface="Arial" charset="0"/>
              </a:rPr>
              <a:t>أ. النبي الأكثر سلبية بين الأنبياء مع وجود 8 آيات إيجابية فقط (9: 8-15)</a:t>
            </a:r>
            <a:endParaRPr lang="en-US" sz="3200" b="1" dirty="0">
              <a:solidFill>
                <a:schemeClr val="bg1"/>
              </a:solidFill>
              <a:effectLst>
                <a:glow rad="228600">
                  <a:schemeClr val="tx1"/>
                </a:glow>
              </a:effectLst>
              <a:latin typeface="Arial" charset="0"/>
              <a:cs typeface="Times New Roman" charset="0"/>
            </a:endParaRPr>
          </a:p>
          <a:p>
            <a:pPr marL="514350" indent="-514350" algn="r" rtl="1">
              <a:spcBef>
                <a:spcPct val="20000"/>
              </a:spcBef>
              <a:defRPr/>
            </a:pPr>
            <a:r>
              <a:rPr lang="ar-JO" sz="3200" b="1" dirty="0">
                <a:solidFill>
                  <a:schemeClr val="bg1"/>
                </a:solidFill>
                <a:effectLst>
                  <a:glow rad="228600">
                    <a:schemeClr val="tx1"/>
                  </a:glow>
                </a:effectLst>
                <a:latin typeface="Arial" charset="0"/>
                <a:cs typeface="Times New Roman" charset="0"/>
              </a:rPr>
              <a:t>ب. لغة فظة تشبه لغة رجال الأعمال</a:t>
            </a:r>
            <a:endParaRPr lang="en-US" sz="3200" b="1" dirty="0">
              <a:solidFill>
                <a:schemeClr val="bg1"/>
              </a:solidFill>
              <a:effectLst>
                <a:glow rad="228600">
                  <a:schemeClr val="tx1"/>
                </a:glow>
              </a:effectLst>
              <a:latin typeface="Arial" charset="0"/>
              <a:cs typeface="Times New Roman" charset="0"/>
            </a:endParaRPr>
          </a:p>
          <a:p>
            <a:pPr marL="514350" indent="-514350" algn="r" rtl="1">
              <a:spcBef>
                <a:spcPct val="20000"/>
              </a:spcBef>
              <a:defRPr/>
            </a:pPr>
            <a:r>
              <a:rPr lang="ar-JO" sz="3200" b="1" dirty="0">
                <a:solidFill>
                  <a:schemeClr val="bg1"/>
                </a:solidFill>
                <a:effectLst>
                  <a:glow rad="228600">
                    <a:schemeClr val="tx1"/>
                  </a:glow>
                </a:effectLst>
                <a:latin typeface="Arial" charset="0"/>
                <a:cs typeface="Times New Roman" charset="0"/>
              </a:rPr>
              <a:t>ت. أول نبي يدين ليس فقط إسرائيل و يهوذا و لكن أيضاً الأمم المجاورة</a:t>
            </a:r>
            <a:endParaRPr lang="en-US" sz="3200" b="1" dirty="0">
              <a:solidFill>
                <a:schemeClr val="bg1"/>
              </a:solidFill>
              <a:effectLst>
                <a:glow rad="228600">
                  <a:schemeClr val="tx1"/>
                </a:glow>
              </a:effectLst>
              <a:latin typeface="Arial" charset="0"/>
              <a:cs typeface="Times New Roman" charset="0"/>
            </a:endParaRPr>
          </a:p>
          <a:p>
            <a:pPr marL="514350" indent="-514350" algn="r" rtl="1">
              <a:spcBef>
                <a:spcPct val="20000"/>
              </a:spcBef>
              <a:defRPr/>
            </a:pPr>
            <a:r>
              <a:rPr lang="ar-JO" sz="3200" b="1" dirty="0">
                <a:solidFill>
                  <a:schemeClr val="bg1"/>
                </a:solidFill>
                <a:effectLst>
                  <a:glow rad="228600">
                    <a:schemeClr val="tx1"/>
                  </a:glow>
                </a:effectLst>
                <a:latin typeface="Arial" charset="0"/>
                <a:cs typeface="Times New Roman" charset="0"/>
              </a:rPr>
              <a:t>ث. موضوع الدراسة المكثفة (60 تفسير مختلف)</a:t>
            </a:r>
            <a:endParaRPr lang="en-GB" sz="3200" b="1" dirty="0">
              <a:solidFill>
                <a:schemeClr val="bg1"/>
              </a:solidFill>
              <a:effectLst>
                <a:glow rad="228600">
                  <a:schemeClr val="tx1"/>
                </a:glow>
              </a:effectLst>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692696"/>
            <a:ext cx="9303854" cy="6200147"/>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ar-JO" sz="4000" b="1" dirty="0">
                <a:solidFill>
                  <a:srgbClr val="FFFFFF"/>
                </a:solidFill>
                <a:latin typeface="Arial" charset="0"/>
                <a:ea typeface="ＭＳ Ｐゴシック" charset="0"/>
                <a:cs typeface="Arial" charset="0"/>
              </a:rPr>
              <a:t>كيف تجاوب الله مع </a:t>
            </a:r>
            <a:r>
              <a:rPr lang="ar-JO" sz="4000" b="1" dirty="0">
                <a:solidFill>
                  <a:srgbClr val="FFFF00"/>
                </a:solidFill>
                <a:latin typeface="Arial" charset="0"/>
                <a:ea typeface="ＭＳ Ｐゴシック" charset="0"/>
                <a:cs typeface="Arial" charset="0"/>
              </a:rPr>
              <a:t>الظلم</a:t>
            </a:r>
            <a:r>
              <a:rPr lang="ar-JO" sz="4000" b="1" dirty="0">
                <a:solidFill>
                  <a:srgbClr val="FFFFFF"/>
                </a:solidFill>
                <a:latin typeface="Arial" charset="0"/>
                <a:ea typeface="ＭＳ Ｐゴシック" charset="0"/>
                <a:cs typeface="Arial" charset="0"/>
              </a:rPr>
              <a:t> ؟</a:t>
            </a:r>
            <a:endParaRPr lang="en-US" sz="4000"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79512" y="836712"/>
            <a:ext cx="4392488" cy="936104"/>
          </a:xfrm>
          <a:prstGeom prst="rect">
            <a:avLst/>
          </a:prstGeom>
          <a:noFill/>
          <a:ln w="9525">
            <a:noFill/>
            <a:miter lim="800000"/>
            <a:headEnd/>
            <a:tailEnd/>
          </a:ln>
          <a:effectLst/>
        </p:spPr>
        <p:txBody>
          <a:bodyPr/>
          <a:lstStyle/>
          <a:p>
            <a:pPr>
              <a:spcBef>
                <a:spcPct val="20000"/>
              </a:spcBef>
              <a:defRPr/>
            </a:pPr>
            <a:r>
              <a:rPr lang="ar-JO" sz="4000" b="1" dirty="0">
                <a:effectLst/>
                <a:latin typeface="Arial" charset="0"/>
                <a:ea typeface="Times New Roman" charset="0"/>
              </a:rPr>
              <a:t>طريقتين</a:t>
            </a:r>
            <a:endParaRPr lang="en-GB" sz="4000" b="1" dirty="0">
              <a:effectLst/>
              <a:latin typeface="Arial" charset="0"/>
              <a:ea typeface="Times New Roman" charset="0"/>
            </a:endParaRPr>
          </a:p>
        </p:txBody>
      </p:sp>
    </p:spTree>
    <p:extLst>
      <p:ext uri="{BB962C8B-B14F-4D97-AF65-F5344CB8AC3E}">
        <p14:creationId xmlns:p14="http://schemas.microsoft.com/office/powerpoint/2010/main" val="1313578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2"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3"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4"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5"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6"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7"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8441" name="Text Box 10"/>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outerShdw>
                </a:effectLst>
                <a:latin typeface="Arial" charset="0"/>
                <a:cs typeface="Arial" charset="0"/>
              </a:rPr>
              <a:t>342</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931</a:t>
            </a:r>
            <a:endParaRPr lang="en-US" sz="2800" dirty="0">
              <a:solidFill>
                <a:srgbClr val="FFFFFF"/>
              </a:solidFill>
              <a:latin typeface="Arial" charset="0"/>
              <a:cs typeface="Arial" charset="0"/>
            </a:endParaRP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722</a:t>
            </a:r>
            <a:endParaRPr lang="en-US" sz="2800" dirty="0">
              <a:solidFill>
                <a:srgbClr val="FFFFFF"/>
              </a:solidFill>
              <a:latin typeface="Arial" charset="0"/>
              <a:cs typeface="Arial" charset="0"/>
            </a:endParaRP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586</a:t>
            </a:r>
            <a:endParaRPr lang="en-US" sz="2800" dirty="0">
              <a:solidFill>
                <a:srgbClr val="FFFFFF"/>
              </a:solidFill>
              <a:latin typeface="Arial" charset="0"/>
              <a:cs typeface="Arial" charset="0"/>
            </a:endParaRP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عوبديا</a:t>
            </a:r>
            <a:endParaRPr lang="en-US" sz="2800" dirty="0">
              <a:solidFill>
                <a:srgbClr val="FFFFFF"/>
              </a:solidFill>
              <a:latin typeface="Arial" charset="0"/>
              <a:cs typeface="Arial"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يونان</a:t>
            </a:r>
            <a:endParaRPr lang="en-US" sz="2800" dirty="0">
              <a:solidFill>
                <a:srgbClr val="FFFFFF"/>
              </a:solidFill>
              <a:latin typeface="Arial" charset="0"/>
              <a:cs typeface="Arial"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عاموس</a:t>
            </a:r>
            <a:endParaRPr lang="en-US" sz="2800" dirty="0">
              <a:solidFill>
                <a:srgbClr val="FFFFFF"/>
              </a:solidFill>
              <a:latin typeface="Arial" charset="0"/>
              <a:cs typeface="Arial" charset="0"/>
            </a:endParaRPr>
          </a:p>
        </p:txBody>
      </p:sp>
      <p:sp>
        <p:nvSpPr>
          <p:cNvPr id="112669"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12670" name="Rectangle 33"/>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kumimoji="1" lang="ar-JO" sz="2800" dirty="0">
                <a:solidFill>
                  <a:srgbClr val="EAEAEA"/>
                </a:solidFill>
                <a:latin typeface="Arial" charset="0"/>
                <a:cs typeface="Arial" charset="0"/>
              </a:rPr>
              <a:t>تواريخ رئيسية</a:t>
            </a:r>
            <a:endParaRPr kumimoji="1" lang="en-US" sz="2800" dirty="0">
              <a:solidFill>
                <a:srgbClr val="EAEAEA"/>
              </a:solidFill>
              <a:latin typeface="Arial" charset="0"/>
              <a:cs typeface="Arial" charset="0"/>
            </a:endParaRPr>
          </a:p>
        </p:txBody>
      </p:sp>
      <p:sp>
        <p:nvSpPr>
          <p:cNvPr id="112671"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ar-JO" sz="3200" kern="10" dirty="0">
                <a:ln w="9525">
                  <a:round/>
                  <a:headEnd/>
                  <a:tailEnd/>
                </a:ln>
                <a:gradFill rotWithShape="1">
                  <a:gsLst>
                    <a:gs pos="0">
                      <a:srgbClr val="FFFFCC"/>
                    </a:gs>
                    <a:gs pos="100000">
                      <a:srgbClr val="FF9999"/>
                    </a:gs>
                  </a:gsLst>
                  <a:lin ang="5400000" scaled="1"/>
                </a:gradFill>
                <a:latin typeface="Arial"/>
                <a:ea typeface="Arial"/>
                <a:cs typeface="Arial"/>
              </a:rPr>
              <a:t>ترتيب الأنبياء</a:t>
            </a:r>
            <a:endParaRPr lang="en-US" sz="3200" kern="10" dirty="0">
              <a:ln w="9525">
                <a:round/>
                <a:headEnd/>
                <a:tailEnd/>
              </a:ln>
              <a:gradFill rotWithShape="1">
                <a:gsLst>
                  <a:gs pos="0">
                    <a:srgbClr val="FFFFCC"/>
                  </a:gs>
                  <a:gs pos="100000">
                    <a:srgbClr val="FF9999"/>
                  </a:gs>
                </a:gsLst>
                <a:lin ang="5400000" scaled="1"/>
              </a:gradFill>
              <a:latin typeface="Arial"/>
              <a:ea typeface="Arial"/>
              <a:cs typeface="Arial"/>
            </a:endParaRPr>
          </a:p>
        </p:txBody>
      </p:sp>
      <p:sp>
        <p:nvSpPr>
          <p:cNvPr id="3" name="Frame 2"/>
          <p:cNvSpPr/>
          <p:nvPr/>
        </p:nvSpPr>
        <p:spPr bwMode="auto">
          <a:xfrm>
            <a:off x="1259632" y="2708920"/>
            <a:ext cx="3528392" cy="1800200"/>
          </a:xfrm>
          <a:prstGeom prst="fram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21" name="Rectangle 33"/>
          <p:cNvSpPr>
            <a:spLocks noChangeArrowheads="1"/>
          </p:cNvSpPr>
          <p:nvPr/>
        </p:nvSpPr>
        <p:spPr bwMode="auto">
          <a:xfrm>
            <a:off x="1907704" y="4293096"/>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ar-JO" sz="3200" b="1" dirty="0">
                <a:solidFill>
                  <a:schemeClr val="bg2"/>
                </a:solidFill>
                <a:latin typeface="Arial" charset="0"/>
                <a:cs typeface="Arial" charset="0"/>
              </a:rPr>
              <a:t>الماضي</a:t>
            </a:r>
            <a:endParaRPr kumimoji="1" lang="en-US" sz="3200" b="1" dirty="0">
              <a:solidFill>
                <a:schemeClr val="bg2"/>
              </a:solidFill>
              <a:latin typeface="Arial" charset="0"/>
              <a:cs typeface="Arial" charset="0"/>
            </a:endParaRPr>
          </a:p>
        </p:txBody>
      </p:sp>
      <p:sp>
        <p:nvSpPr>
          <p:cNvPr id="22" name="Frame 21"/>
          <p:cNvSpPr/>
          <p:nvPr/>
        </p:nvSpPr>
        <p:spPr bwMode="auto">
          <a:xfrm>
            <a:off x="5606842" y="4681766"/>
            <a:ext cx="3528392" cy="1800200"/>
          </a:xfrm>
          <a:prstGeom prst="fram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23" name="Rectangle 33"/>
          <p:cNvSpPr>
            <a:spLocks noChangeArrowheads="1"/>
          </p:cNvSpPr>
          <p:nvPr/>
        </p:nvSpPr>
        <p:spPr bwMode="auto">
          <a:xfrm>
            <a:off x="6254914" y="6265942"/>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ar-JO" sz="3200" b="1" dirty="0">
                <a:solidFill>
                  <a:schemeClr val="bg2"/>
                </a:solidFill>
                <a:latin typeface="Arial" charset="0"/>
                <a:cs typeface="Arial" charset="0"/>
              </a:rPr>
              <a:t>المستقبل</a:t>
            </a:r>
            <a:endParaRPr kumimoji="1" lang="en-US" sz="3200" b="1" dirty="0">
              <a:solidFill>
                <a:schemeClr val="bg2"/>
              </a:solidFill>
              <a:latin typeface="Arial" charset="0"/>
              <a:cs typeface="Arial" charset="0"/>
            </a:endParaRPr>
          </a:p>
        </p:txBody>
      </p:sp>
      <p:sp>
        <p:nvSpPr>
          <p:cNvPr id="24" name="Rectangle 33"/>
          <p:cNvSpPr>
            <a:spLocks noChangeArrowheads="1"/>
          </p:cNvSpPr>
          <p:nvPr/>
        </p:nvSpPr>
        <p:spPr bwMode="auto">
          <a:xfrm>
            <a:off x="6300192" y="4509120"/>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ar-JO" sz="3200" b="1" dirty="0">
                <a:solidFill>
                  <a:schemeClr val="bg2"/>
                </a:solidFill>
                <a:latin typeface="Arial" charset="0"/>
                <a:cs typeface="Arial" charset="0"/>
              </a:rPr>
              <a:t>9: 8-15</a:t>
            </a:r>
            <a:endParaRPr kumimoji="1" lang="en-US" sz="3200" b="1" dirty="0">
              <a:solidFill>
                <a:schemeClr val="bg2"/>
              </a:solidFill>
              <a:latin typeface="Arial" charset="0"/>
              <a:cs typeface="Arial" charset="0"/>
            </a:endParaRPr>
          </a:p>
        </p:txBody>
      </p:sp>
      <p:sp>
        <p:nvSpPr>
          <p:cNvPr id="25" name="Rectangle 33"/>
          <p:cNvSpPr>
            <a:spLocks noChangeArrowheads="1"/>
          </p:cNvSpPr>
          <p:nvPr/>
        </p:nvSpPr>
        <p:spPr bwMode="auto">
          <a:xfrm>
            <a:off x="1907704" y="2492896"/>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ar-JO" sz="3200" b="1" dirty="0">
                <a:solidFill>
                  <a:schemeClr val="bg2"/>
                </a:solidFill>
                <a:latin typeface="Arial" charset="0"/>
                <a:cs typeface="Arial" charset="0"/>
              </a:rPr>
              <a:t>1: 1-9: 7</a:t>
            </a:r>
            <a:endParaRPr kumimoji="1" lang="en-US" sz="3200" b="1" dirty="0">
              <a:solidFill>
                <a:schemeClr val="bg2"/>
              </a:solidFill>
              <a:latin typeface="Arial" charset="0"/>
              <a:cs typeface="Arial" charset="0"/>
            </a:endParaRPr>
          </a:p>
        </p:txBody>
      </p:sp>
    </p:spTree>
    <p:extLst>
      <p:ext uri="{BB962C8B-B14F-4D97-AF65-F5344CB8AC3E}">
        <p14:creationId xmlns:p14="http://schemas.microsoft.com/office/powerpoint/2010/main" val="161481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أدان</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 الظلم في إسرائيل</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(عاموس 1: 1-9: 7)</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628800"/>
            <a:ext cx="9141958" cy="5229200"/>
          </a:xfrm>
          <a:prstGeom prst="rect">
            <a:avLst/>
          </a:prstGeom>
        </p:spPr>
      </p:pic>
    </p:spTree>
    <p:extLst>
      <p:ext uri="{BB962C8B-B14F-4D97-AF65-F5344CB8AC3E}">
        <p14:creationId xmlns:p14="http://schemas.microsoft.com/office/powerpoint/2010/main" val="25353619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13" descr="j02403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533400"/>
            <a:ext cx="2074863"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1139" name="Object 2"/>
          <p:cNvGraphicFramePr>
            <a:graphicFrameLocks noChangeAspect="1"/>
          </p:cNvGraphicFramePr>
          <p:nvPr/>
        </p:nvGraphicFramePr>
        <p:xfrm>
          <a:off x="0" y="0"/>
          <a:ext cx="9448800" cy="6858000"/>
        </p:xfrm>
        <a:graphic>
          <a:graphicData uri="http://schemas.openxmlformats.org/presentationml/2006/ole">
            <mc:AlternateContent xmlns:mc="http://schemas.openxmlformats.org/markup-compatibility/2006">
              <mc:Choice xmlns:v="urn:schemas-microsoft-com:vml" Requires="v">
                <p:oleObj name="Photo Editor Photo" r:id="rId4" imgW="6447619" imgH="7059010" progId="">
                  <p:embed/>
                </p:oleObj>
              </mc:Choice>
              <mc:Fallback>
                <p:oleObj name="Photo Editor Photo" r:id="rId4" imgW="6447619" imgH="7059010" progId="">
                  <p:embed/>
                  <p:pic>
                    <p:nvPicPr>
                      <p:cNvPr id="0" name="Picture 172"/>
                      <p:cNvPicPr>
                        <a:picLocks noChangeAspect="1" noChangeArrowheads="1"/>
                      </p:cNvPicPr>
                      <p:nvPr/>
                    </p:nvPicPr>
                    <p:blipFill>
                      <a:blip r:embed="rId5">
                        <a:extLst>
                          <a:ext uri="{28A0092B-C50C-407E-A947-70E740481C1C}">
                            <a14:useLocalDpi xmlns:a14="http://schemas.microsoft.com/office/drawing/2010/main" val="0"/>
                          </a:ext>
                        </a:extLst>
                      </a:blip>
                      <a:srcRect l="4445" t="3951" r="3703" b="7161"/>
                      <a:stretch>
                        <a:fillRect/>
                      </a:stretch>
                    </p:blipFill>
                    <p:spPr bwMode="auto">
                      <a:xfrm>
                        <a:off x="0" y="0"/>
                        <a:ext cx="94488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140" name="Rectangle 24"/>
          <p:cNvSpPr>
            <a:spLocks noGrp="1" noChangeArrowheads="1"/>
          </p:cNvSpPr>
          <p:nvPr>
            <p:ph type="title" idx="4294967295"/>
          </p:nvPr>
        </p:nvSpPr>
        <p:spPr>
          <a:xfrm>
            <a:off x="0" y="0"/>
            <a:ext cx="3581400" cy="2308324"/>
          </a:xfrm>
          <a:solidFill>
            <a:srgbClr val="0000CC"/>
          </a:solidFill>
        </p:spPr>
        <p:txBody>
          <a:bodyPr anchor="t">
            <a:spAutoFit/>
          </a:bodyPr>
          <a:lstStyle/>
          <a:p>
            <a:pPr eaLnBrk="1" hangingPunct="1">
              <a:spcBef>
                <a:spcPct val="50000"/>
              </a:spcBef>
            </a:pPr>
            <a:r>
              <a:rPr lang="ar-JO" sz="3600" b="1" dirty="0">
                <a:solidFill>
                  <a:schemeClr val="bg1"/>
                </a:solidFill>
                <a:latin typeface="Arial" charset="0"/>
                <a:ea typeface="ＭＳ Ｐゴシック" charset="0"/>
                <a:cs typeface="Arial" charset="0"/>
              </a:rPr>
              <a:t>دينونة                ضد                    الأمم             (عاموس 1-2)</a:t>
            </a:r>
            <a:endParaRPr lang="en-US" sz="3600" b="1" dirty="0">
              <a:solidFill>
                <a:schemeClr val="bg1"/>
              </a:solidFill>
              <a:latin typeface="Arial" charset="0"/>
              <a:ea typeface="ＭＳ Ｐゴシック" charset="0"/>
              <a:cs typeface="Arial" charset="0"/>
            </a:endParaRPr>
          </a:p>
        </p:txBody>
      </p:sp>
      <p:pic>
        <p:nvPicPr>
          <p:cNvPr id="19468" name="Picture 12" descr="j023512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86050" y="1366838"/>
            <a:ext cx="857263" cy="76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0" name="Picture 14" descr="j034585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62400" y="4343400"/>
            <a:ext cx="13462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1" name="Picture 15"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400800" y="0"/>
            <a:ext cx="1295400" cy="96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2" name="Picture 16"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19400" y="4437063"/>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3" name="Picture 17"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43400" y="457200"/>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4" name="Picture 18"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72200" y="3505200"/>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5" name="Picture 19"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19800" y="4953000"/>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6" name="Picture 20"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67200" y="4419600"/>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7" name="Picture 21"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95800" y="3001963"/>
            <a:ext cx="1295400"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78" name="Text Box 22"/>
          <p:cNvSpPr txBox="1">
            <a:spLocks noChangeArrowheads="1"/>
          </p:cNvSpPr>
          <p:nvPr/>
        </p:nvSpPr>
        <p:spPr bwMode="auto">
          <a:xfrm>
            <a:off x="8426450" y="76200"/>
            <a:ext cx="704039" cy="46166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eaLnBrk="0" hangingPunct="0">
              <a:defRPr/>
            </a:pPr>
            <a:r>
              <a:rPr lang="ar-JO" b="1" dirty="0">
                <a:latin typeface="Arial"/>
                <a:ea typeface="+mn-ea"/>
                <a:cs typeface="Arial"/>
              </a:rPr>
              <a:t>591</a:t>
            </a:r>
            <a:endParaRPr lang="en-US" b="1" dirty="0">
              <a:latin typeface="Arial"/>
              <a:ea typeface="+mn-ea"/>
              <a:cs typeface="Arial"/>
            </a:endParaRPr>
          </a:p>
        </p:txBody>
      </p:sp>
      <p:pic>
        <p:nvPicPr>
          <p:cNvPr id="19479" name="Picture 23"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38800" y="6067425"/>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468"/>
                                        </p:tgtEl>
                                        <p:attrNameLst>
                                          <p:attrName>style.visibility</p:attrName>
                                        </p:attrNameLst>
                                      </p:cBhvr>
                                      <p:to>
                                        <p:strVal val="visible"/>
                                      </p:to>
                                    </p:set>
                                    <p:anim calcmode="lin" valueType="num">
                                      <p:cBhvr>
                                        <p:cTn id="7" dur="500" fill="hold"/>
                                        <p:tgtEl>
                                          <p:spTgt spid="19468"/>
                                        </p:tgtEl>
                                        <p:attrNameLst>
                                          <p:attrName>ppt_w</p:attrName>
                                        </p:attrNameLst>
                                      </p:cBhvr>
                                      <p:tavLst>
                                        <p:tav tm="0">
                                          <p:val>
                                            <p:fltVal val="0"/>
                                          </p:val>
                                        </p:tav>
                                        <p:tav tm="100000">
                                          <p:val>
                                            <p:strVal val="#ppt_w"/>
                                          </p:val>
                                        </p:tav>
                                      </p:tavLst>
                                    </p:anim>
                                    <p:anim calcmode="lin" valueType="num">
                                      <p:cBhvr>
                                        <p:cTn id="8" dur="500" fill="hold"/>
                                        <p:tgtEl>
                                          <p:spTgt spid="19468"/>
                                        </p:tgtEl>
                                        <p:attrNameLst>
                                          <p:attrName>ppt_h</p:attrName>
                                        </p:attrNameLst>
                                      </p:cBhvr>
                                      <p:tavLst>
                                        <p:tav tm="0">
                                          <p:val>
                                            <p:fltVal val="0"/>
                                          </p:val>
                                        </p:tav>
                                        <p:tav tm="100000">
                                          <p:val>
                                            <p:strVal val="#ppt_h"/>
                                          </p:val>
                                        </p:tav>
                                      </p:tavLst>
                                    </p:anim>
                                    <p:anim calcmode="lin" valueType="num">
                                      <p:cBhvr>
                                        <p:cTn id="9" dur="500" fill="hold"/>
                                        <p:tgtEl>
                                          <p:spTgt spid="19468"/>
                                        </p:tgtEl>
                                        <p:attrNameLst>
                                          <p:attrName>style.rotation</p:attrName>
                                        </p:attrNameLst>
                                      </p:cBhvr>
                                      <p:tavLst>
                                        <p:tav tm="0">
                                          <p:val>
                                            <p:fltVal val="360"/>
                                          </p:val>
                                        </p:tav>
                                        <p:tav tm="100000">
                                          <p:val>
                                            <p:fltVal val="0"/>
                                          </p:val>
                                        </p:tav>
                                      </p:tavLst>
                                    </p:anim>
                                    <p:animEffect transition="in" filter="fade">
                                      <p:cBhvr>
                                        <p:cTn id="10" dur="500"/>
                                        <p:tgtEl>
                                          <p:spTgt spid="194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9470"/>
                                        </p:tgtEl>
                                        <p:attrNameLst>
                                          <p:attrName>style.visibility</p:attrName>
                                        </p:attrNameLst>
                                      </p:cBhvr>
                                      <p:to>
                                        <p:strVal val="visible"/>
                                      </p:to>
                                    </p:set>
                                    <p:anim calcmode="lin" valueType="num">
                                      <p:cBhvr>
                                        <p:cTn id="15" dur="1000" fill="hold"/>
                                        <p:tgtEl>
                                          <p:spTgt spid="19470"/>
                                        </p:tgtEl>
                                        <p:attrNameLst>
                                          <p:attrName>ppt_w</p:attrName>
                                        </p:attrNameLst>
                                      </p:cBhvr>
                                      <p:tavLst>
                                        <p:tav tm="0">
                                          <p:val>
                                            <p:strVal val="#ppt_w+.3"/>
                                          </p:val>
                                        </p:tav>
                                        <p:tav tm="100000">
                                          <p:val>
                                            <p:strVal val="#ppt_w"/>
                                          </p:val>
                                        </p:tav>
                                      </p:tavLst>
                                    </p:anim>
                                    <p:anim calcmode="lin" valueType="num">
                                      <p:cBhvr>
                                        <p:cTn id="16" dur="1000" fill="hold"/>
                                        <p:tgtEl>
                                          <p:spTgt spid="19470"/>
                                        </p:tgtEl>
                                        <p:attrNameLst>
                                          <p:attrName>ppt_h</p:attrName>
                                        </p:attrNameLst>
                                      </p:cBhvr>
                                      <p:tavLst>
                                        <p:tav tm="0">
                                          <p:val>
                                            <p:strVal val="#ppt_h"/>
                                          </p:val>
                                        </p:tav>
                                        <p:tav tm="100000">
                                          <p:val>
                                            <p:strVal val="#ppt_h"/>
                                          </p:val>
                                        </p:tav>
                                      </p:tavLst>
                                    </p:anim>
                                    <p:animEffect transition="in" filter="fade">
                                      <p:cBhvr>
                                        <p:cTn id="17" dur="1000"/>
                                        <p:tgtEl>
                                          <p:spTgt spid="194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entr" presetSubtype="0" fill="hold" nodeType="clickEffect">
                                  <p:stCondLst>
                                    <p:cond delay="0"/>
                                  </p:stCondLst>
                                  <p:childTnLst>
                                    <p:set>
                                      <p:cBhvr>
                                        <p:cTn id="21" dur="1" fill="hold">
                                          <p:stCondLst>
                                            <p:cond delay="0"/>
                                          </p:stCondLst>
                                        </p:cTn>
                                        <p:tgtEl>
                                          <p:spTgt spid="19471"/>
                                        </p:tgtEl>
                                        <p:attrNameLst>
                                          <p:attrName>style.visibility</p:attrName>
                                        </p:attrNameLst>
                                      </p:cBhvr>
                                      <p:to>
                                        <p:strVal val="visible"/>
                                      </p:to>
                                    </p:set>
                                    <p:animEffect transition="in" filter="fade">
                                      <p:cBhvr>
                                        <p:cTn id="22" dur="2000"/>
                                        <p:tgtEl>
                                          <p:spTgt spid="19471"/>
                                        </p:tgtEl>
                                      </p:cBhvr>
                                    </p:animEffect>
                                    <p:anim calcmode="lin" valueType="num">
                                      <p:cBhvr>
                                        <p:cTn id="23" dur="2000" fill="hold"/>
                                        <p:tgtEl>
                                          <p:spTgt spid="19471"/>
                                        </p:tgtEl>
                                        <p:attrNameLst>
                                          <p:attrName>style.rotation</p:attrName>
                                        </p:attrNameLst>
                                      </p:cBhvr>
                                      <p:tavLst>
                                        <p:tav tm="0">
                                          <p:val>
                                            <p:fltVal val="720"/>
                                          </p:val>
                                        </p:tav>
                                        <p:tav tm="100000">
                                          <p:val>
                                            <p:fltVal val="0"/>
                                          </p:val>
                                        </p:tav>
                                      </p:tavLst>
                                    </p:anim>
                                    <p:anim calcmode="lin" valueType="num">
                                      <p:cBhvr>
                                        <p:cTn id="24" dur="2000" fill="hold"/>
                                        <p:tgtEl>
                                          <p:spTgt spid="19471"/>
                                        </p:tgtEl>
                                        <p:attrNameLst>
                                          <p:attrName>ppt_h</p:attrName>
                                        </p:attrNameLst>
                                      </p:cBhvr>
                                      <p:tavLst>
                                        <p:tav tm="0">
                                          <p:val>
                                            <p:fltVal val="0"/>
                                          </p:val>
                                        </p:tav>
                                        <p:tav tm="100000">
                                          <p:val>
                                            <p:strVal val="#ppt_h"/>
                                          </p:val>
                                        </p:tav>
                                      </p:tavLst>
                                    </p:anim>
                                    <p:anim calcmode="lin" valueType="num">
                                      <p:cBhvr>
                                        <p:cTn id="25" dur="2000" fill="hold"/>
                                        <p:tgtEl>
                                          <p:spTgt spid="19471"/>
                                        </p:tgtEl>
                                        <p:attrNameLst>
                                          <p:attrName>ppt_w</p:attrName>
                                        </p:attrNameLst>
                                      </p:cBhvr>
                                      <p:tavLst>
                                        <p:tav tm="0">
                                          <p:val>
                                            <p:fltVal val="0"/>
                                          </p:val>
                                        </p:tav>
                                        <p:tav tm="100000">
                                          <p:val>
                                            <p:strVal val="#ppt_w"/>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9472"/>
                                        </p:tgtEl>
                                        <p:attrNameLst>
                                          <p:attrName>style.visibility</p:attrName>
                                        </p:attrNameLst>
                                      </p:cBhvr>
                                      <p:to>
                                        <p:strVal val="visible"/>
                                      </p:to>
                                    </p:set>
                                    <p:anim calcmode="lin" valueType="num">
                                      <p:cBhvr>
                                        <p:cTn id="30" dur="1000" fill="hold"/>
                                        <p:tgtEl>
                                          <p:spTgt spid="19472"/>
                                        </p:tgtEl>
                                        <p:attrNameLst>
                                          <p:attrName>ppt_w</p:attrName>
                                        </p:attrNameLst>
                                      </p:cBhvr>
                                      <p:tavLst>
                                        <p:tav tm="0">
                                          <p:val>
                                            <p:fltVal val="0"/>
                                          </p:val>
                                        </p:tav>
                                        <p:tav tm="100000">
                                          <p:val>
                                            <p:strVal val="#ppt_w"/>
                                          </p:val>
                                        </p:tav>
                                      </p:tavLst>
                                    </p:anim>
                                    <p:anim calcmode="lin" valueType="num">
                                      <p:cBhvr>
                                        <p:cTn id="31" dur="1000" fill="hold"/>
                                        <p:tgtEl>
                                          <p:spTgt spid="19472"/>
                                        </p:tgtEl>
                                        <p:attrNameLst>
                                          <p:attrName>ppt_h</p:attrName>
                                        </p:attrNameLst>
                                      </p:cBhvr>
                                      <p:tavLst>
                                        <p:tav tm="0">
                                          <p:val>
                                            <p:fltVal val="0"/>
                                          </p:val>
                                        </p:tav>
                                        <p:tav tm="100000">
                                          <p:val>
                                            <p:strVal val="#ppt_h"/>
                                          </p:val>
                                        </p:tav>
                                      </p:tavLst>
                                    </p:anim>
                                    <p:anim calcmode="lin" valueType="num">
                                      <p:cBhvr>
                                        <p:cTn id="32" dur="1000" fill="hold"/>
                                        <p:tgtEl>
                                          <p:spTgt spid="19472"/>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94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19473"/>
                                        </p:tgtEl>
                                        <p:attrNameLst>
                                          <p:attrName>style.visibility</p:attrName>
                                        </p:attrNameLst>
                                      </p:cBhvr>
                                      <p:to>
                                        <p:strVal val="visible"/>
                                      </p:to>
                                    </p:set>
                                    <p:anim calcmode="lin" valueType="num">
                                      <p:cBhvr>
                                        <p:cTn id="38" dur="1000" fill="hold"/>
                                        <p:tgtEl>
                                          <p:spTgt spid="19473"/>
                                        </p:tgtEl>
                                        <p:attrNameLst>
                                          <p:attrName>ppt_w</p:attrName>
                                        </p:attrNameLst>
                                      </p:cBhvr>
                                      <p:tavLst>
                                        <p:tav tm="0">
                                          <p:val>
                                            <p:strVal val="#ppt_w*0.70"/>
                                          </p:val>
                                        </p:tav>
                                        <p:tav tm="100000">
                                          <p:val>
                                            <p:strVal val="#ppt_w"/>
                                          </p:val>
                                        </p:tav>
                                      </p:tavLst>
                                    </p:anim>
                                    <p:anim calcmode="lin" valueType="num">
                                      <p:cBhvr>
                                        <p:cTn id="39" dur="1000" fill="hold"/>
                                        <p:tgtEl>
                                          <p:spTgt spid="19473"/>
                                        </p:tgtEl>
                                        <p:attrNameLst>
                                          <p:attrName>ppt_h</p:attrName>
                                        </p:attrNameLst>
                                      </p:cBhvr>
                                      <p:tavLst>
                                        <p:tav tm="0">
                                          <p:val>
                                            <p:strVal val="#ppt_h"/>
                                          </p:val>
                                        </p:tav>
                                        <p:tav tm="100000">
                                          <p:val>
                                            <p:strVal val="#ppt_h"/>
                                          </p:val>
                                        </p:tav>
                                      </p:tavLst>
                                    </p:anim>
                                    <p:animEffect transition="in" filter="fade">
                                      <p:cBhvr>
                                        <p:cTn id="40" dur="1000"/>
                                        <p:tgtEl>
                                          <p:spTgt spid="1947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0" presetClass="entr" presetSubtype="0" fill="hold" nodeType="clickEffect">
                                  <p:stCondLst>
                                    <p:cond delay="0"/>
                                  </p:stCondLst>
                                  <p:childTnLst>
                                    <p:set>
                                      <p:cBhvr>
                                        <p:cTn id="44" dur="1" fill="hold">
                                          <p:stCondLst>
                                            <p:cond delay="0"/>
                                          </p:stCondLst>
                                        </p:cTn>
                                        <p:tgtEl>
                                          <p:spTgt spid="19479"/>
                                        </p:tgtEl>
                                        <p:attrNameLst>
                                          <p:attrName>style.visibility</p:attrName>
                                        </p:attrNameLst>
                                      </p:cBhvr>
                                      <p:to>
                                        <p:strVal val="visible"/>
                                      </p:to>
                                    </p:set>
                                    <p:animEffect transition="in" filter="fade">
                                      <p:cBhvr>
                                        <p:cTn id="45" dur="800" decel="100000"/>
                                        <p:tgtEl>
                                          <p:spTgt spid="19479"/>
                                        </p:tgtEl>
                                      </p:cBhvr>
                                    </p:animEffect>
                                    <p:anim calcmode="lin" valueType="num">
                                      <p:cBhvr>
                                        <p:cTn id="46" dur="800" decel="100000" fill="hold"/>
                                        <p:tgtEl>
                                          <p:spTgt spid="19479"/>
                                        </p:tgtEl>
                                        <p:attrNameLst>
                                          <p:attrName>style.rotation</p:attrName>
                                        </p:attrNameLst>
                                      </p:cBhvr>
                                      <p:tavLst>
                                        <p:tav tm="0">
                                          <p:val>
                                            <p:fltVal val="-90"/>
                                          </p:val>
                                        </p:tav>
                                        <p:tav tm="100000">
                                          <p:val>
                                            <p:fltVal val="0"/>
                                          </p:val>
                                        </p:tav>
                                      </p:tavLst>
                                    </p:anim>
                                    <p:anim calcmode="lin" valueType="num">
                                      <p:cBhvr>
                                        <p:cTn id="47" dur="800" decel="100000" fill="hold"/>
                                        <p:tgtEl>
                                          <p:spTgt spid="19479"/>
                                        </p:tgtEl>
                                        <p:attrNameLst>
                                          <p:attrName>ppt_x</p:attrName>
                                        </p:attrNameLst>
                                      </p:cBhvr>
                                      <p:tavLst>
                                        <p:tav tm="0">
                                          <p:val>
                                            <p:strVal val="#ppt_x+0.4"/>
                                          </p:val>
                                        </p:tav>
                                        <p:tav tm="100000">
                                          <p:val>
                                            <p:strVal val="#ppt_x-0.05"/>
                                          </p:val>
                                        </p:tav>
                                      </p:tavLst>
                                    </p:anim>
                                    <p:anim calcmode="lin" valueType="num">
                                      <p:cBhvr>
                                        <p:cTn id="48" dur="800" decel="100000" fill="hold"/>
                                        <p:tgtEl>
                                          <p:spTgt spid="1947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947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9479"/>
                                        </p:tgtEl>
                                        <p:attrNameLst>
                                          <p:attrName>ppt_y</p:attrName>
                                        </p:attrNameLst>
                                      </p:cBhvr>
                                      <p:tavLst>
                                        <p:tav tm="0">
                                          <p:val>
                                            <p:strVal val="#ppt_y+0.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nodeType="clickEffect">
                                  <p:stCondLst>
                                    <p:cond delay="0"/>
                                  </p:stCondLst>
                                  <p:childTnLst>
                                    <p:set>
                                      <p:cBhvr>
                                        <p:cTn id="54" dur="1" fill="hold">
                                          <p:stCondLst>
                                            <p:cond delay="0"/>
                                          </p:stCondLst>
                                        </p:cTn>
                                        <p:tgtEl>
                                          <p:spTgt spid="19474"/>
                                        </p:tgtEl>
                                        <p:attrNameLst>
                                          <p:attrName>style.visibility</p:attrName>
                                        </p:attrNameLst>
                                      </p:cBhvr>
                                      <p:to>
                                        <p:strVal val="visible"/>
                                      </p:to>
                                    </p:set>
                                    <p:anim calcmode="lin" valueType="num">
                                      <p:cBhvr>
                                        <p:cTn id="55" dur="500" decel="50000" fill="hold">
                                          <p:stCondLst>
                                            <p:cond delay="0"/>
                                          </p:stCondLst>
                                        </p:cTn>
                                        <p:tgtEl>
                                          <p:spTgt spid="19474"/>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9474"/>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9474"/>
                                        </p:tgtEl>
                                        <p:attrNameLst>
                                          <p:attrName>ppt_w</p:attrName>
                                        </p:attrNameLst>
                                      </p:cBhvr>
                                      <p:tavLst>
                                        <p:tav tm="0">
                                          <p:val>
                                            <p:strVal val="#ppt_w*.05"/>
                                          </p:val>
                                        </p:tav>
                                        <p:tav tm="100000">
                                          <p:val>
                                            <p:strVal val="#ppt_w"/>
                                          </p:val>
                                        </p:tav>
                                      </p:tavLst>
                                    </p:anim>
                                    <p:anim calcmode="lin" valueType="num">
                                      <p:cBhvr>
                                        <p:cTn id="58" dur="1000" fill="hold"/>
                                        <p:tgtEl>
                                          <p:spTgt spid="19474"/>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9474"/>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9474"/>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9474"/>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947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nodeType="clickEffect">
                                  <p:stCondLst>
                                    <p:cond delay="0"/>
                                  </p:stCondLst>
                                  <p:childTnLst>
                                    <p:set>
                                      <p:cBhvr>
                                        <p:cTn id="66" dur="1" fill="hold">
                                          <p:stCondLst>
                                            <p:cond delay="0"/>
                                          </p:stCondLst>
                                        </p:cTn>
                                        <p:tgtEl>
                                          <p:spTgt spid="19475"/>
                                        </p:tgtEl>
                                        <p:attrNameLst>
                                          <p:attrName>style.visibility</p:attrName>
                                        </p:attrNameLst>
                                      </p:cBhvr>
                                      <p:to>
                                        <p:strVal val="visible"/>
                                      </p:to>
                                    </p:set>
                                    <p:animEffect transition="in" filter="fade">
                                      <p:cBhvr>
                                        <p:cTn id="67" dur="800" decel="100000"/>
                                        <p:tgtEl>
                                          <p:spTgt spid="19475"/>
                                        </p:tgtEl>
                                      </p:cBhvr>
                                    </p:animEffect>
                                    <p:anim calcmode="lin" valueType="num">
                                      <p:cBhvr>
                                        <p:cTn id="68" dur="800" decel="100000" fill="hold"/>
                                        <p:tgtEl>
                                          <p:spTgt spid="19475"/>
                                        </p:tgtEl>
                                        <p:attrNameLst>
                                          <p:attrName>style.rotation</p:attrName>
                                        </p:attrNameLst>
                                      </p:cBhvr>
                                      <p:tavLst>
                                        <p:tav tm="0">
                                          <p:val>
                                            <p:fltVal val="-90"/>
                                          </p:val>
                                        </p:tav>
                                        <p:tav tm="100000">
                                          <p:val>
                                            <p:fltVal val="0"/>
                                          </p:val>
                                        </p:tav>
                                      </p:tavLst>
                                    </p:anim>
                                    <p:anim calcmode="lin" valueType="num">
                                      <p:cBhvr>
                                        <p:cTn id="69" dur="800" decel="100000" fill="hold"/>
                                        <p:tgtEl>
                                          <p:spTgt spid="19475"/>
                                        </p:tgtEl>
                                        <p:attrNameLst>
                                          <p:attrName>ppt_x</p:attrName>
                                        </p:attrNameLst>
                                      </p:cBhvr>
                                      <p:tavLst>
                                        <p:tav tm="0">
                                          <p:val>
                                            <p:strVal val="#ppt_x+0.4"/>
                                          </p:val>
                                        </p:tav>
                                        <p:tav tm="100000">
                                          <p:val>
                                            <p:strVal val="#ppt_x-0.05"/>
                                          </p:val>
                                        </p:tav>
                                      </p:tavLst>
                                    </p:anim>
                                    <p:anim calcmode="lin" valueType="num">
                                      <p:cBhvr>
                                        <p:cTn id="70" dur="800" decel="100000" fill="hold"/>
                                        <p:tgtEl>
                                          <p:spTgt spid="19475"/>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9475"/>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9475"/>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55" presetClass="entr" presetSubtype="0" fill="hold" nodeType="clickEffect">
                                  <p:stCondLst>
                                    <p:cond delay="0"/>
                                  </p:stCondLst>
                                  <p:childTnLst>
                                    <p:set>
                                      <p:cBhvr>
                                        <p:cTn id="76" dur="1" fill="hold">
                                          <p:stCondLst>
                                            <p:cond delay="0"/>
                                          </p:stCondLst>
                                        </p:cTn>
                                        <p:tgtEl>
                                          <p:spTgt spid="19476"/>
                                        </p:tgtEl>
                                        <p:attrNameLst>
                                          <p:attrName>style.visibility</p:attrName>
                                        </p:attrNameLst>
                                      </p:cBhvr>
                                      <p:to>
                                        <p:strVal val="visible"/>
                                      </p:to>
                                    </p:set>
                                    <p:anim calcmode="lin" valueType="num">
                                      <p:cBhvr>
                                        <p:cTn id="77" dur="1000" fill="hold"/>
                                        <p:tgtEl>
                                          <p:spTgt spid="19476"/>
                                        </p:tgtEl>
                                        <p:attrNameLst>
                                          <p:attrName>ppt_w</p:attrName>
                                        </p:attrNameLst>
                                      </p:cBhvr>
                                      <p:tavLst>
                                        <p:tav tm="0">
                                          <p:val>
                                            <p:strVal val="#ppt_w*0.70"/>
                                          </p:val>
                                        </p:tav>
                                        <p:tav tm="100000">
                                          <p:val>
                                            <p:strVal val="#ppt_w"/>
                                          </p:val>
                                        </p:tav>
                                      </p:tavLst>
                                    </p:anim>
                                    <p:anim calcmode="lin" valueType="num">
                                      <p:cBhvr>
                                        <p:cTn id="78" dur="1000" fill="hold"/>
                                        <p:tgtEl>
                                          <p:spTgt spid="19476"/>
                                        </p:tgtEl>
                                        <p:attrNameLst>
                                          <p:attrName>ppt_h</p:attrName>
                                        </p:attrNameLst>
                                      </p:cBhvr>
                                      <p:tavLst>
                                        <p:tav tm="0">
                                          <p:val>
                                            <p:strVal val="#ppt_h"/>
                                          </p:val>
                                        </p:tav>
                                        <p:tav tm="100000">
                                          <p:val>
                                            <p:strVal val="#ppt_h"/>
                                          </p:val>
                                        </p:tav>
                                      </p:tavLst>
                                    </p:anim>
                                    <p:animEffect transition="in" filter="fade">
                                      <p:cBhvr>
                                        <p:cTn id="79" dur="1000"/>
                                        <p:tgtEl>
                                          <p:spTgt spid="19476"/>
                                        </p:tgtEl>
                                      </p:cBhvr>
                                    </p:animEffect>
                                  </p:childTnLst>
                                </p:cTn>
                              </p:par>
                              <p:par>
                                <p:cTn id="80" presetID="0" presetClass="path" presetSubtype="0" accel="50000" decel="50000" fill="hold" nodeType="withEffect">
                                  <p:stCondLst>
                                    <p:cond delay="0"/>
                                  </p:stCondLst>
                                  <p:childTnLst>
                                    <p:animMotion origin="layout" path="M -5.55556E-7 6.66667E-6 C -0.00833 -0.00671 -0.01892 -0.00972 -0.025 -0.0199 C -0.0368 -0.03981 -0.03055 -0.03263 -0.04236 -0.04328 C -0.05208 -0.06249 -0.05937 -0.08472 -0.06493 -0.10671 C -0.06597 -0.1111 -0.06632 -0.1155 -0.06736 -0.1199 C -0.06892 -0.12661 -0.0724 -0.14004 -0.0724 -0.14004 C -0.07326 -0.14791 -0.075 -0.15555 -0.075 -0.16342 C -0.075 -0.1956 -0.07292 -0.24444 -0.0625 -0.27661 C -0.06128 -0.28032 -0.05868 -0.28286 -0.05746 -0.28657 C -0.05139 -0.30485 -0.05538 -0.31319 -0.03993 -0.3199 C -0.0375 -0.32222 -0.03507 -0.32476 -0.03246 -0.32661 C -0.03003 -0.32823 -0.02726 -0.32823 -0.025 -0.33009 C -0.02205 -0.33263 -0.02049 -0.33772 -0.01736 -0.34004 C -0.00781 -0.34722 0.00712 -0.35185 0.01754 -0.35671 C 0.02917 -0.35485 0.03924 -0.35786 0.04757 -0.34675 C 0.04965 -0.34397 0.05052 -0.33958 0.0526 -0.33657 C 0.05729 -0.32962 0.06441 -0.32499 0.06754 -0.31666 C 0.07083 -0.30786 0.07431 -0.29884 0.0776 -0.29004 C 0.08038 -0.28286 0.0875 -0.2699 0.0875 -0.2699 C 0.08837 -0.2655 0.08906 -0.2611 0.0901 -0.25671 C 0.09167 -0.24999 0.09514 -0.23657 0.09514 -0.23657 C 0.09254 -0.1956 0.08941 -0.17337 0.07257 -0.14004 C 0.06354 -0.1037 0.05521 -0.06689 0.04757 -0.03009 C 0.04566 -0.02129 0.04445 -0.00254 0.0375 0.00325 C 0.00712 0.02871 0.03229 -0.003 0.01754 0.01667 " pathEditMode="relative" ptsTypes="ffffffffffffffffffffffffA">
                                      <p:cBhvr>
                                        <p:cTn id="81" dur="5000" fill="hold"/>
                                        <p:tgtEl>
                                          <p:spTgt spid="19476"/>
                                        </p:tgtEl>
                                        <p:attrNameLst>
                                          <p:attrName>ppt_x</p:attrName>
                                          <p:attrName>ppt_y</p:attrName>
                                        </p:attrNameLst>
                                      </p:cBhvr>
                                    </p:animMotion>
                                  </p:childTnLst>
                                </p:cTn>
                              </p:par>
                            </p:childTnLst>
                          </p:cTn>
                        </p:par>
                      </p:childTnLst>
                    </p:cTn>
                  </p:par>
                  <p:par>
                    <p:cTn id="82" fill="hold" nodeType="clickPar">
                      <p:stCondLst>
                        <p:cond delay="indefinite"/>
                      </p:stCondLst>
                      <p:childTnLst>
                        <p:par>
                          <p:cTn id="83" fill="hold" nodeType="withGroup">
                            <p:stCondLst>
                              <p:cond delay="0"/>
                            </p:stCondLst>
                            <p:childTnLst>
                              <p:par>
                                <p:cTn id="84" presetID="35" presetClass="entr" presetSubtype="0" fill="hold" nodeType="clickEffect">
                                  <p:stCondLst>
                                    <p:cond delay="0"/>
                                  </p:stCondLst>
                                  <p:childTnLst>
                                    <p:set>
                                      <p:cBhvr>
                                        <p:cTn id="85" dur="1" fill="hold">
                                          <p:stCondLst>
                                            <p:cond delay="0"/>
                                          </p:stCondLst>
                                        </p:cTn>
                                        <p:tgtEl>
                                          <p:spTgt spid="19477"/>
                                        </p:tgtEl>
                                        <p:attrNameLst>
                                          <p:attrName>style.visibility</p:attrName>
                                        </p:attrNameLst>
                                      </p:cBhvr>
                                      <p:to>
                                        <p:strVal val="visible"/>
                                      </p:to>
                                    </p:set>
                                    <p:animEffect transition="in" filter="fade">
                                      <p:cBhvr>
                                        <p:cTn id="86" dur="2000"/>
                                        <p:tgtEl>
                                          <p:spTgt spid="19477"/>
                                        </p:tgtEl>
                                      </p:cBhvr>
                                    </p:animEffect>
                                    <p:anim calcmode="lin" valueType="num">
                                      <p:cBhvr>
                                        <p:cTn id="87" dur="2000" fill="hold"/>
                                        <p:tgtEl>
                                          <p:spTgt spid="19477"/>
                                        </p:tgtEl>
                                        <p:attrNameLst>
                                          <p:attrName>style.rotation</p:attrName>
                                        </p:attrNameLst>
                                      </p:cBhvr>
                                      <p:tavLst>
                                        <p:tav tm="0">
                                          <p:val>
                                            <p:fltVal val="720"/>
                                          </p:val>
                                        </p:tav>
                                        <p:tav tm="100000">
                                          <p:val>
                                            <p:fltVal val="0"/>
                                          </p:val>
                                        </p:tav>
                                      </p:tavLst>
                                    </p:anim>
                                    <p:anim calcmode="lin" valueType="num">
                                      <p:cBhvr>
                                        <p:cTn id="88" dur="2000" fill="hold"/>
                                        <p:tgtEl>
                                          <p:spTgt spid="19477"/>
                                        </p:tgtEl>
                                        <p:attrNameLst>
                                          <p:attrName>ppt_h</p:attrName>
                                        </p:attrNameLst>
                                      </p:cBhvr>
                                      <p:tavLst>
                                        <p:tav tm="0">
                                          <p:val>
                                            <p:fltVal val="0"/>
                                          </p:val>
                                        </p:tav>
                                        <p:tav tm="100000">
                                          <p:val>
                                            <p:strVal val="#ppt_h"/>
                                          </p:val>
                                        </p:tav>
                                      </p:tavLst>
                                    </p:anim>
                                    <p:anim calcmode="lin" valueType="num">
                                      <p:cBhvr>
                                        <p:cTn id="89" dur="2000" fill="hold"/>
                                        <p:tgtEl>
                                          <p:spTgt spid="19477"/>
                                        </p:tgtEl>
                                        <p:attrNameLst>
                                          <p:attrName>ppt_w</p:attrName>
                                        </p:attrNameLst>
                                      </p:cBhvr>
                                      <p:tavLst>
                                        <p:tav tm="0">
                                          <p:val>
                                            <p:fltVal val="0"/>
                                          </p:val>
                                        </p:tav>
                                        <p:tav tm="100000">
                                          <p:val>
                                            <p:strVal val="#ppt_w"/>
                                          </p:val>
                                        </p:tav>
                                      </p:tavLst>
                                    </p:anim>
                                  </p:childTnLst>
                                </p:cTn>
                              </p:par>
                            </p:childTnLst>
                          </p:cTn>
                        </p:par>
                        <p:par>
                          <p:cTn id="90" fill="hold" nodeType="afterGroup">
                            <p:stCondLst>
                              <p:cond delay="2000"/>
                            </p:stCondLst>
                            <p:childTnLst>
                              <p:par>
                                <p:cTn id="91" presetID="6" presetClass="emph" presetSubtype="0" fill="hold" nodeType="afterEffect">
                                  <p:stCondLst>
                                    <p:cond delay="0"/>
                                  </p:stCondLst>
                                  <p:childTnLst>
                                    <p:animScale>
                                      <p:cBhvr>
                                        <p:cTn id="92" dur="2000" fill="hold"/>
                                        <p:tgtEl>
                                          <p:spTgt spid="194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3"/>
            <a:ext cx="5508105" cy="1153740"/>
          </a:xfrm>
          <a:effectLst>
            <a:outerShdw blurRad="63500" dist="35921" dir="2700000" algn="ctr" rotWithShape="0">
              <a:schemeClr val="tx2">
                <a:alpha val="74998"/>
              </a:schemeClr>
            </a:outerShdw>
          </a:effectLst>
        </p:spPr>
        <p:txBody>
          <a:bodyPr anchor="t"/>
          <a:lstStyle/>
          <a:p>
            <a:pPr algn="l">
              <a:defRPr/>
            </a:pPr>
            <a:r>
              <a:rPr lang="ar-JO" sz="32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دينونة ضد الأمم</a:t>
            </a:r>
            <a:br>
              <a:rPr lang="ar-JO" sz="32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عاموس 1-2</a:t>
            </a:r>
            <a:r>
              <a:rPr lang="en-US" sz="32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7" name="Text Box 3"/>
          <p:cNvSpPr txBox="1">
            <a:spLocks noChangeArrowheads="1"/>
          </p:cNvSpPr>
          <p:nvPr/>
        </p:nvSpPr>
        <p:spPr bwMode="auto">
          <a:xfrm>
            <a:off x="4310414" y="3544580"/>
            <a:ext cx="16721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دان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8" name="Text Box 4"/>
          <p:cNvSpPr txBox="1">
            <a:spLocks noChangeArrowheads="1"/>
          </p:cNvSpPr>
          <p:nvPr/>
        </p:nvSpPr>
        <p:spPr bwMode="auto">
          <a:xfrm>
            <a:off x="4080949" y="4401890"/>
            <a:ext cx="206148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2" y="5241076"/>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0" name="Text Box 6"/>
          <p:cNvSpPr txBox="1">
            <a:spLocks noChangeArrowheads="1"/>
          </p:cNvSpPr>
          <p:nvPr/>
        </p:nvSpPr>
        <p:spPr bwMode="auto">
          <a:xfrm>
            <a:off x="6371899" y="4001780"/>
            <a:ext cx="18127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3" name="Text Box 9"/>
          <p:cNvSpPr txBox="1">
            <a:spLocks noChangeArrowheads="1"/>
          </p:cNvSpPr>
          <p:nvPr/>
        </p:nvSpPr>
        <p:spPr bwMode="auto">
          <a:xfrm>
            <a:off x="4652708" y="3128468"/>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أفرايم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0" y="2344490"/>
            <a:ext cx="197886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353787"/>
            <a:ext cx="146288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أشير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13"/>
          <p:cNvSpPr txBox="1">
            <a:spLocks noChangeArrowheads="1"/>
          </p:cNvSpPr>
          <p:nvPr/>
        </p:nvSpPr>
        <p:spPr bwMode="auto">
          <a:xfrm>
            <a:off x="4799939" y="1378389"/>
            <a:ext cx="252954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زبولون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47879" y="89445"/>
            <a:ext cx="785793" cy="523220"/>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ar-JO" sz="2800" b="1" dirty="0">
                <a:solidFill>
                  <a:srgbClr val="FFFFFF"/>
                </a:solidFill>
                <a:latin typeface="Arial" panose="020B0604020202020204" pitchFamily="34" charset="0"/>
                <a:cs typeface="Arial" panose="020B0604020202020204" pitchFamily="34" charset="0"/>
              </a:rPr>
              <a:t>591</a:t>
            </a:r>
            <a:endParaRPr lang="en-US" sz="2800"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69762" y="1196752"/>
            <a:ext cx="4302238" cy="5976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أعلن عاموس خطايا و عقوبات إسرائيل و الأمم المحيطة بها لخطاياهم ضد شعب الله إسرائيل</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503497" y="3646931"/>
            <a:ext cx="188757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72039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ar-JO" sz="3200" b="1" dirty="0">
                <a:effectLst>
                  <a:glow rad="127000">
                    <a:schemeClr val="tx1"/>
                  </a:glow>
                </a:effectLst>
                <a:latin typeface="Arial" charset="0"/>
                <a:ea typeface="ＭＳ Ｐゴシック" charset="0"/>
                <a:cs typeface="ＭＳ Ｐゴシック" charset="0"/>
              </a:rPr>
              <a:t>سيدين الله دمشق</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يهوذا</a:t>
            </a:r>
            <a:endParaRPr lang="en-US" sz="3200" b="1" dirty="0">
              <a:solidFill>
                <a:srgbClr val="BFBFB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إسرائيل</a:t>
            </a:r>
            <a:endParaRPr lang="en-US" sz="3200" b="1" dirty="0">
              <a:solidFill>
                <a:srgbClr val="BFBFB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591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عاموس 1: 3-4</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عمون</a:t>
            </a:r>
            <a:endParaRPr lang="en-US" sz="3200" b="1" dirty="0">
              <a:solidFill>
                <a:srgbClr val="BFBFB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سوريا</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أدوم</a:t>
            </a:r>
            <a:endParaRPr lang="en-US" sz="3200" b="1" dirty="0">
              <a:solidFill>
                <a:srgbClr val="BFBFB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مؤاب</a:t>
            </a:r>
            <a:endParaRPr lang="en-US" sz="3200" b="1" dirty="0">
              <a:solidFill>
                <a:srgbClr val="BFBFB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فلسطين</a:t>
            </a:r>
            <a:endParaRPr lang="en-US" sz="3200" b="1" dirty="0">
              <a:solidFill>
                <a:srgbClr val="BFBFB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فينيقية</a:t>
            </a:r>
            <a:endParaRPr lang="en-US" sz="3200" b="1" dirty="0">
              <a:solidFill>
                <a:srgbClr val="BFBFBF"/>
              </a:solidFill>
              <a:effectLst>
                <a:glow rad="101600">
                  <a:srgbClr val="000000">
                    <a:alpha val="75000"/>
                  </a:srgbClr>
                </a:glow>
              </a:effectLst>
              <a:latin typeface="Arial"/>
              <a:ea typeface="+mn-ea"/>
              <a:cs typeface="Arial"/>
            </a:endParaRPr>
          </a:p>
        </p:txBody>
      </p:sp>
      <p:sp>
        <p:nvSpPr>
          <p:cNvPr id="20" name="Rectangle 2"/>
          <p:cNvSpPr txBox="1">
            <a:spLocks noChangeArrowheads="1"/>
          </p:cNvSpPr>
          <p:nvPr/>
        </p:nvSpPr>
        <p:spPr bwMode="auto">
          <a:xfrm>
            <a:off x="6516216" y="20586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جلعاد</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1" name="Oval 58"/>
          <p:cNvSpPr>
            <a:spLocks noChangeArrowheads="1"/>
          </p:cNvSpPr>
          <p:nvPr/>
        </p:nvSpPr>
        <p:spPr bwMode="auto">
          <a:xfrm>
            <a:off x="6524980" y="199531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ndParaRPr>
          </a:p>
        </p:txBody>
      </p:sp>
      <p:sp>
        <p:nvSpPr>
          <p:cNvPr id="22" name="Right Arrow 21"/>
          <p:cNvSpPr/>
          <p:nvPr/>
        </p:nvSpPr>
        <p:spPr bwMode="auto">
          <a:xfrm rot="7427840">
            <a:off x="6596759" y="1157796"/>
            <a:ext cx="119824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
        <p:nvSpPr>
          <p:cNvPr id="23" name="Rectangle 2"/>
          <p:cNvSpPr txBox="1">
            <a:spLocks noChangeArrowheads="1"/>
          </p:cNvSpPr>
          <p:nvPr/>
        </p:nvSpPr>
        <p:spPr bwMode="auto">
          <a:xfrm>
            <a:off x="5580112" y="33265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دمشق</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4" name="Oval 58"/>
          <p:cNvSpPr>
            <a:spLocks noChangeArrowheads="1"/>
          </p:cNvSpPr>
          <p:nvPr/>
        </p:nvSpPr>
        <p:spPr bwMode="auto">
          <a:xfrm>
            <a:off x="8517078" y="60738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ndParaRPr>
          </a:p>
        </p:txBody>
      </p:sp>
      <p:sp>
        <p:nvSpPr>
          <p:cNvPr id="25" name="Rectangle 2"/>
          <p:cNvSpPr txBox="1">
            <a:spLocks noChangeArrowheads="1"/>
          </p:cNvSpPr>
          <p:nvPr/>
        </p:nvSpPr>
        <p:spPr bwMode="auto">
          <a:xfrm>
            <a:off x="0" y="1268760"/>
            <a:ext cx="4355976" cy="54726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rgbClr val="FFFFFF"/>
                </a:solidFill>
                <a:effectLst>
                  <a:glow rad="127000">
                    <a:srgbClr val="000000"/>
                  </a:glow>
                </a:effectLst>
                <a:latin typeface="Arial" charset="0"/>
                <a:ea typeface="ＭＳ Ｐゴシック" charset="0"/>
                <a:cs typeface="ＭＳ Ｐゴシック" charset="0"/>
              </a:rPr>
              <a:t>هكذا قال الرب </a:t>
            </a:r>
          </a:p>
          <a:p>
            <a:r>
              <a:rPr lang="ar-JO" sz="2400" b="1" dirty="0">
                <a:solidFill>
                  <a:srgbClr val="FFFFFF"/>
                </a:solidFill>
                <a:effectLst>
                  <a:glow rad="127000">
                    <a:srgbClr val="000000"/>
                  </a:glow>
                </a:effectLst>
                <a:latin typeface="Arial" charset="0"/>
                <a:ea typeface="ＭＳ Ｐゴシック" charset="0"/>
                <a:cs typeface="ＭＳ Ｐゴシック" charset="0"/>
              </a:rPr>
              <a:t>من أجل ذنوب دمشق </a:t>
            </a:r>
          </a:p>
          <a:p>
            <a:r>
              <a:rPr lang="ar-JO" sz="2400" b="1" dirty="0">
                <a:solidFill>
                  <a:srgbClr val="FFFFFF"/>
                </a:solidFill>
                <a:effectLst>
                  <a:glow rad="127000">
                    <a:srgbClr val="000000"/>
                  </a:glow>
                </a:effectLst>
                <a:latin typeface="Arial" charset="0"/>
                <a:ea typeface="ＭＳ Ｐゴシック" charset="0"/>
                <a:cs typeface="ＭＳ Ｐゴシック" charset="0"/>
              </a:rPr>
              <a:t>الثلاثة و الأربعة</a:t>
            </a:r>
          </a:p>
          <a:p>
            <a:r>
              <a:rPr lang="ar-JO" sz="2400" b="1" dirty="0">
                <a:solidFill>
                  <a:srgbClr val="FFFFFF"/>
                </a:solidFill>
                <a:effectLst>
                  <a:glow rad="127000">
                    <a:srgbClr val="000000"/>
                  </a:glow>
                </a:effectLst>
                <a:latin typeface="Arial" charset="0"/>
                <a:ea typeface="ＭＳ Ｐゴシック" charset="0"/>
                <a:cs typeface="ＭＳ Ｐゴシック" charset="0"/>
              </a:rPr>
              <a:t> لا أرجع عنه </a:t>
            </a:r>
          </a:p>
          <a:p>
            <a:r>
              <a:rPr lang="ar-JO" sz="2400" b="1" dirty="0">
                <a:solidFill>
                  <a:srgbClr val="FFFFFF"/>
                </a:solidFill>
                <a:effectLst>
                  <a:glow rad="127000">
                    <a:srgbClr val="000000"/>
                  </a:glow>
                </a:effectLst>
                <a:latin typeface="Arial" charset="0"/>
                <a:ea typeface="ＭＳ Ｐゴシック" charset="0"/>
                <a:cs typeface="ＭＳ Ｐゴシック" charset="0"/>
              </a:rPr>
              <a:t>لأنهم داسوا جلعاد بنوارج من حديد </a:t>
            </a:r>
          </a:p>
          <a:p>
            <a:r>
              <a:rPr lang="ar-JO" sz="2400" b="1" dirty="0">
                <a:solidFill>
                  <a:srgbClr val="FFFFFF"/>
                </a:solidFill>
                <a:effectLst>
                  <a:glow rad="127000">
                    <a:srgbClr val="000000"/>
                  </a:glow>
                </a:effectLst>
                <a:latin typeface="Arial" charset="0"/>
                <a:ea typeface="ＭＳ Ｐゴシック" charset="0"/>
                <a:cs typeface="ＭＳ Ｐゴシック" charset="0"/>
              </a:rPr>
              <a:t>فأرسل ناراً على بيت حزائيل </a:t>
            </a:r>
          </a:p>
          <a:p>
            <a:r>
              <a:rPr lang="ar-JO" sz="2400" b="1" dirty="0">
                <a:solidFill>
                  <a:srgbClr val="FFFFFF"/>
                </a:solidFill>
                <a:effectLst>
                  <a:glow rad="127000">
                    <a:srgbClr val="000000"/>
                  </a:glow>
                </a:effectLst>
                <a:latin typeface="Arial" charset="0"/>
                <a:ea typeface="ＭＳ Ｐゴシック" charset="0"/>
                <a:cs typeface="ＭＳ Ｐゴシック" charset="0"/>
              </a:rPr>
              <a:t>فتأكل قصور بنهدد</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955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6*min(max(#ppt_w*#ppt_h,.3),1)-7.4)/-.7*#ppt_w"/>
                                          </p:val>
                                        </p:tav>
                                        <p:tav tm="100000">
                                          <p:val>
                                            <p:strVal val="#ppt_w"/>
                                          </p:val>
                                        </p:tav>
                                      </p:tavLst>
                                    </p:anim>
                                    <p:anim calcmode="lin" valueType="num">
                                      <p:cBhvr>
                                        <p:cTn id="8" dur="500" fill="hold"/>
                                        <p:tgtEl>
                                          <p:spTgt spid="24"/>
                                        </p:tgtEl>
                                        <p:attrNameLst>
                                          <p:attrName>ppt_h</p:attrName>
                                        </p:attrNameLst>
                                      </p:cBhvr>
                                      <p:tavLst>
                                        <p:tav tm="0">
                                          <p:val>
                                            <p:strVal val="(6*min(max(#ppt_w*#ppt_h,.3),1)-7.4)/-.7*#ppt_h"/>
                                          </p:val>
                                        </p:tav>
                                        <p:tav tm="100000">
                                          <p:val>
                                            <p:strVal val="#ppt_h"/>
                                          </p:val>
                                        </p:tav>
                                      </p:tavLst>
                                    </p:anim>
                                    <p:anim calcmode="lin" valueType="num">
                                      <p:cBhvr>
                                        <p:cTn id="9" dur="500" fill="hold"/>
                                        <p:tgtEl>
                                          <p:spTgt spid="24"/>
                                        </p:tgtEl>
                                        <p:attrNameLst>
                                          <p:attrName>ppt_x</p:attrName>
                                        </p:attrNameLst>
                                      </p:cBhvr>
                                      <p:tavLst>
                                        <p:tav tm="0">
                                          <p:val>
                                            <p:fltVal val="0.5"/>
                                          </p:val>
                                        </p:tav>
                                        <p:tav tm="100000">
                                          <p:val>
                                            <p:strVal val="#ppt_x"/>
                                          </p:val>
                                        </p:tav>
                                      </p:tavLst>
                                    </p:anim>
                                    <p:anim calcmode="lin" valueType="num">
                                      <p:cBhvr>
                                        <p:cTn id="10"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500"/>
                            </p:stCondLst>
                            <p:childTnLst>
                              <p:par>
                                <p:cTn id="17" presetID="23" presetClass="entr" presetSubtype="3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6*min(max(#ppt_w*#ppt_h,.3),1)-7.4)/-.7*#ppt_w"/>
                                          </p:val>
                                        </p:tav>
                                        <p:tav tm="100000">
                                          <p:val>
                                            <p:strVal val="#ppt_w"/>
                                          </p:val>
                                        </p:tav>
                                      </p:tavLst>
                                    </p:anim>
                                    <p:anim calcmode="lin" valueType="num">
                                      <p:cBhvr>
                                        <p:cTn id="20" dur="500" fill="hold"/>
                                        <p:tgtEl>
                                          <p:spTgt spid="21"/>
                                        </p:tgtEl>
                                        <p:attrNameLst>
                                          <p:attrName>ppt_h</p:attrName>
                                        </p:attrNameLst>
                                      </p:cBhvr>
                                      <p:tavLst>
                                        <p:tav tm="0">
                                          <p:val>
                                            <p:strVal val="(6*min(max(#ppt_w*#ppt_h,.3),1)-7.4)/-.7*#ppt_h"/>
                                          </p:val>
                                        </p:tav>
                                        <p:tav tm="100000">
                                          <p:val>
                                            <p:strVal val="#ppt_h"/>
                                          </p:val>
                                        </p:tav>
                                      </p:tavLst>
                                    </p:anim>
                                    <p:anim calcmode="lin" valueType="num">
                                      <p:cBhvr>
                                        <p:cTn id="21" dur="500" fill="hold"/>
                                        <p:tgtEl>
                                          <p:spTgt spid="21"/>
                                        </p:tgtEl>
                                        <p:attrNameLst>
                                          <p:attrName>ppt_x</p:attrName>
                                        </p:attrNameLst>
                                      </p:cBhvr>
                                      <p:tavLst>
                                        <p:tav tm="0">
                                          <p:val>
                                            <p:fltVal val="0.5"/>
                                          </p:val>
                                        </p:tav>
                                        <p:tav tm="100000">
                                          <p:val>
                                            <p:strVal val="#ppt_x"/>
                                          </p:val>
                                        </p:tav>
                                      </p:tavLst>
                                    </p:anim>
                                    <p:anim calcmode="lin" valueType="num">
                                      <p:cBhvr>
                                        <p:cTn id="22"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1000"/>
                            </p:stCondLst>
                            <p:childTnLst>
                              <p:par>
                                <p:cTn id="24" presetID="55"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strVal val="#ppt_w*0.70"/>
                                          </p:val>
                                        </p:tav>
                                        <p:tav tm="100000">
                                          <p:val>
                                            <p:strVal val="#ppt_w"/>
                                          </p:val>
                                        </p:tav>
                                      </p:tavLst>
                                    </p:anim>
                                    <p:anim calcmode="lin" valueType="num">
                                      <p:cBhvr>
                                        <p:cTn id="27" dur="1000" fill="hold"/>
                                        <p:tgtEl>
                                          <p:spTgt spid="20"/>
                                        </p:tgtEl>
                                        <p:attrNameLst>
                                          <p:attrName>ppt_h</p:attrName>
                                        </p:attrNameLst>
                                      </p:cBhvr>
                                      <p:tavLst>
                                        <p:tav tm="0">
                                          <p:val>
                                            <p:strVal val="#ppt_h"/>
                                          </p:val>
                                        </p:tav>
                                        <p:tav tm="100000">
                                          <p:val>
                                            <p:strVal val="#ppt_h"/>
                                          </p:val>
                                        </p:tav>
                                      </p:tavLst>
                                    </p:anim>
                                    <p:animEffect transition="in" filter="fade">
                                      <p:cBhvr>
                                        <p:cTn id="2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512" y="48013"/>
            <a:ext cx="9180512" cy="6864153"/>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سؤال لمجموعات المناقشة</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79512" y="3284984"/>
            <a:ext cx="5364088" cy="3312368"/>
          </a:xfrm>
          <a:prstGeom prst="rect">
            <a:avLst/>
          </a:prstGeom>
          <a:noFill/>
          <a:ln w="9525">
            <a:noFill/>
            <a:miter lim="800000"/>
            <a:headEnd/>
            <a:tailEnd/>
          </a:ln>
          <a:effectLst/>
        </p:spPr>
        <p:txBody>
          <a:bodyPr/>
          <a:lstStyle/>
          <a:p>
            <a:pPr algn="ctr">
              <a:spcBef>
                <a:spcPct val="20000"/>
              </a:spcBef>
              <a:defRPr/>
            </a:pPr>
            <a:r>
              <a:rPr lang="ar-JO" sz="4800" b="1" dirty="0">
                <a:solidFill>
                  <a:srgbClr val="FFFFFF"/>
                </a:solidFill>
                <a:effectLst>
                  <a:glow rad="152400">
                    <a:srgbClr val="000000"/>
                  </a:glow>
                </a:effectLst>
                <a:latin typeface="Arial" charset="0"/>
                <a:ea typeface="Times New Roman" charset="0"/>
              </a:rPr>
              <a:t>كيف تعرّف </a:t>
            </a:r>
          </a:p>
          <a:p>
            <a:pPr algn="ctr">
              <a:spcBef>
                <a:spcPct val="20000"/>
              </a:spcBef>
              <a:defRPr/>
            </a:pPr>
            <a:r>
              <a:rPr lang="ar-JO" sz="4800" b="1" dirty="0">
                <a:solidFill>
                  <a:srgbClr val="FFFFFF"/>
                </a:solidFill>
                <a:effectLst>
                  <a:glow rad="152400">
                    <a:srgbClr val="000000"/>
                  </a:glow>
                </a:effectLst>
                <a:latin typeface="Arial" charset="0"/>
                <a:ea typeface="Times New Roman" charset="0"/>
              </a:rPr>
              <a:t>العدل الإجتماعي ؟</a:t>
            </a:r>
            <a:endParaRPr lang="en-GB" sz="4800" b="1" dirty="0">
              <a:solidFill>
                <a:srgbClr val="FFFFFF"/>
              </a:solidFill>
              <a:effectLst>
                <a:glow rad="152400">
                  <a:srgbClr val="000000"/>
                </a:glow>
              </a:effectLst>
              <a:latin typeface="Arial" charset="0"/>
              <a:ea typeface="Times New Roman" charset="0"/>
            </a:endParaRPr>
          </a:p>
        </p:txBody>
      </p:sp>
    </p:spTree>
    <p:extLst>
      <p:ext uri="{BB962C8B-B14F-4D97-AF65-F5344CB8AC3E}">
        <p14:creationId xmlns:p14="http://schemas.microsoft.com/office/powerpoint/2010/main" val="37314833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ar-JO" sz="3200" b="1" dirty="0">
                <a:effectLst>
                  <a:glow rad="127000">
                    <a:schemeClr val="tx1"/>
                  </a:glow>
                </a:effectLst>
                <a:latin typeface="Arial" charset="0"/>
                <a:ea typeface="ＭＳ Ｐゴシック" charset="0"/>
                <a:cs typeface="ＭＳ Ｐゴシック" charset="0"/>
              </a:rPr>
              <a:t>سيدين الله فلسطين</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067944" y="422108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يهوذا</a:t>
            </a:r>
            <a:endParaRPr lang="en-US" sz="32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إسرائيل</a:t>
            </a:r>
            <a:endParaRPr lang="en-US" sz="3200" b="1" dirty="0">
              <a:solidFill>
                <a:srgbClr val="BFBFB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591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عاموس 1: 6-7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عمون</a:t>
            </a:r>
            <a:endParaRPr lang="en-US" sz="3200" b="1" dirty="0">
              <a:solidFill>
                <a:srgbClr val="BFBFB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cs typeface="Arial"/>
              </a:rPr>
              <a:t>سوريا</a:t>
            </a:r>
            <a:endParaRPr lang="en-US" sz="3200" b="1" dirty="0">
              <a:solidFill>
                <a:srgbClr val="BFBFB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مؤاب</a:t>
            </a:r>
            <a:endParaRPr lang="en-US" sz="3200" b="1" dirty="0">
              <a:solidFill>
                <a:srgbClr val="BFBFB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فلسطين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فينيقية</a:t>
            </a:r>
            <a:endParaRPr lang="en-US" sz="3200" b="1" dirty="0">
              <a:solidFill>
                <a:srgbClr val="BFBFBF"/>
              </a:solidFill>
              <a:effectLst>
                <a:glow rad="101600">
                  <a:srgbClr val="000000">
                    <a:alpha val="75000"/>
                  </a:srgbClr>
                </a:glow>
              </a:effectLst>
              <a:latin typeface="Arial"/>
              <a:ea typeface="+mn-ea"/>
              <a:cs typeface="Arial"/>
            </a:endParaRPr>
          </a:p>
        </p:txBody>
      </p:sp>
      <p:sp>
        <p:nvSpPr>
          <p:cNvPr id="22" name="Right Arrow 21"/>
          <p:cNvSpPr/>
          <p:nvPr/>
        </p:nvSpPr>
        <p:spPr bwMode="auto">
          <a:xfrm rot="20172375">
            <a:off x="4273748" y="4893074"/>
            <a:ext cx="938672"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
        <p:nvSpPr>
          <p:cNvPr id="23" name="Rectangle 2"/>
          <p:cNvSpPr txBox="1">
            <a:spLocks noChangeArrowheads="1"/>
          </p:cNvSpPr>
          <p:nvPr/>
        </p:nvSpPr>
        <p:spPr bwMode="auto">
          <a:xfrm>
            <a:off x="1058970" y="495446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غزة</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4" name="Oval 58"/>
          <p:cNvSpPr>
            <a:spLocks noChangeArrowheads="1"/>
          </p:cNvSpPr>
          <p:nvPr/>
        </p:nvSpPr>
        <p:spPr bwMode="auto">
          <a:xfrm>
            <a:off x="3995936" y="5229200"/>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ndParaRPr>
          </a:p>
        </p:txBody>
      </p:sp>
      <p:sp>
        <p:nvSpPr>
          <p:cNvPr id="25" name="Rectangle 2"/>
          <p:cNvSpPr txBox="1">
            <a:spLocks noChangeArrowheads="1"/>
          </p:cNvSpPr>
          <p:nvPr/>
        </p:nvSpPr>
        <p:spPr bwMode="auto">
          <a:xfrm>
            <a:off x="107504" y="1268760"/>
            <a:ext cx="4608512" cy="44644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هكذا قال الرب</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من أجل ذنوب غزة</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الثلاثة و الأربعة</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لا أرجع عنه</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لأنهم سبوا سبياً كاملاً</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لكي يسلموه إلى أدوم</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فأرسل ناراً على سور غزة</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فتأكل قصورها</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0" name="Right Arrow 19"/>
          <p:cNvSpPr/>
          <p:nvPr/>
        </p:nvSpPr>
        <p:spPr bwMode="auto">
          <a:xfrm rot="4208430">
            <a:off x="5045069" y="5354186"/>
            <a:ext cx="1466189"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Tree>
    <p:extLst>
      <p:ext uri="{BB962C8B-B14F-4D97-AF65-F5344CB8AC3E}">
        <p14:creationId xmlns:p14="http://schemas.microsoft.com/office/powerpoint/2010/main" val="865154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6*min(max(#ppt_w*#ppt_h,.3),1)-7.4)/-.7*#ppt_w"/>
                                          </p:val>
                                        </p:tav>
                                        <p:tav tm="100000">
                                          <p:val>
                                            <p:strVal val="#ppt_w"/>
                                          </p:val>
                                        </p:tav>
                                      </p:tavLst>
                                    </p:anim>
                                    <p:anim calcmode="lin" valueType="num">
                                      <p:cBhvr>
                                        <p:cTn id="14" dur="500" fill="hold"/>
                                        <p:tgtEl>
                                          <p:spTgt spid="24"/>
                                        </p:tgtEl>
                                        <p:attrNameLst>
                                          <p:attrName>ppt_h</p:attrName>
                                        </p:attrNameLst>
                                      </p:cBhvr>
                                      <p:tavLst>
                                        <p:tav tm="0">
                                          <p:val>
                                            <p:strVal val="(6*min(max(#ppt_w*#ppt_h,.3),1)-7.4)/-.7*#ppt_h"/>
                                          </p:val>
                                        </p:tav>
                                        <p:tav tm="100000">
                                          <p:val>
                                            <p:strVal val="#ppt_h"/>
                                          </p:val>
                                        </p:tav>
                                      </p:tavLst>
                                    </p:anim>
                                    <p:anim calcmode="lin" valueType="num">
                                      <p:cBhvr>
                                        <p:cTn id="15" dur="500" fill="hold"/>
                                        <p:tgtEl>
                                          <p:spTgt spid="24"/>
                                        </p:tgtEl>
                                        <p:attrNameLst>
                                          <p:attrName>ppt_x</p:attrName>
                                        </p:attrNameLst>
                                      </p:cBhvr>
                                      <p:tavLst>
                                        <p:tav tm="0">
                                          <p:val>
                                            <p:fltVal val="0.5"/>
                                          </p:val>
                                        </p:tav>
                                        <p:tav tm="100000">
                                          <p:val>
                                            <p:strVal val="#ppt_x"/>
                                          </p:val>
                                        </p:tav>
                                      </p:tavLst>
                                    </p:anim>
                                    <p:anim calcmode="lin" valueType="num">
                                      <p:cBhvr>
                                        <p:cTn id="16"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ar-JO" sz="3200" b="1" dirty="0">
                <a:effectLst>
                  <a:glow rad="127000">
                    <a:schemeClr val="tx1"/>
                  </a:glow>
                </a:effectLst>
                <a:latin typeface="Arial" charset="0"/>
                <a:ea typeface="ＭＳ Ｐゴシック" charset="0"/>
                <a:cs typeface="ＭＳ Ｐゴシック" charset="0"/>
              </a:rPr>
              <a:t>سيدين الله فينيقية</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يهوذا</a:t>
            </a:r>
            <a:endParaRPr lang="en-US" sz="3200" b="1" dirty="0">
              <a:solidFill>
                <a:srgbClr val="BFBFB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إسرائيل</a:t>
            </a:r>
            <a:endParaRPr lang="en-US" sz="32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591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عاموس 1: 9-10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عمون</a:t>
            </a:r>
            <a:endParaRPr lang="en-US" sz="3200" b="1" dirty="0">
              <a:solidFill>
                <a:srgbClr val="BFBFB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cs typeface="Arial"/>
              </a:rPr>
              <a:t>سوريا</a:t>
            </a:r>
            <a:endParaRPr lang="en-US" sz="3200" b="1" dirty="0">
              <a:solidFill>
                <a:srgbClr val="BFBFB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مؤاب</a:t>
            </a:r>
            <a:endParaRPr lang="en-US" sz="3200" b="1" dirty="0">
              <a:solidFill>
                <a:srgbClr val="BFBFB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BFBFBF"/>
                </a:solidFill>
                <a:effectLst>
                  <a:glow rad="101600">
                    <a:srgbClr val="000000">
                      <a:alpha val="75000"/>
                    </a:srgbClr>
                  </a:glow>
                </a:effectLst>
                <a:latin typeface="Arial"/>
                <a:ea typeface="+mn-ea"/>
                <a:cs typeface="Arial"/>
              </a:rPr>
              <a:t>فلسطين</a:t>
            </a:r>
            <a:endParaRPr lang="en-US" sz="3200" b="1" dirty="0">
              <a:solidFill>
                <a:srgbClr val="BFBFB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فينيقية</a:t>
            </a:r>
            <a:endParaRPr lang="en-US" sz="3200" b="1" dirty="0">
              <a:solidFill>
                <a:srgbClr val="FFFFFF"/>
              </a:solidFill>
              <a:effectLst>
                <a:glow rad="101600">
                  <a:srgbClr val="000000">
                    <a:alpha val="75000"/>
                  </a:srgbClr>
                </a:glow>
              </a:effectLst>
              <a:latin typeface="Arial"/>
              <a:ea typeface="+mn-ea"/>
              <a:cs typeface="Arial"/>
            </a:endParaRPr>
          </a:p>
        </p:txBody>
      </p:sp>
      <p:sp>
        <p:nvSpPr>
          <p:cNvPr id="22" name="Right Arrow 21"/>
          <p:cNvSpPr/>
          <p:nvPr/>
        </p:nvSpPr>
        <p:spPr bwMode="auto">
          <a:xfrm rot="5400000">
            <a:off x="5123129" y="1531857"/>
            <a:ext cx="1129990"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
        <p:nvSpPr>
          <p:cNvPr id="23" name="Rectangle 2"/>
          <p:cNvSpPr txBox="1">
            <a:spLocks noChangeArrowheads="1"/>
          </p:cNvSpPr>
          <p:nvPr/>
        </p:nvSpPr>
        <p:spPr bwMode="auto">
          <a:xfrm>
            <a:off x="2552212" y="548680"/>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صور</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4" name="Oval 58"/>
          <p:cNvSpPr>
            <a:spLocks noChangeArrowheads="1"/>
          </p:cNvSpPr>
          <p:nvPr/>
        </p:nvSpPr>
        <p:spPr bwMode="auto">
          <a:xfrm>
            <a:off x="5489178" y="823411"/>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ndParaRPr>
          </a:p>
        </p:txBody>
      </p:sp>
      <p:sp>
        <p:nvSpPr>
          <p:cNvPr id="25" name="Rectangle 2"/>
          <p:cNvSpPr txBox="1">
            <a:spLocks noChangeArrowheads="1"/>
          </p:cNvSpPr>
          <p:nvPr/>
        </p:nvSpPr>
        <p:spPr bwMode="auto">
          <a:xfrm>
            <a:off x="0" y="1268760"/>
            <a:ext cx="4355976" cy="43924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هكذا قال الرب</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من أجل ذنوب صور </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الثلاثة و الأربعة</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لا أرجع عنه </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لأنهم سلموا سبياً كاملاً إلى أدوم</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و لم يذكروا عهد الإخوة</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فأرسل ناراً على سور صور</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فتأكل قصورها</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4734425">
            <a:off x="4336214" y="4300546"/>
            <a:ext cx="351463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Tree>
    <p:extLst>
      <p:ext uri="{BB962C8B-B14F-4D97-AF65-F5344CB8AC3E}">
        <p14:creationId xmlns:p14="http://schemas.microsoft.com/office/powerpoint/2010/main" val="496480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6*min(max(#ppt_w*#ppt_h,.3),1)-7.4)/-.7*#ppt_w"/>
                                          </p:val>
                                        </p:tav>
                                        <p:tav tm="100000">
                                          <p:val>
                                            <p:strVal val="#ppt_w"/>
                                          </p:val>
                                        </p:tav>
                                      </p:tavLst>
                                    </p:anim>
                                    <p:anim calcmode="lin" valueType="num">
                                      <p:cBhvr>
                                        <p:cTn id="14" dur="500" fill="hold"/>
                                        <p:tgtEl>
                                          <p:spTgt spid="24"/>
                                        </p:tgtEl>
                                        <p:attrNameLst>
                                          <p:attrName>ppt_h</p:attrName>
                                        </p:attrNameLst>
                                      </p:cBhvr>
                                      <p:tavLst>
                                        <p:tav tm="0">
                                          <p:val>
                                            <p:strVal val="(6*min(max(#ppt_w*#ppt_h,.3),1)-7.4)/-.7*#ppt_h"/>
                                          </p:val>
                                        </p:tav>
                                        <p:tav tm="100000">
                                          <p:val>
                                            <p:strVal val="#ppt_h"/>
                                          </p:val>
                                        </p:tav>
                                      </p:tavLst>
                                    </p:anim>
                                    <p:anim calcmode="lin" valueType="num">
                                      <p:cBhvr>
                                        <p:cTn id="15" dur="500" fill="hold"/>
                                        <p:tgtEl>
                                          <p:spTgt spid="24"/>
                                        </p:tgtEl>
                                        <p:attrNameLst>
                                          <p:attrName>ppt_x</p:attrName>
                                        </p:attrNameLst>
                                      </p:cBhvr>
                                      <p:tavLst>
                                        <p:tav tm="0">
                                          <p:val>
                                            <p:fltVal val="0.5"/>
                                          </p:val>
                                        </p:tav>
                                        <p:tav tm="100000">
                                          <p:val>
                                            <p:strVal val="#ppt_x"/>
                                          </p:val>
                                        </p:tav>
                                      </p:tavLst>
                                    </p:anim>
                                    <p:anim calcmode="lin" valueType="num">
                                      <p:cBhvr>
                                        <p:cTn id="16"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ar-JO" sz="3200" b="1" dirty="0">
                <a:effectLst>
                  <a:glow rad="127000">
                    <a:schemeClr val="tx1"/>
                  </a:glow>
                </a:effectLst>
                <a:latin typeface="Arial" charset="0"/>
                <a:ea typeface="ＭＳ Ｐゴシック" charset="0"/>
                <a:cs typeface="ＭＳ Ｐゴシック" charset="0"/>
              </a:rPr>
              <a:t>سيدين الله أدوم</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solidFill>
                <a:effectLst>
                  <a:glow rad="101600">
                    <a:srgbClr val="000000">
                      <a:alpha val="75000"/>
                    </a:srgbClr>
                  </a:glow>
                </a:effectLst>
                <a:latin typeface="Arial"/>
                <a:ea typeface="+mn-ea"/>
                <a:cs typeface="Arial"/>
              </a:rPr>
              <a:t>يهوذا</a:t>
            </a:r>
            <a:endParaRPr lang="en-US" sz="3200" b="1" dirty="0">
              <a:solidFill>
                <a:schemeClr val="bg1"/>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إسرائيل</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591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عاموس 1: 11-12</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عمون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cs typeface="Arial"/>
              </a:rPr>
              <a:t>سوريا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مؤاب</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فلسطين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فينيقية</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22" name="Right Arrow 21"/>
          <p:cNvSpPr/>
          <p:nvPr/>
        </p:nvSpPr>
        <p:spPr bwMode="auto">
          <a:xfrm rot="15252178">
            <a:off x="5171683" y="5261849"/>
            <a:ext cx="139308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5" name="Rectangle 2"/>
          <p:cNvSpPr txBox="1">
            <a:spLocks noChangeArrowheads="1"/>
          </p:cNvSpPr>
          <p:nvPr/>
        </p:nvSpPr>
        <p:spPr bwMode="auto">
          <a:xfrm>
            <a:off x="0" y="1268760"/>
            <a:ext cx="4788024"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هكذا قال الرب</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من أجل ذنوب أدوم</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الثلاثة و الأربعة</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لا ارجع عنه</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لأنه تبع بالسيف أخاه</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و أفسد مراحمه</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و غضبه إلى الدهر يفترس</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و سخطه يحفظه إلى الأبد</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فأرسل ناراً على تيمان</a:t>
            </a:r>
          </a:p>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فتأكل قصور بصرة</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9989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ar-JO" sz="3200" b="1" dirty="0">
                <a:effectLst>
                  <a:glow rad="127000">
                    <a:schemeClr val="tx1"/>
                  </a:glow>
                </a:effectLst>
                <a:latin typeface="Arial" charset="0"/>
                <a:ea typeface="ＭＳ Ｐゴシック" charset="0"/>
                <a:cs typeface="ＭＳ Ｐゴシック" charset="0"/>
              </a:rPr>
              <a:t>سيدين الله عمون</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يهوذا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إسرائيل</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591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عاموس 1: 13-15</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عمون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cs typeface="Arial"/>
              </a:rPr>
              <a:t>سوريا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أدوم</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مؤاب</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فلسطين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فينيقية</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20" name="Rectangle 2"/>
          <p:cNvSpPr txBox="1">
            <a:spLocks noChangeArrowheads="1"/>
          </p:cNvSpPr>
          <p:nvPr/>
        </p:nvSpPr>
        <p:spPr bwMode="auto">
          <a:xfrm>
            <a:off x="4788024" y="170080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جلعاد</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2" name="Right Arrow 21"/>
          <p:cNvSpPr/>
          <p:nvPr/>
        </p:nvSpPr>
        <p:spPr bwMode="auto">
          <a:xfrm rot="14474402">
            <a:off x="7121882" y="2448611"/>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5" name="Rectangle 2"/>
          <p:cNvSpPr txBox="1">
            <a:spLocks noChangeArrowheads="1"/>
          </p:cNvSpPr>
          <p:nvPr/>
        </p:nvSpPr>
        <p:spPr bwMode="auto">
          <a:xfrm>
            <a:off x="0" y="1268760"/>
            <a:ext cx="5429256"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defTabSz="457200" eaLnBrk="0" hangingPunct="0">
              <a:defRPr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ar-JO" dirty="0"/>
              <a:t>هكذا قال الرب </a:t>
            </a:r>
          </a:p>
          <a:p>
            <a:pPr algn="ctr"/>
            <a:r>
              <a:rPr lang="ar-JO" dirty="0"/>
              <a:t>من أجل ذنوب بني عمون </a:t>
            </a:r>
          </a:p>
          <a:p>
            <a:pPr algn="ctr"/>
            <a:r>
              <a:rPr lang="ar-JO" dirty="0"/>
              <a:t>الثلاثة و الأربعة </a:t>
            </a:r>
          </a:p>
          <a:p>
            <a:pPr algn="ctr"/>
            <a:r>
              <a:rPr lang="ar-JO" dirty="0"/>
              <a:t>لا أرجع عنه </a:t>
            </a:r>
          </a:p>
          <a:p>
            <a:pPr algn="ctr"/>
            <a:r>
              <a:rPr lang="ar-JO" dirty="0"/>
              <a:t>لأنهم شقوا حوامل جلعاد</a:t>
            </a:r>
          </a:p>
          <a:p>
            <a:pPr algn="ctr"/>
            <a:r>
              <a:rPr lang="ar-JO" dirty="0"/>
              <a:t> لكي يوسعوا تخومهم </a:t>
            </a:r>
          </a:p>
          <a:p>
            <a:pPr algn="ctr"/>
            <a:r>
              <a:rPr lang="ar-JO" dirty="0"/>
              <a:t>فأضرم ناراً على سور ربة </a:t>
            </a:r>
          </a:p>
          <a:p>
            <a:pPr algn="ctr"/>
            <a:r>
              <a:rPr lang="ar-JO" dirty="0"/>
              <a:t>فتأكل قصورها بجلبة </a:t>
            </a:r>
          </a:p>
          <a:p>
            <a:pPr algn="ctr"/>
            <a:r>
              <a:rPr lang="ar-JO" dirty="0"/>
              <a:t>في يوم القتال </a:t>
            </a:r>
          </a:p>
          <a:p>
            <a:pPr algn="ctr"/>
            <a:r>
              <a:rPr lang="ar-JO" dirty="0"/>
              <a:t>بنوء في يوم الزوبعة </a:t>
            </a:r>
          </a:p>
          <a:p>
            <a:pPr algn="ctr"/>
            <a:r>
              <a:rPr lang="ar-JO" dirty="0"/>
              <a:t>و يمضي ملكهم إلى السبي </a:t>
            </a:r>
          </a:p>
          <a:p>
            <a:pPr algn="ctr"/>
            <a:r>
              <a:rPr lang="ar-JO" dirty="0"/>
              <a:t>هو و رؤساؤه جميعاً </a:t>
            </a:r>
          </a:p>
          <a:p>
            <a:pPr algn="ctr"/>
            <a:r>
              <a:rPr lang="ar-JO" dirty="0"/>
              <a:t>قال الرب</a:t>
            </a:r>
            <a:endParaRPr lang="en-US" dirty="0"/>
          </a:p>
        </p:txBody>
      </p:sp>
    </p:spTree>
    <p:extLst>
      <p:ext uri="{BB962C8B-B14F-4D97-AF65-F5344CB8AC3E}">
        <p14:creationId xmlns:p14="http://schemas.microsoft.com/office/powerpoint/2010/main" val="3356184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strVal val="#ppt_w*0.70"/>
                                          </p:val>
                                        </p:tav>
                                        <p:tav tm="100000">
                                          <p:val>
                                            <p:strVal val="#ppt_w"/>
                                          </p:val>
                                        </p:tav>
                                      </p:tavLst>
                                    </p:anim>
                                    <p:anim calcmode="lin" valueType="num">
                                      <p:cBhvr>
                                        <p:cTn id="12" dur="1000" fill="hold"/>
                                        <p:tgtEl>
                                          <p:spTgt spid="20"/>
                                        </p:tgtEl>
                                        <p:attrNameLst>
                                          <p:attrName>ppt_h</p:attrName>
                                        </p:attrNameLst>
                                      </p:cBhvr>
                                      <p:tavLst>
                                        <p:tav tm="0">
                                          <p:val>
                                            <p:strVal val="#ppt_h"/>
                                          </p:val>
                                        </p:tav>
                                        <p:tav tm="100000">
                                          <p:val>
                                            <p:strVal val="#ppt_h"/>
                                          </p:val>
                                        </p:tav>
                                      </p:tavLst>
                                    </p:anim>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عاموس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4593984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ar-JO" sz="3200" b="1" dirty="0">
                <a:effectLst>
                  <a:glow rad="127000">
                    <a:schemeClr val="tx1"/>
                  </a:glow>
                </a:effectLst>
                <a:latin typeface="Arial" charset="0"/>
                <a:ea typeface="ＭＳ Ｐゴシック" charset="0"/>
                <a:cs typeface="ＭＳ Ｐゴシック" charset="0"/>
              </a:rPr>
              <a:t>سيدين الله مؤاب</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يهوذا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إسرائيل</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591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عاموس 2: 1-2</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عمون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cs typeface="Arial"/>
              </a:rPr>
              <a:t>سوريا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مؤاب</a:t>
            </a:r>
            <a:endParaRPr lang="en-US" sz="3200" b="1" dirty="0">
              <a:solidFill>
                <a:srgbClr val="FFFFF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فلسطين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فينيقية</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22" name="Right Arrow 21"/>
          <p:cNvSpPr/>
          <p:nvPr/>
        </p:nvSpPr>
        <p:spPr bwMode="auto">
          <a:xfrm rot="6302533">
            <a:off x="6257786" y="5616965"/>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5" name="Rectangle 2"/>
          <p:cNvSpPr txBox="1">
            <a:spLocks noChangeArrowheads="1"/>
          </p:cNvSpPr>
          <p:nvPr/>
        </p:nvSpPr>
        <p:spPr bwMode="auto">
          <a:xfrm>
            <a:off x="0" y="1268760"/>
            <a:ext cx="4286248" cy="56886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rgbClr val="FFFFFF"/>
                </a:solidFill>
                <a:effectLst>
                  <a:glow rad="127000">
                    <a:srgbClr val="000000"/>
                  </a:glow>
                </a:effectLst>
                <a:latin typeface="Arial" charset="0"/>
                <a:ea typeface="ＭＳ Ｐゴシック" charset="0"/>
                <a:cs typeface="ＭＳ Ｐゴシック" charset="0"/>
              </a:rPr>
              <a:t>هكذا قال الرب</a:t>
            </a:r>
          </a:p>
          <a:p>
            <a:r>
              <a:rPr lang="ar-JO" sz="2400" b="1" dirty="0">
                <a:solidFill>
                  <a:srgbClr val="FFFFFF"/>
                </a:solidFill>
                <a:effectLst>
                  <a:glow rad="127000">
                    <a:srgbClr val="000000"/>
                  </a:glow>
                </a:effectLst>
                <a:latin typeface="Arial" charset="0"/>
                <a:ea typeface="ＭＳ Ｐゴシック" charset="0"/>
                <a:cs typeface="ＭＳ Ｐゴシック" charset="0"/>
              </a:rPr>
              <a:t>من أجل ذنوب مؤاب</a:t>
            </a:r>
          </a:p>
          <a:p>
            <a:r>
              <a:rPr lang="ar-JO" sz="2400" b="1" dirty="0">
                <a:solidFill>
                  <a:srgbClr val="FFFFFF"/>
                </a:solidFill>
                <a:effectLst>
                  <a:glow rad="127000">
                    <a:srgbClr val="000000"/>
                  </a:glow>
                </a:effectLst>
                <a:latin typeface="Arial" charset="0"/>
                <a:ea typeface="ＭＳ Ｐゴシック" charset="0"/>
                <a:cs typeface="ＭＳ Ｐゴシック" charset="0"/>
              </a:rPr>
              <a:t>الثلاثة و الأربعة</a:t>
            </a:r>
          </a:p>
          <a:p>
            <a:r>
              <a:rPr lang="ar-JO" sz="2400" b="1" dirty="0">
                <a:solidFill>
                  <a:srgbClr val="FFFFFF"/>
                </a:solidFill>
                <a:effectLst>
                  <a:glow rad="127000">
                    <a:srgbClr val="000000"/>
                  </a:glow>
                </a:effectLst>
                <a:latin typeface="Arial" charset="0"/>
                <a:ea typeface="ＭＳ Ｐゴシック" charset="0"/>
                <a:cs typeface="ＭＳ Ｐゴシック" charset="0"/>
              </a:rPr>
              <a:t>لا أرجع عنه</a:t>
            </a:r>
          </a:p>
          <a:p>
            <a:r>
              <a:rPr lang="ar-JO" sz="2400" b="1" dirty="0">
                <a:solidFill>
                  <a:srgbClr val="FFFFFF"/>
                </a:solidFill>
                <a:effectLst>
                  <a:glow rad="127000">
                    <a:srgbClr val="000000"/>
                  </a:glow>
                </a:effectLst>
                <a:latin typeface="Arial" charset="0"/>
                <a:ea typeface="ＭＳ Ｐゴシック" charset="0"/>
                <a:cs typeface="ＭＳ Ｐゴシック" charset="0"/>
              </a:rPr>
              <a:t>لأنهم أحرقوا عظام</a:t>
            </a:r>
          </a:p>
          <a:p>
            <a:r>
              <a:rPr lang="ar-JO" sz="2400" b="1" dirty="0">
                <a:solidFill>
                  <a:srgbClr val="FFFFFF"/>
                </a:solidFill>
                <a:effectLst>
                  <a:glow rad="127000">
                    <a:srgbClr val="000000"/>
                  </a:glow>
                </a:effectLst>
                <a:latin typeface="Arial" charset="0"/>
                <a:ea typeface="ＭＳ Ｐゴシック" charset="0"/>
                <a:cs typeface="ＭＳ Ｐゴシック" charset="0"/>
              </a:rPr>
              <a:t>ملك أدوم كلساً</a:t>
            </a:r>
          </a:p>
          <a:p>
            <a:r>
              <a:rPr lang="ar-JO" sz="2400" b="1" dirty="0">
                <a:solidFill>
                  <a:srgbClr val="FFFFFF"/>
                </a:solidFill>
                <a:effectLst>
                  <a:glow rad="127000">
                    <a:srgbClr val="000000"/>
                  </a:glow>
                </a:effectLst>
                <a:latin typeface="Arial" charset="0"/>
                <a:ea typeface="ＭＳ Ｐゴシック" charset="0"/>
                <a:cs typeface="ＭＳ Ｐゴシック" charset="0"/>
              </a:rPr>
              <a:t>فأرسل ناراً على مؤاب</a:t>
            </a:r>
          </a:p>
          <a:p>
            <a:r>
              <a:rPr lang="ar-JO" sz="2400" b="1" dirty="0">
                <a:solidFill>
                  <a:srgbClr val="FFFFFF"/>
                </a:solidFill>
                <a:effectLst>
                  <a:glow rad="127000">
                    <a:srgbClr val="000000"/>
                  </a:glow>
                </a:effectLst>
                <a:latin typeface="Arial" charset="0"/>
                <a:ea typeface="ＭＳ Ｐゴシック" charset="0"/>
                <a:cs typeface="ＭＳ Ｐゴシック" charset="0"/>
              </a:rPr>
              <a:t>فتأكل قصور قريوت</a:t>
            </a:r>
          </a:p>
          <a:p>
            <a:r>
              <a:rPr lang="ar-JO" sz="2400" b="1" dirty="0">
                <a:solidFill>
                  <a:srgbClr val="FFFFFF"/>
                </a:solidFill>
                <a:effectLst>
                  <a:glow rad="127000">
                    <a:srgbClr val="000000"/>
                  </a:glow>
                </a:effectLst>
                <a:latin typeface="Arial" charset="0"/>
                <a:ea typeface="ＭＳ Ｐゴシック" charset="0"/>
                <a:cs typeface="ＭＳ Ｐゴシック" charset="0"/>
              </a:rPr>
              <a:t>و يموت مؤاب بضجيج</a:t>
            </a:r>
          </a:p>
          <a:p>
            <a:r>
              <a:rPr lang="ar-JO" sz="2400" b="1" dirty="0">
                <a:solidFill>
                  <a:srgbClr val="FFFFFF"/>
                </a:solidFill>
                <a:effectLst>
                  <a:glow rad="127000">
                    <a:srgbClr val="000000"/>
                  </a:glow>
                </a:effectLst>
                <a:latin typeface="Arial" charset="0"/>
                <a:ea typeface="ＭＳ Ｐゴシック" charset="0"/>
                <a:cs typeface="ＭＳ Ｐゴシック" charset="0"/>
              </a:rPr>
              <a:t>بجلبة بصوت البوق</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7953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ar-JO" sz="3200" b="1" dirty="0">
                <a:effectLst>
                  <a:glow rad="127000">
                    <a:schemeClr val="tx1"/>
                  </a:glow>
                </a:effectLst>
                <a:latin typeface="Arial" charset="0"/>
                <a:ea typeface="ＭＳ Ｐゴシック" charset="0"/>
                <a:cs typeface="ＭＳ Ｐゴシック" charset="0"/>
              </a:rPr>
              <a:t>سيدين الله يهوذا</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solidFill>
                <a:effectLst>
                  <a:glow rad="101600">
                    <a:srgbClr val="000000">
                      <a:alpha val="75000"/>
                    </a:srgbClr>
                  </a:glow>
                </a:effectLst>
                <a:latin typeface="Arial"/>
                <a:ea typeface="+mn-ea"/>
                <a:cs typeface="Arial"/>
              </a:rPr>
              <a:t>يهوذا</a:t>
            </a:r>
            <a:endParaRPr lang="en-US" sz="3200" b="1" dirty="0">
              <a:solidFill>
                <a:schemeClr val="bg1"/>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إسرائيل</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591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عاموس 2 : 4-5</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عمون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cs typeface="Arial"/>
              </a:rPr>
              <a:t>سوريا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أدوم</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مؤاب</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فلسطين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فينيقية</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22" name="Right Arrow 21"/>
          <p:cNvSpPr/>
          <p:nvPr/>
        </p:nvSpPr>
        <p:spPr bwMode="auto">
          <a:xfrm rot="16516142">
            <a:off x="4673610" y="4896883"/>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5" name="Rectangle 2"/>
          <p:cNvSpPr txBox="1">
            <a:spLocks noChangeArrowheads="1"/>
          </p:cNvSpPr>
          <p:nvPr/>
        </p:nvSpPr>
        <p:spPr bwMode="auto">
          <a:xfrm>
            <a:off x="0" y="1268760"/>
            <a:ext cx="3857620"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rgbClr val="FFFFFF"/>
                </a:solidFill>
                <a:effectLst>
                  <a:glow rad="127000">
                    <a:srgbClr val="000000"/>
                  </a:glow>
                </a:effectLst>
                <a:latin typeface="Arial" charset="0"/>
                <a:ea typeface="ＭＳ Ｐゴシック" charset="0"/>
                <a:cs typeface="ＭＳ Ｐゴシック" charset="0"/>
              </a:rPr>
              <a:t>هكذا قال الرب</a:t>
            </a:r>
          </a:p>
          <a:p>
            <a:r>
              <a:rPr lang="ar-JO" sz="2400" b="1" dirty="0">
                <a:solidFill>
                  <a:srgbClr val="FFFFFF"/>
                </a:solidFill>
                <a:effectLst>
                  <a:glow rad="127000">
                    <a:srgbClr val="000000"/>
                  </a:glow>
                </a:effectLst>
                <a:latin typeface="Arial" charset="0"/>
                <a:ea typeface="ＭＳ Ｐゴシック" charset="0"/>
                <a:cs typeface="ＭＳ Ｐゴシック" charset="0"/>
              </a:rPr>
              <a:t>من أجل ذنوب يهوذا</a:t>
            </a:r>
          </a:p>
          <a:p>
            <a:r>
              <a:rPr lang="ar-JO" sz="2400" b="1" dirty="0">
                <a:solidFill>
                  <a:srgbClr val="FFFFFF"/>
                </a:solidFill>
                <a:effectLst>
                  <a:glow rad="127000">
                    <a:srgbClr val="000000"/>
                  </a:glow>
                </a:effectLst>
                <a:latin typeface="Arial" charset="0"/>
                <a:ea typeface="ＭＳ Ｐゴシック" charset="0"/>
                <a:cs typeface="ＭＳ Ｐゴシック" charset="0"/>
              </a:rPr>
              <a:t>الثلاثة و الأربعة</a:t>
            </a:r>
          </a:p>
          <a:p>
            <a:r>
              <a:rPr lang="ar-JO" sz="2400" b="1" dirty="0">
                <a:solidFill>
                  <a:srgbClr val="FFFFFF"/>
                </a:solidFill>
                <a:effectLst>
                  <a:glow rad="127000">
                    <a:srgbClr val="000000"/>
                  </a:glow>
                </a:effectLst>
                <a:latin typeface="Arial" charset="0"/>
                <a:ea typeface="ＭＳ Ｐゴシック" charset="0"/>
                <a:cs typeface="ＭＳ Ｐゴシック" charset="0"/>
              </a:rPr>
              <a:t>لا أرجع عنه</a:t>
            </a:r>
          </a:p>
          <a:p>
            <a:r>
              <a:rPr lang="ar-JO" sz="2400" b="1" dirty="0">
                <a:solidFill>
                  <a:srgbClr val="FFFFFF"/>
                </a:solidFill>
                <a:effectLst>
                  <a:glow rad="127000">
                    <a:srgbClr val="000000"/>
                  </a:glow>
                </a:effectLst>
                <a:latin typeface="Arial" charset="0"/>
                <a:ea typeface="ＭＳ Ｐゴシック" charset="0"/>
                <a:cs typeface="ＭＳ Ｐゴシック" charset="0"/>
              </a:rPr>
              <a:t>لأنهم رفضوا ناموس الله</a:t>
            </a:r>
          </a:p>
          <a:p>
            <a:r>
              <a:rPr lang="ar-JO" sz="2400" b="1" dirty="0">
                <a:solidFill>
                  <a:srgbClr val="FFFFFF"/>
                </a:solidFill>
                <a:effectLst>
                  <a:glow rad="127000">
                    <a:srgbClr val="000000"/>
                  </a:glow>
                </a:effectLst>
                <a:latin typeface="Arial" charset="0"/>
                <a:ea typeface="ＭＳ Ｐゴシック" charset="0"/>
                <a:cs typeface="ＭＳ Ｐゴシック" charset="0"/>
              </a:rPr>
              <a:t>و لم يحفظوا فرائضه</a:t>
            </a:r>
          </a:p>
          <a:p>
            <a:r>
              <a:rPr lang="ar-JO" sz="2400" b="1" dirty="0">
                <a:solidFill>
                  <a:srgbClr val="FFFFFF"/>
                </a:solidFill>
                <a:effectLst>
                  <a:glow rad="127000">
                    <a:srgbClr val="000000"/>
                  </a:glow>
                </a:effectLst>
                <a:latin typeface="Arial" charset="0"/>
                <a:ea typeface="ＭＳ Ｐゴシック" charset="0"/>
                <a:cs typeface="ＭＳ Ｐゴシック" charset="0"/>
              </a:rPr>
              <a:t>و أضلتهم أكاذيبهم</a:t>
            </a:r>
          </a:p>
          <a:p>
            <a:r>
              <a:rPr lang="ar-JO" sz="2400" b="1" dirty="0">
                <a:solidFill>
                  <a:srgbClr val="FFFFFF"/>
                </a:solidFill>
                <a:effectLst>
                  <a:glow rad="127000">
                    <a:srgbClr val="000000"/>
                  </a:glow>
                </a:effectLst>
                <a:latin typeface="Arial" charset="0"/>
                <a:ea typeface="ＭＳ Ｐゴシック" charset="0"/>
                <a:cs typeface="ＭＳ Ｐゴシック" charset="0"/>
              </a:rPr>
              <a:t>التي سار آباؤهم وراءها</a:t>
            </a:r>
          </a:p>
          <a:p>
            <a:r>
              <a:rPr lang="ar-JO" sz="2400" b="1" dirty="0">
                <a:solidFill>
                  <a:srgbClr val="FFFFFF"/>
                </a:solidFill>
                <a:effectLst>
                  <a:glow rad="127000">
                    <a:srgbClr val="000000"/>
                  </a:glow>
                </a:effectLst>
                <a:latin typeface="Arial" charset="0"/>
                <a:ea typeface="ＭＳ Ｐゴシック" charset="0"/>
                <a:cs typeface="ＭＳ Ｐゴシック" charset="0"/>
              </a:rPr>
              <a:t>فأرسل ناراً على يهوذا </a:t>
            </a:r>
          </a:p>
          <a:p>
            <a:r>
              <a:rPr lang="ar-JO" sz="2400" b="1" dirty="0">
                <a:solidFill>
                  <a:srgbClr val="FFFFFF"/>
                </a:solidFill>
                <a:effectLst>
                  <a:glow rad="127000">
                    <a:srgbClr val="000000"/>
                  </a:glow>
                </a:effectLst>
                <a:latin typeface="Arial" charset="0"/>
                <a:ea typeface="ＭＳ Ｐゴシック" charset="0"/>
                <a:cs typeface="ＭＳ Ｐゴシック" charset="0"/>
              </a:rPr>
              <a:t>فتأكل قصور أورشليم</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5593953">
            <a:off x="5321681" y="3384716"/>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7" name="Right Arrow 26"/>
          <p:cNvSpPr/>
          <p:nvPr/>
        </p:nvSpPr>
        <p:spPr bwMode="auto">
          <a:xfrm rot="8215559">
            <a:off x="6185778" y="360074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8" name="Right Arrow 27"/>
          <p:cNvSpPr/>
          <p:nvPr/>
        </p:nvSpPr>
        <p:spPr bwMode="auto">
          <a:xfrm rot="12604056">
            <a:off x="6359516" y="4464836"/>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9" name="Right Arrow 28"/>
          <p:cNvSpPr/>
          <p:nvPr/>
        </p:nvSpPr>
        <p:spPr bwMode="auto">
          <a:xfrm rot="2576004">
            <a:off x="4351520" y="3779552"/>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0" name="Right Arrow 29"/>
          <p:cNvSpPr/>
          <p:nvPr/>
        </p:nvSpPr>
        <p:spPr bwMode="auto">
          <a:xfrm rot="16023249">
            <a:off x="5481481" y="4968892"/>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Tree>
    <p:extLst>
      <p:ext uri="{BB962C8B-B14F-4D97-AF65-F5344CB8AC3E}">
        <p14:creationId xmlns:p14="http://schemas.microsoft.com/office/powerpoint/2010/main" val="46134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right)">
                                      <p:cBhvr>
                                        <p:cTn id="15" dur="500"/>
                                        <p:tgtEl>
                                          <p:spTgt spid="2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28" grpId="0" animBg="1"/>
      <p:bldP spid="29"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ar-JO" sz="3200" b="1" dirty="0">
                <a:effectLst>
                  <a:glow rad="127000">
                    <a:schemeClr val="tx1"/>
                  </a:glow>
                </a:effectLst>
                <a:latin typeface="Arial" charset="0"/>
                <a:ea typeface="ＭＳ Ｐゴシック" charset="0"/>
                <a:cs typeface="ＭＳ Ｐゴシック" charset="0"/>
              </a:rPr>
              <a:t>سيدين الله إسرائيل</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يهوذا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إسرائيل</a:t>
            </a:r>
            <a:endParaRPr lang="en-US" sz="32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591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عاموس 2: 6-7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عمون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cs typeface="Arial"/>
              </a:rPr>
              <a:t>سوريا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أدوم</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مؤاب</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فلسطين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فينيقية</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25" name="Rectangle 2"/>
          <p:cNvSpPr txBox="1">
            <a:spLocks noChangeArrowheads="1"/>
          </p:cNvSpPr>
          <p:nvPr/>
        </p:nvSpPr>
        <p:spPr bwMode="auto">
          <a:xfrm>
            <a:off x="0" y="1268760"/>
            <a:ext cx="4499992"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rgbClr val="FFFFFF"/>
                </a:solidFill>
                <a:effectLst>
                  <a:glow rad="127000">
                    <a:srgbClr val="000000"/>
                  </a:glow>
                </a:effectLst>
                <a:latin typeface="Arial" charset="0"/>
                <a:ea typeface="ＭＳ Ｐゴシック" charset="0"/>
                <a:cs typeface="ＭＳ Ｐゴシック" charset="0"/>
              </a:rPr>
              <a:t>هكذا قال الرب</a:t>
            </a:r>
          </a:p>
          <a:p>
            <a:r>
              <a:rPr lang="ar-JO" sz="2400" b="1" dirty="0">
                <a:solidFill>
                  <a:srgbClr val="FFFFFF"/>
                </a:solidFill>
                <a:effectLst>
                  <a:glow rad="127000">
                    <a:srgbClr val="000000"/>
                  </a:glow>
                </a:effectLst>
                <a:latin typeface="Arial" charset="0"/>
                <a:ea typeface="ＭＳ Ｐゴシック" charset="0"/>
                <a:cs typeface="ＭＳ Ｐゴシック" charset="0"/>
              </a:rPr>
              <a:t>من أجل ذنوب إسرائيل</a:t>
            </a:r>
          </a:p>
          <a:p>
            <a:r>
              <a:rPr lang="ar-JO" sz="2400" b="1" dirty="0">
                <a:solidFill>
                  <a:srgbClr val="FFFFFF"/>
                </a:solidFill>
                <a:effectLst>
                  <a:glow rad="127000">
                    <a:srgbClr val="000000"/>
                  </a:glow>
                </a:effectLst>
                <a:latin typeface="Arial" charset="0"/>
                <a:ea typeface="ＭＳ Ｐゴシック" charset="0"/>
                <a:cs typeface="ＭＳ Ｐゴシック" charset="0"/>
              </a:rPr>
              <a:t>الثلاثة و الأربعة</a:t>
            </a:r>
          </a:p>
          <a:p>
            <a:r>
              <a:rPr lang="ar-JO" sz="2400" b="1" dirty="0">
                <a:solidFill>
                  <a:srgbClr val="FFFFFF"/>
                </a:solidFill>
                <a:effectLst>
                  <a:glow rad="127000">
                    <a:srgbClr val="000000"/>
                  </a:glow>
                </a:effectLst>
                <a:latin typeface="Arial" charset="0"/>
                <a:ea typeface="ＭＳ Ｐゴシック" charset="0"/>
                <a:cs typeface="ＭＳ Ｐゴシック" charset="0"/>
              </a:rPr>
              <a:t>لا أرجع عنه</a:t>
            </a:r>
          </a:p>
          <a:p>
            <a:r>
              <a:rPr lang="ar-JO" sz="2400" b="1" dirty="0">
                <a:solidFill>
                  <a:srgbClr val="FFFFFF"/>
                </a:solidFill>
                <a:effectLst>
                  <a:glow rad="127000">
                    <a:srgbClr val="000000"/>
                  </a:glow>
                </a:effectLst>
                <a:latin typeface="Arial" charset="0"/>
                <a:ea typeface="ＭＳ Ｐゴシック" charset="0"/>
                <a:cs typeface="ＭＳ Ｐゴシック" charset="0"/>
              </a:rPr>
              <a:t>لأنهم باعوا البار بالفضة</a:t>
            </a:r>
          </a:p>
          <a:p>
            <a:r>
              <a:rPr lang="ar-JO" sz="2400" b="1" dirty="0">
                <a:solidFill>
                  <a:srgbClr val="FFFFFF"/>
                </a:solidFill>
                <a:effectLst>
                  <a:glow rad="127000">
                    <a:srgbClr val="000000"/>
                  </a:glow>
                </a:effectLst>
                <a:latin typeface="Arial" charset="0"/>
                <a:ea typeface="ＭＳ Ｐゴシック" charset="0"/>
                <a:cs typeface="ＭＳ Ｐゴシック" charset="0"/>
              </a:rPr>
              <a:t>و البائس لأجل نعلين</a:t>
            </a:r>
          </a:p>
          <a:p>
            <a:r>
              <a:rPr lang="ar-JO" sz="2400" b="1" dirty="0">
                <a:solidFill>
                  <a:srgbClr val="FFFFFF"/>
                </a:solidFill>
                <a:effectLst>
                  <a:glow rad="127000">
                    <a:srgbClr val="000000"/>
                  </a:glow>
                </a:effectLst>
                <a:latin typeface="Arial" charset="0"/>
                <a:ea typeface="ＭＳ Ｐゴシック" charset="0"/>
                <a:cs typeface="ＭＳ Ｐゴシック" charset="0"/>
              </a:rPr>
              <a:t>الذين يتهممون تراب الأرض</a:t>
            </a:r>
          </a:p>
          <a:p>
            <a:r>
              <a:rPr lang="ar-JO" sz="2400" b="1" dirty="0">
                <a:solidFill>
                  <a:srgbClr val="FFFFFF"/>
                </a:solidFill>
                <a:effectLst>
                  <a:glow rad="127000">
                    <a:srgbClr val="000000"/>
                  </a:glow>
                </a:effectLst>
                <a:latin typeface="Arial" charset="0"/>
                <a:ea typeface="ＭＳ Ｐゴシック" charset="0"/>
                <a:cs typeface="ＭＳ Ｐゴシック" charset="0"/>
              </a:rPr>
              <a:t>على رؤوس المساكين</a:t>
            </a:r>
          </a:p>
          <a:p>
            <a:r>
              <a:rPr lang="ar-JO" sz="2400" b="1" dirty="0">
                <a:solidFill>
                  <a:srgbClr val="FFFFFF"/>
                </a:solidFill>
                <a:effectLst>
                  <a:glow rad="127000">
                    <a:srgbClr val="000000"/>
                  </a:glow>
                </a:effectLst>
                <a:latin typeface="Arial" charset="0"/>
                <a:ea typeface="ＭＳ Ｐゴシック" charset="0"/>
                <a:cs typeface="ＭＳ Ｐゴシック" charset="0"/>
              </a:rPr>
              <a:t>و يصدون سبيل البائسين</a:t>
            </a:r>
          </a:p>
          <a:p>
            <a:r>
              <a:rPr lang="ar-JO" sz="2400" b="1" dirty="0">
                <a:solidFill>
                  <a:srgbClr val="FFFFFF"/>
                </a:solidFill>
                <a:effectLst>
                  <a:glow rad="127000">
                    <a:srgbClr val="000000"/>
                  </a:glow>
                </a:effectLst>
                <a:latin typeface="Arial" charset="0"/>
                <a:ea typeface="ＭＳ Ｐゴシック" charset="0"/>
                <a:cs typeface="ＭＳ Ｐゴシック" charset="0"/>
              </a:rPr>
              <a:t>و يذهب رجل و أبوه</a:t>
            </a:r>
          </a:p>
          <a:p>
            <a:r>
              <a:rPr lang="ar-JO" sz="2400" b="1" dirty="0">
                <a:solidFill>
                  <a:srgbClr val="FFFFFF"/>
                </a:solidFill>
                <a:effectLst>
                  <a:glow rad="127000">
                    <a:srgbClr val="000000"/>
                  </a:glow>
                </a:effectLst>
                <a:latin typeface="Arial" charset="0"/>
                <a:ea typeface="ＭＳ Ｐゴシック" charset="0"/>
                <a:cs typeface="ＭＳ Ｐゴシック" charset="0"/>
              </a:rPr>
              <a:t>إلى صبية واحدة</a:t>
            </a:r>
          </a:p>
          <a:p>
            <a:r>
              <a:rPr lang="ar-JO" sz="2400" b="1" dirty="0">
                <a:solidFill>
                  <a:srgbClr val="FFFFFF"/>
                </a:solidFill>
                <a:effectLst>
                  <a:glow rad="127000">
                    <a:srgbClr val="000000"/>
                  </a:glow>
                </a:effectLst>
                <a:latin typeface="Arial" charset="0"/>
                <a:ea typeface="ＭＳ Ｐゴシック" charset="0"/>
                <a:cs typeface="ＭＳ Ｐゴシック" charset="0"/>
              </a:rPr>
              <a:t>حتى يدنسوا اسم قدسي</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16516142">
            <a:off x="4732023" y="3016801"/>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7" name="Right Arrow 26"/>
          <p:cNvSpPr/>
          <p:nvPr/>
        </p:nvSpPr>
        <p:spPr bwMode="auto">
          <a:xfrm rot="5593953">
            <a:off x="5380094" y="150463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8" name="Right Arrow 27"/>
          <p:cNvSpPr/>
          <p:nvPr/>
        </p:nvSpPr>
        <p:spPr bwMode="auto">
          <a:xfrm rot="8215559">
            <a:off x="6244191" y="1720658"/>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9" name="Right Arrow 28"/>
          <p:cNvSpPr/>
          <p:nvPr/>
        </p:nvSpPr>
        <p:spPr bwMode="auto">
          <a:xfrm rot="12604056">
            <a:off x="6417929" y="258475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0" name="Right Arrow 29"/>
          <p:cNvSpPr/>
          <p:nvPr/>
        </p:nvSpPr>
        <p:spPr bwMode="auto">
          <a:xfrm rot="2576004">
            <a:off x="4409933" y="189947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1" name="Right Arrow 30"/>
          <p:cNvSpPr/>
          <p:nvPr/>
        </p:nvSpPr>
        <p:spPr bwMode="auto">
          <a:xfrm rot="16023249">
            <a:off x="5539894" y="308881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Tree>
    <p:extLst>
      <p:ext uri="{BB962C8B-B14F-4D97-AF65-F5344CB8AC3E}">
        <p14:creationId xmlns:p14="http://schemas.microsoft.com/office/powerpoint/2010/main" val="46134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500"/>
                                        <p:tgtEl>
                                          <p:spTgt spid="2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ar-JO" sz="3200" b="1" dirty="0">
                <a:effectLst>
                  <a:glow rad="127000">
                    <a:schemeClr val="tx1"/>
                  </a:glow>
                </a:effectLst>
                <a:latin typeface="Arial" charset="0"/>
                <a:ea typeface="ＭＳ Ｐゴシック" charset="0"/>
                <a:cs typeface="ＭＳ Ｐゴシック" charset="0"/>
              </a:rPr>
              <a:t>سيدين الله إسرائيل</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يهوذا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إسرائيل</a:t>
            </a:r>
            <a:endParaRPr lang="en-US" sz="32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591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عاموس 2: 8-9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عمون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cs typeface="Arial"/>
              </a:rPr>
              <a:t>سوريا</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أدوم</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مؤاب</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فلسطين</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chemeClr val="bg1">
                    <a:lumMod val="75000"/>
                  </a:schemeClr>
                </a:solidFill>
                <a:effectLst>
                  <a:glow rad="101600">
                    <a:srgbClr val="000000">
                      <a:alpha val="75000"/>
                    </a:srgbClr>
                  </a:glow>
                </a:effectLst>
                <a:latin typeface="Arial"/>
                <a:ea typeface="+mn-ea"/>
                <a:cs typeface="Arial"/>
              </a:rPr>
              <a:t>فينيقية</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25" name="Rectangle 2"/>
          <p:cNvSpPr txBox="1">
            <a:spLocks noChangeArrowheads="1"/>
          </p:cNvSpPr>
          <p:nvPr/>
        </p:nvSpPr>
        <p:spPr bwMode="auto">
          <a:xfrm>
            <a:off x="0" y="1268760"/>
            <a:ext cx="4067944"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rgbClr val="FFFFFF"/>
                </a:solidFill>
                <a:effectLst>
                  <a:glow rad="127000">
                    <a:srgbClr val="000000"/>
                  </a:glow>
                </a:effectLst>
                <a:latin typeface="Arial" charset="0"/>
                <a:ea typeface="ＭＳ Ｐゴシック" charset="0"/>
                <a:cs typeface="ＭＳ Ｐゴシック" charset="0"/>
              </a:rPr>
              <a:t>و يتمددون على ثياب مرهونة </a:t>
            </a:r>
          </a:p>
          <a:p>
            <a:r>
              <a:rPr lang="ar-JO" sz="2400" b="1" dirty="0">
                <a:solidFill>
                  <a:srgbClr val="FFFFFF"/>
                </a:solidFill>
                <a:effectLst>
                  <a:glow rad="127000">
                    <a:srgbClr val="000000"/>
                  </a:glow>
                </a:effectLst>
                <a:latin typeface="Arial" charset="0"/>
                <a:ea typeface="ＭＳ Ｐゴシック" charset="0"/>
                <a:cs typeface="ＭＳ Ｐゴシック" charset="0"/>
              </a:rPr>
              <a:t>بجانب كل مذبح</a:t>
            </a:r>
          </a:p>
          <a:p>
            <a:r>
              <a:rPr lang="ar-JO" sz="2400" b="1" dirty="0">
                <a:solidFill>
                  <a:srgbClr val="FFFFFF"/>
                </a:solidFill>
                <a:effectLst>
                  <a:glow rad="127000">
                    <a:srgbClr val="000000"/>
                  </a:glow>
                </a:effectLst>
                <a:latin typeface="Arial" charset="0"/>
                <a:ea typeface="ＭＳ Ｐゴシック" charset="0"/>
                <a:cs typeface="ＭＳ Ｐゴシック" charset="0"/>
              </a:rPr>
              <a:t>و يشربون خمر المغرمين</a:t>
            </a:r>
          </a:p>
          <a:p>
            <a:r>
              <a:rPr lang="ar-JO" sz="2400" b="1" dirty="0">
                <a:solidFill>
                  <a:srgbClr val="FFFFFF"/>
                </a:solidFill>
                <a:effectLst>
                  <a:glow rad="127000">
                    <a:srgbClr val="000000"/>
                  </a:glow>
                </a:effectLst>
                <a:latin typeface="Arial" charset="0"/>
                <a:ea typeface="ＭＳ Ｐゴシック" charset="0"/>
                <a:cs typeface="ＭＳ Ｐゴシック" charset="0"/>
              </a:rPr>
              <a:t>في بيت آلهتهم</a:t>
            </a:r>
          </a:p>
          <a:p>
            <a:r>
              <a:rPr lang="ar-JO" sz="2400" b="1" dirty="0">
                <a:solidFill>
                  <a:srgbClr val="FFFFFF"/>
                </a:solidFill>
                <a:effectLst>
                  <a:glow rad="127000">
                    <a:srgbClr val="000000"/>
                  </a:glow>
                </a:effectLst>
                <a:latin typeface="Arial" charset="0"/>
                <a:ea typeface="ＭＳ Ｐゴシック" charset="0"/>
                <a:cs typeface="ＭＳ Ｐゴシック" charset="0"/>
              </a:rPr>
              <a:t>و أنا قد أبدأت من أمامهم</a:t>
            </a:r>
          </a:p>
          <a:p>
            <a:r>
              <a:rPr lang="ar-JO" sz="2400" b="1" dirty="0">
                <a:solidFill>
                  <a:srgbClr val="FFFFFF"/>
                </a:solidFill>
                <a:effectLst>
                  <a:glow rad="127000">
                    <a:srgbClr val="000000"/>
                  </a:glow>
                </a:effectLst>
                <a:latin typeface="Arial" charset="0"/>
                <a:ea typeface="ＭＳ Ｐゴシック" charset="0"/>
                <a:cs typeface="ＭＳ Ｐゴシック" charset="0"/>
              </a:rPr>
              <a:t>الأموري الذي قامته</a:t>
            </a:r>
          </a:p>
          <a:p>
            <a:r>
              <a:rPr lang="ar-JO" sz="2400" b="1" dirty="0">
                <a:solidFill>
                  <a:srgbClr val="FFFFFF"/>
                </a:solidFill>
                <a:effectLst>
                  <a:glow rad="127000">
                    <a:srgbClr val="000000"/>
                  </a:glow>
                </a:effectLst>
                <a:latin typeface="Arial" charset="0"/>
                <a:ea typeface="ＭＳ Ｐゴシック" charset="0"/>
                <a:cs typeface="ＭＳ Ｐゴシック" charset="0"/>
              </a:rPr>
              <a:t>مثل قامة الأرز </a:t>
            </a:r>
          </a:p>
          <a:p>
            <a:r>
              <a:rPr lang="ar-JO" sz="2400" b="1" dirty="0">
                <a:solidFill>
                  <a:srgbClr val="FFFFFF"/>
                </a:solidFill>
                <a:effectLst>
                  <a:glow rad="127000">
                    <a:srgbClr val="000000"/>
                  </a:glow>
                </a:effectLst>
                <a:latin typeface="Arial" charset="0"/>
                <a:ea typeface="ＭＳ Ｐゴシック" charset="0"/>
                <a:cs typeface="ＭＳ Ｐゴシック" charset="0"/>
              </a:rPr>
              <a:t>و هو قوي كالبلوط</a:t>
            </a:r>
          </a:p>
          <a:p>
            <a:r>
              <a:rPr lang="ar-JO" sz="2400" b="1" dirty="0">
                <a:solidFill>
                  <a:srgbClr val="FFFFFF"/>
                </a:solidFill>
                <a:effectLst>
                  <a:glow rad="127000">
                    <a:srgbClr val="000000"/>
                  </a:glow>
                </a:effectLst>
                <a:latin typeface="Arial" charset="0"/>
                <a:ea typeface="ＭＳ Ｐゴシック" charset="0"/>
                <a:cs typeface="ＭＳ Ｐゴシック" charset="0"/>
              </a:rPr>
              <a:t>أبدت ثمره من فوق</a:t>
            </a:r>
          </a:p>
          <a:p>
            <a:r>
              <a:rPr lang="ar-JO" sz="2400" b="1" dirty="0">
                <a:solidFill>
                  <a:srgbClr val="FFFFFF"/>
                </a:solidFill>
                <a:effectLst>
                  <a:glow rad="127000">
                    <a:srgbClr val="000000"/>
                  </a:glow>
                </a:effectLst>
                <a:latin typeface="Arial" charset="0"/>
                <a:ea typeface="ＭＳ Ｐゴシック" charset="0"/>
                <a:cs typeface="ＭＳ Ｐゴシック" charset="0"/>
              </a:rPr>
              <a:t>و أصوله من تحت</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16516142">
            <a:off x="4732023" y="3016801"/>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7" name="Right Arrow 26"/>
          <p:cNvSpPr/>
          <p:nvPr/>
        </p:nvSpPr>
        <p:spPr bwMode="auto">
          <a:xfrm rot="5593953">
            <a:off x="5380094" y="150463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8" name="Right Arrow 27"/>
          <p:cNvSpPr/>
          <p:nvPr/>
        </p:nvSpPr>
        <p:spPr bwMode="auto">
          <a:xfrm rot="8215559">
            <a:off x="6244191" y="1720658"/>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9" name="Right Arrow 28"/>
          <p:cNvSpPr/>
          <p:nvPr/>
        </p:nvSpPr>
        <p:spPr bwMode="auto">
          <a:xfrm rot="12604056">
            <a:off x="6417929" y="258475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0" name="Right Arrow 29"/>
          <p:cNvSpPr/>
          <p:nvPr/>
        </p:nvSpPr>
        <p:spPr bwMode="auto">
          <a:xfrm rot="2576004">
            <a:off x="4409933" y="189947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1" name="Right Arrow 30"/>
          <p:cNvSpPr/>
          <p:nvPr/>
        </p:nvSpPr>
        <p:spPr bwMode="auto">
          <a:xfrm rot="16023249">
            <a:off x="5539894" y="308881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Tree>
    <p:extLst>
      <p:ext uri="{BB962C8B-B14F-4D97-AF65-F5344CB8AC3E}">
        <p14:creationId xmlns:p14="http://schemas.microsoft.com/office/powerpoint/2010/main" val="3309136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500"/>
                                        <p:tgtEl>
                                          <p:spTgt spid="2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886200" y="-2491"/>
            <a:ext cx="135966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r>
              <a:rPr lang="ar-JO" altLang="zh-CN" sz="3600" b="1" dirty="0">
                <a:solidFill>
                  <a:srgbClr val="FFFFFF"/>
                </a:solidFill>
                <a:latin typeface="Arial" charset="0"/>
                <a:ea typeface="Arial" charset="0"/>
                <a:cs typeface="Arial" charset="0"/>
              </a:rPr>
              <a:t>عاموس</a:t>
            </a:r>
            <a:endParaRPr lang="en-GB" altLang="zh-CN" sz="3600" dirty="0">
              <a:solidFill>
                <a:srgbClr val="FFFFFF"/>
              </a:solidFill>
              <a:latin typeface="Arial" charset="0"/>
              <a:ea typeface="Arial" charset="0"/>
              <a:cs typeface="Arial" charset="0"/>
            </a:endParaRPr>
          </a:p>
        </p:txBody>
      </p:sp>
      <p:graphicFrame>
        <p:nvGraphicFramePr>
          <p:cNvPr id="10476" name="Group 236"/>
          <p:cNvGraphicFramePr>
            <a:graphicFrameLocks noGrp="1"/>
          </p:cNvGraphicFramePr>
          <p:nvPr>
            <p:extLst>
              <p:ext uri="{D42A27DB-BD31-4B8C-83A1-F6EECF244321}">
                <p14:modId xmlns:p14="http://schemas.microsoft.com/office/powerpoint/2010/main" val="3306545831"/>
              </p:ext>
            </p:extLst>
          </p:nvPr>
        </p:nvGraphicFramePr>
        <p:xfrm>
          <a:off x="0" y="692696"/>
          <a:ext cx="9144000" cy="6165303"/>
        </p:xfrm>
        <a:graphic>
          <a:graphicData uri="http://schemas.openxmlformats.org/drawingml/2006/table">
            <a:tbl>
              <a:tblPr/>
              <a:tblGrid>
                <a:gridCol w="2326106">
                  <a:extLst>
                    <a:ext uri="{9D8B030D-6E8A-4147-A177-3AD203B41FA5}">
                      <a16:colId xmlns:a16="http://schemas.microsoft.com/office/drawing/2014/main" val="20000"/>
                    </a:ext>
                  </a:extLst>
                </a:gridCol>
                <a:gridCol w="240632">
                  <a:extLst>
                    <a:ext uri="{9D8B030D-6E8A-4147-A177-3AD203B41FA5}">
                      <a16:colId xmlns:a16="http://schemas.microsoft.com/office/drawing/2014/main" val="20001"/>
                    </a:ext>
                  </a:extLst>
                </a:gridCol>
                <a:gridCol w="1925052">
                  <a:extLst>
                    <a:ext uri="{9D8B030D-6E8A-4147-A177-3AD203B41FA5}">
                      <a16:colId xmlns:a16="http://schemas.microsoft.com/office/drawing/2014/main" val="20002"/>
                    </a:ext>
                  </a:extLst>
                </a:gridCol>
                <a:gridCol w="2566736">
                  <a:extLst>
                    <a:ext uri="{9D8B030D-6E8A-4147-A177-3AD203B41FA5}">
                      <a16:colId xmlns:a16="http://schemas.microsoft.com/office/drawing/2014/main" val="20003"/>
                    </a:ext>
                  </a:extLst>
                </a:gridCol>
                <a:gridCol w="2085474">
                  <a:extLst>
                    <a:ext uri="{9D8B030D-6E8A-4147-A177-3AD203B41FA5}">
                      <a16:colId xmlns:a16="http://schemas.microsoft.com/office/drawing/2014/main" val="20004"/>
                    </a:ext>
                  </a:extLst>
                </a:gridCol>
              </a:tblGrid>
              <a:tr h="608499">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3200" b="1" i="0" u="none" strike="noStrike" cap="none" normalizeH="0" baseline="0" dirty="0">
                          <a:ln>
                            <a:noFill/>
                          </a:ln>
                          <a:solidFill>
                            <a:schemeClr val="bg1"/>
                          </a:solidFill>
                          <a:effectLst/>
                          <a:latin typeface="Arial" charset="0"/>
                          <a:ea typeface="ＭＳ Ｐゴシック" charset="0"/>
                          <a:cs typeface="Arial" charset="0"/>
                        </a:rPr>
                        <a:t>دينونة الظلم الإجتماعي</a:t>
                      </a:r>
                      <a:endParaRPr kumimoji="0" lang="en-GB" altLang="zh-CN"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471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ثماني            دينونات</a:t>
                      </a: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ثلاث        عظات</a:t>
                      </a:r>
                      <a:endParaRPr kumimoji="0" lang="en-GB" altLang="zh-CN" sz="4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خمس               رؤى</a:t>
                      </a:r>
                      <a:endParaRPr kumimoji="0" lang="en-GB" altLang="zh-CN" sz="4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وعد        الإسترداد</a:t>
                      </a:r>
                      <a:endParaRPr kumimoji="0" lang="en-GB" altLang="zh-CN"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97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الإصحاحات 1-2</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الإصحاحات 3-6</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7: 1-9: 7</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9: 8-15</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6103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هكذا قال الرب ...</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endPar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(1: 3، 6، 9، 11: 13، 2: 1، 4)</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اسمعوا هذا القول</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(3:1; 4:1; 5:1)</a:t>
                      </a:r>
                      <a:endPar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1، 4: 1، 5: 1)</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هكذا أراني السيد الرب</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(7: 1، 4، 7، 8: 1)</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في ذلك اليوم ...</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ها أيام تأتي</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ar-JO"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9: 11، 13</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042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حيادية الله</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عدل الله</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دينونة الله</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نعمة الله</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03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تصريحات الدينونة</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استفزازات الدينونة</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مستقبل الدينونة</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وعود بعد الدينونة</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865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دينونة</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تجديد</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865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رعب</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رجاء</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336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الأمم المجاورة</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الأمة الشمالية</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18653">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767-753 ق.م (قبل سقوط السامرة)</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ar-JO" b="1" dirty="0">
                <a:solidFill>
                  <a:srgbClr val="FFFFFF"/>
                </a:solidFill>
                <a:latin typeface="Arial"/>
                <a:cs typeface="Arial"/>
              </a:rPr>
              <a:t>583</a:t>
            </a:r>
            <a:endParaRPr lang="en-US" b="1" dirty="0">
              <a:solidFill>
                <a:srgbClr val="FFFFFF"/>
              </a:solidFill>
              <a:latin typeface="Arial"/>
              <a:cs typeface="Arial"/>
            </a:endParaRPr>
          </a:p>
        </p:txBody>
      </p:sp>
      <p:sp>
        <p:nvSpPr>
          <p:cNvPr id="78899" name="Rectangle 237"/>
          <p:cNvSpPr>
            <a:spLocks noGrp="1" noChangeArrowheads="1"/>
          </p:cNvSpPr>
          <p:nvPr>
            <p:ph type="title" idx="4294967295"/>
          </p:nvPr>
        </p:nvSpPr>
        <p:spPr>
          <a:xfrm>
            <a:off x="0" y="-891479"/>
            <a:ext cx="3275856" cy="648072"/>
          </a:xfrm>
        </p:spPr>
        <p:txBody>
          <a:bodyPr/>
          <a:lstStyle/>
          <a:p>
            <a:pPr algn="r" eaLnBrk="1" hangingPunct="1"/>
            <a:r>
              <a:rPr lang="en-US" sz="2800" dirty="0">
                <a:latin typeface="Arial" charset="0"/>
                <a:ea typeface="ＭＳ Ｐゴシック" charset="0"/>
                <a:cs typeface="Arial" charset="0"/>
              </a:rPr>
              <a:t>Book Chart</a:t>
            </a:r>
          </a:p>
        </p:txBody>
      </p:sp>
    </p:spTree>
    <p:extLst>
      <p:ext uri="{BB962C8B-B14F-4D97-AF65-F5344CB8AC3E}">
        <p14:creationId xmlns:p14="http://schemas.microsoft.com/office/powerpoint/2010/main" val="231180760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ماذا عنك ؟</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79512" y="836712"/>
            <a:ext cx="3312368" cy="5760640"/>
          </a:xfrm>
          <a:prstGeom prst="rect">
            <a:avLst/>
          </a:prstGeom>
          <a:noFill/>
          <a:ln w="9525">
            <a:noFill/>
            <a:miter lim="800000"/>
            <a:headEnd/>
            <a:tailEnd/>
          </a:ln>
          <a:effectLst/>
        </p:spPr>
        <p:txBody>
          <a:bodyPr/>
          <a:lstStyle/>
          <a:p>
            <a:pPr algn="ctr">
              <a:spcBef>
                <a:spcPct val="20000"/>
              </a:spcBef>
              <a:defRPr/>
            </a:pPr>
            <a:r>
              <a:rPr lang="ar-JO" sz="5400" b="1" dirty="0">
                <a:solidFill>
                  <a:srgbClr val="800000"/>
                </a:solidFill>
                <a:latin typeface="Arial" charset="0"/>
                <a:ea typeface="Times New Roman" charset="0"/>
              </a:rPr>
              <a:t>كيف اختبرت الظلم بشكل شخصي ؟</a:t>
            </a:r>
            <a:endParaRPr lang="en-GB" sz="5400" b="1" dirty="0">
              <a:solidFill>
                <a:srgbClr val="800000"/>
              </a:solidFill>
              <a:effectLst/>
              <a:latin typeface="Arial" charset="0"/>
              <a:ea typeface="Times New Roman" charset="0"/>
            </a:endParaRPr>
          </a:p>
        </p:txBody>
      </p:sp>
      <p:pic>
        <p:nvPicPr>
          <p:cNvPr id="2" name="Picture 1"/>
          <p:cNvPicPr>
            <a:picLocks noChangeAspect="1"/>
          </p:cNvPicPr>
          <p:nvPr/>
        </p:nvPicPr>
        <p:blipFill>
          <a:blip r:embed="rId4"/>
          <a:stretch>
            <a:fillRect/>
          </a:stretch>
        </p:blipFill>
        <p:spPr>
          <a:xfrm>
            <a:off x="2483260" y="692696"/>
            <a:ext cx="6660740" cy="5328592"/>
          </a:xfrm>
          <a:prstGeom prst="rect">
            <a:avLst/>
          </a:prstGeom>
        </p:spPr>
      </p:pic>
      <p:sp>
        <p:nvSpPr>
          <p:cNvPr id="5" name="Rectangle 5">
            <a:extLst>
              <a:ext uri="{FF2B5EF4-FFF2-40B4-BE49-F238E27FC236}">
                <a16:creationId xmlns:a16="http://schemas.microsoft.com/office/drawing/2014/main" id="{9611359E-2FC5-EBEB-ECE1-B67C04AFD071}"/>
              </a:ext>
            </a:extLst>
          </p:cNvPr>
          <p:cNvSpPr txBox="1">
            <a:spLocks noChangeArrowheads="1"/>
          </p:cNvSpPr>
          <p:nvPr/>
        </p:nvSpPr>
        <p:spPr bwMode="auto">
          <a:xfrm rot="1761820">
            <a:off x="2772391" y="4569708"/>
            <a:ext cx="1903084" cy="260648"/>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CORRUPTION</a:t>
            </a:r>
          </a:p>
        </p:txBody>
      </p:sp>
      <p:sp>
        <p:nvSpPr>
          <p:cNvPr id="6" name="Rectangle 5">
            <a:extLst>
              <a:ext uri="{FF2B5EF4-FFF2-40B4-BE49-F238E27FC236}">
                <a16:creationId xmlns:a16="http://schemas.microsoft.com/office/drawing/2014/main" id="{0613B6C0-E298-3616-122C-A9AE54504AA8}"/>
              </a:ext>
            </a:extLst>
          </p:cNvPr>
          <p:cNvSpPr txBox="1">
            <a:spLocks noChangeArrowheads="1"/>
          </p:cNvSpPr>
          <p:nvPr/>
        </p:nvSpPr>
        <p:spPr bwMode="auto">
          <a:xfrm rot="1576703">
            <a:off x="3109239" y="4821941"/>
            <a:ext cx="1048430" cy="260648"/>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CHAOS</a:t>
            </a:r>
          </a:p>
        </p:txBody>
      </p:sp>
      <p:sp>
        <p:nvSpPr>
          <p:cNvPr id="7" name="Rectangle 5">
            <a:extLst>
              <a:ext uri="{FF2B5EF4-FFF2-40B4-BE49-F238E27FC236}">
                <a16:creationId xmlns:a16="http://schemas.microsoft.com/office/drawing/2014/main" id="{1929FCB4-24B6-BDE1-50D6-C802F3969703}"/>
              </a:ext>
            </a:extLst>
          </p:cNvPr>
          <p:cNvSpPr txBox="1">
            <a:spLocks noChangeArrowheads="1"/>
          </p:cNvSpPr>
          <p:nvPr/>
        </p:nvSpPr>
        <p:spPr bwMode="auto">
          <a:xfrm>
            <a:off x="2483768" y="5522303"/>
            <a:ext cx="1431524" cy="260648"/>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PROFIT</a:t>
            </a:r>
          </a:p>
        </p:txBody>
      </p:sp>
      <p:sp>
        <p:nvSpPr>
          <p:cNvPr id="8" name="Rectangle 5">
            <a:extLst>
              <a:ext uri="{FF2B5EF4-FFF2-40B4-BE49-F238E27FC236}">
                <a16:creationId xmlns:a16="http://schemas.microsoft.com/office/drawing/2014/main" id="{67841F82-EF53-CC3C-8CAE-B8C576D0FD0A}"/>
              </a:ext>
            </a:extLst>
          </p:cNvPr>
          <p:cNvSpPr txBox="1">
            <a:spLocks noChangeArrowheads="1"/>
          </p:cNvSpPr>
          <p:nvPr/>
        </p:nvSpPr>
        <p:spPr bwMode="auto">
          <a:xfrm rot="757315">
            <a:off x="2952769" y="5127294"/>
            <a:ext cx="1903084" cy="548680"/>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LEGISLATION FOR PROFIT</a:t>
            </a:r>
          </a:p>
        </p:txBody>
      </p:sp>
      <p:sp>
        <p:nvSpPr>
          <p:cNvPr id="9" name="Rectangle 5">
            <a:extLst>
              <a:ext uri="{FF2B5EF4-FFF2-40B4-BE49-F238E27FC236}">
                <a16:creationId xmlns:a16="http://schemas.microsoft.com/office/drawing/2014/main" id="{3F3B8E5F-2672-BE9F-3077-255765F9BF88}"/>
              </a:ext>
            </a:extLst>
          </p:cNvPr>
          <p:cNvSpPr txBox="1">
            <a:spLocks noChangeArrowheads="1"/>
          </p:cNvSpPr>
          <p:nvPr/>
        </p:nvSpPr>
        <p:spPr bwMode="auto">
          <a:xfrm rot="18154475">
            <a:off x="2244133" y="5162190"/>
            <a:ext cx="1214440" cy="260648"/>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POLITICS</a:t>
            </a:r>
          </a:p>
        </p:txBody>
      </p:sp>
      <p:sp>
        <p:nvSpPr>
          <p:cNvPr id="10" name="Rectangle 5">
            <a:extLst>
              <a:ext uri="{FF2B5EF4-FFF2-40B4-BE49-F238E27FC236}">
                <a16:creationId xmlns:a16="http://schemas.microsoft.com/office/drawing/2014/main" id="{40E19261-E59A-7385-A6CB-A82D1A924DFF}"/>
              </a:ext>
            </a:extLst>
          </p:cNvPr>
          <p:cNvSpPr txBox="1">
            <a:spLocks noChangeArrowheads="1"/>
          </p:cNvSpPr>
          <p:nvPr/>
        </p:nvSpPr>
        <p:spPr bwMode="auto">
          <a:xfrm>
            <a:off x="7028516" y="3860725"/>
            <a:ext cx="1903084" cy="332656"/>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PUBLIC OPINION</a:t>
            </a:r>
          </a:p>
        </p:txBody>
      </p:sp>
      <p:sp>
        <p:nvSpPr>
          <p:cNvPr id="11" name="Rectangle 5">
            <a:extLst>
              <a:ext uri="{FF2B5EF4-FFF2-40B4-BE49-F238E27FC236}">
                <a16:creationId xmlns:a16="http://schemas.microsoft.com/office/drawing/2014/main" id="{531A0F5D-6B15-9B12-EC9D-B666A7625D77}"/>
              </a:ext>
            </a:extLst>
          </p:cNvPr>
          <p:cNvSpPr txBox="1">
            <a:spLocks noChangeArrowheads="1"/>
          </p:cNvSpPr>
          <p:nvPr/>
        </p:nvSpPr>
        <p:spPr bwMode="auto">
          <a:xfrm>
            <a:off x="7455843" y="2708920"/>
            <a:ext cx="1048430" cy="332656"/>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LAW</a:t>
            </a:r>
          </a:p>
        </p:txBody>
      </p:sp>
      <p:sp>
        <p:nvSpPr>
          <p:cNvPr id="12" name="Rectangle 5">
            <a:extLst>
              <a:ext uri="{FF2B5EF4-FFF2-40B4-BE49-F238E27FC236}">
                <a16:creationId xmlns:a16="http://schemas.microsoft.com/office/drawing/2014/main" id="{F54CA82F-AFC0-7000-A3F4-081E6964CC63}"/>
              </a:ext>
            </a:extLst>
          </p:cNvPr>
          <p:cNvSpPr txBox="1">
            <a:spLocks noChangeArrowheads="1"/>
          </p:cNvSpPr>
          <p:nvPr/>
        </p:nvSpPr>
        <p:spPr bwMode="auto">
          <a:xfrm>
            <a:off x="7308304" y="2996952"/>
            <a:ext cx="1195969" cy="332656"/>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JUSTICE</a:t>
            </a:r>
          </a:p>
        </p:txBody>
      </p:sp>
      <p:sp>
        <p:nvSpPr>
          <p:cNvPr id="13" name="Rectangle 5">
            <a:extLst>
              <a:ext uri="{FF2B5EF4-FFF2-40B4-BE49-F238E27FC236}">
                <a16:creationId xmlns:a16="http://schemas.microsoft.com/office/drawing/2014/main" id="{74E3245C-DA0F-05E5-2419-3E9B4E92E733}"/>
              </a:ext>
            </a:extLst>
          </p:cNvPr>
          <p:cNvSpPr txBox="1">
            <a:spLocks noChangeArrowheads="1"/>
          </p:cNvSpPr>
          <p:nvPr/>
        </p:nvSpPr>
        <p:spPr bwMode="auto">
          <a:xfrm>
            <a:off x="7048613" y="3579371"/>
            <a:ext cx="1903084" cy="332656"/>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COMMON SENSE</a:t>
            </a:r>
          </a:p>
        </p:txBody>
      </p:sp>
      <p:sp>
        <p:nvSpPr>
          <p:cNvPr id="14" name="Rectangle 5">
            <a:extLst>
              <a:ext uri="{FF2B5EF4-FFF2-40B4-BE49-F238E27FC236}">
                <a16:creationId xmlns:a16="http://schemas.microsoft.com/office/drawing/2014/main" id="{E3986D92-1656-B911-01D4-A2E5A03E14C3}"/>
              </a:ext>
            </a:extLst>
          </p:cNvPr>
          <p:cNvSpPr txBox="1">
            <a:spLocks noChangeArrowheads="1"/>
          </p:cNvSpPr>
          <p:nvPr/>
        </p:nvSpPr>
        <p:spPr bwMode="auto">
          <a:xfrm>
            <a:off x="7028516" y="3267872"/>
            <a:ext cx="1903084" cy="332656"/>
          </a:xfrm>
          <a:prstGeom prst="rect">
            <a:avLst/>
          </a:prstGeom>
          <a:solidFill>
            <a:srgbClr val="0E0E5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DEMOCRACY</a:t>
            </a:r>
          </a:p>
        </p:txBody>
      </p:sp>
    </p:spTree>
    <p:extLst>
      <p:ext uri="{BB962C8B-B14F-4D97-AF65-F5344CB8AC3E}">
        <p14:creationId xmlns:p14="http://schemas.microsoft.com/office/powerpoint/2010/main" val="196871608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عاموس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033480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0" y="-33268"/>
            <a:ext cx="831641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ctr">
            <a:spAutoFit/>
          </a:bodyPr>
          <a:lstStyle/>
          <a:p>
            <a:pPr>
              <a:defRPr/>
            </a:pPr>
            <a:r>
              <a:rPr lang="ar-JO" altLang="zh-CN" sz="4000" b="1" dirty="0">
                <a:solidFill>
                  <a:srgbClr val="FFFFFF"/>
                </a:solidFill>
                <a:latin typeface="Arial" charset="0"/>
                <a:ea typeface="Arial" charset="0"/>
                <a:cs typeface="Arial" charset="0"/>
              </a:rPr>
              <a:t>هل نستمع لله ؟</a:t>
            </a:r>
            <a:endParaRPr lang="en-GB" altLang="zh-CN" sz="4000" dirty="0">
              <a:solidFill>
                <a:srgbClr val="FFFFFF"/>
              </a:solidFill>
              <a:latin typeface="Arial" charset="0"/>
              <a:ea typeface="Arial" charset="0"/>
              <a:cs typeface="Arial" charset="0"/>
            </a:endParaRPr>
          </a:p>
        </p:txBody>
      </p:sp>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ar-JO" b="1" dirty="0">
                <a:solidFill>
                  <a:srgbClr val="FFFFFF"/>
                </a:solidFill>
                <a:latin typeface="Arial"/>
                <a:cs typeface="Arial"/>
              </a:rPr>
              <a:t>583</a:t>
            </a:r>
            <a:endParaRPr lang="en-US" b="1" dirty="0">
              <a:solidFill>
                <a:srgbClr val="FFFFFF"/>
              </a:solidFill>
              <a:latin typeface="Arial"/>
              <a:cs typeface="Arial"/>
            </a:endParaRPr>
          </a:p>
        </p:txBody>
      </p:sp>
      <p:sp>
        <p:nvSpPr>
          <p:cNvPr id="78899" name="Rectangle 237"/>
          <p:cNvSpPr>
            <a:spLocks noGrp="1" noChangeArrowheads="1"/>
          </p:cNvSpPr>
          <p:nvPr>
            <p:ph type="title" idx="4294967295"/>
          </p:nvPr>
        </p:nvSpPr>
        <p:spPr>
          <a:xfrm>
            <a:off x="0" y="-892175"/>
            <a:ext cx="3276600" cy="649287"/>
          </a:xfrm>
        </p:spPr>
        <p:txBody>
          <a:bodyPr/>
          <a:lstStyle/>
          <a:p>
            <a:pPr algn="r" eaLnBrk="1" hangingPunct="1"/>
            <a:r>
              <a:rPr lang="en-US" sz="2800" dirty="0">
                <a:latin typeface="Arial" charset="0"/>
                <a:ea typeface="ＭＳ Ｐゴシック" charset="0"/>
                <a:cs typeface="Arial" charset="0"/>
              </a:rPr>
              <a:t>Book Chart</a:t>
            </a:r>
          </a:p>
        </p:txBody>
      </p:sp>
      <p:pic>
        <p:nvPicPr>
          <p:cNvPr id="2" name="Picture 1"/>
          <p:cNvPicPr>
            <a:picLocks noChangeAspect="1"/>
          </p:cNvPicPr>
          <p:nvPr/>
        </p:nvPicPr>
        <p:blipFill>
          <a:blip r:embed="rId4"/>
          <a:stretch>
            <a:fillRect/>
          </a:stretch>
        </p:blipFill>
        <p:spPr>
          <a:xfrm>
            <a:off x="0" y="980728"/>
            <a:ext cx="9144000" cy="5138928"/>
          </a:xfrm>
          <a:prstGeom prst="rect">
            <a:avLst/>
          </a:prstGeom>
        </p:spPr>
      </p:pic>
    </p:spTree>
    <p:extLst>
      <p:ext uri="{BB962C8B-B14F-4D97-AF65-F5344CB8AC3E}">
        <p14:creationId xmlns:p14="http://schemas.microsoft.com/office/powerpoint/2010/main" val="3718833310"/>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ar-JO" altLang="zh-CN" sz="3600" b="1" dirty="0">
                <a:effectLst>
                  <a:glow rad="228600">
                    <a:schemeClr val="tx1"/>
                  </a:glow>
                </a:effectLst>
                <a:latin typeface="Arial" charset="0"/>
                <a:ea typeface="ＭＳ Ｐゴシック" charset="0"/>
                <a:cs typeface="Arial" charset="0"/>
              </a:rPr>
              <a:t>اسمعوا هذا القول</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a:t>
            </a:r>
            <a:r>
              <a:rPr lang="ar-JO" altLang="zh-CN" sz="3200" b="1" dirty="0">
                <a:effectLst>
                  <a:glow rad="228600">
                    <a:schemeClr val="tx1"/>
                  </a:glow>
                </a:effectLst>
                <a:latin typeface="Arial" charset="0"/>
                <a:ea typeface="ＭＳ Ｐゴシック" charset="0"/>
                <a:cs typeface="Arial" charset="0"/>
              </a:rPr>
              <a:t>3: 1</a:t>
            </a:r>
            <a:r>
              <a:rPr lang="en-GB" altLang="zh-CN" sz="32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ar-JO" sz="3600" b="1" kern="1200" dirty="0">
                <a:latin typeface="Arial" charset="0"/>
                <a:ea typeface="ＭＳ Ｐゴシック" charset="0"/>
                <a:cs typeface="Arial" charset="0"/>
              </a:rPr>
              <a:t>ثلاث عظات (عاموس 3-6)</a:t>
            </a:r>
            <a:endParaRPr lang="en-US" sz="3600" b="1" kern="1200" dirty="0">
              <a:latin typeface="Arial" charset="0"/>
              <a:ea typeface="ＭＳ Ｐゴシック" charset="0"/>
              <a:cs typeface="Arial" charset="0"/>
            </a:endParaRP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ar-JO" altLang="zh-CN" sz="3600" b="1" dirty="0">
                <a:effectLst>
                  <a:glow rad="228600">
                    <a:schemeClr val="tx1"/>
                  </a:glow>
                </a:effectLst>
                <a:latin typeface="Arial" charset="0"/>
                <a:ea typeface="ＭＳ Ｐゴシック" charset="0"/>
                <a:cs typeface="Arial" charset="0"/>
              </a:rPr>
              <a:t>اسمعي هذا القول</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a:t>
            </a:r>
            <a:r>
              <a:rPr lang="ar-JO" altLang="zh-CN" sz="3200" b="1" dirty="0">
                <a:effectLst>
                  <a:glow rad="228600">
                    <a:schemeClr val="tx1"/>
                  </a:glow>
                </a:effectLst>
                <a:latin typeface="Arial" charset="0"/>
                <a:ea typeface="ＭＳ Ｐゴシック" charset="0"/>
                <a:cs typeface="Arial" charset="0"/>
              </a:rPr>
              <a:t>4: 1</a:t>
            </a:r>
            <a:r>
              <a:rPr lang="en-GB" altLang="zh-CN" sz="32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ar-JO" altLang="zh-CN" sz="3600" b="1" dirty="0">
                <a:effectLst>
                  <a:glow rad="228600">
                    <a:schemeClr val="tx1"/>
                  </a:glow>
                </a:effectLst>
                <a:latin typeface="Arial" charset="0"/>
                <a:ea typeface="ＭＳ Ｐゴシック" charset="0"/>
                <a:cs typeface="Arial" charset="0"/>
              </a:rPr>
              <a:t>اسمعوا هذا القول</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a:t>
            </a:r>
            <a:r>
              <a:rPr lang="ar-JO" altLang="zh-CN" sz="3200" b="1" dirty="0">
                <a:effectLst>
                  <a:glow rad="228600">
                    <a:schemeClr val="tx1"/>
                  </a:glow>
                </a:effectLst>
                <a:latin typeface="Arial" charset="0"/>
                <a:ea typeface="ＭＳ Ｐゴシック" charset="0"/>
                <a:cs typeface="Arial" charset="0"/>
              </a:rPr>
              <a:t>5: 1</a:t>
            </a:r>
            <a:r>
              <a:rPr lang="en-GB" altLang="zh-CN" sz="32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424" y="3861048"/>
            <a:ext cx="9121575" cy="836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sz="2800" b="1" kern="1200" dirty="0">
                <a:latin typeface="Arial" charset="0"/>
                <a:ea typeface="ＭＳ Ｐゴシック" charset="0"/>
                <a:cs typeface="Arial" charset="0"/>
              </a:rPr>
              <a:t>ثلاث علامات هيكلية لبدء كل خطاب</a:t>
            </a:r>
            <a:endParaRPr lang="en-US" sz="2800" b="1" kern="1200" dirty="0">
              <a:latin typeface="Arial" charset="0"/>
              <a:ea typeface="ＭＳ Ｐゴシック" charset="0"/>
              <a:cs typeface="Arial" charset="0"/>
            </a:endParaRPr>
          </a:p>
        </p:txBody>
      </p:sp>
      <p:sp>
        <p:nvSpPr>
          <p:cNvPr id="12" name="Rectangle 2"/>
          <p:cNvSpPr txBox="1">
            <a:spLocks noChangeArrowheads="1"/>
          </p:cNvSpPr>
          <p:nvPr/>
        </p:nvSpPr>
        <p:spPr bwMode="auto">
          <a:xfrm>
            <a:off x="22425" y="4797152"/>
            <a:ext cx="9121575" cy="836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eaLnBrk="1" hangingPunct="1"/>
            <a:r>
              <a:rPr lang="en-US" sz="4000" b="1" kern="1200" dirty="0">
                <a:latin typeface="Arial" charset="0"/>
                <a:ea typeface="ＭＳ Ｐゴシック" charset="0"/>
                <a:cs typeface="Arial" charset="0"/>
              </a:rPr>
              <a:t> = </a:t>
            </a:r>
            <a:r>
              <a:rPr lang="ar-JO" sz="4000" b="1" dirty="0">
                <a:latin typeface="Arial" charset="0"/>
                <a:ea typeface="ＭＳ Ｐゴシック" charset="0"/>
                <a:cs typeface="Arial" charset="0"/>
              </a:rPr>
              <a:t>اسمع</a:t>
            </a:r>
            <a:r>
              <a:rPr lang="en-US" sz="4000" b="1" kern="1200" dirty="0">
                <a:latin typeface="Arial" charset="0"/>
                <a:ea typeface="ＭＳ Ｐゴシック" charset="0"/>
                <a:cs typeface="Arial" charset="0"/>
              </a:rPr>
              <a:t> • </a:t>
            </a:r>
            <a:r>
              <a:rPr lang="ar-JO" sz="4000" b="1" dirty="0">
                <a:latin typeface="Arial" charset="0"/>
                <a:ea typeface="ＭＳ Ｐゴシック" charset="0"/>
                <a:cs typeface="Arial" charset="0"/>
              </a:rPr>
              <a:t>اسمع</a:t>
            </a:r>
            <a:r>
              <a:rPr lang="en-US" sz="4000" b="1" kern="1200" dirty="0">
                <a:latin typeface="Arial" charset="0"/>
                <a:ea typeface="ＭＳ Ｐゴシック" charset="0"/>
                <a:cs typeface="Arial" charset="0"/>
              </a:rPr>
              <a:t> • </a:t>
            </a:r>
            <a:r>
              <a:rPr lang="ar-JO" sz="4000" b="1" dirty="0">
                <a:latin typeface="Arial" charset="0"/>
                <a:ea typeface="ＭＳ Ｐゴシック" charset="0"/>
                <a:cs typeface="Arial" charset="0"/>
              </a:rPr>
              <a:t>اسمع</a:t>
            </a:r>
            <a:endParaRPr lang="en-US" sz="4000" b="1" kern="1200" dirty="0">
              <a:latin typeface="Arial" charset="0"/>
              <a:ea typeface="ＭＳ Ｐゴシック" charset="0"/>
              <a:cs typeface="Arial" charset="0"/>
            </a:endParaRPr>
          </a:p>
        </p:txBody>
      </p:sp>
    </p:spTree>
    <p:extLst>
      <p:ext uri="{BB962C8B-B14F-4D97-AF65-F5344CB8AC3E}">
        <p14:creationId xmlns:p14="http://schemas.microsoft.com/office/powerpoint/2010/main" val="336585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strVal val="#ppt_w*0.70"/>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Effect transition="in" filter="fade">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39552" y="2693987"/>
            <a:ext cx="7772400" cy="1470025"/>
          </a:xfrm>
        </p:spPr>
        <p:txBody>
          <a:bodyPr/>
          <a:lstStyle/>
          <a:p>
            <a:r>
              <a:rPr lang="en-US" b="1" dirty="0">
                <a:solidFill>
                  <a:schemeClr val="bg1"/>
                </a:solidFill>
                <a:latin typeface="Arial" panose="020B0604020202020204" pitchFamily="34" charset="0"/>
                <a:cs typeface="Arial" panose="020B0604020202020204" pitchFamily="34" charset="0"/>
              </a:rPr>
              <a:t>Listen</a:t>
            </a:r>
            <a:r>
              <a:rPr lang="en-US" b="1" dirty="0">
                <a:solidFill>
                  <a:schemeClr val="bg1"/>
                </a:solidFill>
              </a:rPr>
              <a:t> more, Speak less</a:t>
            </a:r>
          </a:p>
        </p:txBody>
      </p:sp>
    </p:spTree>
    <p:extLst>
      <p:ext uri="{BB962C8B-B14F-4D97-AF65-F5344CB8AC3E}">
        <p14:creationId xmlns:p14="http://schemas.microsoft.com/office/powerpoint/2010/main" val="626016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420934" y="5201905"/>
            <a:ext cx="2143536" cy="1323439"/>
          </a:xfrm>
          <a:prstGeom prst="rect">
            <a:avLst/>
          </a:prstGeom>
          <a:noFill/>
        </p:spPr>
        <p:txBody>
          <a:bodyPr wrap="none" rtlCol="0">
            <a:spAutoFit/>
          </a:bodyPr>
          <a:lstStyle/>
          <a:p>
            <a:pPr defTabSz="457200" fontAlgn="auto">
              <a:spcBef>
                <a:spcPts val="0"/>
              </a:spcBef>
              <a:spcAft>
                <a:spcPts val="0"/>
              </a:spcAft>
            </a:pPr>
            <a:r>
              <a:rPr lang="en-US" sz="8000" dirty="0" err="1">
                <a:solidFill>
                  <a:schemeClr val="bg1"/>
                </a:solidFill>
                <a:latin typeface="Century Gothic"/>
                <a:ea typeface="+mn-ea"/>
                <a:cs typeface="Century Gothic"/>
              </a:rPr>
              <a:t>Tīng</a:t>
            </a:r>
            <a:endParaRPr lang="en-US" sz="8000" dirty="0">
              <a:solidFill>
                <a:schemeClr val="bg1"/>
              </a:solidFill>
              <a:latin typeface="Century Gothic"/>
              <a:ea typeface="+mn-ea"/>
              <a:cs typeface="Century Gothic"/>
            </a:endParaRPr>
          </a:p>
        </p:txBody>
      </p:sp>
      <p:sp>
        <p:nvSpPr>
          <p:cNvPr id="4" name="Title 3"/>
          <p:cNvSpPr>
            <a:spLocks noGrp="1"/>
          </p:cNvSpPr>
          <p:nvPr>
            <p:ph type="ctrTitle"/>
          </p:nvPr>
        </p:nvSpPr>
        <p:spPr>
          <a:xfrm>
            <a:off x="685800" y="37950"/>
            <a:ext cx="7772400" cy="1062718"/>
          </a:xfrm>
        </p:spPr>
        <p:txBody>
          <a:bodyPr>
            <a:noAutofit/>
          </a:bodyPr>
          <a:lstStyle/>
          <a:p>
            <a:r>
              <a:rPr lang="ru-RU" sz="7200" b="1" dirty="0">
                <a:solidFill>
                  <a:srgbClr val="FFFFFF"/>
                </a:solidFill>
              </a:rPr>
              <a:t>“</a:t>
            </a:r>
            <a:r>
              <a:rPr lang="ar-JO" sz="7200" b="1" dirty="0">
                <a:solidFill>
                  <a:srgbClr val="FFFFFF"/>
                </a:solidFill>
              </a:rPr>
              <a:t>اسمع</a:t>
            </a:r>
            <a:r>
              <a:rPr lang="ru-RU" sz="7200" b="1" dirty="0">
                <a:solidFill>
                  <a:srgbClr val="FFFFFF"/>
                </a:solidFill>
              </a:rPr>
              <a:t>"</a:t>
            </a:r>
            <a:endParaRPr lang="en-US" sz="7200" b="1" dirty="0">
              <a:solidFill>
                <a:srgbClr val="FFFFFF"/>
              </a:solidFill>
            </a:endParaRPr>
          </a:p>
        </p:txBody>
      </p:sp>
    </p:spTree>
    <p:extLst>
      <p:ext uri="{BB962C8B-B14F-4D97-AF65-F5344CB8AC3E}">
        <p14:creationId xmlns:p14="http://schemas.microsoft.com/office/powerpoint/2010/main" val="4264319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664214" y="5133715"/>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srgbClr val="FFFFFF"/>
              </a:solidFill>
              <a:latin typeface="Calibri"/>
              <a:ea typeface="+mn-ea"/>
              <a:cs typeface="+mn-cs"/>
            </a:endParaRPr>
          </a:p>
        </p:txBody>
      </p:sp>
      <p:sp>
        <p:nvSpPr>
          <p:cNvPr id="4" name="Title 3"/>
          <p:cNvSpPr>
            <a:spLocks noGrp="1"/>
          </p:cNvSpPr>
          <p:nvPr>
            <p:ph type="ctrTitle"/>
          </p:nvPr>
        </p:nvSpPr>
        <p:spPr>
          <a:xfrm>
            <a:off x="0" y="4886562"/>
            <a:ext cx="2627784" cy="1062718"/>
          </a:xfrm>
          <a:solidFill>
            <a:schemeClr val="tx1"/>
          </a:solidFill>
        </p:spPr>
        <p:txBody>
          <a:bodyPr>
            <a:noAutofit/>
          </a:bodyPr>
          <a:lstStyle/>
          <a:p>
            <a:r>
              <a:rPr lang="ar-JO" b="1" dirty="0">
                <a:solidFill>
                  <a:srgbClr val="FFFFFF"/>
                </a:solidFill>
                <a:latin typeface="Arial"/>
                <a:cs typeface="Arial"/>
              </a:rPr>
              <a:t>ملك</a:t>
            </a:r>
            <a:endParaRPr lang="en-US" sz="6000" b="1" dirty="0">
              <a:solidFill>
                <a:srgbClr val="FFFFFF"/>
              </a:solidFill>
              <a:latin typeface="Arial"/>
              <a:cs typeface="Arial"/>
            </a:endParaRPr>
          </a:p>
        </p:txBody>
      </p:sp>
      <p:sp>
        <p:nvSpPr>
          <p:cNvPr id="5" name="Right Arrow 4"/>
          <p:cNvSpPr/>
          <p:nvPr/>
        </p:nvSpPr>
        <p:spPr>
          <a:xfrm rot="19590818">
            <a:off x="1560871" y="4293096"/>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437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3"/>
          <p:cNvSpPr>
            <a:spLocks noGrp="1"/>
          </p:cNvSpPr>
          <p:nvPr>
            <p:ph type="ctrTitle"/>
          </p:nvPr>
        </p:nvSpPr>
        <p:spPr>
          <a:xfrm>
            <a:off x="0" y="260648"/>
            <a:ext cx="2627784" cy="1062718"/>
          </a:xfrm>
          <a:solidFill>
            <a:schemeClr val="tx1"/>
          </a:solidFill>
        </p:spPr>
        <p:txBody>
          <a:bodyPr>
            <a:noAutofit/>
          </a:bodyPr>
          <a:lstStyle/>
          <a:p>
            <a:r>
              <a:rPr lang="ar-JO" b="1" dirty="0">
                <a:solidFill>
                  <a:srgbClr val="FFFFFF"/>
                </a:solidFill>
                <a:latin typeface="Arial"/>
                <a:cs typeface="Arial"/>
              </a:rPr>
              <a:t>أذن</a:t>
            </a:r>
            <a:endParaRPr lang="en-US" sz="6000" b="1" dirty="0">
              <a:solidFill>
                <a:srgbClr val="FFFFFF"/>
              </a:solidFill>
              <a:latin typeface="Arial"/>
              <a:cs typeface="Arial"/>
            </a:endParaRPr>
          </a:p>
        </p:txBody>
      </p:sp>
      <p:sp>
        <p:nvSpPr>
          <p:cNvPr id="4" name="Right Arrow 3"/>
          <p:cNvSpPr/>
          <p:nvPr/>
        </p:nvSpPr>
        <p:spPr>
          <a:xfrm rot="1941613">
            <a:off x="1606260" y="1044481"/>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63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664214" y="5133715"/>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4" name="TextBox 3"/>
          <p:cNvSpPr txBox="1"/>
          <p:nvPr/>
        </p:nvSpPr>
        <p:spPr>
          <a:xfrm>
            <a:off x="4808730" y="2084502"/>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5" name="Title 3"/>
          <p:cNvSpPr>
            <a:spLocks noGrp="1"/>
          </p:cNvSpPr>
          <p:nvPr>
            <p:ph type="ctrTitle"/>
          </p:nvPr>
        </p:nvSpPr>
        <p:spPr>
          <a:xfrm>
            <a:off x="6948264" y="2492896"/>
            <a:ext cx="2195736" cy="1062718"/>
          </a:xfrm>
          <a:solidFill>
            <a:schemeClr val="tx1"/>
          </a:solidFill>
        </p:spPr>
        <p:txBody>
          <a:bodyPr>
            <a:noAutofit/>
          </a:bodyPr>
          <a:lstStyle/>
          <a:p>
            <a:r>
              <a:rPr lang="ar-JO" b="1" dirty="0">
                <a:solidFill>
                  <a:srgbClr val="FFFFFF"/>
                </a:solidFill>
                <a:latin typeface="Arial"/>
                <a:cs typeface="Arial"/>
              </a:rPr>
              <a:t>عين</a:t>
            </a:r>
            <a:endParaRPr lang="en-US" sz="6000" b="1" dirty="0">
              <a:solidFill>
                <a:srgbClr val="FFFFFF"/>
              </a:solidFill>
              <a:latin typeface="Arial"/>
              <a:cs typeface="Arial"/>
            </a:endParaRPr>
          </a:p>
        </p:txBody>
      </p:sp>
      <p:sp>
        <p:nvSpPr>
          <p:cNvPr id="6" name="Right Arrow 5"/>
          <p:cNvSpPr/>
          <p:nvPr/>
        </p:nvSpPr>
        <p:spPr>
          <a:xfrm rot="10800000">
            <a:off x="6228184" y="2564904"/>
            <a:ext cx="1152128"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519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274257" y="5140587"/>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4" name="Title 3"/>
          <p:cNvSpPr>
            <a:spLocks noGrp="1"/>
          </p:cNvSpPr>
          <p:nvPr>
            <p:ph type="ctrTitle"/>
          </p:nvPr>
        </p:nvSpPr>
        <p:spPr>
          <a:xfrm>
            <a:off x="7255709" y="3717032"/>
            <a:ext cx="1996811" cy="1062718"/>
          </a:xfrm>
          <a:solidFill>
            <a:schemeClr val="tx1"/>
          </a:solidFill>
        </p:spPr>
        <p:txBody>
          <a:bodyPr>
            <a:noAutofit/>
          </a:bodyPr>
          <a:lstStyle/>
          <a:p>
            <a:r>
              <a:rPr lang="ar-JO" b="1" dirty="0">
                <a:solidFill>
                  <a:srgbClr val="FFFFFF"/>
                </a:solidFill>
                <a:latin typeface="Arial"/>
                <a:cs typeface="Arial"/>
              </a:rPr>
              <a:t>واحد</a:t>
            </a:r>
            <a:endParaRPr lang="en-US" sz="6000" b="1" dirty="0">
              <a:solidFill>
                <a:srgbClr val="FFFFFF"/>
              </a:solidFill>
              <a:latin typeface="Arial"/>
              <a:cs typeface="Arial"/>
            </a:endParaRPr>
          </a:p>
        </p:txBody>
      </p:sp>
      <p:sp>
        <p:nvSpPr>
          <p:cNvPr id="5" name="Right Arrow 4"/>
          <p:cNvSpPr/>
          <p:nvPr/>
        </p:nvSpPr>
        <p:spPr>
          <a:xfrm rot="12037510">
            <a:off x="6333556" y="3557585"/>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413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141976" y="5272885"/>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4" name="Title 3"/>
          <p:cNvSpPr>
            <a:spLocks noGrp="1"/>
          </p:cNvSpPr>
          <p:nvPr>
            <p:ph type="ctrTitle"/>
          </p:nvPr>
        </p:nvSpPr>
        <p:spPr>
          <a:xfrm>
            <a:off x="6444208" y="5606642"/>
            <a:ext cx="2627784" cy="1062718"/>
          </a:xfrm>
          <a:solidFill>
            <a:schemeClr val="tx1"/>
          </a:solidFill>
        </p:spPr>
        <p:txBody>
          <a:bodyPr>
            <a:noAutofit/>
          </a:bodyPr>
          <a:lstStyle/>
          <a:p>
            <a:r>
              <a:rPr lang="ar-JO" b="1" dirty="0">
                <a:solidFill>
                  <a:srgbClr val="FFFFFF"/>
                </a:solidFill>
                <a:latin typeface="Arial"/>
                <a:cs typeface="Arial"/>
              </a:rPr>
              <a:t>قلب</a:t>
            </a:r>
            <a:endParaRPr lang="en-US" sz="6000" b="1" dirty="0">
              <a:solidFill>
                <a:srgbClr val="FFFFFF"/>
              </a:solidFill>
              <a:latin typeface="Arial"/>
              <a:cs typeface="Arial"/>
            </a:endParaRPr>
          </a:p>
        </p:txBody>
      </p:sp>
      <p:sp>
        <p:nvSpPr>
          <p:cNvPr id="5" name="Right Arrow 4"/>
          <p:cNvSpPr/>
          <p:nvPr/>
        </p:nvSpPr>
        <p:spPr>
          <a:xfrm rot="13118777">
            <a:off x="5710920" y="5135107"/>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95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8520" y="692696"/>
            <a:ext cx="9303854" cy="6200147"/>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ar-JO" sz="4000" b="1" dirty="0">
                <a:solidFill>
                  <a:srgbClr val="FFFFFF"/>
                </a:solidFill>
                <a:latin typeface="Arial" charset="0"/>
                <a:ea typeface="ＭＳ Ｐゴシック" charset="0"/>
                <a:cs typeface="Arial" charset="0"/>
              </a:rPr>
              <a:t>كيف يتجاوب الله مع </a:t>
            </a:r>
            <a:r>
              <a:rPr lang="ar-JO" sz="4000" b="1" dirty="0">
                <a:solidFill>
                  <a:srgbClr val="FFFF00"/>
                </a:solidFill>
                <a:latin typeface="Arial" charset="0"/>
                <a:ea typeface="ＭＳ Ｐゴシック" charset="0"/>
                <a:cs typeface="Arial" charset="0"/>
              </a:rPr>
              <a:t>الظلم</a:t>
            </a:r>
            <a:r>
              <a:rPr lang="ar-JO" sz="4000" b="1" dirty="0">
                <a:solidFill>
                  <a:srgbClr val="FFFFFF"/>
                </a:solidFill>
                <a:latin typeface="Arial" charset="0"/>
                <a:ea typeface="ＭＳ Ｐゴシック" charset="0"/>
                <a:cs typeface="Arial" charset="0"/>
              </a:rPr>
              <a:t> ؟</a:t>
            </a:r>
            <a:endParaRPr lang="en-US" sz="4000"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79512" y="836712"/>
            <a:ext cx="4392488" cy="936104"/>
          </a:xfrm>
          <a:prstGeom prst="rect">
            <a:avLst/>
          </a:prstGeom>
          <a:noFill/>
          <a:ln w="9525">
            <a:noFill/>
            <a:miter lim="800000"/>
            <a:headEnd/>
            <a:tailEnd/>
          </a:ln>
          <a:effectLst/>
        </p:spPr>
        <p:txBody>
          <a:bodyPr/>
          <a:lstStyle/>
          <a:p>
            <a:pPr algn="ctr">
              <a:spcBef>
                <a:spcPct val="20000"/>
              </a:spcBef>
              <a:defRPr/>
            </a:pPr>
            <a:r>
              <a:rPr lang="ar-JO" sz="4000" b="1" dirty="0">
                <a:latin typeface="Arial" charset="0"/>
                <a:ea typeface="Times New Roman" charset="0"/>
              </a:rPr>
              <a:t>هل يهتم ؟</a:t>
            </a:r>
            <a:endParaRPr lang="en-GB" sz="4000" b="1" dirty="0">
              <a:effectLst/>
              <a:latin typeface="Arial" charset="0"/>
              <a:ea typeface="Times New Roman" charset="0"/>
            </a:endParaRPr>
          </a:p>
        </p:txBody>
      </p:sp>
    </p:spTree>
    <p:extLst>
      <p:ext uri="{BB962C8B-B14F-4D97-AF65-F5344CB8AC3E}">
        <p14:creationId xmlns:p14="http://schemas.microsoft.com/office/powerpoint/2010/main" val="38262990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208116" y="5087668"/>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4" name="Title 3"/>
          <p:cNvSpPr>
            <a:spLocks noGrp="1"/>
          </p:cNvSpPr>
          <p:nvPr>
            <p:ph type="ctrTitle"/>
          </p:nvPr>
        </p:nvSpPr>
        <p:spPr>
          <a:xfrm>
            <a:off x="6300192" y="44624"/>
            <a:ext cx="2627784" cy="1062718"/>
          </a:xfrm>
          <a:solidFill>
            <a:schemeClr val="tx1"/>
          </a:solidFill>
        </p:spPr>
        <p:txBody>
          <a:bodyPr>
            <a:noAutofit/>
          </a:bodyPr>
          <a:lstStyle/>
          <a:p>
            <a:r>
              <a:rPr lang="ar-JO" b="1" dirty="0">
                <a:solidFill>
                  <a:srgbClr val="FFFFFF"/>
                </a:solidFill>
                <a:latin typeface="Arial"/>
                <a:cs typeface="Arial"/>
              </a:rPr>
              <a:t>المسيح</a:t>
            </a:r>
            <a:endParaRPr lang="en-US" sz="6000" b="1" dirty="0">
              <a:solidFill>
                <a:srgbClr val="FFFFFF"/>
              </a:solidFill>
              <a:latin typeface="Arial"/>
              <a:cs typeface="Arial"/>
            </a:endParaRPr>
          </a:p>
        </p:txBody>
      </p:sp>
      <p:sp>
        <p:nvSpPr>
          <p:cNvPr id="5" name="Right Arrow 4"/>
          <p:cNvSpPr/>
          <p:nvPr/>
        </p:nvSpPr>
        <p:spPr>
          <a:xfrm rot="8065433">
            <a:off x="5694225" y="881889"/>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486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3420934" y="5066936"/>
            <a:ext cx="2302133" cy="1323439"/>
          </a:xfrm>
          <a:prstGeom prst="rect">
            <a:avLst/>
          </a:prstGeom>
          <a:noFill/>
        </p:spPr>
        <p:txBody>
          <a:bodyPr wrap="none" rtlCol="0">
            <a:spAutoFit/>
          </a:bodyPr>
          <a:lstStyle/>
          <a:p>
            <a:pPr defTabSz="457200" fontAlgn="auto">
              <a:spcBef>
                <a:spcPts val="0"/>
              </a:spcBef>
              <a:spcAft>
                <a:spcPts val="0"/>
              </a:spcAft>
            </a:pPr>
            <a:r>
              <a:rPr lang="en-US" sz="8000" dirty="0" err="1">
                <a:solidFill>
                  <a:srgbClr val="FFFFFF"/>
                </a:solidFill>
                <a:latin typeface="Century Gothic"/>
                <a:ea typeface="+mn-ea"/>
                <a:cs typeface="Century Gothic"/>
              </a:rPr>
              <a:t>Tīng</a:t>
            </a:r>
            <a:endParaRPr lang="en-US" sz="8000" dirty="0">
              <a:solidFill>
                <a:srgbClr val="FFFFFF"/>
              </a:solidFill>
              <a:latin typeface="Century Gothic"/>
              <a:ea typeface="+mn-ea"/>
              <a:cs typeface="Century Gothic"/>
            </a:endParaRPr>
          </a:p>
        </p:txBody>
      </p:sp>
      <p:sp>
        <p:nvSpPr>
          <p:cNvPr id="4" name="Title 3"/>
          <p:cNvSpPr>
            <a:spLocks noGrp="1"/>
          </p:cNvSpPr>
          <p:nvPr>
            <p:ph type="ctrTitle"/>
          </p:nvPr>
        </p:nvSpPr>
        <p:spPr>
          <a:xfrm>
            <a:off x="509105" y="164681"/>
            <a:ext cx="7772400" cy="895488"/>
          </a:xfrm>
        </p:spPr>
        <p:txBody>
          <a:bodyPr vert="horz" lIns="91440" tIns="45720" rIns="91440" bIns="45720" rtlCol="0" anchor="ctr">
            <a:noAutofit/>
          </a:bodyPr>
          <a:lstStyle/>
          <a:p>
            <a:r>
              <a:rPr lang="ru-RU" sz="7200" b="1" dirty="0">
                <a:solidFill>
                  <a:srgbClr val="FFFFFF"/>
                </a:solidFill>
              </a:rPr>
              <a:t>”</a:t>
            </a:r>
            <a:r>
              <a:rPr lang="ar-JO" sz="7200" b="1" dirty="0">
                <a:solidFill>
                  <a:srgbClr val="FFFFFF"/>
                </a:solidFill>
              </a:rPr>
              <a:t>اسمع</a:t>
            </a:r>
            <a:r>
              <a:rPr lang="ru-RU" sz="7200" b="1" dirty="0">
                <a:solidFill>
                  <a:srgbClr val="FFFFFF"/>
                </a:solidFill>
              </a:rPr>
              <a:t>"</a:t>
            </a:r>
            <a:endParaRPr lang="en-US" sz="7200" b="1" dirty="0">
              <a:solidFill>
                <a:srgbClr val="FFFFFF"/>
              </a:solidFill>
            </a:endParaRPr>
          </a:p>
        </p:txBody>
      </p:sp>
      <p:sp>
        <p:nvSpPr>
          <p:cNvPr id="5" name="Title 3"/>
          <p:cNvSpPr txBox="1">
            <a:spLocks/>
          </p:cNvSpPr>
          <p:nvPr/>
        </p:nvSpPr>
        <p:spPr>
          <a:xfrm>
            <a:off x="0" y="4886562"/>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ar-JO" b="1" dirty="0">
                <a:solidFill>
                  <a:srgbClr val="FFFFFF"/>
                </a:solidFill>
                <a:latin typeface="Arial"/>
                <a:cs typeface="Arial"/>
              </a:rPr>
              <a:t>ملك</a:t>
            </a:r>
            <a:endParaRPr lang="en-US" sz="6000" b="1" dirty="0">
              <a:solidFill>
                <a:srgbClr val="FFFFFF"/>
              </a:solidFill>
              <a:latin typeface="Arial"/>
              <a:cs typeface="Arial"/>
            </a:endParaRPr>
          </a:p>
        </p:txBody>
      </p:sp>
      <p:sp>
        <p:nvSpPr>
          <p:cNvPr id="6" name="Right Arrow 5"/>
          <p:cNvSpPr/>
          <p:nvPr/>
        </p:nvSpPr>
        <p:spPr>
          <a:xfrm rot="19590818">
            <a:off x="1560871" y="4293096"/>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3"/>
          <p:cNvSpPr txBox="1">
            <a:spLocks/>
          </p:cNvSpPr>
          <p:nvPr/>
        </p:nvSpPr>
        <p:spPr>
          <a:xfrm>
            <a:off x="0" y="260648"/>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ar-JO" b="1" dirty="0">
                <a:solidFill>
                  <a:srgbClr val="FFFFFF"/>
                </a:solidFill>
                <a:latin typeface="Arial"/>
                <a:cs typeface="Arial"/>
              </a:rPr>
              <a:t>أذن</a:t>
            </a:r>
            <a:endParaRPr lang="en-US" sz="6000" b="1" dirty="0">
              <a:solidFill>
                <a:srgbClr val="FFFFFF"/>
              </a:solidFill>
              <a:latin typeface="Arial"/>
              <a:cs typeface="Arial"/>
            </a:endParaRPr>
          </a:p>
        </p:txBody>
      </p:sp>
      <p:sp>
        <p:nvSpPr>
          <p:cNvPr id="8" name="Right Arrow 7"/>
          <p:cNvSpPr/>
          <p:nvPr/>
        </p:nvSpPr>
        <p:spPr>
          <a:xfrm rot="1941613">
            <a:off x="1606260" y="1044481"/>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6948264" y="2492896"/>
            <a:ext cx="2195736"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ar-JO" b="1" dirty="0">
                <a:solidFill>
                  <a:srgbClr val="FFFFFF"/>
                </a:solidFill>
                <a:latin typeface="Arial"/>
                <a:cs typeface="Arial"/>
              </a:rPr>
              <a:t>عين</a:t>
            </a:r>
            <a:endParaRPr lang="en-US" sz="6000" b="1" dirty="0">
              <a:solidFill>
                <a:srgbClr val="FFFFFF"/>
              </a:solidFill>
              <a:latin typeface="Arial"/>
              <a:cs typeface="Arial"/>
            </a:endParaRPr>
          </a:p>
        </p:txBody>
      </p:sp>
      <p:sp>
        <p:nvSpPr>
          <p:cNvPr id="10" name="Right Arrow 9"/>
          <p:cNvSpPr/>
          <p:nvPr/>
        </p:nvSpPr>
        <p:spPr>
          <a:xfrm rot="10800000">
            <a:off x="6228184" y="2564904"/>
            <a:ext cx="1152128"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3"/>
          <p:cNvSpPr txBox="1">
            <a:spLocks/>
          </p:cNvSpPr>
          <p:nvPr/>
        </p:nvSpPr>
        <p:spPr>
          <a:xfrm>
            <a:off x="7255709" y="3717032"/>
            <a:ext cx="1996811"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ar-JO" b="1" dirty="0">
                <a:solidFill>
                  <a:srgbClr val="FFFFFF"/>
                </a:solidFill>
                <a:latin typeface="Arial"/>
                <a:cs typeface="Arial"/>
              </a:rPr>
              <a:t>واحد</a:t>
            </a:r>
            <a:endParaRPr lang="en-US" sz="6000" b="1" dirty="0">
              <a:solidFill>
                <a:srgbClr val="FFFFFF"/>
              </a:solidFill>
              <a:latin typeface="Arial"/>
              <a:cs typeface="Arial"/>
            </a:endParaRPr>
          </a:p>
        </p:txBody>
      </p:sp>
      <p:sp>
        <p:nvSpPr>
          <p:cNvPr id="12" name="Right Arrow 11"/>
          <p:cNvSpPr/>
          <p:nvPr/>
        </p:nvSpPr>
        <p:spPr>
          <a:xfrm rot="12037510">
            <a:off x="6333556" y="3557585"/>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3"/>
          <p:cNvSpPr txBox="1">
            <a:spLocks/>
          </p:cNvSpPr>
          <p:nvPr/>
        </p:nvSpPr>
        <p:spPr>
          <a:xfrm>
            <a:off x="6444208" y="5606642"/>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ar-JO" b="1" dirty="0">
                <a:solidFill>
                  <a:srgbClr val="FFFFFF"/>
                </a:solidFill>
                <a:latin typeface="Arial"/>
                <a:cs typeface="Arial"/>
              </a:rPr>
              <a:t>قلب</a:t>
            </a:r>
            <a:endParaRPr lang="en-US" sz="6000" b="1" dirty="0">
              <a:solidFill>
                <a:srgbClr val="FFFFFF"/>
              </a:solidFill>
              <a:latin typeface="Arial"/>
              <a:cs typeface="Arial"/>
            </a:endParaRPr>
          </a:p>
        </p:txBody>
      </p:sp>
      <p:sp>
        <p:nvSpPr>
          <p:cNvPr id="14" name="Right Arrow 13"/>
          <p:cNvSpPr/>
          <p:nvPr/>
        </p:nvSpPr>
        <p:spPr>
          <a:xfrm rot="13118777">
            <a:off x="5710920" y="5135107"/>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3"/>
          <p:cNvSpPr txBox="1">
            <a:spLocks/>
          </p:cNvSpPr>
          <p:nvPr/>
        </p:nvSpPr>
        <p:spPr>
          <a:xfrm>
            <a:off x="6300192" y="44624"/>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ar-JO" b="1" dirty="0">
                <a:solidFill>
                  <a:srgbClr val="FFFFFF"/>
                </a:solidFill>
                <a:latin typeface="Arial"/>
                <a:cs typeface="Arial"/>
              </a:rPr>
              <a:t>المسيح</a:t>
            </a:r>
            <a:endParaRPr lang="en-US" sz="6000" b="1" dirty="0">
              <a:solidFill>
                <a:srgbClr val="FFFFFF"/>
              </a:solidFill>
              <a:latin typeface="Arial"/>
              <a:cs typeface="Arial"/>
            </a:endParaRPr>
          </a:p>
        </p:txBody>
      </p:sp>
      <p:sp>
        <p:nvSpPr>
          <p:cNvPr id="16" name="Right Arrow 15"/>
          <p:cNvSpPr/>
          <p:nvPr/>
        </p:nvSpPr>
        <p:spPr>
          <a:xfrm rot="8065433">
            <a:off x="5694225" y="881889"/>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733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اسمعوا هذا القول</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a:t>
            </a:r>
            <a:r>
              <a:rPr lang="ar-JO" altLang="zh-CN" sz="3200" b="1" dirty="0">
                <a:solidFill>
                  <a:srgbClr val="FFFFFF"/>
                </a:solidFill>
                <a:effectLst>
                  <a:glow rad="228600">
                    <a:srgbClr val="000000"/>
                  </a:glow>
                </a:effectLst>
                <a:latin typeface="Arial" charset="0"/>
                <a:ea typeface="ＭＳ Ｐゴシック" charset="0"/>
                <a:cs typeface="Arial" charset="0"/>
              </a:rPr>
              <a:t>3: 1</a:t>
            </a:r>
            <a:r>
              <a:rPr lang="en-GB" altLang="zh-CN" sz="3200" b="1" dirty="0">
                <a:solidFill>
                  <a:srgbClr val="FFFFFF"/>
                </a:solidFill>
                <a:effectLst>
                  <a:glow rad="228600">
                    <a:srgbClr val="000000"/>
                  </a:glow>
                </a:effectLst>
                <a:latin typeface="Arial" charset="0"/>
                <a:ea typeface="ＭＳ Ｐゴシック" charset="0"/>
                <a:cs typeface="Arial" charset="0"/>
              </a:rPr>
              <a:t>)</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ar-JO" sz="3600" b="1" kern="1200" dirty="0">
                <a:latin typeface="Arial" charset="0"/>
                <a:ea typeface="ＭＳ Ｐゴシック" charset="0"/>
                <a:cs typeface="Arial" charset="0"/>
              </a:rPr>
              <a:t>ثلاث عظات (عاموس 3-6)</a:t>
            </a:r>
            <a:endParaRPr lang="en-US" sz="3600" b="1" kern="1200" dirty="0">
              <a:latin typeface="Arial" charset="0"/>
              <a:ea typeface="ＭＳ Ｐゴシック" charset="0"/>
              <a:cs typeface="Arial" charset="0"/>
            </a:endParaRP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اسمعي هذا القول</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a:t>
            </a:r>
            <a:r>
              <a:rPr lang="ar-JO" altLang="zh-CN" sz="3200" b="1" dirty="0">
                <a:solidFill>
                  <a:srgbClr val="FFFFFF"/>
                </a:solidFill>
                <a:effectLst>
                  <a:glow rad="228600">
                    <a:srgbClr val="000000"/>
                  </a:glow>
                </a:effectLst>
                <a:latin typeface="Arial" charset="0"/>
                <a:ea typeface="ＭＳ Ｐゴシック" charset="0"/>
                <a:cs typeface="Arial" charset="0"/>
              </a:rPr>
              <a:t>4: 1</a:t>
            </a:r>
            <a:r>
              <a:rPr lang="en-GB" altLang="zh-CN" sz="3200" b="1" dirty="0">
                <a:solidFill>
                  <a:srgbClr val="FFFFFF"/>
                </a:solidFill>
                <a:effectLst>
                  <a:glow rad="228600">
                    <a:srgbClr val="000000"/>
                  </a:glow>
                </a:effectLst>
                <a:latin typeface="Arial" charset="0"/>
                <a:ea typeface="ＭＳ Ｐゴシック" charset="0"/>
                <a:cs typeface="Arial" charset="0"/>
              </a:rPr>
              <a:t>)</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اسمعوا هذا القول</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a:t>
            </a:r>
            <a:r>
              <a:rPr lang="ar-JO" altLang="zh-CN" sz="3200" b="1" dirty="0">
                <a:solidFill>
                  <a:srgbClr val="FFFFFF"/>
                </a:solidFill>
                <a:effectLst>
                  <a:glow rad="228600">
                    <a:srgbClr val="000000"/>
                  </a:glow>
                </a:effectLst>
                <a:latin typeface="Arial" charset="0"/>
                <a:ea typeface="ＭＳ Ｐゴシック" charset="0"/>
                <a:cs typeface="Arial" charset="0"/>
              </a:rPr>
              <a:t>5: 1</a:t>
            </a:r>
            <a:r>
              <a:rPr lang="en-GB" altLang="zh-CN" sz="3200" b="1" dirty="0">
                <a:solidFill>
                  <a:srgbClr val="FFFFFF"/>
                </a:solidFill>
                <a:effectLst>
                  <a:glow rad="228600">
                    <a:srgbClr val="000000"/>
                  </a:glow>
                </a:effectLst>
                <a:latin typeface="Arial" charset="0"/>
                <a:ea typeface="ＭＳ Ｐゴシック" charset="0"/>
                <a:cs typeface="Arial" charset="0"/>
              </a:rPr>
              <a:t>)</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424" y="3861048"/>
            <a:ext cx="4406699" cy="29969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sz="4000" b="1" dirty="0">
                <a:solidFill>
                  <a:srgbClr val="FFFFFF"/>
                </a:solidFill>
                <a:latin typeface="Arial" charset="0"/>
                <a:ea typeface="ＭＳ Ｐゴシック" charset="0"/>
                <a:cs typeface="Arial" charset="0"/>
              </a:rPr>
              <a:t>فإنهم لا يعرفون أن يصنعوا الإستقامة</a:t>
            </a:r>
          </a:p>
          <a:p>
            <a:pPr eaLnBrk="1" hangingPunct="1"/>
            <a:r>
              <a:rPr lang="ar-JO" sz="4000" b="1" dirty="0">
                <a:solidFill>
                  <a:srgbClr val="FFFFFF"/>
                </a:solidFill>
                <a:latin typeface="Arial" charset="0"/>
                <a:ea typeface="ＭＳ Ｐゴシック" charset="0"/>
                <a:cs typeface="Arial" charset="0"/>
              </a:rPr>
              <a:t>(3: 10)</a:t>
            </a:r>
            <a:endParaRPr lang="en-US" sz="40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336585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0" y="-33268"/>
            <a:ext cx="831641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ctr">
            <a:spAutoFit/>
          </a:bodyPr>
          <a:lstStyle/>
          <a:p>
            <a:pPr>
              <a:defRPr/>
            </a:pPr>
            <a:r>
              <a:rPr lang="ar-JO" altLang="zh-CN" sz="4000" b="1" dirty="0">
                <a:solidFill>
                  <a:srgbClr val="FFFFFF"/>
                </a:solidFill>
                <a:latin typeface="Arial" charset="0"/>
                <a:ea typeface="Arial" charset="0"/>
                <a:cs typeface="Arial" charset="0"/>
              </a:rPr>
              <a:t>هل نستمع لله ؟</a:t>
            </a:r>
            <a:endParaRPr lang="en-GB" altLang="zh-CN" sz="4000" dirty="0">
              <a:solidFill>
                <a:srgbClr val="FFFFFF"/>
              </a:solidFill>
              <a:latin typeface="Arial" charset="0"/>
              <a:ea typeface="Arial" charset="0"/>
              <a:cs typeface="Arial" charset="0"/>
            </a:endParaRPr>
          </a:p>
        </p:txBody>
      </p:sp>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ar-JO" b="1" dirty="0">
                <a:solidFill>
                  <a:srgbClr val="FFFFFF"/>
                </a:solidFill>
                <a:latin typeface="Arial"/>
                <a:cs typeface="Arial"/>
              </a:rPr>
              <a:t>583</a:t>
            </a:r>
            <a:endParaRPr lang="en-US" b="1" dirty="0">
              <a:solidFill>
                <a:srgbClr val="FFFFFF"/>
              </a:solidFill>
              <a:latin typeface="Arial"/>
              <a:cs typeface="Arial"/>
            </a:endParaRPr>
          </a:p>
        </p:txBody>
      </p:sp>
      <p:sp>
        <p:nvSpPr>
          <p:cNvPr id="78899" name="Rectangle 237"/>
          <p:cNvSpPr>
            <a:spLocks noGrp="1" noChangeArrowheads="1"/>
          </p:cNvSpPr>
          <p:nvPr>
            <p:ph type="title" idx="4294967295"/>
          </p:nvPr>
        </p:nvSpPr>
        <p:spPr>
          <a:xfrm>
            <a:off x="0" y="-892175"/>
            <a:ext cx="3276600" cy="649287"/>
          </a:xfrm>
        </p:spPr>
        <p:txBody>
          <a:bodyPr/>
          <a:lstStyle/>
          <a:p>
            <a:pPr algn="r" eaLnBrk="1" hangingPunct="1"/>
            <a:r>
              <a:rPr lang="en-US" sz="2800" dirty="0">
                <a:latin typeface="Arial" charset="0"/>
                <a:ea typeface="ＭＳ Ｐゴシック" charset="0"/>
                <a:cs typeface="Arial" charset="0"/>
              </a:rPr>
              <a:t>Book Chart</a:t>
            </a:r>
          </a:p>
        </p:txBody>
      </p:sp>
      <p:pic>
        <p:nvPicPr>
          <p:cNvPr id="3" name="Picture 2"/>
          <p:cNvPicPr>
            <a:picLocks noChangeAspect="1"/>
          </p:cNvPicPr>
          <p:nvPr/>
        </p:nvPicPr>
        <p:blipFill>
          <a:blip r:embed="rId4"/>
          <a:stretch>
            <a:fillRect/>
          </a:stretch>
        </p:blipFill>
        <p:spPr>
          <a:xfrm>
            <a:off x="1259632" y="980728"/>
            <a:ext cx="6530365" cy="5256944"/>
          </a:xfrm>
          <a:prstGeom prst="rect">
            <a:avLst/>
          </a:prstGeom>
        </p:spPr>
      </p:pic>
    </p:spTree>
    <p:extLst>
      <p:ext uri="{BB962C8B-B14F-4D97-AF65-F5344CB8AC3E}">
        <p14:creationId xmlns:p14="http://schemas.microsoft.com/office/powerpoint/2010/main" val="1212962728"/>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1560" y="1412776"/>
            <a:ext cx="7874000" cy="5245100"/>
          </a:xfrm>
          <a:prstGeom prst="rect">
            <a:avLst/>
          </a:prstGeom>
        </p:spPr>
      </p:pic>
      <p:sp>
        <p:nvSpPr>
          <p:cNvPr id="10243" name="Rectangle 3"/>
          <p:cNvSpPr>
            <a:spLocks noChangeArrowheads="1"/>
          </p:cNvSpPr>
          <p:nvPr/>
        </p:nvSpPr>
        <p:spPr bwMode="auto">
          <a:xfrm>
            <a:off x="611560" y="89337"/>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t">
            <a:spAutoFit/>
          </a:bodyPr>
          <a:lstStyle/>
          <a:p>
            <a:pPr algn="ctr">
              <a:defRPr/>
            </a:pPr>
            <a:r>
              <a:rPr lang="ar-JO" altLang="zh-CN" sz="3600" b="1" dirty="0">
                <a:solidFill>
                  <a:srgbClr val="FFFFFF"/>
                </a:solidFill>
                <a:latin typeface="Arial" charset="0"/>
                <a:ea typeface="Arial" charset="0"/>
                <a:cs typeface="Arial" charset="0"/>
              </a:rPr>
              <a:t>عندما لا نستمع </a:t>
            </a:r>
          </a:p>
          <a:p>
            <a:pPr algn="ctr">
              <a:defRPr/>
            </a:pPr>
            <a:r>
              <a:rPr lang="ar-JO" altLang="zh-CN" sz="3600" b="1" dirty="0">
                <a:solidFill>
                  <a:srgbClr val="FFFFFF"/>
                </a:solidFill>
                <a:latin typeface="Arial" charset="0"/>
                <a:ea typeface="Arial" charset="0"/>
                <a:cs typeface="Arial" charset="0"/>
              </a:rPr>
              <a:t>فالحال يشبه وجود جوع لكلمة الله</a:t>
            </a:r>
            <a:endParaRPr lang="en-GB" altLang="zh-CN" sz="3600" dirty="0">
              <a:solidFill>
                <a:srgbClr val="FFFFFF"/>
              </a:solidFill>
              <a:latin typeface="Arial" charset="0"/>
              <a:ea typeface="Arial" charset="0"/>
              <a:cs typeface="Arial" charset="0"/>
            </a:endParaRPr>
          </a:p>
        </p:txBody>
      </p:sp>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ar-JO" b="1" dirty="0">
                <a:solidFill>
                  <a:srgbClr val="FFFFFF"/>
                </a:solidFill>
                <a:latin typeface="Arial"/>
                <a:cs typeface="Arial"/>
              </a:rPr>
              <a:t>583</a:t>
            </a:r>
            <a:endParaRPr lang="en-US" b="1" dirty="0">
              <a:solidFill>
                <a:srgbClr val="FFFFFF"/>
              </a:solidFill>
              <a:latin typeface="Arial"/>
              <a:cs typeface="Arial"/>
            </a:endParaRPr>
          </a:p>
        </p:txBody>
      </p:sp>
      <p:sp>
        <p:nvSpPr>
          <p:cNvPr id="78899" name="Rectangle 237"/>
          <p:cNvSpPr>
            <a:spLocks noGrp="1" noChangeArrowheads="1"/>
          </p:cNvSpPr>
          <p:nvPr>
            <p:ph type="title" idx="4294967295"/>
          </p:nvPr>
        </p:nvSpPr>
        <p:spPr>
          <a:xfrm>
            <a:off x="0" y="-892175"/>
            <a:ext cx="3276600" cy="649287"/>
          </a:xfrm>
        </p:spPr>
        <p:txBody>
          <a:bodyPr/>
          <a:lstStyle/>
          <a:p>
            <a:pPr algn="r" eaLnBrk="1" hangingPunct="1"/>
            <a:r>
              <a:rPr lang="en-US" sz="2800" dirty="0">
                <a:latin typeface="Arial" charset="0"/>
                <a:ea typeface="ＭＳ Ｐゴシック" charset="0"/>
                <a:cs typeface="Arial" charset="0"/>
              </a:rPr>
              <a:t>Book Chart</a:t>
            </a:r>
          </a:p>
        </p:txBody>
      </p:sp>
    </p:spTree>
    <p:extLst>
      <p:ext uri="{BB962C8B-B14F-4D97-AF65-F5344CB8AC3E}">
        <p14:creationId xmlns:p14="http://schemas.microsoft.com/office/powerpoint/2010/main" val="478136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عاموس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39846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اسمعوا هذا القول</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a:t>
            </a:r>
            <a:r>
              <a:rPr lang="ar-JO" altLang="zh-CN" sz="3200" b="1" dirty="0">
                <a:solidFill>
                  <a:srgbClr val="FFFFFF"/>
                </a:solidFill>
                <a:effectLst>
                  <a:glow rad="228600">
                    <a:srgbClr val="000000"/>
                  </a:glow>
                </a:effectLst>
                <a:latin typeface="Arial" charset="0"/>
                <a:ea typeface="ＭＳ Ｐゴシック" charset="0"/>
                <a:cs typeface="Arial" charset="0"/>
              </a:rPr>
              <a:t>3: 1</a:t>
            </a:r>
            <a:r>
              <a:rPr lang="en-GB" altLang="zh-CN" sz="3200" b="1" dirty="0">
                <a:solidFill>
                  <a:srgbClr val="FFFFFF"/>
                </a:solidFill>
                <a:effectLst>
                  <a:glow rad="228600">
                    <a:srgbClr val="000000"/>
                  </a:glow>
                </a:effectLst>
                <a:latin typeface="Arial" charset="0"/>
                <a:ea typeface="ＭＳ Ｐゴシック" charset="0"/>
                <a:cs typeface="Arial" charset="0"/>
              </a:rPr>
              <a:t>)</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ar-JO" sz="3600" b="1" kern="1200" dirty="0">
                <a:latin typeface="Arial" charset="0"/>
                <a:ea typeface="ＭＳ Ｐゴシック" charset="0"/>
                <a:cs typeface="Arial" charset="0"/>
              </a:rPr>
              <a:t>ثلاث عظات (عاموس 3-6)</a:t>
            </a:r>
            <a:endParaRPr lang="en-US" sz="3600" b="1" kern="1200" dirty="0">
              <a:latin typeface="Arial" charset="0"/>
              <a:ea typeface="ＭＳ Ｐゴシック" charset="0"/>
              <a:cs typeface="Arial" charset="0"/>
            </a:endParaRP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اسمعي هذا القول</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a:t>
            </a:r>
            <a:r>
              <a:rPr lang="ar-JO" altLang="zh-CN" sz="3200" b="1" dirty="0">
                <a:solidFill>
                  <a:srgbClr val="FFFFFF"/>
                </a:solidFill>
                <a:effectLst>
                  <a:glow rad="228600">
                    <a:srgbClr val="000000"/>
                  </a:glow>
                </a:effectLst>
                <a:latin typeface="Arial" charset="0"/>
                <a:ea typeface="ＭＳ Ｐゴシック" charset="0"/>
                <a:cs typeface="Arial" charset="0"/>
              </a:rPr>
              <a:t>4: 1</a:t>
            </a:r>
            <a:r>
              <a:rPr lang="en-GB" altLang="zh-CN" sz="3200" b="1" dirty="0">
                <a:solidFill>
                  <a:srgbClr val="FFFFFF"/>
                </a:solidFill>
                <a:effectLst>
                  <a:glow rad="228600">
                    <a:srgbClr val="000000"/>
                  </a:glow>
                </a:effectLst>
                <a:latin typeface="Arial" charset="0"/>
                <a:ea typeface="ＭＳ Ｐゴシック" charset="0"/>
                <a:cs typeface="Arial" charset="0"/>
              </a:rPr>
              <a:t>)</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اسمعوا هذا القول</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a:t>
            </a:r>
            <a:r>
              <a:rPr lang="ar-JO" altLang="zh-CN" sz="3200" b="1" dirty="0">
                <a:solidFill>
                  <a:srgbClr val="FFFFFF"/>
                </a:solidFill>
                <a:effectLst>
                  <a:glow rad="228600">
                    <a:srgbClr val="000000"/>
                  </a:glow>
                </a:effectLst>
                <a:latin typeface="Arial" charset="0"/>
                <a:ea typeface="ＭＳ Ｐゴシック" charset="0"/>
                <a:cs typeface="Arial" charset="0"/>
              </a:rPr>
              <a:t>5: 1</a:t>
            </a:r>
            <a:r>
              <a:rPr lang="en-GB" altLang="zh-CN" sz="3200" b="1" dirty="0">
                <a:solidFill>
                  <a:srgbClr val="FFFFFF"/>
                </a:solidFill>
                <a:effectLst>
                  <a:glow rad="228600">
                    <a:srgbClr val="000000"/>
                  </a:glow>
                </a:effectLst>
                <a:latin typeface="Arial" charset="0"/>
                <a:ea typeface="ＭＳ Ｐゴシック" charset="0"/>
                <a:cs typeface="Arial" charset="0"/>
              </a:rPr>
              <a:t>)</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425" y="3861048"/>
            <a:ext cx="3120816" cy="29969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sz="4000" b="1" dirty="0">
                <a:solidFill>
                  <a:srgbClr val="FFFFFF"/>
                </a:solidFill>
                <a:latin typeface="Arial" charset="0"/>
                <a:ea typeface="ＭＳ Ｐゴシック" charset="0"/>
                <a:cs typeface="Arial" charset="0"/>
              </a:rPr>
              <a:t>فإنهم لا يعرفون أن يصنعوا الإستقامة</a:t>
            </a:r>
          </a:p>
          <a:p>
            <a:pPr eaLnBrk="1" hangingPunct="1"/>
            <a:r>
              <a:rPr lang="ar-JO" sz="4000" b="1" dirty="0">
                <a:solidFill>
                  <a:srgbClr val="FFFFFF"/>
                </a:solidFill>
                <a:latin typeface="Arial" charset="0"/>
                <a:ea typeface="ＭＳ Ｐゴシック" charset="0"/>
                <a:cs typeface="Arial" charset="0"/>
              </a:rPr>
              <a:t>(3: 10)</a:t>
            </a:r>
            <a:endParaRPr lang="en-US" sz="4000" b="1" dirty="0">
              <a:solidFill>
                <a:srgbClr val="FFFFFF"/>
              </a:solidFill>
              <a:latin typeface="Arial" charset="0"/>
              <a:ea typeface="ＭＳ Ｐゴシック" charset="0"/>
              <a:cs typeface="Arial" charset="0"/>
            </a:endParaRPr>
          </a:p>
        </p:txBody>
      </p:sp>
      <p:sp>
        <p:nvSpPr>
          <p:cNvPr id="12" name="Rectangle 2"/>
          <p:cNvSpPr txBox="1">
            <a:spLocks noChangeArrowheads="1"/>
          </p:cNvSpPr>
          <p:nvPr/>
        </p:nvSpPr>
        <p:spPr bwMode="auto">
          <a:xfrm>
            <a:off x="3059832" y="4005064"/>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ar-JO" altLang="zh-CN" sz="3600" b="1" dirty="0">
                <a:effectLst>
                  <a:glow rad="228600">
                    <a:schemeClr val="tx1"/>
                  </a:glow>
                </a:effectLst>
                <a:latin typeface="Arial" charset="0"/>
                <a:ea typeface="ＭＳ Ｐゴシック" charset="0"/>
                <a:cs typeface="Arial" charset="0"/>
              </a:rPr>
              <a:t>الظالمة المساكين الساحقة البائسين (4: 1)</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85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384"/>
            <a:ext cx="9144000" cy="65063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4788024" cy="682853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اسمعوا هذا القول</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يا بقرات باشان</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التي في جبل السامرة</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الظالمة المساكين</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الساحقة البائسين</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القائلة لسادتها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هات لنشرب</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(عاموس 4: 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8189287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title"/>
          </p:nvPr>
        </p:nvSpPr>
        <p:spPr/>
        <p:txBody>
          <a:bodyPr/>
          <a:lstStyle/>
          <a:p>
            <a:pPr eaLnBrk="1" hangingPunct="1">
              <a:defRPr/>
            </a:pPr>
            <a:r>
              <a:rPr lang="en-US" b="1">
                <a:effectLst>
                  <a:outerShdw blurRad="38100" dist="38100" dir="2700000" algn="tl">
                    <a:srgbClr val="DDDDDD"/>
                  </a:outerShdw>
                </a:effectLst>
                <a:latin typeface="Arial" charset="0"/>
                <a:ea typeface="ＭＳ Ｐゴシック" charset="0"/>
                <a:cs typeface="Arial" charset="0"/>
              </a:rPr>
              <a:t>Ivory Comb</a:t>
            </a:r>
          </a:p>
        </p:txBody>
      </p:sp>
      <p:pic>
        <p:nvPicPr>
          <p:cNvPr id="98306" name="Picture 4" descr="PG322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0" y="5484813"/>
            <a:ext cx="9144000" cy="1384995"/>
          </a:xfrm>
          <a:prstGeom prst="rect">
            <a:avLst/>
          </a:prstGeom>
          <a:solidFill>
            <a:srgbClr val="006600"/>
          </a:soli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2800" b="1" dirty="0">
                <a:solidFill>
                  <a:schemeClr val="bg1"/>
                </a:solidFill>
                <a:effectLst>
                  <a:outerShdw blurRad="38100" dist="38100" dir="2700000" algn="tl">
                    <a:srgbClr val="000000"/>
                  </a:outerShdw>
                </a:effectLst>
                <a:latin typeface="Arial" charset="0"/>
                <a:cs typeface="Arial" charset="0"/>
              </a:rPr>
              <a:t>مشط عاجي من مجيدو</a:t>
            </a:r>
          </a:p>
          <a:p>
            <a:pPr algn="ctr" eaLnBrk="1" hangingPunct="1">
              <a:defRPr/>
            </a:pPr>
            <a:r>
              <a:rPr lang="ar-JO" sz="2800" b="1" dirty="0">
                <a:solidFill>
                  <a:schemeClr val="bg1"/>
                </a:solidFill>
                <a:effectLst>
                  <a:outerShdw blurRad="38100" dist="38100" dir="2700000" algn="tl">
                    <a:srgbClr val="000000"/>
                  </a:outerShdw>
                </a:effectLst>
                <a:latin typeface="Arial" charset="0"/>
                <a:cs typeface="Arial" charset="0"/>
              </a:rPr>
              <a:t>يمثل الثروة والرفاهية التي هاجمها عاموس (3:15 ؛ 6: 4)</a:t>
            </a:r>
          </a:p>
          <a:p>
            <a:pPr algn="ctr" eaLnBrk="1" hangingPunct="1">
              <a:defRPr/>
            </a:pPr>
            <a:r>
              <a:rPr lang="ar-JO" sz="2800" b="1" dirty="0">
                <a:solidFill>
                  <a:schemeClr val="bg1"/>
                </a:solidFill>
                <a:effectLst>
                  <a:outerShdw blurRad="38100" dist="38100" dir="2700000" algn="tl">
                    <a:srgbClr val="000000"/>
                  </a:outerShdw>
                </a:effectLst>
                <a:latin typeface="Arial" charset="0"/>
                <a:cs typeface="Arial" charset="0"/>
              </a:rPr>
              <a:t>المعهد الشرقي ، جامعة شيكاغو</a:t>
            </a:r>
            <a:endParaRPr lang="en-GB" sz="2800" b="1" dirty="0">
              <a:solidFill>
                <a:schemeClr val="bg1"/>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عاموس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2912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3997" y="2173841"/>
            <a:ext cx="8460432" cy="305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charset="0"/>
                <a:ea typeface="ＭＳ Ｐゴシック" charset="0"/>
                <a:cs typeface="ＭＳ Ｐゴシック" charset="0"/>
              </a:rPr>
              <a:t>و ليجر الحق كالمياه</a:t>
            </a:r>
          </a:p>
          <a:p>
            <a:pPr defTabSz="457200">
              <a:defRPr/>
            </a:pPr>
            <a:r>
              <a:rPr lang="ar-JO" sz="5400" b="1" dirty="0">
                <a:solidFill>
                  <a:srgbClr val="FFFFFF"/>
                </a:solidFill>
                <a:effectLst>
                  <a:glow rad="127000">
                    <a:srgbClr val="000000"/>
                  </a:glow>
                </a:effectLst>
                <a:latin typeface="Arial" charset="0"/>
                <a:ea typeface="ＭＳ Ｐゴシック" charset="0"/>
                <a:cs typeface="ＭＳ Ｐゴシック" charset="0"/>
              </a:rPr>
              <a:t>و البر كنهر دائم</a:t>
            </a:r>
          </a:p>
          <a:p>
            <a:pPr defTabSz="457200">
              <a:defRPr/>
            </a:pPr>
            <a:r>
              <a:rPr lang="ar-JO" sz="5400" b="1" dirty="0">
                <a:solidFill>
                  <a:srgbClr val="FFFFFF"/>
                </a:solidFill>
                <a:effectLst>
                  <a:glow rad="127000">
                    <a:srgbClr val="000000"/>
                  </a:glow>
                </a:effectLst>
                <a:latin typeface="Arial" charset="0"/>
                <a:ea typeface="ＭＳ Ｐゴシック" charset="0"/>
                <a:cs typeface="ＭＳ Ｐゴシック" charset="0"/>
              </a:rPr>
              <a:t>(عاموس 5: 24)</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عاموس</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583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22384801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اسمعوا هذا القول</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a:t>
            </a:r>
            <a:r>
              <a:rPr lang="ar-JO" altLang="zh-CN" sz="3200" b="1" dirty="0">
                <a:solidFill>
                  <a:srgbClr val="FFFFFF"/>
                </a:solidFill>
                <a:effectLst>
                  <a:glow rad="228600">
                    <a:srgbClr val="000000"/>
                  </a:glow>
                </a:effectLst>
                <a:latin typeface="Arial" charset="0"/>
                <a:ea typeface="ＭＳ Ｐゴシック" charset="0"/>
                <a:cs typeface="Arial" charset="0"/>
              </a:rPr>
              <a:t>3: 1</a:t>
            </a:r>
            <a:r>
              <a:rPr lang="en-GB" altLang="zh-CN" sz="3200" b="1" dirty="0">
                <a:solidFill>
                  <a:srgbClr val="FFFFFF"/>
                </a:solidFill>
                <a:effectLst>
                  <a:glow rad="228600">
                    <a:srgbClr val="000000"/>
                  </a:glow>
                </a:effectLst>
                <a:latin typeface="Arial" charset="0"/>
                <a:ea typeface="ＭＳ Ｐゴシック" charset="0"/>
                <a:cs typeface="Arial" charset="0"/>
              </a:rPr>
              <a:t>)</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ar-JO" sz="3600" b="1" kern="1200" dirty="0">
                <a:latin typeface="Arial" charset="0"/>
                <a:ea typeface="ＭＳ Ｐゴシック" charset="0"/>
                <a:cs typeface="Arial" charset="0"/>
              </a:rPr>
              <a:t>ثلاث عظات (عاموس 3-6)</a:t>
            </a:r>
            <a:endParaRPr lang="en-US" sz="3600" b="1" kern="1200" dirty="0">
              <a:latin typeface="Arial" charset="0"/>
              <a:ea typeface="ＭＳ Ｐゴシック" charset="0"/>
              <a:cs typeface="Arial" charset="0"/>
            </a:endParaRP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اسمعي هذا القول</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a:t>
            </a:r>
            <a:r>
              <a:rPr lang="ar-JO" altLang="zh-CN" sz="3200" b="1" dirty="0">
                <a:solidFill>
                  <a:srgbClr val="FFFFFF"/>
                </a:solidFill>
                <a:effectLst>
                  <a:glow rad="228600">
                    <a:srgbClr val="000000"/>
                  </a:glow>
                </a:effectLst>
                <a:latin typeface="Arial" charset="0"/>
                <a:ea typeface="ＭＳ Ｐゴシック" charset="0"/>
                <a:cs typeface="Arial" charset="0"/>
              </a:rPr>
              <a:t>4: 1</a:t>
            </a:r>
            <a:r>
              <a:rPr lang="en-GB" altLang="zh-CN" sz="3200" b="1" dirty="0">
                <a:solidFill>
                  <a:srgbClr val="FFFFFF"/>
                </a:solidFill>
                <a:effectLst>
                  <a:glow rad="228600">
                    <a:srgbClr val="000000"/>
                  </a:glow>
                </a:effectLst>
                <a:latin typeface="Arial" charset="0"/>
                <a:ea typeface="ＭＳ Ｐゴシック" charset="0"/>
                <a:cs typeface="Arial" charset="0"/>
              </a:rPr>
              <a:t>)</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اسمعوا هذا القول</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a:t>
            </a:r>
            <a:r>
              <a:rPr lang="ar-JO" altLang="zh-CN" sz="3200" b="1" dirty="0">
                <a:solidFill>
                  <a:srgbClr val="FFFFFF"/>
                </a:solidFill>
                <a:effectLst>
                  <a:glow rad="228600">
                    <a:srgbClr val="000000"/>
                  </a:glow>
                </a:effectLst>
                <a:latin typeface="Arial" charset="0"/>
                <a:ea typeface="ＭＳ Ｐゴシック" charset="0"/>
                <a:cs typeface="Arial" charset="0"/>
              </a:rPr>
              <a:t>5: 1</a:t>
            </a:r>
            <a:r>
              <a:rPr lang="en-GB" altLang="zh-CN" sz="3200" b="1" dirty="0">
                <a:solidFill>
                  <a:srgbClr val="FFFFFF"/>
                </a:solidFill>
                <a:effectLst>
                  <a:glow rad="228600">
                    <a:srgbClr val="000000"/>
                  </a:glow>
                </a:effectLst>
                <a:latin typeface="Arial" charset="0"/>
                <a:ea typeface="ＭＳ Ｐゴシック" charset="0"/>
                <a:cs typeface="Arial" charset="0"/>
              </a:rPr>
              <a:t>)</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425" y="3861048"/>
            <a:ext cx="3120816" cy="29969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sz="4000" b="1" dirty="0">
                <a:solidFill>
                  <a:srgbClr val="FFFFFF"/>
                </a:solidFill>
                <a:latin typeface="Arial" charset="0"/>
                <a:ea typeface="ＭＳ Ｐゴシック" charset="0"/>
                <a:cs typeface="Arial" charset="0"/>
              </a:rPr>
              <a:t>فإنهم لا يعرفون أن يصنعوا الإستقامة</a:t>
            </a:r>
          </a:p>
          <a:p>
            <a:pPr eaLnBrk="1" hangingPunct="1"/>
            <a:r>
              <a:rPr lang="ar-JO" sz="4000" b="1" dirty="0">
                <a:solidFill>
                  <a:srgbClr val="FFFFFF"/>
                </a:solidFill>
                <a:latin typeface="Arial" charset="0"/>
                <a:ea typeface="ＭＳ Ｐゴシック" charset="0"/>
                <a:cs typeface="Arial" charset="0"/>
              </a:rPr>
              <a:t>(3: 10)</a:t>
            </a:r>
            <a:endParaRPr lang="en-US" sz="4000" b="1" dirty="0">
              <a:solidFill>
                <a:srgbClr val="FFFFFF"/>
              </a:solidFill>
              <a:latin typeface="Arial" charset="0"/>
              <a:ea typeface="ＭＳ Ｐゴシック" charset="0"/>
              <a:cs typeface="Arial" charset="0"/>
            </a:endParaRPr>
          </a:p>
        </p:txBody>
      </p:sp>
      <p:sp>
        <p:nvSpPr>
          <p:cNvPr id="12" name="Rectangle 2"/>
          <p:cNvSpPr txBox="1">
            <a:spLocks noChangeArrowheads="1"/>
          </p:cNvSpPr>
          <p:nvPr/>
        </p:nvSpPr>
        <p:spPr bwMode="auto">
          <a:xfrm>
            <a:off x="3059832" y="4005064"/>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ar-JO" altLang="zh-CN" sz="3600" b="1" dirty="0">
                <a:solidFill>
                  <a:srgbClr val="FFFFFF"/>
                </a:solidFill>
                <a:effectLst>
                  <a:glow rad="228600">
                    <a:srgbClr val="000000"/>
                  </a:glow>
                </a:effectLst>
                <a:latin typeface="Arial" charset="0"/>
                <a:ea typeface="ＭＳ Ｐゴシック" charset="0"/>
                <a:cs typeface="Arial" charset="0"/>
              </a:rPr>
              <a:t>الظالمة المساكين الساحقة البائسين (4: 1)</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6108058" y="4005064"/>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ar-JO" altLang="zh-CN" sz="3600" b="1" dirty="0">
                <a:effectLst>
                  <a:glow rad="228600">
                    <a:schemeClr val="tx1"/>
                  </a:glow>
                </a:effectLst>
                <a:latin typeface="Arial" charset="0"/>
                <a:ea typeface="ＭＳ Ｐゴシック" charset="0"/>
                <a:cs typeface="Arial" charset="0"/>
              </a:rPr>
              <a:t>بغضت</a:t>
            </a:r>
          </a:p>
          <a:p>
            <a:pPr lvl="0" eaLnBrk="1" hangingPunct="1"/>
            <a:r>
              <a:rPr lang="ar-JO" altLang="zh-CN" sz="3600" b="1" dirty="0">
                <a:effectLst>
                  <a:glow rad="228600">
                    <a:schemeClr val="tx1"/>
                  </a:glow>
                </a:effectLst>
                <a:latin typeface="Arial" charset="0"/>
                <a:ea typeface="ＭＳ Ｐゴシック" charset="0"/>
                <a:cs typeface="Arial" charset="0"/>
              </a:rPr>
              <a:t>كرهت</a:t>
            </a:r>
          </a:p>
          <a:p>
            <a:pPr lvl="0" eaLnBrk="1" hangingPunct="1"/>
            <a:r>
              <a:rPr lang="ar-JO" altLang="zh-CN" sz="3600" b="1" dirty="0">
                <a:effectLst>
                  <a:glow rad="228600">
                    <a:schemeClr val="tx1"/>
                  </a:glow>
                </a:effectLst>
                <a:latin typeface="Arial" charset="0"/>
                <a:ea typeface="ＭＳ Ｐゴシック" charset="0"/>
                <a:cs typeface="Arial" charset="0"/>
              </a:rPr>
              <a:t>أعيادكم</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a:t>
            </a:r>
            <a:r>
              <a:rPr lang="ar-JO" altLang="zh-CN" sz="3200" b="1" dirty="0">
                <a:effectLst>
                  <a:glow rad="228600">
                    <a:schemeClr val="tx1"/>
                  </a:glow>
                </a:effectLst>
                <a:latin typeface="Arial" charset="0"/>
                <a:ea typeface="ＭＳ Ｐゴシック" charset="0"/>
                <a:cs typeface="Arial" charset="0"/>
              </a:rPr>
              <a:t>5: 21</a:t>
            </a:r>
            <a:r>
              <a:rPr lang="en-GB" altLang="zh-CN" sz="32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85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440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1160463" indent="-1160463" algn="r">
              <a:defRPr/>
            </a:pPr>
            <a:r>
              <a:rPr lang="ar-JO" sz="2800" b="1" dirty="0">
                <a:solidFill>
                  <a:schemeClr val="bg1"/>
                </a:solidFill>
                <a:latin typeface="Arial"/>
                <a:ea typeface="+mn-ea"/>
                <a:cs typeface="Arial"/>
              </a:rPr>
              <a:t>5: 10          إنهم في الباب يبغضون المنذر</a:t>
            </a:r>
          </a:p>
          <a:p>
            <a:pPr marL="1160463" indent="-1160463" algn="r">
              <a:defRPr/>
            </a:pPr>
            <a:r>
              <a:rPr lang="ar-JO" sz="2800" b="1" dirty="0">
                <a:solidFill>
                  <a:schemeClr val="bg1"/>
                </a:solidFill>
                <a:latin typeface="Arial"/>
                <a:ea typeface="+mn-ea"/>
                <a:cs typeface="Arial"/>
              </a:rPr>
              <a:t>                  و يكرهون المتكلم بالصدق</a:t>
            </a:r>
            <a:endParaRPr lang="en-US" sz="2800" b="1" dirty="0">
              <a:solidFill>
                <a:schemeClr val="bg1"/>
              </a:solidFill>
              <a:latin typeface="Arial"/>
              <a:ea typeface="+mn-ea"/>
              <a:cs typeface="Arial"/>
            </a:endParaRPr>
          </a:p>
          <a:p>
            <a:pPr marL="1160463" indent="-1160463">
              <a:defRPr/>
            </a:pPr>
            <a:endParaRPr lang="en-US" sz="2800" b="1" dirty="0">
              <a:solidFill>
                <a:schemeClr val="bg1"/>
              </a:solidFill>
              <a:latin typeface="Arial"/>
              <a:ea typeface="+mn-ea"/>
              <a:cs typeface="Arial"/>
            </a:endParaRPr>
          </a:p>
          <a:p>
            <a:pPr marL="1160463" indent="-1160463" algn="r">
              <a:defRPr/>
            </a:pPr>
            <a:r>
              <a:rPr lang="ar-JO" sz="2800" b="1" dirty="0">
                <a:solidFill>
                  <a:schemeClr val="bg1"/>
                </a:solidFill>
                <a:latin typeface="Arial"/>
                <a:ea typeface="+mn-ea"/>
                <a:cs typeface="Arial"/>
              </a:rPr>
              <a:t>5: 11          لذلك من أجل أنكم تدوسون المسكين</a:t>
            </a:r>
          </a:p>
          <a:p>
            <a:pPr marL="1160463" indent="-1160463" algn="r">
              <a:defRPr/>
            </a:pPr>
            <a:r>
              <a:rPr lang="ar-JO" sz="2800" b="1" dirty="0">
                <a:solidFill>
                  <a:schemeClr val="bg1"/>
                </a:solidFill>
                <a:latin typeface="Arial"/>
                <a:ea typeface="+mn-ea"/>
                <a:cs typeface="Arial"/>
              </a:rPr>
              <a:t>                  و تأخذون منه هدية قمح</a:t>
            </a:r>
          </a:p>
          <a:p>
            <a:pPr marL="1160463" indent="-1160463" algn="r">
              <a:defRPr/>
            </a:pPr>
            <a:r>
              <a:rPr lang="ar-JO" sz="2800" b="1" dirty="0">
                <a:solidFill>
                  <a:schemeClr val="bg1"/>
                </a:solidFill>
                <a:latin typeface="Arial"/>
                <a:ea typeface="+mn-ea"/>
                <a:cs typeface="Arial"/>
              </a:rPr>
              <a:t>                  بنيتم بيوتاً من حجارة منحوتة</a:t>
            </a:r>
          </a:p>
          <a:p>
            <a:pPr marL="1160463" indent="-1160463" algn="r">
              <a:defRPr/>
            </a:pPr>
            <a:r>
              <a:rPr lang="ar-JO" sz="2800" b="1" dirty="0">
                <a:solidFill>
                  <a:schemeClr val="bg1"/>
                </a:solidFill>
                <a:latin typeface="Arial"/>
                <a:ea typeface="+mn-ea"/>
                <a:cs typeface="Arial"/>
              </a:rPr>
              <a:t>                  و لا تسكنون فيها</a:t>
            </a:r>
          </a:p>
          <a:p>
            <a:pPr marL="1160463" indent="-1160463" algn="r">
              <a:defRPr/>
            </a:pPr>
            <a:r>
              <a:rPr lang="ar-JO" sz="2800" b="1" dirty="0">
                <a:solidFill>
                  <a:schemeClr val="bg1"/>
                </a:solidFill>
                <a:latin typeface="Arial"/>
                <a:ea typeface="+mn-ea"/>
                <a:cs typeface="Arial"/>
              </a:rPr>
              <a:t>                  و غرستم كروماً شهية</a:t>
            </a:r>
          </a:p>
          <a:p>
            <a:pPr marL="1160463" indent="-1160463" algn="r">
              <a:defRPr/>
            </a:pPr>
            <a:r>
              <a:rPr lang="ar-JO" sz="2800" b="1" dirty="0">
                <a:solidFill>
                  <a:schemeClr val="bg1"/>
                </a:solidFill>
                <a:latin typeface="Arial"/>
                <a:ea typeface="+mn-ea"/>
                <a:cs typeface="Arial"/>
              </a:rPr>
              <a:t>                  و لا تشربون خمرها</a:t>
            </a:r>
            <a:endParaRPr lang="en-US" sz="2800" b="1" dirty="0">
              <a:solidFill>
                <a:schemeClr val="bg1"/>
              </a:solidFill>
              <a:latin typeface="Arial"/>
              <a:cs typeface="Arial"/>
            </a:endParaRPr>
          </a:p>
          <a:p>
            <a:pPr marL="1160463" indent="-1160463">
              <a:defRPr/>
            </a:pPr>
            <a:endParaRPr lang="en-US" altLang="zh-CN" sz="2800" b="1" dirty="0">
              <a:solidFill>
                <a:schemeClr val="bg1"/>
              </a:solidFill>
              <a:latin typeface="Arial"/>
              <a:cs typeface="Arial"/>
            </a:endParaRPr>
          </a:p>
        </p:txBody>
      </p:sp>
      <p:sp>
        <p:nvSpPr>
          <p:cNvPr id="50180" name="Text Box 4"/>
          <p:cNvSpPr txBox="1">
            <a:spLocks noChangeArrowheads="1"/>
          </p:cNvSpPr>
          <p:nvPr/>
        </p:nvSpPr>
        <p:spPr bwMode="auto">
          <a:xfrm>
            <a:off x="8388350" y="14288"/>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ar-JO" b="1" dirty="0">
                <a:solidFill>
                  <a:schemeClr val="bg1"/>
                </a:solidFill>
                <a:latin typeface="Arial"/>
                <a:ea typeface="+mn-ea"/>
                <a:cs typeface="Arial"/>
              </a:rPr>
              <a:t>585</a:t>
            </a:r>
            <a:endParaRPr lang="en-US" b="1" dirty="0">
              <a:solidFill>
                <a:schemeClr val="bg1"/>
              </a:solidFill>
              <a:latin typeface="Arial"/>
              <a:ea typeface="+mn-ea"/>
              <a:cs typeface="Arial"/>
            </a:endParaRP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a:ea typeface="+mj-ea"/>
                <a:cs typeface="Arial"/>
              </a:rPr>
              <a:t>خطايا الظلم</a:t>
            </a:r>
            <a:endParaRPr lang="en-US" sz="4800" b="1" dirty="0">
              <a:solidFill>
                <a:schemeClr val="bg1"/>
              </a:solidFill>
              <a:latin typeface="Arial"/>
              <a:ea typeface="+mj-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397031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1160463" indent="-1160463" algn="r">
              <a:defRPr/>
            </a:pPr>
            <a:r>
              <a:rPr lang="ar-JO" sz="2800" b="1" dirty="0">
                <a:solidFill>
                  <a:srgbClr val="FFFFFF"/>
                </a:solidFill>
                <a:latin typeface="Arial"/>
                <a:cs typeface="Arial"/>
              </a:rPr>
              <a:t>5: 12          لأني علمت أن ذنوبكم كثيرة</a:t>
            </a:r>
          </a:p>
          <a:p>
            <a:pPr marL="1160463" indent="-1160463" algn="r">
              <a:defRPr/>
            </a:pPr>
            <a:r>
              <a:rPr lang="ar-JO" sz="2800" b="1" dirty="0">
                <a:solidFill>
                  <a:srgbClr val="FFFFFF"/>
                </a:solidFill>
                <a:latin typeface="Arial"/>
                <a:cs typeface="Arial"/>
              </a:rPr>
              <a:t>                  و خطاياكم وافرة</a:t>
            </a:r>
          </a:p>
          <a:p>
            <a:pPr marL="1160463" indent="-1160463" algn="r">
              <a:defRPr/>
            </a:pPr>
            <a:endParaRPr lang="ar-JO" sz="2800" b="1" dirty="0">
              <a:solidFill>
                <a:srgbClr val="FFFFFF"/>
              </a:solidFill>
              <a:latin typeface="Arial"/>
              <a:cs typeface="Arial"/>
            </a:endParaRPr>
          </a:p>
          <a:p>
            <a:pPr marL="1160463" indent="-1160463" algn="r">
              <a:defRPr/>
            </a:pPr>
            <a:r>
              <a:rPr lang="ar-JO" sz="2800" b="1" dirty="0">
                <a:solidFill>
                  <a:srgbClr val="FFFFFF"/>
                </a:solidFill>
                <a:latin typeface="Arial"/>
                <a:cs typeface="Arial"/>
              </a:rPr>
              <a:t>                  أيها المضايقون البار الآخذون الرشوة</a:t>
            </a:r>
          </a:p>
          <a:p>
            <a:pPr marL="1160463" indent="-1160463" algn="r">
              <a:defRPr/>
            </a:pPr>
            <a:r>
              <a:rPr lang="ar-JO" sz="2800" b="1" dirty="0">
                <a:solidFill>
                  <a:srgbClr val="FFFFFF"/>
                </a:solidFill>
                <a:latin typeface="Arial"/>
                <a:cs typeface="Arial"/>
              </a:rPr>
              <a:t>                  الصادون البائسين في الباب</a:t>
            </a:r>
            <a:endParaRPr lang="en-US" sz="2800" b="1" dirty="0">
              <a:solidFill>
                <a:srgbClr val="FFFFFF"/>
              </a:solidFill>
              <a:latin typeface="Arial"/>
              <a:cs typeface="Arial"/>
            </a:endParaRPr>
          </a:p>
          <a:p>
            <a:pPr marL="1160463" indent="-1160463">
              <a:defRPr/>
            </a:pPr>
            <a:r>
              <a:rPr lang="en-US" sz="2800" b="1" dirty="0">
                <a:solidFill>
                  <a:srgbClr val="FFFFFF"/>
                </a:solidFill>
                <a:latin typeface="Arial"/>
                <a:cs typeface="Arial"/>
              </a:rPr>
              <a:t> </a:t>
            </a:r>
          </a:p>
          <a:p>
            <a:pPr marL="1160463" indent="-1160463" algn="r">
              <a:defRPr/>
            </a:pPr>
            <a:r>
              <a:rPr lang="ar-JO" sz="2800" b="1" dirty="0">
                <a:solidFill>
                  <a:srgbClr val="FFFFFF"/>
                </a:solidFill>
                <a:latin typeface="Arial"/>
                <a:cs typeface="Arial"/>
              </a:rPr>
              <a:t>5: 13          لذلك يصمت العاقل في ذلك الزمان</a:t>
            </a:r>
          </a:p>
          <a:p>
            <a:pPr marL="1160463" indent="-1160463" algn="r">
              <a:defRPr/>
            </a:pPr>
            <a:r>
              <a:rPr lang="ar-JO" sz="2800" b="1" dirty="0">
                <a:solidFill>
                  <a:srgbClr val="FFFFFF"/>
                </a:solidFill>
                <a:latin typeface="Arial"/>
                <a:cs typeface="Arial"/>
              </a:rPr>
              <a:t>                  لأنه زمان رديء</a:t>
            </a:r>
            <a:endParaRPr lang="en-US" sz="2800" b="1" dirty="0">
              <a:solidFill>
                <a:srgbClr val="FFFFFF"/>
              </a:solidFill>
              <a:latin typeface="Arial"/>
              <a:cs typeface="Arial"/>
            </a:endParaRPr>
          </a:p>
          <a:p>
            <a:pPr marL="1160463" indent="-1160463">
              <a:defRPr/>
            </a:pPr>
            <a:endParaRPr lang="en-US" altLang="zh-CN" sz="2800" b="1" dirty="0">
              <a:solidFill>
                <a:srgbClr val="FFFFFF"/>
              </a:solidFill>
              <a:latin typeface="Arial"/>
              <a:cs typeface="Arial"/>
            </a:endParaRPr>
          </a:p>
        </p:txBody>
      </p:sp>
      <p:sp>
        <p:nvSpPr>
          <p:cNvPr id="50180" name="Text Box 4"/>
          <p:cNvSpPr txBox="1">
            <a:spLocks noChangeArrowheads="1"/>
          </p:cNvSpPr>
          <p:nvPr/>
        </p:nvSpPr>
        <p:spPr bwMode="auto">
          <a:xfrm>
            <a:off x="8388350" y="14288"/>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ar-JO" b="1" dirty="0">
                <a:solidFill>
                  <a:srgbClr val="FFFFFF"/>
                </a:solidFill>
                <a:latin typeface="Arial"/>
                <a:cs typeface="Arial"/>
              </a:rPr>
              <a:t>585</a:t>
            </a:r>
            <a:endParaRPr lang="en-US" b="1" dirty="0">
              <a:solidFill>
                <a:srgbClr val="FFFFFF"/>
              </a:solidFill>
              <a:latin typeface="Arial"/>
              <a:cs typeface="Arial"/>
            </a:endParaRP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ar-JO" sz="4800" b="1" dirty="0">
                <a:solidFill>
                  <a:srgbClr val="FFFFFF"/>
                </a:solidFill>
                <a:latin typeface="Arial"/>
                <a:ea typeface="+mj-ea"/>
                <a:cs typeface="Arial"/>
              </a:rPr>
              <a:t>خطايا الظلم</a:t>
            </a:r>
            <a:endParaRPr lang="en-US" sz="4800" b="1" dirty="0">
              <a:solidFill>
                <a:srgbClr val="FFFFFF"/>
              </a:solidFill>
              <a:latin typeface="Arial"/>
              <a:ea typeface="+mj-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681"/>
            <a:ext cx="9158658" cy="60996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19" y="0"/>
            <a:ext cx="8876107" cy="836712"/>
          </a:xfrm>
          <a:effectLst>
            <a:outerShdw blurRad="63500" dist="35921" dir="2700000" algn="ctr" rotWithShape="0">
              <a:schemeClr val="tx2">
                <a:alpha val="74998"/>
              </a:schemeClr>
            </a:outerShdw>
          </a:effectLst>
        </p:spPr>
        <p:txBody>
          <a:bodyPr anchor="ctr"/>
          <a:lstStyle/>
          <a:p>
            <a:pPr algn="l">
              <a:defRPr/>
            </a:pPr>
            <a:r>
              <a:rPr lang="ar-JO" sz="5400" b="1" dirty="0">
                <a:effectLst>
                  <a:glow rad="127000">
                    <a:schemeClr val="tx1"/>
                  </a:glow>
                </a:effectLst>
                <a:latin typeface="Arial" charset="0"/>
                <a:ea typeface="ＭＳ Ｐゴシック" charset="0"/>
                <a:cs typeface="ＭＳ Ｐゴシック" charset="0"/>
              </a:rPr>
              <a:t>عاموس</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5949280"/>
            <a:ext cx="914400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charset="0"/>
                <a:ea typeface="ＭＳ Ｐゴシック" charset="0"/>
                <a:cs typeface="ＭＳ Ｐゴシック" charset="0"/>
              </a:rPr>
              <a:t>حاد و وقح</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243238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عاموس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76545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353943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803275" indent="-803275" algn="r">
              <a:defRPr/>
            </a:pPr>
            <a:r>
              <a:rPr lang="ar-JO" sz="2800" b="1" dirty="0">
                <a:solidFill>
                  <a:srgbClr val="FFFFFF"/>
                </a:solidFill>
                <a:latin typeface="Arial"/>
                <a:cs typeface="Arial"/>
              </a:rPr>
              <a:t>6: 4          المضطجعون على أسرة من العاج و المتمددون على فرشهم و</a:t>
            </a:r>
          </a:p>
          <a:p>
            <a:pPr marL="803275" indent="-803275" algn="r">
              <a:defRPr/>
            </a:pPr>
            <a:r>
              <a:rPr lang="ar-JO" sz="2800" b="1" dirty="0">
                <a:solidFill>
                  <a:srgbClr val="FFFFFF"/>
                </a:solidFill>
                <a:latin typeface="Arial"/>
                <a:cs typeface="Arial"/>
              </a:rPr>
              <a:t>                الآكلون خرافاً من الغنم و عجولاً من وسط الصيرة</a:t>
            </a:r>
          </a:p>
          <a:p>
            <a:pPr marL="803275" indent="-803275" algn="r">
              <a:defRPr/>
            </a:pPr>
            <a:endParaRPr lang="en-US" sz="2800" b="1" dirty="0">
              <a:solidFill>
                <a:srgbClr val="FFFFFF"/>
              </a:solidFill>
              <a:latin typeface="Arial"/>
              <a:cs typeface="Arial"/>
            </a:endParaRPr>
          </a:p>
          <a:p>
            <a:pPr marL="803275" indent="-803275" algn="r">
              <a:defRPr/>
            </a:pPr>
            <a:r>
              <a:rPr lang="ar-JO" sz="2800" b="1" dirty="0">
                <a:solidFill>
                  <a:srgbClr val="FFFFFF"/>
                </a:solidFill>
                <a:latin typeface="Arial"/>
                <a:cs typeface="Arial"/>
              </a:rPr>
              <a:t>6: 5          الهاذرون مع صوت الرباب المخترعون لأنفسهم آلات الغناء </a:t>
            </a:r>
          </a:p>
          <a:p>
            <a:pPr marL="803275" indent="-803275" algn="r">
              <a:defRPr/>
            </a:pPr>
            <a:r>
              <a:rPr lang="ar-JO" sz="2800" b="1" dirty="0">
                <a:solidFill>
                  <a:srgbClr val="FFFFFF"/>
                </a:solidFill>
                <a:latin typeface="Arial"/>
                <a:cs typeface="Arial"/>
              </a:rPr>
              <a:t>                كداود</a:t>
            </a:r>
            <a:endParaRPr lang="en-US" sz="2800" b="1" dirty="0">
              <a:solidFill>
                <a:srgbClr val="FFFFFF"/>
              </a:solidFill>
              <a:latin typeface="Arial"/>
              <a:cs typeface="Arial"/>
            </a:endParaRPr>
          </a:p>
          <a:p>
            <a:pPr marL="803275" indent="-803275" algn="r">
              <a:defRPr/>
            </a:pPr>
            <a:r>
              <a:rPr lang="ar-JO" sz="2800" b="1" dirty="0">
                <a:solidFill>
                  <a:srgbClr val="FFFFFF"/>
                </a:solidFill>
                <a:latin typeface="Arial"/>
                <a:cs typeface="Arial"/>
              </a:rPr>
              <a:t>6: 6          الشاربون من كؤوس الخمر و الذين يدهنون بأفضل الأدهان و لا</a:t>
            </a:r>
          </a:p>
          <a:p>
            <a:pPr marL="803275" indent="-803275" algn="r">
              <a:defRPr/>
            </a:pPr>
            <a:r>
              <a:rPr lang="ar-JO" sz="2800" b="1" dirty="0">
                <a:solidFill>
                  <a:srgbClr val="FFFFFF"/>
                </a:solidFill>
                <a:latin typeface="Arial"/>
                <a:cs typeface="Arial"/>
              </a:rPr>
              <a:t>                يغتمون على انسحاق يوسف</a:t>
            </a:r>
            <a:endParaRPr lang="en-US" sz="2800" b="1" dirty="0">
              <a:solidFill>
                <a:srgbClr val="FFFFFF"/>
              </a:solidFill>
              <a:latin typeface="Arial"/>
              <a:cs typeface="Arial"/>
            </a:endParaRPr>
          </a:p>
          <a:p>
            <a:pPr marL="803275" indent="-803275" algn="r">
              <a:defRPr/>
            </a:pPr>
            <a:r>
              <a:rPr lang="ar-JO" sz="2800" b="1" dirty="0">
                <a:solidFill>
                  <a:srgbClr val="FFFFFF"/>
                </a:solidFill>
                <a:latin typeface="Arial"/>
                <a:cs typeface="Arial"/>
              </a:rPr>
              <a:t>6: 7          لذلك الآن يسبون في أول المسبيين و يزول صياح المتمددين</a:t>
            </a:r>
            <a:r>
              <a:rPr lang="en-US" sz="2800" b="1" dirty="0">
                <a:solidFill>
                  <a:srgbClr val="FFFFFF"/>
                </a:solidFill>
                <a:latin typeface="Arial"/>
                <a:cs typeface="Arial"/>
              </a:rPr>
              <a:t> </a:t>
            </a:r>
            <a:endParaRPr lang="en-US" altLang="zh-CN" sz="2800" b="1" dirty="0">
              <a:solidFill>
                <a:srgbClr val="FFFFFF"/>
              </a:solidFill>
              <a:latin typeface="Arial"/>
              <a:cs typeface="Arial"/>
            </a:endParaRPr>
          </a:p>
        </p:txBody>
      </p:sp>
      <p:sp>
        <p:nvSpPr>
          <p:cNvPr id="50180" name="Text Box 4"/>
          <p:cNvSpPr txBox="1">
            <a:spLocks noChangeArrowheads="1"/>
          </p:cNvSpPr>
          <p:nvPr/>
        </p:nvSpPr>
        <p:spPr bwMode="auto">
          <a:xfrm>
            <a:off x="8388350" y="14288"/>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ar-JO" b="1" dirty="0">
                <a:solidFill>
                  <a:srgbClr val="FFFFFF"/>
                </a:solidFill>
                <a:latin typeface="Arial"/>
                <a:cs typeface="Arial"/>
              </a:rPr>
              <a:t>585</a:t>
            </a:r>
            <a:endParaRPr lang="en-US" b="1" dirty="0">
              <a:solidFill>
                <a:srgbClr val="FFFFFF"/>
              </a:solidFill>
              <a:latin typeface="Arial"/>
              <a:cs typeface="Arial"/>
            </a:endParaRP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ar-JO" sz="4800" b="1" dirty="0">
                <a:solidFill>
                  <a:srgbClr val="FFFFFF"/>
                </a:solidFill>
                <a:latin typeface="Arial"/>
                <a:ea typeface="+mj-ea"/>
                <a:cs typeface="Arial"/>
              </a:rPr>
              <a:t>خطايا الظلم</a:t>
            </a:r>
            <a:endParaRPr lang="en-US" sz="4800" b="1" dirty="0">
              <a:solidFill>
                <a:srgbClr val="FFFFFF"/>
              </a:solidFill>
              <a:latin typeface="Arial"/>
              <a:ea typeface="+mj-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عاموس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622658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23" y="0"/>
            <a:ext cx="9144000" cy="838200"/>
          </a:xfrm>
        </p:spPr>
        <p:txBody>
          <a:bodyPr/>
          <a:lstStyle/>
          <a:p>
            <a:pPr eaLnBrk="1" hangingPunct="1"/>
            <a:r>
              <a:rPr lang="ar-JO" sz="3600" b="1" dirty="0">
                <a:solidFill>
                  <a:schemeClr val="bg1"/>
                </a:solidFill>
                <a:latin typeface="Arial" charset="0"/>
                <a:ea typeface="ＭＳ Ｐゴシック" charset="0"/>
                <a:cs typeface="Arial" charset="0"/>
              </a:rPr>
              <a:t>رؤيا الجراد – عاموس 7: 1-3</a:t>
            </a:r>
            <a:endParaRPr lang="en-GB" sz="3600" dirty="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chemeClr val="bg1"/>
                </a:solidFill>
                <a:latin typeface="Arial" charset="0"/>
                <a:cs typeface="Arial" charset="0"/>
              </a:rPr>
              <a:t>585</a:t>
            </a:r>
            <a:endParaRPr lang="en-US" b="1" dirty="0">
              <a:solidFill>
                <a:schemeClr val="bg1"/>
              </a:solidFill>
              <a:latin typeface="Arial" charset="0"/>
              <a:cs typeface="Arial" charset="0"/>
            </a:endParaRPr>
          </a:p>
        </p:txBody>
      </p:sp>
      <p:sp>
        <p:nvSpPr>
          <p:cNvPr id="30725" name="Rectangle 5"/>
          <p:cNvSpPr>
            <a:spLocks noChangeArrowheads="1"/>
          </p:cNvSpPr>
          <p:nvPr/>
        </p:nvSpPr>
        <p:spPr bwMode="auto">
          <a:xfrm>
            <a:off x="3275857" y="1368152"/>
            <a:ext cx="5868144" cy="5373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600" b="1" dirty="0">
                <a:solidFill>
                  <a:schemeClr val="bg1"/>
                </a:solidFill>
                <a:latin typeface="Arial" charset="0"/>
                <a:cs typeface="Times New Roman" charset="0"/>
              </a:rPr>
              <a:t>هكذا أراني السيد الرب و إذا هو يصنع جراداً في أول طلوع خلف العشب و إذا خلف عشب بعد جزاز الملك و حدث لما فرغ من أكل عشب الأرض أني قلت أيها السيد الرب اصفح كيف يقوم يعقوب فإنه صغير فندم الرب على هذا لا يكون قال الرب</a:t>
            </a:r>
            <a:endParaRPr lang="en-GB" sz="3600" b="1" dirty="0">
              <a:solidFill>
                <a:schemeClr val="bg1"/>
              </a:solidFill>
              <a:latin typeface="Arial" charset="0"/>
              <a:cs typeface="Times New Roman" charset="0"/>
            </a:endParaRPr>
          </a:p>
        </p:txBody>
      </p:sp>
      <p:pic>
        <p:nvPicPr>
          <p:cNvPr id="2" name="Picture 1"/>
          <p:cNvPicPr>
            <a:picLocks noChangeAspect="1"/>
          </p:cNvPicPr>
          <p:nvPr/>
        </p:nvPicPr>
        <p:blipFill>
          <a:blip r:embed="rId3"/>
          <a:stretch>
            <a:fillRect/>
          </a:stretch>
        </p:blipFill>
        <p:spPr>
          <a:xfrm>
            <a:off x="251520" y="1368152"/>
            <a:ext cx="2788396" cy="3744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1" y="-2"/>
            <a:ext cx="4067940" cy="6858001"/>
          </a:xfrm>
          <a:prstGeom prst="rect">
            <a:avLst/>
          </a:prstGeom>
        </p:spPr>
      </p:pic>
      <p:sp>
        <p:nvSpPr>
          <p:cNvPr id="106498" name="Rectangle 2"/>
          <p:cNvSpPr>
            <a:spLocks noGrp="1" noChangeArrowheads="1"/>
          </p:cNvSpPr>
          <p:nvPr>
            <p:ph type="title"/>
          </p:nvPr>
        </p:nvSpPr>
        <p:spPr>
          <a:xfrm>
            <a:off x="923" y="0"/>
            <a:ext cx="9144000" cy="838200"/>
          </a:xfrm>
        </p:spPr>
        <p:txBody>
          <a:bodyPr/>
          <a:lstStyle/>
          <a:p>
            <a:pPr eaLnBrk="1" hangingPunct="1"/>
            <a:r>
              <a:rPr lang="ar-JO" sz="3600" b="1" dirty="0">
                <a:solidFill>
                  <a:schemeClr val="bg1"/>
                </a:solidFill>
                <a:latin typeface="Arial" charset="0"/>
                <a:ea typeface="ＭＳ Ｐゴシック" charset="0"/>
                <a:cs typeface="Arial" charset="0"/>
              </a:rPr>
              <a:t>رؤيا النار – عاموس 7: 4-6</a:t>
            </a:r>
            <a:endParaRPr lang="en-GB" sz="3600" dirty="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chemeClr val="bg1"/>
                </a:solidFill>
                <a:latin typeface="Arial" charset="0"/>
                <a:cs typeface="Arial" charset="0"/>
              </a:rPr>
              <a:t>585</a:t>
            </a:r>
            <a:endParaRPr lang="en-US" b="1" dirty="0">
              <a:solidFill>
                <a:schemeClr val="bg1"/>
              </a:solidFill>
              <a:latin typeface="Arial" charset="0"/>
              <a:cs typeface="Arial" charset="0"/>
            </a:endParaRPr>
          </a:p>
        </p:txBody>
      </p:sp>
      <p:sp>
        <p:nvSpPr>
          <p:cNvPr id="30725" name="Rectangle 5"/>
          <p:cNvSpPr>
            <a:spLocks noChangeArrowheads="1"/>
          </p:cNvSpPr>
          <p:nvPr/>
        </p:nvSpPr>
        <p:spPr bwMode="auto">
          <a:xfrm>
            <a:off x="3059832" y="764704"/>
            <a:ext cx="6084169" cy="6093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600" b="1" dirty="0">
                <a:solidFill>
                  <a:schemeClr val="bg1"/>
                </a:solidFill>
                <a:latin typeface="Arial" charset="0"/>
                <a:cs typeface="Times New Roman" charset="0"/>
              </a:rPr>
              <a:t>هكذا أراني السيد الرب و إذا السيد الرب قد دعا للمحاكمة بالنار فأكلت الغمر العظيم و أكلت الحقل فقلت أيها السيد الرب كف كيف يقوم يعقوب فإنه صغير فندم الرب على هذا فهو أيضاً لا يكون قال السيد الرب</a:t>
            </a:r>
            <a:endParaRPr lang="en-GB" sz="3600" b="1" dirty="0">
              <a:solidFill>
                <a:schemeClr val="bg1"/>
              </a:solidFill>
              <a:latin typeface="Arial" charset="0"/>
              <a:cs typeface="Times New Roman" charset="0"/>
            </a:endParaRPr>
          </a:p>
        </p:txBody>
      </p:sp>
    </p:spTree>
    <p:extLst>
      <p:ext uri="{BB962C8B-B14F-4D97-AF65-F5344CB8AC3E}">
        <p14:creationId xmlns:p14="http://schemas.microsoft.com/office/powerpoint/2010/main" val="2482507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44624"/>
            <a:ext cx="8604448" cy="838200"/>
          </a:xfrm>
        </p:spPr>
        <p:txBody>
          <a:bodyPr/>
          <a:lstStyle/>
          <a:p>
            <a:pPr eaLnBrk="1" hangingPunct="1"/>
            <a:r>
              <a:rPr lang="ar-JO" sz="3600" b="1" dirty="0">
                <a:solidFill>
                  <a:schemeClr val="bg1"/>
                </a:solidFill>
                <a:latin typeface="Arial" charset="0"/>
                <a:ea typeface="ＭＳ Ｐゴシック" charset="0"/>
                <a:cs typeface="Arial" charset="0"/>
              </a:rPr>
              <a:t>رؤيا الزيج (عاموس 7: 7-8)</a:t>
            </a:r>
            <a:endParaRPr lang="en-GB" sz="3600" dirty="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charset="0"/>
                <a:cs typeface="Arial" charset="0"/>
              </a:rPr>
              <a:t>585</a:t>
            </a:r>
            <a:endParaRPr lang="en-US" b="1" dirty="0">
              <a:solidFill>
                <a:srgbClr val="FFFFFF"/>
              </a:solidFill>
              <a:latin typeface="Arial" charset="0"/>
              <a:cs typeface="Arial" charset="0"/>
            </a:endParaRPr>
          </a:p>
        </p:txBody>
      </p:sp>
      <p:sp>
        <p:nvSpPr>
          <p:cNvPr id="30725" name="Rectangle 5"/>
          <p:cNvSpPr>
            <a:spLocks noChangeArrowheads="1"/>
          </p:cNvSpPr>
          <p:nvPr/>
        </p:nvSpPr>
        <p:spPr bwMode="auto">
          <a:xfrm>
            <a:off x="3635375" y="1600200"/>
            <a:ext cx="5508625" cy="506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600" b="1" dirty="0">
                <a:solidFill>
                  <a:srgbClr val="FFFFFF"/>
                </a:solidFill>
                <a:latin typeface="Arial" charset="0"/>
                <a:cs typeface="Times New Roman" charset="0"/>
              </a:rPr>
              <a:t>هكذا أراني و إذا الرب واقف على حائط قائم و في يده زيج فقال لي الرب ما أنت راء يا عاموس فقلت زيجاً فقال السيد هأنذا واضع زيجاً في وسط شعبي إسرائيل لا أعود أصفح له بعد</a:t>
            </a:r>
            <a:endParaRPr lang="en-GB" sz="3600" b="1" dirty="0">
              <a:solidFill>
                <a:srgbClr val="FFFFFF"/>
              </a:solidFill>
              <a:latin typeface="Arial" charset="0"/>
              <a:cs typeface="Times New Roman" charset="0"/>
            </a:endParaRPr>
          </a:p>
        </p:txBody>
      </p:sp>
      <p:pic>
        <p:nvPicPr>
          <p:cNvPr id="1065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60500"/>
            <a:ext cx="3416300" cy="539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683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06845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ar-JO" sz="11500" b="1" dirty="0">
                <a:effectLst>
                  <a:glow rad="254000">
                    <a:schemeClr val="tx1"/>
                  </a:glow>
                </a:effectLst>
                <a:latin typeface="Arial" charset="0"/>
                <a:ea typeface="ＭＳ Ｐゴシック" charset="0"/>
                <a:cs typeface="ＭＳ Ｐゴシック" charset="0"/>
              </a:rPr>
              <a:t>الإثنا عشر</a:t>
            </a:r>
            <a:endParaRPr lang="en-US" sz="11500" b="1" dirty="0">
              <a:effectLst>
                <a:glow rad="254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254000">
                    <a:srgbClr val="000000"/>
                  </a:glow>
                </a:effectLst>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i="1" dirty="0">
                <a:solidFill>
                  <a:srgbClr val="FFFFFF"/>
                </a:solidFill>
                <a:effectLst>
                  <a:glow rad="254000">
                    <a:srgbClr val="000000"/>
                  </a:glow>
                </a:effectLst>
                <a:latin typeface="Arial" charset="0"/>
                <a:ea typeface="ＭＳ Ｐゴシック" charset="0"/>
                <a:cs typeface="ＭＳ Ｐゴシック" charset="0"/>
              </a:rPr>
              <a:t>—</a:t>
            </a:r>
            <a:r>
              <a:rPr lang="ar-JO" sz="3200" b="1" i="1" dirty="0">
                <a:solidFill>
                  <a:srgbClr val="FFFFFF"/>
                </a:solidFill>
                <a:effectLst>
                  <a:glow rad="254000">
                    <a:srgbClr val="000000"/>
                  </a:glow>
                </a:effectLst>
                <a:latin typeface="Arial" charset="0"/>
                <a:ea typeface="ＭＳ Ｐゴシック" charset="0"/>
                <a:cs typeface="ＭＳ Ｐゴシック" charset="0"/>
              </a:rPr>
              <a:t> سلسلة تعليم الأنبياء الصغار </a:t>
            </a:r>
            <a:r>
              <a:rPr lang="en-US" sz="3200" b="1" i="1" dirty="0">
                <a:solidFill>
                  <a:srgbClr val="FFFFFF"/>
                </a:solidFill>
                <a:effectLst>
                  <a:glow rad="254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0007339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عاموس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01449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48" y="1440160"/>
            <a:ext cx="2997200" cy="4495800"/>
          </a:xfrm>
          <a:prstGeom prst="rect">
            <a:avLst/>
          </a:prstGeom>
        </p:spPr>
      </p:pic>
      <p:sp>
        <p:nvSpPr>
          <p:cNvPr id="106498" name="Rectangle 2"/>
          <p:cNvSpPr>
            <a:spLocks noGrp="1" noChangeArrowheads="1"/>
          </p:cNvSpPr>
          <p:nvPr>
            <p:ph type="title"/>
          </p:nvPr>
        </p:nvSpPr>
        <p:spPr>
          <a:xfrm>
            <a:off x="923" y="0"/>
            <a:ext cx="8675533" cy="838200"/>
          </a:xfrm>
        </p:spPr>
        <p:txBody>
          <a:bodyPr/>
          <a:lstStyle/>
          <a:p>
            <a:pPr eaLnBrk="1" hangingPunct="1"/>
            <a:r>
              <a:rPr lang="ar-JO" sz="3600" b="1" dirty="0">
                <a:solidFill>
                  <a:schemeClr val="bg1"/>
                </a:solidFill>
                <a:latin typeface="Arial" charset="0"/>
                <a:ea typeface="ＭＳ Ｐゴシック" charset="0"/>
                <a:cs typeface="Arial" charset="0"/>
              </a:rPr>
              <a:t>رؤيا سلة القطاف – عاموس 8: 1-3</a:t>
            </a:r>
            <a:endParaRPr lang="en-GB" sz="3600" dirty="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chemeClr val="bg1"/>
                </a:solidFill>
                <a:latin typeface="Arial" charset="0"/>
                <a:cs typeface="Arial" charset="0"/>
              </a:rPr>
              <a:t>585</a:t>
            </a:r>
            <a:endParaRPr lang="en-US" b="1" dirty="0">
              <a:solidFill>
                <a:schemeClr val="bg1"/>
              </a:solidFill>
              <a:latin typeface="Arial" charset="0"/>
              <a:cs typeface="Arial" charset="0"/>
            </a:endParaRPr>
          </a:p>
        </p:txBody>
      </p:sp>
      <p:sp>
        <p:nvSpPr>
          <p:cNvPr id="30725" name="Rectangle 5"/>
          <p:cNvSpPr>
            <a:spLocks noChangeArrowheads="1"/>
          </p:cNvSpPr>
          <p:nvPr/>
        </p:nvSpPr>
        <p:spPr bwMode="auto">
          <a:xfrm>
            <a:off x="3203848" y="1440160"/>
            <a:ext cx="5940153" cy="508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600" b="1" dirty="0">
                <a:solidFill>
                  <a:schemeClr val="bg1"/>
                </a:solidFill>
                <a:latin typeface="Arial" charset="0"/>
                <a:cs typeface="Times New Roman" charset="0"/>
              </a:rPr>
              <a:t>هكذا أراني السيد الرب و إذا سلة للقطاف فقال ماذا أنت راء يا عاموس فقلت سلة للقطاف فقال لي الرب قد أتت النهاية على شعبي إسرائيل لا أعود أصفح له بعد فتصير أغاني القصر ولاول في ذلك اليوم يقول السيد الرب الجثث كثيرة يطرحونها في كل موضع بالسكوت</a:t>
            </a:r>
            <a:endParaRPr lang="en-GB" sz="3600" b="1" dirty="0">
              <a:solidFill>
                <a:schemeClr val="bg1"/>
              </a:solidFill>
              <a:latin typeface="Arial" charset="0"/>
              <a:cs typeface="Times New Roman" charset="0"/>
            </a:endParaRPr>
          </a:p>
        </p:txBody>
      </p:sp>
    </p:spTree>
    <p:extLst>
      <p:ext uri="{BB962C8B-B14F-4D97-AF65-F5344CB8AC3E}">
        <p14:creationId xmlns:p14="http://schemas.microsoft.com/office/powerpoint/2010/main" val="337220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269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51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chemeClr val="bg1"/>
                </a:solidFill>
                <a:effectLst>
                  <a:outerShdw blurRad="38100" dist="38100" dir="2700000" algn="tl">
                    <a:srgbClr val="808080"/>
                  </a:outerShdw>
                </a:effectLst>
                <a:latin typeface="Arial" charset="0"/>
                <a:cs typeface="Arial" charset="0"/>
              </a:rPr>
              <a:t>593</a:t>
            </a:r>
            <a:endParaRPr lang="en-US" b="1" dirty="0">
              <a:solidFill>
                <a:schemeClr val="bg1"/>
              </a:solidFill>
              <a:effectLst>
                <a:outerShdw blurRad="38100" dist="38100" dir="2700000" algn="tl">
                  <a:srgbClr val="808080"/>
                </a:outerShdw>
              </a:effectLst>
              <a:latin typeface="Arial" charset="0"/>
              <a:cs typeface="Arial" charset="0"/>
            </a:endParaRPr>
          </a:p>
        </p:txBody>
      </p:sp>
      <p:sp>
        <p:nvSpPr>
          <p:cNvPr id="126980" name="Rectangle 5"/>
          <p:cNvSpPr>
            <a:spLocks noGrp="1" noChangeArrowheads="1"/>
          </p:cNvSpPr>
          <p:nvPr>
            <p:ph type="title"/>
          </p:nvPr>
        </p:nvSpPr>
        <p:spPr>
          <a:xfrm>
            <a:off x="4932363" y="5949950"/>
            <a:ext cx="3941762" cy="679450"/>
          </a:xfrm>
          <a:solidFill>
            <a:srgbClr val="000000"/>
          </a:solidFill>
        </p:spPr>
        <p:txBody>
          <a:bodyPr/>
          <a:lstStyle/>
          <a:p>
            <a:pPr eaLnBrk="1" hangingPunct="1"/>
            <a:r>
              <a:rPr lang="ar-JO" sz="3200" b="1" dirty="0">
                <a:solidFill>
                  <a:srgbClr val="FFFFFF"/>
                </a:solidFill>
                <a:latin typeface="Arial" charset="0"/>
                <a:ea typeface="ＭＳ Ｐゴシック" charset="0"/>
                <a:cs typeface="Arial" charset="0"/>
              </a:rPr>
              <a:t>عاموس 8: 11-13</a:t>
            </a:r>
            <a:endParaRPr lang="en-US" sz="3200"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3321050" y="548680"/>
            <a:ext cx="5930900" cy="3529037"/>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a:defRPr/>
            </a:pPr>
            <a:r>
              <a:rPr lang="ar-JO" sz="2800" b="1" dirty="0">
                <a:latin typeface="Arial"/>
                <a:cs typeface="Arial"/>
              </a:rPr>
              <a:t>هوذا أيام تأتي يقول السيد الرب </a:t>
            </a:r>
          </a:p>
          <a:p>
            <a:pPr algn="ctr">
              <a:defRPr/>
            </a:pPr>
            <a:r>
              <a:rPr lang="ar-JO" sz="2800" b="1" dirty="0">
                <a:latin typeface="Arial"/>
                <a:cs typeface="Arial"/>
              </a:rPr>
              <a:t>أرسل جوعاً في الأرض </a:t>
            </a:r>
          </a:p>
          <a:p>
            <a:pPr algn="ctr">
              <a:defRPr/>
            </a:pPr>
            <a:r>
              <a:rPr lang="ar-JO" sz="2800" b="1" dirty="0">
                <a:latin typeface="Arial"/>
                <a:cs typeface="Arial"/>
              </a:rPr>
              <a:t>لا جوعاً للخبز </a:t>
            </a:r>
          </a:p>
          <a:p>
            <a:pPr algn="ctr">
              <a:defRPr/>
            </a:pPr>
            <a:r>
              <a:rPr lang="ar-JO" sz="2800" b="1" dirty="0">
                <a:latin typeface="Arial"/>
                <a:cs typeface="Arial"/>
              </a:rPr>
              <a:t>و لا عطشاً للماء</a:t>
            </a:r>
            <a:endParaRPr lang="en-GB" sz="2800" b="1" dirty="0">
              <a:effectLst>
                <a:outerShdw blurRad="38100" dist="38100" dir="2700000" algn="tl">
                  <a:srgbClr val="DDDDDD"/>
                </a:outerShdw>
              </a:effectLst>
              <a:latin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528" y="914276"/>
            <a:ext cx="3594100" cy="2298700"/>
          </a:xfrm>
          <a:prstGeom prst="rect">
            <a:avLst/>
          </a:prstGeom>
        </p:spPr>
      </p:pic>
      <p:pic>
        <p:nvPicPr>
          <p:cNvPr id="4" name="Picture 3"/>
          <p:cNvPicPr>
            <a:picLocks noChangeAspect="1"/>
          </p:cNvPicPr>
          <p:nvPr/>
        </p:nvPicPr>
        <p:blipFill>
          <a:blip r:embed="rId4"/>
          <a:stretch>
            <a:fillRect/>
          </a:stretch>
        </p:blipFill>
        <p:spPr>
          <a:xfrm>
            <a:off x="-73024" y="3900449"/>
            <a:ext cx="3600400" cy="3056943"/>
          </a:xfrm>
          <a:prstGeom prst="rect">
            <a:avLst/>
          </a:prstGeom>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rgbClr val="FFFFFF"/>
                </a:solidFill>
                <a:effectLst>
                  <a:outerShdw blurRad="38100" dist="38100" dir="2700000" algn="tl">
                    <a:srgbClr val="808080"/>
                  </a:outerShdw>
                </a:effectLst>
                <a:latin typeface="Arial" charset="0"/>
                <a:cs typeface="Arial" charset="0"/>
              </a:rPr>
              <a:t>593</a:t>
            </a:r>
            <a:endParaRPr lang="en-US" b="1" dirty="0">
              <a:solidFill>
                <a:srgbClr val="FFFFFF"/>
              </a:solidFill>
              <a:effectLst>
                <a:outerShdw blurRad="38100" dist="38100" dir="2700000" algn="tl">
                  <a:srgbClr val="808080"/>
                </a:outerShdw>
              </a:effectLst>
              <a:latin typeface="Arial" charset="0"/>
              <a:cs typeface="Arial" charset="0"/>
            </a:endParaRPr>
          </a:p>
        </p:txBody>
      </p:sp>
      <p:sp>
        <p:nvSpPr>
          <p:cNvPr id="126980" name="Rectangle 5"/>
          <p:cNvSpPr>
            <a:spLocks noGrp="1" noChangeArrowheads="1"/>
          </p:cNvSpPr>
          <p:nvPr>
            <p:ph type="title"/>
          </p:nvPr>
        </p:nvSpPr>
        <p:spPr>
          <a:xfrm>
            <a:off x="4932363" y="5949950"/>
            <a:ext cx="3941762" cy="679450"/>
          </a:xfrm>
          <a:solidFill>
            <a:srgbClr val="000000"/>
          </a:solidFill>
        </p:spPr>
        <p:txBody>
          <a:bodyPr/>
          <a:lstStyle/>
          <a:p>
            <a:pPr eaLnBrk="1" hangingPunct="1"/>
            <a:r>
              <a:rPr lang="ar-JO" sz="3200" b="1" dirty="0">
                <a:solidFill>
                  <a:srgbClr val="FFFFFF"/>
                </a:solidFill>
                <a:latin typeface="Arial" charset="0"/>
                <a:ea typeface="ＭＳ Ｐゴシック" charset="0"/>
                <a:cs typeface="Arial" charset="0"/>
              </a:rPr>
              <a:t>عاموس 8: 11-13</a:t>
            </a:r>
            <a:endParaRPr lang="en-US" sz="3200"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3275856" y="475928"/>
            <a:ext cx="5930900" cy="5905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a:defRPr/>
            </a:pPr>
            <a:r>
              <a:rPr lang="ar-JO" sz="3600" b="1" dirty="0">
                <a:solidFill>
                  <a:srgbClr val="000000"/>
                </a:solidFill>
                <a:latin typeface="Arial"/>
                <a:cs typeface="Arial"/>
              </a:rPr>
              <a:t>هوذا أيام تأتي يقول السيد الرب أرسل جوعاً في الأرض لا جوعاً للخبز و لا عطشاً للماء </a:t>
            </a:r>
            <a:r>
              <a:rPr lang="ar-JO" sz="3600" b="1" dirty="0">
                <a:solidFill>
                  <a:srgbClr val="7E0000"/>
                </a:solidFill>
                <a:latin typeface="Arial"/>
                <a:cs typeface="Arial"/>
              </a:rPr>
              <a:t>بل لاستماع كلمات الرب فيجولون من بحر إلى بحر و من الشمال إلى المشرق يتطوحون ليطلبوا كلمة الرب فلا يجدونها في ذلك اليوم تذبل بالعطش العذارى الجميلات و الفتيان</a:t>
            </a:r>
            <a:r>
              <a:rPr lang="ar-JO" sz="3600" b="1" dirty="0">
                <a:solidFill>
                  <a:srgbClr val="000000"/>
                </a:solidFill>
                <a:latin typeface="Arial"/>
                <a:cs typeface="Arial"/>
              </a:rPr>
              <a:t> </a:t>
            </a:r>
            <a:endParaRPr lang="en-GB" sz="3600" b="1" dirty="0">
              <a:solidFill>
                <a:srgbClr val="7E0000"/>
              </a:solidFill>
              <a:effectLst>
                <a:outerShdw blurRad="38100" dist="38100" dir="2700000" algn="tl">
                  <a:srgbClr val="DDDDDD"/>
                </a:outerShdw>
              </a:effectLst>
              <a:latin typeface="Arial"/>
              <a:cs typeface="Arial"/>
            </a:endParaRPr>
          </a:p>
        </p:txBody>
      </p:sp>
    </p:spTree>
    <p:extLst>
      <p:ext uri="{BB962C8B-B14F-4D97-AF65-F5344CB8AC3E}">
        <p14:creationId xmlns:p14="http://schemas.microsoft.com/office/powerpoint/2010/main" val="34983920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عاموس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64319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23" y="214536"/>
            <a:ext cx="8675533" cy="838200"/>
          </a:xfrm>
        </p:spPr>
        <p:txBody>
          <a:bodyPr/>
          <a:lstStyle/>
          <a:p>
            <a:pPr eaLnBrk="1" hangingPunct="1"/>
            <a:r>
              <a:rPr lang="ar-JO" sz="3600" b="1" dirty="0">
                <a:solidFill>
                  <a:schemeClr val="bg1"/>
                </a:solidFill>
                <a:latin typeface="Arial" charset="0"/>
                <a:ea typeface="ＭＳ Ｐゴシック" charset="0"/>
                <a:cs typeface="Arial" charset="0"/>
              </a:rPr>
              <a:t>رؤيا الأعمدة المنسحقة</a:t>
            </a:r>
            <a:br>
              <a:rPr lang="en-US" sz="3600" b="1" dirty="0">
                <a:solidFill>
                  <a:schemeClr val="bg1"/>
                </a:solidFill>
                <a:latin typeface="Arial" charset="0"/>
                <a:ea typeface="ＭＳ Ｐゴシック" charset="0"/>
                <a:cs typeface="Arial" charset="0"/>
              </a:rPr>
            </a:br>
            <a:r>
              <a:rPr lang="ar-JO" sz="3600" b="1" dirty="0">
                <a:solidFill>
                  <a:schemeClr val="bg1"/>
                </a:solidFill>
                <a:latin typeface="Arial" charset="0"/>
                <a:ea typeface="ＭＳ Ｐゴシック" charset="0"/>
                <a:cs typeface="Arial" charset="0"/>
              </a:rPr>
              <a:t>عاموس 9: 1</a:t>
            </a:r>
            <a:endParaRPr lang="en-GB" sz="3600" dirty="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chemeClr val="bg1"/>
                </a:solidFill>
                <a:latin typeface="Arial" charset="0"/>
                <a:cs typeface="Arial" charset="0"/>
              </a:rPr>
              <a:t>585</a:t>
            </a:r>
            <a:endParaRPr lang="en-US" b="1" dirty="0">
              <a:solidFill>
                <a:schemeClr val="bg1"/>
              </a:solidFill>
              <a:latin typeface="Arial" charset="0"/>
              <a:cs typeface="Arial" charset="0"/>
            </a:endParaRPr>
          </a:p>
        </p:txBody>
      </p:sp>
      <p:sp>
        <p:nvSpPr>
          <p:cNvPr id="30725" name="Rectangle 5"/>
          <p:cNvSpPr>
            <a:spLocks noChangeArrowheads="1"/>
          </p:cNvSpPr>
          <p:nvPr/>
        </p:nvSpPr>
        <p:spPr bwMode="auto">
          <a:xfrm>
            <a:off x="2682316" y="2060848"/>
            <a:ext cx="6444209" cy="5445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600" b="1" dirty="0">
                <a:solidFill>
                  <a:schemeClr val="bg1"/>
                </a:solidFill>
                <a:latin typeface="Arial" charset="0"/>
                <a:cs typeface="Times New Roman" charset="0"/>
              </a:rPr>
              <a:t>رأيت السيد قائماً على المذبح فقال اضرب تاج العمود حتى ترجف الأعتاب و كسرها على رؤوس جميعهم فاقتل آخرهم بالسيف لا يهرب منهم هارب و لا يفلت منهم ناج</a:t>
            </a:r>
            <a:endParaRPr lang="en-GB" sz="3600" b="1" dirty="0">
              <a:solidFill>
                <a:schemeClr val="bg1"/>
              </a:solidFill>
              <a:latin typeface="Arial" charset="0"/>
              <a:cs typeface="Times New Roman" charset="0"/>
            </a:endParaRPr>
          </a:p>
        </p:txBody>
      </p:sp>
      <p:pic>
        <p:nvPicPr>
          <p:cNvPr id="2" name="Picture 1"/>
          <p:cNvPicPr>
            <a:picLocks noChangeAspect="1"/>
          </p:cNvPicPr>
          <p:nvPr/>
        </p:nvPicPr>
        <p:blipFill>
          <a:blip r:embed="rId3"/>
          <a:stretch>
            <a:fillRect/>
          </a:stretch>
        </p:blipFill>
        <p:spPr>
          <a:xfrm>
            <a:off x="234044" y="2132856"/>
            <a:ext cx="2247900" cy="4064000"/>
          </a:xfrm>
          <a:prstGeom prst="rect">
            <a:avLst/>
          </a:prstGeom>
        </p:spPr>
      </p:pic>
    </p:spTree>
    <p:extLst>
      <p:ext uri="{BB962C8B-B14F-4D97-AF65-F5344CB8AC3E}">
        <p14:creationId xmlns:p14="http://schemas.microsoft.com/office/powerpoint/2010/main" val="2339360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أدان</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 الظلم في إسرائيل</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(عاموس 1: 1-9: 7)</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628800"/>
            <a:ext cx="9141958" cy="5229200"/>
          </a:xfrm>
          <a:prstGeom prst="rect">
            <a:avLst/>
          </a:prstGeom>
        </p:spPr>
      </p:pic>
    </p:spTree>
    <p:extLst>
      <p:ext uri="{BB962C8B-B14F-4D97-AF65-F5344CB8AC3E}">
        <p14:creationId xmlns:p14="http://schemas.microsoft.com/office/powerpoint/2010/main" val="104358524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marL="712788" indent="-712788">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سوف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يسترد</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 إسرائيل ليتمم وعوده (عاموس 9: 8-15)</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3" name="Picture 2"/>
          <p:cNvPicPr>
            <a:picLocks noChangeAspect="1"/>
          </p:cNvPicPr>
          <p:nvPr/>
        </p:nvPicPr>
        <p:blipFill>
          <a:blip r:embed="rId3"/>
          <a:stretch>
            <a:fillRect/>
          </a:stretch>
        </p:blipFill>
        <p:spPr>
          <a:xfrm>
            <a:off x="-32329" y="1628800"/>
            <a:ext cx="9144000" cy="5049508"/>
          </a:xfrm>
          <a:prstGeom prst="rect">
            <a:avLst/>
          </a:prstGeom>
        </p:spPr>
      </p:pic>
    </p:spTree>
    <p:extLst>
      <p:ext uri="{BB962C8B-B14F-4D97-AF65-F5344CB8AC3E}">
        <p14:creationId xmlns:p14="http://schemas.microsoft.com/office/powerpoint/2010/main" val="190742352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pic>
        <p:nvPicPr>
          <p:cNvPr id="2" name="Picture 1"/>
          <p:cNvPicPr>
            <a:picLocks noChangeAspect="1"/>
          </p:cNvPicPr>
          <p:nvPr/>
        </p:nvPicPr>
        <p:blipFill>
          <a:blip r:embed="rId2"/>
          <a:stretch>
            <a:fillRect/>
          </a:stretch>
        </p:blipFill>
        <p:spPr>
          <a:xfrm>
            <a:off x="0" y="404664"/>
            <a:ext cx="9144000" cy="4303059"/>
          </a:xfrm>
          <a:prstGeom prst="rect">
            <a:avLst/>
          </a:prstGeom>
        </p:spPr>
      </p:pic>
      <p:sp>
        <p:nvSpPr>
          <p:cNvPr id="5" name="Title 2"/>
          <p:cNvSpPr txBox="1">
            <a:spLocks/>
          </p:cNvSpPr>
          <p:nvPr/>
        </p:nvSpPr>
        <p:spPr bwMode="auto">
          <a:xfrm>
            <a:off x="3275856" y="764704"/>
            <a:ext cx="5760640" cy="2401711"/>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sz="3600" dirty="0">
                <a:latin typeface="Arial" charset="0"/>
                <a:ea typeface="Osaka" charset="0"/>
                <a:cs typeface="Arial" charset="0"/>
              </a:rPr>
              <a:t>إن عدل الله و رحمته</a:t>
            </a:r>
          </a:p>
          <a:p>
            <a:r>
              <a:rPr lang="ar-JO" sz="3600" dirty="0">
                <a:latin typeface="Arial" charset="0"/>
                <a:ea typeface="Osaka" charset="0"/>
                <a:cs typeface="Arial" charset="0"/>
              </a:rPr>
              <a:t>لا يتناقضان</a:t>
            </a:r>
            <a:endParaRPr lang="en-US" sz="3600" dirty="0">
              <a:latin typeface="Arial" charset="0"/>
              <a:ea typeface="Osaka" charset="0"/>
              <a:cs typeface="Arial" charset="0"/>
            </a:endParaRPr>
          </a:p>
        </p:txBody>
      </p:sp>
      <p:sp>
        <p:nvSpPr>
          <p:cNvPr id="265219" name="Title 2"/>
          <p:cNvSpPr>
            <a:spLocks noGrp="1"/>
          </p:cNvSpPr>
          <p:nvPr>
            <p:ph type="title" idx="4294967295"/>
          </p:nvPr>
        </p:nvSpPr>
        <p:spPr>
          <a:xfrm>
            <a:off x="3240360" y="3356992"/>
            <a:ext cx="5796136" cy="1224136"/>
          </a:xfrm>
          <a:solidFill>
            <a:srgbClr val="000000"/>
          </a:solidFill>
        </p:spPr>
        <p:txBody>
          <a:bodyPr/>
          <a:lstStyle/>
          <a:p>
            <a:r>
              <a:rPr lang="en-US" sz="3600" i="1" dirty="0">
                <a:latin typeface="Arial" charset="0"/>
                <a:ea typeface="Osaka" charset="0"/>
                <a:cs typeface="Arial" charset="0"/>
              </a:rPr>
              <a:t>—</a:t>
            </a:r>
            <a:r>
              <a:rPr lang="ar-JO" sz="3600" i="1" dirty="0">
                <a:latin typeface="Arial" charset="0"/>
                <a:ea typeface="Osaka" charset="0"/>
                <a:cs typeface="Arial" charset="0"/>
              </a:rPr>
              <a:t>أ. و. توزر</a:t>
            </a:r>
            <a:r>
              <a:rPr lang="en-US" sz="3600" i="1" dirty="0">
                <a:latin typeface="Arial" charset="0"/>
                <a:ea typeface="Osaka" charset="0"/>
                <a:cs typeface="Arial" charset="0"/>
              </a:rPr>
              <a:t>—</a:t>
            </a:r>
          </a:p>
        </p:txBody>
      </p:sp>
    </p:spTree>
    <p:extLst>
      <p:ext uri="{BB962C8B-B14F-4D97-AF65-F5344CB8AC3E}">
        <p14:creationId xmlns:p14="http://schemas.microsoft.com/office/powerpoint/2010/main" val="4111895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8473"/>
            <a:ext cx="9144000" cy="63235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60389" y="5877272"/>
            <a:ext cx="8876107" cy="836712"/>
          </a:xfrm>
          <a:effectLst>
            <a:outerShdw blurRad="63500" dist="35921" dir="2700000" algn="ctr" rotWithShape="0">
              <a:schemeClr val="tx2">
                <a:alpha val="74998"/>
              </a:schemeClr>
            </a:outerShdw>
          </a:effectLst>
        </p:spPr>
        <p:txBody>
          <a:bodyPr anchor="ctr"/>
          <a:lstStyle/>
          <a:p>
            <a:pPr algn="l">
              <a:defRPr/>
            </a:pPr>
            <a:r>
              <a:rPr lang="ar-JO" sz="5400" b="1" dirty="0">
                <a:effectLst>
                  <a:glow rad="127000">
                    <a:schemeClr val="tx1"/>
                  </a:glow>
                </a:effectLst>
                <a:latin typeface="Arial" charset="0"/>
                <a:ea typeface="ＭＳ Ｐゴシック" charset="0"/>
                <a:cs typeface="ＭＳ Ｐゴシック" charset="0"/>
              </a:rPr>
              <a:t>عاموس</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4340" y="188640"/>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أخيراً، بعد الدينونة الأكبر </a:t>
            </a:r>
          </a:p>
          <a:p>
            <a:pPr defTabSz="457200">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في كل أسفار الكتاب المقدس</a:t>
            </a:r>
            <a:endParaRPr lang="en-US" sz="1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537646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الأنبياء الصغار – فائدة عظيمة</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567677"/>
            <a:ext cx="9144000" cy="110363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charset="0"/>
                <a:ea typeface="ＭＳ Ｐゴシック" charset="0"/>
                <a:cs typeface="ＭＳ Ｐゴシック" charset="0"/>
              </a:rPr>
              <a:t>شؤون عظيمة في الأسفار الصغيرة</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740323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chemeClr val="bg1"/>
                </a:solidFill>
                <a:effectLst>
                  <a:outerShdw blurRad="38100" dist="38100" dir="2700000" algn="tl">
                    <a:srgbClr val="808080"/>
                  </a:outerShdw>
                </a:effectLst>
                <a:latin typeface="Arial" charset="0"/>
                <a:cs typeface="Arial" charset="0"/>
              </a:rPr>
              <a:t>593</a:t>
            </a:r>
            <a:endParaRPr lang="en-US" b="1" dirty="0">
              <a:solidFill>
                <a:schemeClr val="bg1"/>
              </a:solidFill>
              <a:effectLst>
                <a:outerShdw blurRad="38100" dist="38100" dir="2700000" algn="tl">
                  <a:srgbClr val="808080"/>
                </a:outerShdw>
              </a:effectLst>
              <a:latin typeface="Arial" charset="0"/>
              <a:cs typeface="Arial" charset="0"/>
            </a:endParaRPr>
          </a:p>
        </p:txBody>
      </p:sp>
      <p:sp>
        <p:nvSpPr>
          <p:cNvPr id="129027" name="Rectangle 5"/>
          <p:cNvSpPr>
            <a:spLocks noGrp="1" noChangeArrowheads="1"/>
          </p:cNvSpPr>
          <p:nvPr>
            <p:ph type="title"/>
          </p:nvPr>
        </p:nvSpPr>
        <p:spPr>
          <a:xfrm>
            <a:off x="0" y="228600"/>
            <a:ext cx="8153400" cy="914400"/>
          </a:xfrm>
          <a:solidFill>
            <a:srgbClr val="000000"/>
          </a:solidFill>
        </p:spPr>
        <p:txBody>
          <a:bodyPr/>
          <a:lstStyle/>
          <a:p>
            <a:pPr eaLnBrk="1" hangingPunct="1"/>
            <a:r>
              <a:rPr lang="ar-JO" sz="4000" b="1" dirty="0">
                <a:solidFill>
                  <a:srgbClr val="FFFFFF"/>
                </a:solidFill>
                <a:latin typeface="Arial" charset="0"/>
                <a:ea typeface="ＭＳ Ｐゴシック" charset="0"/>
                <a:cs typeface="Arial" charset="0"/>
              </a:rPr>
              <a:t>هل تستطيع استرداد خيمة ساقطة ؟</a:t>
            </a:r>
            <a:endParaRPr lang="en-US" sz="4000" b="1" dirty="0">
              <a:solidFill>
                <a:srgbClr val="FFFFFF"/>
              </a:solidFill>
              <a:latin typeface="Arial" charset="0"/>
              <a:ea typeface="ＭＳ Ｐゴシック" charset="0"/>
              <a:cs typeface="Arial" charset="0"/>
            </a:endParaRPr>
          </a:p>
        </p:txBody>
      </p:sp>
      <p:sp>
        <p:nvSpPr>
          <p:cNvPr id="5" name="Rectangle 5"/>
          <p:cNvSpPr txBox="1">
            <a:spLocks noChangeArrowheads="1"/>
          </p:cNvSpPr>
          <p:nvPr/>
        </p:nvSpPr>
        <p:spPr bwMode="auto">
          <a:xfrm>
            <a:off x="251520" y="5661248"/>
            <a:ext cx="8153400" cy="914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ar-JO" sz="4000" b="1" dirty="0">
                <a:solidFill>
                  <a:srgbClr val="FFFFFF"/>
                </a:solidFill>
                <a:latin typeface="Arial" charset="0"/>
                <a:ea typeface="ＭＳ Ｐゴシック" charset="0"/>
                <a:cs typeface="Arial" charset="0"/>
              </a:rPr>
              <a:t>الله يستطيع</a:t>
            </a:r>
            <a:endParaRPr lang="en-US" sz="4000" b="1" dirty="0">
              <a:solidFill>
                <a:srgbClr val="FFFFFF"/>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3107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rgbClr val="FFFFFF"/>
                </a:solidFill>
                <a:effectLst>
                  <a:outerShdw blurRad="38100" dist="38100" dir="2700000" algn="tl">
                    <a:srgbClr val="808080"/>
                  </a:outerShdw>
                </a:effectLst>
                <a:latin typeface="Arial" charset="0"/>
                <a:cs typeface="Arial" charset="0"/>
              </a:rPr>
              <a:t>593</a:t>
            </a:r>
            <a:endParaRPr lang="en-US" b="1" dirty="0">
              <a:solidFill>
                <a:srgbClr val="FFFFFF"/>
              </a:solidFill>
              <a:effectLst>
                <a:outerShdw blurRad="38100" dist="38100" dir="2700000" algn="tl">
                  <a:srgbClr val="808080"/>
                </a:outerShdw>
              </a:effectLst>
              <a:latin typeface="Arial" charset="0"/>
              <a:cs typeface="Arial" charset="0"/>
            </a:endParaRP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عاموس 9: 11</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412776"/>
            <a:ext cx="8839200" cy="5140424"/>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chemeClr val="bg1"/>
                </a:solidFill>
                <a:effectLst>
                  <a:glow rad="152400">
                    <a:srgbClr val="000000"/>
                  </a:glow>
                </a:effectLst>
                <a:latin typeface="Arial" charset="0"/>
                <a:ea typeface="Times New Roman" charset="0"/>
              </a:rPr>
              <a:t>في ذلك اليوم أقيم مظلة داود الساقطة و أحصن شقوقها و أقيم ردمها و أبنيها كأيام الدهر</a:t>
            </a:r>
            <a:endParaRPr lang="en-GB" sz="3200" b="1" dirty="0">
              <a:solidFill>
                <a:schemeClr val="bg1"/>
              </a:solidFill>
              <a:effectLst>
                <a:glow rad="152400">
                  <a:srgbClr val="000000"/>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rgbClr val="FFFFFF"/>
                </a:solidFill>
                <a:effectLst>
                  <a:outerShdw blurRad="38100" dist="38100" dir="2700000" algn="tl">
                    <a:srgbClr val="808080"/>
                  </a:outerShdw>
                </a:effectLst>
                <a:latin typeface="Arial" charset="0"/>
                <a:cs typeface="Arial" charset="0"/>
              </a:rPr>
              <a:t>593</a:t>
            </a:r>
            <a:endParaRPr lang="en-US" b="1" dirty="0">
              <a:solidFill>
                <a:srgbClr val="FFFFFF"/>
              </a:solidFill>
              <a:effectLst>
                <a:outerShdw blurRad="38100" dist="38100" dir="2700000" algn="tl">
                  <a:srgbClr val="808080"/>
                </a:outerShdw>
              </a:effectLst>
              <a:latin typeface="Arial" charset="0"/>
              <a:cs typeface="Arial" charset="0"/>
            </a:endParaRP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عاموس 9: 11</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268760"/>
            <a:ext cx="8839200" cy="1728192"/>
          </a:xfrm>
          <a:prstGeom prst="rect">
            <a:avLst/>
          </a:prstGeom>
          <a:noFill/>
          <a:ln w="9525">
            <a:noFill/>
            <a:miter lim="800000"/>
            <a:headEnd/>
            <a:tailEnd/>
          </a:ln>
          <a:effectLst/>
        </p:spPr>
        <p:txBody>
          <a:bodyPr anchor="ctr"/>
          <a:lstStyle/>
          <a:p>
            <a:pPr marL="342900" indent="-342900" algn="ctr">
              <a:spcBef>
                <a:spcPct val="20000"/>
              </a:spcBef>
              <a:defRPr/>
            </a:pPr>
            <a:r>
              <a:rPr lang="ar-JO" sz="3200" b="1" dirty="0">
                <a:solidFill>
                  <a:schemeClr val="bg1"/>
                </a:solidFill>
                <a:effectLst>
                  <a:glow rad="152400">
                    <a:srgbClr val="000000"/>
                  </a:glow>
                </a:effectLst>
                <a:latin typeface="Arial" charset="0"/>
                <a:ea typeface="Times New Roman" charset="0"/>
              </a:rPr>
              <a:t>في ذلك اليوم أقيم مظلة داود الساقطة و أحصن شقوقها و أقيم ردمها و أبنيها كأيام الدهر</a:t>
            </a:r>
            <a:endParaRPr lang="en-GB" sz="3200" b="1" dirty="0">
              <a:solidFill>
                <a:schemeClr val="bg1"/>
              </a:solidFill>
              <a:effectLst>
                <a:glow rad="152400">
                  <a:srgbClr val="000000"/>
                </a:glow>
              </a:effectLst>
              <a:latin typeface="Arial" charset="0"/>
              <a:cs typeface="Arial" charset="0"/>
            </a:endParaRPr>
          </a:p>
        </p:txBody>
      </p:sp>
      <p:grpSp>
        <p:nvGrpSpPr>
          <p:cNvPr id="3" name="Group 2"/>
          <p:cNvGrpSpPr/>
          <p:nvPr/>
        </p:nvGrpSpPr>
        <p:grpSpPr>
          <a:xfrm>
            <a:off x="0" y="2996952"/>
            <a:ext cx="5319464" cy="3861048"/>
            <a:chOff x="0" y="2996952"/>
            <a:chExt cx="5319464" cy="3861048"/>
          </a:xfrm>
        </p:grpSpPr>
        <p:pic>
          <p:nvPicPr>
            <p:cNvPr id="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996952"/>
              <a:ext cx="5319464" cy="3861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1183568" y="3068960"/>
              <a:ext cx="2952328" cy="1584176"/>
            </a:xfrm>
            <a:prstGeom prst="rect">
              <a:avLst/>
            </a:prstGeom>
            <a:noFill/>
            <a:ln w="9525">
              <a:noFill/>
              <a:miter lim="800000"/>
              <a:headEnd/>
              <a:tailEnd/>
            </a:ln>
            <a:effectLst/>
          </p:spPr>
          <p:txBody>
            <a:bodyPr/>
            <a:lstStyle/>
            <a:p>
              <a:pPr algn="ctr">
                <a:spcBef>
                  <a:spcPct val="20000"/>
                </a:spcBef>
                <a:defRPr/>
              </a:pPr>
              <a:r>
                <a:rPr lang="ar-JO" sz="3200" b="1" dirty="0">
                  <a:solidFill>
                    <a:srgbClr val="FFFFFF"/>
                  </a:solidFill>
                  <a:effectLst>
                    <a:glow rad="152400">
                      <a:srgbClr val="000000"/>
                    </a:glow>
                  </a:effectLst>
                  <a:latin typeface="Arial" charset="0"/>
                  <a:ea typeface="Times New Roman" charset="0"/>
                </a:rPr>
                <a:t>تم خلع </a:t>
              </a:r>
            </a:p>
            <a:p>
              <a:pPr algn="ctr">
                <a:spcBef>
                  <a:spcPct val="20000"/>
                </a:spcBef>
                <a:defRPr/>
              </a:pPr>
              <a:r>
                <a:rPr lang="ar-JO" sz="3200" b="1" dirty="0">
                  <a:solidFill>
                    <a:srgbClr val="FFFFFF"/>
                  </a:solidFill>
                  <a:effectLst>
                    <a:glow rad="152400">
                      <a:srgbClr val="000000"/>
                    </a:glow>
                  </a:effectLst>
                  <a:latin typeface="Arial" charset="0"/>
                  <a:cs typeface="Arial" charset="0"/>
                </a:rPr>
                <a:t>صدقيا</a:t>
              </a:r>
            </a:p>
            <a:p>
              <a:pPr algn="ctr">
                <a:spcBef>
                  <a:spcPct val="20000"/>
                </a:spcBef>
                <a:defRPr/>
              </a:pPr>
              <a:r>
                <a:rPr lang="ar-JO" sz="3200" b="1" dirty="0">
                  <a:solidFill>
                    <a:srgbClr val="FFFFFF"/>
                  </a:solidFill>
                  <a:effectLst>
                    <a:glow rad="152400">
                      <a:srgbClr val="000000"/>
                    </a:glow>
                  </a:effectLst>
                  <a:latin typeface="Arial" charset="0"/>
                  <a:cs typeface="Arial" charset="0"/>
                </a:rPr>
                <a:t>586 ق.م</a:t>
              </a:r>
              <a:endParaRPr lang="en-GB" sz="3200" b="1" dirty="0">
                <a:solidFill>
                  <a:srgbClr val="FFFFFF"/>
                </a:solidFill>
                <a:effectLst>
                  <a:glow rad="152400">
                    <a:srgbClr val="000000"/>
                  </a:glow>
                </a:effectLst>
                <a:latin typeface="Arial" charset="0"/>
                <a:cs typeface="Arial" charset="0"/>
              </a:endParaRPr>
            </a:p>
          </p:txBody>
        </p:sp>
      </p:grpSp>
      <p:grpSp>
        <p:nvGrpSpPr>
          <p:cNvPr id="4" name="Group 3"/>
          <p:cNvGrpSpPr/>
          <p:nvPr/>
        </p:nvGrpSpPr>
        <p:grpSpPr>
          <a:xfrm>
            <a:off x="5319464" y="2996952"/>
            <a:ext cx="3861048" cy="3861048"/>
            <a:chOff x="5319464" y="2996952"/>
            <a:chExt cx="3861048" cy="3861048"/>
          </a:xfrm>
        </p:grpSpPr>
        <p:pic>
          <p:nvPicPr>
            <p:cNvPr id="2" name="Picture 1"/>
            <p:cNvPicPr>
              <a:picLocks noChangeAspect="1"/>
            </p:cNvPicPr>
            <p:nvPr/>
          </p:nvPicPr>
          <p:blipFill>
            <a:blip r:embed="rId5"/>
            <a:stretch>
              <a:fillRect/>
            </a:stretch>
          </p:blipFill>
          <p:spPr>
            <a:xfrm>
              <a:off x="5319464" y="2996952"/>
              <a:ext cx="3861048" cy="3861048"/>
            </a:xfrm>
            <a:prstGeom prst="rect">
              <a:avLst/>
            </a:prstGeom>
          </p:spPr>
        </p:pic>
        <p:sp>
          <p:nvSpPr>
            <p:cNvPr id="9" name="Rectangle 6"/>
            <p:cNvSpPr>
              <a:spLocks noChangeArrowheads="1"/>
            </p:cNvSpPr>
            <p:nvPr/>
          </p:nvSpPr>
          <p:spPr bwMode="auto">
            <a:xfrm>
              <a:off x="5773824" y="3068960"/>
              <a:ext cx="2952328" cy="1584176"/>
            </a:xfrm>
            <a:prstGeom prst="rect">
              <a:avLst/>
            </a:prstGeom>
            <a:noFill/>
            <a:ln w="9525">
              <a:noFill/>
              <a:miter lim="800000"/>
              <a:headEnd/>
              <a:tailEnd/>
            </a:ln>
            <a:effectLst/>
          </p:spPr>
          <p:txBody>
            <a:bodyPr/>
            <a:lstStyle/>
            <a:p>
              <a:pPr algn="ctr">
                <a:spcBef>
                  <a:spcPct val="20000"/>
                </a:spcBef>
                <a:defRPr/>
              </a:pPr>
              <a:r>
                <a:rPr lang="ar-JO" sz="3200" b="1" dirty="0">
                  <a:solidFill>
                    <a:srgbClr val="FFFFFF"/>
                  </a:solidFill>
                  <a:effectLst>
                    <a:glow rad="152400">
                      <a:srgbClr val="000000"/>
                    </a:glow>
                  </a:effectLst>
                  <a:latin typeface="Arial" charset="0"/>
                  <a:ea typeface="Times New Roman" charset="0"/>
                </a:rPr>
                <a:t>المسيح </a:t>
              </a:r>
            </a:p>
            <a:p>
              <a:pPr algn="ctr">
                <a:spcBef>
                  <a:spcPct val="20000"/>
                </a:spcBef>
                <a:defRPr/>
              </a:pPr>
              <a:r>
                <a:rPr lang="ar-JO" sz="3200" b="1" dirty="0">
                  <a:solidFill>
                    <a:srgbClr val="FFFFFF"/>
                  </a:solidFill>
                  <a:effectLst>
                    <a:glow rad="152400">
                      <a:srgbClr val="000000"/>
                    </a:glow>
                  </a:effectLst>
                  <a:latin typeface="Arial" charset="0"/>
                  <a:ea typeface="Times New Roman" charset="0"/>
                </a:rPr>
                <a:t>يحكم</a:t>
              </a:r>
            </a:p>
            <a:p>
              <a:pPr algn="ctr">
                <a:spcBef>
                  <a:spcPct val="20000"/>
                </a:spcBef>
                <a:defRPr/>
              </a:pPr>
              <a:r>
                <a:rPr lang="ar-JO" sz="3200" b="1" dirty="0">
                  <a:solidFill>
                    <a:srgbClr val="FFFFFF"/>
                  </a:solidFill>
                  <a:effectLst>
                    <a:glow rad="152400">
                      <a:srgbClr val="000000"/>
                    </a:glow>
                  </a:effectLst>
                  <a:latin typeface="Arial" charset="0"/>
                  <a:ea typeface="Times New Roman" charset="0"/>
                </a:rPr>
                <a:t>؟؟؟؟ ميلادي</a:t>
              </a:r>
              <a:endParaRPr lang="en-GB" sz="3200" b="1" dirty="0">
                <a:solidFill>
                  <a:srgbClr val="FFFFFF"/>
                </a:solidFill>
                <a:effectLst>
                  <a:glow rad="152400">
                    <a:srgbClr val="000000"/>
                  </a:glow>
                </a:effectLst>
                <a:latin typeface="Arial" charset="0"/>
                <a:cs typeface="Arial" charset="0"/>
              </a:endParaRPr>
            </a:p>
          </p:txBody>
        </p:sp>
      </p:grpSp>
    </p:spTree>
    <p:extLst>
      <p:ext uri="{BB962C8B-B14F-4D97-AF65-F5344CB8AC3E}">
        <p14:creationId xmlns:p14="http://schemas.microsoft.com/office/powerpoint/2010/main" val="12033312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79712" y="1768729"/>
            <a:ext cx="6441380" cy="50679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60389" y="5877272"/>
            <a:ext cx="8876107" cy="836712"/>
          </a:xfrm>
          <a:effectLst>
            <a:outerShdw blurRad="63500" dist="35921" dir="2700000" algn="ctr" rotWithShape="0">
              <a:schemeClr val="tx2">
                <a:alpha val="74998"/>
              </a:schemeClr>
            </a:outerShdw>
          </a:effectLst>
        </p:spPr>
        <p:txBody>
          <a:bodyPr anchor="ctr"/>
          <a:lstStyle/>
          <a:p>
            <a:pPr algn="l">
              <a:defRPr/>
            </a:pPr>
            <a:r>
              <a:rPr lang="ar-JO" sz="5400" b="1" dirty="0">
                <a:effectLst>
                  <a:glow rad="127000">
                    <a:schemeClr val="tx1"/>
                  </a:glow>
                </a:effectLst>
                <a:latin typeface="Arial" charset="0"/>
                <a:ea typeface="ＭＳ Ｐゴシック" charset="0"/>
                <a:cs typeface="ＭＳ Ｐゴシック" charset="0"/>
              </a:rPr>
              <a:t>عاموس</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4340" y="188640"/>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سيتم استبدال اكليل شوك المسيح بإكليل الحكم</a:t>
            </a:r>
            <a:endParaRPr lang="en-US" sz="1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730606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descr="Divided Kingdom Region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 name="Text Box 6"/>
          <p:cNvSpPr txBox="1">
            <a:spLocks noChangeArrowheads="1"/>
          </p:cNvSpPr>
          <p:nvPr/>
        </p:nvSpPr>
        <p:spPr bwMode="auto">
          <a:xfrm>
            <a:off x="4067944" y="422108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يهوذا</a:t>
            </a:r>
            <a:endParaRPr lang="en-US" sz="3200" b="1" dirty="0">
              <a:solidFill>
                <a:srgbClr val="FFFFFF"/>
              </a:solidFill>
              <a:effectLst>
                <a:glow rad="101600">
                  <a:srgbClr val="000000">
                    <a:alpha val="75000"/>
                  </a:srgbClr>
                </a:glow>
              </a:effectLst>
              <a:latin typeface="Arial"/>
              <a:ea typeface="+mn-ea"/>
              <a:cs typeface="Arial"/>
            </a:endParaRPr>
          </a:p>
        </p:txBody>
      </p:sp>
      <p:sp>
        <p:nvSpPr>
          <p:cNvPr id="10"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1" name="Right Arrow 10"/>
          <p:cNvSpPr/>
          <p:nvPr/>
        </p:nvSpPr>
        <p:spPr bwMode="auto">
          <a:xfrm rot="4208430">
            <a:off x="5045069" y="5354186"/>
            <a:ext cx="1466189"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
        <p:nvSpPr>
          <p:cNvPr id="131076" name="Rectangle 5"/>
          <p:cNvSpPr>
            <a:spLocks noGrp="1" noChangeArrowheads="1"/>
          </p:cNvSpPr>
          <p:nvPr>
            <p:ph type="title"/>
          </p:nvPr>
        </p:nvSpPr>
        <p:spPr>
          <a:xfrm>
            <a:off x="179512" y="602432"/>
            <a:ext cx="4176464" cy="738336"/>
          </a:xfrm>
          <a:solidFill>
            <a:srgbClr val="000000"/>
          </a:solidFill>
        </p:spPr>
        <p:txBody>
          <a:bodyPr/>
          <a:lstStyle/>
          <a:p>
            <a:pPr eaLnBrk="1" hangingPunct="1"/>
            <a:r>
              <a:rPr lang="ar-JO" sz="3200" b="1" dirty="0">
                <a:solidFill>
                  <a:srgbClr val="FFFFFF"/>
                </a:solidFill>
                <a:latin typeface="Arial" charset="0"/>
                <a:ea typeface="ＭＳ Ｐゴシック" charset="0"/>
                <a:cs typeface="Arial" charset="0"/>
              </a:rPr>
              <a:t>عاموس 9: 11-12</a:t>
            </a:r>
            <a:endParaRPr lang="en-US" sz="3200" b="1" dirty="0">
              <a:solidFill>
                <a:srgbClr val="FFFFFF"/>
              </a:solidFill>
              <a:latin typeface="Arial" charset="0"/>
              <a:ea typeface="ＭＳ Ｐゴシック" charset="0"/>
              <a:cs typeface="Arial" charset="0"/>
            </a:endParaRPr>
          </a:p>
        </p:txBody>
      </p:sp>
      <p:sp>
        <p:nvSpPr>
          <p:cNvPr id="35844" name="Text Box 4"/>
          <p:cNvSpPr txBox="1">
            <a:spLocks noChangeArrowheads="1"/>
          </p:cNvSpPr>
          <p:nvPr/>
        </p:nvSpPr>
        <p:spPr bwMode="auto">
          <a:xfrm>
            <a:off x="8426450" y="44624"/>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rgbClr val="FFFFFF"/>
                </a:solidFill>
                <a:effectLst>
                  <a:outerShdw blurRad="38100" dist="38100" dir="2700000" algn="tl">
                    <a:srgbClr val="808080"/>
                  </a:outerShdw>
                </a:effectLst>
                <a:latin typeface="Arial" charset="0"/>
                <a:cs typeface="Arial" charset="0"/>
              </a:rPr>
              <a:t>593</a:t>
            </a:r>
            <a:endParaRPr lang="en-US" b="1" dirty="0">
              <a:solidFill>
                <a:srgbClr val="FFFFFF"/>
              </a:solidFill>
              <a:effectLst>
                <a:outerShdw blurRad="38100" dist="38100" dir="2700000" algn="tl">
                  <a:srgbClr val="808080"/>
                </a:outerShdw>
              </a:effectLst>
              <a:latin typeface="Arial" charset="0"/>
              <a:cs typeface="Arial" charset="0"/>
            </a:endParaRPr>
          </a:p>
        </p:txBody>
      </p:sp>
      <p:sp>
        <p:nvSpPr>
          <p:cNvPr id="35846" name="Rectangle 6"/>
          <p:cNvSpPr>
            <a:spLocks noChangeArrowheads="1"/>
          </p:cNvSpPr>
          <p:nvPr/>
        </p:nvSpPr>
        <p:spPr bwMode="auto">
          <a:xfrm>
            <a:off x="35496" y="1528936"/>
            <a:ext cx="4563616" cy="5140424"/>
          </a:xfrm>
          <a:prstGeom prst="rect">
            <a:avLst/>
          </a:prstGeom>
          <a:noFill/>
          <a:ln w="9525">
            <a:noFill/>
            <a:miter lim="800000"/>
            <a:headEnd/>
            <a:tailEnd/>
          </a:ln>
          <a:effectLst/>
        </p:spPr>
        <p:txBody>
          <a:bodyPr/>
          <a:lstStyle/>
          <a:p>
            <a:pPr marL="179388" indent="-179388">
              <a:spcBef>
                <a:spcPct val="20000"/>
              </a:spcBef>
              <a:defRPr/>
            </a:pPr>
            <a:r>
              <a:rPr lang="ar-JO" sz="2800" b="1" dirty="0">
                <a:solidFill>
                  <a:srgbClr val="FFFFFF"/>
                </a:solidFill>
                <a:effectLst>
                  <a:glow rad="152400">
                    <a:srgbClr val="000000"/>
                  </a:glow>
                </a:effectLst>
                <a:latin typeface="Arial" charset="0"/>
                <a:cs typeface="Arial" charset="0"/>
              </a:rPr>
              <a:t>في ذلك اليوم أقيم مظلة داود الساقطة و أحصم شقوقها و أقيم ردمها و ابنيها كأيام الدهر لكي </a:t>
            </a:r>
            <a:r>
              <a:rPr lang="ar-JO" sz="2800" b="1" dirty="0">
                <a:solidFill>
                  <a:srgbClr val="FFFF00"/>
                </a:solidFill>
                <a:effectLst>
                  <a:glow rad="152400">
                    <a:srgbClr val="000000"/>
                  </a:glow>
                </a:effectLst>
                <a:latin typeface="Arial" charset="0"/>
                <a:cs typeface="Arial" charset="0"/>
              </a:rPr>
              <a:t>يرثوا</a:t>
            </a:r>
            <a:r>
              <a:rPr lang="ar-JO" sz="2800" b="1" dirty="0">
                <a:solidFill>
                  <a:srgbClr val="FFFFFF"/>
                </a:solidFill>
                <a:effectLst>
                  <a:glow rad="152400">
                    <a:srgbClr val="000000"/>
                  </a:glow>
                </a:effectLst>
                <a:latin typeface="Arial" charset="0"/>
                <a:cs typeface="Arial" charset="0"/>
              </a:rPr>
              <a:t> بقية </a:t>
            </a:r>
            <a:r>
              <a:rPr lang="ar-JO" sz="2800" b="1" dirty="0">
                <a:solidFill>
                  <a:schemeClr val="accent1">
                    <a:lumMod val="60000"/>
                    <a:lumOff val="40000"/>
                  </a:schemeClr>
                </a:solidFill>
                <a:effectLst>
                  <a:glow rad="152400">
                    <a:srgbClr val="000000"/>
                  </a:glow>
                </a:effectLst>
                <a:latin typeface="Arial" charset="0"/>
                <a:cs typeface="Arial" charset="0"/>
              </a:rPr>
              <a:t>أدوم</a:t>
            </a:r>
            <a:r>
              <a:rPr lang="ar-JO" sz="2800" b="1" dirty="0">
                <a:solidFill>
                  <a:srgbClr val="FFFFFF"/>
                </a:solidFill>
                <a:effectLst>
                  <a:glow rad="152400">
                    <a:srgbClr val="000000"/>
                  </a:glow>
                </a:effectLst>
                <a:latin typeface="Arial" charset="0"/>
                <a:cs typeface="Arial" charset="0"/>
              </a:rPr>
              <a:t> و جميع الأمم الذين دعي اسمي عليهم يقول الرب الصانع هذا</a:t>
            </a:r>
            <a:endParaRPr lang="en-GB"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440020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1" y="2"/>
            <a:ext cx="9144688" cy="764704"/>
          </a:xfrm>
          <a:noFill/>
          <a:effectLst/>
        </p:spPr>
        <p:txBody>
          <a:bodyPr/>
          <a:lstStyle/>
          <a:p>
            <a:pPr algn="ctr" eaLnBrk="1" hangingPunct="1">
              <a:defRPr/>
            </a:pPr>
            <a:r>
              <a:rPr lang="ar-JO" sz="3600" b="1" dirty="0">
                <a:ea typeface="ＭＳ Ｐゴシック" charset="0"/>
              </a:rPr>
              <a:t>قاد بطرس 3000 إلى المسيح في يوم الخمسين</a:t>
            </a:r>
            <a:endParaRPr lang="en-US" sz="3600" b="1" dirty="0">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2020" tIns="46011" rIns="92020" bIns="46011" anchor="ctr"/>
          <a:lstStyle/>
          <a:p>
            <a:pPr algn="ctr">
              <a:defRPr/>
            </a:pPr>
            <a:r>
              <a:rPr lang="ar-JO" sz="3600" b="1" dirty="0">
                <a:solidFill>
                  <a:srgbClr val="FFFFFF"/>
                </a:solidFill>
                <a:effectLst>
                  <a:outerShdw blurRad="38100" dist="38100" dir="2700000" algn="tl">
                    <a:srgbClr val="000000"/>
                  </a:outerShdw>
                </a:effectLst>
                <a:latin typeface="Arial"/>
                <a:cs typeface="Arial"/>
              </a:rPr>
              <a:t>أعمال 2: 41</a:t>
            </a:r>
            <a:endParaRPr lang="en-US" sz="3600" b="1" dirty="0">
              <a:solidFill>
                <a:srgbClr val="FFFFFF"/>
              </a:solidFill>
              <a:effectLst>
                <a:outerShdw blurRad="38100" dist="38100" dir="2700000" algn="tl">
                  <a:srgbClr val="000000"/>
                </a:outerShdw>
              </a:effectLst>
              <a:latin typeface="Arial"/>
              <a:cs typeface="Arial"/>
            </a:endParaRPr>
          </a:p>
        </p:txBody>
      </p:sp>
      <p:pic>
        <p:nvPicPr>
          <p:cNvPr id="3" name="Picture 2"/>
          <p:cNvPicPr>
            <a:picLocks noChangeAspect="1"/>
          </p:cNvPicPr>
          <p:nvPr/>
        </p:nvPicPr>
        <p:blipFill>
          <a:blip r:embed="rId4"/>
          <a:stretch>
            <a:fillRect/>
          </a:stretch>
        </p:blipFill>
        <p:spPr>
          <a:xfrm>
            <a:off x="762000" y="889000"/>
            <a:ext cx="7620000" cy="5067300"/>
          </a:xfrm>
          <a:prstGeom prst="rect">
            <a:avLst/>
          </a:prstGeom>
        </p:spPr>
      </p:pic>
      <p:sp>
        <p:nvSpPr>
          <p:cNvPr id="6" name="Rectangle 5"/>
          <p:cNvSpPr>
            <a:spLocks noChangeArrowheads="1"/>
          </p:cNvSpPr>
          <p:nvPr/>
        </p:nvSpPr>
        <p:spPr bwMode="auto">
          <a:xfrm>
            <a:off x="755576" y="4365104"/>
            <a:ext cx="7632848" cy="1584176"/>
          </a:xfrm>
          <a:prstGeom prst="rect">
            <a:avLst/>
          </a:prstGeom>
          <a:noFill/>
          <a:ln w="9525">
            <a:noFill/>
            <a:miter lim="800000"/>
            <a:headEnd/>
            <a:tailEnd/>
          </a:ln>
          <a:effectLst/>
        </p:spPr>
        <p:txBody>
          <a:bodyPr lIns="92020" tIns="46011" rIns="92020" bIns="46011" anchor="ctr"/>
          <a:lstStyle/>
          <a:p>
            <a:pPr algn="ctr">
              <a:defRPr/>
            </a:pPr>
            <a:r>
              <a:rPr lang="ar-JO" sz="2800" b="1" dirty="0">
                <a:solidFill>
                  <a:srgbClr val="FFFFFF"/>
                </a:solidFill>
                <a:effectLst>
                  <a:glow rad="228600">
                    <a:srgbClr val="000000"/>
                  </a:glow>
                </a:effectLst>
                <a:latin typeface="Arial"/>
                <a:cs typeface="Arial"/>
              </a:rPr>
              <a:t>فقبلوا كلامه بفرح و اعتمدوا و انضم في ذلك اليوم نحو ثلاثة آلاف نفس</a:t>
            </a:r>
            <a:endParaRPr lang="en-US" sz="2800" b="1"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410345804"/>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rgbClr val="FFFFFF"/>
                </a:solidFill>
                <a:effectLst>
                  <a:outerShdw blurRad="38100" dist="38100" dir="2700000" algn="tl">
                    <a:srgbClr val="808080"/>
                  </a:outerShdw>
                </a:effectLst>
                <a:latin typeface="Arial" charset="0"/>
                <a:cs typeface="Arial" charset="0"/>
              </a:rPr>
              <a:t>593</a:t>
            </a:r>
            <a:endParaRPr lang="en-US" b="1" dirty="0">
              <a:solidFill>
                <a:srgbClr val="FFFFFF"/>
              </a:solidFill>
              <a:effectLst>
                <a:outerShdw blurRad="38100" dist="38100" dir="2700000" algn="tl">
                  <a:srgbClr val="808080"/>
                </a:outerShdw>
              </a:effectLst>
              <a:latin typeface="Arial" charset="0"/>
              <a:cs typeface="Arial" charset="0"/>
            </a:endParaRPr>
          </a:p>
        </p:txBody>
      </p:sp>
      <p:sp>
        <p:nvSpPr>
          <p:cNvPr id="133123"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عاموس 9: 13أ</a:t>
            </a:r>
            <a:endParaRPr lang="en-US" b="1" dirty="0">
              <a:solidFill>
                <a:srgbClr val="FFFFFF"/>
              </a:solidFill>
              <a:latin typeface="Arial" charset="0"/>
              <a:ea typeface="ＭＳ Ｐゴシック" charset="0"/>
              <a:cs typeface="Arial" charset="0"/>
            </a:endParaRPr>
          </a:p>
        </p:txBody>
      </p:sp>
      <p:pic>
        <p:nvPicPr>
          <p:cNvPr id="13312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3498850"/>
            <a:ext cx="9144000"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6" name="Rectangle 6"/>
          <p:cNvSpPr>
            <a:spLocks noChangeArrowheads="1"/>
          </p:cNvSpPr>
          <p:nvPr/>
        </p:nvSpPr>
        <p:spPr bwMode="auto">
          <a:xfrm>
            <a:off x="0" y="1268760"/>
            <a:ext cx="8919592" cy="1944216"/>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FFFFFF"/>
                </a:solidFill>
                <a:effectLst>
                  <a:glow rad="152400">
                    <a:srgbClr val="000000"/>
                  </a:glow>
                </a:effectLst>
                <a:latin typeface="Arial" charset="0"/>
                <a:ea typeface="Times New Roman" charset="0"/>
              </a:rPr>
              <a:t>ها أيام تأتي يقول الرب </a:t>
            </a:r>
          </a:p>
          <a:p>
            <a:pPr marL="342900" indent="-342900" algn="ctr">
              <a:spcBef>
                <a:spcPct val="20000"/>
              </a:spcBef>
              <a:defRPr/>
            </a:pPr>
            <a:r>
              <a:rPr lang="ar-JO" sz="3200" b="1" dirty="0">
                <a:solidFill>
                  <a:srgbClr val="FFFFFF"/>
                </a:solidFill>
                <a:effectLst>
                  <a:glow rad="152400">
                    <a:srgbClr val="000000"/>
                  </a:glow>
                </a:effectLst>
                <a:latin typeface="Arial" charset="0"/>
                <a:ea typeface="Times New Roman" charset="0"/>
              </a:rPr>
              <a:t>يدرك الحارث الحاصد </a:t>
            </a:r>
          </a:p>
          <a:p>
            <a:pPr marL="342900" indent="-342900" algn="ctr">
              <a:spcBef>
                <a:spcPct val="20000"/>
              </a:spcBef>
              <a:defRPr/>
            </a:pPr>
            <a:r>
              <a:rPr lang="ar-JO" sz="3200" b="1" dirty="0">
                <a:solidFill>
                  <a:srgbClr val="FFFFFF"/>
                </a:solidFill>
                <a:effectLst>
                  <a:glow rad="152400">
                    <a:srgbClr val="000000"/>
                  </a:glow>
                </a:effectLst>
                <a:latin typeface="Arial" charset="0"/>
                <a:ea typeface="Times New Roman" charset="0"/>
              </a:rPr>
              <a:t>و دائس العنب باذر الزرع</a:t>
            </a:r>
            <a:endParaRPr lang="en-GB" sz="3200" b="1" dirty="0">
              <a:solidFill>
                <a:srgbClr val="FFFFFF"/>
              </a:solidFill>
              <a:effectLst>
                <a:glow rad="152400">
                  <a:srgbClr val="000000"/>
                </a:glow>
              </a:effectLst>
              <a:latin typeface="Arial" charset="0"/>
              <a:ea typeface="Times New Roman"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49300"/>
            <a:ext cx="9144000" cy="763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rgbClr val="FFFFFF"/>
                </a:solidFill>
                <a:effectLst>
                  <a:outerShdw blurRad="38100" dist="38100" dir="2700000" algn="tl">
                    <a:srgbClr val="808080"/>
                  </a:outerShdw>
                </a:effectLst>
                <a:latin typeface="Arial" charset="0"/>
                <a:cs typeface="Arial" charset="0"/>
              </a:rPr>
              <a:t>593</a:t>
            </a:r>
            <a:endParaRPr lang="en-US" b="1" dirty="0">
              <a:solidFill>
                <a:srgbClr val="FFFFFF"/>
              </a:solidFill>
              <a:effectLst>
                <a:outerShdw blurRad="38100" dist="38100" dir="2700000" algn="tl">
                  <a:srgbClr val="808080"/>
                </a:outerShdw>
              </a:effectLst>
              <a:latin typeface="Arial" charset="0"/>
              <a:cs typeface="Arial" charset="0"/>
            </a:endParaRPr>
          </a:p>
        </p:txBody>
      </p:sp>
      <p:sp>
        <p:nvSpPr>
          <p:cNvPr id="135171"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عاموس 9: 13ب</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FFFFFF"/>
                </a:solidFill>
                <a:effectLst>
                  <a:glow rad="152400">
                    <a:srgbClr val="000000"/>
                  </a:glow>
                </a:effectLst>
                <a:latin typeface="Arial" charset="0"/>
                <a:ea typeface="Times New Roman" charset="0"/>
              </a:rPr>
              <a:t>و تقطر الجبال عصيراً </a:t>
            </a:r>
          </a:p>
          <a:p>
            <a:pPr marL="342900" indent="-342900" algn="ctr">
              <a:spcBef>
                <a:spcPct val="20000"/>
              </a:spcBef>
              <a:defRPr/>
            </a:pPr>
            <a:r>
              <a:rPr lang="ar-JO" sz="3200" b="1" dirty="0">
                <a:solidFill>
                  <a:srgbClr val="FFFFFF"/>
                </a:solidFill>
                <a:effectLst>
                  <a:glow rad="152400">
                    <a:srgbClr val="000000"/>
                  </a:glow>
                </a:effectLst>
                <a:latin typeface="Arial" charset="0"/>
                <a:ea typeface="Times New Roman" charset="0"/>
              </a:rPr>
              <a:t>و تسيل جميع التلال</a:t>
            </a:r>
            <a:endParaRPr lang="en-GB" sz="3200" b="1" dirty="0">
              <a:solidFill>
                <a:srgbClr val="FFFFFF"/>
              </a:solidFill>
              <a:effectLst>
                <a:glow rad="152400">
                  <a:srgbClr val="000000"/>
                </a:glow>
              </a:effectLst>
              <a:latin typeface="Arial" charset="0"/>
              <a:ea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5"/>
          <p:cNvSpPr>
            <a:spLocks noGrp="1" noChangeArrowheads="1"/>
          </p:cNvSpPr>
          <p:nvPr>
            <p:ph type="title"/>
          </p:nvPr>
        </p:nvSpPr>
        <p:spPr>
          <a:xfrm>
            <a:off x="0" y="0"/>
            <a:ext cx="9144000" cy="836613"/>
          </a:xfrm>
          <a:solidFill>
            <a:srgbClr val="000000"/>
          </a:solidFill>
        </p:spPr>
        <p:txBody>
          <a:bodyPr/>
          <a:lstStyle/>
          <a:p>
            <a:pPr eaLnBrk="1" hangingPunct="1"/>
            <a:r>
              <a:rPr lang="ar-JO" b="1" dirty="0">
                <a:solidFill>
                  <a:srgbClr val="FFFFFF"/>
                </a:solidFill>
                <a:latin typeface="Arial" charset="0"/>
                <a:ea typeface="ＭＳ Ｐゴシック" charset="0"/>
                <a:cs typeface="Arial" charset="0"/>
              </a:rPr>
              <a:t>عاموس 9: 14-15</a:t>
            </a:r>
            <a:endParaRPr lang="en-US" b="1" dirty="0">
              <a:solidFill>
                <a:srgbClr val="FFFFFF"/>
              </a:solidFill>
              <a:latin typeface="Arial" charset="0"/>
              <a:ea typeface="ＭＳ Ｐゴシック" charset="0"/>
              <a:cs typeface="Arial" charset="0"/>
            </a:endParaRPr>
          </a:p>
        </p:txBody>
      </p:sp>
      <p:pic>
        <p:nvPicPr>
          <p:cNvPr id="13721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9139238" cy="607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rgbClr val="FFFFFF"/>
                </a:solidFill>
                <a:effectLst>
                  <a:outerShdw blurRad="38100" dist="38100" dir="2700000" algn="tl">
                    <a:srgbClr val="808080"/>
                  </a:outerShdw>
                </a:effectLst>
                <a:latin typeface="Arial" charset="0"/>
                <a:cs typeface="Arial" charset="0"/>
              </a:rPr>
              <a:t>593</a:t>
            </a:r>
            <a:endParaRPr lang="en-US" b="1" dirty="0">
              <a:solidFill>
                <a:srgbClr val="FFFFFF"/>
              </a:solidFill>
              <a:effectLst>
                <a:outerShdw blurRad="38100" dist="38100" dir="2700000" algn="tl">
                  <a:srgbClr val="808080"/>
                </a:outerShdw>
              </a:effectLst>
              <a:latin typeface="Arial" charset="0"/>
              <a:cs typeface="Arial" charset="0"/>
            </a:endParaRPr>
          </a:p>
        </p:txBody>
      </p:sp>
      <p:sp>
        <p:nvSpPr>
          <p:cNvPr id="35846" name="Rectangle 6"/>
          <p:cNvSpPr>
            <a:spLocks noChangeArrowheads="1"/>
          </p:cNvSpPr>
          <p:nvPr/>
        </p:nvSpPr>
        <p:spPr bwMode="auto">
          <a:xfrm>
            <a:off x="1137" y="836712"/>
            <a:ext cx="5570995" cy="6021288"/>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FFFFFF"/>
                </a:solidFill>
                <a:effectLst>
                  <a:glow rad="279400">
                    <a:srgbClr val="000000"/>
                  </a:glow>
                </a:effectLst>
                <a:latin typeface="Arial" charset="0"/>
                <a:ea typeface="Times New Roman" charset="0"/>
              </a:rPr>
              <a:t>و أرد سبي شعبي إسرائيل فيبنون مدناً خربة و يسكنون و يغرسون كروماً و يشربون خمرها و يصنعون جنات و يأكلون أثمارها و أغرسهم في أرضهم و لن يقلعوا بعد من أرضهم التي أعطيتهم قال الرب إلهك</a:t>
            </a:r>
            <a:endParaRPr lang="en-GB" sz="3200" b="1" dirty="0">
              <a:solidFill>
                <a:srgbClr val="FFFFFF"/>
              </a:solidFill>
              <a:effectLst>
                <a:glow rad="279400">
                  <a:srgbClr val="000000"/>
                </a:glow>
              </a:effectLst>
              <a:latin typeface="Arial" charset="0"/>
              <a:ea typeface="Times New Roman" charset="0"/>
            </a:endParaRPr>
          </a:p>
        </p:txBody>
      </p:sp>
    </p:spTree>
    <p:extLst>
      <p:ext uri="{BB962C8B-B14F-4D97-AF65-F5344CB8AC3E}">
        <p14:creationId xmlns:p14="http://schemas.microsoft.com/office/powerpoint/2010/main" val="1431768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92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5650"/>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704039" cy="46166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rgbClr val="FFFFFF"/>
                </a:solidFill>
                <a:effectLst>
                  <a:outerShdw blurRad="38100" dist="38100" dir="2700000" algn="tl">
                    <a:srgbClr val="808080"/>
                  </a:outerShdw>
                </a:effectLst>
                <a:latin typeface="Arial" charset="0"/>
                <a:cs typeface="Arial" charset="0"/>
              </a:rPr>
              <a:t>593</a:t>
            </a:r>
            <a:endParaRPr lang="en-US" b="1" dirty="0">
              <a:solidFill>
                <a:srgbClr val="FFFFFF"/>
              </a:solidFill>
              <a:effectLst>
                <a:outerShdw blurRad="38100" dist="38100" dir="2700000" algn="tl">
                  <a:srgbClr val="808080"/>
                </a:outerShdw>
              </a:effectLst>
              <a:latin typeface="Arial" charset="0"/>
              <a:cs typeface="Arial" charset="0"/>
            </a:endParaRPr>
          </a:p>
        </p:txBody>
      </p:sp>
      <p:sp>
        <p:nvSpPr>
          <p:cNvPr id="139267" name="Rectangle 5"/>
          <p:cNvSpPr>
            <a:spLocks noGrp="1" noChangeArrowheads="1"/>
          </p:cNvSpPr>
          <p:nvPr>
            <p:ph type="title"/>
          </p:nvPr>
        </p:nvSpPr>
        <p:spPr>
          <a:xfrm>
            <a:off x="381000" y="115888"/>
            <a:ext cx="7772400" cy="609600"/>
          </a:xfrm>
          <a:solidFill>
            <a:srgbClr val="000000"/>
          </a:solidFill>
        </p:spPr>
        <p:txBody>
          <a:bodyPr/>
          <a:lstStyle/>
          <a:p>
            <a:pPr eaLnBrk="1" hangingPunct="1"/>
            <a:r>
              <a:rPr lang="ar-JO" sz="4000" b="1" dirty="0">
                <a:solidFill>
                  <a:srgbClr val="FFFFFF"/>
                </a:solidFill>
                <a:latin typeface="Arial" charset="0"/>
                <a:ea typeface="ＭＳ Ｐゴシック" charset="0"/>
                <a:cs typeface="Arial" charset="0"/>
              </a:rPr>
              <a:t>ازدياد أرض إسرائيل</a:t>
            </a:r>
            <a:endParaRPr lang="en-US" sz="4000" b="1" dirty="0">
              <a:solidFill>
                <a:srgbClr val="FFFFFF"/>
              </a:solidFill>
              <a:latin typeface="Arial" charset="0"/>
              <a:ea typeface="ＭＳ Ｐゴシック" charset="0"/>
              <a:cs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عاموس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57591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692696"/>
            <a:ext cx="9303854" cy="6200147"/>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ar-JO" sz="4000" b="1" dirty="0">
                <a:solidFill>
                  <a:srgbClr val="FFFFFF"/>
                </a:solidFill>
                <a:latin typeface="Arial" charset="0"/>
                <a:ea typeface="ＭＳ Ｐゴシック" charset="0"/>
                <a:cs typeface="Arial" charset="0"/>
              </a:rPr>
              <a:t>كيف يتجاوب الله مع </a:t>
            </a:r>
            <a:r>
              <a:rPr lang="ar-JO" sz="4000" b="1" dirty="0">
                <a:solidFill>
                  <a:srgbClr val="FFFF00"/>
                </a:solidFill>
                <a:latin typeface="Arial" charset="0"/>
                <a:ea typeface="ＭＳ Ｐゴシック" charset="0"/>
                <a:cs typeface="Arial" charset="0"/>
              </a:rPr>
              <a:t>الظلم</a:t>
            </a:r>
            <a:r>
              <a:rPr lang="ar-JO" sz="4000" b="1" dirty="0">
                <a:solidFill>
                  <a:srgbClr val="FFFFFF"/>
                </a:solidFill>
                <a:latin typeface="Arial" charset="0"/>
                <a:ea typeface="ＭＳ Ｐゴシック" charset="0"/>
                <a:cs typeface="Arial" charset="0"/>
              </a:rPr>
              <a:t> ؟</a:t>
            </a:r>
            <a:endParaRPr lang="en-US" sz="4000"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79512" y="836712"/>
            <a:ext cx="4392488" cy="936104"/>
          </a:xfrm>
          <a:prstGeom prst="rect">
            <a:avLst/>
          </a:prstGeom>
          <a:noFill/>
          <a:ln w="9525">
            <a:noFill/>
            <a:miter lim="800000"/>
            <a:headEnd/>
            <a:tailEnd/>
          </a:ln>
          <a:effectLst/>
        </p:spPr>
        <p:txBody>
          <a:bodyPr/>
          <a:lstStyle/>
          <a:p>
            <a:pPr>
              <a:spcBef>
                <a:spcPct val="20000"/>
              </a:spcBef>
              <a:defRPr/>
            </a:pPr>
            <a:r>
              <a:rPr lang="ar-JO" sz="4000" b="1" dirty="0">
                <a:latin typeface="Arial" charset="0"/>
                <a:ea typeface="Times New Roman" charset="0"/>
              </a:rPr>
              <a:t>طريقتين</a:t>
            </a:r>
            <a:endParaRPr lang="en-GB" sz="4000" b="1" dirty="0">
              <a:effectLst/>
              <a:latin typeface="Arial" charset="0"/>
              <a:ea typeface="Times New Roman" charset="0"/>
            </a:endParaRPr>
          </a:p>
        </p:txBody>
      </p:sp>
    </p:spTree>
    <p:extLst>
      <p:ext uri="{BB962C8B-B14F-4D97-AF65-F5344CB8AC3E}">
        <p14:creationId xmlns:p14="http://schemas.microsoft.com/office/powerpoint/2010/main" val="2005488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3" y="0"/>
            <a:ext cx="923824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6512" y="5810424"/>
            <a:ext cx="9180512" cy="1074960"/>
          </a:xfrm>
          <a:solidFill>
            <a:schemeClr val="tx1"/>
          </a:solidFill>
          <a:effectLst>
            <a:outerShdw blurRad="63500" dist="35921" dir="2700000" algn="ctr" rotWithShape="0">
              <a:schemeClr val="tx2">
                <a:alpha val="74998"/>
              </a:schemeClr>
            </a:outerShdw>
          </a:effectLst>
        </p:spPr>
        <p:txBody>
          <a:bodyPr anchor="ctr"/>
          <a:lstStyle/>
          <a:p>
            <a:pPr marL="712788" indent="-712788">
              <a:defRPr/>
            </a:pP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 الفكرة الرئيسية في عاموس </a:t>
            </a:r>
            <a:r>
              <a:rPr lang="en-US" b="1" dirty="0">
                <a:effectLst>
                  <a:glow rad="127000">
                    <a:schemeClr val="tx1"/>
                  </a:glow>
                </a:effectLst>
                <a:latin typeface="Arial" charset="0"/>
                <a:ea typeface="ＭＳ Ｐゴシック" charset="0"/>
                <a:cs typeface="ＭＳ Ｐゴシック" charset="0"/>
              </a:rPr>
              <a:t>—</a:t>
            </a:r>
          </a:p>
        </p:txBody>
      </p:sp>
      <p:sp>
        <p:nvSpPr>
          <p:cNvPr id="7" name="Rectangle 2"/>
          <p:cNvSpPr txBox="1">
            <a:spLocks noChangeArrowheads="1"/>
          </p:cNvSpPr>
          <p:nvPr/>
        </p:nvSpPr>
        <p:spPr bwMode="auto">
          <a:xfrm>
            <a:off x="0" y="116632"/>
            <a:ext cx="914400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charset="0"/>
                <a:ea typeface="ＭＳ Ｐゴシック" charset="0"/>
                <a:cs typeface="ＭＳ Ｐゴシック" charset="0"/>
              </a:rPr>
              <a:t>الله عادل</a:t>
            </a:r>
            <a:br>
              <a:rPr lang="en-US" b="1" dirty="0">
                <a:solidFill>
                  <a:srgbClr val="FFFFFF"/>
                </a:solidFill>
                <a:effectLst>
                  <a:glow rad="127000">
                    <a:srgbClr val="000000"/>
                  </a:glow>
                </a:effectLst>
                <a:latin typeface="Arial" charset="0"/>
                <a:ea typeface="ＭＳ Ｐゴシック" charset="0"/>
                <a:cs typeface="ＭＳ Ｐゴシック" charset="0"/>
              </a:rPr>
            </a:br>
            <a:r>
              <a:rPr lang="en-US" b="1" dirty="0">
                <a:solidFill>
                  <a:srgbClr val="FFFFFF"/>
                </a:solidFill>
                <a:effectLst>
                  <a:glow rad="127000">
                    <a:srgbClr val="000000"/>
                  </a:glow>
                </a:effectLst>
                <a:latin typeface="Arial" charset="0"/>
                <a:ea typeface="ＭＳ Ｐゴシック" charset="0"/>
                <a:cs typeface="ＭＳ Ｐゴシック" charset="0"/>
              </a:rPr>
              <a:t>—</a:t>
            </a:r>
            <a:r>
              <a:rPr lang="ar-JO" b="1" dirty="0">
                <a:solidFill>
                  <a:srgbClr val="FFFFFF"/>
                </a:solidFill>
                <a:effectLst>
                  <a:glow rad="127000">
                    <a:srgbClr val="000000"/>
                  </a:glow>
                </a:effectLst>
                <a:latin typeface="Arial" charset="0"/>
                <a:ea typeface="ＭＳ Ｐゴシック" charset="0"/>
                <a:cs typeface="ＭＳ Ｐゴシック" charset="0"/>
              </a:rPr>
              <a:t> ماضياً، حاضراً و مستقبلاً </a:t>
            </a:r>
            <a:r>
              <a:rPr lang="en-US" b="1" dirty="0">
                <a:solidFill>
                  <a:srgbClr val="FFFFFF"/>
                </a:solidFill>
                <a:effectLst>
                  <a:glow rad="127000">
                    <a:srgbClr val="000000"/>
                  </a:glow>
                </a:effectLst>
                <a:latin typeface="Arial" charset="0"/>
                <a:ea typeface="ＭＳ Ｐゴシック" charset="0"/>
                <a:cs typeface="ＭＳ Ｐゴシック" charset="0"/>
              </a:rPr>
              <a:t>—</a:t>
            </a:r>
            <a:br>
              <a:rPr lang="en-US" b="1" dirty="0">
                <a:solidFill>
                  <a:srgbClr val="FFFFFF"/>
                </a:solidFill>
                <a:effectLst>
                  <a:glow rad="127000">
                    <a:srgbClr val="000000"/>
                  </a:glow>
                </a:effectLst>
                <a:latin typeface="Arial" charset="0"/>
                <a:ea typeface="ＭＳ Ｐゴシック" charset="0"/>
                <a:cs typeface="ＭＳ Ｐゴシック" charset="0"/>
              </a:rPr>
            </a:br>
            <a:r>
              <a:rPr lang="ar-JO" b="1" dirty="0">
                <a:solidFill>
                  <a:srgbClr val="FFFFFF"/>
                </a:solidFill>
                <a:effectLst>
                  <a:glow rad="127000">
                    <a:srgbClr val="000000"/>
                  </a:glow>
                </a:effectLst>
                <a:latin typeface="Arial" charset="0"/>
                <a:ea typeface="ＭＳ Ｐゴシック" charset="0"/>
                <a:cs typeface="ＭＳ Ｐゴシック" charset="0"/>
              </a:rPr>
              <a:t>لذلك يجب أن نكون عادلين نحن أيضاً</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996966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أدان</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 الظلم في إسرائيل</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(عاموس 1: 1-9: 7)</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628800"/>
            <a:ext cx="9141958" cy="5229200"/>
          </a:xfrm>
          <a:prstGeom prst="rect">
            <a:avLst/>
          </a:prstGeom>
        </p:spPr>
      </p:pic>
    </p:spTree>
    <p:extLst>
      <p:ext uri="{BB962C8B-B14F-4D97-AF65-F5344CB8AC3E}">
        <p14:creationId xmlns:p14="http://schemas.microsoft.com/office/powerpoint/2010/main" val="372155845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marL="712788" indent="-712788">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سوف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يسترد</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 إسرائيل ليتمم وعوده (عاموس 9: 8-15)</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3" name="Picture 2"/>
          <p:cNvPicPr>
            <a:picLocks noChangeAspect="1"/>
          </p:cNvPicPr>
          <p:nvPr/>
        </p:nvPicPr>
        <p:blipFill>
          <a:blip r:embed="rId3"/>
          <a:stretch>
            <a:fillRect/>
          </a:stretch>
        </p:blipFill>
        <p:spPr>
          <a:xfrm>
            <a:off x="-32329" y="1628800"/>
            <a:ext cx="9144000" cy="5049508"/>
          </a:xfrm>
          <a:prstGeom prst="rect">
            <a:avLst/>
          </a:prstGeom>
        </p:spPr>
      </p:pic>
    </p:spTree>
    <p:extLst>
      <p:ext uri="{BB962C8B-B14F-4D97-AF65-F5344CB8AC3E}">
        <p14:creationId xmlns:p14="http://schemas.microsoft.com/office/powerpoint/2010/main" val="33926259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Amos Christians protect Muslims during prayer in the midst of the 2011 uprisings in Cairo, Egyp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4" y="0"/>
            <a:ext cx="913944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16024" y="21563"/>
            <a:ext cx="8172400" cy="909772"/>
          </a:xfrm>
          <a:effectLst>
            <a:outerShdw blurRad="63500" dist="35921" dir="2700000" algn="ctr" rotWithShape="0">
              <a:schemeClr val="tx2">
                <a:alpha val="74998"/>
              </a:schemeClr>
            </a:outerShdw>
          </a:effectLst>
        </p:spPr>
        <p:txBody>
          <a:bodyPr anchor="ctr"/>
          <a:lstStyle/>
          <a:p>
            <a:pPr>
              <a:defRPr/>
            </a:pPr>
            <a:r>
              <a:rPr lang="ar-JO" sz="4000" b="1" i="1" dirty="0">
                <a:effectLst>
                  <a:glow rad="127000">
                    <a:schemeClr val="tx1"/>
                  </a:glow>
                </a:effectLst>
                <a:latin typeface="Arial" charset="0"/>
                <a:ea typeface="ＭＳ Ｐゴシック" charset="0"/>
                <a:cs typeface="ＭＳ Ｐゴシック" charset="0"/>
              </a:rPr>
              <a:t>المسيحيون يحمون المسلمين</a:t>
            </a:r>
            <a:endParaRPr lang="en-US" sz="40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9520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charset="0"/>
                <a:ea typeface="ＭＳ Ｐゴシック" charset="0"/>
                <a:cs typeface="ＭＳ Ｐゴシック" charset="0"/>
              </a:rPr>
              <a:t>كيف نحارب الظلم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عاموس</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583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4033347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87273"/>
            <a:ext cx="9144000" cy="47707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6512" y="5810424"/>
            <a:ext cx="9180512" cy="1074960"/>
          </a:xfrm>
          <a:solidFill>
            <a:schemeClr val="tx1"/>
          </a:solidFill>
          <a:effectLst>
            <a:outerShdw blurRad="63500" dist="35921" dir="2700000" algn="ctr" rotWithShape="0">
              <a:schemeClr val="tx2">
                <a:alpha val="74998"/>
              </a:schemeClr>
            </a:outerShdw>
          </a:effectLst>
        </p:spPr>
        <p:txBody>
          <a:bodyPr anchor="ctr"/>
          <a:lstStyle/>
          <a:p>
            <a:pPr marL="712788" indent="-712788">
              <a:defRPr/>
            </a:pP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 محبة الكنيسة </a:t>
            </a:r>
            <a:r>
              <a:rPr lang="en-US" b="1" dirty="0">
                <a:effectLst>
                  <a:glow rad="127000">
                    <a:schemeClr val="tx1"/>
                  </a:glow>
                </a:effectLst>
                <a:latin typeface="Arial" charset="0"/>
                <a:ea typeface="ＭＳ Ｐゴシック" charset="0"/>
                <a:cs typeface="ＭＳ Ｐゴシック" charset="0"/>
              </a:rPr>
              <a:t>—</a:t>
            </a:r>
          </a:p>
        </p:txBody>
      </p:sp>
      <p:sp>
        <p:nvSpPr>
          <p:cNvPr id="7" name="Rectangle 2"/>
          <p:cNvSpPr txBox="1">
            <a:spLocks noChangeArrowheads="1"/>
          </p:cNvSpPr>
          <p:nvPr/>
        </p:nvSpPr>
        <p:spPr bwMode="auto">
          <a:xfrm>
            <a:off x="0" y="-99392"/>
            <a:ext cx="9144000" cy="1944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charset="0"/>
                <a:ea typeface="ＭＳ Ｐゴシック" charset="0"/>
                <a:cs typeface="ＭＳ Ｐゴシック" charset="0"/>
              </a:rPr>
              <a:t>نسعى للتأكد من عدم وجود أي عضو في حاجة للإيجار أو في وضع العمل القمعي ... الخ</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121670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0000CC"/>
        </a:solidFill>
        <a:effectLst/>
      </p:bgPr>
    </p:bg>
    <p:spTree>
      <p:nvGrpSpPr>
        <p:cNvPr id="1" name=""/>
        <p:cNvGrpSpPr/>
        <p:nvPr/>
      </p:nvGrpSpPr>
      <p:grpSpPr>
        <a:xfrm>
          <a:off x="0" y="0"/>
          <a:ext cx="0" cy="0"/>
          <a:chOff x="0" y="0"/>
          <a:chExt cx="0" cy="0"/>
        </a:xfrm>
      </p:grpSpPr>
      <p:pic>
        <p:nvPicPr>
          <p:cNvPr id="143362" name="Picture 4" descr="Hosea wealth.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2"/>
          <p:cNvSpPr>
            <a:spLocks noGrp="1" noChangeArrowheads="1"/>
          </p:cNvSpPr>
          <p:nvPr>
            <p:ph type="title"/>
          </p:nvPr>
        </p:nvSpPr>
        <p:spPr>
          <a:xfrm>
            <a:off x="685800" y="533400"/>
            <a:ext cx="7772400" cy="914400"/>
          </a:xfrm>
          <a:ln>
            <a:solidFill>
              <a:schemeClr val="bg1"/>
            </a:solidFill>
          </a:ln>
        </p:spPr>
        <p:txBody>
          <a:bodyPr/>
          <a:lstStyle/>
          <a:p>
            <a:pPr eaLnBrk="1" hangingPunct="1">
              <a:defRPr/>
            </a:pP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التطبيقات</a:t>
            </a:r>
            <a:endParaRPr lang="en-GB" dirty="0">
              <a:solidFill>
                <a:schemeClr val="bg1"/>
              </a:solidFill>
              <a:effectLst>
                <a:outerShdw blurRad="38100" dist="38100" dir="2700000" algn="tl">
                  <a:srgbClr val="000000"/>
                </a:outerShdw>
              </a:effectLst>
              <a:latin typeface="Arial" charset="0"/>
              <a:ea typeface="ＭＳ Ｐゴシック" charset="0"/>
              <a:cs typeface="Times New Roman" charset="0"/>
            </a:endParaRPr>
          </a:p>
        </p:txBody>
      </p:sp>
      <p:sp>
        <p:nvSpPr>
          <p:cNvPr id="143364" name="Text Box 4"/>
          <p:cNvSpPr txBox="1">
            <a:spLocks noChangeArrowheads="1"/>
          </p:cNvSpPr>
          <p:nvPr/>
        </p:nvSpPr>
        <p:spPr bwMode="auto">
          <a:xfrm>
            <a:off x="8274050" y="0"/>
            <a:ext cx="8771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chemeClr val="bg1"/>
                </a:solidFill>
                <a:latin typeface="Arial" charset="0"/>
                <a:cs typeface="Arial" charset="0"/>
              </a:rPr>
              <a:t>583</a:t>
            </a:r>
            <a:endParaRPr lang="en-US" sz="3200" b="1" dirty="0">
              <a:solidFill>
                <a:schemeClr val="bg1"/>
              </a:solidFill>
              <a:latin typeface="Arial" charset="0"/>
              <a:cs typeface="Arial" charset="0"/>
            </a:endParaRPr>
          </a:p>
        </p:txBody>
      </p:sp>
      <p:sp>
        <p:nvSpPr>
          <p:cNvPr id="36869" name="Rectangle 5"/>
          <p:cNvSpPr>
            <a:spLocks noChangeArrowheads="1"/>
          </p:cNvSpPr>
          <p:nvPr/>
        </p:nvSpPr>
        <p:spPr bwMode="auto">
          <a:xfrm>
            <a:off x="395536" y="1676400"/>
            <a:ext cx="8352928" cy="4953000"/>
          </a:xfrm>
          <a:prstGeom prst="rect">
            <a:avLst/>
          </a:prstGeom>
          <a:noFill/>
          <a:ln w="9525">
            <a:noFill/>
            <a:miter lim="800000"/>
            <a:headEnd/>
            <a:tailEnd/>
          </a:ln>
        </p:spPr>
        <p:txBody>
          <a:bodyPr/>
          <a:lstStyle/>
          <a:p>
            <a:pPr marL="14288" lvl="1" algn="r" rtl="1">
              <a:spcBef>
                <a:spcPct val="20000"/>
              </a:spcBef>
              <a:defRPr/>
            </a:pPr>
            <a:r>
              <a:rPr lang="ar-JO"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rPr>
              <a:t>المؤمنون الأثرياء لا يجب أن يتغامزوا بخصوص الظلم الإجتماعي :</a:t>
            </a:r>
            <a:endParaRPr lang="en-US"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endParaRPr>
          </a:p>
          <a:p>
            <a:pPr marL="342900" lvl="1" indent="-328613" algn="r" rtl="1">
              <a:spcBef>
                <a:spcPct val="20000"/>
              </a:spcBef>
              <a:defRPr/>
            </a:pPr>
            <a:r>
              <a:rPr lang="ar-JO"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rPr>
              <a:t>1. ما هي أنواع الظلم الإجتماعي التي تراها في بلدك ؟</a:t>
            </a:r>
            <a:endParaRPr lang="en-US"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endParaRPr>
          </a:p>
          <a:p>
            <a:pPr marL="342900" lvl="1" indent="-328613" algn="r" rtl="1">
              <a:spcBef>
                <a:spcPct val="20000"/>
              </a:spcBef>
              <a:defRPr/>
            </a:pPr>
            <a:r>
              <a:rPr lang="ar-JO"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rPr>
              <a:t>2. ما هي المسؤولية التي تتحملها الكنيسة لتصحيح هذه الأخطاء ؟</a:t>
            </a:r>
          </a:p>
          <a:p>
            <a:pPr marL="342900" lvl="1" indent="-328613" algn="r" rtl="1">
              <a:spcBef>
                <a:spcPct val="20000"/>
              </a:spcBef>
              <a:defRPr/>
            </a:pPr>
            <a:r>
              <a:rPr lang="ar-JO"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rPr>
              <a:t>3. ما الذي يدعوك الله لعمله بخصوص عدم المساواة الإجتماعية ؟</a:t>
            </a:r>
            <a:endParaRPr lang="en-GB"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Effect transition="in" filter="wipe(up)">
                                      <p:cBhvr>
                                        <p:cTn id="7" dur="500"/>
                                        <p:tgtEl>
                                          <p:spTgt spid="3686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6869">
                                            <p:txEl>
                                              <p:pRg st="1" end="1"/>
                                            </p:txEl>
                                          </p:spTgt>
                                        </p:tgtEl>
                                        <p:attrNameLst>
                                          <p:attrName>style.visibility</p:attrName>
                                        </p:attrNameLst>
                                      </p:cBhvr>
                                      <p:to>
                                        <p:strVal val="visible"/>
                                      </p:to>
                                    </p:set>
                                    <p:animEffect transition="in" filter="wipe(up)">
                                      <p:cBhvr>
                                        <p:cTn id="10" dur="500"/>
                                        <p:tgtEl>
                                          <p:spTgt spid="3686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6869">
                                            <p:txEl>
                                              <p:pRg st="2" end="2"/>
                                            </p:txEl>
                                          </p:spTgt>
                                        </p:tgtEl>
                                        <p:attrNameLst>
                                          <p:attrName>style.visibility</p:attrName>
                                        </p:attrNameLst>
                                      </p:cBhvr>
                                      <p:to>
                                        <p:strVal val="visible"/>
                                      </p:to>
                                    </p:set>
                                    <p:animEffect transition="in" filter="wipe(up)">
                                      <p:cBhvr>
                                        <p:cTn id="13" dur="500"/>
                                        <p:tgtEl>
                                          <p:spTgt spid="3686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869">
                                            <p:txEl>
                                              <p:pRg st="3" end="3"/>
                                            </p:txEl>
                                          </p:spTgt>
                                        </p:tgtEl>
                                        <p:attrNameLst>
                                          <p:attrName>style.visibility</p:attrName>
                                        </p:attrNameLst>
                                      </p:cBhvr>
                                      <p:to>
                                        <p:strVal val="visible"/>
                                      </p:to>
                                    </p:set>
                                    <p:animEffect transition="in" filter="wipe(up)">
                                      <p:cBhvr>
                                        <p:cTn id="16" dur="500"/>
                                        <p:tgtEl>
                                          <p:spTgt spid="36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Title 1"/>
          <p:cNvSpPr>
            <a:spLocks noGrp="1"/>
          </p:cNvSpPr>
          <p:nvPr>
            <p:ph type="title"/>
          </p:nvPr>
        </p:nvSpPr>
        <p:spPr>
          <a:xfrm>
            <a:off x="-1836738" y="620713"/>
            <a:ext cx="7772401" cy="1143000"/>
          </a:xfrm>
        </p:spPr>
        <p:txBody>
          <a:bodyPr/>
          <a:lstStyle/>
          <a:p>
            <a:pPr algn="l"/>
            <a:r>
              <a:rPr lang="en-US">
                <a:latin typeface="Arial" charset="0"/>
                <a:ea typeface="ＭＳ Ｐゴシック" charset="0"/>
                <a:cs typeface="Arial" charset="0"/>
              </a:rPr>
              <a:t>Black</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2767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13212</TotalTime>
  <Words>3530</Words>
  <Application>Microsoft Macintosh PowerPoint</Application>
  <PresentationFormat>On-screen Show (4:3)</PresentationFormat>
  <Paragraphs>758</Paragraphs>
  <Slides>98</Slides>
  <Notes>78</Notes>
  <HiddenSlides>0</HiddenSlides>
  <MMClips>0</MMClips>
  <ScaleCrop>false</ScaleCrop>
  <HeadingPairs>
    <vt:vector size="8" baseType="variant">
      <vt:variant>
        <vt:lpstr>Fonts Used</vt:lpstr>
      </vt:variant>
      <vt:variant>
        <vt:i4>11</vt:i4>
      </vt:variant>
      <vt:variant>
        <vt:lpstr>Theme</vt:lpstr>
      </vt:variant>
      <vt:variant>
        <vt:i4>20</vt:i4>
      </vt:variant>
      <vt:variant>
        <vt:lpstr>Embedded OLE Servers</vt:lpstr>
      </vt:variant>
      <vt:variant>
        <vt:i4>1</vt:i4>
      </vt:variant>
      <vt:variant>
        <vt:lpstr>Slide Titles</vt:lpstr>
      </vt:variant>
      <vt:variant>
        <vt:i4>98</vt:i4>
      </vt:variant>
    </vt:vector>
  </HeadingPairs>
  <TitlesOfParts>
    <vt:vector size="130" baseType="lpstr">
      <vt:lpstr>BONES</vt:lpstr>
      <vt:lpstr>Sherwood</vt:lpstr>
      <vt:lpstr>Arial</vt:lpstr>
      <vt:lpstr>Calibri</vt:lpstr>
      <vt:lpstr>Century Gothic</vt:lpstr>
      <vt:lpstr>Comic Sans MS</vt:lpstr>
      <vt:lpstr>Lucida Handwriting</vt:lpstr>
      <vt:lpstr>Times</vt:lpstr>
      <vt:lpstr>Times New Roman</vt:lpstr>
      <vt:lpstr>Trebuchet MS</vt:lpstr>
      <vt:lpstr>Wingdings</vt:lpstr>
      <vt:lpstr>Default Design</vt:lpstr>
      <vt:lpstr>1_Default Design</vt:lpstr>
      <vt:lpstr>2_Default Design</vt:lpstr>
      <vt:lpstr>3_Default Design</vt:lpstr>
      <vt:lpstr>4_Default Design</vt:lpstr>
      <vt:lpstr>49_Blank Presentation</vt:lpstr>
      <vt:lpstr>1_Orbit</vt:lpstr>
      <vt:lpstr>Office Theme</vt:lpstr>
      <vt:lpstr>Blank Presentation</vt:lpstr>
      <vt:lpstr>20_Default Design</vt:lpstr>
      <vt:lpstr>13_Office Theme</vt:lpstr>
      <vt:lpstr>1_Radar</vt:lpstr>
      <vt:lpstr>6_Default Design</vt:lpstr>
      <vt:lpstr>7_Default Design</vt:lpstr>
      <vt:lpstr>8_Default Design</vt:lpstr>
      <vt:lpstr>Desk Lamp</vt:lpstr>
      <vt:lpstr>10_Default Design</vt:lpstr>
      <vt:lpstr>Bright Balloons</vt:lpstr>
      <vt:lpstr>11_Default Design</vt:lpstr>
      <vt:lpstr>9_Default Design</vt:lpstr>
      <vt:lpstr>Photo Editor Photo</vt:lpstr>
      <vt:lpstr>عاموس</vt:lpstr>
      <vt:lpstr>الكلمة المفتاحية</vt:lpstr>
      <vt:lpstr>سؤال لمجموعات المناقشة</vt:lpstr>
      <vt:lpstr>ماذا عنك ؟</vt:lpstr>
      <vt:lpstr>كيف يتجاوب الله مع الظلم ؟</vt:lpstr>
      <vt:lpstr>الآية المفتاحية</vt:lpstr>
      <vt:lpstr>الإثنا عشر</vt:lpstr>
      <vt:lpstr>الأنبياء الصغار – فائدة عظيمة</vt:lpstr>
      <vt:lpstr>عاموس 1 </vt:lpstr>
      <vt:lpstr>النبي عاموس</vt:lpstr>
      <vt:lpstr>متى كتب عاموس ؟</vt:lpstr>
      <vt:lpstr>التوسع الآشوري</vt:lpstr>
      <vt:lpstr>الإطار : القوة الأشورية</vt:lpstr>
      <vt:lpstr>التوسع  تحت حكم يربعام 2</vt:lpstr>
      <vt:lpstr>مش من العاج من زمن عاموس</vt:lpstr>
      <vt:lpstr>مخاطر الرخاء</vt:lpstr>
      <vt:lpstr>Placing the Prophets</vt:lpstr>
      <vt:lpstr>التأليف و التاريخ</vt:lpstr>
      <vt:lpstr>أين تقوع ؟</vt:lpstr>
      <vt:lpstr>نظرة الله للظلم</vt:lpstr>
      <vt:lpstr>الخلفية التاريخية</vt:lpstr>
      <vt:lpstr>عاموس</vt:lpstr>
      <vt:lpstr>الخصائص</vt:lpstr>
      <vt:lpstr>كيف تجاوب الله مع الظلم ؟</vt:lpstr>
      <vt:lpstr>Placing the Prophets</vt:lpstr>
      <vt:lpstr>1. أدان الله الظلم في إسرائيل (عاموس 1: 1-9: 7)</vt:lpstr>
      <vt:lpstr>دينونة                ضد                    الأمم             (عاموس 1-2)</vt:lpstr>
      <vt:lpstr>دينونة ضد الأمم (عاموس 1-2)</vt:lpstr>
      <vt:lpstr>سيدين الله دمشق</vt:lpstr>
      <vt:lpstr>سيدين الله فلسطين</vt:lpstr>
      <vt:lpstr>سيدين الله فينيقية</vt:lpstr>
      <vt:lpstr>سيدين الله أدوم</vt:lpstr>
      <vt:lpstr>سيدين الله عمون</vt:lpstr>
      <vt:lpstr>عاموس 2 </vt:lpstr>
      <vt:lpstr>سيدين الله مؤاب</vt:lpstr>
      <vt:lpstr>سيدين الله يهوذا</vt:lpstr>
      <vt:lpstr>سيدين الله إسرائيل</vt:lpstr>
      <vt:lpstr>سيدين الله إسرائيل</vt:lpstr>
      <vt:lpstr>Book Chart</vt:lpstr>
      <vt:lpstr>عاموس 3 </vt:lpstr>
      <vt:lpstr>Book Chart</vt:lpstr>
      <vt:lpstr>ثلاث عظات (عاموس 3-6)</vt:lpstr>
      <vt:lpstr>Listen more, Speak less</vt:lpstr>
      <vt:lpstr>“اسمع"</vt:lpstr>
      <vt:lpstr>ملك</vt:lpstr>
      <vt:lpstr>أذن</vt:lpstr>
      <vt:lpstr>عين</vt:lpstr>
      <vt:lpstr>واحد</vt:lpstr>
      <vt:lpstr>قلب</vt:lpstr>
      <vt:lpstr>المسيح</vt:lpstr>
      <vt:lpstr>”اسمع"</vt:lpstr>
      <vt:lpstr>ثلاث عظات (عاموس 3-6)</vt:lpstr>
      <vt:lpstr>Book Chart</vt:lpstr>
      <vt:lpstr>Book Chart</vt:lpstr>
      <vt:lpstr>عاموس 4 </vt:lpstr>
      <vt:lpstr>ثلاث عظات (عاموس 3-6)</vt:lpstr>
      <vt:lpstr>اسمعوا هذا القول يا بقرات باشان التي في جبل السامرة الظالمة المساكين الساحقة البائسين القائلة لسادتها هات لنشرب (عاموس 4: 1)</vt:lpstr>
      <vt:lpstr>Ivory Comb</vt:lpstr>
      <vt:lpstr>عاموس 5 </vt:lpstr>
      <vt:lpstr>ثلاث عظات (عاموس 3-6)</vt:lpstr>
      <vt:lpstr>خطايا الظلم</vt:lpstr>
      <vt:lpstr>خطايا الظلم</vt:lpstr>
      <vt:lpstr>عاموس</vt:lpstr>
      <vt:lpstr>عاموس 6 </vt:lpstr>
      <vt:lpstr>خطايا الظلم</vt:lpstr>
      <vt:lpstr>عاموس 7 </vt:lpstr>
      <vt:lpstr>رؤيا الجراد – عاموس 7: 1-3</vt:lpstr>
      <vt:lpstr>رؤيا النار – عاموس 7: 4-6</vt:lpstr>
      <vt:lpstr>رؤيا الزيج (عاموس 7: 7-8)</vt:lpstr>
      <vt:lpstr>عاموس 8 </vt:lpstr>
      <vt:lpstr>رؤيا سلة القطاف – عاموس 8: 1-3</vt:lpstr>
      <vt:lpstr>عاموس 8: 11-13</vt:lpstr>
      <vt:lpstr>عاموس 8: 11-13</vt:lpstr>
      <vt:lpstr>عاموس 9 </vt:lpstr>
      <vt:lpstr>رؤيا الأعمدة المنسحقة عاموس 9: 1</vt:lpstr>
      <vt:lpstr>1. أدان الله الظلم في إسرائيل (عاموس 1: 1-9: 7)</vt:lpstr>
      <vt:lpstr>2. سوف يسترد الله إسرائيل ليتمم وعوده (عاموس 9: 8-15) </vt:lpstr>
      <vt:lpstr>—أ. و. توزر—</vt:lpstr>
      <vt:lpstr>عاموس</vt:lpstr>
      <vt:lpstr>هل تستطيع استرداد خيمة ساقطة ؟</vt:lpstr>
      <vt:lpstr>عاموس 9: 11</vt:lpstr>
      <vt:lpstr>عاموس 9: 11</vt:lpstr>
      <vt:lpstr>عاموس</vt:lpstr>
      <vt:lpstr>عاموس 9: 11-12</vt:lpstr>
      <vt:lpstr>قاد بطرس 3000 إلى المسيح في يوم الخمسين</vt:lpstr>
      <vt:lpstr>عاموس 9: 13أ</vt:lpstr>
      <vt:lpstr>عاموس 9: 13ب</vt:lpstr>
      <vt:lpstr>عاموس 9: 14-15</vt:lpstr>
      <vt:lpstr>ازدياد أرض إسرائيل</vt:lpstr>
      <vt:lpstr>كيف يتجاوب الله مع الظلم ؟</vt:lpstr>
      <vt:lpstr>— الفكرة الرئيسية في عاموس —</vt:lpstr>
      <vt:lpstr>1. أدان الله الظلم في إسرائيل (عاموس 1: 1-9: 7)</vt:lpstr>
      <vt:lpstr>2. سوف يسترد الله إسرائيل ليتمم وعوده (عاموس 9: 8-15) </vt:lpstr>
      <vt:lpstr>المسيحيون يحمون المسلمين</vt:lpstr>
      <vt:lpstr>— محبة الكنيسة —</vt:lpstr>
      <vt:lpstr>التطبيقات</vt:lpstr>
      <vt:lpstr>Black</vt:lpstr>
      <vt:lpstr>وعظ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K. Huan</dc:creator>
  <cp:lastModifiedBy>Rick Griffith</cp:lastModifiedBy>
  <cp:revision>302</cp:revision>
  <dcterms:created xsi:type="dcterms:W3CDTF">2002-01-24T10:51:41Z</dcterms:created>
  <dcterms:modified xsi:type="dcterms:W3CDTF">2022-06-12T13:16:21Z</dcterms:modified>
</cp:coreProperties>
</file>