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4.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821" r:id="rId2"/>
    <p:sldMasterId id="2147484053" r:id="rId3"/>
    <p:sldMasterId id="2147484161" r:id="rId4"/>
    <p:sldMasterId id="2147484347" r:id="rId5"/>
    <p:sldMasterId id="2147484359" r:id="rId6"/>
    <p:sldMasterId id="2147484375" r:id="rId7"/>
    <p:sldMasterId id="2147484548" r:id="rId8"/>
    <p:sldMasterId id="2147485917" r:id="rId9"/>
    <p:sldMasterId id="2147485943" r:id="rId10"/>
    <p:sldMasterId id="2147485982" r:id="rId11"/>
    <p:sldMasterId id="2147485994" r:id="rId12"/>
    <p:sldMasterId id="2147486006" r:id="rId13"/>
    <p:sldMasterId id="2147486019" r:id="rId14"/>
    <p:sldMasterId id="2147486021" r:id="rId15"/>
    <p:sldMasterId id="2147486034" r:id="rId16"/>
    <p:sldMasterId id="2147486071" r:id="rId17"/>
    <p:sldMasterId id="2147486083" r:id="rId18"/>
  </p:sldMasterIdLst>
  <p:notesMasterIdLst>
    <p:notesMasterId r:id="rId128"/>
  </p:notesMasterIdLst>
  <p:sldIdLst>
    <p:sldId id="396" r:id="rId19"/>
    <p:sldId id="425" r:id="rId20"/>
    <p:sldId id="430" r:id="rId21"/>
    <p:sldId id="397" r:id="rId22"/>
    <p:sldId id="345" r:id="rId23"/>
    <p:sldId id="398" r:id="rId24"/>
    <p:sldId id="399" r:id="rId25"/>
    <p:sldId id="434" r:id="rId26"/>
    <p:sldId id="438" r:id="rId27"/>
    <p:sldId id="368" r:id="rId28"/>
    <p:sldId id="369" r:id="rId29"/>
    <p:sldId id="322" r:id="rId30"/>
    <p:sldId id="300" r:id="rId31"/>
    <p:sldId id="439" r:id="rId32"/>
    <p:sldId id="440" r:id="rId33"/>
    <p:sldId id="524" r:id="rId34"/>
    <p:sldId id="447" r:id="rId35"/>
    <p:sldId id="336" r:id="rId36"/>
    <p:sldId id="346" r:id="rId37"/>
    <p:sldId id="382" r:id="rId38"/>
    <p:sldId id="526" r:id="rId39"/>
    <p:sldId id="437" r:id="rId40"/>
    <p:sldId id="259" r:id="rId41"/>
    <p:sldId id="284" r:id="rId42"/>
    <p:sldId id="261" r:id="rId43"/>
    <p:sldId id="347" r:id="rId44"/>
    <p:sldId id="389" r:id="rId45"/>
    <p:sldId id="390" r:id="rId46"/>
    <p:sldId id="391" r:id="rId47"/>
    <p:sldId id="349" r:id="rId48"/>
    <p:sldId id="348" r:id="rId49"/>
    <p:sldId id="289" r:id="rId50"/>
    <p:sldId id="288" r:id="rId51"/>
    <p:sldId id="283" r:id="rId52"/>
    <p:sldId id="387" r:id="rId53"/>
    <p:sldId id="307" r:id="rId54"/>
    <p:sldId id="308" r:id="rId55"/>
    <p:sldId id="291" r:id="rId56"/>
    <p:sldId id="337" r:id="rId57"/>
    <p:sldId id="356" r:id="rId58"/>
    <p:sldId id="358" r:id="rId59"/>
    <p:sldId id="359" r:id="rId60"/>
    <p:sldId id="357" r:id="rId61"/>
    <p:sldId id="360" r:id="rId62"/>
    <p:sldId id="287" r:id="rId63"/>
    <p:sldId id="286" r:id="rId64"/>
    <p:sldId id="542" r:id="rId65"/>
    <p:sldId id="299" r:id="rId66"/>
    <p:sldId id="361" r:id="rId67"/>
    <p:sldId id="362" r:id="rId68"/>
    <p:sldId id="339" r:id="rId69"/>
    <p:sldId id="340" r:id="rId70"/>
    <p:sldId id="395" r:id="rId71"/>
    <p:sldId id="432" r:id="rId72"/>
    <p:sldId id="459" r:id="rId73"/>
    <p:sldId id="460" r:id="rId74"/>
    <p:sldId id="461" r:id="rId75"/>
    <p:sldId id="429" r:id="rId76"/>
    <p:sldId id="4442" r:id="rId77"/>
    <p:sldId id="522" r:id="rId78"/>
    <p:sldId id="523" r:id="rId79"/>
    <p:sldId id="543" r:id="rId80"/>
    <p:sldId id="402" r:id="rId81"/>
    <p:sldId id="403" r:id="rId82"/>
    <p:sldId id="446" r:id="rId83"/>
    <p:sldId id="310" r:id="rId84"/>
    <p:sldId id="317" r:id="rId85"/>
    <p:sldId id="318" r:id="rId86"/>
    <p:sldId id="319" r:id="rId87"/>
    <p:sldId id="320" r:id="rId88"/>
    <p:sldId id="316" r:id="rId89"/>
    <p:sldId id="271" r:id="rId90"/>
    <p:sldId id="294" r:id="rId91"/>
    <p:sldId id="293" r:id="rId92"/>
    <p:sldId id="525" r:id="rId93"/>
    <p:sldId id="383" r:id="rId94"/>
    <p:sldId id="338" r:id="rId95"/>
    <p:sldId id="352" r:id="rId96"/>
    <p:sldId id="541" r:id="rId97"/>
    <p:sldId id="385" r:id="rId98"/>
    <p:sldId id="386" r:id="rId99"/>
    <p:sldId id="363" r:id="rId100"/>
    <p:sldId id="366" r:id="rId101"/>
    <p:sldId id="367" r:id="rId102"/>
    <p:sldId id="372" r:id="rId103"/>
    <p:sldId id="365" r:id="rId104"/>
    <p:sldId id="373" r:id="rId105"/>
    <p:sldId id="377" r:id="rId106"/>
    <p:sldId id="458" r:id="rId107"/>
    <p:sldId id="381" r:id="rId108"/>
    <p:sldId id="379" r:id="rId109"/>
    <p:sldId id="380" r:id="rId110"/>
    <p:sldId id="375" r:id="rId111"/>
    <p:sldId id="401" r:id="rId112"/>
    <p:sldId id="450" r:id="rId113"/>
    <p:sldId id="404" r:id="rId114"/>
    <p:sldId id="405" r:id="rId115"/>
    <p:sldId id="454" r:id="rId116"/>
    <p:sldId id="457" r:id="rId117"/>
    <p:sldId id="464" r:id="rId118"/>
    <p:sldId id="520" r:id="rId119"/>
    <p:sldId id="521" r:id="rId120"/>
    <p:sldId id="431" r:id="rId121"/>
    <p:sldId id="433" r:id="rId122"/>
    <p:sldId id="411" r:id="rId123"/>
    <p:sldId id="452" r:id="rId124"/>
    <p:sldId id="453" r:id="rId125"/>
    <p:sldId id="297" r:id="rId126"/>
    <p:sldId id="328" r:id="rId1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00"/>
    <a:srgbClr val="FFFF99"/>
    <a:srgbClr val="666699"/>
    <a:srgbClr val="A50021"/>
    <a:srgbClr val="F0EFE0"/>
    <a:srgbClr val="1F40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34"/>
    <p:restoredTop sz="75269" autoAdjust="0"/>
  </p:normalViewPr>
  <p:slideViewPr>
    <p:cSldViewPr>
      <p:cViewPr varScale="1">
        <p:scale>
          <a:sx n="83" d="100"/>
          <a:sy n="83" d="100"/>
        </p:scale>
        <p:origin x="200" y="1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presProps" Target="presProps.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theme" Target="theme/theme1.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Times New Roman" pitchFamily="-112" charset="0"/>
                <a:ea typeface="+mn-ea"/>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1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1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latin typeface="Times New Roman" charset="0"/>
              </a:defRPr>
            </a:lvl1pPr>
          </a:lstStyle>
          <a:p>
            <a:pPr>
              <a:defRPr/>
            </a:pPr>
            <a:fld id="{93DA688C-5BD7-C344-B3B7-D1D16C19A52A}" type="slidenum">
              <a:rPr lang="en-US"/>
              <a:pPr>
                <a:defRPr/>
              </a:pPr>
              <a:t>‹#›</a:t>
            </a:fld>
            <a:endParaRPr lang="en-US"/>
          </a:p>
        </p:txBody>
      </p:sp>
    </p:spTree>
    <p:extLst>
      <p:ext uri="{BB962C8B-B14F-4D97-AF65-F5344CB8AC3E}">
        <p14:creationId xmlns:p14="http://schemas.microsoft.com/office/powerpoint/2010/main" val="42195923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a:solidFill>
                  <a:schemeClr val="tx1"/>
                </a:solidFill>
                <a:effectLst/>
                <a:latin typeface="Arial"/>
                <a:ea typeface="ＭＳ Ｐゴシック" pitchFamily="-112" charset="-128"/>
                <a:cs typeface="Arial"/>
              </a:rPr>
              <a:t>.</a:t>
            </a:r>
            <a:endParaRPr lang="en-US"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9C4AC-8126-4F46-B116-56920B11B3E4}" type="slidenum">
              <a:rPr lang="en-US" sz="1200">
                <a:solidFill>
                  <a:srgbClr val="000000"/>
                </a:solidFill>
                <a:latin typeface="Times New Roman" charset="0"/>
              </a:rPr>
              <a:pPr/>
              <a:t>12</a:t>
            </a:fld>
            <a:endParaRPr lang="en-US" sz="1200">
              <a:solidFill>
                <a:srgbClr val="000000"/>
              </a:solidFill>
              <a:latin typeface="Times New Roman"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God's instrument of discipline was this pagan Babylonian</a:t>
            </a:r>
            <a:r>
              <a:rPr lang="en-US" baseline="0">
                <a:latin typeface="Arial"/>
                <a:cs typeface="Arial"/>
              </a:rPr>
              <a:t> 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13</a:t>
            </a:fld>
            <a:endParaRPr lang="en-US"/>
          </a:p>
        </p:txBody>
      </p:sp>
    </p:spTree>
    <p:extLst>
      <p:ext uri="{BB962C8B-B14F-4D97-AF65-F5344CB8AC3E}">
        <p14:creationId xmlns:p14="http://schemas.microsoft.com/office/powerpoint/2010/main" val="296840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First, what should we do when we are disciplined</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0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5907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Be disciplined or you will be disciplined. </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4576D-F20A-5847-9B08-E7003D406CCE}" type="slidenum">
              <a:rPr lang="en-US" sz="1200">
                <a:latin typeface="Times New Roman" charset="0"/>
              </a:rPr>
              <a:pPr/>
              <a:t>32</a:t>
            </a:fld>
            <a:endParaRPr lang="en-US" sz="1200">
              <a:latin typeface="Times New Roma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Mali: mature gregarious adults copulating (Tamesna, 11/03) http://www.fao.org/NEWS/GLOBAL/LOCUSTS/outbreakpix03.htm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a:defRPr/>
            </a:pPr>
            <a:fld id="{93DA688C-5BD7-C344-B3B7-D1D16C19A52A}" type="slidenum">
              <a:rPr lang="en-US" smtClean="0"/>
              <a:pPr>
                <a:defRPr/>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61008-B160-744C-9829-F5B036D039DE}" type="slidenum">
              <a:rPr lang="en-US" sz="1200">
                <a:solidFill>
                  <a:srgbClr val="000000"/>
                </a:solidFill>
                <a:latin typeface="Times New Roman" charset="0"/>
              </a:rPr>
              <a:pPr/>
              <a:t>37</a:t>
            </a:fld>
            <a:endParaRPr lang="en-US" sz="1200">
              <a:solidFill>
                <a:srgbClr val="000000"/>
              </a:solidFill>
              <a:latin typeface="Times New Roman"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a:solidFill>
                <a:srgbClr val="FFFF00"/>
              </a:solidFill>
              <a:latin typeface="Arial"/>
              <a:ea typeface="宋体" charset="0"/>
              <a:cs typeface="Arial"/>
            </a:endParaRPr>
          </a:p>
          <a:p>
            <a:pPr eaLnBrk="1" hangingPunct="1">
              <a:lnSpc>
                <a:spcPct val="90000"/>
              </a:lnSpc>
              <a:spcBef>
                <a:spcPct val="20000"/>
              </a:spcBef>
              <a:buFont typeface="Wingdings" charset="0"/>
              <a:buNone/>
            </a:pPr>
            <a:r>
              <a:rPr lang="en-US" altLang="zh-CN" sz="3100" b="0">
                <a:solidFill>
                  <a:srgbClr val="FFFF00"/>
                </a:solidFill>
                <a:latin typeface="Arial"/>
                <a:ea typeface="宋体" charset="0"/>
                <a:cs typeface="Arial"/>
              </a:rPr>
              <a:t>The curses of prophets</a:t>
            </a:r>
            <a:r>
              <a:rPr lang="en-US" altLang="zh-CN" sz="3100" b="0" baseline="0">
                <a:solidFill>
                  <a:srgbClr val="FFFF00"/>
                </a:solidFill>
                <a:latin typeface="Arial"/>
                <a:ea typeface="宋体" charset="0"/>
                <a:cs typeface="Arial"/>
              </a:rPr>
              <a:t> like Joel are based on God's warnings to Israel hundreds of years earlier in Deut 28.</a:t>
            </a:r>
            <a:endParaRPr lang="en-US" b="0">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Desert leaping locust</a:t>
            </a:r>
          </a:p>
        </p:txBody>
      </p:sp>
      <p:sp>
        <p:nvSpPr>
          <p:cNvPr id="1792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12C28D-353D-8949-B0E1-531EEDA1C77B}" type="slidenum">
              <a:rPr lang="en-US" sz="1200">
                <a:latin typeface="Times New Roman" charset="0"/>
              </a:rPr>
              <a:pPr/>
              <a:t>46</a:t>
            </a:fld>
            <a:endParaRPr lang="en-US" sz="120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51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52</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52</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a:ea typeface="ＭＳ Ｐゴシック" pitchFamily="-112" charset="-128"/>
                <a:cs typeface="Arial"/>
              </a:rPr>
              <a:t>God’s disciplining us should motivate us to seek the Lord</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dirty="0">
                <a:solidFill>
                  <a:schemeClr val="tx1"/>
                </a:solidFill>
                <a:effectLst/>
                <a:latin typeface="Arial"/>
                <a:ea typeface="ＭＳ Ｐゴシック" pitchFamily="-112" charset="-128"/>
                <a:cs typeface="Arial"/>
              </a:rPr>
              <a:t>.</a:t>
            </a:r>
            <a:endParaRPr lang="en-US" dirty="0">
              <a:solidFill>
                <a:schemeClr val="tx1"/>
              </a:solidFill>
              <a:latin typeface="Arial"/>
              <a:cs typeface="Arial"/>
            </a:endParaRPr>
          </a:p>
          <a:p>
            <a:endParaRPr lang="en-US" dirty="0">
              <a:solidFill>
                <a:schemeClr val="tx1"/>
              </a:solidFill>
              <a:latin typeface="Arial"/>
              <a:cs typeface="Arial"/>
            </a:endParaRPr>
          </a:p>
          <a:p>
            <a:r>
              <a:rPr lang="en-US" dirty="0">
                <a:solidFill>
                  <a:schemeClr val="tx1"/>
                </a:solidFill>
                <a:latin typeface="Arial"/>
                <a:cs typeface="Arial"/>
                <a:hlinkClick r:id="rId3"/>
              </a:rPr>
              <a:t>Home</a:t>
            </a:r>
            <a:r>
              <a:rPr lang="en-US" dirty="0">
                <a:solidFill>
                  <a:schemeClr val="tx1"/>
                </a:solidFill>
                <a:latin typeface="Arial"/>
                <a:cs typeface="Arial"/>
              </a:rPr>
              <a:t> &gt; </a:t>
            </a:r>
            <a:r>
              <a:rPr lang="en-US" dirty="0">
                <a:solidFill>
                  <a:schemeClr val="tx1"/>
                </a:solidFill>
                <a:latin typeface="Arial"/>
                <a:cs typeface="Arial"/>
                <a:hlinkClick r:id="rId4"/>
              </a:rPr>
              <a:t>2015 </a:t>
            </a:r>
            <a:r>
              <a:rPr lang="en-US" dirty="0">
                <a:solidFill>
                  <a:schemeClr val="tx1"/>
                </a:solidFill>
                <a:latin typeface="Arial"/>
                <a:cs typeface="Arial"/>
              </a:rPr>
              <a:t>&gt; </a:t>
            </a:r>
            <a:r>
              <a:rPr lang="en-US" dirty="0">
                <a:solidFill>
                  <a:schemeClr val="tx1"/>
                </a:solidFill>
                <a:latin typeface="Arial"/>
                <a:cs typeface="Arial"/>
                <a:hlinkClick r:id="rId5"/>
              </a:rPr>
              <a:t>July</a:t>
            </a:r>
            <a:endParaRPr lang="en-US" dirty="0">
              <a:solidFill>
                <a:schemeClr val="tx1"/>
              </a:solidFill>
              <a:latin typeface="Arial"/>
              <a:cs typeface="Arial"/>
            </a:endParaRPr>
          </a:p>
          <a:p>
            <a:r>
              <a:rPr lang="en-US" dirty="0">
                <a:solidFill>
                  <a:schemeClr val="tx1"/>
                </a:solidFill>
                <a:latin typeface="Arial"/>
                <a:cs typeface="Arial"/>
              </a:rPr>
              <a:t>Jul 3, 2015</a:t>
            </a:r>
          </a:p>
          <a:p>
            <a:r>
              <a:rPr lang="en-US" b="1" dirty="0">
                <a:solidFill>
                  <a:schemeClr val="tx1"/>
                </a:solidFill>
                <a:latin typeface="Arial"/>
                <a:cs typeface="Arial"/>
              </a:rPr>
              <a:t>God and Country: Americans' Views of God's 'Relationship' with the U.S</a:t>
            </a:r>
          </a:p>
          <a:p>
            <a:r>
              <a:rPr lang="en-US" dirty="0">
                <a:solidFill>
                  <a:schemeClr val="tx1"/>
                </a:solidFill>
                <a:latin typeface="Arial"/>
                <a:cs typeface="Arial"/>
              </a:rPr>
              <a:t>What do Americans think about the United States and God? Fascinating new data. |</a:t>
            </a:r>
          </a:p>
          <a:p>
            <a:r>
              <a:rPr lang="en-US" dirty="0">
                <a:solidFill>
                  <a:schemeClr val="tx1"/>
                </a:solidFill>
                <a:latin typeface="Arial"/>
                <a:cs typeface="Arial"/>
              </a:rPr>
              <a:t>Ed Stetzer</a:t>
            </a:r>
          </a:p>
          <a:p>
            <a:r>
              <a:rPr lang="en-US" dirty="0">
                <a:solidFill>
                  <a:schemeClr val="tx1"/>
                </a:solidFill>
                <a:latin typeface="Arial"/>
                <a:cs typeface="Arial"/>
              </a:rPr>
              <a:t>http://</a:t>
            </a:r>
            <a:r>
              <a:rPr lang="en-US" dirty="0" err="1">
                <a:solidFill>
                  <a:schemeClr val="tx1"/>
                </a:solidFill>
                <a:latin typeface="Arial"/>
                <a:cs typeface="Arial"/>
              </a:rPr>
              <a:t>www.christianitytoday.com</a:t>
            </a:r>
            <a:r>
              <a:rPr lang="en-US" dirty="0">
                <a:solidFill>
                  <a:schemeClr val="tx1"/>
                </a:solidFill>
                <a:latin typeface="Arial"/>
                <a:cs typeface="Arial"/>
              </a:rPr>
              <a:t>/</a:t>
            </a:r>
            <a:r>
              <a:rPr lang="en-US" dirty="0" err="1">
                <a:solidFill>
                  <a:schemeClr val="tx1"/>
                </a:solidFill>
                <a:latin typeface="Arial"/>
                <a:cs typeface="Arial"/>
              </a:rPr>
              <a:t>edstetzer</a:t>
            </a:r>
            <a:r>
              <a:rPr lang="en-US" dirty="0">
                <a:solidFill>
                  <a:schemeClr val="tx1"/>
                </a:solidFill>
                <a:latin typeface="Arial"/>
                <a:cs typeface="Arial"/>
              </a:rPr>
              <a:t>/2015/july/god-and-country-new-research-on-</a:t>
            </a:r>
            <a:r>
              <a:rPr lang="en-US" dirty="0" err="1">
                <a:solidFill>
                  <a:schemeClr val="tx1"/>
                </a:solidFill>
                <a:latin typeface="Arial"/>
                <a:cs typeface="Arial"/>
              </a:rPr>
              <a:t>americans</a:t>
            </a:r>
            <a:r>
              <a:rPr lang="en-US" dirty="0">
                <a:solidFill>
                  <a:schemeClr val="tx1"/>
                </a:solidFill>
                <a:latin typeface="Arial"/>
                <a:cs typeface="Arial"/>
              </a:rPr>
              <a:t>-views-of-</a:t>
            </a:r>
            <a:r>
              <a:rPr lang="en-US" dirty="0" err="1">
                <a:solidFill>
                  <a:schemeClr val="tx1"/>
                </a:solidFill>
                <a:latin typeface="Arial"/>
                <a:cs typeface="Arial"/>
              </a:rPr>
              <a:t>country.html</a:t>
            </a:r>
            <a:endParaRPr lang="en-US" dirty="0">
              <a:solidFill>
                <a:schemeClr val="tx1"/>
              </a:solidFill>
              <a:latin typeface="Arial"/>
              <a:cs typeface="Arial"/>
            </a:endParaRPr>
          </a:p>
          <a:p>
            <a:r>
              <a:rPr lang="en-US" dirty="0">
                <a:solidFill>
                  <a:schemeClr val="tx1"/>
                </a:solidFill>
                <a:latin typeface="Arial"/>
                <a:cs typeface="Arial"/>
              </a:rPr>
              <a:t>Accessed 9 April 2017</a:t>
            </a:r>
          </a:p>
          <a:p>
            <a:r>
              <a:rPr lang="en-US" dirty="0">
                <a:solidFill>
                  <a:schemeClr val="tx1"/>
                </a:solidFill>
                <a:latin typeface="Arial"/>
                <a:cs typeface="Arial"/>
              </a:rPr>
              <a:t>Happy Fourth of July weekend folks, my American readers!</a:t>
            </a:r>
          </a:p>
          <a:p>
            <a:r>
              <a:rPr lang="en-US" dirty="0">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dirty="0">
                <a:solidFill>
                  <a:schemeClr val="tx1"/>
                </a:solidFill>
                <a:latin typeface="Arial"/>
                <a:cs typeface="Arial"/>
              </a:rPr>
              <a:t>As </a:t>
            </a:r>
            <a:r>
              <a:rPr lang="en-US" dirty="0">
                <a:solidFill>
                  <a:schemeClr val="tx1"/>
                </a:solidFill>
                <a:latin typeface="Arial"/>
                <a:cs typeface="Arial"/>
                <a:hlinkClick r:id="rId6"/>
              </a:rPr>
              <a:t>I explained in a post last year</a:t>
            </a:r>
            <a:r>
              <a:rPr lang="en-US" dirty="0">
                <a:solidFill>
                  <a:schemeClr val="tx1"/>
                </a:solidFill>
                <a:latin typeface="Arial"/>
                <a:cs typeface="Arial"/>
              </a:rPr>
              <a:t>:</a:t>
            </a:r>
          </a:p>
          <a:p>
            <a:r>
              <a:rPr lang="en-US" dirty="0">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dirty="0">
                <a:solidFill>
                  <a:schemeClr val="tx1"/>
                </a:solidFill>
                <a:latin typeface="Arial"/>
                <a:cs typeface="Arial"/>
              </a:rPr>
              <a:t>Just this week, </a:t>
            </a:r>
            <a:r>
              <a:rPr lang="en-US" dirty="0">
                <a:solidFill>
                  <a:schemeClr val="tx1"/>
                </a:solidFill>
                <a:latin typeface="Arial"/>
                <a:cs typeface="Arial"/>
                <a:hlinkClick r:id="rId7"/>
              </a:rPr>
              <a:t>LifeWay Research</a:t>
            </a:r>
            <a:r>
              <a:rPr lang="en-US" dirty="0">
                <a:solidFill>
                  <a:schemeClr val="tx1"/>
                </a:solidFill>
                <a:latin typeface="Arial"/>
                <a:cs typeface="Arial"/>
              </a:rPr>
              <a:t> released </a:t>
            </a:r>
            <a:r>
              <a:rPr lang="en-US" dirty="0">
                <a:solidFill>
                  <a:schemeClr val="tx1"/>
                </a:solidFill>
                <a:latin typeface="Arial"/>
                <a:cs typeface="Arial"/>
                <a:hlinkClick r:id="rId8"/>
              </a:rPr>
              <a:t>some new data on how Americans view their country</a:t>
            </a:r>
            <a:r>
              <a:rPr lang="en-US" dirty="0">
                <a:solidFill>
                  <a:schemeClr val="tx1"/>
                </a:solidFill>
                <a:latin typeface="Arial"/>
                <a:cs typeface="Arial"/>
              </a:rPr>
              <a:t> and how God relates with it. Here's an excerpt from our report:</a:t>
            </a:r>
          </a:p>
          <a:p>
            <a:r>
              <a:rPr lang="en-US" dirty="0">
                <a:solidFill>
                  <a:schemeClr val="tx1"/>
                </a:solidFill>
                <a:latin typeface="Arial"/>
                <a:cs typeface="Arial"/>
              </a:rPr>
              <a:t>In a nation founded on religious liberty, most Americans believe God has a special relationship with the United States, and they’re optimistic the best is yet to come.</a:t>
            </a:r>
          </a:p>
          <a:p>
            <a:r>
              <a:rPr lang="en-US" dirty="0">
                <a:solidFill>
                  <a:schemeClr val="tx1"/>
                </a:solidFill>
                <a:latin typeface="Arial"/>
                <a:cs typeface="Arial"/>
              </a:rPr>
              <a:t>Despite headlines lamenting the global decline of the United States since the Cold War, 54 percent of Americans believe the nation is on the upswing, according to a September survey by LifeWay Research. Only 4 in 10 think “America’s best days are behind us.”</a:t>
            </a:r>
          </a:p>
          <a:p>
            <a:r>
              <a:rPr lang="en-US" dirty="0">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dirty="0">
                <a:solidFill>
                  <a:schemeClr val="tx1"/>
                </a:solidFill>
                <a:latin typeface="Arial"/>
                <a:cs typeface="Arial"/>
              </a:rPr>
              <a:t>“‘God Bless America’ is more than a song or a prayer for many Americans,” said Ed Stetzer, executive director of LifeWay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dirty="0">
                <a:solidFill>
                  <a:schemeClr val="tx1"/>
                </a:solidFill>
                <a:latin typeface="Arial"/>
                <a:cs typeface="Arial"/>
              </a:rPr>
              <a:t>Christianity Today reported on the data, and added additional research, in their article, "</a:t>
            </a:r>
            <a:r>
              <a:rPr lang="en-US" dirty="0">
                <a:solidFill>
                  <a:schemeClr val="tx1"/>
                </a:solidFill>
                <a:latin typeface="Arial"/>
                <a:cs typeface="Arial"/>
                <a:hlinkClick r:id="rId9"/>
              </a:rPr>
              <a:t>God and America: It's Complicated</a:t>
            </a:r>
            <a:r>
              <a:rPr lang="en-US" dirty="0">
                <a:solidFill>
                  <a:schemeClr val="tx1"/>
                </a:solidFill>
                <a:latin typeface="Arial"/>
                <a:cs typeface="Arial"/>
              </a:rPr>
              <a:t>," explaining, "A third of Americans say the United States is a Christian nation. But more than half say the country has a special relationship with the Almighty."</a:t>
            </a:r>
          </a:p>
          <a:p>
            <a:r>
              <a:rPr lang="en-US" dirty="0">
                <a:solidFill>
                  <a:schemeClr val="tx1"/>
                </a:solidFill>
                <a:latin typeface="Arial"/>
                <a:cs typeface="Arial"/>
              </a:rPr>
              <a:t>Christianity Today also included a link to my post providing </a:t>
            </a:r>
            <a:r>
              <a:rPr lang="en-US" dirty="0">
                <a:solidFill>
                  <a:schemeClr val="tx1"/>
                </a:solidFill>
                <a:latin typeface="Arial"/>
                <a:cs typeface="Arial"/>
                <a:hlinkClick r:id="rId6"/>
              </a:rPr>
              <a:t>cautions about combining patriotism and worship</a:t>
            </a:r>
            <a:r>
              <a:rPr lang="en-US" dirty="0">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dirty="0">
                <a:solidFill>
                  <a:schemeClr val="tx1"/>
                </a:solidFill>
                <a:latin typeface="Arial"/>
                <a:cs typeface="Arial"/>
              </a:rPr>
              <a:t>Here are a couple of the graphs depicting the major findings:</a:t>
            </a:r>
          </a:p>
          <a:p>
            <a:r>
              <a:rPr lang="en-US" dirty="0">
                <a:solidFill>
                  <a:schemeClr val="tx1"/>
                </a:solidFill>
                <a:latin typeface="Arial"/>
                <a:cs typeface="Arial"/>
              </a:rPr>
              <a:t>One of the most interesting parts of the survey was the gender divide among the views:</a:t>
            </a:r>
          </a:p>
          <a:p>
            <a:r>
              <a:rPr lang="en-US" dirty="0">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dirty="0">
                <a:solidFill>
                  <a:schemeClr val="tx1"/>
                </a:solidFill>
                <a:latin typeface="Arial"/>
                <a:cs typeface="Arial"/>
              </a:rPr>
              <a:t>LifeWay Research also found differences by age, race, geography, education, and religious preference.</a:t>
            </a:r>
          </a:p>
          <a:p>
            <a:r>
              <a:rPr lang="en-US" dirty="0">
                <a:solidFill>
                  <a:schemeClr val="tx1"/>
                </a:solidFill>
                <a:latin typeface="Arial"/>
                <a:cs typeface="Arial"/>
              </a:rPr>
              <a:t>Nearly two-thirds (63 percent) of Americans 45-54 years old think God has a special relationship with the United States, a belief shared by 48 percent of those 18-44.</a:t>
            </a:r>
          </a:p>
          <a:p>
            <a:r>
              <a:rPr lang="en-US" dirty="0">
                <a:solidFill>
                  <a:schemeClr val="tx1"/>
                </a:solidFill>
                <a:latin typeface="Arial"/>
                <a:cs typeface="Arial"/>
              </a:rPr>
              <a:t>Belief in a special relationship is also high among:</a:t>
            </a:r>
          </a:p>
          <a:p>
            <a:r>
              <a:rPr lang="en-US" dirty="0">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dirty="0">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dirty="0">
                <a:solidFill>
                  <a:schemeClr val="tx1"/>
                </a:solidFill>
                <a:latin typeface="Arial"/>
                <a:cs typeface="Arial"/>
              </a:rPr>
              <a:t>A lot of this, of course, is rooted in our sense of American exceptionalism. Here's a bit on that from our report, including a thought from me:</a:t>
            </a:r>
          </a:p>
          <a:p>
            <a:r>
              <a:rPr lang="en-US" dirty="0">
                <a:solidFill>
                  <a:schemeClr val="tx1"/>
                </a:solidFill>
                <a:latin typeface="Arial"/>
                <a:cs typeface="Arial"/>
              </a:rPr>
              <a:t>Both ends of the political spectrum—from </a:t>
            </a:r>
            <a:r>
              <a:rPr lang="en-US" dirty="0">
                <a:solidFill>
                  <a:schemeClr val="tx1"/>
                </a:solidFill>
                <a:latin typeface="Arial"/>
                <a:cs typeface="Arial"/>
                <a:hlinkClick r:id="rId10"/>
              </a:rPr>
              <a:t>President Obama</a:t>
            </a:r>
            <a:r>
              <a:rPr lang="en-US" dirty="0">
                <a:solidFill>
                  <a:schemeClr val="tx1"/>
                </a:solidFill>
                <a:latin typeface="Arial"/>
                <a:cs typeface="Arial"/>
              </a:rPr>
              <a:t> to the </a:t>
            </a:r>
            <a:r>
              <a:rPr lang="en-US" dirty="0">
                <a:solidFill>
                  <a:schemeClr val="tx1"/>
                </a:solidFill>
                <a:latin typeface="Arial"/>
                <a:cs typeface="Arial"/>
                <a:hlinkClick r:id="rId11"/>
              </a:rPr>
              <a:t>Republican Party platform</a:t>
            </a:r>
            <a:r>
              <a:rPr lang="en-US" dirty="0">
                <a:solidFill>
                  <a:schemeClr val="tx1"/>
                </a:solidFill>
                <a:latin typeface="Arial"/>
                <a:cs typeface="Arial"/>
              </a:rPr>
              <a:t>—have touted </a:t>
            </a:r>
            <a:r>
              <a:rPr lang="en-US" dirty="0">
                <a:solidFill>
                  <a:schemeClr val="tx1"/>
                </a:solidFill>
                <a:latin typeface="Arial"/>
                <a:cs typeface="Arial"/>
                <a:hlinkClick r:id="rId12"/>
              </a:rPr>
              <a:t>American exceptionalism</a:t>
            </a:r>
            <a:r>
              <a:rPr lang="en-US" dirty="0">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dirty="0">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dirty="0">
                <a:solidFill>
                  <a:schemeClr val="tx1"/>
                </a:solidFill>
                <a:latin typeface="Arial"/>
                <a:cs typeface="Arial"/>
              </a:rPr>
              <a:t>What do you think? Is America exceptional? Does God have a special relationship with the United States? Comment below.</a:t>
            </a:r>
          </a:p>
          <a:p>
            <a:r>
              <a:rPr lang="en-US" b="1" i="1" dirty="0">
                <a:solidFill>
                  <a:schemeClr val="tx1"/>
                </a:solidFill>
                <a:latin typeface="Arial"/>
                <a:cs typeface="Arial"/>
                <a:hlinkClick r:id="rId13"/>
              </a:rPr>
              <a:t>Click here to see the full research report.</a:t>
            </a:r>
            <a:endParaRPr lang="en-US" dirty="0">
              <a:solidFill>
                <a:schemeClr val="tx1"/>
              </a:solidFill>
              <a:latin typeface="Arial"/>
              <a:cs typeface="Arial"/>
            </a:endParaRPr>
          </a:p>
          <a:p>
            <a:r>
              <a:rPr lang="en-US" dirty="0">
                <a:solidFill>
                  <a:schemeClr val="tx1"/>
                </a:solidFill>
                <a:latin typeface="Arial"/>
                <a:cs typeface="Arial"/>
              </a:rPr>
              <a:t>Support our work. Subscribe to CT and </a:t>
            </a:r>
            <a:r>
              <a:rPr lang="en-US" dirty="0">
                <a:solidFill>
                  <a:schemeClr val="tx1"/>
                </a:solidFill>
                <a:latin typeface="Arial"/>
                <a:cs typeface="Arial"/>
                <a:hlinkClick r:id="rId14"/>
              </a:rPr>
              <a:t>get one year free.</a:t>
            </a:r>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229039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Which better describes your life now? Disciplining yourself or being disciplined by God?</a:t>
            </a:r>
            <a:r>
              <a:rPr lang="en-SG">
                <a:effectLst/>
                <a:latin typeface="Arial"/>
                <a:cs typeface="Arial"/>
              </a:rPr>
              <a:t> </a:t>
            </a:r>
          </a:p>
          <a:p>
            <a:r>
              <a:rPr kumimoji="1" lang="en-US" sz="1200" kern="1200">
                <a:solidFill>
                  <a:schemeClr val="tx1"/>
                </a:solidFill>
                <a:effectLst/>
                <a:latin typeface="Arial"/>
                <a:ea typeface="ＭＳ Ｐゴシック" pitchFamily="-112" charset="-128"/>
                <a:cs typeface="Arial"/>
              </a:rPr>
              <a:t>If your experiences are </a:t>
            </a:r>
            <a:r>
              <a:rPr kumimoji="1" lang="en-US" sz="1200" i="1" kern="1200">
                <a:solidFill>
                  <a:schemeClr val="tx1"/>
                </a:solidFill>
                <a:effectLst/>
                <a:latin typeface="Arial"/>
                <a:ea typeface="ＭＳ Ｐゴシック" pitchFamily="-112" charset="-128"/>
                <a:cs typeface="Arial"/>
              </a:rPr>
              <a:t>sweet</a:t>
            </a:r>
            <a:r>
              <a:rPr kumimoji="1" lang="en-US" sz="1200" kern="120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But if your experiences are </a:t>
            </a:r>
            <a:r>
              <a:rPr kumimoji="1" lang="en-US" sz="1200" i="1" kern="1200">
                <a:solidFill>
                  <a:schemeClr val="tx1"/>
                </a:solidFill>
                <a:effectLst/>
                <a:latin typeface="Arial"/>
                <a:ea typeface="ＭＳ Ｐゴシック" pitchFamily="-112" charset="-128"/>
                <a:cs typeface="Arial"/>
              </a:rPr>
              <a:t>sour</a:t>
            </a:r>
            <a:r>
              <a:rPr kumimoji="1" lang="en-US" sz="1200" kern="1200">
                <a:solidFill>
                  <a:schemeClr val="tx1"/>
                </a:solidFill>
                <a:effectLst/>
                <a:latin typeface="Arial"/>
                <a:ea typeface="ＭＳ Ｐゴシック" pitchFamily="-112" charset="-128"/>
                <a:cs typeface="Arial"/>
              </a:rPr>
              <a:t>, thank God also. Maybe this is just what you need for God to get your attention. Are you listening?</a:t>
            </a:r>
            <a:r>
              <a:rPr lang="en-SG">
                <a:effectLst/>
                <a:latin typeface="Arial"/>
                <a:cs typeface="Arial"/>
              </a:rPr>
              <a:t> </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dirty="0">
                <a:solidFill>
                  <a:schemeClr val="tx1"/>
                </a:solidFill>
                <a:effectLst/>
                <a:latin typeface="Arial"/>
                <a:ea typeface="ＭＳ Ｐゴシック" pitchFamily="-112" charset="-128"/>
                <a:cs typeface="Arial"/>
              </a:rPr>
              <a:t>The last straw was America turning its back on Israel in recent years, even sponsoring a conference against Israel in January 2017 a week before the change of power in Washington.</a:t>
            </a:r>
          </a:p>
        </p:txBody>
      </p:sp>
    </p:spTree>
    <p:extLst>
      <p:ext uri="{BB962C8B-B14F-4D97-AF65-F5344CB8AC3E}">
        <p14:creationId xmlns:p14="http://schemas.microsoft.com/office/powerpoint/2010/main" val="2985882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a:t>
            </a:r>
            <a:r>
              <a:rPr kumimoji="1" lang="en-US" sz="1200" kern="1200" dirty="0" err="1">
                <a:solidFill>
                  <a:schemeClr val="tx1"/>
                </a:solidFill>
                <a:effectLst/>
                <a:latin typeface="Arial"/>
                <a:ea typeface="ＭＳ Ｐゴシック" pitchFamily="-112" charset="-128"/>
                <a:cs typeface="Arial"/>
              </a:rPr>
              <a:t>etc</a:t>
            </a:r>
            <a:r>
              <a:rPr kumimoji="1" lang="en-SG" sz="1200" kern="1200" dirty="0">
                <a:solidFill>
                  <a:schemeClr val="tx1"/>
                </a:solidFill>
                <a:effectLst/>
                <a:latin typeface="Arial"/>
                <a:ea typeface="ＭＳ Ｐゴシック" pitchFamily="-112" charset="-128"/>
                <a:cs typeface="Arial"/>
              </a:rPr>
              <a:t>.</a:t>
            </a:r>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816616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Some of us could share our stories.</a:t>
            </a:r>
          </a:p>
          <a:p>
            <a:r>
              <a:rPr lang="en-US" dirty="0">
                <a:latin typeface="Arial"/>
                <a:cs typeface="Arial"/>
              </a:rPr>
              <a:t>Some have played with sin until we finally got disgusted with ourselves.</a:t>
            </a:r>
          </a:p>
          <a:p>
            <a:r>
              <a:rPr lang="en-US" dirty="0">
                <a:latin typeface="Arial"/>
                <a:cs typeface="Arial"/>
              </a:rPr>
              <a:t>Others of us have become complacent so that we hardly give God a thought until Sunday.</a:t>
            </a:r>
          </a:p>
          <a:p>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result? We lack love, joy, peace, patience, kindness, goodness, faithfulness, gentleness and self-control. How could we expect the fruit of the Spirit without being controlled by the Spirit?</a:t>
            </a:r>
          </a:p>
          <a:p>
            <a:r>
              <a:rPr lang="en-US" dirty="0">
                <a:latin typeface="Arial"/>
                <a:cs typeface="Arial"/>
              </a:rPr>
              <a:t>God is calling us to repentance—a change of mind in whom we trust.  He also wants to see in us the fruits of repentance—a change of actions that reveal we really did change our mind. </a:t>
            </a:r>
          </a:p>
          <a:p>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719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1442217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Israel’s repentance will bring forgiveness and blessing (2:18-27)</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65</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72</a:t>
            </a:fld>
            <a:endParaRPr lang="en-US"/>
          </a:p>
        </p:txBody>
      </p:sp>
    </p:spTree>
    <p:extLst>
      <p:ext uri="{BB962C8B-B14F-4D97-AF65-F5344CB8AC3E}">
        <p14:creationId xmlns:p14="http://schemas.microsoft.com/office/powerpoint/2010/main" val="405408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Are</a:t>
            </a:r>
            <a:r>
              <a:rPr lang="en-US" baseline="0" dirty="0">
                <a:latin typeface="Arial"/>
                <a:cs typeface="Arial"/>
              </a:rPr>
              <a:t> you really listening to what God is trying to tell you in your life?</a:t>
            </a:r>
          </a:p>
          <a:p>
            <a:r>
              <a:rPr lang="en-US" baseline="0" dirty="0">
                <a:latin typeface="Arial"/>
                <a:cs typeface="Arial"/>
              </a:rPr>
              <a:t>Maybe he is trying to discipline you.</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75</a:t>
            </a:fld>
            <a:endParaRPr lang="en-US"/>
          </a:p>
        </p:txBody>
      </p:sp>
    </p:spTree>
    <p:extLst>
      <p:ext uri="{BB962C8B-B14F-4D97-AF65-F5344CB8AC3E}">
        <p14:creationId xmlns:p14="http://schemas.microsoft.com/office/powerpoint/2010/main" val="781957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When God restores Israel as a nation He will judge the nations for abusing Judah (3:1-16).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77</a:t>
            </a:fld>
            <a:endParaRPr lang="en-US"/>
          </a:p>
        </p:txBody>
      </p:sp>
    </p:spTree>
    <p:extLst>
      <p:ext uri="{BB962C8B-B14F-4D97-AF65-F5344CB8AC3E}">
        <p14:creationId xmlns:p14="http://schemas.microsoft.com/office/powerpoint/2010/main" val="2065722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1991890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85</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What should we do when we are </a:t>
            </a:r>
            <a:r>
              <a:rPr kumimoji="1" lang="en-US" sz="1200" u="sng" kern="1200">
                <a:solidFill>
                  <a:schemeClr val="tx1"/>
                </a:solidFill>
                <a:effectLst/>
                <a:latin typeface="Arial"/>
                <a:ea typeface="ＭＳ Ｐゴシック" pitchFamily="-112" charset="-128"/>
                <a:cs typeface="Arial"/>
              </a:rPr>
              <a:t>disciplined</a:t>
            </a:r>
            <a:r>
              <a:rPr kumimoji="1" lang="en-US" sz="1200" kern="1200">
                <a:solidFill>
                  <a:schemeClr val="tx1"/>
                </a:solidFill>
                <a:effectLst/>
                <a:latin typeface="Arial"/>
                <a:ea typeface="ＭＳ Ｐゴシック" pitchFamily="-112" charset="-128"/>
                <a:cs typeface="Arial"/>
              </a:rPr>
              <a:t>? </a:t>
            </a:r>
          </a:p>
          <a:p>
            <a:r>
              <a:rPr kumimoji="1" lang="en-US" sz="1200" kern="1200">
                <a:solidFill>
                  <a:schemeClr val="tx1"/>
                </a:solidFill>
                <a:effectLst/>
                <a:latin typeface="Arial"/>
                <a:ea typeface="ＭＳ Ｐゴシック" pitchFamily="-112" charset="-128"/>
                <a:cs typeface="Arial"/>
              </a:rPr>
              <a:t>Do you catch my double meaning here?</a:t>
            </a:r>
            <a:r>
              <a:rPr lang="en-SG">
                <a:effectLst/>
                <a:latin typeface="Arial"/>
                <a:cs typeface="Arial"/>
              </a:rPr>
              <a:t>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333661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91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92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a:solidFill>
                  <a:schemeClr val="tx1"/>
                </a:solidFill>
                <a:effectLst/>
                <a:latin typeface="Arial"/>
                <a:ea typeface="ＭＳ Ｐゴシック" pitchFamily="-112" charset="-128"/>
                <a:cs typeface="Arial"/>
              </a:rPr>
              <a:t>.</a:t>
            </a:r>
          </a:p>
          <a:p>
            <a:r>
              <a:rPr kumimoji="1" lang="en-US" sz="1200" kern="1200">
                <a:solidFill>
                  <a:schemeClr val="tx1"/>
                </a:solidFill>
                <a:effectLst/>
                <a:latin typeface="Arial"/>
                <a:ea typeface="ＭＳ Ｐゴシック" pitchFamily="-112" charset="-128"/>
                <a:cs typeface="Arial"/>
              </a:rPr>
              <a:t>In April 2016 the most conservative Supreme Court justice died suddenly and his body was pronounced dead by a coroner who never actually saw the body, then the body was cremated within hours. This set the stage for a huge showdown whether the Court would shift to the Left for the next generation.</a:t>
            </a:r>
            <a:r>
              <a:rPr lang="en-SG">
                <a:effectLst/>
                <a:latin typeface="Arial"/>
                <a:cs typeface="Arial"/>
              </a:rPr>
              <a:t> </a:t>
            </a:r>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breaking point came last year when we actually had a candidate running for office under FBI investigation who destroyed 30,000 government documents.</a:t>
            </a:r>
          </a:p>
          <a:p>
            <a:r>
              <a:rPr lang="en-US">
                <a:latin typeface="Arial"/>
                <a:cs typeface="Arial"/>
              </a:rPr>
              <a:t>God brought American Christians to a breaking point. Franklin Graham devoted the year to 50 prayer vigils—one on the steps of each capital of each state in the USA.</a:t>
            </a:r>
          </a:p>
          <a:p>
            <a:r>
              <a:rPr lang="en-US">
                <a:latin typeface="Arial"/>
                <a:cs typeface="Arial"/>
              </a:rPr>
              <a:t>Election night showed a huge lead for Clinton until a massive prayer effort nationwide surged at about 8-9 PM, when it totally shifted. </a:t>
            </a:r>
          </a:p>
          <a:p>
            <a:r>
              <a:rPr lang="en-US">
                <a:latin typeface="Arial"/>
                <a:cs typeface="Arial"/>
              </a:rPr>
              <a:t>The result? The past 8 years over 1000 liberal elected officials have been removed from office, culminating in the first Republican president, House and Senate in nearly 100 years. Only 17 of the 50 state governors are liberal now. </a:t>
            </a:r>
          </a:p>
          <a:p>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culmination came just two days ago (7 April 2017) when Neil Gorsuch was confirmed to the Court, restoring the 5-4 Constitutional edge. This was by far the most enduring act of President Trump will have in his 4-year or 8-year term(s) of office.</a:t>
            </a:r>
            <a:r>
              <a:rPr lang="en-SG">
                <a:effectLst/>
                <a:latin typeface="Arial"/>
                <a:cs typeface="Arial"/>
              </a:rPr>
              <a:t> </a:t>
            </a:r>
            <a:endParaRPr lang="en-US">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98</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a:solidFill>
                  <a:schemeClr val="tx1"/>
                </a:solidFill>
                <a:effectLst/>
                <a:latin typeface="Arial"/>
                <a:ea typeface="ＭＳ Ｐゴシック" pitchFamily="-112" charset="-128"/>
                <a:cs typeface="Arial"/>
              </a:rPr>
              <a:t>.</a:t>
            </a:r>
          </a:p>
          <a:p>
            <a:pPr eaLnBrk="1" hangingPunct="1"/>
            <a:r>
              <a:rPr lang="en-SG">
                <a:latin typeface="Arial"/>
                <a:ea typeface="ＭＳ Ｐゴシック" charset="0"/>
                <a:cs typeface="Arial"/>
              </a:rPr>
              <a:t>We still don’t see our need for him as we don’t see our need to pray.</a:t>
            </a:r>
          </a:p>
          <a:p>
            <a:pPr eaLnBrk="1" hangingPunct="1"/>
            <a:r>
              <a:rPr lang="en-SG">
                <a:latin typeface="Arial"/>
                <a:ea typeface="ＭＳ Ｐゴシック" charset="0"/>
                <a:cs typeface="Arial"/>
              </a:rPr>
              <a:t>We also need to be involved in his work: missions, teaching, accountability groups, finances, etc. </a:t>
            </a:r>
          </a:p>
          <a:p>
            <a:pPr eaLnBrk="1" hangingPunct="1"/>
            <a:endParaRPr lang="en-US">
              <a:latin typeface="Arial"/>
              <a:ea typeface="ＭＳ Ｐゴシック" charset="0"/>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So</a:t>
            </a:r>
            <a:r>
              <a:rPr kumimoji="1" lang="en-US" sz="1200" kern="1200" baseline="0">
                <a:solidFill>
                  <a:schemeClr val="tx1"/>
                </a:solidFill>
                <a:effectLst/>
                <a:latin typeface="Arial"/>
                <a:ea typeface="ＭＳ Ｐゴシック" pitchFamily="-112" charset="-128"/>
                <a:cs typeface="Arial"/>
              </a:rPr>
              <a:t> back to our original question</a:t>
            </a:r>
            <a:r>
              <a:rPr kumimoji="1" lang="mr-IN" sz="1200" kern="1200" baseline="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 makes things difficult so we refocus on him and this change of mind renews our lives.</a:t>
            </a:r>
          </a:p>
        </p:txBody>
      </p:sp>
    </p:spTree>
    <p:extLst>
      <p:ext uri="{BB962C8B-B14F-4D97-AF65-F5344CB8AC3E}">
        <p14:creationId xmlns:p14="http://schemas.microsoft.com/office/powerpoint/2010/main" val="3525408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32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405080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8</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a:cs typeface="Arial"/>
            </a:endParaRPr>
          </a:p>
          <a:p>
            <a:pPr eaLnBrk="1" hangingPunct="1"/>
            <a:r>
              <a:rPr kumimoji="1" lang="en-US" sz="1200" kern="1200">
                <a:solidFill>
                  <a:schemeClr val="tx1"/>
                </a:solidFill>
                <a:effectLst/>
                <a:latin typeface="Arial"/>
                <a:ea typeface="ＭＳ Ｐゴシック" pitchFamily="-112" charset="-128"/>
                <a:cs typeface="Arial"/>
              </a:rPr>
              <a:t>Although I cannot be dogmatic about dating Joel, the best option is that Joel prophesied after the Babylonians took 10,000 people of Judah captive in 597 BC.</a:t>
            </a:r>
            <a:r>
              <a:rPr lang="en-SG">
                <a:effectLst/>
                <a:latin typeface="Arial"/>
                <a:cs typeface="Arial"/>
              </a:rPr>
              <a:t> </a:t>
            </a:r>
          </a:p>
          <a:p>
            <a:pPr eaLnBrk="1" hangingPunct="1"/>
            <a:r>
              <a:rPr kumimoji="1" lang="en-US" sz="1200" kern="1200">
                <a:solidFill>
                  <a:schemeClr val="tx1"/>
                </a:solidFill>
                <a:effectLst/>
                <a:latin typeface="Arial"/>
                <a:ea typeface="ＭＳ Ｐゴシック" pitchFamily="-112" charset="-128"/>
                <a:cs typeface="Arial"/>
              </a:rPr>
              <a:t>However, he doesn’t mention the fall of Jerusalem in 586 BC. Therefore, he seemed to have ministered during this 11-year period just after a locust invasion and drought</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Ar</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46768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303792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6953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7387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7861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242338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88591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94072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6702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5/06/22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9739053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5/06/22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972975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5/06/22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17141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30823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5/06/22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057621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5/06/22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5094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5/06/22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2734180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5/06/22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292700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5/06/22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092837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5/06/22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7098275"/>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5/06/22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52589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5/06/22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224478462"/>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9412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314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428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19842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4807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615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3023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01298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08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31120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1803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729083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7806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4574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52972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87881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990114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11011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296674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5037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7341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9894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492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634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CF5953D-4CBE-7042-8ED3-2889C9499FF5}" type="slidenum">
              <a:rPr lang="en-US"/>
              <a:pPr>
                <a:defRPr/>
              </a:pPr>
              <a:t>‹#›</a:t>
            </a:fld>
            <a:endParaRPr lang="en-US"/>
          </a:p>
        </p:txBody>
      </p:sp>
    </p:spTree>
    <p:extLst>
      <p:ext uri="{BB962C8B-B14F-4D97-AF65-F5344CB8AC3E}">
        <p14:creationId xmlns:p14="http://schemas.microsoft.com/office/powerpoint/2010/main" val="3753511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3542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412389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2542262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84674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023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886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2803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46843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9764"/>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7257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8A345F-345D-354F-B62B-59A85A943192}" type="slidenum">
              <a:rPr lang="en-US"/>
              <a:pPr>
                <a:defRPr/>
              </a:pPr>
              <a:t>‹#›</a:t>
            </a:fld>
            <a:endParaRPr lang="en-US"/>
          </a:p>
        </p:txBody>
      </p:sp>
    </p:spTree>
    <p:extLst>
      <p:ext uri="{BB962C8B-B14F-4D97-AF65-F5344CB8AC3E}">
        <p14:creationId xmlns:p14="http://schemas.microsoft.com/office/powerpoint/2010/main" val="407234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2813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1734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72442"/>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40246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4258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9777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6018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6162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88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DF1B416-17FC-A94B-B814-0174A93AE8D6}" type="slidenum">
              <a:rPr lang="en-US"/>
              <a:pPr>
                <a:defRPr/>
              </a:pPr>
              <a:t>‹#›</a:t>
            </a:fld>
            <a:endParaRPr lang="en-US"/>
          </a:p>
        </p:txBody>
      </p:sp>
    </p:spTree>
    <p:extLst>
      <p:ext uri="{BB962C8B-B14F-4D97-AF65-F5344CB8AC3E}">
        <p14:creationId xmlns:p14="http://schemas.microsoft.com/office/powerpoint/2010/main" val="4152947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6986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6739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583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2700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7562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868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265226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58397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878134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61132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01568C-B128-7249-A5BA-45A578ED7D14}" type="slidenum">
              <a:rPr lang="en-US"/>
              <a:pPr>
                <a:defRPr/>
              </a:pPr>
              <a:t>‹#›</a:t>
            </a:fld>
            <a:endParaRPr lang="en-US"/>
          </a:p>
        </p:txBody>
      </p:sp>
    </p:spTree>
    <p:extLst>
      <p:ext uri="{BB962C8B-B14F-4D97-AF65-F5344CB8AC3E}">
        <p14:creationId xmlns:p14="http://schemas.microsoft.com/office/powerpoint/2010/main" val="2047656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27648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858927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917886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2982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9224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787921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891794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4469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2294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915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164C167-B3FE-4C42-BC70-00F26CB6DCE4}" type="slidenum">
              <a:rPr lang="en-US"/>
              <a:pPr>
                <a:defRPr/>
              </a:pPr>
              <a:t>‹#›</a:t>
            </a:fld>
            <a:endParaRPr lang="en-US"/>
          </a:p>
        </p:txBody>
      </p:sp>
    </p:spTree>
    <p:extLst>
      <p:ext uri="{BB962C8B-B14F-4D97-AF65-F5344CB8AC3E}">
        <p14:creationId xmlns:p14="http://schemas.microsoft.com/office/powerpoint/2010/main" val="2007315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9193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6874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4328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4750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6958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349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979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33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416AF08-701B-F346-A671-97C76E99C6E3}" type="slidenum">
              <a:rPr lang="en-US"/>
              <a:pPr>
                <a:defRPr/>
              </a:pPr>
              <a:t>‹#›</a:t>
            </a:fld>
            <a:endParaRPr lang="en-US"/>
          </a:p>
        </p:txBody>
      </p:sp>
    </p:spTree>
    <p:extLst>
      <p:ext uri="{BB962C8B-B14F-4D97-AF65-F5344CB8AC3E}">
        <p14:creationId xmlns:p14="http://schemas.microsoft.com/office/powerpoint/2010/main" val="333860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8446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C1ED76D-8B0B-7A4D-90D1-41B4FA82BFC8}" type="slidenum">
              <a:rPr lang="en-US"/>
              <a:pPr>
                <a:defRPr/>
              </a:pPr>
              <a:t>‹#›</a:t>
            </a:fld>
            <a:endParaRPr lang="en-US"/>
          </a:p>
        </p:txBody>
      </p:sp>
    </p:spTree>
    <p:extLst>
      <p:ext uri="{BB962C8B-B14F-4D97-AF65-F5344CB8AC3E}">
        <p14:creationId xmlns:p14="http://schemas.microsoft.com/office/powerpoint/2010/main" val="1509056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A6C253-5DFD-1442-B1EF-C251AADE5E3B}" type="slidenum">
              <a:rPr lang="en-US"/>
              <a:pPr>
                <a:defRPr/>
              </a:pPr>
              <a:t>‹#›</a:t>
            </a:fld>
            <a:endParaRPr lang="en-US"/>
          </a:p>
        </p:txBody>
      </p:sp>
    </p:spTree>
    <p:extLst>
      <p:ext uri="{BB962C8B-B14F-4D97-AF65-F5344CB8AC3E}">
        <p14:creationId xmlns:p14="http://schemas.microsoft.com/office/powerpoint/2010/main" val="35209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F69FD4-4FC8-5345-A531-5196892D50EB}" type="slidenum">
              <a:rPr lang="en-US"/>
              <a:pPr>
                <a:defRPr/>
              </a:pPr>
              <a:t>‹#›</a:t>
            </a:fld>
            <a:endParaRPr lang="en-US"/>
          </a:p>
        </p:txBody>
      </p:sp>
    </p:spTree>
    <p:extLst>
      <p:ext uri="{BB962C8B-B14F-4D97-AF65-F5344CB8AC3E}">
        <p14:creationId xmlns:p14="http://schemas.microsoft.com/office/powerpoint/2010/main" val="2022461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437B6F7-05C4-F74F-9DD5-ED4F19D67A78}" type="slidenum">
              <a:rPr lang="en-US"/>
              <a:pPr>
                <a:defRPr/>
              </a:pPr>
              <a:t>‹#›</a:t>
            </a:fld>
            <a:endParaRPr lang="en-US"/>
          </a:p>
        </p:txBody>
      </p:sp>
    </p:spTree>
    <p:extLst>
      <p:ext uri="{BB962C8B-B14F-4D97-AF65-F5344CB8AC3E}">
        <p14:creationId xmlns:p14="http://schemas.microsoft.com/office/powerpoint/2010/main" val="3335522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CC17A64-E3D9-5C47-9A66-1E31E78FADD2}" type="slidenum">
              <a:rPr lang="en-US"/>
              <a:pPr>
                <a:defRPr/>
              </a:pPr>
              <a:t>‹#›</a:t>
            </a:fld>
            <a:endParaRPr lang="en-US"/>
          </a:p>
        </p:txBody>
      </p:sp>
    </p:spTree>
    <p:extLst>
      <p:ext uri="{BB962C8B-B14F-4D97-AF65-F5344CB8AC3E}">
        <p14:creationId xmlns:p14="http://schemas.microsoft.com/office/powerpoint/2010/main" val="3408654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177626219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62209408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05817793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0971389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6929221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3128757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23045953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3587570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202138353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18283041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31698676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418823262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198750070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918013652"/>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199052326"/>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417652791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1392041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318554998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104551205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49518070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75258270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90437319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89475982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65C104E-A5F6-1842-8EA7-6235185C07F2}" type="slidenum">
              <a:rPr lang="en-US"/>
              <a:pPr>
                <a:defRPr/>
              </a:pPr>
              <a:t>‹#›</a:t>
            </a:fld>
            <a:endParaRPr lang="en-US"/>
          </a:p>
        </p:txBody>
      </p:sp>
    </p:spTree>
    <p:extLst>
      <p:ext uri="{BB962C8B-B14F-4D97-AF65-F5344CB8AC3E}">
        <p14:creationId xmlns:p14="http://schemas.microsoft.com/office/powerpoint/2010/main" val="3041466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BB92F9D-FE9F-3A4D-B203-2BFA19424059}" type="slidenum">
              <a:rPr lang="en-US"/>
              <a:pPr>
                <a:defRPr/>
              </a:pPr>
              <a:t>‹#›</a:t>
            </a:fld>
            <a:endParaRPr lang="en-US"/>
          </a:p>
        </p:txBody>
      </p:sp>
    </p:spTree>
    <p:extLst>
      <p:ext uri="{BB962C8B-B14F-4D97-AF65-F5344CB8AC3E}">
        <p14:creationId xmlns:p14="http://schemas.microsoft.com/office/powerpoint/2010/main" val="2885045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35F5F6A-C621-DD4F-9B27-6A0815FE2BE9}" type="slidenum">
              <a:rPr lang="en-US"/>
              <a:pPr>
                <a:defRPr/>
              </a:pPr>
              <a:t>‹#›</a:t>
            </a:fld>
            <a:endParaRPr lang="en-US"/>
          </a:p>
        </p:txBody>
      </p:sp>
    </p:spTree>
    <p:extLst>
      <p:ext uri="{BB962C8B-B14F-4D97-AF65-F5344CB8AC3E}">
        <p14:creationId xmlns:p14="http://schemas.microsoft.com/office/powerpoint/2010/main" val="3424514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793BB23-B4C6-5446-B804-62637E47B215}" type="slidenum">
              <a:rPr lang="en-US"/>
              <a:pPr>
                <a:defRPr/>
              </a:pPr>
              <a:t>‹#›</a:t>
            </a:fld>
            <a:endParaRPr lang="en-US"/>
          </a:p>
        </p:txBody>
      </p:sp>
    </p:spTree>
    <p:extLst>
      <p:ext uri="{BB962C8B-B14F-4D97-AF65-F5344CB8AC3E}">
        <p14:creationId xmlns:p14="http://schemas.microsoft.com/office/powerpoint/2010/main" val="3877519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63871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91FFB1-636F-344B-8126-FDEBC1005308}" type="slidenum">
              <a:rPr lang="en-US"/>
              <a:pPr>
                <a:defRPr/>
              </a:pPr>
              <a:t>‹#›</a:t>
            </a:fld>
            <a:endParaRPr lang="en-US"/>
          </a:p>
        </p:txBody>
      </p:sp>
    </p:spTree>
    <p:extLst>
      <p:ext uri="{BB962C8B-B14F-4D97-AF65-F5344CB8AC3E}">
        <p14:creationId xmlns:p14="http://schemas.microsoft.com/office/powerpoint/2010/main" val="1483556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C8570D4-28F6-4E4E-9C19-70A7212BD28B}" type="slidenum">
              <a:rPr lang="en-US"/>
              <a:pPr>
                <a:defRPr/>
              </a:pPr>
              <a:t>‹#›</a:t>
            </a:fld>
            <a:endParaRPr lang="en-US"/>
          </a:p>
        </p:txBody>
      </p:sp>
    </p:spTree>
    <p:extLst>
      <p:ext uri="{BB962C8B-B14F-4D97-AF65-F5344CB8AC3E}">
        <p14:creationId xmlns:p14="http://schemas.microsoft.com/office/powerpoint/2010/main" val="3296677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43EF61E-CEAC-034A-8A04-C3FF4E898CF4}" type="slidenum">
              <a:rPr lang="en-US"/>
              <a:pPr>
                <a:defRPr/>
              </a:pPr>
              <a:t>‹#›</a:t>
            </a:fld>
            <a:endParaRPr lang="en-US"/>
          </a:p>
        </p:txBody>
      </p:sp>
    </p:spTree>
    <p:extLst>
      <p:ext uri="{BB962C8B-B14F-4D97-AF65-F5344CB8AC3E}">
        <p14:creationId xmlns:p14="http://schemas.microsoft.com/office/powerpoint/2010/main" val="2140842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CB2706D-8AE2-DD4A-BBEA-75C734426FFA}" type="slidenum">
              <a:rPr lang="en-US"/>
              <a:pPr>
                <a:defRPr/>
              </a:pPr>
              <a:t>‹#›</a:t>
            </a:fld>
            <a:endParaRPr lang="en-US"/>
          </a:p>
        </p:txBody>
      </p:sp>
    </p:spTree>
    <p:extLst>
      <p:ext uri="{BB962C8B-B14F-4D97-AF65-F5344CB8AC3E}">
        <p14:creationId xmlns:p14="http://schemas.microsoft.com/office/powerpoint/2010/main" val="4130305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0A84592-6AB5-3B44-ABD8-059051F79B81}" type="slidenum">
              <a:rPr lang="en-US"/>
              <a:pPr>
                <a:defRPr/>
              </a:pPr>
              <a:t>‹#›</a:t>
            </a:fld>
            <a:endParaRPr lang="en-US"/>
          </a:p>
        </p:txBody>
      </p:sp>
    </p:spTree>
    <p:extLst>
      <p:ext uri="{BB962C8B-B14F-4D97-AF65-F5344CB8AC3E}">
        <p14:creationId xmlns:p14="http://schemas.microsoft.com/office/powerpoint/2010/main" val="392370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985FD52-87AC-F945-96A7-551639588D2C}" type="slidenum">
              <a:rPr lang="en-US"/>
              <a:pPr>
                <a:defRPr/>
              </a:pPr>
              <a:t>‹#›</a:t>
            </a:fld>
            <a:endParaRPr lang="en-US"/>
          </a:p>
        </p:txBody>
      </p:sp>
    </p:spTree>
    <p:extLst>
      <p:ext uri="{BB962C8B-B14F-4D97-AF65-F5344CB8AC3E}">
        <p14:creationId xmlns:p14="http://schemas.microsoft.com/office/powerpoint/2010/main" val="1796787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F70FB2B-10B4-5545-BA3A-45347F57E0C1}" type="slidenum">
              <a:rPr lang="en-US"/>
              <a:pPr>
                <a:defRPr/>
              </a:pPr>
              <a:t>‹#›</a:t>
            </a:fld>
            <a:endParaRPr lang="en-US"/>
          </a:p>
        </p:txBody>
      </p:sp>
    </p:spTree>
    <p:extLst>
      <p:ext uri="{BB962C8B-B14F-4D97-AF65-F5344CB8AC3E}">
        <p14:creationId xmlns:p14="http://schemas.microsoft.com/office/powerpoint/2010/main" val="1563781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2291029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1519444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31075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3094003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2490701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568526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643458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3008943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4095322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60394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740560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3313000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1654312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156111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4036002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2032315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2534628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713197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443143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61745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1399032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983620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111254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2502962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2010961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139269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1690827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17005712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3838667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339207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3749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684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0554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8115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7636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076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09"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 id="2147485786"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38178671"/>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5/06/22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636173533"/>
      </p:ext>
    </p:extLst>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760960"/>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 id="2147486046"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574092060"/>
      </p:ext>
    </p:extLst>
  </p:cSld>
  <p:clrMap bg1="dk2" tx1="lt1" bg2="dk1" tx2="lt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 id="214748601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2224482010"/>
      </p:ext>
    </p:extLst>
  </p:cSld>
  <p:clrMap bg1="lt1" tx1="dk1" bg2="lt2" tx2="dk2" accent1="accent1" accent2="accent2" accent3="accent3" accent4="accent4" accent5="accent5" accent6="accent6" hlink="hlink" folHlink="folHlink"/>
  <p:sldLayoutIdLst>
    <p:sldLayoutId id="21474860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2598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1122780866"/>
      </p:ext>
    </p:extLst>
  </p:cSld>
  <p:clrMap bg1="dk2" tx1="lt1" bg2="dk1" tx2="lt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70624108"/>
      </p:ext>
    </p:extLst>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4057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6413"/>
            <a:chOff x="0" y="0"/>
            <a:chExt cx="5760" cy="4319"/>
          </a:xfrm>
        </p:grpSpPr>
        <p:sp>
          <p:nvSpPr>
            <p:cNvPr id="6338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1"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5373"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74"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6"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8"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0"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38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5393"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38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5404" name="Group 39"/>
            <p:cNvGrpSpPr>
              <a:grpSpLocks/>
            </p:cNvGrpSpPr>
            <p:nvPr userDrawn="1"/>
          </p:nvGrpSpPr>
          <p:grpSpPr bwMode="auto">
            <a:xfrm>
              <a:off x="0" y="1632"/>
              <a:ext cx="5758" cy="1858"/>
              <a:chOff x="0" y="1632"/>
              <a:chExt cx="5758" cy="1858"/>
            </a:xfrm>
          </p:grpSpPr>
          <p:sp>
            <p:nvSpPr>
              <p:cNvPr id="6338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38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38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39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30CFB8C-D997-BE4D-BF17-6EA65C7C77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0"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 id="214748586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640BB746-9DE7-A944-9115-BEAF38ACA5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80" r:id="rId1"/>
    <p:sldLayoutId id="2147485881" r:id="rId2"/>
    <p:sldLayoutId id="2147485882" r:id="rId3"/>
    <p:sldLayoutId id="2147485883" r:id="rId4"/>
    <p:sldLayoutId id="2147485884" r:id="rId5"/>
    <p:sldLayoutId id="2147485885" r:id="rId6"/>
    <p:sldLayoutId id="2147485886" r:id="rId7"/>
    <p:sldLayoutId id="2147485887" r:id="rId8"/>
    <p:sldLayoutId id="2147485888" r:id="rId9"/>
    <p:sldLayoutId id="2147485889" r:id="rId10"/>
    <p:sldLayoutId id="2147485890" r:id="rId11"/>
    <p:sldLayoutId id="2147485891"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94.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93.xm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offroaders.com/album/centralia/images/history/locust.-south.jpg" TargetMode="Externa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hyperlink" Target="http://www.offroaders.com/album/centralia/images/history/locust-north.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fjexpeditions.com/desert/florafauna/locust.jpg"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4.xml"/><Relationship Id="rId1" Type="http://schemas.openxmlformats.org/officeDocument/2006/relationships/themeOverride" Target="../theme/themeOverride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cmis.csiro.au/images/PressReleasePics/SaltLake/locust1.jp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robotcombat.com/images/locust-black.gi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richard-seaman.com/Insects/Malaysia/Locust.jpg"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36.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94.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29.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4.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94.xml"/><Relationship Id="rId5" Type="http://schemas.openxmlformats.org/officeDocument/2006/relationships/image" Target="../media/image88.jpeg"/><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94.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94.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94.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0.xml"/><Relationship Id="rId1" Type="http://schemas.openxmlformats.org/officeDocument/2006/relationships/themeOverride" Target="../theme/themeOverride4.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161.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94.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94.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94.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94.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183.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9" descr="C:\My Documents\My Pictures\Animals\grasshopp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7"/>
          <p:cNvSpPr txBox="1">
            <a:spLocks noChangeArrowheads="1"/>
          </p:cNvSpPr>
          <p:nvPr/>
        </p:nvSpPr>
        <p:spPr bwMode="auto">
          <a:xfrm>
            <a:off x="323528" y="2852936"/>
            <a:ext cx="3888432"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يوئيل</a:t>
            </a:r>
            <a:endParaRPr 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8" name="Rectangle 2"/>
          <p:cNvSpPr txBox="1">
            <a:spLocks noChangeArrowheads="1"/>
          </p:cNvSpPr>
          <p:nvPr/>
        </p:nvSpPr>
        <p:spPr bwMode="auto">
          <a:xfrm>
            <a:off x="0" y="1844824"/>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سفر</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49" y="326163"/>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كن منضبطاً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4938641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بيع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بيت يهوذا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صيدون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صور</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يهوذا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4 و ماذا أنتن لي يا صور و صيدون و جميع دائرة فلسطين ؟ هل تكافئونني عن العمل أم هل تصنعون بي شيئاً سريعاً بالعجل أرد عملكم على رؤوسكم 5 لأنكم أخذتم فضتي و ذهبي و أدخلتم نفائيس الجيدة إلى هياكلكم </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4-5)</a:t>
            </a:r>
            <a:endParaRPr lang="en-US" sz="2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فلسطين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0" y="116632"/>
            <a:ext cx="9144000" cy="936104"/>
          </a:xfrm>
          <a:ln>
            <a:solidFill>
              <a:schemeClr val="bg1"/>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يوئيل</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charset="0"/>
                <a:ea typeface="ＭＳ Ｐゴシック" charset="0"/>
                <a:cs typeface="ＭＳ Ｐゴシック" charset="0"/>
              </a:rPr>
              <a:t>دع التأديب يحضر التوبة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التوبة تحضر الإسترداد</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تأديب</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توبة</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استرداد</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8886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التأديب يجب أن يحضر </a:t>
            </a:r>
            <a:r>
              <a:rPr lang="ar-JO" sz="4800" b="1" dirty="0">
                <a:solidFill>
                  <a:srgbClr val="FFFF00"/>
                </a:solidFill>
                <a:effectLst>
                  <a:glow rad="127000">
                    <a:schemeClr val="tx1"/>
                  </a:glow>
                </a:effectLst>
                <a:latin typeface="Arial" charset="0"/>
                <a:ea typeface="ＭＳ Ｐゴシック" charset="0"/>
                <a:cs typeface="ＭＳ Ｐゴシック" charset="0"/>
              </a:rPr>
              <a:t>التوبة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يوئيل 1: 1-2: 17</a:t>
            </a:r>
            <a:endParaRPr lang="fi-FI"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0336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92"/>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التوبة ستأتي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الإسترداد</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يوئيل 2: 18-3: 21</a:t>
            </a:r>
            <a:endParaRPr lang="fi-FI"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98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ar-JO" sz="5400" dirty="0"/>
              <a:t>كن منضبطاً </a:t>
            </a:r>
            <a:br>
              <a:rPr lang="ar-JO" sz="5400" dirty="0"/>
            </a:br>
            <a:r>
              <a:rPr lang="ar-JO" sz="5400" dirty="0"/>
              <a:t>و إلا سيتم</a:t>
            </a:r>
            <a:br>
              <a:rPr lang="ar-JO" sz="5400" dirty="0"/>
            </a:br>
            <a:r>
              <a:rPr lang="ar-JO" sz="5400" dirty="0"/>
              <a:t>تأديبك</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grpSp>
        <p:nvGrpSpPr>
          <p:cNvPr id="6" name="Group 5">
            <a:extLst>
              <a:ext uri="{FF2B5EF4-FFF2-40B4-BE49-F238E27FC236}">
                <a16:creationId xmlns:a16="http://schemas.microsoft.com/office/drawing/2014/main" id="{164C7844-2E1E-D34D-A25B-B549F2B6550E}"/>
              </a:ext>
            </a:extLst>
          </p:cNvPr>
          <p:cNvGrpSpPr/>
          <p:nvPr/>
        </p:nvGrpSpPr>
        <p:grpSpPr>
          <a:xfrm>
            <a:off x="-202392" y="-1742244"/>
            <a:ext cx="9346392" cy="8600244"/>
            <a:chOff x="-202392" y="-1742244"/>
            <a:chExt cx="9346392" cy="8600244"/>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579F66A-B3FA-534E-8513-FB26500BD34A}"/>
                </a:ext>
              </a:extLst>
            </p:cNvPr>
            <p:cNvSpPr/>
            <p:nvPr/>
          </p:nvSpPr>
          <p:spPr bwMode="auto">
            <a:xfrm>
              <a:off x="0" y="0"/>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A84EAA7D-5577-144C-A113-30CE29267828}"/>
                </a:ext>
              </a:extLst>
            </p:cNvPr>
            <p:cNvSpPr/>
            <p:nvPr/>
          </p:nvSpPr>
          <p:spPr bwMode="auto">
            <a:xfrm rot="20291109">
              <a:off x="-202392" y="372971"/>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78EAE73D-B977-3146-8B52-D231355DE155}"/>
                </a:ext>
              </a:extLst>
            </p:cNvPr>
            <p:cNvSpPr/>
            <p:nvPr/>
          </p:nvSpPr>
          <p:spPr bwMode="auto">
            <a:xfrm rot="1779812">
              <a:off x="289024" y="-1742244"/>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2">
            <a:extLst>
              <a:ext uri="{FF2B5EF4-FFF2-40B4-BE49-F238E27FC236}">
                <a16:creationId xmlns:a16="http://schemas.microsoft.com/office/drawing/2014/main" id="{91EC2A81-C6EB-7F4B-B049-6FD94A1D3978}"/>
              </a:ext>
            </a:extLst>
          </p:cNvPr>
          <p:cNvSpPr txBox="1">
            <a:spLocks noChangeArrowheads="1"/>
          </p:cNvSpPr>
          <p:nvPr/>
        </p:nvSpPr>
        <p:spPr bwMode="auto">
          <a:xfrm>
            <a:off x="-36512" y="-99392"/>
            <a:ext cx="1907703" cy="681337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solidFill>
                  <a:schemeClr val="tx2"/>
                </a:solidFill>
                <a:effectLst>
                  <a:glow rad="127000">
                    <a:schemeClr val="bg1"/>
                  </a:glow>
                </a:effectLst>
                <a:latin typeface="Arial" charset="0"/>
                <a:ea typeface="ＭＳ Ｐゴシック" charset="0"/>
                <a:cs typeface="ＭＳ Ｐゴシック" charset="0"/>
              </a:rPr>
              <a:t>يا ابني لا تحتقر تأديب الرب و لا تكره توبيخه لأن الذي يحبه الرب يؤدبه و كأب بابن يسر به</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600" b="1" kern="0" dirty="0">
              <a:solidFill>
                <a:schemeClr val="tx2"/>
              </a:solidFill>
              <a:effectLst>
                <a:glow rad="127000">
                  <a:schemeClr val="bg1"/>
                </a:glow>
              </a:effectLst>
              <a:latin typeface="Arial" charset="0"/>
              <a:ea typeface="ＭＳ Ｐゴシック" charset="0"/>
              <a:cs typeface="ＭＳ Ｐゴシック" charset="0"/>
            </a:endParaRPr>
          </a:p>
          <a:p>
            <a:pPr>
              <a:defRPr/>
            </a:pPr>
            <a:r>
              <a:rPr lang="ar-JO" sz="1600" b="1" i="1" kern="0" dirty="0">
                <a:solidFill>
                  <a:schemeClr val="tx2"/>
                </a:solidFill>
                <a:effectLst>
                  <a:glow rad="127000">
                    <a:schemeClr val="bg1"/>
                  </a:glow>
                </a:effectLst>
                <a:latin typeface="Arial" charset="0"/>
                <a:ea typeface="ＭＳ Ｐゴシック" charset="0"/>
                <a:cs typeface="ＭＳ Ｐゴシック" charset="0"/>
              </a:rPr>
              <a:t>أمثال 3: 11-12</a:t>
            </a:r>
            <a:endParaRPr lang="en-US" sz="2000" b="1" i="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740083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أسئلة يجب وضعها في الإعتبار</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1. هل تحتاج أن يجردك الله من كل شيء قبل أن تتوب ؟ (هوانغ سابين) </a:t>
            </a:r>
            <a:r>
              <a:rPr lang="en-US"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828248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أسئلة يجب وضعها في الإعتبار</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2. هل يؤدبك الله ليلفت انتباهك إليه ثانية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83579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أسئلة يجب وضعها في الإعتبار</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627784" y="1772816"/>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3. هل تضع الصوم في اعتبارك </a:t>
            </a:r>
          </a:p>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(1: 14، 2: 12) أم أنك تعتقد </a:t>
            </a:r>
          </a:p>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أن الصوم ليس مناسباً لعصرنا الحالي ؟ و لم لا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1941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عظات العهد القديم</a:t>
            </a:r>
            <a:r>
              <a:rPr lang="en-US" sz="3200" b="1" dirty="0">
                <a:solidFill>
                  <a:srgbClr val="FFFFFF"/>
                </a:solidFill>
                <a:latin typeface="Arial" charset="0"/>
                <a:ea typeface="ＭＳ Ｐゴシック" charset="0"/>
              </a:rPr>
              <a:t>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862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اليونان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بيع</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بني يهوذا</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بعتم بني يهوذا و بني أورشليم لبني الياوانيين لكي تبعدوهم عن تخومهم</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6)</a:t>
            </a:r>
            <a:endParaRPr lang="en-US" sz="2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صيدون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صور</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يهوذا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فلسطين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لم يكن لليونانيين سطوة كبيرة حتى  600-500 ق.م و لهذا فمن المحتمل أن يكون لسفر يوئيل تاريخ متأخر</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58" name="Text Box 6"/>
          <p:cNvSpPr txBox="1">
            <a:spLocks noChangeArrowheads="1"/>
          </p:cNvSpPr>
          <p:nvPr/>
        </p:nvSpPr>
        <p:spPr bwMode="auto">
          <a:xfrm>
            <a:off x="8268871" y="76200"/>
            <a:ext cx="873958"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eaLnBrk="1" hangingPunct="1">
              <a:defRPr/>
            </a:pPr>
            <a:r>
              <a:rPr lang="ar-JO" sz="2400" b="1" dirty="0">
                <a:solidFill>
                  <a:srgbClr val="FFFFFF"/>
                </a:solidFill>
                <a:latin typeface="Arial"/>
                <a:cs typeface="Arial"/>
              </a:rPr>
              <a:t>232</a:t>
            </a:r>
            <a:r>
              <a:rPr lang="en-US" sz="2400" b="1" dirty="0">
                <a:solidFill>
                  <a:srgbClr val="FFFFFF"/>
                </a:solidFill>
                <a:latin typeface="Arial"/>
                <a:cs typeface="Arial"/>
              </a:rPr>
              <a:t>  </a:t>
            </a:r>
          </a:p>
          <a:p>
            <a:pPr algn="ctr" eaLnBrk="1" hangingPunct="1">
              <a:defRPr/>
            </a:pPr>
            <a:r>
              <a:rPr lang="ar-JO" sz="2400" b="1" dirty="0">
                <a:solidFill>
                  <a:srgbClr val="FFFFFF"/>
                </a:solidFill>
                <a:latin typeface="Arial"/>
                <a:cs typeface="Arial"/>
              </a:rPr>
              <a:t>342</a:t>
            </a:r>
            <a:endParaRPr lang="en-US" sz="2400" b="1" dirty="0">
              <a:solidFill>
                <a:srgbClr val="FFFFFF"/>
              </a:solidFill>
              <a:latin typeface="Arial"/>
              <a:cs typeface="Arial"/>
            </a:endParaRPr>
          </a:p>
          <a:p>
            <a:pPr algn="ctr" eaLnBrk="1" hangingPunct="1">
              <a:defRPr/>
            </a:pPr>
            <a:r>
              <a:rPr lang="ar-JO" sz="2400" b="1" dirty="0">
                <a:solidFill>
                  <a:srgbClr val="FFFFFF"/>
                </a:solidFill>
                <a:latin typeface="Arial"/>
                <a:cs typeface="Arial"/>
              </a:rPr>
              <a:t>560</a:t>
            </a:r>
            <a:endParaRPr lang="en-US" sz="2400" b="1" dirty="0">
              <a:solidFill>
                <a:srgbClr val="FFFFFF"/>
              </a:solidFill>
              <a:latin typeface="Arial"/>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586</a:t>
            </a:r>
            <a:endParaRPr lang="en-US" sz="2800" dirty="0">
              <a:solidFill>
                <a:srgbClr val="FFFFFF"/>
              </a:solidFill>
              <a:latin typeface="Arial"/>
              <a:cs typeface="Arial"/>
            </a:endParaRP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حبقوق</a:t>
            </a:r>
            <a:endParaRPr lang="en-US" sz="2800" dirty="0">
              <a:solidFill>
                <a:srgbClr val="FFFFFF"/>
              </a:solidFill>
              <a:latin typeface="Arial"/>
              <a:cs typeface="Arial"/>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يوئيل</a:t>
            </a:r>
            <a:endParaRPr lang="en-US" sz="2800" dirty="0">
              <a:solidFill>
                <a:srgbClr val="FFFFFF"/>
              </a:solidFill>
              <a:latin typeface="Arial"/>
              <a:cs typeface="Arial"/>
            </a:endParaRP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a:r>
              <a:rPr lang="ar-JO"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سقوط أورشليم</a:t>
            </a:r>
            <a:endPar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إرميا</a:t>
            </a:r>
            <a:endParaRPr lang="en-US" sz="2800" dirty="0">
              <a:solidFill>
                <a:srgbClr val="FFFFFF"/>
              </a:solidFill>
              <a:latin typeface="Arial"/>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مراثي</a:t>
            </a:r>
            <a:endParaRPr lang="en-US" sz="2800" dirty="0">
              <a:solidFill>
                <a:srgbClr val="FFFFFF"/>
              </a:solidFill>
              <a:latin typeface="Arial"/>
              <a:cs typeface="Arial"/>
            </a:endParaRP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حزقيال</a:t>
            </a:r>
            <a:endParaRPr lang="en-US" sz="2800" dirty="0">
              <a:solidFill>
                <a:srgbClr val="FFFFFF"/>
              </a:solidFill>
              <a:latin typeface="Arial"/>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دانيال</a:t>
            </a:r>
            <a:endParaRPr lang="en-US" sz="2800" dirty="0">
              <a:solidFill>
                <a:srgbClr val="FFFFFF"/>
              </a:solidFill>
              <a:latin typeface="Arial"/>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597</a:t>
            </a:r>
            <a:endParaRPr lang="en-US" sz="2800" dirty="0">
              <a:solidFill>
                <a:srgbClr val="FFFFFF"/>
              </a:solidFill>
              <a:latin typeface="Arial"/>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605</a:t>
            </a:r>
            <a:endParaRPr lang="en-US" sz="2800" dirty="0">
              <a:solidFill>
                <a:srgbClr val="FFFFFF"/>
              </a:solidFill>
              <a:latin typeface="Arial"/>
              <a:cs typeface="Arial"/>
            </a:endParaRP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627</a:t>
            </a:r>
            <a:endParaRPr lang="en-US" sz="2800" dirty="0">
              <a:solidFill>
                <a:srgbClr val="FFFFFF"/>
              </a:solidFill>
              <a:latin typeface="Arial"/>
              <a:cs typeface="Arial"/>
            </a:endParaRP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538</a:t>
            </a:r>
            <a:endParaRPr lang="en-US" sz="2800" dirty="0">
              <a:solidFill>
                <a:srgbClr val="FFFFFF"/>
              </a:solidFill>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t>سقوط</a:t>
            </a:r>
            <a:br>
              <a:rPr kumimoji="1" lang="ar-JO" sz="2800" dirty="0"/>
            </a:br>
            <a:r>
              <a:rPr kumimoji="1" lang="ar-JO" sz="2800" dirty="0"/>
              <a:t>أورشليم</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التواريخ الرئيسية</a:t>
            </a:r>
            <a:endParaRPr lang="en-US" sz="2800" dirty="0">
              <a:solidFill>
                <a:srgbClr val="FFFFFF"/>
              </a:solidFill>
              <a:latin typeface="Arial"/>
              <a:cs typeface="Arial"/>
            </a:endParaRP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صفنيا</a:t>
            </a:r>
            <a:endParaRPr lang="en-US" sz="2800" dirty="0">
              <a:solidFill>
                <a:srgbClr val="FFFFFF"/>
              </a:solidFill>
              <a:latin typeface="Arial"/>
              <a:cs typeface="Arial"/>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ar-JO" sz="2800" dirty="0">
                <a:solidFill>
                  <a:srgbClr val="FFFFFF"/>
                </a:solidFill>
                <a:latin typeface="Arial"/>
                <a:cs typeface="Arial"/>
              </a:rPr>
              <a:t>630</a:t>
            </a:r>
            <a:endParaRPr lang="en-US" sz="2800" dirty="0">
              <a:solidFill>
                <a:srgbClr val="FFFFFF"/>
              </a:solidFill>
              <a:latin typeface="Arial"/>
              <a:cs typeface="Arial"/>
            </a:endParaRP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ar-JO" sz="2800" dirty="0">
                <a:solidFill>
                  <a:srgbClr val="FFFFFF"/>
                </a:solidFill>
                <a:latin typeface="Arial"/>
                <a:cs typeface="Arial"/>
              </a:rPr>
              <a:t>590</a:t>
            </a:r>
            <a:endParaRPr lang="en-US" sz="2800" dirty="0">
              <a:solidFill>
                <a:srgbClr val="FFFFFF"/>
              </a:solidFill>
              <a:latin typeface="Arial"/>
              <a:cs typeface="Arial"/>
            </a:endParaRP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ar-JO" sz="2800" dirty="0">
                <a:solidFill>
                  <a:srgbClr val="FFFFFF"/>
                </a:solidFill>
                <a:latin typeface="Arial"/>
                <a:cs typeface="Arial"/>
              </a:rPr>
              <a:t>606</a:t>
            </a:r>
            <a:endParaRPr lang="en-US" sz="2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ar-JO" sz="3600" b="1" dirty="0">
                <a:effectLst>
                  <a:glow rad="177800">
                    <a:schemeClr val="bg2"/>
                  </a:glow>
                </a:effectLst>
              </a:rPr>
              <a:t>خدم يوئيل </a:t>
            </a:r>
            <a:br>
              <a:rPr lang="ar-JO" sz="3600" b="1" dirty="0">
                <a:effectLst>
                  <a:glow rad="177800">
                    <a:schemeClr val="bg2"/>
                  </a:glow>
                </a:effectLst>
              </a:rPr>
            </a:br>
            <a:r>
              <a:rPr lang="ar-JO" sz="3600" b="1" dirty="0">
                <a:effectLst>
                  <a:glow rad="177800">
                    <a:schemeClr val="bg2"/>
                  </a:glow>
                </a:effectLst>
              </a:rPr>
              <a:t>خلال فترة حكم </a:t>
            </a:r>
            <a:br>
              <a:rPr lang="ar-JO" sz="3600" b="1" dirty="0">
                <a:effectLst>
                  <a:glow rad="177800">
                    <a:schemeClr val="bg2"/>
                  </a:glow>
                </a:effectLst>
              </a:rPr>
            </a:br>
            <a:r>
              <a:rPr lang="ar-JO" sz="3600" b="1" dirty="0">
                <a:effectLst>
                  <a:glow rad="177800">
                    <a:schemeClr val="bg2"/>
                  </a:glow>
                </a:effectLst>
              </a:rPr>
              <a:t>الملك نبوخدنصر</a:t>
            </a:r>
            <a:r>
              <a:rPr lang="en-US" sz="3600" b="1" dirty="0">
                <a:effectLst>
                  <a:glow rad="177800">
                    <a:schemeClr val="bg2"/>
                  </a:glow>
                </a:effectLst>
              </a:rPr>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r">
              <a:defRPr/>
            </a:pPr>
            <a:r>
              <a:rPr lang="ar-JO" b="1" dirty="0">
                <a:solidFill>
                  <a:schemeClr val="tx2"/>
                </a:solidFill>
                <a:effectLst>
                  <a:glow rad="127000">
                    <a:schemeClr val="bg1"/>
                  </a:glow>
                </a:effectLst>
                <a:latin typeface="Arial" charset="0"/>
                <a:ea typeface="ＭＳ Ｐゴシック" charset="0"/>
                <a:cs typeface="ＭＳ Ｐゴシック" charset="0"/>
              </a:rPr>
              <a:t>1. ماذا نفعل الآن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indent="-619125" algn="r">
              <a:defRPr/>
            </a:pPr>
            <a:r>
              <a:rPr lang="ar-JO" b="1" dirty="0">
                <a:solidFill>
                  <a:schemeClr val="tx2"/>
                </a:solidFill>
                <a:effectLst>
                  <a:glow rad="127000">
                    <a:schemeClr val="bg1"/>
                  </a:glow>
                </a:effectLst>
                <a:latin typeface="Arial" charset="0"/>
                <a:ea typeface="ＭＳ Ｐゴシック" charset="0"/>
                <a:cs typeface="ＭＳ Ｐゴシック" charset="0"/>
              </a:rPr>
              <a:t>2. كيف سينتهي هذا الأمر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b="1" dirty="0">
                <a:solidFill>
                  <a:schemeClr val="tx2"/>
                </a:solidFill>
                <a:effectLst>
                  <a:glow rad="127000">
                    <a:schemeClr val="bg1"/>
                  </a:glow>
                </a:effectLst>
                <a:latin typeface="Arial" charset="0"/>
                <a:ea typeface="ＭＳ Ｐゴシック" charset="0"/>
                <a:cs typeface="ＭＳ Ｐゴシック" charset="0"/>
              </a:rPr>
              <a:t>قائمة المهام لهذا اليوم</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ماذا نفعل عندما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منضبطين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73658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الإنضباط يجب أن يأتي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التوبة</a:t>
            </a:r>
            <a:r>
              <a:rPr lang="ar-JO"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charset="0"/>
                <a:ea typeface="ＭＳ Ｐゴシック" charset="0"/>
                <a:cs typeface="ＭＳ Ｐゴシック" charset="0"/>
              </a:rPr>
              <a:t>يوئيل 1: 1-2: 17</a:t>
            </a:r>
            <a:endPar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1768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effectLst>
                  <a:glow rad="101600">
                    <a:srgbClr val="000000"/>
                  </a:glow>
                </a:effectLst>
                <a:latin typeface="Arial"/>
                <a:cs typeface="Arial"/>
              </a:rPr>
              <a:t>يوئيل</a:t>
            </a:r>
            <a:endParaRPr lang="en-US" sz="4000" b="1" dirty="0">
              <a:solidFill>
                <a:srgbClr val="FFFFFF"/>
              </a:solidFill>
              <a:effectLst>
                <a:glow rad="101600">
                  <a:srgbClr val="000000"/>
                </a:glow>
              </a:effectLst>
              <a:latin typeface="Arial"/>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600" b="1" dirty="0">
                <a:solidFill>
                  <a:srgbClr val="FFFFFF"/>
                </a:solidFill>
                <a:effectLst>
                  <a:glow rad="101600">
                    <a:srgbClr val="000000"/>
                  </a:glow>
                </a:effectLst>
                <a:latin typeface="Arial"/>
                <a:cs typeface="Arial"/>
              </a:rPr>
              <a:t>يوم الرب</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200" b="1" dirty="0">
                <a:solidFill>
                  <a:srgbClr val="FFFFFF"/>
                </a:solidFill>
                <a:effectLst>
                  <a:glow rad="101600">
                    <a:srgbClr val="000000"/>
                  </a:glow>
                </a:effectLst>
                <a:latin typeface="Arial"/>
                <a:cs typeface="Arial"/>
              </a:rPr>
              <a:t>نبوة</a:t>
            </a:r>
            <a:endParaRPr lang="en-US" sz="3200" b="1" dirty="0">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200" b="1" dirty="0">
                <a:solidFill>
                  <a:srgbClr val="FFFFFF"/>
                </a:solidFill>
                <a:effectLst>
                  <a:glow rad="101600">
                    <a:srgbClr val="000000"/>
                  </a:glow>
                </a:effectLst>
                <a:latin typeface="Arial"/>
                <a:cs typeface="Arial"/>
              </a:rPr>
              <a:t>دمار              1: 1-2: 17</a:t>
            </a:r>
          </a:p>
        </p:txBody>
      </p:sp>
      <p:sp>
        <p:nvSpPr>
          <p:cNvPr id="706569" name="Text Box 9"/>
          <p:cNvSpPr txBox="1">
            <a:spLocks noChangeArrowheads="1"/>
          </p:cNvSpPr>
          <p:nvPr/>
        </p:nvSpPr>
        <p:spPr bwMode="auto">
          <a:xfrm>
            <a:off x="5715000" y="714375"/>
            <a:ext cx="25146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200" b="1" dirty="0">
                <a:solidFill>
                  <a:srgbClr val="FFFFFF"/>
                </a:solidFill>
                <a:effectLst>
                  <a:glow rad="101600">
                    <a:srgbClr val="000000"/>
                  </a:glow>
                </a:effectLst>
                <a:latin typeface="Arial"/>
                <a:cs typeface="Arial"/>
              </a:rPr>
              <a:t>تحرير              </a:t>
            </a:r>
            <a:r>
              <a:rPr lang="en-US" sz="3200" b="1" dirty="0">
                <a:solidFill>
                  <a:srgbClr val="FFFFFF"/>
                </a:solidFill>
                <a:effectLst>
                  <a:glow rad="101600">
                    <a:srgbClr val="000000"/>
                  </a:glow>
                </a:effectLst>
                <a:latin typeface="Arial"/>
                <a:cs typeface="Arial"/>
              </a:rPr>
              <a:t>  </a:t>
            </a:r>
            <a:r>
              <a:rPr lang="ar-JO" sz="3200" b="1" dirty="0">
                <a:solidFill>
                  <a:srgbClr val="FFFFFF"/>
                </a:solidFill>
                <a:effectLst>
                  <a:glow rad="101600">
                    <a:srgbClr val="000000"/>
                  </a:glow>
                </a:effectLst>
                <a:latin typeface="Arial"/>
                <a:cs typeface="Arial"/>
              </a:rPr>
              <a:t>2: 18-3: 21</a:t>
            </a:r>
            <a:endParaRPr lang="en-US" sz="3200" b="1" dirty="0">
              <a:solidFill>
                <a:srgbClr val="FFFFFF"/>
              </a:solidFill>
              <a:effectLst>
                <a:glow rad="101600">
                  <a:srgbClr val="000000"/>
                </a:glow>
              </a:effectLst>
              <a:latin typeface="Arial"/>
              <a:cs typeface="Arial"/>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200" b="1" dirty="0">
                <a:solidFill>
                  <a:srgbClr val="FFFFFF"/>
                </a:solidFill>
                <a:effectLst>
                  <a:glow rad="101600">
                    <a:srgbClr val="000000"/>
                  </a:glow>
                </a:effectLst>
                <a:latin typeface="Arial"/>
                <a:cs typeface="Arial"/>
              </a:rPr>
              <a:t>تاريخ</a:t>
            </a:r>
            <a:endParaRPr lang="en-US" sz="3200" b="1" dirty="0">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الكوارث 1: 1-20</a:t>
            </a:r>
            <a:endParaRPr lang="en-US" sz="2800" b="1" dirty="0">
              <a:solidFill>
                <a:srgbClr val="FFFFFF"/>
              </a:solidFill>
              <a:effectLst>
                <a:glow rad="101600">
                  <a:srgbClr val="000000"/>
                </a:glow>
              </a:effectLst>
              <a:latin typeface="Arial"/>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الغزو 2: 1-17</a:t>
            </a:r>
            <a:endParaRPr lang="en-US" sz="2800" b="1" dirty="0">
              <a:solidFill>
                <a:srgbClr val="FFFFFF"/>
              </a:solidFill>
              <a:effectLst>
                <a:glow rad="101600">
                  <a:srgbClr val="000000"/>
                </a:glow>
              </a:effectLst>
              <a:latin typeface="Arial"/>
              <a:cs typeface="Arial"/>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الإسترداد 2: 18-32</a:t>
            </a:r>
            <a:endParaRPr lang="en-US" sz="2800" b="1" dirty="0">
              <a:solidFill>
                <a:srgbClr val="FFFFFF"/>
              </a:solidFill>
              <a:effectLst>
                <a:glow rad="101600">
                  <a:srgbClr val="000000"/>
                </a:glow>
              </a:effectLst>
              <a:latin typeface="Arial"/>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الدينونة 3: 1-16</a:t>
            </a:r>
            <a:endParaRPr lang="en-US" sz="2800" b="1" dirty="0">
              <a:solidFill>
                <a:srgbClr val="FFFFFF"/>
              </a:solidFill>
              <a:effectLst>
                <a:glow rad="101600">
                  <a:srgbClr val="000000"/>
                </a:glow>
              </a:effectLst>
              <a:latin typeface="Arial"/>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البركة 3: 17-21</a:t>
            </a:r>
            <a:endParaRPr lang="en-US" sz="2800" b="1" dirty="0">
              <a:solidFill>
                <a:srgbClr val="FFFFFF"/>
              </a:solidFill>
              <a:effectLst>
                <a:glow rad="101600">
                  <a:srgbClr val="000000"/>
                </a:glow>
              </a:effectLst>
              <a:latin typeface="Arial"/>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يوئيل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0977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ar-JO" altLang="zh-CN" sz="4400" b="1" dirty="0">
                <a:solidFill>
                  <a:srgbClr val="000000"/>
                </a:solidFill>
              </a:rPr>
              <a:t>حسناً</a:t>
            </a:r>
            <a:r>
              <a:rPr lang="ru-RU" altLang="zh-CN" sz="4400" b="1" dirty="0">
                <a:solidFill>
                  <a:srgbClr val="000000"/>
                </a:solidFill>
              </a:rPr>
              <a:t>"</a:t>
            </a:r>
            <a:endParaRPr lang="en-US" altLang="zh-CN" sz="4400" b="1" dirty="0">
              <a:solidFill>
                <a:srgbClr val="000000"/>
              </a:solidFill>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rPr>
              <a:t>قول الرب الذي صار إلى يوئيل بن فثوئيل</a:t>
            </a:r>
          </a:p>
          <a:p>
            <a:pPr>
              <a:defRPr/>
            </a:pPr>
            <a:r>
              <a:rPr lang="en-US" sz="3600" b="1" dirty="0">
                <a:effectLst>
                  <a:glow rad="127000">
                    <a:schemeClr val="tx1"/>
                  </a:glow>
                </a:effectLst>
                <a:latin typeface="Arial" charset="0"/>
                <a:ea typeface="ＭＳ Ｐゴシック" charset="0"/>
              </a:rPr>
              <a:t>(</a:t>
            </a:r>
            <a:r>
              <a:rPr lang="ar-JO" sz="3600" b="1" dirty="0">
                <a:effectLst>
                  <a:glow rad="127000">
                    <a:schemeClr val="tx1"/>
                  </a:glow>
                </a:effectLst>
                <a:latin typeface="Arial" charset="0"/>
                <a:ea typeface="ＭＳ Ｐゴシック" charset="0"/>
              </a:rPr>
              <a:t>يوئيل 1: 1</a:t>
            </a:r>
            <a:r>
              <a:rPr lang="en-US" sz="3600" b="1" dirty="0">
                <a:effectLst>
                  <a:glow rad="127000">
                    <a:schemeClr val="tx1"/>
                  </a:glow>
                </a:effectLst>
                <a:latin typeface="Arial" charset="0"/>
                <a:ea typeface="ＭＳ Ｐゴシック"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ar-JO" altLang="zh-CN" sz="4000" b="1" dirty="0">
                <a:solidFill>
                  <a:schemeClr val="bg1"/>
                </a:solidFill>
                <a:effectLst>
                  <a:glow rad="165100">
                    <a:schemeClr val="tx1"/>
                  </a:glow>
                </a:effectLst>
                <a:latin typeface="Arial" charset="0"/>
                <a:ea typeface="ＭＳ Ｐゴシック" charset="0"/>
              </a:rPr>
              <a:t>أخبرهم عن</a:t>
            </a:r>
            <a:br>
              <a:rPr lang="ar-JO" altLang="zh-CN" sz="4000" b="1" dirty="0">
                <a:solidFill>
                  <a:schemeClr val="bg1"/>
                </a:solidFill>
                <a:effectLst>
                  <a:glow rad="165100">
                    <a:schemeClr val="tx1"/>
                  </a:glow>
                </a:effectLst>
                <a:latin typeface="Arial" charset="0"/>
                <a:ea typeface="ＭＳ Ｐゴシック" charset="0"/>
              </a:rPr>
            </a:br>
            <a:r>
              <a:rPr lang="ar-JO" altLang="zh-CN" sz="4000" b="1" dirty="0">
                <a:solidFill>
                  <a:schemeClr val="bg1"/>
                </a:solidFill>
                <a:effectLst>
                  <a:glow rad="165100">
                    <a:schemeClr val="tx1"/>
                  </a:glow>
                </a:effectLst>
                <a:latin typeface="Arial" charset="0"/>
                <a:ea typeface="ＭＳ Ｐゴシック" charset="0"/>
              </a:rPr>
              <a:t>الجراد</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ar-JO" sz="3600" b="1" dirty="0">
                  <a:effectLst>
                    <a:glow rad="127000">
                      <a:schemeClr val="tx1"/>
                    </a:glow>
                  </a:effectLst>
                  <a:latin typeface="Arial" charset="0"/>
                  <a:ea typeface="ＭＳ Ｐゴシック" charset="0"/>
                </a:rPr>
                <a:t>لا يتم ذكر ملك</a:t>
              </a:r>
            </a:p>
            <a:p>
              <a:pPr algn="l">
                <a:defRPr/>
              </a:pPr>
              <a:r>
                <a:rPr lang="ar-JO" sz="3600" b="1" dirty="0">
                  <a:effectLst>
                    <a:glow rad="127000">
                      <a:schemeClr val="tx1"/>
                    </a:glow>
                  </a:effectLst>
                  <a:latin typeface="Arial" charset="0"/>
                  <a:ea typeface="ＭＳ Ｐゴシック" charset="0"/>
                </a:rPr>
                <a:t>= لا يتم ذكر تاريخ</a:t>
              </a:r>
              <a:endParaRPr lang="en-US" sz="3600" b="1" dirty="0">
                <a:effectLst>
                  <a:glow rad="127000">
                    <a:schemeClr val="tx1"/>
                  </a:glow>
                </a:effectLst>
                <a:latin typeface="Arial" charset="0"/>
                <a:ea typeface="ＭＳ Ｐゴシック" charset="0"/>
              </a:endParaRPr>
            </a:p>
          </p:txBody>
        </p:sp>
      </p:grpSp>
    </p:spTree>
    <p:extLst>
      <p:ext uri="{BB962C8B-B14F-4D97-AF65-F5344CB8AC3E}">
        <p14:creationId xmlns:p14="http://schemas.microsoft.com/office/powerpoint/2010/main" val="2277320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الإنضباط</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الإسم يوئيل = الرب الإله</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يو = يهوه = الرب</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charset="0"/>
                <a:ea typeface="ＭＳ Ｐゴシック" charset="0"/>
                <a:cs typeface="ＭＳ Ｐゴシック" charset="0"/>
              </a:rPr>
              <a:t>إيل = إلوهيم = الله</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4946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2 اسمعوا هذا أيها الشيوخ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أصغوا يا جميع سكان الأرض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هل حدث هذا في أيامكم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أو في أيام آبائكم</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 3 أخبروا بنيكم عنه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بنوكم بنيهم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بنوهم دوراً آخر</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يوئيل 1: 2-3</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99931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mn-ea"/>
                <a:cs typeface="+mn-cs"/>
              </a:rPr>
              <a:t> </a:t>
            </a:r>
            <a:endParaRPr lang="en-US">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ar-JO" sz="4800" b="1" dirty="0">
                <a:solidFill>
                  <a:prstClr val="white"/>
                </a:solidFill>
                <a:latin typeface="Arial"/>
                <a:cs typeface="Arial"/>
              </a:rPr>
              <a:t>يوئيل</a:t>
            </a:r>
            <a:endParaRPr lang="en-US" sz="4800" b="1" dirty="0">
              <a:solidFill>
                <a:prstClr val="white"/>
              </a:solidFill>
              <a:latin typeface="Arial"/>
              <a:cs typeface="Aria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206210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ar-JO" sz="3200" dirty="0">
                <a:solidFill>
                  <a:prstClr val="black"/>
                </a:solidFill>
                <a:latin typeface="Arial"/>
                <a:cs typeface="Arial"/>
              </a:rPr>
              <a:t>1. الصراخ لتجنب الدينونة</a:t>
            </a:r>
          </a:p>
          <a:p>
            <a:pPr algn="r" defTabSz="457200" eaLnBrk="1" fontAlgn="auto" hangingPunct="1">
              <a:spcBef>
                <a:spcPts val="0"/>
              </a:spcBef>
              <a:spcAft>
                <a:spcPts val="0"/>
              </a:spcAft>
            </a:pPr>
            <a:r>
              <a:rPr lang="ar-JO" sz="3200" dirty="0">
                <a:solidFill>
                  <a:prstClr val="black"/>
                </a:solidFill>
                <a:latin typeface="Arial"/>
                <a:cs typeface="Arial"/>
              </a:rPr>
              <a:t>2. العودة إلى بركات الله</a:t>
            </a:r>
          </a:p>
          <a:p>
            <a:pPr algn="r" defTabSz="457200" eaLnBrk="1" fontAlgn="auto" hangingPunct="1">
              <a:spcBef>
                <a:spcPts val="0"/>
              </a:spcBef>
              <a:spcAft>
                <a:spcPts val="0"/>
              </a:spcAft>
            </a:pPr>
            <a:r>
              <a:rPr lang="ar-JO" sz="3200" dirty="0">
                <a:solidFill>
                  <a:prstClr val="black"/>
                </a:solidFill>
                <a:latin typeface="Arial"/>
                <a:cs typeface="Arial"/>
              </a:rPr>
              <a:t>3. الإستسلام لسيادة الله</a:t>
            </a:r>
          </a:p>
          <a:p>
            <a:pPr algn="r" defTabSz="457200" eaLnBrk="1" fontAlgn="auto" hangingPunct="1">
              <a:spcBef>
                <a:spcPts val="0"/>
              </a:spcBef>
              <a:spcAft>
                <a:spcPts val="0"/>
              </a:spcAft>
            </a:pPr>
            <a:endParaRPr lang="en-US" sz="3200" dirty="0">
              <a:solidFill>
                <a:prstClr val="black"/>
              </a:solidFill>
              <a:latin typeface="Arial"/>
              <a:cs typeface="Arial"/>
            </a:endParaRPr>
          </a:p>
        </p:txBody>
      </p:sp>
    </p:spTree>
    <p:extLst>
      <p:ext uri="{BB962C8B-B14F-4D97-AF65-F5344CB8AC3E}">
        <p14:creationId xmlns:p14="http://schemas.microsoft.com/office/powerpoint/2010/main" val="2475733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draft_lens6594562module53438082photo_1251100778LOCUST_-_SWARM_-_old_photo_-_GOOD.jpg"/>
          <p:cNvPicPr>
            <a:picLocks noChangeAspect="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ext Box 2"/>
          <p:cNvSpPr txBox="1">
            <a:spLocks noChangeArrowheads="1"/>
          </p:cNvSpPr>
          <p:nvPr/>
        </p:nvSpPr>
        <p:spPr bwMode="auto">
          <a:xfrm>
            <a:off x="990600" y="1676400"/>
            <a:ext cx="8153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42950" indent="-742950" algn="r" eaLnBrk="1" hangingPunct="1">
              <a:spcBef>
                <a:spcPct val="50000"/>
              </a:spcBef>
              <a:defRPr/>
            </a:pPr>
            <a:r>
              <a:rPr lang="ar-JO" sz="3600" b="1" dirty="0">
                <a:solidFill>
                  <a:schemeClr val="tx2"/>
                </a:solidFill>
                <a:effectLst>
                  <a:glow rad="127000">
                    <a:schemeClr val="bg1">
                      <a:alpha val="87000"/>
                    </a:schemeClr>
                  </a:glow>
                </a:effectLst>
                <a:cs typeface="Times New Roman" charset="0"/>
              </a:rPr>
              <a:t>ت. التاريخ : فترة زمنية متأخرة بعد السبي (بين 597 و 586 ق.م)</a:t>
            </a:r>
            <a:endParaRPr lang="en-US" sz="3600" b="1" dirty="0">
              <a:solidFill>
                <a:schemeClr val="tx2"/>
              </a:solidFill>
              <a:effectLst>
                <a:glow rad="127000">
                  <a:schemeClr val="bg1">
                    <a:alpha val="87000"/>
                  </a:schemeClr>
                </a:glow>
              </a:effectLst>
              <a:cs typeface="Times New Roman" charset="0"/>
            </a:endParaRPr>
          </a:p>
        </p:txBody>
      </p:sp>
      <p:sp>
        <p:nvSpPr>
          <p:cNvPr id="575493" name="Text Box 5"/>
          <p:cNvSpPr txBox="1">
            <a:spLocks noChangeArrowheads="1"/>
          </p:cNvSpPr>
          <p:nvPr/>
        </p:nvSpPr>
        <p:spPr bwMode="auto">
          <a:xfrm>
            <a:off x="990600" y="3486150"/>
            <a:ext cx="7772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3600" b="1" dirty="0">
                <a:solidFill>
                  <a:schemeClr val="accent5">
                    <a:lumMod val="10000"/>
                  </a:schemeClr>
                </a:solidFill>
              </a:rPr>
              <a:t>ث. المستلمون: الناس في يهوذا بسبب إشارات كثيرة إلى صهيون والهيكل (1: 9 ، 13-14 ؛ 2: 15-17 ، 23 ، 32 ؛ 3: 1 ، 5-6 ، 16-17 ، 20-21 ).</a:t>
            </a:r>
            <a:endParaRPr lang="en-US" sz="3600" b="1" dirty="0">
              <a:solidFill>
                <a:schemeClr val="accent5">
                  <a:lumMod val="10000"/>
                </a:schemeClr>
              </a:solidFill>
              <a:effectLst>
                <a:glow rad="127000">
                  <a:schemeClr val="bg1">
                    <a:alpha val="87000"/>
                  </a:schemeClr>
                </a:glow>
              </a:effectLst>
              <a:cs typeface="Times New Roman" charset="0"/>
            </a:endParaRPr>
          </a:p>
        </p:txBody>
      </p:sp>
      <p:sp>
        <p:nvSpPr>
          <p:cNvPr id="34820" name="Text Box 6"/>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effectLst>
                  <a:glow rad="127000">
                    <a:schemeClr val="bg1">
                      <a:alpha val="87000"/>
                    </a:schemeClr>
                  </a:glow>
                </a:effectLst>
                <a:cs typeface="Arial" charset="0"/>
              </a:rPr>
              <a:t>577</a:t>
            </a:r>
            <a:endParaRPr lang="en-US" b="1" dirty="0">
              <a:effectLst>
                <a:glow rad="127000">
                  <a:schemeClr val="bg1">
                    <a:alpha val="87000"/>
                  </a:schemeClr>
                </a:glow>
              </a:effectLst>
              <a:cs typeface="Arial" charset="0"/>
            </a:endParaRPr>
          </a:p>
        </p:txBody>
      </p:sp>
      <p:sp>
        <p:nvSpPr>
          <p:cNvPr id="34821" name="Rectangle 7"/>
          <p:cNvSpPr>
            <a:spLocks noGrp="1" noChangeArrowheads="1"/>
          </p:cNvSpPr>
          <p:nvPr>
            <p:ph type="title" idx="4294967295"/>
          </p:nvPr>
        </p:nvSpPr>
        <p:spPr>
          <a:xfrm>
            <a:off x="762000" y="0"/>
            <a:ext cx="7772400" cy="685800"/>
          </a:xfrm>
        </p:spPr>
        <p:txBody>
          <a:bodyPr/>
          <a:lstStyle/>
          <a:p>
            <a:pPr algn="ctr" eaLnBrk="1" hangingPunct="1">
              <a:defRPr/>
            </a:pPr>
            <a:r>
              <a:rPr lang="ar-JO" sz="3200" i="1" dirty="0">
                <a:effectLst>
                  <a:glow rad="127000">
                    <a:schemeClr val="bg1">
                      <a:alpha val="87000"/>
                    </a:schemeClr>
                  </a:glow>
                </a:effectLst>
                <a:latin typeface="Arial" charset="0"/>
                <a:ea typeface="ＭＳ Ｐゴシック" charset="0"/>
              </a:rPr>
              <a:t>التاريخ و المستلمين</a:t>
            </a:r>
            <a:endParaRPr lang="en-US" sz="3200" i="1" dirty="0">
              <a:effectLst>
                <a:glow rad="127000">
                  <a:schemeClr val="bg1">
                    <a:alpha val="87000"/>
                  </a:schemeClr>
                </a:glo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75490">
                                            <p:txEl>
                                              <p:pRg st="0" end="0"/>
                                            </p:txEl>
                                          </p:spTgt>
                                        </p:tgtEl>
                                        <p:attrNameLst>
                                          <p:attrName>style.visibility</p:attrName>
                                        </p:attrNameLst>
                                      </p:cBhvr>
                                      <p:to>
                                        <p:strVal val="visible"/>
                                      </p:to>
                                    </p:set>
                                    <p:animEffect transition="in" filter="box(out)">
                                      <p:cBhvr>
                                        <p:cTn id="7" dur="500"/>
                                        <p:tgtEl>
                                          <p:spTgt spid="5754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5493">
                                            <p:txEl>
                                              <p:pRg st="0" end="0"/>
                                            </p:txEl>
                                          </p:spTgt>
                                        </p:tgtEl>
                                        <p:attrNameLst>
                                          <p:attrName>style.visibility</p:attrName>
                                        </p:attrNameLst>
                                      </p:cBhvr>
                                      <p:to>
                                        <p:strVal val="visible"/>
                                      </p:to>
                                    </p:set>
                                    <p:animEffect transition="in" filter="box(out)">
                                      <p:cBhvr>
                                        <p:cTn id="12" dur="500"/>
                                        <p:tgtEl>
                                          <p:spTgt spid="5754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build="p" autoUpdateAnimBg="0"/>
      <p:bldP spid="57549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9524" name="Picture 4" descr="locust">
            <a:hlinkClick r:id="rId2"/>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62000" y="0"/>
            <a:ext cx="8382000" cy="3352800"/>
          </a:xfrm>
        </p:spPr>
      </p:pic>
      <p:pic>
        <p:nvPicPr>
          <p:cNvPr id="619525" name="Picture 5" descr="locust-north">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3800"/>
            <a:ext cx="8458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6" name="AutoShape 6"/>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525">
            <a:solidFill>
              <a:schemeClr val="tx1"/>
            </a:solidFill>
            <a:miter lim="800000"/>
            <a:headEnd/>
            <a:tailEnd/>
          </a:ln>
        </p:spPr>
        <p:txBody>
          <a:bodyPr wrap="none" anchor="ctr"/>
          <a:lstStyle/>
          <a:p>
            <a:pPr algn="ctr"/>
            <a:r>
              <a:rPr lang="ar-JO" sz="2400" b="1" dirty="0">
                <a:solidFill>
                  <a:schemeClr val="bg1"/>
                </a:solidFill>
              </a:rPr>
              <a:t>قبل غزو الجراد</a:t>
            </a:r>
            <a:endParaRPr lang="en-US" dirty="0">
              <a:solidFill>
                <a:schemeClr val="bg1"/>
              </a:solidFill>
            </a:endParaRPr>
          </a:p>
        </p:txBody>
      </p:sp>
      <p:sp>
        <p:nvSpPr>
          <p:cNvPr id="619529" name="AutoShape 9"/>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525">
            <a:solidFill>
              <a:schemeClr val="tx1"/>
            </a:solidFill>
            <a:miter lim="800000"/>
            <a:headEnd/>
            <a:tailEnd/>
          </a:ln>
        </p:spPr>
        <p:txBody>
          <a:bodyPr wrap="none" anchor="ctr"/>
          <a:lstStyle/>
          <a:p>
            <a:pPr algn="ctr"/>
            <a:r>
              <a:rPr lang="ar-JO" sz="2400" b="1" dirty="0">
                <a:solidFill>
                  <a:schemeClr val="bg1"/>
                </a:solidFill>
              </a:rPr>
              <a:t>بعد غزو الجراد</a:t>
            </a:r>
            <a:endParaRPr lang="en-US" sz="2400" b="1" dirty="0">
              <a:solidFill>
                <a:schemeClr val="bg1"/>
              </a:solidFill>
            </a:endParaRPr>
          </a:p>
        </p:txBody>
      </p:sp>
      <p:sp>
        <p:nvSpPr>
          <p:cNvPr id="619531" name="Oval 11"/>
          <p:cNvSpPr>
            <a:spLocks noChangeArrowheads="1"/>
          </p:cNvSpPr>
          <p:nvPr/>
        </p:nvSpPr>
        <p:spPr bwMode="auto">
          <a:xfrm>
            <a:off x="1295400" y="4191000"/>
            <a:ext cx="2590800" cy="2057400"/>
          </a:xfrm>
          <a:prstGeom prst="ellipse">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9532" name="Oval 12"/>
          <p:cNvSpPr>
            <a:spLocks noChangeArrowheads="1"/>
          </p:cNvSpPr>
          <p:nvPr/>
        </p:nvSpPr>
        <p:spPr bwMode="auto">
          <a:xfrm>
            <a:off x="5334000" y="4419600"/>
            <a:ext cx="1447800" cy="1752600"/>
          </a:xfrm>
          <a:prstGeom prst="ellipse">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5895" name="Rectangle 2"/>
          <p:cNvSpPr>
            <a:spLocks noGrp="1" noChangeArrowheads="1"/>
          </p:cNvSpPr>
          <p:nvPr>
            <p:ph type="title"/>
          </p:nvPr>
        </p:nvSpPr>
        <p:spPr>
          <a:xfrm>
            <a:off x="838200" y="-76200"/>
            <a:ext cx="7772400" cy="914400"/>
          </a:xfrm>
        </p:spPr>
        <p:txBody>
          <a:bodyPr/>
          <a:lstStyle/>
          <a:p>
            <a:pPr algn="ctr" eaLnBrk="1" hangingPunct="1"/>
            <a:r>
              <a:rPr lang="ar-JO" sz="2400" dirty="0"/>
              <a:t>غزو ​​الجراد الحديث </a:t>
            </a:r>
            <a:br>
              <a:rPr lang="ar-JO" sz="2400" dirty="0"/>
            </a:br>
            <a:r>
              <a:rPr lang="ar-JO" sz="2400" dirty="0"/>
              <a:t>(سينتراليا ، بنسلفانيا ، الولايات المتحدة الأمريكية)</a:t>
            </a:r>
            <a:endParaRPr lang="en-US"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fad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6"/>
                                        </p:tgtEl>
                                        <p:attrNameLst>
                                          <p:attrName>style.visibility</p:attrName>
                                        </p:attrNameLst>
                                      </p:cBhvr>
                                      <p:to>
                                        <p:strVal val="visible"/>
                                      </p:to>
                                    </p:set>
                                    <p:animEffect transition="in" filter="fade">
                                      <p:cBhvr>
                                        <p:cTn id="12" dur="500"/>
                                        <p:tgtEl>
                                          <p:spTgt spid="619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9"/>
                                        </p:tgtEl>
                                        <p:attrNameLst>
                                          <p:attrName>style.visibility</p:attrName>
                                        </p:attrNameLst>
                                      </p:cBhvr>
                                      <p:to>
                                        <p:strVal val="visible"/>
                                      </p:to>
                                    </p:set>
                                    <p:animEffect transition="in" filter="fade">
                                      <p:cBhvr>
                                        <p:cTn id="17" dur="500"/>
                                        <p:tgtEl>
                                          <p:spTgt spid="6195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9525"/>
                                        </p:tgtEl>
                                        <p:attrNameLst>
                                          <p:attrName>style.visibility</p:attrName>
                                        </p:attrNameLst>
                                      </p:cBhvr>
                                      <p:to>
                                        <p:strVal val="visible"/>
                                      </p:to>
                                    </p:set>
                                    <p:animEffect transition="in" filter="fade">
                                      <p:cBhvr>
                                        <p:cTn id="22" dur="500"/>
                                        <p:tgtEl>
                                          <p:spTgt spid="6195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31"/>
                                        </p:tgtEl>
                                        <p:attrNameLst>
                                          <p:attrName>style.visibility</p:attrName>
                                        </p:attrNameLst>
                                      </p:cBhvr>
                                      <p:to>
                                        <p:strVal val="visible"/>
                                      </p:to>
                                    </p:set>
                                    <p:animEffect transition="in" filter="fade">
                                      <p:cBhvr>
                                        <p:cTn id="27" dur="500"/>
                                        <p:tgtEl>
                                          <p:spTgt spid="6195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32"/>
                                        </p:tgtEl>
                                        <p:attrNameLst>
                                          <p:attrName>style.visibility</p:attrName>
                                        </p:attrNameLst>
                                      </p:cBhvr>
                                      <p:to>
                                        <p:strVal val="visible"/>
                                      </p:to>
                                    </p:set>
                                    <p:animEffect transition="in" filter="fade">
                                      <p:cBhvr>
                                        <p:cTn id="32" dur="500"/>
                                        <p:tgtEl>
                                          <p:spTgt spid="61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animBg="1" autoUpdateAnimBg="0"/>
      <p:bldP spid="619529" grpId="0" animBg="1" autoUpdateAnimBg="0"/>
      <p:bldP spid="619531" grpId="0" animBg="1"/>
      <p:bldP spid="6195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9" descr="locust">
            <a:hlinkClick r:id="rId2"/>
          </p:cNvPr>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77539" name="Rectangle 3"/>
          <p:cNvSpPr>
            <a:spLocks noGrp="1" noChangeArrowheads="1"/>
          </p:cNvSpPr>
          <p:nvPr>
            <p:ph type="title"/>
          </p:nvPr>
        </p:nvSpPr>
        <p:spPr/>
        <p:txBody>
          <a:bodyPr/>
          <a:lstStyle/>
          <a:p>
            <a:pPr algn="r" eaLnBrk="1" hangingPunct="1">
              <a:defRPr/>
            </a:pPr>
            <a:r>
              <a:rPr lang="ar-JO" dirty="0">
                <a:solidFill>
                  <a:schemeClr val="bg1"/>
                </a:solidFill>
                <a:effectLst>
                  <a:outerShdw blurRad="50800" dist="76200" dir="2700000" algn="tl" rotWithShape="0">
                    <a:srgbClr val="000000">
                      <a:alpha val="76000"/>
                    </a:srgbClr>
                  </a:outerShdw>
                </a:effectLst>
                <a:latin typeface="Arial" charset="0"/>
                <a:ea typeface="ＭＳ Ｐゴシック" charset="0"/>
              </a:rPr>
              <a:t>ج. المناسبة</a:t>
            </a:r>
            <a:endParaRPr lang="en-US" u="sng" dirty="0">
              <a:solidFill>
                <a:schemeClr val="bg1"/>
              </a:solidFill>
              <a:effectLst>
                <a:outerShdw blurRad="50800" dist="76200" dir="2700000" algn="tl" rotWithShape="0">
                  <a:srgbClr val="000000">
                    <a:alpha val="76000"/>
                  </a:srgbClr>
                </a:outerShdw>
              </a:effectLst>
              <a:latin typeface="Arial" charset="0"/>
              <a:ea typeface="ＭＳ Ｐゴシック" charset="0"/>
            </a:endParaRPr>
          </a:p>
        </p:txBody>
      </p:sp>
      <p:sp>
        <p:nvSpPr>
          <p:cNvPr id="577540" name="Rectangle 4"/>
          <p:cNvSpPr>
            <a:spLocks noGrp="1" noChangeArrowheads="1"/>
          </p:cNvSpPr>
          <p:nvPr>
            <p:ph type="body" sz="half" idx="1"/>
          </p:nvPr>
        </p:nvSpPr>
        <p:spPr>
          <a:xfrm>
            <a:off x="1062038" y="1766888"/>
            <a:ext cx="6786562" cy="3795712"/>
          </a:xfrm>
        </p:spPr>
        <p:txBody>
          <a:bodyPr/>
          <a:lstStyle/>
          <a:p>
            <a:pPr algn="r" rtl="1" eaLnBrk="1" hangingPunct="1">
              <a:lnSpc>
                <a:spcPct val="80000"/>
              </a:lnSpc>
              <a:defRPr/>
            </a:pPr>
            <a:r>
              <a:rPr lang="ar-JO" sz="3600" dirty="0">
                <a:solidFill>
                  <a:schemeClr val="bg1"/>
                </a:solidFill>
                <a:effectLst>
                  <a:outerShdw blurRad="50800" dist="76200" dir="2700000" algn="tl" rotWithShape="0">
                    <a:srgbClr val="000000">
                      <a:alpha val="76000"/>
                    </a:srgbClr>
                  </a:outerShdw>
                </a:effectLst>
                <a:ea typeface="+mn-ea"/>
                <a:cs typeface="+mn-cs"/>
              </a:rPr>
              <a:t> اجتاح وباء الجراد يهوذا مؤخراً </a:t>
            </a:r>
            <a:endParaRPr lang="en-US" sz="3600" dirty="0">
              <a:solidFill>
                <a:schemeClr val="bg1"/>
              </a:solidFill>
              <a:effectLst>
                <a:outerShdw blurRad="50800" dist="76200" dir="2700000" algn="tl" rotWithShape="0">
                  <a:srgbClr val="000000">
                    <a:alpha val="76000"/>
                  </a:srgbClr>
                </a:outerShdw>
              </a:effectLst>
              <a:ea typeface="+mn-ea"/>
              <a:cs typeface="+mn-cs"/>
            </a:endParaRPr>
          </a:p>
        </p:txBody>
      </p:sp>
      <p:sp>
        <p:nvSpPr>
          <p:cNvPr id="577548" name="Text Box 12"/>
          <p:cNvSpPr txBox="1">
            <a:spLocks noChangeArrowheads="1"/>
          </p:cNvSpPr>
          <p:nvPr/>
        </p:nvSpPr>
        <p:spPr bwMode="auto">
          <a:xfrm>
            <a:off x="8305800" y="76200"/>
            <a:ext cx="704039" cy="461665"/>
          </a:xfrm>
          <a:prstGeom prst="rect">
            <a:avLst/>
          </a:prstGeom>
          <a:noFill/>
          <a:ln w="9525">
            <a:noFill/>
            <a:miter lim="800000"/>
            <a:headEnd/>
            <a:tailEnd/>
          </a:ln>
          <a:effectLst/>
        </p:spPr>
        <p:txBody>
          <a:bodyPr wrap="none">
            <a:spAutoFit/>
          </a:bodyPr>
          <a:lstStyle/>
          <a:p>
            <a:pPr>
              <a:defRPr/>
            </a:pPr>
            <a:r>
              <a:rPr lang="ar-JO" sz="2400" b="1" dirty="0">
                <a:solidFill>
                  <a:schemeClr val="bg1"/>
                </a:solidFill>
                <a:effectLst>
                  <a:outerShdw blurRad="50800" dist="76200" dir="2700000" algn="tl" rotWithShape="0">
                    <a:srgbClr val="000000">
                      <a:alpha val="76000"/>
                    </a:srgbClr>
                  </a:outerShdw>
                </a:effectLst>
                <a:latin typeface="Arial" pitchFamily="-112" charset="0"/>
                <a:ea typeface="+mn-ea"/>
                <a:cs typeface="+mn-cs"/>
              </a:rPr>
              <a:t>577</a:t>
            </a:r>
            <a:endParaRPr lang="en-US" sz="2400" b="1" dirty="0">
              <a:solidFill>
                <a:schemeClr val="bg1"/>
              </a:solidFill>
              <a:effectLst>
                <a:outerShdw blurRad="50800" dist="76200" dir="2700000" algn="tl" rotWithShape="0">
                  <a:srgbClr val="000000">
                    <a:alpha val="76000"/>
                  </a:srgbClr>
                </a:outerShdw>
              </a:effectLst>
              <a:latin typeface="Arial" pitchFamily="-112"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فضلة </a:t>
            </a:r>
            <a:r>
              <a:rPr lang="ar-JO" sz="3600" b="1" dirty="0">
                <a:solidFill>
                  <a:srgbClr val="FFFF00"/>
                </a:solidFill>
                <a:effectLst>
                  <a:glow rad="127000">
                    <a:schemeClr val="tx1"/>
                  </a:glow>
                </a:effectLst>
                <a:latin typeface="Arial" charset="0"/>
                <a:ea typeface="ＭＳ Ｐゴシック" charset="0"/>
                <a:cs typeface="ＭＳ Ｐゴシック" charset="0"/>
              </a:rPr>
              <a:t>القمص</a:t>
            </a:r>
            <a:r>
              <a:rPr lang="ar-JO" sz="3600" b="1" dirty="0">
                <a:effectLst>
                  <a:glow rad="127000">
                    <a:schemeClr val="tx1"/>
                  </a:glow>
                </a:effectLst>
                <a:latin typeface="Arial" charset="0"/>
                <a:ea typeface="ＭＳ Ｐゴシック" charset="0"/>
                <a:cs typeface="ＭＳ Ｐゴシック" charset="0"/>
              </a:rPr>
              <a:t> أكلها الزحاف و فضلة </a:t>
            </a:r>
            <a:r>
              <a:rPr lang="ar-JO" sz="3600" b="1" dirty="0">
                <a:solidFill>
                  <a:srgbClr val="FFFF00"/>
                </a:solidFill>
                <a:effectLst>
                  <a:glow rad="127000">
                    <a:schemeClr val="tx1"/>
                  </a:glow>
                </a:effectLst>
                <a:latin typeface="Arial" charset="0"/>
                <a:ea typeface="ＭＳ Ｐゴシック" charset="0"/>
                <a:cs typeface="ＭＳ Ｐゴシック" charset="0"/>
              </a:rPr>
              <a:t>الزحاف</a:t>
            </a:r>
            <a:r>
              <a:rPr lang="ar-JO" sz="3600" b="1" dirty="0">
                <a:effectLst>
                  <a:glow rad="127000">
                    <a:schemeClr val="tx1"/>
                  </a:glow>
                </a:effectLst>
                <a:latin typeface="Arial" charset="0"/>
                <a:ea typeface="ＭＳ Ｐゴシック" charset="0"/>
                <a:cs typeface="ＭＳ Ｐゴシック" charset="0"/>
              </a:rPr>
              <a:t> أكلها الغوغاء و فضلة </a:t>
            </a:r>
            <a:r>
              <a:rPr lang="ar-JO" sz="3600" b="1" dirty="0">
                <a:solidFill>
                  <a:srgbClr val="FFFF00"/>
                </a:solidFill>
                <a:effectLst>
                  <a:glow rad="127000">
                    <a:schemeClr val="tx1"/>
                  </a:glow>
                </a:effectLst>
                <a:latin typeface="Arial" charset="0"/>
                <a:ea typeface="ＭＳ Ｐゴシック" charset="0"/>
                <a:cs typeface="ＭＳ Ｐゴシック" charset="0"/>
              </a:rPr>
              <a:t>الغوغاء</a:t>
            </a:r>
            <a:r>
              <a:rPr lang="ar-JO" sz="3600" b="1" dirty="0">
                <a:effectLst>
                  <a:glow rad="127000">
                    <a:schemeClr val="tx1"/>
                  </a:glow>
                </a:effectLst>
                <a:latin typeface="Arial" charset="0"/>
                <a:ea typeface="ＭＳ Ｐゴシック" charset="0"/>
                <a:cs typeface="ＭＳ Ｐゴシック" charset="0"/>
              </a:rPr>
              <a:t> أكلها </a:t>
            </a:r>
            <a:r>
              <a:rPr lang="ar-JO" sz="3600" b="1" dirty="0">
                <a:solidFill>
                  <a:srgbClr val="FFFF00"/>
                </a:solidFill>
                <a:effectLst>
                  <a:glow rad="127000">
                    <a:schemeClr val="tx1"/>
                  </a:glow>
                </a:effectLst>
                <a:latin typeface="Arial" charset="0"/>
                <a:ea typeface="ＭＳ Ｐゴシック" charset="0"/>
                <a:cs typeface="ＭＳ Ｐゴシック" charset="0"/>
              </a:rPr>
              <a:t>الطيار</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يوئيل 1: 4</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78379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p:spPr>
        <p:txBody>
          <a:bodyPr anchor="t"/>
          <a:lstStyle/>
          <a:p>
            <a:pPr>
              <a:defRPr/>
            </a:pPr>
            <a:r>
              <a:rPr lang="ar-JO" sz="3200" b="1" dirty="0">
                <a:solidFill>
                  <a:schemeClr val="tx1"/>
                </a:solidFill>
                <a:effectLst/>
                <a:latin typeface="Arial" charset="0"/>
                <a:ea typeface="ＭＳ Ｐゴシック" charset="0"/>
                <a:cs typeface="ＭＳ Ｐゴシック" charset="0"/>
              </a:rPr>
              <a:t>اصحوا أيها السكارى</a:t>
            </a:r>
            <a:br>
              <a:rPr lang="ar-JO" sz="3200" b="1" dirty="0">
                <a:solidFill>
                  <a:schemeClr val="tx1"/>
                </a:solidFill>
                <a:effectLst/>
                <a:latin typeface="Arial" charset="0"/>
                <a:ea typeface="ＭＳ Ｐゴシック" charset="0"/>
                <a:cs typeface="ＭＳ Ｐゴシック" charset="0"/>
              </a:rPr>
            </a:br>
            <a:r>
              <a:rPr lang="ar-JO" sz="3200" b="1" dirty="0">
                <a:solidFill>
                  <a:schemeClr val="tx1"/>
                </a:solidFill>
                <a:latin typeface="Arial" charset="0"/>
                <a:ea typeface="ＭＳ Ｐゴシック" charset="0"/>
                <a:cs typeface="ＭＳ Ｐゴシック" charset="0"/>
              </a:rPr>
              <a:t>و ابكوا وولولوا يا جميع</a:t>
            </a:r>
            <a:br>
              <a:rPr lang="ar-JO" sz="3200" b="1" dirty="0">
                <a:solidFill>
                  <a:schemeClr val="tx1"/>
                </a:solidFill>
                <a:latin typeface="Arial" charset="0"/>
                <a:ea typeface="ＭＳ Ｐゴシック" charset="0"/>
                <a:cs typeface="ＭＳ Ｐゴシック" charset="0"/>
              </a:rPr>
            </a:br>
            <a:r>
              <a:rPr lang="ar-JO" sz="3200" b="1" dirty="0">
                <a:solidFill>
                  <a:schemeClr val="tx1"/>
                </a:solidFill>
                <a:latin typeface="Arial" charset="0"/>
                <a:ea typeface="ＭＳ Ｐゴシック" charset="0"/>
                <a:cs typeface="ＭＳ Ｐゴシック" charset="0"/>
              </a:rPr>
              <a:t>شاربي الخمر على العصير </a:t>
            </a:r>
            <a:br>
              <a:rPr lang="ar-JO" sz="3200" b="1" dirty="0">
                <a:solidFill>
                  <a:schemeClr val="tx1"/>
                </a:solidFill>
                <a:latin typeface="Arial" charset="0"/>
                <a:ea typeface="ＭＳ Ｐゴシック" charset="0"/>
                <a:cs typeface="ＭＳ Ｐゴシック" charset="0"/>
              </a:rPr>
            </a:br>
            <a:r>
              <a:rPr lang="ar-JO" sz="3200" b="1" dirty="0">
                <a:solidFill>
                  <a:schemeClr val="tx1"/>
                </a:solidFill>
                <a:latin typeface="Arial" charset="0"/>
                <a:ea typeface="ＭＳ Ｐゴシック" charset="0"/>
                <a:cs typeface="ＭＳ Ｐゴシック" charset="0"/>
              </a:rPr>
              <a:t>لأنه انقطع عن أفواهكم</a:t>
            </a:r>
            <a:br>
              <a:rPr lang="ar-JO" sz="3200" b="1" dirty="0">
                <a:solidFill>
                  <a:schemeClr val="tx1"/>
                </a:solidFill>
                <a:latin typeface="Arial" charset="0"/>
                <a:ea typeface="ＭＳ Ｐゴシック" charset="0"/>
                <a:cs typeface="ＭＳ Ｐゴシック" charset="0"/>
              </a:rPr>
            </a:br>
            <a:r>
              <a:rPr lang="ar-JO" sz="3200" b="1" dirty="0">
                <a:solidFill>
                  <a:schemeClr val="tx1"/>
                </a:solidFill>
                <a:latin typeface="Arial" charset="0"/>
                <a:ea typeface="ＭＳ Ｐゴシック" charset="0"/>
                <a:cs typeface="ＭＳ Ｐゴシック" charset="0"/>
              </a:rPr>
              <a:t>(يوئيل 1: 5)</a:t>
            </a:r>
            <a:endParaRPr lang="en-US" sz="32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90338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إذ قد صعدت على أرضي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أمة قوية بلا عدد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أسنانها أسنان الأسد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لها أضراس اللبوة</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يوئيل 1: 6</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26677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جعلت كرمتي خربة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و تينتي متهشمة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قد قشرتها و طرحتها فابيضت قضبانها</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(يوئيل 1: 7)</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04697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الإنضباط</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 y="166"/>
            <a:ext cx="9143779" cy="6857834"/>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يوم الرب (يوئيل 1: 15)</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952" y="2132856"/>
            <a:ext cx="4762072" cy="4725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آه على اليوم </a:t>
            </a:r>
          </a:p>
          <a:p>
            <a:pPr>
              <a:defRPr/>
            </a:pPr>
            <a:r>
              <a:rPr lang="ar-JO" sz="3600" b="1" dirty="0">
                <a:effectLst>
                  <a:glow rad="127000">
                    <a:schemeClr val="tx1"/>
                  </a:glow>
                </a:effectLst>
                <a:latin typeface="Arial" charset="0"/>
                <a:ea typeface="ＭＳ Ｐゴシック" charset="0"/>
                <a:cs typeface="ＭＳ Ｐゴシック" charset="0"/>
              </a:rPr>
              <a:t>لأن يوم الرب قريب </a:t>
            </a:r>
          </a:p>
          <a:p>
            <a:pPr>
              <a:defRPr/>
            </a:pPr>
            <a:r>
              <a:rPr lang="ar-JO" sz="3600" b="1" dirty="0">
                <a:effectLst>
                  <a:glow rad="127000">
                    <a:schemeClr val="tx1"/>
                  </a:glow>
                </a:effectLst>
                <a:latin typeface="Arial" charset="0"/>
                <a:ea typeface="ＭＳ Ｐゴシック" charset="0"/>
                <a:cs typeface="ＭＳ Ｐゴシック" charset="0"/>
              </a:rPr>
              <a:t>يأتي كخراب </a:t>
            </a:r>
          </a:p>
          <a:p>
            <a:pPr>
              <a:defRPr/>
            </a:pPr>
            <a:r>
              <a:rPr lang="ar-JO" sz="3600" b="1" dirty="0">
                <a:effectLst>
                  <a:glow rad="127000">
                    <a:schemeClr val="tx1"/>
                  </a:glow>
                </a:effectLst>
                <a:latin typeface="Arial" charset="0"/>
                <a:ea typeface="ＭＳ Ｐゴシック" charset="0"/>
                <a:cs typeface="ＭＳ Ｐゴシック" charset="0"/>
              </a:rPr>
              <a:t>من القادر على كل شيء</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78964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ar-JO" sz="4000" b="1" dirty="0">
                <a:solidFill>
                  <a:srgbClr val="FFFFFF"/>
                </a:solidFill>
                <a:effectLst/>
                <a:latin typeface="Arial" charset="0"/>
                <a:ea typeface="ＭＳ Ｐゴシック" charset="0"/>
                <a:cs typeface="ＭＳ Ｐゴシック" charset="0"/>
              </a:rPr>
              <a:t>الكوارث الوطنية في يوئيل 1</a:t>
            </a:r>
            <a:endParaRPr lang="en-US" sz="4000"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t>ضربت ضربتان خطيرتان يهوذا:</a:t>
            </a:r>
            <a:endParaRPr lang="en-US" sz="2400" b="1" dirty="0">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charset="0"/>
                <a:ea typeface="ＭＳ Ｐゴシック" charset="0"/>
                <a:cs typeface="ＭＳ Ｐゴシック" charset="0"/>
              </a:rPr>
              <a:t>الجراد</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a:t>
            </a:r>
            <a:r>
              <a:rPr lang="ar-JO" sz="2400" b="1" dirty="0">
                <a:latin typeface="Arial" charset="0"/>
                <a:ea typeface="ＭＳ Ｐゴシック" charset="0"/>
                <a:cs typeface="ＭＳ Ｐゴシック" charset="0"/>
              </a:rPr>
              <a:t>يوئيل 1: 4</a:t>
            </a:r>
            <a:r>
              <a:rPr lang="en-US" sz="2400" b="1" dirty="0">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charset="0"/>
                <a:ea typeface="ＭＳ Ｐゴシック" charset="0"/>
                <a:cs typeface="ＭＳ Ｐゴシック" charset="0"/>
              </a:rPr>
              <a:t>الجفاف</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a:t>
            </a:r>
            <a:r>
              <a:rPr lang="ar-JO" sz="2400" b="1" dirty="0">
                <a:latin typeface="Arial" charset="0"/>
                <a:ea typeface="ＭＳ Ｐゴシック" charset="0"/>
                <a:cs typeface="ＭＳ Ｐゴシック" charset="0"/>
              </a:rPr>
              <a:t>يوئيل 1: 20</a:t>
            </a:r>
            <a:r>
              <a:rPr lang="en-US" sz="2400" b="1" dirty="0">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11860734"/>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30786" name="Rectangle 2"/>
          <p:cNvSpPr>
            <a:spLocks noGrp="1" noChangeArrowheads="1"/>
          </p:cNvSpPr>
          <p:nvPr>
            <p:ph type="title"/>
          </p:nvPr>
        </p:nvSpPr>
        <p:spPr>
          <a:xfrm>
            <a:off x="6096000" y="2286000"/>
            <a:ext cx="2819400" cy="2057400"/>
          </a:xfrm>
          <a:solidFill>
            <a:srgbClr val="A50021"/>
          </a:solidFill>
          <a:effectLst>
            <a:outerShdw blurRad="63500" dist="38099" dir="2700000" algn="ctr" rotWithShape="0">
              <a:schemeClr val="tx1">
                <a:alpha val="74998"/>
              </a:schemeClr>
            </a:outerShdw>
          </a:effectLst>
        </p:spPr>
        <p:txBody>
          <a:bodyPr/>
          <a:lstStyle/>
          <a:p>
            <a:pPr algn="ctr" eaLnBrk="1" hangingPunct="1">
              <a:defRPr/>
            </a:pPr>
            <a:r>
              <a:rPr lang="ar-JO" dirty="0">
                <a:solidFill>
                  <a:schemeClr val="bg1"/>
                </a:solidFill>
                <a:effectLst>
                  <a:outerShdw blurRad="38100" dist="38100" dir="2700000" algn="tl">
                    <a:srgbClr val="000000"/>
                  </a:outerShdw>
                </a:effectLst>
                <a:latin typeface="Arial" charset="0"/>
                <a:ea typeface="ＭＳ Ｐゴシック" charset="0"/>
              </a:rPr>
              <a:t>البالغون</a:t>
            </a:r>
            <a:br>
              <a:rPr lang="ar-JO" dirty="0">
                <a:solidFill>
                  <a:schemeClr val="bg1"/>
                </a:solidFill>
                <a:effectLst>
                  <a:outerShdw blurRad="38100" dist="38100" dir="2700000" algn="tl">
                    <a:srgbClr val="000000"/>
                  </a:outerShdw>
                </a:effectLst>
                <a:latin typeface="Arial" charset="0"/>
                <a:ea typeface="ＭＳ Ｐゴシック" charset="0"/>
              </a:rPr>
            </a:br>
            <a:r>
              <a:rPr lang="ar-JO" dirty="0">
                <a:solidFill>
                  <a:schemeClr val="bg1"/>
                </a:solidFill>
                <a:effectLst>
                  <a:outerShdw blurRad="38100" dist="38100" dir="2700000" algn="tl">
                    <a:srgbClr val="000000"/>
                  </a:outerShdw>
                </a:effectLst>
                <a:latin typeface="Arial" charset="0"/>
                <a:ea typeface="ＭＳ Ｐゴシック" charset="0"/>
              </a:rPr>
              <a:t>الناضجون</a:t>
            </a:r>
            <a:br>
              <a:rPr lang="ar-JO" dirty="0">
                <a:solidFill>
                  <a:schemeClr val="bg1"/>
                </a:solidFill>
                <a:effectLst>
                  <a:outerShdw blurRad="38100" dist="38100" dir="2700000" algn="tl">
                    <a:srgbClr val="000000"/>
                  </a:outerShdw>
                </a:effectLst>
                <a:latin typeface="Arial" charset="0"/>
                <a:ea typeface="ＭＳ Ｐゴシック" charset="0"/>
              </a:rPr>
            </a:br>
            <a:r>
              <a:rPr lang="ar-JO" dirty="0">
                <a:solidFill>
                  <a:schemeClr val="bg1"/>
                </a:solidFill>
                <a:effectLst>
                  <a:outerShdw blurRad="38100" dist="38100" dir="2700000" algn="tl">
                    <a:srgbClr val="000000"/>
                  </a:outerShdw>
                </a:effectLst>
                <a:latin typeface="Arial" charset="0"/>
                <a:ea typeface="ＭＳ Ｐゴシック" charset="0"/>
              </a:rPr>
              <a:t>يتزاوجون</a:t>
            </a:r>
            <a:endParaRPr lang="en-US" dirty="0">
              <a:solidFill>
                <a:schemeClr val="bg1"/>
              </a:solidFill>
              <a:latin typeface="Arial"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descr="locust1">
            <a:hlinkClick r:id="rId2"/>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27714" name="Rectangle 2"/>
          <p:cNvSpPr>
            <a:spLocks noGrp="1" noChangeArrowheads="1"/>
          </p:cNvSpPr>
          <p:nvPr>
            <p:ph type="title"/>
          </p:nvPr>
        </p:nvSpPr>
        <p:spPr>
          <a:xfrm>
            <a:off x="-36513" y="228600"/>
            <a:ext cx="9236076" cy="838200"/>
          </a:xfrm>
        </p:spPr>
        <p:txBody>
          <a:bodyPr/>
          <a:lstStyle/>
          <a:p>
            <a:pPr algn="ctr" eaLnBrk="1" hangingPunct="1">
              <a:defRPr/>
            </a:pPr>
            <a:r>
              <a:rPr lang="ar-JO" sz="3600" dirty="0">
                <a:solidFill>
                  <a:schemeClr val="bg1"/>
                </a:solidFill>
                <a:effectLst>
                  <a:glow rad="228600">
                    <a:schemeClr val="accent4">
                      <a:satMod val="175000"/>
                      <a:alpha val="82294"/>
                    </a:schemeClr>
                  </a:glow>
                </a:effectLst>
              </a:rPr>
              <a:t>ساحة قبر الجراد ، سالت ليك ، يوتا</a:t>
            </a:r>
            <a:endParaRPr lang="en-US" sz="3600" dirty="0">
              <a:solidFill>
                <a:schemeClr val="bg1"/>
              </a:solidFill>
              <a:effectLst>
                <a:glow rad="228600">
                  <a:schemeClr val="accent4">
                    <a:satMod val="175000"/>
                    <a:alpha val="82294"/>
                  </a:schemeClr>
                </a:glow>
              </a:effectLst>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5" descr="locust-black">
            <a:hlinkClick r:id="rId2"/>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b="14706"/>
          <a:stretch/>
        </p:blipFill>
        <p:spPr>
          <a:xfrm>
            <a:off x="1752600" y="0"/>
            <a:ext cx="7086600" cy="5765483"/>
          </a:xfrm>
        </p:spPr>
      </p:pic>
      <p:sp>
        <p:nvSpPr>
          <p:cNvPr id="171011" name="Rectangle 2"/>
          <p:cNvSpPr>
            <a:spLocks noGrp="1" noChangeArrowheads="1"/>
          </p:cNvSpPr>
          <p:nvPr>
            <p:ph type="title" idx="4294967295"/>
          </p:nvPr>
        </p:nvSpPr>
        <p:spPr>
          <a:xfrm>
            <a:off x="1371600" y="381000"/>
            <a:ext cx="7772400" cy="1143000"/>
          </a:xfrm>
        </p:spPr>
        <p:txBody>
          <a:bodyPr/>
          <a:lstStyle/>
          <a:p>
            <a:pPr eaLnBrk="1" hangingPunct="1"/>
            <a:r>
              <a:rPr lang="ar-JO" sz="4800" dirty="0">
                <a:solidFill>
                  <a:schemeClr val="bg1"/>
                </a:solidFill>
                <a:latin typeface="Arial" charset="0"/>
                <a:ea typeface="ＭＳ Ｐゴシック" charset="0"/>
                <a:cs typeface="ＭＳ Ｐゴシック" charset="0"/>
              </a:rPr>
              <a:t>الكلمة المفتاحية</a:t>
            </a:r>
            <a:endParaRPr lang="en-US" sz="4800" dirty="0">
              <a:solidFill>
                <a:schemeClr val="bg1"/>
              </a:solidFill>
              <a:latin typeface="Arial" charset="0"/>
              <a:ea typeface="ＭＳ Ｐゴシック" charset="0"/>
              <a:cs typeface="ＭＳ Ｐゴシック" charset="0"/>
            </a:endParaRPr>
          </a:p>
        </p:txBody>
      </p:sp>
      <p:sp>
        <p:nvSpPr>
          <p:cNvPr id="171012" name="Text Box 7"/>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rPr>
              <a:t>577</a:t>
            </a:r>
            <a:endParaRPr lang="en-US" b="1" dirty="0">
              <a:solidFill>
                <a:schemeClr val="bg1"/>
              </a:solidFill>
            </a:endParaRPr>
          </a:p>
        </p:txBody>
      </p:sp>
      <p:sp>
        <p:nvSpPr>
          <p:cNvPr id="2" name="Rectangle 1"/>
          <p:cNvSpPr/>
          <p:nvPr/>
        </p:nvSpPr>
        <p:spPr bwMode="auto">
          <a:xfrm>
            <a:off x="3203848" y="5013176"/>
            <a:ext cx="1008112" cy="1008112"/>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71016" name="TextBox 4"/>
          <p:cNvSpPr txBox="1">
            <a:spLocks noChangeArrowheads="1"/>
          </p:cNvSpPr>
          <p:nvPr/>
        </p:nvSpPr>
        <p:spPr bwMode="auto">
          <a:xfrm>
            <a:off x="683568" y="4293096"/>
            <a:ext cx="8460432" cy="264687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600" i="1" dirty="0">
                <a:solidFill>
                  <a:srgbClr val="81F828"/>
                </a:solidFill>
                <a:latin typeface="Baoli SC Regular" charset="0"/>
                <a:cs typeface="Baoli SC Regular" charset="0"/>
              </a:rPr>
              <a:t>الجراد</a:t>
            </a:r>
            <a:endParaRPr lang="en-US" sz="16600" i="1" dirty="0">
              <a:solidFill>
                <a:srgbClr val="81F828"/>
              </a:solidFill>
              <a:latin typeface="Baoli SC Regular" charset="0"/>
              <a:cs typeface="Baoli SC Regular"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ar-JO" sz="6600" b="1" dirty="0">
                <a:effectLst>
                  <a:glow rad="127000">
                    <a:schemeClr val="tx1"/>
                  </a:glow>
                </a:effectLst>
                <a:latin typeface="Arial" charset="0"/>
                <a:ea typeface="ＭＳ Ｐゴシック" charset="0"/>
                <a:cs typeface="ＭＳ Ｐゴシック" charset="0"/>
              </a:rPr>
              <a:t>فماذا تقول التوراة </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عن الجراد ؟</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19214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34" name="Title 1"/>
          <p:cNvSpPr>
            <a:spLocks noGrp="1"/>
          </p:cNvSpPr>
          <p:nvPr>
            <p:ph type="title"/>
          </p:nvPr>
        </p:nvSpPr>
        <p:spPr>
          <a:xfrm>
            <a:off x="2124075" y="115888"/>
            <a:ext cx="7056438" cy="792162"/>
          </a:xfrm>
        </p:spPr>
        <p:txBody>
          <a:bodyPr/>
          <a:lstStyle/>
          <a:p>
            <a:pPr algn="l"/>
            <a:r>
              <a:rPr lang="ar-JO" sz="3600" b="1" dirty="0">
                <a:solidFill>
                  <a:srgbClr val="000090"/>
                </a:solidFill>
                <a:latin typeface="Arial" charset="0"/>
                <a:ea typeface="ＭＳ Ｐゴシック" charset="0"/>
              </a:rPr>
              <a:t>البركات        </a:t>
            </a:r>
            <a:r>
              <a:rPr lang="en-US" sz="3600" b="1" dirty="0">
                <a:solidFill>
                  <a:srgbClr val="000090"/>
                </a:solidFill>
                <a:latin typeface="Arial" charset="0"/>
                <a:ea typeface="ＭＳ Ｐゴシック" charset="0"/>
              </a:rPr>
              <a:t> </a:t>
            </a:r>
            <a:r>
              <a:rPr lang="ar-JO" sz="3600" b="1" dirty="0">
                <a:solidFill>
                  <a:schemeClr val="bg1"/>
                </a:solidFill>
                <a:latin typeface="Arial" charset="0"/>
                <a:ea typeface="ＭＳ Ｐゴシック" charset="0"/>
              </a:rPr>
              <a:t>اللعنات و</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000090"/>
                </a:solidFill>
                <a:cs typeface="Arial" charset="0"/>
              </a:rPr>
              <a:t>مباركاً تكون في المدينة </a:t>
            </a:r>
          </a:p>
          <a:p>
            <a:pPr algn="ctr"/>
            <a:r>
              <a:rPr lang="ar-JO" sz="2000" b="1" dirty="0">
                <a:solidFill>
                  <a:srgbClr val="000090"/>
                </a:solidFill>
                <a:cs typeface="Arial" charset="0"/>
              </a:rPr>
              <a:t>و مباركاً تكون في الحقل (3)</a:t>
            </a:r>
            <a:endParaRPr lang="en-US" sz="2000" b="1" dirty="0">
              <a:solidFill>
                <a:srgbClr val="000090"/>
              </a:solidFill>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000090"/>
                </a:solidFill>
                <a:cs typeface="Arial" charset="0"/>
              </a:rPr>
              <a:t>مباركة تكون ثمرة بطنك</a:t>
            </a:r>
          </a:p>
          <a:p>
            <a:pPr algn="ctr"/>
            <a:r>
              <a:rPr lang="ar-JO" sz="2000" b="1" dirty="0">
                <a:solidFill>
                  <a:srgbClr val="000090"/>
                </a:solidFill>
                <a:cs typeface="Arial" charset="0"/>
              </a:rPr>
              <a:t>و ثمرة أرضك (4)</a:t>
            </a:r>
            <a:endParaRPr lang="en-US" sz="2000" b="1" dirty="0">
              <a:solidFill>
                <a:srgbClr val="000090"/>
              </a:solidFill>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000090"/>
                </a:solidFill>
                <a:cs typeface="Arial" charset="0"/>
              </a:rPr>
              <a:t>مباركة تكون سلتك</a:t>
            </a:r>
          </a:p>
          <a:p>
            <a:pPr algn="ctr"/>
            <a:r>
              <a:rPr lang="ar-JO" sz="2000" b="1" dirty="0">
                <a:solidFill>
                  <a:srgbClr val="000090"/>
                </a:solidFill>
                <a:cs typeface="Arial" charset="0"/>
              </a:rPr>
              <a:t>و معجنك (5)</a:t>
            </a:r>
            <a:endParaRPr lang="en-US" sz="2000" b="1" dirty="0">
              <a:solidFill>
                <a:srgbClr val="000090"/>
              </a:solidFill>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000090"/>
                </a:solidFill>
                <a:cs typeface="Arial" charset="0"/>
              </a:rPr>
              <a:t>مباركاً تكون في دخولك </a:t>
            </a:r>
          </a:p>
          <a:p>
            <a:pPr algn="ctr"/>
            <a:r>
              <a:rPr lang="ar-JO" sz="2000" b="1" dirty="0">
                <a:solidFill>
                  <a:srgbClr val="000090"/>
                </a:solidFill>
                <a:cs typeface="Arial" charset="0"/>
              </a:rPr>
              <a:t>و مباركاً تكون في خروجك (6)</a:t>
            </a:r>
            <a:endParaRPr lang="en-US" sz="2000" b="1" dirty="0">
              <a:solidFill>
                <a:srgbClr val="000090"/>
              </a:solidFill>
              <a:cs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000090"/>
                </a:solidFill>
                <a:cs typeface="Arial" charset="0"/>
              </a:rPr>
              <a:t>في طريق واحدة يخرجون عليك</a:t>
            </a:r>
          </a:p>
          <a:p>
            <a:pPr algn="ctr"/>
            <a:r>
              <a:rPr lang="ar-JO" sz="2000" b="1" dirty="0">
                <a:solidFill>
                  <a:srgbClr val="000090"/>
                </a:solidFill>
                <a:cs typeface="Arial" charset="0"/>
              </a:rPr>
              <a:t>و في سبع طرق ينهزمون أمامك (7)</a:t>
            </a:r>
            <a:endParaRPr lang="en-US" sz="2000" b="1" dirty="0">
              <a:solidFill>
                <a:srgbClr val="000090"/>
              </a:solidFill>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000090"/>
                </a:solidFill>
                <a:cs typeface="Arial" charset="0"/>
              </a:rPr>
              <a:t>تقرض أمماً كثيرة</a:t>
            </a:r>
          </a:p>
          <a:p>
            <a:pPr algn="ctr"/>
            <a:r>
              <a:rPr lang="ar-JO" sz="2000" b="1" dirty="0">
                <a:solidFill>
                  <a:srgbClr val="000090"/>
                </a:solidFill>
                <a:cs typeface="Arial" charset="0"/>
              </a:rPr>
              <a:t>و أنت لا تقترض (12)</a:t>
            </a:r>
            <a:endParaRPr lang="en-US" sz="2000" b="1" dirty="0">
              <a:solidFill>
                <a:srgbClr val="000090"/>
              </a:solidFill>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cs typeface="Arial" charset="0"/>
              </a:rPr>
              <a:t>ملعوناً تكون في المدينة</a:t>
            </a:r>
          </a:p>
          <a:p>
            <a:pPr algn="ctr"/>
            <a:r>
              <a:rPr lang="ar-JO" sz="2000" b="1" dirty="0">
                <a:solidFill>
                  <a:srgbClr val="FFFFFF"/>
                </a:solidFill>
                <a:cs typeface="Arial" charset="0"/>
              </a:rPr>
              <a:t>و ملعوناً تكون في الحقل (16)</a:t>
            </a:r>
            <a:endParaRPr lang="en-US" sz="2000" b="1" dirty="0">
              <a:solidFill>
                <a:srgbClr val="FFFFFF"/>
              </a:solidFill>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cs typeface="Arial" charset="0"/>
              </a:rPr>
              <a:t>ملعونة تكون ثمرة بطنك</a:t>
            </a:r>
          </a:p>
          <a:p>
            <a:pPr algn="ctr"/>
            <a:r>
              <a:rPr lang="ar-JO" sz="2000" b="1" dirty="0">
                <a:solidFill>
                  <a:srgbClr val="FFFFFF"/>
                </a:solidFill>
                <a:cs typeface="Arial" charset="0"/>
              </a:rPr>
              <a:t>و ثمرة بطنك (18)</a:t>
            </a:r>
            <a:endParaRPr lang="en-US" sz="2000" b="1" dirty="0">
              <a:solidFill>
                <a:srgbClr val="FFFFFF"/>
              </a:solidFill>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cs typeface="Arial" charset="0"/>
              </a:rPr>
              <a:t>ملعونة تكون سلتك</a:t>
            </a:r>
          </a:p>
          <a:p>
            <a:pPr algn="ctr"/>
            <a:r>
              <a:rPr lang="ar-JO" sz="2000" b="1" dirty="0">
                <a:solidFill>
                  <a:srgbClr val="FFFFFF"/>
                </a:solidFill>
                <a:cs typeface="Arial" charset="0"/>
              </a:rPr>
              <a:t>و معجنك (17)</a:t>
            </a:r>
            <a:endParaRPr lang="en-US" sz="2000" b="1" dirty="0">
              <a:solidFill>
                <a:srgbClr val="FFFFFF"/>
              </a:solidFill>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cs typeface="Arial" charset="0"/>
              </a:rPr>
              <a:t>ملعوناً تكون في دخولك</a:t>
            </a:r>
          </a:p>
          <a:p>
            <a:pPr algn="ctr"/>
            <a:r>
              <a:rPr lang="ar-JO" sz="2000" b="1" dirty="0">
                <a:solidFill>
                  <a:srgbClr val="FFFFFF"/>
                </a:solidFill>
                <a:cs typeface="Arial" charset="0"/>
              </a:rPr>
              <a:t>و ملعوناً تكون في خروجك (19)</a:t>
            </a:r>
            <a:endParaRPr lang="en-US" sz="2000" b="1" dirty="0">
              <a:solidFill>
                <a:srgbClr val="FFFFFF"/>
              </a:solidFill>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cs typeface="Arial" charset="0"/>
              </a:rPr>
              <a:t>في طريق واحدة تخرج عليهم </a:t>
            </a:r>
          </a:p>
          <a:p>
            <a:pPr algn="ctr"/>
            <a:r>
              <a:rPr lang="ar-JO" sz="2000" b="1" dirty="0">
                <a:solidFill>
                  <a:srgbClr val="FFFFFF"/>
                </a:solidFill>
                <a:cs typeface="Arial" charset="0"/>
              </a:rPr>
              <a:t>و في سبع طرق تهرب أمامهم (25)</a:t>
            </a:r>
            <a:endParaRPr lang="en-US" sz="2000" b="1" dirty="0">
              <a:solidFill>
                <a:srgbClr val="FFFFFF"/>
              </a:solidFill>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cs typeface="Arial" charset="0"/>
              </a:rPr>
              <a:t>هو يقرضك</a:t>
            </a:r>
          </a:p>
          <a:p>
            <a:pPr algn="ctr"/>
            <a:r>
              <a:rPr lang="ar-JO" sz="2000" b="1" dirty="0">
                <a:solidFill>
                  <a:srgbClr val="FFFFFF"/>
                </a:solidFill>
                <a:cs typeface="Arial" charset="0"/>
              </a:rPr>
              <a:t>و أنت لا تقرضه (44)</a:t>
            </a:r>
            <a:endParaRPr lang="en-US" sz="2000" b="1" dirty="0">
              <a:solidFill>
                <a:srgbClr val="FFFFFF"/>
              </a:solidFill>
              <a:cs typeface="Arial" charset="0"/>
            </a:endParaRP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FFFFFF"/>
                </a:solidFill>
              </a:rPr>
              <a:t>577</a:t>
            </a:r>
            <a:br>
              <a:rPr lang="en-US" b="1" dirty="0">
                <a:solidFill>
                  <a:srgbClr val="FFFFFF"/>
                </a:solidFill>
              </a:rPr>
            </a:br>
            <a:r>
              <a:rPr lang="ar-JO" b="1" dirty="0">
                <a:solidFill>
                  <a:srgbClr val="FFFFFF"/>
                </a:solidFill>
              </a:rPr>
              <a:t>154</a:t>
            </a:r>
            <a:br>
              <a:rPr lang="en-US" b="1" dirty="0">
                <a:solidFill>
                  <a:srgbClr val="FFFFFF"/>
                </a:solidFill>
              </a:rPr>
            </a:br>
            <a:r>
              <a:rPr lang="ar-JO" b="1" dirty="0">
                <a:solidFill>
                  <a:srgbClr val="FFFFFF"/>
                </a:solidFill>
              </a:rPr>
              <a:t>220</a:t>
            </a:r>
            <a:endParaRPr lang="en-US" dirty="0">
              <a:solidFill>
                <a:srgbClr val="FFFFFF"/>
              </a:solidFill>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600" b="1" dirty="0">
                <a:solidFill>
                  <a:srgbClr val="000090"/>
                </a:solidFill>
                <a:cs typeface="Arial" charset="0"/>
              </a:rPr>
              <a:t>تثنية 28</a:t>
            </a:r>
            <a:endParaRPr lang="en-US" sz="3600" b="1" dirty="0">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spcBef>
                <a:spcPct val="50000"/>
              </a:spcBef>
            </a:pPr>
            <a:endParaRPr lang="en-US" sz="2800">
              <a:solidFill>
                <a:srgbClr val="000000"/>
              </a:solidFill>
              <a:latin typeface="Times New Roman"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algn="ctr" eaLnBrk="1" hangingPunct="1">
              <a:spcBef>
                <a:spcPct val="50000"/>
              </a:spcBef>
            </a:pPr>
            <a:endParaRPr lang="en-US" sz="2800">
              <a:solidFill>
                <a:srgbClr val="000000"/>
              </a:solidFill>
              <a:latin typeface="Times New Roman"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4000" b="1" dirty="0">
                <a:solidFill>
                  <a:srgbClr val="000000"/>
                </a:solidFill>
              </a:rPr>
              <a:t>لماذا ؟</a:t>
            </a:r>
            <a:endParaRPr lang="en-US" sz="4000" b="1" dirty="0">
              <a:solidFill>
                <a:srgbClr val="000000"/>
              </a:solidFill>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w="57150" cap="sq">
            <a:solidFill>
              <a:srgbClr val="FFFFFF"/>
            </a:solidFill>
            <a:miter lim="800000"/>
            <a:headEnd/>
            <a:tailEnd/>
          </a:ln>
        </p:spPr>
        <p:txBody>
          <a:bodyPr wrap="none" anchor="ctr">
            <a:spAutoFit/>
          </a:bodyPr>
          <a:lstStyle/>
          <a:p>
            <a:pPr algn="ctr" eaLnBrk="1" hangingPunct="1">
              <a:spcBef>
                <a:spcPct val="50000"/>
              </a:spcBef>
            </a:pPr>
            <a:r>
              <a:rPr lang="ar-JO" sz="7200" dirty="0">
                <a:solidFill>
                  <a:srgbClr val="FFFFFF"/>
                </a:solidFill>
              </a:rPr>
              <a:t>السبي</a:t>
            </a:r>
            <a:endParaRPr lang="en-US" sz="2800" dirty="0">
              <a:solidFill>
                <a:srgbClr val="000000"/>
              </a:solidFill>
            </a:endParaRPr>
          </a:p>
        </p:txBody>
      </p:sp>
      <p:sp>
        <p:nvSpPr>
          <p:cNvPr id="97296" name="AutoShape 16"/>
          <p:cNvSpPr>
            <a:spLocks noChangeArrowheads="1"/>
          </p:cNvSpPr>
          <p:nvPr/>
        </p:nvSpPr>
        <p:spPr bwMode="auto">
          <a:xfrm>
            <a:off x="643561"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spcBef>
                <a:spcPct val="50000"/>
              </a:spcBef>
            </a:pPr>
            <a:r>
              <a:rPr lang="ar-JO" sz="5400" b="1" dirty="0">
                <a:solidFill>
                  <a:srgbClr val="000000"/>
                </a:solidFill>
              </a:rPr>
              <a:t>تث 28</a:t>
            </a:r>
            <a:endParaRPr lang="en-US" sz="5400" b="1" dirty="0">
              <a:solidFill>
                <a:srgbClr val="000000"/>
              </a:solidFill>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spcBef>
                <a:spcPct val="50000"/>
              </a:spcBef>
            </a:pPr>
            <a:endParaRPr lang="en-US" sz="2800">
              <a:solidFill>
                <a:srgbClr val="000000"/>
              </a:solidFill>
              <a:latin typeface="Times New Roman"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FFFFFF"/>
                </a:solidFill>
              </a:rPr>
              <a:t>577</a:t>
            </a:r>
            <a:br>
              <a:rPr lang="en-US" b="1" dirty="0">
                <a:solidFill>
                  <a:srgbClr val="FFFFFF"/>
                </a:solidFill>
              </a:rPr>
            </a:br>
            <a:r>
              <a:rPr lang="ar-JO" b="1" dirty="0">
                <a:solidFill>
                  <a:srgbClr val="FFFFFF"/>
                </a:solidFill>
              </a:rPr>
              <a:t>154</a:t>
            </a:r>
            <a:br>
              <a:rPr lang="en-US" b="1" dirty="0">
                <a:solidFill>
                  <a:srgbClr val="FFFFFF"/>
                </a:solidFill>
              </a:rPr>
            </a:br>
            <a:r>
              <a:rPr lang="ar-JO" b="1" dirty="0">
                <a:solidFill>
                  <a:srgbClr val="FFFFFF"/>
                </a:solidFill>
              </a:rPr>
              <a:t>220</a:t>
            </a:r>
            <a:endParaRPr lang="en-US" dirty="0">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2" descr="Qumran0001"/>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7" name="Rectangle 3"/>
          <p:cNvSpPr>
            <a:spLocks noGrp="1" noChangeArrowheads="1"/>
          </p:cNvSpPr>
          <p:nvPr>
            <p:ph type="title"/>
          </p:nvPr>
        </p:nvSpPr>
        <p:spPr>
          <a:xfrm>
            <a:off x="228600" y="277813"/>
            <a:ext cx="8686800" cy="1143000"/>
          </a:xfrm>
          <a:effectLst>
            <a:outerShdw blurRad="63500" dist="38099" dir="2700000" algn="ctr" rotWithShape="0">
              <a:srgbClr val="000000">
                <a:alpha val="74998"/>
              </a:srgbClr>
            </a:outerShdw>
          </a:effectLst>
        </p:spPr>
        <p:txBody>
          <a:bodyPr/>
          <a:lstStyle/>
          <a:p>
            <a:pPr eaLnBrk="1" hangingPunct="1">
              <a:defRPr/>
            </a:pPr>
            <a:r>
              <a:rPr lang="ar-JO" dirty="0">
                <a:latin typeface="Arial" charset="0"/>
                <a:ea typeface="ＭＳ Ｐゴシック" charset="0"/>
                <a:cs typeface="ＭＳ Ｐゴシック" charset="0"/>
              </a:rPr>
              <a:t>ماذا تعني ضربة الجراد ؟</a:t>
            </a:r>
            <a:endParaRPr lang="en-US" dirty="0">
              <a:latin typeface="Arial" charset="0"/>
              <a:ea typeface="ＭＳ Ｐゴシック" charset="0"/>
              <a:cs typeface="ＭＳ Ｐゴシック" charset="0"/>
            </a:endParaRPr>
          </a:p>
        </p:txBody>
      </p:sp>
      <p:sp>
        <p:nvSpPr>
          <p:cNvPr id="635908" name="Rectangle 4"/>
          <p:cNvSpPr>
            <a:spLocks noGrp="1" noChangeArrowheads="1"/>
          </p:cNvSpPr>
          <p:nvPr>
            <p:ph type="body" idx="1"/>
          </p:nvPr>
        </p:nvSpPr>
        <p:spPr>
          <a:xfrm>
            <a:off x="457200" y="1844675"/>
            <a:ext cx="8153400" cy="3124200"/>
          </a:xfrm>
          <a:effectLst>
            <a:outerShdw blurRad="63500" dist="53882" dir="2700000" algn="ctr" rotWithShape="0">
              <a:srgbClr val="000000">
                <a:alpha val="74998"/>
              </a:srgbClr>
            </a:outerShdw>
          </a:effectLst>
        </p:spPr>
        <p:txBody>
          <a:bodyPr/>
          <a:lstStyle/>
          <a:p>
            <a:pPr algn="r" rtl="1" eaLnBrk="1" hangingPunct="1">
              <a:lnSpc>
                <a:spcPct val="90000"/>
              </a:lnSpc>
              <a:defRPr/>
            </a:pPr>
            <a:r>
              <a:rPr lang="ar-JO" sz="4400" b="1" dirty="0">
                <a:solidFill>
                  <a:schemeClr val="tx2"/>
                </a:solidFill>
                <a:latin typeface="Arial" charset="0"/>
                <a:ea typeface="ＭＳ Ｐゴシック" charset="0"/>
                <a:cs typeface="ＭＳ Ｐゴシック" charset="0"/>
              </a:rPr>
              <a:t> تثنية 28: 38 </a:t>
            </a:r>
          </a:p>
          <a:p>
            <a:pPr algn="r" rtl="1" eaLnBrk="1" hangingPunct="1">
              <a:lnSpc>
                <a:spcPct val="90000"/>
              </a:lnSpc>
              <a:buNone/>
              <a:defRPr/>
            </a:pPr>
            <a:r>
              <a:rPr lang="ar-JO" sz="4400" b="1" dirty="0">
                <a:solidFill>
                  <a:schemeClr val="tx2"/>
                </a:solidFill>
                <a:latin typeface="Arial" charset="0"/>
                <a:ea typeface="ＭＳ Ｐゴシック" charset="0"/>
                <a:cs typeface="ＭＳ Ｐゴシック" charset="0"/>
              </a:rPr>
              <a:t>  بذاراً كثيراً تخرج إلى الحقل و قليلاً تجمع لأن </a:t>
            </a:r>
            <a:r>
              <a:rPr lang="ar-JO" sz="4400" b="1" dirty="0">
                <a:solidFill>
                  <a:srgbClr val="FFFF00"/>
                </a:solidFill>
                <a:latin typeface="Arial" charset="0"/>
                <a:ea typeface="ＭＳ Ｐゴシック" charset="0"/>
                <a:cs typeface="ＭＳ Ｐゴシック" charset="0"/>
              </a:rPr>
              <a:t>الجراد يأكله </a:t>
            </a:r>
            <a:endParaRPr lang="en-US" sz="4400" b="1" dirty="0">
              <a:solidFill>
                <a:srgbClr val="FFFF00"/>
              </a:solidFill>
              <a:latin typeface="Arial" charset="0"/>
              <a:ea typeface="ＭＳ Ｐゴシック" charset="0"/>
              <a:cs typeface="ＭＳ Ｐゴシック" charset="0"/>
            </a:endParaRPr>
          </a:p>
        </p:txBody>
      </p:sp>
      <p:sp>
        <p:nvSpPr>
          <p:cNvPr id="175108" name="Text Box 5"/>
          <p:cNvSpPr txBox="1">
            <a:spLocks noChangeArrowheads="1"/>
          </p:cNvSpPr>
          <p:nvPr/>
        </p:nvSpPr>
        <p:spPr bwMode="auto">
          <a:xfrm>
            <a:off x="8534400" y="2286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75109"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577</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908">
                                            <p:txEl>
                                              <p:pRg st="0" end="0"/>
                                            </p:txEl>
                                          </p:spTgt>
                                        </p:tgtEl>
                                        <p:attrNameLst>
                                          <p:attrName>style.visibility</p:attrName>
                                        </p:attrNameLst>
                                      </p:cBhvr>
                                      <p:to>
                                        <p:strVal val="visible"/>
                                      </p:to>
                                    </p:set>
                                    <p:animEffect transition="in" filter="fade">
                                      <p:cBhvr>
                                        <p:cTn id="7" dur="500"/>
                                        <p:tgtEl>
                                          <p:spTgt spid="6359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5908">
                                            <p:txEl>
                                              <p:pRg st="1" end="1"/>
                                            </p:txEl>
                                          </p:spTgt>
                                        </p:tgtEl>
                                        <p:attrNameLst>
                                          <p:attrName>style.visibility</p:attrName>
                                        </p:attrNameLst>
                                      </p:cBhvr>
                                      <p:to>
                                        <p:strVal val="visible"/>
                                      </p:to>
                                    </p:set>
                                    <p:animEffect transition="in" filter="fade">
                                      <p:cBhvr>
                                        <p:cTn id="12" dur="500"/>
                                        <p:tgtEl>
                                          <p:spTgt spid="6359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يوئيل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1372962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منضبطاً</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و إلا سيتم تأديبك</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490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ar-JO" sz="3600" b="1" dirty="0">
                <a:effectLst>
                  <a:glow rad="127000">
                    <a:schemeClr val="tx1"/>
                  </a:glow>
                </a:effectLst>
                <a:latin typeface="Arial" charset="0"/>
                <a:ea typeface="ＭＳ Ｐゴシック" charset="0"/>
                <a:cs typeface="ＭＳ Ｐゴシック" charset="0"/>
              </a:rPr>
              <a:t>اضربوا بالبوق في صهيون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صوتوا في جبل قدسي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ليرتعد جميع سكان الأرض</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 يوم الرب قادم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لأنه قريب</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(يوئيل 2: 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29982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ar-JO" sz="3200" b="1" dirty="0">
                <a:effectLst>
                  <a:glow rad="127000">
                    <a:schemeClr val="tx1"/>
                  </a:glow>
                </a:effectLst>
                <a:latin typeface="Arial" charset="0"/>
                <a:ea typeface="ＭＳ Ｐゴシック" charset="0"/>
                <a:cs typeface="ＭＳ Ｐゴシック" charset="0"/>
              </a:rPr>
              <a:t>يوم ظلام و قتام</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يوم غيم و ضباب</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مثل الفجر ممتداً على الجبال</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شعب كثير و قوي</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لم يكن نظيره منذ الأزل</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لا يكون أيضاً بعده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إلى سني دور فدور</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(يوئيل 2: 2)</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40077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قدامه نار تأكل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خلفه لهيب يحرق</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الأرض قدامه كجنة عدن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خلفه قفر خرب</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لا تكون منه نجاة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(يوئيل 2: 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963622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كمنظر الخيل منظره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مثل الأفراس يركضون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(يوئيل 2: 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83163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كصريف المركبات على رؤوس الجبال يثبون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كزفير لهيب نار تأكل قشاً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كقوم أقوياء مصطفين للقتال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(يوئيل 2: 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89589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5" descr="Locust">
            <a:hlinkClick r:id="rId2"/>
          </p:cNvPr>
          <p:cNvPicPr>
            <a:picLocks noGrp="1" noChangeAspect="1" noChangeArrowheads="1"/>
          </p:cNvPicPr>
          <p:nvPr>
            <p:ph sz="half" idx="2"/>
          </p:nvPr>
        </p:nvPicPr>
        <p:blipFill>
          <a:blip r:embed="rId3" cstate="screen">
            <a:lum bright="-18000"/>
            <a:extLst>
              <a:ext uri="{28A0092B-C50C-407E-A947-70E740481C1C}">
                <a14:useLocalDpi xmlns:a14="http://schemas.microsoft.com/office/drawing/2010/main"/>
              </a:ext>
            </a:extLst>
          </a:blip>
          <a:srcRect/>
          <a:stretch>
            <a:fillRect/>
          </a:stretch>
        </p:blipFill>
        <p:spPr>
          <a:xfrm>
            <a:off x="0" y="-42863"/>
            <a:ext cx="9144000" cy="6900863"/>
          </a:xfrm>
        </p:spPr>
      </p:pic>
      <p:sp>
        <p:nvSpPr>
          <p:cNvPr id="44034" name="Rectangle 2"/>
          <p:cNvSpPr>
            <a:spLocks noGrp="1" noChangeArrowheads="1"/>
          </p:cNvSpPr>
          <p:nvPr>
            <p:ph type="title"/>
          </p:nvPr>
        </p:nvSpPr>
        <p:spPr>
          <a:xfrm>
            <a:off x="457200" y="0"/>
            <a:ext cx="4267200" cy="914400"/>
          </a:xfrm>
        </p:spPr>
        <p:txBody>
          <a:bodyPr/>
          <a:lstStyle/>
          <a:p>
            <a:pPr algn="ctr" eaLnBrk="1" hangingPunct="1">
              <a:defRPr/>
            </a:pPr>
            <a:r>
              <a:rPr lang="ar-JO" sz="4800" dirty="0">
                <a:solidFill>
                  <a:srgbClr val="FFFFFF"/>
                </a:solidFill>
                <a:effectLst>
                  <a:glow rad="101600">
                    <a:schemeClr val="tx1">
                      <a:alpha val="75000"/>
                    </a:schemeClr>
                  </a:glow>
                </a:effectLst>
                <a:latin typeface="Arial" charset="0"/>
                <a:ea typeface="ＭＳ Ｐゴシック" charset="0"/>
                <a:cs typeface="ＭＳ Ｐゴシック" charset="0"/>
              </a:rPr>
              <a:t>الآية المفتاحية</a:t>
            </a:r>
            <a:endParaRPr lang="en-US" sz="4800"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
        <p:nvSpPr>
          <p:cNvPr id="625667" name="Rectangle 3"/>
          <p:cNvSpPr>
            <a:spLocks noGrp="1" noChangeArrowheads="1"/>
          </p:cNvSpPr>
          <p:nvPr>
            <p:ph type="body" sz="half" idx="1"/>
          </p:nvPr>
        </p:nvSpPr>
        <p:spPr>
          <a:xfrm>
            <a:off x="3276600" y="3214688"/>
            <a:ext cx="5872163" cy="3643312"/>
          </a:xfrm>
          <a:effectLst>
            <a:outerShdw blurRad="63500" dist="38099" dir="2700000" algn="ctr" rotWithShape="0">
              <a:schemeClr val="tx1">
                <a:alpha val="74998"/>
              </a:schemeClr>
            </a:outerShdw>
          </a:effectLst>
        </p:spPr>
        <p:txBody>
          <a:bodyPr/>
          <a:lstStyle/>
          <a:p>
            <a:pPr algn="ctr" rtl="1" eaLnBrk="1" hangingPunct="1">
              <a:defRPr/>
            </a:pPr>
            <a:r>
              <a:rPr lang="ar-JO" sz="3600" dirty="0">
                <a:solidFill>
                  <a:srgbClr val="FFFFFF"/>
                </a:solidFill>
                <a:effectLst>
                  <a:glow rad="101600">
                    <a:schemeClr val="tx1">
                      <a:alpha val="75000"/>
                    </a:schemeClr>
                  </a:glow>
                </a:effectLst>
                <a:ea typeface="+mn-ea"/>
                <a:cs typeface="+mn-cs"/>
              </a:rPr>
              <a:t>لأن يوم الرب عظيم و مخوف جداً فمن يطيقه و لكن الآن يقول الرب ارجعوا إلي بكل قلوبكم و بالصوم و البكاء و النوح</a:t>
            </a:r>
          </a:p>
          <a:p>
            <a:pPr algn="ctr" rtl="1" eaLnBrk="1" hangingPunct="1">
              <a:defRPr/>
            </a:pPr>
            <a:r>
              <a:rPr lang="en-US" sz="3600" dirty="0">
                <a:solidFill>
                  <a:srgbClr val="FFFFFF"/>
                </a:solidFill>
                <a:effectLst>
                  <a:glow rad="101600">
                    <a:schemeClr val="tx1">
                      <a:alpha val="75000"/>
                    </a:schemeClr>
                  </a:glow>
                </a:effectLst>
                <a:ea typeface="+mn-ea"/>
                <a:cs typeface="+mn-cs"/>
              </a:rPr>
              <a:t>)</a:t>
            </a:r>
            <a:r>
              <a:rPr lang="ar-JO" sz="3600" dirty="0">
                <a:solidFill>
                  <a:srgbClr val="FFFFFF"/>
                </a:solidFill>
                <a:effectLst>
                  <a:glow rad="101600">
                    <a:schemeClr val="tx1">
                      <a:alpha val="75000"/>
                    </a:schemeClr>
                  </a:glow>
                </a:effectLst>
                <a:ea typeface="+mn-ea"/>
                <a:cs typeface="+mn-cs"/>
              </a:rPr>
              <a:t>يوئيل 2: 11ب-12</a:t>
            </a:r>
            <a:r>
              <a:rPr lang="en-US" sz="3600" dirty="0">
                <a:solidFill>
                  <a:srgbClr val="FFFFFF"/>
                </a:solidFill>
                <a:effectLst>
                  <a:glow rad="101600">
                    <a:schemeClr val="tx1">
                      <a:alpha val="75000"/>
                    </a:schemeClr>
                  </a:glow>
                </a:effectLst>
                <a:ea typeface="+mn-ea"/>
                <a:cs typeface="+mn-cs"/>
              </a:rPr>
              <a:t>(</a:t>
            </a:r>
          </a:p>
        </p:txBody>
      </p:sp>
      <p:sp>
        <p:nvSpPr>
          <p:cNvPr id="625671" name="Text Box 7"/>
          <p:cNvSpPr txBox="1">
            <a:spLocks noChangeArrowheads="1"/>
          </p:cNvSpPr>
          <p:nvPr/>
        </p:nvSpPr>
        <p:spPr bwMode="auto">
          <a:xfrm>
            <a:off x="83756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ar-JO" sz="2400" b="1" dirty="0">
                <a:solidFill>
                  <a:schemeClr val="bg1"/>
                </a:solidFill>
                <a:effectLst>
                  <a:glow rad="101600">
                    <a:schemeClr val="tx1">
                      <a:alpha val="75000"/>
                    </a:schemeClr>
                  </a:glow>
                </a:effectLst>
                <a:latin typeface="Arial" pitchFamily="-112" charset="0"/>
                <a:ea typeface="+mn-ea"/>
                <a:cs typeface="+mn-cs"/>
              </a:rPr>
              <a:t>575</a:t>
            </a:r>
            <a:endParaRPr lang="en-US" sz="2400" b="1" dirty="0">
              <a:solidFill>
                <a:schemeClr val="bg1"/>
              </a:solidFill>
              <a:effectLst>
                <a:glow rad="101600">
                  <a:schemeClr val="tx1">
                    <a:alpha val="75000"/>
                  </a:schemeClr>
                </a:glow>
              </a:effectLst>
              <a:latin typeface="Arial" pitchFamily="-112"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9" descr="locust-in-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3618" name="Rectangle 2"/>
          <p:cNvSpPr>
            <a:spLocks noGrp="1" noChangeArrowheads="1"/>
          </p:cNvSpPr>
          <p:nvPr>
            <p:ph type="title"/>
          </p:nvPr>
        </p:nvSpPr>
        <p:spPr>
          <a:xfrm>
            <a:off x="304800" y="381000"/>
            <a:ext cx="6931496" cy="1143000"/>
          </a:xfrm>
          <a:effectLst>
            <a:outerShdw blurRad="63500" dist="38099" dir="2700000" algn="ctr" rotWithShape="0">
              <a:schemeClr val="tx1">
                <a:alpha val="74998"/>
              </a:schemeClr>
            </a:outerShdw>
          </a:effectLst>
        </p:spPr>
        <p:txBody>
          <a:bodyPr/>
          <a:lstStyle/>
          <a:p>
            <a:pPr eaLnBrk="1" hangingPunct="1">
              <a:defRPr/>
            </a:pPr>
            <a:r>
              <a:rPr lang="ar-JO" dirty="0">
                <a:solidFill>
                  <a:srgbClr val="FFFFFF"/>
                </a:solidFill>
                <a:ea typeface="+mj-ea"/>
              </a:rPr>
              <a:t>ما هو الجراد في </a:t>
            </a:r>
            <a:br>
              <a:rPr lang="ar-JO" dirty="0">
                <a:solidFill>
                  <a:srgbClr val="FFFFFF"/>
                </a:solidFill>
                <a:ea typeface="+mj-ea"/>
              </a:rPr>
            </a:br>
            <a:r>
              <a:rPr lang="ar-JO" dirty="0">
                <a:solidFill>
                  <a:srgbClr val="FFFFFF"/>
                </a:solidFill>
                <a:ea typeface="+mj-ea"/>
              </a:rPr>
              <a:t>يوئيل 2: 1-11 ؟</a:t>
            </a:r>
            <a:endParaRPr lang="en-US" dirty="0">
              <a:solidFill>
                <a:srgbClr val="FFFFFF"/>
              </a:solidFill>
              <a:ea typeface="+mj-ea"/>
            </a:endParaRPr>
          </a:p>
        </p:txBody>
      </p:sp>
      <p:sp>
        <p:nvSpPr>
          <p:cNvPr id="623619" name="Rectangle 3"/>
          <p:cNvSpPr>
            <a:spLocks noGrp="1" noChangeArrowheads="1"/>
          </p:cNvSpPr>
          <p:nvPr>
            <p:ph type="body" idx="1"/>
          </p:nvPr>
        </p:nvSpPr>
        <p:spPr>
          <a:xfrm>
            <a:off x="609600" y="3886200"/>
            <a:ext cx="2900363" cy="1204913"/>
          </a:xfrm>
          <a:effectLst/>
        </p:spPr>
        <p:txBody>
          <a:bodyPr/>
          <a:lstStyle/>
          <a:p>
            <a:pPr algn="r" rtl="1" eaLnBrk="1" hangingPunct="1">
              <a:defRPr/>
            </a:pPr>
            <a:r>
              <a:rPr lang="ar-JO" sz="3200" dirty="0">
                <a:solidFill>
                  <a:srgbClr val="FFFFFF"/>
                </a:solidFill>
                <a:ea typeface="+mn-ea"/>
              </a:rPr>
              <a:t>جراد حرفي ؟</a:t>
            </a:r>
            <a:endParaRPr lang="en-US" sz="3200" dirty="0">
              <a:solidFill>
                <a:srgbClr val="FFFFFF"/>
              </a:solidFill>
              <a:ea typeface="+mn-ea"/>
            </a:endParaRPr>
          </a:p>
        </p:txBody>
      </p:sp>
      <p:sp>
        <p:nvSpPr>
          <p:cNvPr id="623623" name="Rectangle 7"/>
          <p:cNvSpPr>
            <a:spLocks noChangeArrowheads="1"/>
          </p:cNvSpPr>
          <p:nvPr/>
        </p:nvSpPr>
        <p:spPr bwMode="auto">
          <a:xfrm>
            <a:off x="3200400" y="4292600"/>
            <a:ext cx="2667000" cy="1600200"/>
          </a:xfrm>
          <a:prstGeom prst="rect">
            <a:avLst/>
          </a:prstGeom>
          <a:noFill/>
          <a:ln w="9525">
            <a:noFill/>
            <a:miter lim="800000"/>
            <a:headEnd/>
            <a:tailEnd/>
          </a:ln>
          <a:effectLst/>
        </p:spPr>
        <p:txBody>
          <a:bodyPr/>
          <a:lstStyle/>
          <a:p>
            <a:pPr marL="342900" indent="-342900" algn="r" rtl="1" eaLnBrk="1" hangingPunct="1">
              <a:spcBef>
                <a:spcPct val="20000"/>
              </a:spcBef>
              <a:buFontTx/>
              <a:buBlip>
                <a:blip r:embed="rId4"/>
              </a:buBlip>
              <a:defRPr/>
            </a:pPr>
            <a:r>
              <a:rPr lang="ar-JO" sz="3200" b="1" dirty="0">
                <a:solidFill>
                  <a:srgbClr val="FFFFFF"/>
                </a:solidFill>
                <a:latin typeface="Arial"/>
                <a:ea typeface="+mn-ea"/>
                <a:cs typeface="Arial"/>
              </a:rPr>
              <a:t>صورة رمزية لجيوش عديدة ؟</a:t>
            </a:r>
            <a:endParaRPr lang="en-US" sz="3200" b="1" dirty="0">
              <a:solidFill>
                <a:srgbClr val="FFFFFF"/>
              </a:solidFill>
              <a:latin typeface="Arial"/>
              <a:ea typeface="+mn-ea"/>
              <a:cs typeface="Arial"/>
            </a:endParaRPr>
          </a:p>
        </p:txBody>
      </p:sp>
      <p:sp>
        <p:nvSpPr>
          <p:cNvPr id="623624" name="Rectangle 8"/>
          <p:cNvSpPr>
            <a:spLocks noChangeArrowheads="1"/>
          </p:cNvSpPr>
          <p:nvPr/>
        </p:nvSpPr>
        <p:spPr bwMode="auto">
          <a:xfrm>
            <a:off x="5724525" y="1412875"/>
            <a:ext cx="2971800" cy="1676400"/>
          </a:xfrm>
          <a:prstGeom prst="rect">
            <a:avLst/>
          </a:prstGeom>
          <a:noFill/>
          <a:ln w="9525">
            <a:noFill/>
            <a:miter lim="800000"/>
            <a:headEnd/>
            <a:tailEnd/>
          </a:ln>
          <a:effectLst/>
        </p:spPr>
        <p:txBody>
          <a:bodyPr/>
          <a:lstStyle/>
          <a:p>
            <a:pPr marL="342900" indent="-342900" algn="r" rtl="1" eaLnBrk="1" hangingPunct="1">
              <a:spcBef>
                <a:spcPct val="20000"/>
              </a:spcBef>
              <a:buFontTx/>
              <a:buBlip>
                <a:blip r:embed="rId4"/>
              </a:buBlip>
              <a:defRPr/>
            </a:pPr>
            <a:r>
              <a:rPr lang="ar-JO" sz="3200" b="1" dirty="0">
                <a:solidFill>
                  <a:srgbClr val="FFFFFF"/>
                </a:solidFill>
                <a:latin typeface="Arial"/>
                <a:ea typeface="+mn-ea"/>
                <a:cs typeface="Arial"/>
              </a:rPr>
              <a:t>كل من الجراد و الجيوش ؟</a:t>
            </a:r>
            <a:endParaRPr lang="en-US" sz="3200" b="1" dirty="0">
              <a:solidFill>
                <a:srgbClr val="FFFFFF"/>
              </a:solidFill>
              <a:latin typeface="Arial"/>
              <a:ea typeface="+mn-ea"/>
              <a:cs typeface="Arial"/>
            </a:endParaRPr>
          </a:p>
        </p:txBody>
      </p:sp>
      <p:sp>
        <p:nvSpPr>
          <p:cNvPr id="623625" name="Rectangle 9"/>
          <p:cNvSpPr>
            <a:spLocks noChangeArrowheads="1"/>
          </p:cNvSpPr>
          <p:nvPr/>
        </p:nvSpPr>
        <p:spPr bwMode="auto">
          <a:xfrm>
            <a:off x="900113" y="2057400"/>
            <a:ext cx="3595687" cy="1676400"/>
          </a:xfrm>
          <a:prstGeom prst="rect">
            <a:avLst/>
          </a:prstGeom>
          <a:noFill/>
          <a:ln w="9525">
            <a:noFill/>
            <a:miter lim="800000"/>
            <a:headEnd/>
            <a:tailEnd/>
          </a:ln>
          <a:effectLst/>
        </p:spPr>
        <p:txBody>
          <a:bodyPr/>
          <a:lstStyle/>
          <a:p>
            <a:pPr marL="342900" indent="-342900" algn="r" rtl="1" eaLnBrk="1" hangingPunct="1">
              <a:spcBef>
                <a:spcPct val="20000"/>
              </a:spcBef>
              <a:buFontTx/>
              <a:buBlip>
                <a:blip r:embed="rId4"/>
              </a:buBlip>
              <a:defRPr/>
            </a:pPr>
            <a:r>
              <a:rPr lang="ar-JO" sz="3200" b="1" dirty="0">
                <a:solidFill>
                  <a:srgbClr val="FFFFFF"/>
                </a:solidFill>
                <a:latin typeface="Arial"/>
                <a:ea typeface="+mn-ea"/>
                <a:cs typeface="Arial"/>
              </a:rPr>
              <a:t>مخلوقات خارقة للطبيعة ؟</a:t>
            </a:r>
            <a:endParaRPr lang="en-US" sz="3200" b="1" dirty="0">
              <a:solidFill>
                <a:srgbClr val="FFFFFF"/>
              </a:solidFill>
              <a:latin typeface="Arial"/>
              <a:ea typeface="+mn-ea"/>
              <a:cs typeface="Arial"/>
            </a:endParaRPr>
          </a:p>
        </p:txBody>
      </p:sp>
      <p:sp>
        <p:nvSpPr>
          <p:cNvPr id="623626" name="Rectangle 10"/>
          <p:cNvSpPr>
            <a:spLocks noChangeArrowheads="1"/>
          </p:cNvSpPr>
          <p:nvPr/>
        </p:nvSpPr>
        <p:spPr bwMode="auto">
          <a:xfrm>
            <a:off x="6105525" y="3851275"/>
            <a:ext cx="2667000" cy="1600200"/>
          </a:xfrm>
          <a:prstGeom prst="rect">
            <a:avLst/>
          </a:prstGeom>
          <a:noFill/>
          <a:ln w="9525">
            <a:noFill/>
            <a:miter lim="800000"/>
            <a:headEnd/>
            <a:tailEnd/>
          </a:ln>
          <a:effectLst/>
        </p:spPr>
        <p:txBody>
          <a:bodyPr/>
          <a:lstStyle/>
          <a:p>
            <a:pPr marL="342900" indent="-342900" algn="r" rtl="1" eaLnBrk="1" hangingPunct="1">
              <a:spcBef>
                <a:spcPct val="20000"/>
              </a:spcBef>
              <a:buFontTx/>
              <a:buBlip>
                <a:blip r:embed="rId4"/>
              </a:buBlip>
              <a:defRPr/>
            </a:pPr>
            <a:r>
              <a:rPr lang="ar-JO" sz="3200" b="1" dirty="0">
                <a:solidFill>
                  <a:srgbClr val="FFFFFF"/>
                </a:solidFill>
                <a:latin typeface="Arial"/>
                <a:ea typeface="+mn-ea"/>
                <a:cs typeface="Arial"/>
              </a:rPr>
              <a:t>صورة رمزية لجيش واحد ؟</a:t>
            </a:r>
            <a:endParaRPr lang="en-US" sz="3200" b="1" dirty="0">
              <a:solidFill>
                <a:srgbClr val="FFFFFF"/>
              </a:solidFill>
              <a:latin typeface="Arial"/>
              <a:ea typeface="+mn-ea"/>
              <a:cs typeface="Arial"/>
            </a:endParaRPr>
          </a:p>
        </p:txBody>
      </p:sp>
      <p:sp>
        <p:nvSpPr>
          <p:cNvPr id="178184"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578</a:t>
            </a:r>
            <a:endParaRPr lang="en-US" b="1" dirty="0">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625"/>
                                        </p:tgtEl>
                                        <p:attrNameLst>
                                          <p:attrName>style.visibility</p:attrName>
                                        </p:attrNameLst>
                                      </p:cBhvr>
                                      <p:to>
                                        <p:strVal val="visible"/>
                                      </p:to>
                                    </p:set>
                                    <p:animEffect transition="in" filter="fade">
                                      <p:cBhvr>
                                        <p:cTn id="7" dur="500"/>
                                        <p:tgtEl>
                                          <p:spTgt spid="62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fade">
                                      <p:cBhvr>
                                        <p:cTn id="12" dur="500"/>
                                        <p:tgtEl>
                                          <p:spTgt spid="6236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3626"/>
                                        </p:tgtEl>
                                        <p:attrNameLst>
                                          <p:attrName>style.visibility</p:attrName>
                                        </p:attrNameLst>
                                      </p:cBhvr>
                                      <p:to>
                                        <p:strVal val="visible"/>
                                      </p:to>
                                    </p:set>
                                    <p:animEffect transition="in" filter="fade">
                                      <p:cBhvr>
                                        <p:cTn id="17" dur="500"/>
                                        <p:tgtEl>
                                          <p:spTgt spid="62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3619">
                                            <p:txEl>
                                              <p:pRg st="0" end="0"/>
                                            </p:txEl>
                                          </p:spTgt>
                                        </p:tgtEl>
                                        <p:attrNameLst>
                                          <p:attrName>style.visibility</p:attrName>
                                        </p:attrNameLst>
                                      </p:cBhvr>
                                      <p:to>
                                        <p:strVal val="visible"/>
                                      </p:to>
                                    </p:set>
                                    <p:animEffect transition="in" filter="fade">
                                      <p:cBhvr>
                                        <p:cTn id="22" dur="500"/>
                                        <p:tgtEl>
                                          <p:spTgt spid="62361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3624"/>
                                        </p:tgtEl>
                                        <p:attrNameLst>
                                          <p:attrName>style.visibility</p:attrName>
                                        </p:attrNameLst>
                                      </p:cBhvr>
                                      <p:to>
                                        <p:strVal val="visible"/>
                                      </p:to>
                                    </p:set>
                                    <p:animEffect transition="in" filter="fade">
                                      <p:cBhvr>
                                        <p:cTn id="27" dur="500"/>
                                        <p:tgtEl>
                                          <p:spTgt spid="62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utoUpdateAnimBg="0"/>
      <p:bldP spid="623623" grpId="0" autoUpdateAnimBg="0"/>
      <p:bldP spid="623624" grpId="0" autoUpdateAnimBg="0"/>
      <p:bldP spid="623625" grpId="0" autoUpdateAnimBg="0"/>
      <p:bldP spid="62362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effectLst>
                  <a:glow rad="101600">
                    <a:srgbClr val="000000"/>
                  </a:glow>
                </a:effectLst>
                <a:latin typeface="Arial"/>
                <a:cs typeface="Arial"/>
              </a:rPr>
              <a:t>يوئيل</a:t>
            </a:r>
            <a:endParaRPr lang="en-US" sz="4000" b="1" dirty="0">
              <a:solidFill>
                <a:srgbClr val="FFFFFF"/>
              </a:solidFill>
              <a:effectLst>
                <a:glow rad="101600">
                  <a:srgbClr val="000000"/>
                </a:glow>
              </a:effectLst>
              <a:latin typeface="Arial"/>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600" b="1" dirty="0">
                <a:solidFill>
                  <a:srgbClr val="FFFFFF"/>
                </a:solidFill>
                <a:effectLst>
                  <a:glow rad="101600">
                    <a:srgbClr val="000000"/>
                  </a:glow>
                </a:effectLst>
                <a:latin typeface="Arial"/>
                <a:cs typeface="Arial"/>
              </a:rPr>
              <a:t>يوم الرب</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200" b="1" dirty="0">
                <a:solidFill>
                  <a:srgbClr val="FFFFFF"/>
                </a:solidFill>
                <a:effectLst>
                  <a:glow rad="101600">
                    <a:srgbClr val="000000"/>
                  </a:glow>
                </a:effectLst>
                <a:latin typeface="Arial"/>
                <a:cs typeface="Arial"/>
              </a:rPr>
              <a:t>نبوة</a:t>
            </a:r>
            <a:endParaRPr lang="en-US" sz="3200" b="1" dirty="0">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200" b="1" dirty="0">
                <a:solidFill>
                  <a:srgbClr val="FFFFFF"/>
                </a:solidFill>
                <a:effectLst>
                  <a:glow rad="101600">
                    <a:srgbClr val="000000"/>
                  </a:glow>
                </a:effectLst>
                <a:latin typeface="Arial"/>
                <a:cs typeface="Arial"/>
              </a:rPr>
              <a:t>دمار              1: 1-2: 17</a:t>
            </a:r>
          </a:p>
        </p:txBody>
      </p:sp>
      <p:sp>
        <p:nvSpPr>
          <p:cNvPr id="706569" name="Text Box 9"/>
          <p:cNvSpPr txBox="1">
            <a:spLocks noChangeArrowheads="1"/>
          </p:cNvSpPr>
          <p:nvPr/>
        </p:nvSpPr>
        <p:spPr bwMode="auto">
          <a:xfrm>
            <a:off x="5715000" y="714375"/>
            <a:ext cx="25146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200" b="1" dirty="0">
                <a:solidFill>
                  <a:srgbClr val="FFFFFF"/>
                </a:solidFill>
                <a:effectLst>
                  <a:glow rad="101600">
                    <a:srgbClr val="000000"/>
                  </a:glow>
                </a:effectLst>
                <a:latin typeface="Arial"/>
                <a:cs typeface="Arial"/>
              </a:rPr>
              <a:t>تحرير              </a:t>
            </a:r>
            <a:r>
              <a:rPr lang="en-US" sz="3200" b="1" dirty="0">
                <a:solidFill>
                  <a:srgbClr val="FFFFFF"/>
                </a:solidFill>
                <a:effectLst>
                  <a:glow rad="101600">
                    <a:srgbClr val="000000"/>
                  </a:glow>
                </a:effectLst>
                <a:latin typeface="Arial"/>
                <a:cs typeface="Arial"/>
              </a:rPr>
              <a:t>  </a:t>
            </a:r>
            <a:r>
              <a:rPr lang="ar-JO" sz="3200" b="1" dirty="0">
                <a:solidFill>
                  <a:srgbClr val="FFFFFF"/>
                </a:solidFill>
                <a:effectLst>
                  <a:glow rad="101600">
                    <a:srgbClr val="000000"/>
                  </a:glow>
                </a:effectLst>
                <a:latin typeface="Arial"/>
                <a:cs typeface="Arial"/>
              </a:rPr>
              <a:t>2: 18-3: 21</a:t>
            </a:r>
            <a:endParaRPr lang="en-US" sz="3200" b="1" dirty="0">
              <a:solidFill>
                <a:srgbClr val="FFFFFF"/>
              </a:solidFill>
              <a:effectLst>
                <a:glow rad="101600">
                  <a:srgbClr val="000000"/>
                </a:glow>
              </a:effectLst>
              <a:latin typeface="Arial"/>
              <a:cs typeface="Arial"/>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200" b="1" dirty="0">
                <a:solidFill>
                  <a:srgbClr val="FFFFFF"/>
                </a:solidFill>
                <a:effectLst>
                  <a:glow rad="101600">
                    <a:srgbClr val="000000"/>
                  </a:glow>
                </a:effectLst>
                <a:latin typeface="Arial"/>
                <a:cs typeface="Arial"/>
              </a:rPr>
              <a:t>تاريخ</a:t>
            </a:r>
            <a:endParaRPr lang="en-US" sz="3200" b="1" dirty="0">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الكوارث 1: 1-20</a:t>
            </a:r>
            <a:endParaRPr lang="en-US" sz="2800" b="1" dirty="0">
              <a:solidFill>
                <a:srgbClr val="FFFFFF"/>
              </a:solidFill>
              <a:effectLst>
                <a:glow rad="101600">
                  <a:srgbClr val="000000"/>
                </a:glow>
              </a:effectLst>
              <a:latin typeface="Arial"/>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الغزو 2: 1-17</a:t>
            </a:r>
            <a:endParaRPr lang="en-US" sz="2800" b="1" dirty="0">
              <a:solidFill>
                <a:srgbClr val="FFFFFF"/>
              </a:solidFill>
              <a:effectLst>
                <a:glow rad="101600">
                  <a:srgbClr val="000000"/>
                </a:glow>
              </a:effectLst>
              <a:latin typeface="Arial"/>
              <a:cs typeface="Arial"/>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الإسترداد 2: 18-32</a:t>
            </a:r>
            <a:endParaRPr lang="en-US" sz="2800" b="1" dirty="0">
              <a:solidFill>
                <a:srgbClr val="FFFFFF"/>
              </a:solidFill>
              <a:effectLst>
                <a:glow rad="101600">
                  <a:srgbClr val="000000"/>
                </a:glow>
              </a:effectLst>
              <a:latin typeface="Arial"/>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الدينونة 3: 1-16</a:t>
            </a:r>
            <a:endParaRPr lang="en-US" sz="2800" b="1" dirty="0">
              <a:solidFill>
                <a:srgbClr val="FFFFFF"/>
              </a:solidFill>
              <a:effectLst>
                <a:glow rad="101600">
                  <a:srgbClr val="000000"/>
                </a:glow>
              </a:effectLst>
              <a:latin typeface="Arial"/>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البركة 3: 17-21</a:t>
            </a:r>
            <a:endParaRPr lang="en-US" sz="2800" b="1" dirty="0">
              <a:solidFill>
                <a:srgbClr val="FFFFFF"/>
              </a:solidFill>
              <a:effectLst>
                <a:glow rad="101600">
                  <a:srgbClr val="000000"/>
                </a:glow>
              </a:effectLst>
              <a:latin typeface="Arial"/>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0" y="0"/>
            <a:ext cx="4702629" cy="6858000"/>
          </a:xfrm>
          <a:prstGeom prst="rect">
            <a:avLst/>
          </a:prstGeom>
        </p:spPr>
      </p:pic>
      <p:sp>
        <p:nvSpPr>
          <p:cNvPr id="2" name="Title 1"/>
          <p:cNvSpPr>
            <a:spLocks noGrp="1"/>
          </p:cNvSpPr>
          <p:nvPr>
            <p:ph type="title"/>
          </p:nvPr>
        </p:nvSpPr>
        <p:spPr>
          <a:xfrm>
            <a:off x="3708400" y="44450"/>
            <a:ext cx="5256213" cy="936625"/>
          </a:xfrm>
        </p:spPr>
        <p:txBody>
          <a:bodyPr/>
          <a:lstStyle/>
          <a:p>
            <a:pPr>
              <a:defRPr/>
            </a:pPr>
            <a:r>
              <a:rPr lang="ar-JO" b="1" dirty="0"/>
              <a:t>مستقبلي لماذا ؟</a:t>
            </a:r>
            <a:endParaRPr 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t>1. تصعيد الصور: زلزال ، علامات في السماء (يوئيل 2:10 ، 30-31 ؛ متى 24:29)</a:t>
            </a:r>
            <a:endParaRPr lang="en-US" sz="2800" b="1" dirty="0">
              <a:solidFill>
                <a:schemeClr val="tx2"/>
              </a:solidFill>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578</a:t>
            </a:r>
            <a:endParaRPr lang="en-US" b="1" dirty="0">
              <a:solidFill>
                <a:srgbClr val="FFFFFF"/>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ar-JO" b="1" dirty="0"/>
              <a:t>مستقبلي لماذا ؟</a:t>
            </a:r>
            <a:endParaRPr 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t>1. تصعيد الصور: زلزال ، علامات في السماء (يوئيل 2:10 ، 30-31 ؛ متى 24:29)</a:t>
            </a:r>
            <a:endParaRPr lang="en-US" sz="2800" b="1" dirty="0">
              <a:solidFill>
                <a:schemeClr val="tx2"/>
              </a:solidFill>
            </a:endParaRPr>
          </a:p>
        </p:txBody>
      </p:sp>
      <p:sp>
        <p:nvSpPr>
          <p:cNvPr id="5" name="Title 1"/>
          <p:cNvSpPr txBox="1">
            <a:spLocks/>
          </p:cNvSpPr>
          <p:nvPr/>
        </p:nvSpPr>
        <p:spPr bwMode="auto">
          <a:xfrm>
            <a:off x="4429124" y="2684463"/>
            <a:ext cx="4714876" cy="74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lgn="r"/>
            <a:r>
              <a:rPr lang="ar-JO" sz="2800" b="1" dirty="0">
                <a:solidFill>
                  <a:schemeClr val="tx2"/>
                </a:solidFill>
              </a:rPr>
              <a:t>2. جيش (يوئيل 2: 2، 11)</a:t>
            </a:r>
            <a:endParaRPr lang="en-US" sz="2800" b="1" dirty="0">
              <a:solidFill>
                <a:schemeClr val="tx2"/>
              </a:solidFill>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578</a:t>
            </a:r>
            <a:endParaRPr lang="en-US" b="1" dirty="0">
              <a:solidFill>
                <a:srgbClr val="FFFFFF"/>
              </a:solidFill>
              <a:cs typeface="Arial" charset="0"/>
            </a:endParaRPr>
          </a:p>
        </p:txBody>
      </p:sp>
      <p:pic>
        <p:nvPicPr>
          <p:cNvPr id="9" name="Picture 8"/>
          <p:cNvPicPr>
            <a:picLocks noChangeAspect="1"/>
          </p:cNvPicPr>
          <p:nvPr/>
        </p:nvPicPr>
        <p:blipFill>
          <a:blip r:embed="rId2"/>
          <a:stretch>
            <a:fillRect/>
          </a:stretch>
        </p:blipFill>
        <p:spPr>
          <a:xfrm>
            <a:off x="323528" y="2564904"/>
            <a:ext cx="4050065" cy="4005064"/>
          </a:xfrm>
          <a:prstGeom prst="rect">
            <a:avLst/>
          </a:prstGeom>
        </p:spPr>
      </p:pic>
    </p:spTree>
    <p:extLst>
      <p:ext uri="{BB962C8B-B14F-4D97-AF65-F5344CB8AC3E}">
        <p14:creationId xmlns:p14="http://schemas.microsoft.com/office/powerpoint/2010/main" val="20659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algn="ctr"/>
            <a:r>
              <a:rPr lang="en-US" sz="2400" b="1">
                <a:solidFill>
                  <a:schemeClr val="bg1"/>
                </a:solidFill>
              </a:rPr>
              <a:t>The traditional Chinese character for "listen" consists of six radicals</a:t>
            </a:r>
          </a:p>
        </p:txBody>
      </p:sp>
      <p:sp>
        <p:nvSpPr>
          <p:cNvPr id="5" name="TextBox 4"/>
          <p:cNvSpPr txBox="1"/>
          <p:nvPr/>
        </p:nvSpPr>
        <p:spPr>
          <a:xfrm>
            <a:off x="0" y="4811668"/>
            <a:ext cx="9144000" cy="1292662"/>
          </a:xfrm>
          <a:prstGeom prst="rect">
            <a:avLst/>
          </a:prstGeom>
          <a:solidFill>
            <a:srgbClr val="800000"/>
          </a:solidFill>
        </p:spPr>
        <p:txBody>
          <a:bodyPr wrap="square" rtlCol="0">
            <a:spAutoFit/>
          </a:bodyPr>
          <a:lstStyle/>
          <a:p>
            <a:pPr algn="ctr"/>
            <a:r>
              <a:rPr lang="ar-JO" sz="2600" b="1" dirty="0">
                <a:solidFill>
                  <a:schemeClr val="bg1"/>
                </a:solidFill>
              </a:rPr>
              <a:t>عندما نستمع إلى شخص ما، فإننا نتعامل معه كملك أو ملكة. الخادم لا يقاطع الملك أبدًا بل يلف أذنه حوله وينظر إلى كل كلمة وتعبيرات الوجه بعشر عيون وقلب واحد</a:t>
            </a:r>
          </a:p>
          <a:p>
            <a:pPr algn="ctr"/>
            <a:endParaRPr lang="en-US" sz="2600" b="1" dirty="0">
              <a:solidFill>
                <a:schemeClr val="bg1"/>
              </a:solidFill>
            </a:endParaRP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algn="ctr"/>
            <a:r>
              <a:rPr lang="ar-JO" sz="2800" b="1" dirty="0">
                <a:solidFill>
                  <a:schemeClr val="bg1"/>
                </a:solidFill>
              </a:rPr>
              <a:t>الإستماع يعطي الشخص الآخر احترامنا الكامل </a:t>
            </a:r>
          </a:p>
          <a:p>
            <a:pPr algn="ctr"/>
            <a:r>
              <a:rPr lang="ar-JO" sz="2800" b="1" dirty="0">
                <a:solidFill>
                  <a:schemeClr val="bg1"/>
                </a:solidFill>
              </a:rPr>
              <a:t>و انتباهنا غير المنقسم</a:t>
            </a:r>
            <a:endParaRPr lang="en-US" sz="2800" b="1" dirty="0">
              <a:solidFill>
                <a:schemeClr val="bg1"/>
              </a:solidFill>
            </a:endParaRPr>
          </a:p>
        </p:txBody>
      </p:sp>
    </p:spTree>
    <p:extLst>
      <p:ext uri="{BB962C8B-B14F-4D97-AF65-F5344CB8AC3E}">
        <p14:creationId xmlns:p14="http://schemas.microsoft.com/office/powerpoint/2010/main" val="3776420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ar-JO" b="1" dirty="0"/>
              <a:t>مستقبلي لماذا ؟</a:t>
            </a:r>
            <a:endParaRPr lang="en-US" b="1" dirty="0"/>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513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t>1. تصعيد الصور: زلزال ، علامات في السماء (يوئيل 2:10 ، 30-31 ؛ متى 24:29)</a:t>
            </a:r>
            <a:endParaRPr lang="en-US" sz="2800" b="1" dirty="0">
              <a:solidFill>
                <a:schemeClr val="tx2"/>
              </a:solidFill>
            </a:endParaRPr>
          </a:p>
        </p:txBody>
      </p:sp>
      <p:sp>
        <p:nvSpPr>
          <p:cNvPr id="5" name="Title 1"/>
          <p:cNvSpPr txBox="1">
            <a:spLocks/>
          </p:cNvSpPr>
          <p:nvPr/>
        </p:nvSpPr>
        <p:spPr bwMode="auto">
          <a:xfrm>
            <a:off x="3563938" y="2420888"/>
            <a:ext cx="5580062" cy="74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lgn="r"/>
            <a:r>
              <a:rPr lang="ar-JO" sz="2800" b="1" dirty="0">
                <a:solidFill>
                  <a:schemeClr val="tx2"/>
                </a:solidFill>
              </a:rPr>
              <a:t>2. جيش (يوئيل 2: 2، 11)</a:t>
            </a:r>
            <a:endParaRPr lang="en-US" sz="2800" b="1" dirty="0">
              <a:solidFill>
                <a:schemeClr val="tx2"/>
              </a:solidFill>
            </a:endParaRPr>
          </a:p>
        </p:txBody>
      </p:sp>
      <p:sp>
        <p:nvSpPr>
          <p:cNvPr id="6" name="Title 1"/>
          <p:cNvSpPr txBox="1">
            <a:spLocks/>
          </p:cNvSpPr>
          <p:nvPr/>
        </p:nvSpPr>
        <p:spPr bwMode="auto">
          <a:xfrm>
            <a:off x="3597275" y="3561779"/>
            <a:ext cx="5546725"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2800" b="1" dirty="0"/>
              <a:t>3. لا يغزو الجراد من الشمال مثل هذا "الجيش" (يوئيل 2:20)</a:t>
            </a:r>
            <a:endParaRPr lang="en-US" sz="2800" b="1" dirty="0">
              <a:solidFill>
                <a:schemeClr val="tx2"/>
              </a:solidFill>
            </a:endParaRPr>
          </a:p>
        </p:txBody>
      </p:sp>
      <p:sp>
        <p:nvSpPr>
          <p:cNvPr id="7" name="Title 1"/>
          <p:cNvSpPr txBox="1">
            <a:spLocks/>
          </p:cNvSpPr>
          <p:nvPr/>
        </p:nvSpPr>
        <p:spPr bwMode="auto">
          <a:xfrm>
            <a:off x="3347865" y="4941888"/>
            <a:ext cx="5829474" cy="191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t>4. الشمال (يوئيل 2:20) يتطابق مع الأعداء الأخرويين الذين يغزون من الشمال </a:t>
            </a:r>
          </a:p>
          <a:p>
            <a:pPr algn="ctr"/>
            <a:r>
              <a:rPr lang="ar-JO" sz="2800" b="1" dirty="0"/>
              <a:t>(زك . 6: 8 ، إلخ.)</a:t>
            </a:r>
            <a:endParaRPr lang="en-US" sz="2800" b="1" dirty="0">
              <a:solidFill>
                <a:schemeClr val="tx2"/>
              </a:solidFill>
            </a:endParaRP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eaLnBrk="1" hangingPunct="1"/>
            <a:endParaRPr lang="en-US" sz="2400">
              <a:latin typeface="Times New Roman"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578</a:t>
            </a:r>
            <a:endParaRPr lang="en-US" b="1" dirty="0">
              <a:solidFill>
                <a:srgbClr val="FFFFFF"/>
              </a:solidFill>
              <a:cs typeface="Arial" charset="0"/>
            </a:endParaRP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2810680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ar-JO" sz="4800" dirty="0">
                <a:effectLst>
                  <a:glow rad="139700">
                    <a:schemeClr val="bg2"/>
                  </a:glow>
                  <a:outerShdw blurRad="50800" dist="114300" dir="2700000" algn="tl" rotWithShape="0">
                    <a:srgbClr val="000000"/>
                  </a:outerShdw>
                </a:effectLst>
                <a:latin typeface="Arial" charset="0"/>
                <a:ea typeface="ＭＳ Ｐゴシック" charset="0"/>
              </a:rPr>
              <a:t>يوم الرب</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0" y="1295400"/>
            <a:ext cx="428624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دينونة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4643438" y="1295400"/>
            <a:ext cx="45005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بركة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0" y="2751138"/>
            <a:ext cx="45005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ضيقة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4500562" y="2751138"/>
            <a:ext cx="46434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ألفية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0" y="4205288"/>
            <a:ext cx="45005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رؤ 6-19</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3" name="Text Box 11"/>
          <p:cNvSpPr txBox="1">
            <a:spLocks noChangeArrowheads="1"/>
          </p:cNvSpPr>
          <p:nvPr/>
        </p:nvSpPr>
        <p:spPr bwMode="auto">
          <a:xfrm>
            <a:off x="4500562" y="4205288"/>
            <a:ext cx="46434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رؤ 20</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effectLst>
                  <a:glow rad="139700">
                    <a:srgbClr val="000000"/>
                  </a:glow>
                  <a:outerShdw blurRad="50800" dist="114300" dir="2700000" algn="tl" rotWithShape="0">
                    <a:srgbClr val="000000"/>
                  </a:outerShdw>
                </a:effectLst>
                <a:latin typeface="Arial" charset="0"/>
                <a:cs typeface="Arial" charset="0"/>
              </a:rPr>
              <a:t>638-639</a:t>
            </a:r>
            <a:endParaRPr lang="en-US"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3" name="Text Box 10"/>
          <p:cNvSpPr txBox="1">
            <a:spLocks noChangeArrowheads="1"/>
          </p:cNvSpPr>
          <p:nvPr/>
        </p:nvSpPr>
        <p:spPr bwMode="auto">
          <a:xfrm>
            <a:off x="0" y="5661025"/>
            <a:ext cx="45005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سنوات</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4500562" y="5661025"/>
            <a:ext cx="46434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سنة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عصر الكنيسة</a:t>
            </a:r>
            <a:endParaRPr lang="en-GB" sz="2800" b="1" dirty="0">
              <a:solidFill>
                <a:srgbClr val="000000"/>
              </a:solidFill>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الضيقة</a:t>
            </a:r>
            <a:endParaRPr lang="en-GB" sz="2800" b="1" dirty="0">
              <a:solidFill>
                <a:srgbClr val="000000"/>
              </a:solidFill>
              <a:cs typeface="Arial" charset="0"/>
            </a:endParaRPr>
          </a:p>
          <a:p>
            <a:pPr algn="ctr" defTabSz="449263" eaLnBrk="1" hangingPunct="1">
              <a:buClr>
                <a:srgbClr val="000000"/>
              </a:buClr>
              <a:buSzPct val="100000"/>
            </a:pPr>
            <a:r>
              <a:rPr lang="en-GB" b="1" dirty="0">
                <a:solidFill>
                  <a:srgbClr val="000000"/>
                </a:solidFill>
                <a:cs typeface="Arial" charset="0"/>
              </a:rPr>
              <a:t>(</a:t>
            </a:r>
            <a:r>
              <a:rPr lang="ar-JO" b="1" dirty="0">
                <a:solidFill>
                  <a:srgbClr val="000000"/>
                </a:solidFill>
                <a:cs typeface="Arial" charset="0"/>
              </a:rPr>
              <a:t>زك 14: 1-2</a:t>
            </a:r>
            <a:r>
              <a:rPr lang="en-GB" b="1" dirty="0">
                <a:solidFill>
                  <a:srgbClr val="000000"/>
                </a:solidFill>
                <a:cs typeface="Arial" charset="0"/>
              </a:rPr>
              <a:t>)</a:t>
            </a:r>
            <a:endParaRPr lang="en-GB" sz="2800" b="1" dirty="0">
              <a:solidFill>
                <a:srgbClr val="000000"/>
              </a:solidFill>
              <a:cs typeface="Arial"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الألفية</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زك 14: 6-21</a:t>
            </a:r>
            <a:r>
              <a:rPr lang="en-GB" b="1" dirty="0">
                <a:solidFill>
                  <a:srgbClr val="000000"/>
                </a:solidFill>
                <a:cs typeface="Arial" charset="0"/>
              </a:rPr>
              <a:t>)</a:t>
            </a:r>
            <a:endParaRPr lang="en-GB" sz="2800" b="1" dirty="0">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b="1" dirty="0">
                <a:solidFill>
                  <a:srgbClr val="000000"/>
                </a:solidFill>
                <a:cs typeface="Arial" charset="0"/>
              </a:rPr>
              <a:t>الإختطاف</a:t>
            </a:r>
            <a:br>
              <a:rPr lang="en-GB"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1 تس 4: 13-18</a:t>
            </a:r>
            <a:r>
              <a:rPr lang="en-GB" b="1" dirty="0">
                <a:solidFill>
                  <a:srgbClr val="000000"/>
                </a:solidFill>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المجيء الثاني</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زك 14: 3-5</a:t>
            </a:r>
            <a:r>
              <a:rPr lang="en-GB" b="1" dirty="0">
                <a:solidFill>
                  <a:srgbClr val="000000"/>
                </a:solidFill>
                <a:cs typeface="Arial" charset="0"/>
              </a:rPr>
              <a:t>)</a:t>
            </a:r>
          </a:p>
        </p:txBody>
      </p:sp>
      <p:sp>
        <p:nvSpPr>
          <p:cNvPr id="32780" name="Text Box 12"/>
          <p:cNvSpPr txBox="1">
            <a:spLocks noChangeArrowheads="1"/>
          </p:cNvSpPr>
          <p:nvPr/>
        </p:nvSpPr>
        <p:spPr bwMode="auto">
          <a:xfrm>
            <a:off x="3312132" y="4895850"/>
            <a:ext cx="1945061"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جوج و ماجوج</a:t>
            </a:r>
            <a:br>
              <a:rPr lang="en-GB" sz="2800" b="1" dirty="0">
                <a:solidFill>
                  <a:srgbClr val="000000"/>
                </a:solidFill>
                <a:cs typeface="Arial" charset="0"/>
              </a:rPr>
            </a:br>
            <a:r>
              <a:rPr lang="en-GB" sz="2800" b="1" dirty="0">
                <a:solidFill>
                  <a:srgbClr val="000000"/>
                </a:solidFill>
                <a:cs typeface="Arial" charset="0"/>
              </a:rPr>
              <a:t>(</a:t>
            </a:r>
            <a:r>
              <a:rPr lang="ar-JO" sz="2800" b="1" dirty="0">
                <a:solidFill>
                  <a:srgbClr val="000000"/>
                </a:solidFill>
                <a:cs typeface="Arial" charset="0"/>
              </a:rPr>
              <a:t>هرمجدون</a:t>
            </a:r>
            <a:r>
              <a:rPr lang="en-GB" sz="2800" b="1" dirty="0">
                <a:solidFill>
                  <a:srgbClr val="000000"/>
                </a:solidFill>
                <a:cs typeface="Arial" charset="0"/>
              </a:rPr>
              <a:t>)</a:t>
            </a:r>
            <a:br>
              <a:rPr lang="en-GB" sz="2800"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حز 38-39</a:t>
            </a:r>
            <a:r>
              <a:rPr lang="en-GB" b="1" dirty="0">
                <a:solidFill>
                  <a:srgbClr val="000000"/>
                </a:solidFill>
                <a:cs typeface="Arial" charset="0"/>
              </a:rPr>
              <a:t>)</a:t>
            </a:r>
            <a:endParaRPr lang="en-GB" sz="2800" b="1" dirty="0">
              <a:solidFill>
                <a:srgbClr val="000000"/>
              </a:solidFill>
              <a:cs typeface="Arial" charset="0"/>
            </a:endParaRPr>
          </a:p>
        </p:txBody>
      </p:sp>
      <p:sp>
        <p:nvSpPr>
          <p:cNvPr id="32781" name="Text Box 13"/>
          <p:cNvSpPr txBox="1">
            <a:spLocks noChangeArrowheads="1"/>
          </p:cNvSpPr>
          <p:nvPr/>
        </p:nvSpPr>
        <p:spPr bwMode="auto">
          <a:xfrm>
            <a:off x="6577890" y="4914900"/>
            <a:ext cx="1888955"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عودة</a:t>
            </a:r>
          </a:p>
          <a:p>
            <a:pPr algn="ctr" defTabSz="449263" eaLnBrk="1" hangingPunct="1">
              <a:buClr>
                <a:srgbClr val="000000"/>
              </a:buClr>
              <a:buSzPct val="100000"/>
              <a:buFont typeface="Arial" charset="0"/>
              <a:buNone/>
            </a:pPr>
            <a:r>
              <a:rPr lang="ar-JO" sz="2800" b="1" dirty="0">
                <a:solidFill>
                  <a:srgbClr val="000000"/>
                </a:solidFill>
                <a:cs typeface="Arial" charset="0"/>
              </a:rPr>
              <a:t>جوج و ماجوج</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7-10</a:t>
            </a:r>
            <a:r>
              <a:rPr lang="en-GB" b="1" dirty="0">
                <a:solidFill>
                  <a:srgbClr val="000000"/>
                </a:solidFill>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الجدول الزمني التدبيري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760354"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العرش</a:t>
            </a:r>
          </a:p>
          <a:p>
            <a:pPr algn="ctr" defTabSz="449263" eaLnBrk="1" hangingPunct="1">
              <a:buClr>
                <a:srgbClr val="000000"/>
              </a:buClr>
              <a:buSzPct val="100000"/>
              <a:buFont typeface="Arial" charset="0"/>
              <a:buNone/>
            </a:pPr>
            <a:r>
              <a:rPr lang="ar-JO" sz="2800" b="1" dirty="0">
                <a:solidFill>
                  <a:srgbClr val="000000"/>
                </a:solidFill>
                <a:cs typeface="Arial" charset="0"/>
              </a:rPr>
              <a:t>العظيم</a:t>
            </a:r>
          </a:p>
          <a:p>
            <a:pPr algn="ctr" defTabSz="449263" eaLnBrk="1" hangingPunct="1">
              <a:buClr>
                <a:srgbClr val="000000"/>
              </a:buClr>
              <a:buSzPct val="100000"/>
              <a:buFont typeface="Arial" charset="0"/>
              <a:buNone/>
            </a:pPr>
            <a:r>
              <a:rPr lang="ar-JO" sz="2800" b="1" dirty="0">
                <a:solidFill>
                  <a:srgbClr val="000000"/>
                </a:solidFill>
                <a:cs typeface="Arial" charset="0"/>
              </a:rPr>
              <a:t>الأبيض</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11-14</a:t>
            </a:r>
            <a:r>
              <a:rPr lang="en-GB" b="1" dirty="0">
                <a:solidFill>
                  <a:srgbClr val="000000"/>
                </a:solidFill>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FFFFFF"/>
                </a:solidFill>
                <a:effectLst>
                  <a:outerShdw blurRad="38100" dist="38100" dir="2700000" algn="tl">
                    <a:srgbClr val="000000">
                      <a:alpha val="43137"/>
                    </a:srgbClr>
                  </a:outerShdw>
                </a:effectLst>
                <a:cs typeface="Arial" charset="0"/>
              </a:rPr>
              <a:t>يوم الرب</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6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4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4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4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ar-JO" sz="4800" b="1" dirty="0"/>
              <a:t>ما العمل ؟</a:t>
            </a:r>
            <a:endParaRPr lang="en-US" sz="4800" b="1" dirty="0"/>
          </a:p>
        </p:txBody>
      </p:sp>
      <p:sp>
        <p:nvSpPr>
          <p:cNvPr id="3" name="Title 1"/>
          <p:cNvSpPr txBox="1">
            <a:spLocks/>
          </p:cNvSpPr>
          <p:nvPr/>
        </p:nvSpPr>
        <p:spPr bwMode="auto">
          <a:xfrm>
            <a:off x="0" y="1412875"/>
            <a:ext cx="9036496"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ar-JO" sz="3600" b="1" dirty="0"/>
              <a:t>12 و لكن الآن يقول الرب ارجعوا إلي بكل قلوبكم و بالصوم و البكاء و النوح 13 و مزقوا قلوبكم لا ثيابكم و ارجعوا إلى الرب إلهكم لأنه رؤوف رحيم بطيء الغضب و كثير الرأفة و يندم على الشر</a:t>
            </a:r>
            <a:br>
              <a:rPr lang="en-SG" sz="3600" b="1" dirty="0"/>
            </a:br>
            <a:r>
              <a:rPr lang="en-SG" sz="3600" b="1" dirty="0"/>
              <a:t>(</a:t>
            </a:r>
            <a:r>
              <a:rPr lang="ar-JO" sz="3600" b="1" dirty="0"/>
              <a:t>يوئيل 2: 12-13</a:t>
            </a:r>
            <a:r>
              <a:rPr lang="en-SG" sz="3600" b="1" dirty="0"/>
              <a:t>)</a:t>
            </a:r>
            <a:endParaRPr lang="en-US" sz="3600" b="1" dirty="0"/>
          </a:p>
        </p:txBody>
      </p:sp>
    </p:spTree>
    <p:extLst>
      <p:ext uri="{BB962C8B-B14F-4D97-AF65-F5344CB8AC3E}">
        <p14:creationId xmlns:p14="http://schemas.microsoft.com/office/powerpoint/2010/main" val="4426474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هل ترفض تأديب الله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32038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4546"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الله و الولايات المتحدة</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21515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تأديب الله للولايات المتحدة الأمريكية</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519586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تأديب الله للولايات المتحدة الأمريكية</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721A50DC-BB1D-F47E-96CB-429AED392238}"/>
              </a:ext>
            </a:extLst>
          </p:cNvPr>
          <p:cNvSpPr txBox="1">
            <a:spLocks noChangeArrowheads="1"/>
          </p:cNvSpPr>
          <p:nvPr/>
        </p:nvSpPr>
        <p:spPr bwMode="auto">
          <a:xfrm>
            <a:off x="0" y="1052736"/>
            <a:ext cx="7048277" cy="54091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THE PROBLEM IS NOT GUNS!</a:t>
            </a:r>
          </a:p>
          <a:p>
            <a:pPr>
              <a:defRPr/>
            </a:pPr>
            <a:r>
              <a:rPr lang="en-US" sz="4000" b="1" kern="0" dirty="0">
                <a:effectLst>
                  <a:glow rad="127000">
                    <a:schemeClr val="tx1"/>
                  </a:glow>
                </a:effectLst>
                <a:latin typeface="Arial" charset="0"/>
                <a:ea typeface="ＭＳ Ｐゴシック" charset="0"/>
                <a:cs typeface="ＭＳ Ｐゴシック" charset="0"/>
              </a:rPr>
              <a:t>It is hearts without God, homes without discipline, schools without prayer, and courts without justice.</a:t>
            </a:r>
          </a:p>
        </p:txBody>
      </p:sp>
    </p:spTree>
    <p:extLst>
      <p:ext uri="{BB962C8B-B14F-4D97-AF65-F5344CB8AC3E}">
        <p14:creationId xmlns:p14="http://schemas.microsoft.com/office/powerpoint/2010/main" val="261979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DC1CD2-529D-DB9A-AC9B-F0356E42A12D}"/>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3" name="Rectangle 2">
              <a:extLst>
                <a:ext uri="{FF2B5EF4-FFF2-40B4-BE49-F238E27FC236}">
                  <a16:creationId xmlns:a16="http://schemas.microsoft.com/office/drawing/2014/main" id="{8178C876-F32C-599A-B7C9-7092176867CC}"/>
                </a:ext>
              </a:extLst>
            </p:cNvPr>
            <p:cNvSpPr/>
            <p:nvPr/>
          </p:nvSpPr>
          <p:spPr bwMode="auto">
            <a:xfrm>
              <a:off x="971600" y="2924944"/>
              <a:ext cx="1584176"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996D797A-6DC5-FEFB-6831-E65405A40E7D}"/>
                </a:ext>
              </a:extLst>
            </p:cNvPr>
            <p:cNvSpPr/>
            <p:nvPr/>
          </p:nvSpPr>
          <p:spPr bwMode="auto">
            <a:xfrm>
              <a:off x="4067944" y="2985904"/>
              <a:ext cx="1453670"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48C0BC43-7E55-F5B8-89EC-71DF9DD4783E}"/>
                </a:ext>
              </a:extLst>
            </p:cNvPr>
            <p:cNvSpPr/>
            <p:nvPr/>
          </p:nvSpPr>
          <p:spPr bwMode="auto">
            <a:xfrm>
              <a:off x="6804248" y="3081699"/>
              <a:ext cx="13681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تأديب الأفراد</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D972BBE-DBA8-E4E1-3EB1-17B5E5CBBCD5}"/>
              </a:ext>
            </a:extLst>
          </p:cNvPr>
          <p:cNvSpPr txBox="1">
            <a:spLocks noChangeArrowheads="1"/>
          </p:cNvSpPr>
          <p:nvPr/>
        </p:nvSpPr>
        <p:spPr bwMode="auto">
          <a:xfrm>
            <a:off x="939631" y="2551212"/>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 Lessons Learned</a:t>
            </a:r>
          </a:p>
        </p:txBody>
      </p:sp>
      <p:sp>
        <p:nvSpPr>
          <p:cNvPr id="8" name="Rectangle 2">
            <a:extLst>
              <a:ext uri="{FF2B5EF4-FFF2-40B4-BE49-F238E27FC236}">
                <a16:creationId xmlns:a16="http://schemas.microsoft.com/office/drawing/2014/main" id="{0C4FACB1-0376-83CD-36DB-251D014E5325}"/>
              </a:ext>
            </a:extLst>
          </p:cNvPr>
          <p:cNvSpPr txBox="1">
            <a:spLocks noChangeArrowheads="1"/>
          </p:cNvSpPr>
          <p:nvPr/>
        </p:nvSpPr>
        <p:spPr bwMode="auto">
          <a:xfrm>
            <a:off x="3923927" y="2555777"/>
            <a:ext cx="1689893"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 Lessons Re-Learned</a:t>
            </a:r>
          </a:p>
        </p:txBody>
      </p:sp>
      <p:sp>
        <p:nvSpPr>
          <p:cNvPr id="9" name="Rectangle 2">
            <a:extLst>
              <a:ext uri="{FF2B5EF4-FFF2-40B4-BE49-F238E27FC236}">
                <a16:creationId xmlns:a16="http://schemas.microsoft.com/office/drawing/2014/main" id="{C097C13F-C7BC-C789-5201-DC4B3927EF95}"/>
              </a:ext>
            </a:extLst>
          </p:cNvPr>
          <p:cNvSpPr txBox="1">
            <a:spLocks noChangeArrowheads="1"/>
          </p:cNvSpPr>
          <p:nvPr/>
        </p:nvSpPr>
        <p:spPr bwMode="auto">
          <a:xfrm>
            <a:off x="6588224" y="2677697"/>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of…Oh, for Crying Out Loud!</a:t>
            </a:r>
          </a:p>
        </p:txBody>
      </p:sp>
    </p:spTree>
    <p:extLst>
      <p:ext uri="{BB962C8B-B14F-4D97-AF65-F5344CB8AC3E}">
        <p14:creationId xmlns:p14="http://schemas.microsoft.com/office/powerpoint/2010/main" val="3041422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4664"/>
            <a:ext cx="9144000" cy="6264696"/>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I DON’T MAKE EXCUSES</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I MAKE RESULTS</a:t>
            </a:r>
          </a:p>
        </p:txBody>
      </p:sp>
    </p:spTree>
    <p:extLst>
      <p:ext uri="{BB962C8B-B14F-4D97-AF65-F5344CB8AC3E}">
        <p14:creationId xmlns:p14="http://schemas.microsoft.com/office/powerpoint/2010/main" val="378402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ماذا يجب أن نفعل لنكون </a:t>
            </a:r>
            <a:r>
              <a:rPr lang="ar-JO" sz="5400" b="1" dirty="0">
                <a:solidFill>
                  <a:srgbClr val="FFFF00"/>
                </a:solidFill>
                <a:effectLst>
                  <a:glow rad="127000">
                    <a:schemeClr val="tx1"/>
                  </a:glow>
                </a:effectLst>
                <a:latin typeface="Arial" charset="0"/>
                <a:ea typeface="ＭＳ Ｐゴシック" charset="0"/>
                <a:cs typeface="ＭＳ Ｐゴシック" charset="0"/>
              </a:rPr>
              <a:t>منضبطين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4125860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التأديب يجب أن يأتي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التوبة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يوئيل 1: 1-2: 17</a:t>
            </a:r>
            <a:endPar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719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92"/>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التوبة سوف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الإسترداد</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charset="0"/>
                <a:ea typeface="ＭＳ Ｐゴシック" charset="0"/>
                <a:cs typeface="ＭＳ Ｐゴシック" charset="0"/>
              </a:rPr>
              <a:t>يوئيل 2: 18-3: 21</a:t>
            </a:r>
            <a:endPar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71414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effectLst>
                  <a:glow rad="101600">
                    <a:srgbClr val="000000"/>
                  </a:glow>
                </a:effectLst>
                <a:latin typeface="Arial"/>
                <a:cs typeface="Arial"/>
              </a:rPr>
              <a:t>يوئيل</a:t>
            </a:r>
            <a:endParaRPr lang="en-US" sz="4000" b="1" dirty="0">
              <a:solidFill>
                <a:srgbClr val="FFFFFF"/>
              </a:solidFill>
              <a:effectLst>
                <a:glow rad="101600">
                  <a:srgbClr val="000000"/>
                </a:glow>
              </a:effectLst>
              <a:latin typeface="Arial"/>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600" b="1" dirty="0">
                <a:solidFill>
                  <a:srgbClr val="FFFFFF"/>
                </a:solidFill>
                <a:effectLst>
                  <a:glow rad="101600">
                    <a:srgbClr val="000000"/>
                  </a:glow>
                </a:effectLst>
                <a:latin typeface="Arial"/>
                <a:cs typeface="Arial"/>
              </a:rPr>
              <a:t>يوم الرب</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200" b="1" dirty="0">
                <a:solidFill>
                  <a:srgbClr val="FFFFFF"/>
                </a:solidFill>
                <a:effectLst>
                  <a:glow rad="101600">
                    <a:srgbClr val="000000"/>
                  </a:glow>
                </a:effectLst>
                <a:latin typeface="Arial"/>
                <a:cs typeface="Arial"/>
              </a:rPr>
              <a:t>نبوة</a:t>
            </a:r>
            <a:endParaRPr lang="en-US" sz="3200" b="1" dirty="0">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200" b="1" dirty="0">
                <a:solidFill>
                  <a:srgbClr val="FFFFFF"/>
                </a:solidFill>
                <a:effectLst>
                  <a:glow rad="101600">
                    <a:srgbClr val="000000"/>
                  </a:glow>
                </a:effectLst>
                <a:latin typeface="Arial"/>
                <a:cs typeface="Arial"/>
              </a:rPr>
              <a:t>دمار              1: 1-2: 17</a:t>
            </a:r>
          </a:p>
        </p:txBody>
      </p:sp>
      <p:sp>
        <p:nvSpPr>
          <p:cNvPr id="706569" name="Text Box 9"/>
          <p:cNvSpPr txBox="1">
            <a:spLocks noChangeArrowheads="1"/>
          </p:cNvSpPr>
          <p:nvPr/>
        </p:nvSpPr>
        <p:spPr bwMode="auto">
          <a:xfrm>
            <a:off x="5715000" y="714375"/>
            <a:ext cx="25146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200" b="1" dirty="0">
                <a:solidFill>
                  <a:srgbClr val="FFFFFF"/>
                </a:solidFill>
                <a:effectLst>
                  <a:glow rad="101600">
                    <a:srgbClr val="000000"/>
                  </a:glow>
                </a:effectLst>
                <a:latin typeface="Arial"/>
                <a:cs typeface="Arial"/>
              </a:rPr>
              <a:t>تحرير              </a:t>
            </a:r>
            <a:r>
              <a:rPr lang="en-US" sz="3200" b="1" dirty="0">
                <a:solidFill>
                  <a:srgbClr val="FFFFFF"/>
                </a:solidFill>
                <a:effectLst>
                  <a:glow rad="101600">
                    <a:srgbClr val="000000"/>
                  </a:glow>
                </a:effectLst>
                <a:latin typeface="Arial"/>
                <a:cs typeface="Arial"/>
              </a:rPr>
              <a:t>  </a:t>
            </a:r>
            <a:r>
              <a:rPr lang="ar-JO" sz="3200" b="1" dirty="0">
                <a:solidFill>
                  <a:srgbClr val="FFFFFF"/>
                </a:solidFill>
                <a:effectLst>
                  <a:glow rad="101600">
                    <a:srgbClr val="000000"/>
                  </a:glow>
                </a:effectLst>
                <a:latin typeface="Arial"/>
                <a:cs typeface="Arial"/>
              </a:rPr>
              <a:t>2: 18-3: 21</a:t>
            </a:r>
            <a:endParaRPr lang="en-US" sz="3200" b="1" dirty="0">
              <a:solidFill>
                <a:srgbClr val="FFFFFF"/>
              </a:solidFill>
              <a:effectLst>
                <a:glow rad="101600">
                  <a:srgbClr val="000000"/>
                </a:glow>
              </a:effectLst>
              <a:latin typeface="Arial"/>
              <a:cs typeface="Arial"/>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3200" b="1" dirty="0">
                <a:solidFill>
                  <a:srgbClr val="FFFFFF"/>
                </a:solidFill>
                <a:effectLst>
                  <a:glow rad="101600">
                    <a:srgbClr val="000000"/>
                  </a:glow>
                </a:effectLst>
                <a:latin typeface="Arial"/>
                <a:cs typeface="Arial"/>
              </a:rPr>
              <a:t>تاريخ</a:t>
            </a:r>
            <a:endParaRPr lang="en-US" sz="3200" b="1" dirty="0">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الكوارث 1: 1-20</a:t>
            </a:r>
            <a:endParaRPr lang="en-US" sz="2800" b="1" dirty="0">
              <a:solidFill>
                <a:srgbClr val="FFFFFF"/>
              </a:solidFill>
              <a:effectLst>
                <a:glow rad="101600">
                  <a:srgbClr val="000000"/>
                </a:glow>
              </a:effectLst>
              <a:latin typeface="Arial"/>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الغزو 2: 1-17</a:t>
            </a:r>
            <a:endParaRPr lang="en-US" sz="2800" b="1" dirty="0">
              <a:solidFill>
                <a:srgbClr val="FFFFFF"/>
              </a:solidFill>
              <a:effectLst>
                <a:glow rad="101600">
                  <a:srgbClr val="000000"/>
                </a:glow>
              </a:effectLst>
              <a:latin typeface="Arial"/>
              <a:cs typeface="Arial"/>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الإسترداد 2: 18-32</a:t>
            </a:r>
            <a:endParaRPr lang="en-US" sz="2800" b="1" dirty="0">
              <a:solidFill>
                <a:srgbClr val="FFFFFF"/>
              </a:solidFill>
              <a:effectLst>
                <a:glow rad="101600">
                  <a:srgbClr val="000000"/>
                </a:glow>
              </a:effectLst>
              <a:latin typeface="Arial"/>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الدينونة 3: 1-16</a:t>
            </a:r>
            <a:endParaRPr lang="en-US" sz="2800" b="1" dirty="0">
              <a:solidFill>
                <a:srgbClr val="FFFFFF"/>
              </a:solidFill>
              <a:effectLst>
                <a:glow rad="101600">
                  <a:srgbClr val="000000"/>
                </a:glow>
              </a:effectLst>
              <a:latin typeface="Arial"/>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ar-JO" sz="2800" b="1" dirty="0">
                <a:solidFill>
                  <a:srgbClr val="FFFFFF"/>
                </a:solidFill>
                <a:effectLst>
                  <a:glow rad="101600">
                    <a:srgbClr val="000000"/>
                  </a:glow>
                </a:effectLst>
                <a:latin typeface="Arial"/>
                <a:cs typeface="Arial"/>
              </a:rPr>
              <a:t>البركة 3: 17-21</a:t>
            </a:r>
            <a:endParaRPr lang="en-US" sz="2800" b="1" dirty="0">
              <a:solidFill>
                <a:srgbClr val="FFFFFF"/>
              </a:solidFill>
              <a:effectLst>
                <a:glow rad="101600">
                  <a:srgbClr val="000000"/>
                </a:glow>
              </a:effectLst>
              <a:latin typeface="Arial"/>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توبة إسرائيل سوف تحضر الغفران، التحرير و الإسترداد</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(يوئيل 2: 18-3: 21)</a:t>
            </a:r>
            <a:r>
              <a:rPr lang="en-US" sz="3600" b="1" dirty="0">
                <a:effectLst>
                  <a:glow rad="127000">
                    <a:schemeClr val="tx1"/>
                  </a:glow>
                </a:effectLst>
                <a:latin typeface="Arial" charset="0"/>
                <a:ea typeface="ＭＳ Ｐゴシック" charset="0"/>
                <a:cs typeface="ＭＳ Ｐゴシック" charset="0"/>
              </a:rPr>
              <a:t>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7504" y="188641"/>
            <a:ext cx="8892480" cy="3960440"/>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فيغار الرب لأرضه و يرق لشعبه و يجيب الرب و يقول لشعبه هأنذا مرسل لكم قمحاً و مسطاراً و زيتاً لتشبعوا منها و لا أجعلم أيضاً عاراً بين الأمم</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يوئيل 2: 18-19</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4306096"/>
            <a:ext cx="3625338" cy="2579288"/>
          </a:xfrm>
          <a:prstGeom prst="rect">
            <a:avLst/>
          </a:prstGeom>
        </p:spPr>
      </p:pic>
      <p:pic>
        <p:nvPicPr>
          <p:cNvPr id="6" name="Picture 2" descr="shelilat ha-galut | Judaism | Britannica">
            <a:extLst>
              <a:ext uri="{FF2B5EF4-FFF2-40B4-BE49-F238E27FC236}">
                <a16:creationId xmlns:a16="http://schemas.microsoft.com/office/drawing/2014/main" id="{A393084D-E1DE-FECB-BDA4-091FB1F8B2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835" y="4306096"/>
            <a:ext cx="3787637" cy="252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4505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حماية الله</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المستقبلية لإسرائيل</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7888229" y="-484535"/>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الشمالي أبعده عنكم</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أطرده إلى أرض ناشفة و مقفرة</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مقدمته إلى البحر الشرقي</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ساقته إلى البحر الغربي</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فيصعد نتنه</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تطلع زهمته</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لأنه قد تصلف في عمله</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2: 20</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إسرائيل</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الشمال</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4214810" cy="578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ar-JO" sz="3600" b="1" dirty="0">
                <a:solidFill>
                  <a:schemeClr val="bg1"/>
                </a:solidFill>
              </a:rPr>
              <a:t>تناقضات الأرض في سفر يوئيل ٢: ٢١-٢٧</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035868"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نواح</a:t>
            </a:r>
            <a:endParaRPr lang="en-US" sz="3600" b="1" dirty="0">
              <a:solidFill>
                <a:srgbClr val="FFFF00"/>
              </a:solidFill>
              <a:effectLst>
                <a:glow rad="254000">
                  <a:srgbClr val="000000">
                    <a:alpha val="89000"/>
                  </a:srgbClr>
                </a:glow>
              </a:effectLst>
            </a:endParaRPr>
          </a:p>
          <a:p>
            <a:pPr algn="r">
              <a:spcBef>
                <a:spcPct val="20000"/>
              </a:spcBef>
              <a:defRPr/>
            </a:pPr>
            <a:r>
              <a:rPr lang="ru-RU"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 ناحت الأرض</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1: 10</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cs typeface="Arial" charset="0"/>
              </a:rPr>
              <a:t>582</a:t>
            </a:r>
            <a:endParaRPr lang="en-US" b="1" dirty="0">
              <a:solidFill>
                <a:srgbClr val="FFFFFF"/>
              </a:solidFill>
              <a:cs typeface="Arial" charset="0"/>
            </a:endParaRP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سوف تبتهج</a:t>
            </a:r>
            <a:endParaRPr lang="en-US" sz="36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لا تخافي أيتها الأرض ابتهجي و افرحي لأن الرب يعظم عمله</a:t>
            </a:r>
            <a:endParaRPr lang="en-US" sz="3200" b="1" dirty="0">
              <a:solidFill>
                <a:srgbClr val="FFFFFF"/>
              </a:solidFill>
              <a:effectLst>
                <a:glow rad="254000">
                  <a:srgbClr val="000000">
                    <a:alpha val="89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ar-JO" sz="3600" b="1" dirty="0">
                <a:solidFill>
                  <a:schemeClr val="bg1"/>
                </a:solidFill>
                <a:effectLst>
                  <a:glow rad="254000">
                    <a:schemeClr val="tx1">
                      <a:alpha val="89000"/>
                    </a:schemeClr>
                  </a:glow>
                </a:effectLst>
                <a:latin typeface="Arial" charset="0"/>
                <a:ea typeface="ＭＳ Ｐゴシック" charset="0"/>
                <a:cs typeface="ＭＳ Ｐゴシック" charset="0"/>
              </a:rPr>
              <a:t>تناقضات الحيوانات في يوئيل 2: 21-27</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أنين، توهان، جوع</a:t>
            </a:r>
            <a:endParaRPr lang="en-US" sz="32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كم تئن البهائم </a:t>
            </a:r>
          </a:p>
          <a:p>
            <a:pPr algn="r">
              <a:spcBef>
                <a:spcPct val="20000"/>
              </a:spcBef>
              <a:defRPr/>
            </a:pPr>
            <a:r>
              <a:rPr lang="ar-JO" sz="2800" b="1" dirty="0">
                <a:solidFill>
                  <a:srgbClr val="FFFFFF"/>
                </a:solidFill>
                <a:effectLst>
                  <a:glow rad="254000">
                    <a:srgbClr val="000000">
                      <a:alpha val="89000"/>
                    </a:srgbClr>
                  </a:glow>
                </a:effectLst>
              </a:rPr>
              <a:t>هامت قطعان البقر </a:t>
            </a:r>
          </a:p>
          <a:p>
            <a:pPr algn="r">
              <a:spcBef>
                <a:spcPct val="20000"/>
              </a:spcBef>
              <a:defRPr/>
            </a:pPr>
            <a:r>
              <a:rPr lang="ar-JO" sz="2800" b="1" dirty="0">
                <a:solidFill>
                  <a:srgbClr val="FFFFFF"/>
                </a:solidFill>
                <a:effectLst>
                  <a:glow rad="254000">
                    <a:srgbClr val="000000">
                      <a:alpha val="89000"/>
                    </a:srgbClr>
                  </a:glow>
                </a:effectLst>
              </a:rPr>
              <a:t>لأن ليس لها مرعى </a:t>
            </a:r>
          </a:p>
          <a:p>
            <a:pPr algn="r">
              <a:spcBef>
                <a:spcPct val="20000"/>
              </a:spcBef>
              <a:defRPr/>
            </a:pPr>
            <a:r>
              <a:rPr lang="ar-JO" sz="2800" b="1" dirty="0">
                <a:solidFill>
                  <a:srgbClr val="FFFFFF"/>
                </a:solidFill>
                <a:effectLst>
                  <a:glow rad="254000">
                    <a:srgbClr val="000000">
                      <a:alpha val="89000"/>
                    </a:srgbClr>
                  </a:glow>
                </a:effectLst>
              </a:rPr>
              <a:t>حتى قطعان الغنم تفنى</a:t>
            </a:r>
            <a:endParaRPr lang="en-US" sz="2800" b="1" dirty="0">
              <a:solidFill>
                <a:srgbClr val="FFFFFF"/>
              </a:solidFill>
              <a:effectLst>
                <a:glow rad="254000">
                  <a:srgbClr val="000000">
                    <a:alpha val="89000"/>
                  </a:srgbClr>
                </a:glow>
              </a:effectLst>
            </a:endParaRP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cs typeface="Arial" charset="0"/>
              </a:rPr>
              <a:t>582</a:t>
            </a:r>
            <a:endParaRPr lang="en-US" b="1" dirty="0">
              <a:solidFill>
                <a:srgbClr val="FFFFFF"/>
              </a:solidFill>
              <a:cs typeface="Arial" charset="0"/>
            </a:endParaRP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لن تكون خائفة</a:t>
            </a:r>
            <a:endParaRPr lang="en-US" sz="36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لا تخافي يا بهائم الصحراء</a:t>
            </a:r>
          </a:p>
          <a:p>
            <a:pPr algn="r">
              <a:spcBef>
                <a:spcPct val="20000"/>
              </a:spcBef>
              <a:defRPr/>
            </a:pPr>
            <a:r>
              <a:rPr lang="ar-JO" sz="2800" b="1" dirty="0">
                <a:solidFill>
                  <a:srgbClr val="FFFFFF"/>
                </a:solidFill>
                <a:effectLst>
                  <a:glow rad="254000">
                    <a:srgbClr val="000000">
                      <a:alpha val="89000"/>
                    </a:srgbClr>
                  </a:glow>
                </a:effectLst>
              </a:rPr>
              <a:t>فإن مراعي البرية تنبت</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2: 22أ</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ar-JO" sz="3600" b="1" dirty="0">
                <a:solidFill>
                  <a:schemeClr val="bg1"/>
                </a:solidFill>
                <a:effectLst>
                  <a:glow rad="254000">
                    <a:schemeClr val="tx1">
                      <a:alpha val="89000"/>
                    </a:schemeClr>
                  </a:glow>
                </a:effectLst>
                <a:latin typeface="Arial" charset="0"/>
                <a:ea typeface="ＭＳ Ｐゴシック" charset="0"/>
                <a:cs typeface="ＭＳ Ｐゴシック" charset="0"/>
              </a:rPr>
              <a:t>تناقضات الحقول في يوئيل 2: 21-27</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قاحلة و غير منتجة</a:t>
            </a:r>
            <a:endParaRPr lang="en-US" sz="36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جعلت كرمتي خربة</a:t>
            </a:r>
          </a:p>
          <a:p>
            <a:pPr algn="r">
              <a:spcBef>
                <a:spcPct val="20000"/>
              </a:spcBef>
              <a:defRPr/>
            </a:pPr>
            <a:r>
              <a:rPr lang="ar-JO" sz="2800" b="1" dirty="0">
                <a:solidFill>
                  <a:srgbClr val="FFFFFF"/>
                </a:solidFill>
                <a:effectLst>
                  <a:glow rad="254000">
                    <a:srgbClr val="000000">
                      <a:alpha val="89000"/>
                    </a:srgbClr>
                  </a:glow>
                </a:effectLst>
              </a:rPr>
              <a:t>و تينتي متهشمة</a:t>
            </a:r>
          </a:p>
          <a:p>
            <a:pPr algn="r">
              <a:spcBef>
                <a:spcPct val="20000"/>
              </a:spcBef>
              <a:defRPr/>
            </a:pPr>
            <a:r>
              <a:rPr lang="ar-JO" sz="2800" b="1" dirty="0">
                <a:solidFill>
                  <a:srgbClr val="FFFFFF"/>
                </a:solidFill>
                <a:effectLst>
                  <a:glow rad="254000">
                    <a:srgbClr val="000000">
                      <a:alpha val="89000"/>
                    </a:srgbClr>
                  </a:glow>
                </a:effectLst>
              </a:rPr>
              <a:t>قد قشرتها و طرحتها</a:t>
            </a:r>
          </a:p>
          <a:p>
            <a:pPr algn="r">
              <a:spcBef>
                <a:spcPct val="20000"/>
              </a:spcBef>
              <a:defRPr/>
            </a:pPr>
            <a:r>
              <a:rPr lang="ar-JO" sz="2800" b="1" dirty="0">
                <a:solidFill>
                  <a:srgbClr val="FFFFFF"/>
                </a:solidFill>
                <a:effectLst>
                  <a:glow rad="254000">
                    <a:srgbClr val="000000">
                      <a:alpha val="89000"/>
                    </a:srgbClr>
                  </a:glow>
                </a:effectLst>
              </a:rPr>
              <a:t>فابيضت قضبانها</a:t>
            </a:r>
            <a:endParaRPr lang="en-US" sz="2800" b="1" dirty="0">
              <a:solidFill>
                <a:srgbClr val="FFFFFF"/>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(يوئيل 1: 7، 1: 10-12)</a:t>
            </a:r>
            <a:endParaRPr lang="en-US" sz="2800" b="1" dirty="0">
              <a:solidFill>
                <a:srgbClr val="FFFFFF"/>
              </a:solidFill>
              <a:effectLst>
                <a:glow rad="254000">
                  <a:srgbClr val="000000">
                    <a:alpha val="89000"/>
                  </a:srgbClr>
                </a:glow>
              </a:effectLst>
            </a:endParaRP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cs typeface="Arial" charset="0"/>
              </a:rPr>
              <a:t>582</a:t>
            </a:r>
            <a:endParaRPr lang="en-US" b="1" dirty="0">
              <a:solidFill>
                <a:srgbClr val="FFFFFF"/>
              </a:solidFill>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ستنمو .... مثمرة و منتجة</a:t>
            </a:r>
            <a:endParaRPr lang="en-US" sz="28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لأن الأشجار تحمل ثمرها</a:t>
            </a:r>
          </a:p>
          <a:p>
            <a:pPr algn="r">
              <a:spcBef>
                <a:spcPct val="20000"/>
              </a:spcBef>
              <a:defRPr/>
            </a:pPr>
            <a:r>
              <a:rPr lang="ar-JO" sz="2800" b="1" dirty="0">
                <a:solidFill>
                  <a:srgbClr val="FFFFFF"/>
                </a:solidFill>
                <a:effectLst>
                  <a:glow rad="254000">
                    <a:srgbClr val="000000">
                      <a:alpha val="89000"/>
                    </a:srgbClr>
                  </a:glow>
                </a:effectLst>
              </a:rPr>
              <a:t>التينة و الكرمة تعطيان قوتهما</a:t>
            </a:r>
          </a:p>
          <a:p>
            <a:pPr algn="r">
              <a:spcBef>
                <a:spcPct val="20000"/>
              </a:spcBef>
              <a:defRPr/>
            </a:pP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2: 22ب</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216024"/>
            <a:ext cx="8316416" cy="980728"/>
          </a:xfrm>
        </p:spPr>
        <p:txBody>
          <a:bodyPr/>
          <a:lstStyle/>
          <a:p>
            <a:pPr>
              <a:defRPr/>
            </a:pPr>
            <a:r>
              <a:rPr lang="ar-JO" sz="3600" b="1" dirty="0">
                <a:solidFill>
                  <a:schemeClr val="bg1"/>
                </a:solidFill>
                <a:effectLst>
                  <a:glow rad="254000">
                    <a:schemeClr val="tx1">
                      <a:alpha val="89000"/>
                    </a:schemeClr>
                  </a:glow>
                </a:effectLst>
                <a:latin typeface="Arial" charset="0"/>
                <a:ea typeface="ＭＳ Ｐゴシック" charset="0"/>
                <a:cs typeface="ＭＳ Ｐゴシック" charset="0"/>
              </a:rPr>
              <a:t>تناقضات المطر في يوئيل 2: 21-27</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cs typeface="Arial" charset="0"/>
              </a:rPr>
              <a:t>582</a:t>
            </a:r>
            <a:endParaRPr lang="en-US" b="1" dirty="0">
              <a:solidFill>
                <a:srgbClr val="FFFFFF"/>
              </a:solidFill>
              <a:cs typeface="Arial" charset="0"/>
            </a:endParaRPr>
          </a:p>
        </p:txBody>
      </p:sp>
      <p:sp>
        <p:nvSpPr>
          <p:cNvPr id="7" name="Subtitle 2"/>
          <p:cNvSpPr txBox="1">
            <a:spLocks/>
          </p:cNvSpPr>
          <p:nvPr/>
        </p:nvSpPr>
        <p:spPr bwMode="auto">
          <a:xfrm>
            <a:off x="107504" y="1268760"/>
            <a:ext cx="4250182"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الجفاف (الجفاف يسبب الحريق)</a:t>
            </a:r>
            <a:endParaRPr lang="en-US" sz="36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حتى بهائم الصحراء تنظر إليك</a:t>
            </a:r>
          </a:p>
          <a:p>
            <a:pPr algn="r">
              <a:spcBef>
                <a:spcPct val="20000"/>
              </a:spcBef>
              <a:defRPr/>
            </a:pPr>
            <a:r>
              <a:rPr lang="ar-JO" sz="2800" b="1" dirty="0">
                <a:solidFill>
                  <a:srgbClr val="FFFFFF"/>
                </a:solidFill>
                <a:effectLst>
                  <a:glow rad="254000">
                    <a:srgbClr val="000000">
                      <a:alpha val="89000"/>
                    </a:srgbClr>
                  </a:glow>
                </a:effectLst>
              </a:rPr>
              <a:t>لأن جداول المياه قد جفت</a:t>
            </a:r>
          </a:p>
          <a:p>
            <a:pPr algn="r">
              <a:spcBef>
                <a:spcPct val="20000"/>
              </a:spcBef>
              <a:defRPr/>
            </a:pPr>
            <a:r>
              <a:rPr lang="ar-JO" sz="2800" b="1" dirty="0">
                <a:solidFill>
                  <a:srgbClr val="FFFFFF"/>
                </a:solidFill>
                <a:effectLst>
                  <a:glow rad="254000">
                    <a:srgbClr val="000000">
                      <a:alpha val="89000"/>
                    </a:srgbClr>
                  </a:glow>
                </a:effectLst>
              </a:rPr>
              <a:t>و النار أكلت مراعي البرية</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1: 20</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سوف يسكب في وفرة</a:t>
            </a:r>
            <a:endParaRPr lang="en-US" sz="28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و يا بني صهيون ابتهجوا و افرحوا بالرب إلهكم لأنه يعطيكم المطر المبكر على حقه و ينزل عليكم مطراً مبكراً و متأخراً في أول الوقت</a:t>
            </a:r>
          </a:p>
          <a:p>
            <a:pPr algn="r">
              <a:spcBef>
                <a:spcPct val="20000"/>
              </a:spcBef>
              <a:defRPr/>
            </a:pP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2: 23</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32"/>
            <a:ext cx="9047190" cy="516982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الخلفية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2489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ar-JO" sz="3600" b="1" dirty="0">
                <a:solidFill>
                  <a:schemeClr val="bg1"/>
                </a:solidFill>
                <a:effectLst>
                  <a:glow rad="254000">
                    <a:schemeClr val="tx1">
                      <a:alpha val="89000"/>
                    </a:schemeClr>
                  </a:glow>
                </a:effectLst>
                <a:latin typeface="Arial" charset="0"/>
                <a:ea typeface="ＭＳ Ｐゴシック" charset="0"/>
                <a:cs typeface="ＭＳ Ｐゴシック" charset="0"/>
              </a:rPr>
              <a:t>القمح، الخمر و الزيت في يوئيل 2: 21-27</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cs typeface="Arial" charset="0"/>
              </a:rPr>
              <a:t>582</a:t>
            </a:r>
            <a:endParaRPr lang="en-US" b="1" dirty="0">
              <a:solidFill>
                <a:srgbClr val="FFFFFF"/>
              </a:solidFill>
              <a:cs typeface="Arial" charset="0"/>
            </a:endParaRPr>
          </a:p>
        </p:txBody>
      </p:sp>
      <p:sp>
        <p:nvSpPr>
          <p:cNvPr id="7" name="Subtitle 2"/>
          <p:cNvSpPr txBox="1">
            <a:spLocks/>
          </p:cNvSpPr>
          <p:nvPr/>
        </p:nvSpPr>
        <p:spPr bwMode="auto">
          <a:xfrm>
            <a:off x="107504" y="1268760"/>
            <a:ext cx="4178744"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مدمر و جاف</a:t>
            </a:r>
            <a:endParaRPr lang="en-US" sz="36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تلف الحقل ناحت الأرض لأنه قد تلف القمح جف المسطار ذبل الزيت</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1: 10</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ستكون وفيرة</a:t>
            </a:r>
            <a:endParaRPr lang="en-US" sz="28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فتملأ البيادر حنطة و تفيض حياض المعاصر خمراً و زيتاً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2: 24</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116632"/>
            <a:ext cx="8316416" cy="980728"/>
          </a:xfrm>
        </p:spPr>
        <p:txBody>
          <a:bodyPr/>
          <a:lstStyle/>
          <a:p>
            <a:pPr>
              <a:defRPr/>
            </a:pPr>
            <a:r>
              <a:rPr lang="ar-JO" sz="3600" b="1" dirty="0">
                <a:solidFill>
                  <a:schemeClr val="bg1"/>
                </a:solidFill>
                <a:effectLst>
                  <a:glow rad="254000">
                    <a:schemeClr val="tx1">
                      <a:alpha val="89000"/>
                    </a:schemeClr>
                  </a:glow>
                </a:effectLst>
                <a:latin typeface="Arial" charset="0"/>
                <a:ea typeface="ＭＳ Ｐゴシック" charset="0"/>
                <a:cs typeface="ＭＳ Ｐゴシック" charset="0"/>
              </a:rPr>
              <a:t>تناقضات المحاصيل في يوئيل 2: 21-27</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cs typeface="Arial" charset="0"/>
              </a:rPr>
              <a:t>582</a:t>
            </a:r>
            <a:endParaRPr lang="en-US" b="1" dirty="0">
              <a:solidFill>
                <a:srgbClr val="FFFFFF"/>
              </a:solidFill>
              <a:cs typeface="Arial" charset="0"/>
            </a:endParaRPr>
          </a:p>
        </p:txBody>
      </p:sp>
      <p:sp>
        <p:nvSpPr>
          <p:cNvPr id="7" name="Subtitle 2"/>
          <p:cNvSpPr txBox="1">
            <a:spLocks/>
          </p:cNvSpPr>
          <p:nvPr/>
        </p:nvSpPr>
        <p:spPr bwMode="auto">
          <a:xfrm>
            <a:off x="107504" y="1268760"/>
            <a:ext cx="4250182"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تم تدميرها من الجراد</a:t>
            </a:r>
            <a:endParaRPr lang="en-US" sz="36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فضلة القمص أكلها الزحاف</a:t>
            </a:r>
          </a:p>
          <a:p>
            <a:pPr algn="r">
              <a:spcBef>
                <a:spcPct val="20000"/>
              </a:spcBef>
              <a:defRPr/>
            </a:pPr>
            <a:r>
              <a:rPr lang="ar-JO" sz="2800" b="1" dirty="0">
                <a:solidFill>
                  <a:srgbClr val="FFFFFF"/>
                </a:solidFill>
                <a:effectLst>
                  <a:glow rad="254000">
                    <a:srgbClr val="000000">
                      <a:alpha val="89000"/>
                    </a:srgbClr>
                  </a:glow>
                </a:effectLst>
              </a:rPr>
              <a:t>و فضلة الزحاف أكلها الغوغاء</a:t>
            </a:r>
          </a:p>
          <a:p>
            <a:pPr algn="r">
              <a:spcBef>
                <a:spcPct val="20000"/>
              </a:spcBef>
              <a:defRPr/>
            </a:pPr>
            <a:r>
              <a:rPr lang="ar-JO" sz="2800" b="1" dirty="0">
                <a:solidFill>
                  <a:srgbClr val="FFFFFF"/>
                </a:solidFill>
                <a:effectLst>
                  <a:glow rad="254000">
                    <a:srgbClr val="000000">
                      <a:alpha val="89000"/>
                    </a:srgbClr>
                  </a:glow>
                </a:effectLst>
              </a:rPr>
              <a:t>و فضلة الغوغاء أكلها الطيار</a:t>
            </a:r>
          </a:p>
          <a:p>
            <a:pPr algn="r">
              <a:spcBef>
                <a:spcPct val="20000"/>
              </a:spcBef>
              <a:defRPr/>
            </a:pP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1: 4</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600" b="1" dirty="0">
                <a:solidFill>
                  <a:srgbClr val="FFFF00"/>
                </a:solidFill>
                <a:effectLst>
                  <a:glow rad="254000">
                    <a:srgbClr val="000000">
                      <a:alpha val="89000"/>
                    </a:srgbClr>
                  </a:glow>
                </a:effectLst>
              </a:rPr>
              <a:t>منتجة</a:t>
            </a:r>
            <a:endParaRPr lang="en-US" sz="2800" b="1" dirty="0">
              <a:solidFill>
                <a:srgbClr val="FFFF00"/>
              </a:solidFill>
              <a:effectLst>
                <a:glow rad="254000">
                  <a:srgbClr val="000000">
                    <a:alpha val="89000"/>
                  </a:srgbClr>
                </a:glow>
              </a:effectLst>
            </a:endParaRPr>
          </a:p>
          <a:p>
            <a:pPr algn="r">
              <a:spcBef>
                <a:spcPct val="20000"/>
              </a:spcBef>
              <a:defRPr/>
            </a:pPr>
            <a:r>
              <a:rPr lang="ar-JO" sz="2800" b="1" dirty="0">
                <a:solidFill>
                  <a:srgbClr val="FFFFFF"/>
                </a:solidFill>
                <a:effectLst>
                  <a:glow rad="254000">
                    <a:srgbClr val="000000">
                      <a:alpha val="89000"/>
                    </a:srgbClr>
                  </a:glow>
                </a:effectLst>
              </a:rPr>
              <a:t>و أعوض لكم عن السنين التي أكلها الجراد الغوغاء و الطيار و القمص جيشي العظيم الذي أرسلته عليكم فتأكلون أكلاً و تشبعون و تسبحون اسم الرب إلهكم الذي صنع معكم عجباً و لا يخزى شعبي إلى الأبد</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a:t>
            </a:r>
            <a:r>
              <a:rPr lang="ar-JO" sz="2800" b="1" dirty="0">
                <a:solidFill>
                  <a:srgbClr val="FFFFFF"/>
                </a:solidFill>
                <a:effectLst>
                  <a:glow rad="254000">
                    <a:srgbClr val="000000">
                      <a:alpha val="89000"/>
                    </a:srgbClr>
                  </a:glow>
                </a:effectLst>
              </a:rPr>
              <a:t>يوئيل 2: 25-26</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endParaRPr lang="en-US"/>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latin typeface="Arial" charset="0"/>
                <a:ea typeface="ＭＳ Ｐゴシック" charset="0"/>
                <a:cs typeface="Times New Roman" charset="0"/>
              </a:rPr>
              <a:t>يوئيل 2: 28-29 في العهد الجديد (أعمال 2)</a:t>
            </a:r>
            <a:endParaRPr lang="en-US" sz="3600" dirty="0">
              <a:solidFill>
                <a:schemeClr val="bg1"/>
              </a:solidFill>
              <a:latin typeface="Arial" charset="0"/>
              <a:ea typeface="ＭＳ Ｐゴシック" charset="0"/>
              <a:cs typeface="Times New Roman"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rPr>
              <a:t>579</a:t>
            </a:r>
            <a:endParaRPr lang="en-US" b="1" dirty="0">
              <a:solidFill>
                <a:schemeClr val="bg1"/>
              </a:solidFill>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latin typeface="Arial" panose="020B0604020202020204" pitchFamily="34" charset="0"/>
                <a:ea typeface="ＭＳ Ｐゴシック" charset="0"/>
                <a:cs typeface="Arial" panose="020B0604020202020204" pitchFamily="34" charset="0"/>
              </a:rPr>
              <a:t>بل هذا ما قيل بيوئيل النبي</a:t>
            </a:r>
            <a:br>
              <a:rPr lang="en-US" altLang="ja-JP" sz="3600" dirty="0">
                <a:latin typeface="Arial" panose="020B0604020202020204" pitchFamily="34" charset="0"/>
                <a:ea typeface="ＭＳ Ｐゴシック" charset="0"/>
                <a:cs typeface="Arial" panose="020B0604020202020204" pitchFamily="34" charset="0"/>
              </a:rPr>
            </a:br>
            <a:r>
              <a:rPr lang="en-US" altLang="ja-JP" sz="3600" dirty="0">
                <a:latin typeface="Arial" panose="020B0604020202020204" pitchFamily="34" charset="0"/>
                <a:ea typeface="ＭＳ Ｐゴシック" charset="0"/>
                <a:cs typeface="Arial" panose="020B0604020202020204" pitchFamily="34" charset="0"/>
              </a:rPr>
              <a:t>(</a:t>
            </a:r>
            <a:r>
              <a:rPr lang="ar-JO" altLang="ja-JP" sz="3600" dirty="0">
                <a:latin typeface="Arial" panose="020B0604020202020204" pitchFamily="34" charset="0"/>
                <a:ea typeface="ＭＳ Ｐゴシック" charset="0"/>
                <a:cs typeface="Arial" panose="020B0604020202020204" pitchFamily="34" charset="0"/>
              </a:rPr>
              <a:t>أعمال 2: 16</a:t>
            </a:r>
            <a:r>
              <a:rPr lang="en-US" altLang="ja-JP" sz="3600" dirty="0">
                <a:latin typeface="Arial" panose="020B0604020202020204" pitchFamily="34" charset="0"/>
                <a:ea typeface="ＭＳ Ｐゴシック" charset="0"/>
                <a:cs typeface="Arial" panose="020B0604020202020204" pitchFamily="34" charset="0"/>
              </a:rPr>
              <a:t>)</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latin typeface="Arial" charset="0"/>
                <a:ea typeface="ＭＳ Ｐゴシック" charset="0"/>
                <a:cs typeface="Times New Roman" charset="0"/>
              </a:rPr>
              <a:t>يوئيل 2: 28-29</a:t>
            </a:r>
            <a:endParaRPr lang="en-US" sz="3200" dirty="0">
              <a:solidFill>
                <a:schemeClr val="bg1"/>
              </a:solidFill>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rPr>
              <a:t>579</a:t>
            </a:r>
            <a:endParaRPr lang="en-US" b="1" dirty="0">
              <a:solidFill>
                <a:schemeClr val="bg1"/>
              </a:solidFill>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latin typeface="Arial" panose="020B0604020202020204" pitchFamily="34" charset="0"/>
                <a:ea typeface="ＭＳ Ｐゴシック" charset="0"/>
                <a:cs typeface="Arial" panose="020B0604020202020204" pitchFamily="34" charset="0"/>
              </a:rPr>
              <a:t>28 و يكون بعد ذلك أني أسكب روحي على كل بشر فيتنبأ بنوكم و بناتكم و يحلم شيوخكم أحلاماً و يرى شبابكم رؤى </a:t>
            </a:r>
          </a:p>
          <a:p>
            <a:pPr marL="0" indent="0" algn="ctr" eaLnBrk="1" hangingPunct="1">
              <a:buNone/>
            </a:pPr>
            <a:r>
              <a:rPr lang="ar-JO" sz="3600" dirty="0">
                <a:latin typeface="Arial" panose="020B0604020202020204" pitchFamily="34" charset="0"/>
                <a:ea typeface="ＭＳ Ｐゴシック" charset="0"/>
                <a:cs typeface="Arial" panose="020B0604020202020204" pitchFamily="34" charset="0"/>
              </a:rPr>
              <a:t>29 و على العبيد أيضاً و على الإماء أسكب روحي في تلك الأيام</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1"/>
            <a:ext cx="8485187" cy="1000108"/>
          </a:xfrm>
        </p:spPr>
        <p:txBody>
          <a:bodyPr anchor="t"/>
          <a:lstStyle/>
          <a:p>
            <a:pPr eaLnBrk="1" hangingPunct="1"/>
            <a:br>
              <a:rPr lang="en-US" sz="3600" dirty="0">
                <a:latin typeface="Arial" charset="0"/>
                <a:ea typeface="ＭＳ Ｐゴシック" charset="0"/>
                <a:cs typeface="Times New Roman" charset="0"/>
              </a:rPr>
            </a:br>
            <a:r>
              <a:rPr lang="ar-JO" sz="3600" dirty="0">
                <a:latin typeface="Arial" charset="0"/>
                <a:ea typeface="ＭＳ Ｐゴシック" charset="0"/>
                <a:cs typeface="Times New Roman" charset="0"/>
              </a:rPr>
              <a:t>يوئيل 2: 28-29 في العهد الجديد (أعمال 2)</a:t>
            </a:r>
            <a:endParaRPr lang="en-US" sz="3600" dirty="0">
              <a:latin typeface="Arial" charset="0"/>
              <a:ea typeface="ＭＳ Ｐゴシック" charset="0"/>
              <a:cs typeface="Times New Roman" charset="0"/>
            </a:endParaRPr>
          </a:p>
        </p:txBody>
      </p:sp>
      <p:sp>
        <p:nvSpPr>
          <p:cNvPr id="589827" name="Rectangle 3"/>
          <p:cNvSpPr>
            <a:spLocks noGrp="1" noChangeArrowheads="1"/>
          </p:cNvSpPr>
          <p:nvPr>
            <p:ph type="body" sz="half" idx="1"/>
          </p:nvPr>
        </p:nvSpPr>
        <p:spPr>
          <a:xfrm>
            <a:off x="609600" y="1538288"/>
            <a:ext cx="4876800" cy="5319712"/>
          </a:xfrm>
        </p:spPr>
        <p:txBody>
          <a:bodyPr/>
          <a:lstStyle/>
          <a:p>
            <a:pPr algn="r" rtl="1" eaLnBrk="1" hangingPunct="1"/>
            <a:r>
              <a:rPr lang="ar-JO" sz="3200" dirty="0">
                <a:latin typeface="Arial" charset="0"/>
                <a:ea typeface="ＭＳ Ｐゴシック" charset="0"/>
                <a:cs typeface="ＭＳ Ｐゴシック" charset="0"/>
              </a:rPr>
              <a:t>البعض يقول أن المعنى هو أن كل شعب الرب سيصيرون أنبياء – لكن هل هذا ما يقوله يوئيل ؟</a:t>
            </a:r>
            <a:r>
              <a:rPr lang="en-US" sz="3200" dirty="0">
                <a:latin typeface="Arial" charset="0"/>
                <a:ea typeface="ＭＳ Ｐゴシック" charset="0"/>
                <a:cs typeface="ＭＳ Ｐゴシック" charset="0"/>
              </a:rPr>
              <a:t>  </a:t>
            </a:r>
          </a:p>
          <a:p>
            <a:pPr algn="r" rtl="1" eaLnBrk="1" hangingPunct="1"/>
            <a:r>
              <a:rPr lang="ar-JO" sz="3200" dirty="0">
                <a:latin typeface="Arial" charset="0"/>
                <a:ea typeface="ＭＳ Ｐゴシック" charset="0"/>
                <a:cs typeface="ＭＳ Ｐゴシック" charset="0"/>
              </a:rPr>
              <a:t>لا، لقد قال فقط أن هناك عدة أنواع من الأنبياء سيكونون موجودين</a:t>
            </a:r>
            <a:endParaRPr lang="en-US" sz="3200" dirty="0">
              <a:latin typeface="Arial" charset="0"/>
              <a:ea typeface="ＭＳ Ｐゴシック" charset="0"/>
              <a:cs typeface="ＭＳ Ｐゴシック" charset="0"/>
            </a:endParaRPr>
          </a:p>
        </p:txBody>
      </p:sp>
      <p:sp>
        <p:nvSpPr>
          <p:cNvPr id="19558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579</a:t>
            </a:r>
            <a:endParaRPr lang="en-US" b="1" dirty="0"/>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latin typeface="Arial" charset="0"/>
                <a:ea typeface="ＭＳ Ｐゴシック" charset="0"/>
                <a:cs typeface="Times New Roman" charset="0"/>
              </a:rPr>
              <a:t>يوئيل 2: 30-31</a:t>
            </a:r>
            <a:endParaRPr lang="en-US" sz="3200" dirty="0">
              <a:solidFill>
                <a:schemeClr val="bg1"/>
              </a:solidFill>
              <a:latin typeface="Arial" charset="0"/>
              <a:ea typeface="ＭＳ Ｐゴシック" charset="0"/>
              <a:cs typeface="Times New Roman"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rPr>
              <a:t>579</a:t>
            </a:r>
            <a:endParaRPr lang="en-US" b="1" dirty="0">
              <a:solidFill>
                <a:schemeClr val="bg1"/>
              </a:solidFill>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b="1" dirty="0">
                <a:latin typeface="Arial" panose="020B0604020202020204" pitchFamily="34" charset="0"/>
                <a:ea typeface="ＭＳ Ｐゴシック" charset="0"/>
                <a:cs typeface="Arial" panose="020B0604020202020204" pitchFamily="34" charset="0"/>
              </a:rPr>
              <a:t>و أعطي عجائب في السماء و الأرض </a:t>
            </a:r>
            <a:r>
              <a:rPr lang="ar-JO" altLang="ja-JP" sz="3600" b="1" dirty="0">
                <a:solidFill>
                  <a:srgbClr val="FF0000"/>
                </a:solidFill>
                <a:latin typeface="Arial" panose="020B0604020202020204" pitchFamily="34" charset="0"/>
                <a:ea typeface="ＭＳ Ｐゴシック" charset="0"/>
                <a:cs typeface="Arial" panose="020B0604020202020204" pitchFamily="34" charset="0"/>
              </a:rPr>
              <a:t>دماً و ناراً </a:t>
            </a:r>
            <a:r>
              <a:rPr lang="ar-JO" altLang="ja-JP" sz="3600" b="1" dirty="0">
                <a:latin typeface="Arial" panose="020B0604020202020204" pitchFamily="34" charset="0"/>
                <a:ea typeface="ＭＳ Ｐゴシック" charset="0"/>
                <a:cs typeface="Arial" panose="020B0604020202020204" pitchFamily="34" charset="0"/>
              </a:rPr>
              <a:t>و أعمدة دخان </a:t>
            </a:r>
            <a:r>
              <a:rPr lang="ar-JO" altLang="ja-JP" sz="3600" b="1" dirty="0">
                <a:solidFill>
                  <a:schemeClr val="bg1"/>
                </a:solidFill>
                <a:effectLst>
                  <a:glow rad="228600">
                    <a:schemeClr val="accent4">
                      <a:satMod val="175000"/>
                      <a:alpha val="85303"/>
                    </a:schemeClr>
                  </a:glow>
                </a:effectLst>
                <a:latin typeface="Arial" panose="020B0604020202020204" pitchFamily="34" charset="0"/>
                <a:ea typeface="ＭＳ Ｐゴシック" charset="0"/>
                <a:cs typeface="Arial" panose="020B0604020202020204" pitchFamily="34" charset="0"/>
              </a:rPr>
              <a:t>تتحول الشمس إلى ظلمة </a:t>
            </a:r>
            <a:r>
              <a:rPr lang="ar-JO" altLang="ja-JP" sz="3600" b="1" dirty="0">
                <a:latin typeface="Arial" panose="020B0604020202020204" pitchFamily="34" charset="0"/>
                <a:ea typeface="ＭＳ Ｐゴシック" charset="0"/>
                <a:cs typeface="Arial" panose="020B0604020202020204" pitchFamily="34" charset="0"/>
              </a:rPr>
              <a:t>و </a:t>
            </a:r>
            <a:r>
              <a:rPr lang="ar-JO" altLang="ja-JP" sz="3600" b="1" dirty="0">
                <a:solidFill>
                  <a:srgbClr val="FF0000"/>
                </a:solidFill>
                <a:latin typeface="Arial" panose="020B0604020202020204" pitchFamily="34" charset="0"/>
                <a:ea typeface="ＭＳ Ｐゴシック" charset="0"/>
                <a:cs typeface="Arial" panose="020B0604020202020204" pitchFamily="34" charset="0"/>
              </a:rPr>
              <a:t>القمر إلى دم </a:t>
            </a:r>
            <a:r>
              <a:rPr lang="ar-JO" altLang="ja-JP" sz="3600" b="1" dirty="0">
                <a:latin typeface="Arial" panose="020B0604020202020204" pitchFamily="34" charset="0"/>
                <a:ea typeface="ＭＳ Ｐゴシック" charset="0"/>
                <a:cs typeface="Arial" panose="020B0604020202020204" pitchFamily="34" charset="0"/>
              </a:rPr>
              <a:t>قبل أن يجيء يوم الرب العظيم المخوف</a:t>
            </a:r>
            <a:endParaRPr lang="en-US" altLang="ja-JP" sz="3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2655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latin typeface="Arial" charset="0"/>
                <a:ea typeface="ＭＳ Ｐゴシック" charset="0"/>
                <a:cs typeface="Times New Roman" charset="0"/>
              </a:rPr>
              <a:t>يوئيل 2: 32</a:t>
            </a:r>
            <a:endParaRPr lang="en-US" sz="3200" dirty="0">
              <a:solidFill>
                <a:schemeClr val="bg1"/>
              </a:solidFill>
              <a:latin typeface="Arial" charset="0"/>
              <a:ea typeface="ＭＳ Ｐゴシック" charset="0"/>
              <a:cs typeface="Times New Roman"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rPr>
              <a:t>579</a:t>
            </a:r>
            <a:endParaRPr lang="en-US" b="1" dirty="0">
              <a:solidFill>
                <a:schemeClr val="bg1"/>
              </a:solidFill>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latin typeface="Arial" panose="020B0604020202020204" pitchFamily="34" charset="0"/>
                <a:ea typeface="ＭＳ Ｐゴシック" charset="0"/>
                <a:cs typeface="Arial" panose="020B0604020202020204" pitchFamily="34" charset="0"/>
              </a:rPr>
              <a:t>و يكون أن كل من يدعو باسم الرب ينجو لأنه في جبل صهيون و في أورشليم تكون نجاة كما قال الرب و بين الباقين من يدعوه الرب</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5146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يوئيل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44584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لأنه هوذا في تلك الأيام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في ذلك الوقت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عندما أرد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سبي يهوذا و أورشليم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أجمع كل الأمم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أنزلهم إلى وادي يهوشافاط</a:t>
            </a: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(يوئيل 3: 1-2أ)</a:t>
            </a:r>
            <a:endParaRPr lang="en-US" sz="3200" b="1" dirty="0">
              <a:effectLst>
                <a:glow rad="127000">
                  <a:schemeClr val="tx1"/>
                </a:glow>
              </a:effectLst>
              <a:latin typeface="Arial" charset="0"/>
              <a:ea typeface="ＭＳ Ｐゴシック" charset="0"/>
              <a:cs typeface="ＭＳ Ｐゴシック" charset="0"/>
            </a:endParaRP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1314369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أحاكمهم هناك على شعبي و ميراثي إسرائيل الذين بددوهم بين الأمم و قسموا أرضي</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solidFill>
                  <a:srgbClr val="FFFFFF"/>
                </a:solidFill>
                <a:effectLst>
                  <a:glow rad="254000">
                    <a:srgbClr val="000000">
                      <a:alpha val="89000"/>
                    </a:srgbClr>
                  </a:glow>
                </a:effectLst>
              </a:rPr>
              <a:t>يوئيل 3: 2ب</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Desert</a:t>
              </a:r>
            </a:p>
          </p:txBody>
        </p:sp>
      </p:grpSp>
    </p:spTree>
    <p:extLst>
      <p:ext uri="{BB962C8B-B14F-4D97-AF65-F5344CB8AC3E}">
        <p14:creationId xmlns:p14="http://schemas.microsoft.com/office/powerpoint/2010/main" val="31367586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charset="0"/>
                <a:cs typeface="Arial" charset="0"/>
              </a:rPr>
              <a:t>342</a:t>
            </a:r>
            <a:endParaRPr lang="en-US" sz="2000" b="1" dirty="0">
              <a:solidFill>
                <a:srgbClr val="FFFFFF"/>
              </a:solidFill>
              <a:latin typeface="Arial" charset="0"/>
              <a:cs typeface="Arial"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931</a:t>
            </a:r>
            <a:endParaRPr lang="en-US" sz="2800" dirty="0">
              <a:solidFill>
                <a:srgbClr val="FFFFFF"/>
              </a:solidFill>
              <a:cs typeface="Arial"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722</a:t>
            </a:r>
            <a:endParaRPr lang="en-US" sz="2800" dirty="0">
              <a:solidFill>
                <a:srgbClr val="FFFFFF"/>
              </a:solidFill>
              <a:cs typeface="Arial"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a:solidFill>
                  <a:srgbClr val="FFFFFF"/>
                </a:solidFill>
                <a:cs typeface="Arial" charset="0"/>
              </a:rPr>
              <a:t>586</a:t>
            </a:r>
            <a:endParaRPr lang="en-US" sz="2800" dirty="0">
              <a:solidFill>
                <a:srgbClr val="FFFFFF"/>
              </a:solidFill>
              <a:cs typeface="Arial"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عوبديا</a:t>
            </a:r>
            <a:endParaRPr lang="en-US" sz="2800" dirty="0">
              <a:solidFill>
                <a:srgbClr val="FFFFFF"/>
              </a:solidFill>
              <a:cs typeface="Arial"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يونان</a:t>
            </a:r>
            <a:endParaRPr lang="en-US" sz="2800" dirty="0">
              <a:solidFill>
                <a:srgbClr val="FFFFFF"/>
              </a:solidFill>
              <a:cs typeface="Arial"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عاموس</a:t>
            </a:r>
            <a:endParaRPr lang="en-US" sz="2800" dirty="0">
              <a:solidFill>
                <a:srgbClr val="FFFFFF"/>
              </a:solidFill>
              <a:cs typeface="Arial"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هوشع</a:t>
            </a:r>
            <a:endParaRPr lang="en-US" sz="2800" dirty="0">
              <a:solidFill>
                <a:srgbClr val="FFFFFF"/>
              </a:solidFill>
              <a:cs typeface="Arial"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أشعياء</a:t>
            </a:r>
            <a:endParaRPr lang="en-US" sz="2800" dirty="0">
              <a:solidFill>
                <a:srgbClr val="FFFFFF"/>
              </a:solidFill>
              <a:cs typeface="Arial"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ميخا</a:t>
            </a:r>
            <a:endParaRPr lang="en-US" sz="2800" dirty="0">
              <a:solidFill>
                <a:srgbClr val="FFFFFF"/>
              </a:solidFill>
              <a:cs typeface="Arial" charset="0"/>
            </a:endParaRP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ناحوم</a:t>
            </a:r>
            <a:endParaRPr lang="en-US" sz="2800" dirty="0">
              <a:solidFill>
                <a:srgbClr val="FFFFFF"/>
              </a:solidFill>
              <a:cs typeface="Arial" charset="0"/>
            </a:endParaRP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صفنيا</a:t>
            </a:r>
            <a:endParaRPr lang="en-US" sz="2800" dirty="0">
              <a:solidFill>
                <a:srgbClr val="FFFFFF"/>
              </a:solidFill>
              <a:cs typeface="Arial" charset="0"/>
            </a:endParaRP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ar-JO" sz="2800" dirty="0">
                <a:solidFill>
                  <a:srgbClr val="FFFFFF"/>
                </a:solidFill>
                <a:cs typeface="Arial" charset="0"/>
              </a:rPr>
              <a:t>يوئيل</a:t>
            </a:r>
            <a:endParaRPr lang="en-US" sz="2800" dirty="0">
              <a:solidFill>
                <a:srgbClr val="FFFFFF"/>
              </a:solidFill>
              <a:cs typeface="Arial"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ar-JO" sz="2800" dirty="0">
                <a:solidFill>
                  <a:srgbClr val="EAEAEA"/>
                </a:solidFill>
                <a:cs typeface="Arial" charset="0"/>
              </a:rPr>
              <a:t>التواريخ الرئيسية</a:t>
            </a:r>
            <a:endParaRPr kumimoji="1" lang="en-US" sz="2800" dirty="0">
              <a:solidFill>
                <a:srgbClr val="EAEAEA"/>
              </a:solidFill>
              <a:cs typeface="Arial"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1" hangingPunct="1"/>
            <a:r>
              <a:rPr lang="ar-JO"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ترتيب الأنبياء</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Tree>
    <p:extLst>
      <p:ext uri="{BB962C8B-B14F-4D97-AF65-F5344CB8AC3E}">
        <p14:creationId xmlns:p14="http://schemas.microsoft.com/office/powerpoint/2010/main" val="159578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1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638"/>
            <a:ext cx="9144586" cy="6871595"/>
          </a:xfrm>
          <a:prstGeom prst="rect">
            <a:avLst/>
          </a:prstGeom>
        </p:spPr>
      </p:pic>
      <p:pic>
        <p:nvPicPr>
          <p:cNvPr id="3" name="Picture 2"/>
          <p:cNvPicPr>
            <a:picLocks noChangeAspect="1"/>
          </p:cNvPicPr>
          <p:nvPr/>
        </p:nvPicPr>
        <p:blipFill>
          <a:blip r:embed="rId4"/>
          <a:stretch>
            <a:fillRect/>
          </a:stretch>
        </p:blipFill>
        <p:spPr>
          <a:xfrm>
            <a:off x="9133703" y="404664"/>
            <a:ext cx="5803900" cy="6096000"/>
          </a:xfrm>
          <a:prstGeom prst="rect">
            <a:avLst/>
          </a:prstGeom>
        </p:spPr>
      </p:pic>
      <p:sp>
        <p:nvSpPr>
          <p:cNvPr id="900098" name="Rectangle 2"/>
          <p:cNvSpPr>
            <a:spLocks noGrp="1" noChangeArrowheads="1"/>
          </p:cNvSpPr>
          <p:nvPr>
            <p:ph type="ctrTitle"/>
          </p:nvPr>
        </p:nvSpPr>
        <p:spPr>
          <a:xfrm>
            <a:off x="5616624" y="44624"/>
            <a:ext cx="3347864" cy="6721974"/>
          </a:xfrm>
          <a:noFill/>
          <a:effectLst/>
        </p:spPr>
        <p:txBody>
          <a:bodyPr anchor="t"/>
          <a:lstStyle/>
          <a:p>
            <a:pPr algn="r">
              <a:defRPr/>
            </a:pPr>
            <a:br>
              <a:rPr lang="en-US" sz="2800" b="1" dirty="0">
                <a:solidFill>
                  <a:schemeClr val="accent2">
                    <a:lumMod val="50000"/>
                  </a:schemeClr>
                </a:solidFill>
                <a:effectLst/>
                <a:latin typeface="Arial" charset="0"/>
                <a:ea typeface="ＭＳ Ｐゴシック" charset="0"/>
                <a:cs typeface="ＭＳ Ｐゴシック" charset="0"/>
              </a:rPr>
            </a:br>
            <a:r>
              <a:rPr lang="ar-JO" sz="2800" b="1" dirty="0">
                <a:solidFill>
                  <a:schemeClr val="accent2">
                    <a:lumMod val="50000"/>
                  </a:schemeClr>
                </a:solidFill>
                <a:latin typeface="Arial" charset="0"/>
                <a:ea typeface="ＭＳ Ｐゴシック" charset="0"/>
                <a:cs typeface="ＭＳ Ｐゴシック" charset="0"/>
              </a:rPr>
              <a:t>إسرائيل هو المكان الوحيد في الشرق الأوسط حيث يمكن للمسيحيين ممارسة إيمانهم بحرية</a:t>
            </a:r>
            <a:r>
              <a:rPr lang="en-US" sz="2800" b="1" dirty="0">
                <a:solidFill>
                  <a:schemeClr val="accent2">
                    <a:lumMod val="50000"/>
                  </a:schemeClr>
                </a:solidFill>
                <a:effectLst/>
                <a:latin typeface="Arial" charset="0"/>
                <a:ea typeface="ＭＳ Ｐゴシック" charset="0"/>
                <a:cs typeface="ＭＳ Ｐゴシック" charset="0"/>
              </a:rPr>
              <a:t> </a:t>
            </a:r>
            <a:br>
              <a:rPr lang="en-US" sz="2800" b="1" dirty="0">
                <a:solidFill>
                  <a:schemeClr val="accent2">
                    <a:lumMod val="50000"/>
                  </a:schemeClr>
                </a:solidFill>
                <a:effectLst/>
                <a:latin typeface="Arial" charset="0"/>
                <a:ea typeface="ＭＳ Ｐゴシック" charset="0"/>
                <a:cs typeface="ＭＳ Ｐゴシック" charset="0"/>
              </a:rPr>
            </a:br>
            <a:br>
              <a:rPr lang="en-US" sz="2800" b="1" dirty="0">
                <a:solidFill>
                  <a:schemeClr val="accent2">
                    <a:lumMod val="50000"/>
                  </a:schemeClr>
                </a:solidFill>
                <a:effectLst/>
                <a:latin typeface="Arial" charset="0"/>
                <a:ea typeface="ＭＳ Ｐゴシック" charset="0"/>
                <a:cs typeface="ＭＳ Ｐゴシック" charset="0"/>
              </a:rPr>
            </a:br>
            <a:r>
              <a:rPr lang="ar-JO" sz="2800" b="1" dirty="0">
                <a:solidFill>
                  <a:schemeClr val="accent2">
                    <a:lumMod val="50000"/>
                  </a:schemeClr>
                </a:solidFill>
                <a:effectLst/>
                <a:latin typeface="Arial" charset="0"/>
                <a:ea typeface="ＭＳ Ｐゴシック" charset="0"/>
                <a:cs typeface="ＭＳ Ｐゴシック" charset="0"/>
              </a:rPr>
              <a:t>بنيامين</a:t>
            </a:r>
            <a:br>
              <a:rPr lang="ar-JO" sz="2800" b="1" dirty="0">
                <a:solidFill>
                  <a:schemeClr val="accent2">
                    <a:lumMod val="50000"/>
                  </a:schemeClr>
                </a:solidFill>
                <a:effectLst/>
                <a:latin typeface="Arial" charset="0"/>
                <a:ea typeface="ＭＳ Ｐゴシック" charset="0"/>
                <a:cs typeface="ＭＳ Ｐゴシック" charset="0"/>
              </a:rPr>
            </a:br>
            <a:r>
              <a:rPr lang="ar-JO" sz="2800" b="1" dirty="0">
                <a:solidFill>
                  <a:schemeClr val="accent2">
                    <a:lumMod val="50000"/>
                  </a:schemeClr>
                </a:solidFill>
                <a:latin typeface="Arial" charset="0"/>
                <a:ea typeface="ＭＳ Ｐゴシック" charset="0"/>
                <a:cs typeface="ＭＳ Ｐゴシック" charset="0"/>
              </a:rPr>
              <a:t>نتنياهو</a:t>
            </a:r>
            <a:endParaRPr lang="en-US" sz="2800" b="1" dirty="0">
              <a:solidFill>
                <a:schemeClr val="accent2">
                  <a:lumMod val="50000"/>
                </a:schemeClr>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612567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530" y="-99392"/>
            <a:ext cx="9340530" cy="6957392"/>
          </a:xfrm>
          <a:prstGeom prst="rect">
            <a:avLst/>
          </a:prstGeom>
        </p:spPr>
      </p:pic>
      <p:sp>
        <p:nvSpPr>
          <p:cNvPr id="900098" name="Rectangle 2"/>
          <p:cNvSpPr>
            <a:spLocks noGrp="1" noChangeArrowheads="1"/>
          </p:cNvSpPr>
          <p:nvPr>
            <p:ph type="ctrTitle"/>
          </p:nvPr>
        </p:nvSpPr>
        <p:spPr>
          <a:xfrm>
            <a:off x="35496" y="955498"/>
            <a:ext cx="5112568" cy="6001894"/>
          </a:xfrm>
          <a:noFill/>
          <a:effectLst/>
        </p:spPr>
        <p:txBody>
          <a:bodyPr anchor="t"/>
          <a:lstStyle/>
          <a:p>
            <a:pPr algn="r">
              <a:defRPr/>
            </a:pP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لو وضع العرب أسلحتهم جانباً اليوم فلن يكون هناك مزيد من العنف</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لو وضع اليهود أسلحتهم جانباً اليوم</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فلن يكون هناك إسرائيل</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بنيامين نتنياهو</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612567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ألقوا قرعة على شعبي</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أعطوا الصبي بزانية</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باعوا البنت بخمر ليشربوا</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(يوئيل 3: 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368376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دينونة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صور و صيدون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صيدون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صور</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يهوذا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ماذا أنتن لي يا صور و صيدون و جميع دائرة فلسطين هل تكافئونني عن العمل أم هل تصنعون بي شيئاً سريعاً بالعجل أرد عملكم على رؤوسكم لأنكم أخذتم فضتي و ذهبي و أدخلتم نفائسي الجيدة إلى هياكلكم</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4-5</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فلسطين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72727385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بيع</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بيت يهوذا</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بعتم بني يهوذا و بني أورشليم لبني الياوانيين ليكي تبعدوهم عن تخومهم</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6</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صيدون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صور</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يهوذا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فلسطين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اليونانيين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6869844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استرداد</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هأنذا أنهضهم من الموضع </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الذي بعتموهم إليه </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أرد عملكم على رؤوسكم </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أبيع بنيكم و بناتكم </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بيد بني يهوذا </a:t>
            </a:r>
          </a:p>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ليبيعوهم للسبائيين لأمة بعيدة لأن الرب قد تكلم</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7-8</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صيدون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صور</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يهوذا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العربية</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اليونانيين</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0030140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نادوا بهذا بين الأمم</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قدسوا حرباً</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أنهضوا الأبطال</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ليتقدم و يصعد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كل رجال الحرب</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baseline="30000"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 اطبعوا سكاتكم سيوفاً و مناجلكم رماحاً </a:t>
            </a:r>
          </a:p>
          <a:p>
            <a:pPr>
              <a:defRPr/>
            </a:pPr>
            <a:r>
              <a:rPr lang="ar-JO" sz="2800" b="1" dirty="0">
                <a:effectLst>
                  <a:glow rad="127000">
                    <a:schemeClr val="tx1"/>
                  </a:glow>
                </a:effectLst>
                <a:latin typeface="Arial" charset="0"/>
                <a:ea typeface="ＭＳ Ｐゴシック" charset="0"/>
                <a:cs typeface="ＭＳ Ｐゴシック" charset="0"/>
              </a:rPr>
              <a:t>ليقل الضعيف بطل أنا </a:t>
            </a:r>
          </a:p>
          <a:p>
            <a:pPr>
              <a:defRPr/>
            </a:pPr>
            <a:r>
              <a:rPr lang="ar-JO" sz="2800" b="1" dirty="0">
                <a:effectLst>
                  <a:glow rad="127000">
                    <a:schemeClr val="tx1"/>
                  </a:glow>
                </a:effectLst>
                <a:latin typeface="Arial" charset="0"/>
                <a:ea typeface="ＭＳ Ｐゴシック" charset="0"/>
                <a:cs typeface="ＭＳ Ｐゴシック" charset="0"/>
              </a:rPr>
              <a:t>أسرعوا و هلموا يا جميع الأمم </a:t>
            </a:r>
          </a:p>
          <a:p>
            <a:pPr>
              <a:defRPr/>
            </a:pPr>
            <a:r>
              <a:rPr lang="ar-JO" sz="2800" b="1" dirty="0">
                <a:effectLst>
                  <a:glow rad="127000">
                    <a:schemeClr val="tx1"/>
                  </a:glow>
                </a:effectLst>
                <a:latin typeface="Arial" charset="0"/>
                <a:ea typeface="ＭＳ Ｐゴシック" charset="0"/>
                <a:cs typeface="ＭＳ Ｐゴシック" charset="0"/>
              </a:rPr>
              <a:t>من كل ناحية و اجتمعوا إلى هناك </a:t>
            </a:r>
          </a:p>
          <a:p>
            <a:pPr>
              <a:defRPr/>
            </a:pPr>
            <a:r>
              <a:rPr lang="ar-JO" sz="2800" b="1" dirty="0">
                <a:effectLst>
                  <a:glow rad="127000">
                    <a:schemeClr val="tx1"/>
                  </a:glow>
                </a:effectLst>
                <a:latin typeface="Arial" charset="0"/>
                <a:ea typeface="ＭＳ Ｐゴシック" charset="0"/>
                <a:cs typeface="ＭＳ Ｐゴシック" charset="0"/>
              </a:rPr>
              <a:t>أنزل يا رب أبطالك</a:t>
            </a:r>
          </a:p>
          <a:p>
            <a:pPr>
              <a:defRPr/>
            </a:pP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يوئيل 3: 9-11</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561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ar-JO" sz="2800" b="1" dirty="0">
                <a:effectLst>
                  <a:glow rad="254000">
                    <a:schemeClr val="tx1"/>
                  </a:glow>
                </a:effectLst>
                <a:latin typeface="Arial" charset="0"/>
                <a:ea typeface="ＭＳ Ｐゴシック" charset="0"/>
                <a:cs typeface="ＭＳ Ｐゴシック" charset="0"/>
              </a:rPr>
              <a:t>12 تنهض و تصعد الأمم إلى وادي يهوشافاط لأني هناك أجلس لأحاكم جميع الأمم من كل ناحية 13 أرسلوا المنجل لأن الحصيد قد نضج هلموا دوسوا لأنه قد امتلأت المعصرة فاضت الحياض لأن شرهم كثير</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a:t>
            </a:r>
            <a:r>
              <a:rPr lang="ar-JO" sz="2800" b="1" dirty="0">
                <a:effectLst>
                  <a:glow rad="254000">
                    <a:schemeClr val="tx1"/>
                  </a:glow>
                </a:effectLst>
                <a:latin typeface="Arial" charset="0"/>
                <a:ea typeface="ＭＳ Ｐゴシック" charset="0"/>
                <a:cs typeface="ＭＳ Ｐゴシック" charset="0"/>
              </a:rPr>
              <a:t>يوئيل 3: 12-13</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095087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sp>
        <p:nvSpPr>
          <p:cNvPr id="900098" name="Rectangle 2"/>
          <p:cNvSpPr>
            <a:spLocks noGrp="1" noChangeArrowheads="1"/>
          </p:cNvSpPr>
          <p:nvPr>
            <p:ph type="ctrTitle"/>
          </p:nvPr>
        </p:nvSpPr>
        <p:spPr>
          <a:xfrm>
            <a:off x="0" y="0"/>
            <a:ext cx="9144000" cy="2823467"/>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جماهير جماهير في وادي القضاء لأن يوم الرب قريب في وادي القضاء</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الشمس و القمر يظلمان و النجوم تحجز لمعانها</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solidFill>
                  <a:srgbClr val="FFFFFF"/>
                </a:solidFill>
                <a:effectLst>
                  <a:glow rad="254000">
                    <a:srgbClr val="000000">
                      <a:alpha val="89000"/>
                    </a:srgbClr>
                  </a:glow>
                </a:effectLst>
              </a:rPr>
              <a:t>يوئيل 3: 14-15</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962591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80" t="2380" r="2380" b="2790"/>
          <a:stretch/>
        </p:blipFill>
        <p:spPr>
          <a:xfrm>
            <a:off x="-1" y="0"/>
            <a:ext cx="9144001" cy="6828531"/>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و الرب من صهيون يزمجر و من أورشليم يعطي صوته فترجف السماء و الأرض و لكن الرب ملجأ لشعبه و حصن لبني إسرائيل</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يوئيل 3: 16</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57536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ألقوا قرعة على شعبي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أعطوا الصبي بزانية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باعوا البنت بخمر ليشربوا</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(يوئيل 3: 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523879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فتعرفون أني أنا الرب إلهكم ساكناً في صهيون جبل قدسي و تكون أورشليم مقدسة و لا يجتاز فيها الأعاجم في ما بعد</a:t>
            </a:r>
            <a:br>
              <a:rPr lang="ar-JO"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solidFill>
                  <a:srgbClr val="FFFFFF"/>
                </a:solidFill>
                <a:effectLst>
                  <a:glow rad="254000">
                    <a:srgbClr val="000000">
                      <a:alpha val="89000"/>
                    </a:srgbClr>
                  </a:glow>
                </a:effectLst>
              </a:rPr>
              <a:t>يوئيل 3: 17</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23008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و يكون في ذلك اليوم أن الجبال تقطر عصيراً و التلال تفيض لبناً و جميع ينابيع يهوذا تفيض ماء و من بيت الرب يخرج ينبوع و يسقي وادي السنط</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18</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ar-JO"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إسرائيل</a:t>
            </a:r>
            <a:br>
              <a:rPr lang="ar-JO"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و</a:t>
            </a:r>
            <a:br>
              <a:rPr lang="ar-JO"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مصر</a:t>
            </a:r>
            <a:endPar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2665465934"/>
      </p:ext>
    </p:extLst>
  </p:cSld>
  <p:clrMapOvr>
    <a:overrideClrMapping bg1="lt1" tx1="dk1" bg2="lt2" tx2="dk2" accent1="accent1" accent2="accent2" accent3="accent3" accent4="accent4" accent5="accent5" accent6="accent6" hlink="hlink" folHlink="folHlink"/>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مصر</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5292080" y="4304161"/>
            <a:ext cx="3744416" cy="2553839"/>
          </a:xfrm>
          <a:effectLst/>
        </p:spPr>
        <p:txBody>
          <a:bodyPr/>
          <a:lstStyle/>
          <a:p>
            <a:pPr algn="ct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جيران</a:t>
            </a:r>
            <a:b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إسرائيل</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إسرائيل</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مصر تصير خراباً و أدوم تصير قفراً خرباً من أجل ظلمهم لبني يهوذا الذين سفكوا دماً بريئاً في أرضهم</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ar-JO" sz="2800" b="1" kern="0" dirty="0">
                <a:solidFill>
                  <a:srgbClr val="FFFFFF"/>
                </a:solidFill>
                <a:effectLst>
                  <a:glow rad="127000">
                    <a:srgbClr val="000000"/>
                  </a:glow>
                </a:effectLst>
                <a:latin typeface="Arial" charset="0"/>
                <a:ea typeface="ＭＳ Ｐゴシック" charset="0"/>
                <a:cs typeface="ＭＳ Ｐゴシック" charset="0"/>
              </a:rPr>
              <a:t>يوئيل 3: 19</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7" name="Text Box 77"/>
          <p:cNvSpPr txBox="1">
            <a:spLocks noChangeArrowheads="1"/>
          </p:cNvSpPr>
          <p:nvPr/>
        </p:nvSpPr>
        <p:spPr bwMode="auto">
          <a:xfrm>
            <a:off x="5796136" y="198884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ar-JO" sz="2400" dirty="0">
                <a:solidFill>
                  <a:srgbClr val="FFFFFF"/>
                </a:solidFill>
                <a:effectLst>
                  <a:glow rad="101600">
                    <a:srgbClr val="000000">
                      <a:alpha val="75000"/>
                    </a:srgbClr>
                  </a:glow>
                  <a:outerShdw blurRad="38100" dist="38100" dir="2700000" algn="tl">
                    <a:srgbClr val="000000"/>
                  </a:outerShdw>
                </a:effectLst>
                <a:latin typeface="26" charset="0"/>
              </a:rPr>
              <a:t>أدوم</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66546593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20 و لكن يهوذا تسكن إلى الأبد و أورشليم إلى دور فدور 21 و أبرئ دمهم الذي لم أبرئه و الرب يسكن في صهيون</a:t>
            </a:r>
            <a:br>
              <a:rPr lang="ar-JO"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يوئيل 3: 20-21</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337961907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311299"/>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ثقتك في الرب وحده سوف تأتي ببركاته</a:t>
            </a:r>
            <a:r>
              <a:rPr lang="en-US" sz="3600" b="1" dirty="0">
                <a:effectLst>
                  <a:glow rad="127000">
                    <a:schemeClr val="tx1"/>
                  </a:glow>
                </a:effectLst>
                <a:latin typeface="Arial" charset="0"/>
                <a:ea typeface="ＭＳ Ｐゴシック" charset="0"/>
                <a:cs typeface="ＭＳ Ｐゴシック" charset="0"/>
              </a:rPr>
              <a:t>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 y="1223010"/>
            <a:ext cx="9144000" cy="5634990"/>
          </a:xfrm>
          <a:prstGeom prst="rect">
            <a:avLst/>
          </a:prstGeom>
        </p:spPr>
      </p:pic>
    </p:spTree>
    <p:extLst>
      <p:ext uri="{BB962C8B-B14F-4D97-AF65-F5344CB8AC3E}">
        <p14:creationId xmlns:p14="http://schemas.microsoft.com/office/powerpoint/2010/main" val="231696596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استرداد الله للولايات المتحدة الأمريكية</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مقاطعات الولايات المتحدة : الأحمر محافظون + الأزرق متحررون</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42707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نيل</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غورسيتش</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93692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charset="0"/>
                <a:ea typeface="ＭＳ Ｐゴシック" charset="0"/>
                <a:cs typeface="ＭＳ Ｐゴシック" charset="0"/>
              </a:rPr>
              <a:t>رؤيتنا</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dirty="0">
                  <a:solidFill>
                    <a:srgbClr val="FFFFFF"/>
                  </a:solidFill>
                </a:rPr>
                <a:t>محبة الأمم</a:t>
              </a:r>
              <a:endParaRPr lang="en-US" sz="3200" b="1" dirty="0">
                <a:solidFill>
                  <a:srgbClr val="FFFFFF"/>
                </a:solidFill>
                <a:latin typeface="Times New Roman"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dirty="0">
                  <a:solidFill>
                    <a:srgbClr val="FFFFFF"/>
                  </a:solidFill>
                </a:rPr>
                <a:t>محبة الكنيسة</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dirty="0">
                  <a:solidFill>
                    <a:srgbClr val="FFFFFF"/>
                  </a:solidFill>
                </a:rPr>
                <a:t>محبة الله</a:t>
              </a:r>
              <a:endParaRPr lang="en-US" sz="3200" b="1" dirty="0">
                <a:solidFill>
                  <a:srgbClr val="FFFFFF"/>
                </a:solidFill>
                <a:latin typeface="Times New Roman"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19" y="260648"/>
            <a:ext cx="153663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831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ماذا يجب أن نفعل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عندما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منضبطين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2183508854"/>
      </p:ext>
    </p:extLst>
  </p:cSld>
  <p:clrMapOvr>
    <a:masterClrMapping/>
  </p:clrMapOvr>
</p:sld>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8109</TotalTime>
  <Words>5385</Words>
  <Application>Microsoft Macintosh PowerPoint</Application>
  <PresentationFormat>On-screen Show (4:3)</PresentationFormat>
  <Paragraphs>646</Paragraphs>
  <Slides>109</Slides>
  <Notes>82</Notes>
  <HiddenSlides>0</HiddenSlides>
  <MMClips>0</MMClips>
  <ScaleCrop>false</ScaleCrop>
  <HeadingPairs>
    <vt:vector size="6" baseType="variant">
      <vt:variant>
        <vt:lpstr>Fonts Used</vt:lpstr>
      </vt:variant>
      <vt:variant>
        <vt:i4>15</vt:i4>
      </vt:variant>
      <vt:variant>
        <vt:lpstr>Theme</vt:lpstr>
      </vt:variant>
      <vt:variant>
        <vt:i4>18</vt:i4>
      </vt:variant>
      <vt:variant>
        <vt:lpstr>Slide Titles</vt:lpstr>
      </vt:variant>
      <vt:variant>
        <vt:i4>109</vt:i4>
      </vt:variant>
    </vt:vector>
  </HeadingPairs>
  <TitlesOfParts>
    <vt:vector size="142" baseType="lpstr">
      <vt:lpstr>26</vt:lpstr>
      <vt:lpstr>Baoli SC Regular</vt:lpstr>
      <vt:lpstr>BONES</vt:lpstr>
      <vt:lpstr>Arial</vt:lpstr>
      <vt:lpstr>Arial Narrow</vt:lpstr>
      <vt:lpstr>Calibri</vt:lpstr>
      <vt:lpstr>Comic Sans MS</vt:lpstr>
      <vt:lpstr>Helvetica</vt:lpstr>
      <vt:lpstr>Impact</vt:lpstr>
      <vt:lpstr>Monotype Sorts</vt:lpstr>
      <vt:lpstr>Times</vt:lpstr>
      <vt:lpstr>Times New Roman</vt:lpstr>
      <vt:lpstr>Tw Cen MT</vt:lpstr>
      <vt:lpstr>Wingdings</vt:lpstr>
      <vt:lpstr>Wingdings 2</vt:lpstr>
      <vt:lpstr>Expedition</vt:lpstr>
      <vt:lpstr>Beam</vt:lpstr>
      <vt:lpstr>Orbit</vt:lpstr>
      <vt:lpstr>Default Design</vt:lpstr>
      <vt:lpstr>2_Default Design</vt:lpstr>
      <vt:lpstr>4_Default Design</vt:lpstr>
      <vt:lpstr>1_Blank Presentation</vt:lpstr>
      <vt:lpstr>2_Radar</vt:lpstr>
      <vt:lpstr>1_Orbit</vt:lpstr>
      <vt:lpstr>49_Blank Presentation</vt:lpstr>
      <vt:lpstr>Median</vt:lpstr>
      <vt:lpstr>Blank Presentation</vt:lpstr>
      <vt:lpstr>1_Radar</vt:lpstr>
      <vt:lpstr>23_Office Theme</vt:lpstr>
      <vt:lpstr>5_Default Design</vt:lpstr>
      <vt:lpstr>untitled 1</vt:lpstr>
      <vt:lpstr>3_Radar</vt:lpstr>
      <vt:lpstr>1_Default Design</vt:lpstr>
      <vt:lpstr>كن منضبطاً</vt:lpstr>
      <vt:lpstr>الإنضباط</vt:lpstr>
      <vt:lpstr>الإنضباط</vt:lpstr>
      <vt:lpstr>كن منضبطاً و إلا سيتم تأديبك</vt:lpstr>
      <vt:lpstr>"Hear this, you leaders of the people.  Listen, all who live in the land"  (Joel 1:2a NLT).</vt:lpstr>
      <vt:lpstr>ماذا يجب أن نفعل لنكون منضبطين ؟</vt:lpstr>
      <vt:lpstr>الخلفية</vt:lpstr>
      <vt:lpstr>Placing the Prophets</vt:lpstr>
      <vt:lpstr>و ألقوا قرعة على شعبي  و أعطوا الصبي بزانية  و باعوا البنت بخمر ليشربوا (يوئيل 3: 3)</vt:lpstr>
      <vt:lpstr>بيع  بيت يهوذا  لليونانيين</vt:lpstr>
      <vt:lpstr>بيع بني يهوذا لليونانيين</vt:lpstr>
      <vt:lpstr>سقوط أورشليم</vt:lpstr>
      <vt:lpstr>خدم يوئيل  خلال فترة حكم  الملك نبوخدنصر </vt:lpstr>
      <vt:lpstr>1. ماذا نفعل الآن ؟</vt:lpstr>
      <vt:lpstr>ماذا نفعل عندما نكون منضبطين ؟</vt:lpstr>
      <vt:lpstr>1. الإنضباط يجب أن يأتي بالتوبة </vt:lpstr>
      <vt:lpstr>PowerPoint Presentation</vt:lpstr>
      <vt:lpstr>يوئيل 1 </vt:lpstr>
      <vt:lpstr>أخبرهم عن الجراد</vt:lpstr>
      <vt:lpstr>الإسم يوئيل = الرب الإله</vt:lpstr>
      <vt:lpstr>2 اسمعوا هذا أيها الشيوخ  و أصغوا يا جميع سكان الأرض  هل حدث هذا في أيامكم  أو في أيام آبائكم  3 أخبروا بنيكم عنه  و بنوكم بنيهم  و بنوهم دوراً آخر (يوئيل 1: 2-3)</vt:lpstr>
      <vt:lpstr>Barry Huddleston, The Acrostic Summarized Bible (Grand Rapids: Baker, 1992)</vt:lpstr>
      <vt:lpstr>التاريخ و المستلمين</vt:lpstr>
      <vt:lpstr>غزو ​​الجراد الحديث  (سينتراليا ، بنسلفانيا ، الولايات المتحدة الأمريكية)</vt:lpstr>
      <vt:lpstr>ج. المناسبة</vt:lpstr>
      <vt:lpstr> فضلة القمص أكلها الزحاف و فضلة الزحاف أكلها الغوغاء و فضلة الغوغاء أكلها الطيار (يوئيل 1: 4)</vt:lpstr>
      <vt:lpstr>اصحوا أيها السكارى و ابكوا وولولوا يا جميع شاربي الخمر على العصير  لأنه انقطع عن أفواهكم (يوئيل 1: 5)</vt:lpstr>
      <vt:lpstr>إذ قد صعدت على أرضي  أمة قوية بلا عدد  أسنانها أسنان الأسد  و لها أضراس اللبوة (يوئيل 1: 6)</vt:lpstr>
      <vt:lpstr>جعلت كرمتي خربة  و تينتي متهشمة  قد قشرتها و طرحتها فابيضت قضبانها (يوئيل 1: 7)</vt:lpstr>
      <vt:lpstr>يوم الرب (يوئيل 1: 15)</vt:lpstr>
      <vt:lpstr>الكوارث الوطنية في يوئيل 1</vt:lpstr>
      <vt:lpstr>البالغون الناضجون يتزاوجون</vt:lpstr>
      <vt:lpstr>ساحة قبر الجراد ، سالت ليك ، يوتا</vt:lpstr>
      <vt:lpstr>الكلمة المفتاحية</vt:lpstr>
      <vt:lpstr>فماذا تقول التوراة  عن الجراد ؟</vt:lpstr>
      <vt:lpstr>البركات         اللعنات و</vt:lpstr>
      <vt:lpstr>اللعنات النبوية</vt:lpstr>
      <vt:lpstr>ماذا تعني ضربة الجراد ؟</vt:lpstr>
      <vt:lpstr>يوئيل 2 </vt:lpstr>
      <vt:lpstr>اضربوا بالبوق في صهيون صوتوا في جبل قدسي  ليرتعد جميع سكان الأرض لأن يوم الرب قادم لأنه قريب (يوئيل 2: 1)</vt:lpstr>
      <vt:lpstr>يوم ظلام و قتام يوم غيم و ضباب مثل الفجر ممتداً على الجبال شعب كثير و قوي لم يكن نظيره منذ الأزل و لا يكون أيضاً بعده  إلى سني دور فدور (يوئيل 2: 2)</vt:lpstr>
      <vt:lpstr>قدامه نار تأكل و خلفه لهيب يحرق الأرض قدامه كجنة عدن و خلفه قفر خرب و لا تكون منه نجاة (يوئيل 2: 3)</vt:lpstr>
      <vt:lpstr>كمنظر الخيل منظره و مثل الأفراس يركضون (يوئيل 2: 4)</vt:lpstr>
      <vt:lpstr>كصريف المركبات على رؤوس الجبال يثبون  كزفير لهيب نار تأكل قشاً  كقوم أقوياء مصطفين للقتال  (يوئيل 2: 5)</vt:lpstr>
      <vt:lpstr>الآية المفتاحية</vt:lpstr>
      <vt:lpstr>ما هو الجراد في  يوئيل 2: 1-11 ؟</vt:lpstr>
      <vt:lpstr>PowerPoint Presentation</vt:lpstr>
      <vt:lpstr>مستقبلي لماذا ؟</vt:lpstr>
      <vt:lpstr>مستقبلي لماذا ؟</vt:lpstr>
      <vt:lpstr>مستقبلي لماذا ؟</vt:lpstr>
      <vt:lpstr>يوم الرب</vt:lpstr>
      <vt:lpstr>الجدول الزمني التدبيري</vt:lpstr>
      <vt:lpstr>ما العمل ؟</vt:lpstr>
      <vt:lpstr>هل ترفض تأديب الله ؟</vt:lpstr>
      <vt:lpstr>الله و الولايات المتحدة</vt:lpstr>
      <vt:lpstr>تأديب الله للولايات المتحدة الأمريكية</vt:lpstr>
      <vt:lpstr>تأديب الله للولايات المتحدة الأمريكية</vt:lpstr>
      <vt:lpstr>تأديب الأفراد</vt:lpstr>
      <vt:lpstr>I DON’T MAKE EXCUSES I MAKE RESULTS</vt:lpstr>
      <vt:lpstr>1. التأديب يجب أن يأتي بالتوبة</vt:lpstr>
      <vt:lpstr>2. التوبة سوف تأتي بالإسترداد</vt:lpstr>
      <vt:lpstr>PowerPoint Presentation</vt:lpstr>
      <vt:lpstr>توبة إسرائيل سوف تحضر الغفران، التحرير و الإسترداد (يوئيل 2: 18-3: 21) </vt:lpstr>
      <vt:lpstr>فيغار الرب لأرضه و يرق لشعبه و يجيب الرب و يقول لشعبه هأنذا مرسل لكم قمحاً و مسطاراً و زيتاً لتشبعوا منها و لا أجعلم أيضاً عاراً بين الأمم (يوئيل 2: 18-19)</vt:lpstr>
      <vt:lpstr>حماية الله المستقبلية لإسرائيل</vt:lpstr>
      <vt:lpstr>تناقضات الأرض في سفر يوئيل ٢: ٢١-٢٧</vt:lpstr>
      <vt:lpstr>تناقضات الحيوانات في يوئيل 2: 21-27</vt:lpstr>
      <vt:lpstr>تناقضات الحقول في يوئيل 2: 21-27</vt:lpstr>
      <vt:lpstr>تناقضات المطر في يوئيل 2: 21-27</vt:lpstr>
      <vt:lpstr>القمح، الخمر و الزيت في يوئيل 2: 21-27</vt:lpstr>
      <vt:lpstr>تناقضات المحاصيل في يوئيل 2: 21-27</vt:lpstr>
      <vt:lpstr>يوئيل 2: 28-29 في العهد الجديد (أعمال 2)</vt:lpstr>
      <vt:lpstr>يوئيل 2: 28-29</vt:lpstr>
      <vt:lpstr> يوئيل 2: 28-29 في العهد الجديد (أعمال 2)</vt:lpstr>
      <vt:lpstr>يوئيل 2: 30-31</vt:lpstr>
      <vt:lpstr>يوئيل 2: 32</vt:lpstr>
      <vt:lpstr>يوئيل 3 </vt:lpstr>
      <vt:lpstr>لأنه هوذا في تلك الأيام  و في ذلك الوقت  عندما أرد  سبي يهوذا و أورشليم  أجمع كل الأمم  و أنزلهم إلى وادي يهوشافاط (يوئيل 3: 1-2أ)</vt:lpstr>
      <vt:lpstr>و أحاكمهم هناك على شعبي و ميراثي إسرائيل الذين بددوهم بين الأمم و قسموا أرضي (يوئيل 3: 2ب)</vt:lpstr>
      <vt:lpstr> إسرائيل هو المكان الوحيد في الشرق الأوسط حيث يمكن للمسيحيين ممارسة إيمانهم بحرية   بنيامين نتنياهو</vt:lpstr>
      <vt:lpstr> لو وضع العرب أسلحتهم جانباً اليوم فلن يكون هناك مزيد من العنف لو وضع اليهود أسلحتهم جانباً اليوم فلن يكون هناك إسرائيل   بنيامين نتنياهو</vt:lpstr>
      <vt:lpstr>و ألقوا قرعة على شعبي و أعطوا الصبي بزانية و باعوا البنت بخمر ليشربوا (يوئيل 3: 3)</vt:lpstr>
      <vt:lpstr>دينونة  صور و صيدون</vt:lpstr>
      <vt:lpstr>بيع بيت يهوذا لليونانيين</vt:lpstr>
      <vt:lpstr>استرداد يهوذا</vt:lpstr>
      <vt:lpstr>نادوا بهذا بين الأمم قدسوا حرباً أنهضوا الأبطال ليتقدم و يصعد  كل رجال الحرب</vt:lpstr>
      <vt:lpstr>12 تنهض و تصعد الأمم إلى وادي يهوشافاط لأني هناك أجلس لأحاكم جميع الأمم من كل ناحية 13 أرسلوا المنجل لأن الحصيد قد نضج هلموا دوسوا لأنه قد امتلأت المعصرة فاضت الحياض لأن شرهم كثير (يوئيل 3: 12-13)</vt:lpstr>
      <vt:lpstr>جماهير جماهير في وادي القضاء لأن يوم الرب قريب في وادي القضاء الشمس و القمر يظلمان و النجوم تحجز لمعانها (يوئيل 3: 14-15)</vt:lpstr>
      <vt:lpstr>و الرب من صهيون يزمجر و من أورشليم يعطي صوته فترجف السماء و الأرض و لكن الرب ملجأ لشعبه و حصن لبني إسرائيل (يوئيل 3: 16)</vt:lpstr>
      <vt:lpstr>فتعرفون أني أنا الرب إلهكم ساكناً في صهيون جبل قدسي و تكون أورشليم مقدسة و لا يجتاز فيها الأعاجم في ما بعد (يوئيل 3: 17)</vt:lpstr>
      <vt:lpstr>إسرائيل و مصر</vt:lpstr>
      <vt:lpstr>جيران إسرائيل</vt:lpstr>
      <vt:lpstr>20 و لكن يهوذا تسكن إلى الأبد و أورشليم إلى دور فدور 21 و أبرئ دمهم الذي لم أبرئه و الرب يسكن في صهيون  (يوئيل 3: 20-21)</vt:lpstr>
      <vt:lpstr>ثقتك في الرب وحده سوف تأتي ببركاته </vt:lpstr>
      <vt:lpstr>استرداد الله للولايات المتحدة الأمريكية</vt:lpstr>
      <vt:lpstr>مقاطعات الولايات المتحدة : الأحمر محافظون + الأزرق متحررون</vt:lpstr>
      <vt:lpstr>نيل غورسيتش</vt:lpstr>
      <vt:lpstr>رؤيتنا</vt:lpstr>
      <vt:lpstr>ماذا يجب أن نفعل  عندما نكون منضبطين ؟</vt:lpstr>
      <vt:lpstr>الفكرة الرئيسية في يوئيل</vt:lpstr>
      <vt:lpstr>1. التأديب يجب أن يحضر التوبة</vt:lpstr>
      <vt:lpstr>2. التوبة ستأتي بالإسترداد</vt:lpstr>
      <vt:lpstr>كن منضبطاً  و إلا سيتم تأديبك</vt:lpstr>
      <vt:lpstr>Accept God's discipline.</vt:lpstr>
      <vt:lpstr>أسئلة يجب وضعها في الإعتبار</vt:lpstr>
      <vt:lpstr>أسئلة يجب وضعها في الإعتبار</vt:lpstr>
      <vt:lpstr>أسئلة يجب وضعها في الإعتبار</vt:lpstr>
      <vt:lpstr>Black</vt:lpstr>
      <vt:lpstr>عظات العهد القديم at BibleStudyDownloads.org</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339</cp:revision>
  <cp:lastPrinted>2009-04-22T19:24:48Z</cp:lastPrinted>
  <dcterms:created xsi:type="dcterms:W3CDTF">2002-02-28T20:10:49Z</dcterms:created>
  <dcterms:modified xsi:type="dcterms:W3CDTF">2022-06-05T17:58:49Z</dcterms:modified>
</cp:coreProperties>
</file>