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24" r:id="rId2"/>
    <p:sldMasterId id="2147483836" r:id="rId3"/>
    <p:sldMasterId id="2147483874" r:id="rId4"/>
    <p:sldMasterId id="2147483914" r:id="rId5"/>
    <p:sldMasterId id="2147483929" r:id="rId6"/>
    <p:sldMasterId id="2147483941" r:id="rId7"/>
    <p:sldMasterId id="2147484078" r:id="rId8"/>
    <p:sldMasterId id="2147484080" r:id="rId9"/>
    <p:sldMasterId id="2147484092" r:id="rId10"/>
    <p:sldMasterId id="2147484106" r:id="rId11"/>
    <p:sldMasterId id="2147484120" r:id="rId12"/>
    <p:sldMasterId id="2147484185" r:id="rId13"/>
    <p:sldMasterId id="2147484197" r:id="rId14"/>
  </p:sldMasterIdLst>
  <p:notesMasterIdLst>
    <p:notesMasterId r:id="rId104"/>
  </p:notesMasterIdLst>
  <p:sldIdLst>
    <p:sldId id="435" r:id="rId15"/>
    <p:sldId id="421" r:id="rId16"/>
    <p:sldId id="433" r:id="rId17"/>
    <p:sldId id="615" r:id="rId18"/>
    <p:sldId id="616" r:id="rId19"/>
    <p:sldId id="432" r:id="rId20"/>
    <p:sldId id="619" r:id="rId21"/>
    <p:sldId id="618" r:id="rId22"/>
    <p:sldId id="626" r:id="rId23"/>
    <p:sldId id="623" r:id="rId24"/>
    <p:sldId id="670" r:id="rId25"/>
    <p:sldId id="621" r:id="rId26"/>
    <p:sldId id="620" r:id="rId27"/>
    <p:sldId id="595" r:id="rId28"/>
    <p:sldId id="635" r:id="rId29"/>
    <p:sldId id="481" r:id="rId30"/>
    <p:sldId id="650" r:id="rId31"/>
    <p:sldId id="482" r:id="rId32"/>
    <p:sldId id="637" r:id="rId33"/>
    <p:sldId id="624" r:id="rId34"/>
    <p:sldId id="489" r:id="rId35"/>
    <p:sldId id="488" r:id="rId36"/>
    <p:sldId id="483" r:id="rId37"/>
    <p:sldId id="484" r:id="rId38"/>
    <p:sldId id="490" r:id="rId39"/>
    <p:sldId id="664" r:id="rId40"/>
    <p:sldId id="495" r:id="rId41"/>
    <p:sldId id="498" r:id="rId42"/>
    <p:sldId id="499" r:id="rId43"/>
    <p:sldId id="491" r:id="rId44"/>
    <p:sldId id="627" r:id="rId45"/>
    <p:sldId id="4760" r:id="rId46"/>
    <p:sldId id="641" r:id="rId47"/>
    <p:sldId id="638" r:id="rId48"/>
    <p:sldId id="639" r:id="rId49"/>
    <p:sldId id="625" r:id="rId50"/>
    <p:sldId id="500" r:id="rId51"/>
    <p:sldId id="434" r:id="rId52"/>
    <p:sldId id="501" r:id="rId53"/>
    <p:sldId id="503" r:id="rId54"/>
    <p:sldId id="504" r:id="rId55"/>
    <p:sldId id="505" r:id="rId56"/>
    <p:sldId id="487" r:id="rId57"/>
    <p:sldId id="636" r:id="rId58"/>
    <p:sldId id="617" r:id="rId59"/>
    <p:sldId id="653" r:id="rId60"/>
    <p:sldId id="492" r:id="rId61"/>
    <p:sldId id="654" r:id="rId62"/>
    <p:sldId id="600" r:id="rId63"/>
    <p:sldId id="506" r:id="rId64"/>
    <p:sldId id="420" r:id="rId65"/>
    <p:sldId id="666" r:id="rId66"/>
    <p:sldId id="507" r:id="rId67"/>
    <p:sldId id="508" r:id="rId68"/>
    <p:sldId id="509" r:id="rId69"/>
    <p:sldId id="510" r:id="rId70"/>
    <p:sldId id="601" r:id="rId71"/>
    <p:sldId id="613" r:id="rId72"/>
    <p:sldId id="511" r:id="rId73"/>
    <p:sldId id="4762" r:id="rId74"/>
    <p:sldId id="514" r:id="rId75"/>
    <p:sldId id="515" r:id="rId76"/>
    <p:sldId id="516" r:id="rId77"/>
    <p:sldId id="583" r:id="rId78"/>
    <p:sldId id="584" r:id="rId79"/>
    <p:sldId id="585" r:id="rId80"/>
    <p:sldId id="586" r:id="rId81"/>
    <p:sldId id="587" r:id="rId82"/>
    <p:sldId id="4761" r:id="rId83"/>
    <p:sldId id="589" r:id="rId84"/>
    <p:sldId id="610" r:id="rId85"/>
    <p:sldId id="590" r:id="rId86"/>
    <p:sldId id="631" r:id="rId87"/>
    <p:sldId id="629" r:id="rId88"/>
    <p:sldId id="630" r:id="rId89"/>
    <p:sldId id="4763" r:id="rId90"/>
    <p:sldId id="660" r:id="rId91"/>
    <p:sldId id="632" r:id="rId92"/>
    <p:sldId id="659" r:id="rId93"/>
    <p:sldId id="661" r:id="rId94"/>
    <p:sldId id="662" r:id="rId95"/>
    <p:sldId id="663" r:id="rId96"/>
    <p:sldId id="602" r:id="rId97"/>
    <p:sldId id="591" r:id="rId98"/>
    <p:sldId id="592" r:id="rId99"/>
    <p:sldId id="593" r:id="rId100"/>
    <p:sldId id="594" r:id="rId101"/>
    <p:sldId id="320" r:id="rId102"/>
    <p:sldId id="345"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366" autoAdjust="0"/>
    <p:restoredTop sz="72759" autoAdjust="0"/>
  </p:normalViewPr>
  <p:slideViewPr>
    <p:cSldViewPr snapToGrid="0" snapToObjects="1">
      <p:cViewPr>
        <p:scale>
          <a:sx n="73" d="100"/>
          <a:sy n="73" d="100"/>
        </p:scale>
        <p:origin x="408" y="9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9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5/30/22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Hosea not only taught the message. His very life was the message, for his marriage pictured God’s “marriage” to Israel.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context was one of flagrant immorality, yet Hosea showed the opposite in his unrelenting commitment to his wayward wife.</a:t>
            </a:r>
            <a:r>
              <a:rPr lang="en-SG" dirty="0">
                <a:effectLst/>
              </a:rPr>
              <a:t> </a:t>
            </a:r>
            <a:endParaRPr lang="en-US" dirty="0"/>
          </a:p>
        </p:txBody>
      </p:sp>
    </p:spTree>
    <p:extLst>
      <p:ext uri="{BB962C8B-B14F-4D97-AF65-F5344CB8AC3E}">
        <p14:creationId xmlns:p14="http://schemas.microsoft.com/office/powerpoint/2010/main" val="63248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we’ll see two ways God moves us to be loyal to him</a:t>
            </a:r>
            <a:r>
              <a:rPr lang="en-SG" dirty="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book of Hosea can be summed up in one word: loyalty</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dirty="0"/>
              <a:t>This is the Hebrew word </a:t>
            </a:r>
            <a:r>
              <a:rPr lang="en-US" i="1" dirty="0"/>
              <a:t>hesed</a:t>
            </a:r>
            <a:r>
              <a:rPr lang="en-US" i="0" dirty="0"/>
              <a:t> that refers to covenant love shown in keeping promises.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gives great illustrations of what it means to committed</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Hosea's adulterous wife Gomer bears three children before the Assyrian deportation who symbolize God's rejection of Israel, yet God promises restoration due to His commitment to the Abrahamic Covenant (1:1–2:1).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16</a:t>
            </a:fld>
            <a:endParaRPr lang="en-US"/>
          </a:p>
        </p:txBody>
      </p:sp>
    </p:spTree>
    <p:extLst>
      <p:ext uri="{BB962C8B-B14F-4D97-AF65-F5344CB8AC3E}">
        <p14:creationId xmlns:p14="http://schemas.microsoft.com/office/powerpoint/2010/main" val="276068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17</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17</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mn-lt"/>
                <a:ea typeface="+mn-ea"/>
                <a:cs typeface="+mn-cs"/>
              </a:rPr>
              <a:t>The date of the prophecy as a 45-year period before, during, and after the Assyrian deportation shows God's last-minute warnings to His wayward people, Israel (1:1).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obeys God's instructions to marry Gomer and she bears three children during her adultery who symbolize God's rejection of Israel and compassion on Judah (1:2-9).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18</a:t>
            </a:fld>
            <a:endParaRPr lang="en-US"/>
          </a:p>
        </p:txBody>
      </p:sp>
    </p:spTree>
    <p:extLst>
      <p:ext uri="{BB962C8B-B14F-4D97-AF65-F5344CB8AC3E}">
        <p14:creationId xmlns:p14="http://schemas.microsoft.com/office/powerpoint/2010/main" val="20352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19</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Hosea obeys God's instructions to marry Gomer and while she is committing adultery</a:t>
            </a:r>
            <a:r>
              <a:rPr lang="mr-IN"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While she is committing adultery they have children with strange names</a:t>
            </a:r>
            <a:r>
              <a:rPr lang="en-SG"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dirty="0">
                <a:effectLst/>
              </a:rPr>
              <a:t> </a:t>
            </a:r>
          </a:p>
          <a:p>
            <a:r>
              <a:rPr lang="en-US" sz="1200" kern="1200" dirty="0">
                <a:solidFill>
                  <a:schemeClr val="tx1"/>
                </a:solidFill>
                <a:effectLst/>
                <a:latin typeface="+mn-lt"/>
                <a:ea typeface="+mn-ea"/>
                <a:cs typeface="+mn-cs"/>
              </a:rPr>
              <a:t>Gomer then bears a daughter named "Not loved" to illustrate God's compassion upon Judah but His lack of compassion upon Israel (1:6-7).</a:t>
            </a:r>
            <a:r>
              <a:rPr lang="en-SG" dirty="0">
                <a:effectLst/>
              </a:rPr>
              <a:t> </a:t>
            </a:r>
          </a:p>
          <a:p>
            <a:r>
              <a:rPr lang="en-US" sz="1200" kern="1200" dirty="0">
                <a:solidFill>
                  <a:schemeClr val="tx1"/>
                </a:solidFill>
                <a:effectLst/>
                <a:latin typeface="+mn-lt"/>
                <a:ea typeface="+mn-ea"/>
                <a:cs typeface="+mn-cs"/>
              </a:rPr>
              <a:t>Gomer finally bears a son named "Not my people" to illustrate God's rejection of the northern nation of Israel (1:8-9).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pPr/>
              <a:t>21</a:t>
            </a:fld>
            <a:endParaRPr lang="en-US"/>
          </a:p>
        </p:txBody>
      </p:sp>
    </p:spTree>
    <p:extLst>
      <p:ext uri="{BB962C8B-B14F-4D97-AF65-F5344CB8AC3E}">
        <p14:creationId xmlns:p14="http://schemas.microsoft.com/office/powerpoint/2010/main" val="28031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22</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Imagine calling your kinds such strnage names today!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FE1C19-D9C5-0340-99B6-DA5F4B3EA354}" type="slidenum">
              <a:rPr lang="en-US" sz="1200">
                <a:solidFill>
                  <a:prstClr val="black"/>
                </a:solidFill>
              </a:rPr>
              <a:pPr/>
              <a:t>23</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116213-3761-9847-BC64-DF5546FD7233}" type="slidenum">
              <a:rPr lang="en-US" sz="1200">
                <a:solidFill>
                  <a:prstClr val="black"/>
                </a:solidFill>
              </a:rPr>
              <a:pPr/>
              <a:t>24</a:t>
            </a:fld>
            <a:endParaRPr lang="en-US" sz="1200">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mn-ea"/>
                <a:cs typeface="+mn-cs"/>
              </a:rPr>
              <a:t>God promises Israel a restored population, relationship, and land as His beloved people because of His faithfulness to the Abrahamic Covenant (1:10–2:1).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promises that Israel will once again be called His beloved people because of His faithfulness to the Abrahamic Covenant (2:1).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25</a:t>
            </a:fld>
            <a:endParaRPr lang="en-US"/>
          </a:p>
        </p:txBody>
      </p:sp>
    </p:spTree>
    <p:extLst>
      <p:ext uri="{BB962C8B-B14F-4D97-AF65-F5344CB8AC3E}">
        <p14:creationId xmlns:p14="http://schemas.microsoft.com/office/powerpoint/2010/main" val="388779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26</a:t>
            </a:fld>
            <a:endParaRPr lang="en-US"/>
          </a:p>
        </p:txBody>
      </p:sp>
    </p:spTree>
    <p:extLst>
      <p:ext uri="{BB962C8B-B14F-4D97-AF65-F5344CB8AC3E}">
        <p14:creationId xmlns:p14="http://schemas.microsoft.com/office/powerpoint/2010/main" val="4150233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27</a:t>
            </a:fld>
            <a:endParaRPr lang="en-US"/>
          </a:p>
        </p:txBody>
      </p:sp>
    </p:spTree>
    <p:extLst>
      <p:ext uri="{BB962C8B-B14F-4D97-AF65-F5344CB8AC3E}">
        <p14:creationId xmlns:p14="http://schemas.microsoft.com/office/powerpoint/2010/main" val="2648228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Does God calling Israel “Not my people” and “she is not my wife” (2:2) mean Hosea divorced Gomer</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28</a:t>
            </a:fld>
            <a:endParaRPr lang="en-US"/>
          </a:p>
        </p:txBody>
      </p:sp>
    </p:spTree>
    <p:extLst>
      <p:ext uri="{BB962C8B-B14F-4D97-AF65-F5344CB8AC3E}">
        <p14:creationId xmlns:p14="http://schemas.microsoft.com/office/powerpoint/2010/main" val="53824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 have a one-page study on this, but I will spare you the details and give a simple “No.”</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29</a:t>
            </a:fld>
            <a:endParaRPr lang="en-US"/>
          </a:p>
        </p:txBody>
      </p:sp>
    </p:spTree>
    <p:extLst>
      <p:ext uri="{BB962C8B-B14F-4D97-AF65-F5344CB8AC3E}">
        <p14:creationId xmlns:p14="http://schemas.microsoft.com/office/powerpoint/2010/main" val="405245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loyal? What evidence can you marshal to defend yourself?</a:t>
            </a:r>
            <a:r>
              <a:rPr lang="en-SG" dirty="0">
                <a:effectLst/>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does not minimize her sins.</a:t>
            </a:r>
          </a:p>
        </p:txBody>
      </p:sp>
      <p:sp>
        <p:nvSpPr>
          <p:cNvPr id="4" name="Slide Number Placeholder 3"/>
          <p:cNvSpPr>
            <a:spLocks noGrp="1"/>
          </p:cNvSpPr>
          <p:nvPr>
            <p:ph type="sldNum" sz="quarter" idx="10"/>
          </p:nvPr>
        </p:nvSpPr>
        <p:spPr/>
        <p:txBody>
          <a:bodyPr/>
          <a:lstStyle/>
          <a:p>
            <a:fld id="{A079FDE9-4B2D-884B-BE4B-021913485B06}" type="slidenum">
              <a:rPr lang="en-US" smtClean="0"/>
              <a:pPr/>
              <a:t>30</a:t>
            </a:fld>
            <a:endParaRPr lang="en-US"/>
          </a:p>
        </p:txBody>
      </p:sp>
    </p:spTree>
    <p:extLst>
      <p:ext uri="{BB962C8B-B14F-4D97-AF65-F5344CB8AC3E}">
        <p14:creationId xmlns:p14="http://schemas.microsoft.com/office/powerpoint/2010/main" val="415023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God does discipline</a:t>
            </a:r>
            <a:r>
              <a:rPr lang="en-US" baseline="0" dirty="0"/>
              <a:t> her and then bring her back.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pPr/>
              <a:t>31</a:t>
            </a:fld>
            <a:endParaRPr lang="en-US"/>
          </a:p>
        </p:txBody>
      </p:sp>
    </p:spTree>
    <p:extLst>
      <p:ext uri="{BB962C8B-B14F-4D97-AF65-F5344CB8AC3E}">
        <p14:creationId xmlns:p14="http://schemas.microsoft.com/office/powerpoint/2010/main" val="3522916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 Slides English-153</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 under Isaiah</a:t>
            </a:r>
            <a:r>
              <a:rPr lang="en-US" b="0" baseline="0" dirty="0">
                <a:latin typeface="Arial" panose="020B0604020202020204" pitchFamily="34" charset="0"/>
                <a:cs typeface="Arial" panose="020B0604020202020204" pitchFamily="34" charset="0"/>
              </a:rPr>
              <a:t> section-453</a:t>
            </a: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436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xfrm>
            <a:off x="6656785" y="8775701"/>
            <a:ext cx="201215"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2AA057-6615-EB43-9357-FE77ABA12D8C}" type="slidenum">
              <a:rPr lang="en-US" sz="1200">
                <a:solidFill>
                  <a:srgbClr val="000000"/>
                </a:solidFill>
                <a:latin typeface="Tahoma" charset="0"/>
              </a:rPr>
              <a:pPr eaLnBrk="1" hangingPunct="1"/>
              <a:t>33</a:t>
            </a:fld>
            <a:endParaRPr lang="en-US" sz="1200">
              <a:solidFill>
                <a:srgbClr val="000000"/>
              </a:solidFill>
              <a:latin typeface="Tahoma"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400" y="4368801"/>
            <a:ext cx="138113"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God’s strategy to woo Israel back to himself after they trust the Baals was to reject them, withhold their crops, and promise restoration due to His commitment to the Abrahamic Covenant (2:2-23).</a:t>
            </a:r>
            <a:r>
              <a:rPr lang="en-SG">
                <a:effectLst/>
              </a:rPr>
              <a:t> </a:t>
            </a:r>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34</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b="0" dirty="0">
              <a:cs typeface="ＭＳ Ｐゴシック" charset="0"/>
            </a:endParaRPr>
          </a:p>
          <a:p>
            <a:pPr eaLnBrk="1" hangingPunct="1">
              <a:lnSpc>
                <a:spcPct val="90000"/>
              </a:lnSpc>
              <a:spcBef>
                <a:spcPct val="20000"/>
              </a:spcBef>
              <a:buFont typeface="Wingdings" charset="0"/>
              <a:buNone/>
            </a:pPr>
            <a:r>
              <a:rPr lang="en-US" sz="1200" kern="1200">
                <a:solidFill>
                  <a:schemeClr val="tx1"/>
                </a:solidFill>
                <a:effectLst/>
                <a:latin typeface="+mn-lt"/>
                <a:ea typeface="+mn-ea"/>
                <a:cs typeface="+mn-cs"/>
              </a:rPr>
              <a:t>God’s formal legal accusation against the people of Israel for their idolatry (adultery) officially declares His temporary rejection of them as His people (2:2a).</a:t>
            </a:r>
            <a:r>
              <a:rPr lang="en-SG">
                <a:effectLst/>
              </a:rPr>
              <a:t> </a:t>
            </a:r>
            <a:endParaRPr lang="en-US" b="0"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God will make life difficult due to Israel’s idolatry (adultery) so the people would see that following God again is best (Hosea 2:2b-7).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God warns that since the nation trusted the Baals for their crops, He would destroy them that Israel might acknowledge His Lordship (Hosea 2:8-13). </a:t>
            </a:r>
          </a:p>
        </p:txBody>
      </p:sp>
      <p:sp>
        <p:nvSpPr>
          <p:cNvPr id="4" name="Slide Number Placeholder 3"/>
          <p:cNvSpPr>
            <a:spLocks noGrp="1"/>
          </p:cNvSpPr>
          <p:nvPr>
            <p:ph type="sldNum" sz="quarter" idx="10"/>
          </p:nvPr>
        </p:nvSpPr>
        <p:spPr/>
        <p:txBody>
          <a:bodyPr/>
          <a:lstStyle/>
          <a:p>
            <a:fld id="{A079FDE9-4B2D-884B-BE4B-021913485B06}" type="slidenum">
              <a:rPr lang="en-US" smtClean="0"/>
              <a:pPr/>
              <a:t>35</a:t>
            </a:fld>
            <a:endParaRPr lang="en-US"/>
          </a:p>
        </p:txBody>
      </p:sp>
    </p:spTree>
    <p:extLst>
      <p:ext uri="{BB962C8B-B14F-4D97-AF65-F5344CB8AC3E}">
        <p14:creationId xmlns:p14="http://schemas.microsoft.com/office/powerpoint/2010/main" val="1418232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promises to woo His "wife" Israel back to Himself again because of His commitment to the Abrahamic Covenant (2:14-20).</a:t>
            </a:r>
          </a:p>
          <a:p>
            <a:r>
              <a:rPr lang="en-US" dirty="0"/>
              <a:t>God promises to restore the covenant relationship with His faithless "wife" Israel because of His commitment to the Abrahamic Covenant (2:21-23).</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pPr/>
              <a:t>36</a:t>
            </a:fld>
            <a:endParaRPr lang="en-US"/>
          </a:p>
        </p:txBody>
      </p:sp>
    </p:spTree>
    <p:extLst>
      <p:ext uri="{BB962C8B-B14F-4D97-AF65-F5344CB8AC3E}">
        <p14:creationId xmlns:p14="http://schemas.microsoft.com/office/powerpoint/2010/main" val="297916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redeems Gomer from prostitution and quarantines her to depict God's future restoration of Israel after being away from the land (Hosea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37</a:t>
            </a:fld>
            <a:endParaRPr lang="en-US"/>
          </a:p>
        </p:txBody>
      </p:sp>
    </p:spTree>
    <p:extLst>
      <p:ext uri="{BB962C8B-B14F-4D97-AF65-F5344CB8AC3E}">
        <p14:creationId xmlns:p14="http://schemas.microsoft.com/office/powerpoint/2010/main" val="2832375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Hosea redeems Gomer from prostitution by paying her debts and quarantines her from other men (3:1-3).</a:t>
            </a:r>
            <a:r>
              <a:rPr lang="en-SG">
                <a:effectLst/>
              </a:rPr>
              <a:t> </a:t>
            </a:r>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39</a:t>
            </a:fld>
            <a:endParaRPr lang="en-US"/>
          </a:p>
        </p:txBody>
      </p:sp>
    </p:spTree>
    <p:extLst>
      <p:ext uri="{BB962C8B-B14F-4D97-AF65-F5344CB8AC3E}">
        <p14:creationId xmlns:p14="http://schemas.microsoft.com/office/powerpoint/2010/main" val="417285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Do you show loyalty to others?</a:t>
            </a:r>
            <a:r>
              <a:rPr lang="en-SG" dirty="0">
                <a:effectLst/>
              </a:rPr>
              <a:t>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87D1F60-840F-5647-8CD6-E00EEFA00869}" type="slidenum">
              <a:rPr lang="en-US" sz="1200">
                <a:solidFill>
                  <a:prstClr val="black"/>
                </a:solidFill>
              </a:rPr>
              <a:pPr/>
              <a:t>41</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redeems Gomer from prostitution by paying her debts and quarantines her from other men (3:1-3).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42</a:t>
            </a:fld>
            <a:endParaRPr lang="en-US"/>
          </a:p>
        </p:txBody>
      </p:sp>
    </p:spTree>
    <p:extLst>
      <p:ext uri="{BB962C8B-B14F-4D97-AF65-F5344CB8AC3E}">
        <p14:creationId xmlns:p14="http://schemas.microsoft.com/office/powerpoint/2010/main" val="65868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CF4809-DB41-BB4D-8A48-28EF651B429C}" type="slidenum">
              <a:rPr lang="en-US" sz="1200">
                <a:solidFill>
                  <a:prstClr val="black"/>
                </a:solidFill>
              </a:rPr>
              <a:pPr/>
              <a:t>43</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Hosea uses a Hebrew equivalent for the English word “love” (</a:t>
            </a:r>
            <a:r>
              <a:rPr lang="en-US" sz="1200" i="1" kern="1200" dirty="0">
                <a:solidFill>
                  <a:schemeClr val="tx1"/>
                </a:solidFill>
                <a:effectLst/>
                <a:latin typeface="+mn-lt"/>
                <a:ea typeface="+mn-ea"/>
                <a:cs typeface="+mn-cs"/>
              </a:rPr>
              <a:t>hesed</a:t>
            </a:r>
            <a:r>
              <a:rPr lang="en-US" sz="1200" kern="1200" dirty="0">
                <a:solidFill>
                  <a:schemeClr val="tx1"/>
                </a:solidFill>
                <a:effectLst/>
                <a:latin typeface="+mn-lt"/>
                <a:ea typeface="+mn-ea"/>
                <a:cs typeface="+mn-cs"/>
              </a:rPr>
              <a:t>) six times in his short writing (2:19; 4:1; 6:4, 6; 10:12; 12:6 [7]).  Other prophets use the same word, such as Isaiah (8 times) and Jeremiah (6 times), but Hosea uses this term more frequently than any other prophet (proportionally, considering his small book size). </a:t>
            </a:r>
            <a:endParaRPr lang="en-US" sz="1200" kern="1200" dirty="0">
              <a:solidFill>
                <a:schemeClr val="tx1"/>
              </a:solidFill>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really does hesed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What really does </a:t>
            </a:r>
            <a:r>
              <a:rPr lang="en-US" sz="1200" b="0" i="1" kern="1200" dirty="0">
                <a:solidFill>
                  <a:schemeClr val="tx1"/>
                </a:solidFill>
                <a:effectLst/>
                <a:latin typeface="+mn-lt"/>
                <a:ea typeface="+mn-ea"/>
                <a:cs typeface="+mn-cs"/>
              </a:rPr>
              <a:t>hesed</a:t>
            </a:r>
            <a:r>
              <a:rPr lang="en-US" sz="1200" b="0" kern="1200" dirty="0">
                <a:solidFill>
                  <a:schemeClr val="tx1"/>
                </a:solidFill>
                <a:effectLst/>
                <a:latin typeface="+mn-lt"/>
                <a:ea typeface="+mn-ea"/>
                <a:cs typeface="+mn-cs"/>
              </a:rPr>
              <a:t>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endParaRPr lang="en-SG" sz="1200" b="0" kern="1200" dirty="0">
              <a:solidFill>
                <a:schemeClr val="tx1"/>
              </a:solidFill>
              <a:effectLst/>
              <a:latin typeface="+mn-lt"/>
              <a:ea typeface="+mn-ea"/>
              <a:cs typeface="+mn-cs"/>
            </a:endParaRP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My study of Hosea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We often feel that God owes us something because he hasn’t been loyal to us. Yet the opposite is true. We owe God everything because he actually has never once failed us!</a:t>
            </a:r>
          </a:p>
          <a:p>
            <a:r>
              <a:rPr lang="en-US">
                <a:cs typeface="ＭＳ Ｐゴシック" charset="0"/>
              </a:rPr>
              <a:t>He often shows that loyalty through significant people. Who has been the best example of loyalty to you in your own life? Your mother? Your father? Your spouse? </a:t>
            </a:r>
          </a:p>
          <a:p>
            <a:r>
              <a:rPr lang="en-US">
                <a:cs typeface="ＭＳ Ｐゴシック" charset="0"/>
              </a:rPr>
              <a:t>Let that person exemplify God’s loyalty to you! Then show that same loyalty to him.</a:t>
            </a:r>
          </a:p>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66DABED-42F5-D24C-BBF4-F4CD5F69F95C}" type="slidenum">
              <a:rPr lang="en-US" sz="1200">
                <a:solidFill>
                  <a:prstClr val="black"/>
                </a:solidFill>
              </a:rPr>
              <a:pPr/>
              <a:t>47</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pairs his penalties with his gifts</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God is loyal to Israel by both discipline and restoration (Hosea 4–14).</a:t>
            </a:r>
            <a:r>
              <a:rPr lang="en-SG">
                <a:effectLst/>
              </a:rPr>
              <a:t> </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show loyalty to God?</a:t>
            </a:r>
            <a:endParaRPr lang="en-US" dirty="0">
              <a:cs typeface="ＭＳ Ｐゴシック" charset="0"/>
            </a:endParaRP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God’s lawsuit against Israel (4:1-3) promises judgment for lacking covenantal knowledge of God (4:4–6:3), loving loyalty (6:4–11:11), and faithfulness (11:12–13:16).</a:t>
            </a:r>
            <a:r>
              <a:rPr lang="en-SG">
                <a:effectLst/>
              </a:rPr>
              <a:t> </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25C50C-68CC-3B41-85EE-A5B06C64BA0D}" type="slidenum">
              <a:rPr lang="en-US" sz="1200">
                <a:solidFill>
                  <a:prstClr val="black"/>
                </a:solidFill>
              </a:rPr>
              <a:pPr/>
              <a:t>53</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55</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Lack of knowledge in both Judah and Israel prevents them from repenting of prostitution and idolatry, but God promises that they will eventually repent and seek Him (Hosea 5).</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Hosea encourages the nation to repent because of God's willingness to accept them back (6:1-3).</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386C47-21ED-E54E-AFE4-BF9CD2DC30A7}" type="slidenum">
              <a:rPr lang="en-US" sz="1200">
                <a:solidFill>
                  <a:prstClr val="black"/>
                </a:solidFill>
              </a:rPr>
              <a:pPr/>
              <a:t>59</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endParaRPr lang="en-US" dirty="0"/>
          </a:p>
        </p:txBody>
      </p:sp>
    </p:spTree>
    <p:extLst>
      <p:ext uri="{BB962C8B-B14F-4D97-AF65-F5344CB8AC3E}">
        <p14:creationId xmlns:p14="http://schemas.microsoft.com/office/powerpoint/2010/main" val="3105766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F7265-7D9D-EE46-80D7-A6C22BFA519A}" type="slidenum">
              <a:rPr lang="en-US" sz="1200">
                <a:solidFill>
                  <a:prstClr val="black"/>
                </a:solidFill>
              </a:rPr>
              <a:pPr/>
              <a:t>62</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63</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luxuriant vine, trained heifer, and loved son to illustrate the nation's idolatry and wickedness instead of loving loyalty (10:1–11:11).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64</a:t>
            </a:fld>
            <a:endParaRPr lang="en-US"/>
          </a:p>
        </p:txBody>
      </p:sp>
    </p:spTree>
    <p:extLst>
      <p:ext uri="{BB962C8B-B14F-4D97-AF65-F5344CB8AC3E}">
        <p14:creationId xmlns:p14="http://schemas.microsoft.com/office/powerpoint/2010/main" val="66487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luxuriant vine that credits idolatry for it prosperity and as a result became increasingly faithless (10:1-10).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65</a:t>
            </a:fld>
            <a:endParaRPr lang="en-US"/>
          </a:p>
        </p:txBody>
      </p:sp>
    </p:spTree>
    <p:extLst>
      <p:ext uri="{BB962C8B-B14F-4D97-AF65-F5344CB8AC3E}">
        <p14:creationId xmlns:p14="http://schemas.microsoft.com/office/powerpoint/2010/main" val="1646640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loved son whose father could not reject despite his idolatry and murder (11:1-11)</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66</a:t>
            </a:fld>
            <a:endParaRPr lang="en-US"/>
          </a:p>
        </p:txBody>
      </p:sp>
    </p:spTree>
    <p:extLst>
      <p:ext uri="{BB962C8B-B14F-4D97-AF65-F5344CB8AC3E}">
        <p14:creationId xmlns:p14="http://schemas.microsoft.com/office/powerpoint/2010/main" val="2412997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endParaRPr lang="en-US" dirty="0"/>
          </a:p>
        </p:txBody>
      </p:sp>
    </p:spTree>
    <p:extLst>
      <p:ext uri="{BB962C8B-B14F-4D97-AF65-F5344CB8AC3E}">
        <p14:creationId xmlns:p14="http://schemas.microsoft.com/office/powerpoint/2010/main" val="3960352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warns that the people's unfaithfulness to the covenant seen in its false worship throughout its history will result in a coming destruction (Hosea 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70</a:t>
            </a:fld>
            <a:endParaRPr lang="en-US"/>
          </a:p>
        </p:txBody>
      </p:sp>
    </p:spTree>
    <p:extLst>
      <p:ext uri="{BB962C8B-B14F-4D97-AF65-F5344CB8AC3E}">
        <p14:creationId xmlns:p14="http://schemas.microsoft.com/office/powerpoint/2010/main" val="1991675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 will bless Israel as he promised in his covenant with Abraham (Hosea 14).</a:t>
            </a:r>
          </a:p>
          <a:p>
            <a:r>
              <a:rPr lang="en-US"/>
              <a:t>The nation must repent and turn to Him rather than to idols or alliances (14:1-3).</a:t>
            </a:r>
          </a:p>
          <a:p>
            <a:r>
              <a:rPr lang="en-US"/>
              <a:t>God promises to heal Israel's apostasy and make the nation fruitful again (14:4-7).</a:t>
            </a:r>
          </a:p>
          <a:p>
            <a:r>
              <a:rPr lang="en-US"/>
              <a:t>Since He alone provides prosperity, there is no value in clinging to idols (14:8).</a:t>
            </a:r>
          </a:p>
          <a:p>
            <a:r>
              <a:rPr lang="en-US"/>
              <a:t>The wise and righteous who understand the prophecy must obey the ways of the LORD (14:9).</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72</a:t>
            </a:fld>
            <a:endParaRPr lang="en-US"/>
          </a:p>
        </p:txBody>
      </p:sp>
    </p:spTree>
    <p:extLst>
      <p:ext uri="{BB962C8B-B14F-4D97-AF65-F5344CB8AC3E}">
        <p14:creationId xmlns:p14="http://schemas.microsoft.com/office/powerpoint/2010/main" val="837392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128585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7</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mn-lt"/>
                <a:ea typeface="+mn-ea"/>
                <a:cs typeface="+mn-cs"/>
              </a:rPr>
              <a:t>Israel hadn’t been very loyal for 200 years.</a:t>
            </a:r>
            <a:r>
              <a:rPr lang="en-SG">
                <a:effectLst/>
              </a:rPr>
              <a:t> </a:t>
            </a:r>
            <a:r>
              <a:rPr lang="en-US" sz="1200" kern="1200">
                <a:solidFill>
                  <a:schemeClr val="tx1"/>
                </a:solidFill>
                <a:effectLst/>
                <a:latin typeface="+mn-lt"/>
                <a:ea typeface="+mn-ea"/>
                <a:cs typeface="+mn-cs"/>
              </a:rPr>
              <a:t>Prophets who ministered at the same time as the beginning of Hosea’s preaching included Amos and Jonah.</a:t>
            </a:r>
            <a:r>
              <a:rPr lang="en-SG">
                <a:effectLst/>
              </a:rPr>
              <a:t> </a:t>
            </a:r>
            <a:endParaRPr lang="en-US">
              <a:latin typeface="Times New Roman" charset="0"/>
              <a:cs typeface="Genev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how does God motivate us to be loyal to him? It’s none other than his own loyalty first!</a:t>
            </a:r>
            <a:r>
              <a:rPr lang="en-SG" dirty="0">
                <a:effectLst/>
              </a:rPr>
              <a:t> </a:t>
            </a:r>
            <a:endParaRPr lang="en-US" dirty="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encourages us to be loyal to him by first being loyal to us (MI restated).</a:t>
            </a:r>
            <a:r>
              <a:rPr lang="en-SG">
                <a:effectLst/>
              </a:rPr>
              <a:t> </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pairs his penalties with his gifts</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Have you trusted him to take away your sin?</a:t>
            </a:r>
            <a:r>
              <a:rPr lang="en-SG">
                <a:effectLst/>
              </a:rPr>
              <a:t> </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7C72E42-C0F1-984C-AC9B-353E3DBE78C3}" type="slidenum">
              <a:rPr lang="en-US" sz="1200">
                <a:solidFill>
                  <a:prstClr val="black"/>
                </a:solidFill>
              </a:rPr>
              <a:pPr/>
              <a:t>84</a:t>
            </a:fld>
            <a:endParaRPr lang="en-US" sz="1200">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Perhaps you believe in Jesus, but you lost your first love. Are you resisting meeting with him?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E282D73-F20C-F046-83A6-926E1A4E1850}" type="slidenum">
              <a:rPr lang="en-US" sz="1200">
                <a:solidFill>
                  <a:prstClr val="black"/>
                </a:solidFill>
              </a:rPr>
              <a:pPr/>
              <a:t>85</a:t>
            </a:fld>
            <a:endParaRPr lang="en-US"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i="1" kern="1200">
                <a:solidFill>
                  <a:schemeClr val="tx1"/>
                </a:solidFill>
                <a:effectLst/>
                <a:latin typeface="+mn-lt"/>
                <a:ea typeface="+mn-ea"/>
                <a:cs typeface="+mn-cs"/>
              </a:rPr>
              <a:t>My Heart, Christ’s Home</a:t>
            </a:r>
            <a:r>
              <a:rPr lang="en-US" sz="1200" kern="1200">
                <a:solidFill>
                  <a:schemeClr val="tx1"/>
                </a:solidFill>
                <a:effectLst/>
                <a:latin typeface="+mn-lt"/>
                <a:ea typeface="+mn-ea"/>
                <a:cs typeface="+mn-cs"/>
              </a:rPr>
              <a:t> is a story that depicts Jesus as occupying various rooms of a believer’s home—except those where he isn’t granted entrance.</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80DCE9-EF35-E64D-AA2B-DD82DA506398}" type="slidenum">
              <a:rPr lang="en-US" sz="1200">
                <a:solidFill>
                  <a:prstClr val="black"/>
                </a:solidFill>
              </a:rPr>
              <a:pPr/>
              <a:t>86</a:t>
            </a:fld>
            <a:endParaRPr lang="en-US" sz="1200">
              <a:solidFill>
                <a:prstClr val="black"/>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8</a:t>
            </a:fld>
            <a:endParaRPr lang="en-US"/>
          </a:p>
        </p:txBody>
      </p:sp>
    </p:spTree>
    <p:extLst>
      <p:ext uri="{BB962C8B-B14F-4D97-AF65-F5344CB8AC3E}">
        <p14:creationId xmlns:p14="http://schemas.microsoft.com/office/powerpoint/2010/main" val="33720388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43F4CC-A0A9-014F-BD93-7AC3438D08FD}" type="slidenum">
              <a:rPr lang="en-US" sz="1200">
                <a:solidFill>
                  <a:prstClr val="black"/>
                </a:solidFill>
              </a:rPr>
              <a:pPr/>
              <a:t>87</a:t>
            </a:fld>
            <a:endParaRPr lang="en-US" sz="1200">
              <a:solidFill>
                <a:prstClr val="black"/>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However, it also had a long history of idolatry. Finally, it was time to pay for their crimes against God, and Hosea acted as his messenger.</a:t>
            </a:r>
            <a:r>
              <a:rPr lang="en-SG">
                <a:effectLst/>
              </a:rPr>
              <a: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6297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12581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8639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6638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1043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3317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29086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9145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221412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9732911"/>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137371"/>
      </p:ext>
    </p:extLst>
  </p:cSld>
  <p:clrMapOvr>
    <a:masterClrMapping/>
  </p:clrMapOvr>
  <p:transition>
    <p:wheel spokes="0"/>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633114"/>
      </p:ext>
    </p:extLst>
  </p:cSld>
  <p:clrMapOvr>
    <a:masterClrMapping/>
  </p:clrMapOvr>
  <p:transition>
    <p:wheel spokes="0"/>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471353"/>
      </p:ext>
    </p:extLst>
  </p:cSld>
  <p:clrMapOvr>
    <a:masterClrMapping/>
  </p:clrMapOvr>
  <p:transition>
    <p:wheel spokes="0"/>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73893"/>
      </p:ext>
    </p:extLst>
  </p:cSld>
  <p:clrMapOvr>
    <a:masterClrMapping/>
  </p:clrMapOvr>
  <p:transition>
    <p:wheel spokes="0"/>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21447016"/>
      </p:ext>
    </p:extLst>
  </p:cSld>
  <p:clrMapOvr>
    <a:masterClrMapping/>
  </p:clrMapOvr>
  <p:transition>
    <p:wheel spokes="0"/>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32227"/>
      </p:ext>
    </p:extLst>
  </p:cSld>
  <p:clrMapOvr>
    <a:masterClrMapping/>
  </p:clrMapOvr>
  <p:transition>
    <p:wheel spokes="0"/>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140360"/>
      </p:ext>
    </p:extLst>
  </p:cSld>
  <p:clrMapOvr>
    <a:masterClrMapping/>
  </p:clrMapOvr>
  <p:transition>
    <p:wheel spokes="0"/>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589880"/>
      </p:ext>
    </p:extLst>
  </p:cSld>
  <p:clrMapOvr>
    <a:masterClrMapping/>
  </p:clrMapOvr>
  <p:transition>
    <p:wheel spokes="0"/>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731448"/>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0066"/>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2906342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523826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4206546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790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4963983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41319099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7901368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809989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6263822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98930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31631856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Comic Sans MS" pitchFamily="-128" charset="0"/>
                <a:ea typeface="+mn-ea"/>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Comic Sans MS" pitchFamily="-128" charset="0"/>
                <a:ea typeface="+mn-ea"/>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pPr>
              <a:defRPr/>
            </a:pPr>
            <a:fld id="{840FA5DB-4AF1-4AEF-B5FE-CA73D2435790}" type="slidenum">
              <a:rPr lang="en-US"/>
              <a:pPr>
                <a:defRPr/>
              </a:pPr>
              <a:t>‹#›</a:t>
            </a:fld>
            <a:endParaRPr lang="en-US"/>
          </a:p>
        </p:txBody>
      </p:sp>
    </p:spTree>
    <p:extLst>
      <p:ext uri="{BB962C8B-B14F-4D97-AF65-F5344CB8AC3E}">
        <p14:creationId xmlns:p14="http://schemas.microsoft.com/office/powerpoint/2010/main" val="125878292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1988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50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5492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29303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605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085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88088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49597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379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6812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7122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5828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7117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4549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906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23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14098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9554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85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35900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8258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6112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8254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925132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4179539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00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434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074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496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087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06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75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338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153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694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02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422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3015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595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0525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706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58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095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66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2005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916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7195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9239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353581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112841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2861647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722965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34357964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807114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3292818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4181581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1745005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4051661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537685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5/30/22</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2551881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324032156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3358239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656847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23399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91404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209100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714353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1600207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7341733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4069019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30/05/22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274497425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3213998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389269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667335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969754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70815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285668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429806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706835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4220805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1423009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1667304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289155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539394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8447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161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4.xml"/><Relationship Id="rId1" Type="http://schemas.openxmlformats.org/officeDocument/2006/relationships/slideLayout" Target="../slideLayouts/slideLayout1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38897548-9C6D-6D41-B47D-E15ED9C905FA}"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7828232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A941074-0F23-9640-BA01-C33DEBAA9D6C}"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1060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32888" cy="6845300"/>
            <a:chOff x="0" y="0"/>
            <a:chExt cx="5753" cy="4312"/>
          </a:xfrm>
        </p:grpSpPr>
        <p:sp>
          <p:nvSpPr>
            <p:cNvPr id="26317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nvGrpSpPr>
            <p:cNvPr id="263175"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2" charset="-52"/>
                  <a:ea typeface="ＭＳ Ｐゴシック" charset="0"/>
                  <a:cs typeface="ＭＳ Ｐゴシック" charset="0"/>
                </a:endParaRPr>
              </a:p>
            </p:txBody>
          </p:sp>
          <p:sp>
            <p:nvSpPr>
              <p:cNvPr id="26318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263176" name="Group 28"/>
            <p:cNvGrpSpPr>
              <a:grpSpLocks/>
            </p:cNvGrpSpPr>
            <p:nvPr/>
          </p:nvGrpSpPr>
          <p:grpSpPr bwMode="auto">
            <a:xfrm>
              <a:off x="0" y="0"/>
              <a:ext cx="1246" cy="1232"/>
              <a:chOff x="0" y="0"/>
              <a:chExt cx="1246" cy="1232"/>
            </a:xfrm>
          </p:grpSpPr>
          <p:sp>
            <p:nvSpPr>
              <p:cNvPr id="26317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6317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6317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grpSp>
      <p:sp>
        <p:nvSpPr>
          <p:cNvPr id="15363"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5364"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0754"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176349386"/>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4258230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4101"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102"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solidFill>
                  <a:srgbClr val="000000"/>
                </a:solidFill>
                <a:latin typeface="Comic Sans MS" pitchFamily="66" charset="0"/>
              </a:defRPr>
            </a:lvl1pPr>
          </a:lstStyle>
          <a:p>
            <a:pPr>
              <a:defRPr/>
            </a:pPr>
            <a:fld id="{9F8E048D-052F-499C-8A80-44F50B73F612}" type="slidenum">
              <a:rPr lang="en-US"/>
              <a:pPr>
                <a:defRPr/>
              </a:pPr>
              <a:t>‹#›</a:t>
            </a:fld>
            <a:endParaRPr lang="en-US"/>
          </a:p>
        </p:txBody>
      </p:sp>
    </p:spTree>
    <p:extLst>
      <p:ext uri="{BB962C8B-B14F-4D97-AF65-F5344CB8AC3E}">
        <p14:creationId xmlns:p14="http://schemas.microsoft.com/office/powerpoint/2010/main" val="744778219"/>
      </p:ext>
    </p:extLst>
  </p:cSld>
  <p:clrMap bg1="lt1" tx1="dk1" bg2="lt2" tx2="dk2" accent1="accent1" accent2="accent2" accent3="accent3" accent4="accent4" accent5="accent5" accent6="accent6" hlink="hlink" folHlink="folHlink"/>
  <p:sldLayoutIdLst>
    <p:sldLayoutId id="2147484198"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B9526FBC-064B-4A4D-9EF9-C64523071A10}"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851633"/>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261245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6B8784D-86DB-8642-8B53-4B7BAED65D5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96603995"/>
      </p:ext>
    </p:extLst>
  </p:cSld>
  <p:clrMap bg1="lt1" tx1="dk1" bg2="lt2" tx2="dk2" accent1="accent1" accent2="accent2" accent3="accent3" accent4="accent4" accent5="accent5" accent6="accent6" hlink="hlink" folHlink="folHlink"/>
  <p:sldLayoutIdLst>
    <p:sldLayoutId id="2147483875" r:id="rId1"/>
    <p:sldLayoutId id="2147483877"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653645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3742212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B12F179B-E769-D441-93CB-2FF858FED29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59964047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90EAE7CB-785B-F642-B4CD-A5B8159CFD4B}" type="datetime1">
              <a:rPr lang="en-US">
                <a:ea typeface="ＭＳ Ｐゴシック" charset="0"/>
                <a:cs typeface="ＭＳ Ｐゴシック" charset="0"/>
              </a:rPr>
              <a:pPr defTabSz="914400" fontAlgn="base">
                <a:spcBef>
                  <a:spcPct val="0"/>
                </a:spcBef>
                <a:spcAft>
                  <a:spcPct val="0"/>
                </a:spcAft>
                <a:defRPr/>
              </a:pPr>
              <a:t>5/30/22</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E33F0998-0508-0A4D-83A6-35D19B1565C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4330302"/>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fld id="{6C7A6E9B-2AE1-4384-B62E-85DE6B68614A}" type="datetimeFigureOut">
              <a:rPr lang="en-NZ"/>
              <a:pPr defTabSz="914400">
                <a:defRPr/>
              </a:pPr>
              <a:t>30/05/22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defTabSz="914400">
              <a:defRPr/>
            </a:pPr>
            <a:fld id="{BAF7C125-203F-994B-B6A7-23FA9E673EF9}" type="slidenum">
              <a:rPr lang="en-NZ"/>
              <a:pPr defTabSz="914400">
                <a:defRPr/>
              </a:pPr>
              <a:t>‹#›</a:t>
            </a:fld>
            <a:endParaRPr lang="en-NZ"/>
          </a:p>
        </p:txBody>
      </p:sp>
    </p:spTree>
    <p:extLst>
      <p:ext uri="{BB962C8B-B14F-4D97-AF65-F5344CB8AC3E}">
        <p14:creationId xmlns:p14="http://schemas.microsoft.com/office/powerpoint/2010/main" val="13507896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12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7.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41.emf"/><Relationship Id="rId5" Type="http://schemas.openxmlformats.org/officeDocument/2006/relationships/oleObject" Target="../embeddings/oleObject2.bin"/><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image" Target="../media/image5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45.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i="1" dirty="0">
                <a:solidFill>
                  <a:srgbClr val="FFFFFF"/>
                </a:solidFill>
                <a:effectLst>
                  <a:glow rad="127000">
                    <a:srgbClr val="000000"/>
                  </a:glow>
                </a:effectLst>
                <a:latin typeface="Arial" charset="0"/>
                <a:ea typeface="ＭＳ Ｐゴシック" charset="0"/>
                <a:cs typeface="ＭＳ Ｐゴシック" charset="0"/>
              </a:rPr>
              <a:t>رسالة                سفر                 هوشع</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ar-JO" sz="13800" b="1" dirty="0">
                <a:effectLst>
                  <a:glow rad="127000">
                    <a:schemeClr val="tx1"/>
                  </a:glow>
                </a:effectLst>
                <a:latin typeface="Arial" charset="0"/>
                <a:ea typeface="ＭＳ Ｐゴシック" charset="0"/>
                <a:cs typeface="ＭＳ Ｐゴシック" charset="0"/>
              </a:rPr>
              <a:t>كن مخلصاً</a:t>
            </a:r>
            <a:endParaRPr lang="en-US" sz="13800" b="1" dirty="0">
              <a:effectLst>
                <a:glow rad="127000">
                  <a:schemeClr val="tx1"/>
                </a:glow>
              </a:effectLst>
              <a:latin typeface="Arial" charset="0"/>
              <a:ea typeface="ＭＳ Ｐゴシック" charset="0"/>
              <a:cs typeface="ＭＳ Ｐゴシック" charset="0"/>
            </a:endParaRPr>
          </a:p>
        </p:txBody>
      </p:sp>
      <p:sp>
        <p:nvSpPr>
          <p:cNvPr id="6" name="Text Box 5">
            <a:extLst>
              <a:ext uri="{FF2B5EF4-FFF2-40B4-BE49-F238E27FC236}">
                <a16:creationId xmlns:a16="http://schemas.microsoft.com/office/drawing/2014/main" id="{1E2727D0-091C-3B1F-03BC-F0E57EFE2F68}"/>
              </a:ext>
            </a:extLst>
          </p:cNvPr>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الدكتور ريك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غريفيث</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كنيسة درب الصليب الدولية سنغافورة</a:t>
            </a:r>
          </a:p>
          <a:p>
            <a:pPr marL="0" marR="0" lvl="0" indent="0" algn="ctr" defTabSz="914400" rtl="1"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528906"/>
            <a:ext cx="9120364" cy="5785731"/>
          </a:xfrm>
          <a:prstGeom prst="rect">
            <a:avLst/>
          </a:prstGeom>
        </p:spPr>
      </p:pic>
      <p:sp>
        <p:nvSpPr>
          <p:cNvPr id="900098" name="Rectangle 2"/>
          <p:cNvSpPr>
            <a:spLocks noGrp="1" noChangeArrowheads="1"/>
          </p:cNvSpPr>
          <p:nvPr>
            <p:ph type="ctrTitle"/>
          </p:nvPr>
        </p:nvSpPr>
        <p:spPr>
          <a:xfrm>
            <a:off x="-11818" y="4519932"/>
            <a:ext cx="9144000" cy="1660735"/>
          </a:xfrm>
          <a:solidFill>
            <a:schemeClr val="tx1"/>
          </a:solidFill>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Arial" charset="0"/>
                <a:ea typeface="ＭＳ Ｐゴシック" charset="0"/>
                <a:cs typeface="ＭＳ Ｐゴシック" charset="0"/>
              </a:rPr>
              <a:t>حب مدهش</a:t>
            </a:r>
            <a:endParaRPr lang="en-US" sz="8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BEC432F-8DA8-45F0-0403-C5D92B17E83B}"/>
              </a:ext>
            </a:extLst>
          </p:cNvPr>
          <p:cNvSpPr txBox="1">
            <a:spLocks noChangeArrowheads="1"/>
          </p:cNvSpPr>
          <p:nvPr/>
        </p:nvSpPr>
        <p:spPr bwMode="auto">
          <a:xfrm>
            <a:off x="0" y="5825067"/>
            <a:ext cx="9144000" cy="100471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هوشع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02684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A4C47E-0566-B06F-6826-F20323710869}"/>
              </a:ext>
            </a:extLst>
          </p:cNvPr>
          <p:cNvPicPr>
            <a:picLocks noChangeAspect="1"/>
          </p:cNvPicPr>
          <p:nvPr/>
        </p:nvPicPr>
        <p:blipFill>
          <a:blip r:embed="rId3"/>
          <a:stretch>
            <a:fillRect/>
          </a:stretch>
        </p:blipFill>
        <p:spPr>
          <a:xfrm>
            <a:off x="0" y="1529360"/>
            <a:ext cx="9249229" cy="5300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818" y="4519932"/>
            <a:ext cx="9144000" cy="1660735"/>
          </a:xfrm>
          <a:solidFill>
            <a:schemeClr val="tx1"/>
          </a:solidFill>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Arial" charset="0"/>
                <a:ea typeface="ＭＳ Ｐゴシック" charset="0"/>
                <a:cs typeface="ＭＳ Ｐゴシック" charset="0"/>
              </a:rPr>
              <a:t>حب مدهش</a:t>
            </a:r>
            <a:endParaRPr lang="en-US" sz="8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BEC432F-8DA8-45F0-0403-C5D92B17E83B}"/>
              </a:ext>
            </a:extLst>
          </p:cNvPr>
          <p:cNvSpPr txBox="1">
            <a:spLocks noChangeArrowheads="1"/>
          </p:cNvSpPr>
          <p:nvPr/>
        </p:nvSpPr>
        <p:spPr bwMode="auto">
          <a:xfrm>
            <a:off x="0" y="5825067"/>
            <a:ext cx="9144000" cy="100471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هوشع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470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يحفزنا الله لنكون </a:t>
            </a:r>
            <a:r>
              <a:rPr lang="ar-JO" sz="4800" b="1" dirty="0">
                <a:solidFill>
                  <a:srgbClr val="FFFF00"/>
                </a:solidFill>
                <a:effectLst>
                  <a:glow rad="127000">
                    <a:schemeClr val="tx1"/>
                  </a:glow>
                </a:effectLst>
                <a:latin typeface="Arial" charset="0"/>
                <a:ea typeface="ＭＳ Ｐゴシック" charset="0"/>
                <a:cs typeface="ＭＳ Ｐゴシック" charset="0"/>
              </a:rPr>
              <a:t>مخلصين</a:t>
            </a:r>
            <a:r>
              <a:rPr lang="ar-JO" sz="4800" b="1" dirty="0">
                <a:effectLst>
                  <a:glow rad="127000">
                    <a:schemeClr val="tx1"/>
                  </a:glow>
                </a:effectLst>
                <a:latin typeface="Arial" charset="0"/>
                <a:ea typeface="ＭＳ Ｐゴシック" charset="0"/>
                <a:cs typeface="ＭＳ Ｐゴシック" charset="0"/>
              </a:rPr>
              <a:t> له ؟</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charset="0"/>
                <a:ea typeface="ＭＳ Ｐゴシック" charset="0"/>
                <a:cs typeface="ＭＳ Ｐゴシック" charset="0"/>
              </a:rPr>
              <a:t>طريقتين</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171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3"/>
            <a:ext cx="9144000" cy="2725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الإخلاص</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هوشع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565</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883065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يحفز الله الإخلاص من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خلال </a:t>
            </a:r>
            <a:r>
              <a:rPr lang="ar-JO" sz="4800" b="1" dirty="0">
                <a:solidFill>
                  <a:srgbClr val="FFFF00"/>
                </a:solidFill>
                <a:effectLst>
                  <a:glow rad="127000">
                    <a:schemeClr val="tx1"/>
                  </a:glow>
                </a:effectLst>
                <a:latin typeface="Arial" charset="0"/>
                <a:ea typeface="ＭＳ Ｐゴシック" charset="0"/>
                <a:cs typeface="ＭＳ Ｐゴシック" charset="0"/>
              </a:rPr>
              <a:t>الأمثلة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25849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0" r="3751"/>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2683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أظهر هوشع إخلاصاً مدهشاً في زواجه الفاشل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(هوشع 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192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2823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ar-JO" sz="3600" b="1" dirty="0">
                <a:solidFill>
                  <a:srgbClr val="FFFF00"/>
                </a:solidFill>
                <a:cs typeface="Arial" charset="0"/>
              </a:rPr>
              <a:t>امتدت خدمة هوشع 45 سنة</a:t>
            </a:r>
            <a:br>
              <a:rPr lang="en-GB" altLang="ja-JP" sz="3600" b="1" dirty="0">
                <a:solidFill>
                  <a:srgbClr val="FFFF00"/>
                </a:solidFill>
                <a:cs typeface="Arial" charset="0"/>
              </a:rPr>
            </a:br>
            <a:r>
              <a:rPr lang="en-GB" altLang="ja-JP" b="1" dirty="0">
                <a:solidFill>
                  <a:srgbClr val="FFFF00"/>
                </a:solidFill>
                <a:cs typeface="Arial" charset="0"/>
              </a:rPr>
              <a:t>(</a:t>
            </a:r>
            <a:r>
              <a:rPr lang="ar-JO" altLang="ja-JP" b="1" dirty="0">
                <a:solidFill>
                  <a:srgbClr val="FFFF00"/>
                </a:solidFill>
                <a:cs typeface="Arial" charset="0"/>
              </a:rPr>
              <a:t>755-710 ق.م</a:t>
            </a:r>
            <a:r>
              <a:rPr lang="en-GB" altLang="ja-JP" b="1" dirty="0">
                <a:solidFill>
                  <a:srgbClr val="FFFF00"/>
                </a:solidFill>
                <a:cs typeface="Arial" charset="0"/>
              </a:rPr>
              <a:t>)</a:t>
            </a:r>
            <a:endParaRPr lang="ar-JO" altLang="ja-JP"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عزيا</a:t>
            </a:r>
            <a:endParaRPr lang="en-GB" sz="3200" b="1" dirty="0">
              <a:solidFill>
                <a:srgbClr val="FFFFFF"/>
              </a:solidFill>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يوثام</a:t>
            </a:r>
            <a:endParaRPr lang="en-GB" sz="3200" b="1" dirty="0">
              <a:solidFill>
                <a:srgbClr val="FFFFFF"/>
              </a:solidFill>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آحاز</a:t>
            </a:r>
            <a:endParaRPr lang="en-GB" sz="3200" b="1" dirty="0">
              <a:solidFill>
                <a:srgbClr val="FFFFFF"/>
              </a:solidFill>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حزقيا</a:t>
            </a:r>
            <a:endParaRPr lang="en-GB" sz="3200" b="1" dirty="0">
              <a:solidFill>
                <a:srgbClr val="FFFFFF"/>
              </a:solidFill>
              <a:latin typeface="Arial" charset="0"/>
              <a:ea typeface="ＭＳ Ｐゴシック" charset="0"/>
              <a:cs typeface="Arial" charset="0"/>
            </a:endParaRP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فقح</a:t>
            </a:r>
            <a:endParaRPr lang="en-GB" sz="3200" b="1" dirty="0">
              <a:solidFill>
                <a:srgbClr val="FFFFFF"/>
              </a:solidFill>
              <a:latin typeface="Arial" charset="0"/>
              <a:ea typeface="ＭＳ Ｐゴシック" charset="0"/>
              <a:cs typeface="Arial" charset="0"/>
            </a:endParaRP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هوشع</a:t>
            </a:r>
            <a:endParaRPr lang="en-GB" sz="3200" b="1" dirty="0">
              <a:solidFill>
                <a:srgbClr val="FFFFFF"/>
              </a:solidFill>
              <a:latin typeface="Arial" charset="0"/>
              <a:ea typeface="ＭＳ Ｐゴシック" charset="0"/>
              <a:cs typeface="Arial" charset="0"/>
            </a:endParaRPr>
          </a:p>
        </p:txBody>
      </p:sp>
      <p:sp>
        <p:nvSpPr>
          <p:cNvPr id="676873" name="Text Box 9"/>
          <p:cNvSpPr txBox="1">
            <a:spLocks noChangeArrowheads="1"/>
          </p:cNvSpPr>
          <p:nvPr/>
        </p:nvSpPr>
        <p:spPr bwMode="auto">
          <a:xfrm>
            <a:off x="76200" y="2237688"/>
            <a:ext cx="11400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ar-JO" b="1" i="1" dirty="0">
                <a:solidFill>
                  <a:srgbClr val="FFFFFF"/>
                </a:solidFill>
                <a:cs typeface="Arial" charset="0"/>
              </a:rPr>
              <a:t>ملوك إسرائيل</a:t>
            </a:r>
            <a:endParaRPr lang="en-GB" b="1" i="1" dirty="0">
              <a:solidFill>
                <a:srgbClr val="FFFFFF"/>
              </a:solidFill>
              <a:cs typeface="Arial" charset="0"/>
            </a:endParaRPr>
          </a:p>
        </p:txBody>
      </p:sp>
      <p:sp>
        <p:nvSpPr>
          <p:cNvPr id="676874" name="Text Box 10"/>
          <p:cNvSpPr txBox="1">
            <a:spLocks noChangeArrowheads="1"/>
          </p:cNvSpPr>
          <p:nvPr/>
        </p:nvSpPr>
        <p:spPr bwMode="auto">
          <a:xfrm>
            <a:off x="76200" y="3825875"/>
            <a:ext cx="11400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ar-JO" b="1" i="1" dirty="0">
                <a:solidFill>
                  <a:srgbClr val="FFFFFF"/>
                </a:solidFill>
                <a:cs typeface="Arial" charset="0"/>
              </a:rPr>
              <a:t>ملوك يهوذا</a:t>
            </a:r>
            <a:endParaRPr lang="en-GB" b="1" i="1" dirty="0">
              <a:solidFill>
                <a:srgbClr val="FFFFFF"/>
              </a:solidFill>
              <a:cs typeface="Arial"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ar-JO" b="1" dirty="0">
                <a:solidFill>
                  <a:srgbClr val="FFFFFF"/>
                </a:solidFill>
                <a:cs typeface="Arial" charset="0"/>
              </a:rPr>
              <a:t>453</a:t>
            </a:r>
            <a:endParaRPr lang="en-GB" b="1" dirty="0">
              <a:solidFill>
                <a:srgbClr val="FFFFFF"/>
              </a:solidFill>
              <a:cs typeface="Arial" charset="0"/>
            </a:endParaRPr>
          </a:p>
        </p:txBody>
      </p:sp>
      <p:sp>
        <p:nvSpPr>
          <p:cNvPr id="2" name="Title 1"/>
          <p:cNvSpPr>
            <a:spLocks noGrp="1"/>
          </p:cNvSpPr>
          <p:nvPr>
            <p:ph type="title" idx="4294967295"/>
          </p:nvPr>
        </p:nvSpPr>
        <p:spPr>
          <a:xfrm>
            <a:off x="0" y="609601"/>
            <a:ext cx="9144000" cy="875184"/>
          </a:xfrm>
          <a:solidFill>
            <a:schemeClr val="tx1"/>
          </a:solidFill>
        </p:spPr>
        <p:txBody>
          <a:bodyPr/>
          <a:lstStyle/>
          <a:p>
            <a:r>
              <a:rPr lang="ar-JO" b="1" dirty="0">
                <a:solidFill>
                  <a:schemeClr val="bg1"/>
                </a:solidFill>
              </a:rPr>
              <a:t>متى كتب هوشع (1: 1)</a:t>
            </a:r>
            <a:endParaRPr lang="en-US" b="1" dirty="0">
              <a:solidFill>
                <a:schemeClr val="bg1"/>
              </a:solidFill>
            </a:endParaRP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ea typeface="ＭＳ Ｐゴシック" charset="0"/>
                <a:cs typeface="Arial" charset="0"/>
              </a:rPr>
              <a:t>يربعام</a:t>
            </a:r>
            <a:endParaRPr lang="en-GB" sz="32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81709787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404664"/>
            <a:ext cx="4355976" cy="645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ar-JO" sz="3600" b="1" dirty="0">
                <a:solidFill>
                  <a:srgbClr val="FFFFFF"/>
                </a:solidFill>
                <a:effectLst>
                  <a:glow rad="228600">
                    <a:srgbClr val="000000"/>
                  </a:glow>
                </a:effectLst>
                <a:latin typeface="Arial" charset="0"/>
                <a:ea typeface="MS PGothic" charset="0"/>
              </a:rPr>
              <a:t>أول ما كلم الرب هوشع قال الرب لهوشع اذهب خذ لنفسك امرأة زنى و أولاد زنى لأن الأرض قد زنت زنى تاركة الرب</a:t>
            </a:r>
            <a:endParaRPr lang="en-US" sz="36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1: 2</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6419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t="10670"/>
          <a:stretch/>
        </p:blipFill>
        <p:spPr bwMode="auto">
          <a:xfrm>
            <a:off x="-68263" y="-1"/>
            <a:ext cx="921226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ar-JO" dirty="0">
                <a:solidFill>
                  <a:srgbClr val="FFFFFF"/>
                </a:solidFill>
                <a:effectLst>
                  <a:glow rad="127000">
                    <a:schemeClr val="tx1"/>
                  </a:glow>
                </a:effectLst>
                <a:latin typeface="Arial" charset="0"/>
                <a:ea typeface="ＭＳ Ｐゴシック" charset="0"/>
              </a:rPr>
              <a:t>ذهبت جومر لمحبين آخرين</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82055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ar-JO" sz="6000" b="1" dirty="0">
                <a:solidFill>
                  <a:schemeClr val="tx2"/>
                </a:solidFill>
                <a:effectLst>
                  <a:glow rad="127000">
                    <a:schemeClr val="bg1"/>
                  </a:glow>
                </a:effectLst>
                <a:latin typeface="Arial" charset="0"/>
                <a:ea typeface="ＭＳ Ｐゴシック" charset="0"/>
                <a:cs typeface="ＭＳ Ｐゴシック" charset="0"/>
              </a:rPr>
              <a:t>الإخلاص</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8621235"/>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ar-JO" sz="3600" dirty="0">
                <a:solidFill>
                  <a:schemeClr val="bg1"/>
                </a:solidFill>
                <a:latin typeface="Arial" charset="0"/>
                <a:ea typeface="ＭＳ Ｐゴシック" charset="0"/>
              </a:rPr>
              <a:t>ماذا عن أولاد جومر ؟</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573</a:t>
            </a:r>
            <a:endParaRPr lang="en-US" b="1" dirty="0">
              <a:solidFill>
                <a:srgbClr val="FFFFFF"/>
              </a:solidFill>
              <a:effectLst>
                <a:outerShdw blurRad="38100" dist="38100" dir="2700000" algn="tl">
                  <a:srgbClr val="000000"/>
                </a:outerShdw>
              </a:effectLst>
              <a:latin typeface="Arial" charset="0"/>
              <a:cs typeface="Arial" charset="0"/>
            </a:endParaRP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394011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ar-JO" dirty="0">
                <a:solidFill>
                  <a:srgbClr val="EAEAEA"/>
                </a:solidFill>
                <a:latin typeface="Arial" charset="0"/>
                <a:ea typeface="ＭＳ Ｐゴシック" charset="0"/>
              </a:rPr>
              <a:t>أولاد جومر</a:t>
            </a:r>
            <a:endParaRPr lang="en-US" dirty="0">
              <a:solidFill>
                <a:srgbClr val="EAEAEA"/>
              </a:solidFill>
              <a:latin typeface="Arial" charset="0"/>
              <a:ea typeface="ＭＳ Ｐゴシック" charset="0"/>
            </a:endParaRPr>
          </a:p>
        </p:txBody>
      </p:sp>
      <p:graphicFrame>
        <p:nvGraphicFramePr>
          <p:cNvPr id="72825" name="Group 121"/>
          <p:cNvGraphicFramePr>
            <a:graphicFrameLocks noGrp="1"/>
          </p:cNvGraphicFramePr>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2-5</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6-7</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8</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الإسم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يزرعيل</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لورحامة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لوعمي</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الجنس</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ولد</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بنت</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ولد</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الترجمة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الله يشتت</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رحمة</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لستم شعبي</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257054"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charset="0"/>
                <a:cs typeface="Arial" charset="0"/>
              </a:rPr>
              <a:t>573</a:t>
            </a:r>
            <a:endParaRPr lang="en-US" b="1" dirty="0">
              <a:solidFill>
                <a:srgbClr val="000000"/>
              </a:solidFill>
              <a:latin typeface="Arial" charset="0"/>
              <a:cs typeface="Arial" charset="0"/>
            </a:endParaRP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00013"/>
            <a:ext cx="1866900" cy="2857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9370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ar-JO" sz="3600" dirty="0">
                <a:solidFill>
                  <a:schemeClr val="bg1"/>
                </a:solidFill>
                <a:latin typeface="Arial" charset="0"/>
                <a:ea typeface="ＭＳ Ｐゴシック" charset="0"/>
              </a:rPr>
              <a:t>ماذا عن أولاد جومر ؟</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573</a:t>
            </a:r>
            <a:endParaRPr lang="en-US" b="1" dirty="0">
              <a:solidFill>
                <a:srgbClr val="FFFFFF"/>
              </a:solidFill>
              <a:effectLst>
                <a:outerShdw blurRad="38100" dist="38100" dir="2700000" algn="tl">
                  <a:srgbClr val="000000"/>
                </a:outerShdw>
              </a:effectLst>
              <a:latin typeface="Arial" charset="0"/>
              <a:cs typeface="Arial" charset="0"/>
            </a:endParaRPr>
          </a:p>
        </p:txBody>
      </p:sp>
      <p:pic>
        <p:nvPicPr>
          <p:cNvPr id="25498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1024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152400" y="4267200"/>
            <a:ext cx="4419600" cy="1828800"/>
          </a:xfrm>
        </p:spPr>
        <p:txBody>
          <a:bodyPr/>
          <a:lstStyle/>
          <a:p>
            <a:pPr>
              <a:defRPr/>
            </a:pPr>
            <a:r>
              <a:rPr lang="ar-JO" sz="3200" dirty="0">
                <a:solidFill>
                  <a:schemeClr val="bg1"/>
                </a:solidFill>
                <a:effectLst>
                  <a:outerShdw blurRad="38100" dist="38100" dir="2700000" algn="tl">
                    <a:srgbClr val="000000"/>
                  </a:outerShdw>
                </a:effectLst>
                <a:latin typeface="CAC Futura Casual" charset="0"/>
                <a:ea typeface="ＭＳ Ｐゴシック" charset="0"/>
              </a:rPr>
              <a:t>أهمية                        هوشع                   المستقبلية</a:t>
            </a:r>
            <a:endParaRPr lang="en-US" dirty="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3507076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4785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1588">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rgbClr val="000000"/>
                </a:solidFill>
                <a:latin typeface="Arial" charset="0"/>
                <a:cs typeface="Arial" charset="0"/>
              </a:rPr>
              <a:t>على الرغم من تأديب الله فقد أخبر هوشع أنه سيسترد الأمة بالطرق التالية :</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النمو العددي (1: 10أ)</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الإسترداد الروحي (1: 10ب) </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الوحدة الوطنية (1: 11أ) </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المركزية المدنية (1: 11ب) </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احتلال الأقاليم (1: 11ت) </a:t>
            </a:r>
            <a:endParaRPr lang="en-US" b="1" dirty="0">
              <a:solidFill>
                <a:srgbClr val="000000"/>
              </a:solidFill>
              <a:latin typeface="Arial" charset="0"/>
              <a:cs typeface="Arial" charset="0"/>
            </a:endParaRPr>
          </a:p>
          <a:p>
            <a:pPr lvl="1" algn="r" defTabSz="914400" rtl="1" eaLnBrk="0" fontAlgn="base" hangingPunct="0">
              <a:spcBef>
                <a:spcPts val="300"/>
              </a:spcBef>
              <a:spcAft>
                <a:spcPts val="300"/>
              </a:spcAft>
              <a:buFont typeface="Symbol" charset="0"/>
              <a:buChar char="·"/>
            </a:pPr>
            <a:r>
              <a:rPr lang="ar-JO" b="1" dirty="0">
                <a:solidFill>
                  <a:srgbClr val="000000"/>
                </a:solidFill>
                <a:latin typeface="Arial" charset="0"/>
                <a:cs typeface="Arial" charset="0"/>
              </a:rPr>
              <a:t> البركة الإلهية (2: 1) </a:t>
            </a:r>
            <a:endParaRPr lang="en-US" b="1" dirty="0">
              <a:solidFill>
                <a:srgbClr val="000000"/>
              </a:solidFill>
              <a:latin typeface="Arial" charset="0"/>
              <a:cs typeface="Arial" charset="0"/>
            </a:endParaRPr>
          </a:p>
          <a:p>
            <a:pPr defTabSz="914400" eaLnBrk="0" fontAlgn="base" hangingPunct="0">
              <a:spcBef>
                <a:spcPct val="0"/>
              </a:spcBef>
              <a:spcAft>
                <a:spcPct val="0"/>
              </a:spcAft>
            </a:pPr>
            <a:endParaRPr lang="en-US" sz="1100" b="1" dirty="0">
              <a:solidFill>
                <a:srgbClr val="000000"/>
              </a:solidFill>
              <a:latin typeface="Arial" charset="0"/>
              <a:cs typeface="Arial" charset="0"/>
            </a:endParaRPr>
          </a:p>
          <a:p>
            <a:pPr algn="r" defTabSz="914400" eaLnBrk="0" fontAlgn="base" hangingPunct="0">
              <a:spcBef>
                <a:spcPct val="0"/>
              </a:spcBef>
              <a:spcAft>
                <a:spcPct val="0"/>
              </a:spcAft>
            </a:pPr>
            <a:r>
              <a:rPr lang="ar-JO" b="1" dirty="0">
                <a:latin typeface="Arial" pitchFamily="34" charset="0"/>
                <a:cs typeface="Arial" pitchFamily="34" charset="0"/>
              </a:rPr>
              <a:t>هذه الوعود لم تتحقق بعد. تظهر نصوص مثل هذه أن الله يقدم هذه الأنواع من الوعود حول مملكة مستقبلية فعلية حيث سيحتل إسرائيل الأرض بسلام ويختبر بركات الله. إذا كنت لا تؤمن بألف عام ، عليك أن تتجاهل هذه المقاطع أو تقول إنها قد تحققت بالفعل في التاريخ أو ستتحقق في الكنيسة</a:t>
            </a:r>
            <a:r>
              <a:rPr lang="ar-JO" dirty="0"/>
              <a:t>.</a:t>
            </a:r>
            <a:endParaRPr lang="en-US" b="1" dirty="0">
              <a:solidFill>
                <a:srgbClr val="000000"/>
              </a:solidFill>
              <a:latin typeface="Arial" charset="0"/>
              <a:cs typeface="Arial" charset="0"/>
            </a:endParaRP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ar-JO" sz="2800" i="1" dirty="0">
                <a:solidFill>
                  <a:srgbClr val="EAEAEA"/>
                </a:solidFill>
                <a:effectLst>
                  <a:outerShdw blurRad="38100" dist="38100" dir="2700000" algn="tl">
                    <a:srgbClr val="000000"/>
                  </a:outerShdw>
                </a:effectLst>
                <a:latin typeface="Arial" charset="0"/>
                <a:ea typeface="ＭＳ Ｐゴシック" charset="0"/>
              </a:rPr>
              <a:t>استرداد إسرائيل المستقبلي (1: 10-2: 1)</a:t>
            </a:r>
            <a:endParaRPr lang="en-US" sz="2400" i="1" dirty="0">
              <a:solidFill>
                <a:srgbClr val="EAEAEA"/>
              </a:solidFill>
              <a:effectLst>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569</a:t>
            </a:r>
            <a:endParaRPr lang="en-US" b="1" dirty="0">
              <a:solidFill>
                <a:srgbClr val="FFFFFF"/>
              </a:solidFill>
              <a:effectLst>
                <a:outerShdw blurRad="38100" dist="38100" dir="2700000" algn="tl">
                  <a:srgbClr val="000000"/>
                </a:outerShdw>
              </a:effectLst>
              <a:latin typeface="Arial" charset="0"/>
              <a:cs typeface="Arial" charset="0"/>
            </a:endParaRPr>
          </a:p>
        </p:txBody>
      </p:sp>
      <p:pic>
        <p:nvPicPr>
          <p:cNvPr id="2652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60310"/>
            <a:ext cx="3398293" cy="2047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085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7" dur="500"/>
                                        <p:tgtEl>
                                          <p:spTgt spid="14338">
                                            <p:txEl>
                                              <p:pRg st="0" end="0"/>
                                            </p:txEl>
                                          </p:spTgt>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blinds(horizontal)">
                                      <p:cBhvr>
                                        <p:cTn id="10" dur="500"/>
                                        <p:tgtEl>
                                          <p:spTgt spid="14338">
                                            <p:txEl>
                                              <p:pRg st="1" end="1"/>
                                            </p:txEl>
                                          </p:spTgt>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Effect transition="in" filter="blinds(horizontal)">
                                      <p:cBhvr>
                                        <p:cTn id="13" dur="500"/>
                                        <p:tgtEl>
                                          <p:spTgt spid="14338">
                                            <p:txEl>
                                              <p:pRg st="2" end="2"/>
                                            </p:txEl>
                                          </p:spTgt>
                                        </p:tgtEl>
                                      </p:cBhvr>
                                    </p:animEffect>
                                  </p:childTnLst>
                                </p:cTn>
                              </p:par>
                              <p:par>
                                <p:cTn id="14" presetID="3" presetClass="entr" presetSubtype="10" fill="hold" grpId="1" nodeType="withEffect">
                                  <p:stCondLst>
                                    <p:cond delay="0"/>
                                  </p:stCondLst>
                                  <p:childTnLst>
                                    <p:set>
                                      <p:cBhvr>
                                        <p:cTn id="15" dur="1" fill="hold">
                                          <p:stCondLst>
                                            <p:cond delay="0"/>
                                          </p:stCondLst>
                                        </p:cTn>
                                        <p:tgtEl>
                                          <p:spTgt spid="14338">
                                            <p:txEl>
                                              <p:pRg st="3" end="3"/>
                                            </p:txEl>
                                          </p:spTgt>
                                        </p:tgtEl>
                                        <p:attrNameLst>
                                          <p:attrName>style.visibility</p:attrName>
                                        </p:attrNameLst>
                                      </p:cBhvr>
                                      <p:to>
                                        <p:strVal val="visible"/>
                                      </p:to>
                                    </p:set>
                                    <p:animEffect transition="in" filter="blinds(horizontal)">
                                      <p:cBhvr>
                                        <p:cTn id="16" dur="500"/>
                                        <p:tgtEl>
                                          <p:spTgt spid="14338">
                                            <p:txEl>
                                              <p:pRg st="3" end="3"/>
                                            </p:txEl>
                                          </p:spTgt>
                                        </p:tgtEl>
                                      </p:cBhvr>
                                    </p:animEffect>
                                  </p:childTnLst>
                                </p:cTn>
                              </p:par>
                              <p:par>
                                <p:cTn id="17" presetID="3" presetClass="entr" presetSubtype="10" fill="hold" grpId="1"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animEffect transition="in" filter="blinds(horizontal)">
                                      <p:cBhvr>
                                        <p:cTn id="19" dur="500"/>
                                        <p:tgtEl>
                                          <p:spTgt spid="14338">
                                            <p:txEl>
                                              <p:pRg st="4" end="4"/>
                                            </p:txEl>
                                          </p:spTgt>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14338">
                                            <p:txEl>
                                              <p:pRg st="5" end="5"/>
                                            </p:txEl>
                                          </p:spTgt>
                                        </p:tgtEl>
                                        <p:attrNameLst>
                                          <p:attrName>style.visibility</p:attrName>
                                        </p:attrNameLst>
                                      </p:cBhvr>
                                      <p:to>
                                        <p:strVal val="visible"/>
                                      </p:to>
                                    </p:set>
                                    <p:animEffect transition="in" filter="blinds(horizontal)">
                                      <p:cBhvr>
                                        <p:cTn id="22" dur="500"/>
                                        <p:tgtEl>
                                          <p:spTgt spid="14338">
                                            <p:txEl>
                                              <p:pRg st="5" end="5"/>
                                            </p:txEl>
                                          </p:spTgt>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4338">
                                            <p:txEl>
                                              <p:pRg st="6" end="6"/>
                                            </p:txEl>
                                          </p:spTgt>
                                        </p:tgtEl>
                                        <p:attrNameLst>
                                          <p:attrName>style.visibility</p:attrName>
                                        </p:attrNameLst>
                                      </p:cBhvr>
                                      <p:to>
                                        <p:strVal val="visible"/>
                                      </p:to>
                                    </p:set>
                                    <p:animEffect transition="in" filter="blinds(horizontal)">
                                      <p:cBhvr>
                                        <p:cTn id="25" dur="500"/>
                                        <p:tgtEl>
                                          <p:spTgt spid="1433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1" nodeType="clickEffect">
                                  <p:stCondLst>
                                    <p:cond delay="0"/>
                                  </p:stCondLst>
                                  <p:childTnLst>
                                    <p:set>
                                      <p:cBhvr>
                                        <p:cTn id="29" dur="1" fill="hold">
                                          <p:stCondLst>
                                            <p:cond delay="0"/>
                                          </p:stCondLst>
                                        </p:cTn>
                                        <p:tgtEl>
                                          <p:spTgt spid="14338">
                                            <p:txEl>
                                              <p:pRg st="8" end="8"/>
                                            </p:txEl>
                                          </p:spTgt>
                                        </p:tgtEl>
                                        <p:attrNameLst>
                                          <p:attrName>style.visibility</p:attrName>
                                        </p:attrNameLst>
                                      </p:cBhvr>
                                      <p:to>
                                        <p:strVal val="visible"/>
                                      </p:to>
                                    </p:set>
                                    <p:animEffect transition="in" filter="blinds(horizontal)">
                                      <p:cBhvr>
                                        <p:cTn id="30" dur="500"/>
                                        <p:tgtEl>
                                          <p:spTgt spid="143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1"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872179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ar-JO" sz="3200" b="1" dirty="0">
                <a:solidFill>
                  <a:srgbClr val="FFFFFF"/>
                </a:solidFill>
                <a:effectLst>
                  <a:glow rad="228600">
                    <a:srgbClr val="000000"/>
                  </a:glow>
                </a:effectLst>
                <a:latin typeface="Arial" charset="0"/>
                <a:ea typeface="MS PGothic" charset="0"/>
              </a:rPr>
              <a:t>قولوا لإخوتكم عمي </a:t>
            </a:r>
          </a:p>
          <a:p>
            <a:pPr algn="ctr" eaLnBrk="0" fontAlgn="base" hangingPunct="0">
              <a:lnSpc>
                <a:spcPct val="95000"/>
              </a:lnSpc>
              <a:spcBef>
                <a:spcPct val="0"/>
              </a:spcBef>
              <a:spcAft>
                <a:spcPct val="0"/>
              </a:spcAft>
              <a:buClr>
                <a:srgbClr val="000000"/>
              </a:buClr>
              <a:buSzPct val="100000"/>
              <a:defRPr/>
            </a:pPr>
            <a:r>
              <a:rPr lang="ar-JO" sz="3200" b="1" dirty="0">
                <a:solidFill>
                  <a:srgbClr val="FFFFFF"/>
                </a:solidFill>
                <a:effectLst>
                  <a:glow rad="228600">
                    <a:srgbClr val="000000"/>
                  </a:glow>
                </a:effectLst>
                <a:latin typeface="Arial" charset="0"/>
                <a:ea typeface="MS PGothic" charset="0"/>
              </a:rPr>
              <a:t>و لأخواتكم رحامة</a:t>
            </a:r>
            <a:endParaRPr lang="en-US" sz="32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1</a:t>
            </a:r>
            <a:endParaRPr lang="en-US" sz="3600" b="1" dirty="0">
              <a:effectLst>
                <a:outerShdw blurRad="38100" dist="38100" dir="2700000" algn="tl">
                  <a:srgbClr val="000000"/>
                </a:outerShdw>
              </a:effectLst>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47806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2 حاكموا أمكم حاكموا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00"/>
                </a:solidFill>
                <a:effectLst>
                  <a:glow rad="228600">
                    <a:srgbClr val="000000"/>
                  </a:glow>
                </a:effectLst>
                <a:latin typeface="Arial" charset="0"/>
                <a:ea typeface="MS PGothic" charset="0"/>
              </a:rPr>
              <a:t>لأنها ليست امرأتي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00"/>
                </a:solidFill>
                <a:effectLst>
                  <a:glow rad="228600">
                    <a:srgbClr val="000000"/>
                  </a:glow>
                </a:effectLst>
                <a:latin typeface="Arial" charset="0"/>
                <a:ea typeface="MS PGothic" charset="0"/>
              </a:rPr>
              <a:t>و أنا لست رجلها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لكي تعزل زناها عن وجهها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و فسقها من بين ثدييها</a:t>
            </a:r>
            <a:endParaRPr lang="en-US" sz="3200" b="1" dirty="0">
              <a:solidFill>
                <a:srgbClr val="FFFFFF"/>
              </a:solidFill>
              <a:effectLst>
                <a:glow rad="228600">
                  <a:srgbClr val="000000"/>
                </a:glow>
              </a:effectLst>
              <a:latin typeface="Arial" charset="0"/>
              <a:ea typeface="MS PGothic" charset="0"/>
            </a:endParaRP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3 لئلا أجردها عريانة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و أوقفها كيوم ولادتها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و أجعلها كقفر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و أصيرها كأرض يابسة </a:t>
            </a:r>
          </a:p>
          <a:p>
            <a:pPr algn="ctr" eaLnBrk="0" fontAlgn="base" hangingPunct="0">
              <a:lnSpc>
                <a:spcPct val="95000"/>
              </a:lnSpc>
              <a:spcBef>
                <a:spcPct val="0"/>
              </a:spcBef>
              <a:spcAft>
                <a:spcPct val="0"/>
              </a:spcAft>
              <a:buClr>
                <a:srgbClr val="000000"/>
              </a:buClr>
              <a:buSzPct val="100000"/>
              <a:buFont typeface="Times New Roman" charset="0"/>
              <a:buNone/>
              <a:defRPr/>
            </a:pPr>
            <a:r>
              <a:rPr lang="ar-JO" sz="3200" b="1" dirty="0">
                <a:solidFill>
                  <a:srgbClr val="FFFFFF"/>
                </a:solidFill>
                <a:effectLst>
                  <a:glow rad="228600">
                    <a:srgbClr val="000000"/>
                  </a:glow>
                </a:effectLst>
                <a:latin typeface="Arial" charset="0"/>
                <a:ea typeface="MS PGothic" charset="0"/>
              </a:rPr>
              <a:t>و أميتها بالعطش</a:t>
            </a:r>
            <a:endParaRPr lang="en-US" sz="32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2-3</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760932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Hosea divorce_pi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ar-JO" dirty="0">
                <a:effectLst>
                  <a:outerShdw blurRad="38100" dist="38100" dir="2700000" algn="tl">
                    <a:srgbClr val="FFFFFF"/>
                  </a:outerShdw>
                </a:effectLst>
                <a:latin typeface="Arial" charset="0"/>
                <a:ea typeface="ＭＳ Ｐゴシック" charset="0"/>
              </a:rPr>
              <a:t>هل طلق هوشع جومر ؟</a:t>
            </a:r>
            <a:endParaRPr lang="en-US" dirty="0">
              <a:effectLst>
                <a:outerShdw blurRad="38100" dist="38100" dir="2700000" algn="tl">
                  <a:srgbClr val="FFFFFF"/>
                </a:outerShdw>
              </a:effectLst>
              <a:latin typeface="Arial" charset="0"/>
              <a:ea typeface="ＭＳ Ｐゴシック"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574</a:t>
            </a:r>
            <a:endParaRPr lang="en-US"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560406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osea weird-divorce-stories-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33400" y="4267200"/>
            <a:ext cx="7772400" cy="1676400"/>
          </a:xfrm>
        </p:spPr>
        <p:txBody>
          <a:bodyPr/>
          <a:lstStyle/>
          <a:p>
            <a:pPr>
              <a:defRPr/>
            </a:pPr>
            <a:r>
              <a:rPr lang="ar-JO" dirty="0">
                <a:effectLst>
                  <a:outerShdw blurRad="38100" dist="38100" dir="2700000" algn="tl">
                    <a:srgbClr val="FFFFFF"/>
                  </a:outerShdw>
                </a:effectLst>
                <a:latin typeface="Arial" charset="0"/>
                <a:ea typeface="ＭＳ Ｐゴシック" charset="0"/>
              </a:rPr>
              <a:t>جدل مع و ضد طلاق هوشع و جومر</a:t>
            </a:r>
            <a:endParaRPr lang="en-US" dirty="0">
              <a:effectLst>
                <a:outerShdw blurRad="38100" dist="38100" dir="2700000" algn="tl">
                  <a:srgbClr val="FFFFFF"/>
                </a:outerShdw>
              </a:effectLst>
              <a:latin typeface="Arial" charset="0"/>
              <a:ea typeface="ＭＳ Ｐゴシック"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000000"/>
                </a:solidFill>
                <a:effectLst>
                  <a:outerShdw blurRad="38100" dist="38100" dir="2700000" algn="tl">
                    <a:srgbClr val="FFFFFF"/>
                  </a:outerShdw>
                </a:effectLst>
                <a:latin typeface="Arial" charset="0"/>
                <a:cs typeface="Arial" charset="0"/>
              </a:rPr>
              <a:t>574</a:t>
            </a:r>
            <a:endParaRPr lang="en-US" b="1" dirty="0">
              <a:solidFill>
                <a:srgbClr val="000000"/>
              </a:solidFill>
              <a:effectLst>
                <a:outerShdw blurRad="38100" dist="38100" dir="2700000" algn="tl">
                  <a:srgbClr val="FFFFFF"/>
                </a:outerShdw>
              </a:effectLst>
              <a:latin typeface="Arial" charset="0"/>
              <a:cs typeface="Arial" charset="0"/>
            </a:endParaRPr>
          </a:p>
        </p:txBody>
      </p:sp>
      <p:pic>
        <p:nvPicPr>
          <p:cNvPr id="268292" name="Picture 5" descr="hosea divor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86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9075"/>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أنت مخلص ؟</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0"/>
            <a:ext cx="370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ar-JO" sz="3200" b="1" dirty="0">
                <a:solidFill>
                  <a:srgbClr val="FFFFFF"/>
                </a:solidFill>
                <a:effectLst>
                  <a:glow rad="228600">
                    <a:srgbClr val="000000"/>
                  </a:glow>
                </a:effectLst>
                <a:latin typeface="Arial" charset="0"/>
                <a:ea typeface="MS PGothic" charset="0"/>
              </a:rPr>
              <a:t>لأن أمهم قد زنت </a:t>
            </a:r>
          </a:p>
          <a:p>
            <a:pPr algn="ctr" eaLnBrk="0" fontAlgn="base" hangingPunct="0">
              <a:lnSpc>
                <a:spcPct val="95000"/>
              </a:lnSpc>
              <a:spcBef>
                <a:spcPct val="0"/>
              </a:spcBef>
              <a:spcAft>
                <a:spcPct val="0"/>
              </a:spcAft>
              <a:buClr>
                <a:srgbClr val="000000"/>
              </a:buClr>
              <a:buSzPct val="100000"/>
              <a:defRPr/>
            </a:pPr>
            <a:r>
              <a:rPr lang="ar-JO" sz="3200" b="1" dirty="0">
                <a:solidFill>
                  <a:srgbClr val="FFFFFF"/>
                </a:solidFill>
                <a:effectLst>
                  <a:glow rad="228600">
                    <a:srgbClr val="000000"/>
                  </a:glow>
                </a:effectLst>
                <a:latin typeface="Arial" charset="0"/>
                <a:ea typeface="MS PGothic" charset="0"/>
              </a:rPr>
              <a:t>التي حبلت بهم صنعت خزياً لأنها قالت أذهب وراء محبيّ الذين يعطون خبزي و مائي صوفي و كتاني </a:t>
            </a:r>
          </a:p>
          <a:p>
            <a:pPr algn="ctr" eaLnBrk="0" fontAlgn="base" hangingPunct="0">
              <a:lnSpc>
                <a:spcPct val="95000"/>
              </a:lnSpc>
              <a:spcBef>
                <a:spcPct val="0"/>
              </a:spcBef>
              <a:spcAft>
                <a:spcPct val="0"/>
              </a:spcAft>
              <a:buClr>
                <a:srgbClr val="000000"/>
              </a:buClr>
              <a:buSzPct val="100000"/>
              <a:defRPr/>
            </a:pPr>
            <a:r>
              <a:rPr lang="ar-JO" sz="3200" b="1" dirty="0">
                <a:solidFill>
                  <a:srgbClr val="FFFFFF"/>
                </a:solidFill>
                <a:effectLst>
                  <a:glow rad="228600">
                    <a:srgbClr val="000000"/>
                  </a:glow>
                </a:effectLst>
                <a:latin typeface="Arial" charset="0"/>
                <a:ea typeface="MS PGothic" charset="0"/>
              </a:rPr>
              <a:t>زيتي و أشربتي</a:t>
            </a:r>
            <a:endParaRPr lang="en-US" sz="3200" b="1" dirty="0">
              <a:solidFill>
                <a:srgbClr val="FFFFFF"/>
              </a:solidFill>
              <a:effectLst>
                <a:glow rad="228600">
                  <a:srgbClr val="000000"/>
                </a:glow>
              </a:effectLst>
              <a:latin typeface="Arial" charset="0"/>
              <a:ea typeface="MS PGothic" charset="0"/>
            </a:endParaRP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5</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77447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14</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a:extLst>
              <a:ext uri="{FF2B5EF4-FFF2-40B4-BE49-F238E27FC236}">
                <a16:creationId xmlns:a16="http://schemas.microsoft.com/office/drawing/2014/main" id="{65D50A5D-2F18-0281-C35A-17933AA68497}"/>
              </a:ext>
            </a:extLst>
          </p:cNvPr>
          <p:cNvSpPr txBox="1">
            <a:spLocks/>
          </p:cNvSpPr>
          <p:nvPr/>
        </p:nvSpPr>
        <p:spPr bwMode="auto">
          <a:xfrm>
            <a:off x="815547" y="817464"/>
            <a:ext cx="7322522" cy="3600986"/>
          </a:xfrm>
          <a:prstGeom prst="rect">
            <a:avLst/>
          </a:prstGeom>
          <a:gradFill rotWithShape="1">
            <a:gsLst>
              <a:gs pos="0">
                <a:srgbClr val="660033"/>
              </a:gs>
              <a:gs pos="50000">
                <a:srgbClr val="2F0018"/>
              </a:gs>
              <a:gs pos="100000">
                <a:srgbClr val="660033"/>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ar-SA" sz="8000" dirty="0"/>
              <a:t>لَكِنْ </a:t>
            </a:r>
            <a:r>
              <a:rPr lang="ar-SA" sz="8000" dirty="0" err="1"/>
              <a:t>هَئَنَذَا</a:t>
            </a:r>
            <a:r>
              <a:rPr lang="ar-SA" sz="8000" dirty="0"/>
              <a:t> أَتَمَلَّقُهَا وَأَذْهَبُ بِهَا إِلَى الْبَرِّيَّةِ وَأُلاَطِفُهَا </a:t>
            </a:r>
            <a:endParaRPr lang="en-US" sz="8000" b="1" kern="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678721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4613" y="-71438"/>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28" charset="0"/>
                <a:ea typeface="MS PGothic" pitchFamily="34" charset="-128"/>
                <a:cs typeface="+mn-cs"/>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28" charset="0"/>
                <a:ea typeface="MS PGothic" pitchFamily="34" charset="-128"/>
                <a:cs typeface="+mn-cs"/>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b="1">
                <a:latin typeface="Arial" pitchFamily="34" charset="0"/>
                <a:cs typeface="Arial" pitchFamily="34" charset="0"/>
              </a:rPr>
              <a:t>غرض الأسفار النبوية</a:t>
            </a:r>
            <a:endParaRPr lang="en-US" sz="3200" b="1">
              <a:latin typeface="Arial" pitchFamily="34" charset="0"/>
              <a:cs typeface="Arial" pitchFamily="34"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36878" name="Text Box 14"/>
          <p:cNvSpPr txBox="1">
            <a:spLocks noChangeArrowheads="1"/>
          </p:cNvSpPr>
          <p:nvPr/>
        </p:nvSpPr>
        <p:spPr bwMode="auto">
          <a:xfrm>
            <a:off x="71438" y="5695950"/>
            <a:ext cx="14160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تث 28, لا 26</a:t>
            </a:r>
            <a:endParaRPr kumimoji="0" lang="en-US"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endParaRPr>
          </a:p>
        </p:txBody>
      </p:sp>
      <p:sp>
        <p:nvSpPr>
          <p:cNvPr id="36879" name="Text Box 15"/>
          <p:cNvSpPr txBox="1">
            <a:spLocks noChangeArrowheads="1"/>
          </p:cNvSpPr>
          <p:nvPr/>
        </p:nvSpPr>
        <p:spPr bwMode="auto">
          <a:xfrm>
            <a:off x="71438" y="6018213"/>
            <a:ext cx="8064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مشروط</a:t>
            </a:r>
            <a:endParaRPr kumimoji="0" lang="en-US"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endParaRPr>
          </a:p>
        </p:txBody>
      </p:sp>
      <p:sp>
        <p:nvSpPr>
          <p:cNvPr id="36880" name="Text Box 16"/>
          <p:cNvSpPr txBox="1">
            <a:spLocks noChangeArrowheads="1"/>
          </p:cNvSpPr>
          <p:nvPr/>
        </p:nvSpPr>
        <p:spPr bwMode="auto">
          <a:xfrm>
            <a:off x="71438" y="6340475"/>
            <a:ext cx="70008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Comic Sans MS" pitchFamily="66" charset="0"/>
                <a:ea typeface="MS PGothic" pitchFamily="34" charset="-128"/>
                <a:cs typeface="+mn-cs"/>
              </a:rPr>
              <a:t>دينونة</a:t>
            </a:r>
            <a:endParaRPr kumimoji="0" lang="en-US" sz="2000" b="1" i="0" u="none" strike="noStrike" kern="1200" cap="none" spc="0" normalizeH="0" baseline="0" noProof="0" dirty="0">
              <a:ln>
                <a:noFill/>
              </a:ln>
              <a:solidFill>
                <a:srgbClr val="FF0000"/>
              </a:solidFill>
              <a:effectLst/>
              <a:uLnTx/>
              <a:uFillTx/>
              <a:latin typeface="Comic Sans MS" pitchFamily="66" charset="0"/>
              <a:ea typeface="MS PGothic" pitchFamily="34" charset="-128"/>
              <a:cs typeface="+mn-cs"/>
            </a:endParaRPr>
          </a:p>
        </p:txBody>
      </p:sp>
      <p:sp>
        <p:nvSpPr>
          <p:cNvPr id="36883" name="Text Box 19"/>
          <p:cNvSpPr txBox="1">
            <a:spLocks noChangeArrowheads="1"/>
          </p:cNvSpPr>
          <p:nvPr/>
        </p:nvSpPr>
        <p:spPr bwMode="auto">
          <a:xfrm>
            <a:off x="71438" y="5373688"/>
            <a:ext cx="144303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العهد الموسوي</a:t>
            </a:r>
            <a:endParaRPr kumimoji="0" lang="en-US" sz="20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MS PGothic" pitchFamily="34" charset="-128"/>
              <a:cs typeface="+mn-cs"/>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MS PGothic" pitchFamily="34" charset="-128"/>
              <a:cs typeface="+mn-cs"/>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التاريخية</a:t>
            </a:r>
            <a:br>
              <a:rPr kumimoji="0" lang="zh-CN" altLang="en-US"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يشوع-أستير</a:t>
            </a: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مستقبلي الرسالة النبوية</a:t>
            </a:r>
            <a:endParaRPr kumimoji="0" lang="zh-CN" altLang="en-US"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شعب العهد</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5" name="Text Box 20"/>
          <p:cNvSpPr txBox="1">
            <a:spLocks noChangeArrowheads="1"/>
          </p:cNvSpPr>
          <p:nvPr/>
        </p:nvSpPr>
        <p:spPr bwMode="auto">
          <a:xfrm>
            <a:off x="534988" y="3696176"/>
            <a:ext cx="2058988" cy="36576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الشعب غير مخلص للعهد</a:t>
            </a:r>
            <a:endParaRPr kumimoji="0" lang="en-US"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الشعرية</a:t>
            </a:r>
            <a:br>
              <a:rPr kumimoji="0" lang="zh-CN" altLang="en-US"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أيوب-نشيد الأنشاد</a:t>
            </a: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en-US"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هدف الرسالة النبوية</a:t>
            </a:r>
            <a:endParaRPr kumimoji="0" lang="zh-CN" altLang="en-US"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سلوك العهد</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الأسفار النبوية</a:t>
            </a:r>
            <a:br>
              <a:rPr kumimoji="0" lang="zh-CN" altLang="en-US" sz="1600" b="1"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أشعياء-ملاخي</a:t>
            </a:r>
            <a:r>
              <a:rPr kumimoji="0" lang="en-US"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وعاظ العهد </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أسفار موسى الخمسة</a:t>
            </a:r>
            <a:br>
              <a:rPr kumimoji="0" lang="zh-CN" altLang="en-US"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تكوين-تثنية</a:t>
            </a: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أساس الرسالة النبوية</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علاقة العهد : إسرائيل و الله</a:t>
            </a:r>
            <a:endPar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من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0" name="Text Box 27"/>
          <p:cNvSpPr txBox="1">
            <a:spLocks noChangeArrowheads="1"/>
          </p:cNvSpPr>
          <p:nvPr/>
        </p:nvSpPr>
        <p:spPr bwMode="auto">
          <a:xfrm>
            <a:off x="5581401" y="2400300"/>
            <a:ext cx="893763" cy="5238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ماذا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1" name="Text Box 25"/>
          <p:cNvSpPr txBox="1">
            <a:spLocks noChangeArrowheads="1"/>
          </p:cNvSpPr>
          <p:nvPr/>
        </p:nvSpPr>
        <p:spPr bwMode="auto">
          <a:xfrm>
            <a:off x="6704012" y="3698442"/>
            <a:ext cx="2260600" cy="29210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لم يتأثر السلوك بالعهد </a:t>
            </a:r>
            <a:endParaRPr kumimoji="0" lang="zh-CN" altLang="en-US"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7" name="Text Box 11"/>
          <p:cNvSpPr txBox="1">
            <a:spLocks noChangeArrowheads="1"/>
          </p:cNvSpPr>
          <p:nvPr/>
        </p:nvSpPr>
        <p:spPr bwMode="auto">
          <a:xfrm>
            <a:off x="6518275" y="5695950"/>
            <a:ext cx="2662238"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rPr>
              <a:t>تك 12 : 1 – 3, 15 : 18</a:t>
            </a:r>
            <a:endParaRPr kumimoji="0" lang="en-US"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endParaRPr>
          </a:p>
        </p:txBody>
      </p:sp>
      <p:sp>
        <p:nvSpPr>
          <p:cNvPr id="39" name="Text Box 12"/>
          <p:cNvSpPr txBox="1">
            <a:spLocks noChangeArrowheads="1"/>
          </p:cNvSpPr>
          <p:nvPr/>
        </p:nvSpPr>
        <p:spPr bwMode="auto">
          <a:xfrm>
            <a:off x="7985125" y="6002338"/>
            <a:ext cx="1195388"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rPr>
              <a:t>غير مشروط</a:t>
            </a:r>
            <a:endParaRPr kumimoji="0" lang="en-US"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endParaRPr>
          </a:p>
        </p:txBody>
      </p:sp>
      <p:sp>
        <p:nvSpPr>
          <p:cNvPr id="40" name="Text Box 13"/>
          <p:cNvSpPr txBox="1">
            <a:spLocks noChangeArrowheads="1"/>
          </p:cNvSpPr>
          <p:nvPr/>
        </p:nvSpPr>
        <p:spPr bwMode="auto">
          <a:xfrm>
            <a:off x="8027988" y="6308725"/>
            <a:ext cx="1116012" cy="400050"/>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CC"/>
                </a:solidFill>
                <a:effectLst/>
                <a:uLnTx/>
                <a:uFillTx/>
                <a:latin typeface="Comic Sans MS" pitchFamily="66" charset="0"/>
                <a:ea typeface="MS PGothic" pitchFamily="34" charset="-128"/>
                <a:cs typeface="+mn-cs"/>
              </a:rPr>
              <a:t>بركة</a:t>
            </a:r>
            <a:endParaRPr kumimoji="0" lang="en-US" sz="2000" b="1" i="0" u="none" strike="noStrike" kern="1200" cap="none" spc="0" normalizeH="0" baseline="0" noProof="0" dirty="0">
              <a:ln>
                <a:noFill/>
              </a:ln>
              <a:solidFill>
                <a:srgbClr val="0033CC"/>
              </a:solidFill>
              <a:effectLst/>
              <a:uLnTx/>
              <a:uFillTx/>
              <a:latin typeface="Comic Sans MS" pitchFamily="66" charset="0"/>
              <a:ea typeface="MS PGothic" pitchFamily="34" charset="-128"/>
              <a:cs typeface="+mn-cs"/>
            </a:endParaRPr>
          </a:p>
        </p:txBody>
      </p:sp>
      <p:sp>
        <p:nvSpPr>
          <p:cNvPr id="41" name="Text Box 18"/>
          <p:cNvSpPr txBox="1">
            <a:spLocks noChangeArrowheads="1"/>
          </p:cNvSpPr>
          <p:nvPr/>
        </p:nvSpPr>
        <p:spPr bwMode="auto">
          <a:xfrm>
            <a:off x="7651750" y="5389563"/>
            <a:ext cx="1528763"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rPr>
              <a:t>العهد الإبراهيمي</a:t>
            </a:r>
            <a:endParaRPr kumimoji="0" lang="en-US" sz="20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440</a:t>
            </a:r>
            <a:endParaRPr kumimoji="0" 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3" name="Text Box 13"/>
          <p:cNvSpPr txBox="1">
            <a:spLocks noChangeArrowheads="1"/>
          </p:cNvSpPr>
          <p:nvPr/>
        </p:nvSpPr>
        <p:spPr bwMode="auto">
          <a:xfrm>
            <a:off x="6800850" y="4581525"/>
            <a:ext cx="22002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rPr>
              <a:t>التنبؤ</a:t>
            </a:r>
            <a:endParaRPr kumimoji="0" lang="en-US" sz="2400" b="1" i="0" u="none" strike="noStrike" kern="1200" cap="none" spc="0" normalizeH="0" baseline="0" noProof="0">
              <a:ln>
                <a:noFill/>
              </a:ln>
              <a:solidFill>
                <a:srgbClr val="0033CC"/>
              </a:solidFill>
              <a:effectLst/>
              <a:uLnTx/>
              <a:uFillTx/>
              <a:latin typeface="Comic Sans MS" pitchFamily="66" charset="0"/>
              <a:ea typeface="MS PGothic" pitchFamily="34" charset="-128"/>
              <a:cs typeface="+mn-cs"/>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الإعلان</a:t>
            </a:r>
            <a:endParaRPr kumimoji="0" lang="en-US" sz="24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825186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5400" b="1" dirty="0">
                <a:solidFill>
                  <a:srgbClr val="FAFD00"/>
                </a:solidFill>
                <a:latin typeface="Times" pitchFamily="-112" charset="0"/>
                <a:ea typeface="ＭＳ Ｐゴシック" charset="0"/>
                <a:cs typeface="ＭＳ Ｐゴシック" charset="0"/>
              </a:rPr>
              <a:t>        </a:t>
            </a:r>
            <a:r>
              <a:rPr lang="ar-JO" sz="5400" b="1" dirty="0">
                <a:solidFill>
                  <a:srgbClr val="FAFD00"/>
                </a:solidFill>
                <a:latin typeface="Times" pitchFamily="-112" charset="0"/>
                <a:ea typeface="ＭＳ Ｐゴシック" charset="0"/>
                <a:cs typeface="ＭＳ Ｐゴシック" charset="0"/>
              </a:rPr>
              <a:t>العهد الإبراهيمي</a:t>
            </a:r>
            <a:endParaRPr lang="en-US" sz="5400" b="1" dirty="0">
              <a:solidFill>
                <a:srgbClr val="FAFD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r>
              <a:rPr lang="ar-JO" sz="4400" b="1" i="1" dirty="0">
                <a:solidFill>
                  <a:srgbClr val="00FF00"/>
                </a:solidFill>
                <a:latin typeface="Times" pitchFamily="-112" charset="0"/>
                <a:ea typeface="ＭＳ Ｐゴシック" charset="0"/>
                <a:cs typeface="ＭＳ Ｐゴシック" charset="0"/>
              </a:rPr>
              <a:t>تك 12: 1-3</a:t>
            </a:r>
            <a:endParaRPr lang="en-US" sz="4400" b="1" i="1" dirty="0">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endParaRPr lang="en-US" sz="3200" i="1" dirty="0">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endParaRPr lang="en-US" sz="3200" i="1" dirty="0">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dirty="0">
              <a:solidFill>
                <a:srgbClr val="00DFCA"/>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r>
              <a:rPr lang="en-US" sz="3600" dirty="0">
                <a:solidFill>
                  <a:srgbClr val="FAFD00"/>
                </a:solidFill>
                <a:latin typeface="Times" pitchFamily="-112" charset="0"/>
                <a:ea typeface="ＭＳ Ｐゴシック" charset="0"/>
                <a:cs typeface="ＭＳ Ｐゴシック" charset="0"/>
              </a:rPr>
              <a:t>       </a:t>
            </a:r>
            <a:r>
              <a:rPr lang="ar-JO" sz="3600" dirty="0">
                <a:solidFill>
                  <a:srgbClr val="FAFD00"/>
                </a:solidFill>
                <a:latin typeface="Times" pitchFamily="-112" charset="0"/>
                <a:ea typeface="ＭＳ Ｐゴシック" charset="0"/>
                <a:cs typeface="ＭＳ Ｐゴシック" charset="0"/>
              </a:rPr>
              <a:t>الأرض   </a:t>
            </a:r>
            <a:r>
              <a:rPr lang="en-US" sz="3600" dirty="0">
                <a:solidFill>
                  <a:srgbClr val="FAFD00"/>
                </a:solidFill>
                <a:latin typeface="Times" pitchFamily="-112" charset="0"/>
                <a:ea typeface="ＭＳ Ｐゴシック" charset="0"/>
                <a:cs typeface="ＭＳ Ｐゴシック" charset="0"/>
              </a:rPr>
              <a:t>          </a:t>
            </a:r>
            <a:r>
              <a:rPr lang="ar-JO" sz="3600" b="1" dirty="0">
                <a:solidFill>
                  <a:srgbClr val="FAFD00"/>
                </a:solidFill>
                <a:latin typeface="Times" pitchFamily="-112" charset="0"/>
                <a:ea typeface="ＭＳ Ｐゴシック" charset="0"/>
                <a:cs typeface="ＭＳ Ｐゴシック" charset="0"/>
              </a:rPr>
              <a:t>النسل</a:t>
            </a:r>
            <a:r>
              <a:rPr lang="en-US" sz="3600" b="1" dirty="0">
                <a:solidFill>
                  <a:srgbClr val="FAFD00"/>
                </a:solidFill>
                <a:latin typeface="Times" pitchFamily="-112" charset="0"/>
                <a:ea typeface="ＭＳ Ｐゴシック" charset="0"/>
                <a:cs typeface="ＭＳ Ｐゴシック" charset="0"/>
              </a:rPr>
              <a:t>     </a:t>
            </a:r>
            <a:r>
              <a:rPr lang="ar-JO" sz="3600" b="1" dirty="0">
                <a:solidFill>
                  <a:srgbClr val="FAFD00"/>
                </a:solidFill>
                <a:latin typeface="Times" pitchFamily="-112" charset="0"/>
                <a:ea typeface="ＭＳ Ｐゴシック" charset="0"/>
                <a:cs typeface="ＭＳ Ｐゴシック" charset="0"/>
              </a:rPr>
              <a:t>البركة       </a:t>
            </a:r>
            <a:endParaRPr lang="en-US" sz="3600" b="1" dirty="0">
              <a:solidFill>
                <a:srgbClr val="FAFD00"/>
              </a:solidFill>
              <a:latin typeface="Times" pitchFamily="-112" charset="0"/>
              <a:ea typeface="ＭＳ Ｐゴシック" charset="0"/>
              <a:cs typeface="ＭＳ Ｐゴシック" charset="0"/>
            </a:endParaRPr>
          </a:p>
        </p:txBody>
      </p:sp>
      <p:sp>
        <p:nvSpPr>
          <p:cNvPr id="35843"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4"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5"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6"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7"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grpSp>
        <p:nvGrpSpPr>
          <p:cNvPr id="339975" name="Group 8"/>
          <p:cNvGrpSpPr>
            <a:grpSpLocks/>
          </p:cNvGrpSpPr>
          <p:nvPr/>
        </p:nvGrpSpPr>
        <p:grpSpPr bwMode="auto">
          <a:xfrm>
            <a:off x="620713" y="160338"/>
            <a:ext cx="739775" cy="1430337"/>
            <a:chOff x="391" y="101"/>
            <a:chExt cx="466" cy="901"/>
          </a:xfrm>
        </p:grpSpPr>
        <p:sp>
          <p:nvSpPr>
            <p:cNvPr id="35849"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5850"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grpSp>
      <p:sp>
        <p:nvSpPr>
          <p:cNvPr id="35851" name="Text Box 11"/>
          <p:cNvSpPr txBox="1">
            <a:spLocks noChangeArrowheads="1"/>
          </p:cNvSpPr>
          <p:nvPr/>
        </p:nvSpPr>
        <p:spPr bwMode="auto">
          <a:xfrm>
            <a:off x="4114800" y="5759450"/>
            <a:ext cx="4572000" cy="641350"/>
          </a:xfrm>
          <a:prstGeom prst="rect">
            <a:avLst/>
          </a:prstGeom>
          <a:noFill/>
          <a:ln w="12700">
            <a:noFill/>
            <a:miter lim="800000"/>
            <a:headEnd/>
            <a:tailEnd/>
          </a:ln>
          <a:effectLst/>
        </p:spPr>
        <p:txBody>
          <a:bodyPr>
            <a:spAutoFit/>
          </a:bodyPr>
          <a:lstStyle/>
          <a:p>
            <a:pPr algn="r" defTabSz="914400" rtl="1" eaLnBrk="0" fontAlgn="base" hangingPunct="0">
              <a:spcBef>
                <a:spcPct val="50000"/>
              </a:spcBef>
              <a:spcAft>
                <a:spcPct val="0"/>
              </a:spcAft>
              <a:defRPr/>
            </a:pPr>
            <a:r>
              <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a:t>
            </a:r>
            <a:r>
              <a:rPr lang="ar-JO"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غير مشروط </a:t>
            </a:r>
            <a:endPar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endParaRPr>
          </a:p>
        </p:txBody>
      </p:sp>
      <p:sp>
        <p:nvSpPr>
          <p:cNvPr id="35852"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p>
            <a:pPr algn="r" defTabSz="914400" rtl="1" eaLnBrk="0" fontAlgn="base" hangingPunct="0">
              <a:spcBef>
                <a:spcPct val="50000"/>
              </a:spcBef>
              <a:spcAft>
                <a:spcPct val="0"/>
              </a:spcAft>
              <a:defRPr/>
            </a:pPr>
            <a:r>
              <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a:t>
            </a:r>
            <a:r>
              <a:rPr lang="ar-JO"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أبدي</a:t>
            </a:r>
            <a:endPar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endParaRPr>
          </a:p>
        </p:txBody>
      </p:sp>
      <p:sp>
        <p:nvSpPr>
          <p:cNvPr id="35853" name="Rectangle 13"/>
          <p:cNvSpPr>
            <a:spLocks noChangeArrowheads="1"/>
          </p:cNvSpPr>
          <p:nvPr/>
        </p:nvSpPr>
        <p:spPr bwMode="auto">
          <a:xfrm>
            <a:off x="708373" y="4267200"/>
            <a:ext cx="1569660" cy="646331"/>
          </a:xfrm>
          <a:prstGeom prst="rect">
            <a:avLst/>
          </a:prstGeom>
          <a:noFill/>
          <a:ln w="12700">
            <a:noFill/>
            <a:miter lim="800000"/>
            <a:headEnd/>
            <a:tailEnd/>
          </a:ln>
          <a:effectLst/>
        </p:spPr>
        <p:txBody>
          <a:bodyPr wrap="none">
            <a:spAutoFit/>
          </a:bodyPr>
          <a:lstStyle/>
          <a:p>
            <a:pPr algn="r" defTabSz="914400" rtl="1" eaLnBrk="0" fontAlgn="base" hangingPunct="0">
              <a:spcBef>
                <a:spcPct val="0"/>
              </a:spcBef>
              <a:spcAft>
                <a:spcPct val="0"/>
              </a:spcAft>
              <a:defRPr/>
            </a:pPr>
            <a:r>
              <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a:t>
            </a:r>
            <a:r>
              <a:rPr lang="ar-JO"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حرفي </a:t>
            </a:r>
            <a:endPar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endParaRPr>
          </a:p>
        </p:txBody>
      </p:sp>
      <p:sp>
        <p:nvSpPr>
          <p:cNvPr id="33997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pPr>
            <a:endParaRPr lang="en-US" sz="1600">
              <a:solidFill>
                <a:srgbClr val="FFFFFF"/>
              </a:solidFill>
              <a:latin typeface="Comic Sans MS" charset="0"/>
            </a:endParaRPr>
          </a:p>
        </p:txBody>
      </p:sp>
      <p:sp>
        <p:nvSpPr>
          <p:cNvPr id="35855" name="Text Box 15"/>
          <p:cNvSpPr txBox="1">
            <a:spLocks noChangeArrowheads="1"/>
          </p:cNvSpPr>
          <p:nvPr/>
        </p:nvSpPr>
        <p:spPr bwMode="auto">
          <a:xfrm>
            <a:off x="17859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12" charset="0"/>
                <a:ea typeface="ＭＳ Ｐゴシック" charset="0"/>
                <a:cs typeface="ＭＳ Ｐゴシック" charset="0"/>
              </a:rPr>
              <a:t>Gen. 13:15; Gen. 15</a:t>
            </a:r>
          </a:p>
        </p:txBody>
      </p:sp>
      <p:pic>
        <p:nvPicPr>
          <p:cNvPr id="339981"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998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8"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9" name="Rectangle 24"/>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39990"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39991"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339992"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3"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4"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endParaRPr lang="en-US" sz="2000">
              <a:solidFill>
                <a:srgbClr val="FFA27C"/>
              </a:solidFill>
              <a:latin typeface="B VAG Rounded Bold" charset="0"/>
            </a:endParaRPr>
          </a:p>
        </p:txBody>
      </p:sp>
      <p:sp>
        <p:nvSpPr>
          <p:cNvPr id="339996"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a:solidFill>
                  <a:srgbClr val="FFFFFF"/>
                </a:solidFill>
                <a:latin typeface="Arial" charset="0"/>
              </a:rPr>
              <a:t>3</a:t>
            </a:r>
          </a:p>
        </p:txBody>
      </p:sp>
      <p:sp>
        <p:nvSpPr>
          <p:cNvPr id="3587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39998" name="Text Box 33"/>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charset="0"/>
              </a:rPr>
              <a:t>Handbook pg. 19-24</a:t>
            </a:r>
          </a:p>
        </p:txBody>
      </p:sp>
      <p:sp>
        <p:nvSpPr>
          <p:cNvPr id="339999" name="Rectangle 34"/>
          <p:cNvSpPr>
            <a:spLocks noGrp="1" noChangeArrowheads="1"/>
          </p:cNvSpPr>
          <p:nvPr>
            <p:ph type="title" idx="4294967295"/>
          </p:nvPr>
        </p:nvSpPr>
        <p:spPr bwMode="auto">
          <a:xfrm>
            <a:off x="4267200" y="0"/>
            <a:ext cx="48768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sz="2000" dirty="0">
                <a:effectLst/>
                <a:latin typeface="Times" charset="0"/>
                <a:ea typeface="ＭＳ Ｐゴシック" charset="0"/>
                <a:cs typeface="ＭＳ Ｐゴシック" charset="0"/>
              </a:rPr>
              <a:t>حرفي</a:t>
            </a:r>
            <a:r>
              <a:rPr lang="en-US" sz="2000" dirty="0">
                <a:effectLst/>
                <a:latin typeface="Times" charset="0"/>
                <a:ea typeface="ＭＳ Ｐゴシック" charset="0"/>
                <a:cs typeface="ＭＳ Ｐゴシック" charset="0"/>
              </a:rPr>
              <a:t> * </a:t>
            </a:r>
            <a:r>
              <a:rPr lang="ar-JO" sz="2000" dirty="0">
                <a:effectLst/>
                <a:latin typeface="Times" charset="0"/>
                <a:ea typeface="ＭＳ Ｐゴシック" charset="0"/>
                <a:cs typeface="ＭＳ Ｐゴシック" charset="0"/>
              </a:rPr>
              <a:t>أبدي</a:t>
            </a:r>
            <a:r>
              <a:rPr lang="en-US" sz="2000" dirty="0">
                <a:effectLst/>
                <a:latin typeface="Times" charset="0"/>
                <a:ea typeface="ＭＳ Ｐゴシック" charset="0"/>
                <a:cs typeface="ＭＳ Ｐゴシック" charset="0"/>
              </a:rPr>
              <a:t> * </a:t>
            </a:r>
            <a:r>
              <a:rPr lang="ar-JO" sz="2000" dirty="0">
                <a:effectLst/>
                <a:latin typeface="Times" charset="0"/>
                <a:ea typeface="ＭＳ Ｐゴシック" charset="0"/>
                <a:cs typeface="ＭＳ Ｐゴシック" charset="0"/>
              </a:rPr>
              <a:t>غير مشروط</a:t>
            </a:r>
            <a:endParaRPr lang="en-US" sz="2000" dirty="0">
              <a:effectLst/>
              <a:latin typeface="Times" charset="0"/>
              <a:ea typeface="ＭＳ Ｐゴシック" charset="0"/>
              <a:cs typeface="ＭＳ Ｐゴシック" charset="0"/>
            </a:endParaRPr>
          </a:p>
        </p:txBody>
      </p:sp>
    </p:spTree>
    <p:extLst>
      <p:ext uri="{BB962C8B-B14F-4D97-AF65-F5344CB8AC3E}">
        <p14:creationId xmlns:p14="http://schemas.microsoft.com/office/powerpoint/2010/main" val="2257512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53">
                                            <p:txEl>
                                              <p:pRg st="0" end="0"/>
                                            </p:txEl>
                                          </p:spTgt>
                                        </p:tgtEl>
                                        <p:attrNameLst>
                                          <p:attrName>style.visibility</p:attrName>
                                        </p:attrNameLst>
                                      </p:cBhvr>
                                      <p:to>
                                        <p:strVal val="visible"/>
                                      </p:to>
                                    </p:set>
                                    <p:animEffect transition="in" filter="box(out)">
                                      <p:cBhvr>
                                        <p:cTn id="7" dur="500"/>
                                        <p:tgtEl>
                                          <p:spTgt spid="358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52">
                                            <p:txEl>
                                              <p:pRg st="0" end="0"/>
                                            </p:txEl>
                                          </p:spTgt>
                                        </p:tgtEl>
                                        <p:attrNameLst>
                                          <p:attrName>style.visibility</p:attrName>
                                        </p:attrNameLst>
                                      </p:cBhvr>
                                      <p:to>
                                        <p:strVal val="visible"/>
                                      </p:to>
                                    </p:set>
                                    <p:animEffect transition="in" filter="box(out)">
                                      <p:cBhvr>
                                        <p:cTn id="12" dur="500"/>
                                        <p:tgtEl>
                                          <p:spTgt spid="358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51">
                                            <p:txEl>
                                              <p:pRg st="0" end="0"/>
                                            </p:txEl>
                                          </p:spTgt>
                                        </p:tgtEl>
                                        <p:attrNameLst>
                                          <p:attrName>style.visibility</p:attrName>
                                        </p:attrNameLst>
                                      </p:cBhvr>
                                      <p:to>
                                        <p:strVal val="visible"/>
                                      </p:to>
                                    </p:set>
                                    <p:animEffect transition="in" filter="box(out)">
                                      <p:cBhvr>
                                        <p:cTn id="17" dur="500"/>
                                        <p:tgtEl>
                                          <p:spTgt spid="35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uild="p" autoUpdateAnimBg="0"/>
      <p:bldP spid="35852" grpId="0" build="p" autoUpdateAnimBg="0"/>
      <p:bldP spid="3585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4000" b="1" dirty="0">
                <a:solidFill>
                  <a:srgbClr val="000000"/>
                </a:solidFill>
              </a:rPr>
              <a:t>لماذا ؟</a:t>
            </a:r>
            <a:endParaRPr lang="en-US" sz="4000" b="1" dirty="0">
              <a:solidFill>
                <a:srgbClr val="000000"/>
              </a:solidFill>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defTabSz="914400" fontAlgn="base">
              <a:spcBef>
                <a:spcPct val="50000"/>
              </a:spcBef>
              <a:spcAft>
                <a:spcPct val="0"/>
              </a:spcAft>
            </a:pPr>
            <a:r>
              <a:rPr lang="ar-JO" sz="7200" dirty="0">
                <a:solidFill>
                  <a:srgbClr val="FFFFFF"/>
                </a:solidFill>
                <a:latin typeface="Arial" charset="0"/>
                <a:ea typeface="ＭＳ Ｐゴシック" charset="0"/>
                <a:cs typeface="ＭＳ Ｐゴシック" charset="0"/>
              </a:rPr>
              <a:t>السبي</a:t>
            </a:r>
            <a:endParaRPr lang="en-US" sz="2800" dirty="0">
              <a:solidFill>
                <a:srgbClr val="000000"/>
              </a:solidFill>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643383" y="3963294"/>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fontAlgn="base">
              <a:spcBef>
                <a:spcPct val="50000"/>
              </a:spcBef>
              <a:spcAft>
                <a:spcPct val="0"/>
              </a:spcAft>
            </a:pPr>
            <a:r>
              <a:rPr lang="ar-JO" sz="5400" b="1" dirty="0">
                <a:solidFill>
                  <a:srgbClr val="000000"/>
                </a:solidFill>
                <a:latin typeface="Arial" charset="0"/>
                <a:ea typeface="ＭＳ Ｐゴシック" charset="0"/>
                <a:cs typeface="ＭＳ Ｐゴシック" charset="0"/>
              </a:rPr>
              <a:t>تث 28</a:t>
            </a:r>
            <a:endParaRPr lang="en-US" sz="5400" b="1" dirty="0">
              <a:solidFill>
                <a:srgbClr val="000000"/>
              </a:solidFill>
              <a:latin typeface="Arial" charset="0"/>
              <a:ea typeface="ＭＳ Ｐゴシック" charset="0"/>
              <a:cs typeface="ＭＳ Ｐゴシック"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5474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7922" name="Title 1"/>
          <p:cNvSpPr>
            <a:spLocks noGrp="1"/>
          </p:cNvSpPr>
          <p:nvPr>
            <p:ph type="title"/>
          </p:nvPr>
        </p:nvSpPr>
        <p:spPr>
          <a:xfrm>
            <a:off x="3131840" y="115888"/>
            <a:ext cx="6048672" cy="792162"/>
          </a:xfrm>
        </p:spPr>
        <p:txBody>
          <a:bodyPr/>
          <a:lstStyle/>
          <a:p>
            <a:pPr algn="l"/>
            <a:r>
              <a:rPr lang="ar-JO" sz="3600" b="1" dirty="0">
                <a:solidFill>
                  <a:srgbClr val="000090"/>
                </a:solidFill>
                <a:latin typeface="Arial" charset="0"/>
                <a:ea typeface="ＭＳ Ｐゴシック" charset="0"/>
              </a:rPr>
              <a:t>البركات</a:t>
            </a:r>
            <a:r>
              <a:rPr lang="en-US" sz="3600" b="1" dirty="0">
                <a:solidFill>
                  <a:srgbClr val="000090"/>
                </a:solidFill>
                <a:latin typeface="Arial" charset="0"/>
                <a:ea typeface="ＭＳ Ｐゴシック" charset="0"/>
              </a:rPr>
              <a:t> </a:t>
            </a:r>
            <a:r>
              <a:rPr lang="ar-JO" sz="3600" b="1" dirty="0">
                <a:solidFill>
                  <a:schemeClr val="bg1"/>
                </a:solidFill>
                <a:latin typeface="Arial" charset="0"/>
                <a:ea typeface="ＭＳ Ｐゴシック" charset="0"/>
              </a:rPr>
              <a:t>اللعنات و</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مباركاً تكون في المدينة </a:t>
            </a:r>
          </a:p>
          <a:p>
            <a:pPr algn="ctr" defTabSz="914400" fontAlgn="base">
              <a:spcBef>
                <a:spcPct val="0"/>
              </a:spcBef>
              <a:spcAft>
                <a:spcPct val="0"/>
              </a:spcAft>
            </a:pPr>
            <a:r>
              <a:rPr lang="ar-JO" sz="2000" b="1" dirty="0">
                <a:solidFill>
                  <a:srgbClr val="000090"/>
                </a:solidFill>
                <a:latin typeface="Arial" charset="0"/>
                <a:cs typeface="Arial" charset="0"/>
              </a:rPr>
              <a:t>و مباركاً تكون في الحقل (3)</a:t>
            </a:r>
            <a:endParaRPr lang="en-US" sz="2000" b="1" dirty="0">
              <a:solidFill>
                <a:srgbClr val="000090"/>
              </a:solidFill>
              <a:latin typeface="Arial"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مباركة تكون ثمرة بطنك</a:t>
            </a:r>
          </a:p>
          <a:p>
            <a:pPr algn="ctr" defTabSz="914400" fontAlgn="base">
              <a:spcBef>
                <a:spcPct val="0"/>
              </a:spcBef>
              <a:spcAft>
                <a:spcPct val="0"/>
              </a:spcAft>
            </a:pPr>
            <a:r>
              <a:rPr lang="ar-JO" sz="2000" b="1" dirty="0">
                <a:solidFill>
                  <a:srgbClr val="000090"/>
                </a:solidFill>
                <a:latin typeface="Arial" charset="0"/>
                <a:cs typeface="Arial" charset="0"/>
              </a:rPr>
              <a:t>و ثمرة أرضك (4)</a:t>
            </a:r>
            <a:endParaRPr lang="en-US" sz="2000" b="1" dirty="0">
              <a:solidFill>
                <a:srgbClr val="000090"/>
              </a:solidFill>
              <a:latin typeface="Arial"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مباركة تكون سلتك </a:t>
            </a:r>
          </a:p>
          <a:p>
            <a:pPr algn="ctr" defTabSz="914400" fontAlgn="base">
              <a:spcBef>
                <a:spcPct val="0"/>
              </a:spcBef>
              <a:spcAft>
                <a:spcPct val="0"/>
              </a:spcAft>
            </a:pPr>
            <a:r>
              <a:rPr lang="ar-JO" sz="2000" b="1" dirty="0">
                <a:solidFill>
                  <a:srgbClr val="000090"/>
                </a:solidFill>
                <a:latin typeface="Arial" charset="0"/>
                <a:cs typeface="Arial" charset="0"/>
              </a:rPr>
              <a:t>و معجنك (5)</a:t>
            </a:r>
            <a:endParaRPr lang="en-US" sz="2000" b="1" dirty="0">
              <a:solidFill>
                <a:srgbClr val="000090"/>
              </a:solidFill>
              <a:latin typeface="Arial"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مباركاً تكون في دخولك</a:t>
            </a:r>
          </a:p>
          <a:p>
            <a:pPr algn="ctr" defTabSz="914400" fontAlgn="base">
              <a:spcBef>
                <a:spcPct val="0"/>
              </a:spcBef>
              <a:spcAft>
                <a:spcPct val="0"/>
              </a:spcAft>
            </a:pPr>
            <a:r>
              <a:rPr lang="ar-JO" sz="2000" b="1" dirty="0">
                <a:solidFill>
                  <a:srgbClr val="000090"/>
                </a:solidFill>
                <a:latin typeface="Arial" charset="0"/>
                <a:cs typeface="Arial" charset="0"/>
              </a:rPr>
              <a:t>و مباركاً تكون في خروجك (6)</a:t>
            </a:r>
            <a:endParaRPr lang="en-US" sz="2000" b="1" dirty="0">
              <a:solidFill>
                <a:srgbClr val="000090"/>
              </a:solidFill>
              <a:latin typeface="Arial" charset="0"/>
              <a:cs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في طريق واحدة يخرجون عليك </a:t>
            </a:r>
          </a:p>
          <a:p>
            <a:pPr algn="ctr" defTabSz="914400" fontAlgn="base">
              <a:spcBef>
                <a:spcPct val="0"/>
              </a:spcBef>
              <a:spcAft>
                <a:spcPct val="0"/>
              </a:spcAft>
            </a:pPr>
            <a:r>
              <a:rPr lang="ar-JO" sz="2000" b="1" dirty="0">
                <a:solidFill>
                  <a:srgbClr val="000090"/>
                </a:solidFill>
                <a:latin typeface="Arial" charset="0"/>
                <a:cs typeface="Arial" charset="0"/>
              </a:rPr>
              <a:t>و في سبع طرق يهربون أمامك (7)</a:t>
            </a:r>
            <a:endParaRPr lang="en-US" sz="2000" b="1" dirty="0">
              <a:solidFill>
                <a:srgbClr val="000090"/>
              </a:solidFill>
              <a:latin typeface="Arial"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000090"/>
                </a:solidFill>
                <a:latin typeface="Arial" charset="0"/>
                <a:cs typeface="Arial" charset="0"/>
              </a:rPr>
              <a:t>فتقرض أمماً كثيرة </a:t>
            </a:r>
          </a:p>
          <a:p>
            <a:pPr algn="ctr" defTabSz="914400" fontAlgn="base">
              <a:spcBef>
                <a:spcPct val="0"/>
              </a:spcBef>
              <a:spcAft>
                <a:spcPct val="0"/>
              </a:spcAft>
            </a:pPr>
            <a:r>
              <a:rPr lang="ar-JO" sz="2000" b="1" dirty="0">
                <a:solidFill>
                  <a:srgbClr val="000090"/>
                </a:solidFill>
                <a:latin typeface="Arial" charset="0"/>
                <a:cs typeface="Arial" charset="0"/>
              </a:rPr>
              <a:t>و أنت لا تقترض (12)</a:t>
            </a:r>
            <a:endParaRPr lang="en-US" sz="2000" b="1" dirty="0">
              <a:solidFill>
                <a:srgbClr val="000090"/>
              </a:solidFill>
              <a:latin typeface="Arial"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ملعوناً تكون في المدينة</a:t>
            </a:r>
          </a:p>
          <a:p>
            <a:pPr algn="ctr" defTabSz="914400" fontAlgn="base">
              <a:spcBef>
                <a:spcPct val="0"/>
              </a:spcBef>
              <a:spcAft>
                <a:spcPct val="0"/>
              </a:spcAft>
            </a:pPr>
            <a:r>
              <a:rPr lang="ar-JO" sz="2000" b="1" dirty="0">
                <a:solidFill>
                  <a:srgbClr val="FFFFFF"/>
                </a:solidFill>
                <a:latin typeface="Arial" charset="0"/>
                <a:cs typeface="Arial" charset="0"/>
              </a:rPr>
              <a:t>و ملعوناً تكون في الحقل (16)</a:t>
            </a:r>
            <a:endParaRPr lang="en-US" sz="2000" b="1" dirty="0">
              <a:solidFill>
                <a:srgbClr val="FFFFFF"/>
              </a:solidFill>
              <a:latin typeface="Arial"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ملعونة تكون ثمرة بطنك</a:t>
            </a:r>
          </a:p>
          <a:p>
            <a:pPr algn="ctr" defTabSz="914400" fontAlgn="base">
              <a:spcBef>
                <a:spcPct val="0"/>
              </a:spcBef>
              <a:spcAft>
                <a:spcPct val="0"/>
              </a:spcAft>
            </a:pPr>
            <a:r>
              <a:rPr lang="ar-JO" sz="2000" b="1" dirty="0">
                <a:solidFill>
                  <a:srgbClr val="FFFFFF"/>
                </a:solidFill>
                <a:latin typeface="Arial" charset="0"/>
                <a:cs typeface="Arial" charset="0"/>
              </a:rPr>
              <a:t>و ثمرة أرضك (18)</a:t>
            </a:r>
            <a:endParaRPr lang="en-US" sz="2000" b="1" dirty="0">
              <a:solidFill>
                <a:srgbClr val="FFFFFF"/>
              </a:solidFill>
              <a:latin typeface="Arial"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ملعونة تكون سلتك</a:t>
            </a:r>
          </a:p>
          <a:p>
            <a:pPr algn="ctr" defTabSz="914400" fontAlgn="base">
              <a:spcBef>
                <a:spcPct val="0"/>
              </a:spcBef>
              <a:spcAft>
                <a:spcPct val="0"/>
              </a:spcAft>
            </a:pPr>
            <a:r>
              <a:rPr lang="ar-JO" sz="2000" b="1" dirty="0">
                <a:solidFill>
                  <a:srgbClr val="FFFFFF"/>
                </a:solidFill>
                <a:latin typeface="Arial" charset="0"/>
                <a:cs typeface="Arial" charset="0"/>
              </a:rPr>
              <a:t>و معجنك (17)</a:t>
            </a:r>
            <a:endParaRPr lang="en-US" sz="2000" b="1" dirty="0">
              <a:solidFill>
                <a:srgbClr val="FFFFFF"/>
              </a:solidFill>
              <a:latin typeface="Arial"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ملعوناً تكون في دخولك</a:t>
            </a:r>
          </a:p>
          <a:p>
            <a:pPr algn="ctr" defTabSz="914400" fontAlgn="base">
              <a:spcBef>
                <a:spcPct val="0"/>
              </a:spcBef>
              <a:spcAft>
                <a:spcPct val="0"/>
              </a:spcAft>
            </a:pPr>
            <a:r>
              <a:rPr lang="ar-JO" sz="2000" b="1" dirty="0">
                <a:solidFill>
                  <a:srgbClr val="FFFFFF"/>
                </a:solidFill>
                <a:latin typeface="Arial" charset="0"/>
                <a:cs typeface="Arial" charset="0"/>
              </a:rPr>
              <a:t>و ملعوناً تكون في خروجك (19)</a:t>
            </a:r>
            <a:endParaRPr lang="en-US" sz="2000" b="1" dirty="0">
              <a:solidFill>
                <a:srgbClr val="FFFFFF"/>
              </a:solidFill>
              <a:latin typeface="Arial"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في طريق واحدة تخرج عليهم</a:t>
            </a:r>
          </a:p>
          <a:p>
            <a:pPr algn="ctr" defTabSz="914400" fontAlgn="base">
              <a:spcBef>
                <a:spcPct val="0"/>
              </a:spcBef>
              <a:spcAft>
                <a:spcPct val="0"/>
              </a:spcAft>
            </a:pPr>
            <a:r>
              <a:rPr lang="ar-JO" sz="2000" b="1" dirty="0">
                <a:solidFill>
                  <a:srgbClr val="FFFFFF"/>
                </a:solidFill>
                <a:latin typeface="Arial" charset="0"/>
                <a:cs typeface="Arial" charset="0"/>
              </a:rPr>
              <a:t>و في سبع طرق تهرب أمامهم (25)</a:t>
            </a:r>
            <a:endParaRPr lang="en-US" sz="2000" b="1" dirty="0">
              <a:solidFill>
                <a:srgbClr val="FFFFFF"/>
              </a:solidFill>
              <a:latin typeface="Arial"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000" b="1" dirty="0">
                <a:solidFill>
                  <a:srgbClr val="FFFFFF"/>
                </a:solidFill>
                <a:latin typeface="Arial" charset="0"/>
                <a:cs typeface="Arial" charset="0"/>
              </a:rPr>
              <a:t>هو يقرضك </a:t>
            </a:r>
          </a:p>
          <a:p>
            <a:pPr algn="ctr" defTabSz="914400" fontAlgn="base">
              <a:spcBef>
                <a:spcPct val="0"/>
              </a:spcBef>
              <a:spcAft>
                <a:spcPct val="0"/>
              </a:spcAft>
            </a:pPr>
            <a:r>
              <a:rPr lang="ar-JO" sz="2000" b="1" dirty="0">
                <a:solidFill>
                  <a:srgbClr val="FFFFFF"/>
                </a:solidFill>
                <a:latin typeface="Arial" charset="0"/>
                <a:cs typeface="Arial" charset="0"/>
              </a:rPr>
              <a:t>و أنت لا تقرضه (44)</a:t>
            </a:r>
            <a:endParaRPr lang="en-US" sz="2000" b="1" dirty="0">
              <a:solidFill>
                <a:srgbClr val="FFFFFF"/>
              </a:solidFill>
              <a:latin typeface="Arial" charset="0"/>
              <a:cs typeface="Arial" charset="0"/>
            </a:endParaRP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b="1" dirty="0">
                <a:solidFill>
                  <a:srgbClr val="FFFFFF"/>
                </a:solidFill>
              </a:rPr>
              <a:t>154</a:t>
            </a:r>
            <a:br>
              <a:rPr lang="en-US" b="1" dirty="0">
                <a:solidFill>
                  <a:srgbClr val="FFFFFF"/>
                </a:solidFill>
              </a:rPr>
            </a:br>
            <a:r>
              <a:rPr lang="ar-JO" b="1" dirty="0">
                <a:solidFill>
                  <a:srgbClr val="FFFFFF"/>
                </a:solidFill>
              </a:rPr>
              <a:t>220</a:t>
            </a:r>
            <a:endParaRPr lang="en-US"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r>
              <a:rPr lang="ar-JO" sz="3600" b="1" dirty="0">
                <a:solidFill>
                  <a:srgbClr val="000090"/>
                </a:solidFill>
                <a:latin typeface="Arial" charset="0"/>
                <a:ea typeface="ＭＳ Ｐゴシック" charset="0"/>
              </a:rPr>
              <a:t>تث 28</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54680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387D185-7964-0D32-7826-06570294E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16-17</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a:extLst>
              <a:ext uri="{FF2B5EF4-FFF2-40B4-BE49-F238E27FC236}">
                <a16:creationId xmlns:a16="http://schemas.microsoft.com/office/drawing/2014/main" id="{70D355FA-67BE-EAD9-E1A6-DFAAA3B43075}"/>
              </a:ext>
            </a:extLst>
          </p:cNvPr>
          <p:cNvSpPr txBox="1">
            <a:spLocks/>
          </p:cNvSpPr>
          <p:nvPr/>
        </p:nvSpPr>
        <p:spPr bwMode="auto">
          <a:xfrm>
            <a:off x="5486400" y="0"/>
            <a:ext cx="3675249" cy="595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ar-JO" sz="4000" b="1" dirty="0">
                <a:solidFill>
                  <a:srgbClr val="FFFFFF"/>
                </a:solidFill>
                <a:latin typeface="Arial" panose="020B0604020202020204" pitchFamily="34" charset="0"/>
                <a:ea typeface="MS PGothic" charset="0"/>
                <a:cs typeface="Arial" panose="020B0604020202020204" pitchFamily="34" charset="0"/>
              </a:rPr>
              <a:t>وَيَكُونُ فِي ذَلِكَ الْيَوْمِ يَقُولُ الرَّبُّ أَنَّكِ تَدْعِينَنِي «رَجُلِي» وَلاَ تَدْعِينَنِي بَعْدُ «بَعْلِي». وَأَنْزِعُ أَسْمَاءَ الْبَعْلِيمِ مِنْ فَمِهَا فَلاَ تُذْكَرُ أَيْضاً بِأَسْمَائِهَا. </a:t>
            </a:r>
            <a:endParaRPr lang="en-US" sz="4000" b="1" dirty="0">
              <a:solidFill>
                <a:srgbClr val="FFFFFF"/>
              </a:solidFill>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51152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6151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الإسترداد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3: 1 </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و قال الرب لي : </a:t>
            </a:r>
          </a:p>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اذهب أيضاً أحبب امرأة </a:t>
            </a:r>
          </a:p>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حبيبة صاحب و زانية </a:t>
            </a:r>
          </a:p>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كمحبة الرب لبني إسرائيل </a:t>
            </a:r>
          </a:p>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و هم ملتفتون إلى آلهة أخرى </a:t>
            </a:r>
          </a:p>
          <a:p>
            <a:pPr algn="ctr" eaLnBrk="0" fontAlgn="base" hangingPunct="0">
              <a:lnSpc>
                <a:spcPct val="95000"/>
              </a:lnSpc>
              <a:spcBef>
                <a:spcPct val="0"/>
              </a:spcBef>
              <a:spcAft>
                <a:spcPct val="0"/>
              </a:spcAft>
              <a:buClr>
                <a:srgbClr val="000000"/>
              </a:buClr>
              <a:buSzPct val="100000"/>
            </a:pPr>
            <a:r>
              <a:rPr lang="ar-JO" sz="3600" b="1" dirty="0">
                <a:solidFill>
                  <a:srgbClr val="FFFFFF"/>
                </a:solidFill>
                <a:latin typeface="Arial" panose="020B0604020202020204" pitchFamily="34" charset="0"/>
                <a:ea typeface="MS PGothic" charset="0"/>
                <a:cs typeface="Arial" panose="020B0604020202020204" pitchFamily="34" charset="0"/>
              </a:rPr>
              <a:t>و محبون لأقراص الزبيب</a:t>
            </a:r>
            <a:endParaRPr lang="en-US" sz="3600" b="1" dirty="0">
              <a:solidFill>
                <a:srgbClr val="FFFFFF"/>
              </a:solidFill>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4210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1610435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3: 2-3</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2 فاشتريتها لنفسي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بخمسة عشر شاقل فضة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و بحومر و لثك شعير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3 و قلت لها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تقعدين أياماً كثيرة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لا تزني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و لا تكوني لرجل </a:t>
            </a:r>
          </a:p>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و أنا كذلك لك</a:t>
            </a:r>
            <a:endParaRPr lang="en-US" sz="2800" b="1" dirty="0">
              <a:solidFill>
                <a:srgbClr val="FFFFFF"/>
              </a:solidFill>
              <a:latin typeface="Arial" charset="0"/>
              <a:ea typeface="MS PGothic" charset="0"/>
              <a:cs typeface="MS PGothic" charset="0"/>
            </a:endParaRPr>
          </a:p>
        </p:txBody>
      </p:sp>
    </p:spTree>
    <p:extLst>
      <p:ext uri="{BB962C8B-B14F-4D97-AF65-F5344CB8AC3E}">
        <p14:creationId xmlns:p14="http://schemas.microsoft.com/office/powerpoint/2010/main" val="138239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4419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b="1" dirty="0">
                <a:solidFill>
                  <a:srgbClr val="000000"/>
                </a:solidFill>
                <a:effectLst>
                  <a:outerShdw blurRad="38100" dist="38100" dir="2700000" algn="tl">
                    <a:srgbClr val="FFFFFF"/>
                  </a:outerShdw>
                </a:effectLst>
                <a:latin typeface="Arial" charset="0"/>
                <a:cs typeface="Arial" charset="0"/>
              </a:rPr>
              <a:t>جومر الزانية</a:t>
            </a:r>
            <a:br>
              <a:rPr lang="en-US" b="1" dirty="0">
                <a:solidFill>
                  <a:srgbClr val="000000"/>
                </a:solidFill>
                <a:effectLst>
                  <a:outerShdw blurRad="38100" dist="38100" dir="2700000" algn="tl">
                    <a:srgbClr val="FFFFFF"/>
                  </a:outerShdw>
                </a:effectLst>
                <a:latin typeface="Arial" charset="0"/>
                <a:cs typeface="Arial" charset="0"/>
              </a:rPr>
            </a:br>
            <a:r>
              <a:rPr lang="en-US" b="1" dirty="0">
                <a:solidFill>
                  <a:srgbClr val="000000"/>
                </a:solidFill>
                <a:effectLst>
                  <a:outerShdw blurRad="38100" dist="38100" dir="2700000" algn="tl">
                    <a:srgbClr val="FFFFFF"/>
                  </a:outerShdw>
                </a:effectLst>
                <a:latin typeface="Arial" charset="0"/>
                <a:cs typeface="Arial" charset="0"/>
              </a:rPr>
              <a:t>(</a:t>
            </a:r>
            <a:r>
              <a:rPr lang="ar-JO" b="1" dirty="0">
                <a:solidFill>
                  <a:srgbClr val="000000"/>
                </a:solidFill>
                <a:effectLst>
                  <a:outerShdw blurRad="38100" dist="38100" dir="2700000" algn="tl">
                    <a:srgbClr val="FFFFFF"/>
                  </a:outerShdw>
                </a:effectLst>
                <a:latin typeface="Arial" charset="0"/>
                <a:cs typeface="Arial" charset="0"/>
              </a:rPr>
              <a:t>هو 3: 2</a:t>
            </a:r>
            <a:r>
              <a:rPr lang="en-US" b="1" dirty="0">
                <a:solidFill>
                  <a:srgbClr val="000000"/>
                </a:solidFill>
                <a:effectLst>
                  <a:outerShdw blurRad="38100" dist="38100" dir="2700000" algn="tl">
                    <a:srgbClr val="FFFFFF"/>
                  </a:outerShdw>
                </a:effectLst>
                <a:latin typeface="Arial" charset="0"/>
                <a:cs typeface="Arial" charset="0"/>
              </a:rPr>
              <a:t>)</a:t>
            </a:r>
          </a:p>
        </p:txBody>
      </p:sp>
      <p:sp>
        <p:nvSpPr>
          <p:cNvPr id="6148" name="Text Box 4"/>
          <p:cNvSpPr txBox="1">
            <a:spLocks noChangeArrowheads="1"/>
          </p:cNvSpPr>
          <p:nvPr/>
        </p:nvSpPr>
        <p:spPr bwMode="auto">
          <a:xfrm>
            <a:off x="5181600" y="228600"/>
            <a:ext cx="4038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b="1" dirty="0">
                <a:solidFill>
                  <a:srgbClr val="000000"/>
                </a:solidFill>
                <a:effectLst>
                  <a:outerShdw blurRad="38100" dist="38100" dir="2700000" algn="tl">
                    <a:srgbClr val="FFFFFF"/>
                  </a:outerShdw>
                </a:effectLst>
                <a:latin typeface="Arial" charset="0"/>
                <a:cs typeface="Arial" charset="0"/>
              </a:rPr>
              <a:t>إسرائيل الزانية</a:t>
            </a:r>
            <a:br>
              <a:rPr lang="en-US" b="1" dirty="0">
                <a:solidFill>
                  <a:srgbClr val="000000"/>
                </a:solidFill>
                <a:effectLst>
                  <a:outerShdw blurRad="38100" dist="38100" dir="2700000" algn="tl">
                    <a:srgbClr val="FFFFFF"/>
                  </a:outerShdw>
                </a:effectLst>
                <a:latin typeface="Arial" charset="0"/>
                <a:cs typeface="Arial" charset="0"/>
              </a:rPr>
            </a:br>
            <a:r>
              <a:rPr lang="en-US" b="1" dirty="0">
                <a:solidFill>
                  <a:srgbClr val="000000"/>
                </a:solidFill>
                <a:effectLst>
                  <a:outerShdw blurRad="38100" dist="38100" dir="2700000" algn="tl">
                    <a:srgbClr val="FFFFFF"/>
                  </a:outerShdw>
                </a:effectLst>
                <a:latin typeface="Arial" charset="0"/>
                <a:cs typeface="Arial" charset="0"/>
              </a:rPr>
              <a:t>(</a:t>
            </a:r>
            <a:r>
              <a:rPr lang="ar-JO" b="1" dirty="0">
                <a:solidFill>
                  <a:srgbClr val="000000"/>
                </a:solidFill>
                <a:effectLst>
                  <a:outerShdw blurRad="38100" dist="38100" dir="2700000" algn="tl">
                    <a:srgbClr val="FFFFFF"/>
                  </a:outerShdw>
                </a:effectLst>
                <a:latin typeface="Arial" charset="0"/>
                <a:cs typeface="Arial" charset="0"/>
              </a:rPr>
              <a:t>إر 3: 1-5</a:t>
            </a:r>
            <a:r>
              <a:rPr lang="en-US" b="1" dirty="0">
                <a:solidFill>
                  <a:srgbClr val="000000"/>
                </a:solidFill>
                <a:effectLst>
                  <a:outerShdw blurRad="38100" dist="38100" dir="2700000" algn="tl">
                    <a:srgbClr val="FFFFFF"/>
                  </a:outerShdw>
                </a:effectLst>
                <a:latin typeface="Arial" charset="0"/>
                <a:cs typeface="Arial" charset="0"/>
              </a:rPr>
              <a:t>)</a:t>
            </a:r>
          </a:p>
        </p:txBody>
      </p:sp>
      <p:grpSp>
        <p:nvGrpSpPr>
          <p:cNvPr id="2" name="Group 13"/>
          <p:cNvGrpSpPr>
            <a:grpSpLocks/>
          </p:cNvGrpSpPr>
          <p:nvPr/>
        </p:nvGrpSpPr>
        <p:grpSpPr bwMode="auto">
          <a:xfrm>
            <a:off x="762000" y="838200"/>
            <a:ext cx="6024563" cy="1949450"/>
            <a:chOff x="762000" y="838200"/>
            <a:chExt cx="6024563" cy="1949450"/>
          </a:xfrm>
        </p:grpSpPr>
        <p:graphicFrame>
          <p:nvGraphicFramePr>
            <p:cNvPr id="273419" name="Object 3"/>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spid="_x0000_s6308" name="Clip" r:id="rId3" imgW="4571280" imgH="3245400" progId="">
                    <p:embed/>
                  </p:oleObj>
                </mc:Choice>
                <mc:Fallback>
                  <p:oleObj name="Clip" r:id="rId3" imgW="4571280" imgH="3245400" progId="">
                    <p:embed/>
                    <p:pic>
                      <p:nvPicPr>
                        <p:cNvPr id="0" name="Picture 1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effectLst>
                          <a:outerShdw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2" name="Text Box 8"/>
            <p:cNvSpPr txBox="1">
              <a:spLocks noChangeArrowheads="1"/>
            </p:cNvSpPr>
            <p:nvPr/>
          </p:nvSpPr>
          <p:spPr bwMode="auto">
            <a:xfrm>
              <a:off x="762000" y="1447800"/>
              <a:ext cx="3405188"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50000"/>
                </a:spcBef>
                <a:spcAft>
                  <a:spcPct val="0"/>
                </a:spcAft>
                <a:defRPr/>
              </a:pPr>
              <a:r>
                <a:rPr lang="ar-JO" sz="2800" b="1" dirty="0">
                  <a:solidFill>
                    <a:srgbClr val="000000"/>
                  </a:solidFill>
                  <a:latin typeface="Arial"/>
                  <a:ea typeface="ＭＳ Ｐゴシック" charset="0"/>
                  <a:cs typeface="Arial"/>
                </a:rPr>
                <a:t>15 شاقل فضة</a:t>
              </a:r>
              <a:endParaRPr lang="en-US" sz="2800" b="1" dirty="0">
                <a:solidFill>
                  <a:srgbClr val="000000"/>
                </a:solidFill>
                <a:latin typeface="Arial"/>
                <a:ea typeface="ＭＳ Ｐゴシック" charset="0"/>
                <a:cs typeface="Arial"/>
              </a:endParaRPr>
            </a:p>
          </p:txBody>
        </p:sp>
      </p:grpSp>
      <p:grpSp>
        <p:nvGrpSpPr>
          <p:cNvPr id="3" name="Group 14"/>
          <p:cNvGrpSpPr>
            <a:grpSpLocks/>
          </p:cNvGrpSpPr>
          <p:nvPr/>
        </p:nvGrpSpPr>
        <p:grpSpPr bwMode="auto">
          <a:xfrm>
            <a:off x="762000" y="2819400"/>
            <a:ext cx="5656263" cy="2073275"/>
            <a:chOff x="762000" y="2819400"/>
            <a:chExt cx="5656263" cy="2073275"/>
          </a:xfrm>
        </p:grpSpPr>
        <p:sp>
          <p:nvSpPr>
            <p:cNvPr id="6154" name="Text Box 10"/>
            <p:cNvSpPr txBox="1">
              <a:spLocks noChangeArrowheads="1"/>
            </p:cNvSpPr>
            <p:nvPr/>
          </p:nvSpPr>
          <p:spPr bwMode="auto">
            <a:xfrm>
              <a:off x="762000" y="3060700"/>
              <a:ext cx="3667125"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2800" b="1" dirty="0">
                  <a:solidFill>
                    <a:srgbClr val="000000"/>
                  </a:solidFill>
                  <a:latin typeface="Arial" charset="0"/>
                  <a:cs typeface="Arial" charset="0"/>
                </a:rPr>
                <a:t>+ حومر و لثك شعير</a:t>
              </a:r>
              <a:endParaRPr lang="en-US" sz="2800" b="1" dirty="0">
                <a:solidFill>
                  <a:srgbClr val="000000"/>
                </a:solidFill>
                <a:latin typeface="Arial" charset="0"/>
                <a:cs typeface="Arial" charset="0"/>
              </a:endParaRPr>
            </a:p>
          </p:txBody>
        </p:sp>
        <p:graphicFrame>
          <p:nvGraphicFramePr>
            <p:cNvPr id="273418" name="Object 2"/>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spid="_x0000_s6309" name="Clip" r:id="rId5" imgW="3346200" imgH="3456000" progId="">
                    <p:embed/>
                  </p:oleObj>
                </mc:Choice>
                <mc:Fallback>
                  <p:oleObj name="Clip" r:id="rId5" imgW="3346200" imgH="3456000" progId="">
                    <p:embed/>
                    <p:pic>
                      <p:nvPicPr>
                        <p:cNvPr id="0" name="Picture 1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effectLst>
                          <a:outerShdw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6158" name="Text Box 14"/>
          <p:cNvSpPr txBox="1">
            <a:spLocks noChangeArrowheads="1"/>
          </p:cNvSpPr>
          <p:nvPr/>
        </p:nvSpPr>
        <p:spPr bwMode="auto">
          <a:xfrm>
            <a:off x="893763" y="4953000"/>
            <a:ext cx="4059237" cy="5238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50000"/>
              </a:spcBef>
              <a:spcAft>
                <a:spcPct val="0"/>
              </a:spcAft>
              <a:defRPr/>
            </a:pPr>
            <a:r>
              <a:rPr lang="ar-JO" sz="2800" b="1" dirty="0">
                <a:solidFill>
                  <a:srgbClr val="000000"/>
                </a:solidFill>
                <a:latin typeface="Arial"/>
                <a:ea typeface="ＭＳ Ｐゴシック" charset="0"/>
                <a:cs typeface="Arial"/>
              </a:rPr>
              <a:t>= جومر الخائنة</a:t>
            </a:r>
            <a:endParaRPr lang="en-US" sz="2800" b="1" dirty="0">
              <a:solidFill>
                <a:srgbClr val="000000"/>
              </a:solidFill>
              <a:latin typeface="Arial"/>
              <a:ea typeface="ＭＳ Ｐゴシック" charset="0"/>
              <a:cs typeface="Arial"/>
            </a:endParaRP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8"/>
              </a:schemeClr>
            </a:outerShdw>
          </a:effectLst>
        </p:spPr>
        <p:txBody>
          <a:bodyPr wrap="none" anchor="ct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هوشع 3: 2</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0668" name="Title 13"/>
          <p:cNvSpPr>
            <a:spLocks noGrp="1"/>
          </p:cNvSpPr>
          <p:nvPr>
            <p:ph type="title" idx="4294967295"/>
          </p:nvPr>
        </p:nvSpPr>
        <p:spPr>
          <a:xfrm>
            <a:off x="609600" y="6096000"/>
            <a:ext cx="7772400" cy="762000"/>
          </a:xfrm>
        </p:spPr>
        <p:txBody>
          <a:bodyPr/>
          <a:lstStyle/>
          <a:p>
            <a:pPr>
              <a:defRPr/>
            </a:pPr>
            <a:r>
              <a:rPr lang="ar-JO" dirty="0">
                <a:effectLst>
                  <a:outerShdw blurRad="38100" dist="38100" dir="2700000" algn="tl">
                    <a:srgbClr val="FFFFFF"/>
                  </a:outerShdw>
                </a:effectLst>
                <a:latin typeface="Arial" charset="0"/>
                <a:ea typeface="ＭＳ Ｐゴシック" charset="0"/>
                <a:cs typeface="Arial" charset="0"/>
              </a:rPr>
              <a:t>ثمن الفداء</a:t>
            </a:r>
            <a:endParaRPr lang="en-US" dirty="0">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0528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p:bldP spid="61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ar-JO" sz="2800" b="1" dirty="0">
                <a:solidFill>
                  <a:srgbClr val="FFFFFF"/>
                </a:solidFill>
                <a:latin typeface="Arial" charset="0"/>
                <a:ea typeface="MS PGothic" charset="0"/>
                <a:cs typeface="MS PGothic" charset="0"/>
              </a:rPr>
              <a:t>4 لأن بني إسرائيل سيقعدون اياماً كثيرة بلا ملك و بلا رئيس و بلا ذبيحة و بلا تمثال و بلا أفود و ترافيم 5 بعد ذلك يعود بنو إسرائيل و يطلبون الرب إلههم و داود ملكهم و يفزعون إلى الرب و إلى جوده في آخر الأيام</a:t>
            </a:r>
            <a:endParaRPr lang="en-US" sz="2800" b="1" dirty="0">
              <a:solidFill>
                <a:srgbClr val="FFFFFF"/>
              </a:solidFill>
              <a:latin typeface="Arial" charset="0"/>
              <a:ea typeface="MS PGothic" charset="0"/>
              <a:cs typeface="MS PGothic" charset="0"/>
            </a:endParaRP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3: 4-5</a:t>
            </a:r>
            <a:endParaRPr lang="en-US" sz="3600" b="1"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37892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71513" y="0"/>
            <a:ext cx="7862887" cy="914400"/>
          </a:xfrm>
          <a:solidFill>
            <a:srgbClr val="000000"/>
          </a:solidFill>
        </p:spPr>
        <p:txBody>
          <a:bodyPr/>
          <a:lstStyle/>
          <a:p>
            <a:r>
              <a:rPr lang="en-US" sz="3600" i="1" dirty="0">
                <a:solidFill>
                  <a:srgbClr val="EAEAEA"/>
                </a:solidFill>
                <a:latin typeface="Arial" charset="0"/>
                <a:ea typeface="ＭＳ Ｐゴシック" charset="0"/>
              </a:rPr>
              <a:t>Hesed </a:t>
            </a:r>
            <a:r>
              <a:rPr lang="en-US" sz="6000" dirty="0">
                <a:solidFill>
                  <a:srgbClr val="EAEAEA"/>
                </a:solidFill>
                <a:latin typeface="Bwhebb" charset="0"/>
                <a:ea typeface="ＭＳ Ｐゴシック" charset="0"/>
                <a:cs typeface="ＭＳ Ｐゴシック" charset="0"/>
              </a:rPr>
              <a:t>ds,x,</a:t>
            </a:r>
            <a:endParaRPr lang="en-US" dirty="0">
              <a:solidFill>
                <a:srgbClr val="EAEAEA"/>
              </a:solidFill>
              <a:latin typeface="Bwhebb" charset="0"/>
              <a:ea typeface="ＭＳ Ｐゴシック" charset="0"/>
              <a:cs typeface="ＭＳ Ｐゴシック" charset="0"/>
            </a:endParaRPr>
          </a:p>
        </p:txBody>
      </p:sp>
      <p:sp>
        <p:nvSpPr>
          <p:cNvPr id="245762" name="Text Box 4"/>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charset="0"/>
                <a:cs typeface="Arial" charset="0"/>
              </a:rPr>
              <a:t>567</a:t>
            </a:r>
            <a:endParaRPr lang="en-US" b="1" dirty="0">
              <a:solidFill>
                <a:srgbClr val="000000"/>
              </a:solidFill>
              <a:latin typeface="Arial" charset="0"/>
              <a:cs typeface="Arial" charset="0"/>
            </a:endParaRP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defTabSz="914400" eaLnBrk="0" fontAlgn="base" hangingPunct="0">
              <a:spcBef>
                <a:spcPct val="0"/>
              </a:spcBef>
              <a:spcAft>
                <a:spcPct val="0"/>
              </a:spcAft>
              <a:defRPr/>
            </a:pPr>
            <a:r>
              <a:rPr lang="ar-JO" sz="3600" b="1" kern="0" dirty="0">
                <a:solidFill>
                  <a:srgbClr val="EAEAEA"/>
                </a:solidFill>
                <a:latin typeface="Arial"/>
                <a:ea typeface="ＭＳ Ｐゴシック" charset="0"/>
                <a:cs typeface="Arial"/>
              </a:rPr>
              <a:t>الكلمة المفتاحية لهوشع : الإخلاص</a:t>
            </a:r>
            <a:endParaRPr lang="en-US" sz="3600" b="1" kern="0" dirty="0">
              <a:solidFill>
                <a:srgbClr val="EAEAEA"/>
              </a:solidFill>
              <a:latin typeface="Arial"/>
              <a:ea typeface="ＭＳ Ｐゴシック" charset="0"/>
              <a:cs typeface="Arial"/>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3200" b="1" dirty="0">
                <a:solidFill>
                  <a:srgbClr val="EAEAEA"/>
                </a:solidFill>
                <a:latin typeface="Arial" charset="0"/>
                <a:cs typeface="Arial" charset="0"/>
              </a:rPr>
              <a:t>الآية المفتاحية لهوشع</a:t>
            </a:r>
            <a:endParaRPr lang="en-US" sz="3200" b="1" dirty="0">
              <a:solidFill>
                <a:srgbClr val="EAEAEA"/>
              </a:solidFill>
              <a:latin typeface="Arial" charset="0"/>
              <a:cs typeface="Arial" charset="0"/>
            </a:endParaRPr>
          </a:p>
          <a:p>
            <a:pPr algn="ctr" defTabSz="914400" eaLnBrk="0" fontAlgn="base" hangingPunct="0">
              <a:spcBef>
                <a:spcPct val="0"/>
              </a:spcBef>
              <a:spcAft>
                <a:spcPct val="0"/>
              </a:spcAft>
            </a:pPr>
            <a:endParaRPr lang="en-US" sz="3200" b="1" dirty="0">
              <a:solidFill>
                <a:srgbClr val="EAEAEA"/>
              </a:solidFill>
              <a:latin typeface="Arial" charset="0"/>
              <a:cs typeface="Arial" charset="0"/>
            </a:endParaRPr>
          </a:p>
          <a:p>
            <a:pPr algn="ctr" defTabSz="914400" eaLnBrk="0" fontAlgn="base" hangingPunct="0">
              <a:spcBef>
                <a:spcPct val="0"/>
              </a:spcBef>
              <a:spcAft>
                <a:spcPct val="0"/>
              </a:spcAft>
            </a:pPr>
            <a:r>
              <a:rPr lang="ar-JO" altLang="ja-JP" sz="3200" b="1" dirty="0">
                <a:solidFill>
                  <a:srgbClr val="EAEAEA"/>
                </a:solidFill>
                <a:latin typeface="Arial" charset="0"/>
                <a:cs typeface="Arial" charset="0"/>
              </a:rPr>
              <a:t>و أزرعها لنفسي في الأرض </a:t>
            </a:r>
          </a:p>
          <a:p>
            <a:pPr algn="ctr" defTabSz="914400" eaLnBrk="0" fontAlgn="base" hangingPunct="0">
              <a:spcBef>
                <a:spcPct val="0"/>
              </a:spcBef>
              <a:spcAft>
                <a:spcPct val="0"/>
              </a:spcAft>
            </a:pPr>
            <a:r>
              <a:rPr lang="ar-JO" sz="3200" b="1" dirty="0">
                <a:solidFill>
                  <a:srgbClr val="EAEAEA"/>
                </a:solidFill>
                <a:latin typeface="Arial" charset="0"/>
                <a:cs typeface="Arial" charset="0"/>
              </a:rPr>
              <a:t>و أرحم لورحامة</a:t>
            </a:r>
          </a:p>
          <a:p>
            <a:pPr algn="ctr" defTabSz="914400" eaLnBrk="0" fontAlgn="base" hangingPunct="0">
              <a:spcBef>
                <a:spcPct val="0"/>
              </a:spcBef>
              <a:spcAft>
                <a:spcPct val="0"/>
              </a:spcAft>
            </a:pPr>
            <a:r>
              <a:rPr lang="ar-JO" sz="3200" b="1" dirty="0">
                <a:solidFill>
                  <a:srgbClr val="EAEAEA"/>
                </a:solidFill>
                <a:latin typeface="Arial" charset="0"/>
                <a:cs typeface="Arial" charset="0"/>
              </a:rPr>
              <a:t>و أقول للوعمي</a:t>
            </a:r>
          </a:p>
          <a:p>
            <a:pPr algn="ctr" defTabSz="914400" eaLnBrk="0" fontAlgn="base" hangingPunct="0">
              <a:spcBef>
                <a:spcPct val="0"/>
              </a:spcBef>
              <a:spcAft>
                <a:spcPct val="0"/>
              </a:spcAft>
            </a:pPr>
            <a:r>
              <a:rPr lang="ar-JO" sz="3200" b="1" dirty="0">
                <a:solidFill>
                  <a:srgbClr val="EAEAEA"/>
                </a:solidFill>
                <a:latin typeface="Arial" charset="0"/>
                <a:cs typeface="Arial" charset="0"/>
              </a:rPr>
              <a:t>أنت شعبي</a:t>
            </a:r>
          </a:p>
          <a:p>
            <a:pPr algn="ctr" defTabSz="914400" eaLnBrk="0" fontAlgn="base" hangingPunct="0">
              <a:spcBef>
                <a:spcPct val="0"/>
              </a:spcBef>
              <a:spcAft>
                <a:spcPct val="0"/>
              </a:spcAft>
            </a:pPr>
            <a:r>
              <a:rPr lang="ar-JO" sz="3200" b="1" dirty="0">
                <a:solidFill>
                  <a:srgbClr val="EAEAEA"/>
                </a:solidFill>
                <a:latin typeface="Arial" charset="0"/>
                <a:cs typeface="Arial" charset="0"/>
              </a:rPr>
              <a:t>و هو يقول أنت إلهي</a:t>
            </a:r>
            <a:endParaRPr lang="en-US" sz="3200" b="1" dirty="0">
              <a:solidFill>
                <a:srgbClr val="EAEAEA"/>
              </a:solidFill>
              <a:latin typeface="Arial" charset="0"/>
              <a:cs typeface="Arial"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125009"/>
            <a:ext cx="1425640" cy="2543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838200" y="914400"/>
            <a:ext cx="786288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20000"/>
              </a:spcBef>
              <a:spcAft>
                <a:spcPct val="0"/>
              </a:spcAft>
              <a:buFontTx/>
              <a:buChar char="•"/>
            </a:pPr>
            <a:r>
              <a:rPr lang="en-US" sz="2800" dirty="0">
                <a:solidFill>
                  <a:srgbClr val="000000"/>
                </a:solidFill>
                <a:latin typeface="Arial" charset="0"/>
                <a:cs typeface="Arial" charset="0"/>
              </a:rPr>
              <a:t>KJV: </a:t>
            </a:r>
            <a:r>
              <a:rPr lang="en-US" altLang="ja-JP" sz="2800" dirty="0">
                <a:solidFill>
                  <a:srgbClr val="000000"/>
                </a:solidFill>
                <a:latin typeface="Arial" charset="0"/>
                <a:cs typeface="Arial" charset="0"/>
              </a:rPr>
              <a:t>”</a:t>
            </a:r>
            <a:r>
              <a:rPr lang="ar-JO" sz="2800" dirty="0">
                <a:solidFill>
                  <a:srgbClr val="000000"/>
                </a:solidFill>
                <a:latin typeface="Arial" charset="0"/>
                <a:cs typeface="Arial" charset="0"/>
              </a:rPr>
              <a:t>لطف - محبة</a:t>
            </a:r>
            <a:r>
              <a:rPr lang="en-US" sz="2800" dirty="0">
                <a:solidFill>
                  <a:srgbClr val="000000"/>
                </a:solidFill>
                <a:latin typeface="Arial" charset="0"/>
                <a:cs typeface="Arial" charset="0"/>
              </a:rPr>
              <a:t>,</a:t>
            </a:r>
            <a:r>
              <a:rPr lang="en-US" altLang="ja-JP" sz="2800" dirty="0">
                <a:solidFill>
                  <a:srgbClr val="000000"/>
                </a:solidFill>
                <a:latin typeface="Arial" charset="0"/>
                <a:cs typeface="Arial" charset="0"/>
              </a:rPr>
              <a:t>"</a:t>
            </a:r>
            <a:r>
              <a:rPr lang="en-US" sz="2800" dirty="0">
                <a:solidFill>
                  <a:srgbClr val="000000"/>
                </a:solidFill>
                <a:latin typeface="Arial" charset="0"/>
                <a:cs typeface="Arial" charset="0"/>
              </a:rPr>
              <a:t> </a:t>
            </a:r>
            <a:r>
              <a:rPr lang="en-US" altLang="ja-JP" sz="2800" dirty="0">
                <a:solidFill>
                  <a:srgbClr val="000000"/>
                </a:solidFill>
                <a:latin typeface="Arial" charset="0"/>
                <a:cs typeface="Arial" charset="0"/>
              </a:rPr>
              <a:t>”</a:t>
            </a:r>
            <a:r>
              <a:rPr lang="ar-JO" altLang="ja-JP" sz="2800" dirty="0">
                <a:solidFill>
                  <a:srgbClr val="000000"/>
                </a:solidFill>
                <a:latin typeface="Arial" charset="0"/>
                <a:cs typeface="Arial" charset="0"/>
              </a:rPr>
              <a:t>رحمة</a:t>
            </a:r>
            <a:r>
              <a:rPr lang="en-US" sz="2800" dirty="0">
                <a:solidFill>
                  <a:srgbClr val="000000"/>
                </a:solidFill>
                <a:latin typeface="Arial" charset="0"/>
                <a:cs typeface="Arial" charset="0"/>
              </a:rPr>
              <a:t>,</a:t>
            </a:r>
            <a:r>
              <a:rPr lang="en-US" altLang="ja-JP" sz="2800" dirty="0">
                <a:solidFill>
                  <a:srgbClr val="000000"/>
                </a:solidFill>
                <a:latin typeface="Arial" charset="0"/>
                <a:cs typeface="Arial" charset="0"/>
              </a:rPr>
              <a:t>"</a:t>
            </a:r>
            <a:r>
              <a:rPr lang="en-US" sz="2800" dirty="0">
                <a:solidFill>
                  <a:srgbClr val="000000"/>
                </a:solidFill>
                <a:latin typeface="Arial" charset="0"/>
                <a:cs typeface="Arial" charset="0"/>
              </a:rPr>
              <a:t> </a:t>
            </a:r>
            <a:r>
              <a:rPr lang="en-US" altLang="ja-JP" sz="2800" dirty="0">
                <a:solidFill>
                  <a:srgbClr val="000000"/>
                </a:solidFill>
                <a:latin typeface="Arial" charset="0"/>
                <a:cs typeface="Arial" charset="0"/>
              </a:rPr>
              <a:t>”</a:t>
            </a:r>
            <a:r>
              <a:rPr lang="ar-JO" sz="2800" dirty="0">
                <a:solidFill>
                  <a:srgbClr val="000000"/>
                </a:solidFill>
                <a:latin typeface="Arial" charset="0"/>
                <a:cs typeface="Arial" charset="0"/>
              </a:rPr>
              <a:t>صلاح</a:t>
            </a:r>
            <a:r>
              <a:rPr lang="en-US" altLang="ja-JP" sz="2800" dirty="0">
                <a:solidFill>
                  <a:srgbClr val="000000"/>
                </a:solidFill>
                <a:latin typeface="Arial" charset="0"/>
                <a:cs typeface="Arial" charset="0"/>
              </a:rPr>
              <a:t>"</a:t>
            </a:r>
            <a:endParaRPr lang="en-US" sz="2800" dirty="0">
              <a:solidFill>
                <a:srgbClr val="000000"/>
              </a:solidFill>
              <a:latin typeface="Arial" charset="0"/>
              <a:cs typeface="Arial" charset="0"/>
            </a:endParaRPr>
          </a:p>
          <a:p>
            <a:pPr defTabSz="914400" eaLnBrk="0" fontAlgn="base" hangingPunct="0">
              <a:spcBef>
                <a:spcPct val="20000"/>
              </a:spcBef>
              <a:spcAft>
                <a:spcPct val="0"/>
              </a:spcAft>
              <a:buFontTx/>
              <a:buChar char="•"/>
            </a:pPr>
            <a:r>
              <a:rPr lang="en-US" sz="2800" dirty="0">
                <a:solidFill>
                  <a:srgbClr val="000000"/>
                </a:solidFill>
                <a:latin typeface="Arial" charset="0"/>
                <a:cs typeface="Arial" charset="0"/>
              </a:rPr>
              <a:t>Nelson </a:t>
            </a:r>
            <a:r>
              <a:rPr lang="en-US" sz="2800" dirty="0" err="1">
                <a:solidFill>
                  <a:srgbClr val="000000"/>
                </a:solidFill>
                <a:latin typeface="Arial" charset="0"/>
                <a:cs typeface="Arial" charset="0"/>
              </a:rPr>
              <a:t>Glueck</a:t>
            </a:r>
            <a:r>
              <a:rPr lang="en-US" sz="2800" dirty="0">
                <a:solidFill>
                  <a:srgbClr val="000000"/>
                </a:solidFill>
                <a:latin typeface="Arial" charset="0"/>
                <a:cs typeface="Arial" charset="0"/>
              </a:rPr>
              <a:t> (1927): </a:t>
            </a:r>
            <a:r>
              <a:rPr lang="en-US" altLang="ja-JP" sz="2800" dirty="0">
                <a:solidFill>
                  <a:srgbClr val="000000"/>
                </a:solidFill>
                <a:latin typeface="Arial" charset="0"/>
                <a:cs typeface="Arial" charset="0"/>
              </a:rPr>
              <a:t>”</a:t>
            </a:r>
            <a:r>
              <a:rPr lang="ar-JO" sz="2800" dirty="0">
                <a:solidFill>
                  <a:srgbClr val="000000"/>
                </a:solidFill>
                <a:latin typeface="Arial" charset="0"/>
                <a:cs typeface="Arial" charset="0"/>
              </a:rPr>
              <a:t>الإخلاص للعهد</a:t>
            </a:r>
            <a:r>
              <a:rPr lang="en-US" altLang="ja-JP" sz="2800" dirty="0">
                <a:solidFill>
                  <a:srgbClr val="000000"/>
                </a:solidFill>
                <a:latin typeface="Arial" charset="0"/>
                <a:cs typeface="Arial" charset="0"/>
              </a:rPr>
              <a:t>"</a:t>
            </a:r>
            <a:endParaRPr lang="en-US" sz="2800" dirty="0">
              <a:solidFill>
                <a:srgbClr val="000000"/>
              </a:solidFill>
              <a:latin typeface="Arial" charset="0"/>
              <a:cs typeface="Arial" charset="0"/>
            </a:endParaRPr>
          </a:p>
        </p:txBody>
      </p:sp>
      <p:pic>
        <p:nvPicPr>
          <p:cNvPr id="3" name="Picture 2">
            <a:extLst>
              <a:ext uri="{FF2B5EF4-FFF2-40B4-BE49-F238E27FC236}">
                <a16:creationId xmlns:a16="http://schemas.microsoft.com/office/drawing/2014/main" id="{454E6FCA-C5A4-5563-374A-5F2EBDDE33AC}"/>
              </a:ext>
            </a:extLst>
          </p:cNvPr>
          <p:cNvPicPr>
            <a:picLocks noChangeAspect="1"/>
          </p:cNvPicPr>
          <p:nvPr/>
        </p:nvPicPr>
        <p:blipFill>
          <a:blip r:embed="rId4"/>
          <a:stretch>
            <a:fillRect/>
          </a:stretch>
        </p:blipFill>
        <p:spPr>
          <a:xfrm>
            <a:off x="4839462" y="76200"/>
            <a:ext cx="1285875" cy="838200"/>
          </a:xfrm>
          <a:prstGeom prst="rect">
            <a:avLst/>
          </a:prstGeom>
        </p:spPr>
      </p:pic>
    </p:spTree>
    <p:extLst>
      <p:ext uri="{BB962C8B-B14F-4D97-AF65-F5344CB8AC3E}">
        <p14:creationId xmlns:p14="http://schemas.microsoft.com/office/powerpoint/2010/main" val="1415139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6530223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ar-JO" sz="5400" b="1" dirty="0"/>
              <a:t>البعض الآخر يمثل نموذج الله </a:t>
            </a:r>
            <a:br>
              <a:rPr lang="ar-JO" sz="5400" b="1" dirty="0"/>
            </a:br>
            <a:r>
              <a:rPr lang="ar-JO" sz="5400" b="1" dirty="0"/>
              <a:t>في الولاء لنا.</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1132263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يحفز الله الإخلاص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من خلال </a:t>
            </a:r>
            <a:r>
              <a:rPr lang="ar-JO" sz="4800" b="1" dirty="0">
                <a:solidFill>
                  <a:srgbClr val="FFFF00"/>
                </a:solidFill>
                <a:effectLst>
                  <a:glow rad="127000">
                    <a:schemeClr val="tx1"/>
                  </a:glow>
                </a:effectLst>
                <a:latin typeface="Arial" charset="0"/>
                <a:ea typeface="ＭＳ Ｐゴシック" charset="0"/>
                <a:cs typeface="ＭＳ Ｐゴシック" charset="0"/>
              </a:rPr>
              <a:t>الأمثلة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69469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248834" name="Rectangle 4"/>
          <p:cNvSpPr>
            <a:spLocks noGrp="1" noChangeArrowheads="1"/>
          </p:cNvSpPr>
          <p:nvPr>
            <p:ph type="title"/>
          </p:nvPr>
        </p:nvSpPr>
        <p:spPr>
          <a:xfrm>
            <a:off x="381000" y="152400"/>
            <a:ext cx="7772400" cy="1143000"/>
          </a:xfrm>
          <a:solidFill>
            <a:schemeClr val="tx1"/>
          </a:solidFill>
        </p:spPr>
        <p:txBody>
          <a:bodyPr/>
          <a:lstStyle/>
          <a:p>
            <a:r>
              <a:rPr lang="ar-JO" sz="3600" dirty="0">
                <a:solidFill>
                  <a:schemeClr val="bg1"/>
                </a:solidFill>
                <a:latin typeface="Arial" charset="0"/>
                <a:ea typeface="ＭＳ Ｐゴシック" charset="0"/>
              </a:rPr>
              <a:t>هوشع : إخلاص الله لإسرائيل</a:t>
            </a:r>
            <a:endParaRPr lang="en-US" sz="3600" dirty="0">
              <a:solidFill>
                <a:schemeClr val="bg1"/>
              </a:solidFill>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جومر الخائنة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إسرائيل الخائنة</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هوشع المخلص</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الرب المخلص</a:t>
                      </a:r>
                      <a:endParaRPr kumimoji="0" lang="en-US" sz="24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زواج هوشع</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رسالة هوشع</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شخصي</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وطني</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الإصحاحات 1-3</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الإصحاحات 4-14</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410575" y="87313"/>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outerShdw blurRad="38100" dist="38100" dir="2700000" algn="tl">
                    <a:srgbClr val="000000"/>
                  </a:outerShdw>
                </a:effectLst>
                <a:latin typeface="Arial" charset="0"/>
                <a:cs typeface="Arial" charset="0"/>
              </a:rPr>
              <a:t>565</a:t>
            </a:r>
            <a:endParaRPr lang="en-US"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888525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02" r="5869"/>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2. يحفز الله الإخلاص من خلال </a:t>
            </a:r>
            <a:r>
              <a:rPr lang="ar-JO" sz="4800" b="1" dirty="0">
                <a:solidFill>
                  <a:srgbClr val="FFFF00"/>
                </a:solidFill>
                <a:effectLst>
                  <a:glow rad="127000">
                    <a:schemeClr val="tx1"/>
                  </a:glow>
                </a:effectLst>
                <a:latin typeface="Arial" charset="0"/>
                <a:ea typeface="ＭＳ Ｐゴシック" charset="0"/>
                <a:cs typeface="ＭＳ Ｐゴシック" charset="0"/>
              </a:rPr>
              <a:t>موازنة</a:t>
            </a:r>
            <a:r>
              <a:rPr lang="ar-JO" sz="4800" b="1" dirty="0">
                <a:effectLst>
                  <a:glow rad="127000">
                    <a:schemeClr val="tx1"/>
                  </a:glow>
                </a:effectLst>
                <a:latin typeface="Arial" charset="0"/>
                <a:ea typeface="ＭＳ Ｐゴシック" charset="0"/>
                <a:cs typeface="ＭＳ Ｐゴシック" charset="0"/>
              </a:rPr>
              <a:t> التصحيح و البركة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69469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عاقب الله إسرائيل كما وعد في عهده مع موسى (هوشع 4-13)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4515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هل أنت مخلص لله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17553761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56172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charset="0"/>
                <a:ea typeface="ＭＳ Ｐゴシック" charset="0"/>
                <a:cs typeface="ＭＳ Ｐゴシック" charset="0"/>
              </a:rPr>
              <a:t>اسمعوا قول الرب يا بني إسرائيل إن للرب محاكمة مع سكان الأرض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لأنه لا </a:t>
            </a:r>
            <a:r>
              <a:rPr lang="ar-JO" sz="6000" b="1" dirty="0">
                <a:solidFill>
                  <a:srgbClr val="FFFF00"/>
                </a:solidFill>
                <a:effectLst>
                  <a:glow rad="127000">
                    <a:schemeClr val="tx1"/>
                  </a:glow>
                </a:effectLst>
                <a:latin typeface="Arial" charset="0"/>
                <a:ea typeface="ＭＳ Ｐゴシック" charset="0"/>
                <a:cs typeface="ＭＳ Ｐゴシック" charset="0"/>
              </a:rPr>
              <a:t>أمانة</a:t>
            </a:r>
            <a:r>
              <a:rPr lang="ar-JO" sz="6000" b="1" dirty="0">
                <a:effectLst>
                  <a:glow rad="127000">
                    <a:schemeClr val="tx1"/>
                  </a:glow>
                </a:effectLst>
                <a:latin typeface="Arial" charset="0"/>
                <a:ea typeface="ＭＳ Ｐゴシック" charset="0"/>
                <a:cs typeface="ＭＳ Ｐゴシック" charset="0"/>
              </a:rPr>
              <a:t>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و لا </a:t>
            </a:r>
            <a:r>
              <a:rPr lang="ar-JO" sz="6000" b="1" dirty="0">
                <a:solidFill>
                  <a:srgbClr val="FFFF00"/>
                </a:solidFill>
                <a:effectLst>
                  <a:glow rad="127000">
                    <a:schemeClr val="tx1"/>
                  </a:glow>
                </a:effectLst>
                <a:latin typeface="Arial" charset="0"/>
                <a:ea typeface="ＭＳ Ｐゴシック" charset="0"/>
                <a:cs typeface="ＭＳ Ｐゴシック" charset="0"/>
              </a:rPr>
              <a:t>إحسان</a:t>
            </a:r>
            <a:r>
              <a:rPr lang="ar-JO" sz="6000" b="1" dirty="0">
                <a:effectLst>
                  <a:glow rad="127000">
                    <a:schemeClr val="tx1"/>
                  </a:glow>
                </a:effectLst>
                <a:latin typeface="Arial" charset="0"/>
                <a:ea typeface="ＭＳ Ｐゴシック" charset="0"/>
                <a:cs typeface="ＭＳ Ｐゴシック" charset="0"/>
              </a:rPr>
              <a:t> و لا </a:t>
            </a:r>
            <a:r>
              <a:rPr lang="ar-JO" sz="6000" b="1" dirty="0">
                <a:solidFill>
                  <a:srgbClr val="FFFF00"/>
                </a:solidFill>
                <a:effectLst>
                  <a:glow rad="127000">
                    <a:schemeClr val="tx1"/>
                  </a:glow>
                </a:effectLst>
                <a:latin typeface="Arial" charset="0"/>
                <a:ea typeface="ＭＳ Ｐゴシック" charset="0"/>
                <a:cs typeface="ＭＳ Ｐゴシック" charset="0"/>
              </a:rPr>
              <a:t>معرفة</a:t>
            </a:r>
            <a:r>
              <a:rPr lang="ar-JO" sz="6000" b="1" dirty="0">
                <a:effectLst>
                  <a:glow rad="127000">
                    <a:schemeClr val="tx1"/>
                  </a:glow>
                </a:effectLst>
                <a:latin typeface="Arial" charset="0"/>
                <a:ea typeface="ＭＳ Ｐゴシック" charset="0"/>
                <a:cs typeface="ＭＳ Ｐゴシック" charset="0"/>
              </a:rPr>
              <a:t> الله في الأرض</a:t>
            </a:r>
            <a:endParaRPr lang="en-US" sz="6000" b="1" dirty="0">
              <a:effectLst>
                <a:glow rad="127000">
                  <a:schemeClr val="tx1"/>
                </a:glow>
              </a:effectLst>
              <a:latin typeface="Arial" charset="0"/>
              <a:ea typeface="ＭＳ Ｐゴシック" charset="0"/>
              <a:cs typeface="ＭＳ Ｐゴシック" charset="0"/>
            </a:endParaRP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ar-JO" sz="3600" b="1" dirty="0">
                  <a:solidFill>
                    <a:srgbClr val="000000"/>
                  </a:solidFill>
                  <a:latin typeface="Arial" charset="0"/>
                  <a:ea typeface="ＭＳ Ｐゴシック" charset="0"/>
                  <a:cs typeface="ＭＳ Ｐゴシック" charset="0"/>
                </a:rPr>
                <a:t>4: 4-6: 3</a:t>
              </a:r>
              <a:endParaRPr lang="en-US" sz="3600" b="1" dirty="0">
                <a:solidFill>
                  <a:srgbClr val="000000"/>
                </a:solidFill>
                <a:latin typeface="Arial" charset="0"/>
                <a:ea typeface="ＭＳ Ｐゴシック" charset="0"/>
                <a:cs typeface="ＭＳ Ｐゴシック" charset="0"/>
              </a:endParaRP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9" name="Group 8"/>
          <p:cNvGrpSpPr/>
          <p:nvPr/>
        </p:nvGrpSpPr>
        <p:grpSpPr>
          <a:xfrm>
            <a:off x="2940193" y="4396542"/>
            <a:ext cx="3042365" cy="2240061"/>
            <a:chOff x="47053" y="4396542"/>
            <a:chExt cx="3042365" cy="2240061"/>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ar-JO" sz="3600" b="1" dirty="0">
                  <a:solidFill>
                    <a:srgbClr val="000000"/>
                  </a:solidFill>
                  <a:latin typeface="Arial" charset="0"/>
                  <a:ea typeface="ＭＳ Ｐゴシック" charset="0"/>
                  <a:cs typeface="ＭＳ Ｐゴシック" charset="0"/>
                </a:rPr>
                <a:t>6: 4-11: 11</a:t>
              </a:r>
              <a:endParaRPr lang="en-US" sz="3600" b="1" dirty="0">
                <a:solidFill>
                  <a:srgbClr val="000000"/>
                </a:solidFill>
                <a:latin typeface="Arial" charset="0"/>
                <a:ea typeface="ＭＳ Ｐゴシック" charset="0"/>
                <a:cs typeface="ＭＳ Ｐゴシック" charset="0"/>
              </a:endParaRPr>
            </a:p>
          </p:txBody>
        </p:sp>
        <p:sp>
          <p:nvSpPr>
            <p:cNvPr id="11" name="Down Arrow 10"/>
            <p:cNvSpPr/>
            <p:nvPr/>
          </p:nvSpPr>
          <p:spPr bwMode="auto">
            <a:xfrm rot="2530523">
              <a:off x="2289684" y="4396542"/>
              <a:ext cx="799734" cy="116770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54864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5723011" y="3506733"/>
            <a:ext cx="3373946" cy="3129870"/>
            <a:chOff x="-744069" y="3506733"/>
            <a:chExt cx="3449047" cy="3129870"/>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ar-JO" sz="3600" b="1" dirty="0">
                  <a:solidFill>
                    <a:srgbClr val="000000"/>
                  </a:solidFill>
                  <a:latin typeface="Arial" charset="0"/>
                  <a:ea typeface="ＭＳ Ｐゴシック" charset="0"/>
                  <a:cs typeface="ＭＳ Ｐゴシック" charset="0"/>
                </a:rPr>
                <a:t>11: 12-13: 16</a:t>
              </a:r>
              <a:endParaRPr lang="en-US" sz="3600" b="1" dirty="0">
                <a:solidFill>
                  <a:srgbClr val="000000"/>
                </a:solidFill>
                <a:latin typeface="Arial" charset="0"/>
                <a:ea typeface="ＭＳ Ｐゴシック" charset="0"/>
                <a:cs typeface="ＭＳ Ｐゴシック" charset="0"/>
              </a:endParaRPr>
            </a:p>
          </p:txBody>
        </p:sp>
        <p:sp>
          <p:nvSpPr>
            <p:cNvPr id="14" name="Down Arrow 13"/>
            <p:cNvSpPr/>
            <p:nvPr/>
          </p:nvSpPr>
          <p:spPr bwMode="auto">
            <a:xfrm rot="19141129">
              <a:off x="-744069" y="3506733"/>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1011313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charset="0"/>
                <a:ea typeface="ＭＳ Ｐゴシック" charset="0"/>
                <a:cs typeface="ＭＳ Ｐゴシック" charset="0"/>
              </a:rPr>
              <a:t>اسمعوا قول الرب يا بني إسرائيل إن للرب محاكمة مع سكان الأرض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لأنه لا </a:t>
            </a:r>
            <a:r>
              <a:rPr lang="ar-JO" sz="6000" b="1" dirty="0">
                <a:solidFill>
                  <a:srgbClr val="FFFF00"/>
                </a:solidFill>
                <a:effectLst>
                  <a:glow rad="127000">
                    <a:schemeClr val="tx1"/>
                  </a:glow>
                </a:effectLst>
                <a:latin typeface="Arial" charset="0"/>
                <a:ea typeface="ＭＳ Ｐゴシック" charset="0"/>
                <a:cs typeface="ＭＳ Ｐゴシック" charset="0"/>
              </a:rPr>
              <a:t>أمانة</a:t>
            </a:r>
            <a:r>
              <a:rPr lang="ar-JO" sz="6000" b="1" dirty="0">
                <a:effectLst>
                  <a:glow rad="127000">
                    <a:schemeClr val="tx1"/>
                  </a:glow>
                </a:effectLst>
                <a:latin typeface="Arial" charset="0"/>
                <a:ea typeface="ＭＳ Ｐゴシック" charset="0"/>
                <a:cs typeface="ＭＳ Ｐゴシック" charset="0"/>
              </a:rPr>
              <a:t>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و لا </a:t>
            </a:r>
            <a:r>
              <a:rPr lang="ar-JO" sz="6000" b="1" dirty="0">
                <a:solidFill>
                  <a:srgbClr val="FFFF00"/>
                </a:solidFill>
                <a:effectLst>
                  <a:glow rad="127000">
                    <a:schemeClr val="tx1"/>
                  </a:glow>
                </a:effectLst>
                <a:latin typeface="Arial" charset="0"/>
                <a:ea typeface="ＭＳ Ｐゴシック" charset="0"/>
                <a:cs typeface="ＭＳ Ｐゴシック" charset="0"/>
              </a:rPr>
              <a:t>إحسان</a:t>
            </a:r>
            <a:r>
              <a:rPr lang="ar-JO" sz="6000" b="1" dirty="0">
                <a:effectLst>
                  <a:glow rad="127000">
                    <a:schemeClr val="tx1"/>
                  </a:glow>
                </a:effectLst>
                <a:latin typeface="Arial" charset="0"/>
                <a:ea typeface="ＭＳ Ｐゴシック" charset="0"/>
                <a:cs typeface="ＭＳ Ｐゴシック" charset="0"/>
              </a:rPr>
              <a:t> و لا </a:t>
            </a:r>
            <a:r>
              <a:rPr lang="ar-JO" sz="6000" b="1" dirty="0">
                <a:solidFill>
                  <a:srgbClr val="FFFF00"/>
                </a:solidFill>
                <a:effectLst>
                  <a:glow rad="127000">
                    <a:schemeClr val="tx1"/>
                  </a:glow>
                </a:effectLst>
                <a:latin typeface="Arial" charset="0"/>
                <a:ea typeface="ＭＳ Ｐゴシック" charset="0"/>
                <a:cs typeface="ＭＳ Ｐゴシック" charset="0"/>
              </a:rPr>
              <a:t>معرفة</a:t>
            </a:r>
            <a:r>
              <a:rPr lang="ar-JO" sz="6000" b="1" dirty="0">
                <a:effectLst>
                  <a:glow rad="127000">
                    <a:schemeClr val="tx1"/>
                  </a:glow>
                </a:effectLst>
                <a:latin typeface="Arial" charset="0"/>
                <a:ea typeface="ＭＳ Ｐゴシック" charset="0"/>
                <a:cs typeface="ＭＳ Ｐゴシック" charset="0"/>
              </a:rPr>
              <a:t> الله في الأرض</a:t>
            </a:r>
            <a:endParaRPr lang="en-US" sz="6000" b="1" dirty="0">
              <a:effectLst>
                <a:glow rad="127000">
                  <a:schemeClr val="tx1"/>
                </a:glow>
              </a:effectLst>
              <a:latin typeface="Arial" charset="0"/>
              <a:ea typeface="ＭＳ Ｐゴシック" charset="0"/>
              <a:cs typeface="ＭＳ Ｐゴシック" charset="0"/>
            </a:endParaRPr>
          </a:p>
        </p:txBody>
      </p:sp>
      <p:grpSp>
        <p:nvGrpSpPr>
          <p:cNvPr id="3"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ar-JO" sz="3600" b="1" dirty="0">
                  <a:solidFill>
                    <a:srgbClr val="000000"/>
                  </a:solidFill>
                  <a:latin typeface="Arial" charset="0"/>
                  <a:ea typeface="ＭＳ Ｐゴシック" charset="0"/>
                  <a:cs typeface="ＭＳ Ｐゴシック" charset="0"/>
                </a:rPr>
                <a:t>4: 4-6: 3</a:t>
              </a:r>
              <a:endParaRPr lang="en-US" sz="3600" b="1" dirty="0">
                <a:solidFill>
                  <a:srgbClr val="000000"/>
                </a:solidFill>
                <a:latin typeface="Arial" charset="0"/>
                <a:ea typeface="ＭＳ Ｐゴシック" charset="0"/>
                <a:cs typeface="ＭＳ Ｐゴシック" charset="0"/>
              </a:endParaRP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1011313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9700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الكذب</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القتل</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السرقة</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الزنى</a:t>
            </a:r>
            <a:endParaRPr lang="en-US" sz="2400" b="1" dirty="0">
              <a:solidFill>
                <a:srgbClr val="000000"/>
              </a:solidFill>
              <a:latin typeface="Arial" charset="0"/>
              <a:ea typeface="ＭＳ Ｐゴシック" charset="0"/>
              <a:cs typeface="Arial" charset="0"/>
            </a:endParaRPr>
          </a:p>
        </p:txBody>
      </p:sp>
      <p:sp>
        <p:nvSpPr>
          <p:cNvPr id="9219" name="Text Box 3"/>
          <p:cNvSpPr txBox="1">
            <a:spLocks noChangeArrowheads="1"/>
          </p:cNvSpPr>
          <p:nvPr/>
        </p:nvSpPr>
        <p:spPr bwMode="auto">
          <a:xfrm>
            <a:off x="533400" y="990600"/>
            <a:ext cx="3657600" cy="519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2800" b="1" dirty="0">
                <a:solidFill>
                  <a:srgbClr val="000000"/>
                </a:solidFill>
                <a:effectLst>
                  <a:outerShdw blurRad="38100" dist="38100" dir="2700000" algn="tl">
                    <a:srgbClr val="FFFFFF"/>
                  </a:outerShdw>
                </a:effectLst>
                <a:latin typeface="Arial" charset="0"/>
                <a:cs typeface="Arial" charset="0"/>
              </a:rPr>
              <a:t>هوشع 4: 2</a:t>
            </a:r>
            <a:endParaRPr lang="en-US" sz="2800" b="1" dirty="0">
              <a:solidFill>
                <a:srgbClr val="000000"/>
              </a:solidFill>
              <a:effectLst>
                <a:outerShdw blurRad="38100" dist="38100" dir="2700000" algn="tl">
                  <a:srgbClr val="FFFFFF"/>
                </a:outerShdw>
              </a:effectLst>
              <a:latin typeface="Arial" charset="0"/>
              <a:cs typeface="Arial" charset="0"/>
            </a:endParaRPr>
          </a:p>
        </p:txBody>
      </p:sp>
      <p:sp>
        <p:nvSpPr>
          <p:cNvPr id="9220" name="Text Box 4"/>
          <p:cNvSpPr txBox="1">
            <a:spLocks noChangeArrowheads="1"/>
          </p:cNvSpPr>
          <p:nvPr/>
        </p:nvSpPr>
        <p:spPr bwMode="auto">
          <a:xfrm>
            <a:off x="4572000" y="990600"/>
            <a:ext cx="4343400" cy="10255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2800" b="1" dirty="0">
                <a:solidFill>
                  <a:srgbClr val="000000"/>
                </a:solidFill>
                <a:effectLst>
                  <a:outerShdw blurRad="38100" dist="38100" dir="2700000" algn="tl">
                    <a:srgbClr val="FFFFFF"/>
                  </a:outerShdw>
                </a:effectLst>
                <a:latin typeface="Arial" charset="0"/>
                <a:cs typeface="Arial" charset="0"/>
              </a:rPr>
              <a:t>الوصايا العشرة</a:t>
            </a:r>
            <a:endParaRPr lang="en-US" sz="2800" b="1" dirty="0">
              <a:solidFill>
                <a:srgbClr val="000000"/>
              </a:solidFill>
              <a:effectLst>
                <a:outerShdw blurRad="38100" dist="38100" dir="2700000" algn="tl">
                  <a:srgbClr val="FFFFFF"/>
                </a:outerShdw>
              </a:effectLst>
              <a:latin typeface="Arial" charset="0"/>
              <a:cs typeface="Arial" charset="0"/>
            </a:endParaRPr>
          </a:p>
          <a:p>
            <a:pPr algn="ctr" defTabSz="914400" eaLnBrk="0" fontAlgn="base" hangingPunct="0">
              <a:lnSpc>
                <a:spcPct val="60000"/>
              </a:lnSpc>
              <a:spcBef>
                <a:spcPct val="50000"/>
              </a:spcBef>
              <a:spcAft>
                <a:spcPct val="0"/>
              </a:spcAft>
              <a:defRPr/>
            </a:pPr>
            <a:r>
              <a:rPr lang="en-US" sz="2800" b="1" dirty="0">
                <a:solidFill>
                  <a:srgbClr val="000000"/>
                </a:solidFill>
                <a:effectLst>
                  <a:outerShdw blurRad="38100" dist="38100" dir="2700000" algn="tl">
                    <a:srgbClr val="FFFFFF"/>
                  </a:outerShdw>
                </a:effectLst>
                <a:latin typeface="Arial" charset="0"/>
                <a:cs typeface="Arial" charset="0"/>
              </a:rPr>
              <a:t>(</a:t>
            </a:r>
            <a:r>
              <a:rPr lang="ar-JO" sz="2800" b="1" dirty="0">
                <a:solidFill>
                  <a:srgbClr val="000000"/>
                </a:solidFill>
                <a:effectLst>
                  <a:outerShdw blurRad="38100" dist="38100" dir="2700000" algn="tl">
                    <a:srgbClr val="FFFFFF"/>
                  </a:outerShdw>
                </a:effectLst>
                <a:latin typeface="Arial" charset="0"/>
                <a:cs typeface="Arial" charset="0"/>
              </a:rPr>
              <a:t>خروج 20</a:t>
            </a:r>
            <a:r>
              <a:rPr lang="en-US" sz="2800" b="1" dirty="0">
                <a:solidFill>
                  <a:srgbClr val="000000"/>
                </a:solidFill>
                <a:effectLst>
                  <a:outerShdw blurRad="38100" dist="38100" dir="2700000" algn="tl">
                    <a:srgbClr val="FFFFFF"/>
                  </a:outerShdw>
                </a:effectLst>
                <a:latin typeface="Arial" charset="0"/>
                <a:cs typeface="Arial" charset="0"/>
              </a:rPr>
              <a:t>)</a:t>
            </a:r>
          </a:p>
        </p:txBody>
      </p:sp>
      <p:sp>
        <p:nvSpPr>
          <p:cNvPr id="9231" name="Rectangle 15"/>
          <p:cNvSpPr>
            <a:spLocks noChangeArrowheads="1"/>
          </p:cNvSpPr>
          <p:nvPr/>
        </p:nvSpPr>
        <p:spPr bwMode="auto">
          <a:xfrm>
            <a:off x="4953000" y="1970088"/>
            <a:ext cx="4114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الوصية 9 (20: 16)</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الوصية 6 (20: 13)</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الوصية 8 (20: 15)</a:t>
            </a: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endParaRPr lang="en-US" sz="2400" b="1" dirty="0">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ar-JO" sz="2400" b="1" dirty="0">
                <a:solidFill>
                  <a:srgbClr val="000000"/>
                </a:solidFill>
                <a:latin typeface="Arial" charset="0"/>
                <a:ea typeface="ＭＳ Ｐゴシック" charset="0"/>
                <a:cs typeface="Arial" charset="0"/>
              </a:rPr>
              <a:t>الوصية 7 (20: 14)</a:t>
            </a:r>
            <a:endParaRPr lang="en-US" sz="2400" b="1" dirty="0">
              <a:solidFill>
                <a:srgbClr val="000000"/>
              </a:solidFill>
              <a:latin typeface="Arial" charset="0"/>
              <a:ea typeface="ＭＳ Ｐゴシック" charset="0"/>
              <a:cs typeface="Arial" charset="0"/>
            </a:endParaRPr>
          </a:p>
        </p:txBody>
      </p:sp>
      <p:sp>
        <p:nvSpPr>
          <p:cNvPr id="9233" name="Line 17"/>
          <p:cNvSpPr>
            <a:spLocks noChangeShapeType="1"/>
          </p:cNvSpPr>
          <p:nvPr/>
        </p:nvSpPr>
        <p:spPr bwMode="auto">
          <a:xfrm>
            <a:off x="2514600" y="22558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4" name="Line 18"/>
          <p:cNvSpPr>
            <a:spLocks noChangeShapeType="1"/>
          </p:cNvSpPr>
          <p:nvPr/>
        </p:nvSpPr>
        <p:spPr bwMode="auto">
          <a:xfrm>
            <a:off x="2590800" y="2941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5" name="Line 19"/>
          <p:cNvSpPr>
            <a:spLocks noChangeShapeType="1"/>
          </p:cNvSpPr>
          <p:nvPr/>
        </p:nvSpPr>
        <p:spPr bwMode="auto">
          <a:xfrm>
            <a:off x="2590800" y="3703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6" name="Line 20"/>
          <p:cNvSpPr>
            <a:spLocks noChangeShapeType="1"/>
          </p:cNvSpPr>
          <p:nvPr/>
        </p:nvSpPr>
        <p:spPr bwMode="auto">
          <a:xfrm>
            <a:off x="2590800" y="43894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276489" name="Object 2"/>
          <p:cNvGraphicFramePr>
            <a:graphicFrameLocks noChangeAspect="1"/>
          </p:cNvGraphicFramePr>
          <p:nvPr/>
        </p:nvGraphicFramePr>
        <p:xfrm>
          <a:off x="3487738" y="4572000"/>
          <a:ext cx="2455862" cy="2286000"/>
        </p:xfrm>
        <a:graphic>
          <a:graphicData uri="http://schemas.openxmlformats.org/presentationml/2006/ole">
            <mc:AlternateContent xmlns:mc="http://schemas.openxmlformats.org/markup-compatibility/2006">
              <mc:Choice xmlns:v="urn:schemas-microsoft-com:vml" Requires="v">
                <p:oleObj spid="_x0000_s7252" name="Clip" r:id="rId3" imgW="3711960" imgH="3456000" progId="">
                  <p:embed/>
                </p:oleObj>
              </mc:Choice>
              <mc:Fallback>
                <p:oleObj name="Clip" r:id="rId3" imgW="3711960" imgH="3456000" progId="">
                  <p:embed/>
                  <p:pic>
                    <p:nvPicPr>
                      <p:cNvPr id="0"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4572000"/>
                        <a:ext cx="2455862"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490" name="Title 10"/>
          <p:cNvSpPr>
            <a:spLocks noGrp="1"/>
          </p:cNvSpPr>
          <p:nvPr>
            <p:ph type="title" idx="4294967295"/>
          </p:nvPr>
        </p:nvSpPr>
        <p:spPr>
          <a:xfrm>
            <a:off x="0" y="0"/>
            <a:ext cx="9144000" cy="762000"/>
          </a:xfrm>
          <a:solidFill>
            <a:schemeClr val="tx1"/>
          </a:solidFill>
        </p:spPr>
        <p:txBody>
          <a:bodyPr/>
          <a:lstStyle/>
          <a:p>
            <a:r>
              <a:rPr lang="ar-JO" sz="3600" dirty="0">
                <a:solidFill>
                  <a:srgbClr val="FFFFFF"/>
                </a:solidFill>
                <a:latin typeface="Arial" charset="0"/>
                <a:ea typeface="ＭＳ Ｐゴシック" charset="0"/>
              </a:rPr>
              <a:t>التوازي مع الوصايا العشرة</a:t>
            </a:r>
            <a:endParaRPr lang="en-US" sz="36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90766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23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923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234"/>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9231">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9235"/>
                                        </p:tgtEl>
                                        <p:attrNameLst>
                                          <p:attrName>style.visibility</p:attrName>
                                        </p:attrNameLst>
                                      </p:cBhvr>
                                      <p:to>
                                        <p:strVal val="visible"/>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9231">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36"/>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nodeType="afterEffect">
                                  <p:stCondLst>
                                    <p:cond delay="0"/>
                                  </p:stCondLst>
                                  <p:childTnLst>
                                    <p:set>
                                      <p:cBhvr>
                                        <p:cTn id="41" dur="1" fill="hold">
                                          <p:stCondLst>
                                            <p:cond delay="0"/>
                                          </p:stCondLst>
                                        </p:cTn>
                                        <p:tgtEl>
                                          <p:spTgt spid="92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3" grpId="0" animBg="1"/>
      <p:bldP spid="9234" grpId="0" animBg="1"/>
      <p:bldP spid="9235" grpId="0" animBg="1"/>
      <p:bldP spid="92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10539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830997"/>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000000"/>
                </a:solidFill>
                <a:latin typeface="Arial" charset="0"/>
                <a:cs typeface="Arial" charset="0"/>
              </a:rPr>
              <a:t>أفعالهم لا تدعهم يرجعون إلى إلههم (5: 4)</a:t>
            </a:r>
            <a:endParaRPr lang="en-US" b="1" dirty="0">
              <a:solidFill>
                <a:srgbClr val="000000"/>
              </a:solidFill>
              <a:latin typeface="Arial" charset="0"/>
              <a:cs typeface="Arial" charset="0"/>
            </a:endParaRPr>
          </a:p>
        </p:txBody>
      </p:sp>
      <p:sp>
        <p:nvSpPr>
          <p:cNvPr id="12292" name="Text Box 4"/>
          <p:cNvSpPr txBox="1">
            <a:spLocks noChangeArrowheads="1"/>
          </p:cNvSpPr>
          <p:nvPr/>
        </p:nvSpPr>
        <p:spPr bwMode="auto">
          <a:xfrm>
            <a:off x="2895600" y="3359150"/>
            <a:ext cx="3429000" cy="830997"/>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altLang="ja-JP" b="1" dirty="0">
                <a:solidFill>
                  <a:srgbClr val="000000"/>
                </a:solidFill>
                <a:latin typeface="Arial" charset="0"/>
                <a:cs typeface="Arial" charset="0"/>
              </a:rPr>
              <a:t>ليطلبوا الرب و لا يجدونه      (5: 6)</a:t>
            </a:r>
            <a:endParaRPr lang="en-US" b="1" dirty="0">
              <a:solidFill>
                <a:srgbClr val="000000"/>
              </a:solidFill>
              <a:latin typeface="Arial" charset="0"/>
              <a:cs typeface="Arial" charset="0"/>
            </a:endParaRPr>
          </a:p>
        </p:txBody>
      </p:sp>
      <p:sp>
        <p:nvSpPr>
          <p:cNvPr id="12293" name="Text Box 5"/>
          <p:cNvSpPr txBox="1">
            <a:spLocks noChangeArrowheads="1"/>
          </p:cNvSpPr>
          <p:nvPr/>
        </p:nvSpPr>
        <p:spPr bwMode="auto">
          <a:xfrm>
            <a:off x="4648200" y="4724400"/>
            <a:ext cx="4495800" cy="830997"/>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000000"/>
                </a:solidFill>
                <a:latin typeface="Arial" charset="0"/>
                <a:cs typeface="Arial" charset="0"/>
              </a:rPr>
              <a:t>أذهب و أرجع إلى مكاني حتى يجازوا و يطلبوا وجهي (5: 15أ)</a:t>
            </a:r>
            <a:endParaRPr lang="en-US" b="1" dirty="0">
              <a:solidFill>
                <a:srgbClr val="000000"/>
              </a:solidFill>
              <a:latin typeface="Arial" charset="0"/>
              <a:cs typeface="Arial" charset="0"/>
            </a:endParaRP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ar-JO" sz="3200" dirty="0">
                <a:solidFill>
                  <a:schemeClr val="bg1"/>
                </a:solidFill>
              </a:rPr>
              <a:t>الإنحدار النفسي (5: 4-15)</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951520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2723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ذهبت إسرائيل وراء محبين آخرين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بدلاً من معرفة رجلها، الرب</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11954639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هلم نرجع إلى الرب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لأنه هو افترس فيشفينا ضرب فيجبرنا</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(هوشع 6: 1)</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5170" y="2012265"/>
            <a:ext cx="9144000" cy="3990109"/>
          </a:xfrm>
          <a:prstGeom prst="rect">
            <a:avLst/>
          </a:prstGeom>
        </p:spPr>
      </p:pic>
    </p:spTree>
    <p:extLst>
      <p:ext uri="{BB962C8B-B14F-4D97-AF65-F5344CB8AC3E}">
        <p14:creationId xmlns:p14="http://schemas.microsoft.com/office/powerpoint/2010/main" val="5319241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4"/>
          <p:cNvSpPr txBox="1">
            <a:spLocks noChangeArrowheads="1"/>
          </p:cNvSpPr>
          <p:nvPr/>
        </p:nvSpPr>
        <p:spPr bwMode="auto">
          <a:xfrm>
            <a:off x="76200" y="620713"/>
            <a:ext cx="9067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0" fontAlgn="base" hangingPunct="0">
              <a:spcBef>
                <a:spcPct val="0"/>
              </a:spcBef>
              <a:spcAft>
                <a:spcPct val="0"/>
              </a:spcAft>
              <a:buFontTx/>
              <a:buChar char="•"/>
            </a:pPr>
            <a:r>
              <a:rPr lang="ar-JO" b="1" dirty="0">
                <a:solidFill>
                  <a:srgbClr val="000000"/>
                </a:solidFill>
                <a:latin typeface="Arial" charset="0"/>
                <a:cs typeface="Arial" charset="0"/>
              </a:rPr>
              <a:t>أحد الوعود العديدة عن الإسترداد</a:t>
            </a:r>
            <a:endParaRPr lang="en-US" b="1" dirty="0">
              <a:solidFill>
                <a:srgbClr val="000000"/>
              </a:solidFill>
              <a:latin typeface="Arial" charset="0"/>
              <a:cs typeface="Arial" charset="0"/>
            </a:endParaRPr>
          </a:p>
          <a:p>
            <a:pPr algn="r" defTabSz="914400" rtl="1" eaLnBrk="0" fontAlgn="base" hangingPunct="0">
              <a:spcBef>
                <a:spcPct val="0"/>
              </a:spcBef>
              <a:spcAft>
                <a:spcPct val="0"/>
              </a:spcAft>
              <a:buFontTx/>
              <a:buChar char="•"/>
            </a:pPr>
            <a:r>
              <a:rPr lang="ar-JO" b="1" dirty="0">
                <a:solidFill>
                  <a:srgbClr val="000000"/>
                </a:solidFill>
                <a:latin typeface="Arial" charset="0"/>
                <a:cs typeface="Arial" charset="0"/>
              </a:rPr>
              <a:t>الله لن يدمر شعبه بالكامل و بشكل نهائي</a:t>
            </a:r>
            <a:endParaRPr lang="en-US" b="1" dirty="0">
              <a:solidFill>
                <a:srgbClr val="000000"/>
              </a:solidFill>
              <a:latin typeface="Arial" charset="0"/>
              <a:cs typeface="Arial" charset="0"/>
            </a:endParaRPr>
          </a:p>
          <a:p>
            <a:pPr algn="r" defTabSz="914400" rtl="1" eaLnBrk="0" fontAlgn="base" hangingPunct="0">
              <a:spcBef>
                <a:spcPct val="0"/>
              </a:spcBef>
              <a:spcAft>
                <a:spcPct val="0"/>
              </a:spcAft>
              <a:buFontTx/>
              <a:buChar char="•"/>
            </a:pPr>
            <a:r>
              <a:rPr lang="ar-JO" b="1" dirty="0">
                <a:solidFill>
                  <a:srgbClr val="000000"/>
                </a:solidFill>
                <a:latin typeface="Arial" charset="0"/>
                <a:cs typeface="Arial" charset="0"/>
              </a:rPr>
              <a:t>هناك بقية ستبقى و تنقذ من السبي</a:t>
            </a:r>
            <a:endParaRPr lang="en-US" b="1" dirty="0">
              <a:solidFill>
                <a:srgbClr val="000000"/>
              </a:solidFill>
              <a:latin typeface="Arial" charset="0"/>
              <a:cs typeface="Arial" charset="0"/>
            </a:endParaRPr>
          </a:p>
          <a:p>
            <a:pPr algn="r" defTabSz="914400" rtl="1" eaLnBrk="0" fontAlgn="base" hangingPunct="0">
              <a:spcBef>
                <a:spcPct val="0"/>
              </a:spcBef>
              <a:spcAft>
                <a:spcPct val="0"/>
              </a:spcAft>
              <a:buFontTx/>
              <a:buChar char="•"/>
            </a:pPr>
            <a:r>
              <a:rPr lang="ar-JO" b="1" dirty="0">
                <a:solidFill>
                  <a:srgbClr val="000000"/>
                </a:solidFill>
                <a:latin typeface="Arial" charset="0"/>
                <a:cs typeface="Arial" charset="0"/>
              </a:rPr>
              <a:t>المقطع ليس محدوداً بالعهد القديم – يوجد تتميم جزئي للإسترداد في العهد الجديد</a:t>
            </a:r>
            <a:endParaRPr lang="en-US" b="1" dirty="0">
              <a:solidFill>
                <a:srgbClr val="000000"/>
              </a:solidFill>
              <a:latin typeface="Arial" charset="0"/>
              <a:cs typeface="Arial" charset="0"/>
            </a:endParaRPr>
          </a:p>
          <a:p>
            <a:pPr algn="r" defTabSz="914400" rtl="1" eaLnBrk="0" fontAlgn="base" hangingPunct="0">
              <a:spcBef>
                <a:spcPct val="0"/>
              </a:spcBef>
              <a:spcAft>
                <a:spcPct val="0"/>
              </a:spcAft>
              <a:buFontTx/>
              <a:buChar char="•"/>
            </a:pPr>
            <a:r>
              <a:rPr lang="ar-JO" b="1" dirty="0"/>
              <a:t>في جوهرها ، إنها دعوة إلى (إعادة) قبول الله لشعب ما (لاحظ أن اللغة هنا هي صيغة جمع ومشتركة وليست فردية وشخصية)</a:t>
            </a:r>
            <a:endParaRPr lang="en-US" b="1" dirty="0">
              <a:solidFill>
                <a:srgbClr val="000000"/>
              </a:solidFill>
              <a:latin typeface="Arial" charset="0"/>
              <a:cs typeface="Arial" charset="0"/>
            </a:endParaRPr>
          </a:p>
        </p:txBody>
      </p:sp>
      <p:sp>
        <p:nvSpPr>
          <p:cNvPr id="7" name="Title 6"/>
          <p:cNvSpPr>
            <a:spLocks noGrp="1"/>
          </p:cNvSpPr>
          <p:nvPr>
            <p:ph type="title" idx="4294967295"/>
          </p:nvPr>
        </p:nvSpPr>
        <p:spPr>
          <a:xfrm>
            <a:off x="0" y="-288"/>
            <a:ext cx="9144000" cy="584775"/>
          </a:xfrm>
          <a:solidFill>
            <a:schemeClr val="accent6">
              <a:lumMod val="75000"/>
            </a:schemeClr>
          </a:solidFill>
        </p:spPr>
        <p:txBody>
          <a:bodyPr>
            <a:spAutoFit/>
          </a:bodyPr>
          <a:lstStyle/>
          <a:p>
            <a:pPr marL="465138" indent="-465138">
              <a:spcBef>
                <a:spcPct val="50000"/>
              </a:spcBef>
              <a:defRPr/>
            </a:pPr>
            <a:r>
              <a:rPr lang="ar-JO" sz="3200" i="1" dirty="0">
                <a:solidFill>
                  <a:srgbClr val="EAEAEA"/>
                </a:solidFill>
                <a:effectLst>
                  <a:outerShdw blurRad="38100" dist="38100" dir="2700000" algn="tl">
                    <a:srgbClr val="000000"/>
                  </a:outerShdw>
                </a:effectLst>
                <a:latin typeface="Arial" charset="0"/>
                <a:ea typeface="ＭＳ Ｐゴシック" charset="0"/>
              </a:rPr>
              <a:t>الأهمية الأخروية – هوشع 6: 1-3</a:t>
            </a:r>
            <a:endParaRPr lang="en-US" sz="3200" i="1" dirty="0">
              <a:solidFill>
                <a:srgbClr val="EAEAEA"/>
              </a:solidFill>
              <a:effectLst>
                <a:outerShdw blurRad="38100" dist="38100" dir="2700000" algn="tl">
                  <a:srgbClr val="000000"/>
                </a:outerShdw>
              </a:effectLst>
              <a:latin typeface="Arial" charset="0"/>
              <a:ea typeface="ＭＳ Ｐゴシック" charset="0"/>
            </a:endParaRPr>
          </a:p>
        </p:txBody>
      </p:sp>
      <p:pic>
        <p:nvPicPr>
          <p:cNvPr id="2805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697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يحفزك الله لتكون </a:t>
            </a:r>
            <a:r>
              <a:rPr lang="ar-JO" sz="4800" b="1" dirty="0">
                <a:solidFill>
                  <a:srgbClr val="FFFF00"/>
                </a:solidFill>
                <a:effectLst>
                  <a:glow rad="127000">
                    <a:schemeClr val="tx1"/>
                  </a:glow>
                </a:effectLst>
                <a:latin typeface="Arial" charset="0"/>
                <a:ea typeface="ＭＳ Ｐゴシック" charset="0"/>
                <a:cs typeface="ＭＳ Ｐゴシック" charset="0"/>
              </a:rPr>
              <a:t>مخلصاً</a:t>
            </a:r>
            <a:r>
              <a:rPr lang="ar-JO" sz="4800" b="1" dirty="0">
                <a:effectLst>
                  <a:glow rad="127000">
                    <a:schemeClr val="tx1"/>
                  </a:glow>
                </a:effectLst>
                <a:latin typeface="Arial" charset="0"/>
                <a:ea typeface="ＭＳ Ｐゴシック" charset="0"/>
                <a:cs typeface="ＭＳ Ｐゴシック" charset="0"/>
              </a:rPr>
              <a:t> له ؟</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charset="0"/>
                <a:ea typeface="ＭＳ Ｐゴシック" charset="0"/>
                <a:cs typeface="ＭＳ Ｐゴシック" charset="0"/>
              </a:rPr>
              <a:t>اسمعوا قول الرب يا بني إسرائيل إن للرب محاكمة مع سكان الأرض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لأنه لا </a:t>
            </a:r>
            <a:r>
              <a:rPr lang="ar-JO" sz="6000" b="1" dirty="0">
                <a:solidFill>
                  <a:srgbClr val="FFFF00"/>
                </a:solidFill>
                <a:effectLst>
                  <a:glow rad="127000">
                    <a:schemeClr val="tx1"/>
                  </a:glow>
                </a:effectLst>
                <a:latin typeface="Arial" charset="0"/>
                <a:ea typeface="ＭＳ Ｐゴシック" charset="0"/>
                <a:cs typeface="ＭＳ Ｐゴシック" charset="0"/>
              </a:rPr>
              <a:t>أمانة</a:t>
            </a:r>
            <a:r>
              <a:rPr lang="ar-JO" sz="6000" b="1" dirty="0">
                <a:effectLst>
                  <a:glow rad="127000">
                    <a:schemeClr val="tx1"/>
                  </a:glow>
                </a:effectLst>
                <a:latin typeface="Arial" charset="0"/>
                <a:ea typeface="ＭＳ Ｐゴシック" charset="0"/>
                <a:cs typeface="ＭＳ Ｐゴシック" charset="0"/>
              </a:rPr>
              <a:t>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و لا </a:t>
            </a:r>
            <a:r>
              <a:rPr lang="ar-JO" sz="6000" b="1" dirty="0">
                <a:solidFill>
                  <a:srgbClr val="FFFF00"/>
                </a:solidFill>
                <a:effectLst>
                  <a:glow rad="127000">
                    <a:schemeClr val="tx1"/>
                  </a:glow>
                </a:effectLst>
                <a:latin typeface="Arial" charset="0"/>
                <a:ea typeface="ＭＳ Ｐゴシック" charset="0"/>
                <a:cs typeface="ＭＳ Ｐゴシック" charset="0"/>
              </a:rPr>
              <a:t>إحسان</a:t>
            </a:r>
            <a:r>
              <a:rPr lang="ar-JO" sz="6000" b="1" dirty="0">
                <a:effectLst>
                  <a:glow rad="127000">
                    <a:schemeClr val="tx1"/>
                  </a:glow>
                </a:effectLst>
                <a:latin typeface="Arial" charset="0"/>
                <a:ea typeface="ＭＳ Ｐゴシック" charset="0"/>
                <a:cs typeface="ＭＳ Ｐゴシック" charset="0"/>
              </a:rPr>
              <a:t> و لا </a:t>
            </a:r>
            <a:r>
              <a:rPr lang="ar-JO" sz="6000" b="1" dirty="0">
                <a:solidFill>
                  <a:srgbClr val="FFFF00"/>
                </a:solidFill>
                <a:effectLst>
                  <a:glow rad="127000">
                    <a:schemeClr val="tx1"/>
                  </a:glow>
                </a:effectLst>
                <a:latin typeface="Arial" charset="0"/>
                <a:ea typeface="ＭＳ Ｐゴシック" charset="0"/>
                <a:cs typeface="ＭＳ Ｐゴシック" charset="0"/>
              </a:rPr>
              <a:t>معرفة</a:t>
            </a:r>
            <a:r>
              <a:rPr lang="ar-JO" sz="6000" b="1" dirty="0">
                <a:effectLst>
                  <a:glow rad="127000">
                    <a:schemeClr val="tx1"/>
                  </a:glow>
                </a:effectLst>
                <a:latin typeface="Arial" charset="0"/>
                <a:ea typeface="ＭＳ Ｐゴシック" charset="0"/>
                <a:cs typeface="ＭＳ Ｐゴシック" charset="0"/>
              </a:rPr>
              <a:t> الله في الأرض</a:t>
            </a:r>
            <a:endParaRPr lang="en-US" sz="6000" b="1" dirty="0">
              <a:effectLst>
                <a:glow rad="127000">
                  <a:schemeClr val="tx1"/>
                </a:glow>
              </a:effectLst>
              <a:latin typeface="Arial" charset="0"/>
              <a:ea typeface="ＭＳ Ｐゴシック" charset="0"/>
              <a:cs typeface="ＭＳ Ｐゴシック" charset="0"/>
            </a:endParaRP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 4-6: 3</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9" name="Group 8"/>
          <p:cNvGrpSpPr/>
          <p:nvPr/>
        </p:nvGrpSpPr>
        <p:grpSpPr>
          <a:xfrm>
            <a:off x="2940193" y="4396542"/>
            <a:ext cx="3042365" cy="2240061"/>
            <a:chOff x="47053" y="4396542"/>
            <a:chExt cx="3042365" cy="2240061"/>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 4-11: 11</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1" name="Down Arrow 10"/>
            <p:cNvSpPr/>
            <p:nvPr/>
          </p:nvSpPr>
          <p:spPr bwMode="auto">
            <a:xfrm rot="2530523">
              <a:off x="2289684" y="4396542"/>
              <a:ext cx="799734" cy="116770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54864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3527140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08972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1447800"/>
            <a:ext cx="88392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3525" indent="-263525">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0" fontAlgn="base" hangingPunct="0">
              <a:spcBef>
                <a:spcPct val="50000"/>
              </a:spcBef>
              <a:spcAft>
                <a:spcPct val="0"/>
              </a:spcAft>
              <a:buFontTx/>
              <a:buChar char="•"/>
            </a:pPr>
            <a:r>
              <a:rPr lang="ar-JO" sz="2800" b="1" dirty="0">
                <a:solidFill>
                  <a:srgbClr val="000000"/>
                </a:solidFill>
                <a:latin typeface="Arial" charset="0"/>
                <a:cs typeface="Arial" charset="0"/>
              </a:rPr>
              <a:t>كشف الشر (7: 1-3)</a:t>
            </a:r>
            <a:endParaRPr lang="en-US" sz="2800" b="1" dirty="0">
              <a:solidFill>
                <a:srgbClr val="000000"/>
              </a:solidFill>
              <a:latin typeface="Arial" charset="0"/>
              <a:cs typeface="Arial" charset="0"/>
            </a:endParaRPr>
          </a:p>
          <a:p>
            <a:pPr algn="r" defTabSz="914400" rtl="1" eaLnBrk="0" fontAlgn="base" hangingPunct="0">
              <a:spcBef>
                <a:spcPct val="50000"/>
              </a:spcBef>
              <a:spcAft>
                <a:spcPct val="0"/>
              </a:spcAft>
              <a:buFontTx/>
              <a:buChar char="•"/>
            </a:pPr>
            <a:r>
              <a:rPr lang="ar-JO" sz="2800" b="1" dirty="0"/>
              <a:t>خبز الخبز في الفرن (7: 4-8)</a:t>
            </a:r>
            <a:endParaRPr lang="en-US" sz="2800" b="1" dirty="0"/>
          </a:p>
          <a:p>
            <a:pPr algn="r" defTabSz="914400" rtl="1" eaLnBrk="0" fontAlgn="base" hangingPunct="0">
              <a:spcBef>
                <a:spcPct val="50000"/>
              </a:spcBef>
              <a:spcAft>
                <a:spcPct val="0"/>
              </a:spcAft>
              <a:buFontTx/>
              <a:buChar char="•"/>
            </a:pPr>
            <a:r>
              <a:rPr lang="ar-JO" sz="2800" b="1" dirty="0"/>
              <a:t>قبل أن يثبت الصلع (7: 9-10)</a:t>
            </a:r>
            <a:endParaRPr lang="en-US" sz="2800" b="1" dirty="0"/>
          </a:p>
          <a:p>
            <a:pPr algn="r" defTabSz="914400" rtl="1" eaLnBrk="0" fontAlgn="base" hangingPunct="0">
              <a:spcBef>
                <a:spcPct val="50000"/>
              </a:spcBef>
              <a:spcAft>
                <a:spcPct val="0"/>
              </a:spcAft>
              <a:buFontTx/>
              <a:buChar char="•"/>
            </a:pPr>
            <a:r>
              <a:rPr lang="ar-JO" sz="2800" b="1" dirty="0"/>
              <a:t>شعور عقل الطيور! (7: 11-14)</a:t>
            </a:r>
            <a:endParaRPr lang="en-US" sz="2800" b="1" dirty="0"/>
          </a:p>
          <a:p>
            <a:pPr algn="r" defTabSz="914400" rtl="1" eaLnBrk="0" fontAlgn="base" hangingPunct="0">
              <a:spcBef>
                <a:spcPct val="50000"/>
              </a:spcBef>
              <a:spcAft>
                <a:spcPct val="0"/>
              </a:spcAft>
              <a:buFontTx/>
              <a:buChar char="•"/>
            </a:pPr>
            <a:r>
              <a:rPr lang="ar-JO" sz="2800" b="1" dirty="0"/>
              <a:t>الانحناء عازمة - لا يمكن إطلاق النار مباشرة! (٧: ١٥-١٦ و مزمور ٧٨: ٥٧)</a:t>
            </a:r>
            <a:endParaRPr lang="en-US" sz="2800" b="1" dirty="0">
              <a:solidFill>
                <a:srgbClr val="000000"/>
              </a:solidFill>
              <a:latin typeface="Arial" charset="0"/>
              <a:cs typeface="Arial" charset="0"/>
            </a:endParaRPr>
          </a:p>
        </p:txBody>
      </p:sp>
      <p:grpSp>
        <p:nvGrpSpPr>
          <p:cNvPr id="2" name="Group 14"/>
          <p:cNvGrpSpPr>
            <a:grpSpLocks/>
          </p:cNvGrpSpPr>
          <p:nvPr/>
        </p:nvGrpSpPr>
        <p:grpSpPr bwMode="auto">
          <a:xfrm>
            <a:off x="2490226" y="1929532"/>
            <a:ext cx="4286812" cy="4166468"/>
            <a:chOff x="3993" y="335"/>
            <a:chExt cx="1768" cy="1768"/>
          </a:xfrm>
        </p:grpSpPr>
        <p:grpSp>
          <p:nvGrpSpPr>
            <p:cNvPr id="286776" name="Group 12"/>
            <p:cNvGrpSpPr>
              <a:grpSpLocks/>
            </p:cNvGrpSpPr>
            <p:nvPr/>
          </p:nvGrpSpPr>
          <p:grpSpPr bwMode="auto">
            <a:xfrm>
              <a:off x="3993" y="335"/>
              <a:ext cx="1768" cy="1768"/>
              <a:chOff x="3993" y="335"/>
              <a:chExt cx="1768" cy="1768"/>
            </a:xfrm>
          </p:grpSpPr>
          <p:grpSp>
            <p:nvGrpSpPr>
              <p:cNvPr id="286778" name="Group 10"/>
              <p:cNvGrpSpPr>
                <a:grpSpLocks/>
              </p:cNvGrpSpPr>
              <p:nvPr/>
            </p:nvGrpSpPr>
            <p:grpSpPr bwMode="auto">
              <a:xfrm>
                <a:off x="3993" y="335"/>
                <a:ext cx="1768" cy="1768"/>
                <a:chOff x="3993" y="335"/>
                <a:chExt cx="1768" cy="1768"/>
              </a:xfrm>
            </p:grpSpPr>
            <p:grpSp>
              <p:nvGrpSpPr>
                <p:cNvPr id="286780" name="Group 8"/>
                <p:cNvGrpSpPr>
                  <a:grpSpLocks/>
                </p:cNvGrpSpPr>
                <p:nvPr/>
              </p:nvGrpSpPr>
              <p:grpSpPr bwMode="auto">
                <a:xfrm>
                  <a:off x="3993" y="335"/>
                  <a:ext cx="1768" cy="1768"/>
                  <a:chOff x="3993" y="335"/>
                  <a:chExt cx="1768" cy="1768"/>
                </a:xfrm>
              </p:grpSpPr>
              <p:sp>
                <p:nvSpPr>
                  <p:cNvPr id="286782"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86783"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81"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79"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77"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5899594" y="4928468"/>
            <a:ext cx="1928812" cy="1463675"/>
            <a:chOff x="4892" y="651"/>
            <a:chExt cx="734" cy="571"/>
          </a:xfrm>
        </p:grpSpPr>
        <p:sp>
          <p:nvSpPr>
            <p:cNvPr id="286761"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2"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3"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6764" name="Group 29"/>
            <p:cNvGrpSpPr>
              <a:grpSpLocks/>
            </p:cNvGrpSpPr>
            <p:nvPr/>
          </p:nvGrpSpPr>
          <p:grpSpPr bwMode="auto">
            <a:xfrm>
              <a:off x="4918" y="651"/>
              <a:ext cx="708" cy="544"/>
              <a:chOff x="4918" y="651"/>
              <a:chExt cx="708" cy="544"/>
            </a:xfrm>
          </p:grpSpPr>
          <p:sp>
            <p:nvSpPr>
              <p:cNvPr id="286765"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6"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7"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8"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9"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0"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1"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2"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3"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4"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5"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grpSp>
        <p:nvGrpSpPr>
          <p:cNvPr id="8" name="Group 46"/>
          <p:cNvGrpSpPr>
            <a:grpSpLocks/>
          </p:cNvGrpSpPr>
          <p:nvPr/>
        </p:nvGrpSpPr>
        <p:grpSpPr bwMode="auto">
          <a:xfrm>
            <a:off x="6653775" y="657451"/>
            <a:ext cx="1692275" cy="1793875"/>
            <a:chOff x="4822" y="495"/>
            <a:chExt cx="644" cy="700"/>
          </a:xfrm>
        </p:grpSpPr>
        <p:sp>
          <p:nvSpPr>
            <p:cNvPr id="286746"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7"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8"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9"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0"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1"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2"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3"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6754" name="Group 42"/>
            <p:cNvGrpSpPr>
              <a:grpSpLocks/>
            </p:cNvGrpSpPr>
            <p:nvPr/>
          </p:nvGrpSpPr>
          <p:grpSpPr bwMode="auto">
            <a:xfrm>
              <a:off x="5040" y="495"/>
              <a:ext cx="426" cy="450"/>
              <a:chOff x="5040" y="495"/>
              <a:chExt cx="426" cy="450"/>
            </a:xfrm>
          </p:grpSpPr>
          <p:sp>
            <p:nvSpPr>
              <p:cNvPr id="286758"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9"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0"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6755"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6"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7"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0" name="Group 65"/>
          <p:cNvGrpSpPr>
            <a:grpSpLocks/>
          </p:cNvGrpSpPr>
          <p:nvPr/>
        </p:nvGrpSpPr>
        <p:grpSpPr bwMode="auto">
          <a:xfrm>
            <a:off x="1855677" y="5065712"/>
            <a:ext cx="1995488" cy="1030288"/>
            <a:chOff x="4903" y="899"/>
            <a:chExt cx="760" cy="402"/>
          </a:xfrm>
        </p:grpSpPr>
        <p:grpSp>
          <p:nvGrpSpPr>
            <p:cNvPr id="286728" name="Group 62"/>
            <p:cNvGrpSpPr>
              <a:grpSpLocks/>
            </p:cNvGrpSpPr>
            <p:nvPr/>
          </p:nvGrpSpPr>
          <p:grpSpPr bwMode="auto">
            <a:xfrm>
              <a:off x="4903" y="899"/>
              <a:ext cx="760" cy="402"/>
              <a:chOff x="4903" y="899"/>
              <a:chExt cx="760" cy="402"/>
            </a:xfrm>
          </p:grpSpPr>
          <p:grpSp>
            <p:nvGrpSpPr>
              <p:cNvPr id="286731" name="Group 57"/>
              <p:cNvGrpSpPr>
                <a:grpSpLocks/>
              </p:cNvGrpSpPr>
              <p:nvPr/>
            </p:nvGrpSpPr>
            <p:grpSpPr bwMode="auto">
              <a:xfrm>
                <a:off x="4903" y="1017"/>
                <a:ext cx="746" cy="284"/>
                <a:chOff x="4903" y="1017"/>
                <a:chExt cx="746" cy="284"/>
              </a:xfrm>
            </p:grpSpPr>
            <p:grpSp>
              <p:nvGrpSpPr>
                <p:cNvPr id="286736" name="Group 50"/>
                <p:cNvGrpSpPr>
                  <a:grpSpLocks/>
                </p:cNvGrpSpPr>
                <p:nvPr/>
              </p:nvGrpSpPr>
              <p:grpSpPr bwMode="auto">
                <a:xfrm>
                  <a:off x="4903" y="1196"/>
                  <a:ext cx="47" cy="105"/>
                  <a:chOff x="4903" y="1196"/>
                  <a:chExt cx="47" cy="105"/>
                </a:xfrm>
              </p:grpSpPr>
              <p:sp>
                <p:nvSpPr>
                  <p:cNvPr id="286743"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4"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5"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6737"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8"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9"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0"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1"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2"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286732" name="Group 61"/>
              <p:cNvGrpSpPr>
                <a:grpSpLocks/>
              </p:cNvGrpSpPr>
              <p:nvPr/>
            </p:nvGrpSpPr>
            <p:grpSpPr bwMode="auto">
              <a:xfrm>
                <a:off x="5232" y="899"/>
                <a:ext cx="431" cy="376"/>
                <a:chOff x="5232" y="899"/>
                <a:chExt cx="431" cy="376"/>
              </a:xfrm>
            </p:grpSpPr>
            <p:sp>
              <p:nvSpPr>
                <p:cNvPr id="286733"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4"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5"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286729"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0"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5" name="Title 64"/>
          <p:cNvSpPr>
            <a:spLocks noGrp="1"/>
          </p:cNvSpPr>
          <p:nvPr>
            <p:ph type="title" idx="4294967295"/>
          </p:nvPr>
        </p:nvSpPr>
        <p:spPr>
          <a:xfrm>
            <a:off x="304800" y="533400"/>
            <a:ext cx="7772400" cy="609600"/>
          </a:xfrm>
        </p:spPr>
        <p:txBody>
          <a:bodyPr/>
          <a:lstStyle/>
          <a:p>
            <a:pPr algn="l">
              <a:defRPr/>
            </a:pPr>
            <a:r>
              <a:rPr lang="ar-JO" sz="3200" dirty="0">
                <a:solidFill>
                  <a:schemeClr val="tx1"/>
                </a:solidFill>
                <a:effectLst>
                  <a:outerShdw blurRad="38100" dist="38100" dir="2700000" algn="tl">
                    <a:srgbClr val="FFFFFF"/>
                  </a:outerShdw>
                </a:effectLst>
                <a:ea typeface="ＭＳ Ｐゴシック" charset="0"/>
              </a:rPr>
              <a:t>هوشع 7 – طبيب و رسام</a:t>
            </a:r>
            <a:endParaRPr lang="en-US"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381000"/>
            <a:ext cx="9143999" cy="923330"/>
          </a:xfrm>
          <a:prstGeom prst="rect">
            <a:avLst/>
          </a:prstGeom>
          <a:solidFill>
            <a:srgbClr val="FFCC00"/>
          </a:solid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5400" b="1" dirty="0">
                <a:solidFill>
                  <a:srgbClr val="000000"/>
                </a:solidFill>
                <a:effectLst>
                  <a:outerShdw blurRad="38100" dist="38100" dir="2700000" algn="tl">
                    <a:srgbClr val="FFFFFF"/>
                  </a:outerShdw>
                </a:effectLst>
                <a:latin typeface="Arial"/>
                <a:cs typeface="Arial"/>
              </a:rPr>
              <a:t>إضاعة الهدف</a:t>
            </a:r>
            <a:endParaRPr lang="en-US" sz="54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616990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nodeType="afterGroup">
                            <p:stCondLst>
                              <p:cond delay="10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ar-JO" sz="3600" dirty="0"/>
              <a:t>المؤمنون اليوم يرتكبون الزنا الروحي </a:t>
            </a:r>
            <a:br>
              <a:rPr lang="ar-JO" sz="3600" dirty="0"/>
            </a:br>
            <a:r>
              <a:rPr lang="ar-JO" sz="3600" dirty="0"/>
              <a:t>من خلال المساومة مع الملحدين</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92333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5400" b="1" dirty="0">
                <a:solidFill>
                  <a:srgbClr val="000000"/>
                </a:solidFill>
                <a:effectLst>
                  <a:outerShdw blurRad="38100" dist="38100" dir="2700000" algn="tl">
                    <a:srgbClr val="FFFFFF"/>
                  </a:outerShdw>
                </a:effectLst>
                <a:latin typeface="Arial"/>
                <a:cs typeface="Arial"/>
              </a:rPr>
              <a:t>كيف يضيع المسيحيون الهدف اليوم ؟</a:t>
            </a:r>
            <a:endParaRPr lang="en-US" sz="54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54137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23384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1666" name="Title 1"/>
          <p:cNvSpPr>
            <a:spLocks noGrp="1"/>
          </p:cNvSpPr>
          <p:nvPr>
            <p:ph type="ctrTitle"/>
          </p:nvPr>
        </p:nvSpPr>
        <p:spPr>
          <a:xfrm>
            <a:off x="685800" y="4419600"/>
            <a:ext cx="7772400" cy="781050"/>
          </a:xfrm>
        </p:spPr>
        <p:txBody>
          <a:bodyPr/>
          <a:lstStyle/>
          <a:p>
            <a:r>
              <a:rPr lang="ar-JO" dirty="0">
                <a:latin typeface="Calibri" charset="0"/>
                <a:ea typeface="ＭＳ Ｐゴシック" charset="0"/>
                <a:cs typeface="ＭＳ Ｐゴシック" charset="0"/>
              </a:rPr>
              <a:t>هوشع 10: 1</a:t>
            </a:r>
            <a:endParaRPr lang="en-US" dirty="0">
              <a:latin typeface="Calibri" charset="0"/>
              <a:ea typeface="ＭＳ Ｐゴシック" charset="0"/>
              <a:cs typeface="ＭＳ Ｐゴシック" charset="0"/>
            </a:endParaRPr>
          </a:p>
        </p:txBody>
      </p:sp>
      <p:sp>
        <p:nvSpPr>
          <p:cNvPr id="3" name="TextBox 2"/>
          <p:cNvSpPr txBox="1"/>
          <p:nvPr/>
        </p:nvSpPr>
        <p:spPr>
          <a:xfrm>
            <a:off x="1259632" y="836712"/>
            <a:ext cx="4062828" cy="1815882"/>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على حسب كثرة ثمره</a:t>
            </a:r>
          </a:p>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قد كثر المذابح</a:t>
            </a:r>
          </a:p>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على حسب جودة أرضه</a:t>
            </a:r>
          </a:p>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أجاد الأنصاب</a:t>
            </a:r>
            <a:endParaRPr lang="en-US" sz="2800" b="1" dirty="0">
              <a:solidFill>
                <a:prstClr val="white"/>
              </a:solidFill>
              <a:effectLst>
                <a:glow rad="152400">
                  <a:prstClr val="black">
                    <a:alpha val="91000"/>
                  </a:prstClr>
                </a:glow>
              </a:effectLst>
              <a:latin typeface="Arial" charset="0"/>
              <a:cs typeface="Arial" charset="0"/>
            </a:endParaRP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إسرائيل جفنة مرتدة</a:t>
            </a:r>
          </a:p>
          <a:p>
            <a:pPr algn="ctr" defTabSz="914400" eaLnBrk="0" fontAlgn="base" hangingPunct="0">
              <a:spcBef>
                <a:spcPct val="0"/>
              </a:spcBef>
              <a:spcAft>
                <a:spcPct val="0"/>
              </a:spcAft>
              <a:defRPr/>
            </a:pPr>
            <a:r>
              <a:rPr lang="ar-JO" sz="2800" b="1" dirty="0">
                <a:solidFill>
                  <a:prstClr val="white"/>
                </a:solidFill>
                <a:effectLst>
                  <a:glow rad="152400">
                    <a:prstClr val="black">
                      <a:alpha val="91000"/>
                    </a:prstClr>
                  </a:glow>
                </a:effectLst>
                <a:latin typeface="Arial" charset="0"/>
                <a:cs typeface="Arial" charset="0"/>
              </a:rPr>
              <a:t>يخرج ثمراً لنفسه</a:t>
            </a:r>
            <a:endParaRPr lang="en-US" sz="2800" b="1" dirty="0">
              <a:solidFill>
                <a:prstClr val="white"/>
              </a:solidFill>
              <a:effectLst>
                <a:glow rad="152400">
                  <a:prstClr val="black">
                    <a:alpha val="91000"/>
                  </a:prstClr>
                </a:glow>
              </a:effectLst>
              <a:latin typeface="Arial" charset="0"/>
              <a:cs typeface="Arial" charset="0"/>
            </a:endParaRPr>
          </a:p>
        </p:txBody>
      </p:sp>
    </p:spTree>
    <p:extLst>
      <p:ext uri="{BB962C8B-B14F-4D97-AF65-F5344CB8AC3E}">
        <p14:creationId xmlns:p14="http://schemas.microsoft.com/office/powerpoint/2010/main" val="219942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4731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ea typeface="+mj-ea"/>
                <a:cs typeface="+mj-cs"/>
              </a:rPr>
              <a:t>دراسة حالة</a:t>
            </a:r>
            <a:br>
              <a:rPr lang="ar-JO" dirty="0">
                <a:ea typeface="+mj-ea"/>
                <a:cs typeface="+mj-cs"/>
              </a:rPr>
            </a:br>
            <a:r>
              <a:rPr lang="ar-JO" dirty="0">
                <a:ea typeface="+mj-ea"/>
                <a:cs typeface="+mj-cs"/>
              </a:rPr>
              <a:t>هوشع 11: 1 في متى 2: 15</a:t>
            </a:r>
            <a:endParaRPr lang="en-NZ" dirty="0">
              <a:ea typeface="+mj-ea"/>
              <a:cs typeface="+mj-cs"/>
            </a:endParaRPr>
          </a:p>
        </p:txBody>
      </p:sp>
      <p:sp>
        <p:nvSpPr>
          <p:cNvPr id="420866" name="Content Placeholder 2"/>
          <p:cNvSpPr>
            <a:spLocks noGrp="1"/>
          </p:cNvSpPr>
          <p:nvPr>
            <p:ph sz="quarter" idx="1"/>
          </p:nvPr>
        </p:nvSpPr>
        <p:spPr>
          <a:xfrm>
            <a:off x="612775" y="1600200"/>
            <a:ext cx="8153400" cy="2335213"/>
          </a:xfrm>
        </p:spPr>
        <p:txBody>
          <a:bodyPr/>
          <a:lstStyle/>
          <a:p>
            <a:pPr algn="r" rtl="1" eaLnBrk="1" hangingPunct="1"/>
            <a:r>
              <a:rPr lang="ar-JO" sz="3200" b="1" dirty="0">
                <a:latin typeface="Tw Cen MT" charset="0"/>
              </a:rPr>
              <a:t>على من تعود كلمة ابن في كلتا الفقرتين ؟</a:t>
            </a:r>
            <a:endParaRPr lang="en-NZ" sz="3200" b="1" dirty="0">
              <a:latin typeface="Tw Cen MT" charset="0"/>
            </a:endParaRPr>
          </a:p>
          <a:p>
            <a:pPr algn="r" rtl="1" eaLnBrk="1" hangingPunct="1"/>
            <a:r>
              <a:rPr lang="ar-JO" sz="3200" b="1" dirty="0">
                <a:latin typeface="Tw Cen MT" charset="0"/>
              </a:rPr>
              <a:t>ما هو الفرق ؟</a:t>
            </a:r>
            <a:endParaRPr lang="en-NZ" sz="3200" b="1" dirty="0">
              <a:latin typeface="Tw Cen MT" charset="0"/>
            </a:endParaRPr>
          </a:p>
          <a:p>
            <a:pPr algn="r" rtl="1" eaLnBrk="1" hangingPunct="1"/>
            <a:r>
              <a:rPr lang="ar-JO" sz="3200" b="1" dirty="0">
                <a:latin typeface="Tw Cen MT" charset="0"/>
              </a:rPr>
              <a:t>ما هي رسالة متى لنا ؟</a:t>
            </a:r>
          </a:p>
          <a:p>
            <a:pPr algn="r" rtl="1" eaLnBrk="1" hangingPunct="1"/>
            <a:r>
              <a:rPr lang="ar-JO" sz="3200" b="1" dirty="0">
                <a:latin typeface="Tw Cen MT" charset="0"/>
              </a:rPr>
              <a:t>هل يعتبر هذا إخلاصاً لسياق و رسالة العهد القديم ؟</a:t>
            </a:r>
            <a:endParaRPr lang="en-NZ" sz="3200" b="1" dirty="0">
              <a:latin typeface="Tw Cen MT"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Clr>
                  <a:srgbClr val="DD8047"/>
                </a:buClr>
                <a:buFont typeface="Wingdings"/>
                <a:buNone/>
                <a:defRPr/>
              </a:pPr>
              <a:r>
                <a:rPr lang="ar-JO" sz="2400" b="1" dirty="0">
                  <a:solidFill>
                    <a:srgbClr val="FFFFFF"/>
                  </a:solidFill>
                  <a:effectLst>
                    <a:glow rad="165100">
                      <a:prstClr val="black">
                        <a:alpha val="98000"/>
                      </a:prstClr>
                    </a:glow>
                  </a:effectLst>
                  <a:latin typeface="Arial"/>
                  <a:cs typeface="Arial"/>
                </a:rPr>
                <a:t>إسرائيل</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ar-JO" sz="2400" b="1" dirty="0">
                  <a:solidFill>
                    <a:srgbClr val="FFFFFF"/>
                  </a:solidFill>
                  <a:effectLst>
                    <a:glow rad="165100">
                      <a:prstClr val="black">
                        <a:alpha val="98000"/>
                      </a:prstClr>
                    </a:glow>
                  </a:effectLst>
                  <a:latin typeface="Arial"/>
                  <a:cs typeface="Arial"/>
                </a:rPr>
                <a:t>هو 11: 1</a:t>
              </a:r>
              <a:r>
                <a:rPr lang="en-NZ" sz="2400" b="1" dirty="0">
                  <a:solidFill>
                    <a:srgbClr val="FFFFFF"/>
                  </a:solidFill>
                  <a:effectLst>
                    <a:glow rad="165100">
                      <a:prstClr val="black">
                        <a:alpha val="98000"/>
                      </a:prstClr>
                    </a:glow>
                  </a:effectLst>
                  <a:latin typeface="Arial"/>
                  <a:cs typeface="Arial"/>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Clr>
                  <a:srgbClr val="DD8047"/>
                </a:buClr>
                <a:buFont typeface="Wingdings"/>
                <a:buNone/>
                <a:defRPr/>
              </a:pPr>
              <a:r>
                <a:rPr lang="ar-JO" sz="2400" b="1" dirty="0">
                  <a:solidFill>
                    <a:srgbClr val="FFFFFF"/>
                  </a:solidFill>
                  <a:effectLst>
                    <a:glow rad="165100">
                      <a:prstClr val="black">
                        <a:alpha val="98000"/>
                      </a:prstClr>
                    </a:glow>
                  </a:effectLst>
                  <a:latin typeface="Arial"/>
                  <a:cs typeface="Arial"/>
                </a:rPr>
                <a:t>يسوع</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ar-JO" sz="2400" b="1" dirty="0">
                  <a:solidFill>
                    <a:srgbClr val="FFFFFF"/>
                  </a:solidFill>
                  <a:effectLst>
                    <a:glow rad="165100">
                      <a:prstClr val="black">
                        <a:alpha val="98000"/>
                      </a:prstClr>
                    </a:glow>
                  </a:effectLst>
                  <a:latin typeface="Arial"/>
                  <a:cs typeface="Arial"/>
                </a:rPr>
                <a:t>مت 2: 15</a:t>
              </a:r>
              <a:r>
                <a:rPr lang="en-NZ" sz="2400" b="1" dirty="0">
                  <a:solidFill>
                    <a:srgbClr val="FFFFFF"/>
                  </a:solidFill>
                  <a:effectLst>
                    <a:glow rad="165100">
                      <a:prstClr val="black">
                        <a:alpha val="98000"/>
                      </a:prstClr>
                    </a:glow>
                  </a:effectLst>
                  <a:latin typeface="Arial"/>
                  <a:cs typeface="Arial"/>
                </a:rPr>
                <a:t>)</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spTree>
    <p:extLst>
      <p:ext uri="{BB962C8B-B14F-4D97-AF65-F5344CB8AC3E}">
        <p14:creationId xmlns:p14="http://schemas.microsoft.com/office/powerpoint/2010/main" val="71450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t>دراسة حالة</a:t>
            </a:r>
            <a:br>
              <a:rPr lang="ar-JO" dirty="0"/>
            </a:br>
            <a:r>
              <a:rPr lang="ar-JO" dirty="0"/>
              <a:t>هوشع 11: 1 في متى 2: 15</a:t>
            </a:r>
            <a:endParaRPr lang="en-NZ" dirty="0">
              <a:ea typeface="+mj-ea"/>
              <a:cs typeface="+mj-cs"/>
            </a:endParaRPr>
          </a:p>
        </p:txBody>
      </p:sp>
      <p:sp>
        <p:nvSpPr>
          <p:cNvPr id="421890" name="Content Placeholder 2"/>
          <p:cNvSpPr>
            <a:spLocks noGrp="1"/>
          </p:cNvSpPr>
          <p:nvPr>
            <p:ph sz="quarter" idx="1"/>
          </p:nvPr>
        </p:nvSpPr>
        <p:spPr>
          <a:xfrm>
            <a:off x="320675" y="1600200"/>
            <a:ext cx="8729663" cy="2617788"/>
          </a:xfrm>
        </p:spPr>
        <p:txBody>
          <a:bodyPr/>
          <a:lstStyle/>
          <a:p>
            <a:pPr algn="r" rtl="1" eaLnBrk="1" hangingPunct="1"/>
            <a:r>
              <a:rPr lang="ar-JO" sz="3200" b="1" dirty="0">
                <a:latin typeface="Tw Cen MT" charset="0"/>
              </a:rPr>
              <a:t>دعا هوشع إسرائيل ابن الله لكن إسرائيل كانت ابناً </a:t>
            </a:r>
            <a:r>
              <a:rPr lang="ar-JO" sz="3200" b="1" dirty="0">
                <a:solidFill>
                  <a:srgbClr val="FF0000"/>
                </a:solidFill>
                <a:latin typeface="Tw Cen MT" charset="0"/>
              </a:rPr>
              <a:t>عاصياً</a:t>
            </a:r>
            <a:endParaRPr lang="en-NZ" sz="3200" b="1" dirty="0">
              <a:solidFill>
                <a:srgbClr val="FF0000"/>
              </a:solidFill>
              <a:latin typeface="Tw Cen MT" charset="0"/>
            </a:endParaRPr>
          </a:p>
          <a:p>
            <a:pPr algn="r" rtl="1" eaLnBrk="1" hangingPunct="1"/>
            <a:r>
              <a:rPr lang="ar-JO" sz="3200" b="1" dirty="0">
                <a:latin typeface="Tw Cen MT" charset="0"/>
              </a:rPr>
              <a:t>دعا متى يسوع ابن الله لكنه كان ابناً </a:t>
            </a:r>
            <a:r>
              <a:rPr lang="ar-JO" sz="3200" b="1" dirty="0">
                <a:solidFill>
                  <a:srgbClr val="0070C0"/>
                </a:solidFill>
                <a:latin typeface="Tw Cen MT" charset="0"/>
              </a:rPr>
              <a:t>مطيعاً</a:t>
            </a:r>
            <a:r>
              <a:rPr lang="ar-JO" sz="3200" b="1" dirty="0">
                <a:latin typeface="Tw Cen MT" charset="0"/>
              </a:rPr>
              <a:t> بعكس إسرائيل كان يسوع كاملاً في كل النواحي التي فشلت فيها إسرائيل</a:t>
            </a:r>
            <a:endParaRPr lang="en-NZ" sz="3200" b="1" dirty="0">
              <a:latin typeface="Tw Cen MT" charset="0"/>
            </a:endParaRP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Clr>
                  <a:srgbClr val="DD8047"/>
                </a:buClr>
                <a:buNone/>
                <a:defRPr/>
              </a:pPr>
              <a:r>
                <a:rPr lang="ar-JO" sz="2400" b="1" dirty="0">
                  <a:solidFill>
                    <a:srgbClr val="FFFFFF"/>
                  </a:solidFill>
                  <a:effectLst>
                    <a:glow rad="165100">
                      <a:prstClr val="black">
                        <a:alpha val="98000"/>
                      </a:prstClr>
                    </a:glow>
                  </a:effectLst>
                  <a:latin typeface="Arial"/>
                </a:rPr>
                <a:t>إسرائيل</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ar-JO" sz="2400" b="1" dirty="0">
                  <a:solidFill>
                    <a:srgbClr val="FFFFFF"/>
                  </a:solidFill>
                  <a:effectLst>
                    <a:glow rad="165100">
                      <a:prstClr val="black">
                        <a:alpha val="98000"/>
                      </a:prstClr>
                    </a:glow>
                  </a:effectLst>
                  <a:latin typeface="Arial"/>
                </a:rPr>
                <a:t>هو 11: 1</a:t>
              </a:r>
              <a:r>
                <a:rPr lang="en-NZ" sz="2400" b="1" dirty="0">
                  <a:solidFill>
                    <a:srgbClr val="FFFFFF"/>
                  </a:solidFill>
                  <a:effectLst>
                    <a:glow rad="165100">
                      <a:prstClr val="black">
                        <a:alpha val="98000"/>
                      </a:prstClr>
                    </a:glow>
                  </a:effectLst>
                  <a:latin typeface="Arial"/>
                  <a:cs typeface="Arial"/>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Clr>
                  <a:srgbClr val="DD8047"/>
                </a:buClr>
                <a:buNone/>
                <a:defRPr/>
              </a:pPr>
              <a:r>
                <a:rPr lang="ar-JO" sz="2400" b="1" dirty="0">
                  <a:solidFill>
                    <a:srgbClr val="FFFFFF"/>
                  </a:solidFill>
                  <a:effectLst>
                    <a:glow rad="165100">
                      <a:prstClr val="black">
                        <a:alpha val="98000"/>
                      </a:prstClr>
                    </a:glow>
                  </a:effectLst>
                  <a:latin typeface="Arial"/>
                </a:rPr>
                <a:t>يسوع</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a:t>
              </a:r>
              <a:r>
                <a:rPr lang="ar-JO" sz="2400" b="1" dirty="0">
                  <a:solidFill>
                    <a:srgbClr val="FFFFFF"/>
                  </a:solidFill>
                  <a:effectLst>
                    <a:glow rad="165100">
                      <a:prstClr val="black">
                        <a:alpha val="98000"/>
                      </a:prstClr>
                    </a:glow>
                  </a:effectLst>
                  <a:latin typeface="Arial"/>
                </a:rPr>
                <a:t>مت 2: 15</a:t>
              </a:r>
              <a:r>
                <a:rPr lang="en-NZ" sz="2400" b="1" dirty="0">
                  <a:solidFill>
                    <a:srgbClr val="FFFFFF"/>
                  </a:solidFill>
                  <a:effectLst>
                    <a:glow rad="165100">
                      <a:prstClr val="black">
                        <a:alpha val="98000"/>
                      </a:prstClr>
                    </a:glow>
                  </a:effectLst>
                  <a:latin typeface="Arial"/>
                  <a:cs typeface="Arial"/>
                </a:rPr>
                <a:t>)</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spTree>
    <p:extLst>
      <p:ext uri="{BB962C8B-B14F-4D97-AF65-F5344CB8AC3E}">
        <p14:creationId xmlns:p14="http://schemas.microsoft.com/office/powerpoint/2010/main" val="2105945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charset="0"/>
                <a:ea typeface="ＭＳ Ｐゴシック" charset="0"/>
                <a:cs typeface="ＭＳ Ｐゴシック" charset="0"/>
              </a:rPr>
              <a:t>اسمعوا قول الرب يا بني إسرائيل إن للرب محاكمة مع سكان الأرض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لأنه لا </a:t>
            </a:r>
            <a:r>
              <a:rPr lang="ar-JO" sz="6000" b="1" dirty="0">
                <a:solidFill>
                  <a:srgbClr val="FFFF00"/>
                </a:solidFill>
                <a:effectLst>
                  <a:glow rad="127000">
                    <a:schemeClr val="tx1"/>
                  </a:glow>
                </a:effectLst>
                <a:latin typeface="Arial" charset="0"/>
                <a:ea typeface="ＭＳ Ｐゴシック" charset="0"/>
                <a:cs typeface="ＭＳ Ｐゴシック" charset="0"/>
              </a:rPr>
              <a:t>أمانة</a:t>
            </a:r>
            <a:r>
              <a:rPr lang="ar-JO" sz="6000" b="1" dirty="0">
                <a:effectLst>
                  <a:glow rad="127000">
                    <a:schemeClr val="tx1"/>
                  </a:glow>
                </a:effectLst>
                <a:latin typeface="Arial" charset="0"/>
                <a:ea typeface="ＭＳ Ｐゴシック" charset="0"/>
                <a:cs typeface="ＭＳ Ｐゴシック" charset="0"/>
              </a:rPr>
              <a:t> </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و لا </a:t>
            </a:r>
            <a:r>
              <a:rPr lang="ar-JO" sz="6000" b="1" dirty="0">
                <a:solidFill>
                  <a:srgbClr val="FFFF00"/>
                </a:solidFill>
                <a:effectLst>
                  <a:glow rad="127000">
                    <a:schemeClr val="tx1"/>
                  </a:glow>
                </a:effectLst>
                <a:latin typeface="Arial" charset="0"/>
                <a:ea typeface="ＭＳ Ｐゴシック" charset="0"/>
                <a:cs typeface="ＭＳ Ｐゴシック" charset="0"/>
              </a:rPr>
              <a:t>إحسان</a:t>
            </a:r>
            <a:r>
              <a:rPr lang="ar-JO" sz="6000" b="1" dirty="0">
                <a:effectLst>
                  <a:glow rad="127000">
                    <a:schemeClr val="tx1"/>
                  </a:glow>
                </a:effectLst>
                <a:latin typeface="Arial" charset="0"/>
                <a:ea typeface="ＭＳ Ｐゴシック" charset="0"/>
                <a:cs typeface="ＭＳ Ｐゴシック" charset="0"/>
              </a:rPr>
              <a:t> و لا </a:t>
            </a:r>
            <a:r>
              <a:rPr lang="ar-JO" sz="6000" b="1" dirty="0">
                <a:solidFill>
                  <a:srgbClr val="FFFF00"/>
                </a:solidFill>
                <a:effectLst>
                  <a:glow rad="127000">
                    <a:schemeClr val="tx1"/>
                  </a:glow>
                </a:effectLst>
                <a:latin typeface="Arial" charset="0"/>
                <a:ea typeface="ＭＳ Ｐゴシック" charset="0"/>
                <a:cs typeface="ＭＳ Ｐゴシック" charset="0"/>
              </a:rPr>
              <a:t>معرفة</a:t>
            </a:r>
            <a:r>
              <a:rPr lang="ar-JO" sz="6000" b="1" dirty="0">
                <a:effectLst>
                  <a:glow rad="127000">
                    <a:schemeClr val="tx1"/>
                  </a:glow>
                </a:effectLst>
                <a:latin typeface="Arial" charset="0"/>
                <a:ea typeface="ＭＳ Ｐゴシック" charset="0"/>
                <a:cs typeface="ＭＳ Ｐゴシック" charset="0"/>
              </a:rPr>
              <a:t> الله في الأرض</a:t>
            </a:r>
            <a:endParaRPr lang="en-US" sz="6000" b="1" dirty="0">
              <a:effectLst>
                <a:glow rad="127000">
                  <a:schemeClr val="tx1"/>
                </a:glow>
              </a:effectLst>
              <a:latin typeface="Arial" charset="0"/>
              <a:ea typeface="ＭＳ Ｐゴシック" charset="0"/>
              <a:cs typeface="ＭＳ Ｐゴシック" charset="0"/>
            </a:endParaRP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 4-6: 3</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9" name="Group 8"/>
          <p:cNvGrpSpPr/>
          <p:nvPr/>
        </p:nvGrpSpPr>
        <p:grpSpPr>
          <a:xfrm>
            <a:off x="2940193" y="4396542"/>
            <a:ext cx="3042365" cy="2240061"/>
            <a:chOff x="47053" y="4396542"/>
            <a:chExt cx="3042365" cy="2240061"/>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 4-11: 11</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1" name="Down Arrow 10"/>
            <p:cNvSpPr/>
            <p:nvPr/>
          </p:nvSpPr>
          <p:spPr bwMode="auto">
            <a:xfrm rot="2530523">
              <a:off x="2289684" y="4396542"/>
              <a:ext cx="799734" cy="116770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54864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12" name="Group 11"/>
          <p:cNvGrpSpPr/>
          <p:nvPr/>
        </p:nvGrpSpPr>
        <p:grpSpPr>
          <a:xfrm>
            <a:off x="5723011" y="3506733"/>
            <a:ext cx="3373946" cy="3129870"/>
            <a:chOff x="-744069" y="3506733"/>
            <a:chExt cx="3449047" cy="3129870"/>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11: 12-13: 16</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Down Arrow 13"/>
            <p:cNvSpPr/>
            <p:nvPr/>
          </p:nvSpPr>
          <p:spPr bwMode="auto">
            <a:xfrm rot="19141129">
              <a:off x="-744069" y="3506733"/>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15574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sz="2000" b="1" dirty="0">
                <a:solidFill>
                  <a:srgbClr val="FFFFFF"/>
                </a:solidFill>
                <a:latin typeface="Arial" charset="0"/>
                <a:cs typeface="Arial" charset="0"/>
              </a:rPr>
              <a:t>342</a:t>
            </a:r>
            <a:endParaRPr lang="en-US" sz="2000" b="1" dirty="0">
              <a:solidFill>
                <a:srgbClr val="FFFFFF"/>
              </a:solidFill>
              <a:latin typeface="Arial" charset="0"/>
              <a:cs typeface="Arial"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931</a:t>
            </a:r>
            <a:endParaRPr lang="en-US" sz="2800" dirty="0">
              <a:solidFill>
                <a:srgbClr val="FFFFFF"/>
              </a:solidFill>
              <a:latin typeface="Arial" charset="0"/>
              <a:ea typeface="ＭＳ Ｐゴシック" charset="0"/>
              <a:cs typeface="Arial"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722</a:t>
            </a:r>
            <a:endParaRPr lang="en-US" sz="2800" dirty="0">
              <a:solidFill>
                <a:srgbClr val="FFFFFF"/>
              </a:solidFill>
              <a:latin typeface="Arial" charset="0"/>
              <a:ea typeface="ＭＳ Ｐゴシック" charset="0"/>
              <a:cs typeface="Arial"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586</a:t>
            </a:r>
            <a:endParaRPr lang="en-US" sz="2800" dirty="0">
              <a:solidFill>
                <a:srgbClr val="FFFFFF"/>
              </a:solidFill>
              <a:latin typeface="Arial" charset="0"/>
              <a:ea typeface="ＭＳ Ｐゴシック" charset="0"/>
              <a:cs typeface="Arial"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عوبديا</a:t>
            </a:r>
            <a:endParaRPr lang="en-US" sz="2800" dirty="0">
              <a:solidFill>
                <a:srgbClr val="FFFFFF"/>
              </a:solidFill>
              <a:latin typeface="Arial" charset="0"/>
              <a:ea typeface="ＭＳ Ｐゴシック" charset="0"/>
              <a:cs typeface="Arial"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يونان</a:t>
            </a:r>
            <a:endParaRPr lang="en-US" sz="2800" dirty="0">
              <a:solidFill>
                <a:srgbClr val="FFFFFF"/>
              </a:solidFill>
              <a:latin typeface="Arial" charset="0"/>
              <a:ea typeface="ＭＳ Ｐゴシック" charset="0"/>
              <a:cs typeface="Arial"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عاموس</a:t>
            </a:r>
            <a:endParaRPr lang="en-US" sz="2800" dirty="0">
              <a:solidFill>
                <a:srgbClr val="FFFFFF"/>
              </a:solidFill>
              <a:latin typeface="Arial" charset="0"/>
              <a:ea typeface="ＭＳ Ｐゴシック" charset="0"/>
              <a:cs typeface="Arial"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هوشع</a:t>
            </a:r>
            <a:endParaRPr lang="en-US" sz="2800" dirty="0">
              <a:solidFill>
                <a:srgbClr val="FFFFFF"/>
              </a:solidFill>
              <a:latin typeface="Arial" charset="0"/>
              <a:ea typeface="ＭＳ Ｐゴシック" charset="0"/>
              <a:cs typeface="Arial"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أشعياء</a:t>
            </a:r>
            <a:endParaRPr lang="en-US" sz="2800" dirty="0">
              <a:solidFill>
                <a:srgbClr val="FFFFFF"/>
              </a:solidFill>
              <a:latin typeface="Arial" charset="0"/>
              <a:ea typeface="ＭＳ Ｐゴシック" charset="0"/>
              <a:cs typeface="Arial"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ar-JO" sz="2800" dirty="0">
                <a:solidFill>
                  <a:srgbClr val="FFFFFF"/>
                </a:solidFill>
                <a:latin typeface="Arial" charset="0"/>
                <a:ea typeface="ＭＳ Ｐゴシック" charset="0"/>
                <a:cs typeface="Arial" charset="0"/>
              </a:rPr>
              <a:t>ميخا</a:t>
            </a:r>
            <a:endParaRPr lang="en-US" sz="2800" dirty="0">
              <a:solidFill>
                <a:srgbClr val="FFFFFF"/>
              </a:solidFill>
              <a:latin typeface="Arial" charset="0"/>
              <a:ea typeface="ＭＳ Ｐゴシック" charset="0"/>
              <a:cs typeface="Arial"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ar-JO" sz="2800" dirty="0">
                <a:solidFill>
                  <a:srgbClr val="EAEAEA"/>
                </a:solidFill>
                <a:latin typeface="Arial" charset="0"/>
                <a:ea typeface="ＭＳ Ｐゴシック" charset="0"/>
                <a:cs typeface="Arial" charset="0"/>
              </a:rPr>
              <a:t>التواريخ الرئيسية</a:t>
            </a:r>
            <a:endParaRPr kumimoji="1" lang="en-US" sz="2800" dirty="0">
              <a:solidFill>
                <a:srgbClr val="EAEAEA"/>
              </a:solidFill>
              <a:latin typeface="Arial" charset="0"/>
              <a:ea typeface="ＭＳ Ｐゴシック" charset="0"/>
              <a:cs typeface="Arial"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fontAlgn="base">
              <a:spcBef>
                <a:spcPct val="0"/>
              </a:spcBef>
              <a:spcAft>
                <a:spcPct val="0"/>
              </a:spcAft>
            </a:pPr>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ترتيب الأنبياء</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Tree>
    <p:extLst>
      <p:ext uri="{BB962C8B-B14F-4D97-AF65-F5344CB8AC3E}">
        <p14:creationId xmlns:p14="http://schemas.microsoft.com/office/powerpoint/2010/main" val="76613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2962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تجازى السامرة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لأنها قد تمردت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على إلهها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بالسيف يسقطون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تحطم أطفالهم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الحوامل تشق</a:t>
            </a: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(هوشع 13: 16)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696726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74953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B2DB11-0C98-21D4-FA97-77125698BCF1}"/>
              </a:ext>
            </a:extLst>
          </p:cNvPr>
          <p:cNvPicPr>
            <a:picLocks noChangeAspect="1"/>
          </p:cNvPicPr>
          <p:nvPr/>
        </p:nvPicPr>
        <p:blipFill rotWithShape="1">
          <a:blip r:embed="rId3"/>
          <a:srcRect t="34510" b="12548"/>
          <a:stretch/>
        </p:blipFill>
        <p:spPr>
          <a:xfrm>
            <a:off x="1143000" y="2366682"/>
            <a:ext cx="6858000" cy="36307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ar-JO" sz="4000" b="1" dirty="0">
                <a:effectLst>
                  <a:glow rad="381000">
                    <a:schemeClr val="tx1"/>
                  </a:glow>
                </a:effectLst>
                <a:latin typeface="Arial" charset="0"/>
                <a:ea typeface="ＭＳ Ｐゴシック" charset="0"/>
                <a:cs typeface="ＭＳ Ｐゴシック" charset="0"/>
              </a:rPr>
              <a:t>يوازن الله بين التأديب و البركة اليوم أيضاً</a:t>
            </a:r>
            <a:endParaRPr lang="en-US" sz="40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spc="-300" dirty="0">
                <a:effectLst>
                  <a:glow rad="381000">
                    <a:schemeClr val="tx1"/>
                  </a:glow>
                </a:effectLst>
                <a:latin typeface="Arial" charset="0"/>
                <a:ea typeface="ＭＳ Ｐゴシック" charset="0"/>
                <a:cs typeface="ＭＳ Ｐゴシック" charset="0"/>
              </a:rPr>
              <a:t>من مكسور إلى علامة تجارية جديدة</a:t>
            </a:r>
            <a:endParaRPr lang="en-US" sz="4000" b="1" spc="-300" dirty="0">
              <a:effectLst>
                <a:glow rad="381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3800" b="1" dirty="0">
                <a:effectLst>
                  <a:glow rad="381000">
                    <a:schemeClr val="tx1"/>
                  </a:glow>
                </a:effectLst>
                <a:latin typeface="Times New Roman"/>
                <a:ea typeface="ＭＳ Ｐゴシック" charset="0"/>
                <a:cs typeface="Times New Roman"/>
              </a:rPr>
              <a:t>هوشع</a:t>
            </a:r>
            <a:endParaRPr lang="en-US" sz="13800" b="1" dirty="0">
              <a:effectLst>
                <a:glow rad="381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8474444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ar-JO" sz="6000" b="1" dirty="0">
                <a:effectLst>
                  <a:glow rad="127000">
                    <a:schemeClr val="tx1"/>
                  </a:glow>
                </a:effectLst>
                <a:latin typeface="Arial" charset="0"/>
                <a:ea typeface="ＭＳ Ｐゴシック" charset="0"/>
                <a:cs typeface="ＭＳ Ｐゴシック" charset="0"/>
              </a:rPr>
              <a:t>من مكسور</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564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ar-JO" sz="6000" b="1" dirty="0">
                <a:effectLst>
                  <a:glow rad="127000">
                    <a:schemeClr val="tx1"/>
                  </a:glow>
                </a:effectLst>
                <a:latin typeface="Arial" charset="0"/>
                <a:ea typeface="ＭＳ Ｐゴシック" charset="0"/>
                <a:cs typeface="ＭＳ Ｐゴシック" charset="0"/>
              </a:rPr>
              <a:t>إلى</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علامة</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تجارية</a:t>
            </a:r>
            <a:br>
              <a:rPr lang="ar-JO" sz="6000" b="1" dirty="0">
                <a:effectLst>
                  <a:glow rad="127000">
                    <a:schemeClr val="tx1"/>
                  </a:glow>
                </a:effectLst>
                <a:latin typeface="Arial" charset="0"/>
                <a:ea typeface="ＭＳ Ｐゴシック" charset="0"/>
                <a:cs typeface="ＭＳ Ｐゴシック" charset="0"/>
              </a:rPr>
            </a:br>
            <a:r>
              <a:rPr lang="ar-JO" sz="6000" b="1" dirty="0">
                <a:effectLst>
                  <a:glow rad="127000">
                    <a:schemeClr val="tx1"/>
                  </a:glow>
                </a:effectLst>
                <a:latin typeface="Arial" charset="0"/>
                <a:ea typeface="ＭＳ Ｐゴシック" charset="0"/>
                <a:cs typeface="ＭＳ Ｐゴシック" charset="0"/>
              </a:rPr>
              <a:t>جديدة</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1011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B2DB11-0C98-21D4-FA97-77125698BCF1}"/>
              </a:ext>
            </a:extLst>
          </p:cNvPr>
          <p:cNvPicPr>
            <a:picLocks noChangeAspect="1"/>
          </p:cNvPicPr>
          <p:nvPr/>
        </p:nvPicPr>
        <p:blipFill rotWithShape="1">
          <a:blip r:embed="rId3"/>
          <a:srcRect t="34510" b="12548"/>
          <a:stretch/>
        </p:blipFill>
        <p:spPr>
          <a:xfrm>
            <a:off x="1143000" y="2366682"/>
            <a:ext cx="6858000" cy="36307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ar-JO" sz="4000" b="1" dirty="0">
                <a:effectLst>
                  <a:glow rad="381000">
                    <a:schemeClr val="tx1"/>
                  </a:glow>
                </a:effectLst>
                <a:latin typeface="Arial" charset="0"/>
                <a:ea typeface="ＭＳ Ｐゴシック" charset="0"/>
                <a:cs typeface="ＭＳ Ｐゴシック" charset="0"/>
              </a:rPr>
              <a:t>يوازن الله بين التأديب و البركة اليوم أيضاً</a:t>
            </a:r>
            <a:endParaRPr lang="en-US" sz="40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spc="-300" dirty="0">
                <a:effectLst>
                  <a:glow rad="381000">
                    <a:schemeClr val="tx1"/>
                  </a:glow>
                </a:effectLst>
                <a:latin typeface="Arial" charset="0"/>
                <a:ea typeface="ＭＳ Ｐゴシック" charset="0"/>
                <a:cs typeface="ＭＳ Ｐゴシック" charset="0"/>
              </a:rPr>
              <a:t>من مكسور إلى علامة تجارية جديدة</a:t>
            </a:r>
            <a:endParaRPr lang="en-US" sz="4000" b="1" spc="-300" dirty="0">
              <a:effectLst>
                <a:glow rad="381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3800" b="1" dirty="0">
                <a:effectLst>
                  <a:glow rad="381000">
                    <a:schemeClr val="tx1"/>
                  </a:glow>
                </a:effectLst>
                <a:latin typeface="Times New Roman"/>
                <a:ea typeface="ＭＳ Ｐゴシック" charset="0"/>
                <a:cs typeface="Times New Roman"/>
              </a:rPr>
              <a:t>هوشع</a:t>
            </a:r>
            <a:endParaRPr lang="en-US" sz="13800" b="1" dirty="0">
              <a:effectLst>
                <a:glow rad="381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60639457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يحفزنا الله لنكون </a:t>
            </a:r>
            <a:r>
              <a:rPr lang="ar-JO" sz="4800" b="1" dirty="0">
                <a:solidFill>
                  <a:srgbClr val="FFFF00"/>
                </a:solidFill>
                <a:effectLst>
                  <a:glow rad="127000">
                    <a:schemeClr val="tx1"/>
                  </a:glow>
                </a:effectLst>
                <a:latin typeface="Arial" charset="0"/>
                <a:ea typeface="ＭＳ Ｐゴシック" charset="0"/>
                <a:cs typeface="ＭＳ Ｐゴシック" charset="0"/>
              </a:rPr>
              <a:t>مخلصين</a:t>
            </a:r>
            <a:r>
              <a:rPr lang="ar-JO" sz="4800" b="1" dirty="0">
                <a:effectLst>
                  <a:glow rad="127000">
                    <a:schemeClr val="tx1"/>
                  </a:glow>
                </a:effectLst>
                <a:latin typeface="Arial" charset="0"/>
                <a:ea typeface="ＭＳ Ｐゴシック" charset="0"/>
                <a:cs typeface="ＭＳ Ｐゴシック" charset="0"/>
              </a:rPr>
              <a:t> له ؟</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845737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الله مخلص لك</a:t>
            </a:r>
          </a:p>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فكن </a:t>
            </a:r>
            <a:r>
              <a:rPr lang="ar-JO" sz="5400" b="1" dirty="0">
                <a:solidFill>
                  <a:srgbClr val="FFFF00"/>
                </a:solidFill>
                <a:effectLst>
                  <a:glow rad="127000">
                    <a:srgbClr val="000000"/>
                  </a:glow>
                </a:effectLst>
                <a:latin typeface="Arial" charset="0"/>
                <a:ea typeface="ＭＳ Ｐゴシック" charset="0"/>
                <a:cs typeface="ＭＳ Ｐゴシック" charset="0"/>
              </a:rPr>
              <a:t>مخلصاً</a:t>
            </a:r>
            <a:r>
              <a:rPr lang="ar-JO" sz="5400" b="1" dirty="0">
                <a:solidFill>
                  <a:srgbClr val="FFFFFF"/>
                </a:solidFill>
                <a:effectLst>
                  <a:glow rad="127000">
                    <a:srgbClr val="000000"/>
                  </a:glow>
                </a:effectLst>
                <a:latin typeface="Arial" charset="0"/>
                <a:ea typeface="ＭＳ Ｐゴシック" charset="0"/>
                <a:cs typeface="ＭＳ Ｐゴシック" charset="0"/>
              </a:rPr>
              <a:t> له</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F64F1F46-5945-6C49-9D94-7D8438553B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هوشع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46135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ببساطة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FFFFFF"/>
                </a:solidFill>
                <a:effectLst>
                  <a:glow rad="127000">
                    <a:srgbClr val="000000"/>
                  </a:glow>
                </a:effectLst>
                <a:latin typeface="Arial" charset="0"/>
                <a:ea typeface="ＭＳ Ｐゴシック" charset="0"/>
                <a:cs typeface="ＭＳ Ｐゴシック" charset="0"/>
              </a:rPr>
              <a:t>كن مخلصاً</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charset="0"/>
                <a:ea typeface="ＭＳ Ｐゴシック" charset="0"/>
                <a:cs typeface="ＭＳ Ｐゴシック" charset="0"/>
              </a:rPr>
              <a:t>هوشع</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565</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269715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مخاطر الرخاء</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859375381"/>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يونان</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عاموس</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هوشع</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المسؤولية المطروحة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كرازية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اجتماعي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روحي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مشكلة إسرائيل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قصر النظر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الزنا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صفة الله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الرحمة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العدل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الأمانة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الكلمة المفتاحية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التحنن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الإخلاص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الملخص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b="1" dirty="0"/>
                        <a:t>يهتم الله حتى بالأمم القساة ،  لذا يجب عليك عمل ذلك أنت أيضًا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عادل معك لذا يجب أن تكون عادلاً مع الآخرين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مخلص معك فكن مخلصاً معه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التوازي المعاصر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فشل المسؤولية الإرسالية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اضطهاد الخادمات و العمال الأجانب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إله الكنيسة هو الحداثة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تاريخ الخدمة</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تقريباً</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785-758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بدء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ar-JO" sz="1800" b="1" i="0" u="none" strike="noStrike" cap="none" normalizeH="0" baseline="0" dirty="0">
                          <a:ln>
                            <a:noFill/>
                          </a:ln>
                          <a:solidFill>
                            <a:schemeClr val="tx1"/>
                          </a:solidFill>
                          <a:effectLst/>
                          <a:latin typeface="Arial" charset="0"/>
                          <a:ea typeface="ＭＳ Ｐゴシック" charset="0"/>
                          <a:cs typeface="Arial" charset="0"/>
                        </a:rPr>
                        <a:t>منتصف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755-710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نهاية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2738"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charset="0"/>
                <a:cs typeface="Arial" charset="0"/>
              </a:rPr>
              <a:t>592</a:t>
            </a:r>
            <a:endParaRPr lang="en-US" dirty="0">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94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يحفزنا الله لنكون </a:t>
            </a:r>
            <a:r>
              <a:rPr lang="ar-JO" sz="4800" b="1" dirty="0">
                <a:solidFill>
                  <a:srgbClr val="FFFF00"/>
                </a:solidFill>
                <a:effectLst>
                  <a:glow rad="127000">
                    <a:schemeClr val="tx1"/>
                  </a:glow>
                </a:effectLst>
                <a:latin typeface="Arial" charset="0"/>
                <a:ea typeface="ＭＳ Ｐゴシック" charset="0"/>
                <a:cs typeface="ＭＳ Ｐゴシック" charset="0"/>
              </a:rPr>
              <a:t>مخلصين</a:t>
            </a:r>
            <a:r>
              <a:rPr lang="ar-JO" sz="4800" b="1" dirty="0">
                <a:effectLst>
                  <a:glow rad="127000">
                    <a:schemeClr val="tx1"/>
                  </a:glow>
                </a:effectLst>
                <a:latin typeface="Arial" charset="0"/>
                <a:ea typeface="ＭＳ Ｐゴシック" charset="0"/>
                <a:cs typeface="ＭＳ Ｐゴシック" charset="0"/>
              </a:rPr>
              <a:t> له ؟</a:t>
            </a:r>
            <a:endParaRPr lang="en-US" sz="48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charset="0"/>
                <a:ea typeface="ＭＳ Ｐゴシック" charset="0"/>
                <a:cs typeface="ＭＳ Ｐゴシック" charset="0"/>
              </a:rPr>
              <a:t>طريقتين</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8082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يحفز الله الإخلاص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من خلال </a:t>
            </a:r>
            <a:r>
              <a:rPr lang="ar-JO" sz="4800" b="1" dirty="0">
                <a:solidFill>
                  <a:srgbClr val="FFFF00"/>
                </a:solidFill>
                <a:effectLst>
                  <a:glow rad="127000">
                    <a:schemeClr val="tx1"/>
                  </a:glow>
                </a:effectLst>
                <a:latin typeface="Arial" charset="0"/>
                <a:ea typeface="ＭＳ Ｐゴシック" charset="0"/>
                <a:cs typeface="ＭＳ Ｐゴシック" charset="0"/>
              </a:rPr>
              <a:t>الأمثلة</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3755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02" r="5869"/>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يحفز الله الإخلاص من خلال </a:t>
            </a:r>
            <a:r>
              <a:rPr lang="ar-JO" sz="4800" b="1" dirty="0">
                <a:solidFill>
                  <a:srgbClr val="FFFF00"/>
                </a:solidFill>
                <a:effectLst>
                  <a:glow rad="127000">
                    <a:schemeClr val="tx1"/>
                  </a:glow>
                </a:effectLst>
                <a:latin typeface="Arial" charset="0"/>
                <a:ea typeface="ＭＳ Ｐゴシック" charset="0"/>
                <a:cs typeface="ＭＳ Ｐゴシック" charset="0"/>
              </a:rPr>
              <a:t>الموازنة</a:t>
            </a:r>
            <a:r>
              <a:rPr lang="ar-JO" sz="4800" b="1" dirty="0">
                <a:effectLst>
                  <a:glow rad="127000">
                    <a:schemeClr val="tx1"/>
                  </a:glow>
                </a:effectLst>
                <a:latin typeface="Arial" charset="0"/>
                <a:ea typeface="ＭＳ Ｐゴシック" charset="0"/>
                <a:cs typeface="ＭＳ Ｐゴシック" charset="0"/>
              </a:rPr>
              <a:t> بين التصحيح و البركة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230512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ماذا تفعل لتكون مخلصاً لإلهك المخلص ؟</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106987129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313900"/>
            <a:ext cx="71628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لكن عندي عليك</a:t>
            </a:r>
          </a:p>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أنك تركت</a:t>
            </a:r>
          </a:p>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محبتك الأولى</a:t>
            </a:r>
            <a:endParaRPr lang="en-US" sz="4000" b="1" i="1" dirty="0">
              <a:solidFill>
                <a:srgbClr val="FFFFFF"/>
              </a:solidFill>
              <a:latin typeface="Arial"/>
              <a:ea typeface="ＭＳ Ｐゴシック" charset="0"/>
              <a:cs typeface="Arial"/>
            </a:endParaRPr>
          </a:p>
        </p:txBody>
      </p:sp>
      <p:sp>
        <p:nvSpPr>
          <p:cNvPr id="80900" name="Title 4"/>
          <p:cNvSpPr>
            <a:spLocks noGrp="1"/>
          </p:cNvSpPr>
          <p:nvPr>
            <p:ph type="title" idx="4294967295"/>
          </p:nvPr>
        </p:nvSpPr>
        <p:spPr>
          <a:xfrm>
            <a:off x="3886200" y="5715000"/>
            <a:ext cx="5029200" cy="838200"/>
          </a:xfrm>
        </p:spPr>
        <p:txBody>
          <a:bodyPr/>
          <a:lstStyle/>
          <a:p>
            <a:pPr>
              <a:defRPr/>
            </a:pPr>
            <a:r>
              <a:rPr lang="ar-JO" sz="3600" dirty="0">
                <a:solidFill>
                  <a:srgbClr val="FFFFFF"/>
                </a:solidFill>
                <a:effectLst>
                  <a:outerShdw blurRad="38100" dist="38100" dir="2700000" algn="tl">
                    <a:srgbClr val="000000"/>
                  </a:outerShdw>
                </a:effectLst>
                <a:ea typeface="ＭＳ Ｐゴシック" charset="0"/>
              </a:rPr>
              <a:t>رؤيا 2: 4</a:t>
            </a:r>
            <a:endParaRPr lang="en-US" sz="3600" dirty="0">
              <a:solidFill>
                <a:srgbClr val="FFFFFF"/>
              </a:solidFill>
              <a:effectLst>
                <a:outerShdw blurRad="38100" dist="38100" dir="2700000" algn="tl">
                  <a:srgbClr val="000000"/>
                </a:outerShdw>
              </a:effectLst>
              <a:ea typeface="ＭＳ Ｐゴシック" charset="0"/>
            </a:endParaRPr>
          </a:p>
        </p:txBody>
      </p:sp>
      <p:pic>
        <p:nvPicPr>
          <p:cNvPr id="42291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3068638"/>
            <a:ext cx="3552825" cy="355282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62556993"/>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11188" y="188913"/>
            <a:ext cx="80645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لا تحبوا العالم و لا الأشياء التي في العالم</a:t>
            </a:r>
          </a:p>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إن أحب أحد العالم فليست فيه محبة الآب</a:t>
            </a:r>
            <a:endParaRPr lang="en-US" sz="4000" b="1" i="1" dirty="0">
              <a:solidFill>
                <a:srgbClr val="FFFFFF"/>
              </a:solidFill>
              <a:latin typeface="Arial"/>
              <a:ea typeface="ＭＳ Ｐゴシック" charset="0"/>
              <a:cs typeface="Arial"/>
            </a:endParaRP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1 يوحنا 2: 15</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413049492"/>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468313" y="304800"/>
            <a:ext cx="7685087"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16 لأن كل ما في العالم شهود الجسد و شهوة العيون و تعظم المعيشة ليس من الآب بل من العالم 17 و العالم يمضي و شهوته و أما الذي يصنع مشيئة الله فيثبت إلى الأبد</a:t>
            </a:r>
            <a:endParaRPr lang="en-US" sz="4000" b="1" i="1" dirty="0">
              <a:solidFill>
                <a:srgbClr val="FFFFFF"/>
              </a:solidFill>
              <a:latin typeface="Arial"/>
              <a:ea typeface="ＭＳ Ｐゴシック" charset="0"/>
              <a:cs typeface="Arial"/>
            </a:endParaRP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1 يوحنا 2: 16-17</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587831307"/>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684213" y="304800"/>
            <a:ext cx="7469187"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i="1" dirty="0">
                <a:solidFill>
                  <a:srgbClr val="FFFFFF"/>
                </a:solidFill>
                <a:latin typeface="Arial"/>
                <a:ea typeface="ＭＳ Ｐゴシック" charset="0"/>
                <a:cs typeface="Arial"/>
              </a:rPr>
              <a:t>أيها الزناة و الزواني أما تعلمون أن محبة العالم عداوة لله فمن أراد أن يكون محباً للعالم فقد صار عدواً لله</a:t>
            </a:r>
            <a:endParaRPr lang="en-US" sz="4000" b="1" i="1" dirty="0">
              <a:solidFill>
                <a:srgbClr val="FFFFFF"/>
              </a:solidFill>
              <a:latin typeface="Arial"/>
              <a:ea typeface="ＭＳ Ｐゴシック" charset="0"/>
              <a:cs typeface="Arial"/>
            </a:endParaRPr>
          </a:p>
        </p:txBody>
      </p:sp>
      <p:sp>
        <p:nvSpPr>
          <p:cNvPr id="5" name="Title 4"/>
          <p:cNvSpPr>
            <a:spLocks noGrp="1"/>
          </p:cNvSpPr>
          <p:nvPr>
            <p:ph type="title" idx="4294967295"/>
          </p:nvPr>
        </p:nvSpPr>
        <p:spPr>
          <a:xfrm>
            <a:off x="5257800" y="5867400"/>
            <a:ext cx="32766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يعقوب 4: 4</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6139166"/>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عظات العهد القديم</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وثنية إسرائيل</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5655462"/>
      </p:ext>
    </p:extLst>
  </p:cSld>
  <p:clrMapOvr>
    <a:masterClrMapping/>
  </p:clrMapOvr>
  <p:transition/>
</p:sld>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3559</TotalTime>
  <Words>3937</Words>
  <Application>Microsoft Macintosh PowerPoint</Application>
  <PresentationFormat>On-screen Show (4:3)</PresentationFormat>
  <Paragraphs>601</Paragraphs>
  <Slides>89</Slides>
  <Notes>81</Notes>
  <HiddenSlides>0</HiddenSlides>
  <MMClips>0</MMClips>
  <ScaleCrop>false</ScaleCrop>
  <HeadingPairs>
    <vt:vector size="8" baseType="variant">
      <vt:variant>
        <vt:lpstr>Fonts Used</vt:lpstr>
      </vt:variant>
      <vt:variant>
        <vt:i4>16</vt:i4>
      </vt:variant>
      <vt:variant>
        <vt:lpstr>Theme</vt:lpstr>
      </vt:variant>
      <vt:variant>
        <vt:i4>14</vt:i4>
      </vt:variant>
      <vt:variant>
        <vt:lpstr>Embedded OLE Servers</vt:lpstr>
      </vt:variant>
      <vt:variant>
        <vt:i4>1</vt:i4>
      </vt:variant>
      <vt:variant>
        <vt:lpstr>Slide Titles</vt:lpstr>
      </vt:variant>
      <vt:variant>
        <vt:i4>89</vt:i4>
      </vt:variant>
    </vt:vector>
  </HeadingPairs>
  <TitlesOfParts>
    <vt:vector size="120" baseType="lpstr">
      <vt:lpstr>B VAG Rounded Bold</vt:lpstr>
      <vt:lpstr>CAC Futura Casual</vt:lpstr>
      <vt:lpstr>Chicago</vt:lpstr>
      <vt:lpstr>Arial</vt:lpstr>
      <vt:lpstr>Bwhebb</vt:lpstr>
      <vt:lpstr>Calibri</vt:lpstr>
      <vt:lpstr>Comic Sans MS</vt:lpstr>
      <vt:lpstr>Helvetica</vt:lpstr>
      <vt:lpstr>Monotype Sorts</vt:lpstr>
      <vt:lpstr>Symbol</vt:lpstr>
      <vt:lpstr>Tahoma</vt:lpstr>
      <vt:lpstr>Times</vt:lpstr>
      <vt:lpstr>Times New Roman</vt:lpstr>
      <vt:lpstr>Tw Cen MT</vt:lpstr>
      <vt:lpstr>Wingdings</vt:lpstr>
      <vt:lpstr>Wingdings 2</vt:lpstr>
      <vt:lpstr>49_Blank Presentation</vt:lpstr>
      <vt:lpstr>Radar</vt:lpstr>
      <vt:lpstr>12_Default Design</vt:lpstr>
      <vt:lpstr>5_Default Design</vt:lpstr>
      <vt:lpstr>Default Design</vt:lpstr>
      <vt:lpstr>1_Blank Presentation</vt:lpstr>
      <vt:lpstr>35_Office Theme</vt:lpstr>
      <vt:lpstr>Office Theme</vt:lpstr>
      <vt:lpstr>Median</vt:lpstr>
      <vt:lpstr>4_Default Design</vt:lpstr>
      <vt:lpstr>2_Default Design</vt:lpstr>
      <vt:lpstr>2_untitled 3</vt:lpstr>
      <vt:lpstr>13_Office Theme</vt:lpstr>
      <vt:lpstr>2_Gesture</vt:lpstr>
      <vt:lpstr>Clip</vt:lpstr>
      <vt:lpstr>كن مخلصاً</vt:lpstr>
      <vt:lpstr>الإخلاص</vt:lpstr>
      <vt:lpstr>هل أنت مخلص ؟</vt:lpstr>
      <vt:lpstr>Loyal Relationships</vt:lpstr>
      <vt:lpstr>هل أنت مخلص لله ؟</vt:lpstr>
      <vt:lpstr>كيف يحفزك الله لتكون مخلصاً له ؟</vt:lpstr>
      <vt:lpstr>Placing the Prophets</vt:lpstr>
      <vt:lpstr>مخاطر الرخاء</vt:lpstr>
      <vt:lpstr>وثنية إسرائيل</vt:lpstr>
      <vt:lpstr>حب مدهش</vt:lpstr>
      <vt:lpstr>حب مدهش</vt:lpstr>
      <vt:lpstr>كيف يحفزنا الله لنكون مخلصين له ؟</vt:lpstr>
      <vt:lpstr>الكلمة المفتاحية</vt:lpstr>
      <vt:lpstr> 1. يحفز الله الإخلاص من  خلال الأمثلة</vt:lpstr>
      <vt:lpstr>أظهر هوشع إخلاصاً مدهشاً في زواجه الفاشل (هوشع 1-3)</vt:lpstr>
      <vt:lpstr>هوشع 1 </vt:lpstr>
      <vt:lpstr>متى كتب هوشع (1: 1)</vt:lpstr>
      <vt:lpstr>هوشع 1: 2</vt:lpstr>
      <vt:lpstr>ذهبت جومر لمحبين آخرين</vt:lpstr>
      <vt:lpstr>ماذا عن أولاد جومر ؟</vt:lpstr>
      <vt:lpstr>أولاد جومر</vt:lpstr>
      <vt:lpstr>ماذا عن أولاد جومر ؟</vt:lpstr>
      <vt:lpstr>أهمية                        هوشع                   المستقبلية</vt:lpstr>
      <vt:lpstr>استرداد إسرائيل المستقبلي (1: 10-2: 1)</vt:lpstr>
      <vt:lpstr>هوشع 2 </vt:lpstr>
      <vt:lpstr>هوشع 2: 1</vt:lpstr>
      <vt:lpstr>هوشع 2: 2-3</vt:lpstr>
      <vt:lpstr>هل طلق هوشع جومر ؟</vt:lpstr>
      <vt:lpstr>جدل مع و ضد طلاق هوشع و جومر</vt:lpstr>
      <vt:lpstr>هوشع 2: 5</vt:lpstr>
      <vt:lpstr>هوشع 2: 14</vt:lpstr>
      <vt:lpstr>غرض الأسفار النبوية</vt:lpstr>
      <vt:lpstr>حرفي * أبدي * غير مشروط</vt:lpstr>
      <vt:lpstr>اللعنات النبوية</vt:lpstr>
      <vt:lpstr>البركات اللعنات و</vt:lpstr>
      <vt:lpstr>هوشع 2: 16-17</vt:lpstr>
      <vt:lpstr>هوشع 3 </vt:lpstr>
      <vt:lpstr>الإسترداد</vt:lpstr>
      <vt:lpstr>هوشع 3: 1 </vt:lpstr>
      <vt:lpstr>هوشع 3: 2-3</vt:lpstr>
      <vt:lpstr>ثمن الفداء</vt:lpstr>
      <vt:lpstr>هوشع 3: 4-5</vt:lpstr>
      <vt:lpstr>Hesed ds,x,</vt:lpstr>
      <vt:lpstr>"Scripture" (6: NLT).</vt:lpstr>
      <vt:lpstr>البعض الآخر يمثل نموذج الله  في الولاء لنا.</vt:lpstr>
      <vt:lpstr> 1. يحفز الله الإخلاص  من خلال الأمثلة</vt:lpstr>
      <vt:lpstr>هوشع : إخلاص الله لإسرائيل</vt:lpstr>
      <vt:lpstr> 2. يحفز الله الإخلاص من خلال موازنة التصحيح و البركة</vt:lpstr>
      <vt:lpstr>عاقب الله إسرائيل كما وعد في عهده مع موسى (هوشع 4-13)</vt:lpstr>
      <vt:lpstr>هوشع 4 </vt:lpstr>
      <vt:lpstr>اسمعوا قول الرب يا بني إسرائيل إن للرب محاكمة مع سكان الأرض  لأنه لا أمانة  و لا إحسان و لا معرفة الله في الأرض</vt:lpstr>
      <vt:lpstr>اسمعوا قول الرب يا بني إسرائيل إن للرب محاكمة مع سكان الأرض  لأنه لا أمانة  و لا إحسان و لا معرفة الله في الأرض</vt:lpstr>
      <vt:lpstr>التوازي مع الوصايا العشرة</vt:lpstr>
      <vt:lpstr>هوشع 5 </vt:lpstr>
      <vt:lpstr>الإنحدار النفسي (5: 4-15)</vt:lpstr>
      <vt:lpstr>هوشع 6 </vt:lpstr>
      <vt:lpstr>ذهبت إسرائيل وراء محبين آخرين  بدلاً من معرفة رجلها، الرب</vt:lpstr>
      <vt:lpstr>هلم نرجع إلى الرب  لأنه هو افترس فيشفينا ضرب فيجبرنا (هوشع 6: 1)</vt:lpstr>
      <vt:lpstr>الأهمية الأخروية – هوشع 6: 1-3</vt:lpstr>
      <vt:lpstr>اسمعوا قول الرب يا بني إسرائيل إن للرب محاكمة مع سكان الأرض  لأنه لا أمانة  و لا إحسان و لا معرفة الله في الأرض</vt:lpstr>
      <vt:lpstr>هوشع 7 </vt:lpstr>
      <vt:lpstr>هوشع 7 – طبيب و رسام</vt:lpstr>
      <vt:lpstr>المؤمنون اليوم يرتكبون الزنا الروحي  من خلال المساومة مع الملحدين</vt:lpstr>
      <vt:lpstr>هوشع 10 </vt:lpstr>
      <vt:lpstr>هوشع 10: 1</vt:lpstr>
      <vt:lpstr>هوشع 11 </vt:lpstr>
      <vt:lpstr>دراسة حالة هوشع 11: 1 في متى 2: 15</vt:lpstr>
      <vt:lpstr>دراسة حالة هوشع 11: 1 في متى 2: 15</vt:lpstr>
      <vt:lpstr>اسمعوا قول الرب يا بني إسرائيل إن للرب محاكمة مع سكان الأرض  لأنه لا أمانة  و لا إحسان و لا معرفة الله في الأرض</vt:lpstr>
      <vt:lpstr>هوشع 13 </vt:lpstr>
      <vt:lpstr>تجازى السامرة  لأنها قد تمردت  على إلهها  بالسيف يسقطون  تحطم أطفالهم  و الحوامل تشق (هوشع 13: 16)</vt:lpstr>
      <vt:lpstr>هوشع 14 </vt:lpstr>
      <vt:lpstr>يوازن الله بين التأديب و البركة اليوم أيضاً</vt:lpstr>
      <vt:lpstr>من مكسور</vt:lpstr>
      <vt:lpstr>إلى علامة تجارية جديدة</vt:lpstr>
      <vt:lpstr>يوازن الله بين التأديب و البركة اليوم أيضاً</vt:lpstr>
      <vt:lpstr>كيف يحفزنا الله لنكون مخلصين له ؟</vt:lpstr>
      <vt:lpstr>الفكرة الرئيسية</vt:lpstr>
      <vt:lpstr>ببساطة</vt:lpstr>
      <vt:lpstr>كيف يحفزنا الله لنكون مخلصين له ؟</vt:lpstr>
      <vt:lpstr> 1. يحفز الله الإخلاص  من خلال الأمثلة</vt:lpstr>
      <vt:lpstr>2. يحفز الله الإخلاص من خلال الموازنة بين التصحيح و البركة</vt:lpstr>
      <vt:lpstr>ماذا تفعل لتكون مخلصاً لإلهك المخلص ؟</vt:lpstr>
      <vt:lpstr>رؤيا 2: 4</vt:lpstr>
      <vt:lpstr>1 يوحنا 2: 15</vt:lpstr>
      <vt:lpstr>1 يوحنا 2: 16-17</vt:lpstr>
      <vt:lpstr>يعقوب 4: 4</vt:lpstr>
      <vt:lpstr>Black</vt:lpstr>
      <vt:lpstr> عظات العهد القديمat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169</cp:revision>
  <dcterms:created xsi:type="dcterms:W3CDTF">2014-08-02T06:39:19Z</dcterms:created>
  <dcterms:modified xsi:type="dcterms:W3CDTF">2022-05-31T12:07:30Z</dcterms:modified>
</cp:coreProperties>
</file>