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6.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8.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9.xml" ContentType="application/vnd.openxmlformats-officedocument.theme+xml"/>
  <Override PartName="/ppt/slideLayouts/slideLayout173.xml" ContentType="application/vnd.openxmlformats-officedocument.presentationml.slideLayout+xml"/>
  <Override PartName="/ppt/theme/theme2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3.xml" ContentType="application/vnd.openxmlformats-officedocument.theme+xml"/>
  <Override PartName="/ppt/slideLayouts/slideLayout211.xml" ContentType="application/vnd.openxmlformats-officedocument.presentationml.slideLayout+xml"/>
  <Override PartName="/ppt/theme/theme24.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5.xml" ContentType="application/vnd.openxmlformats-officedocument.theme+xml"/>
  <Override PartName="/ppt/slideLayouts/slideLayout224.xml" ContentType="application/vnd.openxmlformats-officedocument.presentationml.slideLayout+xml"/>
  <Override PartName="/ppt/theme/theme2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8.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9.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0.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31.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3.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4.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5.xml" ContentType="application/vnd.openxmlformats-officedocument.themeOverride+xml"/>
  <Override PartName="/ppt/notesSlides/notesSlide34.xml" ContentType="application/vnd.openxmlformats-officedocument.presentationml.notesSlide+xml"/>
  <Override PartName="/ppt/theme/themeOverride6.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7.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8.xml" ContentType="application/vnd.openxmlformats-officedocument.themeOverride+xml"/>
  <Override PartName="/ppt/notesSlides/notesSlide53.xml" ContentType="application/vnd.openxmlformats-officedocument.presentationml.notesSlide+xml"/>
  <Override PartName="/ppt/theme/themeOverride9.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0.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1.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12.xml" ContentType="application/vnd.openxmlformats-officedocument.themeOverride+xml"/>
  <Override PartName="/ppt/notesSlides/notesSlide106.xml" ContentType="application/vnd.openxmlformats-officedocument.presentationml.notesSlide+xml"/>
  <Override PartName="/ppt/theme/themeOverride13.xml" ContentType="application/vnd.openxmlformats-officedocument.themeOverride+xml"/>
  <Override PartName="/ppt/notesSlides/notesSlide107.xml" ContentType="application/vnd.openxmlformats-officedocument.presentationml.notesSlide+xml"/>
  <Override PartName="/ppt/theme/themeOverride14.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13" r:id="rId4"/>
    <p:sldMasterId id="2147483715" r:id="rId5"/>
    <p:sldMasterId id="2147483751" r:id="rId6"/>
    <p:sldMasterId id="2147483753" r:id="rId7"/>
    <p:sldMasterId id="2147483768" r:id="rId8"/>
    <p:sldMasterId id="2147483779" r:id="rId9"/>
    <p:sldMasterId id="2147483791" r:id="rId10"/>
    <p:sldMasterId id="2147483803" r:id="rId11"/>
    <p:sldMasterId id="2147483827" r:id="rId12"/>
    <p:sldMasterId id="2147483829" r:id="rId13"/>
    <p:sldMasterId id="2147483844" r:id="rId14"/>
    <p:sldMasterId id="2147483895" r:id="rId15"/>
    <p:sldMasterId id="2147483898" r:id="rId16"/>
    <p:sldMasterId id="2147483924" r:id="rId17"/>
    <p:sldMasterId id="2147483936" r:id="rId18"/>
    <p:sldMasterId id="2147483948" r:id="rId19"/>
    <p:sldMasterId id="2147483973" r:id="rId20"/>
    <p:sldMasterId id="2147483975" r:id="rId21"/>
    <p:sldMasterId id="2147483987" r:id="rId22"/>
    <p:sldMasterId id="2147484002" r:id="rId23"/>
    <p:sldMasterId id="2147484015" r:id="rId24"/>
    <p:sldMasterId id="2147484017" r:id="rId25"/>
    <p:sldMasterId id="2147484030" r:id="rId26"/>
    <p:sldMasterId id="2147484032" r:id="rId27"/>
    <p:sldMasterId id="2147484045" r:id="rId28"/>
    <p:sldMasterId id="2147484056" r:id="rId29"/>
    <p:sldMasterId id="2147484071" r:id="rId30"/>
    <p:sldMasterId id="2147484074" r:id="rId31"/>
    <p:sldMasterId id="2147484116" r:id="rId32"/>
  </p:sldMasterIdLst>
  <p:notesMasterIdLst>
    <p:notesMasterId r:id="rId163"/>
  </p:notesMasterIdLst>
  <p:sldIdLst>
    <p:sldId id="256" r:id="rId33"/>
    <p:sldId id="257" r:id="rId34"/>
    <p:sldId id="258" r:id="rId35"/>
    <p:sldId id="259" r:id="rId36"/>
    <p:sldId id="260" r:id="rId37"/>
    <p:sldId id="263" r:id="rId38"/>
    <p:sldId id="265" r:id="rId39"/>
    <p:sldId id="266" r:id="rId40"/>
    <p:sldId id="269" r:id="rId41"/>
    <p:sldId id="275" r:id="rId42"/>
    <p:sldId id="276" r:id="rId43"/>
    <p:sldId id="277" r:id="rId44"/>
    <p:sldId id="4083" r:id="rId45"/>
    <p:sldId id="279" r:id="rId46"/>
    <p:sldId id="281" r:id="rId47"/>
    <p:sldId id="282" r:id="rId48"/>
    <p:sldId id="632" r:id="rId49"/>
    <p:sldId id="284" r:id="rId50"/>
    <p:sldId id="286" r:id="rId51"/>
    <p:sldId id="288" r:id="rId52"/>
    <p:sldId id="285" r:id="rId53"/>
    <p:sldId id="287" r:id="rId54"/>
    <p:sldId id="291" r:id="rId55"/>
    <p:sldId id="292" r:id="rId56"/>
    <p:sldId id="294" r:id="rId57"/>
    <p:sldId id="295" r:id="rId58"/>
    <p:sldId id="297" r:id="rId59"/>
    <p:sldId id="5247" r:id="rId60"/>
    <p:sldId id="301" r:id="rId61"/>
    <p:sldId id="544" r:id="rId62"/>
    <p:sldId id="303" r:id="rId63"/>
    <p:sldId id="545" r:id="rId64"/>
    <p:sldId id="305" r:id="rId65"/>
    <p:sldId id="547" r:id="rId66"/>
    <p:sldId id="546" r:id="rId67"/>
    <p:sldId id="308" r:id="rId68"/>
    <p:sldId id="309" r:id="rId69"/>
    <p:sldId id="477" r:id="rId70"/>
    <p:sldId id="337" r:id="rId71"/>
    <p:sldId id="340" r:id="rId72"/>
    <p:sldId id="532" r:id="rId73"/>
    <p:sldId id="329" r:id="rId74"/>
    <p:sldId id="469" r:id="rId75"/>
    <p:sldId id="465" r:id="rId76"/>
    <p:sldId id="332" r:id="rId77"/>
    <p:sldId id="4084" r:id="rId78"/>
    <p:sldId id="336" r:id="rId79"/>
    <p:sldId id="341" r:id="rId80"/>
    <p:sldId id="535" r:id="rId81"/>
    <p:sldId id="342" r:id="rId82"/>
    <p:sldId id="352" r:id="rId83"/>
    <p:sldId id="353" r:id="rId84"/>
    <p:sldId id="354" r:id="rId85"/>
    <p:sldId id="533" r:id="rId86"/>
    <p:sldId id="456" r:id="rId87"/>
    <p:sldId id="470" r:id="rId88"/>
    <p:sldId id="471" r:id="rId89"/>
    <p:sldId id="463" r:id="rId90"/>
    <p:sldId id="4085" r:id="rId91"/>
    <p:sldId id="361" r:id="rId92"/>
    <p:sldId id="362" r:id="rId93"/>
    <p:sldId id="373" r:id="rId94"/>
    <p:sldId id="377" r:id="rId95"/>
    <p:sldId id="379" r:id="rId96"/>
    <p:sldId id="381" r:id="rId97"/>
    <p:sldId id="383" r:id="rId98"/>
    <p:sldId id="384" r:id="rId99"/>
    <p:sldId id="385" r:id="rId100"/>
    <p:sldId id="386" r:id="rId101"/>
    <p:sldId id="387" r:id="rId102"/>
    <p:sldId id="388" r:id="rId103"/>
    <p:sldId id="390" r:id="rId104"/>
    <p:sldId id="391" r:id="rId105"/>
    <p:sldId id="392" r:id="rId106"/>
    <p:sldId id="393" r:id="rId107"/>
    <p:sldId id="475" r:id="rId108"/>
    <p:sldId id="395" r:id="rId109"/>
    <p:sldId id="398" r:id="rId110"/>
    <p:sldId id="400" r:id="rId111"/>
    <p:sldId id="402" r:id="rId112"/>
    <p:sldId id="405" r:id="rId113"/>
    <p:sldId id="476" r:id="rId114"/>
    <p:sldId id="408" r:id="rId115"/>
    <p:sldId id="412" r:id="rId116"/>
    <p:sldId id="409" r:id="rId117"/>
    <p:sldId id="410" r:id="rId118"/>
    <p:sldId id="411" r:id="rId119"/>
    <p:sldId id="418" r:id="rId120"/>
    <p:sldId id="417" r:id="rId121"/>
    <p:sldId id="419" r:id="rId122"/>
    <p:sldId id="420" r:id="rId123"/>
    <p:sldId id="427" r:id="rId124"/>
    <p:sldId id="428" r:id="rId125"/>
    <p:sldId id="429" r:id="rId126"/>
    <p:sldId id="5249" r:id="rId127"/>
    <p:sldId id="431" r:id="rId128"/>
    <p:sldId id="432" r:id="rId129"/>
    <p:sldId id="433" r:id="rId130"/>
    <p:sldId id="435" r:id="rId131"/>
    <p:sldId id="436" r:id="rId132"/>
    <p:sldId id="437" r:id="rId133"/>
    <p:sldId id="439" r:id="rId134"/>
    <p:sldId id="441" r:id="rId135"/>
    <p:sldId id="5248" r:id="rId136"/>
    <p:sldId id="443" r:id="rId137"/>
    <p:sldId id="445" r:id="rId138"/>
    <p:sldId id="444" r:id="rId139"/>
    <p:sldId id="446" r:id="rId140"/>
    <p:sldId id="447" r:id="rId141"/>
    <p:sldId id="448" r:id="rId142"/>
    <p:sldId id="449" r:id="rId143"/>
    <p:sldId id="450" r:id="rId144"/>
    <p:sldId id="451" r:id="rId145"/>
    <p:sldId id="452" r:id="rId146"/>
    <p:sldId id="453" r:id="rId147"/>
    <p:sldId id="534" r:id="rId148"/>
    <p:sldId id="538" r:id="rId149"/>
    <p:sldId id="541" r:id="rId150"/>
    <p:sldId id="540" r:id="rId151"/>
    <p:sldId id="536" r:id="rId152"/>
    <p:sldId id="537" r:id="rId153"/>
    <p:sldId id="539" r:id="rId154"/>
    <p:sldId id="459" r:id="rId155"/>
    <p:sldId id="472" r:id="rId156"/>
    <p:sldId id="473" r:id="rId157"/>
    <p:sldId id="474" r:id="rId158"/>
    <p:sldId id="414" r:id="rId159"/>
    <p:sldId id="454" r:id="rId160"/>
    <p:sldId id="415" r:id="rId161"/>
    <p:sldId id="416" r:id="rId1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763DFE49-DC14-034C-843E-710343E92400}">
          <p14:sldIdLst>
            <p14:sldId id="256"/>
            <p14:sldId id="257"/>
            <p14:sldId id="258"/>
            <p14:sldId id="259"/>
            <p14:sldId id="260"/>
            <p14:sldId id="263"/>
            <p14:sldId id="265"/>
            <p14:sldId id="266"/>
            <p14:sldId id="269"/>
            <p14:sldId id="275"/>
            <p14:sldId id="276"/>
          </p14:sldIdLst>
        </p14:section>
        <p14:section name="Chapters" id="{47CD285A-6E28-D24F-B9C5-EE6262C217C7}">
          <p14:sldIdLst>
            <p14:sldId id="277"/>
            <p14:sldId id="4083"/>
            <p14:sldId id="279"/>
            <p14:sldId id="281"/>
            <p14:sldId id="282"/>
            <p14:sldId id="632"/>
            <p14:sldId id="284"/>
            <p14:sldId id="286"/>
            <p14:sldId id="288"/>
            <p14:sldId id="285"/>
            <p14:sldId id="287"/>
            <p14:sldId id="291"/>
            <p14:sldId id="292"/>
            <p14:sldId id="294"/>
            <p14:sldId id="295"/>
            <p14:sldId id="297"/>
            <p14:sldId id="5247"/>
            <p14:sldId id="301"/>
            <p14:sldId id="544"/>
            <p14:sldId id="303"/>
            <p14:sldId id="545"/>
            <p14:sldId id="305"/>
            <p14:sldId id="547"/>
            <p14:sldId id="546"/>
            <p14:sldId id="308"/>
            <p14:sldId id="309"/>
            <p14:sldId id="477"/>
            <p14:sldId id="337"/>
            <p14:sldId id="340"/>
            <p14:sldId id="532"/>
            <p14:sldId id="329"/>
            <p14:sldId id="469"/>
            <p14:sldId id="465"/>
            <p14:sldId id="332"/>
            <p14:sldId id="4084"/>
            <p14:sldId id="336"/>
            <p14:sldId id="341"/>
            <p14:sldId id="535"/>
            <p14:sldId id="342"/>
            <p14:sldId id="352"/>
            <p14:sldId id="353"/>
            <p14:sldId id="354"/>
            <p14:sldId id="533"/>
            <p14:sldId id="456"/>
            <p14:sldId id="470"/>
            <p14:sldId id="471"/>
            <p14:sldId id="463"/>
            <p14:sldId id="4085"/>
            <p14:sldId id="361"/>
            <p14:sldId id="362"/>
            <p14:sldId id="373"/>
            <p14:sldId id="377"/>
            <p14:sldId id="379"/>
            <p14:sldId id="381"/>
            <p14:sldId id="383"/>
            <p14:sldId id="384"/>
            <p14:sldId id="385"/>
            <p14:sldId id="386"/>
            <p14:sldId id="387"/>
            <p14:sldId id="388"/>
            <p14:sldId id="390"/>
            <p14:sldId id="391"/>
            <p14:sldId id="392"/>
            <p14:sldId id="393"/>
            <p14:sldId id="475"/>
            <p14:sldId id="395"/>
            <p14:sldId id="398"/>
            <p14:sldId id="400"/>
            <p14:sldId id="402"/>
            <p14:sldId id="405"/>
            <p14:sldId id="476"/>
            <p14:sldId id="408"/>
            <p14:sldId id="412"/>
            <p14:sldId id="409"/>
            <p14:sldId id="410"/>
            <p14:sldId id="411"/>
            <p14:sldId id="418"/>
            <p14:sldId id="417"/>
            <p14:sldId id="419"/>
            <p14:sldId id="420"/>
            <p14:sldId id="427"/>
            <p14:sldId id="428"/>
            <p14:sldId id="429"/>
            <p14:sldId id="5249"/>
            <p14:sldId id="431"/>
            <p14:sldId id="432"/>
            <p14:sldId id="433"/>
            <p14:sldId id="435"/>
            <p14:sldId id="436"/>
            <p14:sldId id="437"/>
            <p14:sldId id="439"/>
            <p14:sldId id="441"/>
            <p14:sldId id="5248"/>
            <p14:sldId id="443"/>
            <p14:sldId id="445"/>
            <p14:sldId id="444"/>
            <p14:sldId id="446"/>
            <p14:sldId id="447"/>
            <p14:sldId id="448"/>
            <p14:sldId id="449"/>
            <p14:sldId id="450"/>
            <p14:sldId id="451"/>
            <p14:sldId id="452"/>
            <p14:sldId id="453"/>
            <p14:sldId id="534"/>
            <p14:sldId id="538"/>
            <p14:sldId id="541"/>
            <p14:sldId id="540"/>
            <p14:sldId id="536"/>
            <p14:sldId id="537"/>
            <p14:sldId id="539"/>
          </p14:sldIdLst>
        </p14:section>
        <p14:section name="Conclusion" id="{5E9C3A67-DBA7-BF4B-B85B-2F90D0CCB7F5}">
          <p14:sldIdLst>
            <p14:sldId id="459"/>
            <p14:sldId id="472"/>
            <p14:sldId id="473"/>
            <p14:sldId id="474"/>
            <p14:sldId id="414"/>
            <p14:sldId id="454"/>
            <p14:sldId id="415"/>
            <p14:sldId id="4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EF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231" autoAdjust="0"/>
    <p:restoredTop sz="66238" autoAdjust="0"/>
  </p:normalViewPr>
  <p:slideViewPr>
    <p:cSldViewPr snapToGrid="0" snapToObjects="1">
      <p:cViewPr varScale="1">
        <p:scale>
          <a:sx n="97" d="100"/>
          <a:sy n="97" d="100"/>
        </p:scale>
        <p:origin x="208" y="192"/>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59" Type="http://schemas.openxmlformats.org/officeDocument/2006/relationships/slide" Target="slides/slide127.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22" Type="http://schemas.openxmlformats.org/officeDocument/2006/relationships/slideMaster" Target="slideMasters/slideMaster22.xml"/><Relationship Id="rId43" Type="http://schemas.openxmlformats.org/officeDocument/2006/relationships/slide" Target="slides/slide11.xml"/><Relationship Id="rId64" Type="http://schemas.openxmlformats.org/officeDocument/2006/relationships/slide" Target="slides/slide32.xml"/><Relationship Id="rId118" Type="http://schemas.openxmlformats.org/officeDocument/2006/relationships/slide" Target="slides/slide86.xml"/><Relationship Id="rId139" Type="http://schemas.openxmlformats.org/officeDocument/2006/relationships/slide" Target="slides/slide107.xml"/><Relationship Id="rId85" Type="http://schemas.openxmlformats.org/officeDocument/2006/relationships/slide" Target="slides/slide53.xml"/><Relationship Id="rId150" Type="http://schemas.openxmlformats.org/officeDocument/2006/relationships/slide" Target="slides/slide11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40" Type="http://schemas.openxmlformats.org/officeDocument/2006/relationships/slide" Target="slides/slide108.xml"/><Relationship Id="rId145" Type="http://schemas.openxmlformats.org/officeDocument/2006/relationships/slide" Target="slides/slide113.xml"/><Relationship Id="rId161" Type="http://schemas.openxmlformats.org/officeDocument/2006/relationships/slide" Target="slides/slide129.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slide" Target="slides/slide98.xml"/><Relationship Id="rId135" Type="http://schemas.openxmlformats.org/officeDocument/2006/relationships/slide" Target="slides/slide103.xml"/><Relationship Id="rId151" Type="http://schemas.openxmlformats.org/officeDocument/2006/relationships/slide" Target="slides/slide119.xml"/><Relationship Id="rId156" Type="http://schemas.openxmlformats.org/officeDocument/2006/relationships/slide" Target="slides/slide12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162" Type="http://schemas.openxmlformats.org/officeDocument/2006/relationships/slide" Target="slides/slide13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157" Type="http://schemas.openxmlformats.org/officeDocument/2006/relationships/slide" Target="slides/slide125.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slide" Target="slides/slide12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slide" Target="slides/slide116.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16.xml"/><Relationship Id="rId69" Type="http://schemas.openxmlformats.org/officeDocument/2006/relationships/slide" Target="slides/slide37.xml"/><Relationship Id="rId113" Type="http://schemas.openxmlformats.org/officeDocument/2006/relationships/slide" Target="slides/slide81.xml"/><Relationship Id="rId134" Type="http://schemas.openxmlformats.org/officeDocument/2006/relationships/slide" Target="slides/slide102.xml"/><Relationship Id="rId80" Type="http://schemas.openxmlformats.org/officeDocument/2006/relationships/slide" Target="slides/slide48.xml"/><Relationship Id="rId155"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6/22/22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8" Type="http://schemas.openxmlformats.org/officeDocument/2006/relationships/hyperlink" Target="https://www.breakingisraelnews.com/113476/temple-institute-certifies-red-heifer/" TargetMode="External"/><Relationship Id="rId3" Type="http://schemas.openxmlformats.org/officeDocument/2006/relationships/hyperlink" Target="https://www1.cbn.com/cbnnews/israel/2016/september/sounding-the-shofar-a-call-to-repentance" TargetMode="External"/><Relationship Id="rId7" Type="http://schemas.openxmlformats.org/officeDocument/2006/relationships/hyperlink" Target="http://www1.cbn.com/cbnnews/israel/2016/september/sounding-the-shofar-a-call-to-repentance" TargetMode="External"/><Relationship Id="rId2" Type="http://schemas.openxmlformats.org/officeDocument/2006/relationships/slide" Target="../slides/slide122.xml"/><Relationship Id="rId1" Type="http://schemas.openxmlformats.org/officeDocument/2006/relationships/notesMaster" Target="../notesMasters/notesMaster1.xml"/><Relationship Id="rId6" Type="http://schemas.openxmlformats.org/officeDocument/2006/relationships/hyperlink" Target="https://www1.cbn.com/cbnnews/us/2018/january/what-is-a-super-blue-blood-moon-and-do-they-have-spiritual-prophetic-significance" TargetMode="External"/><Relationship Id="rId5" Type="http://schemas.openxmlformats.org/officeDocument/2006/relationships/hyperlink" Target="https://www1.cbn.com/cbnnews/entertainment/2018/september/the-trump-prophecy-hitting-theaters-how-god-told-this-firefighter-his-plan-for-america" TargetMode="External"/><Relationship Id="rId10" Type="http://schemas.openxmlformats.org/officeDocument/2006/relationships/hyperlink" Target="https://www1.cbn.com/profiles/root-kayla-0" TargetMode="External"/><Relationship Id="rId4" Type="http://schemas.openxmlformats.org/officeDocument/2006/relationships/hyperlink" Target="https://www1.cbn.com/cbnnews/cwn/2018/july/a-sign-of-the-end-times-another-blood-moon-appears-in-july" TargetMode="External"/><Relationship Id="rId9" Type="http://schemas.openxmlformats.org/officeDocument/2006/relationships/hyperlink" Target="https://www.templeinstitute.org/red_heifer/red_heifer_requirements.htm"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dirty="0"/>
              <a:t>Watchman Report: Why Russia, Iran, and Turkey have to make their move against Israel very soon.</a:t>
            </a:r>
            <a:br>
              <a:rPr lang="en-SG" dirty="0"/>
            </a:br>
            <a:br>
              <a:rPr lang="en-SG" dirty="0"/>
            </a:br>
            <a:br>
              <a:rPr lang="en-SG" dirty="0"/>
            </a:br>
            <a:br>
              <a:rPr lang="en-SG" dirty="0"/>
            </a:br>
            <a:r>
              <a:rPr lang="en-SG" b="1" dirty="0"/>
              <a:t>Why Russia, Iran, and Turkey have to make their move against Israel very soon!</a:t>
            </a:r>
          </a:p>
          <a:p>
            <a:r>
              <a:rPr lang="en-SG" dirty="0"/>
              <a:t>https://</a:t>
            </a:r>
            <a:r>
              <a:rPr lang="en-SG" dirty="0" err="1"/>
              <a:t>ai-tube.com</a:t>
            </a:r>
            <a:r>
              <a:rPr lang="en-SG" dirty="0"/>
              <a:t>/</a:t>
            </a:r>
            <a:r>
              <a:rPr lang="en-SG" dirty="0" err="1"/>
              <a:t>videoai</a:t>
            </a:r>
            <a:r>
              <a:rPr lang="en-SG" dirty="0"/>
              <a:t>/Th_XDmQA2Cp</a:t>
            </a:r>
          </a:p>
          <a:p>
            <a:r>
              <a:rPr lang="en-SG"/>
              <a:t>Accessed 23 Sep 2018</a:t>
            </a:r>
            <a:endParaRPr lang="en-SG" dirty="0"/>
          </a:p>
          <a:p>
            <a:endParaRPr lang="en-SG" dirty="0"/>
          </a:p>
          <a:p>
            <a:r>
              <a:rPr lang="en-SG" dirty="0"/>
              <a:t>Pastor J.D. talks about why Russia, Iran, and Turkey have to make their move against Israel very soon.</a:t>
            </a:r>
            <a:br>
              <a:rPr lang="en-SG" dirty="0"/>
            </a:br>
            <a:br>
              <a:rPr lang="en-SG" dirty="0"/>
            </a:br>
            <a:r>
              <a:rPr lang="en-SG" dirty="0"/>
              <a:t>http://</a:t>
            </a:r>
            <a:r>
              <a:rPr lang="en-SG" dirty="0" err="1"/>
              <a:t>www.calvarychapelkaneohe.com</a:t>
            </a:r>
            <a:r>
              <a:rPr lang="en-SG" dirty="0"/>
              <a:t>/ </a:t>
            </a:r>
            <a:br>
              <a:rPr lang="en-SG" dirty="0"/>
            </a:br>
            <a:br>
              <a:rPr lang="en-SG" dirty="0"/>
            </a:br>
            <a:r>
              <a:rPr lang="en-SG" dirty="0"/>
              <a:t>All the signs of the last days are converging at the same time. Bible Prophecy is happening right before our eyes and like birth pains, the predicted events are happening more frequently and more intently. Never, in the history throughout the world have so many forces, including economic, scientific, techno-logic, ecologic, cultural, geopolitical, moral, spiritual and religion, converged together to bring this world that's already teetering over the edge into the abyss, to a point of no return. Jesus said when you see all these signs happening, know that I am near, even at the door.</a:t>
            </a:r>
            <a:br>
              <a:rPr lang="en-SG" dirty="0"/>
            </a:br>
            <a:br>
              <a:rPr lang="en-SG" dirty="0"/>
            </a:br>
            <a:r>
              <a:rPr lang="en-SG" dirty="0"/>
              <a:t>For more in-depth studies, commentary, and analysis of Bible Prophecy and End Times events visit our web site </a:t>
            </a:r>
            <a:r>
              <a:rPr lang="en-SG" dirty="0" err="1"/>
              <a:t>www.prophecyupdate.com</a:t>
            </a:r>
            <a:r>
              <a:rPr lang="en-SG" dirty="0"/>
              <a:t> and sign-up for our free newsletter…</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27772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33001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59973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The Temple Institute has announced the birth of a flawless all-red heifer that could pave the way for the </a:t>
            </a:r>
            <a:r>
              <a:rPr lang="en-SG" dirty="0" err="1"/>
              <a:t>fulfillment</a:t>
            </a:r>
            <a:r>
              <a:rPr lang="en-SG" dirty="0"/>
              <a:t> of a major End Times biblical prophecy.</a:t>
            </a:r>
          </a:p>
          <a:p>
            <a:r>
              <a:rPr lang="en-SG" dirty="0"/>
              <a:t>The reddish-</a:t>
            </a:r>
            <a:r>
              <a:rPr lang="en-SG" dirty="0" err="1"/>
              <a:t>colored</a:t>
            </a:r>
            <a:r>
              <a:rPr lang="en-SG" dirty="0"/>
              <a:t> female calf was reportedly born in Israel on August 28 and is being raised in accordance with the Jewish laws of the Torah, according to the Temple Institute.</a:t>
            </a:r>
          </a:p>
          <a:p>
            <a:r>
              <a:rPr lang="en-SG" dirty="0"/>
              <a:t>In Jewish theology, the red heifer is essential to the rebuilding of the third Holy Temple in Jerusalem and will be needed to be sacrificed to complete the ritual of purification for the Temple.</a:t>
            </a:r>
          </a:p>
          <a:p>
            <a:r>
              <a:rPr lang="en-SG" dirty="0"/>
              <a:t>Related</a:t>
            </a:r>
          </a:p>
          <a:p>
            <a:r>
              <a:rPr lang="en-SG" b="1" dirty="0">
                <a:effectLst/>
                <a:hlinkClick r:id="rId3"/>
              </a:rPr>
              <a:t>Sounding the Shofar, a Call to Repentance </a:t>
            </a:r>
            <a:endParaRPr lang="en-SG" b="1" dirty="0">
              <a:effectLst/>
            </a:endParaRPr>
          </a:p>
          <a:p>
            <a:r>
              <a:rPr lang="en-SG" b="1" dirty="0">
                <a:effectLst/>
                <a:hlinkClick r:id="rId4"/>
              </a:rPr>
              <a:t>A Sign of the End Times? Another Blood Moon Appears July 27</a:t>
            </a:r>
            <a:endParaRPr lang="en-SG" b="1" dirty="0">
              <a:effectLst/>
            </a:endParaRPr>
          </a:p>
          <a:p>
            <a:r>
              <a:rPr lang="en-SG" b="1" dirty="0">
                <a:effectLst/>
                <a:hlinkClick r:id="rId5"/>
              </a:rPr>
              <a:t>'The Trump Prophecy' Hitting Theaters: How God Told This Firefighter His Plan for America</a:t>
            </a:r>
            <a:endParaRPr lang="en-SG" b="1" dirty="0">
              <a:effectLst/>
            </a:endParaRPr>
          </a:p>
          <a:p>
            <a:r>
              <a:rPr lang="en-SG" b="1" dirty="0">
                <a:effectLst/>
                <a:hlinkClick r:id="rId6"/>
              </a:rPr>
              <a:t>'Super Blue Blood Moon' Over Jerusalem: Does It Have Prophetic Significance?</a:t>
            </a:r>
            <a:endParaRPr lang="en-SG" b="1" dirty="0">
              <a:effectLst/>
            </a:endParaRPr>
          </a:p>
          <a:p>
            <a:r>
              <a:rPr lang="en-SG" dirty="0"/>
              <a:t>Jews believe this event is part of the process that would mark the coming of the Messiah and the final judgment.</a:t>
            </a:r>
          </a:p>
          <a:p>
            <a:r>
              <a:rPr lang="en-SG" dirty="0"/>
              <a:t>But the significance of the red heifer also relates to Christians who believe the completion of the third Temple is a symbol heralding the second coming of Jesus Christ.</a:t>
            </a:r>
          </a:p>
          <a:p>
            <a:r>
              <a:rPr lang="en-SG" b="1" dirty="0"/>
              <a:t>READ: </a:t>
            </a:r>
            <a:r>
              <a:rPr lang="en-SG" i="1" dirty="0">
                <a:hlinkClick r:id="rId7"/>
              </a:rPr>
              <a:t>Sounding the Shofar, a Call to Repentance</a:t>
            </a:r>
            <a:endParaRPr lang="en-SG" dirty="0"/>
          </a:p>
          <a:p>
            <a:r>
              <a:rPr lang="en-SG" dirty="0"/>
              <a:t>It is claimed there have only been nine true red heifers, and the 10th will herald the construction of the third Temple. Several red heifers have been born in the past, but have been disqualified for not meeting the Biblical requirements.</a:t>
            </a:r>
          </a:p>
          <a:p>
            <a:r>
              <a:rPr lang="en-SG" i="1" dirty="0">
                <a:hlinkClick r:id="rId8"/>
              </a:rPr>
              <a:t>Israel News</a:t>
            </a:r>
            <a:r>
              <a:rPr lang="en-SG" dirty="0">
                <a:hlinkClick r:id="rId8"/>
              </a:rPr>
              <a:t> reports </a:t>
            </a:r>
            <a:r>
              <a:rPr lang="en-SG" dirty="0"/>
              <a:t>this year's </a:t>
            </a:r>
            <a:r>
              <a:rPr lang="en-SG" dirty="0" err="1"/>
              <a:t>newborn</a:t>
            </a:r>
            <a:r>
              <a:rPr lang="en-SG" dirty="0"/>
              <a:t> red heifer was certified by a board of rabbis one week after its birth.</a:t>
            </a:r>
          </a:p>
          <a:p>
            <a:r>
              <a:rPr lang="en-SG" dirty="0"/>
              <a:t>"If there has been no red heifer for the past 2,000 years, perhaps it is because the time was not right; Israel was far from being ready," Rabbi Chaim Richman, the international director of the Temple Institute, wrote on their website. For one thing, the modern state of Israel wasn't </a:t>
            </a:r>
            <a:r>
              <a:rPr lang="en-SG" dirty="0" err="1"/>
              <a:t>reestablished</a:t>
            </a:r>
            <a:r>
              <a:rPr lang="en-SG" dirty="0"/>
              <a:t> until 1948. This year marked the 70th anniversary of that historic event.</a:t>
            </a:r>
          </a:p>
          <a:p>
            <a:r>
              <a:rPr lang="en-SG" dirty="0"/>
              <a:t>Rabbi Richman continued, "But now what could it mean for the times we live in, to have the means for purification so close at hand? With the words of Maimonides in mind, we cannot help but wonder and pray: If there are now red heifers, is ours the era that will need them?"</a:t>
            </a:r>
          </a:p>
          <a:p>
            <a:r>
              <a:rPr lang="en-SG" dirty="0"/>
              <a:t>To meet requirements, the heifer must be born from a natural birth and be entirely red with no more than two non-red hairs on its body. It must also never have been used for any </a:t>
            </a:r>
            <a:r>
              <a:rPr lang="en-SG" dirty="0" err="1"/>
              <a:t>labor</a:t>
            </a:r>
            <a:r>
              <a:rPr lang="en-SG" dirty="0"/>
              <a:t> or have been impregnated.</a:t>
            </a:r>
          </a:p>
          <a:p>
            <a:r>
              <a:rPr lang="en-SG" dirty="0"/>
              <a:t>The Bible refers to the </a:t>
            </a:r>
            <a:r>
              <a:rPr lang="en-SG" dirty="0">
                <a:hlinkClick r:id="rId9"/>
              </a:rPr>
              <a:t>red heifer</a:t>
            </a:r>
            <a:r>
              <a:rPr lang="en-SG" dirty="0"/>
              <a:t> in Numbers 19 which begins, "And the Lord spoke to Moses and Aaron, saying: This is the ordinance of the Torah which the Lord has decreed, saying, Speak to the children of Israel and have them bring you a red heifer without defect, in which there is no blemish, and upon which never came a yoke..."</a:t>
            </a:r>
          </a:p>
          <a:p>
            <a:r>
              <a:rPr lang="en-SG" dirty="0"/>
              <a:t>The rabbis emphasized that the heifer could, at any time, acquire a blemish rendering it unsuitable. They will be inspecting the calf periodically to verify its condition.</a:t>
            </a:r>
          </a:p>
          <a:p>
            <a:r>
              <a:rPr lang="en-SG" dirty="0"/>
              <a:t>Jewish tradition requires the heifer to be three-to-four years old when it is used for the purification and rebuilding the Temple, so that could also affect a possible End Times timeline.</a:t>
            </a:r>
          </a:p>
          <a:p>
            <a:r>
              <a:rPr lang="en-SG" dirty="0"/>
              <a:t>Meanwhile, there's a verse about that heifer and purification in the New Testament of the Bible, and it's all about salvation.</a:t>
            </a:r>
          </a:p>
          <a:p>
            <a:r>
              <a:rPr lang="en-SG" dirty="0"/>
              <a:t>"The blood of goats and bulls and the ashes of a heifer sprinkled on those who are ceremonially unclean sanctify them so that they are outwardly clean. How much more, then, will the blood of Christ, who through the eternal Spirit offered himself unblemished to God, cleanse our consciences from acts that lead to death, so that we may serve the living God!" - ‭‭Hebrews‬ ‭9:13-14‬ ‭NIV</a:t>
            </a:r>
          </a:p>
          <a:p>
            <a:endParaRPr lang="en-SG" dirty="0"/>
          </a:p>
          <a:p>
            <a:r>
              <a:rPr lang="en-SG" dirty="0"/>
              <a:t>09-16-2018 by </a:t>
            </a:r>
            <a:r>
              <a:rPr lang="en-SG" dirty="0">
                <a:hlinkClick r:id="rId10"/>
              </a:rPr>
              <a:t>Kayla Root</a:t>
            </a:r>
            <a:endParaRPr lang="en-SG" dirty="0"/>
          </a:p>
          <a:p>
            <a:r>
              <a:rPr lang="en-US" dirty="0">
                <a:latin typeface="Times New Roman" charset="0"/>
                <a:ea typeface="ＭＳ Ｐゴシック" charset="0"/>
                <a:cs typeface="ＭＳ Ｐゴシック" charset="0"/>
              </a:rPr>
              <a:t>CBN News</a:t>
            </a:r>
          </a:p>
          <a:p>
            <a:r>
              <a:rPr lang="en-US" dirty="0">
                <a:latin typeface="Times New Roman" charset="0"/>
                <a:ea typeface="ＭＳ Ｐゴシック" charset="0"/>
                <a:cs typeface="ＭＳ Ｐゴシック" charset="0"/>
              </a:rPr>
              <a:t>https://www1.cbn.com/</a:t>
            </a:r>
            <a:r>
              <a:rPr lang="en-US" dirty="0" err="1">
                <a:latin typeface="Times New Roman" charset="0"/>
                <a:ea typeface="ＭＳ Ｐゴシック" charset="0"/>
                <a:cs typeface="ＭＳ Ｐゴシック" charset="0"/>
              </a:rPr>
              <a:t>cbnnews</a:t>
            </a:r>
            <a:r>
              <a:rPr lang="en-US" dirty="0">
                <a:latin typeface="Times New Roman" charset="0"/>
                <a:ea typeface="ＭＳ Ｐゴシック" charset="0"/>
                <a:cs typeface="ＭＳ Ｐゴシック" charset="0"/>
              </a:rPr>
              <a:t>/world/2018/</a:t>
            </a:r>
            <a:r>
              <a:rPr lang="en-US" dirty="0" err="1">
                <a:latin typeface="Times New Roman" charset="0"/>
                <a:ea typeface="ＭＳ Ｐゴシック" charset="0"/>
                <a:cs typeface="ＭＳ Ｐゴシック" charset="0"/>
              </a:rPr>
              <a:t>september</a:t>
            </a:r>
            <a:r>
              <a:rPr lang="en-US" dirty="0">
                <a:latin typeface="Times New Roman" charset="0"/>
                <a:ea typeface="ＭＳ Ｐゴシック" charset="0"/>
                <a:cs typeface="ＭＳ Ｐゴシック" charset="0"/>
              </a:rPr>
              <a:t>/jewish-group-says-end-times-biblical-prophecy-fulfilled-first-flawless-red-heifer-could-signal-the-third-temple</a:t>
            </a:r>
          </a:p>
          <a:p>
            <a:r>
              <a:rPr lang="en-US" dirty="0">
                <a:latin typeface="Times New Roman" charset="0"/>
                <a:ea typeface="ＭＳ Ｐゴシック" charset="0"/>
                <a:cs typeface="ＭＳ Ｐゴシック" charset="0"/>
              </a:rPr>
              <a:t>Accessed 23 Sep 2018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1572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a:t>
            </a:r>
            <a:r>
              <a:rPr lang="en-US" baseline="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a:latin typeface="Times New Roman" pitchFamily="-108" charset="0"/>
                <a:cs typeface="ＭＳ Ｐゴシック" charset="0"/>
              </a:rPr>
              <a:t>Yet you knew that God was showing himself to you in new ways, there was a sense of expectancy at what he would do next. How can that return?</a:t>
            </a:r>
            <a:endParaRPr lang="en-US">
              <a:latin typeface="Arial"/>
              <a:cs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The sense of God's</a:t>
            </a:r>
            <a:r>
              <a:rPr lang="en-US" sz="1200" kern="1200" baseline="0">
                <a:solidFill>
                  <a:schemeClr val="tx1"/>
                </a:solidFill>
                <a:effectLst/>
                <a:latin typeface="Arial"/>
                <a:ea typeface="ＭＳ Ｐゴシック" pitchFamily="-111" charset="-128"/>
                <a:cs typeface="Arial"/>
              </a:rPr>
              <a:t> </a:t>
            </a:r>
            <a:r>
              <a:rPr lang="en-US" sz="1200" kern="1200">
                <a:solidFill>
                  <a:schemeClr val="tx1"/>
                </a:solidFill>
                <a:effectLst/>
                <a:latin typeface="Arial"/>
                <a:ea typeface="ＭＳ Ｐゴシック" pitchFamily="-111" charset="-128"/>
                <a:cs typeface="Arial"/>
              </a:rPr>
              <a:t>presence will not remain when we insist on sin</a:t>
            </a:r>
            <a:r>
              <a:rPr lang="en-SG" sz="1200" kern="120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23331971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6015878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9976800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535C55-1CA8-5E42-A948-C0E4E88426C4}" type="slidenum">
              <a:rPr lang="en-US" sz="1200">
                <a:solidFill>
                  <a:prstClr val="black"/>
                </a:solidFill>
              </a:rPr>
              <a:pPr/>
              <a:t>128</a:t>
            </a:fld>
            <a:endParaRPr lang="en-US" sz="1200">
              <a:solidFill>
                <a:prstClr val="black"/>
              </a:solidFill>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God judged Judah’s sin by his glory leaving Solomon’s temple (Ezek 1–24).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12</a:t>
            </a:fld>
            <a:endParaRPr lang="en-US"/>
          </a:p>
        </p:txBody>
      </p:sp>
    </p:spTree>
    <p:extLst>
      <p:ext uri="{BB962C8B-B14F-4D97-AF65-F5344CB8AC3E}">
        <p14:creationId xmlns:p14="http://schemas.microsoft.com/office/powerpoint/2010/main" val="389244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3455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3350DB-E9FA-4742-BA97-06CF66363F19}" type="slidenum">
              <a:rPr lang="en-US" sz="1200">
                <a:solidFill>
                  <a:prstClr val="black"/>
                </a:solidFill>
              </a:rPr>
              <a:pPr/>
              <a:t>14</a:t>
            </a:fld>
            <a:endParaRPr lang="en-US" sz="1200">
              <a:solidFill>
                <a:prstClr val="black"/>
              </a:solidFill>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924804-DD62-3A40-A067-84A3D3E555CF}" type="slidenum">
              <a:rPr lang="en-US" sz="1200">
                <a:solidFill>
                  <a:prstClr val="black"/>
                </a:solidFill>
              </a:rPr>
              <a:pPr/>
              <a:t>15</a:t>
            </a:fld>
            <a:endParaRPr lang="en-US" sz="1200">
              <a:solidFill>
                <a:prstClr val="black"/>
              </a:solidFill>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EE8686-2293-DC4A-A95B-A9C1A3191A35}" type="slidenum">
              <a:rPr lang="en-US" sz="1200">
                <a:solidFill>
                  <a:prstClr val="black"/>
                </a:solidFill>
              </a:rPr>
              <a:pPr/>
              <a:t>16</a:t>
            </a:fld>
            <a:endParaRPr lang="en-US" sz="1200">
              <a:solidFill>
                <a:prstClr val="black"/>
              </a:solidFill>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Spirit came upon Saul and David (1 Sam 11:6; 16:12-13)</a:t>
            </a:r>
            <a:r>
              <a:rPr lang="en-SG" dirty="0">
                <a:effectLst/>
              </a:rPr>
              <a:t>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“So Jesse sent for him. He was dark and handsome, with beautiful eyes. And the Lord said, This is the one; anoint him.’ </a:t>
            </a:r>
          </a:p>
          <a:p>
            <a:r>
              <a:rPr lang="en-SG" sz="1200" kern="1200" dirty="0">
                <a:solidFill>
                  <a:schemeClr val="tx1"/>
                </a:solidFill>
                <a:effectLst/>
                <a:latin typeface="+mn-lt"/>
                <a:ea typeface="+mn-ea"/>
                <a:cs typeface="+mn-cs"/>
              </a:rPr>
              <a:t>13 So as David stood there among his brothers, Samuel took the flask of olive oil he had brought and anointed David with the oil. And the Spirit of the Lord came powerfully upon David from that day on. Then Samuel returned to Ramah” (1 Sam 16:12-13).</a:t>
            </a:r>
          </a:p>
          <a:p>
            <a:r>
              <a:rPr lang="en-SG" sz="1200" kern="1200" dirty="0">
                <a:solidFill>
                  <a:schemeClr val="tx1"/>
                </a:solidFill>
                <a:effectLst/>
                <a:latin typeface="+mn-lt"/>
                <a:ea typeface="+mn-ea"/>
                <a:cs typeface="+mn-cs"/>
              </a:rPr>
              <a:t>Even if we see this as an indwelling, it was temporary. It was also unrelated to a person's spiritual condition, since Jephthah was an idolater and Samson a carnal man, yet the Spirit came upon and used each (Paul Enns, </a:t>
            </a:r>
            <a:r>
              <a:rPr lang="en-SG" sz="1200" i="1" kern="1200" dirty="0">
                <a:solidFill>
                  <a:schemeClr val="tx1"/>
                </a:solidFill>
                <a:effectLst/>
                <a:latin typeface="+mn-lt"/>
                <a:ea typeface="+mn-ea"/>
                <a:cs typeface="+mn-cs"/>
              </a:rPr>
              <a:t>Moody Handbook of Theology</a:t>
            </a:r>
            <a:r>
              <a:rPr lang="en-SG" sz="1200" i="0" kern="1200" dirty="0">
                <a:solidFill>
                  <a:schemeClr val="tx1"/>
                </a:solidFill>
                <a:effectLst/>
                <a:latin typeface="+mn-lt"/>
                <a:ea typeface="+mn-ea"/>
                <a:cs typeface="+mn-cs"/>
              </a:rPr>
              <a:t>, 261).</a:t>
            </a:r>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10564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BC1219-1DAE-4149-AF0E-3E5147567F8B}" type="slidenum">
              <a:rPr lang="en-US" sz="1200">
                <a:solidFill>
                  <a:prstClr val="black"/>
                </a:solidFill>
              </a:rPr>
              <a:pPr/>
              <a:t>18</a:t>
            </a:fld>
            <a:endParaRPr lang="en-US" sz="1200">
              <a:solidFill>
                <a:prstClr val="black"/>
              </a:solidFill>
            </a:endParaRPr>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33960B-3274-6848-8485-496FE86A726C}" type="slidenum">
              <a:rPr lang="en-US" sz="1200">
                <a:solidFill>
                  <a:prstClr val="black"/>
                </a:solidFill>
              </a:rPr>
              <a:pPr/>
              <a:t>19</a:t>
            </a:fld>
            <a:endParaRPr lang="en-US" sz="1200">
              <a:solidFill>
                <a:prstClr val="black"/>
              </a:solidFill>
            </a:endParaRPr>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Now in Ezekiel 1 we see God’s presence in his glory appearing to Ezekiel.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Are you expectant? I don’t mean pregnant! But when a baby is born, we can’t help but look ahead.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Yet sometimes it seems that our best days are past.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42E0F2-43EA-8643-BC51-631DF10BB84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God’s glory is depicted in these amazing heavenly beings with four faces!</a:t>
            </a:r>
          </a:p>
          <a:p>
            <a:r>
              <a:rPr lang="en-US" dirty="0">
                <a:latin typeface="Arial" panose="020B0604020202020204" pitchFamily="34" charset="0"/>
                <a:ea typeface="ＭＳ Ｐゴシック" charset="0"/>
                <a:cs typeface="Arial" panose="020B0604020202020204" pitchFamily="34" charset="0"/>
              </a:rPr>
              <a:t>___________</a:t>
            </a:r>
          </a:p>
          <a:p>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I believe that these special creatures symbolize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creation and are related to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covenant with Noah (Gen. 9:8–17). The faces of the living creatures parallel God</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statement in Genesis 9:10—His covenant is with Noah (the face of the man), the fowl (the face of the eagle), the cattle (the face of the calf), and the beasts of the earth (the face of the lion)</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(Wiersbe on Revelation 4:7).</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Each creature was next to an amazing wheel configuration with horizontal wheels within vertical wheels.</a:t>
            </a:r>
          </a:p>
        </p:txBody>
      </p:sp>
      <p:sp>
        <p:nvSpPr>
          <p:cNvPr id="4" name="Slide Number Placeholder 3"/>
          <p:cNvSpPr>
            <a:spLocks noGrp="1"/>
          </p:cNvSpPr>
          <p:nvPr>
            <p:ph type="sldNum" sz="quarter" idx="5"/>
          </p:nvPr>
        </p:nvSpPr>
        <p:spPr/>
        <p:txBody>
          <a:bodyPr/>
          <a:lstStyle/>
          <a:p>
            <a:fld id="{A079FDE9-4B2D-884B-BE4B-021913485B06}" type="slidenum">
              <a:rPr lang="en-US" smtClean="0"/>
              <a:pPr/>
              <a:t>21</a:t>
            </a:fld>
            <a:endParaRPr lang="en-US"/>
          </a:p>
        </p:txBody>
      </p:sp>
    </p:spTree>
    <p:extLst>
      <p:ext uri="{BB962C8B-B14F-4D97-AF65-F5344CB8AC3E}">
        <p14:creationId xmlns:p14="http://schemas.microsoft.com/office/powerpoint/2010/main" val="79751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78410A-B19C-D149-BAD1-9F07221B37E0}" type="slidenum">
              <a:rPr lang="en-US" sz="1200">
                <a:solidFill>
                  <a:prstClr val="black"/>
                </a:solidFill>
              </a:rPr>
              <a:pPr/>
              <a:t>22</a:t>
            </a:fld>
            <a:endParaRPr lang="en-US" sz="1200">
              <a:solidFill>
                <a:prstClr val="black"/>
              </a:solidFill>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So before Jerusalem’s fall, Ezekiel sees a vision of God’s glory to show his sovereignty and holiness as the basis for the book (Ezek 1).</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Picture from http://</a:t>
            </a:r>
            <a:r>
              <a:rPr lang="en-US" dirty="0" err="1">
                <a:latin typeface="Arial" panose="020B0604020202020204" pitchFamily="34" charset="0"/>
                <a:ea typeface="ＭＳ Ｐゴシック" charset="0"/>
                <a:cs typeface="Arial" panose="020B0604020202020204" pitchFamily="34" charset="0"/>
              </a:rPr>
              <a:t>ldsscriptureteachings.org</a:t>
            </a:r>
            <a:r>
              <a:rPr lang="en-US"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calls Ezekiel as a prophet to judge Israel and the Spirit empowers him as Israel's watchman despite his trials (Ezek 2–3).</a:t>
            </a:r>
          </a:p>
        </p:txBody>
      </p:sp>
      <p:sp>
        <p:nvSpPr>
          <p:cNvPr id="4" name="Slide Number Placeholder 3"/>
          <p:cNvSpPr>
            <a:spLocks noGrp="1"/>
          </p:cNvSpPr>
          <p:nvPr>
            <p:ph type="sldNum" sz="quarter" idx="5"/>
          </p:nvPr>
        </p:nvSpPr>
        <p:spPr/>
        <p:txBody>
          <a:bodyPr/>
          <a:lstStyle/>
          <a:p>
            <a:fld id="{A079FDE9-4B2D-884B-BE4B-021913485B06}" type="slidenum">
              <a:rPr lang="en-US" smtClean="0"/>
              <a:pPr/>
              <a:t>23</a:t>
            </a:fld>
            <a:endParaRPr lang="en-US"/>
          </a:p>
        </p:txBody>
      </p:sp>
    </p:spTree>
    <p:extLst>
      <p:ext uri="{BB962C8B-B14F-4D97-AF65-F5344CB8AC3E}">
        <p14:creationId xmlns:p14="http://schemas.microsoft.com/office/powerpoint/2010/main" val="1824419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tells Ezekiel to fearlessly deliver his message despite Israel’s rebellion so they would know that he is a true prophet (2:1-7).</a:t>
            </a:r>
          </a:p>
          <a:p>
            <a:r>
              <a:rPr lang="en-US" dirty="0">
                <a:latin typeface="Arial" panose="020B0604020202020204" pitchFamily="34" charset="0"/>
                <a:cs typeface="Arial" panose="020B0604020202020204" pitchFamily="34" charset="0"/>
              </a:rPr>
              <a:t>Ezekiel eats a scroll to receive God's word of judgment on the nation (2:8–3:3).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24</a:t>
            </a:fld>
            <a:endParaRPr lang="en-US"/>
          </a:p>
        </p:txBody>
      </p:sp>
    </p:spTree>
    <p:extLst>
      <p:ext uri="{BB962C8B-B14F-4D97-AF65-F5344CB8AC3E}">
        <p14:creationId xmlns:p14="http://schemas.microsoft.com/office/powerpoint/2010/main" val="2807785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God’s pre-exile judgment shows him justified for his glory departing the temple as Jerusalem is hopeless (Ezek 4–24).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25</a:t>
            </a:fld>
            <a:endParaRPr lang="en-US"/>
          </a:p>
        </p:txBody>
      </p:sp>
    </p:spTree>
    <p:extLst>
      <p:ext uri="{BB962C8B-B14F-4D97-AF65-F5344CB8AC3E}">
        <p14:creationId xmlns:p14="http://schemas.microsoft.com/office/powerpoint/2010/main" val="3179451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 symbolizes Jerusalem under attack by using a clay tablet (4:1-3).</a:t>
            </a:r>
          </a:p>
          <a:p>
            <a:r>
              <a:rPr lang="en-US" dirty="0">
                <a:latin typeface="Arial" panose="020B0604020202020204" pitchFamily="34" charset="0"/>
                <a:cs typeface="Arial" panose="020B0604020202020204" pitchFamily="34" charset="0"/>
              </a:rPr>
              <a:t>He symbolizes Israel's 390 years of sin and Judah's 40 years of sin by lying on his sides fourteen months (4:4-8).</a:t>
            </a:r>
          </a:p>
          <a:p>
            <a:r>
              <a:rPr lang="en-US" dirty="0">
                <a:latin typeface="Arial" panose="020B0604020202020204" pitchFamily="34" charset="0"/>
                <a:cs typeface="Arial" panose="020B0604020202020204" pitchFamily="34" charset="0"/>
              </a:rPr>
              <a:t>He symbolizes eating unclean food cooked with cow dung to show Jerusalem's future scarcity of food and water (4:9-17).</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26</a:t>
            </a:fld>
            <a:endParaRPr lang="en-US"/>
          </a:p>
        </p:txBody>
      </p:sp>
    </p:spTree>
    <p:extLst>
      <p:ext uri="{BB962C8B-B14F-4D97-AF65-F5344CB8AC3E}">
        <p14:creationId xmlns:p14="http://schemas.microsoft.com/office/powerpoint/2010/main" val="87803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 symbolizes Jerusalem's division and destruction despite God's warnings by dividing and burning his hair (Ezek 5).</a:t>
            </a:r>
          </a:p>
        </p:txBody>
      </p:sp>
      <p:sp>
        <p:nvSpPr>
          <p:cNvPr id="4" name="Slide Number Placeholder 3"/>
          <p:cNvSpPr>
            <a:spLocks noGrp="1"/>
          </p:cNvSpPr>
          <p:nvPr>
            <p:ph type="sldNum" sz="quarter" idx="5"/>
          </p:nvPr>
        </p:nvSpPr>
        <p:spPr/>
        <p:txBody>
          <a:bodyPr/>
          <a:lstStyle/>
          <a:p>
            <a:fld id="{A079FDE9-4B2D-884B-BE4B-021913485B06}" type="slidenum">
              <a:rPr lang="en-US" smtClean="0"/>
              <a:pPr/>
              <a:t>27</a:t>
            </a:fld>
            <a:endParaRPr lang="en-US"/>
          </a:p>
        </p:txBody>
      </p:sp>
    </p:spTree>
    <p:extLst>
      <p:ext uri="{BB962C8B-B14F-4D97-AF65-F5344CB8AC3E}">
        <p14:creationId xmlns:p14="http://schemas.microsoft.com/office/powerpoint/2010/main" val="72042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59D81E-545B-0144-B415-CB6834F4BBA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God claims to have given Israel every opportunity to serve him—even the best piece of real estate in the known world.</a:t>
            </a:r>
          </a:p>
          <a:p>
            <a:pPr eaLnBrk="1" hangingPunct="1"/>
            <a:r>
              <a:rPr lang="en-US" dirty="0">
                <a:latin typeface="Arial" charset="0"/>
                <a:ea typeface="ＭＳ Ｐゴシック" charset="0"/>
                <a:cs typeface="ＭＳ Ｐゴシック" charset="0"/>
              </a:rPr>
              <a:t>___________</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BE-26-Ezekiel-slide 28</a:t>
            </a:r>
          </a:p>
          <a:p>
            <a:pPr eaLnBrk="1" hangingPunct="1"/>
            <a:r>
              <a:rPr lang="en-US" dirty="0">
                <a:latin typeface="Arial" charset="0"/>
                <a:ea typeface="ＭＳ Ｐゴシック" charset="0"/>
                <a:cs typeface="ＭＳ Ｐゴシック" charset="0"/>
              </a:rPr>
              <a:t>OS-26-Ezek1-39-slide 114</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Sadly, four visions show God as just to judge Judah due to its disobedience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culminate in the exit of God's glory (Ezek 8–11).</a:t>
            </a:r>
          </a:p>
        </p:txBody>
      </p:sp>
      <p:sp>
        <p:nvSpPr>
          <p:cNvPr id="4" name="Slide Number Placeholder 3"/>
          <p:cNvSpPr>
            <a:spLocks noGrp="1"/>
          </p:cNvSpPr>
          <p:nvPr>
            <p:ph type="sldNum" sz="quarter" idx="5"/>
          </p:nvPr>
        </p:nvSpPr>
        <p:spPr/>
        <p:txBody>
          <a:bodyPr/>
          <a:lstStyle/>
          <a:p>
            <a:fld id="{A079FDE9-4B2D-884B-BE4B-021913485B06}" type="slidenum">
              <a:rPr lang="en-US" smtClean="0"/>
              <a:pPr/>
              <a:t>29</a:t>
            </a:fld>
            <a:endParaRPr lang="en-US"/>
          </a:p>
        </p:txBody>
      </p:sp>
    </p:spTree>
    <p:extLst>
      <p:ext uri="{BB962C8B-B14F-4D97-AF65-F5344CB8AC3E}">
        <p14:creationId xmlns:p14="http://schemas.microsoft.com/office/powerpoint/2010/main" val="554363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 you feel that God’s glory has departed from your life? Do you find yourself thinking about the “good </a:t>
            </a:r>
            <a:r>
              <a:rPr lang="en-US" dirty="0" err="1">
                <a:latin typeface="Arial" panose="020B0604020202020204" pitchFamily="34" charset="0"/>
                <a:cs typeface="Arial" panose="020B0604020202020204" pitchFamily="34" charset="0"/>
              </a:rPr>
              <a:t>ol</a:t>
            </a:r>
            <a:r>
              <a:rPr lang="en-US" dirty="0">
                <a:latin typeface="Arial" panose="020B0604020202020204" pitchFamily="34" charset="0"/>
                <a:cs typeface="Arial" panose="020B0604020202020204" pitchFamily="34" charset="0"/>
              </a:rPr>
              <a:t>’ days”?</a:t>
            </a:r>
          </a:p>
          <a:p>
            <a:r>
              <a:rPr lang="en-US" dirty="0">
                <a:latin typeface="Arial" panose="020B0604020202020204" pitchFamily="34" charset="0"/>
                <a:cs typeface="Arial" panose="020B0604020202020204" pitchFamily="34" charset="0"/>
              </a:rPr>
              <a:t>We are in a current difficulty.</a:t>
            </a:r>
          </a:p>
          <a:p>
            <a:r>
              <a:rPr lang="en-US" dirty="0">
                <a:latin typeface="Arial" panose="020B0604020202020204" pitchFamily="34" charset="0"/>
                <a:cs typeface="Arial" panose="020B0604020202020204" pitchFamily="34" charset="0"/>
              </a:rPr>
              <a:t>We make errors that we used to not make.</a:t>
            </a:r>
          </a:p>
          <a:p>
            <a:r>
              <a:rPr lang="en-US" dirty="0">
                <a:latin typeface="Arial" panose="020B0604020202020204" pitchFamily="34" charset="0"/>
                <a:cs typeface="Arial" panose="020B0604020202020204" pitchFamily="34" charset="0"/>
              </a:rPr>
              <a:t>Our relationships have seen better days.</a:t>
            </a:r>
          </a:p>
          <a:p>
            <a:r>
              <a:rPr lang="en-US" dirty="0">
                <a:latin typeface="Arial" panose="020B0604020202020204" pitchFamily="34" charset="0"/>
                <a:cs typeface="Arial" panose="020B0604020202020204" pitchFamily="34" charset="0"/>
              </a:rPr>
              <a:t>We suffer for our faith.</a:t>
            </a:r>
          </a:p>
          <a:p>
            <a:r>
              <a:rPr lang="en-US" dirty="0">
                <a:latin typeface="Arial" panose="020B0604020202020204" pitchFamily="34" charset="0"/>
                <a:cs typeface="Arial" panose="020B0604020202020204" pitchFamily="34" charset="0"/>
              </a:rPr>
              <a:t>Depression sets in.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3</a:t>
            </a:fld>
            <a:endParaRPr lang="en-US"/>
          </a:p>
        </p:txBody>
      </p:sp>
    </p:spTree>
    <p:extLst>
      <p:ext uri="{BB962C8B-B14F-4D97-AF65-F5344CB8AC3E}">
        <p14:creationId xmlns:p14="http://schemas.microsoft.com/office/powerpoint/2010/main" val="459908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He reached out what seemed to be a hand and took me by the hair. Then the Spirit lifted me up into the sky and transported me to Jerusalem in a vision from God. I was taken to the north gate of the inner courtyard of the Temple, where there is a large idol that has made the Lord very jealous.  4 Suddenly, the glory of the God of Israel was there, just as I had seen it before in the valley</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8:3-4 NLT).</a:t>
            </a:r>
            <a:endParaRPr lang="en-SG"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30</a:t>
            </a:fld>
            <a:endParaRPr lang="en-US"/>
          </a:p>
        </p:txBody>
      </p:sp>
    </p:spTree>
    <p:extLst>
      <p:ext uri="{BB962C8B-B14F-4D97-AF65-F5344CB8AC3E}">
        <p14:creationId xmlns:p14="http://schemas.microsoft.com/office/powerpoint/2010/main" val="1284727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execution of the godless in Jerusalem while sparing the righteous shows that God will end open rebellion (Ezek 9).</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31</a:t>
            </a:fld>
            <a:endParaRPr lang="en-US"/>
          </a:p>
        </p:txBody>
      </p:sp>
    </p:spTree>
    <p:extLst>
      <p:ext uri="{BB962C8B-B14F-4D97-AF65-F5344CB8AC3E}">
        <p14:creationId xmlns:p14="http://schemas.microsoft.com/office/powerpoint/2010/main" val="690686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God of Israel rose up from between the cherubim, where it had rested, and moved to the entrance of the Temple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9:3a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32</a:t>
            </a:fld>
            <a:endParaRPr lang="en-US"/>
          </a:p>
        </p:txBody>
      </p:sp>
    </p:spTree>
    <p:extLst>
      <p:ext uri="{BB962C8B-B14F-4D97-AF65-F5344CB8AC3E}">
        <p14:creationId xmlns:p14="http://schemas.microsoft.com/office/powerpoint/2010/main" val="3175836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God's glory departing the temple depicts how God cannot dwell among a wicked and idolatrous people (Ezek 10).</a:t>
            </a:r>
          </a:p>
        </p:txBody>
      </p:sp>
      <p:sp>
        <p:nvSpPr>
          <p:cNvPr id="4" name="Slide Number Placeholder 3"/>
          <p:cNvSpPr>
            <a:spLocks noGrp="1"/>
          </p:cNvSpPr>
          <p:nvPr>
            <p:ph type="sldNum" sz="quarter" idx="5"/>
          </p:nvPr>
        </p:nvSpPr>
        <p:spPr/>
        <p:txBody>
          <a:bodyPr/>
          <a:lstStyle/>
          <a:p>
            <a:fld id="{A079FDE9-4B2D-884B-BE4B-021913485B06}" type="slidenum">
              <a:rPr lang="en-US" smtClean="0"/>
              <a:pPr/>
              <a:t>33</a:t>
            </a:fld>
            <a:endParaRPr lang="en-US"/>
          </a:p>
        </p:txBody>
      </p:sp>
    </p:spTree>
    <p:extLst>
      <p:ext uri="{BB962C8B-B14F-4D97-AF65-F5344CB8AC3E}">
        <p14:creationId xmlns:p14="http://schemas.microsoft.com/office/powerpoint/2010/main" val="4056237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 cherubim were standing at the south end of the Temple when the man went in, and the cloud of glory filled the inner courtyard.  4 Then the glory of the Lord rose up from above the cherubim and went over to the door of the Temple. The Temple was filled with this cloud of glory, and the courtyard glowed brightly with the glory of the Lord</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10:3-4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34</a:t>
            </a:fld>
            <a:endParaRPr lang="en-US"/>
          </a:p>
        </p:txBody>
      </p:sp>
    </p:spTree>
    <p:extLst>
      <p:ext uri="{BB962C8B-B14F-4D97-AF65-F5344CB8AC3E}">
        <p14:creationId xmlns:p14="http://schemas.microsoft.com/office/powerpoint/2010/main" val="1644706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35</a:t>
            </a:fld>
            <a:endParaRPr lang="en-US"/>
          </a:p>
        </p:txBody>
      </p:sp>
    </p:spTree>
    <p:extLst>
      <p:ext uri="{BB962C8B-B14F-4D97-AF65-F5344CB8AC3E}">
        <p14:creationId xmlns:p14="http://schemas.microsoft.com/office/powerpoint/2010/main" val="1673896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Jerusalem will be judged for its wicked rulers and the captives restored after the removal of God's glory (Ezek 11).</a:t>
            </a:r>
          </a:p>
        </p:txBody>
      </p:sp>
      <p:sp>
        <p:nvSpPr>
          <p:cNvPr id="4" name="Slide Number Placeholder 3"/>
          <p:cNvSpPr>
            <a:spLocks noGrp="1"/>
          </p:cNvSpPr>
          <p:nvPr>
            <p:ph type="sldNum" sz="quarter" idx="5"/>
          </p:nvPr>
        </p:nvSpPr>
        <p:spPr/>
        <p:txBody>
          <a:bodyPr/>
          <a:lstStyle/>
          <a:p>
            <a:fld id="{A079FDE9-4B2D-884B-BE4B-021913485B06}" type="slidenum">
              <a:rPr lang="en-US" smtClean="0"/>
              <a:pPr/>
              <a:t>36</a:t>
            </a:fld>
            <a:endParaRPr lang="en-US"/>
          </a:p>
        </p:txBody>
      </p:sp>
    </p:spTree>
    <p:extLst>
      <p:ext uri="{BB962C8B-B14F-4D97-AF65-F5344CB8AC3E}">
        <p14:creationId xmlns:p14="http://schemas.microsoft.com/office/powerpoint/2010/main" val="522073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37</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156033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73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today we will look at Ezekiel where the keyword is GLORY! We will address this question…</a:t>
            </a:r>
          </a:p>
        </p:txBody>
      </p:sp>
      <p:sp>
        <p:nvSpPr>
          <p:cNvPr id="4" name="Slide Number Placeholder 3"/>
          <p:cNvSpPr>
            <a:spLocks noGrp="1"/>
          </p:cNvSpPr>
          <p:nvPr>
            <p:ph type="sldNum" sz="quarter" idx="5"/>
          </p:nvPr>
        </p:nvSpPr>
        <p:spPr/>
        <p:txBody>
          <a:bodyPr/>
          <a:lstStyle/>
          <a:p>
            <a:fld id="{A079FDE9-4B2D-884B-BE4B-021913485B06}" type="slidenum">
              <a:rPr lang="en-US" smtClean="0"/>
              <a:pPr/>
              <a:t>4</a:t>
            </a:fld>
            <a:endParaRPr lang="en-US"/>
          </a:p>
        </p:txBody>
      </p:sp>
    </p:spTree>
    <p:extLst>
      <p:ext uri="{BB962C8B-B14F-4D97-AF65-F5344CB8AC3E}">
        <p14:creationId xmlns:p14="http://schemas.microsoft.com/office/powerpoint/2010/main" val="3441106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Jesus promised that the Holy Spirit would never leave us when we truly know him (John 14:15-17).</a:t>
            </a:r>
          </a:p>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90415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However, we can certainly quench the Spirit through sin (1 Thess 5:19).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 not put out the Spirit’s fire” (NIV) is more literal.</a:t>
            </a:r>
          </a:p>
          <a:p>
            <a:r>
              <a:rPr lang="en-US" dirty="0">
                <a:latin typeface="Arial" panose="020B0604020202020204" pitchFamily="34" charset="0"/>
                <a:cs typeface="Arial" panose="020B0604020202020204" pitchFamily="34" charset="0"/>
              </a:rPr>
              <a:t>Is God trying to ignite a fire in you but you keep throwing cold water on him?</a:t>
            </a:r>
          </a:p>
          <a:p>
            <a:r>
              <a:rPr lang="en-US" dirty="0">
                <a:latin typeface="Arial" panose="020B0604020202020204" pitchFamily="34" charset="0"/>
                <a:cs typeface="Arial" panose="020B0604020202020204" pitchFamily="34" charset="0"/>
              </a:rPr>
              <a:t>Do you want God’s glory in your life but also want to hold onto your sin? </a:t>
            </a:r>
          </a:p>
          <a:p>
            <a:r>
              <a:rPr lang="en-US" dirty="0">
                <a:latin typeface="Arial" panose="020B0604020202020204" pitchFamily="34" charset="0"/>
                <a:cs typeface="Arial" panose="020B0604020202020204" pitchFamily="34" charset="0"/>
              </a:rPr>
              <a:t>It doesn’t work that way!</a:t>
            </a:r>
          </a:p>
          <a:p>
            <a:r>
              <a:rPr lang="en-US" dirty="0">
                <a:latin typeface="Arial" panose="020B0604020202020204" pitchFamily="34" charset="0"/>
                <a:cs typeface="Arial" panose="020B0604020202020204" pitchFamily="34" charset="0"/>
              </a:rPr>
              <a:t>__________</a:t>
            </a:r>
          </a:p>
          <a:p>
            <a:r>
              <a:rPr lang="en-US" dirty="0">
                <a:latin typeface="Arial" panose="020B0604020202020204" pitchFamily="34" charset="0"/>
                <a:cs typeface="Arial" panose="020B0604020202020204" pitchFamily="34" charset="0"/>
              </a:rPr>
              <a:t>BE-26-Ezekiel-41</a:t>
            </a:r>
          </a:p>
          <a:p>
            <a:r>
              <a:rPr lang="en-US" dirty="0">
                <a:latin typeface="Arial" panose="020B0604020202020204" pitchFamily="34" charset="0"/>
                <a:cs typeface="Arial" panose="020B0604020202020204" pitchFamily="34" charset="0"/>
              </a:rPr>
              <a:t>OS-26-Ezek1-39-slide </a:t>
            </a:r>
          </a:p>
          <a:p>
            <a:r>
              <a:rPr lang="en-US" dirty="0">
                <a:latin typeface="Arial" panose="020B0604020202020204" pitchFamily="34" charset="0"/>
                <a:cs typeface="Arial" panose="020B0604020202020204" pitchFamily="34" charset="0"/>
              </a:rPr>
              <a:t>NS-13-1Thess-234</a:t>
            </a:r>
          </a:p>
        </p:txBody>
      </p:sp>
    </p:spTree>
    <p:extLst>
      <p:ext uri="{BB962C8B-B14F-4D97-AF65-F5344CB8AC3E}">
        <p14:creationId xmlns:p14="http://schemas.microsoft.com/office/powerpoint/2010/main" val="3760009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a:t>
            </a:r>
            <a:r>
              <a:rPr lang="en-US" baseline="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a:latin typeface="Times New Roman" pitchFamily="-108" charset="0"/>
                <a:cs typeface="ＭＳ Ｐゴシック" charset="0"/>
              </a:rPr>
              <a:t>Yet you knew that God was showing himself to you in new ways, there was a sense of expectancy at what he would do next. How can that return?</a:t>
            </a:r>
            <a:endParaRPr lang="en-US">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a:ea typeface="ＭＳ Ｐゴシック" pitchFamily="-111" charset="-128"/>
                <a:cs typeface="Arial"/>
              </a:rPr>
              <a:t>Now what </a:t>
            </a:r>
            <a:r>
              <a:rPr lang="en-US" sz="1200" kern="1200" dirty="0">
                <a:solidFill>
                  <a:schemeClr val="tx1"/>
                </a:solidFill>
                <a:effectLst/>
                <a:latin typeface="+mn-lt"/>
                <a:ea typeface="+mn-ea"/>
                <a:cs typeface="+mn-cs"/>
              </a:rPr>
              <a:t>is the second step to expect God’s glory to return in your life?</a:t>
            </a:r>
            <a:endParaRPr lang="en-SG"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95985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promised to destroy Israel’s enemies (Ezek 25–32).</a:t>
            </a:r>
          </a:p>
        </p:txBody>
      </p:sp>
      <p:sp>
        <p:nvSpPr>
          <p:cNvPr id="4" name="Slide Number Placeholder 3"/>
          <p:cNvSpPr>
            <a:spLocks noGrp="1"/>
          </p:cNvSpPr>
          <p:nvPr>
            <p:ph type="sldNum" sz="quarter" idx="5"/>
          </p:nvPr>
        </p:nvSpPr>
        <p:spPr/>
        <p:txBody>
          <a:bodyPr/>
          <a:lstStyle/>
          <a:p>
            <a:fld id="{A079FDE9-4B2D-884B-BE4B-021913485B06}" type="slidenum">
              <a:rPr lang="en-US" smtClean="0"/>
              <a:pPr/>
              <a:t>45</a:t>
            </a:fld>
            <a:endParaRPr lang="en-US"/>
          </a:p>
        </p:txBody>
      </p:sp>
    </p:spTree>
    <p:extLst>
      <p:ext uri="{BB962C8B-B14F-4D97-AF65-F5344CB8AC3E}">
        <p14:creationId xmlns:p14="http://schemas.microsoft.com/office/powerpoint/2010/main" val="1827112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1489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r>
              <a:rPr lang="en-US" dirty="0">
                <a:latin typeface="Arial" panose="020B0604020202020204" pitchFamily="34" charset="0"/>
                <a:cs typeface="Arial" panose="020B0604020202020204" pitchFamily="34" charset="0"/>
              </a:rPr>
              <a:t>________</a:t>
            </a:r>
          </a:p>
          <a:p>
            <a:r>
              <a:rPr lang="en-US" dirty="0">
                <a:latin typeface="Arial" panose="020B0604020202020204" pitchFamily="34" charset="0"/>
                <a:cs typeface="Arial" panose="020B0604020202020204" pitchFamily="34" charset="0"/>
              </a:rPr>
              <a:t>Common Slides Arabic-244</a:t>
            </a:r>
          </a:p>
          <a:p>
            <a:r>
              <a:rPr lang="en-US" dirty="0">
                <a:latin typeface="Arial" panose="020B0604020202020204" pitchFamily="34" charset="0"/>
                <a:cs typeface="Arial" panose="020B0604020202020204" pitchFamily="34" charset="0"/>
              </a:rPr>
              <a:t>BE-26-Ezekiel-47</a:t>
            </a:r>
          </a:p>
          <a:p>
            <a:r>
              <a:rPr lang="en-US" dirty="0">
                <a:latin typeface="Arial" panose="020B0604020202020204" pitchFamily="34" charset="0"/>
                <a:cs typeface="Arial" panose="020B0604020202020204" pitchFamily="34" charset="0"/>
              </a:rPr>
              <a:t>OS-24-Jeremiah-228</a:t>
            </a:r>
          </a:p>
          <a:p>
            <a:r>
              <a:rPr lang="en-US" dirty="0">
                <a:latin typeface="Arial" panose="020B0604020202020204" pitchFamily="34" charset="0"/>
                <a:cs typeface="Arial" panose="020B0604020202020204" pitchFamily="34" charset="0"/>
              </a:rPr>
              <a:t>OS-26-Ezekiel1-39-slide 163</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pPr/>
              <a:t>47</a:t>
            </a:fld>
            <a:endParaRPr lang="en-US"/>
          </a:p>
        </p:txBody>
      </p:sp>
    </p:spTree>
    <p:extLst>
      <p:ext uri="{BB962C8B-B14F-4D97-AF65-F5344CB8AC3E}">
        <p14:creationId xmlns:p14="http://schemas.microsoft.com/office/powerpoint/2010/main" val="3369284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350680-6946-484E-8673-FB3A0C767E7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4162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95E2B3-6EDB-1840-B907-0F089250AAE5}" type="slidenum">
              <a:rPr lang="en-GB" sz="1200">
                <a:solidFill>
                  <a:srgbClr val="000000"/>
                </a:solidFill>
                <a:latin typeface="Times New Roman" charset="0"/>
              </a:rPr>
              <a:pPr eaLnBrk="1" hangingPunct="1"/>
              <a:t>51</a:t>
            </a:fld>
            <a:endParaRPr lang="en-GB" sz="1200">
              <a:solidFill>
                <a:srgbClr val="000000"/>
              </a:solidFill>
              <a:latin typeface="Times New Roman"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Our hope is in God, so when God himself removes his glory and presence in our lives, we need to know what to do!</a:t>
            </a:r>
          </a:p>
          <a:p>
            <a:r>
              <a:rPr lang="en-US" dirty="0">
                <a:latin typeface="Arial" panose="020B0604020202020204" pitchFamily="34" charset="0"/>
                <a:cs typeface="Arial" panose="020B0604020202020204" pitchFamily="34" charset="0"/>
              </a:rPr>
              <a:t>We often can tell that something is wrong. However, knowing what to do about it escapes us.</a:t>
            </a:r>
          </a:p>
          <a:p>
            <a:r>
              <a:rPr lang="en-US" dirty="0">
                <a:latin typeface="Arial"/>
                <a:cs typeface="Arial"/>
              </a:rPr>
              <a:t>What</a:t>
            </a:r>
            <a:r>
              <a:rPr lang="en-US" baseline="0" dirty="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dirty="0">
                <a:latin typeface="Times New Roman" pitchFamily="-108" charset="0"/>
                <a:cs typeface="ＭＳ Ｐゴシック" charset="0"/>
              </a:rPr>
              <a:t>Yet you knew that God was showing himself to you in new ways, there was a sense of expectancy at what he would do next. How can that return?</a:t>
            </a:r>
          </a:p>
          <a:p>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One wonders why Israel ever trusted any of these nations that were doomed themselves.</a:t>
            </a:r>
          </a:p>
          <a:p>
            <a:r>
              <a:rPr lang="en-US" dirty="0">
                <a:latin typeface="Arial"/>
                <a:cs typeface="Arial"/>
              </a:rPr>
              <a:t>But the same question can be asked of us: Why do we trust anything or anyone other than Almighty God? Why trust something weaker and that does not have our best interest in mind?</a:t>
            </a:r>
          </a:p>
          <a:p>
            <a:r>
              <a:rPr lang="en-US" dirty="0">
                <a:latin typeface="Arial"/>
                <a:cs typeface="Arial"/>
              </a:rPr>
              <a:t>Who will be king in your life?</a:t>
            </a:r>
          </a:p>
        </p:txBody>
      </p:sp>
    </p:spTree>
    <p:extLst>
      <p:ext uri="{BB962C8B-B14F-4D97-AF65-F5344CB8AC3E}">
        <p14:creationId xmlns:p14="http://schemas.microsoft.com/office/powerpoint/2010/main" val="33757912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a:t>
            </a:r>
            <a:r>
              <a:rPr lang="en-US" baseline="0">
                <a:latin typeface="Arial"/>
                <a:cs typeface="Arial"/>
              </a:rPr>
              <a:t> can you do to restore that sense of blessing that you used to have—those times when the presence of the Lord was real? This isn't simply a feeling, for that time may have been one of the most difficult periods of your life. </a:t>
            </a:r>
            <a:r>
              <a:rPr lang="en-US" baseline="0">
                <a:latin typeface="Times New Roman" pitchFamily="-108" charset="0"/>
                <a:cs typeface="ＭＳ Ｐゴシック" charset="0"/>
              </a:rPr>
              <a:t>Yet you knew that God was showing himself to you in new ways, there was a sense of expectancy at what he would do next. How can that return?</a:t>
            </a:r>
            <a:endParaRPr lang="en-US">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The sense of God's</a:t>
            </a:r>
            <a:r>
              <a:rPr lang="en-US" sz="1200" kern="1200" baseline="0">
                <a:solidFill>
                  <a:schemeClr val="tx1"/>
                </a:solidFill>
                <a:effectLst/>
                <a:latin typeface="Arial"/>
                <a:ea typeface="ＭＳ Ｐゴシック" pitchFamily="-111" charset="-128"/>
                <a:cs typeface="Arial"/>
              </a:rPr>
              <a:t> </a:t>
            </a:r>
            <a:r>
              <a:rPr lang="en-US" sz="1200" kern="1200">
                <a:solidFill>
                  <a:schemeClr val="tx1"/>
                </a:solidFill>
                <a:effectLst/>
                <a:latin typeface="Arial"/>
                <a:ea typeface="ＭＳ Ｐゴシック" pitchFamily="-111" charset="-128"/>
                <a:cs typeface="Arial"/>
              </a:rPr>
              <a:t>presence will not remain when we insist on sin</a:t>
            </a:r>
            <a:r>
              <a:rPr lang="en-SG" sz="1200" kern="120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10423892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4066782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620159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D54C92-6389-0243-863E-AF44E69A0FFC}" type="slidenum">
              <a:rPr lang="en-US" sz="1200">
                <a:solidFill>
                  <a:prstClr val="black"/>
                </a:solidFill>
              </a:rPr>
              <a:pPr/>
              <a:t>61</a:t>
            </a:fld>
            <a:endParaRPr lang="en-US" sz="1200">
              <a:solidFill>
                <a:prstClr val="black"/>
              </a:solidFill>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Judah’s "deadness" will be restored to fulfill the Land Covenant (Deut. 30:1-10), begun in AD 1948 in the State of Israel (37:1-14).</a:t>
            </a:r>
          </a:p>
        </p:txBody>
      </p:sp>
      <p:sp>
        <p:nvSpPr>
          <p:cNvPr id="4" name="Slide Number Placeholder 3"/>
          <p:cNvSpPr>
            <a:spLocks noGrp="1"/>
          </p:cNvSpPr>
          <p:nvPr>
            <p:ph type="sldNum" sz="quarter" idx="5"/>
          </p:nvPr>
        </p:nvSpPr>
        <p:spPr/>
        <p:txBody>
          <a:bodyPr/>
          <a:lstStyle/>
          <a:p>
            <a:fld id="{A079FDE9-4B2D-884B-BE4B-021913485B06}" type="slidenum">
              <a:rPr lang="en-US" smtClean="0"/>
              <a:pPr/>
              <a:t>65</a:t>
            </a:fld>
            <a:endParaRPr lang="en-US"/>
          </a:p>
        </p:txBody>
      </p:sp>
    </p:spTree>
    <p:extLst>
      <p:ext uri="{BB962C8B-B14F-4D97-AF65-F5344CB8AC3E}">
        <p14:creationId xmlns:p14="http://schemas.microsoft.com/office/powerpoint/2010/main" val="699338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D32CAE-A0E4-1141-A11F-5421346373D5}" type="slidenum">
              <a:rPr lang="en-US" sz="1200">
                <a:solidFill>
                  <a:srgbClr val="000000"/>
                </a:solidFill>
              </a:rPr>
              <a:pPr/>
              <a:t>66</a:t>
            </a:fld>
            <a:endParaRPr lang="en-US" sz="1200">
              <a:solidFill>
                <a:srgbClr val="000000"/>
              </a:solidFill>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People sometimes ask me if there are any fulfilled prophecies that need to precede the Rapture. Not really. We don’t need to see any signs as the Rapture will take us by surprise. The signs relate to the Tribulation to follow. But think about this idea…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E904EE-5616-744F-830C-29D54A0FA86C}" type="slidenum">
              <a:rPr lang="en-US" sz="1200">
                <a:solidFill>
                  <a:srgbClr val="000000"/>
                </a:solidFill>
              </a:rPr>
              <a:pPr/>
              <a:t>67</a:t>
            </a:fld>
            <a:endParaRPr lang="en-US" sz="1200">
              <a:solidFill>
                <a:srgbClr val="000000"/>
              </a:solidFill>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Ezekiel was an exile with the exiles, yet he witnessed God’s glory departing the temple in Jerusalem and then returning in the future.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very opposite happened to what Hitler tried to do. He sought to kill the Jews and pushed them out of his land.</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68</a:t>
            </a:fld>
            <a:endParaRPr lang="en-US"/>
          </a:p>
        </p:txBody>
      </p:sp>
    </p:spTree>
    <p:extLst>
      <p:ext uri="{BB962C8B-B14F-4D97-AF65-F5344CB8AC3E}">
        <p14:creationId xmlns:p14="http://schemas.microsoft.com/office/powerpoint/2010/main" val="37394540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fld id="{A079FDE9-4B2D-884B-BE4B-021913485B06}" type="slidenum">
              <a:rPr lang="en-US" smtClean="0"/>
              <a:pPr/>
              <a:t>69</a:t>
            </a:fld>
            <a:endParaRPr lang="en-US"/>
          </a:p>
        </p:txBody>
      </p:sp>
    </p:spTree>
    <p:extLst>
      <p:ext uri="{BB962C8B-B14F-4D97-AF65-F5344CB8AC3E}">
        <p14:creationId xmlns:p14="http://schemas.microsoft.com/office/powerpoint/2010/main" val="22513770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902613-50FF-874E-BF8F-0886F4D813FE}" type="slidenum">
              <a:rPr lang="en-US" sz="1200">
                <a:solidFill>
                  <a:srgbClr val="000000"/>
                </a:solidFill>
              </a:rPr>
              <a:pPr/>
              <a:t>70</a:t>
            </a:fld>
            <a:endParaRPr lang="en-US" sz="1200">
              <a:solidFill>
                <a:srgbClr val="000000"/>
              </a:solidFill>
            </a:endParaRPr>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Ezekiel 37 has one of the most amazing depictions in Scripture with bones coming to life.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Imagine a skeleton standing up on its own, growing flesh, and then coming alive.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71</a:t>
            </a:fld>
            <a:endParaRPr lang="en-US"/>
          </a:p>
        </p:txBody>
      </p:sp>
    </p:spTree>
    <p:extLst>
      <p:ext uri="{BB962C8B-B14F-4D97-AF65-F5344CB8AC3E}">
        <p14:creationId xmlns:p14="http://schemas.microsoft.com/office/powerpoint/2010/main" val="15796722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angel asked Ezekiel this question—and his doubt is shown by convincing the angel to answer his own question.</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72</a:t>
            </a:fld>
            <a:endParaRPr lang="en-US"/>
          </a:p>
        </p:txBody>
      </p:sp>
    </p:spTree>
    <p:extLst>
      <p:ext uri="{BB962C8B-B14F-4D97-AF65-F5344CB8AC3E}">
        <p14:creationId xmlns:p14="http://schemas.microsoft.com/office/powerpoint/2010/main" val="3604721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73</a:t>
            </a:fld>
            <a:endParaRPr lang="en-US"/>
          </a:p>
        </p:txBody>
      </p:sp>
    </p:spTree>
    <p:extLst>
      <p:ext uri="{BB962C8B-B14F-4D97-AF65-F5344CB8AC3E}">
        <p14:creationId xmlns:p14="http://schemas.microsoft.com/office/powerpoint/2010/main" val="5057161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Amazingly, the same three meanings of the Hebrew </a:t>
            </a:r>
            <a:r>
              <a:rPr lang="en-US" i="1" dirty="0" err="1"/>
              <a:t>ruah</a:t>
            </a:r>
            <a:r>
              <a:rPr lang="en-US" i="0" dirty="0"/>
              <a:t> are replicated in the Greek </a:t>
            </a:r>
            <a:r>
              <a:rPr lang="en-US" i="1" dirty="0"/>
              <a:t>pneuma. </a:t>
            </a:r>
          </a:p>
          <a:p>
            <a:r>
              <a:rPr lang="en-US" i="0" dirty="0"/>
              <a:t>This probably is not true of any other Hebrew and Greek words.</a:t>
            </a:r>
          </a:p>
          <a:p>
            <a:r>
              <a:rPr lang="en-US" i="0" dirty="0"/>
              <a:t>So the angel told Ezekiel twice to prophesy to the </a:t>
            </a:r>
            <a:r>
              <a:rPr lang="en-US" i="1" dirty="0" err="1"/>
              <a:t>ruah</a:t>
            </a:r>
            <a:r>
              <a:rPr lang="en-US" i="0" dirty="0"/>
              <a:t>, but it is correct to translate it as "Spirit" the second time.</a:t>
            </a:r>
          </a:p>
          <a:p>
            <a:r>
              <a:rPr lang="en-US" i="0" dirty="0"/>
              <a:t>The point, of course, is that the Spirit gives life and breath to individuals—and will do so to Israel also in the last days.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74</a:t>
            </a:fld>
            <a:endParaRPr lang="en-US"/>
          </a:p>
        </p:txBody>
      </p:sp>
    </p:spTree>
    <p:extLst>
      <p:ext uri="{BB962C8B-B14F-4D97-AF65-F5344CB8AC3E}">
        <p14:creationId xmlns:p14="http://schemas.microsoft.com/office/powerpoint/2010/main" val="27727525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5ADF7C-6D0F-8A42-829C-9161717B8D4D}" type="slidenum">
              <a:rPr lang="en-US" sz="1200">
                <a:solidFill>
                  <a:srgbClr val="000000"/>
                </a:solidFill>
              </a:rPr>
              <a:pPr/>
              <a:t>75</a:t>
            </a:fld>
            <a:endParaRPr lang="en-US" sz="1200">
              <a:solidFill>
                <a:srgbClr val="000000"/>
              </a:solidFill>
            </a:endParaRPr>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After Ezekiel's time, the Jews would experience TWO EXILES and TWO RETURNS in the future. </a:t>
            </a:r>
          </a:p>
          <a:p>
            <a:pPr eaLnBrk="1" hangingPunct="1"/>
            <a:r>
              <a:rPr lang="en-US" dirty="0">
                <a:latin typeface="Arial" charset="0"/>
                <a:ea typeface="ＭＳ Ｐゴシック" charset="0"/>
                <a:cs typeface="ＭＳ Ｐゴシック" charset="0"/>
              </a:rPr>
              <a:t>How do we know he prophesied the SECOND RETURN?</a:t>
            </a:r>
          </a:p>
          <a:p>
            <a:pPr eaLnBrk="1" hangingPunct="1"/>
            <a:r>
              <a:rPr lang="en-US" dirty="0">
                <a:latin typeface="Arial" charset="0"/>
                <a:ea typeface="ＭＳ Ｐゴシック" charset="0"/>
                <a:cs typeface="ＭＳ Ｐゴシック" charset="0"/>
              </a:rPr>
              <a:t>Slide 244 notes these elements from Ezek 36–37:</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Re-gathering of Israel back into their own land</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Reuniting of two nations into one</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Ruling of Israel under one king</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Rescuing of Israel from her sins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Recommitment of Israel to obey Yahweh's laws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Reestablishing covenant of peace with Israel</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Residing of Yahweh in Israel's midst</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Recognition of Yahweh's holiness by all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mn-lt"/>
                <a:ea typeface="+mn-ea"/>
                <a:cs typeface="+mn-cs"/>
              </a:rPr>
              <a:t>26-Ezekiel-Israel's 70th - Do You See The Miracle.mp4 at </a:t>
            </a:r>
          </a:p>
          <a:p>
            <a:r>
              <a:rPr lang="en-US" sz="1200" kern="1200" dirty="0">
                <a:solidFill>
                  <a:schemeClr val="tx1"/>
                </a:solidFill>
                <a:effectLst/>
                <a:latin typeface="+mn-lt"/>
                <a:ea typeface="+mn-ea"/>
                <a:cs typeface="+mn-cs"/>
              </a:rPr>
              <a:t>http://biblestudydownloads.org/files/</a:t>
            </a:r>
            <a:r>
              <a:rPr lang="en-US" sz="1200" kern="1200" dirty="0" err="1">
                <a:solidFill>
                  <a:schemeClr val="tx1"/>
                </a:solidFill>
                <a:effectLst/>
                <a:latin typeface="+mn-lt"/>
                <a:ea typeface="+mn-ea"/>
                <a:cs typeface="+mn-cs"/>
              </a:rPr>
              <a:t>eng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/26-Ezekiel-Israel's%2070th%20-%20Do%20You%20See%20The%20Miracle.mp4</a:t>
            </a: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76</a:t>
            </a:fld>
            <a:endParaRPr lang="en-US"/>
          </a:p>
        </p:txBody>
      </p:sp>
    </p:spTree>
    <p:extLst>
      <p:ext uri="{BB962C8B-B14F-4D97-AF65-F5344CB8AC3E}">
        <p14:creationId xmlns:p14="http://schemas.microsoft.com/office/powerpoint/2010/main" val="33869607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3E43AF-71C2-AC47-ADF5-50691FD7138E}" type="slidenum">
              <a:rPr lang="en-US" sz="1200">
                <a:solidFill>
                  <a:srgbClr val="000000"/>
                </a:solidFill>
              </a:rPr>
              <a:pPr/>
              <a:t>77</a:t>
            </a:fld>
            <a:endParaRPr lang="en-US" sz="1200">
              <a:solidFill>
                <a:srgbClr val="000000"/>
              </a:solidFill>
            </a:endParaRPr>
          </a:p>
        </p:txBody>
      </p:sp>
      <p:sp>
        <p:nvSpPr>
          <p:cNvPr id="709634" name="Rectangle 1026"/>
          <p:cNvSpPr>
            <a:spLocks noGrp="1" noRot="1" noChangeAspect="1" noChangeArrowheads="1"/>
          </p:cNvSpPr>
          <p:nvPr>
            <p:ph type="sldImg"/>
          </p:nvPr>
        </p:nvSpPr>
        <p:spPr>
          <a:solidFill>
            <a:srgbClr val="FFFFFF"/>
          </a:solidFill>
          <a:ln/>
        </p:spPr>
      </p:sp>
      <p:sp>
        <p:nvSpPr>
          <p:cNvPr id="7096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That 1948 return actually began with the First Zionist Congress by Theodore Herzl in 1897.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6C889-3E9C-0245-9AAD-A857E1490FCF}" type="slidenum">
              <a:rPr lang="en-US" sz="1200">
                <a:solidFill>
                  <a:srgbClr val="000000"/>
                </a:solidFill>
                <a:latin typeface="Times New Roman" charset="0"/>
              </a:rPr>
              <a:pPr eaLnBrk="1" hangingPunct="1"/>
              <a:t>7</a:t>
            </a:fld>
            <a:endParaRPr lang="en-US" sz="1200">
              <a:solidFill>
                <a:srgbClr val="000000"/>
              </a:solidFill>
              <a:latin typeface="Times New Roman"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C1C14E-F5D8-BB41-A130-39C811FE3DB5}" type="slidenum">
              <a:rPr lang="en-US" sz="1200">
                <a:solidFill>
                  <a:srgbClr val="000000"/>
                </a:solidFill>
              </a:rPr>
              <a:pPr/>
              <a:t>78</a:t>
            </a:fld>
            <a:endParaRPr lang="en-US" sz="1200">
              <a:solidFill>
                <a:srgbClr val="000000"/>
              </a:solidFill>
            </a:endParaRPr>
          </a:p>
        </p:txBody>
      </p:sp>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424B7A-659C-5A40-929F-524687A86A11}" type="slidenum">
              <a:rPr lang="en-US" sz="1200">
                <a:solidFill>
                  <a:srgbClr val="000000"/>
                </a:solidFill>
              </a:rPr>
              <a:pPr/>
              <a:t>79</a:t>
            </a:fld>
            <a:endParaRPr lang="en-US" sz="1200">
              <a:solidFill>
                <a:srgbClr val="000000"/>
              </a:solidFill>
            </a:endParaRPr>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Slide Image Placeholder 1"/>
          <p:cNvSpPr>
            <a:spLocks noGrp="1" noRot="1" noChangeAspect="1"/>
          </p:cNvSpPr>
          <p:nvPr>
            <p:ph type="sldImg"/>
          </p:nvPr>
        </p:nvSpPr>
        <p:spPr>
          <a:ln/>
        </p:spPr>
      </p:sp>
      <p:sp>
        <p:nvSpPr>
          <p:cNvPr id="7239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David </a:t>
            </a:r>
            <a:r>
              <a:rPr lang="en-US" dirty="0" err="1">
                <a:latin typeface="Times New Roman" charset="0"/>
                <a:ea typeface="ＭＳ Ｐゴシック" charset="0"/>
                <a:cs typeface="ＭＳ Ｐゴシック" charset="0"/>
              </a:rPr>
              <a:t>Brickner</a:t>
            </a:r>
            <a:r>
              <a:rPr lang="en-US" dirty="0">
                <a:latin typeface="Times New Roman" charset="0"/>
                <a:ea typeface="ＭＳ Ｐゴシック" charset="0"/>
                <a:cs typeface="ＭＳ Ｐゴシック" charset="0"/>
              </a:rPr>
              <a:t>,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Israel</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Salvation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(Jews for Jesus Publication, 8 July 2013) at http://</a:t>
            </a:r>
            <a:r>
              <a:rPr lang="en-US" dirty="0" err="1">
                <a:latin typeface="Times New Roman" charset="0"/>
                <a:ea typeface="ＭＳ Ｐゴシック" charset="0"/>
                <a:cs typeface="ＭＳ Ｐゴシック" charset="0"/>
              </a:rPr>
              <a:t>www.jewsforjesus.org</a:t>
            </a:r>
            <a:r>
              <a:rPr lang="en-US" dirty="0">
                <a:latin typeface="Times New Roman" charset="0"/>
                <a:ea typeface="ＭＳ Ｐゴシック" charset="0"/>
                <a:cs typeface="ＭＳ Ｐゴシック" charset="0"/>
              </a:rPr>
              <a:t>/images/population-israel-800w.jpg accessed 17 July 2013</a:t>
            </a:r>
          </a:p>
        </p:txBody>
      </p:sp>
      <p:sp>
        <p:nvSpPr>
          <p:cNvPr id="7239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07CDDC-2FB3-A747-AF3E-5742220A70A2}" type="slidenum">
              <a:rPr lang="en-US" sz="1200">
                <a:solidFill>
                  <a:prstClr val="black"/>
                </a:solidFill>
              </a:rPr>
              <a:pPr/>
              <a:t>80</a:t>
            </a:fld>
            <a:endParaRPr lang="en-US" sz="120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33-Micah-Netanyahu UN Speech Slams Antisemitism Sep 22 2016.mp4</a:t>
            </a:r>
            <a:r>
              <a:rPr lang="en-US" sz="1200" kern="1200" dirty="0">
                <a:solidFill>
                  <a:schemeClr val="tx1"/>
                </a:solidFill>
                <a:effectLst/>
                <a:latin typeface="+mn-lt"/>
                <a:ea typeface="+mn-ea"/>
                <a:cs typeface="+mn-cs"/>
              </a:rPr>
              <a:t> at http://biblestudydownloads.org/files/</a:t>
            </a:r>
            <a:r>
              <a:rPr lang="en-US" sz="1200" kern="1200" dirty="0" err="1">
                <a:solidFill>
                  <a:schemeClr val="tx1"/>
                </a:solidFill>
                <a:effectLst/>
                <a:latin typeface="+mn-lt"/>
                <a:ea typeface="+mn-ea"/>
                <a:cs typeface="+mn-cs"/>
              </a:rPr>
              <a:t>eng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os</a:t>
            </a:r>
            <a:r>
              <a:rPr lang="en-US" sz="1200" kern="1200" dirty="0">
                <a:solidFill>
                  <a:schemeClr val="tx1"/>
                </a:solidFill>
                <a:effectLst/>
                <a:latin typeface="+mn-lt"/>
                <a:ea typeface="+mn-ea"/>
                <a:cs typeface="+mn-cs"/>
              </a:rPr>
              <a:t>/33-Micah-Netanyahu%20UN%20Speech%20Slams%20Antisemitism%20Sep%2022%202016.mp4</a:t>
            </a: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82</a:t>
            </a:fld>
            <a:endParaRPr lang="en-US"/>
          </a:p>
        </p:txBody>
      </p:sp>
    </p:spTree>
    <p:extLst>
      <p:ext uri="{BB962C8B-B14F-4D97-AF65-F5344CB8AC3E}">
        <p14:creationId xmlns:p14="http://schemas.microsoft.com/office/powerpoint/2010/main" val="800012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88D4BF-CD7C-404C-ABC6-144BF8073C85}" type="slidenum">
              <a:rPr lang="en-US" sz="1200">
                <a:solidFill>
                  <a:prstClr val="black"/>
                </a:solidFill>
              </a:rPr>
              <a:pPr/>
              <a:t>83</a:t>
            </a:fld>
            <a:endParaRPr lang="en-US" sz="1200">
              <a:solidFill>
                <a:prstClr val="black"/>
              </a:solidFill>
            </a:endParaRPr>
          </a:p>
        </p:txBody>
      </p:sp>
      <p:sp>
        <p:nvSpPr>
          <p:cNvPr id="734210" name="Rectangle 2"/>
          <p:cNvSpPr>
            <a:spLocks noGrp="1" noRot="1" noChangeAspect="1" noChangeArrowheads="1" noTextEdit="1"/>
          </p:cNvSpPr>
          <p:nvPr>
            <p:ph type="sldImg"/>
          </p:nvPr>
        </p:nvSpPr>
        <p:spPr>
          <a:ln/>
        </p:spPr>
      </p:sp>
      <p:sp>
        <p:nvSpPr>
          <p:cNvPr id="73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C2737D7-847C-2E42-9B0E-4B4C191AC380}" type="slidenum">
              <a:rPr lang="en-GB" sz="1200">
                <a:solidFill>
                  <a:srgbClr val="FFFFFF"/>
                </a:solidFill>
                <a:latin typeface="Calibri" charset="0"/>
              </a:rPr>
              <a:pPr eaLnBrk="1" hangingPunct="1"/>
              <a:t>84</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fontAlgn="base">
              <a:spcBef>
                <a:spcPct val="0"/>
              </a:spcBef>
              <a:spcAft>
                <a:spcPct val="0"/>
              </a:spcAft>
              <a:buClr>
                <a:srgbClr val="000000"/>
              </a:buClr>
              <a:buSzPct val="100000"/>
              <a:buFont typeface="Calibri" charset="0"/>
              <a:buNone/>
            </a:pPr>
            <a:fld id="{3EAFC012-E3AC-B14B-99BB-1FFEEAEF3BC5}" type="slidenum">
              <a:rPr lang="en-GB" sz="1200">
                <a:solidFill>
                  <a:srgbClr val="000000"/>
                </a:solidFill>
                <a:latin typeface="Calibri" charset="0"/>
              </a:rPr>
              <a:pPr algn="r" fontAlgn="base">
                <a:spcBef>
                  <a:spcPct val="0"/>
                </a:spcBef>
                <a:spcAft>
                  <a:spcPct val="0"/>
                </a:spcAft>
                <a:buClr>
                  <a:srgbClr val="000000"/>
                </a:buClr>
                <a:buSzPct val="100000"/>
                <a:buFont typeface="Calibri" charset="0"/>
                <a:buNone/>
              </a:pPr>
              <a:t>84</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B14A6E-FEC0-2A4C-9EE6-8562C3E71799}" type="slidenum">
              <a:rPr lang="en-US" sz="1200">
                <a:solidFill>
                  <a:srgbClr val="000000"/>
                </a:solidFill>
              </a:rPr>
              <a:pPr/>
              <a:t>85</a:t>
            </a:fld>
            <a:endParaRPr lang="en-US" sz="1200">
              <a:solidFill>
                <a:srgbClr val="000000"/>
              </a:solidFill>
            </a:endParaRPr>
          </a:p>
        </p:txBody>
      </p:sp>
      <p:sp>
        <p:nvSpPr>
          <p:cNvPr id="736258" name="Rectangle 1026"/>
          <p:cNvSpPr>
            <a:spLocks noGrp="1" noRot="1" noChangeAspect="1" noChangeArrowheads="1"/>
          </p:cNvSpPr>
          <p:nvPr>
            <p:ph type="sldImg"/>
          </p:nvPr>
        </p:nvSpPr>
        <p:spPr>
          <a:solidFill>
            <a:srgbClr val="FFFFFF"/>
          </a:solidFill>
          <a:ln/>
        </p:spPr>
      </p:sp>
      <p:sp>
        <p:nvSpPr>
          <p:cNvPr id="736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ADCCB2-59FF-8E41-B832-B648020F7DCB}" type="slidenum">
              <a:rPr lang="en-US" sz="1200">
                <a:solidFill>
                  <a:prstClr val="black"/>
                </a:solidFill>
              </a:rPr>
              <a:pPr/>
              <a:t>87</a:t>
            </a:fld>
            <a:endParaRPr lang="en-US" sz="1200">
              <a:solidFill>
                <a:prstClr val="black"/>
              </a:solidFill>
            </a:endParaRPr>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solidFill>
                  <a:prstClr val="black"/>
                </a:solidFill>
              </a:rPr>
              <a:pPr/>
              <a:t>89</a:t>
            </a:fld>
            <a:endParaRPr lang="en-US"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7D6306-EF42-E14C-9A14-FCB646C800DF}" type="slidenum">
              <a:rPr lang="en-US" sz="1200">
                <a:solidFill>
                  <a:prstClr val="black"/>
                </a:solidFill>
              </a:rPr>
              <a:pPr/>
              <a:t>90</a:t>
            </a:fld>
            <a:endParaRPr lang="en-US" sz="1200">
              <a:solidFill>
                <a:prstClr val="black"/>
              </a:solidFill>
            </a:endParaRPr>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BA7F4A-11F8-BC49-8DF4-ABDEF45E3B95}" type="slidenum">
              <a:rPr lang="en-US" sz="1200">
                <a:solidFill>
                  <a:srgbClr val="000000"/>
                </a:solidFill>
                <a:latin typeface="Times New Roman" charset="0"/>
              </a:rPr>
              <a:pPr eaLnBrk="1" hangingPunct="1"/>
              <a:t>8</a:t>
            </a:fld>
            <a:endParaRPr lang="en-US" sz="1200">
              <a:solidFill>
                <a:srgbClr val="000000"/>
              </a:solidFill>
              <a:latin typeface="Times New Roman" charset="0"/>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Babylonians had six deportations of Israelites. Ezekiel was taken away from Jerusalem along with 10,000 others in 597 BC.</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2CF21D-A5E0-F642-826C-4FC7A3F50F11}" type="slidenum">
              <a:rPr lang="en-US" sz="1200">
                <a:solidFill>
                  <a:prstClr val="black"/>
                </a:solidFill>
              </a:rPr>
              <a:pPr/>
              <a:t>91</a:t>
            </a:fld>
            <a:endParaRPr lang="en-US" sz="1200">
              <a:solidFill>
                <a:prstClr val="black"/>
              </a:solidFill>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94</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97</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#26. Prince David entering the outer east gate from the porch on the outer court side. The gate is sealed up on the outside because the shekinah glory entered the temple compound through that gate. The light on the steps is shining from the shekinah glory in the temple through the east inner gate behind him.</a:t>
            </a:r>
          </a:p>
          <a:p>
            <a:r>
              <a:rPr lang="en-US"/>
              <a:t>Ezekiel 44:1-3, </a:t>
            </a:r>
            <a:r>
              <a:rPr lang="ru-RU"/>
              <a:t>"</a:t>
            </a:r>
            <a:r>
              <a:rPr lang="en-US"/>
              <a:t>Then he brought me back the way of the gate of the outward sanctuary which looketh toward the east; and it was shut. Then said the LORD unto me; This gate shall be shut, it shall not be opened, and no man shall enter in by it; because the LORD, the God of Israel, hath entered in by it, therefore it shall be shut.</a:t>
            </a:r>
            <a:r>
              <a:rPr lang="ru-RU"/>
              <a:t>"</a:t>
            </a:r>
            <a:r>
              <a:rPr lang="en-US"/>
              <a:t> The outside of the outer east gate will be sealed after the shekinah glory enters through it. This gate does not yet exist. People confuse it with the sealed eastern gate in Jerusalem today, and say it will be unsealed for Messiah to enter by. That is the opposite of what scripture teaches here, that a future gate will be sealed after the Messiah enters through it, with the shekinah glory.</a:t>
            </a:r>
          </a:p>
          <a:p>
            <a:r>
              <a:rPr lang="ru-RU"/>
              <a:t>"</a:t>
            </a:r>
            <a:r>
              <a:rPr lang="en-US"/>
              <a:t>It is for the prince; the prince, he shall sit in it to eat bread before the LORD; he shall enter by the way of the porch of that gate, and shall go out by the way of the same.</a:t>
            </a:r>
            <a:r>
              <a:rPr lang="ru-RU"/>
              <a:t>"</a:t>
            </a:r>
            <a:r>
              <a:rPr lang="en-US"/>
              <a:t> The prince gets to use this sealed gate to sit and eat in. He will have a nice view of the inner east gate and the temple from here, and be out of the sun. He has to enter and leave the gate through the porch because the outside doorway is sealed.</a:t>
            </a:r>
          </a:p>
          <a:p>
            <a:r>
              <a:rPr lang="en-US"/>
              <a:t>The prince is Prince David. He will be a king to Israel, but a prince to Yeshua, the King of Kings. Jeremiah 30:9, </a:t>
            </a:r>
            <a:r>
              <a:rPr lang="ru-RU"/>
              <a:t>"</a:t>
            </a:r>
            <a:r>
              <a:rPr lang="en-US"/>
              <a:t>They shall serve the LORD their God, and David their king, whom I will raise up unto them,</a:t>
            </a:r>
            <a:r>
              <a:rPr lang="ru-RU"/>
              <a:t>"</a:t>
            </a:r>
            <a:r>
              <a:rPr lang="en-US"/>
              <a:t> along with all the other people whose bodies are resurrected before the kingdom is established.</a:t>
            </a:r>
          </a:p>
          <a:p>
            <a:r>
              <a:rPr lang="en-US"/>
              <a:t>Serving under David, in either the federal or tribal governments, will be the resurrected and glorified twelve apostles, including Paul in place of Judas. </a:t>
            </a:r>
            <a:r>
              <a:rPr lang="ru-RU"/>
              <a:t>"</a:t>
            </a:r>
            <a:r>
              <a:rPr lang="en-US"/>
              <a:t>And Jesus said unto them, Verily I say unto you, That ye which have followed me, in the regeneration when the Son of man shall sit in the throne of his glory, ye also shall sit upon twelve thrones, judging the twelve tribes of Israel,</a:t>
            </a:r>
            <a:r>
              <a:rPr lang="ru-RU"/>
              <a:t>"</a:t>
            </a:r>
            <a:r>
              <a:rPr lang="en-US"/>
              <a:t> Mt19:28.</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BBF1AA-28CD-A54D-8735-2D4998BBD8AA}" type="slidenum">
              <a:rPr lang="en-US" sz="1200">
                <a:solidFill>
                  <a:prstClr val="black"/>
                </a:solidFill>
              </a:rPr>
              <a:pPr/>
              <a:t>99</a:t>
            </a:fld>
            <a:endParaRPr lang="en-US" sz="1200">
              <a:solidFill>
                <a:prstClr val="black"/>
              </a:solidFill>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A84BD41B-9812-C247-B711-3953DA653176}" type="slidenum">
              <a:rPr lang="en-US" sz="1200">
                <a:solidFill>
                  <a:prstClr val="black"/>
                </a:solidFill>
              </a:rPr>
              <a:pPr algn="r" defTabSz="914400" eaLnBrk="0" fontAlgn="base" hangingPunct="0">
                <a:spcBef>
                  <a:spcPct val="0"/>
                </a:spcBef>
                <a:spcAft>
                  <a:spcPct val="0"/>
                </a:spcAft>
              </a:pPr>
              <a:t>99</a:t>
            </a:fld>
            <a:endParaRPr lang="en-US" sz="1200">
              <a:solidFill>
                <a:prstClr val="black"/>
              </a:solidFill>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B13AD1-0FF2-7D45-9537-115456A65314}" type="slidenum">
              <a:rPr lang="en-US" sz="1200">
                <a:solidFill>
                  <a:prstClr val="black"/>
                </a:solidFill>
              </a:rPr>
              <a:pPr/>
              <a:t>100</a:t>
            </a:fld>
            <a:endParaRPr lang="en-US" sz="1200">
              <a:solidFill>
                <a:prstClr val="black"/>
              </a:solidFill>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E96AEB11-E33B-1641-9E6E-52C4C0B8BF23}" type="slidenum">
              <a:rPr lang="en-US" sz="1200">
                <a:solidFill>
                  <a:prstClr val="black"/>
                </a:solidFill>
              </a:rPr>
              <a:pPr algn="r" defTabSz="914400" eaLnBrk="0" fontAlgn="base" hangingPunct="0">
                <a:spcBef>
                  <a:spcPct val="0"/>
                </a:spcBef>
                <a:spcAft>
                  <a:spcPct val="0"/>
                </a:spcAft>
              </a:pPr>
              <a:t>100</a:t>
            </a:fld>
            <a:endParaRPr lang="en-US" sz="1200">
              <a:solidFill>
                <a:prstClr val="black"/>
              </a:solidFill>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FE4EA3-8FDA-8942-B39C-7B9782A5A518}" type="slidenum">
              <a:rPr lang="en-US" sz="1200">
                <a:solidFill>
                  <a:prstClr val="black"/>
                </a:solidFill>
              </a:rPr>
              <a:pPr/>
              <a:t>101</a:t>
            </a:fld>
            <a:endParaRPr lang="en-US" sz="1200">
              <a:solidFill>
                <a:prstClr val="black"/>
              </a:solidFill>
            </a:endParaRPr>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p:cNvSpPr>
          <p:nvPr>
            <p:ph type="sldImg"/>
          </p:nvPr>
        </p:nvSpPr>
        <p:spPr>
          <a:solidFill>
            <a:srgbClr val="FFFFFF"/>
          </a:solidFill>
          <a:ln/>
        </p:spPr>
      </p:sp>
      <p:sp>
        <p:nvSpPr>
          <p:cNvPr id="77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should not stop the normal way we read words in Ezekiel just because we feel uncomfortable with the idea of future sacrifices. Spiritualizing these chapters leads to even greater problems in determining what is meant by these parts of the temple and sacrifices when the Bible does not tell us what else they mean other than the plain use of words and phrases.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103</a:t>
            </a:fld>
            <a:endParaRPr lang="en-US"/>
          </a:p>
        </p:txBody>
      </p:sp>
    </p:spTree>
    <p:extLst>
      <p:ext uri="{BB962C8B-B14F-4D97-AF65-F5344CB8AC3E}">
        <p14:creationId xmlns:p14="http://schemas.microsoft.com/office/powerpoint/2010/main" val="20017751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827CD9-EEF6-1641-B4BF-2DBA850EDEF2}"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107</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47-48. The River and the Land</a:t>
            </a:r>
          </a:p>
          <a:p>
            <a:r>
              <a:rPr lang="en-US"/>
              <a:t>See Picture #32. The river that starts on the south side of the temple entrance.</a:t>
            </a:r>
          </a:p>
          <a:p>
            <a:r>
              <a:rPr lang="en-US"/>
              <a:t>Ezekiel 47:1, </a:t>
            </a:r>
            <a:r>
              <a:rPr lang="ru-RU"/>
              <a:t>"</a:t>
            </a:r>
            <a:r>
              <a:rPr lang="en-US"/>
              <a:t>Afterward he brought me again unto the door of the house,</a:t>
            </a:r>
            <a:r>
              <a:rPr lang="ru-RU"/>
              <a:t>"</a:t>
            </a:r>
            <a:r>
              <a:rPr lang="en-US"/>
              <a:t> the temple, </a:t>
            </a:r>
            <a:r>
              <a:rPr lang="ru-RU"/>
              <a:t>"</a:t>
            </a:r>
            <a:r>
              <a:rPr lang="en-US"/>
              <a:t>and, behold, waters issued out from under the threshold of the house eastward: for the forefront of the house stood toward the east, and the waters came down from under from the right side of the house, at the south side of the altar.</a:t>
            </a:r>
            <a:r>
              <a:rPr lang="ru-RU"/>
              <a:t>"</a:t>
            </a:r>
            <a:r>
              <a:rPr lang="en-US"/>
              <a:t> Picture #32 shows a trickle of water flowing from south side of the threshold of the temple. </a:t>
            </a:r>
            <a:r>
              <a:rPr lang="ru-RU"/>
              <a:t>"</a:t>
            </a:r>
            <a:r>
              <a:rPr lang="en-US"/>
              <a:t>The right side of the house</a:t>
            </a:r>
            <a:r>
              <a:rPr lang="ru-RU"/>
              <a:t>"</a:t>
            </a:r>
            <a:r>
              <a:rPr lang="en-US"/>
              <a:t> is the south side, since the temple faces east.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795ED-E963-6140-BBF0-D8C75DCF43A7}" type="slidenum">
              <a:rPr lang="en-US" sz="1200">
                <a:solidFill>
                  <a:srgbClr val="000000"/>
                </a:solidFill>
                <a:latin typeface="Times New Roman" charset="0"/>
              </a:rPr>
              <a:pPr eaLnBrk="1" hangingPunct="1"/>
              <a:t>9</a:t>
            </a:fld>
            <a:endParaRPr lang="en-US" sz="1200">
              <a:solidFill>
                <a:srgbClr val="000000"/>
              </a:solidFill>
              <a:latin typeface="Times New Roman" charset="0"/>
            </a:endParaRPr>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Both Daniel and Jeremiah were ministering at the same time as Ezekiel in their various capacities.</a:t>
            </a:r>
          </a:p>
          <a:p>
            <a:r>
              <a:rPr lang="en-US" dirty="0">
                <a:latin typeface="Times New Roman" charset="0"/>
                <a:ea typeface="ＭＳ Ｐゴシック" charset="0"/>
                <a:cs typeface="ＭＳ Ｐゴシック" charset="0"/>
              </a:rPr>
              <a:t>Daniel was playing a vital role in the palace to shape public policy by advising the king.</a:t>
            </a:r>
          </a:p>
          <a:p>
            <a:r>
              <a:rPr lang="en-US" dirty="0">
                <a:latin typeface="Times New Roman" charset="0"/>
                <a:ea typeface="ＭＳ Ｐゴシック" charset="0"/>
                <a:cs typeface="ＭＳ Ｐゴシック" charset="0"/>
              </a:rPr>
              <a:t>Jeremiah was also playing his key role back in Jerusalem by living among the people as well as giving messages to Judah’s kings. </a:t>
            </a:r>
          </a:p>
          <a:p>
            <a:r>
              <a:rPr lang="en-US" dirty="0">
                <a:latin typeface="Times New Roman" charset="0"/>
                <a:ea typeface="ＭＳ Ｐゴシック" charset="0"/>
                <a:cs typeface="ＭＳ Ｐゴシック" charset="0"/>
              </a:rPr>
              <a:t>Ezekiel was an exile with the exiles. As the people in Babylon waited to see what will happen to their homeland, they needed to be expectant of what God will do once again with the temple and their land.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2EF383-8FFF-C749-9F55-18E1BD568464}"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798722" name="Rectangle 1026"/>
          <p:cNvSpPr>
            <a:spLocks noGrp="1" noRot="1" noChangeAspect="1" noChangeArrowheads="1"/>
          </p:cNvSpPr>
          <p:nvPr>
            <p:ph type="sldImg"/>
          </p:nvPr>
        </p:nvSpPr>
        <p:spPr>
          <a:solidFill>
            <a:srgbClr val="FFFFFF"/>
          </a:solidFill>
          <a:ln/>
        </p:spPr>
      </p:sp>
      <p:sp>
        <p:nvSpPr>
          <p:cNvPr id="79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4AF721-662B-134D-BB51-A6ED0D4E39A3}"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74FF18-8135-6C4E-BDCF-9D87EDD46322}"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113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solidFill>
                  <a:prstClr val="black"/>
                </a:solidFill>
              </a:rPr>
              <a:pPr/>
              <a:t>114</a:t>
            </a:fld>
            <a:endParaRPr lang="en-US" sz="1200">
              <a:solidFill>
                <a:prstClr val="black"/>
              </a:solidFill>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#35. 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a:t>'</a:t>
            </a:r>
            <a:r>
              <a:rPr lang="en-US"/>
              <a:t>t show it that way.</a:t>
            </a:r>
          </a:p>
          <a:p>
            <a:r>
              <a:rPr lang="en-US"/>
              <a:t>Northern Boundaries. Ezekiel 48:1, </a:t>
            </a:r>
            <a:r>
              <a:rPr lang="ru-RU"/>
              <a:t>"</a:t>
            </a:r>
            <a:r>
              <a:rPr lang="en-US"/>
              <a:t>Now these are the names of the tribes. From the north end to the coast of the way of Hethlon, as one goeth to Hamath, Hazarenan, the border of Damascus northward, to the coast of Hamath.</a:t>
            </a:r>
            <a:r>
              <a:rPr lang="ru-RU"/>
              <a:t>"</a:t>
            </a:r>
            <a:r>
              <a:rPr lang="en-US"/>
              <a:t> Hamath is present day Hama in Syria. The northern border of Israel during the Messianic Kingdom will extend to about the present northern border of Lebanon. Present day Lebanon will be part of millennial Israel.</a:t>
            </a:r>
          </a:p>
          <a:p>
            <a:r>
              <a:rPr lang="en-US"/>
              <a:t>Seven Northern Tribes. Ezekiel 48:2-7, </a:t>
            </a:r>
            <a:r>
              <a:rPr lang="ru-RU"/>
              <a:t>"</a:t>
            </a:r>
            <a:r>
              <a:rPr lang="en-US"/>
              <a:t>These are his sides east and west; a portion for Dan. And by the border of Dan, from the east side unto the west side, a portion for Asher. And by the border of Asher, from the east side even unto the west side, a portion for Naphtali. And by ... Naphtali, ... a portion for Manasseh. And by ... Manasseh, ... a portion for Ephraim. And by ... Ephraim, ... a portion for Reuben. And by ... Reuben, ... a portion for Judah.</a:t>
            </a:r>
            <a:r>
              <a:rPr lang="ru-RU"/>
              <a:t>"</a:t>
            </a:r>
            <a:r>
              <a:rPr lang="en-US"/>
              <a:t> Each tribe</a:t>
            </a:r>
            <a:r>
              <a:rPr lang="uk-UA"/>
              <a:t>'</a:t>
            </a:r>
            <a:r>
              <a:rPr lang="en-US"/>
              <a:t>s portion will extend completely across from the western boundaries, like the Jordan River, to the Mediterranean Sea.</a:t>
            </a:r>
          </a:p>
          <a:p>
            <a:r>
              <a:rPr lang="en-US"/>
              <a:t>Today most Jewish people don</a:t>
            </a:r>
            <a:r>
              <a:rPr lang="uk-UA"/>
              <a:t>'</a:t>
            </a:r>
            <a:r>
              <a:rPr lang="en-US"/>
              <a:t>t know which tribe they are descended from, the exception being some descendants of priests and Levites who have family names like Cohen, the Hebrew word for priest, or Levi. But now we have genetic tests, and anyway the Lord knows the genealogy of everyone. Jewish tradition says that when Elijah returns before the Messianic Kingdom is set up, he will provide Jewish people with their tribal identities.</a:t>
            </a:r>
          </a:p>
          <a:p>
            <a:r>
              <a:rPr lang="en-US"/>
              <a:t>So although physical things like genealogies have no relevance in the church age or for spiritual salvation; in the future, genealogies will be important again, at least in determining how physically close to the shekinah glory a person will be able to live.</a:t>
            </a:r>
          </a:p>
          <a:p>
            <a:r>
              <a:rPr lang="en-US"/>
              <a:t>Some Gentiles, possibly proselytes, will dwell among the tribes in the land, </a:t>
            </a:r>
            <a:r>
              <a:rPr lang="ru-RU"/>
              <a:t>"</a:t>
            </a:r>
            <a:r>
              <a:rPr lang="en-US"/>
              <a:t>in what tribe the stranger sojourneth, there shall ye give him his inheritance,</a:t>
            </a:r>
            <a:r>
              <a:rPr lang="ru-RU"/>
              <a:t>"</a:t>
            </a:r>
            <a:r>
              <a:rPr lang="en-US"/>
              <a:t> Ez47:23. And some Gentiles in their natural bodies during the kingdom will become servants to Israelites so they can live in the land. </a:t>
            </a:r>
            <a:r>
              <a:rPr lang="ru-RU"/>
              <a:t>"</a:t>
            </a:r>
            <a:r>
              <a:rPr lang="en-US"/>
              <a:t>Strangers shall stand and feed your flocks, and the sons of the alien shall be your plowmen and your vinedressers ... For your shame, ye shall have double [blessing, joy, inheritance, etc.],</a:t>
            </a:r>
            <a:r>
              <a:rPr lang="ru-RU"/>
              <a:t>"</a:t>
            </a:r>
            <a:r>
              <a:rPr lang="en-US"/>
              <a:t> Is60:1-61:7.</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2"/>
          <p:cNvSpPr>
            <a:spLocks noGrp="1" noRot="1" noChangeAspect="1" noChangeArrowheads="1" noTextEdit="1"/>
          </p:cNvSpPr>
          <p:nvPr>
            <p:ph type="sldImg"/>
          </p:nvPr>
        </p:nvSpPr>
        <p:spPr>
          <a:solidFill>
            <a:srgbClr val="FFFFFF"/>
          </a:solidFill>
          <a:ln/>
        </p:spPr>
      </p:sp>
      <p:sp>
        <p:nvSpPr>
          <p:cNvPr id="81101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God has restored Israel and is preparing nations to attack Israel to fulfill Ezek 38–39.</a:t>
            </a:r>
          </a:p>
          <a:p>
            <a:r>
              <a:rPr lang="en-US" dirty="0">
                <a:latin typeface="Arial"/>
                <a:cs typeface="Arial"/>
              </a:rPr>
              <a:t>Serve the Lord Jesus like he really is coming back to reward you.</a:t>
            </a:r>
          </a:p>
          <a:p>
            <a:endParaRPr lang="en-US" dirty="0">
              <a:latin typeface="Arial"/>
              <a:cs typeface="Arial"/>
            </a:endParaRPr>
          </a:p>
        </p:txBody>
      </p:sp>
    </p:spTree>
    <p:extLst>
      <p:ext uri="{BB962C8B-B14F-4D97-AF65-F5344CB8AC3E}">
        <p14:creationId xmlns:p14="http://schemas.microsoft.com/office/powerpoint/2010/main" val="2025660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02047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98A98-812E-A840-BB7B-36D38F0BA51F}"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447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33130832"/>
      </p:ext>
    </p:extLst>
  </p:cSld>
  <p:clrMapOvr>
    <a:masterClrMapping/>
  </p:clrMapOvr>
  <p:transition>
    <p:wheel spokes="0"/>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469669"/>
      </p:ext>
    </p:extLst>
  </p:cSld>
  <p:clrMapOvr>
    <a:masterClrMapping/>
  </p:clrMapOvr>
  <p:transition>
    <p:wheel spokes="0"/>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9608704"/>
      </p:ext>
    </p:extLst>
  </p:cSld>
  <p:clrMapOvr>
    <a:masterClrMapping/>
  </p:clrMapOvr>
  <p:transition>
    <p:wheel spokes="0"/>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539502"/>
      </p:ext>
    </p:extLst>
  </p:cSld>
  <p:clrMapOvr>
    <a:masterClrMapping/>
  </p:clrMapOvr>
  <p:transition>
    <p:wheel spokes="0"/>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69162"/>
      </p:ext>
    </p:extLst>
  </p:cSld>
  <p:clrMapOvr>
    <a:masterClrMapping/>
  </p:clrMapOvr>
  <p:transition>
    <p:wheel spokes="0"/>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02054072"/>
      </p:ext>
    </p:extLst>
  </p:cSld>
  <p:clrMapOvr>
    <a:masterClrMapping/>
  </p:clrMapOvr>
  <p:transition>
    <p:wheel spokes="0"/>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544434"/>
      </p:ext>
    </p:extLst>
  </p:cSld>
  <p:clrMapOvr>
    <a:masterClrMapping/>
  </p:clrMapOvr>
  <p:transition>
    <p:wheel spokes="0"/>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3020634"/>
      </p:ext>
    </p:extLst>
  </p:cSld>
  <p:clrMapOvr>
    <a:masterClrMapping/>
  </p:clrMapOvr>
  <p:transition>
    <p:wheel spokes="0"/>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2428061"/>
      </p:ext>
    </p:extLst>
  </p:cSld>
  <p:clrMapOvr>
    <a:masterClrMapping/>
  </p:clrMapOvr>
  <p:transition>
    <p:wheel spokes="0"/>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6177512"/>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855136"/>
      </p:ext>
    </p:extLst>
  </p:cSld>
  <p:clrMapOvr>
    <a:masterClrMapping/>
  </p:clrMapOvr>
  <p:transition>
    <p:wheel spokes="0"/>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5269457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5B8DC0A-4C64-DF42-80D3-3C8959F84232}" type="slidenum">
              <a:rPr lang="en-US"/>
              <a:pPr>
                <a:defRPr/>
              </a:pPr>
              <a:t>‹#›</a:t>
            </a:fld>
            <a:endParaRPr lang="en-US"/>
          </a:p>
        </p:txBody>
      </p:sp>
    </p:spTree>
    <p:extLst>
      <p:ext uri="{BB962C8B-B14F-4D97-AF65-F5344CB8AC3E}">
        <p14:creationId xmlns:p14="http://schemas.microsoft.com/office/powerpoint/2010/main" val="8252275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4A1E04-EB18-1841-99E0-D73C9979C7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67680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CEBB44E-0A9E-9347-9973-33E8383A8BC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90650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101080-69F7-0241-AAA1-24E08DD4FB3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20110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94C60B6-53D9-FD46-AFA1-F1B8030EA97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11098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1EBEB2D-6886-A941-BD38-9A00198955E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2555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43EF159F-5AEC-2F44-B497-6700452BA72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292313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FD729B7-CEEF-0E42-9873-D801FF7BC7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4102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75612C8-6736-A449-AF63-524AFD6234D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75504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A6D9D51-579A-1448-A423-A0B70A68442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52149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9020F2B-D59A-D64A-91FC-B4E5AE08827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62127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07AEB15-D12B-514D-A619-5B005C1646C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58554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453D95F-AB5F-9540-808E-763E01C0DCC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91533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EDE1B389-FBF6-BA43-9AFF-BF57AF09045B}"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515657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37A6D-8C67-2847-9C9B-20077F5E3CA2}" type="slidenum">
              <a:rPr lang="en-US"/>
              <a:pPr>
                <a:defRPr/>
              </a:pPr>
              <a:t>‹#›</a:t>
            </a:fld>
            <a:endParaRPr lang="en-US"/>
          </a:p>
        </p:txBody>
      </p:sp>
    </p:spTree>
    <p:extLst>
      <p:ext uri="{BB962C8B-B14F-4D97-AF65-F5344CB8AC3E}">
        <p14:creationId xmlns:p14="http://schemas.microsoft.com/office/powerpoint/2010/main" val="1173196775"/>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8BA2183-FDBA-2646-990B-5C57E3FD8F48}" type="slidenum">
              <a:rPr lang="en-US"/>
              <a:pPr>
                <a:defRPr/>
              </a:pPr>
              <a:t>‹#›</a:t>
            </a:fld>
            <a:endParaRPr lang="en-US"/>
          </a:p>
        </p:txBody>
      </p:sp>
    </p:spTree>
    <p:extLst>
      <p:ext uri="{BB962C8B-B14F-4D97-AF65-F5344CB8AC3E}">
        <p14:creationId xmlns:p14="http://schemas.microsoft.com/office/powerpoint/2010/main" val="13775652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C2F3A94-C9DB-1041-9892-5417BFF1411A}" type="slidenum">
              <a:rPr lang="en-US"/>
              <a:pPr>
                <a:defRPr/>
              </a:pPr>
              <a:t>‹#›</a:t>
            </a:fld>
            <a:endParaRPr lang="en-US"/>
          </a:p>
        </p:txBody>
      </p:sp>
    </p:spTree>
    <p:extLst>
      <p:ext uri="{BB962C8B-B14F-4D97-AF65-F5344CB8AC3E}">
        <p14:creationId xmlns:p14="http://schemas.microsoft.com/office/powerpoint/2010/main" val="18064558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chemeClr val="bg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
        <p:nvSpPr>
          <p:cNvPr id="4099" name="Rectangle 3"/>
          <p:cNvSpPr>
            <a:spLocks noGrp="1" noChangeArrowheads="1"/>
          </p:cNvSpPr>
          <p:nvPr>
            <p:ph type="ctrTitle"/>
          </p:nvPr>
        </p:nvSpPr>
        <p:spPr>
          <a:xfrm>
            <a:off x="685800" y="2133600"/>
            <a:ext cx="7772400" cy="1143000"/>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lvl="0"/>
            <a:r>
              <a:rPr lang="en-US" noProof="0"/>
              <a:t>Click to edit Master title style</a:t>
            </a:r>
          </a:p>
        </p:txBody>
      </p:sp>
      <p:sp>
        <p:nvSpPr>
          <p:cNvPr id="4100" name="Rectangle 4"/>
          <p:cNvSpPr>
            <a:spLocks noGrp="1" noChangeArrowheads="1"/>
          </p:cNvSpPr>
          <p:nvPr>
            <p:ph type="subTitle" idx="1"/>
          </p:nvPr>
        </p:nvSpPr>
        <p:spPr>
          <a:xfrm>
            <a:off x="14478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6" name="Rectangle 5"/>
          <p:cNvSpPr>
            <a:spLocks noGrp="1" noChangeArrowheads="1"/>
          </p:cNvSpPr>
          <p:nvPr>
            <p:ph type="dt" sz="half" idx="10"/>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7" name="Rectangle 6"/>
          <p:cNvSpPr>
            <a:spLocks noGrp="1" noChangeArrowheads="1"/>
          </p:cNvSpPr>
          <p:nvPr>
            <p:ph type="ftr" sz="quarter" idx="11"/>
          </p:nvPr>
        </p:nvSpPr>
        <p:spPr/>
        <p:txBody>
          <a:bodyPr/>
          <a:lstStyle>
            <a:lvl1pPr>
              <a:defRPr>
                <a:solidFill>
                  <a:srgbClr val="CCECFF"/>
                </a:solidFill>
                <a:latin typeface="Arial" charset="0"/>
                <a:cs typeface="ＭＳ Ｐゴシック" charset="0"/>
              </a:defRPr>
            </a:lvl1pPr>
          </a:lstStyle>
          <a:p>
            <a:pPr>
              <a:defRPr/>
            </a:pPr>
            <a:endParaRPr lang="en-US"/>
          </a:p>
        </p:txBody>
      </p:sp>
      <p:sp>
        <p:nvSpPr>
          <p:cNvPr id="8" name="Rectangle 7"/>
          <p:cNvSpPr>
            <a:spLocks noGrp="1" noChangeArrowheads="1"/>
          </p:cNvSpPr>
          <p:nvPr>
            <p:ph type="sldNum" sz="quarter" idx="12"/>
          </p:nvPr>
        </p:nvSpPr>
        <p:spPr/>
        <p:txBody>
          <a:bodyPr/>
          <a:lstStyle>
            <a:lvl1pPr>
              <a:defRPr>
                <a:solidFill>
                  <a:srgbClr val="CCECFF"/>
                </a:solidFill>
                <a:latin typeface="Arial" charset="0"/>
                <a:cs typeface="ＭＳ Ｐゴシック" charset="0"/>
              </a:defRPr>
            </a:lvl1pPr>
          </a:lstStyle>
          <a:p>
            <a:pPr>
              <a:defRPr/>
            </a:pPr>
            <a:fld id="{BD45D909-4506-1D47-9C62-1D4E3E2B9206}" type="slidenum">
              <a:rPr lang="en-US"/>
              <a:pPr>
                <a:defRPr/>
              </a:pPr>
              <a:t>‹#›</a:t>
            </a:fld>
            <a:endParaRPr lang="en-US"/>
          </a:p>
        </p:txBody>
      </p:sp>
    </p:spTree>
    <p:extLst>
      <p:ext uri="{BB962C8B-B14F-4D97-AF65-F5344CB8AC3E}">
        <p14:creationId xmlns:p14="http://schemas.microsoft.com/office/powerpoint/2010/main" val="398646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DDFA244A-F7A1-0849-8B11-7F3F76D01431}" type="slidenum">
              <a:rPr lang="en-US"/>
              <a:pPr>
                <a:defRPr/>
              </a:pPr>
              <a:t>‹#›</a:t>
            </a:fld>
            <a:endParaRPr lang="en-US"/>
          </a:p>
        </p:txBody>
      </p:sp>
    </p:spTree>
    <p:extLst>
      <p:ext uri="{BB962C8B-B14F-4D97-AF65-F5344CB8AC3E}">
        <p14:creationId xmlns:p14="http://schemas.microsoft.com/office/powerpoint/2010/main" val="18209735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155D927-D190-E64F-AE4D-D5D5D4193A55}" type="slidenum">
              <a:rPr lang="en-US"/>
              <a:pPr>
                <a:defRPr/>
              </a:pPr>
              <a:t>‹#›</a:t>
            </a:fld>
            <a:endParaRPr lang="en-US"/>
          </a:p>
        </p:txBody>
      </p:sp>
    </p:spTree>
    <p:extLst>
      <p:ext uri="{BB962C8B-B14F-4D97-AF65-F5344CB8AC3E}">
        <p14:creationId xmlns:p14="http://schemas.microsoft.com/office/powerpoint/2010/main" val="41225982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AEE3E01-AD96-9146-AEF5-FC867E56D9F1}" type="slidenum">
              <a:rPr lang="en-US"/>
              <a:pPr>
                <a:defRPr/>
              </a:pPr>
              <a:t>‹#›</a:t>
            </a:fld>
            <a:endParaRPr lang="en-US"/>
          </a:p>
        </p:txBody>
      </p:sp>
    </p:spTree>
    <p:extLst>
      <p:ext uri="{BB962C8B-B14F-4D97-AF65-F5344CB8AC3E}">
        <p14:creationId xmlns:p14="http://schemas.microsoft.com/office/powerpoint/2010/main" val="19358493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53B3BE3D-E6D2-FB4E-81D9-9C9269A55976}" type="slidenum">
              <a:rPr lang="en-US"/>
              <a:pPr>
                <a:defRPr/>
              </a:pPr>
              <a:t>‹#›</a:t>
            </a:fld>
            <a:endParaRPr lang="en-US"/>
          </a:p>
        </p:txBody>
      </p:sp>
    </p:spTree>
    <p:extLst>
      <p:ext uri="{BB962C8B-B14F-4D97-AF65-F5344CB8AC3E}">
        <p14:creationId xmlns:p14="http://schemas.microsoft.com/office/powerpoint/2010/main" val="1892993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3EE3FA1C-1C2C-CB4D-8CAE-78A101B4A57E}" type="slidenum">
              <a:rPr lang="en-US"/>
              <a:pPr>
                <a:defRPr/>
              </a:pPr>
              <a:t>‹#›</a:t>
            </a:fld>
            <a:endParaRPr lang="en-US"/>
          </a:p>
        </p:txBody>
      </p:sp>
    </p:spTree>
    <p:extLst>
      <p:ext uri="{BB962C8B-B14F-4D97-AF65-F5344CB8AC3E}">
        <p14:creationId xmlns:p14="http://schemas.microsoft.com/office/powerpoint/2010/main" val="39672469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D0125170-F811-6B47-835E-BFFE49D22767}" type="slidenum">
              <a:rPr lang="en-US"/>
              <a:pPr>
                <a:defRPr/>
              </a:pPr>
              <a:t>‹#›</a:t>
            </a:fld>
            <a:endParaRPr lang="en-US"/>
          </a:p>
        </p:txBody>
      </p:sp>
    </p:spTree>
    <p:extLst>
      <p:ext uri="{BB962C8B-B14F-4D97-AF65-F5344CB8AC3E}">
        <p14:creationId xmlns:p14="http://schemas.microsoft.com/office/powerpoint/2010/main" val="23449595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64FA90E2-33A6-2141-9EC3-6C4E7944E8F4}" type="slidenum">
              <a:rPr lang="en-US"/>
              <a:pPr>
                <a:defRPr/>
              </a:pPr>
              <a:t>‹#›</a:t>
            </a:fld>
            <a:endParaRPr lang="en-US"/>
          </a:p>
        </p:txBody>
      </p:sp>
    </p:spTree>
    <p:extLst>
      <p:ext uri="{BB962C8B-B14F-4D97-AF65-F5344CB8AC3E}">
        <p14:creationId xmlns:p14="http://schemas.microsoft.com/office/powerpoint/2010/main" val="13464116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B59CBEB7-8C74-0C4E-B76C-E262DBFDFFC0}" type="slidenum">
              <a:rPr lang="en-US"/>
              <a:pPr>
                <a:defRPr/>
              </a:pPr>
              <a:t>‹#›</a:t>
            </a:fld>
            <a:endParaRPr lang="en-US"/>
          </a:p>
        </p:txBody>
      </p:sp>
    </p:spTree>
    <p:extLst>
      <p:ext uri="{BB962C8B-B14F-4D97-AF65-F5344CB8AC3E}">
        <p14:creationId xmlns:p14="http://schemas.microsoft.com/office/powerpoint/2010/main" val="11534363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8357977A-1874-B842-BA6D-68262239F113}" type="slidenum">
              <a:rPr lang="en-US"/>
              <a:pPr>
                <a:defRPr/>
              </a:pPr>
              <a:t>‹#›</a:t>
            </a:fld>
            <a:endParaRPr lang="en-US"/>
          </a:p>
        </p:txBody>
      </p:sp>
    </p:spTree>
    <p:extLst>
      <p:ext uri="{BB962C8B-B14F-4D97-AF65-F5344CB8AC3E}">
        <p14:creationId xmlns:p14="http://schemas.microsoft.com/office/powerpoint/2010/main" val="3836415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3F9412BE-FF0B-AB4F-9227-72646E80FEB3}" type="slidenum">
              <a:rPr lang="en-US"/>
              <a:pPr>
                <a:defRPr/>
              </a:pPr>
              <a:t>‹#›</a:t>
            </a:fld>
            <a:endParaRPr lang="en-US"/>
          </a:p>
        </p:txBody>
      </p:sp>
    </p:spTree>
    <p:extLst>
      <p:ext uri="{BB962C8B-B14F-4D97-AF65-F5344CB8AC3E}">
        <p14:creationId xmlns:p14="http://schemas.microsoft.com/office/powerpoint/2010/main" val="2015342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9259270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0"/>
          <p:cNvGrpSpPr>
            <a:grpSpLocks/>
          </p:cNvGrpSpPr>
          <p:nvPr/>
        </p:nvGrpSpPr>
        <p:grpSpPr bwMode="auto">
          <a:xfrm>
            <a:off x="457200" y="2362200"/>
            <a:ext cx="8305800" cy="1295400"/>
            <a:chOff x="288" y="192"/>
            <a:chExt cx="5232" cy="816"/>
          </a:xfrm>
        </p:grpSpPr>
        <p:sp>
          <p:nvSpPr>
            <p:cNvPr id="5" name="AutoShape 1031"/>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AutoShape 1032"/>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Freeform 1033"/>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8" name="Freeform 1034"/>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Freeform 1035"/>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29701" name="Rectangle 1029"/>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29708" name="Rectangle 1036"/>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1026"/>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1027"/>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1028"/>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5CDADDC7-58D7-A540-A536-4A0BC7CBCFC3}" type="slidenum">
              <a:rPr lang="en-US"/>
              <a:pPr>
                <a:defRPr/>
              </a:pPr>
              <a:t>‹#›</a:t>
            </a:fld>
            <a:endParaRPr lang="en-US"/>
          </a:p>
        </p:txBody>
      </p:sp>
    </p:spTree>
    <p:extLst>
      <p:ext uri="{BB962C8B-B14F-4D97-AF65-F5344CB8AC3E}">
        <p14:creationId xmlns:p14="http://schemas.microsoft.com/office/powerpoint/2010/main" val="28023022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D76FB408-604E-B74C-A776-B97AA601B775}" type="slidenum">
              <a:rPr lang="en-US"/>
              <a:pPr>
                <a:defRPr/>
              </a:pPr>
              <a:t>‹#›</a:t>
            </a:fld>
            <a:endParaRPr lang="en-US"/>
          </a:p>
        </p:txBody>
      </p:sp>
    </p:spTree>
    <p:extLst>
      <p:ext uri="{BB962C8B-B14F-4D97-AF65-F5344CB8AC3E}">
        <p14:creationId xmlns:p14="http://schemas.microsoft.com/office/powerpoint/2010/main" val="3222369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6586EA1B-0E42-E246-8E4D-0103450192E0}" type="slidenum">
              <a:rPr lang="en-US"/>
              <a:pPr>
                <a:defRPr/>
              </a:pPr>
              <a:t>‹#›</a:t>
            </a:fld>
            <a:endParaRPr lang="en-US"/>
          </a:p>
        </p:txBody>
      </p:sp>
    </p:spTree>
    <p:extLst>
      <p:ext uri="{BB962C8B-B14F-4D97-AF65-F5344CB8AC3E}">
        <p14:creationId xmlns:p14="http://schemas.microsoft.com/office/powerpoint/2010/main" val="25023420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B771CA02-0745-8D4D-B45F-7EA845B28BF7}" type="slidenum">
              <a:rPr lang="en-US"/>
              <a:pPr>
                <a:defRPr/>
              </a:pPr>
              <a:t>‹#›</a:t>
            </a:fld>
            <a:endParaRPr lang="en-US"/>
          </a:p>
        </p:txBody>
      </p:sp>
    </p:spTree>
    <p:extLst>
      <p:ext uri="{BB962C8B-B14F-4D97-AF65-F5344CB8AC3E}">
        <p14:creationId xmlns:p14="http://schemas.microsoft.com/office/powerpoint/2010/main" val="25879842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A539F856-FC0A-7349-A9DD-D688ECD499F1}" type="slidenum">
              <a:rPr lang="en-US"/>
              <a:pPr>
                <a:defRPr/>
              </a:pPr>
              <a:t>‹#›</a:t>
            </a:fld>
            <a:endParaRPr lang="en-US"/>
          </a:p>
        </p:txBody>
      </p:sp>
    </p:spTree>
    <p:extLst>
      <p:ext uri="{BB962C8B-B14F-4D97-AF65-F5344CB8AC3E}">
        <p14:creationId xmlns:p14="http://schemas.microsoft.com/office/powerpoint/2010/main" val="25846688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8F0FD070-DA9A-1F43-B8E2-809027131ABA}" type="slidenum">
              <a:rPr lang="en-US"/>
              <a:pPr>
                <a:defRPr/>
              </a:pPr>
              <a:t>‹#›</a:t>
            </a:fld>
            <a:endParaRPr lang="en-US"/>
          </a:p>
        </p:txBody>
      </p:sp>
    </p:spTree>
    <p:extLst>
      <p:ext uri="{BB962C8B-B14F-4D97-AF65-F5344CB8AC3E}">
        <p14:creationId xmlns:p14="http://schemas.microsoft.com/office/powerpoint/2010/main" val="41088690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B3AFC0E7-A4EB-9240-9619-4D4B51720361}" type="slidenum">
              <a:rPr lang="en-US"/>
              <a:pPr>
                <a:defRPr/>
              </a:pPr>
              <a:t>‹#›</a:t>
            </a:fld>
            <a:endParaRPr lang="en-US"/>
          </a:p>
        </p:txBody>
      </p:sp>
    </p:spTree>
    <p:extLst>
      <p:ext uri="{BB962C8B-B14F-4D97-AF65-F5344CB8AC3E}">
        <p14:creationId xmlns:p14="http://schemas.microsoft.com/office/powerpoint/2010/main" val="17839038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740DBECB-C7A9-6C42-B862-C5A52E7C7E75}" type="slidenum">
              <a:rPr lang="en-US"/>
              <a:pPr>
                <a:defRPr/>
              </a:pPr>
              <a:t>‹#›</a:t>
            </a:fld>
            <a:endParaRPr lang="en-US"/>
          </a:p>
        </p:txBody>
      </p:sp>
    </p:spTree>
    <p:extLst>
      <p:ext uri="{BB962C8B-B14F-4D97-AF65-F5344CB8AC3E}">
        <p14:creationId xmlns:p14="http://schemas.microsoft.com/office/powerpoint/2010/main" val="10191566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A36B9E8D-3DCB-8144-9062-BA199B78B679}" type="slidenum">
              <a:rPr lang="en-US"/>
              <a:pPr>
                <a:defRPr/>
              </a:pPr>
              <a:t>‹#›</a:t>
            </a:fld>
            <a:endParaRPr lang="en-US"/>
          </a:p>
        </p:txBody>
      </p:sp>
    </p:spTree>
    <p:extLst>
      <p:ext uri="{BB962C8B-B14F-4D97-AF65-F5344CB8AC3E}">
        <p14:creationId xmlns:p14="http://schemas.microsoft.com/office/powerpoint/2010/main" val="36310329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7D79C21D-8596-0A4A-8D13-EF3DC6F45E19}" type="slidenum">
              <a:rPr lang="en-US"/>
              <a:pPr>
                <a:defRPr/>
              </a:pPr>
              <a:t>‹#›</a:t>
            </a:fld>
            <a:endParaRPr lang="en-US"/>
          </a:p>
        </p:txBody>
      </p:sp>
    </p:spTree>
    <p:extLst>
      <p:ext uri="{BB962C8B-B14F-4D97-AF65-F5344CB8AC3E}">
        <p14:creationId xmlns:p14="http://schemas.microsoft.com/office/powerpoint/2010/main" val="1455782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4062516"/>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40C28709-DFF0-464A-A1B8-75515E468FD8}" type="slidenum">
              <a:rPr lang="en-US"/>
              <a:pPr>
                <a:defRPr/>
              </a:pPr>
              <a:t>‹#›</a:t>
            </a:fld>
            <a:endParaRPr lang="en-US"/>
          </a:p>
        </p:txBody>
      </p:sp>
    </p:spTree>
    <p:extLst>
      <p:ext uri="{BB962C8B-B14F-4D97-AF65-F5344CB8AC3E}">
        <p14:creationId xmlns:p14="http://schemas.microsoft.com/office/powerpoint/2010/main" val="16325201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A08BD-C136-944C-8759-62B93C18508F}" type="slidenum">
              <a:rPr lang="en-US"/>
              <a:pPr>
                <a:defRPr/>
              </a:pPr>
              <a:t>‹#›</a:t>
            </a:fld>
            <a:endParaRPr lang="en-US"/>
          </a:p>
        </p:txBody>
      </p:sp>
    </p:spTree>
    <p:extLst>
      <p:ext uri="{BB962C8B-B14F-4D97-AF65-F5344CB8AC3E}">
        <p14:creationId xmlns:p14="http://schemas.microsoft.com/office/powerpoint/2010/main" val="42089982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82B0E-A17B-A24D-817B-59F3DF4E418A}" type="slidenum">
              <a:rPr lang="en-US"/>
              <a:pPr>
                <a:defRPr/>
              </a:pPr>
              <a:t>‹#›</a:t>
            </a:fld>
            <a:endParaRPr lang="en-US"/>
          </a:p>
        </p:txBody>
      </p:sp>
    </p:spTree>
    <p:extLst>
      <p:ext uri="{BB962C8B-B14F-4D97-AF65-F5344CB8AC3E}">
        <p14:creationId xmlns:p14="http://schemas.microsoft.com/office/powerpoint/2010/main" val="42572438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20DED-CCF8-484F-8453-4E753EB6D972}" type="slidenum">
              <a:rPr lang="en-US"/>
              <a:pPr>
                <a:defRPr/>
              </a:pPr>
              <a:t>‹#›</a:t>
            </a:fld>
            <a:endParaRPr lang="en-US"/>
          </a:p>
        </p:txBody>
      </p:sp>
    </p:spTree>
    <p:extLst>
      <p:ext uri="{BB962C8B-B14F-4D97-AF65-F5344CB8AC3E}">
        <p14:creationId xmlns:p14="http://schemas.microsoft.com/office/powerpoint/2010/main" val="40930094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98471-DD71-7346-AD48-AA4D4EDC7CD5}" type="slidenum">
              <a:rPr lang="en-US"/>
              <a:pPr>
                <a:defRPr/>
              </a:pPr>
              <a:t>‹#›</a:t>
            </a:fld>
            <a:endParaRPr lang="en-US"/>
          </a:p>
        </p:txBody>
      </p:sp>
    </p:spTree>
    <p:extLst>
      <p:ext uri="{BB962C8B-B14F-4D97-AF65-F5344CB8AC3E}">
        <p14:creationId xmlns:p14="http://schemas.microsoft.com/office/powerpoint/2010/main" val="16315267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A8DFA-D579-214E-AE0F-FC2264375004}" type="slidenum">
              <a:rPr lang="en-US"/>
              <a:pPr>
                <a:defRPr/>
              </a:pPr>
              <a:t>‹#›</a:t>
            </a:fld>
            <a:endParaRPr lang="en-US"/>
          </a:p>
        </p:txBody>
      </p:sp>
    </p:spTree>
    <p:extLst>
      <p:ext uri="{BB962C8B-B14F-4D97-AF65-F5344CB8AC3E}">
        <p14:creationId xmlns:p14="http://schemas.microsoft.com/office/powerpoint/2010/main" val="42246277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21C83-AB8C-DA48-A009-46061353D081}" type="slidenum">
              <a:rPr lang="en-US"/>
              <a:pPr>
                <a:defRPr/>
              </a:pPr>
              <a:t>‹#›</a:t>
            </a:fld>
            <a:endParaRPr lang="en-US"/>
          </a:p>
        </p:txBody>
      </p:sp>
    </p:spTree>
    <p:extLst>
      <p:ext uri="{BB962C8B-B14F-4D97-AF65-F5344CB8AC3E}">
        <p14:creationId xmlns:p14="http://schemas.microsoft.com/office/powerpoint/2010/main" val="3364450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02BC0D-FC90-914D-851D-001533FF51A7}" type="slidenum">
              <a:rPr lang="en-US"/>
              <a:pPr>
                <a:defRPr/>
              </a:pPr>
              <a:t>‹#›</a:t>
            </a:fld>
            <a:endParaRPr lang="en-US"/>
          </a:p>
        </p:txBody>
      </p:sp>
    </p:spTree>
    <p:extLst>
      <p:ext uri="{BB962C8B-B14F-4D97-AF65-F5344CB8AC3E}">
        <p14:creationId xmlns:p14="http://schemas.microsoft.com/office/powerpoint/2010/main" val="20785567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24C84-2CD6-4544-904C-858C34B2FB2C}" type="slidenum">
              <a:rPr lang="en-US"/>
              <a:pPr>
                <a:defRPr/>
              </a:pPr>
              <a:t>‹#›</a:t>
            </a:fld>
            <a:endParaRPr lang="en-US"/>
          </a:p>
        </p:txBody>
      </p:sp>
    </p:spTree>
    <p:extLst>
      <p:ext uri="{BB962C8B-B14F-4D97-AF65-F5344CB8AC3E}">
        <p14:creationId xmlns:p14="http://schemas.microsoft.com/office/powerpoint/2010/main" val="33103481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BA814-2A2B-7447-A5AF-190108241A4D}" type="slidenum">
              <a:rPr lang="en-US"/>
              <a:pPr>
                <a:defRPr/>
              </a:pPr>
              <a:t>‹#›</a:t>
            </a:fld>
            <a:endParaRPr lang="en-US"/>
          </a:p>
        </p:txBody>
      </p:sp>
    </p:spTree>
    <p:extLst>
      <p:ext uri="{BB962C8B-B14F-4D97-AF65-F5344CB8AC3E}">
        <p14:creationId xmlns:p14="http://schemas.microsoft.com/office/powerpoint/2010/main" val="4039279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4537634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DFB07-7652-4541-8ADD-E56DD667AFE3}" type="slidenum">
              <a:rPr lang="en-US"/>
              <a:pPr>
                <a:defRPr/>
              </a:pPr>
              <a:t>‹#›</a:t>
            </a:fld>
            <a:endParaRPr lang="en-US"/>
          </a:p>
        </p:txBody>
      </p:sp>
    </p:spTree>
    <p:extLst>
      <p:ext uri="{BB962C8B-B14F-4D97-AF65-F5344CB8AC3E}">
        <p14:creationId xmlns:p14="http://schemas.microsoft.com/office/powerpoint/2010/main" val="9943909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B2A-DA59-9E48-86E2-B04CC14403D8}" type="slidenum">
              <a:rPr lang="en-US"/>
              <a:pPr>
                <a:defRPr/>
              </a:pPr>
              <a:t>‹#›</a:t>
            </a:fld>
            <a:endParaRPr lang="en-US"/>
          </a:p>
        </p:txBody>
      </p:sp>
    </p:spTree>
    <p:extLst>
      <p:ext uri="{BB962C8B-B14F-4D97-AF65-F5344CB8AC3E}">
        <p14:creationId xmlns:p14="http://schemas.microsoft.com/office/powerpoint/2010/main" val="40795274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22379971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32905262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7445513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2673533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31865016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19239837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22543708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1062556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04636065"/>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19596316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769343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13306854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C827B87D-A765-A246-B4D0-43FEA4A16146}" type="slidenum">
              <a:rPr lang="en-GB"/>
              <a:pPr>
                <a:defRPr/>
              </a:pPr>
              <a:t>‹#›</a:t>
            </a:fld>
            <a:endParaRPr lang="en-GB"/>
          </a:p>
        </p:txBody>
      </p:sp>
    </p:spTree>
    <p:extLst>
      <p:ext uri="{BB962C8B-B14F-4D97-AF65-F5344CB8AC3E}">
        <p14:creationId xmlns:p14="http://schemas.microsoft.com/office/powerpoint/2010/main" val="10682373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46975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89340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60696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27965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63705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072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68177393"/>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33958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97522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2136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07652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07267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4114288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555769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253362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845189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048151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55611143"/>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3069824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6030967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0773283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1951349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883225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592878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3254846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194875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659126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3CD5960-DE58-9549-9D1E-9977B1E46550}"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03614525"/>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8124684"/>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8E2AC4BD-ACA5-1742-B980-96D34637DAF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57171958"/>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1435CDD-509D-714C-A80F-7530A5D2713B}"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23500713"/>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AA48C59-6889-A94B-A32E-C1872191FB51}"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54957666"/>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F7579BF-60A4-7F4A-8582-C0CFBFEE348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89371810"/>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4FF0426-95B7-0C4E-BD70-7BCDA2379B1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06454448"/>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E38683F-DEE4-5844-8D80-5DD23667B76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9516717"/>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0E2CB0F-D506-4849-8809-7B22F00A106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85468439"/>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2AB7C18-1181-5A4C-A52A-C747D58A3FE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73105986"/>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F8DE9536-7A89-1245-8034-B4013A423F9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63531043"/>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0B79D637-9252-0645-9228-66DAD93D573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76419092"/>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07088879"/>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ACB891B-C895-1549-93E8-4C2F5329292B}"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41059311"/>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31900429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811590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8947878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9006094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318461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33823897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7968184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6309288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977341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354034"/>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8952312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2541531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7589253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2930435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defTabSz="914400" eaLnBrk="0" fontAlgn="base" hangingPunct="0">
              <a:spcBef>
                <a:spcPct val="0"/>
              </a:spcBef>
              <a:spcAft>
                <a:spcPct val="0"/>
              </a:spcAft>
              <a:defRPr/>
            </a:pPr>
            <a:fld id="{8A6A3034-524C-F147-8D9E-85272E27B154}" type="slidenum">
              <a:rPr lang="en-US" altLang="zh-TW">
                <a:latin typeface="Arial" charset="0"/>
              </a:rPr>
              <a:pPr defTabSz="914400" eaLnBrk="0" fontAlgn="base" hangingPunct="0">
                <a:spcBef>
                  <a:spcPct val="0"/>
                </a:spcBef>
                <a:spcAft>
                  <a:spcPct val="0"/>
                </a:spcAft>
                <a:defRPr/>
              </a:pPr>
              <a:t>‹#›</a:t>
            </a:fld>
            <a:endParaRPr lang="en-US" altLang="zh-TW">
              <a:latin typeface="Arial" charset="0"/>
            </a:endParaRPr>
          </a:p>
        </p:txBody>
      </p:sp>
    </p:spTree>
    <p:extLst>
      <p:ext uri="{BB962C8B-B14F-4D97-AF65-F5344CB8AC3E}">
        <p14:creationId xmlns:p14="http://schemas.microsoft.com/office/powerpoint/2010/main" val="8540658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836198541"/>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091609877"/>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429267247"/>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3120457820"/>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29414954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25385304"/>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812142195"/>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79756910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692752431"/>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367399165"/>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028597678"/>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685055803"/>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6477269"/>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8197573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026238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59192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70256545"/>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115386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8635378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1690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896917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479840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3874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86907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40609167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2083867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2461912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37741162"/>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42567307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7494795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12771927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42495110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39076672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4524532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28988994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13543731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33605428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506747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14519334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34225846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20379593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14492121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E387911-9857-5B45-9E60-EE1CE302A288}" type="slidenum">
              <a:rPr lang="en-US"/>
              <a:pPr>
                <a:defRPr/>
              </a:pPr>
              <a:t>‹#›</a:t>
            </a:fld>
            <a:endParaRPr lang="en-US"/>
          </a:p>
        </p:txBody>
      </p:sp>
    </p:spTree>
    <p:extLst>
      <p:ext uri="{BB962C8B-B14F-4D97-AF65-F5344CB8AC3E}">
        <p14:creationId xmlns:p14="http://schemas.microsoft.com/office/powerpoint/2010/main" val="11764573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891CAC-E9A8-9F43-A22F-CE58D4415486}" type="slidenum">
              <a:rPr lang="en-US"/>
              <a:pPr>
                <a:defRPr/>
              </a:pPr>
              <a:t>‹#›</a:t>
            </a:fld>
            <a:endParaRPr lang="en-US"/>
          </a:p>
        </p:txBody>
      </p:sp>
    </p:spTree>
    <p:extLst>
      <p:ext uri="{BB962C8B-B14F-4D97-AF65-F5344CB8AC3E}">
        <p14:creationId xmlns:p14="http://schemas.microsoft.com/office/powerpoint/2010/main" val="5318064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AC3B1F6-C388-EE46-8BE7-0FA5C8BB4A08}" type="slidenum">
              <a:rPr lang="en-US"/>
              <a:pPr>
                <a:defRPr/>
              </a:pPr>
              <a:t>‹#›</a:t>
            </a:fld>
            <a:endParaRPr lang="en-US"/>
          </a:p>
        </p:txBody>
      </p:sp>
    </p:spTree>
    <p:extLst>
      <p:ext uri="{BB962C8B-B14F-4D97-AF65-F5344CB8AC3E}">
        <p14:creationId xmlns:p14="http://schemas.microsoft.com/office/powerpoint/2010/main" val="10223812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C0D384F-39AB-834F-A46F-3CB57803CC01}" type="slidenum">
              <a:rPr lang="en-US"/>
              <a:pPr>
                <a:defRPr/>
              </a:pPr>
              <a:t>‹#›</a:t>
            </a:fld>
            <a:endParaRPr lang="en-US"/>
          </a:p>
        </p:txBody>
      </p:sp>
    </p:spTree>
    <p:extLst>
      <p:ext uri="{BB962C8B-B14F-4D97-AF65-F5344CB8AC3E}">
        <p14:creationId xmlns:p14="http://schemas.microsoft.com/office/powerpoint/2010/main" val="3228256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D247172-A3F7-F746-85EC-66EA0C60A36D}" type="slidenum">
              <a:rPr lang="en-US"/>
              <a:pPr>
                <a:defRPr/>
              </a:pPr>
              <a:t>‹#›</a:t>
            </a:fld>
            <a:endParaRPr lang="en-US"/>
          </a:p>
        </p:txBody>
      </p:sp>
    </p:spTree>
    <p:extLst>
      <p:ext uri="{BB962C8B-B14F-4D97-AF65-F5344CB8AC3E}">
        <p14:creationId xmlns:p14="http://schemas.microsoft.com/office/powerpoint/2010/main" val="143771832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4AC81A9-914C-544F-B51F-94CBA296E069}" type="slidenum">
              <a:rPr lang="en-US"/>
              <a:pPr>
                <a:defRPr/>
              </a:pPr>
              <a:t>‹#›</a:t>
            </a:fld>
            <a:endParaRPr lang="en-US"/>
          </a:p>
        </p:txBody>
      </p:sp>
    </p:spTree>
    <p:extLst>
      <p:ext uri="{BB962C8B-B14F-4D97-AF65-F5344CB8AC3E}">
        <p14:creationId xmlns:p14="http://schemas.microsoft.com/office/powerpoint/2010/main" val="46610028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E26D4A1-55B9-D548-9D7C-69DE054F4B8D}" type="slidenum">
              <a:rPr lang="en-US"/>
              <a:pPr>
                <a:defRPr/>
              </a:pPr>
              <a:t>‹#›</a:t>
            </a:fld>
            <a:endParaRPr lang="en-US"/>
          </a:p>
        </p:txBody>
      </p:sp>
    </p:spTree>
    <p:extLst>
      <p:ext uri="{BB962C8B-B14F-4D97-AF65-F5344CB8AC3E}">
        <p14:creationId xmlns:p14="http://schemas.microsoft.com/office/powerpoint/2010/main" val="1125111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10992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64D42A3-73F5-4240-A535-5D4149A92FF4}" type="slidenum">
              <a:rPr lang="en-US"/>
              <a:pPr>
                <a:defRPr/>
              </a:pPr>
              <a:t>‹#›</a:t>
            </a:fld>
            <a:endParaRPr lang="en-US"/>
          </a:p>
        </p:txBody>
      </p:sp>
    </p:spTree>
    <p:extLst>
      <p:ext uri="{BB962C8B-B14F-4D97-AF65-F5344CB8AC3E}">
        <p14:creationId xmlns:p14="http://schemas.microsoft.com/office/powerpoint/2010/main" val="25912756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12CFAB9-FBB5-D74B-A90E-18D166C39BA1}" type="slidenum">
              <a:rPr lang="en-US"/>
              <a:pPr>
                <a:defRPr/>
              </a:pPr>
              <a:t>‹#›</a:t>
            </a:fld>
            <a:endParaRPr lang="en-US"/>
          </a:p>
        </p:txBody>
      </p:sp>
    </p:spTree>
    <p:extLst>
      <p:ext uri="{BB962C8B-B14F-4D97-AF65-F5344CB8AC3E}">
        <p14:creationId xmlns:p14="http://schemas.microsoft.com/office/powerpoint/2010/main" val="193172461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96BFADA-FA07-9B49-8388-1B85D727BE84}" type="slidenum">
              <a:rPr lang="en-US"/>
              <a:pPr>
                <a:defRPr/>
              </a:pPr>
              <a:t>‹#›</a:t>
            </a:fld>
            <a:endParaRPr lang="en-US"/>
          </a:p>
        </p:txBody>
      </p:sp>
    </p:spTree>
    <p:extLst>
      <p:ext uri="{BB962C8B-B14F-4D97-AF65-F5344CB8AC3E}">
        <p14:creationId xmlns:p14="http://schemas.microsoft.com/office/powerpoint/2010/main" val="303732434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3CAF573-481E-2749-8CA1-0CB98D095F5B}" type="slidenum">
              <a:rPr lang="en-US"/>
              <a:pPr>
                <a:defRPr/>
              </a:pPr>
              <a:t>‹#›</a:t>
            </a:fld>
            <a:endParaRPr lang="en-US"/>
          </a:p>
        </p:txBody>
      </p:sp>
    </p:spTree>
    <p:extLst>
      <p:ext uri="{BB962C8B-B14F-4D97-AF65-F5344CB8AC3E}">
        <p14:creationId xmlns:p14="http://schemas.microsoft.com/office/powerpoint/2010/main" val="28339266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42496242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70287540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422642591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18068927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324471117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4040801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2988744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261451308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20383963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19021335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11129994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286228631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3570860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8422423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265695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2263763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3082875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3718187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1290014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1546273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445395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1108558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4272082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3468944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4243410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3895089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B940E2B-E6BE-7343-A11B-52C645248F7F}" type="slidenum">
              <a:rPr lang="en-US"/>
              <a:pPr>
                <a:defRPr/>
              </a:pPr>
              <a:t>‹#›</a:t>
            </a:fld>
            <a:endParaRPr lang="en-US"/>
          </a:p>
        </p:txBody>
      </p:sp>
    </p:spTree>
    <p:extLst>
      <p:ext uri="{BB962C8B-B14F-4D97-AF65-F5344CB8AC3E}">
        <p14:creationId xmlns:p14="http://schemas.microsoft.com/office/powerpoint/2010/main" val="2149387871"/>
      </p:ext>
    </p:extLst>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255F987-0401-E645-BBC5-D7F29BFFBE8E}" type="slidenum">
              <a:rPr lang="en-US"/>
              <a:pPr>
                <a:defRPr/>
              </a:pPr>
              <a:t>‹#›</a:t>
            </a:fld>
            <a:endParaRPr lang="en-US"/>
          </a:p>
        </p:txBody>
      </p:sp>
    </p:spTree>
    <p:extLst>
      <p:ext uri="{BB962C8B-B14F-4D97-AF65-F5344CB8AC3E}">
        <p14:creationId xmlns:p14="http://schemas.microsoft.com/office/powerpoint/2010/main" val="2770089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4E37041-26E7-F14B-9A70-6F2AAB5D0CE4}" type="slidenum">
              <a:rPr lang="en-US"/>
              <a:pPr>
                <a:defRPr/>
              </a:pPr>
              <a:t>‹#›</a:t>
            </a:fld>
            <a:endParaRPr lang="en-US"/>
          </a:p>
        </p:txBody>
      </p:sp>
    </p:spTree>
    <p:extLst>
      <p:ext uri="{BB962C8B-B14F-4D97-AF65-F5344CB8AC3E}">
        <p14:creationId xmlns:p14="http://schemas.microsoft.com/office/powerpoint/2010/main" val="3519755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8124C656-7369-BD42-BE98-3CEB2077B742}" type="slidenum">
              <a:rPr lang="en-US"/>
              <a:pPr>
                <a:defRPr/>
              </a:pPr>
              <a:t>‹#›</a:t>
            </a:fld>
            <a:endParaRPr lang="en-US"/>
          </a:p>
        </p:txBody>
      </p:sp>
    </p:spTree>
    <p:extLst>
      <p:ext uri="{BB962C8B-B14F-4D97-AF65-F5344CB8AC3E}">
        <p14:creationId xmlns:p14="http://schemas.microsoft.com/office/powerpoint/2010/main" val="1106657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BD8F000E-0AD8-5A46-AA9D-5B1D5453D599}" type="slidenum">
              <a:rPr lang="en-US"/>
              <a:pPr>
                <a:defRPr/>
              </a:pPr>
              <a:t>‹#›</a:t>
            </a:fld>
            <a:endParaRPr lang="en-US"/>
          </a:p>
        </p:txBody>
      </p:sp>
    </p:spTree>
    <p:extLst>
      <p:ext uri="{BB962C8B-B14F-4D97-AF65-F5344CB8AC3E}">
        <p14:creationId xmlns:p14="http://schemas.microsoft.com/office/powerpoint/2010/main" val="2824915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7BAC7F8-B960-D549-981F-AB589D424644}" type="slidenum">
              <a:rPr lang="en-US"/>
              <a:pPr>
                <a:defRPr/>
              </a:pPr>
              <a:t>‹#›</a:t>
            </a:fld>
            <a:endParaRPr lang="en-US"/>
          </a:p>
        </p:txBody>
      </p:sp>
    </p:spTree>
    <p:extLst>
      <p:ext uri="{BB962C8B-B14F-4D97-AF65-F5344CB8AC3E}">
        <p14:creationId xmlns:p14="http://schemas.microsoft.com/office/powerpoint/2010/main" val="3380582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20DBC167-8827-6A46-BCA5-9240CCF38EFF}" type="slidenum">
              <a:rPr lang="en-US"/>
              <a:pPr>
                <a:defRPr/>
              </a:pPr>
              <a:t>‹#›</a:t>
            </a:fld>
            <a:endParaRPr lang="en-US"/>
          </a:p>
        </p:txBody>
      </p:sp>
    </p:spTree>
    <p:extLst>
      <p:ext uri="{BB962C8B-B14F-4D97-AF65-F5344CB8AC3E}">
        <p14:creationId xmlns:p14="http://schemas.microsoft.com/office/powerpoint/2010/main" val="3034221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E333255-CFA0-FC41-8B3C-D2947116722C}" type="slidenum">
              <a:rPr lang="en-US"/>
              <a:pPr>
                <a:defRPr/>
              </a:pPr>
              <a:t>‹#›</a:t>
            </a:fld>
            <a:endParaRPr lang="en-US"/>
          </a:p>
        </p:txBody>
      </p:sp>
    </p:spTree>
    <p:extLst>
      <p:ext uri="{BB962C8B-B14F-4D97-AF65-F5344CB8AC3E}">
        <p14:creationId xmlns:p14="http://schemas.microsoft.com/office/powerpoint/2010/main" val="1701543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08665B1-1572-BB4A-BFA0-09CF55B65AEF}" type="slidenum">
              <a:rPr lang="en-US"/>
              <a:pPr>
                <a:defRPr/>
              </a:pPr>
              <a:t>‹#›</a:t>
            </a:fld>
            <a:endParaRPr lang="en-US"/>
          </a:p>
        </p:txBody>
      </p:sp>
    </p:spTree>
    <p:extLst>
      <p:ext uri="{BB962C8B-B14F-4D97-AF65-F5344CB8AC3E}">
        <p14:creationId xmlns:p14="http://schemas.microsoft.com/office/powerpoint/2010/main" val="992659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6756691-623C-FC45-8C51-4CCF457D9535}" type="slidenum">
              <a:rPr lang="en-US"/>
              <a:pPr>
                <a:defRPr/>
              </a:pPr>
              <a:t>‹#›</a:t>
            </a:fld>
            <a:endParaRPr lang="en-US"/>
          </a:p>
        </p:txBody>
      </p:sp>
    </p:spTree>
    <p:extLst>
      <p:ext uri="{BB962C8B-B14F-4D97-AF65-F5344CB8AC3E}">
        <p14:creationId xmlns:p14="http://schemas.microsoft.com/office/powerpoint/2010/main" val="2537764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EF8CBA0-FDA6-004B-9FC3-07BEC9EE68EE}" type="slidenum">
              <a:rPr lang="en-US"/>
              <a:pPr>
                <a:defRPr/>
              </a:pPr>
              <a:t>‹#›</a:t>
            </a:fld>
            <a:endParaRPr lang="en-US"/>
          </a:p>
        </p:txBody>
      </p:sp>
    </p:spTree>
    <p:extLst>
      <p:ext uri="{BB962C8B-B14F-4D97-AF65-F5344CB8AC3E}">
        <p14:creationId xmlns:p14="http://schemas.microsoft.com/office/powerpoint/2010/main" val="3708940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BE1DD95-AA05-9A4E-98ED-1457E10BECE9}" type="slidenum">
              <a:rPr lang="en-US"/>
              <a:pPr>
                <a:defRPr/>
              </a:pPr>
              <a:t>‹#›</a:t>
            </a:fld>
            <a:endParaRPr lang="en-US"/>
          </a:p>
        </p:txBody>
      </p:sp>
    </p:spTree>
    <p:extLst>
      <p:ext uri="{BB962C8B-B14F-4D97-AF65-F5344CB8AC3E}">
        <p14:creationId xmlns:p14="http://schemas.microsoft.com/office/powerpoint/2010/main" val="4282789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C1E6DF9-2377-0240-A975-85549FF27F08}" type="slidenum">
              <a:rPr lang="en-US"/>
              <a:pPr>
                <a:defRPr/>
              </a:pPr>
              <a:t>‹#›</a:t>
            </a:fld>
            <a:endParaRPr lang="en-US"/>
          </a:p>
        </p:txBody>
      </p:sp>
    </p:spTree>
    <p:extLst>
      <p:ext uri="{BB962C8B-B14F-4D97-AF65-F5344CB8AC3E}">
        <p14:creationId xmlns:p14="http://schemas.microsoft.com/office/powerpoint/2010/main" val="1370469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00AB38A8-8F4A-3745-A5B4-28061EC69F58}" type="slidenum">
              <a:rPr lang="en-US"/>
              <a:pPr>
                <a:defRPr/>
              </a:pPr>
              <a:t>‹#›</a:t>
            </a:fld>
            <a:endParaRPr lang="en-US"/>
          </a:p>
        </p:txBody>
      </p:sp>
    </p:spTree>
    <p:extLst>
      <p:ext uri="{BB962C8B-B14F-4D97-AF65-F5344CB8AC3E}">
        <p14:creationId xmlns:p14="http://schemas.microsoft.com/office/powerpoint/2010/main" val="1128806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76588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05866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7839355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007642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318557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683289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661549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670542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70120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648499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2021945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6325386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3885732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483795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50092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723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60683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05922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21561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61699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51289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10050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9357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3899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6752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231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24084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68583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13773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42167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81074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09250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65774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59404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13414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206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60374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14263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1231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72059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02900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12022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32099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6813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74556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3323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5.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3.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28.xml"/><Relationship Id="rId1" Type="http://schemas.openxmlformats.org/officeDocument/2006/relationships/slideLayout" Target="../slideLayouts/slideLayout12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6.jpe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6.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7.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7.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8.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9.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7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8.jpe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1.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theme" Target="../theme/theme22.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23.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1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5.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2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theme" Target="../theme/theme28.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theme" Target="../theme/theme29.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4" Type="http://schemas.openxmlformats.org/officeDocument/2006/relationships/image" Target="../media/image9.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31.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theme" Target="../theme/theme32.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7.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2.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836950736"/>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1542787284"/>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05434846"/>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defTabSz="914400">
              <a:spcAft>
                <a:spcPct val="0"/>
              </a:spcAft>
              <a:defRPr/>
            </a:pPr>
            <a:fld id="{E59BBBE2-B38A-3E49-80E1-1D5EE3C3CA80}" type="slidenum">
              <a:rPr lang="en-US">
                <a:ea typeface="ＭＳ Ｐゴシック" charset="0"/>
                <a:cs typeface="ＭＳ Ｐゴシック" charset="0"/>
              </a:rPr>
              <a:pPr defTabSz="914400">
                <a:spcAft>
                  <a:spcPct val="0"/>
                </a:spcAft>
                <a:defRPr/>
              </a:pPr>
              <a:t>‹#›</a:t>
            </a:fld>
            <a:endParaRPr lang="en-US">
              <a:ea typeface="ＭＳ Ｐゴシック" charset="0"/>
              <a:cs typeface="ＭＳ Ｐゴシック" charset="0"/>
            </a:endParaRPr>
          </a:p>
        </p:txBody>
      </p:sp>
      <p:grpSp>
        <p:nvGrpSpPr>
          <p:cNvPr id="408580" name="Group 4"/>
          <p:cNvGrpSpPr>
            <a:grpSpLocks/>
          </p:cNvGrpSpPr>
          <p:nvPr/>
        </p:nvGrpSpPr>
        <p:grpSpPr bwMode="auto">
          <a:xfrm>
            <a:off x="0" y="0"/>
            <a:ext cx="9140825" cy="6850063"/>
            <a:chOff x="0" y="0"/>
            <a:chExt cx="5758" cy="4315"/>
          </a:xfrm>
        </p:grpSpPr>
        <p:grpSp>
          <p:nvGrpSpPr>
            <p:cNvPr id="4085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119957"/>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802622E-5196-B145-A1D0-8977213D9A2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5684196"/>
      </p:ext>
    </p:extLst>
  </p:cSld>
  <p:clrMap bg1="lt1" tx1="dk1" bg2="lt2" tx2="dk2" accent1="accent1" accent2="accent2" accent3="accent3" accent4="accent4" accent5="accent5" accent6="accent6" hlink="hlink" folHlink="folHlink"/>
  <p:sldLayoutIdLst>
    <p:sldLayoutId id="2147483845"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0E6095-A939-3A42-9C2B-9918E6B626B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849933"/>
      </p:ext>
    </p:extLst>
  </p:cSld>
  <p:clrMap bg1="lt1" tx1="dk1" bg2="lt2" tx2="dk2" accent1="accent1" accent2="accent2" accent3="accent3" accent4="accent4" accent5="accent5" accent6="accent6" hlink="hlink" folHlink="folHlink"/>
  <p:sldLayoutIdLst>
    <p:sldLayoutId id="2147483896" r:id="rId1"/>
    <p:sldLayoutId id="2147483897"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solidFill>
                  <a:srgbClr val="CCECFF"/>
                </a:solidFill>
                <a:latin typeface="Times New Roman" charset="0"/>
                <a:cs typeface="+mn-cs"/>
              </a:defRPr>
            </a:lvl1pPr>
          </a:lstStyle>
          <a:p>
            <a:pPr defTabSz="914400" eaLnBrk="0" fontAlgn="base" hangingPunct="0">
              <a:spcAft>
                <a:spcPct val="0"/>
              </a:spcAft>
              <a:defRPr/>
            </a:pPr>
            <a:endParaRPr lang="en-US">
              <a:ea typeface="ＭＳ Ｐゴシック"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CCECFF"/>
                </a:solidFill>
                <a:latin typeface="Times New Roman" charset="0"/>
                <a:cs typeface="+mn-cs"/>
              </a:defRPr>
            </a:lvl1pPr>
          </a:lstStyle>
          <a:p>
            <a:pPr defTabSz="914400" eaLnBrk="0" fontAlgn="base" hangingPunct="0">
              <a:spcAft>
                <a:spcPct val="0"/>
              </a:spcAft>
              <a:defRPr/>
            </a:pPr>
            <a:endParaRPr lang="en-US">
              <a:ea typeface="ＭＳ Ｐゴシック"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solidFill>
                  <a:srgbClr val="CCECFF"/>
                </a:solidFill>
                <a:latin typeface="Times New Roman" charset="0"/>
                <a:cs typeface="+mn-cs"/>
              </a:defRPr>
            </a:lvl1pPr>
          </a:lstStyle>
          <a:p>
            <a:pPr defTabSz="914400" eaLnBrk="0" fontAlgn="base" hangingPunct="0">
              <a:spcAft>
                <a:spcPct val="0"/>
              </a:spcAft>
              <a:defRPr/>
            </a:pPr>
            <a:fld id="{9F377342-8261-D14C-9ED5-7E803E43661B}" type="slidenum">
              <a:rPr lang="en-US">
                <a:ea typeface="ＭＳ Ｐゴシック" charset="0"/>
              </a:rPr>
              <a:pPr defTabSz="914400" eaLnBrk="0" fontAlgn="base" hangingPunct="0">
                <a:spcAft>
                  <a:spcPct val="0"/>
                </a:spcAft>
                <a:defRPr/>
              </a:pPr>
              <a:t>‹#›</a:t>
            </a:fld>
            <a:endParaRPr lang="en-US">
              <a:ea typeface="ＭＳ Ｐゴシック" charset="0"/>
            </a:endParaRPr>
          </a:p>
        </p:txBody>
      </p:sp>
      <p:sp>
        <p:nvSpPr>
          <p:cNvPr id="307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0057065"/>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3079"/>
                                        </p:tgtEl>
                                        <p:attrNameLst>
                                          <p:attrName>style.visibility</p:attrName>
                                        </p:attrNameLst>
                                      </p:cBhvr>
                                      <p:to>
                                        <p:strVal val="visible"/>
                                      </p:to>
                                    </p:set>
                                    <p:animEffect transition="in" filter="wipe(right)">
                                      <p:cBhvr>
                                        <p:cTn id="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86370" name="Group 1026"/>
          <p:cNvGrpSpPr>
            <a:grpSpLocks/>
          </p:cNvGrpSpPr>
          <p:nvPr/>
        </p:nvGrpSpPr>
        <p:grpSpPr bwMode="auto">
          <a:xfrm>
            <a:off x="457200" y="304800"/>
            <a:ext cx="8305800" cy="1295400"/>
            <a:chOff x="288" y="192"/>
            <a:chExt cx="5232" cy="816"/>
          </a:xfrm>
        </p:grpSpPr>
        <p:sp>
          <p:nvSpPr>
            <p:cNvPr id="28675"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6"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7"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8"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9"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186371"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2"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82"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28683"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28684"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defRPr>
            </a:lvl1pPr>
          </a:lstStyle>
          <a:p>
            <a:pPr defTabSz="914400" eaLnBrk="0" fontAlgn="base" hangingPunct="0">
              <a:spcBef>
                <a:spcPct val="0"/>
              </a:spcBef>
              <a:spcAft>
                <a:spcPct val="0"/>
              </a:spcAft>
              <a:defRPr/>
            </a:pPr>
            <a:fld id="{23E5C55D-7544-A443-8273-9E48D30DDB09}"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921319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FB3A600B-6E19-EB4B-89BC-74ABBBF33EB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5900963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9C02D1E-96AD-4548-98B7-C9603C8492B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90456271"/>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1028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4131" r:id="rId14"/>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329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D40619CD-98FC-A649-A85B-238FD46D0D0F}"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905317597"/>
      </p:ext>
    </p:extLst>
  </p:cSld>
  <p:clrMap bg1="lt1" tx1="dk1" bg2="lt2" tx2="dk2" accent1="accent1" accent2="accent2" accent3="accent3" accent4="accent4" accent5="accent5" accent6="accent6" hlink="hlink" folHlink="folHlink"/>
  <p:sldLayoutIdLst>
    <p:sldLayoutId id="214748397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defTabSz="914400" fontAlgn="base">
              <a:spcBef>
                <a:spcPct val="0"/>
              </a:spcBef>
              <a:spcAft>
                <a:spcPct val="0"/>
              </a:spcAft>
              <a:defRPr/>
            </a:pPr>
            <a:fld id="{EF7B6181-1E59-E742-97C3-C46CD8CA382B}"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81597244"/>
      </p:ext>
    </p:extLst>
  </p:cSld>
  <p:clrMap bg1="dk2" tx1="lt1" bg2="dk1"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514060785"/>
      </p:ext>
    </p:extLst>
  </p:cSld>
  <p:clrMap bg1="dk2" tx1="lt1" bg2="dk1"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598206"/>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defTabSz="914400" fontAlgn="base">
              <a:spcBef>
                <a:spcPct val="0"/>
              </a:spcBef>
              <a:spcAft>
                <a:spcPct val="0"/>
              </a:spcAft>
              <a:defRPr/>
            </a:pPr>
            <a:fld id="{53B64FFA-06FA-1447-B089-E0098ECA5D48}"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660488152"/>
      </p:ext>
    </p:extLst>
  </p:cSld>
  <p:clrMap bg1="lt1" tx1="dk1" bg2="lt2" tx2="dk2" accent1="accent1" accent2="accent2" accent3="accent3" accent4="accent4" accent5="accent5" accent6="accent6" hlink="hlink" folHlink="folHlink"/>
  <p:sldLayoutIdLst>
    <p:sldLayoutId id="214748401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fontAlgn="base" hangingPunct="0">
              <a:spcBef>
                <a:spcPct val="0"/>
              </a:spcBef>
              <a:spcAft>
                <a:spcPct val="0"/>
              </a:spcAft>
            </a:pPr>
            <a:fld id="{90C9A1B0-4BA3-F74F-B81F-FC360414772A}" type="slidenum">
              <a:rPr lang="en-US" altLang="zh-TW">
                <a:solidFill>
                  <a:srgbClr val="FFFFCC"/>
                </a:solidFill>
                <a:latin typeface="Arial" charset="0"/>
              </a:rPr>
              <a:pPr defTabSz="914400" eaLnBrk="0" fontAlgn="base" hangingPunct="0">
                <a:spcBef>
                  <a:spcPct val="0"/>
                </a:spcBef>
                <a:spcAft>
                  <a:spcPct val="0"/>
                </a:spcAft>
              </a:pPr>
              <a:t>‹#›</a:t>
            </a:fld>
            <a:endParaRPr lang="en-US" altLang="zh-TW">
              <a:solidFill>
                <a:srgbClr val="FFFFCC"/>
              </a:solidFill>
              <a:latin typeface="Arial" charset="0"/>
            </a:endParaRPr>
          </a:p>
        </p:txBody>
      </p:sp>
    </p:spTree>
    <p:extLst>
      <p:ext uri="{BB962C8B-B14F-4D97-AF65-F5344CB8AC3E}">
        <p14:creationId xmlns:p14="http://schemas.microsoft.com/office/powerpoint/2010/main" val="1891830281"/>
      </p:ext>
    </p:extLst>
  </p:cSld>
  <p:clrMap bg1="dk2" tx1="lt1" bg2="dk1" tx2="lt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966637575"/>
      </p:ext>
    </p:extLst>
  </p:cSld>
  <p:clrMap bg1="dk2" tx1="lt1" bg2="dk1" tx2="lt2" accent1="accent1" accent2="accent2" accent3="accent3" accent4="accent4" accent5="accent5" accent6="accent6" hlink="hlink" folHlink="folHlink"/>
  <p:sldLayoutIdLst>
    <p:sldLayoutId id="2147484031"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48623566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B1A95ACD-FD70-1448-A667-16509BC6A846}"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189115"/>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155337750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3162654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351231679"/>
      </p:ext>
    </p:extLst>
  </p:cSld>
  <p:clrMap bg1="lt1" tx1="dk1" bg2="lt2" tx2="dk2" accent1="accent1" accent2="accent2" accent3="accent3" accent4="accent4" accent5="accent5" accent6="accent6" hlink="hlink" folHlink="folHlink"/>
  <p:sldLayoutIdLst>
    <p:sldLayoutId id="2147484072" r:id="rId1"/>
    <p:sldLayoutId id="2147484073"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8B2C99B-8F89-2B47-80AF-930482272901}" type="slidenum">
              <a:rPr lang="en-US"/>
              <a:pPr>
                <a:defRPr/>
              </a:pPr>
              <a:t>‹#›</a:t>
            </a:fld>
            <a:endParaRPr lang="en-US"/>
          </a:p>
        </p:txBody>
      </p:sp>
    </p:spTree>
    <p:extLst>
      <p:ext uri="{BB962C8B-B14F-4D97-AF65-F5344CB8AC3E}">
        <p14:creationId xmlns:p14="http://schemas.microsoft.com/office/powerpoint/2010/main" val="3102590441"/>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a:solidFill>
            <a:schemeClr val="bg1"/>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825710569"/>
      </p:ext>
    </p:extLst>
  </p:cSld>
  <p:clrMap bg1="dk2" tx1="lt1" bg2="dk1"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07465202-BFF7-154F-9839-F59776F334E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89647009"/>
      </p:ext>
    </p:extLst>
  </p:cSld>
  <p:clrMap bg1="lt1" tx1="dk1" bg2="lt2" tx2="dk2" accent1="accent1" accent2="accent2" accent3="accent3" accent4="accent4" accent5="accent5" accent6="accent6" hlink="hlink" folHlink="folHlink"/>
  <p:sldLayoutIdLst>
    <p:sldLayoutId id="2147483714"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3C5DA198-4E0D-F246-8C9B-CBCF2AC73C0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4404527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3346" name="Group 2"/>
          <p:cNvGrpSpPr>
            <a:grpSpLocks/>
          </p:cNvGrpSpPr>
          <p:nvPr/>
        </p:nvGrpSpPr>
        <p:grpSpPr bwMode="auto">
          <a:xfrm>
            <a:off x="0" y="0"/>
            <a:ext cx="8839200" cy="6858000"/>
            <a:chOff x="0" y="0"/>
            <a:chExt cx="5568" cy="4320"/>
          </a:xfrm>
        </p:grpSpPr>
        <p:grpSp>
          <p:nvGrpSpPr>
            <p:cNvPr id="313352"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313353"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313354"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31334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30D430A6-1B5D-F84A-B10F-985C595C51F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43939108"/>
      </p:ext>
    </p:extLst>
  </p:cSld>
  <p:clrMap bg1="dk2" tx1="lt1" bg2="dk1" tx2="lt2" accent1="accent1" accent2="accent2" accent3="accent3" accent4="accent4" accent5="accent5" accent6="accent6" hlink="hlink" folHlink="folHlink"/>
  <p:sldLayoutIdLst>
    <p:sldLayoutId id="214748375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472291195"/>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2D1EF1ED-5190-4941-AF19-B7A31772022C}"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03493268"/>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402909274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4.xml"/><Relationship Id="rId1" Type="http://schemas.openxmlformats.org/officeDocument/2006/relationships/slideLayout" Target="../slideLayouts/slideLayout218.xml"/><Relationship Id="rId4" Type="http://schemas.openxmlformats.org/officeDocument/2006/relationships/hyperlink" Target="http://www.pauljab.net/temple/TemplePictures.html"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5.xml"/><Relationship Id="rId1" Type="http://schemas.openxmlformats.org/officeDocument/2006/relationships/slideLayout" Target="../slideLayouts/slideLayout186.xml"/><Relationship Id="rId5" Type="http://schemas.openxmlformats.org/officeDocument/2006/relationships/image" Target="../media/image86.jpeg"/><Relationship Id="rId4" Type="http://schemas.openxmlformats.org/officeDocument/2006/relationships/hyperlink" Target="http://www.pauljab.net/temple/TemplePictures.html"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6.xml"/><Relationship Id="rId1" Type="http://schemas.openxmlformats.org/officeDocument/2006/relationships/slideLayout" Target="../slideLayouts/slideLayout19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7.xml"/><Relationship Id="rId1" Type="http://schemas.openxmlformats.org/officeDocument/2006/relationships/slideLayout" Target="../slideLayouts/slideLayout224.xml"/><Relationship Id="rId5" Type="http://schemas.openxmlformats.org/officeDocument/2006/relationships/image" Target="../media/image98.jpeg"/><Relationship Id="rId4" Type="http://schemas.openxmlformats.org/officeDocument/2006/relationships/image" Target="../media/image97.jpeg"/></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9.xml"/><Relationship Id="rId1" Type="http://schemas.openxmlformats.org/officeDocument/2006/relationships/slideLayout" Target="../slideLayouts/slideLayout200.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4.xml"/><Relationship Id="rId1" Type="http://schemas.openxmlformats.org/officeDocument/2006/relationships/slideLayout" Target="../slideLayouts/slideLayout22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5.xml"/><Relationship Id="rId1" Type="http://schemas.openxmlformats.org/officeDocument/2006/relationships/slideLayout" Target="../slideLayouts/slideLayout200.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6.xml"/><Relationship Id="rId1" Type="http://schemas.openxmlformats.org/officeDocument/2006/relationships/slideLayout" Target="../slideLayouts/slideLayout237.xml"/><Relationship Id="rId4" Type="http://schemas.openxmlformats.org/officeDocument/2006/relationships/image" Target="../media/image108.png"/></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xml"/><Relationship Id="rId1" Type="http://schemas.openxmlformats.org/officeDocument/2006/relationships/themeOverride" Target="../theme/themeOverride1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xml"/><Relationship Id="rId1" Type="http://schemas.openxmlformats.org/officeDocument/2006/relationships/themeOverride" Target="../theme/themeOverride13.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xml"/><Relationship Id="rId1" Type="http://schemas.openxmlformats.org/officeDocument/2006/relationships/themeOverride" Target="../theme/themeOverride1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9.xml"/><Relationship Id="rId1" Type="http://schemas.openxmlformats.org/officeDocument/2006/relationships/slideLayout" Target="../slideLayouts/slideLayout18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5.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4.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11.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6.xml"/><Relationship Id="rId1" Type="http://schemas.openxmlformats.org/officeDocument/2006/relationships/themeOverride" Target="../theme/themeOverride3.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6.xml"/><Relationship Id="rId1" Type="http://schemas.openxmlformats.org/officeDocument/2006/relationships/themeOverride" Target="../theme/themeOverride4.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6.xml"/><Relationship Id="rId1" Type="http://schemas.openxmlformats.org/officeDocument/2006/relationships/themeOverride" Target="../theme/themeOverride5.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6.xml"/><Relationship Id="rId1" Type="http://schemas.openxmlformats.org/officeDocument/2006/relationships/themeOverride" Target="../theme/themeOverride6.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6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6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47.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hemeOverride" Target="../theme/themeOverride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5.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59.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69.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2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8.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8.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hemeOverride" Target="../theme/themeOverride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8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54.xml"/><Relationship Id="rId4" Type="http://schemas.openxmlformats.org/officeDocument/2006/relationships/image" Target="../media/image54.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60.xml"/><Relationship Id="rId1" Type="http://schemas.openxmlformats.org/officeDocument/2006/relationships/themeOverride" Target="../theme/themeOverride10.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140.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151.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163.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6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0.xml"/><Relationship Id="rId1" Type="http://schemas.openxmlformats.org/officeDocument/2006/relationships/themeOverride" Target="../theme/themeOverride11.xml"/><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6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5.xml"/><Relationship Id="rId5" Type="http://schemas.openxmlformats.org/officeDocument/2006/relationships/image" Target="../media/image71.jpeg"/><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151.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151.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63.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63.xml"/></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17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9.xml"/><Relationship Id="rId1" Type="http://schemas.openxmlformats.org/officeDocument/2006/relationships/slideLayout" Target="../slideLayouts/slideLayout186.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18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11.xml"/></Relationships>
</file>

<file path=ppt/slides/_rels/slide9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1.xml"/><Relationship Id="rId1" Type="http://schemas.openxmlformats.org/officeDocument/2006/relationships/slideLayout" Target="../slideLayouts/slideLayout111.xml"/><Relationship Id="rId4" Type="http://schemas.openxmlformats.org/officeDocument/2006/relationships/image" Target="../media/image86.jpeg"/></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20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3.xml"/><Relationship Id="rId1" Type="http://schemas.openxmlformats.org/officeDocument/2006/relationships/slideLayout" Target="../slideLayouts/slideLayout218.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8" name="Rectangle 2"/>
          <p:cNvSpPr txBox="1">
            <a:spLocks noChangeArrowheads="1"/>
          </p:cNvSpPr>
          <p:nvPr/>
        </p:nvSpPr>
        <p:spPr bwMode="auto">
          <a:xfrm>
            <a:off x="-60403" y="371768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800" b="1" i="1" dirty="0">
                <a:solidFill>
                  <a:srgbClr val="FFFFFF"/>
                </a:solidFill>
                <a:effectLst>
                  <a:glow rad="127000">
                    <a:srgbClr val="000000"/>
                  </a:glow>
                </a:effectLst>
                <a:latin typeface="Arial" charset="0"/>
                <a:ea typeface="ＭＳ Ｐゴシック" charset="0"/>
                <a:cs typeface="ＭＳ Ｐゴシック" charset="0"/>
              </a:rPr>
              <a:t>حزقيال</a:t>
            </a:r>
            <a:endParaRPr lang="en-US" sz="6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متوقعاً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4287954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كيف يمكنك أن </a:t>
            </a:r>
            <a:r>
              <a:rPr lang="ar-JO" sz="5400" b="1" dirty="0">
                <a:solidFill>
                  <a:srgbClr val="FFFF00"/>
                </a:solidFill>
                <a:effectLst>
                  <a:glow rad="127000">
                    <a:schemeClr val="tx1"/>
                  </a:glow>
                </a:effectLst>
                <a:latin typeface="Arial" charset="0"/>
                <a:ea typeface="ＭＳ Ｐゴシック" charset="0"/>
                <a:cs typeface="ＭＳ Ｐゴシック" charset="0"/>
              </a:rPr>
              <a:t>تتوقع</a:t>
            </a:r>
            <a:r>
              <a:rPr lang="ar-JO" sz="5400" b="1" dirty="0">
                <a:effectLst>
                  <a:glow rad="127000">
                    <a:schemeClr val="tx1"/>
                  </a:glow>
                </a:effectLst>
                <a:latin typeface="Arial" charset="0"/>
                <a:ea typeface="ＭＳ Ｐゴシック" charset="0"/>
                <a:cs typeface="ＭＳ Ｐゴシック" charset="0"/>
              </a:rPr>
              <a:t> مجد الله ثانية في حياتك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kern="0" dirty="0">
                <a:effectLst>
                  <a:glow rad="127000">
                    <a:schemeClr val="tx1"/>
                  </a:glow>
                </a:effectLst>
                <a:latin typeface="Arial" charset="0"/>
                <a:ea typeface="ＭＳ Ｐゴシック" charset="0"/>
                <a:cs typeface="ＭＳ Ｐゴシック" charset="0"/>
              </a:rPr>
              <a:t>3 خطوات</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5195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b="1">
                <a:solidFill>
                  <a:srgbClr val="FFFFFF"/>
                </a:solidFill>
                <a:ea typeface="新細明體" charset="0"/>
                <a:cs typeface="新細明體" charset="0"/>
                <a:hlinkClick r:id="rId4"/>
              </a:rPr>
              <a:t>www.pauljab.net/temple/ TemplePictures.html</a:t>
            </a:r>
            <a:r>
              <a:rPr lang="en-US" sz="1400">
                <a:solidFill>
                  <a:srgbClr val="FFFFFF"/>
                </a:solidFill>
                <a:ea typeface="新細明體" charset="0"/>
                <a:cs typeface="新細明體" charset="0"/>
              </a:rPr>
              <a:t> </a:t>
            </a:r>
          </a:p>
        </p:txBody>
      </p:sp>
      <p:sp>
        <p:nvSpPr>
          <p:cNvPr id="60423" name="Rectangle 7"/>
          <p:cNvSpPr>
            <a:spLocks noChangeArrowheads="1"/>
          </p:cNvSpPr>
          <p:nvPr/>
        </p:nvSpPr>
        <p:spPr bwMode="auto">
          <a:xfrm>
            <a:off x="228600" y="221389"/>
            <a:ext cx="4296369"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algn="r" defTabSz="914400" fontAlgn="base">
              <a:spcBef>
                <a:spcPct val="0"/>
              </a:spcBef>
              <a:spcAft>
                <a:spcPct val="0"/>
              </a:spcAft>
              <a:defRPr/>
            </a:pPr>
            <a:r>
              <a:rPr lang="ar-JO" b="1" dirty="0">
                <a:solidFill>
                  <a:srgbClr val="FFFFCC"/>
                </a:solidFill>
                <a:latin typeface="Times New Roman" pitchFamily="18" charset="0"/>
                <a:ea typeface="新細明體" pitchFamily="-112" charset="-120"/>
                <a:cs typeface="Times New Roman" pitchFamily="18" charset="0"/>
              </a:rPr>
              <a:t>6. البوابة الشمالية للساحة الخارجية – 40: 20-23</a:t>
            </a:r>
          </a:p>
          <a:p>
            <a:pPr algn="r" defTabSz="914400" fontAlgn="base">
              <a:spcBef>
                <a:spcPct val="0"/>
              </a:spcBef>
              <a:spcAft>
                <a:spcPct val="0"/>
              </a:spcAft>
              <a:defRPr/>
            </a:pPr>
            <a:r>
              <a:rPr lang="ar-JO" b="1" dirty="0">
                <a:solidFill>
                  <a:srgbClr val="FFFFCC"/>
                </a:solidFill>
                <a:latin typeface="Times New Roman" pitchFamily="18" charset="0"/>
                <a:ea typeface="新細明體" pitchFamily="-112" charset="-120"/>
                <a:cs typeface="Times New Roman" pitchFamily="18" charset="0"/>
              </a:rPr>
              <a:t>7. البوابة الشرقية للساحة الخارجية – 40: 6-16 </a:t>
            </a:r>
          </a:p>
          <a:p>
            <a:pPr algn="r" defTabSz="914400" fontAlgn="base">
              <a:spcBef>
                <a:spcPct val="0"/>
              </a:spcBef>
              <a:spcAft>
                <a:spcPct val="0"/>
              </a:spcAft>
              <a:defRPr/>
            </a:pPr>
            <a:r>
              <a:rPr lang="ar-JO" b="1" dirty="0">
                <a:solidFill>
                  <a:srgbClr val="FFFFCC"/>
                </a:solidFill>
                <a:latin typeface="Times New Roman" pitchFamily="18" charset="0"/>
                <a:ea typeface="新細明體" pitchFamily="-112" charset="-120"/>
                <a:cs typeface="Times New Roman" pitchFamily="18" charset="0"/>
              </a:rPr>
              <a:t>8. البوابة الجنوبية للساحة الخارجية – 40: 24-27</a:t>
            </a:r>
            <a:endParaRPr lang="en-US" b="1" dirty="0">
              <a:solidFill>
                <a:srgbClr val="FFFFCC"/>
              </a:solidFill>
              <a:latin typeface="Times New Roman" pitchFamily="18" charset="0"/>
              <a:ea typeface="新細明體" pitchFamily="-112" charset="-120"/>
              <a:cs typeface="Times New Roman" pitchFamily="18" charset="0"/>
            </a:endParaRPr>
          </a:p>
          <a:p>
            <a:pPr algn="r" defTabSz="914400" fontAlgn="base">
              <a:spcBef>
                <a:spcPct val="0"/>
              </a:spcBef>
              <a:spcAft>
                <a:spcPct val="0"/>
              </a:spcAft>
              <a:defRPr/>
            </a:pPr>
            <a:r>
              <a:rPr lang="ar-JO" b="1" dirty="0">
                <a:solidFill>
                  <a:srgbClr val="FFFFCC"/>
                </a:solidFill>
                <a:latin typeface="Times New Roman" pitchFamily="18" charset="0"/>
                <a:ea typeface="新細明體" pitchFamily="-112" charset="-120"/>
                <a:cs typeface="Times New Roman" pitchFamily="18" charset="0"/>
              </a:rPr>
              <a:t>9. البوابة الشمالية للساحة الداخلية – 40: 35-37 </a:t>
            </a:r>
          </a:p>
          <a:p>
            <a:pPr algn="r" defTabSz="914400" fontAlgn="base">
              <a:spcBef>
                <a:spcPct val="0"/>
              </a:spcBef>
              <a:spcAft>
                <a:spcPct val="0"/>
              </a:spcAft>
              <a:defRPr/>
            </a:pPr>
            <a:r>
              <a:rPr lang="ar-JO" b="1" dirty="0">
                <a:solidFill>
                  <a:srgbClr val="FFFFCC"/>
                </a:solidFill>
                <a:latin typeface="Times New Roman" pitchFamily="18" charset="0"/>
                <a:ea typeface="新細明體" pitchFamily="-112" charset="-120"/>
                <a:cs typeface="Times New Roman" pitchFamily="18" charset="0"/>
              </a:rPr>
              <a:t>10. البوابة الشرقية للساحة الداخلية – 40: 32-34</a:t>
            </a:r>
          </a:p>
          <a:p>
            <a:pPr algn="r" defTabSz="914400" fontAlgn="base">
              <a:spcBef>
                <a:spcPct val="0"/>
              </a:spcBef>
              <a:spcAft>
                <a:spcPct val="0"/>
              </a:spcAft>
              <a:defRPr/>
            </a:pPr>
            <a:r>
              <a:rPr lang="ar-JO" b="1" dirty="0">
                <a:solidFill>
                  <a:srgbClr val="FFFFCC"/>
                </a:solidFill>
                <a:latin typeface="Times New Roman" pitchFamily="18" charset="0"/>
                <a:ea typeface="新細明體" pitchFamily="-112" charset="-120"/>
                <a:cs typeface="Times New Roman" pitchFamily="18" charset="0"/>
              </a:rPr>
              <a:t>11. البوابة الجنوبية للساحة الداخلية – 40: 28-31</a:t>
            </a:r>
            <a:endParaRPr lang="en-US" b="1" dirty="0">
              <a:solidFill>
                <a:srgbClr val="FFFFCC"/>
              </a:solidFill>
              <a:latin typeface="Times New Roman" pitchFamily="18" charset="0"/>
              <a:ea typeface="新細明體" pitchFamily="-112" charset="-120"/>
              <a:cs typeface="Times New Roman" pitchFamily="18" charset="0"/>
            </a:endParaRP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sp>
        <p:nvSpPr>
          <p:cNvPr id="118794" name="Text Box 11"/>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CC"/>
                </a:solidFill>
              </a:rPr>
              <a:t>517</a:t>
            </a:r>
            <a:endParaRPr lang="en-US" b="1" dirty="0">
              <a:solidFill>
                <a:srgbClr val="FFCC66"/>
              </a:solidFill>
            </a:endParaRPr>
          </a:p>
        </p:txBody>
      </p:sp>
    </p:spTree>
    <p:extLst>
      <p:ext uri="{BB962C8B-B14F-4D97-AF65-F5344CB8AC3E}">
        <p14:creationId xmlns:p14="http://schemas.microsoft.com/office/powerpoint/2010/main" val="235722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ar-JO" b="1" dirty="0">
                <a:solidFill>
                  <a:srgbClr val="FFFFFF"/>
                </a:solidFill>
              </a:rPr>
              <a:t>هيكل حزقيال لن يتناسب مع جبل الهيكل الحالي!</a:t>
            </a:r>
            <a:endParaRPr lang="en-US" b="1" dirty="0">
              <a:solidFill>
                <a:srgbClr val="FFFFFF"/>
              </a:solidFill>
              <a:latin typeface="Arial" charset="0"/>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b="1">
                <a:solidFill>
                  <a:srgbClr val="FFFFFF"/>
                </a:solidFill>
                <a:ea typeface="新細明體" charset="0"/>
                <a:cs typeface="新細明體" charset="0"/>
                <a:hlinkClick r:id="rId4"/>
              </a:rPr>
              <a:t>www.pauljab.net/temple/ TemplePictures.html</a:t>
            </a:r>
            <a:r>
              <a:rPr lang="en-US" sz="1400">
                <a:solidFill>
                  <a:srgbClr val="FFFFFF"/>
                </a:solidFill>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41"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FF"/>
                </a:solidFill>
                <a:ea typeface="新細明體" charset="0"/>
                <a:cs typeface="新細明體" charset="0"/>
              </a:rPr>
              <a:t>521</a:t>
            </a:r>
            <a:endParaRPr lang="en-US" b="1" dirty="0">
              <a:solidFill>
                <a:srgbClr val="FFFFFF"/>
              </a:solidFill>
              <a:ea typeface="新細明體" charset="0"/>
              <a:cs typeface="新細明體"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656</a:t>
            </a:r>
            <a:endParaRPr lang="en-US" dirty="0">
              <a:solidFill>
                <a:srgbClr val="FFFFFF"/>
              </a:solidFill>
              <a:cs typeface="Arial" charset="0"/>
            </a:endParaRPr>
          </a:p>
        </p:txBody>
      </p:sp>
    </p:spTree>
    <p:extLst>
      <p:ext uri="{BB962C8B-B14F-4D97-AF65-F5344CB8AC3E}">
        <p14:creationId xmlns:p14="http://schemas.microsoft.com/office/powerpoint/2010/main" val="3197318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4876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267200" y="0"/>
            <a:ext cx="4876800" cy="3200400"/>
          </a:xfrm>
        </p:spPr>
      </p:pic>
      <p:sp>
        <p:nvSpPr>
          <p:cNvPr id="238597" name="Text Box 5"/>
          <p:cNvSpPr txBox="1">
            <a:spLocks noChangeArrowheads="1"/>
          </p:cNvSpPr>
          <p:nvPr/>
        </p:nvSpPr>
        <p:spPr bwMode="auto">
          <a:xfrm>
            <a:off x="5029200" y="1987550"/>
            <a:ext cx="4114800" cy="646331"/>
          </a:xfrm>
          <a:prstGeom prst="rect">
            <a:avLst/>
          </a:prstGeom>
          <a:noFill/>
          <a:ln w="9525">
            <a:noFill/>
            <a:miter lim="800000"/>
            <a:headEnd/>
            <a:tailEnd/>
          </a:ln>
          <a:effectLst/>
        </p:spPr>
        <p:txBody>
          <a:bodyPr wrap="square">
            <a:spAutoFit/>
          </a:bodyPr>
          <a:lstStyle/>
          <a:p>
            <a:pPr algn="r" defTabSz="914400" eaLnBrk="0" fontAlgn="base" hangingPunct="0">
              <a:spcBef>
                <a:spcPct val="0"/>
              </a:spcBef>
              <a:spcAft>
                <a:spcPct val="0"/>
              </a:spcAft>
              <a:defRPr/>
            </a:pPr>
            <a:r>
              <a:rPr lang="ar-JO" sz="3600" b="1" dirty="0">
                <a:solidFill>
                  <a:srgbClr val="FFFFFF"/>
                </a:solidFill>
                <a:effectLst>
                  <a:glow rad="228600">
                    <a:srgbClr val="000000">
                      <a:alpha val="96000"/>
                    </a:srgbClr>
                  </a:glow>
                </a:effectLst>
                <a:latin typeface="Arial" pitchFamily="-112" charset="0"/>
                <a:ea typeface="新細明體"/>
                <a:cs typeface="新細明體"/>
              </a:rPr>
              <a:t>زربابل / هيرودس</a:t>
            </a:r>
            <a:endParaRPr lang="en-US" sz="3600" b="1" dirty="0">
              <a:solidFill>
                <a:srgbClr val="FFFFFF"/>
              </a:solidFill>
              <a:effectLst>
                <a:glow rad="228600">
                  <a:srgbClr val="000000">
                    <a:alpha val="96000"/>
                  </a:srgbClr>
                </a:glow>
              </a:effectLst>
              <a:latin typeface="Arial" pitchFamily="-112" charset="0"/>
              <a:ea typeface="新細明體"/>
              <a:cs typeface="新細明體"/>
            </a:endParaRPr>
          </a:p>
        </p:txBody>
      </p:sp>
      <p:pic>
        <p:nvPicPr>
          <p:cNvPr id="238598" name="Picture 6" descr="ezek_temple"/>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1083951" cy="646331"/>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ar-JO" sz="3600" b="1" dirty="0">
                <a:solidFill>
                  <a:srgbClr val="FFFFFF"/>
                </a:solidFill>
                <a:effectLst>
                  <a:glow rad="228600">
                    <a:srgbClr val="000000">
                      <a:alpha val="96000"/>
                    </a:srgbClr>
                  </a:glow>
                </a:effectLst>
                <a:latin typeface="Arial" pitchFamily="-112" charset="0"/>
                <a:ea typeface="新細明體"/>
                <a:cs typeface="新細明體"/>
              </a:rPr>
              <a:t>الألفية</a:t>
            </a:r>
            <a:endParaRPr lang="en-US" sz="3600" b="1" dirty="0">
              <a:solidFill>
                <a:srgbClr val="FFFFFF"/>
              </a:solidFill>
              <a:effectLst>
                <a:glow rad="228600">
                  <a:srgbClr val="000000">
                    <a:alpha val="96000"/>
                  </a:srgbClr>
                </a:glow>
              </a:effectLst>
              <a:latin typeface="Arial" pitchFamily="-112" charset="0"/>
              <a:ea typeface="新細明體"/>
              <a:cs typeface="新細明體"/>
            </a:endParaRPr>
          </a:p>
        </p:txBody>
      </p:sp>
      <p:pic>
        <p:nvPicPr>
          <p:cNvPr id="238600" name="Picture 8"/>
          <p:cNvPicPr>
            <a:picLocks noGrp="1" noChangeAspect="1" noChangeArrowheads="1"/>
          </p:cNvPicPr>
          <p:nvPr>
            <p:ph sz="quarter" idx="1"/>
          </p:nvPr>
        </p:nvPicPr>
        <p:blipFill>
          <a:blip r:embed="rId6"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1250663" cy="646331"/>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ar-JO" sz="3600" b="1" dirty="0">
                <a:solidFill>
                  <a:srgbClr val="FFFFFF"/>
                </a:solidFill>
                <a:effectLst>
                  <a:glow rad="228600">
                    <a:srgbClr val="000000">
                      <a:alpha val="96000"/>
                    </a:srgbClr>
                  </a:glow>
                </a:effectLst>
                <a:latin typeface="Arial" pitchFamily="-112" charset="0"/>
                <a:ea typeface="新細明體"/>
                <a:cs typeface="新細明體"/>
              </a:rPr>
              <a:t>سليمان</a:t>
            </a:r>
            <a:endParaRPr lang="en-US" sz="3600" b="1" dirty="0">
              <a:solidFill>
                <a:srgbClr val="FFFFFF"/>
              </a:solidFill>
              <a:effectLst>
                <a:glow rad="228600">
                  <a:srgbClr val="000000">
                    <a:alpha val="96000"/>
                  </a:srgbClr>
                </a:glow>
              </a:effectLst>
              <a:latin typeface="Arial" pitchFamily="-112" charset="0"/>
              <a:ea typeface="新細明體"/>
              <a:cs typeface="新細明體"/>
            </a:endParaRPr>
          </a:p>
        </p:txBody>
      </p:sp>
      <p:sp>
        <p:nvSpPr>
          <p:cNvPr id="238605" name="Text Box 13"/>
          <p:cNvSpPr txBox="1">
            <a:spLocks noChangeArrowheads="1"/>
          </p:cNvSpPr>
          <p:nvPr/>
        </p:nvSpPr>
        <p:spPr bwMode="auto">
          <a:xfrm>
            <a:off x="1066800" y="5911850"/>
            <a:ext cx="1282723" cy="646331"/>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ar-JO" sz="3600" b="1" dirty="0">
                <a:solidFill>
                  <a:srgbClr val="FFFFFF"/>
                </a:solidFill>
                <a:effectLst>
                  <a:glow rad="228600">
                    <a:srgbClr val="000000">
                      <a:alpha val="96000"/>
                    </a:srgbClr>
                  </a:glow>
                </a:effectLst>
                <a:latin typeface="Arial" pitchFamily="-112" charset="0"/>
                <a:ea typeface="新細明體"/>
                <a:cs typeface="新細明體"/>
              </a:rPr>
              <a:t>الكنيسة</a:t>
            </a:r>
            <a:endParaRPr lang="en-US" sz="3600" b="1" dirty="0">
              <a:solidFill>
                <a:srgbClr val="FFFFFF"/>
              </a:solidFill>
              <a:effectLst>
                <a:glow rad="228600">
                  <a:srgbClr val="000000">
                    <a:alpha val="96000"/>
                  </a:srgbClr>
                </a:glow>
              </a:effectLst>
              <a:latin typeface="Arial" pitchFamily="-112" charset="0"/>
              <a:ea typeface="新細明體"/>
              <a:cs typeface="新細明體"/>
            </a:endParaRPr>
          </a:p>
        </p:txBody>
      </p:sp>
      <p:sp>
        <p:nvSpPr>
          <p:cNvPr id="238606" name="Rectangle 14"/>
          <p:cNvSpPr>
            <a:spLocks noGrp="1" noChangeArrowheads="1"/>
          </p:cNvSpPr>
          <p:nvPr>
            <p:ph type="title" sz="quarter"/>
          </p:nvPr>
        </p:nvSpPr>
        <p:spPr>
          <a:xfrm>
            <a:off x="0" y="48072"/>
            <a:ext cx="9144000" cy="1652736"/>
          </a:xfrm>
        </p:spPr>
        <p:txBody>
          <a:bodyPr anchor="ctr"/>
          <a:lstStyle/>
          <a:p>
            <a:pPr algn="ctr">
              <a:defRPr/>
            </a:pPr>
            <a:r>
              <a:rPr lang="ar-JO" sz="6000" b="1" dirty="0">
                <a:solidFill>
                  <a:srgbClr val="FFFFFF"/>
                </a:solidFill>
                <a:effectLst>
                  <a:glow rad="228600">
                    <a:schemeClr val="bg1">
                      <a:alpha val="96000"/>
                    </a:schemeClr>
                  </a:glow>
                </a:effectLst>
                <a:latin typeface="Arial" charset="0"/>
                <a:ea typeface="新細明體" charset="0"/>
              </a:rPr>
              <a:t>أي هيكل لحزقيال ؟</a:t>
            </a:r>
            <a:endParaRPr lang="en-US" sz="7200" b="1" dirty="0">
              <a:solidFill>
                <a:srgbClr val="FFFFFF"/>
              </a:solidFill>
              <a:effectLst>
                <a:glow rad="228600">
                  <a:schemeClr val="bg1">
                    <a:alpha val="96000"/>
                  </a:schemeClr>
                </a:glow>
              </a:effectLst>
              <a:latin typeface="Arial" charset="0"/>
              <a:ea typeface="新細明體" charset="0"/>
            </a:endParaRPr>
          </a:p>
        </p:txBody>
      </p:sp>
      <p:sp>
        <p:nvSpPr>
          <p:cNvPr id="775178" name="Text Box 15"/>
          <p:cNvSpPr txBox="1">
            <a:spLocks noChangeArrowheads="1"/>
          </p:cNvSpPr>
          <p:nvPr/>
        </p:nvSpPr>
        <p:spPr bwMode="auto">
          <a:xfrm>
            <a:off x="8456613"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CC"/>
                </a:solidFill>
                <a:ea typeface="新細明體" charset="0"/>
                <a:cs typeface="新細明體" charset="0"/>
              </a:rPr>
              <a:t>520</a:t>
            </a:r>
            <a:endParaRPr lang="en-US" b="1" dirty="0">
              <a:solidFill>
                <a:srgbClr val="FFCC66"/>
              </a:solidFill>
              <a:ea typeface="新細明體" charset="0"/>
              <a:cs typeface="新細明體" charset="0"/>
            </a:endParaRPr>
          </a:p>
        </p:txBody>
      </p:sp>
      <p:sp>
        <p:nvSpPr>
          <p:cNvPr id="238611" name="Text Box 19"/>
          <p:cNvSpPr txBox="1">
            <a:spLocks noChangeArrowheads="1"/>
          </p:cNvSpPr>
          <p:nvPr/>
        </p:nvSpPr>
        <p:spPr bwMode="auto">
          <a:xfrm>
            <a:off x="6421438" y="2743200"/>
            <a:ext cx="2722562" cy="646331"/>
          </a:xfrm>
          <a:prstGeom prst="rect">
            <a:avLst/>
          </a:prstGeom>
          <a:noFill/>
          <a:ln w="9525">
            <a:noFill/>
            <a:miter lim="800000"/>
            <a:headEnd/>
            <a:tailEnd/>
          </a:ln>
          <a:effectLst/>
        </p:spPr>
        <p:txBody>
          <a:bodyPr wrap="square">
            <a:spAutoFit/>
          </a:bodyPr>
          <a:lstStyle/>
          <a:p>
            <a:pPr algn="r" defTabSz="914400" eaLnBrk="0" fontAlgn="base" hangingPunct="0">
              <a:spcBef>
                <a:spcPct val="0"/>
              </a:spcBef>
              <a:spcAft>
                <a:spcPct val="0"/>
              </a:spcAft>
              <a:defRPr/>
            </a:pPr>
            <a:r>
              <a:rPr lang="ar-JO" sz="3600" b="1" dirty="0">
                <a:solidFill>
                  <a:srgbClr val="FFFFFF"/>
                </a:solidFill>
                <a:effectLst>
                  <a:glow rad="228600">
                    <a:srgbClr val="000000">
                      <a:alpha val="96000"/>
                    </a:srgbClr>
                  </a:glow>
                </a:effectLst>
                <a:latin typeface="Arial" pitchFamily="-112" charset="0"/>
                <a:ea typeface="新細明體"/>
                <a:cs typeface="新細明體"/>
              </a:rPr>
              <a:t>مشروط</a:t>
            </a:r>
            <a:endParaRPr lang="en-US" sz="3600" b="1" dirty="0">
              <a:solidFill>
                <a:srgbClr val="FFFFFF"/>
              </a:solidFill>
              <a:effectLst>
                <a:glow rad="228600">
                  <a:srgbClr val="000000">
                    <a:alpha val="96000"/>
                  </a:srgbClr>
                </a:glow>
              </a:effectLst>
              <a:latin typeface="Arial" pitchFamily="-112" charset="0"/>
              <a:ea typeface="新細明體"/>
              <a:cs typeface="新細明體"/>
            </a:endParaRPr>
          </a:p>
        </p:txBody>
      </p:sp>
      <p:grpSp>
        <p:nvGrpSpPr>
          <p:cNvPr id="2" name="Group 16"/>
          <p:cNvGrpSpPr>
            <a:grpSpLocks/>
          </p:cNvGrpSpPr>
          <p:nvPr/>
        </p:nvGrpSpPr>
        <p:grpSpPr bwMode="auto">
          <a:xfrm>
            <a:off x="2536825" y="2565400"/>
            <a:ext cx="2971800" cy="2743200"/>
            <a:chOff x="1536" y="1584"/>
            <a:chExt cx="1872" cy="1728"/>
          </a:xfrm>
        </p:grpSpPr>
        <p:sp>
          <p:nvSpPr>
            <p:cNvPr id="775181" name="AutoShape 17"/>
            <p:cNvSpPr>
              <a:spLocks noChangeArrowheads="1"/>
            </p:cNvSpPr>
            <p:nvPr/>
          </p:nvSpPr>
          <p:spPr bwMode="auto">
            <a:xfrm flipH="1" flipV="1">
              <a:off x="1536" y="1584"/>
              <a:ext cx="1872" cy="1728"/>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algn="ct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38610" name="Text Box 18"/>
            <p:cNvSpPr txBox="1">
              <a:spLocks noChangeArrowheads="1"/>
            </p:cNvSpPr>
            <p:nvPr/>
          </p:nvSpPr>
          <p:spPr bwMode="auto">
            <a:xfrm>
              <a:off x="2550" y="1632"/>
              <a:ext cx="659" cy="98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CC"/>
                  </a:solidFill>
                  <a:latin typeface="Arial" pitchFamily="-112" charset="0"/>
                  <a:ea typeface="ＭＳ Ｐゴシック" pitchFamily="-112" charset="-128"/>
                  <a:cs typeface="ＭＳ Ｐゴシック" pitchFamily="-112" charset="-128"/>
                </a:rPr>
                <a:t>ثلاث</a:t>
              </a:r>
            </a:p>
            <a:p>
              <a:pPr algn="ctr" defTabSz="914400" eaLnBrk="0" fontAlgn="base" hangingPunct="0">
                <a:spcBef>
                  <a:spcPct val="0"/>
                </a:spcBef>
                <a:spcAft>
                  <a:spcPct val="0"/>
                </a:spcAft>
                <a:defRPr/>
              </a:pPr>
              <a:r>
                <a:rPr lang="ar-JO" sz="3200" b="1" dirty="0">
                  <a:solidFill>
                    <a:srgbClr val="FFFFCC"/>
                  </a:solidFill>
                  <a:latin typeface="Arial" pitchFamily="-112" charset="0"/>
                  <a:ea typeface="ＭＳ Ｐゴシック" pitchFamily="-112" charset="-128"/>
                  <a:cs typeface="ＭＳ Ｐゴシック" pitchFamily="-112" charset="-128"/>
                </a:rPr>
                <a:t>نظرات</a:t>
              </a:r>
            </a:p>
            <a:p>
              <a:pPr algn="ctr" defTabSz="914400" eaLnBrk="0" fontAlgn="base" hangingPunct="0">
                <a:spcBef>
                  <a:spcPct val="0"/>
                </a:spcBef>
                <a:spcAft>
                  <a:spcPct val="0"/>
                </a:spcAft>
                <a:defRPr/>
              </a:pPr>
              <a:r>
                <a:rPr lang="ar-JO" sz="3200" b="1" dirty="0">
                  <a:solidFill>
                    <a:srgbClr val="FFFFCC"/>
                  </a:solidFill>
                  <a:latin typeface="Arial" pitchFamily="-112" charset="0"/>
                  <a:ea typeface="ＭＳ Ｐゴシック" pitchFamily="-112" charset="-128"/>
                  <a:cs typeface="ＭＳ Ｐゴシック" pitchFamily="-112" charset="-128"/>
                </a:rPr>
                <a:t>حرفية</a:t>
              </a:r>
              <a:endParaRPr lang="en-US" sz="3200" b="1" dirty="0">
                <a:solidFill>
                  <a:srgbClr val="FFFFCC"/>
                </a:solidFill>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1483235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nodeType="afterGroup">
                            <p:stCondLst>
                              <p:cond delay="0"/>
                            </p:stCondLst>
                            <p:childTnLst>
                              <p:par>
                                <p:cTn id="46" presetID="2" presetClass="entr" presetSubtype="8" fill="hold" nodeType="afterEffect">
                                  <p:stCondLst>
                                    <p:cond delay="2000"/>
                                  </p:stCondLst>
                                  <p:childTnLst>
                                    <p:set>
                                      <p:cBhvr>
                                        <p:cTn id="47" dur="1" fill="hold">
                                          <p:stCondLst>
                                            <p:cond delay="0"/>
                                          </p:stCondLst>
                                        </p:cTn>
                                        <p:tgtEl>
                                          <p:spTgt spid="238605"/>
                                        </p:tgtEl>
                                        <p:attrNameLst>
                                          <p:attrName>style.visibility</p:attrName>
                                        </p:attrNameLst>
                                      </p:cBhvr>
                                      <p:to>
                                        <p:strVal val="visible"/>
                                      </p:to>
                                    </p:set>
                                    <p:anim calcmode="lin" valueType="num">
                                      <p:cBhvr additive="base">
                                        <p:cTn id="48" dur="500" fill="hold"/>
                                        <p:tgtEl>
                                          <p:spTgt spid="238605"/>
                                        </p:tgtEl>
                                        <p:attrNameLst>
                                          <p:attrName>ppt_x</p:attrName>
                                        </p:attrNameLst>
                                      </p:cBhvr>
                                      <p:tavLst>
                                        <p:tav tm="0">
                                          <p:val>
                                            <p:strVal val="0-#ppt_w/2"/>
                                          </p:val>
                                        </p:tav>
                                        <p:tav tm="100000">
                                          <p:val>
                                            <p:strVal val="#ppt_x"/>
                                          </p:val>
                                        </p:tav>
                                      </p:tavLst>
                                    </p:anim>
                                    <p:anim calcmode="lin" valueType="num">
                                      <p:cBhvr additive="base">
                                        <p:cTn id="49"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38611"/>
                                        </p:tgtEl>
                                        <p:attrNameLst>
                                          <p:attrName>style.visibility</p:attrName>
                                        </p:attrNameLst>
                                      </p:cBhvr>
                                      <p:to>
                                        <p:strVal val="visible"/>
                                      </p:to>
                                    </p:set>
                                    <p:anim calcmode="lin" valueType="num">
                                      <p:cBhvr additive="base">
                                        <p:cTn id="54" dur="500" fill="hold"/>
                                        <p:tgtEl>
                                          <p:spTgt spid="238611"/>
                                        </p:tgtEl>
                                        <p:attrNameLst>
                                          <p:attrName>ppt_x</p:attrName>
                                        </p:attrNameLst>
                                      </p:cBhvr>
                                      <p:tavLst>
                                        <p:tav tm="0">
                                          <p:val>
                                            <p:strVal val="0-#ppt_w/2"/>
                                          </p:val>
                                        </p:tav>
                                        <p:tav tm="100000">
                                          <p:val>
                                            <p:strVal val="#ppt_x"/>
                                          </p:val>
                                        </p:tav>
                                      </p:tavLst>
                                    </p:anim>
                                    <p:anim calcmode="lin" valueType="num">
                                      <p:cBhvr additive="base">
                                        <p:cTn id="55"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1028" descr="exterior_temple"/>
          <p:cNvPicPr>
            <a:picLocks noChangeAspect="1" noChangeArrowheads="1"/>
          </p:cNvPicPr>
          <p:nvPr/>
        </p:nvPicPr>
        <p:blipFill>
          <a:blip r:embed="rId3"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9266" name="Rectangle 1026"/>
          <p:cNvSpPr>
            <a:spLocks noGrp="1" noChangeArrowheads="1"/>
          </p:cNvSpPr>
          <p:nvPr>
            <p:ph type="ctrTitle"/>
          </p:nvPr>
        </p:nvSpPr>
        <p:spPr>
          <a:xfrm>
            <a:off x="508000" y="101529"/>
            <a:ext cx="7772400" cy="609600"/>
          </a:xfrm>
          <a:solidFill>
            <a:schemeClr val="bg1"/>
          </a:solidFill>
        </p:spPr>
        <p:txBody>
          <a:bodyPr/>
          <a:lstStyle/>
          <a:p>
            <a:pPr algn="ctr"/>
            <a:r>
              <a:rPr lang="ar-JO" b="1" dirty="0">
                <a:latin typeface="Arial" panose="020B0604020202020204" pitchFamily="34" charset="0"/>
                <a:ea typeface="新細明體" charset="0"/>
                <a:cs typeface="Arial" panose="020B0604020202020204" pitchFamily="34" charset="0"/>
              </a:rPr>
              <a:t>مشاكل في كلتا الحالتين</a:t>
            </a:r>
            <a:endParaRPr lang="en-US" dirty="0">
              <a:latin typeface="Arial" panose="020B0604020202020204" pitchFamily="34" charset="0"/>
              <a:ea typeface="新細明體" charset="0"/>
              <a:cs typeface="Arial" panose="020B0604020202020204" pitchFamily="34" charset="0"/>
            </a:endParaRPr>
          </a:p>
        </p:txBody>
      </p:sp>
      <p:pic>
        <p:nvPicPr>
          <p:cNvPr id="779267" name="Picture 1029" descr="Cross-4"/>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9268" name="Picture 1030" descr="templesacrifices"/>
          <p:cNvPicPr>
            <a:picLocks noChangeAspect="1" noChangeArrowheads="1"/>
          </p:cNvPicPr>
          <p:nvPr/>
        </p:nvPicPr>
        <p:blipFill>
          <a:blip r:embed="rId5"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038600" cy="255454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algn="r" defTabSz="914400" eaLnBrk="0" fontAlgn="base" hangingPunct="0">
              <a:spcBef>
                <a:spcPct val="0"/>
              </a:spcBef>
              <a:spcAft>
                <a:spcPct val="0"/>
              </a:spcAft>
              <a:defRPr/>
            </a:pPr>
            <a:r>
              <a:rPr lang="ar-JO" sz="4000" b="1" u="sng" dirty="0">
                <a:solidFill>
                  <a:srgbClr val="FFFFFF"/>
                </a:solidFill>
                <a:latin typeface="Arial" panose="020B0604020202020204" pitchFamily="34" charset="0"/>
                <a:ea typeface="新細明體"/>
                <a:cs typeface="Arial" panose="020B0604020202020204" pitchFamily="34" charset="0"/>
              </a:rPr>
              <a:t>قبل الألفية :</a:t>
            </a:r>
            <a:r>
              <a:rPr lang="en-US" sz="4000" b="1" dirty="0">
                <a:solidFill>
                  <a:srgbClr val="FFFFFF"/>
                </a:solidFill>
                <a:latin typeface="Arial" panose="020B0604020202020204" pitchFamily="34" charset="0"/>
                <a:ea typeface="新細明體"/>
                <a:cs typeface="Arial" panose="020B0604020202020204" pitchFamily="34" charset="0"/>
              </a:rPr>
              <a:t> </a:t>
            </a:r>
          </a:p>
          <a:p>
            <a:pPr algn="r" defTabSz="914400" eaLnBrk="0" fontAlgn="base" hangingPunct="0">
              <a:spcBef>
                <a:spcPct val="0"/>
              </a:spcBef>
              <a:spcAft>
                <a:spcPct val="0"/>
              </a:spcAft>
              <a:defRPr/>
            </a:pPr>
            <a:r>
              <a:rPr lang="ar-JO" sz="4000" b="1" dirty="0">
                <a:solidFill>
                  <a:srgbClr val="FFFFFF"/>
                </a:solidFill>
                <a:latin typeface="Arial" panose="020B0604020202020204" pitchFamily="34" charset="0"/>
                <a:ea typeface="新細明體"/>
                <a:cs typeface="Arial" panose="020B0604020202020204" pitchFamily="34" charset="0"/>
              </a:rPr>
              <a:t>ذبائح عن الخطية </a:t>
            </a:r>
          </a:p>
          <a:p>
            <a:pPr algn="r" defTabSz="914400" eaLnBrk="0" fontAlgn="base" hangingPunct="0">
              <a:spcBef>
                <a:spcPct val="0"/>
              </a:spcBef>
              <a:spcAft>
                <a:spcPct val="0"/>
              </a:spcAft>
              <a:defRPr/>
            </a:pPr>
            <a:r>
              <a:rPr lang="ar-JO" sz="4000" b="1" dirty="0">
                <a:solidFill>
                  <a:srgbClr val="FFFFFF"/>
                </a:solidFill>
                <a:latin typeface="Arial" panose="020B0604020202020204" pitchFamily="34" charset="0"/>
                <a:ea typeface="新細明體"/>
                <a:cs typeface="Arial" panose="020B0604020202020204" pitchFamily="34" charset="0"/>
              </a:rPr>
              <a:t>(حز 40: 39) في ضوء موت المسيح</a:t>
            </a:r>
            <a:endParaRPr lang="en-US" sz="4000" b="1" dirty="0">
              <a:solidFill>
                <a:srgbClr val="FFFFFF"/>
              </a:solidFill>
              <a:latin typeface="Arial" panose="020B0604020202020204" pitchFamily="34" charset="0"/>
              <a:ea typeface="新細明體"/>
              <a:cs typeface="Arial" panose="020B0604020202020204" pitchFamily="34" charset="0"/>
            </a:endParaRPr>
          </a:p>
        </p:txBody>
      </p:sp>
      <p:sp>
        <p:nvSpPr>
          <p:cNvPr id="240648" name="Text Box 1032"/>
          <p:cNvSpPr txBox="1">
            <a:spLocks noChangeArrowheads="1"/>
          </p:cNvSpPr>
          <p:nvPr/>
        </p:nvSpPr>
        <p:spPr bwMode="auto">
          <a:xfrm>
            <a:off x="4527550" y="3047640"/>
            <a:ext cx="3886200" cy="3170099"/>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lgn="r" defTabSz="914400" eaLnBrk="0" fontAlgn="base" hangingPunct="0">
              <a:spcBef>
                <a:spcPct val="0"/>
              </a:spcBef>
              <a:spcAft>
                <a:spcPct val="0"/>
              </a:spcAft>
              <a:defRPr/>
            </a:pPr>
            <a:r>
              <a:rPr lang="ar-JO" sz="4000" b="1" u="sng" dirty="0">
                <a:solidFill>
                  <a:schemeClr val="bg1"/>
                </a:solidFill>
                <a:effectLst>
                  <a:glow rad="228600">
                    <a:srgbClr val="FCFEFD">
                      <a:alpha val="67321"/>
                    </a:srgbClr>
                  </a:glow>
                </a:effectLst>
                <a:latin typeface="Arial" panose="020B0604020202020204" pitchFamily="34" charset="0"/>
                <a:ea typeface="新細明體"/>
                <a:cs typeface="Arial" panose="020B0604020202020204" pitchFamily="34" charset="0"/>
              </a:rPr>
              <a:t>اللاألفية :</a:t>
            </a:r>
            <a:r>
              <a:rPr lang="en-US" sz="4000" b="1" dirty="0">
                <a:solidFill>
                  <a:schemeClr val="bg1"/>
                </a:solidFill>
                <a:effectLst>
                  <a:glow rad="228600">
                    <a:srgbClr val="FCFEFD">
                      <a:alpha val="67321"/>
                    </a:srgbClr>
                  </a:glow>
                </a:effectLst>
                <a:latin typeface="Arial" panose="020B0604020202020204" pitchFamily="34" charset="0"/>
                <a:ea typeface="新細明體"/>
                <a:cs typeface="Arial" panose="020B0604020202020204" pitchFamily="34" charset="0"/>
              </a:rPr>
              <a:t> </a:t>
            </a:r>
            <a:br>
              <a:rPr lang="en-US" sz="4000" b="1" dirty="0">
                <a:solidFill>
                  <a:schemeClr val="bg1"/>
                </a:solidFill>
                <a:effectLst>
                  <a:glow rad="228600">
                    <a:srgbClr val="FCFEFD">
                      <a:alpha val="67321"/>
                    </a:srgbClr>
                  </a:glow>
                </a:effectLst>
                <a:latin typeface="Arial" panose="020B0604020202020204" pitchFamily="34" charset="0"/>
                <a:ea typeface="新細明體"/>
                <a:cs typeface="Arial" panose="020B0604020202020204" pitchFamily="34" charset="0"/>
              </a:rPr>
            </a:br>
            <a:r>
              <a:rPr lang="ar-JO" sz="4000" b="1" dirty="0">
                <a:solidFill>
                  <a:schemeClr val="bg1"/>
                </a:solidFill>
                <a:effectLst>
                  <a:glow rad="228600">
                    <a:srgbClr val="FCFEFD">
                      <a:alpha val="67321"/>
                    </a:srgbClr>
                  </a:glow>
                </a:effectLst>
                <a:latin typeface="Arial" panose="020B0604020202020204" pitchFamily="34" charset="0"/>
                <a:cs typeface="Arial" panose="020B0604020202020204" pitchFamily="34" charset="0"/>
              </a:rPr>
              <a:t>التخلي عن التأويل الطبيعي للبوابات والأبواب والجدران والأضاحي</a:t>
            </a:r>
            <a:endParaRPr lang="en-US" sz="4000" b="1" dirty="0">
              <a:solidFill>
                <a:schemeClr val="bg1"/>
              </a:solidFill>
              <a:effectLst>
                <a:glow rad="228600">
                  <a:srgbClr val="FCFEFD">
                    <a:alpha val="67321"/>
                  </a:srgbClr>
                </a:glow>
              </a:effectLst>
              <a:latin typeface="Arial" panose="020B0604020202020204" pitchFamily="34" charset="0"/>
              <a:ea typeface="新細明體"/>
              <a:cs typeface="Arial" panose="020B0604020202020204" pitchFamily="34" charset="0"/>
            </a:endParaRPr>
          </a:p>
        </p:txBody>
      </p:sp>
      <p:sp>
        <p:nvSpPr>
          <p:cNvPr id="118792"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9273" name="Text Box 103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CC"/>
                </a:solidFill>
                <a:latin typeface="Arial" panose="020B0604020202020204" pitchFamily="34" charset="0"/>
                <a:ea typeface="新細明體" charset="0"/>
                <a:cs typeface="Arial" panose="020B0604020202020204" pitchFamily="34" charset="0"/>
              </a:rPr>
              <a:t>525</a:t>
            </a:r>
            <a:endParaRPr lang="en-US" b="1" dirty="0">
              <a:solidFill>
                <a:srgbClr val="FFCC66"/>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5700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780290" name="Rectangle 3"/>
          <p:cNvSpPr>
            <a:spLocks noGrp="1" noChangeArrowheads="1"/>
          </p:cNvSpPr>
          <p:nvPr>
            <p:ph type="ctrTitle"/>
          </p:nvPr>
        </p:nvSpPr>
        <p:spPr>
          <a:xfrm>
            <a:off x="0" y="0"/>
            <a:ext cx="9144000" cy="762000"/>
          </a:xfrm>
          <a:solidFill>
            <a:schemeClr val="bg1"/>
          </a:solidFill>
        </p:spPr>
        <p:txBody>
          <a:bodyPr/>
          <a:lstStyle/>
          <a:p>
            <a:pPr algn="ctr"/>
            <a:r>
              <a:rPr lang="ar-JO" b="1" dirty="0">
                <a:latin typeface="Arial" charset="0"/>
                <a:ea typeface="新細明體" charset="0"/>
              </a:rPr>
              <a:t>لماذا الذبائح في الألفية ؟</a:t>
            </a:r>
            <a:endParaRPr lang="en-US" b="1" dirty="0">
              <a:latin typeface="Arial" charset="0"/>
              <a:ea typeface="新細明體" charset="0"/>
            </a:endParaRPr>
          </a:p>
        </p:txBody>
      </p:sp>
      <p:pic>
        <p:nvPicPr>
          <p:cNvPr id="119811"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0292"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itchFamily="-112" charset="0"/>
                <a:ea typeface="新細明體"/>
                <a:cs typeface="新細明體"/>
              </a:rPr>
              <a:t>قبل الصليب :</a:t>
            </a:r>
            <a:b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ar-JO"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النظر </a:t>
            </a:r>
            <a:r>
              <a:rPr kumimoji="0" lang="ar-JO" sz="3600" b="1" i="0" u="none" strike="noStrike" kern="1200" cap="none" spc="0" normalizeH="0" baseline="0" noProof="0" dirty="0">
                <a:ln>
                  <a:noFill/>
                </a:ln>
                <a:solidFill>
                  <a:srgbClr val="FFFF00"/>
                </a:solidFill>
                <a:effectLst/>
                <a:uLnTx/>
                <a:uFillTx/>
                <a:latin typeface="Arial" pitchFamily="-112" charset="0"/>
                <a:ea typeface="新細明體"/>
                <a:cs typeface="新細明體"/>
              </a:rPr>
              <a:t>للأمام</a:t>
            </a:r>
            <a:r>
              <a:rPr kumimoji="0" lang="ar-JO"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نحو موت المسيح</a:t>
            </a:r>
            <a:endPar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endParaRPr>
          </a:p>
        </p:txBody>
      </p:sp>
      <p:pic>
        <p:nvPicPr>
          <p:cNvPr id="261127"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itchFamily="-112" charset="0"/>
                <a:ea typeface="新細明體"/>
                <a:cs typeface="新細明體"/>
              </a:rPr>
              <a:t>بعد الصليب :</a:t>
            </a:r>
            <a:b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ar-JO"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النظر </a:t>
            </a:r>
            <a:r>
              <a:rPr kumimoji="0" lang="ar-JO" sz="3600" b="1" i="0" u="none" strike="noStrike" kern="1200" cap="none" spc="0" normalizeH="0" baseline="0" noProof="0" dirty="0">
                <a:ln>
                  <a:noFill/>
                </a:ln>
                <a:solidFill>
                  <a:srgbClr val="FFFF00"/>
                </a:solidFill>
                <a:effectLst/>
                <a:uLnTx/>
                <a:uFillTx/>
                <a:latin typeface="Arial" pitchFamily="-112" charset="0"/>
                <a:ea typeface="新細明體"/>
                <a:cs typeface="新細明體"/>
              </a:rPr>
              <a:t>للخلف</a:t>
            </a:r>
            <a:r>
              <a:rPr kumimoji="0" lang="ar-JO"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نحو موت المسيح</a:t>
            </a:r>
            <a:endPar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endParaRP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261131" name="Text Box 11"/>
          <p:cNvSpPr txBox="1">
            <a:spLocks noChangeArrowheads="1"/>
          </p:cNvSpPr>
          <p:nvPr/>
        </p:nvSpPr>
        <p:spPr bwMode="auto">
          <a:xfrm>
            <a:off x="228600" y="4800600"/>
            <a:ext cx="8686800" cy="1815882"/>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i="0" u="sng"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ثيوقراطي</a:t>
            </a:r>
            <a:r>
              <a:rPr kumimoji="0" lang="ar-JO"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 مثل الاعتراف بالخطيئة (1 يوحنا 1: 9)</a:t>
            </a:r>
            <a:endParaRPr kumimoji="0" lang="en-US"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endParaRPr>
          </a:p>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i="0" u="sng"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الذكرى</a:t>
            </a:r>
            <a:r>
              <a:rPr kumimoji="0" lang="ar-JO"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 مثل العشاء الرباني الذي ينظر إلى الوراء</a:t>
            </a:r>
            <a:endParaRPr kumimoji="0" lang="en-US"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endParaRPr>
          </a:p>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قدم </a:t>
            </a:r>
            <a:r>
              <a:rPr kumimoji="0" lang="ar-JO" sz="2800" b="1" i="0" u="sng"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بولس</a:t>
            </a:r>
            <a:r>
              <a:rPr kumimoji="0" lang="ar-JO"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 ذبيحة هيكل في عام 57 م (أع </a:t>
            </a:r>
            <a:r>
              <a:rPr kumimoji="0" lang="en-US"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26:21</a:t>
            </a:r>
            <a:r>
              <a:rPr kumimoji="0" lang="ar-JO"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 دون أن يرى مشكلة الانحراف</a:t>
            </a:r>
            <a:endParaRPr kumimoji="0" lang="en-US" sz="2800" b="1" i="0" u="none" strike="noStrike" kern="1200" cap="none" spc="0" normalizeH="0" baseline="0" noProof="0" dirty="0">
              <a:ln>
                <a:noFill/>
              </a:ln>
              <a:solidFill>
                <a:srgbClr val="FCFEFD"/>
              </a:solidFill>
              <a:effectLst/>
              <a:uLnTx/>
              <a:uFillTx/>
              <a:latin typeface="Arial" pitchFamily="34" charset="0"/>
              <a:ea typeface="新細明體" charset="0"/>
              <a:cs typeface="Arial" pitchFamily="34" charset="0"/>
            </a:endParaRPr>
          </a:p>
        </p:txBody>
      </p:sp>
      <p:sp>
        <p:nvSpPr>
          <p:cNvPr id="780299" name="Text Box 12"/>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charset="0"/>
                <a:ea typeface="新細明體" charset="0"/>
                <a:cs typeface="新細明體" charset="0"/>
              </a:rPr>
              <a:t>527</a:t>
            </a:r>
            <a:endParaRPr kumimoji="0" lang="en-US" sz="2400" b="1" i="0" u="none" strike="noStrike" kern="1200" cap="none" spc="0" normalizeH="0" baseline="0" noProof="0" dirty="0">
              <a:ln>
                <a:noFill/>
              </a:ln>
              <a:solidFill>
                <a:srgbClr val="FFCC66"/>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980767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98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112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61130"/>
                                        </p:tgtEl>
                                        <p:attrNameLst>
                                          <p:attrName>style.visibility</p:attrName>
                                        </p:attrNameLst>
                                      </p:cBhvr>
                                      <p:to>
                                        <p:strVal val="visible"/>
                                      </p:to>
                                    </p:set>
                                    <p:animEffect transition="in" filter="wipe(right)">
                                      <p:cBhvr>
                                        <p:cTn id="22" dur="500"/>
                                        <p:tgtEl>
                                          <p:spTgt spid="261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bg/>
                                          </p:spTgt>
                                        </p:tgtEl>
                                        <p:attrNameLst>
                                          <p:attrName>style.visibility</p:attrName>
                                        </p:attrNameLst>
                                      </p:cBhvr>
                                      <p:to>
                                        <p:strVal val="visible"/>
                                      </p:to>
                                    </p:set>
                                    <p:animEffect transition="in" filter="dissolve">
                                      <p:cBhvr>
                                        <p:cTn id="27" dur="500"/>
                                        <p:tgtEl>
                                          <p:spTgt spid="261131">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1131">
                                            <p:txEl>
                                              <p:pRg st="0" end="0"/>
                                            </p:txEl>
                                          </p:spTgt>
                                        </p:tgtEl>
                                        <p:attrNameLst>
                                          <p:attrName>style.visibility</p:attrName>
                                        </p:attrNameLst>
                                      </p:cBhvr>
                                      <p:to>
                                        <p:strVal val="visible"/>
                                      </p:to>
                                    </p:set>
                                    <p:animEffect transition="in" filter="dissolve">
                                      <p:cBhvr>
                                        <p:cTn id="30" dur="500"/>
                                        <p:tgtEl>
                                          <p:spTgt spid="26113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1131">
                                            <p:txEl>
                                              <p:pRg st="1" end="1"/>
                                            </p:txEl>
                                          </p:spTgt>
                                        </p:tgtEl>
                                        <p:attrNameLst>
                                          <p:attrName>style.visibility</p:attrName>
                                        </p:attrNameLst>
                                      </p:cBhvr>
                                      <p:to>
                                        <p:strVal val="visible"/>
                                      </p:to>
                                    </p:set>
                                    <p:animEffect transition="in" filter="dissolve">
                                      <p:cBhvr>
                                        <p:cTn id="35" dur="500"/>
                                        <p:tgtEl>
                                          <p:spTgt spid="26113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1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31" grpId="0" uiExpand="1" build="p"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47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622911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النهر من هيكل حزقيال</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47: 1-12</a:t>
            </a:r>
            <a:r>
              <a:rPr lang="en-US" sz="3600" b="1" dirty="0">
                <a:effectLst>
                  <a:glow rad="127000">
                    <a:schemeClr val="tx1"/>
                  </a:glow>
                </a:effectLst>
                <a:latin typeface="Arial" charset="0"/>
                <a:ea typeface="ＭＳ Ｐゴシック" charset="0"/>
                <a:cs typeface="ＭＳ Ｐゴシック" charset="0"/>
              </a:rPr>
              <a:t>)</a:t>
            </a:r>
          </a:p>
        </p:txBody>
      </p:sp>
      <p:pic>
        <p:nvPicPr>
          <p:cNvPr id="8058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57338"/>
            <a:ext cx="8769350" cy="505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33787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 y="-1556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charset="0"/>
                <a:ea typeface="新細明體" charset="0"/>
              </a:rPr>
              <a:t>النهر و الأرض (47: 1)</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FF"/>
                </a:solidFill>
                <a:ea typeface="新細明體" charset="0"/>
                <a:cs typeface="新細明體" charset="0"/>
              </a:rPr>
              <a:t>519</a:t>
            </a:r>
            <a:endParaRPr lang="en-US" b="1" dirty="0">
              <a:solidFill>
                <a:srgbClr val="FFFFFF"/>
              </a:solidFill>
              <a:ea typeface="新細明體" charset="0"/>
              <a:cs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877272"/>
            <a:ext cx="9144000" cy="43204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cs typeface="Arial" charset="0"/>
              </a:rPr>
              <a:t>النهر الذي ينبع من الجهة الجنوبية لمدخل الهيكل</a:t>
            </a:r>
            <a:endParaRPr lang="en-US" b="1" dirty="0">
              <a:solidFill>
                <a:srgbClr val="FFFFFF"/>
              </a:solidFill>
              <a:cs typeface="Arial" charset="0"/>
            </a:endParaRPr>
          </a:p>
        </p:txBody>
      </p:sp>
    </p:spTree>
    <p:extLst>
      <p:ext uri="{BB962C8B-B14F-4D97-AF65-F5344CB8AC3E}">
        <p14:creationId xmlns:p14="http://schemas.microsoft.com/office/powerpoint/2010/main" val="2377273897"/>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7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076056" y="1484784"/>
            <a:ext cx="3960440"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و عند خروج الرجل نحو المشرق و الخيط بيده قاس ألف ذراع و عبرني في المياه و المياه إلى الكعبين</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ar-JO" sz="3600" b="1" dirty="0">
                <a:solidFill>
                  <a:srgbClr val="FFFFFF"/>
                </a:solidFill>
                <a:effectLst>
                  <a:glow rad="127000">
                    <a:srgbClr val="000000"/>
                  </a:glow>
                </a:effectLst>
                <a:latin typeface="Arial" charset="0"/>
                <a:ea typeface="ＭＳ Ｐゴシック" charset="0"/>
                <a:cs typeface="ＭＳ Ｐゴシック" charset="0"/>
              </a:rPr>
              <a:t>حز 47: 3</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799853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25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1507947"/>
            <a:ext cx="4139952"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ثم قاس ألفاً و عبرني في المياه و المياه إلى الركبتين</a:t>
            </a:r>
          </a:p>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ar-JO" sz="3600" b="1" dirty="0">
                <a:solidFill>
                  <a:srgbClr val="FFFFFF"/>
                </a:solidFill>
                <a:effectLst>
                  <a:glow rad="127000">
                    <a:srgbClr val="000000"/>
                  </a:glow>
                </a:effectLst>
                <a:latin typeface="Arial" charset="0"/>
                <a:ea typeface="ＭＳ Ｐゴシック" charset="0"/>
                <a:cs typeface="ＭＳ Ｐゴシック" charset="0"/>
              </a:rPr>
              <a:t>حز 47: 4أ</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69228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خطوات نحو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90"/>
                </a:solidFill>
                <a:latin typeface="Helvetica Neue Black Condensed"/>
                <a:ea typeface="ＭＳ Ｐゴシック" charset="0"/>
                <a:cs typeface="Helvetica Neue Black Condensed"/>
              </a:rPr>
              <a:t>اعترف</a:t>
            </a:r>
            <a:endParaRPr lang="en-US" sz="4000" spc="-100" dirty="0">
              <a:solidFill>
                <a:srgbClr val="000090"/>
              </a:solidFill>
              <a:latin typeface="Helvetica Neue Black Condensed"/>
              <a:ea typeface="ＭＳ Ｐゴシック" charset="0"/>
              <a:cs typeface="Helvetica Neue Black Condensed"/>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i="1" dirty="0">
                <a:solidFill>
                  <a:srgbClr val="FFFFFF"/>
                </a:solidFill>
                <a:effectLst>
                  <a:glow rad="241300">
                    <a:srgbClr val="000000"/>
                  </a:glow>
                </a:effectLst>
                <a:latin typeface="Arial" charset="0"/>
                <a:ea typeface="ＭＳ Ｐゴシック" charset="0"/>
                <a:cs typeface="ＭＳ Ｐゴシック" charset="0"/>
              </a:rPr>
              <a:t>1- </a:t>
            </a:r>
            <a:r>
              <a:rPr lang="ar-JO" b="1" i="1" dirty="0">
                <a:solidFill>
                  <a:srgbClr val="FFFF00"/>
                </a:solidFill>
                <a:effectLst>
                  <a:glow rad="241300">
                    <a:srgbClr val="000000"/>
                  </a:glow>
                </a:effectLst>
                <a:latin typeface="Arial" charset="0"/>
                <a:ea typeface="ＭＳ Ｐゴシック" charset="0"/>
                <a:cs typeface="ＭＳ Ｐゴシック" charset="0"/>
              </a:rPr>
              <a:t>اعترف</a:t>
            </a:r>
            <a:r>
              <a:rPr lang="ar-JO" b="1" i="1" dirty="0">
                <a:solidFill>
                  <a:srgbClr val="FFFFFF"/>
                </a:solidFill>
                <a:effectLst>
                  <a:glow rad="241300">
                    <a:srgbClr val="000000"/>
                  </a:glow>
                </a:effectLst>
                <a:latin typeface="Arial" charset="0"/>
                <a:ea typeface="ＭＳ Ｐゴシック" charset="0"/>
                <a:cs typeface="ＭＳ Ｐゴシック" charset="0"/>
              </a:rPr>
              <a:t> أن مجد الله قد غادر</a:t>
            </a:r>
          </a:p>
          <a:p>
            <a:pPr defTabSz="914400">
              <a:defRPr/>
            </a:pPr>
            <a:r>
              <a:rPr lang="ar-JO" b="1" i="1" dirty="0">
                <a:solidFill>
                  <a:srgbClr val="FFFFFF"/>
                </a:solidFill>
                <a:effectLst>
                  <a:glow rad="241300">
                    <a:srgbClr val="000000"/>
                  </a:glow>
                </a:effectLst>
                <a:latin typeface="Arial" charset="0"/>
                <a:ea typeface="ＭＳ Ｐゴシック" charset="0"/>
                <a:cs typeface="ＭＳ Ｐゴシック" charset="0"/>
              </a:rPr>
              <a:t>(حز 1-24)</a:t>
            </a:r>
            <a:r>
              <a:rPr lang="en-US" b="1" i="1" dirty="0">
                <a:solidFill>
                  <a:srgbClr val="FFFFFF"/>
                </a:solidFill>
                <a:effectLst>
                  <a:glow rad="2413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82854777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1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179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4973578" y="4324379"/>
            <a:ext cx="4139952" cy="2501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ثم قاس ألفاً و عبرني و المياه إلى الحقوين</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ar-JO" sz="3600" b="1" dirty="0">
                <a:solidFill>
                  <a:srgbClr val="FFFFFF"/>
                </a:solidFill>
                <a:effectLst>
                  <a:glow rad="127000">
                    <a:srgbClr val="000000"/>
                  </a:glow>
                </a:effectLst>
                <a:latin typeface="Arial" charset="0"/>
                <a:ea typeface="ＭＳ Ｐゴシック" charset="0"/>
                <a:cs typeface="ＭＳ Ｐゴシック" charset="0"/>
              </a:rPr>
              <a:t>حز 47: 4ب</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336235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208631" y="-8776"/>
            <a:ext cx="3923928" cy="68667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ثم قاس ألفاً و إذا بنهر لم أستطع عبوره لأن المياه طمت مياه سباحة نهر لا يعبر</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ar-JO" sz="3600" b="1" dirty="0">
                <a:solidFill>
                  <a:srgbClr val="FFFFFF"/>
                </a:solidFill>
                <a:effectLst>
                  <a:glow rad="127000">
                    <a:srgbClr val="000000"/>
                  </a:glow>
                </a:effectLst>
                <a:latin typeface="Arial" charset="0"/>
                <a:ea typeface="ＭＳ Ｐゴシック" charset="0"/>
                <a:cs typeface="ＭＳ Ｐゴシック" charset="0"/>
              </a:rPr>
              <a:t>حز 47: 5</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2770437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48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9621136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b="1" dirty="0">
                <a:solidFill>
                  <a:schemeClr val="bg1"/>
                </a:solidFill>
                <a:latin typeface="Arial" charset="0"/>
              </a:rPr>
              <a:t>حدود الأرض الموعودة لإبراهيم</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04227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الهند</a:t>
            </a:r>
            <a:endParaRPr lang="en-US" sz="4400" b="1" dirty="0">
              <a:solidFill>
                <a:srgbClr val="FFFFFF"/>
              </a:solidFill>
              <a:effectLst>
                <a:glow rad="203200">
                  <a:srgbClr val="000514">
                    <a:alpha val="88000"/>
                  </a:srgbClr>
                </a:glow>
              </a:effectLst>
              <a:latin typeface="Arial"/>
              <a:cs typeface="Arial"/>
            </a:endParaRP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812297" y="4139157"/>
            <a:ext cx="5426959" cy="1815882"/>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sz="2800" b="1" u="sng" dirty="0">
                <a:solidFill>
                  <a:srgbClr val="FFFFFF"/>
                </a:solidFill>
                <a:effectLst>
                  <a:outerShdw blurRad="38100" dist="38100" dir="2700000" algn="tl">
                    <a:srgbClr val="000000"/>
                  </a:outerShdw>
                </a:effectLst>
                <a:cs typeface="Arial" charset="0"/>
              </a:rPr>
              <a:t>تكوين 15: 18</a:t>
            </a:r>
            <a:endParaRPr lang="en-US" sz="2800" b="1" u="sng" dirty="0">
              <a:solidFill>
                <a:srgbClr val="FFFFFF"/>
              </a:solidFill>
              <a:effectLst>
                <a:outerShdw blurRad="38100" dist="38100" dir="2700000" algn="tl">
                  <a:srgbClr val="000000"/>
                </a:outerShdw>
              </a:effectLst>
              <a:cs typeface="Arial" charset="0"/>
            </a:endParaRPr>
          </a:p>
          <a:p>
            <a:pPr algn="r" defTabSz="914400" eaLnBrk="0" fontAlgn="base" hangingPunct="0">
              <a:spcBef>
                <a:spcPct val="0"/>
              </a:spcBef>
              <a:spcAft>
                <a:spcPct val="0"/>
              </a:spcAft>
              <a:defRPr/>
            </a:pPr>
            <a:r>
              <a:rPr lang="ar-JO" sz="2800" b="1" dirty="0">
                <a:solidFill>
                  <a:srgbClr val="FFFFFF"/>
                </a:solidFill>
                <a:effectLst>
                  <a:outerShdw blurRad="38100" dist="38100" dir="2700000" algn="tl">
                    <a:srgbClr val="000000"/>
                  </a:outerShdw>
                </a:effectLst>
                <a:cs typeface="Arial" charset="0"/>
              </a:rPr>
              <a:t>في ذلك اليوم قطع الرب ميثاقاً قائلاً لنسلك أعطي هذه الأرض من نهر مصر إلى النهر الكبير نهر الفرات</a:t>
            </a:r>
            <a:endParaRPr lang="en-US" sz="2800" b="1" dirty="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106311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لبنان</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إسرائيل</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مصر</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سوريا</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400" b="1" dirty="0">
                <a:solidFill>
                  <a:srgbClr val="FFFFFF"/>
                </a:solidFill>
                <a:effectLst>
                  <a:glow rad="203200">
                    <a:srgbClr val="000514">
                      <a:alpha val="88000"/>
                    </a:srgbClr>
                  </a:glow>
                </a:effectLst>
                <a:latin typeface="Arial"/>
                <a:cs typeface="Arial"/>
              </a:rPr>
              <a:t>الأردن</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defRPr/>
            </a:pPr>
            <a:r>
              <a:rPr lang="ar-JO" b="1" kern="0" dirty="0">
                <a:solidFill>
                  <a:srgbClr val="FFFFFF"/>
                </a:solidFill>
              </a:rPr>
              <a:t>531ج</a:t>
            </a:r>
            <a:endParaRPr lang="en-US" b="1" kern="0" dirty="0">
              <a:solidFill>
                <a:srgbClr val="FFFFFF"/>
              </a:solidFill>
            </a:endParaRPr>
          </a:p>
        </p:txBody>
      </p:sp>
    </p:spTree>
    <p:extLst>
      <p:ext uri="{BB962C8B-B14F-4D97-AF65-F5344CB8AC3E}">
        <p14:creationId xmlns:p14="http://schemas.microsoft.com/office/powerpoint/2010/main" val="21807140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12"/>
            <a:ext cx="5039591" cy="6858000"/>
          </a:xfrm>
          <a:prstGeom prst="rect">
            <a:avLst/>
          </a:prstGeom>
        </p:spPr>
      </p:pic>
      <p:sp>
        <p:nvSpPr>
          <p:cNvPr id="748545" name="Rectangle 2"/>
          <p:cNvSpPr>
            <a:spLocks noGrp="1" noChangeArrowheads="1"/>
          </p:cNvSpPr>
          <p:nvPr>
            <p:ph type="title"/>
          </p:nvPr>
        </p:nvSpPr>
        <p:spPr>
          <a:xfrm>
            <a:off x="0" y="-243407"/>
            <a:ext cx="4067944" cy="1656184"/>
          </a:xfrm>
          <a:noFill/>
        </p:spPr>
        <p:txBody>
          <a:bodyPr anchor="ctr"/>
          <a:lstStyle/>
          <a:p>
            <a:pPr eaLnBrk="1" hangingPunct="1"/>
            <a:r>
              <a:rPr lang="ar-JO" sz="3200" b="1" dirty="0">
                <a:solidFill>
                  <a:srgbClr val="FFFFFF"/>
                </a:solidFill>
                <a:effectLst>
                  <a:glow rad="228600">
                    <a:schemeClr val="tx1"/>
                  </a:glow>
                </a:effectLst>
                <a:latin typeface="Arial" charset="0"/>
                <a:ea typeface="新細明體" charset="0"/>
              </a:rPr>
              <a:t>أقسام الأرض</a:t>
            </a:r>
            <a:br>
              <a:rPr lang="ar-JO" sz="3200" b="1" dirty="0">
                <a:solidFill>
                  <a:srgbClr val="FFFFFF"/>
                </a:solidFill>
                <a:effectLst>
                  <a:glow rad="228600">
                    <a:schemeClr val="tx1"/>
                  </a:glow>
                </a:effectLst>
                <a:latin typeface="Arial" charset="0"/>
                <a:ea typeface="新細明體" charset="0"/>
              </a:rPr>
            </a:br>
            <a:r>
              <a:rPr lang="en-US" sz="3200" b="1" dirty="0">
                <a:solidFill>
                  <a:srgbClr val="FFFFFF"/>
                </a:solidFill>
                <a:effectLst>
                  <a:glow rad="228600">
                    <a:schemeClr val="tx1"/>
                  </a:glow>
                </a:effectLst>
                <a:latin typeface="Arial" charset="0"/>
                <a:ea typeface="新細明體" charset="0"/>
              </a:rPr>
              <a:t>(</a:t>
            </a:r>
            <a:r>
              <a:rPr lang="ar-JO" sz="3200" b="1" dirty="0">
                <a:solidFill>
                  <a:srgbClr val="FFFFFF"/>
                </a:solidFill>
                <a:effectLst>
                  <a:glow rad="228600">
                    <a:schemeClr val="tx1"/>
                  </a:glow>
                </a:effectLst>
                <a:latin typeface="Arial" charset="0"/>
                <a:ea typeface="新細明體" charset="0"/>
              </a:rPr>
              <a:t>48: 1-7</a:t>
            </a:r>
            <a:r>
              <a:rPr lang="en-US" sz="3200" b="1" dirty="0">
                <a:solidFill>
                  <a:srgbClr val="FFFFFF"/>
                </a:solidFill>
                <a:effectLst>
                  <a:glow rad="228600">
                    <a:schemeClr val="tx1"/>
                  </a:glow>
                </a:effectLst>
                <a:latin typeface="Arial" charset="0"/>
                <a:ea typeface="新細明體" charset="0"/>
              </a:rPr>
              <a:t>)</a:t>
            </a:r>
            <a:endParaRPr lang="en-US" sz="32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5004048" y="620688"/>
            <a:ext cx="4139952" cy="56886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chemeClr val="bg1"/>
                </a:solidFill>
                <a:latin typeface="Arial" pitchFamily="34" charset="0"/>
                <a:cs typeface="Arial" pitchFamily="34" charset="0"/>
              </a:rPr>
              <a:t>تتجه أجزاء من الأرض لقبائل إسرائيل مباشرة من الشرق إلى الغرب. لم أحاول تقديم حدود دقيقة ، لكني أحاول إظهار الترتيب العام للأجزاء القبلية. على سبيل المثال ، من المحتمل أن تكون مرتفعات الجولان داخل حدود إسرائيل ، على الرغم من أن الصورة لا تظهرها على هذا النحو.</a:t>
            </a:r>
            <a:endParaRPr lang="en-US" b="1" dirty="0">
              <a:solidFill>
                <a:schemeClr val="bg1"/>
              </a:solidFill>
              <a:latin typeface="Arial" pitchFamily="34" charset="0"/>
              <a:cs typeface="Arial" pitchFamily="34" charset="0"/>
            </a:endParaRPr>
          </a:p>
        </p:txBody>
      </p:sp>
      <p:sp>
        <p:nvSpPr>
          <p:cNvPr id="7" name="Text Box 6"/>
          <p:cNvSpPr txBox="1">
            <a:spLocks noChangeArrowheads="1"/>
          </p:cNvSpPr>
          <p:nvPr/>
        </p:nvSpPr>
        <p:spPr bwMode="auto">
          <a:xfrm>
            <a:off x="8172400" y="76200"/>
            <a:ext cx="881973"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FF"/>
                </a:solidFill>
                <a:ea typeface="新細明體" charset="0"/>
                <a:cs typeface="新細明體" charset="0"/>
              </a:rPr>
              <a:t>531ج</a:t>
            </a:r>
            <a:endParaRPr lang="en-US" b="1" dirty="0">
              <a:solidFill>
                <a:srgbClr val="FFFFFF"/>
              </a:solidFill>
              <a:ea typeface="新細明體" charset="0"/>
              <a:cs typeface="新細明體" charset="0"/>
            </a:endParaRPr>
          </a:p>
        </p:txBody>
      </p:sp>
    </p:spTree>
    <p:extLst>
      <p:ext uri="{BB962C8B-B14F-4D97-AF65-F5344CB8AC3E}">
        <p14:creationId xmlns:p14="http://schemas.microsoft.com/office/powerpoint/2010/main" val="3974912625"/>
      </p:ext>
    </p:extLst>
  </p:cSld>
  <p:clrMapOvr>
    <a:masterClrMapping/>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2000" cy="6934200"/>
            <a:chOff x="2878" y="0"/>
            <a:chExt cx="2880" cy="4368"/>
          </a:xfrm>
        </p:grpSpPr>
        <p:pic>
          <p:nvPicPr>
            <p:cNvPr id="80999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995" name="Rectangle 4"/>
            <p:cNvSpPr>
              <a:spLocks noChangeArrowheads="1"/>
            </p:cNvSpPr>
            <p:nvPr/>
          </p:nvSpPr>
          <p:spPr bwMode="auto">
            <a:xfrm>
              <a:off x="2974"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ar-JO" sz="2800" b="1" dirty="0">
                  <a:solidFill>
                    <a:srgbClr val="000514"/>
                  </a:solidFill>
                  <a:latin typeface="Arial Black" charset="0"/>
                  <a:ea typeface="ＭＳ Ｐゴシック" charset="0"/>
                  <a:cs typeface="ＭＳ Ｐゴシック" charset="0"/>
                </a:rPr>
                <a:t>إسرائيل </a:t>
              </a:r>
            </a:p>
            <a:p>
              <a:pPr algn="ctr" defTabSz="914400" eaLnBrk="0" fontAlgn="base" hangingPunct="0">
                <a:spcBef>
                  <a:spcPct val="0"/>
                </a:spcBef>
                <a:spcAft>
                  <a:spcPct val="0"/>
                </a:spcAft>
              </a:pPr>
              <a:r>
                <a:rPr lang="ar-JO" sz="2800" b="1" dirty="0">
                  <a:solidFill>
                    <a:srgbClr val="000514"/>
                  </a:solidFill>
                  <a:latin typeface="Arial Black" charset="0"/>
                  <a:ea typeface="ＭＳ Ｐゴシック" charset="0"/>
                  <a:cs typeface="ＭＳ Ｐゴシック" charset="0"/>
                </a:rPr>
                <a:t>الألفية</a:t>
              </a:r>
              <a:br>
                <a:rPr lang="en-US" sz="2800" b="1" dirty="0">
                  <a:solidFill>
                    <a:srgbClr val="000514"/>
                  </a:solidFill>
                  <a:latin typeface="Arial Black" charset="0"/>
                  <a:ea typeface="ＭＳ Ｐゴシック" charset="0"/>
                  <a:cs typeface="ＭＳ Ｐゴシック" charset="0"/>
                </a:rPr>
              </a:br>
              <a:r>
                <a:rPr lang="en-US" sz="2800" b="1" dirty="0">
                  <a:solidFill>
                    <a:srgbClr val="000514"/>
                  </a:solidFill>
                  <a:latin typeface="Arial Black" charset="0"/>
                  <a:ea typeface="ＭＳ Ｐゴシック" charset="0"/>
                  <a:cs typeface="ＭＳ Ｐゴシック" charset="0"/>
                </a:rPr>
                <a:t>(</a:t>
              </a:r>
              <a:r>
                <a:rPr lang="ar-JO" sz="2800" b="1" dirty="0">
                  <a:solidFill>
                    <a:srgbClr val="000514"/>
                  </a:solidFill>
                  <a:latin typeface="Arial Black" charset="0"/>
                  <a:ea typeface="ＭＳ Ｐゴシック" charset="0"/>
                  <a:cs typeface="ＭＳ Ｐゴシック" charset="0"/>
                </a:rPr>
                <a:t>حز 47-48</a:t>
              </a:r>
              <a:r>
                <a:rPr lang="en-US" sz="2800" b="1" dirty="0">
                  <a:solidFill>
                    <a:srgbClr val="000514"/>
                  </a:solidFill>
                  <a:latin typeface="Arial Black" charset="0"/>
                  <a:ea typeface="ＭＳ Ｐゴシック" charset="0"/>
                  <a:cs typeface="ＭＳ Ｐゴシック" charset="0"/>
                </a:rPr>
                <a:t>)</a:t>
              </a:r>
            </a:p>
          </p:txBody>
        </p:sp>
        <p:sp>
          <p:nvSpPr>
            <p:cNvPr id="809996" name="Text Box 5"/>
            <p:cNvSpPr txBox="1">
              <a:spLocks noChangeArrowheads="1"/>
            </p:cNvSpPr>
            <p:nvPr/>
          </p:nvSpPr>
          <p:spPr bwMode="auto">
            <a:xfrm>
              <a:off x="4529"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دان</a:t>
              </a:r>
              <a:endParaRPr lang="en-US" b="1" dirty="0">
                <a:solidFill>
                  <a:srgbClr val="000514"/>
                </a:solidFill>
              </a:endParaRPr>
            </a:p>
          </p:txBody>
        </p:sp>
        <p:sp>
          <p:nvSpPr>
            <p:cNvPr id="809997" name="Text Box 6"/>
            <p:cNvSpPr txBox="1">
              <a:spLocks noChangeArrowheads="1"/>
            </p:cNvSpPr>
            <p:nvPr/>
          </p:nvSpPr>
          <p:spPr bwMode="auto">
            <a:xfrm>
              <a:off x="4432" y="25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أشير</a:t>
              </a:r>
              <a:endParaRPr lang="en-US" b="1" dirty="0">
                <a:solidFill>
                  <a:srgbClr val="000514"/>
                </a:solidFill>
              </a:endParaRPr>
            </a:p>
          </p:txBody>
        </p:sp>
        <p:sp>
          <p:nvSpPr>
            <p:cNvPr id="809998" name="Text Box 7"/>
            <p:cNvSpPr txBox="1">
              <a:spLocks noChangeArrowheads="1"/>
            </p:cNvSpPr>
            <p:nvPr/>
          </p:nvSpPr>
          <p:spPr bwMode="auto">
            <a:xfrm>
              <a:off x="4289" y="50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نفتالي</a:t>
              </a:r>
              <a:endParaRPr lang="en-US" b="1" dirty="0">
                <a:solidFill>
                  <a:srgbClr val="000514"/>
                </a:solidFill>
              </a:endParaRPr>
            </a:p>
          </p:txBody>
        </p:sp>
        <p:sp>
          <p:nvSpPr>
            <p:cNvPr id="809999" name="Text Box 8"/>
            <p:cNvSpPr txBox="1">
              <a:spLocks noChangeArrowheads="1"/>
            </p:cNvSpPr>
            <p:nvPr/>
          </p:nvSpPr>
          <p:spPr bwMode="auto">
            <a:xfrm>
              <a:off x="4241" y="75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منسى</a:t>
              </a:r>
              <a:endParaRPr lang="en-US" b="1" dirty="0">
                <a:solidFill>
                  <a:srgbClr val="000514"/>
                </a:solidFill>
              </a:endParaRPr>
            </a:p>
          </p:txBody>
        </p:sp>
        <p:sp>
          <p:nvSpPr>
            <p:cNvPr id="810000" name="Text Box 9"/>
            <p:cNvSpPr txBox="1">
              <a:spLocks noChangeArrowheads="1"/>
            </p:cNvSpPr>
            <p:nvPr/>
          </p:nvSpPr>
          <p:spPr bwMode="auto">
            <a:xfrm>
              <a:off x="4224" y="100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أفرايم</a:t>
              </a:r>
              <a:endParaRPr lang="en-US" b="1" dirty="0">
                <a:solidFill>
                  <a:srgbClr val="000514"/>
                </a:solidFill>
              </a:endParaRPr>
            </a:p>
          </p:txBody>
        </p:sp>
        <p:sp>
          <p:nvSpPr>
            <p:cNvPr id="810001" name="Text Box 10"/>
            <p:cNvSpPr txBox="1">
              <a:spLocks noChangeArrowheads="1"/>
            </p:cNvSpPr>
            <p:nvPr/>
          </p:nvSpPr>
          <p:spPr bwMode="auto">
            <a:xfrm>
              <a:off x="4224" y="158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رأوبين</a:t>
              </a:r>
              <a:endParaRPr lang="en-US" b="1" dirty="0">
                <a:solidFill>
                  <a:srgbClr val="000514"/>
                </a:solidFill>
              </a:endParaRPr>
            </a:p>
          </p:txBody>
        </p:sp>
        <p:sp>
          <p:nvSpPr>
            <p:cNvPr id="810002" name="Text Box 11"/>
            <p:cNvSpPr txBox="1">
              <a:spLocks noChangeArrowheads="1"/>
            </p:cNvSpPr>
            <p:nvPr/>
          </p:nvSpPr>
          <p:spPr bwMode="auto">
            <a:xfrm>
              <a:off x="4128" y="21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يهوذا</a:t>
              </a:r>
              <a:endParaRPr lang="en-US" b="1" dirty="0">
                <a:solidFill>
                  <a:srgbClr val="000514"/>
                </a:solidFill>
              </a:endParaRPr>
            </a:p>
          </p:txBody>
        </p:sp>
        <p:sp>
          <p:nvSpPr>
            <p:cNvPr id="810003" name="Text Box 12"/>
            <p:cNvSpPr txBox="1">
              <a:spLocks noChangeArrowheads="1"/>
            </p:cNvSpPr>
            <p:nvPr/>
          </p:nvSpPr>
          <p:spPr bwMode="auto">
            <a:xfrm>
              <a:off x="3696" y="2713"/>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1600" b="1" dirty="0">
                  <a:solidFill>
                    <a:srgbClr val="000514"/>
                  </a:solidFill>
                </a:rPr>
                <a:t>القادة و الهيكل</a:t>
              </a:r>
              <a:endParaRPr lang="en-US" sz="1600" b="1" dirty="0">
                <a:solidFill>
                  <a:srgbClr val="000514"/>
                </a:solidFill>
              </a:endParaRPr>
            </a:p>
          </p:txBody>
        </p:sp>
        <p:sp>
          <p:nvSpPr>
            <p:cNvPr id="810004" name="Text Box 13"/>
            <p:cNvSpPr txBox="1">
              <a:spLocks noChangeArrowheads="1"/>
            </p:cNvSpPr>
            <p:nvPr/>
          </p:nvSpPr>
          <p:spPr bwMode="auto">
            <a:xfrm>
              <a:off x="3696" y="312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بنيامين</a:t>
              </a:r>
              <a:endParaRPr lang="en-US" b="1" dirty="0">
                <a:solidFill>
                  <a:srgbClr val="000514"/>
                </a:solidFill>
              </a:endParaRPr>
            </a:p>
          </p:txBody>
        </p:sp>
        <p:sp>
          <p:nvSpPr>
            <p:cNvPr id="810005" name="Text Box 14"/>
            <p:cNvSpPr txBox="1">
              <a:spLocks noChangeArrowheads="1"/>
            </p:cNvSpPr>
            <p:nvPr/>
          </p:nvSpPr>
          <p:spPr bwMode="auto">
            <a:xfrm>
              <a:off x="3600" y="33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شمعون</a:t>
              </a:r>
              <a:endParaRPr lang="en-US" b="1" dirty="0">
                <a:solidFill>
                  <a:srgbClr val="000514"/>
                </a:solidFill>
              </a:endParaRPr>
            </a:p>
          </p:txBody>
        </p:sp>
        <p:sp>
          <p:nvSpPr>
            <p:cNvPr id="810006" name="Text Box 15"/>
            <p:cNvSpPr txBox="1">
              <a:spLocks noChangeArrowheads="1"/>
            </p:cNvSpPr>
            <p:nvPr/>
          </p:nvSpPr>
          <p:spPr bwMode="auto">
            <a:xfrm>
              <a:off x="3504" y="360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يساكر</a:t>
              </a:r>
              <a:endParaRPr lang="en-US" b="1" dirty="0">
                <a:solidFill>
                  <a:srgbClr val="000514"/>
                </a:solidFill>
              </a:endParaRPr>
            </a:p>
          </p:txBody>
        </p:sp>
        <p:sp>
          <p:nvSpPr>
            <p:cNvPr id="810007" name="Text Box 16"/>
            <p:cNvSpPr txBox="1">
              <a:spLocks noChangeArrowheads="1"/>
            </p:cNvSpPr>
            <p:nvPr/>
          </p:nvSpPr>
          <p:spPr bwMode="auto">
            <a:xfrm>
              <a:off x="3360" y="384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زبولون</a:t>
              </a:r>
              <a:endParaRPr lang="en-US" b="1" dirty="0">
                <a:solidFill>
                  <a:srgbClr val="000514"/>
                </a:solidFill>
              </a:endParaRPr>
            </a:p>
          </p:txBody>
        </p:sp>
        <p:sp>
          <p:nvSpPr>
            <p:cNvPr id="810008"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جاد</a:t>
              </a:r>
              <a:endParaRPr lang="en-US" b="1" dirty="0">
                <a:solidFill>
                  <a:srgbClr val="000514"/>
                </a:solidFill>
              </a:endParaRPr>
            </a:p>
          </p:txBody>
        </p:sp>
      </p:grpSp>
      <p:pic>
        <p:nvPicPr>
          <p:cNvPr id="809987"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noFill/>
          <a:ln w="57150">
            <a:solidFill>
              <a:schemeClr val="bg2"/>
            </a:solidFill>
          </a:ln>
          <a:extLst>
            <a:ext uri="{909E8E84-426E-40dd-AFC4-6F175D3DCCD1}">
              <a14:hiddenFill xmlns="" xmlns:a14="http://schemas.microsoft.com/office/drawing/2010/main">
                <a:solidFill>
                  <a:srgbClr val="FFFFFF"/>
                </a:solidFill>
              </a14:hiddenFill>
            </a:ext>
          </a:extLst>
        </p:spPr>
      </p:pic>
      <p:sp>
        <p:nvSpPr>
          <p:cNvPr id="809988" name="Rectangle 19"/>
          <p:cNvSpPr>
            <a:spLocks noGrp="1" noRot="1" noChangeArrowheads="1"/>
          </p:cNvSpPr>
          <p:nvPr>
            <p:ph type="title"/>
          </p:nvPr>
        </p:nvSpPr>
        <p:spPr>
          <a:xfrm>
            <a:off x="0" y="0"/>
            <a:ext cx="7010400" cy="762000"/>
          </a:xfrm>
          <a:gradFill rotWithShape="0">
            <a:gsLst>
              <a:gs pos="0">
                <a:srgbClr val="0000FF"/>
              </a:gs>
              <a:gs pos="100000">
                <a:srgbClr val="000076"/>
              </a:gs>
            </a:gsLst>
            <a:path path="shape">
              <a:fillToRect l="50000" t="50000" r="50000" b="50000"/>
            </a:path>
          </a:gradFill>
          <a:ln cap="flat">
            <a:solidFill>
              <a:schemeClr val="bg2"/>
            </a:solidFill>
          </a:ln>
        </p:spPr>
        <p:txBody>
          <a:bodyPr/>
          <a:lstStyle/>
          <a:p>
            <a:r>
              <a:rPr lang="ar-JO" dirty="0">
                <a:effectLst/>
                <a:latin typeface="Arial" charset="0"/>
                <a:ea typeface="ＭＳ Ｐゴシック" charset="0"/>
                <a:cs typeface="Arial" charset="0"/>
              </a:rPr>
              <a:t>إعادة توزيع الأسباط</a:t>
            </a:r>
            <a:endParaRPr lang="en-US" dirty="0">
              <a:effectLst/>
              <a:latin typeface="Arial" charset="0"/>
              <a:ea typeface="ＭＳ Ｐゴシック" charset="0"/>
              <a:cs typeface="Arial" charset="0"/>
            </a:endParaRPr>
          </a:p>
        </p:txBody>
      </p:sp>
      <p:sp>
        <p:nvSpPr>
          <p:cNvPr id="809989"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ar-JO" sz="2800" b="1" dirty="0">
                <a:solidFill>
                  <a:srgbClr val="000514"/>
                </a:solidFill>
                <a:latin typeface="Arial Black" charset="0"/>
                <a:ea typeface="ＭＳ Ｐゴシック" charset="0"/>
                <a:cs typeface="ＭＳ Ｐゴシック" charset="0"/>
              </a:rPr>
              <a:t>بعد الإمتلاك</a:t>
            </a:r>
            <a:br>
              <a:rPr lang="en-US" sz="2800" b="1" dirty="0">
                <a:solidFill>
                  <a:srgbClr val="000514"/>
                </a:solidFill>
                <a:latin typeface="Arial Black" charset="0"/>
                <a:ea typeface="ＭＳ Ｐゴシック" charset="0"/>
                <a:cs typeface="ＭＳ Ｐゴシック" charset="0"/>
              </a:rPr>
            </a:br>
            <a:r>
              <a:rPr lang="en-US" sz="2800" b="1" dirty="0">
                <a:solidFill>
                  <a:srgbClr val="000514"/>
                </a:solidFill>
                <a:latin typeface="Arial Black" charset="0"/>
                <a:ea typeface="ＭＳ Ｐゴシック" charset="0"/>
                <a:cs typeface="ＭＳ Ｐゴシック" charset="0"/>
              </a:rPr>
              <a:t>(</a:t>
            </a:r>
            <a:r>
              <a:rPr lang="ar-JO" sz="2800" b="1" dirty="0">
                <a:solidFill>
                  <a:srgbClr val="000514"/>
                </a:solidFill>
                <a:latin typeface="Arial Black" charset="0"/>
                <a:ea typeface="ＭＳ Ｐゴシック" charset="0"/>
                <a:cs typeface="ＭＳ Ｐゴシック" charset="0"/>
              </a:rPr>
              <a:t>يش 13</a:t>
            </a:r>
            <a:r>
              <a:rPr lang="en-US" sz="2800" b="1" dirty="0">
                <a:solidFill>
                  <a:srgbClr val="000514"/>
                </a:solidFill>
                <a:latin typeface="Arial Black" charset="0"/>
                <a:ea typeface="ＭＳ Ｐゴシック" charset="0"/>
                <a:cs typeface="ＭＳ Ｐゴシック" charset="0"/>
              </a:rPr>
              <a:t>)</a:t>
            </a:r>
          </a:p>
        </p:txBody>
      </p:sp>
      <p:sp>
        <p:nvSpPr>
          <p:cNvPr id="809990" name="Text Box 21"/>
          <p:cNvSpPr txBox="1">
            <a:spLocks noChangeArrowheads="1"/>
          </p:cNvSpPr>
          <p:nvPr/>
        </p:nvSpPr>
        <p:spPr bwMode="auto">
          <a:xfrm>
            <a:off x="8172400" y="0"/>
            <a:ext cx="977950" cy="120032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514"/>
                </a:solidFill>
              </a:rPr>
              <a:t>531ج</a:t>
            </a:r>
            <a:endParaRPr lang="en-US" b="1" dirty="0">
              <a:solidFill>
                <a:srgbClr val="000514"/>
              </a:solidFill>
            </a:endParaRPr>
          </a:p>
          <a:p>
            <a:pPr algn="ctr" defTabSz="914400" eaLnBrk="0" fontAlgn="base" hangingPunct="0">
              <a:spcBef>
                <a:spcPct val="0"/>
              </a:spcBef>
              <a:spcAft>
                <a:spcPct val="0"/>
              </a:spcAft>
            </a:pPr>
            <a:r>
              <a:rPr lang="ar-JO" b="1" dirty="0">
                <a:solidFill>
                  <a:srgbClr val="000514"/>
                </a:solidFill>
              </a:rPr>
              <a:t>146</a:t>
            </a:r>
            <a:endParaRPr lang="en-US" b="1" dirty="0">
              <a:solidFill>
                <a:srgbClr val="000514"/>
              </a:solidFill>
            </a:endParaRPr>
          </a:p>
          <a:p>
            <a:pPr algn="ctr" defTabSz="914400" eaLnBrk="0" fontAlgn="base" hangingPunct="0">
              <a:spcBef>
                <a:spcPct val="0"/>
              </a:spcBef>
              <a:spcAft>
                <a:spcPct val="0"/>
              </a:spcAft>
            </a:pPr>
            <a:r>
              <a:rPr lang="ar-JO" b="1" dirty="0">
                <a:solidFill>
                  <a:srgbClr val="000514"/>
                </a:solidFill>
              </a:rPr>
              <a:t>147</a:t>
            </a:r>
            <a:endParaRPr lang="en-US" b="1" dirty="0">
              <a:solidFill>
                <a:srgbClr val="000514"/>
              </a:solidFill>
            </a:endParaRPr>
          </a:p>
        </p:txBody>
      </p:sp>
      <p:sp>
        <p:nvSpPr>
          <p:cNvPr id="809991" name="TextBox 21"/>
          <p:cNvSpPr txBox="1">
            <a:spLocks noChangeArrowheads="1"/>
          </p:cNvSpPr>
          <p:nvPr/>
        </p:nvSpPr>
        <p:spPr bwMode="auto">
          <a:xfrm>
            <a:off x="381000" y="5791200"/>
            <a:ext cx="8153400" cy="95410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800" dirty="0">
                <a:latin typeface="Arial" pitchFamily="34" charset="0"/>
                <a:cs typeface="Arial" pitchFamily="34" charset="0"/>
              </a:rPr>
              <a:t>تحتفظ أورشليم الألفية في حزقيال 47 بموقعها المركزي ولكنها تقع جنوب (وليس شمال) يهوذا</a:t>
            </a:r>
            <a:endParaRPr lang="en-US" sz="2800" dirty="0">
              <a:solidFill>
                <a:srgbClr val="FFFFFF"/>
              </a:solidFill>
              <a:latin typeface="Arial" pitchFamily="34" charset="0"/>
              <a:cs typeface="Arial" pitchFamily="34" charset="0"/>
            </a:endParaRPr>
          </a:p>
        </p:txBody>
      </p:sp>
      <p:sp>
        <p:nvSpPr>
          <p:cNvPr id="23" name="Striped Right Arrow 22"/>
          <p:cNvSpPr/>
          <p:nvPr/>
        </p:nvSpPr>
        <p:spPr bwMode="auto">
          <a:xfrm rot="20807801">
            <a:off x="1906588" y="5116513"/>
            <a:ext cx="4745037" cy="533400"/>
          </a:xfrm>
          <a:prstGeom prst="stripedRightArrow">
            <a:avLst/>
          </a:prstGeom>
          <a:solidFill>
            <a:srgbClr val="000514"/>
          </a:solidFill>
          <a:ln w="9525"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FFFFFF"/>
              </a:solidFill>
              <a:latin typeface="Arial" pitchFamily="-108" charset="0"/>
              <a:ea typeface="ＭＳ Ｐゴシック" charset="0"/>
              <a:cs typeface="ＭＳ Ｐゴシック" charset="0"/>
            </a:endParaRPr>
          </a:p>
        </p:txBody>
      </p:sp>
      <p:sp>
        <p:nvSpPr>
          <p:cNvPr id="809993" name="Oval 2"/>
          <p:cNvSpPr>
            <a:spLocks noChangeArrowheads="1"/>
          </p:cNvSpPr>
          <p:nvPr/>
        </p:nvSpPr>
        <p:spPr bwMode="auto">
          <a:xfrm>
            <a:off x="6804025" y="4724400"/>
            <a:ext cx="360363" cy="360363"/>
          </a:xfrm>
          <a:prstGeom prst="ellipse">
            <a:avLst/>
          </a:prstGeom>
          <a:solidFill>
            <a:schemeClr val="bg2"/>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14461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ings are not falling apart—they are falling together.">
            <a:extLst>
              <a:ext uri="{FF2B5EF4-FFF2-40B4-BE49-F238E27FC236}">
                <a16:creationId xmlns:a16="http://schemas.microsoft.com/office/drawing/2014/main" id="{901D08B9-F383-3649-ADD2-FDD527B9C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93"/>
          <a:stretch/>
        </p:blipFill>
        <p:spPr bwMode="auto">
          <a:xfrm>
            <a:off x="0" y="1814512"/>
            <a:ext cx="9144000" cy="5043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ar-JO" sz="4800" b="1" dirty="0"/>
              <a:t>الأشياء لا تنهار </a:t>
            </a:r>
            <a:br>
              <a:rPr lang="ar-JO" sz="4800" b="1" dirty="0"/>
            </a:br>
            <a:r>
              <a:rPr lang="ar-JO" sz="4800" b="1" dirty="0"/>
              <a:t>إنها تتداعى معًا.</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70011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Times New Roman" pitchFamily="18" charset="0"/>
                <a:ea typeface="ＭＳ Ｐゴシック" charset="0"/>
                <a:cs typeface="Times New Roman" pitchFamily="18" charset="0"/>
              </a:rPr>
              <a:t>حز 38 تظهر تحالف تركي-روسي-إيراني ضد إسرائيل</a:t>
            </a:r>
            <a:endParaRPr lang="en-US" sz="2800" b="1" dirty="0">
              <a:effectLst>
                <a:glow rad="127000">
                  <a:schemeClr val="tx1"/>
                </a:glow>
              </a:effectLst>
              <a:latin typeface="Times New Roman" pitchFamily="18" charset="0"/>
              <a:ea typeface="ＭＳ Ｐゴシック" charset="0"/>
              <a:cs typeface="Times New Roman" pitchFamily="18"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TEXT</a:t>
            </a:r>
          </a:p>
        </p:txBody>
      </p:sp>
      <p:pic>
        <p:nvPicPr>
          <p:cNvPr id="12292" name="Picture 4" descr="Image result for russia iran turkey israel">
            <a:extLst>
              <a:ext uri="{FF2B5EF4-FFF2-40B4-BE49-F238E27FC236}">
                <a16:creationId xmlns:a16="http://schemas.microsoft.com/office/drawing/2014/main" id="{8A3D7B8E-90D0-204C-8A5D-AD19A3E7F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47" y="1241662"/>
            <a:ext cx="8431306" cy="56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5924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183180"/>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Times New Roman" pitchFamily="18" charset="0"/>
                <a:ea typeface="ＭＳ Ｐゴシック" charset="0"/>
                <a:cs typeface="Times New Roman" pitchFamily="18" charset="0"/>
              </a:rPr>
              <a:t>حز 38 تظهر تحالف تركي-روسي-إيراني </a:t>
            </a:r>
            <a:br>
              <a:rPr lang="ar-JO" sz="3600" b="1" dirty="0">
                <a:effectLst>
                  <a:glow rad="127000">
                    <a:schemeClr val="tx1"/>
                  </a:glow>
                </a:effectLst>
                <a:latin typeface="Times New Roman" pitchFamily="18" charset="0"/>
                <a:ea typeface="ＭＳ Ｐゴシック" charset="0"/>
                <a:cs typeface="Times New Roman" pitchFamily="18" charset="0"/>
              </a:rPr>
            </a:br>
            <a:r>
              <a:rPr lang="ar-JO" sz="3600" b="1" dirty="0">
                <a:effectLst>
                  <a:glow rad="127000">
                    <a:schemeClr val="tx1"/>
                  </a:glow>
                </a:effectLst>
                <a:latin typeface="Times New Roman" pitchFamily="18" charset="0"/>
                <a:ea typeface="ＭＳ Ｐゴシック" charset="0"/>
                <a:cs typeface="Times New Roman" pitchFamily="18" charset="0"/>
              </a:rPr>
              <a:t>ضد إسرائيل</a:t>
            </a:r>
            <a:endParaRPr lang="en-US" sz="3600" b="1" dirty="0">
              <a:effectLst>
                <a:glow rad="127000">
                  <a:schemeClr val="tx1"/>
                </a:glow>
              </a:effectLst>
              <a:latin typeface="Arial" charset="0"/>
              <a:ea typeface="ＭＳ Ｐゴシック" charset="0"/>
              <a:cs typeface="ＭＳ Ｐゴシック"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TEXT</a:t>
            </a:r>
          </a:p>
        </p:txBody>
      </p:sp>
      <p:pic>
        <p:nvPicPr>
          <p:cNvPr id="14338" name="Picture 2" descr="Image result for russia iran turkey israel">
            <a:extLst>
              <a:ext uri="{FF2B5EF4-FFF2-40B4-BE49-F238E27FC236}">
                <a16:creationId xmlns:a16="http://schemas.microsoft.com/office/drawing/2014/main" id="{DD3ABA2B-7A1B-9847-A7F0-C4245BB54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3180"/>
            <a:ext cx="9144000" cy="602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4862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b="1" dirty="0"/>
              <a:t>القمة الثلاثية في 7 سبتمبر 2018</a:t>
            </a:r>
            <a:endParaRPr lang="en-US" sz="3600" b="1" dirty="0">
              <a:effectLst>
                <a:glow rad="127000">
                  <a:schemeClr val="tx1"/>
                </a:glow>
              </a:effectLst>
              <a:latin typeface="Arial" charset="0"/>
              <a:ea typeface="ＭＳ Ｐゴシック" charset="0"/>
              <a:cs typeface="ＭＳ Ｐゴシック"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TEXT</a:t>
            </a:r>
          </a:p>
        </p:txBody>
      </p:sp>
      <p:pic>
        <p:nvPicPr>
          <p:cNvPr id="12290" name="Picture 2" descr="Image result for russia iran turkey israel">
            <a:extLst>
              <a:ext uri="{FF2B5EF4-FFF2-40B4-BE49-F238E27FC236}">
                <a16:creationId xmlns:a16="http://schemas.microsoft.com/office/drawing/2014/main" id="{1DEFAC10-CB93-DA44-A3E2-A0BA5A554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811"/>
            <a:ext cx="9194306" cy="57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015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8452499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835867"/>
          </a:xfrm>
          <a:effectLst>
            <a:outerShdw blurRad="63500" dist="35921" dir="2700000" algn="ctr" rotWithShape="0">
              <a:schemeClr val="tx2">
                <a:alpha val="74998"/>
              </a:schemeClr>
            </a:outerShdw>
          </a:effectLst>
        </p:spPr>
        <p:txBody>
          <a:bodyPr anchor="t"/>
          <a:lstStyle/>
          <a:p>
            <a:pPr>
              <a:defRPr/>
            </a:pPr>
            <a:r>
              <a:rPr lang="ar-JO" sz="3600" b="1" dirty="0"/>
              <a:t>خطط الهيكل الثالث في المكان الآن</a:t>
            </a:r>
            <a:endParaRPr lang="en-US" sz="3600" b="1" dirty="0">
              <a:effectLst>
                <a:glow rad="127000">
                  <a:schemeClr val="tx1"/>
                </a:glow>
              </a:effectLst>
              <a:latin typeface="Arial" charset="0"/>
              <a:ea typeface="ＭＳ Ｐゴシック" charset="0"/>
              <a:cs typeface="ＭＳ Ｐゴシック"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TEXT</a:t>
            </a:r>
          </a:p>
        </p:txBody>
      </p:sp>
      <p:pic>
        <p:nvPicPr>
          <p:cNvPr id="9218" name="Picture 2" descr="Image result for third temple">
            <a:extLst>
              <a:ext uri="{FF2B5EF4-FFF2-40B4-BE49-F238E27FC236}">
                <a16:creationId xmlns:a16="http://schemas.microsoft.com/office/drawing/2014/main" id="{CC915D97-E379-CC4F-B37A-EDADBE40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322"/>
            <a:ext cx="9144097" cy="540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5829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الكهنوت يستعد</a:t>
            </a:r>
            <a:endParaRPr lang="en-US" sz="3600" b="1" dirty="0">
              <a:effectLst>
                <a:glow rad="127000">
                  <a:schemeClr val="tx1"/>
                </a:glow>
              </a:effectLst>
              <a:latin typeface="Arial" charset="0"/>
              <a:ea typeface="ＭＳ Ｐゴシック" charset="0"/>
              <a:cs typeface="ＭＳ Ｐゴシック"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TEXT</a:t>
            </a:r>
          </a:p>
        </p:txBody>
      </p:sp>
      <p:pic>
        <p:nvPicPr>
          <p:cNvPr id="10242" name="Picture 2" descr="Related image">
            <a:extLst>
              <a:ext uri="{FF2B5EF4-FFF2-40B4-BE49-F238E27FC236}">
                <a16:creationId xmlns:a16="http://schemas.microsoft.com/office/drawing/2014/main" id="{B1596969-23AD-D640-BA1C-BBE703CA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1" y="862533"/>
            <a:ext cx="7803218" cy="585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99727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ird temple">
            <a:extLst>
              <a:ext uri="{FF2B5EF4-FFF2-40B4-BE49-F238E27FC236}">
                <a16:creationId xmlns:a16="http://schemas.microsoft.com/office/drawing/2014/main" id="{54B94B22-2C96-EF4B-923E-379FC268D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7641"/>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ولدت البقرة الحمراء في 28 آب 2018</a:t>
            </a:r>
            <a:endParaRPr lang="en-US" sz="3600" b="1" dirty="0">
              <a:effectLst>
                <a:glow rad="127000">
                  <a:schemeClr val="tx1"/>
                </a:glow>
              </a:effectLst>
              <a:latin typeface="Arial" charset="0"/>
              <a:ea typeface="ＭＳ Ｐゴシック" charset="0"/>
              <a:cs typeface="ＭＳ Ｐゴシック"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3999" y="1501116"/>
            <a:ext cx="4035453" cy="3480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algn="ctr" defTabSz="914400" eaLnBrk="0" fontAlgn="base" hangingPunct="0">
              <a:spcBef>
                <a:spcPct val="0"/>
              </a:spcBef>
              <a:spcAft>
                <a:spcPct val="0"/>
              </a:spcAft>
              <a:defRPr sz="32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تقول جماعة يهودية أنه في نهاية المطاف تحققت نبوءة الكتاب المقدس ، يمكن أن تشير "العجلة الحمراء" الخالية من العيوب إلى الهيكل الثالث</a:t>
            </a:r>
            <a:endParaRPr lang="en-US" dirty="0"/>
          </a:p>
        </p:txBody>
      </p:sp>
      <p:sp>
        <p:nvSpPr>
          <p:cNvPr id="6" name="Rectangle 2">
            <a:extLst>
              <a:ext uri="{FF2B5EF4-FFF2-40B4-BE49-F238E27FC236}">
                <a16:creationId xmlns:a16="http://schemas.microsoft.com/office/drawing/2014/main" id="{D44E2D15-4E85-214E-B283-2C69A6B54428}"/>
              </a:ext>
            </a:extLst>
          </p:cNvPr>
          <p:cNvSpPr txBox="1">
            <a:spLocks noChangeArrowheads="1"/>
          </p:cNvSpPr>
          <p:nvPr/>
        </p:nvSpPr>
        <p:spPr bwMode="auto">
          <a:xfrm>
            <a:off x="-30081" y="5602014"/>
            <a:ext cx="9174081" cy="121164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000" b="1" dirty="0"/>
              <a:t>"في اللاهوت اليهودي ، العجلة الحمراء ضرورية لإعادة بناء الهيكل الثالث في القدس وستكون هناك حاجة للتضحية بها لإكمال طقوس التطهير للهيكل."</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546215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يمكنك أن تكون </a:t>
            </a:r>
            <a:r>
              <a:rPr lang="ar-JO" sz="5400" b="1" dirty="0">
                <a:solidFill>
                  <a:srgbClr val="FFFF00"/>
                </a:solidFill>
                <a:effectLst>
                  <a:glow rad="127000">
                    <a:schemeClr val="tx1"/>
                  </a:glow>
                </a:effectLst>
                <a:latin typeface="Arial" charset="0"/>
                <a:ea typeface="ＭＳ Ｐゴシック" charset="0"/>
                <a:cs typeface="ＭＳ Ｐゴシック" charset="0"/>
              </a:rPr>
              <a:t>متوقعاً</a:t>
            </a:r>
            <a:r>
              <a:rPr lang="ar-JO" sz="5400" b="1" dirty="0">
                <a:effectLst>
                  <a:glow rad="127000">
                    <a:schemeClr val="tx1"/>
                  </a:glow>
                </a:effectLst>
                <a:latin typeface="Arial" charset="0"/>
                <a:ea typeface="ＭＳ Ｐゴシック" charset="0"/>
                <a:cs typeface="ＭＳ Ｐゴシック" charset="0"/>
              </a:rPr>
              <a:t> لمجد الله ثانية في حياتك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29886948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خطوات نحو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i="1" dirty="0">
                <a:solidFill>
                  <a:srgbClr val="FFFFFF"/>
                </a:solidFill>
                <a:effectLst>
                  <a:glow rad="241300">
                    <a:srgbClr val="000000"/>
                  </a:glow>
                </a:effectLst>
                <a:latin typeface="Arial" charset="0"/>
                <a:ea typeface="ＭＳ Ｐゴシック" charset="0"/>
                <a:cs typeface="ＭＳ Ｐゴシック" charset="0"/>
              </a:rPr>
              <a:t>1. </a:t>
            </a:r>
            <a:r>
              <a:rPr lang="ar-JO" b="1" i="1" dirty="0">
                <a:solidFill>
                  <a:srgbClr val="FFFF00"/>
                </a:solidFill>
                <a:effectLst>
                  <a:glow rad="241300">
                    <a:srgbClr val="000000"/>
                  </a:glow>
                </a:effectLst>
                <a:latin typeface="Arial" charset="0"/>
                <a:ea typeface="ＭＳ Ｐゴシック" charset="0"/>
                <a:cs typeface="ＭＳ Ｐゴシック" charset="0"/>
              </a:rPr>
              <a:t>اعترف</a:t>
            </a:r>
            <a:r>
              <a:rPr lang="ar-JO" b="1" i="1" dirty="0">
                <a:solidFill>
                  <a:srgbClr val="FFFFFF"/>
                </a:solidFill>
                <a:effectLst>
                  <a:glow rad="241300">
                    <a:srgbClr val="000000"/>
                  </a:glow>
                </a:effectLst>
                <a:latin typeface="Arial" charset="0"/>
                <a:ea typeface="ＭＳ Ｐゴシック" charset="0"/>
                <a:cs typeface="ＭＳ Ｐゴシック" charset="0"/>
              </a:rPr>
              <a:t> أن مجد الله قد غادر</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i="1" dirty="0">
                <a:solidFill>
                  <a:srgbClr val="FFFFFF"/>
                </a:solidFill>
                <a:effectLst>
                  <a:glow rad="241300">
                    <a:srgbClr val="000000"/>
                  </a:glow>
                </a:effectLst>
                <a:latin typeface="Arial" charset="0"/>
                <a:ea typeface="ＭＳ Ｐゴシック" charset="0"/>
                <a:cs typeface="ＭＳ Ｐゴシック" charset="0"/>
              </a:rPr>
              <a:t>(حز 1-24)</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372777204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خطوات نحو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اسمح</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b="1" dirty="0"/>
              <a:t>2 - </a:t>
            </a:r>
            <a:r>
              <a:rPr lang="ar-JO" b="1" dirty="0">
                <a:solidFill>
                  <a:srgbClr val="FFFF00"/>
                </a:solidFill>
              </a:rPr>
              <a:t>اسمح</a:t>
            </a:r>
            <a:r>
              <a:rPr lang="ar-JO" b="1" dirty="0"/>
              <a:t> لله بأن يتعامل مع كل المنافسين لمجده (حزقيال 25 - 32).</a:t>
            </a:r>
            <a:endPar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711477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خطوات نحو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اسمح</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توقع</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b="1" dirty="0"/>
              <a:t>3 - </a:t>
            </a:r>
            <a:r>
              <a:rPr lang="ar-JO" b="1" dirty="0">
                <a:solidFill>
                  <a:srgbClr val="FFFF00"/>
                </a:solidFill>
              </a:rPr>
              <a:t>توقع</a:t>
            </a:r>
            <a:r>
              <a:rPr lang="ar-JO" b="1" dirty="0"/>
              <a:t> عودة مجد الله (حز 33-48).</a:t>
            </a:r>
            <a:endPar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7268231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90"/>
                </a:solidFill>
                <a:latin typeface="Helvetica Neue Black Condensed"/>
                <a:ea typeface="ＭＳ Ｐゴシック" charset="0"/>
                <a:cs typeface="Helvetica Neue Black Condensed"/>
              </a:rPr>
              <a:t>اعترف</a:t>
            </a:r>
            <a:endParaRPr lang="en-US" sz="4000" spc="-100" dirty="0">
              <a:solidFill>
                <a:srgbClr val="00009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90"/>
                </a:solidFill>
                <a:latin typeface="Helvetica Neue Black Condensed"/>
                <a:ea typeface="ＭＳ Ｐゴシック" charset="0"/>
                <a:cs typeface="Helvetica Neue Black Condensed"/>
              </a:rPr>
              <a:t>اسمح</a:t>
            </a:r>
            <a:endParaRPr lang="en-US" sz="400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90"/>
                </a:solidFill>
                <a:latin typeface="Helvetica Neue Black Condensed"/>
                <a:ea typeface="ＭＳ Ｐゴシック" charset="0"/>
                <a:cs typeface="Helvetica Neue Black Condensed"/>
              </a:rPr>
              <a:t>توقع</a:t>
            </a:r>
            <a:endParaRPr lang="en-US" sz="4000" spc="-100" dirty="0">
              <a:solidFill>
                <a:srgbClr val="000090"/>
              </a:solidFill>
              <a:latin typeface="Helvetica Neue Black Condensed"/>
              <a:ea typeface="ＭＳ Ｐゴシック" charset="0"/>
              <a:cs typeface="Helvetica Neue Black Condensed"/>
            </a:endParaRP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i="1" dirty="0">
                <a:solidFill>
                  <a:srgbClr val="FFFFFF"/>
                </a:solidFill>
                <a:effectLst>
                  <a:glow rad="876300">
                    <a:srgbClr val="000000"/>
                  </a:glow>
                </a:effectLst>
                <a:latin typeface="Arial" charset="0"/>
                <a:ea typeface="ＭＳ Ｐゴシック" charset="0"/>
                <a:cs typeface="ＭＳ Ｐゴシック" charset="0"/>
              </a:rPr>
              <a:t>الفكرة الرئيسية في حزقيال</a:t>
            </a:r>
            <a:endParaRPr lang="en-US"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241300">
                    <a:schemeClr val="tx1"/>
                  </a:glow>
                </a:effectLst>
                <a:latin typeface="Arial" charset="0"/>
                <a:ea typeface="ＭＳ Ｐゴシック" charset="0"/>
                <a:cs typeface="ＭＳ Ｐゴシック" charset="0"/>
              </a:rPr>
              <a:t>توقع أن الله سوف يؤدبك و يستردك ل</a:t>
            </a:r>
            <a:r>
              <a:rPr lang="ar-JO" b="1" i="1" dirty="0">
                <a:solidFill>
                  <a:srgbClr val="FFFF00"/>
                </a:solidFill>
                <a:effectLst>
                  <a:glow rad="241300">
                    <a:schemeClr val="tx1"/>
                  </a:glow>
                </a:effectLst>
                <a:latin typeface="Arial" charset="0"/>
                <a:ea typeface="ＭＳ Ｐゴシック" charset="0"/>
                <a:cs typeface="ＭＳ Ｐゴシック" charset="0"/>
              </a:rPr>
              <a:t>مجد</a:t>
            </a:r>
            <a:r>
              <a:rPr lang="ar-JO" b="1" i="1" dirty="0">
                <a:effectLst>
                  <a:glow rad="241300">
                    <a:schemeClr val="tx1"/>
                  </a:glow>
                </a:effectLst>
                <a:latin typeface="Arial" charset="0"/>
                <a:ea typeface="ＭＳ Ｐゴシック" charset="0"/>
                <a:cs typeface="ＭＳ Ｐゴシック" charset="0"/>
              </a:rPr>
              <a:t>ه</a:t>
            </a:r>
            <a:endParaRPr lang="en-US" b="1" i="1" dirty="0">
              <a:effectLst>
                <a:glow rad="241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00763556"/>
      </p:ext>
    </p:extLst>
  </p:cSld>
  <p:clrMapOvr>
    <a:overrideClrMapping bg1="lt1" tx1="dk1" bg2="lt2" tx2="dk2" accent1="accent1" accent2="accent2" accent3="accent3" accent4="accent4" accent5="accent5" accent6="accent6" hlink="hlink" folHlink="folHlink"/>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eaLnBrk="1" hangingPunct="1"/>
            <a:r>
              <a:rPr lang="ar-JO" b="1" dirty="0">
                <a:solidFill>
                  <a:srgbClr val="FFFFFF"/>
                </a:solidFill>
                <a:latin typeface="Arial" charset="0"/>
                <a:ea typeface="新細明體" charset="0"/>
              </a:rPr>
              <a:t>التطبيقات</a:t>
            </a:r>
            <a:endParaRPr lang="en-US" b="1" dirty="0">
              <a:solidFill>
                <a:srgbClr val="FFFFFF"/>
              </a:solidFill>
              <a:latin typeface="Arial" charset="0"/>
              <a:ea typeface="新細明體" charset="0"/>
            </a:endParaRPr>
          </a:p>
        </p:txBody>
      </p:sp>
      <p:sp>
        <p:nvSpPr>
          <p:cNvPr id="26628" name="Rectangle 4"/>
          <p:cNvSpPr>
            <a:spLocks noChangeArrowheads="1"/>
          </p:cNvSpPr>
          <p:nvPr/>
        </p:nvSpPr>
        <p:spPr bwMode="auto">
          <a:xfrm>
            <a:off x="-4990" y="1268760"/>
            <a:ext cx="666522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r" defTabSz="914400" fontAlgn="base">
              <a:spcBef>
                <a:spcPct val="20000"/>
              </a:spcBef>
              <a:spcAft>
                <a:spcPct val="0"/>
              </a:spcAft>
              <a:buClr>
                <a:srgbClr val="FFCC66"/>
              </a:buClr>
              <a:defRPr/>
            </a:pPr>
            <a:r>
              <a:rPr lang="ar-JO" sz="3600" b="1" dirty="0">
                <a:solidFill>
                  <a:srgbClr val="FFFFFF"/>
                </a:solidFill>
                <a:effectLst>
                  <a:glow rad="330200">
                    <a:srgbClr val="000000">
                      <a:alpha val="75000"/>
                    </a:srgbClr>
                  </a:glow>
                </a:effectLst>
                <a:latin typeface="Arial" charset="0"/>
                <a:ea typeface="新細明體" charset="0"/>
                <a:cs typeface="新細明體" charset="0"/>
              </a:rPr>
              <a:t>كيف تعلن </a:t>
            </a:r>
            <a:r>
              <a:rPr lang="ar-JO" sz="3600" b="1" dirty="0">
                <a:solidFill>
                  <a:srgbClr val="FFFF00"/>
                </a:solidFill>
                <a:effectLst>
                  <a:glow rad="330200">
                    <a:srgbClr val="000000">
                      <a:alpha val="75000"/>
                    </a:srgbClr>
                  </a:glow>
                </a:effectLst>
                <a:latin typeface="Arial" charset="0"/>
                <a:ea typeface="新細明體" charset="0"/>
                <a:cs typeface="新細明體" charset="0"/>
              </a:rPr>
              <a:t>مجد</a:t>
            </a:r>
            <a:r>
              <a:rPr lang="ar-JO" sz="3600" b="1" dirty="0">
                <a:solidFill>
                  <a:srgbClr val="FFFFFF"/>
                </a:solidFill>
                <a:effectLst>
                  <a:glow rad="330200">
                    <a:srgbClr val="000000">
                      <a:alpha val="75000"/>
                    </a:srgbClr>
                  </a:glow>
                </a:effectLst>
                <a:latin typeface="Arial" charset="0"/>
                <a:ea typeface="新細明體" charset="0"/>
                <a:cs typeface="新細明體" charset="0"/>
              </a:rPr>
              <a:t> الله في حياتك ؟</a:t>
            </a:r>
            <a:endParaRPr lang="en-US" sz="3600" b="1" dirty="0">
              <a:solidFill>
                <a:srgbClr val="FFFFFF"/>
              </a:solidFill>
              <a:effectLst>
                <a:glow rad="330200">
                  <a:srgbClr val="000000">
                    <a:alpha val="75000"/>
                  </a:srgbClr>
                </a:glow>
              </a:effectLst>
              <a:latin typeface="Arial" charset="0"/>
              <a:ea typeface="新細明體" charset="0"/>
              <a:cs typeface="新細明體" charset="0"/>
            </a:endParaRPr>
          </a:p>
        </p:txBody>
      </p:sp>
      <p:sp>
        <p:nvSpPr>
          <p:cNvPr id="5" name="Rectangle 4"/>
          <p:cNvSpPr>
            <a:spLocks noChangeArrowheads="1"/>
          </p:cNvSpPr>
          <p:nvPr/>
        </p:nvSpPr>
        <p:spPr bwMode="auto">
          <a:xfrm>
            <a:off x="1" y="2459865"/>
            <a:ext cx="9036496"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r" defTabSz="914400" fontAlgn="base">
              <a:spcBef>
                <a:spcPct val="20000"/>
              </a:spcBef>
              <a:spcAft>
                <a:spcPct val="0"/>
              </a:spcAft>
              <a:buClr>
                <a:srgbClr val="FFCC66"/>
              </a:buClr>
              <a:defRPr/>
            </a:pPr>
            <a:r>
              <a:rPr lang="ar-JO" sz="3600" b="1" dirty="0">
                <a:solidFill>
                  <a:srgbClr val="FFFFFF"/>
                </a:solidFill>
                <a:effectLst>
                  <a:glow rad="330200">
                    <a:srgbClr val="000000">
                      <a:alpha val="75000"/>
                    </a:srgbClr>
                  </a:glow>
                </a:effectLst>
                <a:latin typeface="Arial" charset="0"/>
                <a:ea typeface="新細明體" charset="0"/>
                <a:cs typeface="新細明體" charset="0"/>
              </a:rPr>
              <a:t>كيف </a:t>
            </a:r>
            <a:r>
              <a:rPr lang="ar-JO" sz="3600" b="1" dirty="0">
                <a:solidFill>
                  <a:srgbClr val="FFFF00"/>
                </a:solidFill>
                <a:effectLst>
                  <a:glow rad="330200">
                    <a:srgbClr val="000000">
                      <a:alpha val="75000"/>
                    </a:srgbClr>
                  </a:glow>
                </a:effectLst>
                <a:latin typeface="Arial" charset="0"/>
                <a:ea typeface="新細明體" charset="0"/>
                <a:cs typeface="新細明體" charset="0"/>
              </a:rPr>
              <a:t>أدبك</a:t>
            </a:r>
            <a:r>
              <a:rPr lang="ar-JO" sz="3600" b="1" dirty="0">
                <a:solidFill>
                  <a:srgbClr val="FFFFFF"/>
                </a:solidFill>
                <a:effectLst>
                  <a:glow rad="330200">
                    <a:srgbClr val="000000">
                      <a:alpha val="75000"/>
                    </a:srgbClr>
                  </a:glow>
                </a:effectLst>
                <a:latin typeface="Arial" charset="0"/>
                <a:ea typeface="新細明體" charset="0"/>
                <a:cs typeface="新細明體" charset="0"/>
              </a:rPr>
              <a:t> الله على خطيتك </a:t>
            </a:r>
            <a:r>
              <a:rPr lang="ar-JO" sz="3600" b="1" dirty="0">
                <a:solidFill>
                  <a:srgbClr val="FFFF00"/>
                </a:solidFill>
                <a:effectLst>
                  <a:glow rad="330200">
                    <a:srgbClr val="000000">
                      <a:alpha val="75000"/>
                    </a:srgbClr>
                  </a:glow>
                </a:effectLst>
                <a:latin typeface="Arial" charset="0"/>
                <a:ea typeface="新細明體" charset="0"/>
                <a:cs typeface="新細明體" charset="0"/>
              </a:rPr>
              <a:t>و استردك </a:t>
            </a:r>
            <a:r>
              <a:rPr lang="ar-JO" sz="3600" b="1" dirty="0">
                <a:solidFill>
                  <a:srgbClr val="FFFFFF"/>
                </a:solidFill>
                <a:effectLst>
                  <a:glow rad="330200">
                    <a:srgbClr val="000000">
                      <a:alpha val="75000"/>
                    </a:srgbClr>
                  </a:glow>
                </a:effectLst>
                <a:latin typeface="Arial" charset="0"/>
                <a:ea typeface="新細明體" charset="0"/>
                <a:cs typeface="新細明體" charset="0"/>
              </a:rPr>
              <a:t>بنعمته ؟</a:t>
            </a:r>
            <a:endParaRPr lang="en-US" sz="3600" b="1" dirty="0">
              <a:solidFill>
                <a:srgbClr val="FFFFFF"/>
              </a:solidFill>
              <a:effectLst>
                <a:glow rad="330200">
                  <a:srgbClr val="000000">
                    <a:alpha val="75000"/>
                  </a:srgbClr>
                </a:glow>
              </a:effectLst>
              <a:latin typeface="Arial" charset="0"/>
              <a:ea typeface="新細明體" charset="0"/>
              <a:cs typeface="新細明體" charset="0"/>
            </a:endParaRP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7372" y="4415742"/>
            <a:ext cx="6665222" cy="1107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r" defTabSz="914400" fontAlgn="base">
              <a:spcBef>
                <a:spcPct val="20000"/>
              </a:spcBef>
              <a:spcAft>
                <a:spcPct val="0"/>
              </a:spcAft>
              <a:buClr>
                <a:srgbClr val="FFCC66"/>
              </a:buClr>
              <a:defRPr/>
            </a:pPr>
            <a:r>
              <a:rPr lang="ar-JO" sz="3600" b="1" dirty="0">
                <a:solidFill>
                  <a:srgbClr val="FFFFFF"/>
                </a:solidFill>
                <a:effectLst>
                  <a:glow rad="330200">
                    <a:srgbClr val="000000">
                      <a:alpha val="75000"/>
                    </a:srgbClr>
                  </a:glow>
                </a:effectLst>
                <a:latin typeface="Arial" charset="0"/>
                <a:ea typeface="新細明體" charset="0"/>
                <a:cs typeface="新細明體" charset="0"/>
              </a:rPr>
              <a:t>كيف ترى </a:t>
            </a:r>
            <a:r>
              <a:rPr lang="ar-JO" sz="3600" b="1" dirty="0">
                <a:solidFill>
                  <a:srgbClr val="FFFF00"/>
                </a:solidFill>
                <a:effectLst>
                  <a:glow rad="330200">
                    <a:srgbClr val="000000">
                      <a:alpha val="75000"/>
                    </a:srgbClr>
                  </a:glow>
                </a:effectLst>
                <a:latin typeface="Arial" charset="0"/>
                <a:ea typeface="新細明體" charset="0"/>
                <a:cs typeface="新細明體" charset="0"/>
              </a:rPr>
              <a:t>يده</a:t>
            </a:r>
            <a:r>
              <a:rPr lang="ar-JO" sz="3600" b="1" dirty="0">
                <a:solidFill>
                  <a:srgbClr val="FFFFFF"/>
                </a:solidFill>
                <a:effectLst>
                  <a:glow rad="330200">
                    <a:srgbClr val="000000">
                      <a:alpha val="75000"/>
                    </a:srgbClr>
                  </a:glow>
                </a:effectLst>
                <a:latin typeface="Arial" charset="0"/>
                <a:ea typeface="新細明體" charset="0"/>
                <a:cs typeface="新細明體" charset="0"/>
              </a:rPr>
              <a:t> في أحداث </a:t>
            </a:r>
            <a:r>
              <a:rPr lang="ar-JO" sz="3600" b="1" dirty="0">
                <a:solidFill>
                  <a:srgbClr val="FFFF00"/>
                </a:solidFill>
                <a:effectLst>
                  <a:glow rad="330200">
                    <a:srgbClr val="000000">
                      <a:alpha val="75000"/>
                    </a:srgbClr>
                  </a:glow>
                </a:effectLst>
                <a:latin typeface="Arial" charset="0"/>
                <a:ea typeface="新細明體" charset="0"/>
                <a:cs typeface="新細明體" charset="0"/>
              </a:rPr>
              <a:t>العالم</a:t>
            </a:r>
            <a:r>
              <a:rPr lang="ar-JO" sz="3600" b="1" dirty="0">
                <a:solidFill>
                  <a:srgbClr val="FFFFFF"/>
                </a:solidFill>
                <a:effectLst>
                  <a:glow rad="330200">
                    <a:srgbClr val="000000">
                      <a:alpha val="75000"/>
                    </a:srgbClr>
                  </a:glow>
                </a:effectLst>
                <a:latin typeface="Arial" charset="0"/>
                <a:ea typeface="新細明體" charset="0"/>
                <a:cs typeface="新細明體" charset="0"/>
              </a:rPr>
              <a:t> اليوم ؟</a:t>
            </a:r>
            <a:endParaRPr lang="en-US" sz="3600" b="1" dirty="0">
              <a:solidFill>
                <a:srgbClr val="FFFFFF"/>
              </a:solidFill>
              <a:effectLst>
                <a:glow rad="330200">
                  <a:srgbClr val="000000">
                    <a:alpha val="75000"/>
                  </a:srgbClr>
                </a:glow>
              </a:effectLst>
              <a:latin typeface="Arial" charset="0"/>
              <a:ea typeface="新細明體" charset="0"/>
              <a:cs typeface="新細明體" charset="0"/>
            </a:endParaRP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2686283" y="5606848"/>
            <a:ext cx="6347831" cy="125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r" defTabSz="914400" fontAlgn="base">
              <a:spcBef>
                <a:spcPct val="20000"/>
              </a:spcBef>
              <a:spcAft>
                <a:spcPct val="0"/>
              </a:spcAft>
              <a:buClr>
                <a:srgbClr val="FFCC66"/>
              </a:buClr>
              <a:defRPr/>
            </a:pPr>
            <a:r>
              <a:rPr lang="ar-JO" sz="3600" b="1" dirty="0">
                <a:solidFill>
                  <a:srgbClr val="FFFFFF"/>
                </a:solidFill>
                <a:effectLst>
                  <a:glow rad="330200">
                    <a:srgbClr val="000000">
                      <a:alpha val="75000"/>
                    </a:srgbClr>
                  </a:glow>
                </a:effectLst>
                <a:latin typeface="Arial" charset="0"/>
                <a:ea typeface="新細明體" charset="0"/>
                <a:cs typeface="新細明體" charset="0"/>
              </a:rPr>
              <a:t>هل </a:t>
            </a:r>
            <a:r>
              <a:rPr lang="ar-JO" sz="3600" b="1" dirty="0">
                <a:solidFill>
                  <a:srgbClr val="FFFF00"/>
                </a:solidFill>
                <a:effectLst>
                  <a:glow rad="330200">
                    <a:srgbClr val="000000">
                      <a:alpha val="75000"/>
                    </a:srgbClr>
                  </a:glow>
                </a:effectLst>
                <a:latin typeface="Arial" charset="0"/>
                <a:ea typeface="新細明體" charset="0"/>
                <a:cs typeface="新細明體" charset="0"/>
              </a:rPr>
              <a:t>ستعود إليه </a:t>
            </a:r>
            <a:r>
              <a:rPr lang="ar-JO" sz="3600" b="1" dirty="0">
                <a:solidFill>
                  <a:srgbClr val="FFFFFF"/>
                </a:solidFill>
                <a:effectLst>
                  <a:glow rad="330200">
                    <a:srgbClr val="000000">
                      <a:alpha val="75000"/>
                    </a:srgbClr>
                  </a:glow>
                </a:effectLst>
                <a:latin typeface="Arial" charset="0"/>
                <a:ea typeface="新細明體" charset="0"/>
                <a:cs typeface="新細明體" charset="0"/>
              </a:rPr>
              <a:t>حتى يعود إليك ؟</a:t>
            </a:r>
            <a:endParaRPr lang="en-US" sz="3600" b="1" dirty="0">
              <a:solidFill>
                <a:srgbClr val="FFFFFF"/>
              </a:solidFill>
              <a:effectLst>
                <a:glow rad="330200">
                  <a:srgbClr val="000000">
                    <a:alpha val="75000"/>
                  </a:srgbClr>
                </a:glow>
              </a:effectLst>
              <a:latin typeface="Arial" charset="0"/>
              <a:ea typeface="新細明體" charset="0"/>
              <a:cs typeface="新細明體" charset="0"/>
            </a:endParaRPr>
          </a:p>
        </p:txBody>
      </p:sp>
    </p:spTree>
    <p:extLst>
      <p:ext uri="{BB962C8B-B14F-4D97-AF65-F5344CB8AC3E}">
        <p14:creationId xmlns:p14="http://schemas.microsoft.com/office/powerpoint/2010/main" val="274230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righ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righ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righ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082562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b="1" dirty="0">
                <a:solidFill>
                  <a:schemeClr val="bg1"/>
                </a:solidFill>
                <a:latin typeface="Arial" charset="0"/>
                <a:ea typeface="新細明體" charset="0"/>
              </a:rPr>
              <a:t>مخطط </a:t>
            </a:r>
            <a:r>
              <a:rPr lang="ar-SA" sz="3200" b="1" dirty="0" err="1">
                <a:solidFill>
                  <a:schemeClr val="bg1"/>
                </a:solidFill>
                <a:latin typeface="Arial" charset="0"/>
                <a:ea typeface="新細明體" charset="0"/>
              </a:rPr>
              <a:t>حزقيال</a:t>
            </a:r>
            <a:r>
              <a:rPr lang="ar-SA" sz="3200" b="1" dirty="0">
                <a:solidFill>
                  <a:schemeClr val="bg1"/>
                </a:solidFill>
                <a:latin typeface="Arial" charset="0"/>
                <a:ea typeface="新細明體" charset="0"/>
              </a:rPr>
              <a:t> التقني</a:t>
            </a:r>
            <a:endParaRPr lang="en-US" sz="3200" b="1" dirty="0">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a:ea typeface="新細明體" pitchFamily="-112" charset="-120"/>
                          <a:cs typeface="Arial"/>
                        </a:rPr>
                        <a:t>سيادةٌ </a:t>
                      </a:r>
                      <a:r>
                        <a:rPr kumimoji="0" lang="ar-SA" sz="3200" b="1" i="0" u="none" strike="noStrike" cap="none" normalizeH="0" baseline="0" dirty="0" err="1">
                          <a:ln>
                            <a:noFill/>
                          </a:ln>
                          <a:solidFill>
                            <a:srgbClr val="FFFFFF"/>
                          </a:solidFill>
                          <a:effectLst/>
                          <a:latin typeface="Arial"/>
                          <a:ea typeface="新細明體" pitchFamily="-112" charset="-120"/>
                          <a:cs typeface="Arial"/>
                        </a:rPr>
                        <a:t>للمسبيين</a:t>
                      </a:r>
                      <a:r>
                        <a:rPr kumimoji="0" lang="ar-SA" sz="3200" b="1" i="0" u="none" strike="noStrike" cap="none" normalizeH="0" baseline="0" dirty="0">
                          <a:ln>
                            <a:noFill/>
                          </a:ln>
                          <a:solidFill>
                            <a:srgbClr val="FFFFFF"/>
                          </a:solidFill>
                          <a:effectLst/>
                          <a:latin typeface="Arial"/>
                          <a:ea typeface="新細明體" pitchFamily="-112" charset="-120"/>
                          <a:cs typeface="Arial"/>
                        </a:rPr>
                        <a:t> وعودةٌ للمجد</a:t>
                      </a:r>
                      <a:endParaRPr kumimoji="0" lang="en-US" sz="3200" b="1" i="0" u="none" strike="noStrike" cap="none" normalizeH="0" baseline="0" dirty="0">
                        <a:ln>
                          <a:noFill/>
                        </a:ln>
                        <a:solidFill>
                          <a:srgbClr val="FFFFFF"/>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يعود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الأمم تدان (وليس هناك مجد)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يغادر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الإسترداد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سيادة مبررة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السبي</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بركة إسرائيل</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دينونة الأمم</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الحكم على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مستقبل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أعداء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سقوط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بعد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أثناء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٤٠-٤٨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٣٣-٣٩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٢٩-٣٢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٢٦-٢٨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مواب</a:t>
                      </a:r>
                      <a:r>
                        <a:rPr kumimoji="0" lang="ar-SA" sz="2000" b="1" i="0" u="none" strike="noStrike" cap="none" normalizeH="0" baseline="0" dirty="0">
                          <a:ln>
                            <a:noFill/>
                          </a:ln>
                          <a:solidFill>
                            <a:schemeClr val="tx1"/>
                          </a:solidFill>
                          <a:effectLst/>
                          <a:latin typeface="Arial"/>
                          <a:ea typeface="新細明體" pitchFamily="-112" charset="-120"/>
                          <a:cs typeface="Arial"/>
                        </a:rPr>
                        <a:t>،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إدوم</a:t>
                      </a:r>
                      <a:r>
                        <a:rPr kumimoji="0" lang="ar-SA" sz="2000" b="1" i="0" u="none" strike="noStrike" cap="none" normalizeH="0" baseline="0" dirty="0">
                          <a:ln>
                            <a:noFill/>
                          </a:ln>
                          <a:solidFill>
                            <a:schemeClr val="tx1"/>
                          </a:solidFill>
                          <a:effectLst/>
                          <a:latin typeface="Arial"/>
                          <a:ea typeface="新細明體" pitchFamily="-112" charset="-120"/>
                          <a:cs typeface="Arial"/>
                        </a:rPr>
                        <a:t>، </a:t>
                      </a:r>
                      <a:r>
                        <a:rPr kumimoji="0" lang="ar-SA" sz="2000" b="1" i="0" u="none" strike="noStrike" cap="none" normalizeH="0" baseline="0" dirty="0" err="1">
                          <a:ln>
                            <a:noFill/>
                          </a:ln>
                          <a:solidFill>
                            <a:schemeClr val="tx1"/>
                          </a:solidFill>
                          <a:effectLst/>
                          <a:latin typeface="Arial"/>
                          <a:ea typeface="新細明體" pitchFamily="-112" charset="-120"/>
                          <a:cs typeface="Arial"/>
                        </a:rPr>
                        <a:t>فيليستيا</a:t>
                      </a:r>
                      <a:endParaRPr kumimoji="0" lang="ar-SA"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١-٣</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نهر الخابور في مملكة بابل (٥٩٢-٥٧٠ ق </a:t>
                      </a:r>
                      <a:r>
                        <a:rPr kumimoji="0" lang="ar-SA" sz="2000" b="1" i="0" u="none" strike="noStrike" cap="none" normalizeH="0" baseline="0" dirty="0" err="1">
                          <a:ln>
                            <a:noFill/>
                          </a:ln>
                          <a:solidFill>
                            <a:schemeClr val="tx1"/>
                          </a:solidFill>
                          <a:effectLst/>
                          <a:latin typeface="Arial"/>
                          <a:ea typeface="新細明體" pitchFamily="-112" charset="-120"/>
                          <a:cs typeface="Arial"/>
                        </a:rPr>
                        <a:t>م</a:t>
                      </a:r>
                      <a:r>
                        <a:rPr kumimoji="0" lang="ar-SA" sz="2000" b="1" i="0" u="none" strike="noStrike" cap="none" normalizeH="0" baseline="0" dirty="0">
                          <a:ln>
                            <a:noFill/>
                          </a:ln>
                          <a:solidFill>
                            <a:schemeClr val="tx1"/>
                          </a:solidFill>
                          <a:effectLst/>
                          <a:latin typeface="Arial"/>
                          <a:ea typeface="新細明體" pitchFamily="-112" charset="-120"/>
                          <a:cs typeface="Arial"/>
                        </a:rPr>
                        <a:t>)</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5" name="Oval 4">
            <a:extLst>
              <a:ext uri="{FF2B5EF4-FFF2-40B4-BE49-F238E27FC236}">
                <a16:creationId xmlns:a16="http://schemas.microsoft.com/office/drawing/2014/main" id="{1124AB2F-8373-8449-A055-3F15DB44D5F0}"/>
              </a:ext>
            </a:extLst>
          </p:cNvPr>
          <p:cNvSpPr>
            <a:spLocks noChangeArrowheads="1"/>
          </p:cNvSpPr>
          <p:nvPr/>
        </p:nvSpPr>
        <p:spPr bwMode="auto">
          <a:xfrm>
            <a:off x="6516686" y="1340768"/>
            <a:ext cx="2663826" cy="5111750"/>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074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القديم</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2723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5955" name="Rectangle 1027"/>
          <p:cNvSpPr>
            <a:spLocks noGrp="1" noChangeArrowheads="1"/>
          </p:cNvSpPr>
          <p:nvPr>
            <p:ph type="ctrTitle"/>
          </p:nvPr>
        </p:nvSpPr>
        <p:spPr>
          <a:xfrm>
            <a:off x="533400" y="3962400"/>
            <a:ext cx="7924800" cy="1752600"/>
          </a:xfrm>
        </p:spPr>
        <p:txBody>
          <a:bodyPr/>
          <a:lstStyle/>
          <a:p>
            <a:pPr eaLnBrk="1" hangingPunct="1">
              <a:defRPr/>
            </a:pPr>
            <a:r>
              <a:rPr lang="ar-JO" altLang="ja-JP" dirty="0">
                <a:latin typeface="Tahoma" charset="0"/>
                <a:ea typeface="ＭＳ Ｐゴシック" charset="0"/>
                <a:cs typeface="ＭＳ Ｐゴシック" charset="0"/>
              </a:rPr>
              <a:t>و كانت الأرض خربة و خالية و على وجه الغمر ظلمة</a:t>
            </a:r>
            <a:endParaRPr lang="en-US" dirty="0">
              <a:latin typeface="Tahoma" charset="0"/>
              <a:ea typeface="ＭＳ Ｐゴシック" charset="0"/>
              <a:cs typeface="ＭＳ Ｐゴシック" charset="0"/>
            </a:endParaRPr>
          </a:p>
        </p:txBody>
      </p:sp>
      <p:sp>
        <p:nvSpPr>
          <p:cNvPr id="125957"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defTabSz="914400" fontAlgn="base">
              <a:spcBef>
                <a:spcPct val="0"/>
              </a:spcBef>
              <a:spcAft>
                <a:spcPct val="0"/>
              </a:spcAft>
              <a:defRPr/>
            </a:pPr>
            <a:r>
              <a:rPr lang="ar-JO" altLang="ja-JP" sz="4400" dirty="0">
                <a:solidFill>
                  <a:srgbClr val="FFFFFF"/>
                </a:solidFill>
                <a:latin typeface="Tahoma" charset="0"/>
                <a:ea typeface="ＭＳ Ｐゴシック" charset="0"/>
                <a:cs typeface="ＭＳ Ｐゴシック" charset="0"/>
              </a:rPr>
              <a:t>و روح الله يرف على وجه المياه</a:t>
            </a:r>
            <a:endParaRPr lang="en-US" sz="4400" dirty="0">
              <a:solidFill>
                <a:srgbClr val="FFFFFF"/>
              </a:solidFill>
              <a:latin typeface="Tahoma" charset="0"/>
              <a:ea typeface="ＭＳ Ｐゴシック" charset="0"/>
              <a:cs typeface="ＭＳ Ｐゴシック" charset="0"/>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defTabSz="914400" fontAlgn="base">
              <a:spcBef>
                <a:spcPct val="20000"/>
              </a:spcBef>
              <a:spcAft>
                <a:spcPct val="0"/>
              </a:spcAft>
              <a:buClr>
                <a:srgbClr val="FFCC66"/>
              </a:buClr>
              <a:buFont typeface="Wingdings" charset="0"/>
              <a:buNone/>
              <a:defRPr/>
            </a:pPr>
            <a:r>
              <a:rPr lang="ar-JO" sz="3200" dirty="0">
                <a:solidFill>
                  <a:srgbClr val="FFFFFF"/>
                </a:solidFill>
                <a:latin typeface="Tahoma" charset="0"/>
                <a:ea typeface="ＭＳ Ｐゴシック" charset="0"/>
                <a:cs typeface="ＭＳ Ｐゴシック" charset="0"/>
              </a:rPr>
              <a:t>تكوين 1: 2</a:t>
            </a:r>
            <a:endParaRPr lang="en-US" sz="3200" dirty="0">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54000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993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charset="0"/>
                <a:cs typeface="ＭＳ Ｐゴシック"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08" charset="0"/>
              <a:ea typeface="ＭＳ Ｐゴシック" charset="0"/>
              <a:cs typeface="ＭＳ Ｐゴシック"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99343" name="Rectangle 15"/>
          <p:cNvSpPr>
            <a:spLocks noChangeArrowheads="1"/>
          </p:cNvSpPr>
          <p:nvPr/>
        </p:nvSpPr>
        <p:spPr bwMode="auto">
          <a:xfrm>
            <a:off x="1739900" y="5137150"/>
            <a:ext cx="6191250" cy="39754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ar-JO" sz="2000" b="1" dirty="0">
                <a:solidFill>
                  <a:srgbClr val="FFD34A"/>
                </a:solidFill>
                <a:latin typeface="Comic Sans MS" pitchFamily="-112" charset="0"/>
                <a:ea typeface="ＭＳ Ｐゴシック" charset="0"/>
                <a:cs typeface="ＭＳ Ｐゴシック" charset="0"/>
              </a:rPr>
              <a:t>خيمة الإجتماع في البرية</a:t>
            </a:r>
            <a:endParaRPr lang="en-US" sz="2400" b="1" dirty="0">
              <a:solidFill>
                <a:srgbClr val="FFD34A"/>
              </a:solidFill>
              <a:latin typeface="Comic Sans MS" pitchFamily="-112" charset="0"/>
              <a:ea typeface="ＭＳ Ｐゴシック" charset="0"/>
              <a:cs typeface="ＭＳ Ｐゴシック" charset="0"/>
            </a:endParaRPr>
          </a:p>
        </p:txBody>
      </p:sp>
      <p:sp>
        <p:nvSpPr>
          <p:cNvPr id="99344" name="Text Box 16"/>
          <p:cNvSpPr txBox="1">
            <a:spLocks noChangeArrowheads="1"/>
          </p:cNvSpPr>
          <p:nvPr/>
        </p:nvSpPr>
        <p:spPr bwMode="auto">
          <a:xfrm>
            <a:off x="1295400" y="1371600"/>
            <a:ext cx="70866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ar-JO" sz="4000" b="1" dirty="0">
                <a:solidFill>
                  <a:srgbClr val="FFD34A"/>
                </a:solidFill>
                <a:latin typeface="Comic Sans MS" charset="0"/>
              </a:rPr>
              <a:t>أسس الله مكاناً له ليسكن فيه كملك</a:t>
            </a:r>
            <a:endParaRPr lang="en-US" sz="4000" b="1" dirty="0">
              <a:solidFill>
                <a:srgbClr val="FFD34A"/>
              </a:solidFill>
              <a:latin typeface="Comic Sans MS"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6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4" name="Rectangle 27"/>
          <p:cNvSpPr>
            <a:spLocks noChangeArrowheads="1"/>
          </p:cNvSpPr>
          <p:nvPr/>
        </p:nvSpPr>
        <p:spPr bwMode="auto">
          <a:xfrm>
            <a:off x="8007350" y="3429000"/>
            <a:ext cx="418383"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Chicago" charset="0"/>
                <a:ea typeface="ＭＳ Ｐゴシック" charset="0"/>
                <a:cs typeface="ＭＳ Ｐゴシック" charset="0"/>
              </a:rPr>
              <a:t>موسى</a:t>
            </a:r>
            <a:endParaRPr lang="en-US" sz="900" b="1" dirty="0">
              <a:solidFill>
                <a:srgbClr val="000000"/>
              </a:solidFill>
              <a:latin typeface="Chicago" charset="0"/>
              <a:ea typeface="ＭＳ Ｐゴシック" charset="0"/>
              <a:cs typeface="ＭＳ Ｐゴシック" charset="0"/>
            </a:endParaRPr>
          </a:p>
        </p:txBody>
      </p:sp>
      <p:sp>
        <p:nvSpPr>
          <p:cNvPr id="582675" name="Rectangle 28"/>
          <p:cNvSpPr>
            <a:spLocks noChangeArrowheads="1"/>
          </p:cNvSpPr>
          <p:nvPr/>
        </p:nvSpPr>
        <p:spPr bwMode="auto">
          <a:xfrm>
            <a:off x="8156575" y="3841750"/>
            <a:ext cx="399147"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Helvetica" charset="0"/>
                <a:ea typeface="ＭＳ Ｐゴシック" charset="0"/>
                <a:cs typeface="ＭＳ Ｐゴシック" charset="0"/>
              </a:rPr>
              <a:t>سيناء</a:t>
            </a:r>
            <a:endParaRPr lang="en-US" sz="900" b="1" dirty="0">
              <a:solidFill>
                <a:srgbClr val="000000"/>
              </a:solidFill>
              <a:latin typeface="Helvetica" charset="0"/>
              <a:ea typeface="ＭＳ Ｐゴシック" charset="0"/>
              <a:cs typeface="ＭＳ Ｐゴシック" charset="0"/>
            </a:endParaRPr>
          </a:p>
        </p:txBody>
      </p:sp>
      <p:sp>
        <p:nvSpPr>
          <p:cNvPr id="582676"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M - C - C</a:t>
            </a:r>
          </a:p>
        </p:txBody>
      </p:sp>
      <p:sp>
        <p:nvSpPr>
          <p:cNvPr id="582677" name="Rectangle 30"/>
          <p:cNvSpPr>
            <a:spLocks noChangeArrowheads="1"/>
          </p:cNvSpPr>
          <p:nvPr/>
        </p:nvSpPr>
        <p:spPr bwMode="auto">
          <a:xfrm>
            <a:off x="7912100" y="4197350"/>
            <a:ext cx="6219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Helvetica" charset="0"/>
                <a:ea typeface="ＭＳ Ｐゴシック" charset="0"/>
                <a:cs typeface="ＭＳ Ｐゴシック" charset="0"/>
              </a:rPr>
              <a:t>قادش برنيع</a:t>
            </a:r>
            <a:endParaRPr lang="en-US" sz="900" b="1" dirty="0">
              <a:solidFill>
                <a:srgbClr val="000000"/>
              </a:solidFill>
              <a:latin typeface="Helvetica" charset="0"/>
              <a:ea typeface="ＭＳ Ｐゴシック" charset="0"/>
              <a:cs typeface="ＭＳ Ｐゴシック" charset="0"/>
            </a:endParaRP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582679" name="Rectangle 32"/>
          <p:cNvSpPr>
            <a:spLocks noChangeArrowheads="1"/>
          </p:cNvSpPr>
          <p:nvPr/>
        </p:nvSpPr>
        <p:spPr bwMode="auto">
          <a:xfrm>
            <a:off x="8120063" y="3670300"/>
            <a:ext cx="41357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ar-JO" sz="900" b="1" dirty="0">
                <a:solidFill>
                  <a:srgbClr val="000000"/>
                </a:solidFill>
                <a:latin typeface="Helvetica" charset="0"/>
                <a:ea typeface="ＭＳ Ｐゴシック" charset="0"/>
                <a:cs typeface="ＭＳ Ｐゴシック" charset="0"/>
              </a:rPr>
              <a:t>خروج</a:t>
            </a:r>
            <a:endParaRPr lang="en-US" sz="900" b="1" dirty="0">
              <a:solidFill>
                <a:srgbClr val="000000"/>
              </a:solidFill>
              <a:latin typeface="Helvetica" charset="0"/>
              <a:ea typeface="ＭＳ Ｐゴシック" charset="0"/>
              <a:cs typeface="ＭＳ Ｐゴシック" charset="0"/>
            </a:endParaRP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Comic Sans MS"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rPr>
              <a:t>2</a:t>
            </a:r>
          </a:p>
        </p:txBody>
      </p:sp>
      <p:sp>
        <p:nvSpPr>
          <p:cNvPr id="99363"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582683"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rPr>
              <a:t>Handbook pg. 26-29</a:t>
            </a:r>
          </a:p>
        </p:txBody>
      </p:sp>
      <p:sp>
        <p:nvSpPr>
          <p:cNvPr id="99365" name="Rectangle 37"/>
          <p:cNvSpPr>
            <a:spLocks noGrp="1" noChangeArrowheads="1"/>
          </p:cNvSpPr>
          <p:nvPr>
            <p:ph type="title" idx="4294967295"/>
          </p:nvPr>
        </p:nvSpPr>
        <p:spPr bwMode="auto">
          <a:xfrm>
            <a:off x="838200" y="495300"/>
            <a:ext cx="7772400" cy="707886"/>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000" b="1" dirty="0">
                <a:solidFill>
                  <a:srgbClr val="66FF66"/>
                </a:solidFill>
                <a:effectLst/>
                <a:latin typeface="Comic Sans MS" pitchFamily="-112" charset="0"/>
                <a:ea typeface="ＭＳ Ｐゴシック" pitchFamily="-112" charset="-128"/>
                <a:cs typeface="ＭＳ Ｐゴシック" pitchFamily="-112" charset="-128"/>
              </a:rPr>
              <a:t>خيمة الإجتماع</a:t>
            </a:r>
            <a:endParaRPr lang="en-US" sz="4000" b="1" dirty="0">
              <a:solidFill>
                <a:srgbClr val="66FF66"/>
              </a:solidFill>
              <a:effectLst/>
              <a:latin typeface="Comic Sans MS"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453189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962400" y="4953000"/>
            <a:ext cx="4953000" cy="1676400"/>
          </a:xfrm>
        </p:spPr>
        <p:txBody>
          <a:bodyPr/>
          <a:lstStyle/>
          <a:p>
            <a:pPr eaLnBrk="1" hangingPunct="1"/>
            <a:r>
              <a:rPr kumimoji="1" lang="ar-JO" sz="4000" b="1" i="1" dirty="0">
                <a:latin typeface="Times New Roman" charset="0"/>
                <a:ea typeface="ＭＳ Ｐゴシック" charset="0"/>
                <a:cs typeface="ＭＳ Ｐゴシック" charset="0"/>
              </a:rPr>
              <a:t>ملأ حضور الله قصره الجديد</a:t>
            </a:r>
            <a:endParaRPr kumimoji="1" lang="en-US" sz="4000" b="1" i="1" dirty="0">
              <a:latin typeface="Times New Roman" charset="0"/>
              <a:ea typeface="ＭＳ Ｐゴシック" charset="0"/>
              <a:cs typeface="ＭＳ Ｐゴシック" charset="0"/>
            </a:endParaRPr>
          </a:p>
        </p:txBody>
      </p:sp>
      <p:sp>
        <p:nvSpPr>
          <p:cNvPr id="102403" name="Text Box 1027" descr="White marble"/>
          <p:cNvSpPr txBox="1">
            <a:spLocks noChangeArrowheads="1"/>
          </p:cNvSpPr>
          <p:nvPr/>
        </p:nvSpPr>
        <p:spPr bwMode="auto">
          <a:xfrm>
            <a:off x="4114800" y="914400"/>
            <a:ext cx="4800600" cy="2185214"/>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sz="3600" b="1" dirty="0">
                <a:solidFill>
                  <a:srgbClr val="000000"/>
                </a:solidFill>
                <a:latin typeface="Times New Roman" charset="0"/>
              </a:rPr>
              <a:t>ثم غطت السحابة خيمة الإجتماع و ملأ بهاء الرب المسكن</a:t>
            </a:r>
            <a:endParaRPr lang="en-US" sz="3600" b="1" dirty="0">
              <a:solidFill>
                <a:srgbClr val="000000"/>
              </a:solidFill>
              <a:latin typeface="Times New Roman" charset="0"/>
            </a:endParaRPr>
          </a:p>
          <a:p>
            <a:pPr algn="r" defTabSz="914400" eaLnBrk="0" fontAlgn="base" hangingPunct="0">
              <a:spcBef>
                <a:spcPct val="0"/>
              </a:spcBef>
              <a:spcAft>
                <a:spcPct val="0"/>
              </a:spcAft>
            </a:pPr>
            <a:r>
              <a:rPr lang="ar-JO" sz="2800" b="1" dirty="0">
                <a:solidFill>
                  <a:srgbClr val="000000"/>
                </a:solidFill>
                <a:latin typeface="Times New Roman" charset="0"/>
              </a:rPr>
              <a:t>خروج 40: 34</a:t>
            </a:r>
            <a:endParaRPr lang="en-US" sz="2000" dirty="0">
              <a:solidFill>
                <a:srgbClr val="000000"/>
              </a:solidFill>
              <a:latin typeface="Times New Roman" charset="0"/>
            </a:endParaRPr>
          </a:p>
        </p:txBody>
      </p:sp>
      <p:pic>
        <p:nvPicPr>
          <p:cNvPr id="584707" name="Picture 1028"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46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770" decel="100000"/>
                                        <p:tgtEl>
                                          <p:spTgt spid="102403"/>
                                        </p:tgtEl>
                                      </p:cBhvr>
                                    </p:animEffect>
                                    <p:animScale>
                                      <p:cBhvr>
                                        <p:cTn id="8" dur="770" decel="100000"/>
                                        <p:tgtEl>
                                          <p:spTgt spid="102403"/>
                                        </p:tgtEl>
                                      </p:cBhvr>
                                      <p:from x="10000" y="10000"/>
                                      <p:to x="200000" y="450000"/>
                                    </p:animScale>
                                    <p:animScale>
                                      <p:cBhvr>
                                        <p:cTn id="9" dur="1230" accel="100000" fill="hold">
                                          <p:stCondLst>
                                            <p:cond delay="770"/>
                                          </p:stCondLst>
                                        </p:cTn>
                                        <p:tgtEl>
                                          <p:spTgt spid="102403"/>
                                        </p:tgtEl>
                                      </p:cBhvr>
                                      <p:from x="200000" y="450000"/>
                                      <p:to x="100000" y="100000"/>
                                    </p:animScale>
                                    <p:set>
                                      <p:cBhvr>
                                        <p:cTn id="10" dur="770" fill="hold"/>
                                        <p:tgtEl>
                                          <p:spTgt spid="102403"/>
                                        </p:tgtEl>
                                        <p:attrNameLst>
                                          <p:attrName>ppt_x</p:attrName>
                                        </p:attrNameLst>
                                      </p:cBhvr>
                                      <p:to>
                                        <p:strVal val="(0.5)"/>
                                      </p:to>
                                    </p:set>
                                    <p:anim from="(0.5)" to="(#ppt_x)" calcmode="lin" valueType="num">
                                      <p:cBhvr>
                                        <p:cTn id="11" dur="1230" accel="100000" fill="hold">
                                          <p:stCondLst>
                                            <p:cond delay="770"/>
                                          </p:stCondLst>
                                        </p:cTn>
                                        <p:tgtEl>
                                          <p:spTgt spid="102403"/>
                                        </p:tgtEl>
                                        <p:attrNameLst>
                                          <p:attrName>ppt_x</p:attrName>
                                        </p:attrNameLst>
                                      </p:cBhvr>
                                    </p:anim>
                                    <p:set>
                                      <p:cBhvr>
                                        <p:cTn id="12" dur="770" fill="hold"/>
                                        <p:tgtEl>
                                          <p:spTgt spid="102403"/>
                                        </p:tgtEl>
                                        <p:attrNameLst>
                                          <p:attrName>ppt_y</p:attrName>
                                        </p:attrNameLst>
                                      </p:cBhvr>
                                      <p:to>
                                        <p:strVal val="(#ppt_y+0.4)"/>
                                      </p:to>
                                    </p:set>
                                    <p:anim from="(#ppt_y+0.4)" to="(#ppt_y)" calcmode="lin" valueType="num">
                                      <p:cBhvr>
                                        <p:cTn id="13" dur="1230" accel="100000" fill="hold">
                                          <p:stCondLst>
                                            <p:cond delay="770"/>
                                          </p:stCondLst>
                                        </p:cTn>
                                        <p:tgtEl>
                                          <p:spTgt spid="10240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2402"/>
                                        </p:tgtEl>
                                        <p:attrNameLst>
                                          <p:attrName>style.visibility</p:attrName>
                                        </p:attrNameLst>
                                      </p:cBhvr>
                                      <p:to>
                                        <p:strVal val="visible"/>
                                      </p:to>
                                    </p:set>
                                    <p:anim calcmode="lin" valueType="num">
                                      <p:cBhvr>
                                        <p:cTn id="18" dur="500" fill="hold"/>
                                        <p:tgtEl>
                                          <p:spTgt spid="102402"/>
                                        </p:tgtEl>
                                        <p:attrNameLst>
                                          <p:attrName>ppt_w</p:attrName>
                                        </p:attrNameLst>
                                      </p:cBhvr>
                                      <p:tavLst>
                                        <p:tav tm="0">
                                          <p:val>
                                            <p:fltVal val="0"/>
                                          </p:val>
                                        </p:tav>
                                        <p:tav tm="100000">
                                          <p:val>
                                            <p:strVal val="#ppt_w"/>
                                          </p:val>
                                        </p:tav>
                                      </p:tavLst>
                                    </p:anim>
                                    <p:anim calcmode="lin" valueType="num">
                                      <p:cBhvr>
                                        <p:cTn id="19" dur="500" fill="hold"/>
                                        <p:tgtEl>
                                          <p:spTgt spid="102402"/>
                                        </p:tgtEl>
                                        <p:attrNameLst>
                                          <p:attrName>ppt_h</p:attrName>
                                        </p:attrNameLst>
                                      </p:cBhvr>
                                      <p:tavLst>
                                        <p:tav tm="0">
                                          <p:val>
                                            <p:fltVal val="0"/>
                                          </p:val>
                                        </p:tav>
                                        <p:tav tm="100000">
                                          <p:val>
                                            <p:strVal val="#ppt_h"/>
                                          </p:val>
                                        </p:tav>
                                      </p:tavLst>
                                    </p:anim>
                                    <p:anim calcmode="lin" valueType="num">
                                      <p:cBhvr>
                                        <p:cTn id="20" dur="500" fill="hold"/>
                                        <p:tgtEl>
                                          <p:spTgt spid="102402"/>
                                        </p:tgtEl>
                                        <p:attrNameLst>
                                          <p:attrName>style.rotation</p:attrName>
                                        </p:attrNameLst>
                                      </p:cBhvr>
                                      <p:tavLst>
                                        <p:tav tm="0">
                                          <p:val>
                                            <p:fltVal val="360"/>
                                          </p:val>
                                        </p:tav>
                                        <p:tav tm="100000">
                                          <p:val>
                                            <p:fltVal val="0"/>
                                          </p:val>
                                        </p:tav>
                                      </p:tavLst>
                                    </p:anim>
                                    <p:animEffect transition="in" filter="fade">
                                      <p:cBhvr>
                                        <p:cTn id="21"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25285" name="Title 1"/>
          <p:cNvSpPr>
            <a:spLocks noGrp="1"/>
          </p:cNvSpPr>
          <p:nvPr>
            <p:ph type="title"/>
          </p:nvPr>
        </p:nvSpPr>
        <p:spPr>
          <a:xfrm>
            <a:off x="0" y="188913"/>
            <a:ext cx="8458200" cy="1255574"/>
          </a:xfrm>
        </p:spPr>
        <p:txBody>
          <a:bodyPr/>
          <a:lstStyle/>
          <a:p>
            <a:pPr algn="l"/>
            <a:r>
              <a:rPr lang="ar-JO" b="1" dirty="0">
                <a:solidFill>
                  <a:schemeClr val="tx1"/>
                </a:solidFill>
                <a:latin typeface="Arial" charset="0"/>
                <a:ea typeface="ＭＳ Ｐゴシック" charset="0"/>
              </a:rPr>
              <a:t>حل الروح أيضاً على القضاة، الأنبياء </a:t>
            </a:r>
            <a:br>
              <a:rPr lang="ar-JO" b="1" dirty="0">
                <a:solidFill>
                  <a:schemeClr val="tx1"/>
                </a:solidFill>
                <a:latin typeface="Arial" charset="0"/>
                <a:ea typeface="ＭＳ Ｐゴシック" charset="0"/>
              </a:rPr>
            </a:br>
            <a:r>
              <a:rPr lang="ar-JO" b="1" dirty="0">
                <a:solidFill>
                  <a:schemeClr val="tx1"/>
                </a:solidFill>
                <a:latin typeface="Arial" charset="0"/>
                <a:ea typeface="ＭＳ Ｐゴシック" charset="0"/>
              </a:rPr>
              <a:t>و الملوك في العهد القديم</a:t>
            </a:r>
            <a:endParaRPr lang="en-US" dirty="0">
              <a:latin typeface="Arial" charset="0"/>
              <a:ea typeface="ＭＳ Ｐゴシック" charset="0"/>
            </a:endParaRPr>
          </a:p>
        </p:txBody>
      </p:sp>
      <p:sp>
        <p:nvSpPr>
          <p:cNvPr id="9" name="Rectangle 2"/>
          <p:cNvSpPr txBox="1">
            <a:spLocks noChangeArrowheads="1"/>
          </p:cNvSpPr>
          <p:nvPr/>
        </p:nvSpPr>
        <p:spPr bwMode="auto">
          <a:xfrm>
            <a:off x="5086350" y="6034115"/>
            <a:ext cx="4057650" cy="817261"/>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lvl="0" indent="0" algn="ctr" defTabSz="914400" eaLnBrk="1" fontAlgn="base" hangingPunct="1">
              <a:spcBef>
                <a:spcPct val="20000"/>
              </a:spcBef>
              <a:spcAft>
                <a:spcPct val="0"/>
              </a:spcAft>
              <a:defRPr/>
            </a:pPr>
            <a:r>
              <a:rPr lang="ar-SA" sz="3200" dirty="0">
                <a:solidFill>
                  <a:srgbClr val="FFFFFF"/>
                </a:solidFill>
                <a:latin typeface="Arial" charset="0"/>
                <a:cs typeface="Arial" charset="0"/>
              </a:rPr>
              <a:t>١ صموئيل ١٦ : ١٢-١٣</a:t>
            </a:r>
          </a:p>
        </p:txBody>
      </p:sp>
    </p:spTree>
    <p:extLst>
      <p:ext uri="{BB962C8B-B14F-4D97-AF65-F5344CB8AC3E}">
        <p14:creationId xmlns:p14="http://schemas.microsoft.com/office/powerpoint/2010/main" val="3387917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026"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Rectangle 1027"/>
          <p:cNvSpPr>
            <a:spLocks noGrp="1" noChangeArrowheads="1"/>
          </p:cNvSpPr>
          <p:nvPr>
            <p:ph type="title"/>
          </p:nvPr>
        </p:nvSpPr>
        <p:spPr>
          <a:xfrm>
            <a:off x="3657600" y="0"/>
            <a:ext cx="5486400" cy="1676400"/>
          </a:xfrm>
          <a:solidFill>
            <a:schemeClr val="bg1"/>
          </a:solidFill>
        </p:spPr>
        <p:txBody>
          <a:bodyPr/>
          <a:lstStyle/>
          <a:p>
            <a:pPr eaLnBrk="1" hangingPunct="1">
              <a:defRPr/>
            </a:pPr>
            <a:r>
              <a:rPr lang="ar-JO" sz="3600" b="1" dirty="0">
                <a:latin typeface="Arial" charset="0"/>
                <a:ea typeface="ＭＳ Ｐゴシック" charset="0"/>
                <a:cs typeface="ＭＳ Ｐゴシック" charset="0"/>
              </a:rPr>
              <a:t>سكن حضور الله</a:t>
            </a:r>
            <a:br>
              <a:rPr lang="ar-JO" sz="3600" b="1" dirty="0">
                <a:latin typeface="Arial" charset="0"/>
                <a:ea typeface="ＭＳ Ｐゴシック" charset="0"/>
                <a:cs typeface="ＭＳ Ｐゴシック" charset="0"/>
              </a:rPr>
            </a:br>
            <a:r>
              <a:rPr lang="ar-JO" sz="3600" b="1" dirty="0">
                <a:latin typeface="Arial" charset="0"/>
                <a:ea typeface="ＭＳ Ｐゴシック" charset="0"/>
                <a:cs typeface="ＭＳ Ｐゴシック" charset="0"/>
              </a:rPr>
              <a:t>في هيكل سليمان</a:t>
            </a:r>
            <a:endParaRPr lang="en-US" sz="36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1921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1873" name="Picture 5" descr="ezeki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1874" name="Rectangle 9"/>
          <p:cNvSpPr>
            <a:spLocks noGrp="1" noChangeArrowheads="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037C1-B700-BF49-9992-DD41E8CA3C25}" type="datetime1">
              <a:rPr lang="en-US" altLang="zh-TW" sz="1800">
                <a:solidFill>
                  <a:srgbClr val="FFFFCC"/>
                </a:solidFill>
                <a:ea typeface="新細明體" charset="0"/>
                <a:cs typeface="新細明體" charset="0"/>
              </a:rPr>
              <a:pPr/>
              <a:t>6/22/22</a:t>
            </a:fld>
            <a:endParaRPr lang="en-US" altLang="zh-TW" sz="1800">
              <a:solidFill>
                <a:srgbClr val="FFFFCC"/>
              </a:solidFill>
              <a:ea typeface="新細明體" charset="0"/>
              <a:cs typeface="新細明體" charset="0"/>
            </a:endParaRPr>
          </a:p>
        </p:txBody>
      </p:sp>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ar-JO" altLang="zh-TW" sz="6000" dirty="0">
                <a:solidFill>
                  <a:srgbClr val="FFFFFF"/>
                </a:solidFill>
                <a:latin typeface="Arial" charset="0"/>
                <a:ea typeface="新細明體" charset="0"/>
              </a:rPr>
              <a:t>حزقيال 1 </a:t>
            </a:r>
            <a:endParaRPr lang="en-US" altLang="zh-TW" dirty="0">
              <a:latin typeface="Arial" charset="0"/>
              <a:ea typeface="新細明體" charset="0"/>
            </a:endParaRPr>
          </a:p>
        </p:txBody>
      </p:sp>
      <p:sp>
        <p:nvSpPr>
          <p:cNvPr id="591876"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spTree>
    <p:extLst>
      <p:ext uri="{BB962C8B-B14F-4D97-AF65-F5344CB8AC3E}">
        <p14:creationId xmlns:p14="http://schemas.microsoft.com/office/powerpoint/2010/main" val="40610418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متوقع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71282" y="1596174"/>
            <a:ext cx="7620000" cy="5003800"/>
          </a:xfrm>
          <a:prstGeom prst="rect">
            <a:avLst/>
          </a:prstGeom>
        </p:spPr>
      </p:pic>
    </p:spTree>
    <p:extLst>
      <p:ext uri="{BB962C8B-B14F-4D97-AF65-F5344CB8AC3E}">
        <p14:creationId xmlns:p14="http://schemas.microsoft.com/office/powerpoint/2010/main" val="2692748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5970" name="Picture 1" descr="Rev 4 4Living Creatur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71825" y="1531938"/>
            <a:ext cx="5715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5971"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000"/>
                </a:solidFill>
                <a:cs typeface="Arial" charset="0"/>
              </a:rPr>
              <a:t>367</a:t>
            </a:r>
          </a:p>
        </p:txBody>
      </p:sp>
      <p:sp>
        <p:nvSpPr>
          <p:cNvPr id="5" name="Rectangle 2"/>
          <p:cNvSpPr txBox="1">
            <a:spLocks noChangeArrowheads="1"/>
          </p:cNvSpPr>
          <p:nvPr/>
        </p:nvSpPr>
        <p:spPr>
          <a:xfrm>
            <a:off x="0" y="1484313"/>
            <a:ext cx="3132138" cy="5281612"/>
          </a:xfrm>
          <a:prstGeom prst="rect">
            <a:avLst/>
          </a:prstGeom>
          <a:effectLst>
            <a:outerShdw blurRad="63500" dist="35921" dir="2700000" algn="ctr" rotWithShape="0">
              <a:schemeClr val="tx2">
                <a:alpha val="74998"/>
              </a:schemeClr>
            </a:outerShdw>
          </a:effectLst>
        </p:spPr>
        <p:txBody>
          <a:bodyPr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ar-JO" sz="3200" b="1" dirty="0">
                <a:ea typeface="ＭＳ Ｐゴシック" charset="0"/>
              </a:rPr>
              <a:t>أما شبه وجوهها فوجه </a:t>
            </a:r>
            <a:r>
              <a:rPr lang="ar-JO" sz="3200" b="1" dirty="0">
                <a:solidFill>
                  <a:srgbClr val="FFFF00"/>
                </a:solidFill>
                <a:ea typeface="ＭＳ Ｐゴシック" charset="0"/>
              </a:rPr>
              <a:t>إنسان</a:t>
            </a:r>
            <a:r>
              <a:rPr lang="ar-JO" sz="3200" b="1" dirty="0">
                <a:ea typeface="ＭＳ Ｐゴシック" charset="0"/>
              </a:rPr>
              <a:t> </a:t>
            </a:r>
          </a:p>
          <a:p>
            <a:pPr fontAlgn="base">
              <a:spcAft>
                <a:spcPct val="0"/>
              </a:spcAft>
              <a:defRPr/>
            </a:pPr>
            <a:r>
              <a:rPr lang="ar-JO" sz="3200" b="1" dirty="0">
                <a:ea typeface="ＭＳ Ｐゴシック" charset="0"/>
              </a:rPr>
              <a:t>ووجه </a:t>
            </a:r>
            <a:r>
              <a:rPr lang="ar-JO" sz="3200" b="1" dirty="0">
                <a:solidFill>
                  <a:srgbClr val="FFFF00"/>
                </a:solidFill>
                <a:ea typeface="ＭＳ Ｐゴシック" charset="0"/>
              </a:rPr>
              <a:t>أسد</a:t>
            </a:r>
            <a:r>
              <a:rPr lang="ar-JO" sz="3200" b="1" dirty="0">
                <a:ea typeface="ＭＳ Ｐゴシック" charset="0"/>
              </a:rPr>
              <a:t> </a:t>
            </a:r>
          </a:p>
          <a:p>
            <a:pPr fontAlgn="base">
              <a:spcAft>
                <a:spcPct val="0"/>
              </a:spcAft>
              <a:defRPr/>
            </a:pPr>
            <a:r>
              <a:rPr lang="ar-JO" sz="3200" b="1" dirty="0">
                <a:ea typeface="ＭＳ Ｐゴシック" charset="0"/>
              </a:rPr>
              <a:t>لليمين لأربعتها </a:t>
            </a:r>
          </a:p>
          <a:p>
            <a:pPr fontAlgn="base">
              <a:spcAft>
                <a:spcPct val="0"/>
              </a:spcAft>
              <a:defRPr/>
            </a:pPr>
            <a:r>
              <a:rPr lang="ar-JO" sz="3200" b="1" dirty="0">
                <a:ea typeface="ＭＳ Ｐゴシック" charset="0"/>
              </a:rPr>
              <a:t>ووجه </a:t>
            </a:r>
            <a:r>
              <a:rPr lang="ar-JO" sz="3200" b="1" dirty="0">
                <a:solidFill>
                  <a:srgbClr val="FFFF00"/>
                </a:solidFill>
                <a:ea typeface="ＭＳ Ｐゴシック" charset="0"/>
              </a:rPr>
              <a:t>ثور</a:t>
            </a:r>
            <a:r>
              <a:rPr lang="ar-JO" sz="3200" b="1" dirty="0">
                <a:ea typeface="ＭＳ Ｐゴシック" charset="0"/>
              </a:rPr>
              <a:t> </a:t>
            </a:r>
          </a:p>
          <a:p>
            <a:pPr fontAlgn="base">
              <a:spcAft>
                <a:spcPct val="0"/>
              </a:spcAft>
              <a:defRPr/>
            </a:pPr>
            <a:r>
              <a:rPr lang="ar-JO" sz="3200" b="1" dirty="0">
                <a:ea typeface="ＭＳ Ｐゴシック" charset="0"/>
              </a:rPr>
              <a:t>من الشمال لأربعتها ووجه </a:t>
            </a:r>
            <a:r>
              <a:rPr lang="ar-JO" sz="3200" b="1" dirty="0">
                <a:solidFill>
                  <a:srgbClr val="FFFF00"/>
                </a:solidFill>
                <a:ea typeface="ＭＳ Ｐゴシック" charset="0"/>
              </a:rPr>
              <a:t>نسر</a:t>
            </a:r>
            <a:r>
              <a:rPr lang="ar-JO" sz="3200" b="1" dirty="0">
                <a:ea typeface="ＭＳ Ｐゴシック" charset="0"/>
              </a:rPr>
              <a:t> لأربعتها</a:t>
            </a:r>
            <a:endParaRPr lang="en-US" sz="3200" b="1" dirty="0">
              <a:ea typeface="ＭＳ Ｐゴシック" charset="0"/>
            </a:endParaRPr>
          </a:p>
        </p:txBody>
      </p:sp>
      <p:sp>
        <p:nvSpPr>
          <p:cNvPr id="841730" name="Rectangle 2"/>
          <p:cNvSpPr>
            <a:spLocks noGrp="1" noChangeArrowheads="1"/>
          </p:cNvSpPr>
          <p:nvPr>
            <p:ph type="title"/>
          </p:nvPr>
        </p:nvSpPr>
        <p:spPr>
          <a:xfrm>
            <a:off x="79375" y="123825"/>
            <a:ext cx="8264525" cy="1389063"/>
          </a:xfrm>
          <a:effectLst>
            <a:outerShdw blurRad="63500" dist="35921" dir="2700000" algn="ctr" rotWithShape="0">
              <a:schemeClr val="tx2">
                <a:alpha val="74998"/>
              </a:schemeClr>
            </a:outerShdw>
          </a:effectLst>
        </p:spPr>
        <p:txBody>
          <a:bodyPr>
            <a:noAutofit/>
          </a:bodyPr>
          <a:lstStyle/>
          <a:p>
            <a:pPr>
              <a:defRPr/>
            </a:pPr>
            <a:r>
              <a:rPr lang="ar-JO" sz="3600" b="1" dirty="0">
                <a:ea typeface="ＭＳ Ｐゴシック" charset="0"/>
              </a:rPr>
              <a:t>مخلوقات بأربعة أوجه</a:t>
            </a:r>
            <a:br>
              <a:rPr lang="en-US" sz="3600" b="1" dirty="0">
                <a:ea typeface="ＭＳ Ｐゴシック" charset="0"/>
              </a:rPr>
            </a:br>
            <a:r>
              <a:rPr lang="en-US" sz="3600" b="1" dirty="0">
                <a:ea typeface="ＭＳ Ｐゴシック" charset="0"/>
              </a:rPr>
              <a:t>(</a:t>
            </a:r>
            <a:r>
              <a:rPr lang="ar-JO" sz="3600" b="1" dirty="0">
                <a:ea typeface="ＭＳ Ｐゴシック" charset="0"/>
              </a:rPr>
              <a:t>حز 1: 10</a:t>
            </a:r>
            <a:r>
              <a:rPr lang="en-US" sz="3600" b="1" dirty="0">
                <a:ea typeface="ＭＳ Ｐゴシック" charset="0"/>
              </a:rPr>
              <a:t>)</a:t>
            </a:r>
          </a:p>
        </p:txBody>
      </p:sp>
    </p:spTree>
    <p:extLst>
      <p:ext uri="{BB962C8B-B14F-4D97-AF65-F5344CB8AC3E}">
        <p14:creationId xmlns:p14="http://schemas.microsoft.com/office/powerpoint/2010/main" val="77059427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descr="whe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7725" y="0"/>
            <a:ext cx="44831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50" name="Picture 2" descr="image0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57725" y="3429000"/>
            <a:ext cx="456247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0851" name="Title 3"/>
          <p:cNvSpPr>
            <a:spLocks noGrp="1"/>
          </p:cNvSpPr>
          <p:nvPr>
            <p:ph type="title" idx="4294967295"/>
          </p:nvPr>
        </p:nvSpPr>
        <p:spPr>
          <a:xfrm>
            <a:off x="107950" y="115888"/>
            <a:ext cx="4419600" cy="927100"/>
          </a:xfrm>
        </p:spPr>
        <p:txBody>
          <a:bodyPr/>
          <a:lstStyle/>
          <a:p>
            <a:r>
              <a:rPr lang="ar-JO" sz="3600" b="1" i="1" dirty="0">
                <a:solidFill>
                  <a:srgbClr val="FFFFFF"/>
                </a:solidFill>
                <a:latin typeface="Arial" panose="020B0604020202020204" pitchFamily="34" charset="0"/>
                <a:ea typeface="ＭＳ Ｐゴシック" charset="0"/>
                <a:cs typeface="Arial" panose="020B0604020202020204" pitchFamily="34" charset="0"/>
              </a:rPr>
              <a:t>حزقيال 1: 15-16</a:t>
            </a:r>
            <a:endParaRPr lang="en-US" sz="3600" b="1" i="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0852" name="TextBox 4"/>
          <p:cNvSpPr txBox="1">
            <a:spLocks noChangeArrowheads="1"/>
          </p:cNvSpPr>
          <p:nvPr/>
        </p:nvSpPr>
        <p:spPr bwMode="auto">
          <a:xfrm>
            <a:off x="107950" y="1119188"/>
            <a:ext cx="4491038"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15 فنظرت الحيوانات و إذا بكرة واحدة على الأرض بجانب الحيوانات بأوجهها الأربعة 16 منظر البكرات و صنعتها كمنظر الزبرجد و للأربع شكل واحد و منظرها و صنعتها كأنها كانت بكرة وسط بكرة</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8857425"/>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21" name="Rectangle 9"/>
          <p:cNvSpPr>
            <a:spLocks noGrp="1" noChangeArrowheads="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FDBB69-335F-334E-82C7-13D6AAD0A1E9}" type="datetime1">
              <a:rPr lang="en-US" altLang="zh-TW" sz="1800">
                <a:solidFill>
                  <a:srgbClr val="FFFFCC"/>
                </a:solidFill>
                <a:ea typeface="新細明體" charset="0"/>
                <a:cs typeface="新細明體" charset="0"/>
              </a:rPr>
              <a:pPr/>
              <a:t>6/22/22</a:t>
            </a:fld>
            <a:endParaRPr lang="en-US" altLang="zh-TW" sz="1800">
              <a:solidFill>
                <a:srgbClr val="FFFFCC"/>
              </a:solidFill>
              <a:ea typeface="新細明體" charset="0"/>
              <a:cs typeface="新細明體" charset="0"/>
            </a:endParaRPr>
          </a:p>
        </p:txBody>
      </p:sp>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ar-JO" altLang="zh-TW" sz="6000" dirty="0">
                <a:solidFill>
                  <a:srgbClr val="FFFFFF"/>
                </a:solidFill>
                <a:latin typeface="Arial" charset="0"/>
                <a:ea typeface="新細明體" charset="0"/>
              </a:rPr>
              <a:t>حزقيال 1 </a:t>
            </a:r>
            <a:endParaRPr lang="en-US" altLang="zh-TW" dirty="0">
              <a:latin typeface="Arial" charset="0"/>
              <a:ea typeface="新細明體" charset="0"/>
            </a:endParaRPr>
          </a:p>
        </p:txBody>
      </p:sp>
      <p:sp>
        <p:nvSpPr>
          <p:cNvPr id="593923"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58948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684988649"/>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110662" cy="6083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9" name="Title 3"/>
          <p:cNvSpPr>
            <a:spLocks noGrp="1"/>
          </p:cNvSpPr>
          <p:nvPr>
            <p:ph type="title" idx="4294967295"/>
          </p:nvPr>
        </p:nvSpPr>
        <p:spPr>
          <a:xfrm>
            <a:off x="152400" y="116632"/>
            <a:ext cx="4419600" cy="926976"/>
          </a:xfrm>
        </p:spPr>
        <p:txBody>
          <a:bodyPr/>
          <a:lstStyle/>
          <a:p>
            <a:pPr>
              <a:defRPr/>
            </a:pPr>
            <a:r>
              <a:rPr lang="ar-JO" sz="4000" b="1" i="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حزقيال 2: 3-4</a:t>
            </a:r>
            <a:endParaRPr lang="en-US" sz="4000" b="1" i="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endParaRPr>
          </a:p>
        </p:txBody>
      </p:sp>
      <p:sp>
        <p:nvSpPr>
          <p:cNvPr id="326660" name="TextBox 4"/>
          <p:cNvSpPr txBox="1">
            <a:spLocks noChangeArrowheads="1"/>
          </p:cNvSpPr>
          <p:nvPr/>
        </p:nvSpPr>
        <p:spPr bwMode="auto">
          <a:xfrm>
            <a:off x="107951" y="1119188"/>
            <a:ext cx="4287780"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600" b="1" dirty="0">
                <a:solidFill>
                  <a:srgbClr val="FFFFFF"/>
                </a:solidFill>
                <a:effectLst>
                  <a:glow rad="139700">
                    <a:srgbClr val="000000"/>
                  </a:glow>
                </a:effectLst>
                <a:latin typeface="Arial" panose="020B0604020202020204" pitchFamily="34" charset="0"/>
                <a:cs typeface="Arial" panose="020B0604020202020204" pitchFamily="34" charset="0"/>
              </a:rPr>
              <a:t>3 و قال لي يا ابن آدم أنا مرسلك إلى بني إسرائيل إلى أمة متمردة قد تمردت علي هم و آباؤهم عصوا علي إلى ذات هذا اليوم 4 و البنون القساة الوجوه و الصلاب القلوب أنا مرسلك إليهم فتقول لهم هكذا قال السيد الرب</a:t>
            </a:r>
            <a:endParaRPr lang="en-US" sz="3600" b="1" dirty="0">
              <a:solidFill>
                <a:srgbClr val="FFFFFF"/>
              </a:solidFill>
              <a:effectLst>
                <a:glow rad="1397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2531393"/>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635326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5"/>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pic>
        <p:nvPicPr>
          <p:cNvPr id="603138" name="Picture 4" descr="ezek_4_1_take_thee_a_t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7772400" cy="602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9" name="Title 1"/>
          <p:cNvSpPr>
            <a:spLocks noGrp="1"/>
          </p:cNvSpPr>
          <p:nvPr>
            <p:ph type="title" idx="4294967295"/>
          </p:nvPr>
        </p:nvSpPr>
        <p:spPr>
          <a:xfrm>
            <a:off x="258763" y="76200"/>
            <a:ext cx="8885237" cy="685800"/>
          </a:xfrm>
        </p:spPr>
        <p:txBody>
          <a:bodyPr/>
          <a:lstStyle/>
          <a:p>
            <a:r>
              <a:rPr lang="ar-JO" sz="4000" b="1" dirty="0">
                <a:solidFill>
                  <a:schemeClr val="bg2"/>
                </a:solidFill>
                <a:latin typeface="Arial" charset="0"/>
                <a:ea typeface="ＭＳ Ｐゴシック" charset="0"/>
                <a:cs typeface="Arial" charset="0"/>
              </a:rPr>
              <a:t>الحصار له دلالة (حز 4)</a:t>
            </a:r>
            <a:endParaRPr lang="en-US" sz="4000" b="1" dirty="0">
              <a:solidFill>
                <a:schemeClr val="bg2"/>
              </a:solidFill>
              <a:latin typeface="Arial" charset="0"/>
              <a:ea typeface="ＭＳ Ｐゴシック" charset="0"/>
              <a:cs typeface="Arial" charset="0"/>
            </a:endParaRPr>
          </a:p>
        </p:txBody>
      </p:sp>
      <p:sp>
        <p:nvSpPr>
          <p:cNvPr id="603140" name="Title 1"/>
          <p:cNvSpPr txBox="1">
            <a:spLocks/>
          </p:cNvSpPr>
          <p:nvPr/>
        </p:nvSpPr>
        <p:spPr bwMode="auto">
          <a:xfrm>
            <a:off x="0" y="5876925"/>
            <a:ext cx="9144000" cy="990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ja-JP" sz="3200" b="1" dirty="0">
                <a:solidFill>
                  <a:srgbClr val="000000"/>
                </a:solidFill>
                <a:cs typeface="Arial" charset="0"/>
              </a:rPr>
              <a:t>و أنت يا ابن آدم فخذ لنفسك لبنة و ضعها أمامك و ارسم عليها مدينة أورشليم (حز 4: 1)</a:t>
            </a:r>
            <a:endParaRPr lang="en-US" sz="3200" b="1" dirty="0">
              <a:solidFill>
                <a:srgbClr val="000000"/>
              </a:solidFill>
              <a:cs typeface="Arial" charset="0"/>
            </a:endParaRPr>
          </a:p>
        </p:txBody>
      </p:sp>
      <p:pic>
        <p:nvPicPr>
          <p:cNvPr id="603141" name="Picture 2" descr="Ezekiel-Chapter-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10225" y="990600"/>
            <a:ext cx="319722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495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98502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ar-JO" sz="4000" dirty="0">
                <a:solidFill>
                  <a:schemeClr val="tx1"/>
                </a:solidFill>
                <a:latin typeface="Arial" charset="0"/>
                <a:ea typeface="ＭＳ Ｐゴシック" charset="0"/>
                <a:cs typeface="Arial" charset="0"/>
              </a:rPr>
              <a:t>موقع إسرائيل الإستراتيجي</a:t>
            </a:r>
            <a:endParaRPr lang="en-US" sz="4000" dirty="0">
              <a:solidFill>
                <a:schemeClr val="tx1"/>
              </a:solidFill>
              <a:latin typeface="Arial" charset="0"/>
              <a:ea typeface="ＭＳ Ｐゴシック" charset="0"/>
              <a:cs typeface="Arial" charset="0"/>
            </a:endParaRPr>
          </a:p>
        </p:txBody>
      </p:sp>
      <p:sp>
        <p:nvSpPr>
          <p:cNvPr id="604163" name="Oval 4"/>
          <p:cNvSpPr>
            <a:spLocks noChangeArrowheads="1"/>
          </p:cNvSpPr>
          <p:nvPr/>
        </p:nvSpPr>
        <p:spPr bwMode="auto">
          <a:xfrm>
            <a:off x="5702491"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Garamond" charset="0"/>
              <a:ea typeface="ＭＳ Ｐゴシック" charset="0"/>
              <a:cs typeface="ＭＳ Ｐゴシック" charset="0"/>
            </a:endParaRPr>
          </a:p>
        </p:txBody>
      </p:sp>
      <p:sp>
        <p:nvSpPr>
          <p:cNvPr id="191493" name="AutoShape 5"/>
          <p:cNvSpPr>
            <a:spLocks noChangeArrowheads="1"/>
          </p:cNvSpPr>
          <p:nvPr/>
        </p:nvSpPr>
        <p:spPr bwMode="auto">
          <a:xfrm rot="6298269">
            <a:off x="5174442"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2" charset="0"/>
              <a:ea typeface="ＭＳ Ｐゴシック" charset="0"/>
              <a:cs typeface="ＭＳ Ｐゴシック" charset="0"/>
            </a:endParaRPr>
          </a:p>
        </p:txBody>
      </p:sp>
      <p:sp>
        <p:nvSpPr>
          <p:cNvPr id="191495" name="AutoShape 7"/>
          <p:cNvSpPr>
            <a:spLocks noChangeArrowheads="1"/>
          </p:cNvSpPr>
          <p:nvPr/>
        </p:nvSpPr>
        <p:spPr bwMode="auto">
          <a:xfrm rot="17525952" flipV="1">
            <a:off x="4237817"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2" charset="0"/>
              <a:ea typeface="ＭＳ Ｐゴシック" charset="0"/>
              <a:cs typeface="ＭＳ Ｐゴシック"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Garamond"/>
              <a:ea typeface="ＭＳ Ｐゴシック" charset="0"/>
              <a:cs typeface="+mn-cs"/>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Garamond"/>
              <a:ea typeface="ＭＳ Ｐゴシック" charset="0"/>
              <a:cs typeface="+mn-cs"/>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Garamond"/>
              <a:ea typeface="ＭＳ Ｐゴシック" charset="0"/>
              <a:cs typeface="+mn-cs"/>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800" b="0" i="0" u="none" strike="noStrike" kern="1200" cap="none" spc="0" normalizeH="0" baseline="0" noProof="0" dirty="0">
                <a:ln>
                  <a:noFill/>
                </a:ln>
                <a:solidFill>
                  <a:srgbClr val="FFFFFF"/>
                </a:solidFill>
                <a:effectLst/>
                <a:uLnTx/>
                <a:uFillTx/>
                <a:latin typeface="Garamond"/>
                <a:ea typeface="ＭＳ Ｐゴシック" charset="0"/>
                <a:cs typeface="+mn-cs"/>
              </a:rPr>
              <a:t>كيف وضعك الله في مكان استراتيجي لتحقيق مقاصده؟</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rPr>
              <a:t>سؤال للتفكير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endParaRPr>
          </a:p>
        </p:txBody>
      </p:sp>
      <p:sp>
        <p:nvSpPr>
          <p:cNvPr id="191498" name="Rectangle 10"/>
          <p:cNvSpPr>
            <a:spLocks noChangeArrowheads="1"/>
          </p:cNvSpPr>
          <p:nvPr/>
        </p:nvSpPr>
        <p:spPr bwMode="auto">
          <a:xfrm>
            <a:off x="-22224" y="5588000"/>
            <a:ext cx="9166224" cy="1270000"/>
          </a:xfrm>
          <a:prstGeom prst="rect">
            <a:avLst/>
          </a:prstGeom>
          <a:solidFill>
            <a:schemeClr val="bg1"/>
          </a:solidFill>
          <a:ln w="9525">
            <a:noFill/>
            <a:miter lim="800000"/>
            <a:headEnd/>
            <a:tailEnd/>
          </a:ln>
          <a:effectLst/>
        </p:spPr>
        <p:txBody>
          <a:bodyPr anchor="ct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هكذا قال السيد الرب هذه أورشليم في وسط الشعوب قد اقمتها و حواليها الأراضي</a:t>
            </a: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(حز 5: 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91494" name="AutoShape 6"/>
          <p:cNvSpPr>
            <a:spLocks noChangeArrowheads="1"/>
          </p:cNvSpPr>
          <p:nvPr/>
        </p:nvSpPr>
        <p:spPr bwMode="auto">
          <a:xfrm rot="7220944" flipV="1">
            <a:off x="6579379"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2" charset="0"/>
              <a:ea typeface="ＭＳ Ｐゴシック" charset="0"/>
              <a:cs typeface="ＭＳ Ｐゴシック" charset="0"/>
            </a:endParaRPr>
          </a:p>
        </p:txBody>
      </p:sp>
      <p:sp>
        <p:nvSpPr>
          <p:cNvPr id="191499" name="Text Box 11"/>
          <p:cNvSpPr txBox="1">
            <a:spLocks noChangeArrowheads="1"/>
          </p:cNvSpPr>
          <p:nvPr/>
        </p:nvSpPr>
        <p:spPr bwMode="auto">
          <a:xfrm>
            <a:off x="9291638" y="0"/>
            <a:ext cx="609600" cy="461963"/>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026155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262639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67075" y="2924175"/>
            <a:ext cx="5876925" cy="391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6" name="Title 1"/>
          <p:cNvSpPr>
            <a:spLocks noGrp="1"/>
          </p:cNvSpPr>
          <p:nvPr>
            <p:ph type="title"/>
          </p:nvPr>
        </p:nvSpPr>
        <p:spPr>
          <a:xfrm>
            <a:off x="34925" y="115888"/>
            <a:ext cx="9074150" cy="792162"/>
          </a:xfrm>
        </p:spPr>
        <p:txBody>
          <a:bodyPr/>
          <a:lstStyle/>
          <a:p>
            <a:r>
              <a:rPr lang="ar-JO" sz="3600" b="1" i="1" dirty="0">
                <a:latin typeface="Arial" panose="020B0604020202020204" pitchFamily="34" charset="0"/>
                <a:ea typeface="ＭＳ Ｐゴシック" charset="0"/>
                <a:cs typeface="Arial" panose="020B0604020202020204" pitchFamily="34" charset="0"/>
              </a:rPr>
              <a:t>متى رأيت المجد يغادر ؟</a:t>
            </a:r>
            <a:endParaRPr lang="en-US" sz="3600" b="1" i="1" dirty="0">
              <a:latin typeface="Arial" panose="020B0604020202020204" pitchFamily="34" charset="0"/>
              <a:ea typeface="ＭＳ Ｐゴシック" charset="0"/>
              <a:cs typeface="Arial" panose="020B0604020202020204" pitchFamily="34" charset="0"/>
            </a:endParaRPr>
          </a:p>
        </p:txBody>
      </p:sp>
      <p:pic>
        <p:nvPicPr>
          <p:cNvPr id="57446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400" y="908050"/>
            <a:ext cx="4537075"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87900" y="908050"/>
            <a:ext cx="25019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0"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4521200"/>
            <a:ext cx="3479800" cy="233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1" name="Picture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2420938"/>
            <a:ext cx="3644900" cy="223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2" name="Picture 10"/>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843213" y="5024438"/>
            <a:ext cx="3389312" cy="183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73" name="Picture 1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527800" y="2420938"/>
            <a:ext cx="2616200" cy="173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txBox="1">
            <a:spLocks/>
          </p:cNvSpPr>
          <p:nvPr/>
        </p:nvSpPr>
        <p:spPr bwMode="auto">
          <a:xfrm>
            <a:off x="14019" y="2755075"/>
            <a:ext cx="9074150" cy="146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11500" b="1" dirty="0">
                <a:solidFill>
                  <a:srgbClr val="FFFFFF"/>
                </a:solidFill>
                <a:effectLst>
                  <a:glow rad="800100">
                    <a:srgbClr val="000000"/>
                  </a:glow>
                </a:effectLst>
                <a:latin typeface="Arial" panose="020B0604020202020204" pitchFamily="34" charset="0"/>
                <a:cs typeface="Arial" panose="020B0604020202020204" pitchFamily="34" charset="0"/>
              </a:rPr>
              <a:t>المجد</a:t>
            </a:r>
            <a:endParaRPr lang="en-US" sz="6000" b="1" dirty="0">
              <a:solidFill>
                <a:srgbClr val="FFFFFF"/>
              </a:solidFill>
              <a:effectLst>
                <a:glow rad="8001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702085"/>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 name="Cloud 21">
            <a:extLst>
              <a:ext uri="{FF2B5EF4-FFF2-40B4-BE49-F238E27FC236}">
                <a16:creationId xmlns:a16="http://schemas.microsoft.com/office/drawing/2014/main" id="{A999EF6D-28E4-D956-0FE4-B023AFC54977}"/>
              </a:ext>
            </a:extLst>
          </p:cNvPr>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000000"/>
              </a:solidFill>
              <a:latin typeface="Arial" pitchFamily="-108" charset="0"/>
              <a:ea typeface="ＭＳ Ｐゴシック" charset="0"/>
              <a:cs typeface="ＭＳ Ｐゴシック"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502</a:t>
            </a:r>
            <a:endParaRPr lang="en-US" dirty="0">
              <a:solidFill>
                <a:srgbClr val="FFFFFF"/>
              </a:solidFill>
              <a:cs typeface="Arial" charset="0"/>
            </a:endParaRPr>
          </a:p>
        </p:txBody>
      </p:sp>
      <p:sp>
        <p:nvSpPr>
          <p:cNvPr id="24" name="Text Box 5">
            <a:extLst>
              <a:ext uri="{FF2B5EF4-FFF2-40B4-BE49-F238E27FC236}">
                <a16:creationId xmlns:a16="http://schemas.microsoft.com/office/drawing/2014/main" id="{71700C63-07B9-20AB-A1AF-7504BC26AF7E}"/>
              </a:ext>
            </a:extLst>
          </p:cNvPr>
          <p:cNvSpPr txBox="1">
            <a:spLocks noChangeArrowheads="1"/>
          </p:cNvSpPr>
          <p:nvPr/>
        </p:nvSpPr>
        <p:spPr bwMode="auto">
          <a:xfrm>
            <a:off x="7010400" y="1295400"/>
            <a:ext cx="1374094"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حز 8: 3-4</a:t>
            </a:r>
            <a:endParaRPr lang="en-US" dirty="0">
              <a:solidFill>
                <a:srgbClr val="FFFFFF"/>
              </a:solidFill>
              <a:cs typeface="Arial" charset="0"/>
            </a:endParaRPr>
          </a:p>
        </p:txBody>
      </p:sp>
    </p:spTree>
    <p:extLst>
      <p:ext uri="{BB962C8B-B14F-4D97-AF65-F5344CB8AC3E}">
        <p14:creationId xmlns:p14="http://schemas.microsoft.com/office/powerpoint/2010/main" val="27911330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22"/>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02869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502</a:t>
            </a:r>
            <a:endParaRPr lang="en-US" dirty="0">
              <a:solidFill>
                <a:srgbClr val="FFFFFF"/>
              </a:solidFill>
              <a:cs typeface="Arial" charset="0"/>
            </a:endParaRPr>
          </a:p>
        </p:txBody>
      </p:sp>
      <p:sp>
        <p:nvSpPr>
          <p:cNvPr id="25" name="Cloud 24">
            <a:extLst>
              <a:ext uri="{FF2B5EF4-FFF2-40B4-BE49-F238E27FC236}">
                <a16:creationId xmlns:a16="http://schemas.microsoft.com/office/drawing/2014/main" id="{F3059C93-B9DD-4BA8-20ED-8092B64F9834}"/>
              </a:ext>
            </a:extLst>
          </p:cNvPr>
          <p:cNvSpPr/>
          <p:nvPr/>
        </p:nvSpPr>
        <p:spPr bwMode="auto">
          <a:xfrm>
            <a:off x="2509838"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000000"/>
              </a:solidFill>
              <a:latin typeface="Arial" pitchFamily="-108" charset="0"/>
              <a:ea typeface="ＭＳ Ｐゴシック" charset="0"/>
              <a:cs typeface="ＭＳ Ｐゴシック" charset="0"/>
            </a:endParaRPr>
          </a:p>
        </p:txBody>
      </p:sp>
      <p:sp>
        <p:nvSpPr>
          <p:cNvPr id="26" name="Text Box 5">
            <a:extLst>
              <a:ext uri="{FF2B5EF4-FFF2-40B4-BE49-F238E27FC236}">
                <a16:creationId xmlns:a16="http://schemas.microsoft.com/office/drawing/2014/main" id="{3B426855-51D6-0F82-E461-1A017B639163}"/>
              </a:ext>
            </a:extLst>
          </p:cNvPr>
          <p:cNvSpPr txBox="1">
            <a:spLocks noChangeArrowheads="1"/>
          </p:cNvSpPr>
          <p:nvPr/>
        </p:nvSpPr>
        <p:spPr bwMode="auto">
          <a:xfrm>
            <a:off x="7010400" y="1295400"/>
            <a:ext cx="1487908"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حزقيال 9: 3</a:t>
            </a:r>
            <a:endParaRPr lang="en-US" dirty="0">
              <a:solidFill>
                <a:srgbClr val="FFFFFF"/>
              </a:solidFill>
              <a:cs typeface="Arial" charset="0"/>
            </a:endParaRPr>
          </a:p>
        </p:txBody>
      </p:sp>
    </p:spTree>
    <p:extLst>
      <p:ext uri="{BB962C8B-B14F-4D97-AF65-F5344CB8AC3E}">
        <p14:creationId xmlns:p14="http://schemas.microsoft.com/office/powerpoint/2010/main" val="1155501305"/>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3.33333E-6 C 0.03785 -0.00139 0.07882 0.00069 0.11666 -0.00926 C 0.15798 -0.00602 0.19878 -3.33333E-6 0.24028 0.00185 C 0.26111 0.00417 0.28177 0.00741 0.30278 0.00926 C 0.31059 0.00856 0.32639 0.00741 0.32639 0.00741 " pathEditMode="relative" ptsTypes="ffffA">
                                      <p:cBhvr>
                                        <p:cTn id="6"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545304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502</a:t>
            </a:r>
            <a:endParaRPr lang="en-US" dirty="0">
              <a:solidFill>
                <a:srgbClr val="FFFFFF"/>
              </a:solidFill>
              <a:cs typeface="Arial" charset="0"/>
            </a:endParaRPr>
          </a:p>
        </p:txBody>
      </p:sp>
      <p:sp>
        <p:nvSpPr>
          <p:cNvPr id="27" name="Cloud 26">
            <a:extLst>
              <a:ext uri="{FF2B5EF4-FFF2-40B4-BE49-F238E27FC236}">
                <a16:creationId xmlns:a16="http://schemas.microsoft.com/office/drawing/2014/main" id="{1C376718-7A18-D877-4728-301861419897}"/>
              </a:ext>
            </a:extLst>
          </p:cNvPr>
          <p:cNvSpPr/>
          <p:nvPr/>
        </p:nvSpPr>
        <p:spPr bwMode="auto">
          <a:xfrm>
            <a:off x="2514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000000"/>
              </a:solidFill>
              <a:latin typeface="Arial" pitchFamily="-108" charset="0"/>
              <a:ea typeface="ＭＳ Ｐゴシック" charset="0"/>
              <a:cs typeface="ＭＳ Ｐゴシック" charset="0"/>
            </a:endParaRPr>
          </a:p>
        </p:txBody>
      </p:sp>
      <p:sp>
        <p:nvSpPr>
          <p:cNvPr id="28" name="Text Box 5">
            <a:extLst>
              <a:ext uri="{FF2B5EF4-FFF2-40B4-BE49-F238E27FC236}">
                <a16:creationId xmlns:a16="http://schemas.microsoft.com/office/drawing/2014/main" id="{D1DD9048-080F-8046-F619-134E5A66C9EC}"/>
              </a:ext>
            </a:extLst>
          </p:cNvPr>
          <p:cNvSpPr txBox="1">
            <a:spLocks noChangeArrowheads="1"/>
          </p:cNvSpPr>
          <p:nvPr/>
        </p:nvSpPr>
        <p:spPr bwMode="auto">
          <a:xfrm>
            <a:off x="6815530" y="1295400"/>
            <a:ext cx="193674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حزقيال 10: 3-4</a:t>
            </a:r>
            <a:endParaRPr lang="en-US" dirty="0">
              <a:solidFill>
                <a:srgbClr val="FFFFFF"/>
              </a:solidFill>
              <a:cs typeface="Arial" charset="0"/>
            </a:endParaRPr>
          </a:p>
        </p:txBody>
      </p:sp>
    </p:spTree>
    <p:extLst>
      <p:ext uri="{BB962C8B-B14F-4D97-AF65-F5344CB8AC3E}">
        <p14:creationId xmlns:p14="http://schemas.microsoft.com/office/powerpoint/2010/main" val="1400420712"/>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71091E-6 -1.34166E-6 C 0.02345 -0.00092 0.04708 -0.00185 0.07157 -0.00254 C 0.08165 -0.00277 0.08808 -0.00231 0.09607 -0.00185 C 0.1091 -0.00116 0.12248 -0.00046 0.13742 -0.00023 C 0.14888 -0.00023 0.16087 -1.34166E-6 0.17182 0.00046 C 0.18485 0.00116 0.19875 0.00208 0.21351 0.00255 C 0.22654 0.00278 0.24009 0.00301 0.25347 0.00347 C 0.26077 0.00347 0.26876 0.0037 0.2764 0.00347 C 0.27797 0.00324 0.27797 0.00301 0.27936 0.00278 C 0.2844 0.00231 0.29621 0.00162 0.30385 0.00139 C 0.32383 0.00093 0.36205 0.00116 0.37091 0.00116 C 0.3796 0.0007 0.3836 0.00023 0.38968 -0.00023 C 0.39315 -0.00092 0.39802 -0.00116 0.40114 -0.00162 C 0.4107 -0.00347 0.41991 -0.00509 0.43102 -0.00671 C 0.44388 -0.00879 0.46039 -0.00995 0.47567 -0.01156 C 0.48175 -0.01203 0.48645 -0.01272 0.49287 -0.01342 C 0.49531 -0.01434 0.49096 -0.01434 0.48419 -0.0148 C 0.47498 -0.01527 0.46577 -0.01573 0.45847 -0.01642 C 0.45535 -0.01735 0.46508 -0.0185 0.47272 -0.01897 C 0.4861 -0.01966 0.49791 -0.02082 0.50712 -0.02221 C 0.50903 -0.0229 0.51007 -0.02359 0.51285 -0.02406 C 0.51581 -0.02452 0.52154 -0.02521 0.52432 -0.02568 C 0.52536 -0.02591 0.52623 -0.02614 0.5271 -0.02637 C 0.52901 -0.02729 0.53266 -0.02822 0.53457 -0.02915 C 0.53544 -0.02984 0.53613 -0.0303 0.5403 -0.03076 C 0.5443 -0.03123 0.55611 -0.03169 0.56306 -0.03192 C 0.56497 -0.03215 0.56688 -0.03215 0.56879 -0.03215 C 0.57175 -0.03215 0.57748 -0.03238 0.57748 -0.03215 C 0.5787 -0.03261 0.58061 -0.03285 0.58165 -0.03285 C 0.58391 -0.03308 0.58773 -0.03354 0.58773 -0.03354 " pathEditMode="relative" rAng="0" ptsTypes="fffffffffffffffffffffffffffffA">
                                      <p:cBhvr>
                                        <p:cTn id="6" dur="2000" fill="hold"/>
                                        <p:tgtEl>
                                          <p:spTgt spid="27"/>
                                        </p:tgtEl>
                                        <p:attrNameLst>
                                          <p:attrName>ppt_x</p:attrName>
                                          <p:attrName>ppt_y</p:attrName>
                                        </p:attrNameLst>
                                      </p:cBhvr>
                                      <p:rCtr x="29378" y="-15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502</a:t>
            </a:r>
            <a:endParaRPr lang="en-US" dirty="0">
              <a:solidFill>
                <a:srgbClr val="FFFFFF"/>
              </a:solidFill>
              <a:cs typeface="Arial" charset="0"/>
            </a:endParaRPr>
          </a:p>
        </p:txBody>
      </p:sp>
      <p:sp>
        <p:nvSpPr>
          <p:cNvPr id="31" name="Cloud 30">
            <a:extLst>
              <a:ext uri="{FF2B5EF4-FFF2-40B4-BE49-F238E27FC236}">
                <a16:creationId xmlns:a16="http://schemas.microsoft.com/office/drawing/2014/main" id="{B2E67B44-640C-57AC-B2D0-E186D347C91A}"/>
              </a:ext>
            </a:extLst>
          </p:cNvPr>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000000"/>
              </a:solidFill>
              <a:latin typeface="Arial" pitchFamily="-108" charset="0"/>
              <a:ea typeface="ＭＳ Ｐゴシック" charset="0"/>
              <a:cs typeface="ＭＳ Ｐゴシック" charset="0"/>
            </a:endParaRPr>
          </a:p>
        </p:txBody>
      </p:sp>
      <p:sp>
        <p:nvSpPr>
          <p:cNvPr id="32" name="Text Box 5">
            <a:extLst>
              <a:ext uri="{FF2B5EF4-FFF2-40B4-BE49-F238E27FC236}">
                <a16:creationId xmlns:a16="http://schemas.microsoft.com/office/drawing/2014/main" id="{DAAA3CA0-76D3-142F-50D9-EB8B2A281172}"/>
              </a:ext>
            </a:extLst>
          </p:cNvPr>
          <p:cNvSpPr txBox="1">
            <a:spLocks noChangeArrowheads="1"/>
          </p:cNvSpPr>
          <p:nvPr/>
        </p:nvSpPr>
        <p:spPr bwMode="auto">
          <a:xfrm>
            <a:off x="6248400" y="1295400"/>
            <a:ext cx="2282997"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حزقيال 10: 18-19</a:t>
            </a:r>
            <a:endParaRPr lang="en-US" dirty="0">
              <a:solidFill>
                <a:srgbClr val="FFFFFF"/>
              </a:solidFill>
              <a:cs typeface="Arial" charset="0"/>
            </a:endParaRPr>
          </a:p>
        </p:txBody>
      </p:sp>
    </p:spTree>
    <p:extLst>
      <p:ext uri="{BB962C8B-B14F-4D97-AF65-F5344CB8AC3E}">
        <p14:creationId xmlns:p14="http://schemas.microsoft.com/office/powerpoint/2010/main" val="24052803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31"/>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03309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FFFFCC"/>
              </a:solidFill>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dirty="0">
                <a:latin typeface="Arial" charset="0"/>
                <a:ea typeface="ＭＳ Ｐゴシック" charset="0"/>
                <a:cs typeface="Arial" charset="0"/>
              </a:rPr>
              <a:t>المجد</a:t>
            </a:r>
            <a:br>
              <a:rPr lang="ar-JO" dirty="0">
                <a:latin typeface="Arial" charset="0"/>
                <a:ea typeface="ＭＳ Ｐゴシック" charset="0"/>
                <a:cs typeface="Arial" charset="0"/>
              </a:rPr>
            </a:br>
            <a:r>
              <a:rPr lang="ar-JO" dirty="0">
                <a:latin typeface="Arial" charset="0"/>
                <a:ea typeface="ＭＳ Ｐゴシック" charset="0"/>
                <a:cs typeface="Arial" charset="0"/>
              </a:rPr>
              <a:t>يغادر</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502</a:t>
            </a:r>
            <a:endParaRPr lang="en-US" dirty="0">
              <a:solidFill>
                <a:srgbClr val="FFFFFF"/>
              </a:solidFill>
              <a:cs typeface="Arial" charset="0"/>
            </a:endParaRPr>
          </a:p>
        </p:txBody>
      </p:sp>
      <p:sp>
        <p:nvSpPr>
          <p:cNvPr id="614406" name="Text Box 5"/>
          <p:cNvSpPr txBox="1">
            <a:spLocks noChangeArrowheads="1"/>
          </p:cNvSpPr>
          <p:nvPr/>
        </p:nvSpPr>
        <p:spPr bwMode="auto">
          <a:xfrm>
            <a:off x="6248400" y="1295400"/>
            <a:ext cx="1834156"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حزقيال 11: 23</a:t>
            </a:r>
            <a:endParaRPr lang="en-US" dirty="0">
              <a:solidFill>
                <a:srgbClr val="FFFFFF"/>
              </a:solidFill>
              <a:cs typeface="Arial" charset="0"/>
            </a:endParaRPr>
          </a:p>
        </p:txBody>
      </p:sp>
      <p:sp>
        <p:nvSpPr>
          <p:cNvPr id="8"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656</a:t>
            </a:r>
            <a:endParaRPr lang="en-US" dirty="0">
              <a:solidFill>
                <a:srgbClr val="FFFFFF"/>
              </a:solidFill>
              <a:cs typeface="Arial" charset="0"/>
            </a:endParaRPr>
          </a:p>
        </p:txBody>
      </p:sp>
    </p:spTree>
    <p:extLst>
      <p:ext uri="{BB962C8B-B14F-4D97-AF65-F5344CB8AC3E}">
        <p14:creationId xmlns:p14="http://schemas.microsoft.com/office/powerpoint/2010/main" val="1759997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quench the spirit">
            <a:extLst>
              <a:ext uri="{FF2B5EF4-FFF2-40B4-BE49-F238E27FC236}">
                <a16:creationId xmlns:a16="http://schemas.microsoft.com/office/drawing/2014/main" id="{009C5455-58EB-D442-95AA-F4F4F5047A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27"/>
          <a:stretch/>
        </p:blipFill>
        <p:spPr bwMode="auto">
          <a:xfrm>
            <a:off x="0" y="0"/>
            <a:ext cx="872091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4503761" cy="68853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كن صادقاً في أنه عندما كان الروح حاضراً ربما تكون قد أطفأته</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69072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ar-JO" sz="5400" dirty="0">
                <a:latin typeface="Futura" charset="0"/>
                <a:ea typeface="ＭＳ Ｐゴシック" charset="0"/>
                <a:cs typeface="ＭＳ Ｐゴシック" charset="0"/>
              </a:rPr>
              <a:t>سكنى الروح القدس</a:t>
            </a:r>
            <a:endParaRPr kumimoji="0" lang="en-US" sz="5400" dirty="0">
              <a:latin typeface="Futura" charset="0"/>
              <a:ea typeface="ＭＳ Ｐゴシック" charset="0"/>
              <a:cs typeface="ＭＳ Ｐゴシック" charset="0"/>
            </a:endParaRP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algn="r" eaLnBrk="1" hangingPunct="1">
              <a:buFont typeface="Wingdings" charset="0"/>
              <a:buNone/>
            </a:pPr>
            <a:r>
              <a:rPr kumimoji="0" lang="ar-JO" sz="4000" i="1" dirty="0">
                <a:latin typeface="Arial" charset="0"/>
                <a:ea typeface="ＭＳ Ｐゴシック" charset="0"/>
              </a:rPr>
              <a:t>رومية 8: 9</a:t>
            </a:r>
            <a:endParaRPr kumimoji="0" lang="en-US" sz="4000" i="1" dirty="0">
              <a:latin typeface="Arial" charset="0"/>
              <a:ea typeface="ＭＳ Ｐゴシック" charset="0"/>
            </a:endParaRPr>
          </a:p>
          <a:p>
            <a:pPr marL="0" indent="0" algn="ctr" eaLnBrk="1" hangingPunct="1">
              <a:buFont typeface="Wingdings" charset="0"/>
              <a:buNone/>
            </a:pPr>
            <a:r>
              <a:rPr kumimoji="0" lang="ar-JO" sz="4000" i="1" dirty="0">
                <a:latin typeface="Arial" charset="0"/>
                <a:ea typeface="ＭＳ Ｐゴシック" charset="0"/>
              </a:rPr>
              <a:t>و أما أنتم فلستم في الجسد بل في الروح إن كان روح الله ساكناً فيكم و لكن إن كان أحد ليس له روح المسيح فذلك ليس له</a:t>
            </a:r>
            <a:endParaRPr kumimoji="0" lang="en-US" sz="4000" dirty="0">
              <a:latin typeface="Arial" charset="0"/>
              <a:ea typeface="ＭＳ Ｐゴシック" charset="0"/>
            </a:endParaRP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4600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1" descr="holiness-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5175"/>
            <a:ext cx="9134475"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0" name="Title 1"/>
          <p:cNvSpPr>
            <a:spLocks noGrp="1"/>
          </p:cNvSpPr>
          <p:nvPr>
            <p:ph type="title"/>
          </p:nvPr>
        </p:nvSpPr>
        <p:spPr>
          <a:xfrm>
            <a:off x="34925" y="115888"/>
            <a:ext cx="9074150" cy="792162"/>
          </a:xfrm>
        </p:spPr>
        <p:txBody>
          <a:bodyPr/>
          <a:lstStyle/>
          <a:p>
            <a:r>
              <a:rPr lang="ar-JO" sz="4000" b="1" dirty="0">
                <a:latin typeface="Arial" panose="020B0604020202020204" pitchFamily="34" charset="0"/>
                <a:ea typeface="ＭＳ Ｐゴシック" charset="0"/>
                <a:cs typeface="Arial" panose="020B0604020202020204" pitchFamily="34" charset="0"/>
              </a:rPr>
              <a:t>الكلمة المفتاحية في حزقيال</a:t>
            </a:r>
            <a:endParaRPr lang="en-US" sz="4000" b="1" dirty="0">
              <a:latin typeface="Arial" panose="020B0604020202020204" pitchFamily="34" charset="0"/>
              <a:ea typeface="ＭＳ Ｐゴシック" charset="0"/>
              <a:cs typeface="Arial" panose="020B0604020202020204" pitchFamily="34" charset="0"/>
            </a:endParaRPr>
          </a:p>
        </p:txBody>
      </p:sp>
      <p:sp>
        <p:nvSpPr>
          <p:cNvPr id="575491" name="Title 1"/>
          <p:cNvSpPr txBox="1">
            <a:spLocks/>
          </p:cNvSpPr>
          <p:nvPr/>
        </p:nvSpPr>
        <p:spPr bwMode="auto">
          <a:xfrm>
            <a:off x="34925" y="2857500"/>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13800" b="1" dirty="0">
                <a:solidFill>
                  <a:srgbClr val="000000"/>
                </a:solidFill>
                <a:latin typeface="Arial" panose="020B0604020202020204" pitchFamily="34" charset="0"/>
                <a:cs typeface="Arial" panose="020B0604020202020204" pitchFamily="34" charset="0"/>
              </a:rPr>
              <a:t>المجد</a:t>
            </a:r>
            <a:endParaRPr lang="en-US" sz="13800" b="1" dirty="0">
              <a:solidFill>
                <a:srgbClr val="000000"/>
              </a:solidFill>
              <a:latin typeface="Arial" panose="020B0604020202020204" pitchFamily="34" charset="0"/>
              <a:cs typeface="Arial" panose="020B0604020202020204" pitchFamily="34" charset="0"/>
            </a:endParaRPr>
          </a:p>
        </p:txBody>
      </p:sp>
      <p:sp>
        <p:nvSpPr>
          <p:cNvPr id="575492" name="Text Box 44"/>
          <p:cNvSpPr txBox="1">
            <a:spLocks noChangeArrowheads="1"/>
          </p:cNvSpPr>
          <p:nvPr/>
        </p:nvSpPr>
        <p:spPr bwMode="auto">
          <a:xfrm>
            <a:off x="8459788" y="9207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kumimoji="1" lang="ar-JO" sz="2000" b="1" dirty="0">
                <a:solidFill>
                  <a:srgbClr val="FFFFFF"/>
                </a:solidFill>
                <a:latin typeface="Arial" panose="020B0604020202020204" pitchFamily="34" charset="0"/>
                <a:ea typeface="新細明體" charset="0"/>
                <a:cs typeface="Arial" panose="020B0604020202020204" pitchFamily="34" charset="0"/>
              </a:rPr>
              <a:t>500</a:t>
            </a:r>
            <a:endParaRPr kumimoji="1" lang="en-US" sz="2000" b="1" dirty="0">
              <a:solidFill>
                <a:srgbClr val="FFFFFF"/>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945116547"/>
      </p:ext>
    </p:extLst>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يوحنا 14: 15-17</a:t>
            </a:r>
            <a:endParaRPr kumimoji="0"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4" name="Rectangle 3"/>
          <p:cNvSpPr>
            <a:spLocks noGrp="1" noChangeArrowheads="1"/>
          </p:cNvSpPr>
          <p:nvPr>
            <p:ph type="body" idx="4294967295"/>
          </p:nvPr>
        </p:nvSpPr>
        <p:spPr>
          <a:xfrm>
            <a:off x="250825" y="1773238"/>
            <a:ext cx="8624234" cy="4322762"/>
          </a:xfrm>
          <a:noFill/>
          <a:ln>
            <a:noFill/>
          </a:ln>
        </p:spPr>
        <p:txBody>
          <a:bodyPr vert="horz" wrap="square" lIns="91440" tIns="45720" rIns="91440" bIns="45720" numCol="1" anchor="t" anchorCtr="0" compatLnSpc="1">
            <a:prstTxWarp prst="textNoShape">
              <a:avLst/>
            </a:prstTxWarp>
          </a:bodyPr>
          <a:lstStyle/>
          <a:p>
            <a:pPr marL="0" indent="0" algn="r" eaLnBrk="1" hangingPunct="1">
              <a:buNone/>
            </a:pPr>
            <a:r>
              <a:rPr kumimoji="0" lang="ar-JO"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يوحنا 14: 15-17</a:t>
            </a:r>
            <a:endParaRPr kumimoji="0" lang="en-US"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a:p>
            <a:pPr marL="0" indent="0" algn="r" eaLnBrk="1" hangingPunct="1">
              <a:buNone/>
            </a:pPr>
            <a:r>
              <a:rPr kumimoji="0" lang="en-US"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15 إن كنتم تحبونني فاحفظوا وصاياي</a:t>
            </a:r>
            <a:br>
              <a:rPr kumimoji="0" lang="en-US"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br>
            <a:r>
              <a:rPr kumimoji="0" lang="ar-JO"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16 و أنا أطلب من الآب فيعطيكم </a:t>
            </a:r>
            <a:r>
              <a:rPr kumimoji="0" lang="ar-JO" sz="40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معزياً آخر ليمكث معكم إلى الأبد </a:t>
            </a:r>
            <a:br>
              <a:rPr kumimoji="0" lang="en-US" sz="40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br>
            <a:r>
              <a:rPr kumimoji="0" lang="ar-JO"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17 روح الحق الذي لا يستطيع العالم أن يقبله لأنه لا يراه و لا يعرفه و أما أنتم فتعرفونه لأنه ماكث معكم و يكون فيكم</a:t>
            </a:r>
            <a:endParaRPr kumimoji="0" lang="en-US" sz="40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93892" name="TextBox 4"/>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xvi</a:t>
            </a:r>
            <a:b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II. D.</a:t>
            </a:r>
          </a:p>
        </p:txBody>
      </p:sp>
    </p:spTree>
    <p:extLst>
      <p:ext uri="{BB962C8B-B14F-4D97-AF65-F5344CB8AC3E}">
        <p14:creationId xmlns:p14="http://schemas.microsoft.com/office/powerpoint/2010/main" val="92695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28354">
                                            <p:txEl>
                                              <p:pRg st="1" end="1"/>
                                            </p:txEl>
                                          </p:spTgt>
                                        </p:tgtEl>
                                        <p:attrNameLst>
                                          <p:attrName>style.visibility</p:attrName>
                                        </p:attrNameLst>
                                      </p:cBhvr>
                                      <p:to>
                                        <p:strVal val="visible"/>
                                      </p:to>
                                    </p:set>
                                    <p:animEffect transition="in" filter="strips(downLeft)">
                                      <p:cBhvr>
                                        <p:cTn id="12" dur="500"/>
                                        <p:tgtEl>
                                          <p:spTgt spid="2283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0B6503-932A-964D-8F54-51A1B7E30719}"/>
              </a:ext>
            </a:extLst>
          </p:cNvPr>
          <p:cNvGrpSpPr/>
          <p:nvPr/>
        </p:nvGrpSpPr>
        <p:grpSpPr>
          <a:xfrm>
            <a:off x="0" y="858838"/>
            <a:ext cx="9144000" cy="5140325"/>
            <a:chOff x="0" y="858838"/>
            <a:chExt cx="9144000" cy="5140325"/>
          </a:xfrm>
        </p:grpSpPr>
        <p:pic>
          <p:nvPicPr>
            <p:cNvPr id="2050" name="Picture 2" descr="Image result for quench the spirit">
              <a:extLst>
                <a:ext uri="{FF2B5EF4-FFF2-40B4-BE49-F238E27FC236}">
                  <a16:creationId xmlns:a16="http://schemas.microsoft.com/office/drawing/2014/main" id="{0EFAC896-0EC1-1D4F-8A48-775D55E40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522BDF-E76C-F24F-8F3C-7B3F6CA3E06F}"/>
                </a:ext>
              </a:extLst>
            </p:cNvPr>
            <p:cNvSpPr/>
            <p:nvPr/>
          </p:nvSpPr>
          <p:spPr bwMode="auto">
            <a:xfrm>
              <a:off x="5796136" y="3284984"/>
              <a:ext cx="2592288" cy="58695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29469"/>
            <a:ext cx="9144000" cy="563655"/>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لا تطفئوا الروح (1 تس 5: 19)</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1144309-F83F-A74B-9E20-3BF900EEAD6B}"/>
              </a:ext>
            </a:extLst>
          </p:cNvPr>
          <p:cNvSpPr txBox="1">
            <a:spLocks noChangeArrowheads="1"/>
          </p:cNvSpPr>
          <p:nvPr/>
        </p:nvSpPr>
        <p:spPr bwMode="auto">
          <a:xfrm>
            <a:off x="5796136" y="3179098"/>
            <a:ext cx="3168352" cy="205180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تطفئوا</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الروح</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263190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كيف يمكنك أن </a:t>
            </a:r>
            <a:r>
              <a:rPr lang="ar-JO" sz="5400" b="1" dirty="0">
                <a:solidFill>
                  <a:srgbClr val="FFFF00"/>
                </a:solidFill>
                <a:effectLst>
                  <a:glow rad="127000">
                    <a:schemeClr val="tx1"/>
                  </a:glow>
                </a:effectLst>
                <a:latin typeface="Arial" charset="0"/>
                <a:ea typeface="ＭＳ Ｐゴシック" charset="0"/>
                <a:cs typeface="ＭＳ Ｐゴシック" charset="0"/>
              </a:rPr>
              <a:t>تتوقع</a:t>
            </a:r>
            <a:r>
              <a:rPr lang="ar-JO" sz="5400" b="1" dirty="0">
                <a:effectLst>
                  <a:glow rad="127000">
                    <a:schemeClr val="tx1"/>
                  </a:glow>
                </a:effectLst>
                <a:latin typeface="Arial" charset="0"/>
                <a:ea typeface="ＭＳ Ｐゴシック" charset="0"/>
                <a:cs typeface="ＭＳ Ｐゴシック" charset="0"/>
              </a:rPr>
              <a:t> مجد الله ثانية في حياتك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3258690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خطوات نحو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i="1" dirty="0">
                <a:solidFill>
                  <a:srgbClr val="FFFFFF"/>
                </a:solidFill>
                <a:effectLst>
                  <a:glow rad="241300">
                    <a:srgbClr val="000000"/>
                  </a:glow>
                </a:effectLst>
                <a:latin typeface="Arial" charset="0"/>
                <a:ea typeface="ＭＳ Ｐゴシック" charset="0"/>
                <a:cs typeface="ＭＳ Ｐゴシック" charset="0"/>
              </a:rPr>
              <a:t>1. </a:t>
            </a:r>
            <a:r>
              <a:rPr lang="ar-JO" b="1" i="1" dirty="0">
                <a:solidFill>
                  <a:srgbClr val="FFFF00"/>
                </a:solidFill>
                <a:effectLst>
                  <a:glow rad="241300">
                    <a:srgbClr val="000000"/>
                  </a:glow>
                </a:effectLst>
                <a:latin typeface="Arial" charset="0"/>
                <a:ea typeface="ＭＳ Ｐゴシック" charset="0"/>
                <a:cs typeface="ＭＳ Ｐゴシック" charset="0"/>
              </a:rPr>
              <a:t>اعترف</a:t>
            </a:r>
            <a:r>
              <a:rPr lang="ar-JO" b="1" i="1" dirty="0">
                <a:solidFill>
                  <a:srgbClr val="FFFFFF"/>
                </a:solidFill>
                <a:effectLst>
                  <a:glow rad="241300">
                    <a:srgbClr val="000000"/>
                  </a:glow>
                </a:effectLst>
                <a:latin typeface="Arial" charset="0"/>
                <a:ea typeface="ＭＳ Ｐゴシック" charset="0"/>
                <a:cs typeface="ＭＳ Ｐゴシック" charset="0"/>
              </a:rPr>
              <a:t> أن مجد الله قد غادر</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i="1" dirty="0">
                <a:solidFill>
                  <a:srgbClr val="FFFFFF"/>
                </a:solidFill>
                <a:effectLst>
                  <a:glow rad="241300">
                    <a:srgbClr val="000000"/>
                  </a:glow>
                </a:effectLst>
                <a:latin typeface="Arial" charset="0"/>
                <a:ea typeface="ＭＳ Ｐゴシック" charset="0"/>
                <a:cs typeface="ＭＳ Ｐゴシック" charset="0"/>
              </a:rPr>
              <a:t>(حز 1-24)</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349814107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خطوات نحو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90"/>
                </a:solidFill>
                <a:latin typeface="Helvetica Neue Black Condensed"/>
                <a:ea typeface="ＭＳ Ｐゴシック" charset="0"/>
                <a:cs typeface="Helvetica Neue Black Condensed"/>
              </a:rPr>
              <a:t>اعترف</a:t>
            </a:r>
            <a:endParaRPr lang="en-US" sz="4000" spc="-100" dirty="0">
              <a:solidFill>
                <a:srgbClr val="00009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90"/>
                </a:solidFill>
                <a:latin typeface="Helvetica Neue Black Condensed"/>
                <a:ea typeface="ＭＳ Ｐゴシック" charset="0"/>
                <a:cs typeface="Helvetica Neue Black Condensed"/>
              </a:rPr>
              <a:t>اسمح</a:t>
            </a:r>
            <a:endParaRPr lang="en-US" sz="4000" spc="-100" dirty="0">
              <a:solidFill>
                <a:srgbClr val="000090"/>
              </a:solidFill>
              <a:latin typeface="Helvetica Neue Black Condensed"/>
              <a:ea typeface="ＭＳ Ｐゴシック" charset="0"/>
              <a:cs typeface="Helvetica Neue Black Condensed"/>
            </a:endParaRP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dirty="0"/>
              <a:t>2 - </a:t>
            </a:r>
            <a:r>
              <a:rPr lang="ar-JO" b="1" dirty="0">
                <a:solidFill>
                  <a:srgbClr val="FFFF00"/>
                </a:solidFill>
              </a:rPr>
              <a:t>اسمح</a:t>
            </a:r>
            <a:r>
              <a:rPr lang="ar-JO" b="1" dirty="0"/>
              <a:t> لله بأن يتعامل مع كل المنافسين لمجده (حزقيال 25 - 32)</a:t>
            </a:r>
            <a:endParaRPr lang="en-US" b="1" i="1" dirty="0">
              <a:solidFill>
                <a:srgbClr val="FFFFFF"/>
              </a:solidFill>
              <a:effectLst>
                <a:glow rad="2413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8214419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25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75974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b="1" dirty="0">
                <a:solidFill>
                  <a:schemeClr val="bg1"/>
                </a:solidFill>
                <a:latin typeface="Arial" charset="0"/>
                <a:ea typeface="新細明體" charset="0"/>
              </a:rPr>
              <a:t>مخطط </a:t>
            </a:r>
            <a:r>
              <a:rPr lang="ar-SA" sz="3200" b="1" dirty="0" err="1">
                <a:solidFill>
                  <a:schemeClr val="bg1"/>
                </a:solidFill>
                <a:latin typeface="Arial" charset="0"/>
                <a:ea typeface="新細明體" charset="0"/>
              </a:rPr>
              <a:t>حزقيال</a:t>
            </a:r>
            <a:r>
              <a:rPr lang="ar-SA" sz="3200" b="1" dirty="0">
                <a:solidFill>
                  <a:schemeClr val="bg1"/>
                </a:solidFill>
                <a:latin typeface="Arial" charset="0"/>
                <a:ea typeface="新細明體" charset="0"/>
              </a:rPr>
              <a:t> التقني</a:t>
            </a:r>
            <a:endParaRPr lang="en-US" sz="3200" b="1" dirty="0">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a:ea typeface="新細明體" pitchFamily="-112" charset="-120"/>
                          <a:cs typeface="Arial"/>
                        </a:rPr>
                        <a:t>سيادةٌ </a:t>
                      </a:r>
                      <a:r>
                        <a:rPr kumimoji="0" lang="ar-SA" sz="3200" b="1" i="0" u="none" strike="noStrike" cap="none" normalizeH="0" baseline="0" dirty="0" err="1">
                          <a:ln>
                            <a:noFill/>
                          </a:ln>
                          <a:solidFill>
                            <a:srgbClr val="FFFFFF"/>
                          </a:solidFill>
                          <a:effectLst/>
                          <a:latin typeface="Arial"/>
                          <a:ea typeface="新細明體" pitchFamily="-112" charset="-120"/>
                          <a:cs typeface="Arial"/>
                        </a:rPr>
                        <a:t>للمسبيين</a:t>
                      </a:r>
                      <a:r>
                        <a:rPr kumimoji="0" lang="ar-SA" sz="3200" b="1" i="0" u="none" strike="noStrike" cap="none" normalizeH="0" baseline="0" dirty="0">
                          <a:ln>
                            <a:noFill/>
                          </a:ln>
                          <a:solidFill>
                            <a:srgbClr val="FFFFFF"/>
                          </a:solidFill>
                          <a:effectLst/>
                          <a:latin typeface="Arial"/>
                          <a:ea typeface="新細明體" pitchFamily="-112" charset="-120"/>
                          <a:cs typeface="Arial"/>
                        </a:rPr>
                        <a:t> وعودةٌ للمجد</a:t>
                      </a:r>
                      <a:endParaRPr kumimoji="0" lang="en-US" sz="3200" b="1" i="0" u="none" strike="noStrike" cap="none" normalizeH="0" baseline="0" dirty="0">
                        <a:ln>
                          <a:noFill/>
                        </a:ln>
                        <a:solidFill>
                          <a:srgbClr val="FFFFFF"/>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يعود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الأمم تدان (وليس هناك مجد)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يغادر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الإسترداد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سيادة مبررة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السبي</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بركة إسرائيل</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دينونة الأمم</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الحكم على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مستقبل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أعداء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سقوط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بعد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أثناء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٤٠-٤٨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٣٣-٣٩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٢٩-٣٢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٢٦-٢٨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مواب</a:t>
                      </a:r>
                      <a:r>
                        <a:rPr kumimoji="0" lang="ar-SA" sz="2000" b="1" i="0" u="none" strike="noStrike" cap="none" normalizeH="0" baseline="0" dirty="0">
                          <a:ln>
                            <a:noFill/>
                          </a:ln>
                          <a:solidFill>
                            <a:schemeClr val="tx1"/>
                          </a:solidFill>
                          <a:effectLst/>
                          <a:latin typeface="Arial"/>
                          <a:ea typeface="新細明體" pitchFamily="-112" charset="-120"/>
                          <a:cs typeface="Arial"/>
                        </a:rPr>
                        <a:t>،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إدوم</a:t>
                      </a:r>
                      <a:r>
                        <a:rPr kumimoji="0" lang="ar-SA" sz="2000" b="1" i="0" u="none" strike="noStrike" cap="none" normalizeH="0" baseline="0" dirty="0">
                          <a:ln>
                            <a:noFill/>
                          </a:ln>
                          <a:solidFill>
                            <a:schemeClr val="tx1"/>
                          </a:solidFill>
                          <a:effectLst/>
                          <a:latin typeface="Arial"/>
                          <a:ea typeface="新細明體" pitchFamily="-112" charset="-120"/>
                          <a:cs typeface="Arial"/>
                        </a:rPr>
                        <a:t>، </a:t>
                      </a:r>
                      <a:r>
                        <a:rPr kumimoji="0" lang="ar-SA" sz="2000" b="1" i="0" u="none" strike="noStrike" cap="none" normalizeH="0" baseline="0" dirty="0" err="1">
                          <a:ln>
                            <a:noFill/>
                          </a:ln>
                          <a:solidFill>
                            <a:schemeClr val="tx1"/>
                          </a:solidFill>
                          <a:effectLst/>
                          <a:latin typeface="Arial"/>
                          <a:ea typeface="新細明體" pitchFamily="-112" charset="-120"/>
                          <a:cs typeface="Arial"/>
                        </a:rPr>
                        <a:t>فيليستيا</a:t>
                      </a:r>
                      <a:endParaRPr kumimoji="0" lang="ar-SA"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١-٣</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نهر الخابور في مملكة بابل (٥٩٢-٥٧٠ ق </a:t>
                      </a:r>
                      <a:r>
                        <a:rPr kumimoji="0" lang="ar-SA" sz="2000" b="1" i="0" u="none" strike="noStrike" cap="none" normalizeH="0" baseline="0" dirty="0" err="1">
                          <a:ln>
                            <a:noFill/>
                          </a:ln>
                          <a:solidFill>
                            <a:schemeClr val="tx1"/>
                          </a:solidFill>
                          <a:effectLst/>
                          <a:latin typeface="Arial"/>
                          <a:ea typeface="新細明體" pitchFamily="-112" charset="-120"/>
                          <a:cs typeface="Arial"/>
                        </a:rPr>
                        <a:t>م</a:t>
                      </a:r>
                      <a:r>
                        <a:rPr kumimoji="0" lang="ar-SA" sz="2000" b="1" i="0" u="none" strike="noStrike" cap="none" normalizeH="0" baseline="0" dirty="0">
                          <a:ln>
                            <a:noFill/>
                          </a:ln>
                          <a:solidFill>
                            <a:schemeClr val="tx1"/>
                          </a:solidFill>
                          <a:effectLst/>
                          <a:latin typeface="Arial"/>
                          <a:ea typeface="新細明體" pitchFamily="-112" charset="-120"/>
                          <a:cs typeface="Arial"/>
                        </a:rPr>
                        <a:t>)</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6" name="Oval 5">
            <a:extLst>
              <a:ext uri="{FF2B5EF4-FFF2-40B4-BE49-F238E27FC236}">
                <a16:creationId xmlns:a16="http://schemas.microsoft.com/office/drawing/2014/main" id="{FFB65696-E34B-D546-B7B3-495A1C5A0555}"/>
              </a:ext>
            </a:extLst>
          </p:cNvPr>
          <p:cNvSpPr>
            <a:spLocks noChangeArrowheads="1"/>
          </p:cNvSpPr>
          <p:nvPr/>
        </p:nvSpPr>
        <p:spPr bwMode="auto">
          <a:xfrm>
            <a:off x="2195736" y="1219200"/>
            <a:ext cx="4896544" cy="5162128"/>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477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2" descr="Israel Neighbors Label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5750" y="0"/>
            <a:ext cx="9144000" cy="654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34" name="Picture 3" descr="Israel Neighbors Blank.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35" name="Title 1"/>
          <p:cNvSpPr>
            <a:spLocks noGrp="1"/>
          </p:cNvSpPr>
          <p:nvPr>
            <p:ph type="title"/>
          </p:nvPr>
        </p:nvSpPr>
        <p:spPr>
          <a:xfrm>
            <a:off x="0" y="115888"/>
            <a:ext cx="2627313" cy="3241675"/>
          </a:xfrm>
          <a:solidFill>
            <a:srgbClr val="000000"/>
          </a:solidFill>
        </p:spPr>
        <p:txBody>
          <a:bodyPr anchor="t"/>
          <a:lstStyle/>
          <a:p>
            <a:pPr algn="ctr"/>
            <a:r>
              <a:rPr lang="ar-JO" b="1" dirty="0">
                <a:solidFill>
                  <a:srgbClr val="FFFFFF"/>
                </a:solidFill>
                <a:latin typeface="Arial" charset="0"/>
                <a:ea typeface="新細明體" charset="0"/>
              </a:rPr>
              <a:t>الأمم</a:t>
            </a:r>
            <a:br>
              <a:rPr lang="ar-JO" b="1" dirty="0">
                <a:solidFill>
                  <a:srgbClr val="FFFFFF"/>
                </a:solidFill>
                <a:latin typeface="Arial" charset="0"/>
                <a:ea typeface="新細明體" charset="0"/>
              </a:rPr>
            </a:br>
            <a:r>
              <a:rPr lang="ar-JO" b="1" dirty="0">
                <a:solidFill>
                  <a:srgbClr val="FFFFFF"/>
                </a:solidFill>
                <a:latin typeface="Arial" charset="0"/>
                <a:ea typeface="新細明體" charset="0"/>
              </a:rPr>
              <a:t>التي</a:t>
            </a:r>
            <a:br>
              <a:rPr lang="ar-JO" b="1" dirty="0">
                <a:solidFill>
                  <a:srgbClr val="FFFFFF"/>
                </a:solidFill>
                <a:latin typeface="Arial" charset="0"/>
                <a:ea typeface="新細明體" charset="0"/>
              </a:rPr>
            </a:br>
            <a:r>
              <a:rPr lang="ar-JO" b="1" dirty="0">
                <a:solidFill>
                  <a:srgbClr val="FFFFFF"/>
                </a:solidFill>
                <a:latin typeface="Arial" charset="0"/>
                <a:ea typeface="新細明體" charset="0"/>
              </a:rPr>
              <a:t>ستدان</a:t>
            </a:r>
            <a:br>
              <a:rPr lang="ar-JO" b="1" dirty="0">
                <a:solidFill>
                  <a:srgbClr val="FFFFFF"/>
                </a:solidFill>
                <a:latin typeface="Arial" charset="0"/>
                <a:ea typeface="新細明體" charset="0"/>
              </a:rPr>
            </a:br>
            <a:r>
              <a:rPr lang="en-US" b="1" dirty="0">
                <a:solidFill>
                  <a:srgbClr val="FFFFFF"/>
                </a:solidFill>
                <a:latin typeface="Arial" charset="0"/>
                <a:ea typeface="新細明體" charset="0"/>
              </a:rPr>
              <a:t>(</a:t>
            </a:r>
            <a:r>
              <a:rPr lang="ar-JO" b="1" dirty="0">
                <a:solidFill>
                  <a:srgbClr val="FFFFFF"/>
                </a:solidFill>
                <a:latin typeface="Arial" charset="0"/>
                <a:ea typeface="新細明體" charset="0"/>
              </a:rPr>
              <a:t>حز 25-32</a:t>
            </a:r>
            <a:r>
              <a:rPr lang="en-US" b="1" dirty="0">
                <a:solidFill>
                  <a:srgbClr val="FFFFFF"/>
                </a:solidFill>
                <a:latin typeface="Arial" charset="0"/>
                <a:ea typeface="新細明體" charset="0"/>
              </a:rPr>
              <a:t>) </a:t>
            </a:r>
          </a:p>
        </p:txBody>
      </p:sp>
      <p:sp>
        <p:nvSpPr>
          <p:cNvPr id="5" name="Title 1"/>
          <p:cNvSpPr txBox="1">
            <a:spLocks/>
          </p:cNvSpPr>
          <p:nvPr/>
        </p:nvSpPr>
        <p:spPr bwMode="auto">
          <a:xfrm>
            <a:off x="6804025" y="3644900"/>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4000" b="1" i="1" dirty="0">
                <a:solidFill>
                  <a:srgbClr val="000000"/>
                </a:solidFill>
                <a:ea typeface="新細明體" charset="0"/>
                <a:cs typeface="新細明體" charset="0"/>
              </a:rPr>
              <a:t>عمون</a:t>
            </a:r>
            <a:endParaRPr lang="en-US" sz="4000" b="1" i="1" dirty="0">
              <a:solidFill>
                <a:srgbClr val="000000"/>
              </a:solidFill>
              <a:ea typeface="新細明體" charset="0"/>
              <a:cs typeface="新細明體" charset="0"/>
            </a:endParaRPr>
          </a:p>
        </p:txBody>
      </p:sp>
      <p:sp>
        <p:nvSpPr>
          <p:cNvPr id="6" name="Title 1"/>
          <p:cNvSpPr txBox="1">
            <a:spLocks/>
          </p:cNvSpPr>
          <p:nvPr/>
        </p:nvSpPr>
        <p:spPr bwMode="auto">
          <a:xfrm>
            <a:off x="6516688" y="5084763"/>
            <a:ext cx="2735262"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4000" b="1" i="1" dirty="0">
                <a:solidFill>
                  <a:srgbClr val="000000"/>
                </a:solidFill>
                <a:ea typeface="新細明體" charset="0"/>
                <a:cs typeface="新細明體" charset="0"/>
              </a:rPr>
              <a:t>مؤاب</a:t>
            </a:r>
            <a:endParaRPr lang="en-US" sz="4000" b="1" i="1" dirty="0">
              <a:solidFill>
                <a:srgbClr val="000000"/>
              </a:solidFill>
              <a:ea typeface="新細明體" charset="0"/>
              <a:cs typeface="新細明體" charset="0"/>
            </a:endParaRPr>
          </a:p>
        </p:txBody>
      </p:sp>
      <p:sp>
        <p:nvSpPr>
          <p:cNvPr id="7" name="Title 1"/>
          <p:cNvSpPr txBox="1">
            <a:spLocks/>
          </p:cNvSpPr>
          <p:nvPr/>
        </p:nvSpPr>
        <p:spPr bwMode="auto">
          <a:xfrm>
            <a:off x="5364163" y="6021388"/>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4000" b="1" i="1" dirty="0">
                <a:solidFill>
                  <a:srgbClr val="000000"/>
                </a:solidFill>
                <a:ea typeface="新細明體" charset="0"/>
                <a:cs typeface="新細明體" charset="0"/>
              </a:rPr>
              <a:t>أدوم</a:t>
            </a:r>
            <a:endParaRPr lang="en-US" sz="4000" b="1" i="1" dirty="0">
              <a:solidFill>
                <a:srgbClr val="000000"/>
              </a:solidFill>
              <a:ea typeface="新細明體" charset="0"/>
              <a:cs typeface="新細明體" charset="0"/>
            </a:endParaRPr>
          </a:p>
        </p:txBody>
      </p:sp>
      <p:sp>
        <p:nvSpPr>
          <p:cNvPr id="8" name="Title 1"/>
          <p:cNvSpPr txBox="1">
            <a:spLocks/>
          </p:cNvSpPr>
          <p:nvPr/>
        </p:nvSpPr>
        <p:spPr bwMode="auto">
          <a:xfrm>
            <a:off x="2339975" y="4221163"/>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sz="4000" b="1" i="1" dirty="0">
                <a:solidFill>
                  <a:srgbClr val="000000"/>
                </a:solidFill>
                <a:ea typeface="新細明體" charset="0"/>
                <a:cs typeface="新細明體" charset="0"/>
              </a:rPr>
              <a:t>فلسطين</a:t>
            </a:r>
            <a:endParaRPr lang="en-US" sz="4000" b="1" i="1" dirty="0">
              <a:solidFill>
                <a:srgbClr val="000000"/>
              </a:solidFill>
              <a:ea typeface="新細明體" charset="0"/>
              <a:cs typeface="新細明體" charset="0"/>
            </a:endParaRPr>
          </a:p>
        </p:txBody>
      </p:sp>
      <p:sp>
        <p:nvSpPr>
          <p:cNvPr id="9" name="Title 1"/>
          <p:cNvSpPr txBox="1">
            <a:spLocks/>
          </p:cNvSpPr>
          <p:nvPr/>
        </p:nvSpPr>
        <p:spPr bwMode="auto">
          <a:xfrm>
            <a:off x="2843213" y="1700213"/>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sz="4000" b="1" i="1" dirty="0">
                <a:solidFill>
                  <a:srgbClr val="000000"/>
                </a:solidFill>
                <a:ea typeface="新細明體" charset="0"/>
                <a:cs typeface="新細明體" charset="0"/>
              </a:rPr>
              <a:t>صيدا</a:t>
            </a:r>
            <a:endParaRPr lang="en-US" sz="4000" b="1" i="1" dirty="0">
              <a:solidFill>
                <a:srgbClr val="000000"/>
              </a:solidFill>
              <a:ea typeface="新細明體" charset="0"/>
              <a:cs typeface="新細明體" charset="0"/>
            </a:endParaRPr>
          </a:p>
        </p:txBody>
      </p:sp>
      <p:sp>
        <p:nvSpPr>
          <p:cNvPr id="10" name="Title 1"/>
          <p:cNvSpPr txBox="1">
            <a:spLocks/>
          </p:cNvSpPr>
          <p:nvPr/>
        </p:nvSpPr>
        <p:spPr bwMode="auto">
          <a:xfrm>
            <a:off x="3348038" y="836613"/>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sz="4000" b="1" i="1" dirty="0">
                <a:solidFill>
                  <a:srgbClr val="000000"/>
                </a:solidFill>
                <a:ea typeface="新細明體" charset="0"/>
                <a:cs typeface="新細明體" charset="0"/>
              </a:rPr>
              <a:t>صيدون</a:t>
            </a:r>
            <a:endParaRPr lang="en-US" sz="4000" b="1" i="1" dirty="0">
              <a:solidFill>
                <a:srgbClr val="000000"/>
              </a:solidFill>
              <a:ea typeface="新細明體" charset="0"/>
              <a:cs typeface="新細明體" charset="0"/>
            </a:endParaRPr>
          </a:p>
        </p:txBody>
      </p:sp>
      <p:sp>
        <p:nvSpPr>
          <p:cNvPr id="11" name="Title 1"/>
          <p:cNvSpPr txBox="1">
            <a:spLocks/>
          </p:cNvSpPr>
          <p:nvPr/>
        </p:nvSpPr>
        <p:spPr bwMode="auto">
          <a:xfrm>
            <a:off x="827088" y="6021388"/>
            <a:ext cx="27368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4000" b="1" i="1" dirty="0">
                <a:solidFill>
                  <a:srgbClr val="000000"/>
                </a:solidFill>
                <a:ea typeface="新細明體" charset="0"/>
                <a:cs typeface="新細明體" charset="0"/>
              </a:rPr>
              <a:t>مصر</a:t>
            </a:r>
            <a:endParaRPr lang="en-US" sz="4000" b="1" i="1" dirty="0">
              <a:solidFill>
                <a:srgbClr val="000000"/>
              </a:solidFill>
              <a:ea typeface="新細明體" charset="0"/>
              <a:cs typeface="新細明體" charset="0"/>
            </a:endParaRPr>
          </a:p>
        </p:txBody>
      </p:sp>
    </p:spTree>
    <p:extLst>
      <p:ext uri="{BB962C8B-B14F-4D97-AF65-F5344CB8AC3E}">
        <p14:creationId xmlns:p14="http://schemas.microsoft.com/office/powerpoint/2010/main" val="157602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28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49363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3"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14" name="Rectangle 3"/>
          <p:cNvSpPr>
            <a:spLocks noGrp="1" noChangeArrowheads="1"/>
          </p:cNvSpPr>
          <p:nvPr>
            <p:ph type="title" idx="4294967295"/>
          </p:nvPr>
        </p:nvSpPr>
        <p:spPr>
          <a:xfrm>
            <a:off x="762000" y="76200"/>
            <a:ext cx="6834188" cy="760413"/>
          </a:xfrm>
          <a:solidFill>
            <a:srgbClr val="000000"/>
          </a:solidFill>
        </p:spPr>
        <p:txBody>
          <a:bodyPr/>
          <a:lstStyle/>
          <a:p>
            <a:pPr eaLnBrk="1" hangingPunct="1"/>
            <a:r>
              <a:rPr lang="ar-JO" b="1" dirty="0">
                <a:latin typeface="Arial" charset="0"/>
                <a:ea typeface="ＭＳ Ｐゴシック" charset="0"/>
              </a:rPr>
              <a:t>المستعمرات الفينيقية</a:t>
            </a:r>
            <a:endParaRPr lang="en-US" b="1" dirty="0">
              <a:latin typeface="Arial" charset="0"/>
              <a:ea typeface="ＭＳ Ｐゴシック" charset="0"/>
            </a:endParaRPr>
          </a:p>
        </p:txBody>
      </p:sp>
      <p:pic>
        <p:nvPicPr>
          <p:cNvPr id="65331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2625" y="990600"/>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53316"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اراضي فينيقية</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خطوط التجارة</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53317"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خطوط السفن الفينيقية</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53318"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افريقيا</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53319"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آسيا الصغرى</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53320"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اوروبا</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53321"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ترشيش</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ext Box 5"/>
          <p:cNvSpPr txBox="1">
            <a:spLocks noChangeArrowheads="1"/>
          </p:cNvSpPr>
          <p:nvPr/>
        </p:nvSpPr>
        <p:spPr bwMode="auto">
          <a:xfrm>
            <a:off x="8426450" y="76200"/>
            <a:ext cx="670376" cy="461665"/>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119</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15508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كيف يمكنك أن </a:t>
            </a:r>
            <a:r>
              <a:rPr lang="ar-JO" sz="5400" b="1" dirty="0">
                <a:solidFill>
                  <a:srgbClr val="FFFF00"/>
                </a:solidFill>
                <a:effectLst>
                  <a:glow rad="127000">
                    <a:schemeClr val="tx1"/>
                  </a:glow>
                </a:effectLst>
                <a:latin typeface="Arial" charset="0"/>
                <a:ea typeface="ＭＳ Ｐゴシック" charset="0"/>
                <a:cs typeface="ＭＳ Ｐゴシック" charset="0"/>
              </a:rPr>
              <a:t>تتوقع</a:t>
            </a:r>
            <a:r>
              <a:rPr lang="ar-JO" sz="5400" b="1" dirty="0">
                <a:effectLst>
                  <a:glow rad="127000">
                    <a:schemeClr val="tx1"/>
                  </a:glow>
                </a:effectLst>
                <a:latin typeface="Arial" charset="0"/>
                <a:ea typeface="ＭＳ Ｐゴシック" charset="0"/>
                <a:cs typeface="ＭＳ Ｐゴシック" charset="0"/>
              </a:rPr>
              <a:t> مجد الله ثانية في حياتك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853884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4" descr="Ezek 28 Temple Larg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9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7954" name="Title 1"/>
          <p:cNvSpPr>
            <a:spLocks noGrp="1"/>
          </p:cNvSpPr>
          <p:nvPr>
            <p:ph type="title"/>
          </p:nvPr>
        </p:nvSpPr>
        <p:spPr>
          <a:xfrm>
            <a:off x="0" y="5181600"/>
            <a:ext cx="9144000" cy="838200"/>
          </a:xfrm>
        </p:spPr>
        <p:txBody>
          <a:bodyPr anchor="ctr"/>
          <a:lstStyle/>
          <a:p>
            <a:pPr algn="l"/>
            <a:r>
              <a:rPr lang="ar-JO" b="1" dirty="0">
                <a:solidFill>
                  <a:srgbClr val="FFFFFF"/>
                </a:solidFill>
                <a:latin typeface="Arial" charset="0"/>
                <a:ea typeface="新細明體" charset="0"/>
              </a:rPr>
              <a:t>هيكل بوسيدون</a:t>
            </a:r>
            <a:endParaRPr lang="en-US" b="1" dirty="0">
              <a:solidFill>
                <a:srgbClr val="FFFFFF"/>
              </a:solidFill>
              <a:latin typeface="Arial" charset="0"/>
              <a:ea typeface="新細明體" charset="0"/>
            </a:endParaRPr>
          </a:p>
        </p:txBody>
      </p:sp>
      <p:sp>
        <p:nvSpPr>
          <p:cNvPr id="7" name="Title 1"/>
          <p:cNvSpPr txBox="1">
            <a:spLocks/>
          </p:cNvSpPr>
          <p:nvPr/>
        </p:nvSpPr>
        <p:spPr bwMode="auto">
          <a:xfrm>
            <a:off x="0" y="6019800"/>
            <a:ext cx="9144000" cy="838200"/>
          </a:xfrm>
          <a:prstGeom prst="rect">
            <a:avLst/>
          </a:prstGeom>
          <a:noFill/>
          <a:ln w="9525">
            <a:noFill/>
            <a:miter lim="800000"/>
            <a:headEnd/>
            <a:tailEnd/>
          </a:ln>
        </p:spPr>
        <p:txBody>
          <a:bodyPr lIns="92075" tIns="46038" rIns="92075" bIns="46038" anchor="b"/>
          <a:lstStyle/>
          <a:p>
            <a:pPr defTabSz="914400" eaLnBrk="0" fontAlgn="base" hangingPunct="0">
              <a:spcBef>
                <a:spcPct val="0"/>
              </a:spcBef>
              <a:spcAft>
                <a:spcPct val="0"/>
              </a:spcAft>
              <a:defRPr/>
            </a:pPr>
            <a:r>
              <a:rPr lang="ar-JO" sz="2800" b="1" i="1" kern="0" dirty="0">
                <a:solidFill>
                  <a:srgbClr val="FFFFFF"/>
                </a:solidFill>
                <a:latin typeface="Arial"/>
                <a:ea typeface="新細明體"/>
                <a:cs typeface="Arial"/>
              </a:rPr>
              <a:t>ملك صور أعلن نفسه كإله البحر</a:t>
            </a:r>
          </a:p>
          <a:p>
            <a:pPr defTabSz="914400" eaLnBrk="0" fontAlgn="base" hangingPunct="0">
              <a:spcBef>
                <a:spcPct val="0"/>
              </a:spcBef>
              <a:spcAft>
                <a:spcPct val="0"/>
              </a:spcAft>
              <a:defRPr/>
            </a:pPr>
            <a:r>
              <a:rPr lang="en-US" sz="2800" b="1" i="1" kern="0" dirty="0">
                <a:solidFill>
                  <a:srgbClr val="FFFFFF"/>
                </a:solidFill>
                <a:latin typeface="Arial"/>
                <a:ea typeface="新細明體"/>
                <a:cs typeface="Arial"/>
              </a:rPr>
              <a:t> (</a:t>
            </a:r>
            <a:r>
              <a:rPr lang="ar-JO" sz="2800" b="1" i="1" kern="0" dirty="0">
                <a:solidFill>
                  <a:srgbClr val="FFFFFF"/>
                </a:solidFill>
                <a:latin typeface="Arial"/>
                <a:ea typeface="新細明體"/>
                <a:cs typeface="Arial"/>
              </a:rPr>
              <a:t>حز 28: 2</a:t>
            </a:r>
            <a:r>
              <a:rPr lang="en-US" sz="2800" b="1" i="1" kern="0" dirty="0">
                <a:solidFill>
                  <a:srgbClr val="FFFFFF"/>
                </a:solidFill>
                <a:latin typeface="Arial"/>
                <a:ea typeface="新細明體"/>
                <a:cs typeface="Arial"/>
              </a:rPr>
              <a:t>)</a:t>
            </a:r>
          </a:p>
        </p:txBody>
      </p:sp>
      <p:sp>
        <p:nvSpPr>
          <p:cNvPr id="8" name="Title 1"/>
          <p:cNvSpPr txBox="1">
            <a:spLocks/>
          </p:cNvSpPr>
          <p:nvPr/>
        </p:nvSpPr>
        <p:spPr bwMode="auto">
          <a:xfrm>
            <a:off x="0" y="0"/>
            <a:ext cx="5715000" cy="1981200"/>
          </a:xfrm>
          <a:prstGeom prst="rect">
            <a:avLst/>
          </a:prstGeom>
          <a:solidFill>
            <a:srgbClr val="000090"/>
          </a:solidFill>
          <a:ln w="9525">
            <a:solidFill>
              <a:schemeClr val="accent4">
                <a:lumMod val="20000"/>
                <a:lumOff val="80000"/>
              </a:schemeClr>
            </a:solidFill>
            <a:miter lim="800000"/>
            <a:headEnd/>
            <a:tailEnd/>
          </a:ln>
        </p:spPr>
        <p:txBody>
          <a:bodyPr lIns="92075" tIns="46038" rIns="92075" bIns="46038" anchor="b"/>
          <a:lstStyle/>
          <a:p>
            <a:pPr algn="ctr" defTabSz="914400" eaLnBrk="0" fontAlgn="base" hangingPunct="0">
              <a:spcBef>
                <a:spcPct val="0"/>
              </a:spcBef>
              <a:spcAft>
                <a:spcPct val="0"/>
              </a:spcAft>
              <a:defRPr/>
            </a:pPr>
            <a:r>
              <a:rPr lang="ar-JO" sz="2800" b="1" dirty="0">
                <a:solidFill>
                  <a:srgbClr val="FFFFFF"/>
                </a:solidFill>
                <a:latin typeface="Arial" pitchFamily="-112" charset="0"/>
                <a:ea typeface="新細明體"/>
                <a:cs typeface="新細明體"/>
              </a:rPr>
              <a:t>يا ابن آدم قل لرئيس صور هكذا قال السيد الرب من أجل أنه قد ارتفع قلبك و قلت أنا إله في مجلس الآلهة أجلس في قلب البحار و أنت إنسان لا إله و إن جعلت قلبك كقلب الآلهة</a:t>
            </a:r>
            <a:endParaRPr lang="en-US" sz="2800" b="1" dirty="0">
              <a:solidFill>
                <a:srgbClr val="FFFFFF"/>
              </a:solidFill>
              <a:latin typeface="Arial" pitchFamily="-112" charset="0"/>
              <a:ea typeface="新細明體"/>
              <a:cs typeface="新細明體"/>
            </a:endParaRPr>
          </a:p>
        </p:txBody>
      </p:sp>
    </p:spTree>
    <p:extLst>
      <p:ext uri="{BB962C8B-B14F-4D97-AF65-F5344CB8AC3E}">
        <p14:creationId xmlns:p14="http://schemas.microsoft.com/office/powerpoint/2010/main" val="2064640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7410" name="Picture 3" descr="Rev 12 Satan c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9618" name="Rectangle 2"/>
          <p:cNvSpPr>
            <a:spLocks noGrp="1" noChangeArrowheads="1"/>
          </p:cNvSpPr>
          <p:nvPr>
            <p:ph type="ctrTitle"/>
          </p:nvPr>
        </p:nvSpPr>
        <p:spPr>
          <a:xfrm>
            <a:off x="4800600" y="4953000"/>
            <a:ext cx="4343400" cy="17526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accent4">
                      <a:satMod val="175000"/>
                      <a:alpha val="82000"/>
                    </a:schemeClr>
                  </a:glow>
                </a:effectLst>
                <a:latin typeface="Arial" panose="020B0604020202020204" pitchFamily="34" charset="0"/>
                <a:ea typeface="ＭＳ Ｐゴシック" charset="0"/>
                <a:cs typeface="Arial" panose="020B0604020202020204" pitchFamily="34" charset="0"/>
              </a:rPr>
              <a:t>سقوط الشيطان</a:t>
            </a:r>
            <a:br>
              <a:rPr lang="ar-JO" b="1" dirty="0">
                <a:solidFill>
                  <a:schemeClr val="bg1"/>
                </a:solidFill>
                <a:effectLst>
                  <a:glow rad="228600">
                    <a:schemeClr val="accent4">
                      <a:satMod val="175000"/>
                      <a:alpha val="82000"/>
                    </a:schemeClr>
                  </a:glow>
                </a:effectLst>
                <a:latin typeface="Arial" panose="020B0604020202020204" pitchFamily="34" charset="0"/>
                <a:ea typeface="ＭＳ Ｐゴシック" charset="0"/>
                <a:cs typeface="Arial" panose="020B0604020202020204" pitchFamily="34" charset="0"/>
              </a:rPr>
            </a:br>
            <a:r>
              <a:rPr lang="en-US" b="1" dirty="0">
                <a:solidFill>
                  <a:schemeClr val="bg1"/>
                </a:solidFill>
                <a:effectLst>
                  <a:glow rad="228600">
                    <a:schemeClr val="accent4">
                      <a:satMod val="175000"/>
                      <a:alpha val="82000"/>
                    </a:schemeClr>
                  </a:glow>
                </a:effectLst>
                <a:latin typeface="Arial" panose="020B0604020202020204" pitchFamily="34" charset="0"/>
                <a:ea typeface="ＭＳ Ｐゴシック" charset="0"/>
                <a:cs typeface="Arial" panose="020B0604020202020204" pitchFamily="34" charset="0"/>
              </a:rPr>
              <a:t>(</a:t>
            </a:r>
            <a:r>
              <a:rPr lang="ar-JO" b="1" dirty="0">
                <a:solidFill>
                  <a:schemeClr val="bg1"/>
                </a:solidFill>
                <a:effectLst>
                  <a:glow rad="228600">
                    <a:schemeClr val="accent4">
                      <a:satMod val="175000"/>
                      <a:alpha val="82000"/>
                    </a:schemeClr>
                  </a:glow>
                </a:effectLst>
                <a:latin typeface="Arial" panose="020B0604020202020204" pitchFamily="34" charset="0"/>
                <a:ea typeface="ＭＳ Ｐゴシック" charset="0"/>
                <a:cs typeface="Arial" panose="020B0604020202020204" pitchFamily="34" charset="0"/>
              </a:rPr>
              <a:t>رؤ 12: 7-13</a:t>
            </a:r>
            <a:r>
              <a:rPr lang="en-US" b="1" dirty="0">
                <a:solidFill>
                  <a:schemeClr val="bg1"/>
                </a:solidFill>
                <a:effectLst>
                  <a:glow rad="228600">
                    <a:schemeClr val="accent4">
                      <a:satMod val="175000"/>
                      <a:alpha val="82000"/>
                    </a:schemeClr>
                  </a:glow>
                </a:effectLst>
                <a:latin typeface="Arial" panose="020B0604020202020204" pitchFamily="34" charset="0"/>
                <a:ea typeface="ＭＳ Ｐゴシック" charset="0"/>
                <a:cs typeface="Arial" panose="020B0604020202020204" pitchFamily="34" charset="0"/>
              </a:rPr>
              <a:t>)</a:t>
            </a:r>
            <a:endParaRPr lang="en-US" dirty="0">
              <a:solidFill>
                <a:schemeClr val="bg1"/>
              </a:solidFill>
              <a:effectLst>
                <a:glow rad="228600">
                  <a:schemeClr val="accent4">
                    <a:satMod val="175000"/>
                    <a:alpha val="82000"/>
                  </a:schemeClr>
                </a:glow>
              </a:effectLst>
              <a:latin typeface="Arial" panose="020B0604020202020204" pitchFamily="34" charset="0"/>
              <a:ea typeface="ＭＳ Ｐゴシック" charset="0"/>
              <a:cs typeface="Arial" panose="020B0604020202020204" pitchFamily="34" charset="0"/>
            </a:endParaRPr>
          </a:p>
        </p:txBody>
      </p:sp>
      <p:sp>
        <p:nvSpPr>
          <p:cNvPr id="70660" name="TextBox 3"/>
          <p:cNvSpPr txBox="1">
            <a:spLocks noChangeArrowheads="1"/>
          </p:cNvSpPr>
          <p:nvPr/>
        </p:nvSpPr>
        <p:spPr bwMode="auto">
          <a:xfrm>
            <a:off x="34660" y="134470"/>
            <a:ext cx="9053848" cy="2308324"/>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sz="3600" b="1" dirty="0">
                <a:solidFill>
                  <a:srgbClr val="FFFFFF"/>
                </a:solidFill>
                <a:effectLst>
                  <a:glow rad="228600">
                    <a:schemeClr val="accent4">
                      <a:satMod val="175000"/>
                      <a:alpha val="82000"/>
                    </a:schemeClr>
                  </a:glow>
                </a:effectLst>
                <a:latin typeface="Arial" panose="020B0604020202020204" pitchFamily="34" charset="0"/>
                <a:ea typeface="新細明體"/>
                <a:cs typeface="Arial" panose="020B0604020202020204" pitchFamily="34" charset="0"/>
              </a:rPr>
              <a:t>يا ابن آدم قل لرئيس صور هكذا قال السيد الرب من أجل أنه قد ارتفع قلبك و قلت أنا إله في مجلس الآلهة أجلس في قلب البحار و أنت إنسان لا إله و إن جعلت قلبك كقلب الآلهة </a:t>
            </a:r>
          </a:p>
          <a:p>
            <a:pPr algn="ctr" defTabSz="914400" fontAlgn="base">
              <a:spcBef>
                <a:spcPct val="0"/>
              </a:spcBef>
              <a:spcAft>
                <a:spcPct val="0"/>
              </a:spcAft>
              <a:defRPr/>
            </a:pPr>
            <a:r>
              <a:rPr lang="ar-JO" sz="3600" b="1" dirty="0">
                <a:solidFill>
                  <a:srgbClr val="FFFFFF"/>
                </a:solidFill>
                <a:effectLst>
                  <a:glow rad="228600">
                    <a:schemeClr val="accent4">
                      <a:satMod val="175000"/>
                      <a:alpha val="82000"/>
                    </a:schemeClr>
                  </a:glow>
                </a:effectLst>
                <a:latin typeface="Arial" panose="020B0604020202020204" pitchFamily="34" charset="0"/>
                <a:ea typeface="新細明體"/>
                <a:cs typeface="Arial" panose="020B0604020202020204" pitchFamily="34" charset="0"/>
              </a:rPr>
              <a:t>(حز 28: 2)</a:t>
            </a:r>
            <a:endParaRPr lang="en-US" sz="3600" b="1" dirty="0">
              <a:solidFill>
                <a:srgbClr val="FFFFFF"/>
              </a:solidFill>
              <a:effectLst>
                <a:glow rad="228600">
                  <a:schemeClr val="accent4">
                    <a:satMod val="175000"/>
                    <a:alpha val="82000"/>
                  </a:schemeClr>
                </a:glow>
              </a:effectLst>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778635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57" name="Picture 3" descr="Satan fall Rev 1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3" name="Title 1"/>
          <p:cNvSpPr>
            <a:spLocks noGrp="1"/>
          </p:cNvSpPr>
          <p:nvPr>
            <p:ph type="title"/>
          </p:nvPr>
        </p:nvSpPr>
        <p:spPr>
          <a:xfrm>
            <a:off x="0" y="5410200"/>
            <a:ext cx="6705600" cy="1447800"/>
          </a:xfrm>
        </p:spPr>
        <p:txBody>
          <a:bodyPr/>
          <a:lstStyle/>
          <a:p>
            <a:pPr>
              <a:defRPr/>
            </a:pPr>
            <a:r>
              <a:rPr lang="ar-JO" sz="4000" b="1" dirty="0">
                <a:solidFill>
                  <a:schemeClr val="bg1"/>
                </a:solidFill>
                <a:effectLst>
                  <a:glow rad="279400">
                    <a:schemeClr val="tx1">
                      <a:alpha val="75000"/>
                    </a:schemeClr>
                  </a:glow>
                </a:effectLst>
                <a:latin typeface="Arial" charset="0"/>
                <a:ea typeface="ＭＳ Ｐゴシック" charset="0"/>
                <a:cs typeface="Arial" charset="0"/>
              </a:rPr>
              <a:t>سقوط لوسيفر، الكوكب المنير </a:t>
            </a:r>
            <a:br>
              <a:rPr lang="ar-JO" sz="4000" b="1" dirty="0">
                <a:solidFill>
                  <a:schemeClr val="bg1"/>
                </a:solidFill>
                <a:effectLst>
                  <a:glow rad="279400">
                    <a:schemeClr val="tx1">
                      <a:alpha val="75000"/>
                    </a:schemeClr>
                  </a:glow>
                </a:effectLst>
                <a:latin typeface="Arial" charset="0"/>
                <a:ea typeface="ＭＳ Ｐゴシック" charset="0"/>
                <a:cs typeface="Arial" charset="0"/>
              </a:rPr>
            </a:br>
            <a:r>
              <a:rPr lang="ar-JO" sz="4000" b="1" dirty="0">
                <a:solidFill>
                  <a:schemeClr val="bg1"/>
                </a:solidFill>
                <a:effectLst>
                  <a:glow rad="279400">
                    <a:schemeClr val="tx1">
                      <a:alpha val="75000"/>
                    </a:schemeClr>
                  </a:glow>
                </a:effectLst>
                <a:latin typeface="Arial" charset="0"/>
                <a:ea typeface="ＭＳ Ｐゴシック" charset="0"/>
                <a:cs typeface="Arial" charset="0"/>
              </a:rPr>
              <a:t>(رؤ 12: 7-9)</a:t>
            </a:r>
            <a:endParaRPr lang="en-US" sz="4000" b="1" dirty="0">
              <a:effectLst>
                <a:glow rad="279400">
                  <a:schemeClr val="tx1">
                    <a:alpha val="75000"/>
                  </a:schemeClr>
                </a:glow>
              </a:effectLst>
              <a:latin typeface="Arial" charset="0"/>
              <a:ea typeface="ＭＳ Ｐゴシック" charset="0"/>
              <a:cs typeface="Arial" charset="0"/>
            </a:endParaRPr>
          </a:p>
        </p:txBody>
      </p:sp>
      <p:sp>
        <p:nvSpPr>
          <p:cNvPr id="4" name="Title 1"/>
          <p:cNvSpPr txBox="1">
            <a:spLocks/>
          </p:cNvSpPr>
          <p:nvPr/>
        </p:nvSpPr>
        <p:spPr bwMode="auto">
          <a:xfrm>
            <a:off x="1600200" y="129988"/>
            <a:ext cx="7543800" cy="2862322"/>
          </a:xfrm>
          <a:prstGeom prst="rect">
            <a:avLst/>
          </a:prstGeom>
          <a:noFill/>
          <a:ln w="9525">
            <a:noFill/>
            <a:miter lim="800000"/>
            <a:headEnd/>
            <a:tailEnd/>
          </a:ln>
          <a:effectLst/>
        </p:spPr>
        <p:txBody>
          <a:bodyPr wrap="square">
            <a:spAutoFit/>
          </a:bodyPr>
          <a:lstStyle>
            <a:defPPr>
              <a:defRPr lang="en-US"/>
            </a:defPPr>
            <a:lvl1pPr algn="ctr" defTabSz="914400" eaLnBrk="0" fontAlgn="base" hangingPunct="0">
              <a:spcBef>
                <a:spcPct val="0"/>
              </a:spcBef>
              <a:spcAft>
                <a:spcPct val="0"/>
              </a:spcAft>
              <a:defRPr sz="3600" b="1">
                <a:solidFill>
                  <a:srgbClr val="FFFFFF"/>
                </a:solidFill>
                <a:effectLst>
                  <a:glow rad="228600">
                    <a:schemeClr val="accent4">
                      <a:satMod val="175000"/>
                      <a:alpha val="82000"/>
                    </a:schemeClr>
                  </a:glow>
                </a:effectLst>
                <a:latin typeface="Arial" panose="020B0604020202020204" pitchFamily="34" charset="0"/>
                <a:ea typeface="新細明體"/>
                <a:cs typeface="Arial" panose="020B0604020202020204" pitchFamily="34" charset="0"/>
              </a:defRPr>
            </a:lvl1pPr>
            <a:lvl2pPr marL="37931725" indent="-37474525" eaLnBrk="0" hangingPunct="0">
              <a:defRPr sz="2400">
                <a:latin typeface="Times New Roman" charset="0"/>
                <a:ea typeface="ＭＳ Ｐゴシック" charset="0"/>
              </a:defRPr>
            </a:lvl2pPr>
            <a:lvl3pPr eaLnBrk="0" hangingPunct="0">
              <a:defRPr sz="2400">
                <a:latin typeface="Times New Roman" charset="0"/>
                <a:ea typeface="ＭＳ Ｐゴシック" charset="0"/>
              </a:defRPr>
            </a:lvl3pPr>
            <a:lvl4pPr eaLnBrk="0" hangingPunct="0">
              <a:defRPr sz="2400">
                <a:latin typeface="Times New Roman" charset="0"/>
                <a:ea typeface="ＭＳ Ｐゴシック" charset="0"/>
              </a:defRPr>
            </a:lvl4pPr>
            <a:lvl5pPr eaLnBrk="0" hangingPunct="0">
              <a:defRPr sz="2400">
                <a:latin typeface="Times New Roman" charset="0"/>
                <a:ea typeface="ＭＳ Ｐゴシック" charset="0"/>
              </a:defRPr>
            </a:lvl5pPr>
            <a:lvl6pPr marL="457200" eaLnBrk="0" fontAlgn="base" hangingPunct="0">
              <a:spcBef>
                <a:spcPct val="0"/>
              </a:spcBef>
              <a:spcAft>
                <a:spcPct val="0"/>
              </a:spcAft>
              <a:defRPr sz="2400">
                <a:latin typeface="Times New Roman" charset="0"/>
                <a:ea typeface="ＭＳ Ｐゴシック" charset="0"/>
              </a:defRPr>
            </a:lvl6pPr>
            <a:lvl7pPr marL="914400" eaLnBrk="0" fontAlgn="base" hangingPunct="0">
              <a:spcBef>
                <a:spcPct val="0"/>
              </a:spcBef>
              <a:spcAft>
                <a:spcPct val="0"/>
              </a:spcAft>
              <a:defRPr sz="2400">
                <a:latin typeface="Times New Roman" charset="0"/>
                <a:ea typeface="ＭＳ Ｐゴシック" charset="0"/>
              </a:defRPr>
            </a:lvl7pPr>
            <a:lvl8pPr marL="1371600" eaLnBrk="0" fontAlgn="base" hangingPunct="0">
              <a:spcBef>
                <a:spcPct val="0"/>
              </a:spcBef>
              <a:spcAft>
                <a:spcPct val="0"/>
              </a:spcAft>
              <a:defRPr sz="2400">
                <a:latin typeface="Times New Roman" charset="0"/>
                <a:ea typeface="ＭＳ Ｐゴシック" charset="0"/>
              </a:defRPr>
            </a:lvl8pPr>
            <a:lvl9pPr marL="1828800" eaLnBrk="0" fontAlgn="base" hangingPunct="0">
              <a:spcBef>
                <a:spcPct val="0"/>
              </a:spcBef>
              <a:spcAft>
                <a:spcPct val="0"/>
              </a:spcAft>
              <a:defRPr sz="2400">
                <a:latin typeface="Times New Roman" charset="0"/>
                <a:ea typeface="ＭＳ Ｐゴシック" charset="0"/>
              </a:defRPr>
            </a:lvl9pPr>
          </a:lstStyle>
          <a:p>
            <a:r>
              <a:rPr lang="ar-JO" dirty="0"/>
              <a:t>3 ها أنت أحكم من دانيال سر ما لا يخفى عليك 4 و بحكمتك و بفهمك حصلت لنفسك ثروة و حصلت الذهب و الفشة في خزائنك 5 بكثرة حكمتك في تجارتك كثرت ثروتك فارتفع قلبك بسبب غناك</a:t>
            </a:r>
            <a:br>
              <a:rPr lang="en-US" dirty="0"/>
            </a:br>
            <a:r>
              <a:rPr lang="ar-JO" dirty="0"/>
              <a:t> (حز 28: 3-5)</a:t>
            </a:r>
            <a:endParaRPr lang="en-US" dirty="0"/>
          </a:p>
        </p:txBody>
      </p:sp>
    </p:spTree>
    <p:extLst>
      <p:ext uri="{BB962C8B-B14F-4D97-AF65-F5344CB8AC3E}">
        <p14:creationId xmlns:p14="http://schemas.microsoft.com/office/powerpoint/2010/main" val="2018312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Title 1"/>
          <p:cNvSpPr>
            <a:spLocks noGrp="1"/>
          </p:cNvSpPr>
          <p:nvPr>
            <p:ph type="title"/>
          </p:nvPr>
        </p:nvSpPr>
        <p:spPr/>
        <p:txBody>
          <a:bodyPr/>
          <a:lstStyle/>
          <a:p>
            <a:r>
              <a:rPr lang="en-US" sz="4800">
                <a:latin typeface="Times New Roman" charset="0"/>
                <a:ea typeface="ＭＳ Ｐゴシック" charset="0"/>
                <a:cs typeface="ＭＳ Ｐゴシック" charset="0"/>
              </a:rPr>
              <a:t>The angels pursue</a:t>
            </a:r>
          </a:p>
        </p:txBody>
      </p:sp>
      <p:sp>
        <p:nvSpPr>
          <p:cNvPr id="660482" name="Content Placeholder 2"/>
          <p:cNvSpPr>
            <a:spLocks noGrp="1"/>
          </p:cNvSpPr>
          <p:nvPr>
            <p:ph idx="1"/>
          </p:nvPr>
        </p:nvSpPr>
        <p:spPr/>
        <p:txBody>
          <a:bodyPr/>
          <a:lstStyle/>
          <a:p>
            <a:endParaRPr lang="en-US">
              <a:latin typeface="Times New Roman" charset="0"/>
              <a:ea typeface="ＭＳ Ｐゴシック" charset="0"/>
              <a:cs typeface="ＭＳ Ｐゴシック" charset="0"/>
            </a:endParaRPr>
          </a:p>
        </p:txBody>
      </p:sp>
      <p:pic>
        <p:nvPicPr>
          <p:cNvPr id="660483" name="Picture 4" descr="Satan fall Rev 12 angels chas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9247" y="0"/>
            <a:ext cx="4194388" cy="6494085"/>
          </a:xfrm>
          <a:prstGeom prst="rect">
            <a:avLst/>
          </a:prstGeom>
          <a:noFill/>
          <a:ln w="9525">
            <a:noFill/>
            <a:miter lim="800000"/>
            <a:headEnd/>
            <a:tailEnd/>
          </a:ln>
          <a:effectLst/>
        </p:spPr>
        <p:txBody>
          <a:bodyPr wrap="square">
            <a:spAutoFit/>
          </a:bodyPr>
          <a:lstStyle>
            <a:defPPr>
              <a:defRPr lang="en-US"/>
            </a:defPPr>
            <a:lvl1pPr algn="ctr" defTabSz="914400" eaLnBrk="0" fontAlgn="base" hangingPunct="0">
              <a:spcBef>
                <a:spcPct val="0"/>
              </a:spcBef>
              <a:spcAft>
                <a:spcPct val="0"/>
              </a:spcAft>
              <a:defRPr sz="3600" b="1">
                <a:solidFill>
                  <a:srgbClr val="FFFFFF"/>
                </a:solidFill>
                <a:effectLst>
                  <a:glow rad="228600">
                    <a:schemeClr val="accent4">
                      <a:satMod val="175000"/>
                      <a:alpha val="82000"/>
                    </a:schemeClr>
                  </a:glow>
                </a:effectLst>
                <a:latin typeface="Arial" panose="020B0604020202020204" pitchFamily="34" charset="0"/>
                <a:ea typeface="新細明體"/>
                <a:cs typeface="Arial" panose="020B0604020202020204" pitchFamily="34" charset="0"/>
              </a:defRPr>
            </a:lvl1pPr>
            <a:lvl2pPr marL="37931725" indent="-37474525" eaLnBrk="0" hangingPunct="0">
              <a:defRPr sz="2400">
                <a:latin typeface="Times New Roman" charset="0"/>
                <a:ea typeface="ＭＳ Ｐゴシック" charset="0"/>
              </a:defRPr>
            </a:lvl2pPr>
            <a:lvl3pPr eaLnBrk="0" hangingPunct="0">
              <a:defRPr sz="2400">
                <a:latin typeface="Times New Roman" charset="0"/>
                <a:ea typeface="ＭＳ Ｐゴシック" charset="0"/>
              </a:defRPr>
            </a:lvl3pPr>
            <a:lvl4pPr eaLnBrk="0" hangingPunct="0">
              <a:defRPr sz="2400">
                <a:latin typeface="Times New Roman" charset="0"/>
                <a:ea typeface="ＭＳ Ｐゴシック" charset="0"/>
              </a:defRPr>
            </a:lvl4pPr>
            <a:lvl5pPr eaLnBrk="0" hangingPunct="0">
              <a:defRPr sz="2400">
                <a:latin typeface="Times New Roman" charset="0"/>
                <a:ea typeface="ＭＳ Ｐゴシック" charset="0"/>
              </a:defRPr>
            </a:lvl5pPr>
            <a:lvl6pPr marL="457200" eaLnBrk="0" fontAlgn="base" hangingPunct="0">
              <a:spcBef>
                <a:spcPct val="0"/>
              </a:spcBef>
              <a:spcAft>
                <a:spcPct val="0"/>
              </a:spcAft>
              <a:defRPr sz="2400">
                <a:latin typeface="Times New Roman" charset="0"/>
                <a:ea typeface="ＭＳ Ｐゴシック" charset="0"/>
              </a:defRPr>
            </a:lvl6pPr>
            <a:lvl7pPr marL="914400" eaLnBrk="0" fontAlgn="base" hangingPunct="0">
              <a:spcBef>
                <a:spcPct val="0"/>
              </a:spcBef>
              <a:spcAft>
                <a:spcPct val="0"/>
              </a:spcAft>
              <a:defRPr sz="2400">
                <a:latin typeface="Times New Roman" charset="0"/>
                <a:ea typeface="ＭＳ Ｐゴシック" charset="0"/>
              </a:defRPr>
            </a:lvl7pPr>
            <a:lvl8pPr marL="1371600" eaLnBrk="0" fontAlgn="base" hangingPunct="0">
              <a:spcBef>
                <a:spcPct val="0"/>
              </a:spcBef>
              <a:spcAft>
                <a:spcPct val="0"/>
              </a:spcAft>
              <a:defRPr sz="2400">
                <a:latin typeface="Times New Roman" charset="0"/>
                <a:ea typeface="ＭＳ Ｐゴシック" charset="0"/>
              </a:defRPr>
            </a:lvl8pPr>
            <a:lvl9pPr marL="1828800" eaLnBrk="0" fontAlgn="base" hangingPunct="0">
              <a:spcBef>
                <a:spcPct val="0"/>
              </a:spcBef>
              <a:spcAft>
                <a:spcPct val="0"/>
              </a:spcAft>
              <a:defRPr sz="2400">
                <a:latin typeface="Times New Roman" charset="0"/>
                <a:ea typeface="ＭＳ Ｐゴシック" charset="0"/>
              </a:defRPr>
            </a:lvl9pPr>
          </a:lstStyle>
          <a:p>
            <a:r>
              <a:rPr lang="ar-JO" sz="3200" dirty="0"/>
              <a:t>12 ... أنت خاتم الكمال ملآن حكمة و كامل الجمال 13 كنت في عدن جنة الله كل حجر كريم ستارتك عقيق أحمر و ياقوت أصفر و عقيق أبيض و زبرجد و جزع و يشب و ياقوت أزرق و بهرمان و زمرد و ذهب</a:t>
            </a:r>
          </a:p>
          <a:p>
            <a:r>
              <a:rPr lang="ar-JO" sz="3200" dirty="0"/>
              <a:t> 14 أنت الكروب المنبسط المظلل و أقمتك على جبل الله المقدس كنت بين حجارة النار تمشيت 15 أنت كامل في طرقك من يوم خلقت حتى وجد فيك إثم</a:t>
            </a:r>
            <a:endParaRPr lang="en-US" sz="3200" dirty="0"/>
          </a:p>
        </p:txBody>
      </p:sp>
      <p:sp>
        <p:nvSpPr>
          <p:cNvPr id="6" name="Title 1"/>
          <p:cNvSpPr txBox="1">
            <a:spLocks/>
          </p:cNvSpPr>
          <p:nvPr/>
        </p:nvSpPr>
        <p:spPr bwMode="auto">
          <a:xfrm>
            <a:off x="4316506" y="1268760"/>
            <a:ext cx="4824880" cy="4524315"/>
          </a:xfrm>
          <a:prstGeom prst="rect">
            <a:avLst/>
          </a:prstGeom>
          <a:noFill/>
          <a:ln w="9525">
            <a:noFill/>
            <a:miter lim="800000"/>
            <a:headEnd/>
            <a:tailEnd/>
          </a:ln>
          <a:effectLst/>
        </p:spPr>
        <p:txBody>
          <a:bodyPr wrap="square">
            <a:spAutoFit/>
          </a:bodyPr>
          <a:lstStyle>
            <a:defPPr>
              <a:defRPr lang="en-US"/>
            </a:defPPr>
            <a:lvl1pPr algn="ctr" defTabSz="914400" eaLnBrk="0" fontAlgn="base" hangingPunct="0">
              <a:spcBef>
                <a:spcPct val="0"/>
              </a:spcBef>
              <a:spcAft>
                <a:spcPct val="0"/>
              </a:spcAft>
              <a:defRPr sz="3600" b="1">
                <a:solidFill>
                  <a:srgbClr val="FFFFFF"/>
                </a:solidFill>
                <a:effectLst>
                  <a:glow rad="228600">
                    <a:schemeClr val="accent4">
                      <a:satMod val="175000"/>
                      <a:alpha val="82000"/>
                    </a:schemeClr>
                  </a:glow>
                </a:effectLst>
                <a:latin typeface="Arial" panose="020B0604020202020204" pitchFamily="34" charset="0"/>
                <a:ea typeface="新細明體"/>
                <a:cs typeface="Arial" panose="020B0604020202020204" pitchFamily="34" charset="0"/>
              </a:defRPr>
            </a:lvl1pPr>
            <a:lvl2pPr marL="37931725" indent="-37474525" eaLnBrk="0" hangingPunct="0">
              <a:defRPr sz="2400">
                <a:latin typeface="Times New Roman" charset="0"/>
                <a:ea typeface="ＭＳ Ｐゴシック" charset="0"/>
              </a:defRPr>
            </a:lvl2pPr>
            <a:lvl3pPr eaLnBrk="0" hangingPunct="0">
              <a:defRPr sz="2400">
                <a:latin typeface="Times New Roman" charset="0"/>
                <a:ea typeface="ＭＳ Ｐゴシック" charset="0"/>
              </a:defRPr>
            </a:lvl3pPr>
            <a:lvl4pPr eaLnBrk="0" hangingPunct="0">
              <a:defRPr sz="2400">
                <a:latin typeface="Times New Roman" charset="0"/>
                <a:ea typeface="ＭＳ Ｐゴシック" charset="0"/>
              </a:defRPr>
            </a:lvl4pPr>
            <a:lvl5pPr eaLnBrk="0" hangingPunct="0">
              <a:defRPr sz="2400">
                <a:latin typeface="Times New Roman" charset="0"/>
                <a:ea typeface="ＭＳ Ｐゴシック" charset="0"/>
              </a:defRPr>
            </a:lvl5pPr>
            <a:lvl6pPr marL="457200" eaLnBrk="0" fontAlgn="base" hangingPunct="0">
              <a:spcBef>
                <a:spcPct val="0"/>
              </a:spcBef>
              <a:spcAft>
                <a:spcPct val="0"/>
              </a:spcAft>
              <a:defRPr sz="2400">
                <a:latin typeface="Times New Roman" charset="0"/>
                <a:ea typeface="ＭＳ Ｐゴシック" charset="0"/>
              </a:defRPr>
            </a:lvl6pPr>
            <a:lvl7pPr marL="914400" eaLnBrk="0" fontAlgn="base" hangingPunct="0">
              <a:spcBef>
                <a:spcPct val="0"/>
              </a:spcBef>
              <a:spcAft>
                <a:spcPct val="0"/>
              </a:spcAft>
              <a:defRPr sz="2400">
                <a:latin typeface="Times New Roman" charset="0"/>
                <a:ea typeface="ＭＳ Ｐゴシック" charset="0"/>
              </a:defRPr>
            </a:lvl7pPr>
            <a:lvl8pPr marL="1371600" eaLnBrk="0" fontAlgn="base" hangingPunct="0">
              <a:spcBef>
                <a:spcPct val="0"/>
              </a:spcBef>
              <a:spcAft>
                <a:spcPct val="0"/>
              </a:spcAft>
              <a:defRPr sz="2400">
                <a:latin typeface="Times New Roman" charset="0"/>
                <a:ea typeface="ＭＳ Ｐゴシック" charset="0"/>
              </a:defRPr>
            </a:lvl8pPr>
            <a:lvl9pPr marL="1828800" eaLnBrk="0" fontAlgn="base" hangingPunct="0">
              <a:spcBef>
                <a:spcPct val="0"/>
              </a:spcBef>
              <a:spcAft>
                <a:spcPct val="0"/>
              </a:spcAft>
              <a:defRPr sz="2400">
                <a:latin typeface="Times New Roman" charset="0"/>
                <a:ea typeface="ＭＳ Ｐゴシック" charset="0"/>
              </a:defRPr>
            </a:lvl9pPr>
          </a:lstStyle>
          <a:p>
            <a:r>
              <a:rPr lang="ar-JO" sz="3200" dirty="0"/>
              <a:t>بكثرة تجارتك ملأوا ملأوا جوفك ظلماً فأخطأت فأطرحك من جبل الله و أبيدك أيها الكروب المظلل من بين حجارة النار 17 قد ارتفع قلبك لبهجتك لإسدت حكمتك لأجل بهائك سأطرحك إلى الأرض و أجعلك أمام الملوك لينظروا إليك </a:t>
            </a:r>
          </a:p>
          <a:p>
            <a:endParaRPr lang="en-US" sz="3200" dirty="0"/>
          </a:p>
          <a:p>
            <a:r>
              <a:rPr lang="en-US" sz="3200" dirty="0"/>
              <a:t>(</a:t>
            </a:r>
            <a:r>
              <a:rPr lang="ar-JO" sz="3200" dirty="0"/>
              <a:t>حز 28: 12-17</a:t>
            </a:r>
            <a:r>
              <a:rPr lang="en-US" sz="3200" dirty="0"/>
              <a:t>)</a:t>
            </a:r>
          </a:p>
        </p:txBody>
      </p:sp>
    </p:spTree>
    <p:extLst>
      <p:ext uri="{BB962C8B-B14F-4D97-AF65-F5344CB8AC3E}">
        <p14:creationId xmlns:p14="http://schemas.microsoft.com/office/powerpoint/2010/main" val="4249381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مجد الله لن يشرق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بوجود منافسين في حياتك</a:t>
            </a:r>
            <a:endParaRPr lang="en-US" sz="4800" b="1" dirty="0">
              <a:effectLst>
                <a:glow rad="127000">
                  <a:schemeClr val="tx1"/>
                </a:glow>
              </a:effectLst>
              <a:latin typeface="Arial" charset="0"/>
              <a:ea typeface="ＭＳ Ｐゴシック" charset="0"/>
              <a:cs typeface="ＭＳ Ｐゴシック" charset="0"/>
            </a:endParaRPr>
          </a:p>
        </p:txBody>
      </p:sp>
      <p:pic>
        <p:nvPicPr>
          <p:cNvPr id="6148" name="Picture 4" descr="Related image">
            <a:extLst>
              <a:ext uri="{FF2B5EF4-FFF2-40B4-BE49-F238E27FC236}">
                <a16:creationId xmlns:a16="http://schemas.microsoft.com/office/drawing/2014/main" id="{AE5F7CB9-656E-2240-BE7E-0C154F26E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48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كيف يمكنك أن </a:t>
            </a:r>
            <a:r>
              <a:rPr lang="ar-JO" sz="5400" b="1" dirty="0">
                <a:solidFill>
                  <a:srgbClr val="FFFF00"/>
                </a:solidFill>
                <a:effectLst>
                  <a:glow rad="127000">
                    <a:schemeClr val="tx1"/>
                  </a:glow>
                </a:effectLst>
                <a:latin typeface="Arial" charset="0"/>
                <a:ea typeface="ＭＳ Ｐゴシック" charset="0"/>
                <a:cs typeface="ＭＳ Ｐゴシック" charset="0"/>
              </a:rPr>
              <a:t>تتوقع</a:t>
            </a:r>
            <a:r>
              <a:rPr lang="ar-JO" sz="5400" b="1" dirty="0">
                <a:effectLst>
                  <a:glow rad="127000">
                    <a:schemeClr val="tx1"/>
                  </a:glow>
                </a:effectLst>
                <a:latin typeface="Arial" charset="0"/>
                <a:ea typeface="ＭＳ Ｐゴシック" charset="0"/>
                <a:cs typeface="ＭＳ Ｐゴシック" charset="0"/>
              </a:rPr>
              <a:t> مجد الله ثانية في حياتك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Tree>
    <p:extLst>
      <p:ext uri="{BB962C8B-B14F-4D97-AF65-F5344CB8AC3E}">
        <p14:creationId xmlns:p14="http://schemas.microsoft.com/office/powerpoint/2010/main" val="4246062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خطوات نحو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i="1" dirty="0">
                <a:solidFill>
                  <a:srgbClr val="FFFFFF"/>
                </a:solidFill>
                <a:effectLst>
                  <a:glow rad="241300">
                    <a:srgbClr val="000000"/>
                  </a:glow>
                </a:effectLst>
                <a:latin typeface="Arial" charset="0"/>
                <a:ea typeface="ＭＳ Ｐゴシック" charset="0"/>
                <a:cs typeface="ＭＳ Ｐゴシック" charset="0"/>
              </a:rPr>
              <a:t>1. </a:t>
            </a:r>
            <a:r>
              <a:rPr lang="ar-JO" b="1" i="1" dirty="0">
                <a:solidFill>
                  <a:srgbClr val="FFFF00"/>
                </a:solidFill>
                <a:effectLst>
                  <a:glow rad="241300">
                    <a:srgbClr val="000000"/>
                  </a:glow>
                </a:effectLst>
                <a:latin typeface="Arial" charset="0"/>
                <a:ea typeface="ＭＳ Ｐゴシック" charset="0"/>
                <a:cs typeface="ＭＳ Ｐゴシック" charset="0"/>
              </a:rPr>
              <a:t>اعترف</a:t>
            </a:r>
            <a:r>
              <a:rPr lang="ar-JO" b="1" i="1" dirty="0">
                <a:solidFill>
                  <a:srgbClr val="FFFFFF"/>
                </a:solidFill>
                <a:effectLst>
                  <a:glow rad="241300">
                    <a:srgbClr val="000000"/>
                  </a:glow>
                </a:effectLst>
                <a:latin typeface="Arial" charset="0"/>
                <a:ea typeface="ＭＳ Ｐゴシック" charset="0"/>
                <a:cs typeface="ＭＳ Ｐゴシック" charset="0"/>
              </a:rPr>
              <a:t> أن مجد الله قد غادر</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i="1" dirty="0">
                <a:solidFill>
                  <a:srgbClr val="FFFFFF"/>
                </a:solidFill>
                <a:effectLst>
                  <a:glow rad="241300">
                    <a:srgbClr val="000000"/>
                  </a:glow>
                </a:effectLst>
                <a:latin typeface="Arial" charset="0"/>
                <a:ea typeface="ＭＳ Ｐゴシック" charset="0"/>
                <a:cs typeface="ＭＳ Ｐゴシック" charset="0"/>
              </a:rPr>
              <a:t>(حز 1-24)</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83843974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خطوات نحو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اعترف</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spc="-100" dirty="0">
                <a:solidFill>
                  <a:srgbClr val="000090"/>
                </a:solidFill>
                <a:latin typeface="Helvetica Neue Black Condensed"/>
                <a:ea typeface="ＭＳ Ｐゴシック" charset="0"/>
                <a:cs typeface="Helvetica Neue Black Condensed"/>
              </a:rPr>
              <a:t>اسمح</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b="1" dirty="0"/>
              <a:t>2 - </a:t>
            </a:r>
            <a:r>
              <a:rPr lang="ar-JO" b="1" dirty="0">
                <a:solidFill>
                  <a:srgbClr val="FFFF00"/>
                </a:solidFill>
              </a:rPr>
              <a:t>اسمح</a:t>
            </a:r>
            <a:r>
              <a:rPr lang="ar-JO" b="1" dirty="0"/>
              <a:t> لله بأن يتعامل مع كل المنافسين لمجده (حزقيال 25 - 32).</a:t>
            </a:r>
            <a:endPar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7044037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خطوات نحو مجد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90"/>
                </a:solidFill>
                <a:latin typeface="Helvetica Neue Black Condensed"/>
                <a:ea typeface="ＭＳ Ｐゴシック" charset="0"/>
                <a:cs typeface="Helvetica Neue Black Condensed"/>
              </a:rPr>
              <a:t>اعترف</a:t>
            </a:r>
            <a:endParaRPr lang="en-US" sz="4000" spc="-100" dirty="0">
              <a:solidFill>
                <a:srgbClr val="00009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90"/>
                </a:solidFill>
                <a:latin typeface="Helvetica Neue Black Condensed"/>
                <a:ea typeface="ＭＳ Ｐゴシック" charset="0"/>
                <a:cs typeface="Helvetica Neue Black Condensed"/>
              </a:rPr>
              <a:t>اسمح</a:t>
            </a:r>
            <a:endParaRPr lang="en-US" sz="400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90"/>
                </a:solidFill>
                <a:latin typeface="Helvetica Neue Black Condensed"/>
                <a:ea typeface="ＭＳ Ｐゴシック" charset="0"/>
                <a:cs typeface="Helvetica Neue Black Condensed"/>
              </a:rPr>
              <a:t>توقع</a:t>
            </a:r>
            <a:endParaRPr lang="en-US" sz="4000" spc="-100" dirty="0">
              <a:solidFill>
                <a:srgbClr val="000090"/>
              </a:solidFill>
              <a:latin typeface="Helvetica Neue Black Condensed"/>
              <a:ea typeface="ＭＳ Ｐゴシック" charset="0"/>
              <a:cs typeface="Helvetica Neue Black Condensed"/>
            </a:endParaRP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dirty="0"/>
              <a:t>3 - </a:t>
            </a:r>
            <a:r>
              <a:rPr lang="ar-JO" b="1" dirty="0">
                <a:solidFill>
                  <a:srgbClr val="FFFF00"/>
                </a:solidFill>
              </a:rPr>
              <a:t>توقع</a:t>
            </a:r>
            <a:r>
              <a:rPr lang="ar-JO" b="1" dirty="0"/>
              <a:t> عودة مجد الله (حز 33-48).</a:t>
            </a:r>
            <a:endParaRPr lang="en-US" b="1" i="1" dirty="0">
              <a:solidFill>
                <a:srgbClr val="FFFFFF"/>
              </a:solidFill>
              <a:effectLst>
                <a:glow rad="2413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985571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b="1" dirty="0">
                <a:solidFill>
                  <a:schemeClr val="bg1"/>
                </a:solidFill>
                <a:latin typeface="Arial" charset="0"/>
                <a:ea typeface="新細明體" charset="0"/>
              </a:rPr>
              <a:t>مخطط </a:t>
            </a:r>
            <a:r>
              <a:rPr lang="ar-SA" sz="3200" b="1" dirty="0" err="1">
                <a:solidFill>
                  <a:schemeClr val="bg1"/>
                </a:solidFill>
                <a:latin typeface="Arial" charset="0"/>
                <a:ea typeface="新細明體" charset="0"/>
              </a:rPr>
              <a:t>حزقيال</a:t>
            </a:r>
            <a:r>
              <a:rPr lang="ar-SA" sz="3200" b="1" dirty="0">
                <a:solidFill>
                  <a:schemeClr val="bg1"/>
                </a:solidFill>
                <a:latin typeface="Arial" charset="0"/>
                <a:ea typeface="新細明體" charset="0"/>
              </a:rPr>
              <a:t> التقني</a:t>
            </a:r>
            <a:endParaRPr lang="en-US" sz="3200" b="1" dirty="0">
              <a:solidFill>
                <a:schemeClr val="bg2"/>
              </a:solidFill>
              <a:latin typeface="Arial" charset="0"/>
              <a:ea typeface="新細明體" charset="0"/>
            </a:endParaRPr>
          </a:p>
        </p:txBody>
      </p:sp>
      <p:graphicFrame>
        <p:nvGraphicFramePr>
          <p:cNvPr id="1290" name="Group 266"/>
          <p:cNvGraphicFramePr>
            <a:graphicFrameLocks noGrp="1"/>
          </p:cNvGraphicFramePr>
          <p:nvPr>
            <p:ph type="tbl" idx="1"/>
          </p:nvPr>
        </p:nvGraphicFramePr>
        <p:xfrm>
          <a:off x="0" y="914400"/>
          <a:ext cx="9144000" cy="5848349"/>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a:ea typeface="新細明體" pitchFamily="-112" charset="-120"/>
                          <a:cs typeface="Arial"/>
                        </a:rPr>
                        <a:t>سيادةٌ </a:t>
                      </a:r>
                      <a:r>
                        <a:rPr kumimoji="0" lang="ar-SA" sz="3200" b="1" i="0" u="none" strike="noStrike" cap="none" normalizeH="0" baseline="0" dirty="0" err="1">
                          <a:ln>
                            <a:noFill/>
                          </a:ln>
                          <a:solidFill>
                            <a:srgbClr val="FFFFFF"/>
                          </a:solidFill>
                          <a:effectLst/>
                          <a:latin typeface="Arial"/>
                          <a:ea typeface="新細明體" pitchFamily="-112" charset="-120"/>
                          <a:cs typeface="Arial"/>
                        </a:rPr>
                        <a:t>للمسبيين</a:t>
                      </a:r>
                      <a:r>
                        <a:rPr kumimoji="0" lang="ar-SA" sz="3200" b="1" i="0" u="none" strike="noStrike" cap="none" normalizeH="0" baseline="0" dirty="0">
                          <a:ln>
                            <a:noFill/>
                          </a:ln>
                          <a:solidFill>
                            <a:srgbClr val="FFFFFF"/>
                          </a:solidFill>
                          <a:effectLst/>
                          <a:latin typeface="Arial"/>
                          <a:ea typeface="新細明體" pitchFamily="-112" charset="-120"/>
                          <a:cs typeface="Arial"/>
                        </a:rPr>
                        <a:t> وعودةٌ للمجد</a:t>
                      </a:r>
                      <a:endParaRPr kumimoji="0" lang="en-US" sz="3200" b="1" i="0" u="none" strike="noStrike" cap="none" normalizeH="0" baseline="0" dirty="0">
                        <a:ln>
                          <a:noFill/>
                        </a:ln>
                        <a:solidFill>
                          <a:srgbClr val="FFFFFF"/>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يعود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الأمم تدان (وليس هناك مجد)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المجد يغادر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الإسترداد</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سيادة مبررة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السبي</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بركة إسرائيل</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دينونة الأمم</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الحكم على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مستقبل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أعداء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سقوط يهوذا</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بعد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أثناء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الحصار</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٤٠-٤٨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٣٣-٣٩</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٢٩-٣٢</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٢٦-٢٨</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مواب</a:t>
                      </a:r>
                      <a:r>
                        <a:rPr kumimoji="0" lang="ar-SA" sz="2000" b="1" i="0" u="none" strike="noStrike" cap="none" normalizeH="0" baseline="0" dirty="0">
                          <a:ln>
                            <a:noFill/>
                          </a:ln>
                          <a:solidFill>
                            <a:schemeClr val="tx1"/>
                          </a:solidFill>
                          <a:effectLst/>
                          <a:latin typeface="Arial"/>
                          <a:ea typeface="新細明體" pitchFamily="-112" charset="-120"/>
                          <a:cs typeface="Arial"/>
                        </a:rPr>
                        <a:t>،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a:ea typeface="新細明體" pitchFamily="-112" charset="-120"/>
                          <a:cs typeface="Arial"/>
                        </a:rPr>
                        <a:t>إدوم</a:t>
                      </a:r>
                      <a:r>
                        <a:rPr kumimoji="0" lang="ar-SA" sz="2000" b="1" i="0" u="none" strike="noStrike" cap="none" normalizeH="0" baseline="0" dirty="0">
                          <a:ln>
                            <a:noFill/>
                          </a:ln>
                          <a:solidFill>
                            <a:schemeClr val="tx1"/>
                          </a:solidFill>
                          <a:effectLst/>
                          <a:latin typeface="Arial"/>
                          <a:ea typeface="新細明體" pitchFamily="-112" charset="-120"/>
                          <a:cs typeface="Arial"/>
                        </a:rPr>
                        <a:t>، </a:t>
                      </a:r>
                      <a:r>
                        <a:rPr kumimoji="0" lang="ar-SA" sz="2000" b="1" i="0" u="none" strike="noStrike" cap="none" normalizeH="0" baseline="0" dirty="0" err="1">
                          <a:ln>
                            <a:noFill/>
                          </a:ln>
                          <a:solidFill>
                            <a:schemeClr val="tx1"/>
                          </a:solidFill>
                          <a:effectLst/>
                          <a:latin typeface="Arial"/>
                          <a:ea typeface="新細明體" pitchFamily="-112" charset="-120"/>
                          <a:cs typeface="Arial"/>
                        </a:rPr>
                        <a:t>فيليستيا</a:t>
                      </a:r>
                      <a:endParaRPr kumimoji="0" lang="ar-SA" sz="2000" b="1" i="0" u="none" strike="noStrike" cap="none" normalizeH="0" baseline="0" dirty="0">
                        <a:ln>
                          <a:noFill/>
                        </a:ln>
                        <a:solidFill>
                          <a:schemeClr val="tx1"/>
                        </a:solidFill>
                        <a:effectLst/>
                        <a:latin typeface="Arial"/>
                        <a:ea typeface="新細明體" pitchFamily="-112" charset="-120"/>
                        <a:cs typeface="Arial"/>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٢٥</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٤-٢٤</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١-٣</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a:ea typeface="新細明體" pitchFamily="-112" charset="-120"/>
                          <a:cs typeface="Arial"/>
                        </a:rPr>
                        <a:t>نهر الخابور في مملكة بابل (٥٩٢-٥٧٠ ق </a:t>
                      </a:r>
                      <a:r>
                        <a:rPr kumimoji="0" lang="ar-SA" sz="2000" b="1" i="0" u="none" strike="noStrike" cap="none" normalizeH="0" baseline="0" dirty="0" err="1">
                          <a:ln>
                            <a:noFill/>
                          </a:ln>
                          <a:solidFill>
                            <a:schemeClr val="tx1"/>
                          </a:solidFill>
                          <a:effectLst/>
                          <a:latin typeface="Arial"/>
                          <a:ea typeface="新細明體" pitchFamily="-112" charset="-120"/>
                          <a:cs typeface="Arial"/>
                        </a:rPr>
                        <a:t>م</a:t>
                      </a:r>
                      <a:r>
                        <a:rPr kumimoji="0" lang="ar-SA" sz="2000" b="1" i="0" u="none" strike="noStrike" cap="none" normalizeH="0" baseline="0" dirty="0">
                          <a:ln>
                            <a:noFill/>
                          </a:ln>
                          <a:solidFill>
                            <a:schemeClr val="tx1"/>
                          </a:solidFill>
                          <a:effectLst/>
                          <a:latin typeface="Arial"/>
                          <a:ea typeface="新細明體" pitchFamily="-112" charset="-120"/>
                          <a:cs typeface="Arial"/>
                        </a:rPr>
                        <a:t>)</a:t>
                      </a:r>
                      <a:endParaRPr kumimoji="0" lang="en-US" sz="2000" b="1" i="0" u="none" strike="noStrike" cap="none" normalizeH="0" baseline="0" dirty="0">
                        <a:ln>
                          <a:noFill/>
                        </a:ln>
                        <a:solidFill>
                          <a:schemeClr val="tx1"/>
                        </a:solidFill>
                        <a:effectLst/>
                        <a:latin typeface="Arial"/>
                        <a:ea typeface="新細明體" pitchFamily="-112" charset="-120"/>
                        <a:cs typeface="Arial"/>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500</a:t>
            </a:r>
          </a:p>
        </p:txBody>
      </p:sp>
      <p:sp>
        <p:nvSpPr>
          <p:cNvPr id="7" name="Oval 6">
            <a:extLst>
              <a:ext uri="{FF2B5EF4-FFF2-40B4-BE49-F238E27FC236}">
                <a16:creationId xmlns:a16="http://schemas.microsoft.com/office/drawing/2014/main" id="{5DA54745-3979-4041-9727-EBE29D7B1015}"/>
              </a:ext>
            </a:extLst>
          </p:cNvPr>
          <p:cNvSpPr>
            <a:spLocks noChangeArrowheads="1"/>
          </p:cNvSpPr>
          <p:nvPr/>
        </p:nvSpPr>
        <p:spPr bwMode="auto">
          <a:xfrm>
            <a:off x="-108520" y="1412776"/>
            <a:ext cx="2663826" cy="5111750"/>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1951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a:latin typeface="Arial" charset="0"/>
                <a:ea typeface="ＭＳ Ｐゴシック" charset="0"/>
                <a:cs typeface="ＭＳ Ｐゴシック"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198831"/>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6000" baseline="0" dirty="0">
                <a:solidFill>
                  <a:srgbClr val="C0C0C0"/>
                </a:solidFill>
                <a:latin typeface="QUAKE" charset="0"/>
              </a:rPr>
              <a:t>دانيال</a:t>
            </a:r>
            <a:endParaRPr lang="en-US" sz="6000" baseline="0" dirty="0">
              <a:solidFill>
                <a:srgbClr val="C0C0C0"/>
              </a:solidFill>
              <a:latin typeface="QUAKE" charset="0"/>
            </a:endParaRPr>
          </a:p>
        </p:txBody>
      </p:sp>
      <p:sp>
        <p:nvSpPr>
          <p:cNvPr id="379909" name="Text Box 1029"/>
          <p:cNvSpPr txBox="1">
            <a:spLocks noChangeArrowheads="1"/>
          </p:cNvSpPr>
          <p:nvPr/>
        </p:nvSpPr>
        <p:spPr bwMode="auto">
          <a:xfrm>
            <a:off x="0" y="3198831"/>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6000" baseline="0" dirty="0">
                <a:solidFill>
                  <a:srgbClr val="C0C0C0"/>
                </a:solidFill>
                <a:latin typeface="QUAKE" charset="0"/>
              </a:rPr>
              <a:t>حزقيال</a:t>
            </a:r>
            <a:endParaRPr lang="en-US" sz="6000" baseline="0" dirty="0">
              <a:solidFill>
                <a:srgbClr val="C0C0C0"/>
              </a:solidFill>
              <a:latin typeface="QUAKE" charset="0"/>
            </a:endParaRPr>
          </a:p>
        </p:txBody>
      </p:sp>
      <p:sp>
        <p:nvSpPr>
          <p:cNvPr id="379910" name="Text Box 1030"/>
          <p:cNvSpPr txBox="1">
            <a:spLocks noChangeArrowheads="1"/>
          </p:cNvSpPr>
          <p:nvPr/>
        </p:nvSpPr>
        <p:spPr bwMode="auto">
          <a:xfrm>
            <a:off x="1865313" y="5194300"/>
            <a:ext cx="128592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ar-JO" sz="4000" baseline="0" dirty="0">
                <a:solidFill>
                  <a:srgbClr val="FFFF66"/>
                </a:solidFill>
                <a:latin typeface="Visitation" charset="0"/>
              </a:rPr>
              <a:t>الخطية</a:t>
            </a:r>
            <a:endParaRPr lang="en-US" sz="4000" baseline="0" dirty="0">
              <a:solidFill>
                <a:srgbClr val="FFFF66"/>
              </a:solidFill>
              <a:latin typeface="Visitation" charset="0"/>
            </a:endParaRPr>
          </a:p>
        </p:txBody>
      </p:sp>
      <p:sp>
        <p:nvSpPr>
          <p:cNvPr id="379911" name="Text Box 1031"/>
          <p:cNvSpPr txBox="1">
            <a:spLocks noChangeArrowheads="1"/>
          </p:cNvSpPr>
          <p:nvPr/>
        </p:nvSpPr>
        <p:spPr bwMode="auto">
          <a:xfrm>
            <a:off x="3559175" y="5899150"/>
            <a:ext cx="154882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ar-JO" sz="4000" baseline="0" dirty="0">
                <a:solidFill>
                  <a:srgbClr val="FFFF66"/>
                </a:solidFill>
                <a:latin typeface="Visitation" charset="0"/>
              </a:rPr>
              <a:t>العصيان</a:t>
            </a:r>
            <a:endParaRPr lang="en-US" sz="4000" baseline="0" dirty="0">
              <a:solidFill>
                <a:srgbClr val="FFFF66"/>
              </a:solidFill>
              <a:latin typeface="Visitation" charset="0"/>
            </a:endParaRPr>
          </a:p>
        </p:txBody>
      </p:sp>
      <p:sp>
        <p:nvSpPr>
          <p:cNvPr id="379912" name="Text Box 1032"/>
          <p:cNvSpPr txBox="1">
            <a:spLocks noChangeArrowheads="1"/>
          </p:cNvSpPr>
          <p:nvPr/>
        </p:nvSpPr>
        <p:spPr bwMode="auto">
          <a:xfrm>
            <a:off x="4811713" y="4337050"/>
            <a:ext cx="132279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ar-JO" sz="4000" baseline="0" dirty="0">
                <a:solidFill>
                  <a:srgbClr val="FFFF66"/>
                </a:solidFill>
                <a:latin typeface="Visitation" charset="0"/>
              </a:rPr>
              <a:t>العقوبة</a:t>
            </a:r>
            <a:endParaRPr lang="en-US" sz="4000" baseline="0" dirty="0">
              <a:solidFill>
                <a:srgbClr val="FFFF66"/>
              </a:solidFill>
              <a:latin typeface="Visitation" charset="0"/>
            </a:endParaRPr>
          </a:p>
        </p:txBody>
      </p:sp>
      <p:sp>
        <p:nvSpPr>
          <p:cNvPr id="379913" name="Text Box 1033"/>
          <p:cNvSpPr txBox="1">
            <a:spLocks noChangeArrowheads="1"/>
          </p:cNvSpPr>
          <p:nvPr/>
        </p:nvSpPr>
        <p:spPr bwMode="auto">
          <a:xfrm>
            <a:off x="1376363" y="1936750"/>
            <a:ext cx="139974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ar-JO" sz="4000" baseline="0" dirty="0">
                <a:solidFill>
                  <a:srgbClr val="FFFF66"/>
                </a:solidFill>
                <a:latin typeface="Visitation" charset="0"/>
              </a:rPr>
              <a:t>الغضب</a:t>
            </a:r>
            <a:endParaRPr lang="en-US" sz="4000" baseline="0" dirty="0">
              <a:solidFill>
                <a:srgbClr val="FFFF66"/>
              </a:solidFill>
              <a:latin typeface="Visitation" charset="0"/>
            </a:endParaRPr>
          </a:p>
        </p:txBody>
      </p:sp>
      <p:sp>
        <p:nvSpPr>
          <p:cNvPr id="379914" name="Text Box 1034"/>
          <p:cNvSpPr txBox="1">
            <a:spLocks noChangeArrowheads="1"/>
          </p:cNvSpPr>
          <p:nvPr/>
        </p:nvSpPr>
        <p:spPr bwMode="auto">
          <a:xfrm>
            <a:off x="206375" y="965200"/>
            <a:ext cx="119135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ar-JO" sz="4000" baseline="0" dirty="0">
                <a:solidFill>
                  <a:srgbClr val="FFFF66"/>
                </a:solidFill>
                <a:latin typeface="Visitation" charset="0"/>
              </a:rPr>
              <a:t>الوثنية</a:t>
            </a:r>
            <a:endParaRPr lang="en-US" sz="4000" baseline="0" dirty="0">
              <a:solidFill>
                <a:srgbClr val="FFFF66"/>
              </a:solidFill>
              <a:latin typeface="Visitation" charset="0"/>
            </a:endParaRPr>
          </a:p>
        </p:txBody>
      </p:sp>
      <p:sp>
        <p:nvSpPr>
          <p:cNvPr id="379915" name="Text Box 1035"/>
          <p:cNvSpPr txBox="1">
            <a:spLocks noChangeArrowheads="1"/>
          </p:cNvSpPr>
          <p:nvPr/>
        </p:nvSpPr>
        <p:spPr bwMode="auto">
          <a:xfrm>
            <a:off x="5827713" y="241300"/>
            <a:ext cx="136447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ar-JO" sz="4000" baseline="0" dirty="0">
                <a:solidFill>
                  <a:srgbClr val="FFFF66"/>
                </a:solidFill>
                <a:latin typeface="Visitation" charset="0"/>
              </a:rPr>
              <a:t>الدينونة</a:t>
            </a:r>
            <a:endParaRPr lang="en-US" sz="4000" baseline="0" dirty="0">
              <a:solidFill>
                <a:srgbClr val="FFFF66"/>
              </a:solidFill>
              <a:latin typeface="Visitation" charset="0"/>
            </a:endParaRPr>
          </a:p>
        </p:txBody>
      </p:sp>
    </p:spTree>
    <p:extLst>
      <p:ext uri="{BB962C8B-B14F-4D97-AF65-F5344CB8AC3E}">
        <p14:creationId xmlns:p14="http://schemas.microsoft.com/office/powerpoint/2010/main" val="7477213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75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75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7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5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5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4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4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20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20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00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400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33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0377423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1" descr="photo_restor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85725"/>
            <a:ext cx="9144000" cy="704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1026"/>
          <p:cNvSpPr>
            <a:spLocks noGrp="1" noChangeArrowheads="1"/>
          </p:cNvSpPr>
          <p:nvPr>
            <p:ph type="ctrTitle"/>
          </p:nvPr>
        </p:nvSpPr>
        <p:spPr>
          <a:xfrm>
            <a:off x="611560" y="188640"/>
            <a:ext cx="6192688" cy="757064"/>
          </a:xfrm>
        </p:spPr>
        <p:txBody>
          <a:bodyPr/>
          <a:lstStyle/>
          <a:p>
            <a:pPr algn="ctr" eaLnBrk="1" hangingPunct="1">
              <a:defRPr/>
            </a:pPr>
            <a:r>
              <a:rPr lang="ar-JO" altLang="zh-TW" sz="4800" b="1" i="0" dirty="0">
                <a:solidFill>
                  <a:srgbClr val="FFFFFF"/>
                </a:solidFill>
                <a:effectLst>
                  <a:glow rad="330200">
                    <a:schemeClr val="bg1">
                      <a:alpha val="75000"/>
                    </a:schemeClr>
                  </a:glow>
                </a:effectLst>
                <a:latin typeface="Arial" charset="0"/>
                <a:ea typeface="新細明體" charset="0"/>
              </a:rPr>
              <a:t>الإسترداد</a:t>
            </a:r>
            <a:endParaRPr lang="en-US" altLang="zh-TW" sz="4800" b="1" dirty="0">
              <a:solidFill>
                <a:srgbClr val="FFFFFF"/>
              </a:solidFill>
              <a:effectLst>
                <a:glow rad="330200">
                  <a:schemeClr val="bg1">
                    <a:alpha val="75000"/>
                  </a:schemeClr>
                </a:glow>
              </a:effectLst>
              <a:latin typeface="Arial" charset="0"/>
              <a:ea typeface="新細明體" charset="0"/>
            </a:endParaRPr>
          </a:p>
        </p:txBody>
      </p:sp>
      <p:pic>
        <p:nvPicPr>
          <p:cNvPr id="665603" name="Picture 1028" descr="grbo007j"/>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58088" y="4876800"/>
            <a:ext cx="1585912" cy="116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Rectangle 1029"/>
          <p:cNvSpPr>
            <a:spLocks noChangeArrowheads="1"/>
          </p:cNvSpPr>
          <p:nvPr/>
        </p:nvSpPr>
        <p:spPr bwMode="auto">
          <a:xfrm>
            <a:off x="0" y="3276600"/>
            <a:ext cx="91440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defTabSz="914400" fontAlgn="base">
              <a:spcBef>
                <a:spcPct val="20000"/>
              </a:spcBef>
              <a:spcAft>
                <a:spcPct val="0"/>
              </a:spcAft>
              <a:buClr>
                <a:srgbClr val="FFCC66"/>
              </a:buClr>
              <a:defRPr/>
            </a:pPr>
            <a:r>
              <a:rPr lang="ar-JO" altLang="zh-TW" sz="3600" dirty="0">
                <a:solidFill>
                  <a:srgbClr val="FFFFCC"/>
                </a:solidFill>
                <a:effectLst>
                  <a:glow rad="330200">
                    <a:srgbClr val="000000">
                      <a:alpha val="75000"/>
                    </a:srgbClr>
                  </a:glow>
                </a:effectLst>
                <a:latin typeface="Arial" charset="0"/>
                <a:ea typeface="Arial" charset="0"/>
                <a:cs typeface="Arial" charset="0"/>
              </a:rPr>
              <a:t>س. لماذا يجب أن يكون هناك استرداد ؟</a:t>
            </a:r>
            <a:endParaRPr lang="en-US" altLang="zh-TW" sz="3600" dirty="0">
              <a:solidFill>
                <a:srgbClr val="FFFFCC"/>
              </a:solidFill>
              <a:effectLst>
                <a:glow rad="330200">
                  <a:srgbClr val="000000">
                    <a:alpha val="75000"/>
                  </a:srgbClr>
                </a:glow>
              </a:effectLst>
              <a:latin typeface="Arial" charset="0"/>
              <a:ea typeface="Arial" charset="0"/>
              <a:cs typeface="Arial" charset="0"/>
            </a:endParaRPr>
          </a:p>
          <a:p>
            <a:pPr algn="ctr" defTabSz="914400" fontAlgn="base">
              <a:spcBef>
                <a:spcPct val="20000"/>
              </a:spcBef>
              <a:spcAft>
                <a:spcPct val="0"/>
              </a:spcAft>
              <a:buClr>
                <a:srgbClr val="FFCC66"/>
              </a:buClr>
              <a:defRPr/>
            </a:pPr>
            <a:r>
              <a:rPr lang="ar-JO" altLang="zh-TW" sz="3600" dirty="0">
                <a:solidFill>
                  <a:srgbClr val="FFFFCC"/>
                </a:solidFill>
                <a:effectLst>
                  <a:glow rad="330200">
                    <a:srgbClr val="000000">
                      <a:alpha val="75000"/>
                    </a:srgbClr>
                  </a:glow>
                </a:effectLst>
                <a:latin typeface="Arial" charset="0"/>
                <a:ea typeface="Arial" charset="0"/>
                <a:cs typeface="Arial" charset="0"/>
              </a:rPr>
              <a:t>ج. لقد وعد الله أن يسترد لإسرائيل :</a:t>
            </a:r>
            <a:r>
              <a:rPr lang="en-US" altLang="zh-TW" sz="3600" dirty="0">
                <a:solidFill>
                  <a:srgbClr val="FFFFCC"/>
                </a:solidFill>
                <a:effectLst>
                  <a:glow rad="330200">
                    <a:srgbClr val="000000">
                      <a:alpha val="75000"/>
                    </a:srgbClr>
                  </a:glow>
                </a:effectLst>
                <a:latin typeface="Arial" charset="0"/>
                <a:ea typeface="Arial" charset="0"/>
                <a:cs typeface="Arial" charset="0"/>
              </a:rPr>
              <a:t>  </a:t>
            </a:r>
          </a:p>
          <a:p>
            <a:pPr algn="ctr" defTabSz="914400" fontAlgn="base">
              <a:spcBef>
                <a:spcPct val="20000"/>
              </a:spcBef>
              <a:spcAft>
                <a:spcPct val="0"/>
              </a:spcAft>
              <a:buClr>
                <a:srgbClr val="FFCC66"/>
              </a:buClr>
              <a:defRPr/>
            </a:pPr>
            <a:r>
              <a:rPr lang="ar-JO" altLang="zh-TW" sz="3600" dirty="0">
                <a:solidFill>
                  <a:srgbClr val="FFFFCC"/>
                </a:solidFill>
                <a:effectLst>
                  <a:glow rad="330200">
                    <a:srgbClr val="000000">
                      <a:alpha val="75000"/>
                    </a:srgbClr>
                  </a:glow>
                </a:effectLst>
                <a:latin typeface="Arial" charset="0"/>
                <a:ea typeface="新細明體" charset="0"/>
                <a:cs typeface="Arial" charset="0"/>
              </a:rPr>
              <a:t>- الأرض</a:t>
            </a:r>
          </a:p>
          <a:p>
            <a:pPr algn="ctr" defTabSz="914400" fontAlgn="base">
              <a:spcBef>
                <a:spcPct val="20000"/>
              </a:spcBef>
              <a:spcAft>
                <a:spcPct val="0"/>
              </a:spcAft>
              <a:buClr>
                <a:srgbClr val="FFCC66"/>
              </a:buClr>
              <a:defRPr/>
            </a:pPr>
            <a:r>
              <a:rPr lang="ar-JO" altLang="zh-TW" sz="4000" dirty="0">
                <a:solidFill>
                  <a:srgbClr val="FFFFCC"/>
                </a:solidFill>
                <a:effectLst>
                  <a:glow rad="330200">
                    <a:srgbClr val="000000">
                      <a:alpha val="75000"/>
                    </a:srgbClr>
                  </a:glow>
                </a:effectLst>
                <a:latin typeface="Arial" charset="0"/>
                <a:ea typeface="新細明體" charset="0"/>
                <a:cs typeface="新細明體" charset="0"/>
              </a:rPr>
              <a:t>- قلب جديد (قلب لحمي)</a:t>
            </a:r>
          </a:p>
          <a:p>
            <a:pPr algn="ctr" defTabSz="914400" fontAlgn="base">
              <a:spcBef>
                <a:spcPct val="20000"/>
              </a:spcBef>
              <a:spcAft>
                <a:spcPct val="0"/>
              </a:spcAft>
              <a:buClr>
                <a:srgbClr val="FFCC66"/>
              </a:buClr>
              <a:defRPr/>
            </a:pPr>
            <a:r>
              <a:rPr lang="ar-JO" altLang="zh-TW" sz="4000" dirty="0">
                <a:solidFill>
                  <a:srgbClr val="FFFFCC"/>
                </a:solidFill>
                <a:effectLst>
                  <a:glow rad="330200">
                    <a:srgbClr val="000000">
                      <a:alpha val="75000"/>
                    </a:srgbClr>
                  </a:glow>
                </a:effectLst>
                <a:latin typeface="Arial" charset="0"/>
                <a:ea typeface="新細明體" charset="0"/>
                <a:cs typeface="新細明體" charset="0"/>
              </a:rPr>
              <a:t>- القدرة على طاعة كلمته</a:t>
            </a:r>
            <a:endParaRPr lang="zh-TW" altLang="en-US" sz="4000" dirty="0">
              <a:solidFill>
                <a:srgbClr val="FFFFCC"/>
              </a:solidFill>
              <a:effectLst>
                <a:glow rad="330200">
                  <a:srgbClr val="000000">
                    <a:alpha val="75000"/>
                  </a:srgbClr>
                </a:glow>
              </a:effectLst>
              <a:latin typeface="Arial" charset="0"/>
              <a:ea typeface="新細明體" charset="0"/>
              <a:cs typeface="新細明體" charset="0"/>
            </a:endParaRPr>
          </a:p>
        </p:txBody>
      </p:sp>
    </p:spTree>
    <p:extLst>
      <p:ext uri="{BB962C8B-B14F-4D97-AF65-F5344CB8AC3E}">
        <p14:creationId xmlns:p14="http://schemas.microsoft.com/office/powerpoint/2010/main" val="3476673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994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994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994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9941">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99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P spid="39941"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36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524355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08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463" y="0"/>
            <a:ext cx="8891587" cy="442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Text Box 2"/>
          <p:cNvSpPr txBox="1">
            <a:spLocks noChangeArrowheads="1"/>
          </p:cNvSpPr>
          <p:nvPr/>
        </p:nvSpPr>
        <p:spPr bwMode="auto">
          <a:xfrm>
            <a:off x="0" y="4576763"/>
            <a:ext cx="9036050" cy="2185987"/>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algn="ctr" defTabSz="914400" eaLnBrk="0" fontAlgn="base" hangingPunct="0">
              <a:spcBef>
                <a:spcPct val="50000"/>
              </a:spcBef>
              <a:spcAft>
                <a:spcPct val="0"/>
              </a:spcAft>
              <a:defRPr/>
            </a:pPr>
            <a:r>
              <a:rPr lang="ar-JO" sz="4800" b="1" dirty="0">
                <a:solidFill>
                  <a:srgbClr val="CCECFF"/>
                </a:solidFill>
                <a:effectLst>
                  <a:outerShdw blurRad="38100" dist="38100" dir="2700000" algn="tl">
                    <a:srgbClr val="000000"/>
                  </a:outerShdw>
                </a:effectLst>
                <a:latin typeface="Jott 43 Extended" charset="0"/>
                <a:ea typeface="ＭＳ Ｐゴシック" charset="0"/>
                <a:cs typeface="新細明體"/>
              </a:rPr>
              <a:t>مجد</a:t>
            </a:r>
            <a:br>
              <a:rPr lang="en-US" sz="4800" b="1" dirty="0">
                <a:solidFill>
                  <a:srgbClr val="CCECFF"/>
                </a:solidFill>
                <a:effectLst>
                  <a:outerShdw blurRad="38100" dist="38100" dir="2700000" algn="tl">
                    <a:srgbClr val="000000"/>
                  </a:outerShdw>
                </a:effectLst>
                <a:latin typeface="Jott 43 Extended" charset="0"/>
                <a:ea typeface="ＭＳ Ｐゴシック" charset="0"/>
                <a:cs typeface="新細明體"/>
              </a:rPr>
            </a:br>
            <a:r>
              <a:rPr lang="ar-JO" sz="8800" b="1" dirty="0">
                <a:solidFill>
                  <a:srgbClr val="CCECFF"/>
                </a:solidFill>
                <a:effectLst>
                  <a:outerShdw blurRad="38100" dist="38100" dir="2700000" algn="tl">
                    <a:srgbClr val="000000"/>
                  </a:outerShdw>
                </a:effectLst>
                <a:latin typeface="Jott 43 Extended" charset="0"/>
                <a:ea typeface="ＭＳ Ｐゴシック" charset="0"/>
                <a:cs typeface="新細明體"/>
              </a:rPr>
              <a:t>العهد الجديد</a:t>
            </a:r>
            <a:endParaRPr lang="en-US" sz="8800" b="1" dirty="0">
              <a:solidFill>
                <a:srgbClr val="CCECFF"/>
              </a:solidFill>
              <a:latin typeface="Jott 43 Extended" charset="0"/>
              <a:ea typeface="ＭＳ Ｐゴシック" charset="0"/>
              <a:cs typeface="新細明體"/>
            </a:endParaRPr>
          </a:p>
        </p:txBody>
      </p:sp>
    </p:spTree>
    <p:extLst>
      <p:ext uri="{BB962C8B-B14F-4D97-AF65-F5344CB8AC3E}">
        <p14:creationId xmlns:p14="http://schemas.microsoft.com/office/powerpoint/2010/main" val="3529011842"/>
      </p:ext>
    </p:extLst>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404813"/>
            <a:ext cx="9144000" cy="769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ar-JO" sz="4400" b="1" dirty="0">
                <a:solidFill>
                  <a:srgbClr val="FFFF00"/>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العهد الجديد في حزقيال 36</a:t>
            </a:r>
            <a:endParaRPr lang="en-US" sz="4400" b="1" dirty="0">
              <a:solidFill>
                <a:srgbClr val="FFFF00"/>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endParaRPr>
          </a:p>
        </p:txBody>
      </p:sp>
      <p:sp>
        <p:nvSpPr>
          <p:cNvPr id="7172" name="Text Box 4"/>
          <p:cNvSpPr txBox="1">
            <a:spLocks noChangeArrowheads="1"/>
          </p:cNvSpPr>
          <p:nvPr/>
        </p:nvSpPr>
        <p:spPr bwMode="auto">
          <a:xfrm>
            <a:off x="0" y="2346325"/>
            <a:ext cx="598394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914400" eaLnBrk="0" fontAlgn="base" hangingPunct="0">
              <a:spcBef>
                <a:spcPct val="0"/>
              </a:spcBef>
              <a:spcAft>
                <a:spcPct val="0"/>
              </a:spcAft>
              <a:defRPr/>
            </a:pPr>
            <a:r>
              <a:rPr lang="ar-JO" sz="3000" b="1" i="1" dirty="0">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الإسترداد للأرض (36: 24، 28، 33)</a:t>
            </a:r>
            <a:endParaRPr lang="en-US" sz="3000" b="1" i="1" dirty="0">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endParaRPr>
          </a:p>
        </p:txBody>
      </p:sp>
      <p:sp>
        <p:nvSpPr>
          <p:cNvPr id="7173" name="Text Box 5"/>
          <p:cNvSpPr txBox="1">
            <a:spLocks noChangeArrowheads="1"/>
          </p:cNvSpPr>
          <p:nvPr/>
        </p:nvSpPr>
        <p:spPr bwMode="auto">
          <a:xfrm>
            <a:off x="0" y="3108325"/>
            <a:ext cx="598394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914400" eaLnBrk="0" fontAlgn="base" hangingPunct="0">
              <a:spcBef>
                <a:spcPct val="50000"/>
              </a:spcBef>
              <a:spcAft>
                <a:spcPct val="0"/>
              </a:spcAft>
              <a:defRPr/>
            </a:pPr>
            <a:r>
              <a:rPr lang="ar-JO" sz="3000" b="1" dirty="0">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التطهير من الخطية (36: 25)</a:t>
            </a:r>
            <a:endParaRPr lang="en-US" sz="3000" b="1" dirty="0">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endParaRPr>
          </a:p>
        </p:txBody>
      </p:sp>
      <p:sp>
        <p:nvSpPr>
          <p:cNvPr id="7174" name="Text Box 6"/>
          <p:cNvSpPr txBox="1">
            <a:spLocks noChangeArrowheads="1"/>
          </p:cNvSpPr>
          <p:nvPr/>
        </p:nvSpPr>
        <p:spPr bwMode="auto">
          <a:xfrm>
            <a:off x="0" y="3794125"/>
            <a:ext cx="598394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914400" eaLnBrk="0" fontAlgn="base" hangingPunct="0">
              <a:spcBef>
                <a:spcPct val="50000"/>
              </a:spcBef>
              <a:spcAft>
                <a:spcPct val="0"/>
              </a:spcAft>
              <a:defRPr/>
            </a:pPr>
            <a:r>
              <a:rPr lang="ar-JO" sz="3000" b="1" dirty="0">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قلب متجاوب (36: 26)</a:t>
            </a:r>
            <a:endParaRPr lang="en-US" sz="3000" b="1" dirty="0">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endParaRPr>
          </a:p>
        </p:txBody>
      </p:sp>
      <p:sp>
        <p:nvSpPr>
          <p:cNvPr id="7175" name="Text Box 7"/>
          <p:cNvSpPr txBox="1">
            <a:spLocks noChangeArrowheads="1"/>
          </p:cNvSpPr>
          <p:nvPr/>
        </p:nvSpPr>
        <p:spPr bwMode="auto">
          <a:xfrm>
            <a:off x="0" y="5257800"/>
            <a:ext cx="598394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914400" eaLnBrk="0" fontAlgn="base" hangingPunct="0">
              <a:spcBef>
                <a:spcPct val="0"/>
              </a:spcBef>
              <a:spcAft>
                <a:spcPct val="0"/>
              </a:spcAft>
              <a:defRPr/>
            </a:pPr>
            <a:r>
              <a:rPr lang="ar-JO" sz="3000" b="1" dirty="0">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الحافز و القدرة على الطاعة (36: 27)</a:t>
            </a:r>
            <a:endParaRPr lang="en-US" sz="3000" b="1" dirty="0">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endParaRPr>
          </a:p>
        </p:txBody>
      </p:sp>
      <p:sp>
        <p:nvSpPr>
          <p:cNvPr id="7176" name="Text Box 8"/>
          <p:cNvSpPr txBox="1">
            <a:spLocks noChangeArrowheads="1"/>
          </p:cNvSpPr>
          <p:nvPr/>
        </p:nvSpPr>
        <p:spPr bwMode="auto">
          <a:xfrm>
            <a:off x="0" y="4556125"/>
            <a:ext cx="598394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914400" eaLnBrk="0" fontAlgn="base" hangingPunct="0">
              <a:spcBef>
                <a:spcPct val="50000"/>
              </a:spcBef>
              <a:spcAft>
                <a:spcPct val="0"/>
              </a:spcAft>
              <a:defRPr/>
            </a:pPr>
            <a:r>
              <a:rPr lang="ar-JO" sz="3000" b="1" dirty="0">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rPr>
              <a:t>سكنى الروح (36: 27)</a:t>
            </a:r>
            <a:endParaRPr lang="en-US" sz="3000" b="1" dirty="0">
              <a:solidFill>
                <a:srgbClr val="FFFFFF"/>
              </a:solidFill>
              <a:effectLst>
                <a:glow rad="101600">
                  <a:srgbClr val="000066">
                    <a:alpha val="75000"/>
                  </a:srgbClr>
                </a:glow>
                <a:outerShdw blurRad="50800" dist="88900" dir="2700000" algn="tl" rotWithShape="0">
                  <a:srgbClr val="000000"/>
                </a:outerShdw>
                <a:reflection stA="30000" endPos="70000" dir="5400000" sy="-100000" algn="bl" rotWithShape="0"/>
              </a:effectLst>
              <a:latin typeface="Arial"/>
              <a:ea typeface="ＭＳ Ｐゴシック" charset="0"/>
              <a:cs typeface="Arial"/>
            </a:endParaRPr>
          </a:p>
        </p:txBody>
      </p:sp>
      <p:pic>
        <p:nvPicPr>
          <p:cNvPr id="68813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27763" y="2997200"/>
            <a:ext cx="27178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653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linds(horizontal)">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blinds(horizontal)">
                                      <p:cBhvr>
                                        <p:cTn id="12" dur="500"/>
                                        <p:tgtEl>
                                          <p:spTgt spid="71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blinds(horizontal)">
                                      <p:cBhvr>
                                        <p:cTn id="17" dur="500"/>
                                        <p:tgtEl>
                                          <p:spTgt spid="71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blinds(horizontal)">
                                      <p:cBhvr>
                                        <p:cTn id="22" dur="500"/>
                                        <p:tgtEl>
                                          <p:spTgt spid="71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175"/>
                                        </p:tgtEl>
                                        <p:attrNameLst>
                                          <p:attrName>style.visibility</p:attrName>
                                        </p:attrNameLst>
                                      </p:cBhvr>
                                      <p:to>
                                        <p:strVal val="visible"/>
                                      </p:to>
                                    </p:set>
                                    <p:animEffect transition="in" filter="blinds(horizontal)">
                                      <p:cBhvr>
                                        <p:cTn id="2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utoUpdateAnimBg="0"/>
      <p:bldP spid="7173" grpId="0" autoUpdateAnimBg="0"/>
      <p:bldP spid="7174" grpId="0" autoUpdateAnimBg="0"/>
      <p:bldP spid="7175" grpId="0" autoUpdateAnimBg="0"/>
      <p:bldP spid="71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37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15868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49" name="Picture 2" descr="street_sig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23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ctrTitle"/>
          </p:nvPr>
        </p:nvSpPr>
        <p:spPr>
          <a:xfrm>
            <a:off x="457200" y="2060575"/>
            <a:ext cx="8305800" cy="1673225"/>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6000" b="1" dirty="0">
                <a:solidFill>
                  <a:schemeClr val="bg1"/>
                </a:solidFill>
                <a:latin typeface="Arial" charset="0"/>
                <a:ea typeface="ＭＳ Ｐゴシック" charset="0"/>
                <a:cs typeface="ＭＳ Ｐゴシック" charset="0"/>
              </a:rPr>
              <a:t>متى هي علامات عودة المسيح ؟</a:t>
            </a:r>
            <a:endParaRPr lang="en-US" sz="6000" b="1" dirty="0">
              <a:solidFill>
                <a:schemeClr val="bg1"/>
              </a:solidFill>
              <a:latin typeface="Arial" charset="0"/>
              <a:ea typeface="ＭＳ Ｐゴシック" charset="0"/>
              <a:cs typeface="ＭＳ Ｐゴシック" charset="0"/>
            </a:endParaRPr>
          </a:p>
        </p:txBody>
      </p:sp>
      <p:sp>
        <p:nvSpPr>
          <p:cNvPr id="693251" name="Rectangle 4"/>
          <p:cNvSpPr>
            <a:spLocks noGrp="1" noChangeArrowheads="1"/>
          </p:cNvSpPr>
          <p:nvPr>
            <p:ph type="subTitle" idx="1"/>
          </p:nvPr>
        </p:nvSpPr>
        <p:spPr>
          <a:xfrm>
            <a:off x="381000" y="5867400"/>
            <a:ext cx="8534400" cy="762000"/>
          </a:xfrm>
          <a:solidFill>
            <a:schemeClr val="tx1"/>
          </a:solidFill>
          <a:ln>
            <a:solidFill>
              <a:schemeClr val="bg1"/>
            </a:solidFill>
            <a:miter lim="800000"/>
            <a:headEnd/>
            <a:tailEnd/>
          </a:ln>
        </p:spPr>
        <p:txBody>
          <a:bodyPr/>
          <a:lstStyle/>
          <a:p>
            <a:pPr eaLnBrk="1" hangingPunct="1">
              <a:buFont typeface="Arial" charset="0"/>
              <a:buNone/>
            </a:pPr>
            <a:r>
              <a:rPr lang="ar-JO" sz="3600" b="1" i="1" dirty="0">
                <a:solidFill>
                  <a:schemeClr val="bg1"/>
                </a:solidFill>
                <a:latin typeface="Arial" charset="0"/>
                <a:ea typeface="ＭＳ Ｐゴシック" charset="0"/>
                <a:cs typeface="ＭＳ Ｐゴシック" charset="0"/>
              </a:rPr>
              <a:t>سوف تتم في الضيقة</a:t>
            </a:r>
            <a:endParaRPr lang="en-US" sz="3600" b="1" i="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29673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0" y="5334000"/>
            <a:ext cx="6248400" cy="1524000"/>
          </a:xfrm>
          <a:gradFill rotWithShape="1">
            <a:gsLst>
              <a:gs pos="0">
                <a:srgbClr val="800080"/>
              </a:gs>
              <a:gs pos="100000">
                <a:srgbClr val="800080">
                  <a:gamma/>
                  <a:shade val="46275"/>
                  <a:invGamma/>
                </a:srgbClr>
              </a:gs>
            </a:gsLst>
            <a:path path="shape">
              <a:fillToRect l="50000" t="50000" r="50000" b="50000"/>
            </a:path>
          </a:gradFill>
          <a:effectLst>
            <a:outerShdw blurRad="63500" dist="35921" dir="2700000" algn="ctr" rotWithShape="0">
              <a:schemeClr val="bg1">
                <a:alpha val="74998"/>
              </a:schemeClr>
            </a:outerShdw>
          </a:effectLst>
        </p:spPr>
        <p:txBody>
          <a:bodyPr/>
          <a:lstStyle/>
          <a:p>
            <a:pPr eaLnBrk="1" hangingPunct="1">
              <a:defRPr/>
            </a:pPr>
            <a:r>
              <a:rPr lang="ar-JO" b="1" dirty="0">
                <a:solidFill>
                  <a:schemeClr val="bg1"/>
                </a:solidFill>
                <a:latin typeface="Burtinomatic-DemiBold" charset="0"/>
                <a:ea typeface="ＭＳ Ｐゴシック" charset="0"/>
                <a:cs typeface="ＭＳ Ｐゴシック" charset="0"/>
              </a:rPr>
              <a:t>هل يستطيع الله </a:t>
            </a:r>
            <a:br>
              <a:rPr lang="ar-JO" b="1" dirty="0">
                <a:solidFill>
                  <a:schemeClr val="bg1"/>
                </a:solidFill>
                <a:latin typeface="Burtinomatic-DemiBold" charset="0"/>
                <a:ea typeface="ＭＳ Ｐゴシック" charset="0"/>
                <a:cs typeface="ＭＳ Ｐゴシック" charset="0"/>
              </a:rPr>
            </a:br>
            <a:r>
              <a:rPr lang="ar-JO" b="1" dirty="0">
                <a:solidFill>
                  <a:schemeClr val="bg1"/>
                </a:solidFill>
                <a:latin typeface="Burtinomatic-DemiBold" charset="0"/>
                <a:ea typeface="ＭＳ Ｐゴシック" charset="0"/>
                <a:cs typeface="ＭＳ Ｐゴシック" charset="0"/>
              </a:rPr>
              <a:t>استرداد إسرائيل كأمة ؟</a:t>
            </a:r>
            <a:endParaRPr lang="en-US" sz="4000" dirty="0">
              <a:solidFill>
                <a:schemeClr val="bg1"/>
              </a:solidFill>
              <a:latin typeface="Burtinomatic-DemiBold" charset="0"/>
              <a:ea typeface="ＭＳ Ｐゴシック" charset="0"/>
              <a:cs typeface="ＭＳ Ｐゴシック" charset="0"/>
            </a:endParaRPr>
          </a:p>
        </p:txBody>
      </p:sp>
      <p:sp>
        <p:nvSpPr>
          <p:cNvPr id="695299" name="Text Box 4"/>
          <p:cNvSpPr txBox="1">
            <a:spLocks noChangeArrowheads="1"/>
          </p:cNvSpPr>
          <p:nvPr/>
        </p:nvSpPr>
        <p:spPr bwMode="auto">
          <a:xfrm>
            <a:off x="831691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FF"/>
                </a:solidFill>
              </a:rPr>
              <a:t>508</a:t>
            </a:r>
            <a:endParaRPr lang="en-US" b="1" dirty="0">
              <a:solidFill>
                <a:srgbClr val="FFFFFF"/>
              </a:solidFill>
            </a:endParaRPr>
          </a:p>
        </p:txBody>
      </p:sp>
    </p:spTree>
    <p:extLst>
      <p:ext uri="{BB962C8B-B14F-4D97-AF65-F5344CB8AC3E}">
        <p14:creationId xmlns:p14="http://schemas.microsoft.com/office/powerpoint/2010/main" val="2792239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br>
              <a:rPr lang="en-US" sz="3600" b="1" dirty="0">
                <a:solidFill>
                  <a:srgbClr val="FFFFFF"/>
                </a:solidFill>
                <a:effectLst>
                  <a:glow rad="355600">
                    <a:schemeClr val="tx1"/>
                  </a:glow>
                </a:effectLst>
                <a:latin typeface="Arial" charset="0"/>
                <a:ea typeface="新細明體" charset="0"/>
              </a:rPr>
            </a:br>
            <a:r>
              <a:rPr lang="ar-JO" sz="3600" b="1" dirty="0">
                <a:solidFill>
                  <a:srgbClr val="FFFFFF"/>
                </a:solidFill>
                <a:effectLst>
                  <a:glow rad="355600">
                    <a:schemeClr val="tx1"/>
                  </a:glow>
                </a:effectLst>
                <a:latin typeface="Arial" charset="0"/>
                <a:ea typeface="新細明體" charset="0"/>
              </a:rPr>
              <a:t>شجع هتلر اليهود </a:t>
            </a:r>
            <a:br>
              <a:rPr lang="ar-JO" sz="3600" b="1" dirty="0">
                <a:solidFill>
                  <a:srgbClr val="FFFFFF"/>
                </a:solidFill>
                <a:effectLst>
                  <a:glow rad="355600">
                    <a:schemeClr val="tx1"/>
                  </a:glow>
                </a:effectLst>
                <a:latin typeface="Arial" charset="0"/>
                <a:ea typeface="新細明體" charset="0"/>
              </a:rPr>
            </a:br>
            <a:r>
              <a:rPr lang="ar-JO" sz="3600" b="1" dirty="0">
                <a:solidFill>
                  <a:srgbClr val="FFFFFF"/>
                </a:solidFill>
                <a:effectLst>
                  <a:glow rad="355600">
                    <a:schemeClr val="tx1"/>
                  </a:glow>
                </a:effectLst>
                <a:latin typeface="Arial" charset="0"/>
                <a:ea typeface="新細明體" charset="0"/>
              </a:rPr>
              <a:t>للعودة إلى ديارهم</a:t>
            </a:r>
            <a:endParaRPr lang="en-US" sz="3600" b="1" dirty="0">
              <a:solidFill>
                <a:srgbClr val="FFFFFF"/>
              </a:solidFill>
              <a:effectLst>
                <a:glow rad="355600">
                  <a:schemeClr val="tx1"/>
                </a:glow>
              </a:effectLst>
              <a:latin typeface="Arial" charset="0"/>
              <a:ea typeface="新細明體" charset="0"/>
            </a:endParaRPr>
          </a:p>
        </p:txBody>
      </p:sp>
    </p:spTree>
    <p:extLst>
      <p:ext uri="{BB962C8B-B14F-4D97-AF65-F5344CB8AC3E}">
        <p14:creationId xmlns:p14="http://schemas.microsoft.com/office/powerpoint/2010/main" val="3161746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br>
              <a:rPr lang="en-US" sz="3600" b="1" dirty="0">
                <a:solidFill>
                  <a:srgbClr val="FFFFFF"/>
                </a:solidFill>
                <a:effectLst>
                  <a:glow rad="355600">
                    <a:schemeClr val="tx1"/>
                  </a:glow>
                </a:effectLst>
                <a:latin typeface="Arial" charset="0"/>
                <a:ea typeface="新細明體" charset="0"/>
              </a:rPr>
            </a:br>
            <a:r>
              <a:rPr lang="ar-JO" sz="3600" b="1" dirty="0">
                <a:solidFill>
                  <a:srgbClr val="FFFFFF"/>
                </a:solidFill>
                <a:effectLst>
                  <a:glow rad="355600">
                    <a:schemeClr val="tx1"/>
                  </a:glow>
                </a:effectLst>
                <a:latin typeface="Arial" charset="0"/>
                <a:ea typeface="新細明體" charset="0"/>
              </a:rPr>
              <a:t>شجع هتلر اليهود </a:t>
            </a:r>
            <a:br>
              <a:rPr lang="ar-JO" sz="3600" b="1" dirty="0">
                <a:solidFill>
                  <a:srgbClr val="FFFFFF"/>
                </a:solidFill>
                <a:effectLst>
                  <a:glow rad="355600">
                    <a:schemeClr val="tx1"/>
                  </a:glow>
                </a:effectLst>
                <a:latin typeface="Arial" charset="0"/>
                <a:ea typeface="新細明體" charset="0"/>
              </a:rPr>
            </a:br>
            <a:r>
              <a:rPr lang="ar-JO" sz="3600" b="1" dirty="0">
                <a:solidFill>
                  <a:srgbClr val="FFFFFF"/>
                </a:solidFill>
                <a:effectLst>
                  <a:glow rad="355600">
                    <a:schemeClr val="tx1"/>
                  </a:glow>
                </a:effectLst>
                <a:latin typeface="Arial" charset="0"/>
                <a:ea typeface="新細明體" charset="0"/>
              </a:rPr>
              <a:t>للعودة إلى ديارهم</a:t>
            </a:r>
            <a:endParaRPr lang="en-US" sz="3600" b="1" dirty="0">
              <a:solidFill>
                <a:srgbClr val="FFFFFF"/>
              </a:solidFill>
              <a:effectLst>
                <a:glow rad="355600">
                  <a:schemeClr val="tx1"/>
                </a:glow>
              </a:effectLst>
              <a:latin typeface="Arial" charset="0"/>
              <a:ea typeface="新細明體" charset="0"/>
            </a:endParaRPr>
          </a:p>
        </p:txBody>
      </p:sp>
      <p:grpSp>
        <p:nvGrpSpPr>
          <p:cNvPr id="9" name="Group 8">
            <a:extLst>
              <a:ext uri="{FF2B5EF4-FFF2-40B4-BE49-F238E27FC236}">
                <a16:creationId xmlns:a16="http://schemas.microsoft.com/office/drawing/2014/main" id="{4F7262DF-9C76-33EE-22EC-1733EFDC024D}"/>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6DF8AD3D-1718-CB98-1C83-6BC626CC3ACC}"/>
                </a:ext>
              </a:extLst>
            </p:cNvPr>
            <p:cNvGrpSpPr/>
            <p:nvPr/>
          </p:nvGrpSpPr>
          <p:grpSpPr>
            <a:xfrm>
              <a:off x="4605" y="2420888"/>
              <a:ext cx="9135229" cy="4437111"/>
              <a:chOff x="4605" y="2420888"/>
              <a:chExt cx="9135229" cy="4437111"/>
            </a:xfrm>
          </p:grpSpPr>
          <p:pic>
            <p:nvPicPr>
              <p:cNvPr id="2" name="Picture 1"/>
              <p:cNvPicPr>
                <a:picLocks noChangeAspect="1"/>
              </p:cNvPicPr>
              <p:nvPr/>
            </p:nvPicPr>
            <p:blipFill>
              <a:blip r:embed="rId3"/>
              <a:stretch>
                <a:fillRect/>
              </a:stretch>
            </p:blipFill>
            <p:spPr>
              <a:xfrm>
                <a:off x="4605" y="2420888"/>
                <a:ext cx="9135229" cy="4437111"/>
              </a:xfrm>
              <a:prstGeom prst="rect">
                <a:avLst/>
              </a:prstGeom>
            </p:spPr>
          </p:pic>
          <p:sp>
            <p:nvSpPr>
              <p:cNvPr id="3" name="Rectangle 2">
                <a:extLst>
                  <a:ext uri="{FF2B5EF4-FFF2-40B4-BE49-F238E27FC236}">
                    <a16:creationId xmlns:a16="http://schemas.microsoft.com/office/drawing/2014/main" id="{0DCDF3DB-8C9A-CFCC-1B19-046AF55B22C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6" name="Rectangle 5">
                <a:extLst>
                  <a:ext uri="{FF2B5EF4-FFF2-40B4-BE49-F238E27FC236}">
                    <a16:creationId xmlns:a16="http://schemas.microsoft.com/office/drawing/2014/main" id="{0E2B0B1E-56F4-48FD-ADA9-DD6C3E1C3A36}"/>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grpSp>
        <p:sp>
          <p:nvSpPr>
            <p:cNvPr id="4" name="Title 1">
              <a:extLst>
                <a:ext uri="{FF2B5EF4-FFF2-40B4-BE49-F238E27FC236}">
                  <a16:creationId xmlns:a16="http://schemas.microsoft.com/office/drawing/2014/main" id="{C30B822A-CD5E-AA1E-EF05-AE3F0A84999D}"/>
                </a:ext>
              </a:extLst>
            </p:cNvPr>
            <p:cNvSpPr txBox="1">
              <a:spLocks/>
            </p:cNvSpPr>
            <p:nvPr/>
          </p:nvSpPr>
          <p:spPr bwMode="auto">
            <a:xfrm>
              <a:off x="6528599" y="2722762"/>
              <a:ext cx="2226114" cy="893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914400"/>
              <a:r>
                <a:rPr lang="en-US" sz="1800" b="1" kern="0" dirty="0">
                  <a:solidFill>
                    <a:schemeClr val="tx1"/>
                  </a:solidFill>
                  <a:effectLst/>
                  <a:latin typeface="Arial" charset="0"/>
                  <a:ea typeface="新細明體" charset="0"/>
                </a:rPr>
                <a:t>Jewish emigration from Germany</a:t>
              </a:r>
              <a:br>
                <a:rPr lang="en-US" sz="1800" b="1" kern="0" dirty="0">
                  <a:solidFill>
                    <a:schemeClr val="tx1"/>
                  </a:solidFill>
                  <a:effectLst/>
                  <a:latin typeface="Arial" charset="0"/>
                  <a:ea typeface="新細明體" charset="0"/>
                </a:rPr>
              </a:br>
              <a:r>
                <a:rPr lang="en-US" sz="1800" b="1" kern="0" dirty="0">
                  <a:solidFill>
                    <a:schemeClr val="tx1"/>
                  </a:solidFill>
                  <a:effectLst/>
                  <a:latin typeface="Arial" charset="0"/>
                  <a:ea typeface="新細明體" charset="0"/>
                </a:rPr>
                <a:t>1933-1938</a:t>
              </a:r>
            </a:p>
          </p:txBody>
        </p:sp>
        <p:sp>
          <p:nvSpPr>
            <p:cNvPr id="7" name="Title 1">
              <a:extLst>
                <a:ext uri="{FF2B5EF4-FFF2-40B4-BE49-F238E27FC236}">
                  <a16:creationId xmlns:a16="http://schemas.microsoft.com/office/drawing/2014/main" id="{4BD17D12-1009-05FF-FC4B-D0F7683CC590}"/>
                </a:ext>
              </a:extLst>
            </p:cNvPr>
            <p:cNvSpPr txBox="1">
              <a:spLocks/>
            </p:cNvSpPr>
            <p:nvPr/>
          </p:nvSpPr>
          <p:spPr bwMode="auto">
            <a:xfrm>
              <a:off x="7092015" y="3577644"/>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914400"/>
              <a:r>
                <a:rPr lang="en-US" sz="1400" b="1" kern="0" dirty="0">
                  <a:solidFill>
                    <a:schemeClr val="tx1"/>
                  </a:solidFill>
                  <a:effectLst/>
                  <a:latin typeface="Arial" charset="0"/>
                  <a:ea typeface="新細明體" charset="0"/>
                </a:rPr>
                <a:t>Route</a:t>
              </a:r>
            </a:p>
          </p:txBody>
        </p:sp>
        <p:sp>
          <p:nvSpPr>
            <p:cNvPr id="8" name="Title 1">
              <a:extLst>
                <a:ext uri="{FF2B5EF4-FFF2-40B4-BE49-F238E27FC236}">
                  <a16:creationId xmlns:a16="http://schemas.microsoft.com/office/drawing/2014/main" id="{0EC6EDB7-5AF7-E130-813D-31B9E9BE3ADD}"/>
                </a:ext>
              </a:extLst>
            </p:cNvPr>
            <p:cNvSpPr txBox="1">
              <a:spLocks/>
            </p:cNvSpPr>
            <p:nvPr/>
          </p:nvSpPr>
          <p:spPr bwMode="auto">
            <a:xfrm>
              <a:off x="7092015" y="3811803"/>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914400"/>
              <a:r>
                <a:rPr lang="en-US" sz="1400" b="1" kern="0" dirty="0">
                  <a:solidFill>
                    <a:schemeClr val="tx1"/>
                  </a:solidFill>
                  <a:effectLst/>
                  <a:latin typeface="Arial" charset="0"/>
                  <a:ea typeface="新細明體" charset="0"/>
                </a:rPr>
                <a:t>Number</a:t>
              </a:r>
            </a:p>
          </p:txBody>
        </p:sp>
      </p:grpSp>
    </p:spTree>
    <p:extLst>
      <p:ext uri="{BB962C8B-B14F-4D97-AF65-F5344CB8AC3E}">
        <p14:creationId xmlns:p14="http://schemas.microsoft.com/office/powerpoint/2010/main" val="303760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sz="1800" b="1" dirty="0">
                <a:solidFill>
                  <a:srgbClr val="FFFFFF"/>
                </a:solidFill>
                <a:cs typeface="Arial" charset="0"/>
              </a:rPr>
              <a:t>البحر الأبيض المتوسط</a:t>
            </a:r>
            <a:endParaRPr lang="en-US" sz="2000" dirty="0">
              <a:solidFill>
                <a:srgbClr val="FFFFFF"/>
              </a:solidFill>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2800" b="1" dirty="0">
                <a:solidFill>
                  <a:srgbClr val="FFFFFF"/>
                </a:solidFill>
                <a:latin typeface="Arial"/>
                <a:cs typeface="Arial"/>
              </a:rPr>
              <a:t>سوريا</a:t>
            </a:r>
            <a:endParaRPr lang="en-US" sz="2000" dirty="0">
              <a:solidFill>
                <a:srgbClr val="000000"/>
              </a:solidFill>
              <a:effectLst>
                <a:outerShdw blurRad="38100" dist="38100" dir="2700000" algn="tl">
                  <a:srgbClr val="FFFFFF"/>
                </a:outerShdw>
              </a:effectLst>
              <a:latin typeface="Arial"/>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2800" b="1" dirty="0">
                <a:solidFill>
                  <a:srgbClr val="FFFFFF"/>
                </a:solidFill>
                <a:latin typeface="Arial"/>
                <a:cs typeface="Arial"/>
              </a:rPr>
              <a:t>مصر</a:t>
            </a:r>
            <a:endParaRPr lang="en-US" sz="2000" dirty="0">
              <a:solidFill>
                <a:srgbClr val="000000"/>
              </a:solidFill>
              <a:effectLst>
                <a:outerShdw blurRad="38100" dist="38100" dir="2700000" algn="tl">
                  <a:srgbClr val="FFFFFF"/>
                </a:outerShdw>
              </a:effectLst>
              <a:latin typeface="Arial"/>
              <a:cs typeface="Arial"/>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2800" b="1" dirty="0">
                <a:solidFill>
                  <a:srgbClr val="000000"/>
                </a:solidFill>
                <a:effectLst>
                  <a:outerShdw blurRad="38100" dist="38100" dir="2700000" algn="tl">
                    <a:srgbClr val="FFFFFF"/>
                  </a:outerShdw>
                </a:effectLst>
                <a:latin typeface="Arial"/>
                <a:cs typeface="Arial"/>
              </a:rPr>
              <a:t>التوسع البابلي</a:t>
            </a:r>
            <a:endParaRPr lang="en-US" sz="2000" dirty="0">
              <a:solidFill>
                <a:srgbClr val="000000"/>
              </a:solidFill>
              <a:effectLst>
                <a:outerShdw blurRad="38100" dist="38100" dir="2700000" algn="tl">
                  <a:srgbClr val="FFFFFF"/>
                </a:outerShdw>
              </a:effectLst>
              <a:latin typeface="Arial"/>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2800" b="1" dirty="0">
                <a:solidFill>
                  <a:srgbClr val="FFFFFF"/>
                </a:solidFill>
                <a:latin typeface="Arial"/>
                <a:cs typeface="Arial"/>
              </a:rPr>
              <a:t>إسرائيل</a:t>
            </a:r>
            <a:endParaRPr lang="en-US" sz="2000" dirty="0">
              <a:solidFill>
                <a:srgbClr val="000000"/>
              </a:solidFill>
              <a:effectLst>
                <a:outerShdw blurRad="38100" dist="38100" dir="2700000" algn="tl">
                  <a:srgbClr val="FFFFFF"/>
                </a:outerShdw>
              </a:effectLst>
              <a:latin typeface="Arial"/>
              <a:cs typeface="Arial"/>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sz="1800" b="1" dirty="0">
                <a:solidFill>
                  <a:srgbClr val="FFFFFF"/>
                </a:solidFill>
                <a:cs typeface="Arial" charset="0"/>
              </a:rPr>
              <a:t>خليج فارس</a:t>
            </a:r>
            <a:endParaRPr lang="en-US" sz="2000" dirty="0">
              <a:solidFill>
                <a:srgbClr val="FFFFFF"/>
              </a:solidFill>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z="3600">
              <a:solidFill>
                <a:srgbClr val="000000"/>
              </a:solidFill>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2800" b="1" dirty="0">
                <a:solidFill>
                  <a:srgbClr val="FFFFFF"/>
                </a:solidFill>
                <a:latin typeface="Arial"/>
                <a:cs typeface="Arial"/>
              </a:rPr>
              <a:t>يهوذا</a:t>
            </a:r>
            <a:endParaRPr lang="en-US" sz="2000" dirty="0">
              <a:solidFill>
                <a:srgbClr val="000000"/>
              </a:solidFill>
              <a:effectLst>
                <a:outerShdw blurRad="38100" dist="38100" dir="2700000" algn="tl">
                  <a:srgbClr val="FFFFFF"/>
                </a:outerShdw>
              </a:effectLst>
              <a:latin typeface="Arial"/>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defTabSz="914400" fontAlgn="base">
              <a:spcBef>
                <a:spcPct val="0"/>
              </a:spcBef>
              <a:spcAft>
                <a:spcPct val="0"/>
              </a:spcAft>
            </a:pPr>
            <a:endParaRPr lang="en-US" sz="3600">
              <a:solidFill>
                <a:srgbClr val="000000"/>
              </a:solidFill>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3600" b="1" dirty="0">
                <a:solidFill>
                  <a:srgbClr val="FFFFFF"/>
                </a:solidFill>
                <a:latin typeface="Arial"/>
                <a:cs typeface="Arial"/>
              </a:rPr>
              <a:t>بابل</a:t>
            </a:r>
            <a:endParaRPr lang="en-US" b="1" dirty="0">
              <a:solidFill>
                <a:srgbClr val="000000"/>
              </a:solidFill>
              <a:effectLst>
                <a:outerShdw blurRad="38100" dist="38100" dir="2700000" algn="tl">
                  <a:srgbClr val="FFFFFF"/>
                </a:outerShdw>
              </a:effectLst>
              <a:latin typeface="Arial"/>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2800" b="1" dirty="0">
                <a:solidFill>
                  <a:srgbClr val="FFFFFF"/>
                </a:solidFill>
                <a:latin typeface="Arial"/>
                <a:cs typeface="Arial"/>
              </a:rPr>
              <a:t>586 ق.م</a:t>
            </a:r>
            <a:endParaRPr lang="en-US" sz="2000" dirty="0">
              <a:solidFill>
                <a:srgbClr val="000000"/>
              </a:solidFill>
              <a:effectLst>
                <a:outerShdw blurRad="38100" dist="38100" dir="2700000" algn="tl">
                  <a:srgbClr val="FFFFFF"/>
                </a:outerShdw>
              </a:effectLst>
              <a:latin typeface="Arial"/>
              <a:cs typeface="Arial"/>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charset="0"/>
                <a:ea typeface="ＭＳ Ｐゴシック" charset="0"/>
                <a:cs typeface="Arial" charset="0"/>
              </a:rPr>
              <a:t>التهديد البابلي</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39408861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152400"/>
            <a:ext cx="7772400" cy="1143000"/>
          </a:xfrm>
        </p:spPr>
        <p:txBody>
          <a:bodyPr/>
          <a:lstStyle/>
          <a:p>
            <a:pPr eaLnBrk="1" hangingPunct="1"/>
            <a:r>
              <a:rPr lang="ar-JO" b="1" dirty="0">
                <a:latin typeface="Arial" charset="0"/>
                <a:ea typeface="ＭＳ Ｐゴシック" charset="0"/>
                <a:cs typeface="ＭＳ Ｐゴシック" charset="0"/>
              </a:rPr>
              <a:t>العظام اليابسة في حزقيال 37</a:t>
            </a:r>
            <a:endParaRPr lang="en-US" b="1" dirty="0">
              <a:latin typeface="Arial" charset="0"/>
              <a:ea typeface="ＭＳ Ｐゴシック" charset="0"/>
              <a:cs typeface="ＭＳ Ｐゴシック" charset="0"/>
            </a:endParaRPr>
          </a:p>
        </p:txBody>
      </p:sp>
      <p:sp>
        <p:nvSpPr>
          <p:cNvPr id="698371" name="Rectangle 3"/>
          <p:cNvSpPr>
            <a:spLocks noGrp="1" noChangeArrowheads="1"/>
          </p:cNvSpPr>
          <p:nvPr>
            <p:ph type="body" idx="1"/>
          </p:nvPr>
        </p:nvSpPr>
        <p:spPr>
          <a:xfrm>
            <a:off x="381000" y="4800600"/>
            <a:ext cx="8229600" cy="1524000"/>
          </a:xfrm>
        </p:spPr>
        <p:txBody>
          <a:bodyPr/>
          <a:lstStyle/>
          <a:p>
            <a:pPr algn="ctr" rtl="1" eaLnBrk="1" hangingPunct="1"/>
            <a:r>
              <a:rPr lang="ar-JO" sz="3600" b="1" dirty="0">
                <a:solidFill>
                  <a:schemeClr val="tx2"/>
                </a:solidFill>
                <a:latin typeface="Arial" charset="0"/>
                <a:ea typeface="ＭＳ Ｐゴシック" charset="0"/>
                <a:cs typeface="ＭＳ Ｐゴシック" charset="0"/>
              </a:rPr>
              <a:t>ماذا تعني ؟</a:t>
            </a:r>
            <a:endParaRPr lang="en-US" sz="3600" b="1" dirty="0">
              <a:solidFill>
                <a:schemeClr val="tx2"/>
              </a:solidFill>
              <a:latin typeface="Arial" charset="0"/>
              <a:ea typeface="ＭＳ Ｐゴシック" charset="0"/>
              <a:cs typeface="ＭＳ Ｐゴシック" charset="0"/>
            </a:endParaRPr>
          </a:p>
          <a:p>
            <a:pPr algn="ctr" rtl="1" eaLnBrk="1" hangingPunct="1"/>
            <a:r>
              <a:rPr lang="ar-JO" sz="3600" b="1" dirty="0">
                <a:solidFill>
                  <a:schemeClr val="tx2"/>
                </a:solidFill>
                <a:latin typeface="Arial" charset="0"/>
                <a:ea typeface="ＭＳ Ｐゴシック" charset="0"/>
                <a:cs typeface="ＭＳ Ｐゴシック" charset="0"/>
              </a:rPr>
              <a:t>متى سيكون التتميم ؟</a:t>
            </a:r>
            <a:endParaRPr lang="en-US" sz="3600" b="1" dirty="0">
              <a:solidFill>
                <a:schemeClr val="tx2"/>
              </a:solidFill>
              <a:latin typeface="Arial" charset="0"/>
              <a:ea typeface="ＭＳ Ｐゴシック" charset="0"/>
              <a:cs typeface="ＭＳ Ｐゴシック" charset="0"/>
            </a:endParaRPr>
          </a:p>
        </p:txBody>
      </p:sp>
      <p:pic>
        <p:nvPicPr>
          <p:cNvPr id="6983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1274763"/>
            <a:ext cx="6172200" cy="354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8373" name="Text Box 5"/>
          <p:cNvSpPr txBox="1">
            <a:spLocks noChangeArrowheads="1"/>
          </p:cNvSpPr>
          <p:nvPr/>
        </p:nvSpPr>
        <p:spPr bwMode="auto">
          <a:xfrm>
            <a:off x="83883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000"/>
                </a:solidFill>
              </a:rPr>
              <a:t>508</a:t>
            </a:r>
            <a:endParaRPr lang="en-US" b="1" dirty="0">
              <a:solidFill>
                <a:srgbClr val="000000"/>
              </a:solidFill>
            </a:endParaRPr>
          </a:p>
        </p:txBody>
      </p:sp>
    </p:spTree>
    <p:extLst>
      <p:ext uri="{BB962C8B-B14F-4D97-AF65-F5344CB8AC3E}">
        <p14:creationId xmlns:p14="http://schemas.microsoft.com/office/powerpoint/2010/main" val="236817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Title 1"/>
          <p:cNvSpPr>
            <a:spLocks noGrp="1"/>
          </p:cNvSpPr>
          <p:nvPr>
            <p:ph type="title"/>
          </p:nvPr>
        </p:nvSpPr>
        <p:spPr>
          <a:xfrm>
            <a:off x="0" y="0"/>
            <a:ext cx="9144000" cy="838200"/>
          </a:xfrm>
        </p:spPr>
        <p:txBody>
          <a:bodyPr/>
          <a:lstStyle/>
          <a:p>
            <a:pPr algn="ctr"/>
            <a:r>
              <a:rPr lang="ar-JO" dirty="0">
                <a:latin typeface="Arial" charset="0"/>
                <a:ea typeface="新細明體" charset="0"/>
              </a:rPr>
              <a:t>وادي العظام اليابسة (حز 37)</a:t>
            </a:r>
            <a:endParaRPr lang="en-US" dirty="0">
              <a:latin typeface="Arial" charset="0"/>
              <a:ea typeface="新細明體" charset="0"/>
            </a:endParaRPr>
          </a:p>
        </p:txBody>
      </p:sp>
      <p:pic>
        <p:nvPicPr>
          <p:cNvPr id="700418" name="Picture 3" descr="Ezek 37 Dry 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1926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53975" y="-15190"/>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algn="ctr" defTabSz="914400" eaLnBrk="0" fontAlgn="base" hangingPunct="0">
              <a:spcBef>
                <a:spcPct val="50000"/>
              </a:spcBef>
              <a:spcAft>
                <a:spcPct val="0"/>
              </a:spcAft>
              <a:defRPr/>
            </a:pPr>
            <a:r>
              <a:rPr lang="ar-SA" sz="4000" b="1" dirty="0">
                <a:solidFill>
                  <a:srgbClr val="FFFFFF"/>
                </a:solidFill>
                <a:effectLst>
                  <a:outerShdw blurRad="38100" dist="38100" dir="2700000" algn="tl">
                    <a:srgbClr val="000000"/>
                  </a:outerShdw>
                </a:effectLst>
                <a:latin typeface="Jott 43 Extended" charset="0"/>
                <a:ea typeface="ＭＳ Ｐゴシック" charset="0"/>
              </a:rPr>
              <a:t>يَا ابْنَ آدَمَ, أَتَحْيَا هَذِهِ الْعِظَامُ؟</a:t>
            </a:r>
            <a:endParaRPr lang="en-US" sz="7200" b="1" dirty="0">
              <a:solidFill>
                <a:srgbClr val="FFFFFF"/>
              </a:solidFill>
              <a:latin typeface="Jott 43 Extended" charset="0"/>
              <a:ea typeface="ＭＳ Ｐゴシック" charset="0"/>
              <a:cs typeface="新細明體"/>
            </a:endParaRPr>
          </a:p>
        </p:txBody>
      </p:sp>
      <p:pic>
        <p:nvPicPr>
          <p:cNvPr id="2" name="Picture 1" descr="Ezek 37v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92696"/>
            <a:ext cx="9144000" cy="5145548"/>
          </a:xfrm>
          <a:prstGeom prst="rect">
            <a:avLst/>
          </a:prstGeom>
        </p:spPr>
      </p:pic>
      <p:sp>
        <p:nvSpPr>
          <p:cNvPr id="5" name="Text Box 2"/>
          <p:cNvSpPr txBox="1">
            <a:spLocks noChangeArrowheads="1"/>
          </p:cNvSpPr>
          <p:nvPr/>
        </p:nvSpPr>
        <p:spPr bwMode="auto">
          <a:xfrm>
            <a:off x="107950" y="6150114"/>
            <a:ext cx="9036050" cy="584776"/>
          </a:xfrm>
          <a:prstGeom prst="rect">
            <a:avLst/>
          </a:prstGeom>
          <a:solidFill>
            <a:schemeClr val="bg1"/>
          </a:solidFill>
          <a:ln>
            <a:noFill/>
          </a:ln>
          <a:effectLst/>
        </p:spPr>
        <p:txBody>
          <a:bodyPr>
            <a:spAutoFit/>
          </a:bodyPr>
          <a:lstStyle/>
          <a:p>
            <a:pPr algn="ctr" defTabSz="914400" eaLnBrk="0" fontAlgn="base" hangingPunct="0">
              <a:spcBef>
                <a:spcPct val="50000"/>
              </a:spcBef>
              <a:spcAft>
                <a:spcPct val="0"/>
              </a:spcAft>
              <a:defRPr/>
            </a:pPr>
            <a:r>
              <a:rPr lang="ar-JO" sz="3200" b="1" i="1" dirty="0">
                <a:solidFill>
                  <a:srgbClr val="FFFFFF"/>
                </a:solidFill>
                <a:latin typeface="Jott 43 Extended" charset="0"/>
                <a:ea typeface="ＭＳ Ｐゴシック" charset="0"/>
                <a:cs typeface="新細明體"/>
              </a:rPr>
              <a:t>لا تحاول ذلك في الإمتحان النهائي</a:t>
            </a:r>
            <a:endParaRPr lang="en-US" sz="6000" b="1" i="1" dirty="0">
              <a:solidFill>
                <a:srgbClr val="FFFFFF"/>
              </a:solidFill>
              <a:latin typeface="Jott 43 Extended" charset="0"/>
              <a:ea typeface="ＭＳ Ｐゴシック" charset="0"/>
              <a:cs typeface="新細明體"/>
            </a:endParaRPr>
          </a:p>
        </p:txBody>
      </p:sp>
    </p:spTree>
    <p:extLst>
      <p:ext uri="{BB962C8B-B14F-4D97-AF65-F5344CB8AC3E}">
        <p14:creationId xmlns:p14="http://schemas.microsoft.com/office/powerpoint/2010/main" val="137042316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ar-JO" dirty="0">
                <a:latin typeface="Arial" charset="0"/>
                <a:ea typeface="新細明體" charset="0"/>
              </a:rPr>
              <a:t>وادي العظام اليابسة (حز 37)</a:t>
            </a:r>
            <a:endParaRPr lang="en-US" dirty="0">
              <a:latin typeface="Arial" charset="0"/>
              <a:ea typeface="新細明體" charset="0"/>
            </a:endParaRP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6200" y="1336650"/>
            <a:ext cx="2895600" cy="1905000"/>
          </a:xfrm>
          <a:prstGeom prst="rect">
            <a:avLst/>
          </a:prstGeom>
          <a:noFill/>
          <a:ln w="9525">
            <a:noFill/>
            <a:miter lim="800000"/>
            <a:headEnd/>
            <a:tailEnd/>
          </a:ln>
        </p:spPr>
        <p:txBody>
          <a:bodyPr lIns="92075" tIns="46038" rIns="92075" bIns="46038" anchor="b"/>
          <a:lstStyle/>
          <a:p>
            <a:pPr defTabSz="914400" eaLnBrk="0" fontAlgn="base" hangingPunct="0">
              <a:spcBef>
                <a:spcPct val="0"/>
              </a:spcBef>
              <a:spcAft>
                <a:spcPct val="0"/>
              </a:spcAft>
              <a:defRPr/>
            </a:pPr>
            <a:r>
              <a:rPr lang="ar-JO" sz="4000" b="1" i="1" kern="0" dirty="0">
                <a:solidFill>
                  <a:srgbClr val="FFFFFF"/>
                </a:solidFill>
                <a:effectLst>
                  <a:glow rad="228600">
                    <a:schemeClr val="bg1">
                      <a:alpha val="89632"/>
                    </a:schemeClr>
                  </a:glow>
                </a:effectLst>
                <a:latin typeface="Arial" pitchFamily="-107" charset="0"/>
                <a:ea typeface="新細明體"/>
                <a:cs typeface="Arial"/>
              </a:rPr>
              <a:t>المرحلة 1</a:t>
            </a:r>
          </a:p>
          <a:p>
            <a:pPr algn="r" defTabSz="914400" eaLnBrk="0" fontAlgn="base" hangingPunct="0">
              <a:spcBef>
                <a:spcPct val="0"/>
              </a:spcBef>
              <a:spcAft>
                <a:spcPct val="0"/>
              </a:spcAft>
              <a:defRPr/>
            </a:pPr>
            <a:r>
              <a:rPr lang="ar-JO" sz="4000" b="1" i="1" kern="0" dirty="0">
                <a:solidFill>
                  <a:srgbClr val="FFFFFF"/>
                </a:solidFill>
                <a:effectLst>
                  <a:glow rad="228600">
                    <a:schemeClr val="bg1">
                      <a:alpha val="89632"/>
                    </a:schemeClr>
                  </a:glow>
                </a:effectLst>
                <a:latin typeface="Arial" pitchFamily="-107" charset="0"/>
                <a:ea typeface="新細明體"/>
                <a:cs typeface="Arial"/>
              </a:rPr>
              <a:t>العودة في عدم الإيمان</a:t>
            </a:r>
            <a:endParaRPr lang="en-US" sz="4000" b="1" i="1" kern="0" dirty="0">
              <a:solidFill>
                <a:srgbClr val="FFFFFF"/>
              </a:solidFill>
              <a:effectLst>
                <a:glow rad="228600">
                  <a:schemeClr val="bg1">
                    <a:alpha val="89632"/>
                  </a:schemeClr>
                </a:glow>
              </a:effectLst>
              <a:latin typeface="Arial" pitchFamily="-107" charset="0"/>
              <a:ea typeface="新細明體"/>
              <a:cs typeface="Arial"/>
            </a:endParaRPr>
          </a:p>
        </p:txBody>
      </p:sp>
      <p:grpSp>
        <p:nvGrpSpPr>
          <p:cNvPr id="2" name="Group 12"/>
          <p:cNvGrpSpPr>
            <a:grpSpLocks/>
          </p:cNvGrpSpPr>
          <p:nvPr/>
        </p:nvGrpSpPr>
        <p:grpSpPr bwMode="auto">
          <a:xfrm>
            <a:off x="4343400" y="1143000"/>
            <a:ext cx="4800600" cy="5715000"/>
            <a:chOff x="4343400" y="1143000"/>
            <a:chExt cx="4800600" cy="5715000"/>
          </a:xfrm>
        </p:grpSpPr>
        <p:pic>
          <p:nvPicPr>
            <p:cNvPr id="702471" name="Picture 6" descr="Salomon, G Phot000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2472" name="Picture 8" descr="MosheFrontPage.jpg"/>
            <p:cNvPicPr>
              <a:picLocks noChangeAspect="1"/>
            </p:cNvPicPr>
            <p:nvPr/>
          </p:nvPicPr>
          <p:blipFill>
            <a:blip r:embed="rId6">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2473" name="Picture 9" descr="hopper_faces_of_israe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Title 1"/>
          <p:cNvSpPr txBox="1">
            <a:spLocks/>
          </p:cNvSpPr>
          <p:nvPr/>
        </p:nvSpPr>
        <p:spPr bwMode="auto">
          <a:xfrm>
            <a:off x="4419600" y="1336650"/>
            <a:ext cx="2895600" cy="1905000"/>
          </a:xfrm>
          <a:prstGeom prst="rect">
            <a:avLst/>
          </a:prstGeom>
          <a:noFill/>
          <a:ln w="9525">
            <a:noFill/>
            <a:miter lim="800000"/>
            <a:headEnd/>
            <a:tailEnd/>
          </a:ln>
        </p:spPr>
        <p:txBody>
          <a:bodyPr lIns="92075" tIns="46038" rIns="92075" bIns="46038" anchor="b"/>
          <a:lstStyle/>
          <a:p>
            <a:pPr defTabSz="914400" eaLnBrk="0" fontAlgn="base" hangingPunct="0">
              <a:spcBef>
                <a:spcPct val="0"/>
              </a:spcBef>
              <a:spcAft>
                <a:spcPct val="0"/>
              </a:spcAft>
              <a:defRPr/>
            </a:pPr>
            <a:r>
              <a:rPr lang="ar-JO" sz="4000" b="1" i="1" kern="0" dirty="0">
                <a:solidFill>
                  <a:srgbClr val="FFFFFF"/>
                </a:solidFill>
                <a:effectLst>
                  <a:glow rad="228600">
                    <a:schemeClr val="bg1">
                      <a:alpha val="89632"/>
                    </a:schemeClr>
                  </a:glow>
                </a:effectLst>
                <a:latin typeface="Arial" pitchFamily="-107" charset="0"/>
                <a:ea typeface="新細明體"/>
                <a:cs typeface="Arial"/>
              </a:rPr>
              <a:t>المرحلة 2</a:t>
            </a:r>
          </a:p>
          <a:p>
            <a:pPr defTabSz="914400" eaLnBrk="0" fontAlgn="base" hangingPunct="0">
              <a:spcBef>
                <a:spcPct val="0"/>
              </a:spcBef>
              <a:spcAft>
                <a:spcPct val="0"/>
              </a:spcAft>
              <a:defRPr/>
            </a:pPr>
            <a:r>
              <a:rPr lang="ar-JO" sz="4000" b="1" i="1" kern="0" dirty="0">
                <a:solidFill>
                  <a:srgbClr val="FFFFFF"/>
                </a:solidFill>
                <a:effectLst>
                  <a:glow rad="228600">
                    <a:schemeClr val="bg1">
                      <a:alpha val="89632"/>
                    </a:schemeClr>
                  </a:glow>
                </a:effectLst>
                <a:latin typeface="Arial" pitchFamily="-107" charset="0"/>
                <a:ea typeface="新細明體"/>
                <a:cs typeface="Arial"/>
              </a:rPr>
              <a:t>الثقة في المسيا</a:t>
            </a:r>
            <a:endParaRPr lang="en-US" sz="4000" b="1" i="1" kern="0" dirty="0">
              <a:solidFill>
                <a:srgbClr val="FFFFFF"/>
              </a:solidFill>
              <a:effectLst>
                <a:glow rad="228600">
                  <a:schemeClr val="bg1">
                    <a:alpha val="89632"/>
                  </a:schemeClr>
                </a:glow>
              </a:effectLst>
              <a:latin typeface="Arial" pitchFamily="-107" charset="0"/>
              <a:ea typeface="新細明體"/>
              <a:cs typeface="Arial"/>
            </a:endParaRPr>
          </a:p>
        </p:txBody>
      </p:sp>
    </p:spTree>
    <p:extLst>
      <p:ext uri="{BB962C8B-B14F-4D97-AF65-F5344CB8AC3E}">
        <p14:creationId xmlns:p14="http://schemas.microsoft.com/office/powerpoint/2010/main" val="217381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3490" name="Title 1"/>
          <p:cNvSpPr>
            <a:spLocks noGrp="1"/>
          </p:cNvSpPr>
          <p:nvPr>
            <p:ph type="title"/>
          </p:nvPr>
        </p:nvSpPr>
        <p:spPr>
          <a:xfrm>
            <a:off x="1219200" y="152400"/>
            <a:ext cx="7696200" cy="838200"/>
          </a:xfrm>
        </p:spPr>
        <p:txBody>
          <a:bodyPr/>
          <a:lstStyle/>
          <a:p>
            <a:r>
              <a:rPr lang="ar-JO" b="1" dirty="0">
                <a:latin typeface="Arial" panose="020B0604020202020204" pitchFamily="34" charset="0"/>
                <a:ea typeface="新細明體" charset="0"/>
                <a:cs typeface="Arial" panose="020B0604020202020204" pitchFamily="34" charset="0"/>
              </a:rPr>
              <a:t>اللعب بالكلمات العبرية</a:t>
            </a:r>
            <a:endParaRPr lang="en-US" b="1" dirty="0">
              <a:latin typeface="Arial" panose="020B0604020202020204" pitchFamily="34" charset="0"/>
              <a:ea typeface="新細明體" charset="0"/>
              <a:cs typeface="Arial" panose="020B0604020202020204" pitchFamily="34" charset="0"/>
            </a:endParaRPr>
          </a:p>
        </p:txBody>
      </p:sp>
      <p:sp>
        <p:nvSpPr>
          <p:cNvPr id="4" name="TextBox 3"/>
          <p:cNvSpPr txBox="1">
            <a:spLocks noChangeArrowheads="1"/>
          </p:cNvSpPr>
          <p:nvPr/>
        </p:nvSpPr>
        <p:spPr bwMode="auto">
          <a:xfrm>
            <a:off x="578782" y="1524000"/>
            <a:ext cx="3714479"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ru-RU" altLang="ja-JP" sz="3200" b="1" dirty="0">
                <a:solidFill>
                  <a:srgbClr val="FFFFCC"/>
                </a:solidFill>
                <a:latin typeface="Arial" panose="020B0604020202020204" pitchFamily="34" charset="0"/>
                <a:ea typeface="新細明體" charset="0"/>
                <a:cs typeface="Arial" panose="020B0604020202020204" pitchFamily="34" charset="0"/>
              </a:rPr>
              <a:t>"</a:t>
            </a:r>
            <a:r>
              <a:rPr lang="ar-JO" sz="3200" b="1" dirty="0">
                <a:solidFill>
                  <a:srgbClr val="FFFFCC"/>
                </a:solidFill>
                <a:latin typeface="Arial" panose="020B0604020202020204" pitchFamily="34" charset="0"/>
                <a:ea typeface="新細明體" charset="0"/>
                <a:cs typeface="Arial" panose="020B0604020202020204" pitchFamily="34" charset="0"/>
              </a:rPr>
              <a:t>تنبأ </a:t>
            </a:r>
            <a:r>
              <a:rPr lang="ar-JO" sz="3200" b="1" dirty="0">
                <a:solidFill>
                  <a:srgbClr val="FFFF00"/>
                </a:solidFill>
                <a:latin typeface="Arial" panose="020B0604020202020204" pitchFamily="34" charset="0"/>
                <a:ea typeface="新細明體" charset="0"/>
                <a:cs typeface="Arial" panose="020B0604020202020204" pitchFamily="34" charset="0"/>
              </a:rPr>
              <a:t>للنَفَس</a:t>
            </a:r>
            <a:r>
              <a:rPr lang="ru-RU" altLang="ja-JP" sz="3200" b="1" dirty="0">
                <a:solidFill>
                  <a:srgbClr val="FFFFCC"/>
                </a:solidFill>
                <a:latin typeface="Arial" panose="020B0604020202020204" pitchFamily="34" charset="0"/>
                <a:ea typeface="新細明體" charset="0"/>
                <a:cs typeface="Arial" panose="020B0604020202020204" pitchFamily="34" charset="0"/>
              </a:rPr>
              <a:t>"</a:t>
            </a:r>
            <a:r>
              <a:rPr lang="en-US" sz="3200" b="1" dirty="0">
                <a:solidFill>
                  <a:srgbClr val="FFFFCC"/>
                </a:solidFill>
                <a:latin typeface="Arial" panose="020B0604020202020204" pitchFamily="34" charset="0"/>
                <a:ea typeface="新細明體" charset="0"/>
                <a:cs typeface="Arial" panose="020B0604020202020204" pitchFamily="34" charset="0"/>
              </a:rPr>
              <a:t> (</a:t>
            </a:r>
            <a:r>
              <a:rPr lang="ar-JO" sz="3200" b="1" dirty="0">
                <a:solidFill>
                  <a:srgbClr val="FFFFCC"/>
                </a:solidFill>
                <a:latin typeface="Arial" panose="020B0604020202020204" pitchFamily="34" charset="0"/>
                <a:ea typeface="新細明體" charset="0"/>
                <a:cs typeface="Arial" panose="020B0604020202020204" pitchFamily="34" charset="0"/>
              </a:rPr>
              <a:t>37: 5، 9</a:t>
            </a:r>
            <a:r>
              <a:rPr lang="en-US" sz="3200" b="1" dirty="0">
                <a:solidFill>
                  <a:srgbClr val="FFFFCC"/>
                </a:solidFill>
                <a:latin typeface="Arial" panose="020B0604020202020204" pitchFamily="34" charset="0"/>
                <a:ea typeface="新細明體" charset="0"/>
                <a:cs typeface="Arial" panose="020B0604020202020204" pitchFamily="34" charset="0"/>
              </a:rPr>
              <a:t>)</a:t>
            </a:r>
          </a:p>
        </p:txBody>
      </p:sp>
      <p:sp>
        <p:nvSpPr>
          <p:cNvPr id="5" name="TextBox 4"/>
          <p:cNvSpPr txBox="1">
            <a:spLocks noChangeArrowheads="1"/>
          </p:cNvSpPr>
          <p:nvPr/>
        </p:nvSpPr>
        <p:spPr bwMode="auto">
          <a:xfrm>
            <a:off x="5050423" y="1524000"/>
            <a:ext cx="3457998"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ru-RU" altLang="ja-JP" sz="3200" b="1" dirty="0">
                <a:solidFill>
                  <a:srgbClr val="FFFFCC"/>
                </a:solidFill>
                <a:latin typeface="Arial" panose="020B0604020202020204" pitchFamily="34" charset="0"/>
                <a:ea typeface="新細明體" charset="0"/>
                <a:cs typeface="Arial" panose="020B0604020202020204" pitchFamily="34" charset="0"/>
              </a:rPr>
              <a:t>"</a:t>
            </a:r>
            <a:r>
              <a:rPr lang="ar-JO" sz="3200" b="1" dirty="0">
                <a:solidFill>
                  <a:srgbClr val="FFFFCC"/>
                </a:solidFill>
                <a:latin typeface="Arial" panose="020B0604020202020204" pitchFamily="34" charset="0"/>
                <a:ea typeface="新細明體" charset="0"/>
                <a:cs typeface="Arial" panose="020B0604020202020204" pitchFamily="34" charset="0"/>
              </a:rPr>
              <a:t>تنبأ </a:t>
            </a:r>
            <a:r>
              <a:rPr lang="ar-JO" sz="3200" b="1" dirty="0">
                <a:solidFill>
                  <a:srgbClr val="FFFF00"/>
                </a:solidFill>
                <a:latin typeface="Arial" panose="020B0604020202020204" pitchFamily="34" charset="0"/>
                <a:ea typeface="新細明體" charset="0"/>
                <a:cs typeface="Arial" panose="020B0604020202020204" pitchFamily="34" charset="0"/>
              </a:rPr>
              <a:t>للروح</a:t>
            </a:r>
            <a:r>
              <a:rPr lang="ru-RU" altLang="ja-JP" sz="3200" b="1" dirty="0">
                <a:solidFill>
                  <a:srgbClr val="FFFFCC"/>
                </a:solidFill>
                <a:latin typeface="Arial" panose="020B0604020202020204" pitchFamily="34" charset="0"/>
                <a:ea typeface="新細明體" charset="0"/>
                <a:cs typeface="Arial" panose="020B0604020202020204" pitchFamily="34" charset="0"/>
              </a:rPr>
              <a:t>"</a:t>
            </a:r>
            <a:r>
              <a:rPr lang="en-US" sz="3200" b="1" dirty="0">
                <a:solidFill>
                  <a:srgbClr val="FFFFCC"/>
                </a:solidFill>
                <a:latin typeface="Arial" panose="020B0604020202020204" pitchFamily="34" charset="0"/>
                <a:ea typeface="新細明體" charset="0"/>
                <a:cs typeface="Arial" panose="020B0604020202020204" pitchFamily="34" charset="0"/>
              </a:rPr>
              <a:t> (</a:t>
            </a:r>
            <a:r>
              <a:rPr lang="ar-JO" sz="3200" b="1" dirty="0">
                <a:solidFill>
                  <a:srgbClr val="FFFFCC"/>
                </a:solidFill>
                <a:latin typeface="Arial" panose="020B0604020202020204" pitchFamily="34" charset="0"/>
                <a:ea typeface="新細明體" charset="0"/>
                <a:cs typeface="Arial" panose="020B0604020202020204" pitchFamily="34" charset="0"/>
              </a:rPr>
              <a:t>37: 14</a:t>
            </a:r>
            <a:r>
              <a:rPr lang="en-US" sz="3200" b="1" dirty="0">
                <a:solidFill>
                  <a:srgbClr val="FFFFCC"/>
                </a:solidFill>
                <a:latin typeface="Arial" panose="020B0604020202020204" pitchFamily="34" charset="0"/>
                <a:ea typeface="新細明體" charset="0"/>
                <a:cs typeface="Arial" panose="020B0604020202020204" pitchFamily="34" charset="0"/>
              </a:rPr>
              <a:t>)</a:t>
            </a:r>
          </a:p>
        </p:txBody>
      </p:sp>
      <p:sp>
        <p:nvSpPr>
          <p:cNvPr id="6" name="TextBox 5"/>
          <p:cNvSpPr txBox="1">
            <a:spLocks noChangeArrowheads="1"/>
          </p:cNvSpPr>
          <p:nvPr/>
        </p:nvSpPr>
        <p:spPr bwMode="auto">
          <a:xfrm>
            <a:off x="4395788" y="1770063"/>
            <a:ext cx="423862"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3200" b="1">
                <a:solidFill>
                  <a:srgbClr val="FFFFCC"/>
                </a:solidFill>
                <a:latin typeface="Arial" panose="020B0604020202020204" pitchFamily="34" charset="0"/>
                <a:ea typeface="新細明體" charset="0"/>
                <a:cs typeface="Arial" panose="020B0604020202020204" pitchFamily="34" charset="0"/>
              </a:rPr>
              <a:t>=</a:t>
            </a:r>
          </a:p>
        </p:txBody>
      </p:sp>
      <p:sp>
        <p:nvSpPr>
          <p:cNvPr id="8" name="TextBox 7"/>
          <p:cNvSpPr txBox="1">
            <a:spLocks noChangeArrowheads="1"/>
          </p:cNvSpPr>
          <p:nvPr/>
        </p:nvSpPr>
        <p:spPr bwMode="auto">
          <a:xfrm>
            <a:off x="0" y="2971800"/>
            <a:ext cx="4495800" cy="15700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b="1" dirty="0">
                <a:solidFill>
                  <a:srgbClr val="FFFFCC"/>
                </a:solidFill>
                <a:latin typeface="Arial" panose="020B0604020202020204" pitchFamily="34" charset="0"/>
                <a:ea typeface="新細明體" charset="0"/>
                <a:cs typeface="Arial" panose="020B0604020202020204" pitchFamily="34" charset="0"/>
              </a:rPr>
              <a:t>عبري</a:t>
            </a:r>
            <a:r>
              <a:rPr lang="en-US" sz="3200" b="1" i="1" dirty="0" err="1">
                <a:solidFill>
                  <a:srgbClr val="000000"/>
                </a:solidFill>
                <a:latin typeface="Arial" panose="020B0604020202020204" pitchFamily="34" charset="0"/>
                <a:ea typeface="新細明體" charset="0"/>
                <a:cs typeface="Arial" panose="020B0604020202020204" pitchFamily="34" charset="0"/>
              </a:rPr>
              <a:t>sert</a:t>
            </a:r>
            <a:br>
              <a:rPr lang="en-US" sz="3200" b="1" dirty="0">
                <a:solidFill>
                  <a:srgbClr val="FFFFCC"/>
                </a:solidFill>
                <a:latin typeface="Arial" panose="020B0604020202020204" pitchFamily="34" charset="0"/>
                <a:ea typeface="新細明體" charset="0"/>
                <a:cs typeface="Arial" panose="020B0604020202020204" pitchFamily="34" charset="0"/>
              </a:rPr>
            </a:br>
            <a:r>
              <a:rPr lang="ru-RU" altLang="ja-JP" sz="3200" b="1" dirty="0">
                <a:solidFill>
                  <a:srgbClr val="FFFFCC"/>
                </a:solidFill>
                <a:latin typeface="Arial" panose="020B0604020202020204" pitchFamily="34" charset="0"/>
                <a:ea typeface="新細明體" charset="0"/>
                <a:cs typeface="Arial" panose="020B0604020202020204" pitchFamily="34" charset="0"/>
              </a:rPr>
              <a:t>"</a:t>
            </a:r>
            <a:r>
              <a:rPr lang="ar-JO" sz="3200" b="1" dirty="0">
                <a:solidFill>
                  <a:srgbClr val="FFFF00"/>
                </a:solidFill>
                <a:latin typeface="Arial" panose="020B0604020202020204" pitchFamily="34" charset="0"/>
                <a:ea typeface="新細明體" charset="0"/>
                <a:cs typeface="Arial" panose="020B0604020202020204" pitchFamily="34" charset="0"/>
              </a:rPr>
              <a:t>نفس، ريح، روح</a:t>
            </a:r>
            <a:r>
              <a:rPr lang="ru-RU" altLang="ja-JP" sz="3200" b="1" dirty="0">
                <a:solidFill>
                  <a:srgbClr val="FFFFCC"/>
                </a:solidFill>
                <a:latin typeface="Arial" panose="020B0604020202020204" pitchFamily="34" charset="0"/>
                <a:ea typeface="新細明體" charset="0"/>
                <a:cs typeface="Arial" panose="020B0604020202020204" pitchFamily="34" charset="0"/>
              </a:rPr>
              <a:t>"</a:t>
            </a:r>
            <a:endParaRPr lang="en-US" sz="3200" b="1" dirty="0">
              <a:solidFill>
                <a:srgbClr val="FFFFCC"/>
              </a:solidFill>
              <a:latin typeface="Arial" panose="020B0604020202020204" pitchFamily="34" charset="0"/>
              <a:ea typeface="新細明體"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FFFFCC"/>
                </a:solidFill>
                <a:latin typeface="Arial" panose="020B0604020202020204" pitchFamily="34" charset="0"/>
                <a:ea typeface="新細明體" charset="0"/>
                <a:cs typeface="Arial" panose="020B0604020202020204" pitchFamily="34" charset="0"/>
              </a:rPr>
              <a:t>تك 2: 7</a:t>
            </a:r>
            <a:endParaRPr lang="en-US" sz="3200" b="1" dirty="0">
              <a:solidFill>
                <a:srgbClr val="FFFFCC"/>
              </a:solidFill>
              <a:latin typeface="Arial" panose="020B0604020202020204" pitchFamily="34" charset="0"/>
              <a:ea typeface="新細明體" charset="0"/>
              <a:cs typeface="Arial" panose="020B0604020202020204" pitchFamily="34" charset="0"/>
            </a:endParaRPr>
          </a:p>
        </p:txBody>
      </p:sp>
      <p:sp>
        <p:nvSpPr>
          <p:cNvPr id="9" name="TextBox 8"/>
          <p:cNvSpPr txBox="1">
            <a:spLocks noChangeArrowheads="1"/>
          </p:cNvSpPr>
          <p:nvPr/>
        </p:nvSpPr>
        <p:spPr bwMode="auto">
          <a:xfrm>
            <a:off x="5061641" y="2971800"/>
            <a:ext cx="3896622" cy="156966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b="1" dirty="0">
                <a:solidFill>
                  <a:srgbClr val="FFFFCC"/>
                </a:solidFill>
                <a:latin typeface="Arial" panose="020B0604020202020204" pitchFamily="34" charset="0"/>
                <a:ea typeface="新細明體" charset="0"/>
                <a:cs typeface="Arial" panose="020B0604020202020204" pitchFamily="34" charset="0"/>
              </a:rPr>
              <a:t>يوناني</a:t>
            </a:r>
            <a:r>
              <a:rPr lang="en-US" sz="3200" b="1" dirty="0">
                <a:solidFill>
                  <a:srgbClr val="FFFFCC"/>
                </a:solidFill>
                <a:latin typeface="Arial" panose="020B0604020202020204" pitchFamily="34" charset="0"/>
                <a:ea typeface="新細明體" charset="0"/>
                <a:cs typeface="Arial" panose="020B0604020202020204" pitchFamily="34" charset="0"/>
              </a:rPr>
              <a:t>    </a:t>
            </a:r>
            <a:r>
              <a:rPr lang="en-US" sz="3200" b="1" i="1" dirty="0">
                <a:solidFill>
                  <a:srgbClr val="000000"/>
                </a:solidFill>
                <a:latin typeface="Arial" panose="020B0604020202020204" pitchFamily="34" charset="0"/>
                <a:ea typeface="新細明體" charset="0"/>
                <a:cs typeface="Arial" panose="020B0604020202020204" pitchFamily="34" charset="0"/>
              </a:rPr>
              <a:t>insert</a:t>
            </a:r>
            <a:br>
              <a:rPr lang="en-US" sz="3200" b="1" dirty="0">
                <a:solidFill>
                  <a:srgbClr val="FFFFCC"/>
                </a:solidFill>
                <a:latin typeface="Arial" panose="020B0604020202020204" pitchFamily="34" charset="0"/>
                <a:ea typeface="新細明體" charset="0"/>
                <a:cs typeface="Arial" panose="020B0604020202020204" pitchFamily="34" charset="0"/>
              </a:rPr>
            </a:br>
            <a:r>
              <a:rPr lang="ru-RU" altLang="ja-JP" sz="3200" b="1" dirty="0">
                <a:solidFill>
                  <a:srgbClr val="FFFFCC"/>
                </a:solidFill>
                <a:latin typeface="Arial" panose="020B0604020202020204" pitchFamily="34" charset="0"/>
                <a:ea typeface="新細明體" charset="0"/>
                <a:cs typeface="Arial" panose="020B0604020202020204" pitchFamily="34" charset="0"/>
              </a:rPr>
              <a:t>" </a:t>
            </a:r>
            <a:r>
              <a:rPr lang="ar-JO" altLang="ja-JP" sz="3200" b="1" dirty="0">
                <a:solidFill>
                  <a:srgbClr val="FFFF00"/>
                </a:solidFill>
                <a:latin typeface="Arial" panose="020B0604020202020204" pitchFamily="34" charset="0"/>
                <a:ea typeface="新細明體" charset="0"/>
                <a:cs typeface="Arial" panose="020B0604020202020204" pitchFamily="34" charset="0"/>
              </a:rPr>
              <a:t>فس، ريح، روح</a:t>
            </a:r>
            <a:r>
              <a:rPr lang="ru-RU" altLang="ja-JP" sz="3200" b="1" dirty="0">
                <a:solidFill>
                  <a:srgbClr val="FFFFCC"/>
                </a:solidFill>
                <a:latin typeface="Arial" panose="020B0604020202020204" pitchFamily="34" charset="0"/>
                <a:ea typeface="新細明體" charset="0"/>
                <a:cs typeface="Arial" panose="020B0604020202020204" pitchFamily="34" charset="0"/>
              </a:rPr>
              <a:t>"</a:t>
            </a:r>
            <a:endParaRPr lang="en-US" sz="3200" b="1" dirty="0">
              <a:solidFill>
                <a:srgbClr val="FFFFCC"/>
              </a:solidFill>
              <a:latin typeface="Arial" panose="020B0604020202020204" pitchFamily="34" charset="0"/>
              <a:ea typeface="新細明體"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FFFFCC"/>
                </a:solidFill>
                <a:latin typeface="Arial" panose="020B0604020202020204" pitchFamily="34" charset="0"/>
                <a:ea typeface="新細明體" charset="0"/>
                <a:cs typeface="Arial" panose="020B0604020202020204" pitchFamily="34" charset="0"/>
              </a:rPr>
              <a:t>يو 3: 5 و 8، 2 تس 2: 8</a:t>
            </a:r>
            <a:endParaRPr lang="en-US" sz="3200" b="1" dirty="0">
              <a:solidFill>
                <a:srgbClr val="FFFFCC"/>
              </a:solidFill>
              <a:latin typeface="Arial" panose="020B0604020202020204" pitchFamily="34" charset="0"/>
              <a:ea typeface="新細明體" charset="0"/>
              <a:cs typeface="Arial" panose="020B0604020202020204" pitchFamily="34" charset="0"/>
            </a:endParaRPr>
          </a:p>
        </p:txBody>
      </p:sp>
      <p:sp>
        <p:nvSpPr>
          <p:cNvPr id="10" name="TextBox 9"/>
          <p:cNvSpPr txBox="1">
            <a:spLocks noChangeArrowheads="1"/>
          </p:cNvSpPr>
          <p:nvPr/>
        </p:nvSpPr>
        <p:spPr bwMode="auto">
          <a:xfrm>
            <a:off x="4267200" y="3454400"/>
            <a:ext cx="423863"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3200" b="1">
                <a:solidFill>
                  <a:srgbClr val="FFFFCC"/>
                </a:solidFill>
                <a:latin typeface="Arial" panose="020B0604020202020204" pitchFamily="34" charset="0"/>
                <a:ea typeface="新細明體" charset="0"/>
                <a:cs typeface="Arial" panose="020B0604020202020204" pitchFamily="34" charset="0"/>
              </a:rPr>
              <a:t>=</a:t>
            </a:r>
          </a:p>
        </p:txBody>
      </p:sp>
      <p:pic>
        <p:nvPicPr>
          <p:cNvPr id="11" name="Picture 10" descr="ru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92019" y="3048000"/>
            <a:ext cx="1143000"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pnue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28184" y="3124200"/>
            <a:ext cx="18288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48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3" name="Picture 2" descr="e_learning_prt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ctrTitle"/>
          </p:nvPr>
        </p:nvSpPr>
        <p:spPr>
          <a:xfrm>
            <a:off x="762000" y="228600"/>
            <a:ext cx="8153400" cy="1143000"/>
          </a:xfrm>
          <a:effectLst>
            <a:outerShdw blurRad="63500" dist="107763" dir="8100000" algn="ctr" rotWithShape="0">
              <a:schemeClr val="tx2">
                <a:alpha val="74998"/>
              </a:schemeClr>
            </a:outerShdw>
          </a:effectLst>
        </p:spPr>
        <p:txBody>
          <a:bodyPr/>
          <a:lstStyle/>
          <a:p>
            <a:pPr eaLnBrk="1" hangingPunct="1">
              <a:defRPr/>
            </a:pPr>
            <a:r>
              <a:rPr lang="ar-JO" sz="6000" b="1" dirty="0">
                <a:solidFill>
                  <a:schemeClr val="bg1"/>
                </a:solidFill>
                <a:latin typeface="Arial" charset="0"/>
                <a:ea typeface="ＭＳ Ｐゴシック" charset="0"/>
                <a:cs typeface="ＭＳ Ｐゴシック" charset="0"/>
              </a:rPr>
              <a:t>السبيين و الرجوعين</a:t>
            </a:r>
            <a:endParaRPr lang="en-US" sz="5400" dirty="0">
              <a:solidFill>
                <a:schemeClr val="bg1"/>
              </a:solidFill>
              <a:latin typeface="Arial" charset="0"/>
              <a:ea typeface="ＭＳ Ｐゴシック" charset="0"/>
              <a:cs typeface="ＭＳ Ｐゴシック" charset="0"/>
            </a:endParaRPr>
          </a:p>
        </p:txBody>
      </p:sp>
      <p:sp>
        <p:nvSpPr>
          <p:cNvPr id="36868" name="Text Box 4"/>
          <p:cNvSpPr txBox="1">
            <a:spLocks noChangeArrowheads="1"/>
          </p:cNvSpPr>
          <p:nvPr/>
        </p:nvSpPr>
        <p:spPr bwMode="auto">
          <a:xfrm>
            <a:off x="1219200" y="3082925"/>
            <a:ext cx="17526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endParaRPr lang="en-US" b="1" dirty="0">
              <a:solidFill>
                <a:srgbClr val="000000"/>
              </a:solidFill>
            </a:endParaRPr>
          </a:p>
          <a:p>
            <a:pPr algn="ctr" defTabSz="914400" eaLnBrk="0" fontAlgn="base" hangingPunct="0">
              <a:spcBef>
                <a:spcPct val="0"/>
              </a:spcBef>
              <a:spcAft>
                <a:spcPct val="0"/>
              </a:spcAft>
            </a:pPr>
            <a:r>
              <a:rPr lang="ar-JO" b="1" dirty="0">
                <a:solidFill>
                  <a:srgbClr val="000000"/>
                </a:solidFill>
              </a:rPr>
              <a:t>السبي</a:t>
            </a:r>
          </a:p>
          <a:p>
            <a:pPr algn="ctr" defTabSz="914400" eaLnBrk="0" fontAlgn="base" hangingPunct="0">
              <a:spcBef>
                <a:spcPct val="0"/>
              </a:spcBef>
              <a:spcAft>
                <a:spcPct val="0"/>
              </a:spcAft>
            </a:pPr>
            <a:r>
              <a:rPr lang="ar-JO" b="1" dirty="0">
                <a:solidFill>
                  <a:srgbClr val="000000"/>
                </a:solidFill>
              </a:rPr>
              <a:t>إلى </a:t>
            </a:r>
          </a:p>
          <a:p>
            <a:pPr algn="ctr" defTabSz="914400" eaLnBrk="0" fontAlgn="base" hangingPunct="0">
              <a:spcBef>
                <a:spcPct val="0"/>
              </a:spcBef>
              <a:spcAft>
                <a:spcPct val="0"/>
              </a:spcAft>
            </a:pPr>
            <a:r>
              <a:rPr lang="ar-JO" b="1" dirty="0">
                <a:solidFill>
                  <a:srgbClr val="000000"/>
                </a:solidFill>
              </a:rPr>
              <a:t>بابل </a:t>
            </a:r>
          </a:p>
          <a:p>
            <a:pPr algn="ctr" defTabSz="914400" eaLnBrk="0" fontAlgn="base" hangingPunct="0">
              <a:spcBef>
                <a:spcPct val="0"/>
              </a:spcBef>
              <a:spcAft>
                <a:spcPct val="0"/>
              </a:spcAft>
            </a:pPr>
            <a:r>
              <a:rPr lang="ar-JO" b="1" dirty="0">
                <a:solidFill>
                  <a:srgbClr val="000000"/>
                </a:solidFill>
              </a:rPr>
              <a:t>من قبل</a:t>
            </a:r>
          </a:p>
          <a:p>
            <a:pPr algn="ctr" defTabSz="914400" eaLnBrk="0" fontAlgn="base" hangingPunct="0">
              <a:spcBef>
                <a:spcPct val="0"/>
              </a:spcBef>
              <a:spcAft>
                <a:spcPct val="0"/>
              </a:spcAft>
            </a:pPr>
            <a:r>
              <a:rPr lang="ar-JO" b="1" dirty="0">
                <a:solidFill>
                  <a:srgbClr val="000000"/>
                </a:solidFill>
              </a:rPr>
              <a:t>الملك</a:t>
            </a:r>
          </a:p>
          <a:p>
            <a:pPr algn="ctr" defTabSz="914400" eaLnBrk="0" fontAlgn="base" hangingPunct="0">
              <a:spcBef>
                <a:spcPct val="0"/>
              </a:spcBef>
              <a:spcAft>
                <a:spcPct val="0"/>
              </a:spcAft>
            </a:pPr>
            <a:r>
              <a:rPr lang="ar-JO" b="1" dirty="0">
                <a:solidFill>
                  <a:srgbClr val="000000"/>
                </a:solidFill>
              </a:rPr>
              <a:t>نبوخدنصر</a:t>
            </a:r>
          </a:p>
          <a:p>
            <a:pPr algn="ctr" defTabSz="914400" eaLnBrk="0" fontAlgn="base" hangingPunct="0">
              <a:spcBef>
                <a:spcPct val="0"/>
              </a:spcBef>
              <a:spcAft>
                <a:spcPct val="0"/>
              </a:spcAft>
            </a:pPr>
            <a:r>
              <a:rPr lang="ar-JO" b="1" dirty="0">
                <a:solidFill>
                  <a:srgbClr val="000000"/>
                </a:solidFill>
              </a:rPr>
              <a:t>(586 ق.م)</a:t>
            </a:r>
            <a:endParaRPr lang="en-US" b="1" dirty="0">
              <a:solidFill>
                <a:srgbClr val="000000"/>
              </a:solidFill>
            </a:endParaRPr>
          </a:p>
        </p:txBody>
      </p:sp>
      <p:sp>
        <p:nvSpPr>
          <p:cNvPr id="704516" name="Text Box 5"/>
          <p:cNvSpPr txBox="1">
            <a:spLocks noChangeArrowheads="1"/>
          </p:cNvSpPr>
          <p:nvPr/>
        </p:nvSpPr>
        <p:spPr bwMode="auto">
          <a:xfrm rot="-5400000">
            <a:off x="-1485900" y="4071938"/>
            <a:ext cx="3886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rPr>
              <a:t>زمن حزقيال (597 ق.م)</a:t>
            </a:r>
            <a:endParaRPr lang="en-US" b="1" dirty="0">
              <a:solidFill>
                <a:srgbClr val="FFFFFF"/>
              </a:solidFill>
            </a:endParaRPr>
          </a:p>
        </p:txBody>
      </p:sp>
      <p:sp>
        <p:nvSpPr>
          <p:cNvPr id="36870" name="Text Box 6"/>
          <p:cNvSpPr txBox="1">
            <a:spLocks noChangeArrowheads="1"/>
          </p:cNvSpPr>
          <p:nvPr/>
        </p:nvSpPr>
        <p:spPr bwMode="auto">
          <a:xfrm>
            <a:off x="5334000" y="3082925"/>
            <a:ext cx="17526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rPr>
              <a:t>السبي</a:t>
            </a:r>
            <a:r>
              <a:rPr lang="en-US" b="1" dirty="0">
                <a:solidFill>
                  <a:srgbClr val="000000"/>
                </a:solidFill>
              </a:rPr>
              <a:t> </a:t>
            </a:r>
            <a:br>
              <a:rPr lang="en-US" b="1" dirty="0">
                <a:solidFill>
                  <a:srgbClr val="000000"/>
                </a:solidFill>
              </a:rPr>
            </a:br>
            <a:r>
              <a:rPr lang="ar-JO" b="1" dirty="0">
                <a:solidFill>
                  <a:srgbClr val="000000"/>
                </a:solidFill>
              </a:rPr>
              <a:t>إلى</a:t>
            </a:r>
            <a:r>
              <a:rPr lang="en-US" b="1" dirty="0">
                <a:solidFill>
                  <a:srgbClr val="000000"/>
                </a:solidFill>
              </a:rPr>
              <a:t> </a:t>
            </a:r>
            <a:br>
              <a:rPr lang="en-US" b="1" dirty="0">
                <a:solidFill>
                  <a:srgbClr val="000000"/>
                </a:solidFill>
              </a:rPr>
            </a:br>
            <a:r>
              <a:rPr lang="ar-JO" b="1" dirty="0">
                <a:solidFill>
                  <a:srgbClr val="000000"/>
                </a:solidFill>
              </a:rPr>
              <a:t>الأمم</a:t>
            </a:r>
            <a:r>
              <a:rPr lang="en-US" b="1" dirty="0">
                <a:solidFill>
                  <a:srgbClr val="000000"/>
                </a:solidFill>
              </a:rPr>
              <a:t> </a:t>
            </a:r>
            <a:br>
              <a:rPr lang="en-US" b="1" dirty="0">
                <a:solidFill>
                  <a:srgbClr val="000000"/>
                </a:solidFill>
              </a:rPr>
            </a:br>
            <a:r>
              <a:rPr lang="ar-JO" b="1" dirty="0">
                <a:solidFill>
                  <a:srgbClr val="000000"/>
                </a:solidFill>
              </a:rPr>
              <a:t>من قبل</a:t>
            </a:r>
            <a:r>
              <a:rPr lang="en-US" b="1" dirty="0">
                <a:solidFill>
                  <a:srgbClr val="000000"/>
                </a:solidFill>
              </a:rPr>
              <a:t> </a:t>
            </a:r>
            <a:br>
              <a:rPr lang="en-US" b="1" dirty="0">
                <a:solidFill>
                  <a:srgbClr val="000000"/>
                </a:solidFill>
              </a:rPr>
            </a:br>
            <a:r>
              <a:rPr lang="ar-JO" b="1" dirty="0">
                <a:solidFill>
                  <a:srgbClr val="000000"/>
                </a:solidFill>
              </a:rPr>
              <a:t>الجنرال</a:t>
            </a:r>
            <a:br>
              <a:rPr lang="en-US" b="1" dirty="0">
                <a:solidFill>
                  <a:srgbClr val="000000"/>
                </a:solidFill>
              </a:rPr>
            </a:br>
            <a:r>
              <a:rPr lang="ar-JO" b="1" dirty="0">
                <a:solidFill>
                  <a:srgbClr val="000000"/>
                </a:solidFill>
              </a:rPr>
              <a:t>الروماني</a:t>
            </a:r>
            <a:br>
              <a:rPr lang="en-US" b="1" dirty="0">
                <a:solidFill>
                  <a:srgbClr val="000000"/>
                </a:solidFill>
              </a:rPr>
            </a:br>
            <a:r>
              <a:rPr lang="ar-JO" b="1" dirty="0">
                <a:solidFill>
                  <a:srgbClr val="000000"/>
                </a:solidFill>
              </a:rPr>
              <a:t>تيطس</a:t>
            </a:r>
            <a:r>
              <a:rPr lang="en-US" b="1" dirty="0">
                <a:solidFill>
                  <a:srgbClr val="000000"/>
                </a:solidFill>
              </a:rPr>
              <a:t> </a:t>
            </a:r>
            <a:br>
              <a:rPr lang="en-US" b="1" dirty="0">
                <a:solidFill>
                  <a:srgbClr val="000000"/>
                </a:solidFill>
              </a:rPr>
            </a:br>
            <a:r>
              <a:rPr lang="en-US" b="1" dirty="0">
                <a:solidFill>
                  <a:srgbClr val="000000"/>
                </a:solidFill>
              </a:rPr>
              <a:t>(</a:t>
            </a:r>
            <a:r>
              <a:rPr lang="ar-JO" b="1" dirty="0">
                <a:solidFill>
                  <a:srgbClr val="000000"/>
                </a:solidFill>
              </a:rPr>
              <a:t>70 م</a:t>
            </a:r>
            <a:r>
              <a:rPr lang="en-US" b="1" dirty="0">
                <a:solidFill>
                  <a:srgbClr val="000000"/>
                </a:solidFill>
              </a:rPr>
              <a:t>)</a:t>
            </a:r>
          </a:p>
        </p:txBody>
      </p:sp>
      <p:sp>
        <p:nvSpPr>
          <p:cNvPr id="36871" name="Text Box 7"/>
          <p:cNvSpPr txBox="1">
            <a:spLocks noChangeArrowheads="1"/>
          </p:cNvSpPr>
          <p:nvPr/>
        </p:nvSpPr>
        <p:spPr bwMode="auto">
          <a:xfrm>
            <a:off x="3352800" y="3448050"/>
            <a:ext cx="17526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rPr>
              <a:t>الرجوع</a:t>
            </a:r>
            <a:r>
              <a:rPr lang="en-US" b="1" dirty="0">
                <a:solidFill>
                  <a:srgbClr val="000000"/>
                </a:solidFill>
              </a:rPr>
              <a:t> </a:t>
            </a:r>
            <a:br>
              <a:rPr lang="en-US" b="1" dirty="0">
                <a:solidFill>
                  <a:srgbClr val="000000"/>
                </a:solidFill>
              </a:rPr>
            </a:br>
            <a:r>
              <a:rPr lang="ar-JO" b="1" dirty="0">
                <a:solidFill>
                  <a:srgbClr val="000000"/>
                </a:solidFill>
              </a:rPr>
              <a:t>إلى</a:t>
            </a:r>
            <a:r>
              <a:rPr lang="en-US" b="1" dirty="0">
                <a:solidFill>
                  <a:srgbClr val="000000"/>
                </a:solidFill>
              </a:rPr>
              <a:t> </a:t>
            </a:r>
            <a:br>
              <a:rPr lang="en-US" b="1" dirty="0">
                <a:solidFill>
                  <a:srgbClr val="000000"/>
                </a:solidFill>
              </a:rPr>
            </a:br>
            <a:r>
              <a:rPr lang="ar-JO" b="1" dirty="0">
                <a:solidFill>
                  <a:srgbClr val="000000"/>
                </a:solidFill>
              </a:rPr>
              <a:t>إسرائيل</a:t>
            </a:r>
            <a:r>
              <a:rPr lang="en-US" b="1" dirty="0">
                <a:solidFill>
                  <a:srgbClr val="000000"/>
                </a:solidFill>
              </a:rPr>
              <a:t> </a:t>
            </a:r>
            <a:br>
              <a:rPr lang="en-US" b="1" dirty="0">
                <a:solidFill>
                  <a:srgbClr val="000000"/>
                </a:solidFill>
              </a:rPr>
            </a:br>
            <a:r>
              <a:rPr lang="ar-JO" b="1" dirty="0">
                <a:solidFill>
                  <a:srgbClr val="000000"/>
                </a:solidFill>
              </a:rPr>
              <a:t>من قبل</a:t>
            </a:r>
            <a:r>
              <a:rPr lang="en-US" b="1" dirty="0">
                <a:solidFill>
                  <a:srgbClr val="000000"/>
                </a:solidFill>
              </a:rPr>
              <a:t> </a:t>
            </a:r>
            <a:br>
              <a:rPr lang="en-US" b="1" dirty="0">
                <a:solidFill>
                  <a:srgbClr val="000000"/>
                </a:solidFill>
              </a:rPr>
            </a:br>
            <a:r>
              <a:rPr lang="ar-JO" b="1" dirty="0">
                <a:solidFill>
                  <a:srgbClr val="000000"/>
                </a:solidFill>
              </a:rPr>
              <a:t>الملك</a:t>
            </a:r>
            <a:br>
              <a:rPr lang="en-US" b="1" dirty="0">
                <a:solidFill>
                  <a:srgbClr val="000000"/>
                </a:solidFill>
              </a:rPr>
            </a:br>
            <a:r>
              <a:rPr lang="ar-JO" b="1" dirty="0">
                <a:solidFill>
                  <a:srgbClr val="000000"/>
                </a:solidFill>
              </a:rPr>
              <a:t>كورش</a:t>
            </a:r>
            <a:endParaRPr lang="en-US" b="1" dirty="0">
              <a:solidFill>
                <a:srgbClr val="000000"/>
              </a:solidFill>
            </a:endParaRPr>
          </a:p>
          <a:p>
            <a:pPr algn="ctr" defTabSz="914400" eaLnBrk="0" fontAlgn="base" hangingPunct="0">
              <a:spcBef>
                <a:spcPct val="0"/>
              </a:spcBef>
              <a:spcAft>
                <a:spcPct val="0"/>
              </a:spcAft>
            </a:pPr>
            <a:r>
              <a:rPr lang="en-US" b="1" dirty="0">
                <a:solidFill>
                  <a:srgbClr val="000000"/>
                </a:solidFill>
              </a:rPr>
              <a:t>(</a:t>
            </a:r>
            <a:r>
              <a:rPr lang="ar-JO" b="1" dirty="0">
                <a:solidFill>
                  <a:srgbClr val="000000"/>
                </a:solidFill>
              </a:rPr>
              <a:t>516 ق.م</a:t>
            </a:r>
            <a:r>
              <a:rPr lang="en-US" b="1" dirty="0">
                <a:solidFill>
                  <a:srgbClr val="000000"/>
                </a:solidFill>
              </a:rPr>
              <a:t>)</a:t>
            </a:r>
          </a:p>
        </p:txBody>
      </p:sp>
      <p:sp>
        <p:nvSpPr>
          <p:cNvPr id="36872" name="Text Box 8"/>
          <p:cNvSpPr txBox="1">
            <a:spLocks noChangeArrowheads="1"/>
          </p:cNvSpPr>
          <p:nvPr/>
        </p:nvSpPr>
        <p:spPr bwMode="auto">
          <a:xfrm>
            <a:off x="7086600" y="3813175"/>
            <a:ext cx="1752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rPr>
              <a:t>الرجوع</a:t>
            </a:r>
            <a:r>
              <a:rPr lang="en-US" b="1" dirty="0">
                <a:solidFill>
                  <a:srgbClr val="000000"/>
                </a:solidFill>
              </a:rPr>
              <a:t> </a:t>
            </a:r>
            <a:br>
              <a:rPr lang="en-US" b="1" dirty="0">
                <a:solidFill>
                  <a:srgbClr val="000000"/>
                </a:solidFill>
              </a:rPr>
            </a:br>
            <a:r>
              <a:rPr lang="ar-JO" b="1" dirty="0">
                <a:solidFill>
                  <a:srgbClr val="000000"/>
                </a:solidFill>
              </a:rPr>
              <a:t>إلى</a:t>
            </a:r>
            <a:r>
              <a:rPr lang="en-US" b="1" dirty="0">
                <a:solidFill>
                  <a:srgbClr val="000000"/>
                </a:solidFill>
              </a:rPr>
              <a:t> </a:t>
            </a:r>
            <a:br>
              <a:rPr lang="en-US" b="1" dirty="0">
                <a:solidFill>
                  <a:srgbClr val="000000"/>
                </a:solidFill>
              </a:rPr>
            </a:br>
            <a:r>
              <a:rPr lang="ar-JO" b="1" dirty="0">
                <a:solidFill>
                  <a:srgbClr val="000000"/>
                </a:solidFill>
              </a:rPr>
              <a:t>إسرائيل</a:t>
            </a:r>
            <a:r>
              <a:rPr lang="en-US" b="1" dirty="0">
                <a:solidFill>
                  <a:srgbClr val="000000"/>
                </a:solidFill>
              </a:rPr>
              <a:t> </a:t>
            </a:r>
            <a:br>
              <a:rPr lang="en-US" b="1" dirty="0">
                <a:solidFill>
                  <a:srgbClr val="000000"/>
                </a:solidFill>
              </a:rPr>
            </a:br>
            <a:r>
              <a:rPr lang="ar-JO" b="1" dirty="0">
                <a:solidFill>
                  <a:srgbClr val="000000"/>
                </a:solidFill>
              </a:rPr>
              <a:t>من قبل</a:t>
            </a:r>
            <a:r>
              <a:rPr lang="en-US" b="1" dirty="0">
                <a:solidFill>
                  <a:srgbClr val="000000"/>
                </a:solidFill>
              </a:rPr>
              <a:t> </a:t>
            </a:r>
            <a:br>
              <a:rPr lang="en-US" b="1" dirty="0">
                <a:solidFill>
                  <a:srgbClr val="000000"/>
                </a:solidFill>
              </a:rPr>
            </a:br>
            <a:r>
              <a:rPr lang="ar-JO" b="1" dirty="0">
                <a:solidFill>
                  <a:srgbClr val="000000"/>
                </a:solidFill>
              </a:rPr>
              <a:t>الصهاينة</a:t>
            </a:r>
            <a:endParaRPr lang="en-US" b="1" dirty="0">
              <a:solidFill>
                <a:srgbClr val="000000"/>
              </a:solidFill>
            </a:endParaRPr>
          </a:p>
          <a:p>
            <a:pPr algn="ctr" defTabSz="914400" eaLnBrk="0" fontAlgn="base" hangingPunct="0">
              <a:spcBef>
                <a:spcPct val="0"/>
              </a:spcBef>
              <a:spcAft>
                <a:spcPct val="0"/>
              </a:spcAft>
            </a:pPr>
            <a:r>
              <a:rPr lang="en-US" b="1" dirty="0">
                <a:solidFill>
                  <a:srgbClr val="000000"/>
                </a:solidFill>
              </a:rPr>
              <a:t>(</a:t>
            </a:r>
            <a:r>
              <a:rPr lang="ar-JO" b="1" dirty="0">
                <a:solidFill>
                  <a:srgbClr val="000000"/>
                </a:solidFill>
              </a:rPr>
              <a:t>1948 م</a:t>
            </a:r>
            <a:r>
              <a:rPr lang="en-US" b="1" dirty="0">
                <a:solidFill>
                  <a:srgbClr val="000000"/>
                </a:solidFill>
              </a:rPr>
              <a:t>)</a:t>
            </a:r>
          </a:p>
        </p:txBody>
      </p:sp>
      <p:sp>
        <p:nvSpPr>
          <p:cNvPr id="36873" name="AutoShape 9"/>
          <p:cNvSpPr>
            <a:spLocks noChangeArrowheads="1"/>
          </p:cNvSpPr>
          <p:nvPr/>
        </p:nvSpPr>
        <p:spPr bwMode="auto">
          <a:xfrm rot="-3087360">
            <a:off x="6318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6874" name="AutoShape 10"/>
          <p:cNvSpPr>
            <a:spLocks noChangeArrowheads="1"/>
          </p:cNvSpPr>
          <p:nvPr/>
        </p:nvSpPr>
        <p:spPr bwMode="auto">
          <a:xfrm rot="2825468">
            <a:off x="26670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6875" name="AutoShape 11"/>
          <p:cNvSpPr>
            <a:spLocks noChangeArrowheads="1"/>
          </p:cNvSpPr>
          <p:nvPr/>
        </p:nvSpPr>
        <p:spPr bwMode="auto">
          <a:xfrm rot="-3087360">
            <a:off x="46323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6876" name="AutoShape 12"/>
          <p:cNvSpPr>
            <a:spLocks noChangeArrowheads="1"/>
          </p:cNvSpPr>
          <p:nvPr/>
        </p:nvSpPr>
        <p:spPr bwMode="auto">
          <a:xfrm rot="2825468">
            <a:off x="66675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6877" name="Text Box 13"/>
          <p:cNvSpPr txBox="1">
            <a:spLocks noChangeArrowheads="1"/>
          </p:cNvSpPr>
          <p:nvPr/>
        </p:nvSpPr>
        <p:spPr bwMode="auto">
          <a:xfrm>
            <a:off x="0" y="6466440"/>
            <a:ext cx="9180513" cy="40011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chemeClr val="bg1"/>
                </a:solidFill>
              </a:rPr>
              <a:t>ولكن كيف نعرف أن حزقيال 37 يتعلق بهذا السبي الثاني والعودة؟</a:t>
            </a:r>
            <a:endParaRPr lang="en-US" sz="2000" b="1" i="1" dirty="0">
              <a:solidFill>
                <a:schemeClr val="bg1"/>
              </a:solidFill>
            </a:endParaRPr>
          </a:p>
        </p:txBody>
      </p:sp>
      <p:sp>
        <p:nvSpPr>
          <p:cNvPr id="704525" name="Text Box 14"/>
          <p:cNvSpPr txBox="1">
            <a:spLocks noChangeArrowheads="1"/>
          </p:cNvSpPr>
          <p:nvPr/>
        </p:nvSpPr>
        <p:spPr bwMode="auto">
          <a:xfrm>
            <a:off x="831691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FF"/>
                </a:solidFill>
              </a:rPr>
              <a:t>508</a:t>
            </a:r>
            <a:endParaRPr lang="en-US" b="1" dirty="0">
              <a:solidFill>
                <a:srgbClr val="FFFFFF"/>
              </a:solidFill>
            </a:endParaRPr>
          </a:p>
        </p:txBody>
      </p:sp>
    </p:spTree>
    <p:extLst>
      <p:ext uri="{BB962C8B-B14F-4D97-AF65-F5344CB8AC3E}">
        <p14:creationId xmlns:p14="http://schemas.microsoft.com/office/powerpoint/2010/main" val="1000774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wipe(down)">
                                      <p:cBhvr>
                                        <p:cTn id="10" dur="500"/>
                                        <p:tgtEl>
                                          <p:spTgt spid="368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874"/>
                                        </p:tgtEl>
                                        <p:attrNameLst>
                                          <p:attrName>style.visibility</p:attrName>
                                        </p:attrNameLst>
                                      </p:cBhvr>
                                      <p:to>
                                        <p:strVal val="visible"/>
                                      </p:to>
                                    </p:set>
                                    <p:animEffect transition="in" filter="wipe(up)">
                                      <p:cBhvr>
                                        <p:cTn id="15" dur="500"/>
                                        <p:tgtEl>
                                          <p:spTgt spid="3687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871"/>
                                        </p:tgtEl>
                                        <p:attrNameLst>
                                          <p:attrName>style.visibility</p:attrName>
                                        </p:attrNameLst>
                                      </p:cBhvr>
                                      <p:to>
                                        <p:strVal val="visible"/>
                                      </p:to>
                                    </p:set>
                                    <p:animEffect transition="in" filter="wipe(up)">
                                      <p:cBhvr>
                                        <p:cTn id="18" dur="500"/>
                                        <p:tgtEl>
                                          <p:spTgt spid="368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870"/>
                                        </p:tgtEl>
                                        <p:attrNameLst>
                                          <p:attrName>style.visibility</p:attrName>
                                        </p:attrNameLst>
                                      </p:cBhvr>
                                      <p:to>
                                        <p:strVal val="visible"/>
                                      </p:to>
                                    </p:set>
                                    <p:animEffect transition="in" filter="wipe(up)">
                                      <p:cBhvr>
                                        <p:cTn id="23" dur="500"/>
                                        <p:tgtEl>
                                          <p:spTgt spid="368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5"/>
                                        </p:tgtEl>
                                        <p:attrNameLst>
                                          <p:attrName>style.visibility</p:attrName>
                                        </p:attrNameLst>
                                      </p:cBhvr>
                                      <p:to>
                                        <p:strVal val="visible"/>
                                      </p:to>
                                    </p:set>
                                    <p:animEffect transition="in" filter="wipe(down)">
                                      <p:cBhvr>
                                        <p:cTn id="26" dur="500"/>
                                        <p:tgtEl>
                                          <p:spTgt spid="368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876"/>
                                        </p:tgtEl>
                                        <p:attrNameLst>
                                          <p:attrName>style.visibility</p:attrName>
                                        </p:attrNameLst>
                                      </p:cBhvr>
                                      <p:to>
                                        <p:strVal val="visible"/>
                                      </p:to>
                                    </p:set>
                                    <p:animEffect transition="in" filter="wipe(up)">
                                      <p:cBhvr>
                                        <p:cTn id="31" dur="500"/>
                                        <p:tgtEl>
                                          <p:spTgt spid="3687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6872"/>
                                        </p:tgtEl>
                                        <p:attrNameLst>
                                          <p:attrName>style.visibility</p:attrName>
                                        </p:attrNameLst>
                                      </p:cBhvr>
                                      <p:to>
                                        <p:strVal val="visible"/>
                                      </p:to>
                                    </p:set>
                                    <p:animEffect transition="in" filter="wipe(up)">
                                      <p:cBhvr>
                                        <p:cTn id="34" dur="500"/>
                                        <p:tgtEl>
                                          <p:spTgt spid="3687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6877"/>
                                        </p:tgtEl>
                                        <p:attrNameLst>
                                          <p:attrName>style.visibility</p:attrName>
                                        </p:attrNameLst>
                                      </p:cBhvr>
                                      <p:to>
                                        <p:strVal val="visible"/>
                                      </p:to>
                                    </p:set>
                                    <p:animEffect transition="in" filter="wipe(left)">
                                      <p:cBhvr>
                                        <p:cTn id="39"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0" grpId="0"/>
      <p:bldP spid="36871" grpId="0"/>
      <p:bldP spid="36872" grpId="0"/>
      <p:bldP spid="36873" grpId="0" animBg="1"/>
      <p:bldP spid="36874" grpId="0" animBg="1"/>
      <p:bldP spid="36875" grpId="0" animBg="1"/>
      <p:bldP spid="36876" grpId="0" animBg="1"/>
      <p:bldP spid="3687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EDAF3B-465F-AB48-946F-74AA621F8628}"/>
              </a:ext>
            </a:extLst>
          </p:cNvPr>
          <p:cNvPicPr>
            <a:picLocks noChangeAspect="1"/>
          </p:cNvPicPr>
          <p:nvPr/>
        </p:nvPicPr>
        <p:blipFill>
          <a:blip r:embed="rId3"/>
          <a:stretch>
            <a:fillRect/>
          </a:stretch>
        </p:blipFill>
        <p:spPr>
          <a:xfrm>
            <a:off x="0" y="1708259"/>
            <a:ext cx="9144000" cy="5149741"/>
          </a:xfrm>
          <a:prstGeom prst="rect">
            <a:avLst/>
          </a:prstGeom>
        </p:spPr>
      </p:pic>
      <p:pic>
        <p:nvPicPr>
          <p:cNvPr id="3" name="Picture 2">
            <a:extLst>
              <a:ext uri="{FF2B5EF4-FFF2-40B4-BE49-F238E27FC236}">
                <a16:creationId xmlns:a16="http://schemas.microsoft.com/office/drawing/2014/main" id="{2021A12B-5577-9741-8CF9-D2AECCE80511}"/>
              </a:ext>
            </a:extLst>
          </p:cNvPr>
          <p:cNvPicPr>
            <a:picLocks noChangeAspect="1"/>
          </p:cNvPicPr>
          <p:nvPr/>
        </p:nvPicPr>
        <p:blipFill>
          <a:blip r:embed="rId4"/>
          <a:stretch>
            <a:fillRect/>
          </a:stretch>
        </p:blipFill>
        <p:spPr>
          <a:xfrm>
            <a:off x="0" y="1"/>
            <a:ext cx="5102440" cy="2858814"/>
          </a:xfrm>
          <a:prstGeom prst="rect">
            <a:avLst/>
          </a:prstGeom>
        </p:spPr>
      </p:pic>
      <p:sp>
        <p:nvSpPr>
          <p:cNvPr id="697345" name="Title 1"/>
          <p:cNvSpPr>
            <a:spLocks noGrp="1"/>
          </p:cNvSpPr>
          <p:nvPr>
            <p:ph type="title"/>
          </p:nvPr>
        </p:nvSpPr>
        <p:spPr>
          <a:xfrm>
            <a:off x="5102440" y="0"/>
            <a:ext cx="4041560" cy="1708259"/>
          </a:xfrm>
        </p:spPr>
        <p:txBody>
          <a:bodyPr/>
          <a:lstStyle/>
          <a:p>
            <a:pPr algn="ctr"/>
            <a:r>
              <a:rPr lang="ar-JO" sz="3600" b="1" dirty="0">
                <a:solidFill>
                  <a:srgbClr val="FFFFFF"/>
                </a:solidFill>
                <a:effectLst>
                  <a:glow rad="355600">
                    <a:schemeClr val="tx1"/>
                  </a:glow>
                </a:effectLst>
                <a:latin typeface="Arial" charset="0"/>
                <a:ea typeface="新細明體" charset="0"/>
              </a:rPr>
              <a:t>في 2018 احتفلت إسرائيل بمرور 70 عاماً على الرجوع</a:t>
            </a:r>
            <a:endParaRPr lang="en-US" sz="3600" b="1" dirty="0">
              <a:solidFill>
                <a:srgbClr val="FFFFFF"/>
              </a:solidFill>
              <a:effectLst>
                <a:glow rad="355600">
                  <a:schemeClr val="tx1"/>
                </a:glow>
              </a:effectLst>
              <a:latin typeface="Arial" charset="0"/>
              <a:ea typeface="新細明體" charset="0"/>
            </a:endParaRPr>
          </a:p>
        </p:txBody>
      </p:sp>
    </p:spTree>
    <p:extLst>
      <p:ext uri="{BB962C8B-B14F-4D97-AF65-F5344CB8AC3E}">
        <p14:creationId xmlns:p14="http://schemas.microsoft.com/office/powerpoint/2010/main" val="167910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5" descr="TheodorHerz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134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ctrTitle"/>
          </p:nvPr>
        </p:nvSpPr>
        <p:spPr>
          <a:xfrm>
            <a:off x="5334000" y="76200"/>
            <a:ext cx="3810000" cy="2133600"/>
          </a:xfrm>
          <a:effectLst>
            <a:outerShdw blurRad="63500" dist="107763" dir="8100000" algn="ctr" rotWithShape="0">
              <a:schemeClr val="bg1">
                <a:alpha val="74998"/>
              </a:schemeClr>
            </a:outerShdw>
          </a:effectLst>
        </p:spPr>
        <p:txBody>
          <a:bodyPr/>
          <a:lstStyle/>
          <a:p>
            <a:pPr eaLnBrk="1" hangingPunct="1">
              <a:defRPr/>
            </a:pPr>
            <a:r>
              <a:rPr lang="ar-JO" b="1" dirty="0">
                <a:solidFill>
                  <a:schemeClr val="tx1"/>
                </a:solidFill>
                <a:latin typeface="Arial" charset="0"/>
                <a:ea typeface="ＭＳ Ｐゴシック" charset="0"/>
                <a:cs typeface="ＭＳ Ｐゴシック" charset="0"/>
              </a:rPr>
              <a:t>ثيودور </a:t>
            </a:r>
            <a:br>
              <a:rPr lang="ar-JO" b="1" dirty="0">
                <a:solidFill>
                  <a:schemeClr val="tx1"/>
                </a:solidFill>
                <a:latin typeface="Arial" charset="0"/>
                <a:ea typeface="ＭＳ Ｐゴシック" charset="0"/>
                <a:cs typeface="ＭＳ Ｐゴシック" charset="0"/>
              </a:rPr>
            </a:br>
            <a:r>
              <a:rPr lang="ar-JO" b="1" dirty="0">
                <a:solidFill>
                  <a:schemeClr val="tx1"/>
                </a:solidFill>
                <a:latin typeface="Arial" charset="0"/>
                <a:ea typeface="ＭＳ Ｐゴシック" charset="0"/>
                <a:cs typeface="ＭＳ Ｐゴシック" charset="0"/>
              </a:rPr>
              <a:t>هرتزل</a:t>
            </a:r>
            <a:endParaRPr lang="en-US" sz="5400" dirty="0">
              <a:solidFill>
                <a:schemeClr val="bg1"/>
              </a:solidFill>
              <a:latin typeface="Arial" charset="0"/>
              <a:ea typeface="ＭＳ Ｐゴシック" charset="0"/>
              <a:cs typeface="ＭＳ Ｐゴシック" charset="0"/>
            </a:endParaRPr>
          </a:p>
        </p:txBody>
      </p:sp>
      <p:sp>
        <p:nvSpPr>
          <p:cNvPr id="708611" name="Rectangle 4"/>
          <p:cNvSpPr>
            <a:spLocks noGrp="1" noChangeArrowheads="1"/>
          </p:cNvSpPr>
          <p:nvPr>
            <p:ph type="subTitle" idx="1"/>
          </p:nvPr>
        </p:nvSpPr>
        <p:spPr>
          <a:xfrm>
            <a:off x="5715000" y="3141663"/>
            <a:ext cx="3429000" cy="3889375"/>
          </a:xfrm>
        </p:spPr>
        <p:txBody>
          <a:bodyPr/>
          <a:lstStyle/>
          <a:p>
            <a:pPr eaLnBrk="1" hangingPunct="1"/>
            <a:r>
              <a:rPr lang="ar-JO" sz="4400" b="1" i="1" dirty="0">
                <a:solidFill>
                  <a:schemeClr val="tx1"/>
                </a:solidFill>
                <a:latin typeface="Arial" charset="0"/>
                <a:ea typeface="ＭＳ Ｐゴシック" charset="0"/>
                <a:cs typeface="ＭＳ Ｐゴシック" charset="0"/>
              </a:rPr>
              <a:t>الكونجرس الصهيوني الأول</a:t>
            </a:r>
            <a:endParaRPr lang="en-US" sz="4400" b="1" i="1" dirty="0">
              <a:solidFill>
                <a:schemeClr val="tx1"/>
              </a:solidFill>
              <a:latin typeface="Arial" charset="0"/>
              <a:ea typeface="ＭＳ Ｐゴシック" charset="0"/>
              <a:cs typeface="ＭＳ Ｐゴシック" charset="0"/>
            </a:endParaRPr>
          </a:p>
          <a:p>
            <a:pPr eaLnBrk="1" hangingPunct="1"/>
            <a:r>
              <a:rPr lang="ar-JO" sz="4400" b="1" i="1" dirty="0">
                <a:solidFill>
                  <a:schemeClr val="tx1"/>
                </a:solidFill>
                <a:latin typeface="Arial" charset="0"/>
                <a:ea typeface="ＭＳ Ｐゴシック" charset="0"/>
                <a:cs typeface="ＭＳ Ｐゴシック" charset="0"/>
              </a:rPr>
              <a:t>1897</a:t>
            </a:r>
            <a:endParaRPr lang="en-US" sz="4000" b="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350210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25975" y="76200"/>
            <a:ext cx="4267200" cy="4495800"/>
          </a:xfrm>
        </p:spPr>
        <p:txBody>
          <a:bodyPr/>
          <a:lstStyle/>
          <a:p>
            <a:pPr eaLnBrk="1" hangingPunct="1"/>
            <a:br>
              <a:rPr lang="en-US" sz="3600" b="1" dirty="0">
                <a:latin typeface="Arial" charset="0"/>
                <a:ea typeface="ＭＳ Ｐゴシック" charset="0"/>
                <a:cs typeface="ＭＳ Ｐゴシック" charset="0"/>
              </a:rPr>
            </a:br>
            <a:r>
              <a:rPr lang="ar-JO" sz="3600" b="1" dirty="0">
                <a:latin typeface="Arial" charset="0"/>
                <a:ea typeface="ＭＳ Ｐゴシック" charset="0"/>
                <a:cs typeface="ＭＳ Ｐゴシック" charset="0"/>
              </a:rPr>
              <a:t>حتى يعودوا إلى أرض إسرائيل فعلى اليهود أن يصبحوا أكة مرة ثانية</a:t>
            </a:r>
            <a:endParaRPr lang="en-US" sz="3600" b="1" dirty="0">
              <a:latin typeface="Arial" charset="0"/>
              <a:ea typeface="ＭＳ Ｐゴシック" charset="0"/>
              <a:cs typeface="ＭＳ Ｐゴシック" charset="0"/>
            </a:endParaRPr>
          </a:p>
        </p:txBody>
      </p:sp>
      <p:pic>
        <p:nvPicPr>
          <p:cNvPr id="7147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33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899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up)">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ar-JO" sz="2800" b="1" dirty="0">
                <a:solidFill>
                  <a:schemeClr val="bg1"/>
                </a:solidFill>
              </a:rPr>
              <a:t>استعادت إسرائيل الحدود القديمة على مراحل (1946-2000)</a:t>
            </a:r>
            <a:endParaRPr lang="en-US" sz="2800" b="1" dirty="0">
              <a:solidFill>
                <a:schemeClr val="bg1"/>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400" b="1">
                <a:solidFill>
                  <a:srgbClr val="000000"/>
                </a:solidFill>
              </a:rPr>
              <a:t>http://tema1tema.blogspot.com/2011/05/stop-israeli-war-crimes-yells-woman-at.html</a:t>
            </a:r>
          </a:p>
        </p:txBody>
      </p:sp>
    </p:spTree>
    <p:extLst>
      <p:ext uri="{BB962C8B-B14F-4D97-AF65-F5344CB8AC3E}">
        <p14:creationId xmlns:p14="http://schemas.microsoft.com/office/powerpoint/2010/main" val="2140610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up)">
                                      <p:cBhvr>
                                        <p:cTn id="7" dur="500"/>
                                        <p:tgtEl>
                                          <p:spTgt spid="44034"/>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59106"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59111"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graphicFrame>
        <p:nvGraphicFramePr>
          <p:cNvPr id="20535" name="Group 55"/>
          <p:cNvGraphicFramePr>
            <a:graphicFrameLocks noGrp="1"/>
          </p:cNvGraphicFramePr>
          <p:nvPr>
            <p:ph sz="half" idx="2"/>
          </p:nvPr>
        </p:nvGraphicFramePr>
        <p:xfrm>
          <a:off x="304800" y="1295400"/>
          <a:ext cx="8610600" cy="4528301"/>
        </p:xfrm>
        <a:graphic>
          <a:graphicData uri="http://schemas.openxmlformats.org/drawingml/2006/table">
            <a:tbl>
              <a:tblPr/>
              <a:tblGrid>
                <a:gridCol w="1812925">
                  <a:extLst>
                    <a:ext uri="{9D8B030D-6E8A-4147-A177-3AD203B41FA5}">
                      <a16:colId xmlns:a16="http://schemas.microsoft.com/office/drawing/2014/main" val="20000"/>
                    </a:ext>
                  </a:extLst>
                </a:gridCol>
                <a:gridCol w="1323975">
                  <a:extLst>
                    <a:ext uri="{9D8B030D-6E8A-4147-A177-3AD203B41FA5}">
                      <a16:colId xmlns:a16="http://schemas.microsoft.com/office/drawing/2014/main" val="20001"/>
                    </a:ext>
                  </a:extLst>
                </a:gridCol>
                <a:gridCol w="1418332">
                  <a:extLst>
                    <a:ext uri="{9D8B030D-6E8A-4147-A177-3AD203B41FA5}">
                      <a16:colId xmlns:a16="http://schemas.microsoft.com/office/drawing/2014/main" val="20002"/>
                    </a:ext>
                  </a:extLst>
                </a:gridCol>
                <a:gridCol w="4055368">
                  <a:extLst>
                    <a:ext uri="{9D8B030D-6E8A-4147-A177-3AD203B41FA5}">
                      <a16:colId xmlns:a16="http://schemas.microsoft.com/office/drawing/2014/main" val="20003"/>
                    </a:ext>
                  </a:extLst>
                </a:gridCol>
              </a:tblGrid>
              <a:tr h="76052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a:ea typeface="ＭＳ Ｐゴシック" charset="0"/>
                          <a:cs typeface="Arial"/>
                        </a:rPr>
                        <a:t>التسلسل و الحجم</a:t>
                      </a:r>
                      <a:endParaRPr kumimoji="0" lang="en-US" sz="18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a:ea typeface="ＭＳ Ｐゴシック" charset="0"/>
                          <a:cs typeface="Arial"/>
                        </a:rPr>
                        <a:t>التاريخ</a:t>
                      </a:r>
                      <a:endParaRPr kumimoji="0" lang="en-US" sz="18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a:ea typeface="ＭＳ Ｐゴシック" charset="0"/>
                          <a:cs typeface="Arial"/>
                        </a:rPr>
                        <a:t>ملك</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a:ea typeface="ＭＳ Ｐゴシック" charset="0"/>
                          <a:cs typeface="Arial"/>
                        </a:rPr>
                        <a:t>يهوذا</a:t>
                      </a:r>
                      <a:endParaRPr kumimoji="0" lang="en-US" sz="18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a:ea typeface="ＭＳ Ｐゴシック" charset="0"/>
                          <a:cs typeface="Arial"/>
                        </a:rPr>
                        <a:t>المسبيين الرئيسيين</a:t>
                      </a:r>
                      <a:endParaRPr kumimoji="0" lang="en-US" sz="18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extLst>
                  <a:ext uri="{0D108BD9-81ED-4DB2-BD59-A6C34878D82A}">
                    <a16:rowId xmlns:a16="http://schemas.microsoft.com/office/drawing/2014/main" val="10000"/>
                  </a:ext>
                </a:extLst>
              </a:tr>
              <a:tr h="60651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1. جزئي</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605 ق.م</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يهوياقيم</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دانيال و أصدقائه الثلاثة و نبلاء آخرين و ملكيين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(دا 1: 3)</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2. متوسط</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598 ق.م</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يهوياقيم</a:t>
                      </a:r>
                      <a:endParaRPr kumimoji="0" lang="en-US" sz="16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3023 شخص</a:t>
                      </a:r>
                      <a:endParaRPr kumimoji="0" lang="en-US" sz="16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a:t>
                      </a:r>
                      <a:r>
                        <a:rPr kumimoji="0" lang="ar-JO" sz="1600" b="1" i="0" u="none" strike="noStrike" cap="none" normalizeH="0" baseline="0" dirty="0">
                          <a:ln>
                            <a:noFill/>
                          </a:ln>
                          <a:solidFill>
                            <a:schemeClr val="tx1"/>
                          </a:solidFill>
                          <a:effectLst/>
                          <a:latin typeface="Arial"/>
                          <a:ea typeface="ＭＳ Ｐゴシック" charset="0"/>
                          <a:cs typeface="Arial"/>
                        </a:rPr>
                        <a:t>إر 52: 28</a:t>
                      </a:r>
                      <a:r>
                        <a:rPr kumimoji="0" lang="en-US" sz="1600" b="1" i="0" u="none" strike="noStrike" cap="none" normalizeH="0" baseline="0" dirty="0">
                          <a:ln>
                            <a:noFill/>
                          </a:ln>
                          <a:solidFill>
                            <a:schemeClr val="tx1"/>
                          </a:solidFill>
                          <a:effectLst/>
                          <a:latin typeface="Arial"/>
                          <a:ea typeface="ＭＳ Ｐゴシック" charset="0"/>
                          <a:cs typeface="Arial"/>
                        </a:rPr>
                        <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3. كلي</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597 ق.م</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يهوياكين</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10000 (يهوياكين، حزقيال، مردخاي)</a:t>
                      </a:r>
                      <a:endParaRPr kumimoji="0" lang="en-US" sz="16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(2 مل 24: 12ب، حز 1: 2، أس 2: 6)</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4. جزئي</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587 ق.م</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صدقيا</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832 شخص</a:t>
                      </a:r>
                      <a:endParaRPr kumimoji="0" lang="en-US" sz="16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a:t>
                      </a:r>
                      <a:r>
                        <a:rPr kumimoji="0" lang="ar-JO" sz="1600" b="1" i="0" u="none" strike="noStrike" cap="none" normalizeH="0" baseline="0" dirty="0">
                          <a:ln>
                            <a:noFill/>
                          </a:ln>
                          <a:solidFill>
                            <a:schemeClr val="tx1"/>
                          </a:solidFill>
                          <a:effectLst/>
                          <a:latin typeface="Arial"/>
                          <a:ea typeface="ＭＳ Ｐゴシック" charset="0"/>
                          <a:cs typeface="Arial"/>
                        </a:rPr>
                        <a:t>إر 52: 29</a:t>
                      </a:r>
                      <a:r>
                        <a:rPr kumimoji="0" lang="en-US" sz="1600" b="1" i="0" u="none" strike="noStrike" cap="none" normalizeH="0" baseline="0" dirty="0">
                          <a:ln>
                            <a:noFill/>
                          </a:ln>
                          <a:solidFill>
                            <a:schemeClr val="tx1"/>
                          </a:solidFill>
                          <a:effectLst/>
                          <a:latin typeface="Arial"/>
                          <a:ea typeface="ＭＳ Ｐゴシック" charset="0"/>
                          <a:cs typeface="Arial"/>
                        </a:rPr>
                        <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5. كلي</a:t>
                      </a:r>
                      <a:endParaRPr kumimoji="0" lang="en-US" sz="16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a:t>
                      </a:r>
                      <a:r>
                        <a:rPr kumimoji="0" lang="ar-JO" sz="1600" b="1" i="0" u="none" strike="noStrike" cap="none" normalizeH="0" baseline="0" dirty="0">
                          <a:ln>
                            <a:noFill/>
                          </a:ln>
                          <a:solidFill>
                            <a:schemeClr val="tx1"/>
                          </a:solidFill>
                          <a:effectLst/>
                          <a:latin typeface="Arial"/>
                          <a:ea typeface="ＭＳ Ｐゴシック" charset="0"/>
                          <a:cs typeface="Arial"/>
                        </a:rPr>
                        <a:t>دمار الهيكل</a:t>
                      </a:r>
                      <a:r>
                        <a:rPr kumimoji="0" lang="en-US" sz="1600" b="1" i="0" u="none" strike="noStrike" cap="none" normalizeH="0" baseline="0" dirty="0">
                          <a:ln>
                            <a:noFill/>
                          </a:ln>
                          <a:solidFill>
                            <a:schemeClr val="tx1"/>
                          </a:solidFill>
                          <a:effectLst/>
                          <a:latin typeface="Arial"/>
                          <a:ea typeface="ＭＳ Ｐゴシック" charset="0"/>
                          <a:cs typeface="Arial"/>
                        </a:rPr>
                        <a:t>)</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586 ق.م</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صدقيا</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10400 شخص</a:t>
                      </a:r>
                      <a:endParaRPr kumimoji="0" lang="en-US" sz="16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a:t>
                      </a:r>
                      <a:r>
                        <a:rPr kumimoji="0" lang="ar-JO" sz="1600" b="1" i="0" u="none" strike="noStrike" cap="none" normalizeH="0" baseline="0" dirty="0">
                          <a:ln>
                            <a:noFill/>
                          </a:ln>
                          <a:solidFill>
                            <a:schemeClr val="tx1"/>
                          </a:solidFill>
                          <a:effectLst/>
                          <a:latin typeface="Arial"/>
                          <a:ea typeface="ＭＳ Ｐゴシック" charset="0"/>
                          <a:cs typeface="Arial"/>
                        </a:rPr>
                        <a:t>2 مل 25: 11</a:t>
                      </a:r>
                      <a:r>
                        <a:rPr kumimoji="0" lang="en-US" sz="1600" b="1" i="0" u="none" strike="noStrike" cap="none" normalizeH="0" baseline="0" dirty="0">
                          <a:ln>
                            <a:noFill/>
                          </a:ln>
                          <a:solidFill>
                            <a:schemeClr val="tx1"/>
                          </a:solidFill>
                          <a:effectLst/>
                          <a:latin typeface="Arial"/>
                          <a:ea typeface="ＭＳ Ｐゴシック" charset="0"/>
                          <a:cs typeface="Arial"/>
                        </a:rPr>
                        <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6. جزئي</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582 ق.م</a:t>
                      </a:r>
                      <a:endParaRPr kumimoji="0" lang="en-US" sz="1600" b="1" i="0" u="none" strike="noStrike" cap="none" normalizeH="0" baseline="0" dirty="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a:ea typeface="ＭＳ Ｐゴシック" charset="0"/>
                          <a:cs typeface="Arial"/>
                        </a:rPr>
                        <a:t>745 شخص</a:t>
                      </a:r>
                      <a:endParaRPr kumimoji="0" lang="en-US" sz="16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a:t>
                      </a:r>
                      <a:r>
                        <a:rPr kumimoji="0" lang="ar-JO" sz="1600" b="1" i="0" u="none" strike="noStrike" cap="none" normalizeH="0" baseline="0" dirty="0">
                          <a:ln>
                            <a:noFill/>
                          </a:ln>
                          <a:solidFill>
                            <a:schemeClr val="tx1"/>
                          </a:solidFill>
                          <a:effectLst/>
                          <a:latin typeface="Arial"/>
                          <a:ea typeface="ＭＳ Ｐゴシック" charset="0"/>
                          <a:cs typeface="Arial"/>
                        </a:rPr>
                        <a:t>إر 52: 30</a:t>
                      </a:r>
                      <a:r>
                        <a:rPr kumimoji="0" lang="en-US" sz="1600" b="1" i="0" u="none" strike="noStrike" cap="none" normalizeH="0" baseline="0" dirty="0">
                          <a:ln>
                            <a:noFill/>
                          </a:ln>
                          <a:solidFill>
                            <a:schemeClr val="tx1"/>
                          </a:solidFill>
                          <a:effectLst/>
                          <a:latin typeface="Arial"/>
                          <a:ea typeface="ＭＳ Ｐゴシック" charset="0"/>
                          <a:cs typeface="Arial"/>
                        </a:rPr>
                        <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59154" name="Line 51"/>
          <p:cNvSpPr>
            <a:spLocks noChangeShapeType="1"/>
          </p:cNvSpPr>
          <p:nvPr/>
        </p:nvSpPr>
        <p:spPr bwMode="auto">
          <a:xfrm>
            <a:off x="4495800" y="914400"/>
            <a:ext cx="388620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0532" name="Text Box 52"/>
          <p:cNvSpPr txBox="1">
            <a:spLocks noChangeArrowheads="1"/>
          </p:cNvSpPr>
          <p:nvPr/>
        </p:nvSpPr>
        <p:spPr bwMode="auto">
          <a:xfrm>
            <a:off x="304800" y="838200"/>
            <a:ext cx="32766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2000" b="1" i="1" u="sng" dirty="0">
                <a:solidFill>
                  <a:srgbClr val="000000"/>
                </a:solidFill>
                <a:effectLst>
                  <a:outerShdw blurRad="38100" dist="38100" dir="2700000" algn="tl">
                    <a:srgbClr val="DDDDDD"/>
                  </a:outerShdw>
                </a:effectLst>
                <a:latin typeface="Arial" charset="0"/>
              </a:rPr>
              <a:t>ملخص السبي</a:t>
            </a:r>
            <a:endParaRPr lang="en-US" sz="2000" b="1" i="1" u="sng" dirty="0">
              <a:solidFill>
                <a:srgbClr val="000000"/>
              </a:solidFill>
              <a:effectLst>
                <a:outerShdw blurRad="38100" dist="38100" dir="2700000" algn="tl">
                  <a:srgbClr val="DDDDDD"/>
                </a:outerShdw>
              </a:effectLst>
              <a:latin typeface="Arial" charset="0"/>
            </a:endParaRPr>
          </a:p>
        </p:txBody>
      </p:sp>
      <p:sp>
        <p:nvSpPr>
          <p:cNvPr id="559156" name="Text Box 56"/>
          <p:cNvSpPr txBox="1">
            <a:spLocks noChangeArrowheads="1"/>
          </p:cNvSpPr>
          <p:nvPr/>
        </p:nvSpPr>
        <p:spPr bwMode="auto">
          <a:xfrm>
            <a:off x="8439311" y="-26988"/>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cs typeface="Arial" charset="0"/>
              </a:rPr>
              <a:t>142</a:t>
            </a:r>
            <a:endParaRPr lang="en-US" b="1" dirty="0">
              <a:solidFill>
                <a:srgbClr val="000000"/>
              </a:solidFill>
              <a:cs typeface="Arial" charset="0"/>
            </a:endParaRPr>
          </a:p>
          <a:p>
            <a:pPr algn="ctr" defTabSz="914400" eaLnBrk="0" fontAlgn="base" hangingPunct="0">
              <a:spcBef>
                <a:spcPct val="0"/>
              </a:spcBef>
              <a:spcAft>
                <a:spcPct val="0"/>
              </a:spcAft>
            </a:pPr>
            <a:r>
              <a:rPr lang="ar-JO" b="1" dirty="0">
                <a:solidFill>
                  <a:srgbClr val="000000"/>
                </a:solidFill>
                <a:cs typeface="Arial" charset="0"/>
              </a:rPr>
              <a:t>492</a:t>
            </a:r>
            <a:endParaRPr lang="en-US" b="1" dirty="0">
              <a:solidFill>
                <a:srgbClr val="000000"/>
              </a:solidFill>
              <a:cs typeface="Arial" charset="0"/>
            </a:endParaRPr>
          </a:p>
        </p:txBody>
      </p:sp>
      <p:sp>
        <p:nvSpPr>
          <p:cNvPr id="20537" name="Oval 57"/>
          <p:cNvSpPr>
            <a:spLocks noChangeArrowheads="1"/>
          </p:cNvSpPr>
          <p:nvPr/>
        </p:nvSpPr>
        <p:spPr bwMode="auto">
          <a:xfrm>
            <a:off x="2286000" y="1981200"/>
            <a:ext cx="1066800" cy="4572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538" name="Oval 58"/>
          <p:cNvSpPr>
            <a:spLocks noChangeArrowheads="1"/>
          </p:cNvSpPr>
          <p:nvPr/>
        </p:nvSpPr>
        <p:spPr bwMode="auto">
          <a:xfrm>
            <a:off x="2209800" y="3276600"/>
            <a:ext cx="1066800" cy="4572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539" name="Oval 59"/>
          <p:cNvSpPr>
            <a:spLocks noChangeArrowheads="1"/>
          </p:cNvSpPr>
          <p:nvPr/>
        </p:nvSpPr>
        <p:spPr bwMode="auto">
          <a:xfrm>
            <a:off x="2209800" y="4495800"/>
            <a:ext cx="1066800" cy="4572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Title 1">
            <a:extLst>
              <a:ext uri="{FF2B5EF4-FFF2-40B4-BE49-F238E27FC236}">
                <a16:creationId xmlns:a16="http://schemas.microsoft.com/office/drawing/2014/main" id="{AAFEA04B-3AFA-40BA-D709-097E25244851}"/>
              </a:ext>
            </a:extLst>
          </p:cNvPr>
          <p:cNvSpPr>
            <a:spLocks noGrp="1"/>
          </p:cNvSpPr>
          <p:nvPr>
            <p:ph type="title"/>
          </p:nvPr>
        </p:nvSpPr>
        <p:spPr>
          <a:xfrm>
            <a:off x="6511" y="26068"/>
            <a:ext cx="8432800" cy="830996"/>
          </a:xfrm>
        </p:spPr>
        <p:txBody>
          <a:bodyPr/>
          <a:lstStyle/>
          <a:p>
            <a:pPr algn="r"/>
            <a:r>
              <a:rPr lang="ar-SA" sz="4800" b="1" dirty="0"/>
              <a:t>الترحيلات البابلية ليهوذا</a:t>
            </a:r>
            <a:endParaRPr lang="en-US" sz="4800" b="1" dirty="0"/>
          </a:p>
        </p:txBody>
      </p:sp>
      <p:sp>
        <p:nvSpPr>
          <p:cNvPr id="21" name="Text Box 52">
            <a:extLst>
              <a:ext uri="{FF2B5EF4-FFF2-40B4-BE49-F238E27FC236}">
                <a16:creationId xmlns:a16="http://schemas.microsoft.com/office/drawing/2014/main" id="{5AE33854-6B85-2098-F43D-97C2D8D56DED}"/>
              </a:ext>
            </a:extLst>
          </p:cNvPr>
          <p:cNvSpPr txBox="1">
            <a:spLocks noChangeArrowheads="1"/>
          </p:cNvSpPr>
          <p:nvPr/>
        </p:nvSpPr>
        <p:spPr bwMode="auto">
          <a:xfrm>
            <a:off x="163287" y="6264020"/>
            <a:ext cx="2683782" cy="369332"/>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SA" sz="1800" b="1" dirty="0">
                <a:solidFill>
                  <a:srgbClr val="C00000"/>
                </a:solidFill>
                <a:effectLst>
                  <a:outerShdw blurRad="50800" dist="38100" dir="2700000" algn="tl" rotWithShape="0">
                    <a:schemeClr val="bg1">
                      <a:alpha val="61000"/>
                    </a:schemeClr>
                  </a:outerShdw>
                </a:effectLst>
                <a:latin typeface="Arial" charset="0"/>
              </a:rPr>
              <a:t>قبل السبي (قبل 605 ق.م)</a:t>
            </a:r>
            <a:endParaRPr lang="en-US" sz="1800" b="1" dirty="0">
              <a:solidFill>
                <a:srgbClr val="C00000"/>
              </a:solidFill>
              <a:effectLst>
                <a:outerShdw blurRad="50800" dist="38100" dir="2700000" algn="tl" rotWithShape="0">
                  <a:schemeClr val="bg1">
                    <a:alpha val="61000"/>
                  </a:schemeClr>
                </a:outerShdw>
              </a:effectLst>
              <a:latin typeface="Arial" charset="0"/>
            </a:endParaRPr>
          </a:p>
        </p:txBody>
      </p:sp>
      <p:sp>
        <p:nvSpPr>
          <p:cNvPr id="22" name="Text Box 52">
            <a:extLst>
              <a:ext uri="{FF2B5EF4-FFF2-40B4-BE49-F238E27FC236}">
                <a16:creationId xmlns:a16="http://schemas.microsoft.com/office/drawing/2014/main" id="{0331BB6C-B5BE-9519-DF6A-D277C8B238A1}"/>
              </a:ext>
            </a:extLst>
          </p:cNvPr>
          <p:cNvSpPr txBox="1">
            <a:spLocks noChangeArrowheads="1"/>
          </p:cNvSpPr>
          <p:nvPr/>
        </p:nvSpPr>
        <p:spPr bwMode="auto">
          <a:xfrm>
            <a:off x="2833914" y="6264020"/>
            <a:ext cx="2881085" cy="369332"/>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SA" sz="1800" b="1" dirty="0">
                <a:solidFill>
                  <a:srgbClr val="C00000"/>
                </a:solidFill>
                <a:effectLst>
                  <a:outerShdw blurRad="50800" dist="38100" dir="2700000" algn="tl" rotWithShape="0">
                    <a:schemeClr val="bg1">
                      <a:alpha val="61000"/>
                    </a:schemeClr>
                  </a:outerShdw>
                </a:effectLst>
                <a:latin typeface="Arial" charset="0"/>
              </a:rPr>
              <a:t>خلال السبي (605-538 ق.م)</a:t>
            </a:r>
            <a:endParaRPr lang="en-US" sz="1800" b="1" dirty="0">
              <a:solidFill>
                <a:srgbClr val="C00000"/>
              </a:solidFill>
              <a:effectLst>
                <a:outerShdw blurRad="50800" dist="38100" dir="2700000" algn="tl" rotWithShape="0">
                  <a:schemeClr val="bg1">
                    <a:alpha val="61000"/>
                  </a:schemeClr>
                </a:outerShdw>
              </a:effectLst>
              <a:latin typeface="Arial" charset="0"/>
            </a:endParaRPr>
          </a:p>
        </p:txBody>
      </p:sp>
      <p:sp>
        <p:nvSpPr>
          <p:cNvPr id="23" name="Text Box 52">
            <a:extLst>
              <a:ext uri="{FF2B5EF4-FFF2-40B4-BE49-F238E27FC236}">
                <a16:creationId xmlns:a16="http://schemas.microsoft.com/office/drawing/2014/main" id="{EA36A2F2-EEF3-C95D-3931-AC975656526D}"/>
              </a:ext>
            </a:extLst>
          </p:cNvPr>
          <p:cNvSpPr txBox="1">
            <a:spLocks noChangeArrowheads="1"/>
          </p:cNvSpPr>
          <p:nvPr/>
        </p:nvSpPr>
        <p:spPr bwMode="auto">
          <a:xfrm>
            <a:off x="5715000" y="6264020"/>
            <a:ext cx="2783113" cy="369332"/>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SA" sz="1800" b="1" dirty="0">
                <a:solidFill>
                  <a:srgbClr val="C00000"/>
                </a:solidFill>
                <a:effectLst>
                  <a:outerShdw blurRad="50800" dist="38100" dir="2700000" algn="tl" rotWithShape="0">
                    <a:schemeClr val="bg1">
                      <a:alpha val="61000"/>
                    </a:schemeClr>
                  </a:outerShdw>
                </a:effectLst>
                <a:latin typeface="Arial" charset="0"/>
              </a:rPr>
              <a:t>لعد السبي (ما بعد 538 ق.م)</a:t>
            </a:r>
            <a:endParaRPr lang="en-US" sz="1800" b="1" dirty="0">
              <a:solidFill>
                <a:srgbClr val="C00000"/>
              </a:solidFill>
              <a:effectLst>
                <a:outerShdw blurRad="50800" dist="38100" dir="2700000" algn="tl" rotWithShape="0">
                  <a:schemeClr val="bg1">
                    <a:alpha val="61000"/>
                  </a:schemeClr>
                </a:outerShdw>
              </a:effectLst>
              <a:latin typeface="Arial" charset="0"/>
            </a:endParaRPr>
          </a:p>
        </p:txBody>
      </p:sp>
    </p:spTree>
    <p:extLst>
      <p:ext uri="{BB962C8B-B14F-4D97-AF65-F5344CB8AC3E}">
        <p14:creationId xmlns:p14="http://schemas.microsoft.com/office/powerpoint/2010/main" val="3186764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205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15" presetClass="entr" presetSubtype="182" fill="hold" grpId="0" nodeType="clickEffect">
                                  <p:stCondLst>
                                    <p:cond delay="0"/>
                                  </p:stCondLst>
                                  <p:childTnLst>
                                    <p:set>
                                      <p:cBhvr>
                                        <p:cTn id="10" dur="1" fill="hold">
                                          <p:stCondLst>
                                            <p:cond delay="499"/>
                                          </p:stCondLst>
                                        </p:cTn>
                                        <p:tgtEl>
                                          <p:spTgt spid="205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15" presetClass="entr" presetSubtype="182" fill="hold" grpId="0" nodeType="clickEffect">
                                  <p:stCondLst>
                                    <p:cond delay="0"/>
                                  </p:stCondLst>
                                  <p:childTnLst>
                                    <p:set>
                                      <p:cBhvr>
                                        <p:cTn id="14" dur="1" fill="hold">
                                          <p:stCondLst>
                                            <p:cond delay="499"/>
                                          </p:stCondLst>
                                        </p:cTn>
                                        <p:tgtEl>
                                          <p:spTgt spid="20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7" grpId="0" animBg="1"/>
      <p:bldP spid="20538" grpId="0" animBg="1"/>
      <p:bldP spid="2053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5" name="Picture 3" descr="Jewish Populations 1948-201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2550"/>
            <a:ext cx="9144000" cy="677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2946" name="Title 1"/>
          <p:cNvSpPr txBox="1">
            <a:spLocks/>
          </p:cNvSpPr>
          <p:nvPr/>
        </p:nvSpPr>
        <p:spPr bwMode="auto">
          <a:xfrm>
            <a:off x="323850" y="5373688"/>
            <a:ext cx="647700"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800" b="1" dirty="0">
                <a:solidFill>
                  <a:srgbClr val="000000"/>
                </a:solidFill>
                <a:cs typeface="Arial" charset="0"/>
              </a:rPr>
              <a:t>2</a:t>
            </a:r>
            <a:endParaRPr lang="en-US" sz="2800" b="1" dirty="0">
              <a:solidFill>
                <a:srgbClr val="000000"/>
              </a:solidFill>
              <a:cs typeface="Arial" charset="0"/>
            </a:endParaRPr>
          </a:p>
        </p:txBody>
      </p:sp>
      <p:sp>
        <p:nvSpPr>
          <p:cNvPr id="722947" name="Title 1"/>
          <p:cNvSpPr txBox="1">
            <a:spLocks/>
          </p:cNvSpPr>
          <p:nvPr/>
        </p:nvSpPr>
        <p:spPr bwMode="auto">
          <a:xfrm rot="-5400000">
            <a:off x="-2939256" y="3523456"/>
            <a:ext cx="6237287" cy="43180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800" b="1" dirty="0">
                <a:solidFill>
                  <a:srgbClr val="000000"/>
                </a:solidFill>
                <a:cs typeface="Arial" charset="0"/>
              </a:rPr>
              <a:t>مليون</a:t>
            </a:r>
            <a:endParaRPr lang="en-US" sz="2800" b="1" dirty="0">
              <a:solidFill>
                <a:srgbClr val="000000"/>
              </a:solidFill>
              <a:cs typeface="Arial" charset="0"/>
            </a:endParaRPr>
          </a:p>
        </p:txBody>
      </p:sp>
      <p:sp>
        <p:nvSpPr>
          <p:cNvPr id="722948" name="Title 1"/>
          <p:cNvSpPr txBox="1">
            <a:spLocks/>
          </p:cNvSpPr>
          <p:nvPr/>
        </p:nvSpPr>
        <p:spPr bwMode="auto">
          <a:xfrm>
            <a:off x="323850" y="4568825"/>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800" b="1" dirty="0">
                <a:solidFill>
                  <a:srgbClr val="000000"/>
                </a:solidFill>
                <a:cs typeface="Arial" charset="0"/>
              </a:rPr>
              <a:t>4</a:t>
            </a:r>
            <a:endParaRPr lang="en-US" sz="2800" b="1" dirty="0">
              <a:solidFill>
                <a:srgbClr val="000000"/>
              </a:solidFill>
              <a:cs typeface="Arial" charset="0"/>
            </a:endParaRPr>
          </a:p>
        </p:txBody>
      </p:sp>
      <p:sp>
        <p:nvSpPr>
          <p:cNvPr id="722949" name="Title 1"/>
          <p:cNvSpPr txBox="1">
            <a:spLocks/>
          </p:cNvSpPr>
          <p:nvPr/>
        </p:nvSpPr>
        <p:spPr bwMode="auto">
          <a:xfrm>
            <a:off x="323850" y="3765550"/>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800" b="1" dirty="0">
                <a:solidFill>
                  <a:srgbClr val="000000"/>
                </a:solidFill>
                <a:cs typeface="Arial" charset="0"/>
              </a:rPr>
              <a:t>6</a:t>
            </a:r>
            <a:endParaRPr lang="en-US" sz="2800" b="1" dirty="0">
              <a:solidFill>
                <a:srgbClr val="000000"/>
              </a:solidFill>
              <a:cs typeface="Arial" charset="0"/>
            </a:endParaRPr>
          </a:p>
        </p:txBody>
      </p:sp>
      <p:sp>
        <p:nvSpPr>
          <p:cNvPr id="722950" name="Title 1"/>
          <p:cNvSpPr txBox="1">
            <a:spLocks/>
          </p:cNvSpPr>
          <p:nvPr/>
        </p:nvSpPr>
        <p:spPr bwMode="auto">
          <a:xfrm>
            <a:off x="323850" y="2960688"/>
            <a:ext cx="647700"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800" b="1" dirty="0">
                <a:solidFill>
                  <a:srgbClr val="000000"/>
                </a:solidFill>
                <a:cs typeface="Arial" charset="0"/>
              </a:rPr>
              <a:t>8</a:t>
            </a:r>
            <a:endParaRPr lang="en-US" sz="2800" b="1" dirty="0">
              <a:solidFill>
                <a:srgbClr val="000000"/>
              </a:solidFill>
              <a:cs typeface="Arial" charset="0"/>
            </a:endParaRPr>
          </a:p>
        </p:txBody>
      </p:sp>
      <p:sp>
        <p:nvSpPr>
          <p:cNvPr id="722951" name="Title 1"/>
          <p:cNvSpPr txBox="1">
            <a:spLocks/>
          </p:cNvSpPr>
          <p:nvPr/>
        </p:nvSpPr>
        <p:spPr bwMode="auto">
          <a:xfrm>
            <a:off x="323850" y="2157413"/>
            <a:ext cx="647700"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800" b="1" dirty="0">
                <a:solidFill>
                  <a:srgbClr val="000000"/>
                </a:solidFill>
                <a:cs typeface="Arial" charset="0"/>
              </a:rPr>
              <a:t>10</a:t>
            </a:r>
            <a:endParaRPr lang="en-US" sz="2800" b="1" dirty="0">
              <a:solidFill>
                <a:srgbClr val="000000"/>
              </a:solidFill>
              <a:cs typeface="Arial" charset="0"/>
            </a:endParaRPr>
          </a:p>
        </p:txBody>
      </p:sp>
      <p:sp>
        <p:nvSpPr>
          <p:cNvPr id="722952" name="Title 1"/>
          <p:cNvSpPr txBox="1">
            <a:spLocks/>
          </p:cNvSpPr>
          <p:nvPr/>
        </p:nvSpPr>
        <p:spPr bwMode="auto">
          <a:xfrm>
            <a:off x="323850" y="1352550"/>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800" b="1" dirty="0">
                <a:solidFill>
                  <a:srgbClr val="000000"/>
                </a:solidFill>
                <a:cs typeface="Arial" charset="0"/>
              </a:rPr>
              <a:t>12</a:t>
            </a:r>
            <a:endParaRPr lang="en-US" sz="2800" b="1" dirty="0">
              <a:solidFill>
                <a:srgbClr val="000000"/>
              </a:solidFill>
              <a:cs typeface="Arial" charset="0"/>
            </a:endParaRPr>
          </a:p>
        </p:txBody>
      </p:sp>
      <p:sp>
        <p:nvSpPr>
          <p:cNvPr id="722953" name="Title 1"/>
          <p:cNvSpPr txBox="1">
            <a:spLocks/>
          </p:cNvSpPr>
          <p:nvPr/>
        </p:nvSpPr>
        <p:spPr bwMode="auto">
          <a:xfrm>
            <a:off x="323850" y="549275"/>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800" b="1" dirty="0">
                <a:solidFill>
                  <a:srgbClr val="000000"/>
                </a:solidFill>
                <a:cs typeface="Arial" charset="0"/>
              </a:rPr>
              <a:t>14</a:t>
            </a:r>
            <a:endParaRPr lang="en-US" sz="2800" b="1" dirty="0">
              <a:solidFill>
                <a:srgbClr val="000000"/>
              </a:solidFill>
              <a:cs typeface="Arial" charset="0"/>
            </a:endParaRPr>
          </a:p>
        </p:txBody>
      </p:sp>
      <p:sp>
        <p:nvSpPr>
          <p:cNvPr id="722954" name="Title 1"/>
          <p:cNvSpPr>
            <a:spLocks noGrp="1"/>
          </p:cNvSpPr>
          <p:nvPr>
            <p:ph type="title"/>
          </p:nvPr>
        </p:nvSpPr>
        <p:spPr>
          <a:xfrm>
            <a:off x="-6350" y="12700"/>
            <a:ext cx="9150350" cy="649288"/>
          </a:xfrm>
          <a:solidFill>
            <a:schemeClr val="tx1"/>
          </a:solidFill>
        </p:spPr>
        <p:txBody>
          <a:bodyPr/>
          <a:lstStyle/>
          <a:p>
            <a:r>
              <a:rPr lang="ar-JO" sz="2800" b="1" dirty="0"/>
              <a:t>السكان اليهود حسب المناطق الرئيسية (1948-2012)</a:t>
            </a:r>
            <a:endParaRPr lang="en-US" sz="2800" b="1" dirty="0">
              <a:latin typeface="Arial" charset="0"/>
              <a:ea typeface="ＭＳ Ｐゴシック" charset="0"/>
            </a:endParaRPr>
          </a:p>
        </p:txBody>
      </p:sp>
      <p:sp>
        <p:nvSpPr>
          <p:cNvPr id="722955" name="Title 1"/>
          <p:cNvSpPr txBox="1">
            <a:spLocks/>
          </p:cNvSpPr>
          <p:nvPr/>
        </p:nvSpPr>
        <p:spPr bwMode="auto">
          <a:xfrm>
            <a:off x="323850" y="6092825"/>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800" b="1" dirty="0">
                <a:solidFill>
                  <a:srgbClr val="000000"/>
                </a:solidFill>
                <a:cs typeface="Arial" charset="0"/>
              </a:rPr>
              <a:t>0</a:t>
            </a:r>
            <a:endParaRPr lang="en-US" sz="2800" b="1" dirty="0">
              <a:solidFill>
                <a:srgbClr val="000000"/>
              </a:solidFill>
              <a:cs typeface="Arial" charset="0"/>
            </a:endParaRPr>
          </a:p>
        </p:txBody>
      </p:sp>
      <p:sp>
        <p:nvSpPr>
          <p:cNvPr id="722956" name="Title 1"/>
          <p:cNvSpPr txBox="1">
            <a:spLocks/>
          </p:cNvSpPr>
          <p:nvPr/>
        </p:nvSpPr>
        <p:spPr bwMode="auto">
          <a:xfrm>
            <a:off x="1187450" y="6473825"/>
            <a:ext cx="1152525"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cs typeface="Arial" charset="0"/>
              </a:rPr>
              <a:t>1948</a:t>
            </a:r>
            <a:endParaRPr lang="en-US" b="1" dirty="0">
              <a:solidFill>
                <a:srgbClr val="000000"/>
              </a:solidFill>
              <a:cs typeface="Arial" charset="0"/>
            </a:endParaRPr>
          </a:p>
        </p:txBody>
      </p:sp>
      <p:sp>
        <p:nvSpPr>
          <p:cNvPr id="722957" name="Title 1"/>
          <p:cNvSpPr txBox="1">
            <a:spLocks/>
          </p:cNvSpPr>
          <p:nvPr/>
        </p:nvSpPr>
        <p:spPr bwMode="auto">
          <a:xfrm>
            <a:off x="3311525" y="6473825"/>
            <a:ext cx="1152525"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cs typeface="Arial" charset="0"/>
              </a:rPr>
              <a:t>1970</a:t>
            </a:r>
            <a:endParaRPr lang="en-US" b="1" dirty="0">
              <a:solidFill>
                <a:srgbClr val="000000"/>
              </a:solidFill>
              <a:cs typeface="Arial" charset="0"/>
            </a:endParaRPr>
          </a:p>
        </p:txBody>
      </p:sp>
      <p:sp>
        <p:nvSpPr>
          <p:cNvPr id="722958" name="Title 1"/>
          <p:cNvSpPr txBox="1">
            <a:spLocks/>
          </p:cNvSpPr>
          <p:nvPr/>
        </p:nvSpPr>
        <p:spPr bwMode="auto">
          <a:xfrm>
            <a:off x="5435600" y="6473825"/>
            <a:ext cx="1152525"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cs typeface="Arial" charset="0"/>
              </a:rPr>
              <a:t>2012</a:t>
            </a:r>
            <a:endParaRPr lang="en-US" b="1" dirty="0">
              <a:solidFill>
                <a:srgbClr val="000000"/>
              </a:solidFill>
              <a:cs typeface="Arial" charset="0"/>
            </a:endParaRPr>
          </a:p>
        </p:txBody>
      </p:sp>
      <p:sp>
        <p:nvSpPr>
          <p:cNvPr id="722959" name="Title 1"/>
          <p:cNvSpPr txBox="1">
            <a:spLocks/>
          </p:cNvSpPr>
          <p:nvPr/>
        </p:nvSpPr>
        <p:spPr bwMode="auto">
          <a:xfrm>
            <a:off x="7164388" y="609282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cs typeface="Arial" charset="0"/>
              </a:rPr>
              <a:t>إسرائيل</a:t>
            </a:r>
            <a:endParaRPr lang="en-US" sz="2000" b="1" dirty="0">
              <a:solidFill>
                <a:srgbClr val="000000"/>
              </a:solidFill>
              <a:cs typeface="Arial" charset="0"/>
            </a:endParaRPr>
          </a:p>
        </p:txBody>
      </p:sp>
      <p:sp>
        <p:nvSpPr>
          <p:cNvPr id="722960" name="Title 1"/>
          <p:cNvSpPr txBox="1">
            <a:spLocks/>
          </p:cNvSpPr>
          <p:nvPr/>
        </p:nvSpPr>
        <p:spPr bwMode="auto">
          <a:xfrm>
            <a:off x="7164388" y="555307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cs typeface="Arial" charset="0"/>
              </a:rPr>
              <a:t>غرب أوروبا</a:t>
            </a:r>
            <a:endParaRPr lang="en-US" sz="2000" b="1" dirty="0">
              <a:solidFill>
                <a:srgbClr val="000000"/>
              </a:solidFill>
              <a:cs typeface="Arial" charset="0"/>
            </a:endParaRPr>
          </a:p>
        </p:txBody>
      </p:sp>
      <p:sp>
        <p:nvSpPr>
          <p:cNvPr id="722961" name="Title 1"/>
          <p:cNvSpPr txBox="1">
            <a:spLocks/>
          </p:cNvSpPr>
          <p:nvPr/>
        </p:nvSpPr>
        <p:spPr bwMode="auto">
          <a:xfrm>
            <a:off x="7164388" y="501332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cs typeface="Arial" charset="0"/>
              </a:rPr>
              <a:t>شرق أوروبا</a:t>
            </a:r>
            <a:endParaRPr lang="en-US" sz="2000" b="1" dirty="0">
              <a:solidFill>
                <a:srgbClr val="000000"/>
              </a:solidFill>
              <a:cs typeface="Arial" charset="0"/>
            </a:endParaRPr>
          </a:p>
        </p:txBody>
      </p:sp>
      <p:sp>
        <p:nvSpPr>
          <p:cNvPr id="722962" name="Title 1"/>
          <p:cNvSpPr txBox="1">
            <a:spLocks/>
          </p:cNvSpPr>
          <p:nvPr/>
        </p:nvSpPr>
        <p:spPr bwMode="auto">
          <a:xfrm>
            <a:off x="7164388" y="447357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cs typeface="Arial" charset="0"/>
              </a:rPr>
              <a:t>سوفييت أوروبا</a:t>
            </a:r>
            <a:endParaRPr lang="en-US" sz="2000" b="1" dirty="0">
              <a:solidFill>
                <a:srgbClr val="000000"/>
              </a:solidFill>
              <a:cs typeface="Arial" charset="0"/>
            </a:endParaRPr>
          </a:p>
        </p:txBody>
      </p:sp>
      <p:sp>
        <p:nvSpPr>
          <p:cNvPr id="722963" name="Title 1"/>
          <p:cNvSpPr txBox="1">
            <a:spLocks/>
          </p:cNvSpPr>
          <p:nvPr/>
        </p:nvSpPr>
        <p:spPr bwMode="auto">
          <a:xfrm>
            <a:off x="7164388" y="3933825"/>
            <a:ext cx="1979612"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cs typeface="Arial" charset="0"/>
              </a:rPr>
              <a:t>سوفييت آسيا</a:t>
            </a:r>
            <a:endParaRPr lang="en-US" sz="2000" b="1" dirty="0">
              <a:solidFill>
                <a:srgbClr val="000000"/>
              </a:solidFill>
              <a:cs typeface="Arial" charset="0"/>
            </a:endParaRPr>
          </a:p>
        </p:txBody>
      </p:sp>
      <p:sp>
        <p:nvSpPr>
          <p:cNvPr id="722964" name="Title 1"/>
          <p:cNvSpPr txBox="1">
            <a:spLocks/>
          </p:cNvSpPr>
          <p:nvPr/>
        </p:nvSpPr>
        <p:spPr bwMode="auto">
          <a:xfrm>
            <a:off x="7164388" y="339248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cs typeface="Arial" charset="0"/>
              </a:rPr>
              <a:t>باقي آسيا</a:t>
            </a:r>
            <a:endParaRPr lang="en-US" sz="2000" b="1" dirty="0">
              <a:solidFill>
                <a:srgbClr val="000000"/>
              </a:solidFill>
              <a:cs typeface="Arial" charset="0"/>
            </a:endParaRPr>
          </a:p>
        </p:txBody>
      </p:sp>
      <p:sp>
        <p:nvSpPr>
          <p:cNvPr id="722965" name="Title 1"/>
          <p:cNvSpPr txBox="1">
            <a:spLocks/>
          </p:cNvSpPr>
          <p:nvPr/>
        </p:nvSpPr>
        <p:spPr bwMode="auto">
          <a:xfrm>
            <a:off x="7164388" y="285273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cs typeface="Arial" charset="0"/>
              </a:rPr>
              <a:t>شمال أفريقيا</a:t>
            </a:r>
            <a:endParaRPr lang="en-US" sz="2000" b="1" dirty="0">
              <a:solidFill>
                <a:srgbClr val="000000"/>
              </a:solidFill>
              <a:cs typeface="Arial" charset="0"/>
            </a:endParaRPr>
          </a:p>
        </p:txBody>
      </p:sp>
      <p:sp>
        <p:nvSpPr>
          <p:cNvPr id="722966" name="Title 1"/>
          <p:cNvSpPr txBox="1">
            <a:spLocks/>
          </p:cNvSpPr>
          <p:nvPr/>
        </p:nvSpPr>
        <p:spPr bwMode="auto">
          <a:xfrm>
            <a:off x="7164388" y="231298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cs typeface="Arial" charset="0"/>
              </a:rPr>
              <a:t>جنوب أفريقيا</a:t>
            </a:r>
            <a:endParaRPr lang="en-US" sz="2000" b="1" dirty="0">
              <a:solidFill>
                <a:srgbClr val="000000"/>
              </a:solidFill>
              <a:cs typeface="Arial" charset="0"/>
            </a:endParaRPr>
          </a:p>
        </p:txBody>
      </p:sp>
      <p:sp>
        <p:nvSpPr>
          <p:cNvPr id="722967" name="Title 1"/>
          <p:cNvSpPr txBox="1">
            <a:spLocks/>
          </p:cNvSpPr>
          <p:nvPr/>
        </p:nvSpPr>
        <p:spPr bwMode="auto">
          <a:xfrm>
            <a:off x="7164388" y="177323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cs typeface="Arial" charset="0"/>
              </a:rPr>
              <a:t>أمريكا الشمالية</a:t>
            </a:r>
            <a:endParaRPr lang="en-US" sz="2000" b="1" dirty="0">
              <a:solidFill>
                <a:srgbClr val="000000"/>
              </a:solidFill>
              <a:cs typeface="Arial" charset="0"/>
            </a:endParaRPr>
          </a:p>
        </p:txBody>
      </p:sp>
      <p:sp>
        <p:nvSpPr>
          <p:cNvPr id="722968" name="Title 1"/>
          <p:cNvSpPr txBox="1">
            <a:spLocks/>
          </p:cNvSpPr>
          <p:nvPr/>
        </p:nvSpPr>
        <p:spPr bwMode="auto">
          <a:xfrm>
            <a:off x="7164388" y="1233488"/>
            <a:ext cx="1979612"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cs typeface="Arial" charset="0"/>
              </a:rPr>
              <a:t>أمريكا اللاتينية</a:t>
            </a:r>
            <a:endParaRPr lang="en-US" sz="2000" b="1" dirty="0">
              <a:solidFill>
                <a:srgbClr val="000000"/>
              </a:solidFill>
              <a:cs typeface="Arial" charset="0"/>
            </a:endParaRPr>
          </a:p>
        </p:txBody>
      </p:sp>
      <p:sp>
        <p:nvSpPr>
          <p:cNvPr id="722969" name="Title 1"/>
          <p:cNvSpPr txBox="1">
            <a:spLocks/>
          </p:cNvSpPr>
          <p:nvPr/>
        </p:nvSpPr>
        <p:spPr bwMode="auto">
          <a:xfrm>
            <a:off x="7164388" y="692150"/>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cs typeface="Arial" charset="0"/>
              </a:rPr>
              <a:t>أوقيانوسيا</a:t>
            </a:r>
            <a:endParaRPr lang="en-US" sz="2000" b="1" dirty="0">
              <a:solidFill>
                <a:srgbClr val="000000"/>
              </a:solidFill>
              <a:cs typeface="Arial" charset="0"/>
            </a:endParaRPr>
          </a:p>
        </p:txBody>
      </p:sp>
      <p:grpSp>
        <p:nvGrpSpPr>
          <p:cNvPr id="30" name="Group 29"/>
          <p:cNvGrpSpPr>
            <a:grpSpLocks/>
          </p:cNvGrpSpPr>
          <p:nvPr/>
        </p:nvGrpSpPr>
        <p:grpSpPr bwMode="auto">
          <a:xfrm>
            <a:off x="971550" y="1844675"/>
            <a:ext cx="2087563" cy="4321175"/>
            <a:chOff x="971600" y="1844824"/>
            <a:chExt cx="2088232" cy="4320480"/>
          </a:xfrm>
        </p:grpSpPr>
        <p:sp>
          <p:nvSpPr>
            <p:cNvPr id="722979"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cs typeface="Arial" charset="0"/>
                </a:rPr>
                <a:t>11 مليون خارج إسرائيل</a:t>
              </a:r>
              <a:endParaRPr lang="en-US" b="1" dirty="0">
                <a:solidFill>
                  <a:srgbClr val="000000"/>
                </a:solidFill>
                <a:cs typeface="Arial" charset="0"/>
              </a:endParaRPr>
            </a:p>
          </p:txBody>
        </p:sp>
        <p:sp>
          <p:nvSpPr>
            <p:cNvPr id="29" name="Right Brace 28"/>
            <p:cNvSpPr/>
            <p:nvPr/>
          </p:nvSpPr>
          <p:spPr bwMode="auto">
            <a:xfrm>
              <a:off x="971600" y="1844824"/>
              <a:ext cx="576448"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defTabSz="914400" eaLnBrk="0" fontAlgn="base" hangingPunct="0">
                <a:spcBef>
                  <a:spcPct val="0"/>
                </a:spcBef>
                <a:spcAft>
                  <a:spcPct val="0"/>
                </a:spcAft>
                <a:defRPr/>
              </a:pPr>
              <a:endParaRPr lang="en-US" sz="1600">
                <a:solidFill>
                  <a:srgbClr val="000000"/>
                </a:solidFill>
                <a:latin typeface="Arial" pitchFamily="-108" charset="0"/>
                <a:ea typeface="ＭＳ Ｐゴシック" charset="0"/>
                <a:cs typeface="ＭＳ Ｐゴシック" charset="0"/>
              </a:endParaRPr>
            </a:p>
          </p:txBody>
        </p:sp>
      </p:grpSp>
      <p:grpSp>
        <p:nvGrpSpPr>
          <p:cNvPr id="31" name="Group 30"/>
          <p:cNvGrpSpPr>
            <a:grpSpLocks/>
          </p:cNvGrpSpPr>
          <p:nvPr/>
        </p:nvGrpSpPr>
        <p:grpSpPr bwMode="auto">
          <a:xfrm>
            <a:off x="2987675" y="1341438"/>
            <a:ext cx="2089150" cy="4103687"/>
            <a:chOff x="971600" y="1844824"/>
            <a:chExt cx="2088232" cy="4320480"/>
          </a:xfrm>
        </p:grpSpPr>
        <p:sp>
          <p:nvSpPr>
            <p:cNvPr id="722977"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cs typeface="Arial" charset="0"/>
                </a:rPr>
                <a:t>10 مليون خارج إسرائيل</a:t>
              </a:r>
              <a:endParaRPr lang="en-US" b="1" dirty="0">
                <a:solidFill>
                  <a:srgbClr val="000000"/>
                </a:solidFill>
                <a:cs typeface="Arial" charset="0"/>
              </a:endParaRPr>
            </a:p>
          </p:txBody>
        </p:sp>
        <p:sp>
          <p:nvSpPr>
            <p:cNvPr id="33" name="Right Brace 32"/>
            <p:cNvSpPr/>
            <p:nvPr/>
          </p:nvSpPr>
          <p:spPr bwMode="auto">
            <a:xfrm>
              <a:off x="971600" y="1844824"/>
              <a:ext cx="576010"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defTabSz="914400" eaLnBrk="0" fontAlgn="base" hangingPunct="0">
                <a:spcBef>
                  <a:spcPct val="0"/>
                </a:spcBef>
                <a:spcAft>
                  <a:spcPct val="0"/>
                </a:spcAft>
                <a:defRPr/>
              </a:pPr>
              <a:endParaRPr lang="en-US" sz="1600">
                <a:solidFill>
                  <a:srgbClr val="000000"/>
                </a:solidFill>
                <a:latin typeface="Arial" pitchFamily="-108" charset="0"/>
                <a:ea typeface="ＭＳ Ｐゴシック" charset="0"/>
                <a:cs typeface="ＭＳ Ｐゴシック" charset="0"/>
              </a:endParaRPr>
            </a:p>
          </p:txBody>
        </p:sp>
      </p:grpSp>
      <p:grpSp>
        <p:nvGrpSpPr>
          <p:cNvPr id="34" name="Group 33"/>
          <p:cNvGrpSpPr>
            <a:grpSpLocks/>
          </p:cNvGrpSpPr>
          <p:nvPr/>
        </p:nvGrpSpPr>
        <p:grpSpPr bwMode="auto">
          <a:xfrm>
            <a:off x="5219700" y="908050"/>
            <a:ext cx="1800225" cy="3168650"/>
            <a:chOff x="899592" y="1844824"/>
            <a:chExt cx="1800200" cy="4320480"/>
          </a:xfrm>
        </p:grpSpPr>
        <p:sp>
          <p:nvSpPr>
            <p:cNvPr id="722975" name="Title 1"/>
            <p:cNvSpPr txBox="1">
              <a:spLocks/>
            </p:cNvSpPr>
            <p:nvPr/>
          </p:nvSpPr>
          <p:spPr bwMode="auto">
            <a:xfrm>
              <a:off x="1403648" y="2139404"/>
              <a:ext cx="1296144" cy="36331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cs typeface="Arial" charset="0"/>
                </a:rPr>
                <a:t>7 مليون خارج إسرائيل</a:t>
              </a:r>
              <a:endParaRPr lang="en-US" b="1" dirty="0">
                <a:solidFill>
                  <a:srgbClr val="000000"/>
                </a:solidFill>
                <a:cs typeface="Arial" charset="0"/>
              </a:endParaRPr>
            </a:p>
          </p:txBody>
        </p:sp>
        <p:sp>
          <p:nvSpPr>
            <p:cNvPr id="36" name="Right Brace 35"/>
            <p:cNvSpPr/>
            <p:nvPr/>
          </p:nvSpPr>
          <p:spPr bwMode="auto">
            <a:xfrm>
              <a:off x="899592" y="1844824"/>
              <a:ext cx="576255"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defTabSz="914400" eaLnBrk="0" fontAlgn="base" hangingPunct="0">
                <a:spcBef>
                  <a:spcPct val="0"/>
                </a:spcBef>
                <a:spcAft>
                  <a:spcPct val="0"/>
                </a:spcAft>
                <a:defRPr/>
              </a:pPr>
              <a:endParaRPr lang="en-US" sz="1600">
                <a:solidFill>
                  <a:srgbClr val="000000"/>
                </a:solidFill>
                <a:latin typeface="Arial" pitchFamily="-108" charset="0"/>
                <a:ea typeface="ＭＳ Ｐゴシック" charset="0"/>
                <a:cs typeface="ＭＳ Ｐゴシック" charset="0"/>
              </a:endParaRPr>
            </a:p>
          </p:txBody>
        </p:sp>
      </p:grpSp>
      <p:sp>
        <p:nvSpPr>
          <p:cNvPr id="37" name="Title 1"/>
          <p:cNvSpPr txBox="1">
            <a:spLocks/>
          </p:cNvSpPr>
          <p:nvPr/>
        </p:nvSpPr>
        <p:spPr bwMode="auto">
          <a:xfrm>
            <a:off x="5219700" y="4149725"/>
            <a:ext cx="1584325"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600" b="1" dirty="0">
                <a:solidFill>
                  <a:srgbClr val="FFFFFF"/>
                </a:solidFill>
                <a:cs typeface="Arial" charset="0"/>
              </a:rPr>
              <a:t>الله </a:t>
            </a:r>
          </a:p>
          <a:p>
            <a:pPr algn="ctr" defTabSz="914400" eaLnBrk="0" fontAlgn="base" hangingPunct="0">
              <a:spcBef>
                <a:spcPct val="0"/>
              </a:spcBef>
              <a:spcAft>
                <a:spcPct val="0"/>
              </a:spcAft>
            </a:pPr>
            <a:r>
              <a:rPr lang="ar-JO" sz="3600" b="1" dirty="0">
                <a:solidFill>
                  <a:srgbClr val="FFFFFF"/>
                </a:solidFill>
                <a:cs typeface="Arial" charset="0"/>
              </a:rPr>
              <a:t>يرد </a:t>
            </a:r>
          </a:p>
          <a:p>
            <a:pPr algn="ctr" defTabSz="914400" eaLnBrk="0" fontAlgn="base" hangingPunct="0">
              <a:spcBef>
                <a:spcPct val="0"/>
              </a:spcBef>
              <a:spcAft>
                <a:spcPct val="0"/>
              </a:spcAft>
            </a:pPr>
            <a:r>
              <a:rPr lang="ar-JO" sz="3600" b="1" dirty="0">
                <a:solidFill>
                  <a:srgbClr val="FFFFFF"/>
                </a:solidFill>
                <a:cs typeface="Arial" charset="0"/>
              </a:rPr>
              <a:t>شعبه</a:t>
            </a:r>
            <a:endParaRPr lang="en-US" sz="3600" b="1" dirty="0">
              <a:solidFill>
                <a:srgbClr val="FFFFFF"/>
              </a:solidFill>
              <a:cs typeface="Arial" charset="0"/>
            </a:endParaRPr>
          </a:p>
        </p:txBody>
      </p:sp>
      <p:sp>
        <p:nvSpPr>
          <p:cNvPr id="722974" name="Title 1"/>
          <p:cNvSpPr txBox="1">
            <a:spLocks/>
          </p:cNvSpPr>
          <p:nvPr/>
        </p:nvSpPr>
        <p:spPr bwMode="auto">
          <a:xfrm>
            <a:off x="7153275" y="6524625"/>
            <a:ext cx="1979613"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1600" b="1" i="1" dirty="0">
                <a:solidFill>
                  <a:srgbClr val="000000"/>
                </a:solidFill>
                <a:cs typeface="Arial" charset="0"/>
              </a:rPr>
              <a:t>يهود للمسيح</a:t>
            </a:r>
            <a:endParaRPr lang="en-US" sz="1600" b="1" i="1" dirty="0">
              <a:solidFill>
                <a:srgbClr val="000000"/>
              </a:solidFill>
              <a:cs typeface="Arial" charset="0"/>
            </a:endParaRPr>
          </a:p>
        </p:txBody>
      </p:sp>
    </p:spTree>
    <p:extLst>
      <p:ext uri="{BB962C8B-B14F-4D97-AF65-F5344CB8AC3E}">
        <p14:creationId xmlns:p14="http://schemas.microsoft.com/office/powerpoint/2010/main" val="28626225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70"/>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38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1550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7C9C4F-A6F2-F34B-9256-0A4DD52EC49E}"/>
              </a:ext>
            </a:extLst>
          </p:cNvPr>
          <p:cNvPicPr>
            <a:picLocks noChangeAspect="1"/>
          </p:cNvPicPr>
          <p:nvPr/>
        </p:nvPicPr>
        <p:blipFill>
          <a:blip r:embed="rId3"/>
          <a:stretch>
            <a:fillRect/>
          </a:stretch>
        </p:blipFill>
        <p:spPr>
          <a:xfrm>
            <a:off x="-21024" y="1935986"/>
            <a:ext cx="9144000" cy="5256264"/>
          </a:xfrm>
          <a:prstGeom prst="rect">
            <a:avLst/>
          </a:prstGeom>
        </p:spPr>
      </p:pic>
      <p:sp>
        <p:nvSpPr>
          <p:cNvPr id="697345" name="Title 1"/>
          <p:cNvSpPr>
            <a:spLocks noGrp="1"/>
          </p:cNvSpPr>
          <p:nvPr>
            <p:ph type="title"/>
          </p:nvPr>
        </p:nvSpPr>
        <p:spPr>
          <a:xfrm>
            <a:off x="0" y="-1"/>
            <a:ext cx="9144000" cy="5345723"/>
          </a:xfrm>
        </p:spPr>
        <p:txBody>
          <a:bodyPr anchor="t"/>
          <a:lstStyle/>
          <a:p>
            <a:pPr algn="ctr"/>
            <a:r>
              <a:rPr lang="ar-JO" sz="8000" b="1" dirty="0">
                <a:solidFill>
                  <a:srgbClr val="FFFFFF"/>
                </a:solidFill>
                <a:effectLst/>
                <a:latin typeface="Chalkduster" panose="03050602040202020205" pitchFamily="66" charset="77"/>
                <a:ea typeface="新細明體" charset="0"/>
              </a:rPr>
              <a:t>المقاومة</a:t>
            </a:r>
            <a:r>
              <a:rPr lang="en-US" sz="3600" b="1" dirty="0">
                <a:solidFill>
                  <a:srgbClr val="FFFFFF"/>
                </a:solidFill>
                <a:effectLst/>
                <a:latin typeface="Arial" charset="0"/>
                <a:ea typeface="新細明體" charset="0"/>
              </a:rPr>
              <a:t> </a:t>
            </a:r>
            <a:br>
              <a:rPr lang="en-US" sz="3600" b="1" dirty="0">
                <a:solidFill>
                  <a:srgbClr val="FFFFFF"/>
                </a:solidFill>
                <a:effectLst/>
                <a:latin typeface="Arial" charset="0"/>
                <a:ea typeface="新細明體" charset="0"/>
              </a:rPr>
            </a:br>
            <a:r>
              <a:rPr lang="ar-JO" sz="3600" b="1" dirty="0">
                <a:solidFill>
                  <a:srgbClr val="FFFFFF"/>
                </a:solidFill>
                <a:effectLst/>
                <a:latin typeface="Arial" charset="0"/>
                <a:ea typeface="新細明體" charset="0"/>
              </a:rPr>
              <a:t>لإسرائيل سوف</a:t>
            </a:r>
            <a:br>
              <a:rPr lang="en-US" sz="3600" b="1" dirty="0">
                <a:solidFill>
                  <a:srgbClr val="FFFFFF"/>
                </a:solidFill>
                <a:effectLst/>
                <a:latin typeface="Arial" charset="0"/>
                <a:ea typeface="新細明體" charset="0"/>
              </a:rPr>
            </a:br>
            <a:br>
              <a:rPr lang="en-US" sz="3600" b="1" dirty="0">
                <a:solidFill>
                  <a:srgbClr val="FFFFFF"/>
                </a:solidFill>
                <a:effectLst/>
                <a:latin typeface="Arial" charset="0"/>
                <a:ea typeface="新細明體" charset="0"/>
              </a:rPr>
            </a:br>
            <a:br>
              <a:rPr lang="en-US" sz="3600" b="1" dirty="0">
                <a:solidFill>
                  <a:srgbClr val="FFFFFF"/>
                </a:solidFill>
                <a:effectLst/>
                <a:latin typeface="Arial" charset="0"/>
                <a:ea typeface="新細明體" charset="0"/>
              </a:rPr>
            </a:br>
            <a:br>
              <a:rPr lang="en-US" sz="3600" b="1" dirty="0">
                <a:solidFill>
                  <a:srgbClr val="FFFFFF"/>
                </a:solidFill>
                <a:effectLst/>
                <a:latin typeface="Arial" charset="0"/>
                <a:ea typeface="新細明體" charset="0"/>
              </a:rPr>
            </a:br>
            <a:br>
              <a:rPr lang="en-US" sz="3600" b="1" dirty="0">
                <a:solidFill>
                  <a:srgbClr val="FFFFFF"/>
                </a:solidFill>
                <a:effectLst/>
                <a:latin typeface="Arial" charset="0"/>
                <a:ea typeface="新細明體" charset="0"/>
              </a:rPr>
            </a:br>
            <a:r>
              <a:rPr lang="ar-JO" sz="9600" b="1" dirty="0">
                <a:solidFill>
                  <a:srgbClr val="FFFFFF"/>
                </a:solidFill>
                <a:effectLst>
                  <a:glow rad="139700">
                    <a:schemeClr val="accent4">
                      <a:satMod val="175000"/>
                      <a:alpha val="80000"/>
                    </a:schemeClr>
                  </a:glow>
                </a:effectLst>
                <a:latin typeface="Arial" charset="0"/>
                <a:ea typeface="新細明體" charset="0"/>
              </a:rPr>
              <a:t>تزداد</a:t>
            </a:r>
            <a:endParaRPr lang="en-US" sz="9600" b="1" dirty="0">
              <a:solidFill>
                <a:srgbClr val="FFFFFF"/>
              </a:solidFill>
              <a:effectLst>
                <a:glow rad="139700">
                  <a:schemeClr val="accent4">
                    <a:satMod val="175000"/>
                    <a:alpha val="80000"/>
                  </a:schemeClr>
                </a:glow>
              </a:effectLst>
              <a:latin typeface="Arial" charset="0"/>
              <a:ea typeface="新細明體" charset="0"/>
            </a:endParaRPr>
          </a:p>
        </p:txBody>
      </p:sp>
    </p:spTree>
    <p:extLst>
      <p:ext uri="{BB962C8B-B14F-4D97-AF65-F5344CB8AC3E}">
        <p14:creationId xmlns:p14="http://schemas.microsoft.com/office/powerpoint/2010/main" val="1372632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2"/>
          <p:cNvSpPr>
            <a:spLocks noGrp="1" noChangeArrowheads="1"/>
          </p:cNvSpPr>
          <p:nvPr>
            <p:ph type="title"/>
          </p:nvPr>
        </p:nvSpPr>
        <p:spPr>
          <a:xfrm>
            <a:off x="5313362" y="0"/>
            <a:ext cx="3851275" cy="2492375"/>
          </a:xfrm>
          <a:solidFill>
            <a:schemeClr val="bg1"/>
          </a:solidFill>
        </p:spPr>
        <p:txBody>
          <a:bodyPr anchor="ctr"/>
          <a:lstStyle/>
          <a:p>
            <a:pPr algn="ctr" eaLnBrk="1" hangingPunct="1"/>
            <a:r>
              <a:rPr lang="ar-JO" sz="4400" b="1" dirty="0">
                <a:solidFill>
                  <a:srgbClr val="FFFFFF"/>
                </a:solidFill>
                <a:latin typeface="Arial" panose="020B0604020202020204" pitchFamily="34" charset="0"/>
                <a:ea typeface="新細明體" charset="0"/>
                <a:cs typeface="Arial" panose="020B0604020202020204" pitchFamily="34" charset="0"/>
              </a:rPr>
              <a:t>من هو جوج ؟</a:t>
            </a:r>
            <a:endParaRPr lang="en-US" sz="4400" b="1" dirty="0">
              <a:solidFill>
                <a:srgbClr val="FFFFFF"/>
              </a:solidFill>
              <a:latin typeface="Arial" panose="020B0604020202020204" pitchFamily="34" charset="0"/>
              <a:ea typeface="新細明體" charset="0"/>
              <a:cs typeface="Arial" panose="020B0604020202020204" pitchFamily="34" charset="0"/>
            </a:endParaRPr>
          </a:p>
        </p:txBody>
      </p:sp>
      <p:sp>
        <p:nvSpPr>
          <p:cNvPr id="733186" name="Text Box 4"/>
          <p:cNvSpPr txBox="1">
            <a:spLocks noChangeArrowheads="1"/>
          </p:cNvSpPr>
          <p:nvPr/>
        </p:nvSpPr>
        <p:spPr bwMode="auto">
          <a:xfrm>
            <a:off x="7218362" y="6139190"/>
            <a:ext cx="154882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sz="2800" b="1" i="1" dirty="0">
                <a:solidFill>
                  <a:srgbClr val="FFFFCC"/>
                </a:solidFill>
                <a:latin typeface="Arial" panose="020B0604020202020204" pitchFamily="34" charset="0"/>
                <a:ea typeface="新細明體" charset="0"/>
                <a:cs typeface="Arial" panose="020B0604020202020204" pitchFamily="34" charset="0"/>
              </a:rPr>
              <a:t>حز 38-39</a:t>
            </a:r>
            <a:endParaRPr lang="en-US" sz="2800" b="1" i="1" dirty="0">
              <a:solidFill>
                <a:srgbClr val="FFFFCC"/>
              </a:solidFill>
              <a:latin typeface="Arial" panose="020B0604020202020204" pitchFamily="34" charset="0"/>
              <a:ea typeface="新細明體" charset="0"/>
              <a:cs typeface="Arial" panose="020B0604020202020204" pitchFamily="34" charset="0"/>
            </a:endParaRPr>
          </a:p>
        </p:txBody>
      </p:sp>
      <p:pic>
        <p:nvPicPr>
          <p:cNvPr id="733187" name="Picture 5"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5292725" y="2438400"/>
            <a:ext cx="385127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algn="r" defTabSz="914400" rtl="1" fontAlgn="base">
              <a:lnSpc>
                <a:spcPct val="90000"/>
              </a:lnSpc>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新細明體" charset="0"/>
                <a:cs typeface="Arial" panose="020B0604020202020204" pitchFamily="34" charset="0"/>
              </a:rPr>
              <a:t>هناك عدة اقتراحات</a:t>
            </a:r>
            <a:endParaRPr lang="en-US" sz="2800" b="1" dirty="0">
              <a:solidFill>
                <a:srgbClr val="FFFFCC"/>
              </a:solidFill>
              <a:latin typeface="Arial" panose="020B0604020202020204" pitchFamily="34" charset="0"/>
              <a:ea typeface="新細明體" charset="0"/>
              <a:cs typeface="Arial" panose="020B0604020202020204" pitchFamily="34" charset="0"/>
            </a:endParaRPr>
          </a:p>
          <a:p>
            <a:pPr marL="342900" indent="-342900" algn="r" defTabSz="914400" rtl="1" fontAlgn="base">
              <a:lnSpc>
                <a:spcPct val="90000"/>
              </a:lnSpc>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新細明體" charset="0"/>
                <a:cs typeface="Arial" panose="020B0604020202020204" pitchFamily="34" charset="0"/>
              </a:rPr>
              <a:t>هناك عدة مناطق في ماشك و توبال تغطي عدة مناطق في تركيا، روسيا و إيران</a:t>
            </a:r>
            <a:endParaRPr lang="en-US" sz="2800" b="1" dirty="0">
              <a:solidFill>
                <a:srgbClr val="FFFFCC"/>
              </a:solidFill>
              <a:latin typeface="Arial" panose="020B0604020202020204" pitchFamily="34" charset="0"/>
              <a:ea typeface="新細明體" charset="0"/>
              <a:cs typeface="Arial" panose="020B0604020202020204" pitchFamily="34" charset="0"/>
            </a:endParaRPr>
          </a:p>
          <a:p>
            <a:pPr marL="342900" indent="-342900" algn="r" defTabSz="914400" rtl="1" fontAlgn="base">
              <a:lnSpc>
                <a:spcPct val="90000"/>
              </a:lnSpc>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新細明體" charset="0"/>
                <a:cs typeface="Arial" panose="020B0604020202020204" pitchFamily="34" charset="0"/>
              </a:rPr>
              <a:t>هل جوج و ماجوج في حز 38-39 هم نفس جوج و ماجوج في رؤ 20: 8 ؟</a:t>
            </a:r>
            <a:endParaRPr lang="en-US" sz="2800" b="1" dirty="0">
              <a:solidFill>
                <a:srgbClr val="FFFFCC"/>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62987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2">
                                            <p:txEl>
                                              <p:pRg st="0" end="0"/>
                                            </p:txEl>
                                          </p:spTgt>
                                        </p:tgtEl>
                                        <p:attrNameLst>
                                          <p:attrName>style.visibility</p:attrName>
                                        </p:attrNameLst>
                                      </p:cBhvr>
                                      <p:to>
                                        <p:strVal val="visible"/>
                                      </p:to>
                                    </p:set>
                                    <p:animEffect transition="in" filter="dissolve">
                                      <p:cBhvr>
                                        <p:cTn id="7" dur="500"/>
                                        <p:tgtEl>
                                          <p:spTgt spid="194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62">
                                            <p:txEl>
                                              <p:pRg st="1" end="1"/>
                                            </p:txEl>
                                          </p:spTgt>
                                        </p:tgtEl>
                                        <p:attrNameLst>
                                          <p:attrName>style.visibility</p:attrName>
                                        </p:attrNameLst>
                                      </p:cBhvr>
                                      <p:to>
                                        <p:strVal val="visible"/>
                                      </p:to>
                                    </p:set>
                                    <p:animEffect transition="in" filter="dissolve">
                                      <p:cBhvr>
                                        <p:cTn id="12" dur="500"/>
                                        <p:tgtEl>
                                          <p:spTgt spid="194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62">
                                            <p:txEl>
                                              <p:pRg st="2" end="2"/>
                                            </p:txEl>
                                          </p:spTgt>
                                        </p:tgtEl>
                                        <p:attrNameLst>
                                          <p:attrName>style.visibility</p:attrName>
                                        </p:attrNameLst>
                                      </p:cBhvr>
                                      <p:to>
                                        <p:strVal val="visible"/>
                                      </p:to>
                                    </p:set>
                                    <p:animEffect transition="in" filter="dissolve">
                                      <p:cBhvr>
                                        <p:cTn id="17" dur="500"/>
                                        <p:tgtEl>
                                          <p:spTgt spid="194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ar-JO" sz="2800" b="1" dirty="0">
                <a:solidFill>
                  <a:srgbClr val="000000"/>
                </a:solidFill>
                <a:cs typeface="Arial" charset="0"/>
              </a:rPr>
              <a:t>عصر الكنيسة</a:t>
            </a:r>
            <a:endParaRPr lang="en-GB" sz="2800" b="1" dirty="0">
              <a:solidFill>
                <a:srgbClr val="000000"/>
              </a:solidFill>
              <a:cs typeface="Arial"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ar-JO" sz="2800" b="1" dirty="0">
                <a:solidFill>
                  <a:srgbClr val="000000"/>
                </a:solidFill>
                <a:cs typeface="Arial" charset="0"/>
              </a:rPr>
              <a:t>الضيقة</a:t>
            </a:r>
            <a:endParaRPr lang="en-GB" sz="2800" b="1" dirty="0">
              <a:solidFill>
                <a:srgbClr val="000000"/>
              </a:solidFill>
              <a:cs typeface="Arial" charset="0"/>
            </a:endParaRPr>
          </a:p>
          <a:p>
            <a:pPr algn="ctr" fontAlgn="base">
              <a:spcBef>
                <a:spcPct val="0"/>
              </a:spcBef>
              <a:spcAft>
                <a:spcPct val="0"/>
              </a:spcAft>
              <a:buClr>
                <a:srgbClr val="000000"/>
              </a:buClr>
              <a:buSzPct val="100000"/>
            </a:pPr>
            <a:r>
              <a:rPr lang="en-GB" b="1" dirty="0">
                <a:solidFill>
                  <a:srgbClr val="000000"/>
                </a:solidFill>
                <a:cs typeface="Arial" charset="0"/>
              </a:rPr>
              <a:t>(</a:t>
            </a:r>
            <a:r>
              <a:rPr lang="ar-JO" b="1" dirty="0">
                <a:solidFill>
                  <a:srgbClr val="000000"/>
                </a:solidFill>
                <a:cs typeface="Arial" charset="0"/>
              </a:rPr>
              <a:t>زك 14: 1-2</a:t>
            </a:r>
            <a:r>
              <a:rPr lang="en-GB" b="1" dirty="0">
                <a:solidFill>
                  <a:srgbClr val="000000"/>
                </a:solidFill>
                <a:cs typeface="Arial" charset="0"/>
              </a:rPr>
              <a:t>)</a:t>
            </a:r>
            <a:endParaRPr lang="en-GB" sz="2800" b="1" dirty="0">
              <a:solidFill>
                <a:srgbClr val="000000"/>
              </a:solidFill>
              <a:cs typeface="Arial" charset="0"/>
            </a:endParaRPr>
          </a:p>
        </p:txBody>
      </p:sp>
      <p:sp>
        <p:nvSpPr>
          <p:cNvPr id="32775" name="Text Box 7"/>
          <p:cNvSpPr txBox="1">
            <a:spLocks noChangeArrowheads="1"/>
          </p:cNvSpPr>
          <p:nvPr/>
        </p:nvSpPr>
        <p:spPr bwMode="auto">
          <a:xfrm>
            <a:off x="5276124" y="3524250"/>
            <a:ext cx="2220778" cy="956288"/>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ar-JO" sz="2800" b="1" dirty="0">
                <a:solidFill>
                  <a:srgbClr val="000000"/>
                </a:solidFill>
                <a:cs typeface="Arial" charset="0"/>
              </a:rPr>
              <a:t>الألفية</a:t>
            </a:r>
            <a:endParaRPr lang="ar-JO" b="1" dirty="0">
              <a:solidFill>
                <a:srgbClr val="000000"/>
              </a:solidFill>
              <a:cs typeface="Arial" charset="0"/>
            </a:endParaRPr>
          </a:p>
          <a:p>
            <a:pPr algn="ctr" fontAlgn="base">
              <a:spcBef>
                <a:spcPct val="0"/>
              </a:spcBef>
              <a:spcAft>
                <a:spcPct val="0"/>
              </a:spcAft>
              <a:buClr>
                <a:srgbClr val="000000"/>
              </a:buClr>
              <a:buSzPct val="100000"/>
              <a:buFont typeface="Arial" charset="0"/>
              <a:buNone/>
            </a:pPr>
            <a:r>
              <a:rPr lang="ar-JO" sz="2800" b="1" dirty="0">
                <a:solidFill>
                  <a:srgbClr val="000000"/>
                </a:solidFill>
                <a:cs typeface="Arial" charset="0"/>
              </a:rPr>
              <a:t>(زك 14: 6-21)</a:t>
            </a:r>
            <a:endParaRPr lang="en-GB" sz="2800" b="1" dirty="0">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ar-JO" b="1" dirty="0">
                <a:solidFill>
                  <a:srgbClr val="000000"/>
                </a:solidFill>
                <a:cs typeface="Arial" charset="0"/>
              </a:rPr>
              <a:t>الإختطاف</a:t>
            </a:r>
            <a:br>
              <a:rPr lang="en-GB" b="1" dirty="0">
                <a:solidFill>
                  <a:srgbClr val="000000"/>
                </a:solidFill>
                <a:cs typeface="Arial" charset="0"/>
              </a:rPr>
            </a:br>
            <a:r>
              <a:rPr lang="en-GB" b="1" dirty="0">
                <a:solidFill>
                  <a:srgbClr val="000000"/>
                </a:solidFill>
                <a:cs typeface="Arial" charset="0"/>
              </a:rPr>
              <a:t>(</a:t>
            </a:r>
            <a:r>
              <a:rPr lang="ar-JO" b="1" dirty="0">
                <a:solidFill>
                  <a:srgbClr val="000000"/>
                </a:solidFill>
                <a:cs typeface="Arial" charset="0"/>
              </a:rPr>
              <a:t>1 تس 4: 13-18</a:t>
            </a:r>
            <a:r>
              <a:rPr lang="en-GB" b="1" dirty="0">
                <a:solidFill>
                  <a:srgbClr val="000000"/>
                </a:solidFill>
                <a:cs typeface="Arial"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274824" y="1809750"/>
            <a:ext cx="1807203"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ar-JO" sz="2800" b="1" dirty="0">
                <a:solidFill>
                  <a:srgbClr val="000000"/>
                </a:solidFill>
                <a:cs typeface="Arial" charset="0"/>
              </a:rPr>
              <a:t>المجيء الثاني</a:t>
            </a:r>
            <a:endParaRPr lang="ar-JO" b="1" dirty="0">
              <a:solidFill>
                <a:srgbClr val="000000"/>
              </a:solidFill>
              <a:cs typeface="Arial" charset="0"/>
            </a:endParaRPr>
          </a:p>
          <a:p>
            <a:pPr algn="ctr" fontAlgn="base">
              <a:spcBef>
                <a:spcPct val="0"/>
              </a:spcBef>
              <a:spcAft>
                <a:spcPct val="0"/>
              </a:spcAft>
              <a:buClr>
                <a:srgbClr val="000000"/>
              </a:buClr>
              <a:buSzPct val="100000"/>
              <a:buFont typeface="Arial" charset="0"/>
              <a:buNone/>
            </a:pPr>
            <a:r>
              <a:rPr lang="ar-JO" b="1" dirty="0">
                <a:solidFill>
                  <a:srgbClr val="000000"/>
                </a:solidFill>
                <a:cs typeface="Arial" charset="0"/>
              </a:rPr>
              <a:t>(زك 14: 3-5)</a:t>
            </a:r>
            <a:endParaRPr lang="en-GB" b="1" dirty="0">
              <a:solidFill>
                <a:srgbClr val="000000"/>
              </a:solidFill>
              <a:cs typeface="Arial" charset="0"/>
            </a:endParaRPr>
          </a:p>
        </p:txBody>
      </p:sp>
      <p:sp>
        <p:nvSpPr>
          <p:cNvPr id="32780" name="Text Box 12"/>
          <p:cNvSpPr txBox="1">
            <a:spLocks noChangeArrowheads="1"/>
          </p:cNvSpPr>
          <p:nvPr/>
        </p:nvSpPr>
        <p:spPr bwMode="auto">
          <a:xfrm>
            <a:off x="3312132" y="4895850"/>
            <a:ext cx="1945061" cy="1325620"/>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ar-JO" sz="2800" b="1" dirty="0">
                <a:solidFill>
                  <a:srgbClr val="000000"/>
                </a:solidFill>
                <a:cs typeface="Arial" charset="0"/>
              </a:rPr>
              <a:t>جوج و ماجوج</a:t>
            </a:r>
            <a:br>
              <a:rPr lang="en-GB" sz="2800" b="1" dirty="0">
                <a:solidFill>
                  <a:srgbClr val="000000"/>
                </a:solidFill>
                <a:cs typeface="Arial" charset="0"/>
              </a:rPr>
            </a:br>
            <a:r>
              <a:rPr lang="en-GB" sz="2800" b="1" dirty="0">
                <a:solidFill>
                  <a:srgbClr val="000000"/>
                </a:solidFill>
                <a:cs typeface="Arial" charset="0"/>
              </a:rPr>
              <a:t>(</a:t>
            </a:r>
            <a:r>
              <a:rPr lang="ar-JO" sz="2800" b="1" dirty="0">
                <a:solidFill>
                  <a:srgbClr val="000000"/>
                </a:solidFill>
                <a:cs typeface="Arial" charset="0"/>
              </a:rPr>
              <a:t>هرمجدون</a:t>
            </a:r>
            <a:r>
              <a:rPr lang="en-GB" sz="2800" b="1" dirty="0">
                <a:solidFill>
                  <a:srgbClr val="000000"/>
                </a:solidFill>
                <a:cs typeface="Arial" charset="0"/>
              </a:rPr>
              <a:t>)</a:t>
            </a:r>
            <a:br>
              <a:rPr lang="en-GB" sz="2800" b="1" dirty="0">
                <a:solidFill>
                  <a:srgbClr val="000000"/>
                </a:solidFill>
                <a:cs typeface="Arial" charset="0"/>
              </a:rPr>
            </a:br>
            <a:r>
              <a:rPr lang="en-GB" b="1" dirty="0">
                <a:solidFill>
                  <a:srgbClr val="000000"/>
                </a:solidFill>
                <a:cs typeface="Arial" charset="0"/>
              </a:rPr>
              <a:t>(</a:t>
            </a:r>
            <a:r>
              <a:rPr lang="ar-JO" b="1" dirty="0">
                <a:solidFill>
                  <a:srgbClr val="000000"/>
                </a:solidFill>
                <a:cs typeface="Arial" charset="0"/>
              </a:rPr>
              <a:t>حز 38-39</a:t>
            </a:r>
            <a:r>
              <a:rPr lang="en-GB" b="1" dirty="0">
                <a:solidFill>
                  <a:srgbClr val="000000"/>
                </a:solidFill>
                <a:cs typeface="Arial" charset="0"/>
              </a:rPr>
              <a:t>)</a:t>
            </a:r>
            <a:endParaRPr lang="en-GB" sz="2800" b="1" dirty="0">
              <a:solidFill>
                <a:srgbClr val="000000"/>
              </a:solidFill>
              <a:cs typeface="Arial" charset="0"/>
            </a:endParaRPr>
          </a:p>
        </p:txBody>
      </p:sp>
      <p:sp>
        <p:nvSpPr>
          <p:cNvPr id="32781" name="Text Box 13"/>
          <p:cNvSpPr txBox="1">
            <a:spLocks noChangeArrowheads="1"/>
          </p:cNvSpPr>
          <p:nvPr/>
        </p:nvSpPr>
        <p:spPr bwMode="auto">
          <a:xfrm>
            <a:off x="6577890" y="4914900"/>
            <a:ext cx="1888955"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ar-JO" sz="2800" b="1" dirty="0">
                <a:solidFill>
                  <a:srgbClr val="000000"/>
                </a:solidFill>
                <a:cs typeface="Arial" charset="0"/>
              </a:rPr>
              <a:t>إعادة</a:t>
            </a:r>
          </a:p>
          <a:p>
            <a:pPr algn="ctr" fontAlgn="base">
              <a:spcBef>
                <a:spcPct val="0"/>
              </a:spcBef>
              <a:spcAft>
                <a:spcPct val="0"/>
              </a:spcAft>
              <a:buClr>
                <a:srgbClr val="000000"/>
              </a:buClr>
              <a:buSzPct val="100000"/>
              <a:buFont typeface="Arial" charset="0"/>
              <a:buNone/>
            </a:pPr>
            <a:r>
              <a:rPr lang="ar-JO" sz="2800" b="1" dirty="0">
                <a:solidFill>
                  <a:srgbClr val="000000"/>
                </a:solidFill>
                <a:cs typeface="Arial" charset="0"/>
              </a:rPr>
              <a:t>جوج و ماجوج</a:t>
            </a:r>
            <a:endParaRPr lang="en-GB" sz="2800" b="1" dirty="0">
              <a:solidFill>
                <a:srgbClr val="000000"/>
              </a:solidFill>
              <a:cs typeface="Arial" charset="0"/>
            </a:endParaRPr>
          </a:p>
          <a:p>
            <a:pPr algn="ctr" fontAlgn="base">
              <a:spcBef>
                <a:spcPct val="0"/>
              </a:spcBef>
              <a:spcAft>
                <a:spcPct val="0"/>
              </a:spcAft>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رؤ 20: 7-10</a:t>
            </a:r>
            <a:r>
              <a:rPr lang="en-GB" b="1" dirty="0">
                <a:solidFill>
                  <a:srgbClr val="000000"/>
                </a:solidFill>
                <a:cs typeface="Arial"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charset="0"/>
                <a:ea typeface="ＭＳ Ｐゴシック" charset="0"/>
              </a:rPr>
              <a:t>الخط الزمني التدبيري</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760353" y="981075"/>
            <a:ext cx="2073301" cy="175650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fontAlgn="base">
              <a:spcBef>
                <a:spcPct val="0"/>
              </a:spcBef>
              <a:spcAft>
                <a:spcPct val="0"/>
              </a:spcAft>
              <a:buClr>
                <a:srgbClr val="000000"/>
              </a:buClr>
              <a:buSzPct val="100000"/>
              <a:buFont typeface="Arial" charset="0"/>
              <a:buNone/>
            </a:pPr>
            <a:r>
              <a:rPr lang="ar-JO" sz="2800" b="1" dirty="0">
                <a:solidFill>
                  <a:srgbClr val="000000"/>
                </a:solidFill>
                <a:cs typeface="Arial" charset="0"/>
              </a:rPr>
              <a:t>العرش</a:t>
            </a:r>
          </a:p>
          <a:p>
            <a:pPr algn="ctr" fontAlgn="base">
              <a:spcBef>
                <a:spcPct val="0"/>
              </a:spcBef>
              <a:spcAft>
                <a:spcPct val="0"/>
              </a:spcAft>
              <a:buClr>
                <a:srgbClr val="000000"/>
              </a:buClr>
              <a:buSzPct val="100000"/>
              <a:buFont typeface="Arial" charset="0"/>
              <a:buNone/>
            </a:pPr>
            <a:r>
              <a:rPr lang="ar-JO" sz="2800" b="1" dirty="0">
                <a:solidFill>
                  <a:srgbClr val="000000"/>
                </a:solidFill>
                <a:cs typeface="Arial" charset="0"/>
              </a:rPr>
              <a:t>العظيم</a:t>
            </a:r>
          </a:p>
          <a:p>
            <a:pPr algn="ctr" fontAlgn="base">
              <a:spcBef>
                <a:spcPct val="0"/>
              </a:spcBef>
              <a:spcAft>
                <a:spcPct val="0"/>
              </a:spcAft>
              <a:buClr>
                <a:srgbClr val="000000"/>
              </a:buClr>
              <a:buSzPct val="100000"/>
              <a:buFont typeface="Arial" charset="0"/>
              <a:buNone/>
            </a:pPr>
            <a:r>
              <a:rPr lang="ar-JO" sz="2800" b="1" dirty="0">
                <a:solidFill>
                  <a:srgbClr val="000000"/>
                </a:solidFill>
                <a:cs typeface="Arial" charset="0"/>
              </a:rPr>
              <a:t>الأبيض</a:t>
            </a:r>
            <a:endParaRPr lang="en-GB" sz="2800" b="1" dirty="0">
              <a:solidFill>
                <a:srgbClr val="000000"/>
              </a:solidFill>
              <a:cs typeface="Arial" charset="0"/>
            </a:endParaRPr>
          </a:p>
          <a:p>
            <a:pPr algn="ctr" fontAlgn="base">
              <a:spcBef>
                <a:spcPct val="0"/>
              </a:spcBef>
              <a:spcAft>
                <a:spcPct val="0"/>
              </a:spcAft>
              <a:buClr>
                <a:srgbClr val="000000"/>
              </a:buClr>
              <a:buSzPct val="100000"/>
              <a:buFont typeface="Arial" charset="0"/>
              <a:buNone/>
            </a:pPr>
            <a:r>
              <a:rPr lang="en-GB" b="1" dirty="0">
                <a:solidFill>
                  <a:srgbClr val="000000"/>
                </a:solidFill>
                <a:cs typeface="Arial" charset="0"/>
              </a:rPr>
              <a:t>(</a:t>
            </a:r>
            <a:r>
              <a:rPr lang="ar-JO" b="1" dirty="0">
                <a:solidFill>
                  <a:srgbClr val="000000"/>
                </a:solidFill>
                <a:cs typeface="Arial" charset="0"/>
              </a:rPr>
              <a:t>رؤ 20: 11-14</a:t>
            </a:r>
            <a:r>
              <a:rPr lang="en-GB" b="1" dirty="0">
                <a:solidFill>
                  <a:srgbClr val="000000"/>
                </a:solidFill>
                <a:cs typeface="Arial"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fontAlgn="base">
              <a:lnSpc>
                <a:spcPct val="93000"/>
              </a:lnSpc>
              <a:spcBef>
                <a:spcPct val="0"/>
              </a:spcBef>
              <a:spcAft>
                <a:spcPct val="0"/>
              </a:spcAft>
              <a:buClr>
                <a:srgbClr val="FFFFFF"/>
              </a:buClr>
              <a:buSzPct val="100000"/>
              <a:buFont typeface="Arial" charset="0"/>
              <a:buNone/>
            </a:pPr>
            <a:r>
              <a:rPr lang="ar-JO" b="1" dirty="0">
                <a:solidFill>
                  <a:srgbClr val="FFFFFF"/>
                </a:solidFill>
              </a:rPr>
              <a:t>473</a:t>
            </a:r>
            <a:endParaRPr lang="en-GB" b="1" dirty="0">
              <a:solidFill>
                <a:srgbClr val="FFFFFF"/>
              </a:solidFill>
            </a:endParaRPr>
          </a:p>
        </p:txBody>
      </p:sp>
    </p:spTree>
    <p:extLst>
      <p:ext uri="{BB962C8B-B14F-4D97-AF65-F5344CB8AC3E}">
        <p14:creationId xmlns:p14="http://schemas.microsoft.com/office/powerpoint/2010/main" val="290540400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88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2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64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36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56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735234" name="Rectangle 1026"/>
          <p:cNvSpPr>
            <a:spLocks noChangeArrowheads="1"/>
          </p:cNvSpPr>
          <p:nvPr/>
        </p:nvSpPr>
        <p:spPr bwMode="auto">
          <a:xfrm>
            <a:off x="0" y="476042"/>
            <a:ext cx="9144000" cy="338554"/>
          </a:xfrm>
          <a:prstGeom prst="rect">
            <a:avLst/>
          </a:prstGeom>
          <a:solidFill>
            <a:srgbClr val="99CC00">
              <a:alpha val="4392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defTabSz="914400" eaLnBrk="0" fontAlgn="base" hangingPunct="0">
              <a:spcBef>
                <a:spcPct val="0"/>
              </a:spcBef>
              <a:spcAft>
                <a:spcPct val="0"/>
              </a:spcAft>
            </a:pPr>
            <a:endParaRPr lang="en-US" sz="1600" b="1">
              <a:solidFill>
                <a:srgbClr val="000000"/>
              </a:solidFill>
              <a:latin typeface="Arial" panose="020B0604020202020204" pitchFamily="34" charset="0"/>
              <a:ea typeface="ＭＳ Ｐゴシック" charset="0"/>
              <a:cs typeface="Arial" panose="020B0604020202020204" pitchFamily="34" charset="0"/>
            </a:endParaRPr>
          </a:p>
        </p:txBody>
      </p:sp>
      <p:sp>
        <p:nvSpPr>
          <p:cNvPr id="274437" name="Text Box 1029"/>
          <p:cNvSpPr txBox="1">
            <a:spLocks noChangeArrowheads="1"/>
          </p:cNvSpPr>
          <p:nvPr/>
        </p:nvSpPr>
        <p:spPr bwMode="auto">
          <a:xfrm>
            <a:off x="0" y="1560513"/>
            <a:ext cx="4437063" cy="48936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حزقيال 38: 2</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جوج = أمير</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ماجوج = الأرض</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حزقيال 38: 16</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جوج ضد إسرائيل</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حزقيال 39: 17-20</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احتفال من الجثث</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حزقيال 38: 39</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dirty="0">
                <a:latin typeface="Arial" panose="020B0604020202020204" pitchFamily="34" charset="0"/>
                <a:cs typeface="Arial" panose="020B0604020202020204" pitchFamily="34" charset="0"/>
              </a:rPr>
              <a:t>تناسب </a:t>
            </a:r>
            <a:r>
              <a:rPr lang="ar-JO" b="1" dirty="0">
                <a:latin typeface="Arial" panose="020B0604020202020204" pitchFamily="34" charset="0"/>
                <a:cs typeface="Arial" panose="020B0604020202020204" pitchFamily="34" charset="0"/>
              </a:rPr>
              <a:t>الأحداث قبل استعادة </a:t>
            </a:r>
          </a:p>
          <a:p>
            <a:pPr algn="r" defTabSz="914400" fontAlgn="base">
              <a:spcBef>
                <a:spcPct val="0"/>
              </a:spcBef>
              <a:spcAft>
                <a:spcPct val="0"/>
              </a:spcAft>
            </a:pPr>
            <a:r>
              <a:rPr lang="ar-JO" b="1" dirty="0">
                <a:latin typeface="Arial" panose="020B0604020202020204" pitchFamily="34" charset="0"/>
                <a:cs typeface="Arial" panose="020B0604020202020204" pitchFamily="34" charset="0"/>
              </a:rPr>
              <a:t>هيكل الألفية (الفصل 40)</a:t>
            </a:r>
            <a:endParaRPr lang="en-US" b="1" dirty="0">
              <a:solidFill>
                <a:srgbClr val="000000"/>
              </a:solidFill>
              <a:latin typeface="Arial" panose="020B0604020202020204" pitchFamily="34" charset="0"/>
              <a:cs typeface="Arial" panose="020B0604020202020204" pitchFamily="34" charset="0"/>
            </a:endParaRPr>
          </a:p>
        </p:txBody>
      </p:sp>
      <p:sp>
        <p:nvSpPr>
          <p:cNvPr id="274438" name="Text Box 1030"/>
          <p:cNvSpPr txBox="1">
            <a:spLocks noChangeArrowheads="1"/>
          </p:cNvSpPr>
          <p:nvPr/>
        </p:nvSpPr>
        <p:spPr bwMode="auto">
          <a:xfrm>
            <a:off x="4437063" y="1557338"/>
            <a:ext cx="4706937" cy="4893647"/>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رؤيا 20: 8</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جوج و ماجوج = الأمم</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رؤيا 20: 8</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جوج و ماجوج مقابل المسيا</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رؤيا 20: 10</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طرح الشيطان في بحيرة النار</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رؤيا 20: 7-10</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تناسب الأحداث بعد الألفية في 20: 1-6</a:t>
            </a:r>
            <a:endParaRPr lang="en-US" b="1" dirty="0">
              <a:solidFill>
                <a:srgbClr val="000000"/>
              </a:solidFill>
              <a:latin typeface="Arial" panose="020B0604020202020204" pitchFamily="34" charset="0"/>
              <a:cs typeface="Arial" panose="020B0604020202020204" pitchFamily="34" charset="0"/>
            </a:endParaRPr>
          </a:p>
          <a:p>
            <a:pPr algn="r" defTabSz="914400" fontAlgn="base">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p:txBody>
      </p:sp>
      <p:sp>
        <p:nvSpPr>
          <p:cNvPr id="735237" name="Rectangle 1031"/>
          <p:cNvSpPr>
            <a:spLocks noGrp="1" noChangeArrowheads="1"/>
          </p:cNvSpPr>
          <p:nvPr>
            <p:ph type="title"/>
          </p:nvPr>
        </p:nvSpPr>
        <p:spPr>
          <a:xfrm>
            <a:off x="0" y="396875"/>
            <a:ext cx="9144000" cy="954107"/>
          </a:xfrm>
          <a:solidFill>
            <a:srgbClr val="000090"/>
          </a:solidFill>
        </p:spPr>
        <p:txBody>
          <a:bodyPr anchor="t">
            <a:spAutoFit/>
          </a:bodyPr>
          <a:lstStyle/>
          <a:p>
            <a:pPr eaLnBrk="1" hangingPunct="1"/>
            <a:r>
              <a:rPr lang="ar-JO" sz="2800" b="1" i="1" dirty="0">
                <a:latin typeface="Arial" panose="020B0604020202020204" pitchFamily="34" charset="0"/>
                <a:cs typeface="Arial" panose="020B0604020202020204" pitchFamily="34" charset="0"/>
              </a:rPr>
              <a:t>أسباب اختلاف جوج ومأجوج في حزقيال </a:t>
            </a:r>
            <a:br>
              <a:rPr lang="ar-JO" sz="2800" b="1" i="1" dirty="0">
                <a:latin typeface="Arial" panose="020B0604020202020204" pitchFamily="34" charset="0"/>
                <a:cs typeface="Arial" panose="020B0604020202020204" pitchFamily="34" charset="0"/>
              </a:rPr>
            </a:br>
            <a:r>
              <a:rPr lang="ar-JO" sz="2800" b="1" i="1" dirty="0">
                <a:latin typeface="Arial" panose="020B0604020202020204" pitchFamily="34" charset="0"/>
                <a:cs typeface="Arial" panose="020B0604020202020204" pitchFamily="34" charset="0"/>
              </a:rPr>
              <a:t>عن جوج ومأجوج في رؤيا 20: 7-10</a:t>
            </a:r>
            <a:endParaRPr lang="en-US" sz="2800" b="1" i="1" dirty="0">
              <a:latin typeface="Arial" panose="020B0604020202020204" pitchFamily="34" charset="0"/>
              <a:ea typeface="ＭＳ Ｐゴシック" charset="0"/>
              <a:cs typeface="Arial" panose="020B0604020202020204" pitchFamily="34" charset="0"/>
            </a:endParaRPr>
          </a:p>
        </p:txBody>
      </p:sp>
      <p:sp>
        <p:nvSpPr>
          <p:cNvPr id="735238" name="Text Box 1032"/>
          <p:cNvSpPr txBox="1">
            <a:spLocks noChangeArrowheads="1"/>
          </p:cNvSpPr>
          <p:nvPr/>
        </p:nvSpPr>
        <p:spPr bwMode="auto">
          <a:xfrm>
            <a:off x="8281988" y="44450"/>
            <a:ext cx="66877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2000" b="1" dirty="0">
                <a:solidFill>
                  <a:srgbClr val="000000"/>
                </a:solidFill>
                <a:latin typeface="Arial" panose="020B0604020202020204" pitchFamily="34" charset="0"/>
                <a:cs typeface="Arial" panose="020B0604020202020204" pitchFamily="34" charset="0"/>
              </a:rPr>
              <a:t>512أ</a:t>
            </a:r>
            <a:endParaRPr lang="en-US" sz="1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355997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fade">
                                      <p:cBhvr>
                                        <p:cTn id="7" dur="2000"/>
                                        <p:tgtEl>
                                          <p:spTgt spid="274437"/>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 calcmode="lin" valueType="num">
                                      <p:cBhvr additive="base">
                                        <p:cTn id="11" dur="2000" fill="hold"/>
                                        <p:tgtEl>
                                          <p:spTgt spid="274438"/>
                                        </p:tgtEl>
                                        <p:attrNameLst>
                                          <p:attrName>ppt_x</p:attrName>
                                        </p:attrNameLst>
                                      </p:cBhvr>
                                      <p:tavLst>
                                        <p:tav tm="0">
                                          <p:val>
                                            <p:strVal val="#ppt_x"/>
                                          </p:val>
                                        </p:tav>
                                        <p:tav tm="100000">
                                          <p:val>
                                            <p:strVal val="#ppt_x"/>
                                          </p:val>
                                        </p:tav>
                                      </p:tavLst>
                                    </p:anim>
                                    <p:anim calcmode="lin" valueType="num">
                                      <p:cBhvr additive="base">
                                        <p:cTn id="12" dur="2000" fill="hold"/>
                                        <p:tgtEl>
                                          <p:spTgt spid="2744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nimBg="1"/>
      <p:bldP spid="27443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39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966261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39329" name="Picture 1" descr="gog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52550" y="26988"/>
            <a:ext cx="7791450" cy="68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9330" name="Rectangle 2"/>
          <p:cNvSpPr>
            <a:spLocks noGrp="1" noChangeArrowheads="1"/>
          </p:cNvSpPr>
          <p:nvPr>
            <p:ph type="title"/>
          </p:nvPr>
        </p:nvSpPr>
        <p:spPr>
          <a:xfrm>
            <a:off x="0" y="6115050"/>
            <a:ext cx="9178925" cy="762000"/>
          </a:xfrm>
          <a:solidFill>
            <a:srgbClr val="000000"/>
          </a:solidFill>
        </p:spPr>
        <p:txBody>
          <a:bodyPr anchor="ctr"/>
          <a:lstStyle/>
          <a:p>
            <a:pPr algn="ctr" eaLnBrk="1" hangingPunct="1"/>
            <a:r>
              <a:rPr lang="ar-JO" b="1" dirty="0">
                <a:solidFill>
                  <a:srgbClr val="FFFFFF"/>
                </a:solidFill>
                <a:latin typeface="Arial" charset="0"/>
                <a:ea typeface="新細明體" charset="0"/>
              </a:rPr>
              <a:t>متى سيحدث غزو جوج ؟</a:t>
            </a:r>
            <a:endParaRPr lang="en-US" b="1" dirty="0">
              <a:solidFill>
                <a:srgbClr val="FFFFFF"/>
              </a:solidFill>
              <a:latin typeface="Arial" charset="0"/>
              <a:ea typeface="新細明體" charset="0"/>
            </a:endParaRPr>
          </a:p>
        </p:txBody>
      </p:sp>
      <p:sp>
        <p:nvSpPr>
          <p:cNvPr id="189443" name="Text Box 4"/>
          <p:cNvSpPr txBox="1">
            <a:spLocks noChangeArrowheads="1"/>
          </p:cNvSpPr>
          <p:nvPr/>
        </p:nvSpPr>
        <p:spPr bwMode="auto">
          <a:xfrm>
            <a:off x="7380312" y="76201"/>
            <a:ext cx="1812901" cy="472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533400" indent="-533400" eaLnBrk="1" hangingPunct="1">
              <a:spcBef>
                <a:spcPct val="20000"/>
              </a:spcBef>
              <a:buClr>
                <a:schemeClr val="tx1"/>
              </a:buClr>
              <a:buFontTx/>
              <a:buAutoNum type="arabicPeriod"/>
              <a:defRPr sz="2800" b="1">
                <a:effectLst>
                  <a:glow rad="190500">
                    <a:schemeClr val="bg1">
                      <a:alpha val="75000"/>
                    </a:schemeClr>
                  </a:glow>
                </a:effectLst>
                <a:ea typeface="新細明體" charset="0"/>
                <a:cs typeface="新細明體" charset="0"/>
              </a:defRPr>
            </a:lvl1pPr>
          </a:lstStyle>
          <a:p>
            <a:pPr marL="0" indent="0" algn="ctr" defTabSz="914400" fontAlgn="base">
              <a:spcAft>
                <a:spcPct val="0"/>
              </a:spcAft>
              <a:buClr>
                <a:srgbClr val="FFFFCC"/>
              </a:buClr>
              <a:buFontTx/>
              <a:buNone/>
              <a:defRPr/>
            </a:pPr>
            <a:r>
              <a:rPr lang="ar-JO" sz="2400" dirty="0">
                <a:solidFill>
                  <a:srgbClr val="FFFFCC"/>
                </a:solidFill>
                <a:effectLst>
                  <a:glow rad="190500">
                    <a:srgbClr val="000000">
                      <a:alpha val="75000"/>
                    </a:srgbClr>
                  </a:glow>
                </a:effectLst>
                <a:latin typeface="Arial" charset="0"/>
              </a:rPr>
              <a:t>511ب-512</a:t>
            </a:r>
            <a:endParaRPr lang="en-US" sz="2400" dirty="0">
              <a:solidFill>
                <a:srgbClr val="FFFFCC"/>
              </a:solidFill>
              <a:effectLst>
                <a:glow rad="190500">
                  <a:srgbClr val="000000">
                    <a:alpha val="75000"/>
                  </a:srgbClr>
                </a:glow>
              </a:effectLst>
              <a:latin typeface="Arial" charset="0"/>
            </a:endParaRPr>
          </a:p>
        </p:txBody>
      </p:sp>
      <p:sp>
        <p:nvSpPr>
          <p:cNvPr id="20485" name="Rectangle 5"/>
          <p:cNvSpPr>
            <a:spLocks noChangeArrowheads="1"/>
          </p:cNvSpPr>
          <p:nvPr/>
        </p:nvSpPr>
        <p:spPr bwMode="auto">
          <a:xfrm>
            <a:off x="893440" y="2057400"/>
            <a:ext cx="7927032"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533400" indent="-533400" algn="r" defTabSz="914400" fontAlgn="base">
              <a:spcBef>
                <a:spcPct val="20000"/>
              </a:spcBef>
              <a:spcAft>
                <a:spcPct val="0"/>
              </a:spcAft>
              <a:buClr>
                <a:srgbClr val="FFFFCC"/>
              </a:buClr>
              <a:defRPr/>
            </a:pPr>
            <a:r>
              <a:rPr lang="ar-JO" sz="2800" b="1" dirty="0">
                <a:solidFill>
                  <a:srgbClr val="FFFFCC"/>
                </a:solidFill>
                <a:effectLst>
                  <a:glow rad="190500">
                    <a:srgbClr val="000000">
                      <a:alpha val="75000"/>
                    </a:srgbClr>
                  </a:glow>
                </a:effectLst>
                <a:latin typeface="Arial" charset="0"/>
                <a:ea typeface="新細明體" charset="0"/>
                <a:cs typeface="新細明體" charset="0"/>
              </a:rPr>
              <a:t>1. الفقرة بكاملها رمزية</a:t>
            </a:r>
            <a:endParaRPr lang="en-US" sz="2800" b="1" dirty="0">
              <a:solidFill>
                <a:srgbClr val="FFFFCC"/>
              </a:solidFill>
              <a:effectLst>
                <a:glow rad="190500">
                  <a:srgbClr val="000000">
                    <a:alpha val="75000"/>
                  </a:srgbClr>
                </a:glow>
              </a:effectLst>
              <a:latin typeface="Arial" charset="0"/>
              <a:ea typeface="新細明體" charset="0"/>
              <a:cs typeface="新細明體" charset="0"/>
            </a:endParaRPr>
          </a:p>
          <a:p>
            <a:pPr marL="533400" indent="-533400" algn="r" defTabSz="914400" fontAlgn="base">
              <a:spcBef>
                <a:spcPct val="20000"/>
              </a:spcBef>
              <a:spcAft>
                <a:spcPct val="0"/>
              </a:spcAft>
              <a:buClr>
                <a:srgbClr val="FFFFCC"/>
              </a:buClr>
              <a:defRPr/>
            </a:pPr>
            <a:r>
              <a:rPr lang="ar-JO" sz="2800" b="1" dirty="0">
                <a:solidFill>
                  <a:srgbClr val="FFFFCC"/>
                </a:solidFill>
                <a:effectLst>
                  <a:glow rad="190500">
                    <a:srgbClr val="000000">
                      <a:alpha val="75000"/>
                    </a:srgbClr>
                  </a:glow>
                </a:effectLst>
                <a:latin typeface="Arial" charset="0"/>
                <a:ea typeface="新細明體" charset="0"/>
                <a:cs typeface="新細明體" charset="0"/>
              </a:rPr>
              <a:t>2. قبل الضيقة</a:t>
            </a:r>
            <a:endParaRPr lang="en-US" sz="2800" b="1" dirty="0">
              <a:solidFill>
                <a:srgbClr val="FFFFCC"/>
              </a:solidFill>
              <a:effectLst>
                <a:glow rad="190500">
                  <a:srgbClr val="000000">
                    <a:alpha val="75000"/>
                  </a:srgbClr>
                </a:glow>
              </a:effectLst>
              <a:latin typeface="Arial" charset="0"/>
              <a:ea typeface="新細明體" charset="0"/>
              <a:cs typeface="新細明體" charset="0"/>
            </a:endParaRPr>
          </a:p>
          <a:p>
            <a:pPr marL="533400" indent="-533400" algn="r" defTabSz="914400" fontAlgn="base">
              <a:spcBef>
                <a:spcPct val="20000"/>
              </a:spcBef>
              <a:spcAft>
                <a:spcPct val="0"/>
              </a:spcAft>
              <a:buClr>
                <a:srgbClr val="FFFFCC"/>
              </a:buClr>
              <a:defRPr/>
            </a:pPr>
            <a:r>
              <a:rPr lang="ar-JO" sz="2800" b="1" dirty="0">
                <a:solidFill>
                  <a:srgbClr val="FFFFCC"/>
                </a:solidFill>
                <a:effectLst>
                  <a:glow rad="190500">
                    <a:srgbClr val="000000">
                      <a:alpha val="75000"/>
                    </a:srgbClr>
                  </a:glow>
                </a:effectLst>
                <a:latin typeface="Arial" charset="0"/>
                <a:ea typeface="新細明體" charset="0"/>
                <a:cs typeface="新細明體" charset="0"/>
              </a:rPr>
              <a:t>3. وسط الضيقة</a:t>
            </a:r>
            <a:endParaRPr lang="en-US" sz="2800" b="1" dirty="0">
              <a:solidFill>
                <a:srgbClr val="FFFFCC"/>
              </a:solidFill>
              <a:effectLst>
                <a:glow rad="190500">
                  <a:srgbClr val="000000">
                    <a:alpha val="75000"/>
                  </a:srgbClr>
                </a:glow>
              </a:effectLst>
              <a:latin typeface="Arial" charset="0"/>
              <a:ea typeface="新細明體" charset="0"/>
              <a:cs typeface="新細明體" charset="0"/>
            </a:endParaRPr>
          </a:p>
          <a:p>
            <a:pPr marL="533400" indent="-533400" algn="r" defTabSz="914400" fontAlgn="base">
              <a:spcBef>
                <a:spcPct val="20000"/>
              </a:spcBef>
              <a:spcAft>
                <a:spcPct val="0"/>
              </a:spcAft>
              <a:buClr>
                <a:srgbClr val="FFFFCC"/>
              </a:buClr>
              <a:defRPr/>
            </a:pPr>
            <a:r>
              <a:rPr lang="ar-JO" sz="2800" b="1" dirty="0">
                <a:solidFill>
                  <a:srgbClr val="FFFFCC"/>
                </a:solidFill>
                <a:effectLst>
                  <a:glow rad="190500">
                    <a:srgbClr val="000000">
                      <a:alpha val="75000"/>
                    </a:srgbClr>
                  </a:glow>
                </a:effectLst>
                <a:latin typeface="Arial" charset="0"/>
                <a:ea typeface="新細明體" charset="0"/>
                <a:cs typeface="新細明體" charset="0"/>
              </a:rPr>
              <a:t>4. نهاية الضيقة</a:t>
            </a:r>
            <a:endParaRPr lang="en-US" sz="2800" b="1" dirty="0">
              <a:solidFill>
                <a:srgbClr val="FFFFCC"/>
              </a:solidFill>
              <a:effectLst>
                <a:glow rad="190500">
                  <a:srgbClr val="000000">
                    <a:alpha val="75000"/>
                  </a:srgbClr>
                </a:glow>
              </a:effectLst>
              <a:latin typeface="Arial" charset="0"/>
              <a:ea typeface="新細明體" charset="0"/>
              <a:cs typeface="新細明體" charset="0"/>
            </a:endParaRPr>
          </a:p>
          <a:p>
            <a:pPr marL="533400" indent="-533400" algn="r" defTabSz="914400" fontAlgn="base">
              <a:spcBef>
                <a:spcPct val="20000"/>
              </a:spcBef>
              <a:spcAft>
                <a:spcPct val="0"/>
              </a:spcAft>
              <a:buClr>
                <a:srgbClr val="FFFFCC"/>
              </a:buClr>
              <a:defRPr/>
            </a:pPr>
            <a:r>
              <a:rPr lang="ar-JO" sz="2800" b="1" dirty="0">
                <a:solidFill>
                  <a:srgbClr val="FFFFCC"/>
                </a:solidFill>
                <a:effectLst>
                  <a:glow rad="190500">
                    <a:srgbClr val="000000">
                      <a:alpha val="75000"/>
                    </a:srgbClr>
                  </a:glow>
                </a:effectLst>
                <a:latin typeface="Arial" charset="0"/>
                <a:ea typeface="新細明體" charset="0"/>
                <a:cs typeface="新細明體" charset="0"/>
              </a:rPr>
              <a:t>5. بين نهاية الضيقة و الألفية</a:t>
            </a:r>
            <a:endParaRPr lang="en-US" sz="2800" b="1" dirty="0">
              <a:solidFill>
                <a:srgbClr val="FFFFCC"/>
              </a:solidFill>
              <a:effectLst>
                <a:glow rad="190500">
                  <a:srgbClr val="000000">
                    <a:alpha val="75000"/>
                  </a:srgbClr>
                </a:glow>
              </a:effectLst>
              <a:latin typeface="Arial" charset="0"/>
              <a:ea typeface="新細明體" charset="0"/>
              <a:cs typeface="新細明體" charset="0"/>
            </a:endParaRPr>
          </a:p>
          <a:p>
            <a:pPr marL="533400" indent="-533400" algn="r" defTabSz="914400" fontAlgn="base">
              <a:spcBef>
                <a:spcPct val="20000"/>
              </a:spcBef>
              <a:spcAft>
                <a:spcPct val="0"/>
              </a:spcAft>
              <a:buClr>
                <a:srgbClr val="FFFFCC"/>
              </a:buClr>
              <a:defRPr/>
            </a:pPr>
            <a:r>
              <a:rPr lang="ar-JO" sz="2800" b="1" dirty="0">
                <a:solidFill>
                  <a:srgbClr val="FFFFCC"/>
                </a:solidFill>
                <a:effectLst>
                  <a:glow rad="190500">
                    <a:srgbClr val="000000">
                      <a:alpha val="75000"/>
                    </a:srgbClr>
                  </a:glow>
                </a:effectLst>
                <a:latin typeface="Arial" charset="0"/>
                <a:ea typeface="新細明體" charset="0"/>
                <a:cs typeface="新細明體" charset="0"/>
              </a:rPr>
              <a:t>6. بعد الألفية</a:t>
            </a:r>
            <a:endParaRPr lang="en-US" sz="2800" b="1" dirty="0">
              <a:solidFill>
                <a:srgbClr val="FFFFCC"/>
              </a:solidFill>
              <a:effectLst>
                <a:glow rad="190500">
                  <a:srgbClr val="000000">
                    <a:alpha val="75000"/>
                  </a:srgbClr>
                </a:glow>
              </a:effectLst>
              <a:latin typeface="Arial" charset="0"/>
              <a:ea typeface="新細明體" charset="0"/>
              <a:cs typeface="新細明體" charset="0"/>
            </a:endParaRPr>
          </a:p>
          <a:p>
            <a:pPr marL="533400" indent="-533400" algn="r" defTabSz="914400" fontAlgn="base">
              <a:spcBef>
                <a:spcPct val="20000"/>
              </a:spcBef>
              <a:spcAft>
                <a:spcPct val="0"/>
              </a:spcAft>
              <a:buClr>
                <a:srgbClr val="FFFFCC"/>
              </a:buClr>
              <a:defRPr/>
            </a:pPr>
            <a:r>
              <a:rPr lang="ar-JO" sz="2800" b="1" dirty="0">
                <a:solidFill>
                  <a:srgbClr val="FFFFCC"/>
                </a:solidFill>
                <a:effectLst>
                  <a:glow rad="190500">
                    <a:srgbClr val="000000">
                      <a:alpha val="75000"/>
                    </a:srgbClr>
                  </a:glow>
                </a:effectLst>
                <a:latin typeface="Arial" charset="0"/>
                <a:ea typeface="新細明體" charset="0"/>
                <a:cs typeface="新細明體" charset="0"/>
              </a:rPr>
              <a:t>7. مزيج من النظرة الرابعة و السادسة</a:t>
            </a:r>
            <a:endParaRPr lang="en-US" sz="2800" b="1" dirty="0">
              <a:solidFill>
                <a:srgbClr val="FFFFCC"/>
              </a:solidFill>
              <a:effectLst>
                <a:glow rad="190500">
                  <a:srgbClr val="000000">
                    <a:alpha val="75000"/>
                  </a:srgbClr>
                </a:glow>
              </a:effectLst>
              <a:latin typeface="Arial" charset="0"/>
              <a:ea typeface="新細明體" charset="0"/>
              <a:cs typeface="新細明體" charset="0"/>
            </a:endParaRPr>
          </a:p>
        </p:txBody>
      </p:sp>
      <p:sp>
        <p:nvSpPr>
          <p:cNvPr id="739333" name="Rectangle 2"/>
          <p:cNvSpPr txBox="1">
            <a:spLocks noChangeArrowheads="1"/>
          </p:cNvSpPr>
          <p:nvPr/>
        </p:nvSpPr>
        <p:spPr bwMode="auto">
          <a:xfrm>
            <a:off x="-34925" y="404813"/>
            <a:ext cx="4822825" cy="762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4000" b="1" i="1" dirty="0">
                <a:solidFill>
                  <a:srgbClr val="FFFFFF"/>
                </a:solidFill>
                <a:ea typeface="新細明體" charset="0"/>
                <a:cs typeface="新細明體" charset="0"/>
              </a:rPr>
              <a:t>نظرات مختلفة</a:t>
            </a:r>
            <a:endParaRPr lang="en-US" sz="4000" b="1" i="1" dirty="0">
              <a:solidFill>
                <a:srgbClr val="FFFFFF"/>
              </a:solidFill>
              <a:ea typeface="新細明體" charset="0"/>
              <a:cs typeface="新細明體" charset="0"/>
            </a:endParaRPr>
          </a:p>
        </p:txBody>
      </p:sp>
    </p:spTree>
    <p:extLst>
      <p:ext uri="{BB962C8B-B14F-4D97-AF65-F5344CB8AC3E}">
        <p14:creationId xmlns:p14="http://schemas.microsoft.com/office/powerpoint/2010/main" val="85331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wipe(right)">
                                      <p:cBhvr>
                                        <p:cTn id="7" dur="500"/>
                                        <p:tgtEl>
                                          <p:spTgt spid="204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485">
                                            <p:txEl>
                                              <p:pRg st="1" end="1"/>
                                            </p:txEl>
                                          </p:spTgt>
                                        </p:tgtEl>
                                        <p:attrNameLst>
                                          <p:attrName>style.visibility</p:attrName>
                                        </p:attrNameLst>
                                      </p:cBhvr>
                                      <p:to>
                                        <p:strVal val="visible"/>
                                      </p:to>
                                    </p:set>
                                    <p:animEffect transition="in" filter="wipe(right)">
                                      <p:cBhvr>
                                        <p:cTn id="12" dur="500"/>
                                        <p:tgtEl>
                                          <p:spTgt spid="204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0485">
                                            <p:txEl>
                                              <p:pRg st="2" end="2"/>
                                            </p:txEl>
                                          </p:spTgt>
                                        </p:tgtEl>
                                        <p:attrNameLst>
                                          <p:attrName>style.visibility</p:attrName>
                                        </p:attrNameLst>
                                      </p:cBhvr>
                                      <p:to>
                                        <p:strVal val="visible"/>
                                      </p:to>
                                    </p:set>
                                    <p:animEffect transition="in" filter="wipe(right)">
                                      <p:cBhvr>
                                        <p:cTn id="17" dur="500"/>
                                        <p:tgtEl>
                                          <p:spTgt spid="204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0485">
                                            <p:txEl>
                                              <p:pRg st="3" end="3"/>
                                            </p:txEl>
                                          </p:spTgt>
                                        </p:tgtEl>
                                        <p:attrNameLst>
                                          <p:attrName>style.visibility</p:attrName>
                                        </p:attrNameLst>
                                      </p:cBhvr>
                                      <p:to>
                                        <p:strVal val="visible"/>
                                      </p:to>
                                    </p:set>
                                    <p:animEffect transition="in" filter="wipe(right)">
                                      <p:cBhvr>
                                        <p:cTn id="22" dur="500"/>
                                        <p:tgtEl>
                                          <p:spTgt spid="2048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0485">
                                            <p:txEl>
                                              <p:pRg st="4" end="4"/>
                                            </p:txEl>
                                          </p:spTgt>
                                        </p:tgtEl>
                                        <p:attrNameLst>
                                          <p:attrName>style.visibility</p:attrName>
                                        </p:attrNameLst>
                                      </p:cBhvr>
                                      <p:to>
                                        <p:strVal val="visible"/>
                                      </p:to>
                                    </p:set>
                                    <p:animEffect transition="in" filter="wipe(right)">
                                      <p:cBhvr>
                                        <p:cTn id="27" dur="500"/>
                                        <p:tgtEl>
                                          <p:spTgt spid="2048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0485">
                                            <p:txEl>
                                              <p:pRg st="5" end="5"/>
                                            </p:txEl>
                                          </p:spTgt>
                                        </p:tgtEl>
                                        <p:attrNameLst>
                                          <p:attrName>style.visibility</p:attrName>
                                        </p:attrNameLst>
                                      </p:cBhvr>
                                      <p:to>
                                        <p:strVal val="visible"/>
                                      </p:to>
                                    </p:set>
                                    <p:animEffect transition="in" filter="wipe(right)">
                                      <p:cBhvr>
                                        <p:cTn id="32" dur="500"/>
                                        <p:tgtEl>
                                          <p:spTgt spid="2048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485">
                                            <p:txEl>
                                              <p:pRg st="6" end="6"/>
                                            </p:txEl>
                                          </p:spTgt>
                                        </p:tgtEl>
                                        <p:attrNameLst>
                                          <p:attrName>style.visibility</p:attrName>
                                        </p:attrNameLst>
                                      </p:cBhvr>
                                      <p:to>
                                        <p:strVal val="visible"/>
                                      </p:to>
                                    </p:set>
                                    <p:animEffect transition="in" filter="wipe(right)">
                                      <p:cBhvr>
                                        <p:cTn id="37" dur="500"/>
                                        <p:tgtEl>
                                          <p:spTgt spid="204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40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109493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8000" b="1" dirty="0">
                <a:solidFill>
                  <a:schemeClr val="tx1"/>
                </a:solidFill>
                <a:effectLst>
                  <a:glow rad="279400">
                    <a:srgbClr val="000000">
                      <a:alpha val="87000"/>
                    </a:srgbClr>
                  </a:glow>
                </a:effectLst>
                <a:ea typeface="ＭＳ Ｐゴシック" pitchFamily="-112" charset="-128"/>
                <a:cs typeface="ＭＳ Ｐゴシック" pitchFamily="-112" charset="-128"/>
              </a:rPr>
              <a:t>حزقيال 40-48</a:t>
            </a:r>
            <a:endParaRPr lang="en-US" sz="8000" b="1" dirty="0">
              <a:solidFill>
                <a:schemeClr val="tx1"/>
              </a:solidFill>
              <a:effectLst>
                <a:glow rad="279400">
                  <a:srgbClr val="000000">
                    <a:alpha val="87000"/>
                  </a:srgbClr>
                </a:glow>
              </a:effectLst>
              <a:ea typeface="ＭＳ Ｐゴシック" pitchFamily="-112" charset="-128"/>
              <a:cs typeface="ＭＳ Ｐゴシック" pitchFamily="-112" charset="-128"/>
            </a:endParaRPr>
          </a:p>
        </p:txBody>
      </p:sp>
      <p:sp>
        <p:nvSpPr>
          <p:cNvPr id="4" name="Rectangle 4"/>
          <p:cNvSpPr txBox="1">
            <a:spLocks noChangeArrowheads="1"/>
          </p:cNvSpPr>
          <p:nvPr/>
        </p:nvSpPr>
        <p:spPr bwMode="auto">
          <a:xfrm>
            <a:off x="-36513" y="6021388"/>
            <a:ext cx="9180513" cy="86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defTabSz="914400" eaLnBrk="1" hangingPunct="1">
              <a:defRPr/>
            </a:pPr>
            <a:r>
              <a:rPr lang="ar-JO" sz="2400" b="1" kern="0" dirty="0">
                <a:solidFill>
                  <a:srgbClr val="FFFFFF"/>
                </a:solidFill>
                <a:latin typeface="Arial" charset="0"/>
                <a:ea typeface="Osaka" charset="0"/>
                <a:cs typeface="Osaka" charset="0"/>
              </a:rPr>
              <a:t>ريك جريفيث</a:t>
            </a:r>
            <a:r>
              <a:rPr lang="en-US" sz="2400" b="1" kern="0" dirty="0">
                <a:solidFill>
                  <a:srgbClr val="FFFFFF"/>
                </a:solidFill>
                <a:latin typeface="Arial" charset="0"/>
                <a:ea typeface="Osaka" charset="0"/>
                <a:cs typeface="Osaka" charset="0"/>
              </a:rPr>
              <a:t>, </a:t>
            </a:r>
            <a:r>
              <a:rPr lang="ar-JO" sz="2400" b="1" kern="0" dirty="0">
                <a:solidFill>
                  <a:srgbClr val="FFFFFF"/>
                </a:solidFill>
                <a:latin typeface="Arial" charset="0"/>
                <a:ea typeface="Osaka" charset="0"/>
                <a:cs typeface="Osaka" charset="0"/>
              </a:rPr>
              <a:t>مؤسسة الدراسات اللاهوتية الأردنية</a:t>
            </a:r>
            <a:br>
              <a:rPr lang="en-US" sz="2400" b="1" kern="0" dirty="0">
                <a:solidFill>
                  <a:srgbClr val="FFFFFF"/>
                </a:solidFill>
                <a:latin typeface="Arial" charset="0"/>
                <a:ea typeface="Osaka" charset="0"/>
                <a:cs typeface="Osaka" charset="0"/>
              </a:rPr>
            </a:br>
            <a:r>
              <a:rPr lang="en-US" sz="2400" b="1" kern="0" dirty="0">
                <a:solidFill>
                  <a:srgbClr val="FFFFFF"/>
                </a:solidFill>
                <a:latin typeface="Arial" charset="0"/>
                <a:ea typeface="Osaka" charset="0"/>
                <a:cs typeface="Osaka" charset="0"/>
              </a:rPr>
              <a:t>BibleStudyDownloads.org</a:t>
            </a:r>
          </a:p>
        </p:txBody>
      </p:sp>
    </p:spTree>
    <p:extLst>
      <p:ext uri="{BB962C8B-B14F-4D97-AF65-F5344CB8AC3E}">
        <p14:creationId xmlns:p14="http://schemas.microsoft.com/office/powerpoint/2010/main" val="355731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4225"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defTabSz="914400" fontAlgn="base">
              <a:spcBef>
                <a:spcPct val="0"/>
              </a:spcBef>
              <a:spcAft>
                <a:spcPct val="0"/>
              </a:spcAft>
              <a:defRPr/>
            </a:pPr>
            <a:r>
              <a:rPr lang="ar-JO" sz="2400" b="1" dirty="0">
                <a:solidFill>
                  <a:srgbClr val="FFFFFF"/>
                </a:solidFill>
                <a:latin typeface="Arial"/>
                <a:ea typeface="ＭＳ Ｐゴシック" charset="0"/>
                <a:cs typeface="Arial"/>
              </a:rPr>
              <a:t>560</a:t>
            </a:r>
            <a:br>
              <a:rPr lang="en-US" sz="2400" b="1" dirty="0">
                <a:solidFill>
                  <a:srgbClr val="FFFFFF"/>
                </a:solidFill>
                <a:latin typeface="Arial"/>
                <a:ea typeface="ＭＳ Ｐゴシック" charset="0"/>
                <a:cs typeface="Arial"/>
              </a:rPr>
            </a:br>
            <a:r>
              <a:rPr lang="ar-JO" sz="2400" b="1" dirty="0">
                <a:solidFill>
                  <a:srgbClr val="FFFFFF"/>
                </a:solidFill>
                <a:latin typeface="Arial"/>
                <a:ea typeface="ＭＳ Ｐゴシック" charset="0"/>
                <a:cs typeface="Arial"/>
              </a:rPr>
              <a:t>232</a:t>
            </a:r>
            <a:endParaRPr lang="en-US" sz="2400" b="1" dirty="0">
              <a:solidFill>
                <a:srgbClr val="FFFFFF"/>
              </a:solidFill>
              <a:latin typeface="Arial"/>
              <a:ea typeface="ＭＳ Ｐゴシック" charset="0"/>
              <a:cs typeface="Arial"/>
            </a:endParaRPr>
          </a:p>
          <a:p>
            <a:pPr defTabSz="914400" fontAlgn="base">
              <a:spcBef>
                <a:spcPct val="0"/>
              </a:spcBef>
              <a:spcAft>
                <a:spcPct val="0"/>
              </a:spcAft>
              <a:defRPr/>
            </a:pPr>
            <a:r>
              <a:rPr lang="ar-JO" sz="2400" b="1" dirty="0">
                <a:solidFill>
                  <a:srgbClr val="FFFFFF"/>
                </a:solidFill>
                <a:latin typeface="Arial"/>
                <a:ea typeface="ＭＳ Ｐゴシック" charset="0"/>
                <a:cs typeface="Arial"/>
              </a:rPr>
              <a:t>342</a:t>
            </a:r>
            <a:endParaRPr lang="en-US" sz="2400" b="1" dirty="0">
              <a:solidFill>
                <a:srgbClr val="FFFFFF"/>
              </a:solidFill>
              <a:latin typeface="Arial"/>
              <a:ea typeface="ＭＳ Ｐゴシック" charset="0"/>
              <a:cs typeface="Arial"/>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586</a:t>
            </a:r>
            <a:endParaRPr lang="en-US" sz="2800" dirty="0">
              <a:solidFill>
                <a:srgbClr val="FFFFFF"/>
              </a:solidFill>
              <a:latin typeface="Arial"/>
              <a:ea typeface="ＭＳ Ｐゴシック" charset="0"/>
              <a:cs typeface="Arial"/>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إرميا</a:t>
            </a:r>
            <a:endParaRPr lang="en-US" sz="2800" dirty="0">
              <a:solidFill>
                <a:srgbClr val="FFFFFF"/>
              </a:solidFill>
              <a:latin typeface="Arial"/>
              <a:ea typeface="ＭＳ Ｐゴシック" charset="0"/>
              <a:cs typeface="Arial"/>
            </a:endParaRPr>
          </a:p>
        </p:txBody>
      </p:sp>
      <p:sp>
        <p:nvSpPr>
          <p:cNvPr id="564229"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564230"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حزقيال</a:t>
            </a:r>
            <a:endParaRPr lang="en-US" sz="2800" dirty="0">
              <a:solidFill>
                <a:srgbClr val="FFFFFF"/>
              </a:solidFill>
              <a:latin typeface="Arial"/>
              <a:ea typeface="ＭＳ Ｐゴシック" charset="0"/>
              <a:cs typeface="Arial"/>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دانيال</a:t>
            </a:r>
            <a:endParaRPr lang="en-US" sz="2800" dirty="0">
              <a:solidFill>
                <a:srgbClr val="FFFFFF"/>
              </a:solidFill>
              <a:latin typeface="Arial"/>
              <a:ea typeface="ＭＳ Ｐゴシック" charset="0"/>
              <a:cs typeface="Arial"/>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597</a:t>
            </a:r>
            <a:endParaRPr lang="en-US" sz="2800" dirty="0">
              <a:solidFill>
                <a:srgbClr val="FFFFFF"/>
              </a:solidFill>
              <a:latin typeface="Arial"/>
              <a:ea typeface="ＭＳ Ｐゴシック" charset="0"/>
              <a:cs typeface="Arial"/>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605</a:t>
            </a:r>
            <a:endParaRPr lang="en-US" sz="2800" dirty="0">
              <a:solidFill>
                <a:srgbClr val="FFFFFF"/>
              </a:solidFill>
              <a:latin typeface="Arial"/>
              <a:ea typeface="ＭＳ Ｐゴシック" charset="0"/>
              <a:cs typeface="Arial"/>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charset="0"/>
                <a:ea typeface="ＭＳ Ｐゴシック" charset="0"/>
                <a:cs typeface="Arial" charset="0"/>
              </a:rPr>
              <a:t>أبناء يوشيا و الأنبياء</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ar-JO" sz="2400" dirty="0">
                <a:solidFill>
                  <a:srgbClr val="FFFFFF"/>
                </a:solidFill>
                <a:latin typeface="Arial"/>
                <a:ea typeface="ＭＳ Ｐゴシック" charset="0"/>
                <a:cs typeface="Arial"/>
              </a:rPr>
              <a:t>ملخص الملوك الدمى </a:t>
            </a:r>
            <a:endParaRPr lang="en-US" sz="2400" dirty="0">
              <a:solidFill>
                <a:srgbClr val="FFFFFF"/>
              </a:solidFill>
              <a:latin typeface="Arial"/>
              <a:ea typeface="ＭＳ Ｐゴシック" charset="0"/>
              <a:cs typeface="Arial"/>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defTabSz="914400" fontAlgn="base">
              <a:spcBef>
                <a:spcPct val="0"/>
              </a:spcBef>
              <a:spcAft>
                <a:spcPct val="0"/>
              </a:spcAft>
              <a:defRPr/>
            </a:pPr>
            <a:r>
              <a:rPr kumimoji="1" lang="ar-JO" sz="2800" dirty="0">
                <a:solidFill>
                  <a:srgbClr val="FFFFFF"/>
                </a:solidFill>
                <a:latin typeface="Arial"/>
                <a:ea typeface="ＭＳ Ｐゴシック" charset="0"/>
                <a:cs typeface="Arial"/>
              </a:rPr>
              <a:t>سقطت المدينة</a:t>
            </a:r>
            <a:endParaRPr kumimoji="1" lang="en-US" sz="2800" dirty="0">
              <a:solidFill>
                <a:srgbClr val="FFFFFF"/>
              </a:solidFill>
              <a:latin typeface="Arial"/>
              <a:ea typeface="ＭＳ Ｐゴシック" charset="0"/>
              <a:cs typeface="Arial"/>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صدقيا</a:t>
            </a:r>
            <a:endParaRPr lang="en-US" sz="2800" dirty="0">
              <a:solidFill>
                <a:srgbClr val="FFFFFF"/>
              </a:solidFill>
              <a:latin typeface="Arial"/>
              <a:ea typeface="ＭＳ Ｐゴシック" charset="0"/>
              <a:cs typeface="Arial"/>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609</a:t>
            </a:r>
            <a:endParaRPr lang="en-US" sz="2800" dirty="0">
              <a:solidFill>
                <a:srgbClr val="FFFFFF"/>
              </a:solidFill>
              <a:latin typeface="Arial"/>
              <a:ea typeface="ＭＳ Ｐゴシック" charset="0"/>
              <a:cs typeface="Arial"/>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000" dirty="0">
                <a:solidFill>
                  <a:srgbClr val="FFFFFF"/>
                </a:solidFill>
                <a:latin typeface="Arial"/>
                <a:ea typeface="ＭＳ Ｐゴシック" charset="0"/>
                <a:cs typeface="Arial"/>
              </a:rPr>
              <a:t>يهوياكين</a:t>
            </a:r>
            <a:endParaRPr lang="en-US" sz="2000" dirty="0">
              <a:solidFill>
                <a:srgbClr val="FFFFFF"/>
              </a:solidFill>
              <a:latin typeface="Arial"/>
              <a:ea typeface="ＭＳ Ｐゴシック" charset="0"/>
              <a:cs typeface="Arial"/>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يهوياقيم</a:t>
            </a:r>
            <a:endParaRPr lang="en-US" sz="2800" dirty="0">
              <a:solidFill>
                <a:srgbClr val="FFFFFF"/>
              </a:solidFill>
              <a:latin typeface="Arial"/>
              <a:ea typeface="ＭＳ Ｐゴシック" charset="0"/>
              <a:cs typeface="Arial"/>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يوشيا</a:t>
            </a:r>
            <a:endParaRPr lang="en-US" sz="2800" dirty="0">
              <a:solidFill>
                <a:srgbClr val="FFFFFF"/>
              </a:solidFill>
              <a:latin typeface="Arial"/>
              <a:ea typeface="ＭＳ Ｐゴシック" charset="0"/>
              <a:cs typeface="Arial"/>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a:t>
            </a:r>
            <a:r>
              <a:rPr lang="ar-JO" sz="2800" dirty="0">
                <a:solidFill>
                  <a:srgbClr val="FFFFFF"/>
                </a:solidFill>
                <a:latin typeface="Arial"/>
                <a:ea typeface="ＭＳ Ｐゴシック" charset="0"/>
                <a:cs typeface="Arial"/>
              </a:rPr>
              <a:t>3 شهور</a:t>
            </a:r>
            <a:r>
              <a:rPr lang="en-US" sz="2800" dirty="0">
                <a:solidFill>
                  <a:srgbClr val="FFFFFF"/>
                </a:solidFill>
                <a:latin typeface="Arial"/>
                <a:ea typeface="ＭＳ Ｐゴシック" charset="0"/>
                <a:cs typeface="Arial"/>
              </a:rPr>
              <a:t>)</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a:t>
            </a:r>
            <a:r>
              <a:rPr lang="ar-JO" sz="2800" dirty="0">
                <a:solidFill>
                  <a:srgbClr val="FFFFFF"/>
                </a:solidFill>
                <a:latin typeface="Arial"/>
                <a:ea typeface="ＭＳ Ｐゴシック" charset="0"/>
                <a:cs typeface="Arial"/>
              </a:rPr>
              <a:t>3 شهور</a:t>
            </a:r>
            <a:r>
              <a:rPr lang="en-US" sz="2800" dirty="0">
                <a:solidFill>
                  <a:srgbClr val="FFFFFF"/>
                </a:solidFill>
                <a:latin typeface="Arial"/>
                <a:ea typeface="ＭＳ Ｐゴシック" charset="0"/>
                <a:cs typeface="Arial"/>
              </a:rPr>
              <a:t>)</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a:t>
            </a:r>
            <a:r>
              <a:rPr lang="ar-JO" sz="2800" dirty="0">
                <a:solidFill>
                  <a:srgbClr val="FFFFFF"/>
                </a:solidFill>
                <a:latin typeface="Arial"/>
                <a:ea typeface="ＭＳ Ｐゴシック" charset="0"/>
                <a:cs typeface="Arial"/>
              </a:rPr>
              <a:t>11 سنة</a:t>
            </a:r>
            <a:r>
              <a:rPr lang="en-US" sz="2800" dirty="0">
                <a:solidFill>
                  <a:srgbClr val="FFFFFF"/>
                </a:solidFill>
                <a:latin typeface="Arial"/>
                <a:ea typeface="ＭＳ Ｐゴシック" charset="0"/>
                <a:cs typeface="Arial"/>
              </a:rPr>
              <a:t>)</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a:t>
            </a:r>
            <a:r>
              <a:rPr lang="ar-JO" sz="2800" dirty="0">
                <a:solidFill>
                  <a:srgbClr val="FFFFFF"/>
                </a:solidFill>
                <a:latin typeface="Arial"/>
                <a:ea typeface="ＭＳ Ｐゴシック" charset="0"/>
                <a:cs typeface="Arial"/>
              </a:rPr>
              <a:t>11 سنة</a:t>
            </a:r>
            <a:r>
              <a:rPr lang="en-US" sz="2800" dirty="0">
                <a:solidFill>
                  <a:srgbClr val="FFFFFF"/>
                </a:solidFill>
                <a:latin typeface="Arial"/>
                <a:ea typeface="ＭＳ Ｐゴシック" charset="0"/>
                <a:cs typeface="Arial"/>
              </a:rPr>
              <a:t>)</a:t>
            </a:r>
          </a:p>
        </p:txBody>
      </p:sp>
      <p:sp>
        <p:nvSpPr>
          <p:cNvPr id="29760" name="Rectangle 64"/>
          <p:cNvSpPr>
            <a:spLocks noChangeArrowheads="1"/>
          </p:cNvSpPr>
          <p:nvPr/>
        </p:nvSpPr>
        <p:spPr bwMode="auto">
          <a:xfrm>
            <a:off x="-49368"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800" dirty="0">
                <a:solidFill>
                  <a:srgbClr val="FFFFFF"/>
                </a:solidFill>
                <a:latin typeface="Arial"/>
                <a:ea typeface="ＭＳ Ｐゴシック" charset="0"/>
                <a:cs typeface="Arial"/>
              </a:rPr>
              <a:t>627</a:t>
            </a:r>
            <a:endParaRPr lang="en-US" sz="2800" dirty="0">
              <a:solidFill>
                <a:srgbClr val="FFFFFF"/>
              </a:solidFill>
              <a:latin typeface="Arial"/>
              <a:ea typeface="ＭＳ Ｐゴシック" charset="0"/>
              <a:cs typeface="Arial"/>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ar-JO" sz="2400" dirty="0">
                <a:solidFill>
                  <a:srgbClr val="FFFFFF"/>
                </a:solidFill>
                <a:latin typeface="Arial"/>
                <a:ea typeface="ＭＳ Ｐゴシック" charset="0"/>
                <a:cs typeface="Arial"/>
              </a:rPr>
              <a:t>يهوآحاز</a:t>
            </a:r>
            <a:endParaRPr lang="en-US" sz="240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898224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3"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1378" name="Rectangle 2"/>
          <p:cNvSpPr>
            <a:spLocks noGrp="1" noChangeArrowheads="1"/>
          </p:cNvSpPr>
          <p:nvPr>
            <p:ph type="title"/>
          </p:nvPr>
        </p:nvSpPr>
        <p:spPr>
          <a:xfrm>
            <a:off x="685800" y="762000"/>
            <a:ext cx="7772400" cy="762000"/>
          </a:xfrm>
          <a:solidFill>
            <a:srgbClr val="E9BAFC"/>
          </a:solidFill>
        </p:spPr>
        <p:txBody>
          <a:bodyPr/>
          <a:lstStyle/>
          <a:p>
            <a:pPr algn="ctr" eaLnBrk="1" hangingPunct="1"/>
            <a:r>
              <a:rPr lang="ar-JO" b="1" dirty="0">
                <a:solidFill>
                  <a:schemeClr val="bg1"/>
                </a:solidFill>
                <a:latin typeface="Arial" charset="0"/>
                <a:ea typeface="新細明體" charset="0"/>
              </a:rPr>
              <a:t>مجتمع إسرائيل المُسترَد</a:t>
            </a:r>
            <a:endParaRPr lang="en-US" b="1" dirty="0">
              <a:solidFill>
                <a:schemeClr val="bg1"/>
              </a:solidFill>
              <a:latin typeface="Arial" charset="0"/>
              <a:ea typeface="新細明體" charset="0"/>
            </a:endParaRPr>
          </a:p>
        </p:txBody>
      </p:sp>
      <p:sp>
        <p:nvSpPr>
          <p:cNvPr id="21508" name="Rectangle 4"/>
          <p:cNvSpPr>
            <a:spLocks noChangeArrowheads="1"/>
          </p:cNvSpPr>
          <p:nvPr/>
        </p:nvSpPr>
        <p:spPr bwMode="auto">
          <a:xfrm>
            <a:off x="914400" y="2057400"/>
            <a:ext cx="7772400" cy="2019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algn="r" defTabSz="914400" rtl="1" fontAlgn="base">
              <a:spcBef>
                <a:spcPct val="20000"/>
              </a:spcBef>
              <a:spcAft>
                <a:spcPct val="0"/>
              </a:spcAft>
              <a:buClr>
                <a:srgbClr val="FFCC66"/>
              </a:buClr>
              <a:buFontTx/>
              <a:buChar char="•"/>
              <a:defRPr/>
            </a:pPr>
            <a:r>
              <a:rPr lang="ar-JO" sz="3200" b="1" dirty="0">
                <a:solidFill>
                  <a:srgbClr val="FFFFCC"/>
                </a:solidFill>
                <a:effectLst>
                  <a:glow rad="101600">
                    <a:srgbClr val="000000">
                      <a:alpha val="75000"/>
                    </a:srgbClr>
                  </a:glow>
                </a:effectLst>
                <a:latin typeface="Arial" charset="0"/>
                <a:ea typeface="新細明體" charset="0"/>
                <a:cs typeface="新細明體" charset="0"/>
              </a:rPr>
              <a:t>هيكل جديد (40-43)</a:t>
            </a:r>
            <a:endParaRPr lang="en-US" sz="3200" b="1" dirty="0">
              <a:solidFill>
                <a:srgbClr val="FFFFCC"/>
              </a:solidFill>
              <a:effectLst>
                <a:glow rad="101600">
                  <a:srgbClr val="000000">
                    <a:alpha val="75000"/>
                  </a:srgbClr>
                </a:glow>
              </a:effectLst>
              <a:latin typeface="Arial" charset="0"/>
              <a:ea typeface="新細明體" charset="0"/>
              <a:cs typeface="新細明體" charset="0"/>
            </a:endParaRPr>
          </a:p>
          <a:p>
            <a:pPr marL="342900" indent="-342900" algn="r" defTabSz="914400" rtl="1" fontAlgn="base">
              <a:spcBef>
                <a:spcPct val="20000"/>
              </a:spcBef>
              <a:spcAft>
                <a:spcPct val="0"/>
              </a:spcAft>
              <a:buClr>
                <a:srgbClr val="FFCC66"/>
              </a:buClr>
              <a:buFontTx/>
              <a:buChar char="•"/>
              <a:defRPr/>
            </a:pPr>
            <a:r>
              <a:rPr lang="ar-JO" sz="3200" b="1" dirty="0">
                <a:solidFill>
                  <a:srgbClr val="FFFFCC"/>
                </a:solidFill>
                <a:effectLst>
                  <a:glow rad="101600">
                    <a:srgbClr val="000000">
                      <a:alpha val="75000"/>
                    </a:srgbClr>
                  </a:glow>
                </a:effectLst>
                <a:latin typeface="Arial" charset="0"/>
                <a:ea typeface="新細明體" charset="0"/>
                <a:cs typeface="新細明體" charset="0"/>
              </a:rPr>
              <a:t>عبادة جديدة (44-46)</a:t>
            </a:r>
            <a:endParaRPr lang="en-US" sz="3200" b="1" dirty="0">
              <a:solidFill>
                <a:srgbClr val="FFFFCC"/>
              </a:solidFill>
              <a:effectLst>
                <a:glow rad="101600">
                  <a:srgbClr val="000000">
                    <a:alpha val="75000"/>
                  </a:srgbClr>
                </a:glow>
              </a:effectLst>
              <a:latin typeface="Arial" charset="0"/>
              <a:ea typeface="新細明體" charset="0"/>
              <a:cs typeface="新細明體" charset="0"/>
            </a:endParaRPr>
          </a:p>
          <a:p>
            <a:pPr marL="342900" indent="-342900" algn="r" defTabSz="914400" rtl="1" fontAlgn="base">
              <a:spcBef>
                <a:spcPct val="20000"/>
              </a:spcBef>
              <a:spcAft>
                <a:spcPct val="0"/>
              </a:spcAft>
              <a:buClr>
                <a:srgbClr val="FFCC66"/>
              </a:buClr>
              <a:buFontTx/>
              <a:buChar char="•"/>
              <a:defRPr/>
            </a:pPr>
            <a:r>
              <a:rPr lang="ar-JO" sz="3200" b="1" dirty="0">
                <a:solidFill>
                  <a:srgbClr val="FFFFCC"/>
                </a:solidFill>
                <a:effectLst>
                  <a:glow rad="101600">
                    <a:srgbClr val="000000">
                      <a:alpha val="75000"/>
                    </a:srgbClr>
                  </a:glow>
                </a:effectLst>
                <a:latin typeface="Arial" charset="0"/>
                <a:ea typeface="新細明體" charset="0"/>
                <a:cs typeface="新細明體" charset="0"/>
              </a:rPr>
              <a:t>أقاليم جديدة (47-48)</a:t>
            </a:r>
            <a:endParaRPr lang="en-US" sz="3200" b="1" dirty="0">
              <a:solidFill>
                <a:srgbClr val="FFFFCC"/>
              </a:solidFill>
              <a:effectLst>
                <a:glow rad="101600">
                  <a:srgbClr val="000000">
                    <a:alpha val="75000"/>
                  </a:srgbClr>
                </a:glow>
              </a:effectLst>
              <a:latin typeface="Arial" charset="0"/>
              <a:ea typeface="新細明體" charset="0"/>
              <a:cs typeface="新細明體" charset="0"/>
            </a:endParaRPr>
          </a:p>
        </p:txBody>
      </p:sp>
    </p:spTree>
    <p:extLst>
      <p:ext uri="{BB962C8B-B14F-4D97-AF65-F5344CB8AC3E}">
        <p14:creationId xmlns:p14="http://schemas.microsoft.com/office/powerpoint/2010/main" val="42040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3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3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3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5474" name="Rectangle 2"/>
          <p:cNvSpPr>
            <a:spLocks noGrp="1" noChangeArrowheads="1"/>
          </p:cNvSpPr>
          <p:nvPr>
            <p:ph type="title"/>
          </p:nvPr>
        </p:nvSpPr>
        <p:spPr>
          <a:xfrm>
            <a:off x="1828800" y="0"/>
            <a:ext cx="6623050" cy="838200"/>
          </a:xfrm>
        </p:spPr>
        <p:txBody>
          <a:bodyPr/>
          <a:lstStyle/>
          <a:p>
            <a:pPr eaLnBrk="1" hangingPunct="1"/>
            <a:r>
              <a:rPr lang="ar-JO" dirty="0">
                <a:latin typeface="Arial" charset="0"/>
                <a:ea typeface="新細明體" charset="0"/>
              </a:rPr>
              <a:t>الأقسام الخمسة</a:t>
            </a:r>
            <a:endParaRPr lang="en-US" dirty="0">
              <a:latin typeface="Arial" charset="0"/>
              <a:ea typeface="新細明體" charset="0"/>
            </a:endParaRPr>
          </a:p>
        </p:txBody>
      </p:sp>
      <p:sp>
        <p:nvSpPr>
          <p:cNvPr id="57350" name="Text Box 6"/>
          <p:cNvSpPr txBox="1">
            <a:spLocks noChangeArrowheads="1"/>
          </p:cNvSpPr>
          <p:nvPr/>
        </p:nvSpPr>
        <p:spPr bwMode="auto">
          <a:xfrm>
            <a:off x="0" y="203200"/>
            <a:ext cx="5727850" cy="1631216"/>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457200" indent="-457200" algn="r" defTabSz="914400" eaLnBrk="0" fontAlgn="base" hangingPunct="0">
              <a:spcBef>
                <a:spcPct val="0"/>
              </a:spcBef>
              <a:spcAft>
                <a:spcPct val="0"/>
              </a:spcAft>
              <a:defRPr/>
            </a:pPr>
            <a:r>
              <a:rPr lang="ar-JO" sz="2000" b="1" dirty="0">
                <a:solidFill>
                  <a:srgbClr val="FFFFCC"/>
                </a:solidFill>
                <a:latin typeface="Arial" pitchFamily="-112" charset="0"/>
                <a:ea typeface="新細明體"/>
                <a:cs typeface="新細明體"/>
              </a:rPr>
              <a:t>1. الساحة الخارجية – 40: 17-19</a:t>
            </a:r>
            <a:endParaRPr lang="en-US" sz="2000" b="1" dirty="0">
              <a:solidFill>
                <a:srgbClr val="FFFFCC"/>
              </a:solidFill>
              <a:latin typeface="Arial" pitchFamily="-112" charset="0"/>
              <a:ea typeface="新細明體"/>
              <a:cs typeface="新細明體"/>
            </a:endParaRPr>
          </a:p>
          <a:p>
            <a:pPr marL="457200" indent="-457200" algn="r" defTabSz="914400" eaLnBrk="0" fontAlgn="base" hangingPunct="0">
              <a:spcBef>
                <a:spcPct val="0"/>
              </a:spcBef>
              <a:spcAft>
                <a:spcPct val="0"/>
              </a:spcAft>
              <a:defRPr/>
            </a:pPr>
            <a:r>
              <a:rPr lang="ar-JO" sz="2000" b="1" dirty="0">
                <a:solidFill>
                  <a:srgbClr val="FFFFCC"/>
                </a:solidFill>
                <a:latin typeface="Arial" pitchFamily="-112" charset="0"/>
                <a:ea typeface="新細明體"/>
                <a:cs typeface="新細明體"/>
              </a:rPr>
              <a:t>2. الساحة الداخلية – 40: 44-47</a:t>
            </a:r>
            <a:endParaRPr lang="en-US" sz="2000" b="1" dirty="0">
              <a:solidFill>
                <a:srgbClr val="FFFFCC"/>
              </a:solidFill>
              <a:latin typeface="Arial" pitchFamily="-112" charset="0"/>
              <a:ea typeface="新細明體"/>
              <a:cs typeface="新細明體"/>
            </a:endParaRPr>
          </a:p>
          <a:p>
            <a:pPr marL="457200" indent="-457200" algn="r" defTabSz="914400" eaLnBrk="0" fontAlgn="base" hangingPunct="0">
              <a:spcBef>
                <a:spcPct val="0"/>
              </a:spcBef>
              <a:spcAft>
                <a:spcPct val="0"/>
              </a:spcAft>
              <a:defRPr/>
            </a:pPr>
            <a:r>
              <a:rPr lang="ar-JO" sz="2000" b="1" dirty="0">
                <a:solidFill>
                  <a:srgbClr val="FFFFCC"/>
                </a:solidFill>
                <a:latin typeface="Arial" pitchFamily="-112" charset="0"/>
                <a:ea typeface="新細明體"/>
                <a:cs typeface="新細明體"/>
              </a:rPr>
              <a:t>3. الهيكل أو الحرم – 41: 1-26</a:t>
            </a:r>
            <a:endParaRPr lang="en-US" sz="2000" b="1" dirty="0">
              <a:solidFill>
                <a:srgbClr val="FFFFCC"/>
              </a:solidFill>
              <a:latin typeface="Arial" pitchFamily="-112" charset="0"/>
              <a:ea typeface="新細明體"/>
              <a:cs typeface="新細明體"/>
            </a:endParaRPr>
          </a:p>
          <a:p>
            <a:pPr marL="457200" indent="-457200" algn="r" defTabSz="914400" eaLnBrk="0" fontAlgn="base" hangingPunct="0">
              <a:spcBef>
                <a:spcPct val="0"/>
              </a:spcBef>
              <a:spcAft>
                <a:spcPct val="0"/>
              </a:spcAft>
              <a:defRPr/>
            </a:pPr>
            <a:r>
              <a:rPr lang="ar-JO" sz="2000" b="1" dirty="0">
                <a:solidFill>
                  <a:srgbClr val="FFFFCC"/>
                </a:solidFill>
                <a:latin typeface="Arial" pitchFamily="-112" charset="0"/>
                <a:ea typeface="新細明體"/>
                <a:cs typeface="新細明體"/>
              </a:rPr>
              <a:t>4. الجدار حول الهيكل الخارجي – 40: 5 (42: 15-20، 45: 2)</a:t>
            </a:r>
            <a:endParaRPr lang="en-US" sz="2000" b="1" dirty="0">
              <a:solidFill>
                <a:srgbClr val="FFFFCC"/>
              </a:solidFill>
              <a:latin typeface="Arial" pitchFamily="-112" charset="0"/>
              <a:ea typeface="新細明體"/>
              <a:cs typeface="新細明體"/>
            </a:endParaRPr>
          </a:p>
          <a:p>
            <a:pPr marL="457200" indent="-457200" algn="r" defTabSz="914400" eaLnBrk="0" fontAlgn="base" hangingPunct="0">
              <a:spcBef>
                <a:spcPct val="0"/>
              </a:spcBef>
              <a:spcAft>
                <a:spcPct val="0"/>
              </a:spcAft>
              <a:defRPr/>
            </a:pPr>
            <a:r>
              <a:rPr lang="ar-JO" sz="2000" b="1" dirty="0">
                <a:solidFill>
                  <a:srgbClr val="FFFFCC"/>
                </a:solidFill>
                <a:latin typeface="Arial" pitchFamily="-112" charset="0"/>
                <a:ea typeface="新細明體"/>
                <a:cs typeface="新細明體"/>
              </a:rPr>
              <a:t>5. خمسون ذراعاً من المساحة المفتوحة – 45: 2</a:t>
            </a:r>
            <a:r>
              <a:rPr lang="en-US" sz="2000" b="1" dirty="0">
                <a:solidFill>
                  <a:srgbClr val="FFFFCC"/>
                </a:solidFill>
                <a:latin typeface="Arial" pitchFamily="-112" charset="0"/>
                <a:ea typeface="新細明體"/>
                <a:cs typeface="新細明體"/>
              </a:rPr>
              <a:t>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b="1">
                <a:solidFill>
                  <a:srgbClr val="FFFFCC"/>
                </a:solidFill>
                <a:ea typeface="新細明體" charset="0"/>
                <a:cs typeface="新細明體" charset="0"/>
              </a:rPr>
              <a:t>www.pauljab.net/temple/ TemplePictures.html</a:t>
            </a:r>
            <a:r>
              <a:rPr lang="en-US" sz="1400">
                <a:solidFill>
                  <a:srgbClr val="FFFFCC"/>
                </a:solidFill>
                <a:ea typeface="新細明體" charset="0"/>
                <a:cs typeface="新細明體" charset="0"/>
              </a:rPr>
              <a:t> </a:t>
            </a:r>
          </a:p>
        </p:txBody>
      </p:sp>
      <p:sp>
        <p:nvSpPr>
          <p:cNvPr id="745477"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CC"/>
                </a:solidFill>
                <a:ea typeface="新細明體" charset="0"/>
                <a:cs typeface="新細明體" charset="0"/>
              </a:rPr>
              <a:t>517</a:t>
            </a:r>
            <a:endParaRPr lang="en-US" b="1" dirty="0">
              <a:solidFill>
                <a:srgbClr val="FFCC66"/>
              </a:solidFill>
              <a:ea typeface="新細明體" charset="0"/>
              <a:cs typeface="新細明體" charset="0"/>
            </a:endParaRPr>
          </a:p>
        </p:txBody>
      </p:sp>
    </p:spTree>
    <p:extLst>
      <p:ext uri="{BB962C8B-B14F-4D97-AF65-F5344CB8AC3E}">
        <p14:creationId xmlns:p14="http://schemas.microsoft.com/office/powerpoint/2010/main" val="16211223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43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633282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6513" y="5902325"/>
            <a:ext cx="9144000" cy="981075"/>
          </a:xfrm>
        </p:spPr>
        <p:txBody>
          <a:bodyPr/>
          <a:lstStyle/>
          <a:p>
            <a:pPr>
              <a:defRPr/>
            </a:pP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مجد الله سوف يعود</a:t>
            </a:r>
            <a:endPar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3553187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FFFFCC"/>
              </a:solidFill>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dirty="0">
                <a:latin typeface="Arial" charset="0"/>
                <a:ea typeface="ＭＳ Ｐゴシック" charset="0"/>
                <a:cs typeface="Arial" charset="0"/>
              </a:rPr>
              <a:t>المجد يعود</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502</a:t>
            </a:r>
            <a:endParaRPr lang="en-US" dirty="0">
              <a:solidFill>
                <a:srgbClr val="FFFFFF"/>
              </a:solidFill>
              <a:cs typeface="Arial" charset="0"/>
            </a:endParaRPr>
          </a:p>
        </p:txBody>
      </p:sp>
      <p:sp>
        <p:nvSpPr>
          <p:cNvPr id="614406" name="Text Box 5"/>
          <p:cNvSpPr txBox="1">
            <a:spLocks noChangeArrowheads="1"/>
          </p:cNvSpPr>
          <p:nvPr/>
        </p:nvSpPr>
        <p:spPr bwMode="auto">
          <a:xfrm>
            <a:off x="5976814" y="1076945"/>
            <a:ext cx="86914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حزقيال</a:t>
            </a:r>
            <a:endParaRPr lang="en-US" dirty="0">
              <a:solidFill>
                <a:srgbClr val="FFFFFF"/>
              </a:solidFill>
              <a:cs typeface="Arial" charset="0"/>
            </a:endParaRPr>
          </a:p>
        </p:txBody>
      </p:sp>
      <p:sp>
        <p:nvSpPr>
          <p:cNvPr id="9"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cs typeface="Arial" charset="0"/>
              </a:rPr>
              <a:t>656</a:t>
            </a:r>
            <a:endParaRPr lang="en-US" dirty="0">
              <a:solidFill>
                <a:srgbClr val="FFFFFF"/>
              </a:solidFill>
              <a:cs typeface="Arial" charset="0"/>
            </a:endParaRPr>
          </a:p>
        </p:txBody>
      </p:sp>
    </p:spTree>
    <p:extLst>
      <p:ext uri="{BB962C8B-B14F-4D97-AF65-F5344CB8AC3E}">
        <p14:creationId xmlns:p14="http://schemas.microsoft.com/office/powerpoint/2010/main" val="17857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a:noFill/>
          <a:ln>
            <a:noFill/>
          </a:ln>
        </p:spPr>
        <p:txBody>
          <a:bodyPr lIns="90000" tIns="46800" rIns="90000" bIns="46800" anchor="ctr"/>
          <a:lstStyle/>
          <a:p>
            <a:pPr algn="l" defTabSz="457200" eaLnBrk="1" hangingPunct="1"/>
            <a:r>
              <a:rPr lang="ar-JO" sz="3200" b="1" kern="1200" dirty="0">
                <a:solidFill>
                  <a:srgbClr val="FFFFFF"/>
                </a:solidFill>
                <a:effectLst>
                  <a:glow rad="228600">
                    <a:srgbClr val="000000"/>
                  </a:glow>
                </a:effectLst>
                <a:latin typeface="Arial" charset="0"/>
                <a:ea typeface="ＭＳ Ｐゴシック" charset="0"/>
                <a:cs typeface="Arial" charset="0"/>
              </a:rPr>
              <a:t>البوابة الشرقية</a:t>
            </a:r>
            <a:br>
              <a:rPr lang="ar-JO" sz="3200" b="1" kern="1200" dirty="0">
                <a:solidFill>
                  <a:srgbClr val="FFFFFF"/>
                </a:solidFill>
                <a:effectLst>
                  <a:glow rad="228600">
                    <a:srgbClr val="000000"/>
                  </a:glow>
                </a:effectLst>
                <a:latin typeface="Arial" charset="0"/>
                <a:ea typeface="ＭＳ Ｐゴシック" charset="0"/>
                <a:cs typeface="Arial" charset="0"/>
              </a:rPr>
            </a:br>
            <a:r>
              <a:rPr lang="en-US" sz="3200" b="1" kern="1200" dirty="0">
                <a:solidFill>
                  <a:srgbClr val="FFFFFF"/>
                </a:solidFill>
                <a:effectLst>
                  <a:glow rad="228600">
                    <a:srgbClr val="000000"/>
                  </a:glow>
                </a:effectLst>
                <a:latin typeface="Arial" charset="0"/>
                <a:ea typeface="ＭＳ Ｐゴシック" charset="0"/>
                <a:cs typeface="Arial" charset="0"/>
              </a:rPr>
              <a:t>(</a:t>
            </a:r>
            <a:r>
              <a:rPr lang="ar-JO" sz="3200" b="1" kern="1200" dirty="0">
                <a:solidFill>
                  <a:srgbClr val="FFFFFF"/>
                </a:solidFill>
                <a:effectLst>
                  <a:glow rad="228600">
                    <a:srgbClr val="000000"/>
                  </a:glow>
                </a:effectLst>
                <a:latin typeface="Arial" charset="0"/>
                <a:ea typeface="ＭＳ Ｐゴシック" charset="0"/>
                <a:cs typeface="Arial" charset="0"/>
              </a:rPr>
              <a:t>حزقيال 43: 1-4</a:t>
            </a:r>
            <a:r>
              <a:rPr lang="en-US" sz="3200" b="1" kern="1200" dirty="0">
                <a:solidFill>
                  <a:srgbClr val="FFFFFF"/>
                </a:solidFill>
                <a:effectLst>
                  <a:glow rad="228600">
                    <a:srgbClr val="000000"/>
                  </a:glo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JO" sz="3200" b="1" dirty="0">
                <a:solidFill>
                  <a:srgbClr val="FFFFFF"/>
                </a:solidFill>
                <a:effectLst>
                  <a:glow rad="228600">
                    <a:srgbClr val="000000"/>
                  </a:glow>
                </a:effectLst>
                <a:cs typeface="Arial" charset="0"/>
              </a:rPr>
              <a:t>١ ثُمَّ ذَهَبَ بِي إِلَى الْبَابِ الْمُتَّجِهِ نَحْوَ الشَّرْقِ. ٢ وَإِذَا بِمَجْدِ إِلَهِ إِسْرَائِيلَ جَاءَ مِنْ طَرِيقِ الشَّرْقِ وَصَوْتُهُ كَصَوْتِ مِيَاهٍ كَثِيرَةٍ, وَالأَرْضُ أَضَاءَتْ مِنْ مَجْدِهِ. ٣ وَالْمَنْظَرُ كَالْمَنْظَرِ الَّذِي رَأَيْتُهُ لَمَّا جِئْتُ لأُخْرِبَ الْمَدِينَةَ, وَالْمَنَاظِرُ كَالْمَنْظَرِ الَّذِي رَأَيْتُ عِنْدَ نَهْرِ خَابُورَ, فَخَرَرْتُ عَلَى وَجْهِي. ٤ فَجَاءَ مَجْدُ الرَّبِّ إِلَى الْبَيْتِ مِنْ طَرِيقِ الْبَابِ الْمُتَّجِهِ نَحْوَ الشَّرْقِ.</a:t>
            </a:r>
            <a:endParaRPr kumimoji="0" lang="en-US" sz="3200" b="1" i="0" u="none" strike="noStrike" kern="1200" cap="none" spc="0" normalizeH="0" baseline="0" noProof="0" dirty="0">
              <a:ln>
                <a:noFill/>
              </a:ln>
              <a:solidFill>
                <a:srgbClr val="FFFFFF"/>
              </a:solidFill>
              <a:effectLst>
                <a:glow rad="228600">
                  <a:srgbClr val="000000"/>
                </a:glow>
              </a:effectLst>
              <a:uLnTx/>
              <a:uFillTx/>
              <a:cs typeface="Arial" charset="0"/>
            </a:endParaRPr>
          </a:p>
        </p:txBody>
      </p:sp>
    </p:spTree>
    <p:extLst>
      <p:ext uri="{BB962C8B-B14F-4D97-AF65-F5344CB8AC3E}">
        <p14:creationId xmlns:p14="http://schemas.microsoft.com/office/powerpoint/2010/main" val="2018955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44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0693005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charset="0"/>
                <a:ea typeface="新細明體" charset="0"/>
              </a:rPr>
              <a:t>دخول البوابة الشرقية (44: 1-3)</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FF"/>
                </a:solidFill>
                <a:ea typeface="新細明體" charset="0"/>
                <a:cs typeface="新細明體" charset="0"/>
              </a:rPr>
              <a:t>519</a:t>
            </a:r>
            <a:endParaRPr lang="en-US" b="1" dirty="0">
              <a:solidFill>
                <a:srgbClr val="FFFFFF"/>
              </a:solidFill>
              <a:ea typeface="新細明體" charset="0"/>
              <a:cs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chemeClr val="bg1"/>
                </a:solidFill>
              </a:rPr>
              <a:t>الأمير داود يدخل البوابة الشرقية الخارجية من الرواق على جانب الفناء الخارجي</a:t>
            </a:r>
            <a:endParaRPr lang="en-US" b="1" dirty="0">
              <a:solidFill>
                <a:schemeClr val="bg1"/>
              </a:solidFill>
              <a:cs typeface="Arial" charset="0"/>
            </a:endParaRPr>
          </a:p>
        </p:txBody>
      </p:sp>
    </p:spTree>
    <p:extLst>
      <p:ext uri="{BB962C8B-B14F-4D97-AF65-F5344CB8AC3E}">
        <p14:creationId xmlns:p14="http://schemas.microsoft.com/office/powerpoint/2010/main" val="474315210"/>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46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431351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br>
              <a:rPr lang="en-US" sz="3600" kern="1200" dirty="0"/>
            </a:br>
            <a:r>
              <a:rPr lang="ar-JO" sz="3600" kern="1200" dirty="0"/>
              <a:t>تباين </a:t>
            </a:r>
            <a:br>
              <a:rPr lang="ar-JO" sz="3600" kern="1200" dirty="0"/>
            </a:br>
            <a:r>
              <a:rPr lang="ar-JO" sz="3600" kern="1200" dirty="0"/>
              <a:t>هيكلي </a:t>
            </a:r>
            <a:br>
              <a:rPr lang="ar-JO" sz="3600" kern="1200" dirty="0"/>
            </a:br>
            <a:r>
              <a:rPr lang="ar-JO" sz="3600" kern="1200" dirty="0"/>
              <a:t>سليمان </a:t>
            </a:r>
            <a:br>
              <a:rPr lang="ar-JO" sz="3600" kern="1200" dirty="0"/>
            </a:br>
            <a:r>
              <a:rPr lang="ar-JO" sz="3600" kern="1200" dirty="0"/>
              <a:t>و حزقيال</a:t>
            </a:r>
            <a:endParaRPr lang="en-US" sz="3600" kern="1200" dirty="0"/>
          </a:p>
        </p:txBody>
      </p:sp>
      <p:pic>
        <p:nvPicPr>
          <p:cNvPr id="126978"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000"/>
                </a:solidFill>
                <a:ea typeface="新細明體" charset="0"/>
                <a:cs typeface="新細明體" charset="0"/>
              </a:rPr>
              <a:t>518</a:t>
            </a:r>
            <a:endParaRPr lang="en-US" sz="1400" dirty="0">
              <a:solidFill>
                <a:srgbClr val="000000"/>
              </a:solidFill>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1400">
              <a:solidFill>
                <a:srgbClr val="FFFFCC"/>
              </a:solidFill>
              <a:latin typeface="Arial" charset="0"/>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1400">
              <a:solidFill>
                <a:srgbClr val="FFFFCC"/>
              </a:solidFill>
              <a:latin typeface="Arial" charset="0"/>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1400">
              <a:solidFill>
                <a:srgbClr val="FFFFCC"/>
              </a:solidFill>
              <a:latin typeface="Arial" charset="0"/>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1400">
              <a:solidFill>
                <a:srgbClr val="FFFFCC"/>
              </a:solidFill>
              <a:latin typeface="Arial" charset="0"/>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1400">
              <a:solidFill>
                <a:srgbClr val="FFFFCC"/>
              </a:solidFill>
              <a:latin typeface="Arial" charset="0"/>
              <a:ea typeface="新細明體" charset="0"/>
              <a:cs typeface="新細明體" charset="0"/>
            </a:endParaRPr>
          </a:p>
        </p:txBody>
      </p:sp>
    </p:spTree>
    <p:extLst>
      <p:ext uri="{BB962C8B-B14F-4D97-AF65-F5344CB8AC3E}">
        <p14:creationId xmlns:p14="http://schemas.microsoft.com/office/powerpoint/2010/main" val="3383846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1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4320</TotalTime>
  <Words>8542</Words>
  <Application>Microsoft Macintosh PowerPoint</Application>
  <PresentationFormat>On-screen Show (4:3)</PresentationFormat>
  <Paragraphs>1111</Paragraphs>
  <Slides>130</Slides>
  <Notes>110</Notes>
  <HiddenSlides>0</HiddenSlides>
  <MMClips>0</MMClips>
  <ScaleCrop>false</ScaleCrop>
  <HeadingPairs>
    <vt:vector size="6" baseType="variant">
      <vt:variant>
        <vt:lpstr>Fonts Used</vt:lpstr>
      </vt:variant>
      <vt:variant>
        <vt:i4>21</vt:i4>
      </vt:variant>
      <vt:variant>
        <vt:lpstr>Theme</vt:lpstr>
      </vt:variant>
      <vt:variant>
        <vt:i4>32</vt:i4>
      </vt:variant>
      <vt:variant>
        <vt:lpstr>Slide Titles</vt:lpstr>
      </vt:variant>
      <vt:variant>
        <vt:i4>130</vt:i4>
      </vt:variant>
    </vt:vector>
  </HeadingPairs>
  <TitlesOfParts>
    <vt:vector size="183" baseType="lpstr">
      <vt:lpstr>BONES</vt:lpstr>
      <vt:lpstr>Burtinomatic-DemiBold</vt:lpstr>
      <vt:lpstr>Chicago</vt:lpstr>
      <vt:lpstr>Jott 43 Extended</vt:lpstr>
      <vt:lpstr>QUAKE</vt:lpstr>
      <vt:lpstr>Visitation</vt:lpstr>
      <vt:lpstr>Arial</vt:lpstr>
      <vt:lpstr>Arial Black</vt:lpstr>
      <vt:lpstr>Calibri</vt:lpstr>
      <vt:lpstr>Chalkduster</vt:lpstr>
      <vt:lpstr>Comic Sans MS</vt:lpstr>
      <vt:lpstr>Futura</vt:lpstr>
      <vt:lpstr>Garamond</vt:lpstr>
      <vt:lpstr>Helvetica</vt:lpstr>
      <vt:lpstr>Helvetica Neue Black Condensed</vt:lpstr>
      <vt:lpstr>Impact</vt:lpstr>
      <vt:lpstr>Monotype Sorts</vt:lpstr>
      <vt:lpstr>Tahoma</vt:lpstr>
      <vt:lpstr>Times</vt:lpstr>
      <vt:lpstr>Times New Roman</vt:lpstr>
      <vt:lpstr>Wingdings</vt:lpstr>
      <vt:lpstr>49_Blank Presentation</vt:lpstr>
      <vt:lpstr>5_Default Design</vt:lpstr>
      <vt:lpstr>12_Default Design</vt:lpstr>
      <vt:lpstr>8_Default Design</vt:lpstr>
      <vt:lpstr>6_Default Design</vt:lpstr>
      <vt:lpstr>1_Radar</vt:lpstr>
      <vt:lpstr>Fireball</vt:lpstr>
      <vt:lpstr>Beam</vt:lpstr>
      <vt:lpstr>Blank Presentation</vt:lpstr>
      <vt:lpstr>Calm Seas</vt:lpstr>
      <vt:lpstr>1_untitled 3</vt:lpstr>
      <vt:lpstr>1_Mountain</vt:lpstr>
      <vt:lpstr>3_Stream</vt:lpstr>
      <vt:lpstr>1_Default Design</vt:lpstr>
      <vt:lpstr>1_Blank Presentation</vt:lpstr>
      <vt:lpstr>Whirlpool</vt:lpstr>
      <vt:lpstr>Candybar</vt:lpstr>
      <vt:lpstr>3_Default Design</vt:lpstr>
      <vt:lpstr>2_Blank Presentation</vt:lpstr>
      <vt:lpstr>23_Office Theme</vt:lpstr>
      <vt:lpstr>Clouds</vt:lpstr>
      <vt:lpstr>1_Fireball</vt:lpstr>
      <vt:lpstr>Default Design</vt:lpstr>
      <vt:lpstr>11_Office Theme</vt:lpstr>
      <vt:lpstr>2_Fireball</vt:lpstr>
      <vt:lpstr>3_Fireball</vt:lpstr>
      <vt:lpstr>17_Default Design</vt:lpstr>
      <vt:lpstr>Stream</vt:lpstr>
      <vt:lpstr>50_Blank Presentation</vt:lpstr>
      <vt:lpstr>Mimosa</vt:lpstr>
      <vt:lpstr>2_Default Design</vt:lpstr>
      <vt:lpstr>6_Fireball</vt:lpstr>
      <vt:lpstr>كن متوقعاً</vt:lpstr>
      <vt:lpstr>متوقع ؟</vt:lpstr>
      <vt:lpstr>متى رأيت المجد يغادر ؟</vt:lpstr>
      <vt:lpstr>الكلمة المفتاحية في حزقيال</vt:lpstr>
      <vt:lpstr> كيف يمكنك أن تتوقع مجد الله ثانية في حياتك ؟</vt:lpstr>
      <vt:lpstr>Sin</vt:lpstr>
      <vt:lpstr>التهديد البابلي</vt:lpstr>
      <vt:lpstr>الترحيلات البابلية ليهوذا</vt:lpstr>
      <vt:lpstr>أبناء يوشيا و الأنبياء</vt:lpstr>
      <vt:lpstr> كيف يمكنك أن تتوقع مجد الله ثانية في حياتك ؟</vt:lpstr>
      <vt:lpstr>خطوات نحو مجد الله</vt:lpstr>
      <vt:lpstr>حزقيال 1 </vt:lpstr>
      <vt:lpstr>مخطط حزقيال التقني</vt:lpstr>
      <vt:lpstr>و كانت الأرض خربة و خالية و على وجه الغمر ظلمة</vt:lpstr>
      <vt:lpstr>خيمة الإجتماع</vt:lpstr>
      <vt:lpstr>ملأ حضور الله قصره الجديد</vt:lpstr>
      <vt:lpstr>حل الروح أيضاً على القضاة، الأنبياء  و الملوك في العهد القديم</vt:lpstr>
      <vt:lpstr>سكن حضور الله في هيكل سليمان</vt:lpstr>
      <vt:lpstr>حزقيال 1 </vt:lpstr>
      <vt:lpstr>مخلوقات بأربعة أوجه (حز 1: 10)</vt:lpstr>
      <vt:lpstr>حزقيال 1: 15-16</vt:lpstr>
      <vt:lpstr>حزقيال 1 </vt:lpstr>
      <vt:lpstr>حزقيال 2 </vt:lpstr>
      <vt:lpstr>حزقيال 2: 3-4</vt:lpstr>
      <vt:lpstr>حزقيال 4 </vt:lpstr>
      <vt:lpstr>الحصار له دلالة (حز 4)</vt:lpstr>
      <vt:lpstr>حزقيال 5 </vt:lpstr>
      <vt:lpstr>موقع إسرائيل الإستراتيجي</vt:lpstr>
      <vt:lpstr>حزقيال 8 </vt:lpstr>
      <vt:lpstr>هيكل سليمان</vt:lpstr>
      <vt:lpstr>حزقيال 9 </vt:lpstr>
      <vt:lpstr>هيكل سليمان</vt:lpstr>
      <vt:lpstr>حزقيال 10 </vt:lpstr>
      <vt:lpstr>هيكل سليمان</vt:lpstr>
      <vt:lpstr>هيكل سليمان</vt:lpstr>
      <vt:lpstr>حزقيال 11 </vt:lpstr>
      <vt:lpstr>المجد يغادر</vt:lpstr>
      <vt:lpstr> كن صادقاً في أنه عندما كان الروح حاضراً ربما تكون قد أطفأته</vt:lpstr>
      <vt:lpstr>سكنى الروح القدس</vt:lpstr>
      <vt:lpstr>يوحنا 14: 15-17</vt:lpstr>
      <vt:lpstr>لا تطفئوا الروح (1 تس 5: 19)</vt:lpstr>
      <vt:lpstr> كيف يمكنك أن تتوقع مجد الله ثانية في حياتك ؟</vt:lpstr>
      <vt:lpstr>خطوات نحو مجد الله</vt:lpstr>
      <vt:lpstr>خطوات نحو مجد الله</vt:lpstr>
      <vt:lpstr>حزقيال 25 </vt:lpstr>
      <vt:lpstr>مخطط حزقيال التقني</vt:lpstr>
      <vt:lpstr>الأمم التي ستدان (حز 25-32) </vt:lpstr>
      <vt:lpstr>حزقيال 28 </vt:lpstr>
      <vt:lpstr>المستعمرات الفينيقية</vt:lpstr>
      <vt:lpstr>هيكل بوسيدون</vt:lpstr>
      <vt:lpstr>سقوط الشيطان (رؤ 12: 7-13)</vt:lpstr>
      <vt:lpstr>سقوط لوسيفر، الكوكب المنير  (رؤ 12: 7-9)</vt:lpstr>
      <vt:lpstr>The angels pursue</vt:lpstr>
      <vt:lpstr>مجد الله لن يشرق  بوجود منافسين في حياتك</vt:lpstr>
      <vt:lpstr> كيف يمكنك أن تتوقع مجد الله ثانية في حياتك ؟</vt:lpstr>
      <vt:lpstr>خطوات نحو مجد الله</vt:lpstr>
      <vt:lpstr>خطوات نحو مجد الله</vt:lpstr>
      <vt:lpstr>خطوات نحو مجد الله</vt:lpstr>
      <vt:lpstr>مخطط حزقيال التقني</vt:lpstr>
      <vt:lpstr>حزقيال 33 </vt:lpstr>
      <vt:lpstr>الإسترداد</vt:lpstr>
      <vt:lpstr>حزقيال 36 </vt:lpstr>
      <vt:lpstr>PowerPoint Presentation</vt:lpstr>
      <vt:lpstr>PowerPoint Presentation</vt:lpstr>
      <vt:lpstr>حزقيال 37 </vt:lpstr>
      <vt:lpstr>متى هي علامات عودة المسيح ؟</vt:lpstr>
      <vt:lpstr>هل يستطيع الله  استرداد إسرائيل كأمة ؟</vt:lpstr>
      <vt:lpstr> شجع هتلر اليهود  للعودة إلى ديارهم</vt:lpstr>
      <vt:lpstr> شجع هتلر اليهود  للعودة إلى ديارهم</vt:lpstr>
      <vt:lpstr>العظام اليابسة في حزقيال 37</vt:lpstr>
      <vt:lpstr>وادي العظام اليابسة (حز 37)</vt:lpstr>
      <vt:lpstr>PowerPoint Presentation</vt:lpstr>
      <vt:lpstr>وادي العظام اليابسة (حز 37)</vt:lpstr>
      <vt:lpstr>اللعب بالكلمات العبرية</vt:lpstr>
      <vt:lpstr>السبيين و الرجوعين</vt:lpstr>
      <vt:lpstr>في 2018 احتفلت إسرائيل بمرور 70 عاماً على الرجوع</vt:lpstr>
      <vt:lpstr>ثيودور  هرتزل</vt:lpstr>
      <vt:lpstr> حتى يعودوا إلى أرض إسرائيل فعلى اليهود أن يصبحوا أكة مرة ثانية</vt:lpstr>
      <vt:lpstr>استعادت إسرائيل الحدود القديمة على مراحل (1946-2000)</vt:lpstr>
      <vt:lpstr>السكان اليهود حسب المناطق الرئيسية (1948-2012)</vt:lpstr>
      <vt:lpstr>حزقيال 38 </vt:lpstr>
      <vt:lpstr>المقاومة  لإسرائيل سوف     تزداد</vt:lpstr>
      <vt:lpstr>من هو جوج ؟</vt:lpstr>
      <vt:lpstr>الخط الزمني التدبيري</vt:lpstr>
      <vt:lpstr>أسباب اختلاف جوج ومأجوج في حزقيال  عن جوج ومأجوج في رؤيا 20: 7-10</vt:lpstr>
      <vt:lpstr>حزقيال 39 </vt:lpstr>
      <vt:lpstr>متى سيحدث غزو جوج ؟</vt:lpstr>
      <vt:lpstr>حزقيال 40 </vt:lpstr>
      <vt:lpstr>حزقيال 40-48</vt:lpstr>
      <vt:lpstr>مجتمع إسرائيل المُسترَد</vt:lpstr>
      <vt:lpstr>الأقسام الخمسة</vt:lpstr>
      <vt:lpstr>حزقيال 43 </vt:lpstr>
      <vt:lpstr>مجد الله سوف يعود</vt:lpstr>
      <vt:lpstr>المجد يعود</vt:lpstr>
      <vt:lpstr>البوابة الشرقية (حزقيال 43: 1-4)</vt:lpstr>
      <vt:lpstr>حزقيال 44 </vt:lpstr>
      <vt:lpstr>دخول البوابة الشرقية (44: 1-3)</vt:lpstr>
      <vt:lpstr>حزقيال 46 </vt:lpstr>
      <vt:lpstr> تباين  هيكلي  سليمان  و حزقيال</vt:lpstr>
      <vt:lpstr>View from Above</vt:lpstr>
      <vt:lpstr>هيكل حزقيال لن يتناسب مع جبل الهيكل الحالي!</vt:lpstr>
      <vt:lpstr>أي هيكل لحزقيال ؟</vt:lpstr>
      <vt:lpstr>مشاكل في كلتا الحالتين</vt:lpstr>
      <vt:lpstr>لماذا الذبائح في الألفية ؟</vt:lpstr>
      <vt:lpstr>حزقيال 47 </vt:lpstr>
      <vt:lpstr>النهر من هيكل حزقيال (47: 1-12)</vt:lpstr>
      <vt:lpstr>النهر و الأرض (47: 1)</vt:lpstr>
      <vt:lpstr>The River from Ezekiel's Temple (47:1-12)</vt:lpstr>
      <vt:lpstr>The River from Ezekiel's Temple (47:1-12)</vt:lpstr>
      <vt:lpstr>The River from Ezekiel's Temple (47:1-12)</vt:lpstr>
      <vt:lpstr>The River from Ezekiel's Temple (47:1-12)</vt:lpstr>
      <vt:lpstr>حزقيال 48 </vt:lpstr>
      <vt:lpstr>حدود الأرض الموعودة لإبراهيم</vt:lpstr>
      <vt:lpstr>أقسام الأرض (48: 1-7)</vt:lpstr>
      <vt:lpstr>إعادة توزيع الأسباط</vt:lpstr>
      <vt:lpstr>الأشياء لا تنهار  إنها تتداعى معًا.</vt:lpstr>
      <vt:lpstr>حز 38 تظهر تحالف تركي-روسي-إيراني ضد إسرائيل</vt:lpstr>
      <vt:lpstr>حز 38 تظهر تحالف تركي-روسي-إيراني  ضد إسرائيل</vt:lpstr>
      <vt:lpstr>القمة الثلاثية في 7 سبتمبر 2018</vt:lpstr>
      <vt:lpstr>خطط الهيكل الثالث في المكان الآن</vt:lpstr>
      <vt:lpstr>الكهنوت يستعد</vt:lpstr>
      <vt:lpstr>ولدت البقرة الحمراء في 28 آب 2018</vt:lpstr>
      <vt:lpstr>كيف يمكنك أن تكون متوقعاً لمجد الله ثانية في حياتك ؟</vt:lpstr>
      <vt:lpstr>خطوات نحو مجد الله</vt:lpstr>
      <vt:lpstr>خطوات نحو مجد الله</vt:lpstr>
      <vt:lpstr>خطوات نحو مجد الله</vt:lpstr>
      <vt:lpstr>توقع أن الله سوف يؤدبك و يستردك لمجده</vt:lpstr>
      <vt:lpstr>التطبيقات</vt:lpstr>
      <vt:lpstr>Black</vt:lpstr>
      <vt:lpstr>وعظ العهد القديم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263</cp:revision>
  <dcterms:created xsi:type="dcterms:W3CDTF">2014-08-02T06:39:19Z</dcterms:created>
  <dcterms:modified xsi:type="dcterms:W3CDTF">2022-06-22T14:39:29Z</dcterms:modified>
</cp:coreProperties>
</file>