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2.xml" ContentType="application/vnd.openxmlformats-officedocument.themeOverride+xml"/>
  <Override PartName="/ppt/notesSlides/notesSlide43.xml" ContentType="application/vnd.openxmlformats-officedocument.presentationml.notesSlide+xml"/>
  <Override PartName="/ppt/theme/themeOverride1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4.xml" ContentType="application/vnd.openxmlformats-officedocument.themeOverride+xml"/>
  <Override PartName="/ppt/notesSlides/notesSlide51.xml" ContentType="application/vnd.openxmlformats-officedocument.presentationml.notesSlide+xml"/>
  <Override PartName="/ppt/theme/themeOverride15.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6.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7.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1" r:id="rId4"/>
    <p:sldMasterId id="2147483713" r:id="rId5"/>
    <p:sldMasterId id="2147483727" r:id="rId6"/>
    <p:sldMasterId id="2147483766" r:id="rId7"/>
  </p:sldMasterIdLst>
  <p:notesMasterIdLst>
    <p:notesMasterId r:id="rId88"/>
  </p:notesMasterIdLst>
  <p:sldIdLst>
    <p:sldId id="256" r:id="rId8"/>
    <p:sldId id="332" r:id="rId9"/>
    <p:sldId id="333" r:id="rId10"/>
    <p:sldId id="335" r:id="rId11"/>
    <p:sldId id="331" r:id="rId12"/>
    <p:sldId id="353" r:id="rId13"/>
    <p:sldId id="352" r:id="rId14"/>
    <p:sldId id="259" r:id="rId15"/>
    <p:sldId id="260" r:id="rId16"/>
    <p:sldId id="261" r:id="rId17"/>
    <p:sldId id="266" r:id="rId18"/>
    <p:sldId id="262" r:id="rId19"/>
    <p:sldId id="264" r:id="rId20"/>
    <p:sldId id="267" r:id="rId21"/>
    <p:sldId id="268" r:id="rId22"/>
    <p:sldId id="269" r:id="rId23"/>
    <p:sldId id="270" r:id="rId24"/>
    <p:sldId id="354" r:id="rId25"/>
    <p:sldId id="272" r:id="rId26"/>
    <p:sldId id="273" r:id="rId27"/>
    <p:sldId id="481" r:id="rId28"/>
    <p:sldId id="482" r:id="rId29"/>
    <p:sldId id="483" r:id="rId30"/>
    <p:sldId id="479" r:id="rId31"/>
    <p:sldId id="487" r:id="rId32"/>
    <p:sldId id="355" r:id="rId33"/>
    <p:sldId id="278" r:id="rId34"/>
    <p:sldId id="356" r:id="rId35"/>
    <p:sldId id="280" r:id="rId36"/>
    <p:sldId id="281" r:id="rId37"/>
    <p:sldId id="350" r:id="rId38"/>
    <p:sldId id="480" r:id="rId39"/>
    <p:sldId id="285" r:id="rId40"/>
    <p:sldId id="286" r:id="rId41"/>
    <p:sldId id="357" r:id="rId42"/>
    <p:sldId id="287" r:id="rId43"/>
    <p:sldId id="35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59" r:id="rId59"/>
    <p:sldId id="304" r:id="rId60"/>
    <p:sldId id="360" r:id="rId61"/>
    <p:sldId id="306" r:id="rId62"/>
    <p:sldId id="307" r:id="rId63"/>
    <p:sldId id="347" r:id="rId64"/>
    <p:sldId id="348" r:id="rId65"/>
    <p:sldId id="308" r:id="rId66"/>
    <p:sldId id="316" r:id="rId67"/>
    <p:sldId id="361" r:id="rId68"/>
    <p:sldId id="317" r:id="rId69"/>
    <p:sldId id="362" r:id="rId70"/>
    <p:sldId id="319" r:id="rId71"/>
    <p:sldId id="320" r:id="rId72"/>
    <p:sldId id="321" r:id="rId73"/>
    <p:sldId id="328" r:id="rId74"/>
    <p:sldId id="329" r:id="rId75"/>
    <p:sldId id="330" r:id="rId76"/>
    <p:sldId id="363" r:id="rId77"/>
    <p:sldId id="343" r:id="rId78"/>
    <p:sldId id="344" r:id="rId79"/>
    <p:sldId id="336" r:id="rId80"/>
    <p:sldId id="351" r:id="rId81"/>
    <p:sldId id="364" r:id="rId82"/>
    <p:sldId id="349" r:id="rId83"/>
    <p:sldId id="325" r:id="rId84"/>
    <p:sldId id="345" r:id="rId85"/>
    <p:sldId id="326" r:id="rId86"/>
    <p:sldId id="327"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E41"/>
    <a:srgbClr val="E1A639"/>
    <a:srgbClr val="FCF551"/>
    <a:srgbClr val="D474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83702" autoAdjust="0"/>
  </p:normalViewPr>
  <p:slideViewPr>
    <p:cSldViewPr snapToGrid="0" snapToObjects="1">
      <p:cViewPr varScale="1">
        <p:scale>
          <a:sx n="121" d="100"/>
          <a:sy n="121" d="100"/>
        </p:scale>
        <p:origin x="2344" y="168"/>
      </p:cViewPr>
      <p:guideLst>
        <p:guide orient="horz" pos="2160"/>
        <p:guide pos="2880"/>
      </p:guideLst>
    </p:cSldViewPr>
  </p:slideViewPr>
  <p:outlineViewPr>
    <p:cViewPr>
      <p:scale>
        <a:sx n="33" d="100"/>
        <a:sy n="33" d="100"/>
      </p:scale>
      <p:origin x="0" y="-43944"/>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6/1/22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luralist.com/posts/1824-millennial-couple-bikes-through-isis-territory-to-prove-humans-are-kind-and-gets-killed"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simplycycling.org/blog/2018/3/25/22" TargetMode="External"/><Relationship Id="rId5" Type="http://schemas.openxmlformats.org/officeDocument/2006/relationships/hyperlink" Target="http://www.simplycycling.org/blog" TargetMode="External"/><Relationship Id="rId4" Type="http://schemas.openxmlformats.org/officeDocument/2006/relationships/hyperlink" Target="http://www.simplycycling.org/blog/2017/6/8/i-quit-my-job-toda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ytimes.com/2018/08/07/world/asia/islamic-state-tajikistan-bike-attack.html"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pluralist.com/posts/1824-millennial-couple-bikes-near-isis-territory-to-prove-humans-are-kind-and-gets-killed" TargetMode="External"/><Relationship Id="rId5" Type="http://schemas.openxmlformats.org/officeDocument/2006/relationships/hyperlink" Target="https://www.cbsnews.com/news/washington-dc-couple-american-cyclists-tajikistan-isis-lauren-geoghegan-jay-austin/" TargetMode="External"/><Relationship Id="rId4" Type="http://schemas.openxmlformats.org/officeDocument/2006/relationships/hyperlink" Target="https://nypost.com/2018/07/30/car-attack-kills-cyclists-including-americans-in-tajikista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23FE4B-E21A-8749-93A6-BE6D35028D37}" type="slidenum">
              <a:rPr lang="en-US" sz="1200">
                <a:solidFill>
                  <a:prstClr val="black"/>
                </a:solidFill>
              </a:rPr>
              <a:pPr eaLnBrk="1" hangingPunct="1"/>
              <a:t>10</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city is destroyed. Now what should Judah do</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EEEF92-1429-3B46-9D63-5B5C2FB62077}" type="slidenum">
              <a:rPr lang="en-US" sz="1200">
                <a:solidFill>
                  <a:prstClr val="black"/>
                </a:solidFill>
              </a:rPr>
              <a:pPr eaLnBrk="1" hangingPunct="1"/>
              <a:t>11</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F5CBE4-1DAD-9940-992D-8CC0A601AEDE}" type="slidenum">
              <a:rPr lang="en-US" sz="1200">
                <a:solidFill>
                  <a:prstClr val="black"/>
                </a:solidFill>
              </a:rPr>
              <a:pPr eaLnBrk="1" hangingPunct="1"/>
              <a:t>12</a:t>
            </a:fld>
            <a:endParaRPr lang="en-US" sz="1200">
              <a:solidFill>
                <a:prstClr val="black"/>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FBC7E8-81A3-1E45-B077-0C23A9FD1618}" type="slidenum">
              <a:rPr lang="en-US" sz="1200">
                <a:solidFill>
                  <a:prstClr val="black"/>
                </a:solidFill>
              </a:rPr>
              <a:pPr eaLnBrk="1" hangingPunct="1"/>
              <a:t>13</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EE3922-8CF8-F743-A073-58A86908C311}" type="slidenum">
              <a:rPr lang="en-US" sz="1200">
                <a:solidFill>
                  <a:prstClr val="black"/>
                </a:solidFill>
              </a:rPr>
              <a:pPr eaLnBrk="1" hangingPunct="1"/>
              <a:t>14</a:t>
            </a:fld>
            <a:endParaRPr lang="en-US" sz="1200">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is also the only Bible book whose basic structure forms an acrostic.  All chapters (except chapter 3) have 22 verses, each beginning with successive letters of the Hebrew alphabet (except chapter 5).  Chapter 3 has 66 verses with each letter repeated three times.  The pattern may be for easy memorization or to emphasize the complete nature of suffering for sin (Dyer, </a:t>
            </a:r>
            <a:r>
              <a:rPr lang="en-US" sz="1200" i="1" kern="1200" dirty="0">
                <a:solidFill>
                  <a:schemeClr val="tx1"/>
                </a:solidFill>
                <a:effectLst/>
                <a:latin typeface="Arial" panose="020B0604020202020204" pitchFamily="34" charset="0"/>
                <a:ea typeface="+mn-ea"/>
                <a:cs typeface="Arial" panose="020B0604020202020204" pitchFamily="34" charset="0"/>
              </a:rPr>
              <a:t>BKC</a:t>
            </a:r>
            <a:r>
              <a:rPr lang="en-US" sz="1200" kern="1200" dirty="0">
                <a:solidFill>
                  <a:schemeClr val="tx1"/>
                </a:solidFill>
                <a:effectLst/>
                <a:latin typeface="Arial" panose="020B0604020202020204" pitchFamily="34" charset="0"/>
                <a:ea typeface="+mn-ea"/>
                <a:cs typeface="Arial" panose="020B0604020202020204" pitchFamily="34" charset="0"/>
              </a:rPr>
              <a:t>, 1:1211).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DE7DA2-C152-9840-A2C4-897ABF61FA9C}" type="slidenum">
              <a:rPr lang="en-US" sz="1200">
                <a:solidFill>
                  <a:prstClr val="black"/>
                </a:solidFill>
              </a:rPr>
              <a:pPr eaLnBrk="1" hangingPunct="1"/>
              <a:t>15</a:t>
            </a:fld>
            <a:endParaRPr lang="en-US" sz="120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Not only does the book use multiple acrostics but it has a chiastic structure as well.  In other words, certain elements reappear in a deliberate order later in the book.  Chapters 1 and 5 both depict Jerusalem’s destruction from the viewpoint of the inhabitants, chapters 2 and 4 both describe God’s view, and the center of the book (chap. 3) shows Jeremiah’s response. </a:t>
            </a:r>
          </a:p>
          <a:p>
            <a:pPr eaLnBrk="1" hangingPunct="1"/>
            <a:r>
              <a:rPr lang="en-US" dirty="0">
                <a:latin typeface="Arial" panose="020B0604020202020204" pitchFamily="34" charset="0"/>
                <a:ea typeface="ＭＳ Ｐゴシック" charset="0"/>
                <a:cs typeface="Arial" panose="020B0604020202020204" pitchFamily="34" charset="0"/>
              </a:rPr>
              <a:t>The point of drawing attention to chapter</a:t>
            </a:r>
            <a:r>
              <a:rPr lang="en-US" baseline="0" dirty="0">
                <a:latin typeface="Arial" panose="020B0604020202020204" pitchFamily="34" charset="0"/>
                <a:ea typeface="ＭＳ Ｐゴシック" charset="0"/>
                <a:cs typeface="Arial" panose="020B0604020202020204" pitchFamily="34" charset="0"/>
              </a:rPr>
              <a:t> 3 is to instruct each of us to imitate Jeremiah</a:t>
            </a:r>
            <a:r>
              <a:rPr lang="uk-UA" baseline="0" dirty="0">
                <a:latin typeface="Arial" panose="020B0604020202020204" pitchFamily="34" charset="0"/>
                <a:ea typeface="ＭＳ Ｐゴシック" charset="0"/>
                <a:cs typeface="Arial" panose="020B0604020202020204" pitchFamily="34" charset="0"/>
              </a:rPr>
              <a:t>'</a:t>
            </a:r>
            <a:r>
              <a:rPr lang="en-US" baseline="0" dirty="0">
                <a:latin typeface="Arial" panose="020B0604020202020204" pitchFamily="34" charset="0"/>
                <a:ea typeface="ＭＳ Ｐゴシック" charset="0"/>
                <a:cs typeface="Arial" panose="020B0604020202020204" pitchFamily="34" charset="0"/>
              </a:rPr>
              <a:t>s individual response of repentance. Do you just let your calamity pass without really learning from it or do you fall upon God in a spirit of genuine remorse for your sin?</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16</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18</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Each verse begins with the next letter of the Hebrew alphabet. Verse 1 with the Hebrew equivalent of "A," verse 2 with "B," etc. </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what it would look like in English. </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SG" dirty="0"/>
          </a:p>
          <a:p>
            <a:r>
              <a:rPr lang="en-SG" dirty="0"/>
              <a:t>“A young American couple who took a year-long bike trip around the world…</a:t>
            </a:r>
          </a:p>
          <a:p>
            <a:r>
              <a:rPr lang="en-SG" dirty="0"/>
              <a:t>Jay Austin and Lauren Geoghegan</a:t>
            </a:r>
          </a:p>
          <a:p>
            <a:r>
              <a:rPr lang="en-SG" dirty="0"/>
              <a:t> </a:t>
            </a:r>
            <a:r>
              <a:rPr lang="en-US" sz="1200" kern="1200" dirty="0">
                <a:solidFill>
                  <a:schemeClr val="tx1"/>
                </a:solidFill>
                <a:effectLst/>
                <a:latin typeface="+mn-lt"/>
                <a:ea typeface="+mn-ea"/>
                <a:cs typeface="+mn-cs"/>
              </a:rPr>
              <a:t>[GAY-gen],</a:t>
            </a:r>
            <a:r>
              <a:rPr lang="en-SG" dirty="0"/>
              <a:t> 29, </a:t>
            </a:r>
            <a:r>
              <a:rPr lang="en-SG" dirty="0">
                <a:hlinkClick r:id="rId3"/>
              </a:rPr>
              <a:t>quit their jobs</a:t>
            </a:r>
            <a:r>
              <a:rPr lang="en-SG" dirty="0"/>
              <a:t> last year [2017] in order to make their trip. </a:t>
            </a:r>
            <a:r>
              <a:rPr lang="en-SG" sz="1200" kern="1200" dirty="0">
                <a:solidFill>
                  <a:schemeClr val="tx1"/>
                </a:solidFill>
                <a:effectLst/>
                <a:latin typeface="+mn-lt"/>
                <a:ea typeface="+mn-ea"/>
                <a:cs typeface="+mn-cs"/>
              </a:rPr>
              <a:t>[Jay] was a vegan who worked for the U.S. Department of Housing and Urban Development; [Lauren],</a:t>
            </a:r>
            <a:r>
              <a:rPr lang="en-SG" dirty="0">
                <a:effectLst/>
              </a:rPr>
              <a:t> </a:t>
            </a:r>
            <a:r>
              <a:rPr lang="en-SG" dirty="0"/>
              <a:t>a vegetarian who worked in the Georgetown University admissions office.</a:t>
            </a:r>
          </a:p>
          <a:p>
            <a:r>
              <a:rPr lang="en-SG" dirty="0"/>
              <a:t>Austin had a </a:t>
            </a:r>
            <a:r>
              <a:rPr lang="en-SG" dirty="0">
                <a:hlinkClick r:id="rId4"/>
              </a:rPr>
              <a:t>personal blog</a:t>
            </a:r>
            <a:r>
              <a:rPr lang="en-SG" dirty="0"/>
              <a:t> on which he wrote in June 2017, “I’ve grown tired of spending the best hours of my day in front of a glowing rectangle, of coloring the best years of my life in swaths of grey and beige. I’ve missed too many sunsets while my back was turned. Too many thunderstorms went unwatched, too many gentle breezes unnoticed.”</a:t>
            </a:r>
          </a:p>
          <a:p>
            <a:r>
              <a:rPr lang="en-SG" dirty="0"/>
              <a:t>Their trip, which lasted 369 days, </a:t>
            </a:r>
            <a:r>
              <a:rPr lang="en-SG" dirty="0">
                <a:hlinkClick r:id="rId5"/>
              </a:rPr>
              <a:t>took them</a:t>
            </a:r>
            <a:r>
              <a:rPr lang="en-SG" dirty="0"/>
              <a:t> from the southernmost tip of Africa in Capetown, South Africa, to Namibia, Botswana, Zambia, Malawi, Tanzania, Egypt, Morocco, Spain, France, Italy, Croatia, Montenegro, Kosovo, Turkey, Kazakhstan, Kyrgyzstan, and finally Tajikistan, where they were [riding] with two other cyclists, one from Switzerland and the other from the Netherlands.</a:t>
            </a:r>
          </a:p>
          <a:p>
            <a:r>
              <a:rPr lang="en-SG" dirty="0"/>
              <a:t>While in Morocco, Austin </a:t>
            </a:r>
            <a:r>
              <a:rPr lang="en-SG" dirty="0">
                <a:hlinkClick r:id="rId6"/>
              </a:rPr>
              <a:t>wrote</a:t>
            </a:r>
            <a:r>
              <a:rPr lang="en-SG" dirty="0"/>
              <a:t>…</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3700269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Jerusalem’s rebellion against God led to a horrible siege (Lam 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had told Israel over 800 years before that he would judge</a:t>
            </a:r>
            <a:r>
              <a:rPr lang="en-US" baseline="0" dirty="0"/>
              <a:t> his people for their sin in the </a:t>
            </a:r>
            <a:r>
              <a:rPr lang="ru-RU" baseline="0" dirty="0"/>
              <a:t>"</a:t>
            </a:r>
            <a:r>
              <a:rPr lang="en-US" baseline="0" dirty="0"/>
              <a:t>Blessings and Cursings</a:t>
            </a:r>
            <a:r>
              <a:rPr lang="ru-RU" baseline="0" dirty="0"/>
              <a:t>"</a:t>
            </a:r>
            <a:r>
              <a:rPr lang="en-US" baseline="0" dirty="0"/>
              <a:t> chapter of Deuteronomy 28. The parallels are striking, almost quoting these warnings of Moses word-for-word. Through this God was telling them, </a:t>
            </a:r>
            <a:r>
              <a:rPr lang="ru-RU" baseline="0" dirty="0"/>
              <a:t>"</a:t>
            </a:r>
            <a:r>
              <a:rPr lang="en-US" baseline="0" dirty="0"/>
              <a:t>I told you so!</a:t>
            </a:r>
            <a:r>
              <a:rPr lang="ru-RU" baseline="0" dirty="0"/>
              <a:t>”</a:t>
            </a:r>
            <a:r>
              <a:rPr lang="en-US" baseline="0" dirty="0"/>
              <a:t> Lamentations refers back to Deuteronomy 28 at least 15 times!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6A62E-D0D3-D448-908C-1E3F9641054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037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Jerusalem confesses her deserved desolation with the agony the people feel over the awful effects of rebellion against God (1:12-22).</a:t>
            </a:r>
          </a:p>
          <a:p>
            <a:r>
              <a:rPr lang="en-SG" sz="1200" kern="1200" dirty="0">
                <a:solidFill>
                  <a:schemeClr val="tx1"/>
                </a:solidFill>
                <a:effectLst/>
                <a:latin typeface="Arial" panose="020B0604020202020204" pitchFamily="34" charset="0"/>
                <a:ea typeface="+mn-ea"/>
                <a:cs typeface="Arial" panose="020B0604020202020204" pitchFamily="34" charset="0"/>
              </a:rPr>
              <a:t>Here the language switches from third person (“it”) to first person (“I”) as if the city could speak for itself.</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998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26</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28</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God said that he caused Jerusalem's destruction (Lam 2).</a:t>
            </a:r>
          </a:p>
          <a:p>
            <a:r>
              <a:rPr lang="en-US" dirty="0">
                <a:latin typeface="Arial" panose="020B0604020202020204" pitchFamily="34" charset="0"/>
                <a:cs typeface="Arial" panose="020B0604020202020204" pitchFamily="34" charset="0"/>
              </a:rPr>
              <a:t>2:1-2 is Adonai (“Lord”) rather than the normal Yahweh (“L</a:t>
            </a:r>
            <a:r>
              <a:rPr lang="en-US" sz="1100" dirty="0">
                <a:latin typeface="Arial" panose="020B0604020202020204" pitchFamily="34" charset="0"/>
                <a:cs typeface="Arial" panose="020B0604020202020204" pitchFamily="34" charset="0"/>
              </a:rPr>
              <a:t>ORD</a:t>
            </a:r>
            <a:r>
              <a:rPr lang="en-US" dirty="0">
                <a:latin typeface="Arial" panose="020B0604020202020204" pitchFamily="34" charset="0"/>
                <a:cs typeface="Arial" panose="020B0604020202020204" pitchFamily="34" charset="0"/>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caused the destruction of the city and its covenantal institutions to help his people see this as his judgment (2:1-10).</a:t>
            </a:r>
          </a:p>
          <a:p>
            <a:r>
              <a:rPr lang="en-US" dirty="0">
                <a:latin typeface="Arial" panose="020B0604020202020204" pitchFamily="34" charset="0"/>
                <a:cs typeface="Arial" panose="020B0604020202020204" pitchFamily="34" charset="0"/>
              </a:rPr>
              <a:t>2:1-2 is Adonai (“Lord”) rather than the normal Yahweh (“L</a:t>
            </a:r>
            <a:r>
              <a:rPr lang="en-US" sz="1100" dirty="0">
                <a:latin typeface="Arial" panose="020B0604020202020204" pitchFamily="34" charset="0"/>
                <a:cs typeface="Arial" panose="020B0604020202020204" pitchFamily="34" charset="0"/>
              </a:rPr>
              <a:t>ORD</a:t>
            </a:r>
            <a:r>
              <a:rPr lang="en-US" dirty="0">
                <a:latin typeface="Arial" panose="020B0604020202020204" pitchFamily="34" charset="0"/>
                <a:cs typeface="Arial" panose="020B0604020202020204" pitchFamily="34" charset="0"/>
              </a:rPr>
              <a:t>”).</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2187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SG" dirty="0"/>
          </a:p>
          <a:p>
            <a:r>
              <a:rPr lang="en-SG" dirty="0"/>
              <a:t>…You watch the news and you read the papers and you're led to believe that the world is a big, scary place. People, the narrative goes, are not to be trusted. People are bad. People are evil. People are axe murderers and monsters and worse.</a:t>
            </a:r>
          </a:p>
          <a:p>
            <a:r>
              <a:rPr lang="en-SG" dirty="0"/>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r>
              <a:rPr lang="en-SG" dirty="0"/>
              <a:t>______________</a:t>
            </a:r>
          </a:p>
          <a:p>
            <a:endParaRPr lang="en-SG" dirty="0"/>
          </a:p>
          <a:p>
            <a:r>
              <a:rPr lang="en-SG" dirty="0"/>
              <a:t>EXTRA (not for sermon):</a:t>
            </a:r>
          </a:p>
          <a:p>
            <a:r>
              <a:rPr lang="en-SG" dirty="0"/>
              <a:t>Austin also had some contemptuous words for President Trump:</a:t>
            </a:r>
          </a:p>
          <a:p>
            <a:r>
              <a:rPr lang="en-SG" dirty="0"/>
              <a:t>On the television across the room, Al Jazeera plays softly. Donald Trump has just announced his plans to move an embassy from Tel Aviv to Jerusalem, and the Muslim world is visibly upset. Leaving Rabat a week earlier, we'd pedalled right by a massive peaceful demonstration against the relocation. The television broadcasts footage of protests just like that one stewing up all across the Maghreb, the Middle East, and beyond. As a clip plays of a sullen Trump waddling across the screen, I do my best to disappear into the soft plush of the couch cushion behind me. But American as we may be, no one here seems to mind.</a:t>
            </a:r>
          </a:p>
          <a:p>
            <a:r>
              <a:rPr lang="en-SG" dirty="0"/>
              <a:t>Then, on July 29, 2018, as they were riding their bikes with two other cyclists in Tajikistan, five men exited their car and stabbed all the bicyclists to death.</a:t>
            </a:r>
          </a:p>
          <a:p>
            <a:r>
              <a:rPr lang="en-SG" dirty="0">
                <a:hlinkClick r:id="rId3"/>
              </a:rPr>
              <a:t>The New York Times</a:t>
            </a:r>
            <a:r>
              <a:rPr lang="en-SG" dirty="0"/>
              <a:t> reported:</a:t>
            </a:r>
          </a:p>
          <a:p>
            <a:r>
              <a:rPr lang="en-SG" dirty="0"/>
              <a:t>A </a:t>
            </a:r>
            <a:r>
              <a:rPr lang="en-SG" dirty="0">
                <a:hlinkClick r:id="rId4"/>
              </a:rPr>
              <a:t>grainy cellphone clip</a:t>
            </a:r>
            <a:r>
              <a:rPr lang="en-SG" dirty="0"/>
              <a:t> recorded by a driver shows what happened next: The men’s Daewoo sedan passes the cyclists and then makes a sharp U-turn. It doubles back, and aims directly for the bikers, ramming into them and lurching over their fallen forms. In all, four people were killed: Mr. Austin, Ms. Geoghegan and cyclists from Switzerland and the Netherlands. Two days later, the Islamic State released a video showing five men it identified as the attackers, sitting before the ISIS flag. They face the camera and make a vow: to kill “disbelievers.”</a:t>
            </a:r>
          </a:p>
          <a:p>
            <a:r>
              <a:rPr lang="en-SG" dirty="0">
                <a:hlinkClick r:id="rId5"/>
              </a:rPr>
              <a:t>CBS News</a:t>
            </a:r>
            <a:r>
              <a:rPr lang="en-SG" dirty="0"/>
              <a:t> added, “ISIS followed an initial claim of responsibility in print with a video showing the five purported attackers pledging allegiance to ISIS leader Abu Bakr al-Baghdadi.”</a:t>
            </a:r>
          </a:p>
          <a:p>
            <a:endParaRPr lang="en-SG" i="1" dirty="0"/>
          </a:p>
          <a:p>
            <a:r>
              <a:rPr lang="en-SG" i="1" dirty="0"/>
              <a:t>Update: This article originally said the bikers rode through ISIS territory. They were biking through an area of Tajikistan which is "near ISIS territory" according to </a:t>
            </a:r>
            <a:r>
              <a:rPr lang="en-SG" i="1" dirty="0">
                <a:hlinkClick r:id="rId6"/>
              </a:rPr>
              <a:t>pluralist.com.</a:t>
            </a:r>
            <a:endParaRPr lang="en-SG" i="1" dirty="0"/>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SG" dirty="0"/>
          </a:p>
          <a:p>
            <a:endParaRPr lang="en-US" dirty="0">
              <a:latin typeface="Arial"/>
              <a:cs typeface="Arial"/>
            </a:endParaRPr>
          </a:p>
        </p:txBody>
      </p:sp>
    </p:spTree>
    <p:extLst>
      <p:ext uri="{BB962C8B-B14F-4D97-AF65-F5344CB8AC3E}">
        <p14:creationId xmlns:p14="http://schemas.microsoft.com/office/powerpoint/2010/main" val="830200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xfrm>
            <a:off x="6604000" y="8774113"/>
            <a:ext cx="254000" cy="3698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6612D5-70C4-C442-9398-243A26366085}" type="slidenum">
              <a:rPr lang="en-US" sz="1200">
                <a:solidFill>
                  <a:srgbClr val="000000"/>
                </a:solidFill>
                <a:latin typeface="Times New Roman" charset="0"/>
              </a:rPr>
              <a:pPr eaLnBrk="1" hangingPunct="1"/>
              <a:t>33</a:t>
            </a:fld>
            <a:endParaRPr lang="en-US" sz="1200">
              <a:solidFill>
                <a:srgbClr val="000000"/>
              </a:solidFill>
              <a:latin typeface="Times New Roman"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7472263" cy="706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宋体"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宋体" charset="0"/>
                <a:cs typeface="Arial" panose="020B0604020202020204" pitchFamily="34" charset="0"/>
              </a:rPr>
              <a:t>Jeremiah</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prophecy and Lamentations record his eyewitness account of Babylon</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siege and destruction of Jerusalem for the nation</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sin, the Holy Spirit moved him to record an historical compilation which provides the context and justification for God</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judgment upon these two nations. The leaders and the people sinned through ungodliness and idolatry, and true to the curses of Deut. 28, God gave the people the consequences of their obedience.</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E8C3DA-AF3B-CD46-B5DC-31950331F619}" type="slidenum">
              <a:rPr lang="en-US" sz="1200">
                <a:solidFill>
                  <a:prstClr val="black"/>
                </a:solidFill>
              </a:rPr>
              <a:pPr eaLnBrk="1" hangingPunct="1"/>
              <a:t>34</a:t>
            </a:fld>
            <a:endParaRPr lang="en-US"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Jeremiah laments the city's condition so that all would admit this as God’s judgment and seek his mercy (2:11-22).</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35</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37</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all need models of prayer!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Remember that chapter 1 had a succession of beginning letters starting with the equivalent of letter 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Now in chapter 3 we see the letter “A” beginning three verses in a row, then “B” three verses, etc.</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repents in his affliction that his confidence is in God (Lam 3).</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describes his afflictions in general, poetic terms to identify with the suffering people (3:1-18).</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Well, now I will show you the title of the article about them: “American Couple Believing 'Evil Is A Make-Believe Concept' Bike Through Territory Near Afghan Border. ISIS Stabs Them To Death.”</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t>This couple raises a life-and-death question…</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943752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puts his hope in God to model how to pray for mercy (3:19-39).</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50D822-DCAF-5641-8079-FD7D0AA7E656}" type="slidenum">
              <a:rPr lang="en-US" sz="1200">
                <a:solidFill>
                  <a:prstClr val="black"/>
                </a:solidFill>
              </a:rPr>
              <a:pPr eaLnBrk="1" hangingPunct="1"/>
              <a:t>46</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52</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54</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Jerusalem’s pre-siege glory contrasts with the contemptible siege conditions to recall God's wrath for breaking their covenant (4:1-11).</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94109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city fell because the people trusted their prophets, priests, elders, alliances, and king rather than God but they can trust him now (4:12-20).</a:t>
            </a:r>
          </a:p>
        </p:txBody>
      </p:sp>
    </p:spTree>
    <p:extLst>
      <p:ext uri="{BB962C8B-B14F-4D97-AF65-F5344CB8AC3E}">
        <p14:creationId xmlns:p14="http://schemas.microsoft.com/office/powerpoint/2010/main" val="1018098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simple answer is, ”Yes. Evil exists. In fact, it exists in you and me.” This is why we must repent. </a:t>
            </a:r>
          </a:p>
          <a:p>
            <a:endParaRPr lang="en-US" dirty="0">
              <a:latin typeface="Arial"/>
              <a:cs typeface="Arial"/>
            </a:endParaRPr>
          </a:p>
        </p:txBody>
      </p:sp>
    </p:spTree>
    <p:extLst>
      <p:ext uri="{BB962C8B-B14F-4D97-AF65-F5344CB8AC3E}">
        <p14:creationId xmlns:p14="http://schemas.microsoft.com/office/powerpoint/2010/main" val="1006294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60</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Jeremiah</a:t>
            </a:r>
            <a:r>
              <a:rPr lang="en-SG" sz="1200" b="0" kern="1200" dirty="0">
                <a:solidFill>
                  <a:schemeClr val="tx1"/>
                </a:solidFill>
                <a:effectLst/>
                <a:latin typeface="Arial" panose="020B0604020202020204" pitchFamily="34" charset="0"/>
                <a:ea typeface="+mn-ea"/>
                <a:cs typeface="Arial" panose="020B0604020202020204" pitchFamily="34" charset="0"/>
              </a:rPr>
              <a:t> sarcastically calls on Edom to rejoice over Jerusalem's doom but warns of their coming judgment as God is fair to all (4:21-22).</a:t>
            </a:r>
          </a:p>
          <a:p>
            <a:pPr eaLnBrk="1" hangingPunct="1"/>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61</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63</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city (“us/our”) laments to God so the remnant will feel their suffering (5:1-15).</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98298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a:t>
            </a:r>
            <a:r>
              <a:rPr lang="en-SG" sz="1200" b="0" kern="1200" dirty="0">
                <a:solidFill>
                  <a:schemeClr val="tx1"/>
                </a:solidFill>
                <a:effectLst/>
                <a:latin typeface="Arial" panose="020B0604020202020204" pitchFamily="34" charset="0"/>
                <a:ea typeface="+mn-ea"/>
                <a:cs typeface="Arial" panose="020B0604020202020204" pitchFamily="34" charset="0"/>
              </a:rPr>
              <a:t>he city (“us/our”) confesses sin to exhort the remnant to repent (5:16-18).</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5724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The city (“us/our”) prays for restoration to encourage the remnant to hope for renewal (5:19-22).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5350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70</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But what does it mean to repent? Perhaps you have been told that repentance means “to turn”—to turn from sin, Satan, and death to turn to salvation, God, and life. But is that correct?</a:t>
            </a:r>
          </a:p>
          <a:p>
            <a:endParaRPr lang="en-US" dirty="0">
              <a:latin typeface="Arial"/>
              <a:cs typeface="Arial"/>
            </a:endParaRPr>
          </a:p>
        </p:txBody>
      </p:sp>
    </p:spTree>
    <p:extLst>
      <p:ext uri="{BB962C8B-B14F-4D97-AF65-F5344CB8AC3E}">
        <p14:creationId xmlns:p14="http://schemas.microsoft.com/office/powerpoint/2010/main" val="1896534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Joel Osteen wrote the book entitled </a:t>
            </a:r>
            <a:r>
              <a:rPr lang="en-US" i="1" dirty="0">
                <a:latin typeface="Arial" panose="020B0604020202020204" pitchFamily="34" charset="0"/>
                <a:cs typeface="Arial" panose="020B0604020202020204" pitchFamily="34" charset="0"/>
              </a:rPr>
              <a:t>Your Best Life Now.</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John MacArthur’s comment on this was, “If you are living your best life now, then you are headed for hell.”</a:t>
            </a:r>
          </a:p>
          <a:p>
            <a:r>
              <a:rPr lang="en-US" dirty="0">
                <a:latin typeface="Arial" panose="020B0604020202020204" pitchFamily="34" charset="0"/>
                <a:cs typeface="Arial" panose="020B0604020202020204" pitchFamily="34" charset="0"/>
              </a:rPr>
              <a:t>It’s easy to look at God only as the one who is supposed to give us money. He offers so much more!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71</a:t>
            </a:fld>
            <a:endParaRPr lang="en-US"/>
          </a:p>
        </p:txBody>
      </p:sp>
    </p:spTree>
    <p:extLst>
      <p:ext uri="{BB962C8B-B14F-4D97-AF65-F5344CB8AC3E}">
        <p14:creationId xmlns:p14="http://schemas.microsoft.com/office/powerpoint/2010/main" val="321404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 you believe that your best days are ahead? You can if you trust in God’s full restoration of your life at death or the return of Christ.</a:t>
            </a:r>
          </a:p>
          <a:p>
            <a:r>
              <a:rPr lang="en-US" dirty="0">
                <a:latin typeface="Arial" panose="020B0604020202020204" pitchFamily="34" charset="0"/>
                <a:cs typeface="Arial" panose="020B0604020202020204" pitchFamily="34" charset="0"/>
              </a:rPr>
              <a:t>Trust in the most trustworthy of all people—the only one who died for your sins and then proved it by rising from the dead!</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72</a:t>
            </a:fld>
            <a:endParaRPr lang="en-US"/>
          </a:p>
        </p:txBody>
      </p:sp>
    </p:spTree>
    <p:extLst>
      <p:ext uri="{BB962C8B-B14F-4D97-AF65-F5344CB8AC3E}">
        <p14:creationId xmlns:p14="http://schemas.microsoft.com/office/powerpoint/2010/main" val="2268938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book of Lamentations can help us see in real terms what repentance looks like.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7703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We need to realign our thinking about our doing wrong—our depravity. God doesn’t excuse it, so neither should we.</a:t>
            </a:r>
          </a:p>
          <a:p>
            <a:endParaRPr lang="en-US" dirty="0">
              <a:latin typeface="Arial"/>
              <a:cs typeface="Arial"/>
            </a:endParaRPr>
          </a:p>
        </p:txBody>
      </p:sp>
    </p:spTree>
    <p:extLst>
      <p:ext uri="{BB962C8B-B14F-4D97-AF65-F5344CB8AC3E}">
        <p14:creationId xmlns:p14="http://schemas.microsoft.com/office/powerpoint/2010/main" val="3869121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75</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Remember the young American couple who took a year-long bike trip around the world, believing that evil was a make-believe concept? They took a fatal route in Tajikistan near the Afghan border, where alleged ISIS terrorists stabbed them to death. They let their guard down, not believing that evil was just around the corner.</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289615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1A81F5-9133-6643-B54A-2CBA05A2AA26}" type="slidenum">
              <a:rPr lang="en-US" sz="1200">
                <a:solidFill>
                  <a:prstClr val="black"/>
                </a:solidFill>
              </a:rPr>
              <a:pPr eaLnBrk="1" hangingPunct="1"/>
              <a:t>77</a:t>
            </a:fld>
            <a:endParaRPr lang="en-US" sz="1200">
              <a:solidFill>
                <a:prstClr val="black"/>
              </a:solidFill>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78</a:t>
            </a:fld>
            <a:endParaRPr lang="en-US"/>
          </a:p>
        </p:txBody>
      </p:sp>
    </p:spTree>
    <p:extLst>
      <p:ext uri="{BB962C8B-B14F-4D97-AF65-F5344CB8AC3E}">
        <p14:creationId xmlns:p14="http://schemas.microsoft.com/office/powerpoint/2010/main" val="25515184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Biblically, repentance means to change your mind about who Jesus is and what saves you. It means going from unbelief where we say Jesus is not God to belief that Jesus is God and died for us</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01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Here is where the book of Lamentations can help.</a:t>
            </a:r>
            <a:r>
              <a:rPr lang="en-SG" dirty="0">
                <a:effectLst/>
              </a:rPr>
              <a:t> </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9</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2065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5767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11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6895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315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754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0664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6382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2240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6444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3843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73975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32119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1345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64167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0183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894959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140745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21217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914134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30174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59059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19232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6402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69308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242816"/>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08640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2037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78064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87332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082988"/>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21913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86590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08612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63734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78945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1360611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36543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17B6E8E-D98E-324A-8C7B-5FB4C85AA4DB}" type="slidenum">
              <a:rPr lang="en-US"/>
              <a:pPr>
                <a:defRPr/>
              </a:pPr>
              <a:t>‹#›</a:t>
            </a:fld>
            <a:endParaRPr lang="en-US"/>
          </a:p>
        </p:txBody>
      </p:sp>
    </p:spTree>
    <p:extLst>
      <p:ext uri="{BB962C8B-B14F-4D97-AF65-F5344CB8AC3E}">
        <p14:creationId xmlns:p14="http://schemas.microsoft.com/office/powerpoint/2010/main" val="1038668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DC76ACC-A762-1B49-BE60-66B9B9D13C9B}" type="slidenum">
              <a:rPr lang="en-US"/>
              <a:pPr>
                <a:defRPr/>
              </a:pPr>
              <a:t>‹#›</a:t>
            </a:fld>
            <a:endParaRPr lang="en-US"/>
          </a:p>
        </p:txBody>
      </p:sp>
    </p:spTree>
    <p:extLst>
      <p:ext uri="{BB962C8B-B14F-4D97-AF65-F5344CB8AC3E}">
        <p14:creationId xmlns:p14="http://schemas.microsoft.com/office/powerpoint/2010/main" val="924602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384A404-F132-5248-AC32-37407EDAD318}" type="slidenum">
              <a:rPr lang="en-US"/>
              <a:pPr>
                <a:defRPr/>
              </a:pPr>
              <a:t>‹#›</a:t>
            </a:fld>
            <a:endParaRPr lang="en-US"/>
          </a:p>
        </p:txBody>
      </p:sp>
    </p:spTree>
    <p:extLst>
      <p:ext uri="{BB962C8B-B14F-4D97-AF65-F5344CB8AC3E}">
        <p14:creationId xmlns:p14="http://schemas.microsoft.com/office/powerpoint/2010/main" val="3233957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E3A0F77-CCAD-4642-A7D0-3303A2D570DB}" type="slidenum">
              <a:rPr lang="en-US"/>
              <a:pPr>
                <a:defRPr/>
              </a:pPr>
              <a:t>‹#›</a:t>
            </a:fld>
            <a:endParaRPr lang="en-US"/>
          </a:p>
        </p:txBody>
      </p:sp>
    </p:spTree>
    <p:extLst>
      <p:ext uri="{BB962C8B-B14F-4D97-AF65-F5344CB8AC3E}">
        <p14:creationId xmlns:p14="http://schemas.microsoft.com/office/powerpoint/2010/main" val="2898341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F820E16-FF78-6F45-9932-2D6668AF0CEC}" type="slidenum">
              <a:rPr lang="en-US"/>
              <a:pPr>
                <a:defRPr/>
              </a:pPr>
              <a:t>‹#›</a:t>
            </a:fld>
            <a:endParaRPr lang="en-US"/>
          </a:p>
        </p:txBody>
      </p:sp>
    </p:spTree>
    <p:extLst>
      <p:ext uri="{BB962C8B-B14F-4D97-AF65-F5344CB8AC3E}">
        <p14:creationId xmlns:p14="http://schemas.microsoft.com/office/powerpoint/2010/main" val="241839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003B76D-3E3F-8241-BFD8-0E0FEFB66308}" type="slidenum">
              <a:rPr lang="en-US"/>
              <a:pPr>
                <a:defRPr/>
              </a:pPr>
              <a:t>‹#›</a:t>
            </a:fld>
            <a:endParaRPr lang="en-US"/>
          </a:p>
        </p:txBody>
      </p:sp>
    </p:spTree>
    <p:extLst>
      <p:ext uri="{BB962C8B-B14F-4D97-AF65-F5344CB8AC3E}">
        <p14:creationId xmlns:p14="http://schemas.microsoft.com/office/powerpoint/2010/main" val="4177096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FBF51945-DA38-A147-A6AB-2E8AA1BFD22C}" type="slidenum">
              <a:rPr lang="en-US"/>
              <a:pPr>
                <a:defRPr/>
              </a:pPr>
              <a:t>‹#›</a:t>
            </a:fld>
            <a:endParaRPr lang="en-US"/>
          </a:p>
        </p:txBody>
      </p:sp>
    </p:spTree>
    <p:extLst>
      <p:ext uri="{BB962C8B-B14F-4D97-AF65-F5344CB8AC3E}">
        <p14:creationId xmlns:p14="http://schemas.microsoft.com/office/powerpoint/2010/main" val="1580752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DBF519F-6BFC-7146-9EFA-4ABD1BD0822C}" type="slidenum">
              <a:rPr lang="en-US"/>
              <a:pPr>
                <a:defRPr/>
              </a:pPr>
              <a:t>‹#›</a:t>
            </a:fld>
            <a:endParaRPr lang="en-US"/>
          </a:p>
        </p:txBody>
      </p:sp>
    </p:spTree>
    <p:extLst>
      <p:ext uri="{BB962C8B-B14F-4D97-AF65-F5344CB8AC3E}">
        <p14:creationId xmlns:p14="http://schemas.microsoft.com/office/powerpoint/2010/main" val="90158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110D47F-7E3F-C042-A168-D58CCA991E70}" type="slidenum">
              <a:rPr lang="en-US"/>
              <a:pPr>
                <a:defRPr/>
              </a:pPr>
              <a:t>‹#›</a:t>
            </a:fld>
            <a:endParaRPr lang="en-US"/>
          </a:p>
        </p:txBody>
      </p:sp>
    </p:spTree>
    <p:extLst>
      <p:ext uri="{BB962C8B-B14F-4D97-AF65-F5344CB8AC3E}">
        <p14:creationId xmlns:p14="http://schemas.microsoft.com/office/powerpoint/2010/main" val="3959291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E6A01C2-A542-1C4B-B277-8571B2FFF9BE}" type="slidenum">
              <a:rPr lang="en-US"/>
              <a:pPr>
                <a:defRPr/>
              </a:pPr>
              <a:t>‹#›</a:t>
            </a:fld>
            <a:endParaRPr lang="en-US"/>
          </a:p>
        </p:txBody>
      </p:sp>
    </p:spTree>
    <p:extLst>
      <p:ext uri="{BB962C8B-B14F-4D97-AF65-F5344CB8AC3E}">
        <p14:creationId xmlns:p14="http://schemas.microsoft.com/office/powerpoint/2010/main" val="801247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C77A84D-7B59-1546-9211-6E61E113CD40}" type="slidenum">
              <a:rPr lang="en-US"/>
              <a:pPr>
                <a:defRPr/>
              </a:pPr>
              <a:t>‹#›</a:t>
            </a:fld>
            <a:endParaRPr lang="en-US"/>
          </a:p>
        </p:txBody>
      </p:sp>
    </p:spTree>
    <p:extLst>
      <p:ext uri="{BB962C8B-B14F-4D97-AF65-F5344CB8AC3E}">
        <p14:creationId xmlns:p14="http://schemas.microsoft.com/office/powerpoint/2010/main" val="2545009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1B9D28D-96CE-674A-B22E-FA6FF94CC22D}" type="slidenum">
              <a:rPr lang="en-US"/>
              <a:pPr>
                <a:defRPr/>
              </a:pPr>
              <a:t>‹#›</a:t>
            </a:fld>
            <a:endParaRPr lang="en-US"/>
          </a:p>
        </p:txBody>
      </p:sp>
    </p:spTree>
    <p:extLst>
      <p:ext uri="{BB962C8B-B14F-4D97-AF65-F5344CB8AC3E}">
        <p14:creationId xmlns:p14="http://schemas.microsoft.com/office/powerpoint/2010/main" val="2894538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2EE8852-01D9-8342-85B1-6D2D792C5E10}" type="slidenum">
              <a:rPr lang="en-US"/>
              <a:pPr>
                <a:defRPr/>
              </a:pPr>
              <a:t>‹#›</a:t>
            </a:fld>
            <a:endParaRPr lang="en-US"/>
          </a:p>
        </p:txBody>
      </p:sp>
    </p:spTree>
    <p:extLst>
      <p:ext uri="{BB962C8B-B14F-4D97-AF65-F5344CB8AC3E}">
        <p14:creationId xmlns:p14="http://schemas.microsoft.com/office/powerpoint/2010/main" val="27582268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215705"/>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562810"/>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0049383"/>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942289"/>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057685"/>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81281"/>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982096"/>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570330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312464"/>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9299802"/>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02467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6483094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36FAD684-2936-2545-A0FC-DB767D45937C}" type="slidenum">
              <a:rPr lang="en-AU">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AU">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682167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802960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C303D012-B5A7-D441-BDC8-001A88DB3005}"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432806529"/>
      </p:ext>
    </p:extLst>
  </p:cSld>
  <p:clrMap bg1="lt1" tx1="dk1" bg2="lt2" tx2="dk2" accent1="accent1" accent2="accent2" accent3="accent3" accent4="accent4" accent5="accent5" accent6="accent6" hlink="hlink" folHlink="folHlink"/>
  <p:sldLayoutIdLst>
    <p:sldLayoutId id="2147483714" r:id="rId1"/>
    <p:sldLayoutId id="214748376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defTabSz="914400" fontAlgn="base">
              <a:spcAft>
                <a:spcPct val="0"/>
              </a:spcAft>
              <a:defRPr/>
            </a:pPr>
            <a:fld id="{6F1D2CC1-F2A8-0A4B-9049-1363FE471EC3}"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6655194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5930940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0.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0.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0.xml"/><Relationship Id="rId1" Type="http://schemas.openxmlformats.org/officeDocument/2006/relationships/themeOverride" Target="../theme/themeOverride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0.xml"/><Relationship Id="rId1" Type="http://schemas.openxmlformats.org/officeDocument/2006/relationships/themeOverride" Target="../theme/themeOverride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0.xml"/><Relationship Id="rId1" Type="http://schemas.openxmlformats.org/officeDocument/2006/relationships/themeOverride" Target="../theme/themeOverr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0.xml"/><Relationship Id="rId1" Type="http://schemas.openxmlformats.org/officeDocument/2006/relationships/themeOverride" Target="../theme/themeOverr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0.xml"/><Relationship Id="rId1" Type="http://schemas.openxmlformats.org/officeDocument/2006/relationships/themeOverride" Target="../theme/themeOverr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0.xml"/><Relationship Id="rId1" Type="http://schemas.openxmlformats.org/officeDocument/2006/relationships/themeOverride" Target="../theme/themeOverride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0.xml"/><Relationship Id="rId1" Type="http://schemas.openxmlformats.org/officeDocument/2006/relationships/themeOverride" Target="../theme/themeOverride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0.xml"/><Relationship Id="rId1" Type="http://schemas.openxmlformats.org/officeDocument/2006/relationships/themeOverride" Target="../theme/themeOverride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0.xml"/><Relationship Id="rId1" Type="http://schemas.openxmlformats.org/officeDocument/2006/relationships/themeOverride" Target="../theme/themeOverride16.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0.xml"/><Relationship Id="rId1" Type="http://schemas.openxmlformats.org/officeDocument/2006/relationships/themeOverride" Target="../theme/themeOverride17.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51.xml"/><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39.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842480" y="2677681"/>
            <a:ext cx="830151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9600" b="1" i="1" dirty="0">
                <a:solidFill>
                  <a:srgbClr val="FFFFFF"/>
                </a:solidFill>
                <a:effectLst>
                  <a:glow rad="127000">
                    <a:srgbClr val="000000"/>
                  </a:glow>
                </a:effectLst>
                <a:latin typeface="Arial" charset="0"/>
                <a:ea typeface="ＭＳ Ｐゴシック" charset="0"/>
                <a:cs typeface="ＭＳ Ｐゴシック" charset="0"/>
              </a:rPr>
              <a:t>مراثي</a:t>
            </a:r>
            <a:endParaRPr lang="en-US" sz="9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32656"/>
            <a:ext cx="9144658"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معترفاً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5859529"/>
            <a:ext cx="9228216" cy="998472"/>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019015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1" descr="wailing wall wide again evenin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52" name="Rectangle 4"/>
          <p:cNvSpPr>
            <a:spLocks noGrp="1" noChangeArrowheads="1"/>
          </p:cNvSpPr>
          <p:nvPr>
            <p:ph type="title"/>
          </p:nvPr>
        </p:nvSpPr>
        <p:spPr>
          <a:xfrm>
            <a:off x="-55563" y="0"/>
            <a:ext cx="9164638" cy="792163"/>
          </a:xfrm>
        </p:spPr>
        <p:txBody>
          <a:bodyPr/>
          <a:lstStyle/>
          <a:p>
            <a:pPr eaLnBrk="1" hangingPunct="1">
              <a:defRPr/>
            </a:pPr>
            <a:r>
              <a:rPr lang="ar-JO"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rPr>
              <a:t>المراثي</a:t>
            </a:r>
            <a:endParaRPr lang="en-AU"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0595" name="Picture 6" descr="lamentations statue large b&amp;w"/>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4419600" y="1143000"/>
            <a:ext cx="3948113" cy="5410200"/>
          </a:xfrm>
          <a:noFill/>
        </p:spPr>
      </p:pic>
    </p:spTree>
    <p:extLst>
      <p:ext uri="{BB962C8B-B14F-4D97-AF65-F5344CB8AC3E}">
        <p14:creationId xmlns:p14="http://schemas.microsoft.com/office/powerpoint/2010/main" val="44317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ar-JO" sz="48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الخلفية التاريخية</a:t>
            </a:r>
            <a:endParaRPr lang="en-AU" sz="48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120834" name="Rectangle 4"/>
          <p:cNvSpPr>
            <a:spLocks noChangeArrowheads="1"/>
          </p:cNvSpPr>
          <p:nvPr/>
        </p:nvSpPr>
        <p:spPr bwMode="auto">
          <a:xfrm>
            <a:off x="369869" y="1760450"/>
            <a:ext cx="5034337"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p>
            <a:pPr marL="409575" indent="-409575" algn="r" defTabSz="914400" rtl="1" fontAlgn="base">
              <a:spcBef>
                <a:spcPct val="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مباشرة بعد دمار أورشليم في 586 ق.م</a:t>
            </a:r>
            <a:endParaRPr lang="en-AU" sz="3200" b="1" dirty="0">
              <a:solidFill>
                <a:srgbClr val="000000"/>
              </a:solidFill>
              <a:latin typeface="Arial" charset="0"/>
              <a:ea typeface="ＭＳ Ｐゴシック" charset="0"/>
              <a:cs typeface="ＭＳ Ｐゴシック" charset="0"/>
            </a:endParaRPr>
          </a:p>
          <a:p>
            <a:pPr marL="409575" indent="-409575" algn="r" defTabSz="914400" rtl="1" fontAlgn="base">
              <a:spcBef>
                <a:spcPct val="0"/>
              </a:spcBef>
              <a:spcAft>
                <a:spcPct val="0"/>
              </a:spcAft>
              <a:buFont typeface="Wingdings" charset="0"/>
              <a:buChar char="Ø"/>
            </a:pPr>
            <a:r>
              <a:rPr lang="ar-JO" sz="3200" b="1" dirty="0"/>
              <a:t>الملك الداوودي - مسيح الرب - المخلوع والمسبي</a:t>
            </a:r>
            <a:endParaRPr lang="en-AU" sz="3200" b="1" dirty="0">
              <a:solidFill>
                <a:srgbClr val="000000"/>
              </a:solidFill>
              <a:latin typeface="Arial" charset="0"/>
              <a:ea typeface="ＭＳ Ｐゴシック" charset="0"/>
              <a:cs typeface="ＭＳ Ｐゴシック" charset="0"/>
            </a:endParaRPr>
          </a:p>
          <a:p>
            <a:pPr marL="409575" indent="-409575" algn="r" defTabSz="914400" rtl="1" fontAlgn="base">
              <a:spcBef>
                <a:spcPct val="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الكل قد سبي باستثناء الفقراء</a:t>
            </a:r>
            <a:endParaRPr lang="en-AU" sz="3200" b="1" dirty="0">
              <a:solidFill>
                <a:srgbClr val="000000"/>
              </a:solidFill>
              <a:latin typeface="Arial" charset="0"/>
              <a:ea typeface="ＭＳ Ｐゴシック" charset="0"/>
              <a:cs typeface="ＭＳ Ｐゴシック" charset="0"/>
            </a:endParaRPr>
          </a:p>
          <a:p>
            <a:pPr marL="409575" indent="-409575" algn="r" defTabSz="914400" rtl="1" fontAlgn="base">
              <a:spcBef>
                <a:spcPct val="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تم تنجيس و إحراق الهيكل</a:t>
            </a:r>
            <a:endParaRPr lang="en-AU" sz="3200" b="1" dirty="0">
              <a:solidFill>
                <a:srgbClr val="000000"/>
              </a:solidFill>
              <a:latin typeface="Arial" charset="0"/>
              <a:ea typeface="ＭＳ Ｐゴシック" charset="0"/>
              <a:cs typeface="ＭＳ Ｐゴシック" charset="0"/>
            </a:endParaRPr>
          </a:p>
          <a:p>
            <a:pPr marL="409575" indent="-409575" algn="r" defTabSz="914400" rtl="1" fontAlgn="base">
              <a:spcBef>
                <a:spcPct val="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المشهد مطلوب</a:t>
            </a:r>
            <a:endParaRPr lang="en-US" sz="3200" b="1" dirty="0">
              <a:solidFill>
                <a:srgbClr val="000000"/>
              </a:solidFill>
              <a:latin typeface="Arial" charset="0"/>
              <a:ea typeface="ＭＳ Ｐゴシック" charset="0"/>
              <a:cs typeface="ＭＳ Ｐゴシック" charset="0"/>
            </a:endParaRPr>
          </a:p>
        </p:txBody>
      </p:sp>
      <p:pic>
        <p:nvPicPr>
          <p:cNvPr id="120835" name="Picture 6" descr="etchin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558319" y="1808164"/>
            <a:ext cx="3368675" cy="4191000"/>
          </a:xfrm>
          <a:noFill/>
        </p:spPr>
      </p:pic>
      <p:sp>
        <p:nvSpPr>
          <p:cNvPr id="120836" name="Text Box 8"/>
          <p:cNvSpPr txBox="1">
            <a:spLocks noChangeArrowheads="1"/>
          </p:cNvSpPr>
          <p:nvPr/>
        </p:nvSpPr>
        <p:spPr bwMode="auto">
          <a:xfrm>
            <a:off x="8388350" y="920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000000"/>
                </a:solidFill>
              </a:rPr>
              <a:t>494</a:t>
            </a:r>
            <a:endParaRPr lang="en-US" b="1" dirty="0">
              <a:solidFill>
                <a:srgbClr val="000000"/>
              </a:solidFill>
            </a:endParaRPr>
          </a:p>
        </p:txBody>
      </p:sp>
    </p:spTree>
    <p:extLst>
      <p:ext uri="{BB962C8B-B14F-4D97-AF65-F5344CB8AC3E}">
        <p14:creationId xmlns:p14="http://schemas.microsoft.com/office/powerpoint/2010/main" val="192013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076824" y="274638"/>
            <a:ext cx="3609975" cy="1143000"/>
          </a:xfrm>
        </p:spPr>
        <p:txBody>
          <a:bodyPr/>
          <a:lstStyle/>
          <a:p>
            <a:pPr eaLnBrk="1" hangingPunct="1">
              <a:defRPr/>
            </a:pPr>
            <a:r>
              <a:rPr lang="ar-JO" sz="4800" b="1" dirty="0">
                <a:effectLst>
                  <a:outerShdw blurRad="38100" dist="38100" dir="2700000" algn="tl">
                    <a:srgbClr val="DDDDDD"/>
                  </a:outerShdw>
                </a:effectLst>
                <a:latin typeface="Boca Raton ICG Solid" charset="0"/>
                <a:ea typeface="ＭＳ Ｐゴシック" charset="0"/>
                <a:cs typeface="ＭＳ Ｐゴシック" charset="0"/>
              </a:rPr>
              <a:t>النوع الأدبي</a:t>
            </a:r>
            <a:endParaRPr lang="en-AU" sz="4800" b="1" dirty="0">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2642" name="Picture 4" descr="mosai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261760" y="1616076"/>
            <a:ext cx="3714750" cy="2532063"/>
          </a:xfrm>
          <a:noFill/>
        </p:spPr>
      </p:pic>
      <p:sp>
        <p:nvSpPr>
          <p:cNvPr id="112643"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000000"/>
                </a:solidFill>
              </a:rPr>
              <a:t>495</a:t>
            </a:r>
            <a:endParaRPr lang="en-US" sz="1800" b="1" dirty="0">
              <a:solidFill>
                <a:srgbClr val="000000"/>
              </a:solidFill>
            </a:endParaRPr>
          </a:p>
        </p:txBody>
      </p:sp>
      <p:sp>
        <p:nvSpPr>
          <p:cNvPr id="6151" name="Rectangle 7"/>
          <p:cNvSpPr>
            <a:spLocks noChangeArrowheads="1"/>
          </p:cNvSpPr>
          <p:nvPr/>
        </p:nvSpPr>
        <p:spPr bwMode="auto">
          <a:xfrm>
            <a:off x="304800" y="274638"/>
            <a:ext cx="4772025"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fontAlgn="base">
              <a:lnSpc>
                <a:spcPct val="90000"/>
              </a:lnSpc>
              <a:spcBef>
                <a:spcPct val="20000"/>
              </a:spcBef>
              <a:spcAft>
                <a:spcPct val="0"/>
              </a:spcAft>
            </a:pPr>
            <a:r>
              <a:rPr lang="ar-JO" sz="3200" b="1" dirty="0">
                <a:solidFill>
                  <a:srgbClr val="000000"/>
                </a:solidFill>
                <a:latin typeface="Arial" charset="0"/>
                <a:ea typeface="ＭＳ Ｐゴシック" charset="0"/>
                <a:cs typeface="ＭＳ Ｐゴシック" charset="0"/>
              </a:rPr>
              <a:t>الملوك</a:t>
            </a:r>
            <a:endParaRPr lang="en-US" sz="3200" b="1" dirty="0">
              <a:solidFill>
                <a:srgbClr val="000000"/>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تفاصيل محددة</a:t>
            </a:r>
            <a:endParaRPr lang="en-US" sz="3200" b="1" dirty="0">
              <a:solidFill>
                <a:srgbClr val="000000"/>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حقائق</a:t>
            </a:r>
            <a:r>
              <a:rPr lang="en-US" sz="3200" b="1" dirty="0">
                <a:solidFill>
                  <a:srgbClr val="000000"/>
                </a:solidFill>
                <a:latin typeface="Arial" charset="0"/>
                <a:ea typeface="ＭＳ Ｐゴシック" charset="0"/>
                <a:cs typeface="ＭＳ Ｐゴシック" charset="0"/>
              </a:rPr>
              <a:t> </a:t>
            </a:r>
          </a:p>
          <a:p>
            <a:pPr marL="342900" indent="-342900" defTabSz="914400" fontAlgn="base">
              <a:lnSpc>
                <a:spcPct val="90000"/>
              </a:lnSpc>
              <a:spcBef>
                <a:spcPct val="20000"/>
              </a:spcBef>
              <a:spcAft>
                <a:spcPct val="0"/>
              </a:spcAft>
            </a:pPr>
            <a:endParaRPr lang="en-US" sz="3200" b="1" dirty="0">
              <a:solidFill>
                <a:srgbClr val="000000"/>
              </a:solidFill>
              <a:latin typeface="Arial" charset="0"/>
              <a:ea typeface="ＭＳ Ｐゴシック" charset="0"/>
              <a:cs typeface="ＭＳ Ｐゴシック" charset="0"/>
            </a:endParaRPr>
          </a:p>
          <a:p>
            <a:pPr marL="342900" indent="-342900" algn="r" defTabSz="914400" fontAlgn="base">
              <a:lnSpc>
                <a:spcPct val="90000"/>
              </a:lnSpc>
              <a:spcBef>
                <a:spcPct val="20000"/>
              </a:spcBef>
              <a:spcAft>
                <a:spcPct val="0"/>
              </a:spcAft>
            </a:pPr>
            <a:r>
              <a:rPr lang="ar-JO" sz="3200" b="1" dirty="0">
                <a:solidFill>
                  <a:srgbClr val="000000"/>
                </a:solidFill>
                <a:latin typeface="Arial" charset="0"/>
                <a:ea typeface="ＭＳ Ｐゴシック" charset="0"/>
                <a:cs typeface="ＭＳ Ｐゴシック" charset="0"/>
              </a:rPr>
              <a:t>المراثي</a:t>
            </a:r>
            <a:endParaRPr lang="en-US" sz="3200" b="1" dirty="0">
              <a:solidFill>
                <a:srgbClr val="000000"/>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صور حسية حية</a:t>
            </a:r>
            <a:endParaRPr lang="en-US" sz="3200" b="1" dirty="0">
              <a:solidFill>
                <a:srgbClr val="000000"/>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نقس السماء و التواريخ</a:t>
            </a:r>
            <a:endParaRPr lang="en-US" sz="3200" b="1" dirty="0">
              <a:solidFill>
                <a:srgbClr val="000000"/>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لا يوجد ترتيب تسلسلي</a:t>
            </a:r>
            <a:endParaRPr lang="en-US" sz="3200" b="1" dirty="0">
              <a:solidFill>
                <a:srgbClr val="000000"/>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شعر لا نثر</a:t>
            </a:r>
            <a:endParaRPr lang="en-US" sz="3200" b="1" dirty="0">
              <a:solidFill>
                <a:srgbClr val="000000"/>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لا أسماء للقتلى</a:t>
            </a:r>
            <a:endParaRPr lang="en-US" sz="3200" b="1" dirty="0">
              <a:solidFill>
                <a:srgbClr val="000000"/>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Wingdings" charset="0"/>
              <a:buChar char="Ø"/>
            </a:pPr>
            <a:r>
              <a:rPr lang="ar-JO" sz="3200" b="1" dirty="0">
                <a:solidFill>
                  <a:srgbClr val="000000"/>
                </a:solidFill>
                <a:latin typeface="Arial" charset="0"/>
                <a:ea typeface="ＭＳ Ｐゴシック" charset="0"/>
                <a:cs typeface="ＭＳ Ｐゴシック" charset="0"/>
              </a:rPr>
              <a:t>لا يوجد حزن خاص ظاهر</a:t>
            </a:r>
            <a:endParaRPr lang="en-AU" sz="32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609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animEffect transition="in" filter="slide(fromBottom)">
                                      <p:cBhvr>
                                        <p:cTn id="7" dur="500"/>
                                        <p:tgtEl>
                                          <p:spTgt spid="61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151">
                                            <p:txEl>
                                              <p:pRg st="1" end="1"/>
                                            </p:txEl>
                                          </p:spTgt>
                                        </p:tgtEl>
                                        <p:attrNameLst>
                                          <p:attrName>style.visibility</p:attrName>
                                        </p:attrNameLst>
                                      </p:cBhvr>
                                      <p:to>
                                        <p:strVal val="visible"/>
                                      </p:to>
                                    </p:set>
                                    <p:animEffect transition="in" filter="slide(fromBottom)">
                                      <p:cBhvr>
                                        <p:cTn id="12" dur="500"/>
                                        <p:tgtEl>
                                          <p:spTgt spid="61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6151">
                                            <p:txEl>
                                              <p:pRg st="2" end="2"/>
                                            </p:txEl>
                                          </p:spTgt>
                                        </p:tgtEl>
                                        <p:attrNameLst>
                                          <p:attrName>style.visibility</p:attrName>
                                        </p:attrNameLst>
                                      </p:cBhvr>
                                      <p:to>
                                        <p:strVal val="visible"/>
                                      </p:to>
                                    </p:set>
                                    <p:animEffect transition="in" filter="slide(fromBottom)">
                                      <p:cBhvr>
                                        <p:cTn id="17" dur="500"/>
                                        <p:tgtEl>
                                          <p:spTgt spid="61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6151">
                                            <p:txEl>
                                              <p:pRg st="4" end="4"/>
                                            </p:txEl>
                                          </p:spTgt>
                                        </p:tgtEl>
                                        <p:attrNameLst>
                                          <p:attrName>style.visibility</p:attrName>
                                        </p:attrNameLst>
                                      </p:cBhvr>
                                      <p:to>
                                        <p:strVal val="visible"/>
                                      </p:to>
                                    </p:set>
                                    <p:animEffect transition="in" filter="slide(fromBottom)">
                                      <p:cBhvr>
                                        <p:cTn id="22" dur="500"/>
                                        <p:tgtEl>
                                          <p:spTgt spid="615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6151">
                                            <p:txEl>
                                              <p:pRg st="5" end="5"/>
                                            </p:txEl>
                                          </p:spTgt>
                                        </p:tgtEl>
                                        <p:attrNameLst>
                                          <p:attrName>style.visibility</p:attrName>
                                        </p:attrNameLst>
                                      </p:cBhvr>
                                      <p:to>
                                        <p:strVal val="visible"/>
                                      </p:to>
                                    </p:set>
                                    <p:animEffect transition="in" filter="slide(fromBottom)">
                                      <p:cBhvr>
                                        <p:cTn id="27" dur="500"/>
                                        <p:tgtEl>
                                          <p:spTgt spid="615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6151">
                                            <p:txEl>
                                              <p:pRg st="6" end="6"/>
                                            </p:txEl>
                                          </p:spTgt>
                                        </p:tgtEl>
                                        <p:attrNameLst>
                                          <p:attrName>style.visibility</p:attrName>
                                        </p:attrNameLst>
                                      </p:cBhvr>
                                      <p:to>
                                        <p:strVal val="visible"/>
                                      </p:to>
                                    </p:set>
                                    <p:animEffect transition="in" filter="slide(fromBottom)">
                                      <p:cBhvr>
                                        <p:cTn id="32" dur="500"/>
                                        <p:tgtEl>
                                          <p:spTgt spid="615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6151">
                                            <p:txEl>
                                              <p:pRg st="7" end="7"/>
                                            </p:txEl>
                                          </p:spTgt>
                                        </p:tgtEl>
                                        <p:attrNameLst>
                                          <p:attrName>style.visibility</p:attrName>
                                        </p:attrNameLst>
                                      </p:cBhvr>
                                      <p:to>
                                        <p:strVal val="visible"/>
                                      </p:to>
                                    </p:set>
                                    <p:animEffect transition="in" filter="slide(fromBottom)">
                                      <p:cBhvr>
                                        <p:cTn id="37" dur="500"/>
                                        <p:tgtEl>
                                          <p:spTgt spid="615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6151">
                                            <p:txEl>
                                              <p:pRg st="8" end="8"/>
                                            </p:txEl>
                                          </p:spTgt>
                                        </p:tgtEl>
                                        <p:attrNameLst>
                                          <p:attrName>style.visibility</p:attrName>
                                        </p:attrNameLst>
                                      </p:cBhvr>
                                      <p:to>
                                        <p:strVal val="visible"/>
                                      </p:to>
                                    </p:set>
                                    <p:animEffect transition="in" filter="slide(fromBottom)">
                                      <p:cBhvr>
                                        <p:cTn id="42" dur="500"/>
                                        <p:tgtEl>
                                          <p:spTgt spid="6151">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6151">
                                            <p:txEl>
                                              <p:pRg st="9" end="9"/>
                                            </p:txEl>
                                          </p:spTgt>
                                        </p:tgtEl>
                                        <p:attrNameLst>
                                          <p:attrName>style.visibility</p:attrName>
                                        </p:attrNameLst>
                                      </p:cBhvr>
                                      <p:to>
                                        <p:strVal val="visible"/>
                                      </p:to>
                                    </p:set>
                                    <p:animEffect transition="in" filter="slide(fromBottom)">
                                      <p:cBhvr>
                                        <p:cTn id="47" dur="500"/>
                                        <p:tgtEl>
                                          <p:spTgt spid="6151">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6151">
                                            <p:txEl>
                                              <p:pRg st="10" end="10"/>
                                            </p:txEl>
                                          </p:spTgt>
                                        </p:tgtEl>
                                        <p:attrNameLst>
                                          <p:attrName>style.visibility</p:attrName>
                                        </p:attrNameLst>
                                      </p:cBhvr>
                                      <p:to>
                                        <p:strVal val="visible"/>
                                      </p:to>
                                    </p:set>
                                    <p:animEffect transition="in" filter="slide(fromBottom)">
                                      <p:cBhvr>
                                        <p:cTn id="52" dur="500"/>
                                        <p:tgtEl>
                                          <p:spTgt spid="61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5181600" cy="1096962"/>
          </a:xfrm>
        </p:spPr>
        <p:txBody>
          <a:bodyPr/>
          <a:lstStyle/>
          <a:p>
            <a:pPr eaLnBrk="1" hangingPunct="1">
              <a:defRPr/>
            </a:pPr>
            <a:r>
              <a:rPr lang="ar-JO" sz="4800" dirty="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rPr>
              <a:t>الإسم و المكان</a:t>
            </a:r>
            <a:endParaRPr lang="en-AU" sz="4800" dirty="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5128" name="Rectangle 8"/>
          <p:cNvSpPr>
            <a:spLocks noChangeArrowheads="1"/>
          </p:cNvSpPr>
          <p:nvPr/>
        </p:nvSpPr>
        <p:spPr bwMode="auto">
          <a:xfrm>
            <a:off x="3095897" y="3352800"/>
            <a:ext cx="254290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gn="ctr" defTabSz="914400" rtl="1" fontAlgn="base">
              <a:lnSpc>
                <a:spcPct val="90000"/>
              </a:lnSpc>
              <a:spcBef>
                <a:spcPct val="20000"/>
              </a:spcBef>
              <a:spcAft>
                <a:spcPct val="0"/>
              </a:spcAft>
            </a:pPr>
            <a:r>
              <a:rPr lang="ar-JO" sz="2800" b="1" u="sng" dirty="0">
                <a:solidFill>
                  <a:srgbClr val="000000"/>
                </a:solidFill>
                <a:latin typeface="Arial" charset="0"/>
                <a:ea typeface="ＭＳ Ｐゴシック" charset="0"/>
                <a:cs typeface="ＭＳ Ｐゴシック" charset="0"/>
              </a:rPr>
              <a:t>تقرأ في عيد</a:t>
            </a:r>
            <a:endParaRPr lang="en-US" sz="2800" b="1" dirty="0">
              <a:solidFill>
                <a:srgbClr val="000000"/>
              </a:solidFill>
              <a:latin typeface="Arial" charset="0"/>
              <a:ea typeface="ＭＳ Ｐゴシック" charset="0"/>
              <a:cs typeface="ＭＳ Ｐゴシック" charset="0"/>
            </a:endParaRPr>
          </a:p>
          <a:p>
            <a:pPr marL="533400" indent="-533400" algn="ctr" defTabSz="914400" rtl="1"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التاسع من آب</a:t>
            </a:r>
            <a:endParaRPr lang="en-US" sz="2800" b="1" dirty="0">
              <a:solidFill>
                <a:srgbClr val="000000"/>
              </a:solidFill>
              <a:latin typeface="Arial" charset="0"/>
              <a:ea typeface="ＭＳ Ｐゴシック" charset="0"/>
              <a:cs typeface="ＭＳ Ｐゴシック" charset="0"/>
            </a:endParaRPr>
          </a:p>
          <a:p>
            <a:pPr marL="533400" indent="-533400" algn="ctr" defTabSz="914400" rtl="1"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الخمسين</a:t>
            </a:r>
            <a:endParaRPr lang="en-US" sz="2800" b="1" dirty="0">
              <a:solidFill>
                <a:srgbClr val="000000"/>
              </a:solidFill>
              <a:latin typeface="Arial" charset="0"/>
              <a:ea typeface="ＭＳ Ｐゴシック" charset="0"/>
              <a:cs typeface="ＭＳ Ｐゴシック" charset="0"/>
            </a:endParaRPr>
          </a:p>
          <a:p>
            <a:pPr marL="533400" indent="-533400" algn="ctr" defTabSz="914400" rtl="1"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المظال</a:t>
            </a:r>
            <a:endParaRPr lang="en-US" sz="2800" b="1" dirty="0">
              <a:solidFill>
                <a:srgbClr val="000000"/>
              </a:solidFill>
              <a:latin typeface="Arial" charset="0"/>
              <a:ea typeface="ＭＳ Ｐゴシック" charset="0"/>
              <a:cs typeface="ＭＳ Ｐゴシック" charset="0"/>
            </a:endParaRPr>
          </a:p>
          <a:p>
            <a:pPr marL="533400" indent="-533400" algn="ctr" defTabSz="914400" rtl="1"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الفصح</a:t>
            </a:r>
            <a:endParaRPr lang="en-US" sz="2800" b="1" dirty="0">
              <a:solidFill>
                <a:srgbClr val="000000"/>
              </a:solidFill>
              <a:latin typeface="Arial" charset="0"/>
              <a:ea typeface="ＭＳ Ｐゴシック" charset="0"/>
              <a:cs typeface="ＭＳ Ｐゴシック" charset="0"/>
            </a:endParaRPr>
          </a:p>
          <a:p>
            <a:pPr marL="533400" indent="-533400" algn="ctr" defTabSz="914400" rtl="1"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الفوريم</a:t>
            </a:r>
            <a:endParaRPr lang="en-AU" sz="2800" b="1" dirty="0">
              <a:solidFill>
                <a:srgbClr val="FFFFFF"/>
              </a:solidFill>
              <a:latin typeface="Arial" charset="0"/>
              <a:ea typeface="ＭＳ Ｐゴシック" charset="0"/>
              <a:cs typeface="ＭＳ Ｐゴシック" charset="0"/>
            </a:endParaRPr>
          </a:p>
        </p:txBody>
      </p:sp>
      <p:sp>
        <p:nvSpPr>
          <p:cNvPr id="116739" name="Text Box 9"/>
          <p:cNvSpPr txBox="1">
            <a:spLocks noChangeArrowheads="1"/>
          </p:cNvSpPr>
          <p:nvPr/>
        </p:nvSpPr>
        <p:spPr bwMode="auto">
          <a:xfrm>
            <a:off x="8450263"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494</a:t>
            </a:r>
          </a:p>
        </p:txBody>
      </p:sp>
      <p:sp>
        <p:nvSpPr>
          <p:cNvPr id="116740" name="Rectangle 10"/>
          <p:cNvSpPr>
            <a:spLocks noChangeArrowheads="1"/>
          </p:cNvSpPr>
          <p:nvPr/>
        </p:nvSpPr>
        <p:spPr bwMode="auto">
          <a:xfrm>
            <a:off x="5638800" y="0"/>
            <a:ext cx="3505200" cy="31242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6741" name="Text Box 11"/>
          <p:cNvSpPr txBox="1">
            <a:spLocks noChangeArrowheads="1"/>
          </p:cNvSpPr>
          <p:nvPr/>
        </p:nvSpPr>
        <p:spPr bwMode="auto">
          <a:xfrm>
            <a:off x="8305800" y="457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427</a:t>
            </a:r>
            <a:endParaRPr lang="en-US" b="1" dirty="0">
              <a:solidFill>
                <a:srgbClr val="FFFFFF"/>
              </a:solidFill>
            </a:endParaRPr>
          </a:p>
        </p:txBody>
      </p:sp>
      <p:pic>
        <p:nvPicPr>
          <p:cNvPr id="116742" name="Picture 7" descr="black cover cd"/>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638800" y="3048000"/>
            <a:ext cx="3505200" cy="3810000"/>
          </a:xfrm>
          <a:noFill/>
        </p:spPr>
      </p:pic>
      <p:sp>
        <p:nvSpPr>
          <p:cNvPr id="116743" name="Text Box 12"/>
          <p:cNvSpPr txBox="1">
            <a:spLocks noChangeArrowheads="1"/>
          </p:cNvSpPr>
          <p:nvPr/>
        </p:nvSpPr>
        <p:spPr bwMode="auto">
          <a:xfrm>
            <a:off x="83058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494</a:t>
            </a:r>
            <a:endParaRPr lang="en-US" sz="1800" dirty="0">
              <a:solidFill>
                <a:srgbClr val="FFFFFF"/>
              </a:solidFill>
            </a:endParaRPr>
          </a:p>
        </p:txBody>
      </p:sp>
      <p:sp>
        <p:nvSpPr>
          <p:cNvPr id="5133" name="Rectangle 13"/>
          <p:cNvSpPr>
            <a:spLocks noChangeArrowheads="1"/>
          </p:cNvSpPr>
          <p:nvPr/>
        </p:nvSpPr>
        <p:spPr bwMode="auto">
          <a:xfrm>
            <a:off x="0" y="1447800"/>
            <a:ext cx="3540034"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gn="r" defTabSz="914400" fontAlgn="base">
              <a:lnSpc>
                <a:spcPct val="90000"/>
              </a:lnSpc>
              <a:spcBef>
                <a:spcPct val="20000"/>
              </a:spcBef>
              <a:spcAft>
                <a:spcPct val="0"/>
              </a:spcAft>
            </a:pPr>
            <a:r>
              <a:rPr lang="ar-JO" sz="2800" b="1" u="sng" dirty="0">
                <a:solidFill>
                  <a:srgbClr val="000000"/>
                </a:solidFill>
                <a:latin typeface="Arial" charset="0"/>
                <a:ea typeface="ＭＳ Ｐゴシック" charset="0"/>
                <a:cs typeface="ＭＳ Ｐゴシック" charset="0"/>
              </a:rPr>
              <a:t>العنوان العبري</a:t>
            </a:r>
            <a:endParaRPr lang="en-US" sz="2800" b="1" u="sng" dirty="0">
              <a:solidFill>
                <a:srgbClr val="000000"/>
              </a:solidFill>
              <a:latin typeface="Arial" charset="0"/>
              <a:ea typeface="ＭＳ Ｐゴシック" charset="0"/>
              <a:cs typeface="ＭＳ Ｐゴシック" charset="0"/>
            </a:endParaRPr>
          </a:p>
          <a:p>
            <a:pPr marL="533400" indent="-533400" algn="r" defTabSz="914400" rtl="1" fontAlgn="base">
              <a:lnSpc>
                <a:spcPct val="90000"/>
              </a:lnSpc>
              <a:spcBef>
                <a:spcPct val="20000"/>
              </a:spcBef>
              <a:spcAft>
                <a:spcPct val="0"/>
              </a:spcAft>
              <a:buFontTx/>
              <a:buChar char="•"/>
            </a:pPr>
            <a:r>
              <a:rPr lang="en-US" sz="2800" b="1" dirty="0">
                <a:solidFill>
                  <a:srgbClr val="000000"/>
                </a:solidFill>
                <a:latin typeface="Arial" charset="0"/>
                <a:ea typeface="ＭＳ Ｐゴシック" charset="0"/>
                <a:cs typeface="ＭＳ Ｐゴシック" charset="0"/>
              </a:rPr>
              <a:t>Heb: </a:t>
            </a:r>
            <a:r>
              <a:rPr lang="ru-RU" sz="2800" b="1" dirty="0">
                <a:solidFill>
                  <a:srgbClr val="000000"/>
                </a:solidFill>
                <a:latin typeface="Arial" charset="0"/>
                <a:ea typeface="ＭＳ Ｐゴシック" charset="0"/>
                <a:cs typeface="ＭＳ Ｐゴシック" charset="0"/>
              </a:rPr>
              <a:t>"</a:t>
            </a:r>
            <a:r>
              <a:rPr lang="en-US" altLang="ja-JP" sz="2800" b="1" i="1" dirty="0" err="1">
                <a:solidFill>
                  <a:srgbClr val="000000"/>
                </a:solidFill>
                <a:latin typeface="Arial" charset="0"/>
                <a:ea typeface="ＭＳ Ｐゴシック" charset="0"/>
                <a:cs typeface="ＭＳ Ｐゴシック" charset="0"/>
              </a:rPr>
              <a:t>eka</a:t>
            </a:r>
            <a:r>
              <a:rPr lang="ru-RU" sz="2800" b="1" dirty="0">
                <a:solidFill>
                  <a:srgbClr val="000000"/>
                </a:solidFill>
                <a:latin typeface="Arial" charset="0"/>
                <a:ea typeface="ＭＳ Ｐゴシック" charset="0"/>
                <a:cs typeface="ＭＳ Ｐゴシック" charset="0"/>
              </a:rPr>
              <a:t>"</a:t>
            </a:r>
            <a:endParaRPr lang="ar-JO" sz="2800" b="1" i="1" dirty="0">
              <a:solidFill>
                <a:srgbClr val="000000"/>
              </a:solidFill>
              <a:latin typeface="Arial" charset="0"/>
              <a:ea typeface="ＭＳ Ｐゴシック" charset="0"/>
              <a:cs typeface="ＭＳ Ｐゴシック" charset="0"/>
            </a:endParaRPr>
          </a:p>
          <a:p>
            <a:pPr marL="533400" indent="-533400" algn="r" defTabSz="914400" rtl="1" fontAlgn="base">
              <a:lnSpc>
                <a:spcPct val="90000"/>
              </a:lnSpc>
              <a:spcBef>
                <a:spcPct val="20000"/>
              </a:spcBef>
              <a:spcAft>
                <a:spcPct val="0"/>
              </a:spcAft>
              <a:buFontTx/>
              <a:buChar char="•"/>
            </a:pPr>
            <a:r>
              <a:rPr lang="ar-JO" altLang="ja-JP" sz="2800" b="1" i="1" dirty="0">
                <a:solidFill>
                  <a:srgbClr val="000000"/>
                </a:solidFill>
                <a:latin typeface="Arial" charset="0"/>
                <a:ea typeface="ＭＳ Ｐゴシック" charset="0"/>
                <a:cs typeface="ＭＳ Ｐゴシック" charset="0"/>
              </a:rPr>
              <a:t>الإنجليزي : كم هو مريع</a:t>
            </a:r>
            <a:endParaRPr lang="en-US" altLang="ja-JP" sz="2800" b="1" dirty="0">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pPr>
            <a:endParaRPr lang="en-US" sz="2800" b="1" dirty="0">
              <a:solidFill>
                <a:srgbClr val="000000"/>
              </a:solidFill>
              <a:latin typeface="Arial" charset="0"/>
              <a:ea typeface="ＭＳ Ｐゴシック" charset="0"/>
              <a:cs typeface="ＭＳ Ｐゴシック" charset="0"/>
            </a:endParaRPr>
          </a:p>
          <a:p>
            <a:pPr marL="533400" indent="-533400" algn="ctr" defTabSz="914400" fontAlgn="base">
              <a:lnSpc>
                <a:spcPct val="90000"/>
              </a:lnSpc>
              <a:spcBef>
                <a:spcPct val="20000"/>
              </a:spcBef>
              <a:spcAft>
                <a:spcPct val="0"/>
              </a:spcAft>
            </a:pPr>
            <a:r>
              <a:rPr lang="ar-JO" sz="2800" b="1" u="sng" dirty="0">
                <a:solidFill>
                  <a:srgbClr val="000000"/>
                </a:solidFill>
                <a:latin typeface="Arial" charset="0"/>
                <a:ea typeface="ＭＳ Ｐゴシック" charset="0"/>
                <a:cs typeface="ＭＳ Ｐゴシック" charset="0"/>
              </a:rPr>
              <a:t>المخطوطات الخمس</a:t>
            </a:r>
            <a:endParaRPr lang="en-US" sz="2800" b="1" dirty="0">
              <a:solidFill>
                <a:srgbClr val="000000"/>
              </a:solidFill>
              <a:latin typeface="Arial" charset="0"/>
              <a:ea typeface="ＭＳ Ｐゴシック" charset="0"/>
              <a:cs typeface="ＭＳ Ｐゴシック" charset="0"/>
            </a:endParaRPr>
          </a:p>
          <a:p>
            <a:pPr marL="533400" indent="-533400" algn="ctr" defTabSz="914400"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المراثي</a:t>
            </a:r>
          </a:p>
          <a:p>
            <a:pPr marL="533400" indent="-533400" algn="ctr" defTabSz="914400"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راعوث</a:t>
            </a:r>
            <a:endParaRPr lang="en-US" sz="2800" b="1" dirty="0">
              <a:solidFill>
                <a:srgbClr val="000000"/>
              </a:solidFill>
              <a:latin typeface="Arial" charset="0"/>
              <a:ea typeface="ＭＳ Ｐゴシック" charset="0"/>
              <a:cs typeface="ＭＳ Ｐゴシック" charset="0"/>
            </a:endParaRPr>
          </a:p>
          <a:p>
            <a:pPr marL="533400" indent="-533400" algn="ctr" defTabSz="914400"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الجامعة</a:t>
            </a:r>
            <a:endParaRPr lang="en-US" sz="2800" b="1" dirty="0">
              <a:solidFill>
                <a:srgbClr val="000000"/>
              </a:solidFill>
              <a:latin typeface="Arial" charset="0"/>
              <a:ea typeface="ＭＳ Ｐゴシック" charset="0"/>
              <a:cs typeface="ＭＳ Ｐゴシック" charset="0"/>
            </a:endParaRPr>
          </a:p>
          <a:p>
            <a:pPr marL="533400" indent="-533400" algn="ctr" defTabSz="914400"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نشيد الأنشاد</a:t>
            </a:r>
            <a:endParaRPr lang="en-US" sz="2800" b="1" dirty="0">
              <a:solidFill>
                <a:srgbClr val="000000"/>
              </a:solidFill>
              <a:latin typeface="Arial" charset="0"/>
              <a:ea typeface="ＭＳ Ｐゴシック" charset="0"/>
              <a:cs typeface="ＭＳ Ｐゴシック" charset="0"/>
            </a:endParaRPr>
          </a:p>
          <a:p>
            <a:pPr marL="533400" indent="-533400" algn="ctr" defTabSz="914400" fontAlgn="base">
              <a:lnSpc>
                <a:spcPct val="90000"/>
              </a:lnSpc>
              <a:spcBef>
                <a:spcPct val="20000"/>
              </a:spcBef>
              <a:spcAft>
                <a:spcPct val="0"/>
              </a:spcAft>
            </a:pPr>
            <a:r>
              <a:rPr lang="ar-JO" sz="2800" b="1" dirty="0">
                <a:solidFill>
                  <a:srgbClr val="000000"/>
                </a:solidFill>
                <a:latin typeface="Arial" charset="0"/>
                <a:ea typeface="ＭＳ Ｐゴシック" charset="0"/>
                <a:cs typeface="ＭＳ Ｐゴシック" charset="0"/>
              </a:rPr>
              <a:t>أستير</a:t>
            </a:r>
            <a:endParaRPr lang="en-AU" sz="2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67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33">
                                            <p:txEl>
                                              <p:pRg st="0" end="0"/>
                                            </p:txEl>
                                          </p:spTgt>
                                        </p:tgtEl>
                                        <p:attrNameLst>
                                          <p:attrName>style.visibility</p:attrName>
                                        </p:attrNameLst>
                                      </p:cBhvr>
                                      <p:to>
                                        <p:strVal val="visible"/>
                                      </p:to>
                                    </p:set>
                                    <p:animEffect transition="in" filter="checkerboard(across)">
                                      <p:cBhvr>
                                        <p:cTn id="7" dur="500"/>
                                        <p:tgtEl>
                                          <p:spTgt spid="51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133">
                                            <p:txEl>
                                              <p:pRg st="1" end="1"/>
                                            </p:txEl>
                                          </p:spTgt>
                                        </p:tgtEl>
                                        <p:attrNameLst>
                                          <p:attrName>style.visibility</p:attrName>
                                        </p:attrNameLst>
                                      </p:cBhvr>
                                      <p:to>
                                        <p:strVal val="visible"/>
                                      </p:to>
                                    </p:set>
                                    <p:animEffect transition="in" filter="checkerboard(across)">
                                      <p:cBhvr>
                                        <p:cTn id="12" dur="500"/>
                                        <p:tgtEl>
                                          <p:spTgt spid="5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133">
                                            <p:txEl>
                                              <p:pRg st="2" end="2"/>
                                            </p:txEl>
                                          </p:spTgt>
                                        </p:tgtEl>
                                        <p:attrNameLst>
                                          <p:attrName>style.visibility</p:attrName>
                                        </p:attrNameLst>
                                      </p:cBhvr>
                                      <p:to>
                                        <p:strVal val="visible"/>
                                      </p:to>
                                    </p:set>
                                    <p:animEffect transition="in" filter="checkerboard(across)">
                                      <p:cBhvr>
                                        <p:cTn id="17" dur="500"/>
                                        <p:tgtEl>
                                          <p:spTgt spid="513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133">
                                            <p:txEl>
                                              <p:pRg st="4" end="4"/>
                                            </p:txEl>
                                          </p:spTgt>
                                        </p:tgtEl>
                                        <p:attrNameLst>
                                          <p:attrName>style.visibility</p:attrName>
                                        </p:attrNameLst>
                                      </p:cBhvr>
                                      <p:to>
                                        <p:strVal val="visible"/>
                                      </p:to>
                                    </p:set>
                                    <p:animEffect transition="in" filter="checkerboard(across)">
                                      <p:cBhvr>
                                        <p:cTn id="22" dur="500"/>
                                        <p:tgtEl>
                                          <p:spTgt spid="51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133">
                                            <p:txEl>
                                              <p:pRg st="5" end="5"/>
                                            </p:txEl>
                                          </p:spTgt>
                                        </p:tgtEl>
                                        <p:attrNameLst>
                                          <p:attrName>style.visibility</p:attrName>
                                        </p:attrNameLst>
                                      </p:cBhvr>
                                      <p:to>
                                        <p:strVal val="visible"/>
                                      </p:to>
                                    </p:set>
                                    <p:animEffect transition="in" filter="checkerboard(across)">
                                      <p:cBhvr>
                                        <p:cTn id="27" dur="500"/>
                                        <p:tgtEl>
                                          <p:spTgt spid="51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133">
                                            <p:txEl>
                                              <p:pRg st="6" end="6"/>
                                            </p:txEl>
                                          </p:spTgt>
                                        </p:tgtEl>
                                        <p:attrNameLst>
                                          <p:attrName>style.visibility</p:attrName>
                                        </p:attrNameLst>
                                      </p:cBhvr>
                                      <p:to>
                                        <p:strVal val="visible"/>
                                      </p:to>
                                    </p:set>
                                    <p:animEffect transition="in" filter="checkerboard(across)">
                                      <p:cBhvr>
                                        <p:cTn id="32" dur="500"/>
                                        <p:tgtEl>
                                          <p:spTgt spid="513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133">
                                            <p:txEl>
                                              <p:pRg st="7" end="7"/>
                                            </p:txEl>
                                          </p:spTgt>
                                        </p:tgtEl>
                                        <p:attrNameLst>
                                          <p:attrName>style.visibility</p:attrName>
                                        </p:attrNameLst>
                                      </p:cBhvr>
                                      <p:to>
                                        <p:strVal val="visible"/>
                                      </p:to>
                                    </p:set>
                                    <p:animEffect transition="in" filter="checkerboard(across)">
                                      <p:cBhvr>
                                        <p:cTn id="37" dur="500"/>
                                        <p:tgtEl>
                                          <p:spTgt spid="513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133">
                                            <p:txEl>
                                              <p:pRg st="8" end="8"/>
                                            </p:txEl>
                                          </p:spTgt>
                                        </p:tgtEl>
                                        <p:attrNameLst>
                                          <p:attrName>style.visibility</p:attrName>
                                        </p:attrNameLst>
                                      </p:cBhvr>
                                      <p:to>
                                        <p:strVal val="visible"/>
                                      </p:to>
                                    </p:set>
                                    <p:animEffect transition="in" filter="checkerboard(across)">
                                      <p:cBhvr>
                                        <p:cTn id="42" dur="500"/>
                                        <p:tgtEl>
                                          <p:spTgt spid="513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133">
                                            <p:txEl>
                                              <p:pRg st="9" end="9"/>
                                            </p:txEl>
                                          </p:spTgt>
                                        </p:tgtEl>
                                        <p:attrNameLst>
                                          <p:attrName>style.visibility</p:attrName>
                                        </p:attrNameLst>
                                      </p:cBhvr>
                                      <p:to>
                                        <p:strVal val="visible"/>
                                      </p:to>
                                    </p:set>
                                    <p:animEffect transition="in" filter="checkerboard(across)">
                                      <p:cBhvr>
                                        <p:cTn id="47" dur="500"/>
                                        <p:tgtEl>
                                          <p:spTgt spid="5133">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5128">
                                            <p:txEl>
                                              <p:pRg st="0" end="0"/>
                                            </p:txEl>
                                          </p:spTgt>
                                        </p:tgtEl>
                                        <p:attrNameLst>
                                          <p:attrName>style.visibility</p:attrName>
                                        </p:attrNameLst>
                                      </p:cBhvr>
                                      <p:to>
                                        <p:strVal val="visible"/>
                                      </p:to>
                                    </p:set>
                                    <p:anim calcmode="lin" valueType="num">
                                      <p:cBhvr>
                                        <p:cTn id="52" dur="1000" fill="hold"/>
                                        <p:tgtEl>
                                          <p:spTgt spid="5128">
                                            <p:txEl>
                                              <p:pRg st="0" end="0"/>
                                            </p:txEl>
                                          </p:spTgt>
                                        </p:tgtEl>
                                        <p:attrNameLst>
                                          <p:attrName>ppt_w</p:attrName>
                                        </p:attrNameLst>
                                      </p:cBhvr>
                                      <p:tavLst>
                                        <p:tav tm="0">
                                          <p:val>
                                            <p:fltVal val="0"/>
                                          </p:val>
                                        </p:tav>
                                        <p:tav tm="100000">
                                          <p:val>
                                            <p:strVal val="#ppt_w"/>
                                          </p:val>
                                        </p:tav>
                                      </p:tavLst>
                                    </p:anim>
                                    <p:anim calcmode="lin" valueType="num">
                                      <p:cBhvr>
                                        <p:cTn id="53" dur="1000" fill="hold"/>
                                        <p:tgtEl>
                                          <p:spTgt spid="5128">
                                            <p:txEl>
                                              <p:pRg st="0" end="0"/>
                                            </p:txEl>
                                          </p:spTgt>
                                        </p:tgtEl>
                                        <p:attrNameLst>
                                          <p:attrName>ppt_h</p:attrName>
                                        </p:attrNameLst>
                                      </p:cBhvr>
                                      <p:tavLst>
                                        <p:tav tm="0">
                                          <p:val>
                                            <p:fltVal val="0"/>
                                          </p:val>
                                        </p:tav>
                                        <p:tav tm="100000">
                                          <p:val>
                                            <p:strVal val="#ppt_h"/>
                                          </p:val>
                                        </p:tav>
                                      </p:tavLst>
                                    </p:anim>
                                    <p:anim calcmode="lin" valueType="num">
                                      <p:cBhvr>
                                        <p:cTn id="54" dur="1000" fill="hold"/>
                                        <p:tgtEl>
                                          <p:spTgt spid="51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51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5128">
                                            <p:txEl>
                                              <p:pRg st="1" end="1"/>
                                            </p:txEl>
                                          </p:spTgt>
                                        </p:tgtEl>
                                        <p:attrNameLst>
                                          <p:attrName>style.visibility</p:attrName>
                                        </p:attrNameLst>
                                      </p:cBhvr>
                                      <p:to>
                                        <p:strVal val="visible"/>
                                      </p:to>
                                    </p:set>
                                    <p:anim calcmode="lin" valueType="num">
                                      <p:cBhvr>
                                        <p:cTn id="60" dur="1000" fill="hold"/>
                                        <p:tgtEl>
                                          <p:spTgt spid="5128">
                                            <p:txEl>
                                              <p:pRg st="1" end="1"/>
                                            </p:txEl>
                                          </p:spTgt>
                                        </p:tgtEl>
                                        <p:attrNameLst>
                                          <p:attrName>ppt_w</p:attrName>
                                        </p:attrNameLst>
                                      </p:cBhvr>
                                      <p:tavLst>
                                        <p:tav tm="0">
                                          <p:val>
                                            <p:fltVal val="0"/>
                                          </p:val>
                                        </p:tav>
                                        <p:tav tm="100000">
                                          <p:val>
                                            <p:strVal val="#ppt_w"/>
                                          </p:val>
                                        </p:tav>
                                      </p:tavLst>
                                    </p:anim>
                                    <p:anim calcmode="lin" valueType="num">
                                      <p:cBhvr>
                                        <p:cTn id="61" dur="1000" fill="hold"/>
                                        <p:tgtEl>
                                          <p:spTgt spid="5128">
                                            <p:txEl>
                                              <p:pRg st="1" end="1"/>
                                            </p:txEl>
                                          </p:spTgt>
                                        </p:tgtEl>
                                        <p:attrNameLst>
                                          <p:attrName>ppt_h</p:attrName>
                                        </p:attrNameLst>
                                      </p:cBhvr>
                                      <p:tavLst>
                                        <p:tav tm="0">
                                          <p:val>
                                            <p:fltVal val="0"/>
                                          </p:val>
                                        </p:tav>
                                        <p:tav tm="100000">
                                          <p:val>
                                            <p:strVal val="#ppt_h"/>
                                          </p:val>
                                        </p:tav>
                                      </p:tavLst>
                                    </p:anim>
                                    <p:anim calcmode="lin" valueType="num">
                                      <p:cBhvr>
                                        <p:cTn id="62" dur="1000" fill="hold"/>
                                        <p:tgtEl>
                                          <p:spTgt spid="51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51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5" presetClass="entr" presetSubtype="0" fill="hold" nodeType="clickEffect">
                                  <p:stCondLst>
                                    <p:cond delay="0"/>
                                  </p:stCondLst>
                                  <p:childTnLst>
                                    <p:set>
                                      <p:cBhvr>
                                        <p:cTn id="67" dur="1" fill="hold">
                                          <p:stCondLst>
                                            <p:cond delay="0"/>
                                          </p:stCondLst>
                                        </p:cTn>
                                        <p:tgtEl>
                                          <p:spTgt spid="5128">
                                            <p:txEl>
                                              <p:pRg st="2" end="2"/>
                                            </p:txEl>
                                          </p:spTgt>
                                        </p:tgtEl>
                                        <p:attrNameLst>
                                          <p:attrName>style.visibility</p:attrName>
                                        </p:attrNameLst>
                                      </p:cBhvr>
                                      <p:to>
                                        <p:strVal val="visible"/>
                                      </p:to>
                                    </p:set>
                                    <p:anim calcmode="lin" valueType="num">
                                      <p:cBhvr>
                                        <p:cTn id="68" dur="1000" fill="hold"/>
                                        <p:tgtEl>
                                          <p:spTgt spid="5128">
                                            <p:txEl>
                                              <p:pRg st="2" end="2"/>
                                            </p:txEl>
                                          </p:spTgt>
                                        </p:tgtEl>
                                        <p:attrNameLst>
                                          <p:attrName>ppt_w</p:attrName>
                                        </p:attrNameLst>
                                      </p:cBhvr>
                                      <p:tavLst>
                                        <p:tav tm="0">
                                          <p:val>
                                            <p:fltVal val="0"/>
                                          </p:val>
                                        </p:tav>
                                        <p:tav tm="100000">
                                          <p:val>
                                            <p:strVal val="#ppt_w"/>
                                          </p:val>
                                        </p:tav>
                                      </p:tavLst>
                                    </p:anim>
                                    <p:anim calcmode="lin" valueType="num">
                                      <p:cBhvr>
                                        <p:cTn id="69" dur="1000" fill="hold"/>
                                        <p:tgtEl>
                                          <p:spTgt spid="5128">
                                            <p:txEl>
                                              <p:pRg st="2" end="2"/>
                                            </p:txEl>
                                          </p:spTgt>
                                        </p:tgtEl>
                                        <p:attrNameLst>
                                          <p:attrName>ppt_h</p:attrName>
                                        </p:attrNameLst>
                                      </p:cBhvr>
                                      <p:tavLst>
                                        <p:tav tm="0">
                                          <p:val>
                                            <p:fltVal val="0"/>
                                          </p:val>
                                        </p:tav>
                                        <p:tav tm="100000">
                                          <p:val>
                                            <p:strVal val="#ppt_h"/>
                                          </p:val>
                                        </p:tav>
                                      </p:tavLst>
                                    </p:anim>
                                    <p:anim calcmode="lin" valueType="num">
                                      <p:cBhvr>
                                        <p:cTn id="70" dur="1000" fill="hold"/>
                                        <p:tgtEl>
                                          <p:spTgt spid="51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51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nodeType="clickEffect">
                                  <p:stCondLst>
                                    <p:cond delay="0"/>
                                  </p:stCondLst>
                                  <p:childTnLst>
                                    <p:set>
                                      <p:cBhvr>
                                        <p:cTn id="75" dur="1" fill="hold">
                                          <p:stCondLst>
                                            <p:cond delay="0"/>
                                          </p:stCondLst>
                                        </p:cTn>
                                        <p:tgtEl>
                                          <p:spTgt spid="5128">
                                            <p:txEl>
                                              <p:pRg st="3" end="3"/>
                                            </p:txEl>
                                          </p:spTgt>
                                        </p:tgtEl>
                                        <p:attrNameLst>
                                          <p:attrName>style.visibility</p:attrName>
                                        </p:attrNameLst>
                                      </p:cBhvr>
                                      <p:to>
                                        <p:strVal val="visible"/>
                                      </p:to>
                                    </p:set>
                                    <p:anim calcmode="lin" valueType="num">
                                      <p:cBhvr>
                                        <p:cTn id="76" dur="1000" fill="hold"/>
                                        <p:tgtEl>
                                          <p:spTgt spid="5128">
                                            <p:txEl>
                                              <p:pRg st="3" end="3"/>
                                            </p:txEl>
                                          </p:spTgt>
                                        </p:tgtEl>
                                        <p:attrNameLst>
                                          <p:attrName>ppt_w</p:attrName>
                                        </p:attrNameLst>
                                      </p:cBhvr>
                                      <p:tavLst>
                                        <p:tav tm="0">
                                          <p:val>
                                            <p:fltVal val="0"/>
                                          </p:val>
                                        </p:tav>
                                        <p:tav tm="100000">
                                          <p:val>
                                            <p:strVal val="#ppt_w"/>
                                          </p:val>
                                        </p:tav>
                                      </p:tavLst>
                                    </p:anim>
                                    <p:anim calcmode="lin" valueType="num">
                                      <p:cBhvr>
                                        <p:cTn id="77" dur="1000" fill="hold"/>
                                        <p:tgtEl>
                                          <p:spTgt spid="5128">
                                            <p:txEl>
                                              <p:pRg st="3" end="3"/>
                                            </p:txEl>
                                          </p:spTgt>
                                        </p:tgtEl>
                                        <p:attrNameLst>
                                          <p:attrName>ppt_h</p:attrName>
                                        </p:attrNameLst>
                                      </p:cBhvr>
                                      <p:tavLst>
                                        <p:tav tm="0">
                                          <p:val>
                                            <p:fltVal val="0"/>
                                          </p:val>
                                        </p:tav>
                                        <p:tav tm="100000">
                                          <p:val>
                                            <p:strVal val="#ppt_h"/>
                                          </p:val>
                                        </p:tav>
                                      </p:tavLst>
                                    </p:anim>
                                    <p:anim calcmode="lin" valueType="num">
                                      <p:cBhvr>
                                        <p:cTn id="78" dur="1000" fill="hold"/>
                                        <p:tgtEl>
                                          <p:spTgt spid="51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51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nodeType="clickEffect">
                                  <p:stCondLst>
                                    <p:cond delay="0"/>
                                  </p:stCondLst>
                                  <p:childTnLst>
                                    <p:set>
                                      <p:cBhvr>
                                        <p:cTn id="83" dur="1" fill="hold">
                                          <p:stCondLst>
                                            <p:cond delay="0"/>
                                          </p:stCondLst>
                                        </p:cTn>
                                        <p:tgtEl>
                                          <p:spTgt spid="5128">
                                            <p:txEl>
                                              <p:pRg st="4" end="4"/>
                                            </p:txEl>
                                          </p:spTgt>
                                        </p:tgtEl>
                                        <p:attrNameLst>
                                          <p:attrName>style.visibility</p:attrName>
                                        </p:attrNameLst>
                                      </p:cBhvr>
                                      <p:to>
                                        <p:strVal val="visible"/>
                                      </p:to>
                                    </p:set>
                                    <p:anim calcmode="lin" valueType="num">
                                      <p:cBhvr>
                                        <p:cTn id="84" dur="1000" fill="hold"/>
                                        <p:tgtEl>
                                          <p:spTgt spid="5128">
                                            <p:txEl>
                                              <p:pRg st="4" end="4"/>
                                            </p:txEl>
                                          </p:spTgt>
                                        </p:tgtEl>
                                        <p:attrNameLst>
                                          <p:attrName>ppt_w</p:attrName>
                                        </p:attrNameLst>
                                      </p:cBhvr>
                                      <p:tavLst>
                                        <p:tav tm="0">
                                          <p:val>
                                            <p:fltVal val="0"/>
                                          </p:val>
                                        </p:tav>
                                        <p:tav tm="100000">
                                          <p:val>
                                            <p:strVal val="#ppt_w"/>
                                          </p:val>
                                        </p:tav>
                                      </p:tavLst>
                                    </p:anim>
                                    <p:anim calcmode="lin" valueType="num">
                                      <p:cBhvr>
                                        <p:cTn id="85" dur="1000" fill="hold"/>
                                        <p:tgtEl>
                                          <p:spTgt spid="5128">
                                            <p:txEl>
                                              <p:pRg st="4" end="4"/>
                                            </p:txEl>
                                          </p:spTgt>
                                        </p:tgtEl>
                                        <p:attrNameLst>
                                          <p:attrName>ppt_h</p:attrName>
                                        </p:attrNameLst>
                                      </p:cBhvr>
                                      <p:tavLst>
                                        <p:tav tm="0">
                                          <p:val>
                                            <p:fltVal val="0"/>
                                          </p:val>
                                        </p:tav>
                                        <p:tav tm="100000">
                                          <p:val>
                                            <p:strVal val="#ppt_h"/>
                                          </p:val>
                                        </p:tav>
                                      </p:tavLst>
                                    </p:anim>
                                    <p:anim calcmode="lin" valueType="num">
                                      <p:cBhvr>
                                        <p:cTn id="86" dur="1000" fill="hold"/>
                                        <p:tgtEl>
                                          <p:spTgt spid="51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51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nodeType="clickEffect">
                                  <p:stCondLst>
                                    <p:cond delay="0"/>
                                  </p:stCondLst>
                                  <p:childTnLst>
                                    <p:set>
                                      <p:cBhvr>
                                        <p:cTn id="91" dur="1" fill="hold">
                                          <p:stCondLst>
                                            <p:cond delay="0"/>
                                          </p:stCondLst>
                                        </p:cTn>
                                        <p:tgtEl>
                                          <p:spTgt spid="5128">
                                            <p:txEl>
                                              <p:pRg st="5" end="5"/>
                                            </p:txEl>
                                          </p:spTgt>
                                        </p:tgtEl>
                                        <p:attrNameLst>
                                          <p:attrName>style.visibility</p:attrName>
                                        </p:attrNameLst>
                                      </p:cBhvr>
                                      <p:to>
                                        <p:strVal val="visible"/>
                                      </p:to>
                                    </p:set>
                                    <p:anim calcmode="lin" valueType="num">
                                      <p:cBhvr>
                                        <p:cTn id="92" dur="1000" fill="hold"/>
                                        <p:tgtEl>
                                          <p:spTgt spid="5128">
                                            <p:txEl>
                                              <p:pRg st="5" end="5"/>
                                            </p:txEl>
                                          </p:spTgt>
                                        </p:tgtEl>
                                        <p:attrNameLst>
                                          <p:attrName>ppt_w</p:attrName>
                                        </p:attrNameLst>
                                      </p:cBhvr>
                                      <p:tavLst>
                                        <p:tav tm="0">
                                          <p:val>
                                            <p:fltVal val="0"/>
                                          </p:val>
                                        </p:tav>
                                        <p:tav tm="100000">
                                          <p:val>
                                            <p:strVal val="#ppt_w"/>
                                          </p:val>
                                        </p:tav>
                                      </p:tavLst>
                                    </p:anim>
                                    <p:anim calcmode="lin" valueType="num">
                                      <p:cBhvr>
                                        <p:cTn id="93" dur="1000" fill="hold"/>
                                        <p:tgtEl>
                                          <p:spTgt spid="5128">
                                            <p:txEl>
                                              <p:pRg st="5" end="5"/>
                                            </p:txEl>
                                          </p:spTgt>
                                        </p:tgtEl>
                                        <p:attrNameLst>
                                          <p:attrName>ppt_h</p:attrName>
                                        </p:attrNameLst>
                                      </p:cBhvr>
                                      <p:tavLst>
                                        <p:tav tm="0">
                                          <p:val>
                                            <p:fltVal val="0"/>
                                          </p:val>
                                        </p:tav>
                                        <p:tav tm="100000">
                                          <p:val>
                                            <p:strVal val="#ppt_h"/>
                                          </p:val>
                                        </p:tav>
                                      </p:tavLst>
                                    </p:anim>
                                    <p:anim calcmode="lin" valueType="num">
                                      <p:cBhvr>
                                        <p:cTn id="94" dur="1000" fill="hold"/>
                                        <p:tgtEl>
                                          <p:spTgt spid="51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51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4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99337" name="Text Box 9"/>
          <p:cNvSpPr txBox="1">
            <a:spLocks noChangeArrowheads="1"/>
          </p:cNvSpPr>
          <p:nvPr/>
        </p:nvSpPr>
        <p:spPr bwMode="auto">
          <a:xfrm>
            <a:off x="38104" y="6216650"/>
            <a:ext cx="16240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ar-JO" sz="3200" b="1" dirty="0">
                <a:solidFill>
                  <a:srgbClr val="FFFFFF"/>
                </a:solidFill>
                <a:effectLst>
                  <a:outerShdw blurRad="38100" dist="38100" dir="2700000" algn="tl">
                    <a:srgbClr val="808080"/>
                  </a:outerShdw>
                </a:effectLst>
                <a:latin typeface="Arial"/>
                <a:cs typeface="Arial"/>
              </a:rPr>
              <a:t>الأعداد</a:t>
            </a:r>
            <a:endParaRPr lang="en-US" sz="3200" b="1" dirty="0">
              <a:solidFill>
                <a:srgbClr val="FFFFFF"/>
              </a:solidFill>
              <a:effectLst>
                <a:outerShdw blurRad="38100" dist="38100" dir="2700000" algn="tl">
                  <a:srgbClr val="808080"/>
                </a:outerShdw>
              </a:effectLst>
              <a:latin typeface="Arial"/>
              <a:cs typeface="Arial"/>
            </a:endParaRPr>
          </a:p>
        </p:txBody>
      </p:sp>
      <p:sp>
        <p:nvSpPr>
          <p:cNvPr id="99336" name="Rectangle 8"/>
          <p:cNvSpPr>
            <a:spLocks noChangeArrowheads="1"/>
          </p:cNvSpPr>
          <p:nvPr/>
        </p:nvSpPr>
        <p:spPr bwMode="auto">
          <a:xfrm>
            <a:off x="730091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43" name="Text Box 15"/>
          <p:cNvSpPr txBox="1">
            <a:spLocks noChangeArrowheads="1"/>
          </p:cNvSpPr>
          <p:nvPr/>
        </p:nvSpPr>
        <p:spPr bwMode="auto">
          <a:xfrm>
            <a:off x="1323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3600" b="1" dirty="0">
                <a:solidFill>
                  <a:srgbClr val="FFFFFF"/>
                </a:solidFill>
                <a:effectLst>
                  <a:outerShdw blurRad="38100" dist="38100" dir="2700000" algn="tl">
                    <a:srgbClr val="808080"/>
                  </a:outerShdw>
                </a:effectLst>
                <a:latin typeface="Arial"/>
                <a:cs typeface="Arial"/>
              </a:rPr>
              <a:t>1</a:t>
            </a:r>
            <a:endParaRPr lang="en-US" sz="3600" b="1" dirty="0">
              <a:solidFill>
                <a:srgbClr val="FFFFFF"/>
              </a:solidFill>
              <a:effectLst>
                <a:outerShdw blurRad="38100" dist="38100" dir="2700000" algn="tl">
                  <a:srgbClr val="808080"/>
                </a:outerShdw>
              </a:effectLst>
              <a:latin typeface="Arial"/>
              <a:cs typeface="Arial"/>
            </a:endParaRPr>
          </a:p>
        </p:txBody>
      </p:sp>
      <p:sp>
        <p:nvSpPr>
          <p:cNvPr id="99344" name="Text Box 16"/>
          <p:cNvSpPr txBox="1">
            <a:spLocks noChangeArrowheads="1"/>
          </p:cNvSpPr>
          <p:nvPr/>
        </p:nvSpPr>
        <p:spPr bwMode="auto">
          <a:xfrm>
            <a:off x="2847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3600" b="1" dirty="0">
                <a:solidFill>
                  <a:srgbClr val="FFFFFF"/>
                </a:solidFill>
                <a:effectLst>
                  <a:outerShdw blurRad="38100" dist="38100" dir="2700000" algn="tl">
                    <a:srgbClr val="808080"/>
                  </a:outerShdw>
                </a:effectLst>
                <a:latin typeface="Arial"/>
                <a:cs typeface="Arial"/>
              </a:rPr>
              <a:t>2</a:t>
            </a:r>
            <a:endParaRPr lang="en-US" sz="3600" b="1" dirty="0">
              <a:solidFill>
                <a:srgbClr val="FFFFFF"/>
              </a:solidFill>
              <a:effectLst>
                <a:outerShdw blurRad="38100" dist="38100" dir="2700000" algn="tl">
                  <a:srgbClr val="808080"/>
                </a:outerShdw>
              </a:effectLst>
              <a:latin typeface="Arial"/>
              <a:cs typeface="Arial"/>
            </a:endParaRPr>
          </a:p>
        </p:txBody>
      </p:sp>
      <p:sp>
        <p:nvSpPr>
          <p:cNvPr id="99345" name="Text Box 17"/>
          <p:cNvSpPr txBox="1">
            <a:spLocks noChangeArrowheads="1"/>
          </p:cNvSpPr>
          <p:nvPr/>
        </p:nvSpPr>
        <p:spPr bwMode="auto">
          <a:xfrm>
            <a:off x="4371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3600" b="1" dirty="0">
                <a:solidFill>
                  <a:srgbClr val="FFFFFF"/>
                </a:solidFill>
                <a:effectLst>
                  <a:outerShdw blurRad="38100" dist="38100" dir="2700000" algn="tl">
                    <a:srgbClr val="808080"/>
                  </a:outerShdw>
                </a:effectLst>
                <a:latin typeface="Arial"/>
                <a:cs typeface="Arial"/>
              </a:rPr>
              <a:t>3</a:t>
            </a:r>
            <a:endParaRPr lang="en-US" sz="3600" b="1" dirty="0">
              <a:solidFill>
                <a:srgbClr val="FFFFFF"/>
              </a:solidFill>
              <a:effectLst>
                <a:outerShdw blurRad="38100" dist="38100" dir="2700000" algn="tl">
                  <a:srgbClr val="808080"/>
                </a:outerShdw>
              </a:effectLst>
              <a:latin typeface="Arial"/>
              <a:cs typeface="Arial"/>
            </a:endParaRPr>
          </a:p>
        </p:txBody>
      </p:sp>
      <p:sp>
        <p:nvSpPr>
          <p:cNvPr id="99346" name="Text Box 18"/>
          <p:cNvSpPr txBox="1">
            <a:spLocks noChangeArrowheads="1"/>
          </p:cNvSpPr>
          <p:nvPr/>
        </p:nvSpPr>
        <p:spPr bwMode="auto">
          <a:xfrm>
            <a:off x="5795963"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3600" b="1" dirty="0">
                <a:solidFill>
                  <a:srgbClr val="FFFFFF"/>
                </a:solidFill>
                <a:effectLst>
                  <a:outerShdw blurRad="38100" dist="38100" dir="2700000" algn="tl">
                    <a:srgbClr val="808080"/>
                  </a:outerShdw>
                </a:effectLst>
                <a:latin typeface="Arial"/>
                <a:cs typeface="Arial"/>
              </a:rPr>
              <a:t>4</a:t>
            </a:r>
            <a:endParaRPr lang="en-US" sz="3600" b="1" dirty="0">
              <a:solidFill>
                <a:srgbClr val="FFFFFF"/>
              </a:solidFill>
              <a:effectLst>
                <a:outerShdw blurRad="38100" dist="38100" dir="2700000" algn="tl">
                  <a:srgbClr val="808080"/>
                </a:outerShdw>
              </a:effectLst>
              <a:latin typeface="Arial"/>
              <a:cs typeface="Arial"/>
            </a:endParaRPr>
          </a:p>
        </p:txBody>
      </p:sp>
      <p:sp>
        <p:nvSpPr>
          <p:cNvPr id="99347" name="Text Box 19"/>
          <p:cNvSpPr txBox="1">
            <a:spLocks noChangeArrowheads="1"/>
          </p:cNvSpPr>
          <p:nvPr/>
        </p:nvSpPr>
        <p:spPr bwMode="auto">
          <a:xfrm>
            <a:off x="7308850"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3600" b="1" dirty="0">
                <a:solidFill>
                  <a:srgbClr val="FFFFFF"/>
                </a:solidFill>
                <a:effectLst>
                  <a:outerShdw blurRad="38100" dist="38100" dir="2700000" algn="tl">
                    <a:srgbClr val="808080"/>
                  </a:outerShdw>
                </a:effectLst>
                <a:latin typeface="Arial"/>
                <a:cs typeface="Arial"/>
              </a:rPr>
              <a:t>5</a:t>
            </a:r>
            <a:endParaRPr lang="en-US" sz="3600" b="1" dirty="0">
              <a:solidFill>
                <a:srgbClr val="FFFFFF"/>
              </a:solidFill>
              <a:effectLst>
                <a:outerShdw blurRad="38100" dist="38100" dir="2700000" algn="tl">
                  <a:srgbClr val="808080"/>
                </a:outerShdw>
              </a:effectLst>
              <a:latin typeface="Arial"/>
              <a:cs typeface="Arial"/>
            </a:endParaRPr>
          </a:p>
        </p:txBody>
      </p:sp>
      <p:sp>
        <p:nvSpPr>
          <p:cNvPr id="99348" name="Text Box 20"/>
          <p:cNvSpPr txBox="1">
            <a:spLocks noChangeArrowheads="1"/>
          </p:cNvSpPr>
          <p:nvPr/>
        </p:nvSpPr>
        <p:spPr bwMode="auto">
          <a:xfrm>
            <a:off x="8388350" y="44450"/>
            <a:ext cx="75565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ar-JO" b="1" dirty="0">
                <a:solidFill>
                  <a:srgbClr val="FFFFFF"/>
                </a:solidFill>
                <a:effectLst>
                  <a:outerShdw blurRad="38100" dist="38100" dir="2700000" algn="tl">
                    <a:srgbClr val="808080"/>
                  </a:outerShdw>
                </a:effectLst>
                <a:latin typeface="Arial"/>
                <a:cs typeface="Arial"/>
              </a:rPr>
              <a:t>495</a:t>
            </a:r>
            <a:endParaRPr lang="en-US" b="1" dirty="0">
              <a:solidFill>
                <a:srgbClr val="FFFFFF"/>
              </a:solidFill>
              <a:effectLst>
                <a:outerShdw blurRad="38100" dist="38100" dir="2700000" algn="tl">
                  <a:srgbClr val="808080"/>
                </a:outerShdw>
              </a:effectLst>
              <a:latin typeface="Arial"/>
              <a:cs typeface="Arial"/>
            </a:endParaRPr>
          </a:p>
        </p:txBody>
      </p:sp>
      <p:sp>
        <p:nvSpPr>
          <p:cNvPr id="99359" name="Rectangle 31"/>
          <p:cNvSpPr>
            <a:spLocks noChangeArrowheads="1"/>
          </p:cNvSpPr>
          <p:nvPr/>
        </p:nvSpPr>
        <p:spPr bwMode="auto">
          <a:xfrm>
            <a:off x="2914653"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0" name="Text Box 32"/>
          <p:cNvSpPr txBox="1">
            <a:spLocks noChangeArrowheads="1"/>
          </p:cNvSpPr>
          <p:nvPr/>
        </p:nvSpPr>
        <p:spPr bwMode="auto">
          <a:xfrm>
            <a:off x="2900367"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أ</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ب</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ج</a:t>
            </a:r>
            <a:endParaRPr lang="en-US" sz="3600" b="1" dirty="0">
              <a:solidFill>
                <a:srgbClr val="000000"/>
              </a:solidFill>
              <a:latin typeface="Arial"/>
              <a:ea typeface="ＭＳ Ｐゴシック" charset="0"/>
              <a:cs typeface="Arial"/>
            </a:endParaRPr>
          </a:p>
        </p:txBody>
      </p:sp>
      <p:sp>
        <p:nvSpPr>
          <p:cNvPr id="99362" name="Rectangle 34"/>
          <p:cNvSpPr>
            <a:spLocks noChangeArrowheads="1"/>
          </p:cNvSpPr>
          <p:nvPr/>
        </p:nvSpPr>
        <p:spPr bwMode="auto">
          <a:xfrm>
            <a:off x="149543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3" name="Text Box 35"/>
          <p:cNvSpPr txBox="1">
            <a:spLocks noChangeArrowheads="1"/>
          </p:cNvSpPr>
          <p:nvPr/>
        </p:nvSpPr>
        <p:spPr bwMode="auto">
          <a:xfrm>
            <a:off x="1462095"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أ</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ب</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ج</a:t>
            </a:r>
            <a:endParaRPr lang="en-US" sz="3600" b="1" dirty="0">
              <a:solidFill>
                <a:srgbClr val="000000"/>
              </a:solidFill>
              <a:latin typeface="Arial"/>
              <a:ea typeface="ＭＳ Ｐゴシック" charset="0"/>
              <a:cs typeface="Arial"/>
            </a:endParaRPr>
          </a:p>
        </p:txBody>
      </p:sp>
      <p:sp>
        <p:nvSpPr>
          <p:cNvPr id="99365" name="Rectangle 37"/>
          <p:cNvSpPr>
            <a:spLocks noChangeArrowheads="1"/>
          </p:cNvSpPr>
          <p:nvPr/>
        </p:nvSpPr>
        <p:spPr bwMode="auto">
          <a:xfrm>
            <a:off x="4333875" y="762000"/>
            <a:ext cx="1219200" cy="54864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6" name="Text Box 38"/>
          <p:cNvSpPr txBox="1">
            <a:spLocks noChangeArrowheads="1"/>
          </p:cNvSpPr>
          <p:nvPr/>
        </p:nvSpPr>
        <p:spPr bwMode="auto">
          <a:xfrm>
            <a:off x="4179888" y="914400"/>
            <a:ext cx="1449387" cy="546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أ أ أ</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ب ب ب</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ج ج ج</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د د د</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هـ هـ هـ</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و و و</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ز ز ز</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ح ح ح</a:t>
            </a:r>
            <a:br>
              <a:rPr lang="en-US" sz="3600" b="1" dirty="0">
                <a:solidFill>
                  <a:srgbClr val="000000"/>
                </a:solidFill>
                <a:latin typeface="Arial"/>
                <a:ea typeface="ＭＳ Ｐゴシック" charset="0"/>
                <a:cs typeface="Arial"/>
              </a:rPr>
            </a:br>
            <a:r>
              <a:rPr lang="ar-JO" sz="3600" b="1" dirty="0">
                <a:solidFill>
                  <a:srgbClr val="000000"/>
                </a:solidFill>
                <a:latin typeface="Arial"/>
                <a:ea typeface="ＭＳ Ｐゴシック" charset="0"/>
                <a:cs typeface="Arial"/>
              </a:rPr>
              <a:t>ط ط ط</a:t>
            </a:r>
            <a:endParaRPr lang="en-US" sz="3600" b="1" dirty="0">
              <a:solidFill>
                <a:srgbClr val="000000"/>
              </a:solidFill>
              <a:latin typeface="Arial"/>
              <a:ea typeface="ＭＳ Ｐゴシック" charset="0"/>
              <a:cs typeface="Arial"/>
            </a:endParaRPr>
          </a:p>
        </p:txBody>
      </p:sp>
      <p:sp>
        <p:nvSpPr>
          <p:cNvPr id="99369" name="Text Box 41"/>
          <p:cNvSpPr txBox="1">
            <a:spLocks noChangeArrowheads="1"/>
          </p:cNvSpPr>
          <p:nvPr/>
        </p:nvSpPr>
        <p:spPr bwMode="auto">
          <a:xfrm>
            <a:off x="1600207"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effectLst>
                  <a:outerShdw blurRad="38100" dist="38100" dir="2700000" algn="tl">
                    <a:srgbClr val="808080"/>
                  </a:outerShdw>
                </a:effectLst>
                <a:latin typeface="Arial"/>
                <a:cs typeface="Arial"/>
              </a:rPr>
              <a:t>22</a:t>
            </a:r>
            <a:endParaRPr lang="en-US" sz="3600" b="1" dirty="0">
              <a:solidFill>
                <a:srgbClr val="FFFFFF"/>
              </a:solidFill>
              <a:effectLst>
                <a:outerShdw blurRad="38100" dist="38100" dir="2700000" algn="tl">
                  <a:srgbClr val="808080"/>
                </a:outerShdw>
              </a:effectLst>
              <a:latin typeface="Arial"/>
              <a:cs typeface="Arial"/>
            </a:endParaRPr>
          </a:p>
        </p:txBody>
      </p:sp>
      <p:sp>
        <p:nvSpPr>
          <p:cNvPr id="99370" name="Text Box 42"/>
          <p:cNvSpPr txBox="1">
            <a:spLocks noChangeArrowheads="1"/>
          </p:cNvSpPr>
          <p:nvPr/>
        </p:nvSpPr>
        <p:spPr bwMode="auto">
          <a:xfrm>
            <a:off x="3009903"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effectLst>
                  <a:outerShdw blurRad="38100" dist="38100" dir="2700000" algn="tl">
                    <a:srgbClr val="808080"/>
                  </a:outerShdw>
                </a:effectLst>
                <a:latin typeface="Arial"/>
                <a:cs typeface="Arial"/>
              </a:rPr>
              <a:t>22</a:t>
            </a:r>
            <a:endParaRPr lang="en-US" sz="3600" b="1" dirty="0">
              <a:solidFill>
                <a:srgbClr val="FFFFFF"/>
              </a:solidFill>
              <a:effectLst>
                <a:outerShdw blurRad="38100" dist="38100" dir="2700000" algn="tl">
                  <a:srgbClr val="808080"/>
                </a:outerShdw>
              </a:effectLst>
              <a:latin typeface="Arial"/>
              <a:cs typeface="Arial"/>
            </a:endParaRPr>
          </a:p>
        </p:txBody>
      </p:sp>
      <p:sp>
        <p:nvSpPr>
          <p:cNvPr id="99371" name="Text Box 43"/>
          <p:cNvSpPr txBox="1">
            <a:spLocks noChangeArrowheads="1"/>
          </p:cNvSpPr>
          <p:nvPr/>
        </p:nvSpPr>
        <p:spPr bwMode="auto">
          <a:xfrm>
            <a:off x="4448175"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effectLst>
                  <a:outerShdw blurRad="38100" dist="38100" dir="2700000" algn="tl">
                    <a:srgbClr val="808080"/>
                  </a:outerShdw>
                </a:effectLst>
                <a:latin typeface="Arial"/>
                <a:cs typeface="Arial"/>
              </a:rPr>
              <a:t>66</a:t>
            </a:r>
            <a:endParaRPr lang="en-US" sz="3600" b="1" dirty="0">
              <a:solidFill>
                <a:srgbClr val="FFFFFF"/>
              </a:solidFill>
              <a:effectLst>
                <a:outerShdw blurRad="38100" dist="38100" dir="2700000" algn="tl">
                  <a:srgbClr val="808080"/>
                </a:outerShdw>
              </a:effectLst>
              <a:latin typeface="Arial"/>
              <a:cs typeface="Arial"/>
            </a:endParaRPr>
          </a:p>
        </p:txBody>
      </p:sp>
      <p:sp>
        <p:nvSpPr>
          <p:cNvPr id="99372" name="Text Box 44"/>
          <p:cNvSpPr txBox="1">
            <a:spLocks noChangeArrowheads="1"/>
          </p:cNvSpPr>
          <p:nvPr/>
        </p:nvSpPr>
        <p:spPr bwMode="auto">
          <a:xfrm>
            <a:off x="5929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effectLst>
                  <a:outerShdw blurRad="38100" dist="38100" dir="2700000" algn="tl">
                    <a:srgbClr val="808080"/>
                  </a:outerShdw>
                </a:effectLst>
                <a:latin typeface="Arial"/>
                <a:cs typeface="Arial"/>
              </a:rPr>
              <a:t>22</a:t>
            </a:r>
            <a:endParaRPr lang="en-US" sz="3600" b="1" dirty="0">
              <a:solidFill>
                <a:srgbClr val="FFFFFF"/>
              </a:solidFill>
              <a:effectLst>
                <a:outerShdw blurRad="38100" dist="38100" dir="2700000" algn="tl">
                  <a:srgbClr val="808080"/>
                </a:outerShdw>
              </a:effectLst>
              <a:latin typeface="Arial"/>
              <a:cs typeface="Arial"/>
            </a:endParaRPr>
          </a:p>
        </p:txBody>
      </p:sp>
      <p:sp>
        <p:nvSpPr>
          <p:cNvPr id="99373" name="Text Box 45"/>
          <p:cNvSpPr txBox="1">
            <a:spLocks noChangeArrowheads="1"/>
          </p:cNvSpPr>
          <p:nvPr/>
        </p:nvSpPr>
        <p:spPr bwMode="auto">
          <a:xfrm>
            <a:off x="7453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effectLst>
                  <a:outerShdw blurRad="38100" dist="38100" dir="2700000" algn="tl">
                    <a:srgbClr val="808080"/>
                  </a:outerShdw>
                </a:effectLst>
                <a:latin typeface="Arial"/>
                <a:cs typeface="Arial"/>
              </a:rPr>
              <a:t>22</a:t>
            </a:r>
            <a:endParaRPr lang="en-US" sz="3600" b="1" dirty="0">
              <a:solidFill>
                <a:srgbClr val="FFFFFF"/>
              </a:solidFill>
              <a:effectLst>
                <a:outerShdw blurRad="38100" dist="38100" dir="2700000" algn="tl">
                  <a:srgbClr val="808080"/>
                </a:outerShdw>
              </a:effectLst>
              <a:latin typeface="Arial"/>
              <a:cs typeface="Arial"/>
            </a:endParaRPr>
          </a:p>
        </p:txBody>
      </p:sp>
      <p:sp>
        <p:nvSpPr>
          <p:cNvPr id="99374" name="Text Box 46"/>
          <p:cNvSpPr txBox="1">
            <a:spLocks noChangeArrowheads="1"/>
          </p:cNvSpPr>
          <p:nvPr/>
        </p:nvSpPr>
        <p:spPr bwMode="auto">
          <a:xfrm>
            <a:off x="1155700" y="1447800"/>
            <a:ext cx="3024188" cy="156966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3200" b="1" i="1" dirty="0">
                <a:solidFill>
                  <a:srgbClr val="FFFFFF"/>
                </a:solidFill>
                <a:effectLst>
                  <a:glow rad="101600">
                    <a:srgbClr val="000000">
                      <a:alpha val="75000"/>
                    </a:srgbClr>
                  </a:glow>
                </a:effectLst>
                <a:latin typeface="Arial"/>
                <a:cs typeface="Arial"/>
              </a:rPr>
              <a:t>لاحظ أن الأبجدية العبرية تحتوي على 22 حرف</a:t>
            </a:r>
            <a:endParaRPr lang="en-US" sz="3200" b="1" i="1" dirty="0">
              <a:solidFill>
                <a:srgbClr val="FFFFFF"/>
              </a:solidFill>
              <a:effectLst>
                <a:glow rad="101600">
                  <a:srgbClr val="000000">
                    <a:alpha val="75000"/>
                  </a:srgbClr>
                </a:glow>
              </a:effectLst>
              <a:latin typeface="Arial"/>
              <a:cs typeface="Arial"/>
            </a:endParaRPr>
          </a:p>
        </p:txBody>
      </p:sp>
      <p:sp>
        <p:nvSpPr>
          <p:cNvPr id="99375" name="Rectangle 47"/>
          <p:cNvSpPr>
            <a:spLocks noGrp="1" noChangeArrowheads="1"/>
          </p:cNvSpPr>
          <p:nvPr>
            <p:ph type="title" idx="4294967295"/>
          </p:nvPr>
        </p:nvSpPr>
        <p:spPr>
          <a:xfrm rot="16200000">
            <a:off x="-2125662" y="2657475"/>
            <a:ext cx="49530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ea typeface="+mj-ea"/>
              </a:rPr>
              <a:t>الهيكل الأفقي</a:t>
            </a:r>
            <a:endParaRPr lang="en-US" sz="4000" b="1" dirty="0">
              <a:solidFill>
                <a:schemeClr val="bg1"/>
              </a:solidFill>
              <a:ea typeface="+mj-ea"/>
            </a:endParaRPr>
          </a:p>
        </p:txBody>
      </p:sp>
      <p:sp>
        <p:nvSpPr>
          <p:cNvPr id="27" name="Rectangle 8"/>
          <p:cNvSpPr>
            <a:spLocks noChangeArrowheads="1"/>
          </p:cNvSpPr>
          <p:nvPr/>
        </p:nvSpPr>
        <p:spPr bwMode="auto">
          <a:xfrm>
            <a:off x="577691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6" name="Text Box 32"/>
          <p:cNvSpPr txBox="1">
            <a:spLocks noChangeArrowheads="1"/>
          </p:cNvSpPr>
          <p:nvPr/>
        </p:nvSpPr>
        <p:spPr bwMode="auto">
          <a:xfrm>
            <a:off x="5776911"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أ</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ب</a:t>
            </a:r>
            <a:endParaRPr lang="en-US" sz="3600" b="1" dirty="0">
              <a:solidFill>
                <a:srgbClr val="000000"/>
              </a:solidFill>
              <a:latin typeface="Arial"/>
              <a:ea typeface="ＭＳ Ｐゴシック" charset="0"/>
              <a:cs typeface="Arial"/>
            </a:endParaRPr>
          </a:p>
          <a:p>
            <a:pPr algn="ctr" defTabSz="914400" fontAlgn="base">
              <a:spcBef>
                <a:spcPct val="10000"/>
              </a:spcBef>
              <a:spcAft>
                <a:spcPct val="0"/>
              </a:spcAft>
              <a:defRPr/>
            </a:pPr>
            <a:r>
              <a:rPr lang="ar-JO" sz="3600" b="1" dirty="0">
                <a:solidFill>
                  <a:srgbClr val="000000"/>
                </a:solidFill>
                <a:latin typeface="Arial"/>
                <a:ea typeface="ＭＳ Ｐゴシック" charset="0"/>
                <a:cs typeface="Arial"/>
              </a:rPr>
              <a:t>ج</a:t>
            </a:r>
            <a:endParaRPr lang="en-US" sz="36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267974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362"/>
                                        </p:tgtEl>
                                        <p:attrNameLst>
                                          <p:attrName>style.visibility</p:attrName>
                                        </p:attrNameLst>
                                      </p:cBhvr>
                                      <p:to>
                                        <p:strVal val="visible"/>
                                      </p:to>
                                    </p:set>
                                    <p:animEffect transition="in" filter="wipe(down)">
                                      <p:cBhvr>
                                        <p:cTn id="7" dur="500"/>
                                        <p:tgtEl>
                                          <p:spTgt spid="9936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9369"/>
                                        </p:tgtEl>
                                        <p:attrNameLst>
                                          <p:attrName>style.visibility</p:attrName>
                                        </p:attrNameLst>
                                      </p:cBhvr>
                                      <p:to>
                                        <p:strVal val="visible"/>
                                      </p:to>
                                    </p:set>
                                    <p:anim calcmode="lin" valueType="num">
                                      <p:cBhvr additive="base">
                                        <p:cTn id="10" dur="500" fill="hold"/>
                                        <p:tgtEl>
                                          <p:spTgt spid="99369"/>
                                        </p:tgtEl>
                                        <p:attrNameLst>
                                          <p:attrName>ppt_x</p:attrName>
                                        </p:attrNameLst>
                                      </p:cBhvr>
                                      <p:tavLst>
                                        <p:tav tm="0">
                                          <p:val>
                                            <p:strVal val="#ppt_x"/>
                                          </p:val>
                                        </p:tav>
                                        <p:tav tm="100000">
                                          <p:val>
                                            <p:strVal val="#ppt_x"/>
                                          </p:val>
                                        </p:tav>
                                      </p:tavLst>
                                    </p:anim>
                                    <p:anim calcmode="lin" valueType="num">
                                      <p:cBhvr additive="base">
                                        <p:cTn id="11" dur="500" fill="hold"/>
                                        <p:tgtEl>
                                          <p:spTgt spid="99369"/>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9359"/>
                                        </p:tgtEl>
                                        <p:attrNameLst>
                                          <p:attrName>style.visibility</p:attrName>
                                        </p:attrNameLst>
                                      </p:cBhvr>
                                      <p:to>
                                        <p:strVal val="visible"/>
                                      </p:to>
                                    </p:set>
                                    <p:animEffect transition="in" filter="wipe(down)">
                                      <p:cBhvr>
                                        <p:cTn id="16" dur="500"/>
                                        <p:tgtEl>
                                          <p:spTgt spid="9935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9370"/>
                                        </p:tgtEl>
                                        <p:attrNameLst>
                                          <p:attrName>style.visibility</p:attrName>
                                        </p:attrNameLst>
                                      </p:cBhvr>
                                      <p:to>
                                        <p:strVal val="visible"/>
                                      </p:to>
                                    </p:set>
                                    <p:anim calcmode="lin" valueType="num">
                                      <p:cBhvr additive="base">
                                        <p:cTn id="19" dur="500" fill="hold"/>
                                        <p:tgtEl>
                                          <p:spTgt spid="99370"/>
                                        </p:tgtEl>
                                        <p:attrNameLst>
                                          <p:attrName>ppt_x</p:attrName>
                                        </p:attrNameLst>
                                      </p:cBhvr>
                                      <p:tavLst>
                                        <p:tav tm="0">
                                          <p:val>
                                            <p:strVal val="#ppt_x"/>
                                          </p:val>
                                        </p:tav>
                                        <p:tav tm="100000">
                                          <p:val>
                                            <p:strVal val="#ppt_x"/>
                                          </p:val>
                                        </p:tav>
                                      </p:tavLst>
                                    </p:anim>
                                    <p:anim calcmode="lin" valueType="num">
                                      <p:cBhvr additive="base">
                                        <p:cTn id="20" dur="500" fill="hold"/>
                                        <p:tgtEl>
                                          <p:spTgt spid="9937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9365"/>
                                        </p:tgtEl>
                                        <p:attrNameLst>
                                          <p:attrName>style.visibility</p:attrName>
                                        </p:attrNameLst>
                                      </p:cBhvr>
                                      <p:to>
                                        <p:strVal val="visible"/>
                                      </p:to>
                                    </p:set>
                                    <p:animEffect transition="in" filter="wipe(down)">
                                      <p:cBhvr>
                                        <p:cTn id="25" dur="500"/>
                                        <p:tgtEl>
                                          <p:spTgt spid="99365"/>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99371"/>
                                        </p:tgtEl>
                                        <p:attrNameLst>
                                          <p:attrName>style.visibility</p:attrName>
                                        </p:attrNameLst>
                                      </p:cBhvr>
                                      <p:to>
                                        <p:strVal val="visible"/>
                                      </p:to>
                                    </p:set>
                                    <p:anim calcmode="lin" valueType="num">
                                      <p:cBhvr additive="base">
                                        <p:cTn id="28" dur="500" fill="hold"/>
                                        <p:tgtEl>
                                          <p:spTgt spid="99371"/>
                                        </p:tgtEl>
                                        <p:attrNameLst>
                                          <p:attrName>ppt_x</p:attrName>
                                        </p:attrNameLst>
                                      </p:cBhvr>
                                      <p:tavLst>
                                        <p:tav tm="0">
                                          <p:val>
                                            <p:strVal val="#ppt_x"/>
                                          </p:val>
                                        </p:tav>
                                        <p:tav tm="100000">
                                          <p:val>
                                            <p:strVal val="#ppt_x"/>
                                          </p:val>
                                        </p:tav>
                                      </p:tavLst>
                                    </p:anim>
                                    <p:anim calcmode="lin" valueType="num">
                                      <p:cBhvr additive="base">
                                        <p:cTn id="29" dur="500" fill="hold"/>
                                        <p:tgtEl>
                                          <p:spTgt spid="9937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9372"/>
                                        </p:tgtEl>
                                        <p:attrNameLst>
                                          <p:attrName>style.visibility</p:attrName>
                                        </p:attrNameLst>
                                      </p:cBhvr>
                                      <p:to>
                                        <p:strVal val="visible"/>
                                      </p:to>
                                    </p:set>
                                    <p:anim calcmode="lin" valueType="num">
                                      <p:cBhvr additive="base">
                                        <p:cTn id="37" dur="500" fill="hold"/>
                                        <p:tgtEl>
                                          <p:spTgt spid="99372"/>
                                        </p:tgtEl>
                                        <p:attrNameLst>
                                          <p:attrName>ppt_x</p:attrName>
                                        </p:attrNameLst>
                                      </p:cBhvr>
                                      <p:tavLst>
                                        <p:tav tm="0">
                                          <p:val>
                                            <p:strVal val="#ppt_x"/>
                                          </p:val>
                                        </p:tav>
                                        <p:tav tm="100000">
                                          <p:val>
                                            <p:strVal val="#ppt_x"/>
                                          </p:val>
                                        </p:tav>
                                      </p:tavLst>
                                    </p:anim>
                                    <p:anim calcmode="lin" valueType="num">
                                      <p:cBhvr additive="base">
                                        <p:cTn id="38" dur="500" fill="hold"/>
                                        <p:tgtEl>
                                          <p:spTgt spid="993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9336"/>
                                        </p:tgtEl>
                                        <p:attrNameLst>
                                          <p:attrName>style.visibility</p:attrName>
                                        </p:attrNameLst>
                                      </p:cBhvr>
                                      <p:to>
                                        <p:strVal val="visible"/>
                                      </p:to>
                                    </p:set>
                                    <p:animEffect transition="in" filter="wipe(down)">
                                      <p:cBhvr>
                                        <p:cTn id="43" dur="500"/>
                                        <p:tgtEl>
                                          <p:spTgt spid="99336"/>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99373"/>
                                        </p:tgtEl>
                                        <p:attrNameLst>
                                          <p:attrName>style.visibility</p:attrName>
                                        </p:attrNameLst>
                                      </p:cBhvr>
                                      <p:to>
                                        <p:strVal val="visible"/>
                                      </p:to>
                                    </p:set>
                                    <p:anim calcmode="lin" valueType="num">
                                      <p:cBhvr additive="base">
                                        <p:cTn id="46" dur="500" fill="hold"/>
                                        <p:tgtEl>
                                          <p:spTgt spid="99373"/>
                                        </p:tgtEl>
                                        <p:attrNameLst>
                                          <p:attrName>ppt_x</p:attrName>
                                        </p:attrNameLst>
                                      </p:cBhvr>
                                      <p:tavLst>
                                        <p:tav tm="0">
                                          <p:val>
                                            <p:strVal val="#ppt_x"/>
                                          </p:val>
                                        </p:tav>
                                        <p:tav tm="100000">
                                          <p:val>
                                            <p:strVal val="#ppt_x"/>
                                          </p:val>
                                        </p:tav>
                                      </p:tavLst>
                                    </p:anim>
                                    <p:anim calcmode="lin" valueType="num">
                                      <p:cBhvr additive="base">
                                        <p:cTn id="47" dur="500" fill="hold"/>
                                        <p:tgtEl>
                                          <p:spTgt spid="99373"/>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0"/>
                                  </p:stCondLst>
                                  <p:iterate type="lt">
                                    <p:tmPct val="5000"/>
                                  </p:iterate>
                                  <p:childTnLst>
                                    <p:set>
                                      <p:cBhvr>
                                        <p:cTn id="51" dur="1" fill="hold">
                                          <p:stCondLst>
                                            <p:cond delay="0"/>
                                          </p:stCondLst>
                                        </p:cTn>
                                        <p:tgtEl>
                                          <p:spTgt spid="99374"/>
                                        </p:tgtEl>
                                        <p:attrNameLst>
                                          <p:attrName>style.visibility</p:attrName>
                                        </p:attrNameLst>
                                      </p:cBhvr>
                                      <p:to>
                                        <p:strVal val="visible"/>
                                      </p:to>
                                    </p:set>
                                    <p:anim calcmode="lin" valueType="num">
                                      <p:cBhvr>
                                        <p:cTn id="52" dur="1000" fill="hold"/>
                                        <p:tgtEl>
                                          <p:spTgt spid="99374"/>
                                        </p:tgtEl>
                                        <p:attrNameLst>
                                          <p:attrName>ppt_w</p:attrName>
                                        </p:attrNameLst>
                                      </p:cBhvr>
                                      <p:tavLst>
                                        <p:tav tm="0">
                                          <p:val>
                                            <p:fltVal val="0"/>
                                          </p:val>
                                        </p:tav>
                                        <p:tav tm="100000">
                                          <p:val>
                                            <p:strVal val="#ppt_w"/>
                                          </p:val>
                                        </p:tav>
                                      </p:tavLst>
                                    </p:anim>
                                    <p:anim calcmode="lin" valueType="num">
                                      <p:cBhvr>
                                        <p:cTn id="53" dur="1000" fill="hold"/>
                                        <p:tgtEl>
                                          <p:spTgt spid="99374"/>
                                        </p:tgtEl>
                                        <p:attrNameLst>
                                          <p:attrName>ppt_h</p:attrName>
                                        </p:attrNameLst>
                                      </p:cBhvr>
                                      <p:tavLst>
                                        <p:tav tm="0">
                                          <p:val>
                                            <p:fltVal val="0"/>
                                          </p:val>
                                        </p:tav>
                                        <p:tav tm="100000">
                                          <p:val>
                                            <p:strVal val="#ppt_h"/>
                                          </p:val>
                                        </p:tav>
                                      </p:tavLst>
                                    </p:anim>
                                    <p:anim calcmode="lin" valueType="num">
                                      <p:cBhvr>
                                        <p:cTn id="54" dur="1000" fill="hold"/>
                                        <p:tgtEl>
                                          <p:spTgt spid="99374"/>
                                        </p:tgtEl>
                                        <p:attrNameLst>
                                          <p:attrName>style.rotation</p:attrName>
                                        </p:attrNameLst>
                                      </p:cBhvr>
                                      <p:tavLst>
                                        <p:tav tm="0">
                                          <p:val>
                                            <p:fltVal val="90"/>
                                          </p:val>
                                        </p:tav>
                                        <p:tav tm="100000">
                                          <p:val>
                                            <p:fltVal val="0"/>
                                          </p:val>
                                        </p:tav>
                                      </p:tavLst>
                                    </p:anim>
                                    <p:animEffect transition="in" filter="fade">
                                      <p:cBhvr>
                                        <p:cTn id="55" dur="1000"/>
                                        <p:tgtEl>
                                          <p:spTgt spid="9937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363"/>
                                        </p:tgtEl>
                                        <p:attrNameLst>
                                          <p:attrName>style.visibility</p:attrName>
                                        </p:attrNameLst>
                                      </p:cBhvr>
                                      <p:to>
                                        <p:strVal val="visible"/>
                                      </p:to>
                                    </p:set>
                                    <p:animEffect transition="in" filter="wipe(up)">
                                      <p:cBhvr>
                                        <p:cTn id="60" dur="500"/>
                                        <p:tgtEl>
                                          <p:spTgt spid="9936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99360"/>
                                        </p:tgtEl>
                                        <p:attrNameLst>
                                          <p:attrName>style.visibility</p:attrName>
                                        </p:attrNameLst>
                                      </p:cBhvr>
                                      <p:to>
                                        <p:strVal val="visible"/>
                                      </p:to>
                                    </p:set>
                                    <p:animEffect transition="in" filter="wipe(up)">
                                      <p:cBhvr>
                                        <p:cTn id="65" dur="500"/>
                                        <p:tgtEl>
                                          <p:spTgt spid="993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366"/>
                                        </p:tgtEl>
                                        <p:attrNameLst>
                                          <p:attrName>style.visibility</p:attrName>
                                        </p:attrNameLst>
                                      </p:cBhvr>
                                      <p:to>
                                        <p:strVal val="visible"/>
                                      </p:to>
                                    </p:set>
                                    <p:animEffect transition="in" filter="wipe(up)">
                                      <p:cBhvr>
                                        <p:cTn id="70" dur="500"/>
                                        <p:tgtEl>
                                          <p:spTgt spid="9936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P spid="99359" grpId="0" animBg="1"/>
      <p:bldP spid="99360" grpId="0"/>
      <p:bldP spid="99362" grpId="0" animBg="1"/>
      <p:bldP spid="99363" grpId="0"/>
      <p:bldP spid="99365" grpId="0" animBg="1"/>
      <p:bldP spid="99366" grpId="0"/>
      <p:bldP spid="99369" grpId="0"/>
      <p:bldP spid="99370" grpId="0"/>
      <p:bldP spid="99371" grpId="0"/>
      <p:bldP spid="99372" grpId="0"/>
      <p:bldP spid="99373" grpId="0"/>
      <p:bldP spid="27"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p:spPr>
        <p:txBody>
          <a:bodyPr wrap="none" anchor="ctr"/>
          <a:lstStyle/>
          <a:p>
            <a:pPr algn="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37218" name="Rectangle 8"/>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294" name="Text Box 14"/>
          <p:cNvSpPr txBox="1">
            <a:spLocks noChangeArrowheads="1"/>
          </p:cNvSpPr>
          <p:nvPr/>
        </p:nvSpPr>
        <p:spPr bwMode="auto">
          <a:xfrm>
            <a:off x="7239000" y="5029200"/>
            <a:ext cx="16764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ar-JO" sz="2000" b="1" dirty="0">
                <a:solidFill>
                  <a:srgbClr val="000000"/>
                </a:solidFill>
                <a:effectLst>
                  <a:outerShdw blurRad="38100" dist="38100" dir="2700000" algn="tl">
                    <a:srgbClr val="FFFFFF"/>
                  </a:outerShdw>
                </a:effectLst>
                <a:cs typeface="Arial" charset="0"/>
              </a:rPr>
              <a:t>تجاوب </a:t>
            </a:r>
          </a:p>
          <a:p>
            <a:pPr algn="ctr" defTabSz="914400" eaLnBrk="1" fontAlgn="base" hangingPunct="1">
              <a:spcBef>
                <a:spcPct val="10000"/>
              </a:spcBef>
              <a:spcAft>
                <a:spcPct val="0"/>
              </a:spcAft>
              <a:defRPr/>
            </a:pPr>
            <a:r>
              <a:rPr lang="ar-JO" sz="2000" b="1" dirty="0">
                <a:solidFill>
                  <a:srgbClr val="000000"/>
                </a:solidFill>
                <a:effectLst>
                  <a:outerShdw blurRad="38100" dist="38100" dir="2700000" algn="tl">
                    <a:srgbClr val="FFFFFF"/>
                  </a:outerShdw>
                </a:effectLst>
                <a:cs typeface="Arial" charset="0"/>
              </a:rPr>
              <a:t>البقية</a:t>
            </a:r>
            <a:endParaRPr lang="en-US" sz="2000" b="1" dirty="0">
              <a:solidFill>
                <a:srgbClr val="000000"/>
              </a:solidFill>
              <a:effectLst>
                <a:outerShdw blurRad="38100" dist="38100" dir="2700000" algn="tl">
                  <a:srgbClr val="FFFFFF"/>
                </a:outerShdw>
              </a:effectLst>
              <a:cs typeface="Arial" charset="0"/>
            </a:endParaRPr>
          </a:p>
        </p:txBody>
      </p:sp>
      <p:sp>
        <p:nvSpPr>
          <p:cNvPr id="97295" name="Text Box 15"/>
          <p:cNvSpPr txBox="1">
            <a:spLocks noChangeArrowheads="1"/>
          </p:cNvSpPr>
          <p:nvPr/>
        </p:nvSpPr>
        <p:spPr bwMode="auto">
          <a:xfrm>
            <a:off x="4572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a:ea typeface="ＭＳ Ｐゴシック" charset="0"/>
                <a:cs typeface="Arial"/>
              </a:rPr>
              <a:t>1</a:t>
            </a:r>
            <a:endParaRPr lang="en-US" sz="3600" b="1" dirty="0">
              <a:solidFill>
                <a:srgbClr val="FFFFFF"/>
              </a:solidFill>
              <a:latin typeface="Arial"/>
              <a:ea typeface="ＭＳ Ｐゴシック" charset="0"/>
              <a:cs typeface="Arial"/>
            </a:endParaRPr>
          </a:p>
        </p:txBody>
      </p:sp>
      <p:sp>
        <p:nvSpPr>
          <p:cNvPr id="97296" name="Text Box 16"/>
          <p:cNvSpPr txBox="1">
            <a:spLocks noChangeArrowheads="1"/>
          </p:cNvSpPr>
          <p:nvPr/>
        </p:nvSpPr>
        <p:spPr bwMode="auto">
          <a:xfrm>
            <a:off x="2133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a:ea typeface="ＭＳ Ｐゴシック" charset="0"/>
                <a:cs typeface="Arial"/>
              </a:rPr>
              <a:t>2</a:t>
            </a:r>
            <a:endParaRPr lang="en-US" sz="3600" b="1" dirty="0">
              <a:solidFill>
                <a:srgbClr val="FFFFFF"/>
              </a:solidFill>
              <a:latin typeface="Arial"/>
              <a:ea typeface="ＭＳ Ｐゴシック" charset="0"/>
              <a:cs typeface="Arial"/>
            </a:endParaRPr>
          </a:p>
        </p:txBody>
      </p:sp>
      <p:sp>
        <p:nvSpPr>
          <p:cNvPr id="97297" name="Text Box 17"/>
          <p:cNvSpPr txBox="1">
            <a:spLocks noChangeArrowheads="1"/>
          </p:cNvSpPr>
          <p:nvPr/>
        </p:nvSpPr>
        <p:spPr bwMode="auto">
          <a:xfrm>
            <a:off x="39624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a:ea typeface="ＭＳ Ｐゴシック" charset="0"/>
                <a:cs typeface="Arial"/>
              </a:rPr>
              <a:t>3</a:t>
            </a:r>
            <a:endParaRPr lang="en-US" sz="3600" b="1" dirty="0">
              <a:solidFill>
                <a:srgbClr val="FFFFFF"/>
              </a:solidFill>
              <a:latin typeface="Arial"/>
              <a:ea typeface="ＭＳ Ｐゴシック" charset="0"/>
              <a:cs typeface="Arial"/>
            </a:endParaRPr>
          </a:p>
        </p:txBody>
      </p:sp>
      <p:sp>
        <p:nvSpPr>
          <p:cNvPr id="97298" name="Text Box 18"/>
          <p:cNvSpPr txBox="1">
            <a:spLocks noChangeArrowheads="1"/>
          </p:cNvSpPr>
          <p:nvPr/>
        </p:nvSpPr>
        <p:spPr bwMode="auto">
          <a:xfrm>
            <a:off x="57150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a:ea typeface="ＭＳ Ｐゴシック" charset="0"/>
                <a:cs typeface="Arial"/>
              </a:rPr>
              <a:t>4</a:t>
            </a:r>
            <a:endParaRPr lang="en-US" sz="3600" b="1" dirty="0">
              <a:solidFill>
                <a:srgbClr val="FFFFFF"/>
              </a:solidFill>
              <a:latin typeface="Arial"/>
              <a:ea typeface="ＭＳ Ｐゴシック" charset="0"/>
              <a:cs typeface="Arial"/>
            </a:endParaRPr>
          </a:p>
        </p:txBody>
      </p:sp>
      <p:sp>
        <p:nvSpPr>
          <p:cNvPr id="97299" name="Text Box 19"/>
          <p:cNvSpPr txBox="1">
            <a:spLocks noChangeArrowheads="1"/>
          </p:cNvSpPr>
          <p:nvPr/>
        </p:nvSpPr>
        <p:spPr bwMode="auto">
          <a:xfrm>
            <a:off x="7467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a:ea typeface="ＭＳ Ｐゴシック" charset="0"/>
                <a:cs typeface="Arial"/>
              </a:rPr>
              <a:t>5</a:t>
            </a:r>
            <a:endParaRPr lang="en-US" sz="3600" b="1" dirty="0">
              <a:solidFill>
                <a:srgbClr val="FFFFFF"/>
              </a:solidFill>
              <a:latin typeface="Arial"/>
              <a:ea typeface="ＭＳ Ｐゴシック" charset="0"/>
              <a:cs typeface="Arial"/>
            </a:endParaRPr>
          </a:p>
        </p:txBody>
      </p:sp>
      <p:sp>
        <p:nvSpPr>
          <p:cNvPr id="137225" name="Rectangle 2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08" name="Text Box 28"/>
          <p:cNvSpPr txBox="1">
            <a:spLocks noChangeArrowheads="1"/>
          </p:cNvSpPr>
          <p:nvPr/>
        </p:nvSpPr>
        <p:spPr bwMode="auto">
          <a:xfrm>
            <a:off x="5562600" y="3505200"/>
            <a:ext cx="14478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ar-JO" sz="2000" b="1" dirty="0">
                <a:solidFill>
                  <a:srgbClr val="000000"/>
                </a:solidFill>
                <a:effectLst>
                  <a:outerShdw blurRad="38100" dist="38100" dir="2700000" algn="tl">
                    <a:srgbClr val="FFFFFF"/>
                  </a:outerShdw>
                </a:effectLst>
                <a:cs typeface="Arial" charset="0"/>
              </a:rPr>
              <a:t>غضب</a:t>
            </a:r>
          </a:p>
          <a:p>
            <a:pPr algn="ctr" defTabSz="914400" eaLnBrk="1" fontAlgn="base" hangingPunct="1">
              <a:spcBef>
                <a:spcPct val="10000"/>
              </a:spcBef>
              <a:spcAft>
                <a:spcPct val="0"/>
              </a:spcAft>
              <a:defRPr/>
            </a:pPr>
            <a:r>
              <a:rPr lang="ar-JO" sz="2000" b="1" dirty="0">
                <a:solidFill>
                  <a:srgbClr val="000000"/>
                </a:solidFill>
                <a:effectLst>
                  <a:outerShdw blurRad="38100" dist="38100" dir="2700000" algn="tl">
                    <a:srgbClr val="FFFFFF"/>
                  </a:outerShdw>
                </a:effectLst>
                <a:cs typeface="Arial" charset="0"/>
              </a:rPr>
              <a:t>الرب</a:t>
            </a:r>
            <a:endParaRPr lang="en-US" sz="2000" b="1" dirty="0">
              <a:solidFill>
                <a:srgbClr val="000000"/>
              </a:solidFill>
              <a:effectLst>
                <a:outerShdw blurRad="38100" dist="38100" dir="2700000" algn="tl">
                  <a:srgbClr val="FFFFFF"/>
                </a:outerShdw>
              </a:effectLst>
              <a:cs typeface="Arial" charset="0"/>
            </a:endParaRPr>
          </a:p>
        </p:txBody>
      </p:sp>
      <p:sp>
        <p:nvSpPr>
          <p:cNvPr id="137227" name="Rectangle 21"/>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09" name="Text Box 29"/>
          <p:cNvSpPr txBox="1">
            <a:spLocks noChangeArrowheads="1"/>
          </p:cNvSpPr>
          <p:nvPr/>
        </p:nvSpPr>
        <p:spPr bwMode="auto">
          <a:xfrm>
            <a:off x="3810000" y="2286000"/>
            <a:ext cx="16002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ar-JO" sz="2000" b="1" dirty="0">
                <a:solidFill>
                  <a:srgbClr val="000000"/>
                </a:solidFill>
                <a:effectLst>
                  <a:outerShdw blurRad="38100" dist="38100" dir="2700000" algn="tl">
                    <a:srgbClr val="FFFFFF"/>
                  </a:outerShdw>
                </a:effectLst>
                <a:cs typeface="Arial" charset="0"/>
              </a:rPr>
              <a:t>تجاوب</a:t>
            </a:r>
          </a:p>
          <a:p>
            <a:pPr algn="ctr" defTabSz="914400" eaLnBrk="1" fontAlgn="base" hangingPunct="1">
              <a:spcBef>
                <a:spcPct val="10000"/>
              </a:spcBef>
              <a:spcAft>
                <a:spcPct val="0"/>
              </a:spcAft>
              <a:defRPr/>
            </a:pPr>
            <a:r>
              <a:rPr lang="ar-JO" sz="2000" b="1" dirty="0">
                <a:solidFill>
                  <a:srgbClr val="000000"/>
                </a:solidFill>
                <a:effectLst>
                  <a:outerShdw blurRad="38100" dist="38100" dir="2700000" algn="tl">
                    <a:srgbClr val="FFFFFF"/>
                  </a:outerShdw>
                </a:effectLst>
                <a:cs typeface="Arial" charset="0"/>
              </a:rPr>
              <a:t>إرميا</a:t>
            </a:r>
            <a:endParaRPr lang="en-US" sz="2000" b="1" dirty="0">
              <a:solidFill>
                <a:srgbClr val="000000"/>
              </a:solidFill>
              <a:effectLst>
                <a:outerShdw blurRad="38100" dist="38100" dir="2700000" algn="tl">
                  <a:srgbClr val="FFFFFF"/>
                </a:outerShdw>
              </a:effectLst>
              <a:cs typeface="Arial" charset="0"/>
            </a:endParaRPr>
          </a:p>
        </p:txBody>
      </p:sp>
      <p:sp>
        <p:nvSpPr>
          <p:cNvPr id="137229" name="Rectangle 22"/>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10" name="Text Box 30"/>
          <p:cNvSpPr txBox="1">
            <a:spLocks noChangeArrowheads="1"/>
          </p:cNvSpPr>
          <p:nvPr/>
        </p:nvSpPr>
        <p:spPr bwMode="auto">
          <a:xfrm>
            <a:off x="2057400" y="3657600"/>
            <a:ext cx="1600200" cy="707886"/>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ar-JO" sz="2000" b="1" dirty="0">
                <a:solidFill>
                  <a:srgbClr val="000000"/>
                </a:solidFill>
                <a:effectLst>
                  <a:outerShdw blurRad="38100" dist="38100" dir="2700000" algn="tl">
                    <a:srgbClr val="FFFFFF"/>
                  </a:outerShdw>
                </a:effectLst>
                <a:cs typeface="Arial" charset="0"/>
              </a:rPr>
              <a:t>دينونة             الله</a:t>
            </a:r>
            <a:endParaRPr lang="en-US" sz="2000" b="1" dirty="0">
              <a:solidFill>
                <a:srgbClr val="000000"/>
              </a:solidFill>
              <a:effectLst>
                <a:outerShdw blurRad="38100" dist="38100" dir="2700000" algn="tl">
                  <a:srgbClr val="FFFFFF"/>
                </a:outerShdw>
              </a:effectLst>
              <a:cs typeface="Arial" charset="0"/>
            </a:endParaRPr>
          </a:p>
        </p:txBody>
      </p:sp>
      <p:sp>
        <p:nvSpPr>
          <p:cNvPr id="137231" name="Rectangle 23"/>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11" name="Text Box 31"/>
          <p:cNvSpPr txBox="1">
            <a:spLocks noChangeArrowheads="1"/>
          </p:cNvSpPr>
          <p:nvPr/>
        </p:nvSpPr>
        <p:spPr bwMode="auto">
          <a:xfrm>
            <a:off x="304800" y="5089525"/>
            <a:ext cx="1752600" cy="707886"/>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ar-JO" sz="2000" b="1" dirty="0">
                <a:solidFill>
                  <a:srgbClr val="000000"/>
                </a:solidFill>
                <a:effectLst>
                  <a:outerShdw blurRad="38100" dist="38100" dir="2700000" algn="tl">
                    <a:srgbClr val="FFFFFF"/>
                  </a:outerShdw>
                </a:effectLst>
                <a:cs typeface="Arial" charset="0"/>
              </a:rPr>
              <a:t>خراب        أورشليم</a:t>
            </a:r>
            <a:endParaRPr lang="en-US" sz="2000" b="1" dirty="0">
              <a:solidFill>
                <a:srgbClr val="000000"/>
              </a:solidFill>
              <a:effectLst>
                <a:outerShdw blurRad="38100" dist="38100" dir="2700000" algn="tl">
                  <a:srgbClr val="FFFFFF"/>
                </a:outerShdw>
              </a:effectLst>
              <a:cs typeface="Arial" charset="0"/>
            </a:endParaRPr>
          </a:p>
        </p:txBody>
      </p:sp>
      <p:sp>
        <p:nvSpPr>
          <p:cNvPr id="97313" name="Line 33"/>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97318" name="Line 38"/>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2" name="Group 44"/>
          <p:cNvGrpSpPr>
            <a:grpSpLocks/>
          </p:cNvGrpSpPr>
          <p:nvPr/>
        </p:nvGrpSpPr>
        <p:grpSpPr bwMode="auto">
          <a:xfrm>
            <a:off x="3733800" y="3124200"/>
            <a:ext cx="1676400" cy="3429000"/>
            <a:chOff x="2352" y="1968"/>
            <a:chExt cx="1056" cy="2160"/>
          </a:xfrm>
        </p:grpSpPr>
        <p:sp>
          <p:nvSpPr>
            <p:cNvPr id="137238" name="AutoShape 32" descr="Papyrus"/>
            <p:cNvSpPr>
              <a:spLocks noChangeArrowheads="1"/>
            </p:cNvSpPr>
            <p:nvPr/>
          </p:nvSpPr>
          <p:spPr bwMode="auto">
            <a:xfrm>
              <a:off x="2352" y="1968"/>
              <a:ext cx="1056"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289" name="Text Box 9"/>
            <p:cNvSpPr txBox="1">
              <a:spLocks noChangeArrowheads="1"/>
            </p:cNvSpPr>
            <p:nvPr/>
          </p:nvSpPr>
          <p:spPr bwMode="auto">
            <a:xfrm>
              <a:off x="2352" y="2994"/>
              <a:ext cx="1008"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3600" b="1" dirty="0">
                  <a:solidFill>
                    <a:srgbClr val="000000"/>
                  </a:solidFill>
                  <a:latin typeface="Arial"/>
                  <a:ea typeface="ＭＳ Ｐゴシック" charset="0"/>
                  <a:cs typeface="Arial"/>
                </a:rPr>
                <a:t>النقطة</a:t>
              </a:r>
            </a:p>
            <a:p>
              <a:pPr algn="ctr" defTabSz="914400" fontAlgn="base">
                <a:spcBef>
                  <a:spcPct val="0"/>
                </a:spcBef>
                <a:spcAft>
                  <a:spcPct val="0"/>
                </a:spcAft>
                <a:defRPr/>
              </a:pPr>
              <a:r>
                <a:rPr lang="ar-JO" sz="3600" b="1" dirty="0">
                  <a:solidFill>
                    <a:srgbClr val="000000"/>
                  </a:solidFill>
                  <a:latin typeface="Arial"/>
                  <a:ea typeface="ＭＳ Ｐゴシック" charset="0"/>
                  <a:cs typeface="Arial"/>
                </a:rPr>
                <a:t>المحورية</a:t>
              </a:r>
              <a:endParaRPr lang="en-US" sz="3600" b="1" dirty="0">
                <a:solidFill>
                  <a:srgbClr val="000000"/>
                </a:solidFill>
                <a:latin typeface="Arial"/>
                <a:ea typeface="ＭＳ Ｐゴシック" charset="0"/>
                <a:cs typeface="Arial"/>
              </a:endParaRPr>
            </a:p>
          </p:txBody>
        </p:sp>
      </p:grpSp>
      <p:sp>
        <p:nvSpPr>
          <p:cNvPr id="137236" name="Text Box 45"/>
          <p:cNvSpPr txBox="1">
            <a:spLocks noChangeArrowheads="1"/>
          </p:cNvSpPr>
          <p:nvPr/>
        </p:nvSpPr>
        <p:spPr bwMode="auto">
          <a:xfrm>
            <a:off x="8370751" y="5301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cs typeface="Arial" charset="0"/>
              </a:rPr>
              <a:t>495</a:t>
            </a:r>
            <a:endParaRPr lang="en-US" b="1" dirty="0">
              <a:solidFill>
                <a:srgbClr val="FFFFFF"/>
              </a:solidFill>
              <a:cs typeface="Arial" charset="0"/>
            </a:endParaRPr>
          </a:p>
        </p:txBody>
      </p:sp>
      <p:sp>
        <p:nvSpPr>
          <p:cNvPr id="97326" name="Rectangle 46"/>
          <p:cNvSpPr>
            <a:spLocks noGrp="1" noChangeArrowheads="1"/>
          </p:cNvSpPr>
          <p:nvPr>
            <p:ph type="title" idx="4294967295"/>
          </p:nvPr>
        </p:nvSpPr>
        <p:spPr>
          <a:xfrm>
            <a:off x="685800" y="1524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ea typeface="+mj-ea"/>
              </a:rPr>
              <a:t>الهيكل الموضوعي</a:t>
            </a:r>
            <a:endParaRPr lang="en-US" sz="4000" b="1" dirty="0">
              <a:solidFill>
                <a:schemeClr val="bg1"/>
              </a:solidFill>
              <a:ea typeface="+mj-ea"/>
            </a:endParaRPr>
          </a:p>
        </p:txBody>
      </p:sp>
    </p:spTree>
    <p:extLst>
      <p:ext uri="{BB962C8B-B14F-4D97-AF65-F5344CB8AC3E}">
        <p14:creationId xmlns:p14="http://schemas.microsoft.com/office/powerpoint/2010/main" val="215287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313"/>
                                        </p:tgtEl>
                                        <p:attrNameLst>
                                          <p:attrName>style.visibility</p:attrName>
                                        </p:attrNameLst>
                                      </p:cBhvr>
                                      <p:to>
                                        <p:strVal val="visible"/>
                                      </p:to>
                                    </p:set>
                                    <p:animEffect transition="in" filter="wipe(left)">
                                      <p:cBhvr>
                                        <p:cTn id="7" dur="500"/>
                                        <p:tgtEl>
                                          <p:spTgt spid="9731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318"/>
                                        </p:tgtEl>
                                        <p:attrNameLst>
                                          <p:attrName>style.visibility</p:attrName>
                                        </p:attrNameLst>
                                      </p:cBhvr>
                                      <p:to>
                                        <p:strVal val="visible"/>
                                      </p:to>
                                    </p:set>
                                    <p:animEffect transition="in" filter="wipe(left)">
                                      <p:cBhvr>
                                        <p:cTn id="11" dur="500"/>
                                        <p:tgtEl>
                                          <p:spTgt spid="973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3" grpId="0" animBg="1"/>
      <p:bldP spid="973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مراثي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18544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609"/>
            <a:ext cx="9143999" cy="763039"/>
          </a:xfrm>
          <a:solidFill>
            <a:schemeClr val="tx1"/>
          </a:solidFill>
          <a:effectLst/>
        </p:spPr>
        <p:txBody>
          <a:bodyPr/>
          <a:lstStyle/>
          <a:p>
            <a:pPr>
              <a:defRPr/>
            </a:pPr>
            <a:r>
              <a:rPr lang="ar-JO" sz="3600" b="1" dirty="0">
                <a:effectLst/>
                <a:latin typeface="Arial" charset="0"/>
                <a:ea typeface="ＭＳ Ｐゴシック" charset="0"/>
                <a:cs typeface="ＭＳ Ｐゴシック" charset="0"/>
              </a:rPr>
              <a:t>مراثي 1 بالعبرية الأبجدية</a:t>
            </a:r>
            <a:endParaRPr lang="en-US" sz="3600" b="1" dirty="0">
              <a:effectLst/>
              <a:latin typeface="Arial" charset="0"/>
              <a:ea typeface="ＭＳ Ｐゴシック" charset="0"/>
              <a:cs typeface="ＭＳ Ｐゴシック" charset="0"/>
            </a:endParaRP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660066"/>
                </a:solidFill>
                <a:effectLst>
                  <a:glow rad="127000">
                    <a:srgbClr val="FFFFFF"/>
                  </a:glow>
                </a:effectLst>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53520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443287" y="2363761"/>
            <a:ext cx="8554409" cy="4116061"/>
          </a:xfrm>
          <a:prstGeom prst="rect">
            <a:avLst/>
          </a:prstGeom>
        </p:spPr>
      </p:pic>
    </p:spTree>
    <p:extLst>
      <p:ext uri="{BB962C8B-B14F-4D97-AF65-F5344CB8AC3E}">
        <p14:creationId xmlns:p14="http://schemas.microsoft.com/office/powerpoint/2010/main" val="334295970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noFill/>
          <a:ln>
            <a:noFill/>
          </a:ln>
        </p:spPr>
        <p:txBody>
          <a:bodyPr/>
          <a:lstStyle/>
          <a:p>
            <a:pPr>
              <a:lnSpc>
                <a:spcPct val="80000"/>
              </a:lnSpc>
              <a:spcBef>
                <a:spcPct val="20000"/>
              </a:spcBef>
            </a:pPr>
            <a:r>
              <a:rPr lang="ru-RU" sz="2800" b="1" kern="1200" dirty="0">
                <a:solidFill>
                  <a:schemeClr val="tx1"/>
                </a:solidFill>
                <a:latin typeface="Arial" charset="0"/>
                <a:ea typeface="ＭＳ Ｐゴシック" charset="0"/>
                <a:cs typeface="ＭＳ Ｐゴシック" charset="0"/>
              </a:rPr>
              <a:t>"</a:t>
            </a:r>
            <a:r>
              <a:rPr lang="en-US" sz="2800" b="1" kern="1200" dirty="0">
                <a:solidFill>
                  <a:schemeClr val="tx1"/>
                </a:solidFill>
                <a:latin typeface="Arial" charset="0"/>
                <a:ea typeface="ＭＳ Ｐゴシック" charset="0"/>
                <a:cs typeface="ＭＳ Ｐゴシック" charset="0"/>
              </a:rPr>
              <a:t>[</a:t>
            </a:r>
            <a:r>
              <a:rPr lang="en-US" sz="3600" b="1" kern="1200" dirty="0">
                <a:solidFill>
                  <a:srgbClr val="FF0000"/>
                </a:solidFill>
                <a:latin typeface="Arial" charset="0"/>
                <a:ea typeface="ＭＳ Ｐゴシック" charset="0"/>
                <a:cs typeface="ＭＳ Ｐゴシック" charset="0"/>
              </a:rPr>
              <a:t>A</a:t>
            </a:r>
            <a:r>
              <a:rPr lang="en-US" sz="2800" b="1" kern="1200" dirty="0">
                <a:solidFill>
                  <a:schemeClr val="tx1"/>
                </a:solidFill>
                <a:latin typeface="Arial" charset="0"/>
                <a:ea typeface="ＭＳ Ｐゴシック" charset="0"/>
                <a:cs typeface="ＭＳ Ｐゴシック" charset="0"/>
              </a:rPr>
              <a:t>las!] </a:t>
            </a:r>
            <a:r>
              <a:rPr lang="en-SG" sz="2800" b="1" kern="1200" dirty="0">
                <a:solidFill>
                  <a:schemeClr val="tx1"/>
                </a:solidFill>
                <a:latin typeface="Arial" charset="0"/>
                <a:ea typeface="ＭＳ Ｐゴシック" charset="0"/>
                <a:cs typeface="ＭＳ Ｐゴシック" charset="0"/>
              </a:rPr>
              <a:t>How deserted lies the city,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once so full of people!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How like a widow is she,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who once was great among the nations!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who was queen among the provinces</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has now become a slave.</a:t>
            </a:r>
            <a:br>
              <a:rPr lang="en-SG" sz="2800" b="1" kern="1200" dirty="0">
                <a:solidFill>
                  <a:schemeClr val="tx1"/>
                </a:solidFill>
                <a:latin typeface="Arial" charset="0"/>
                <a:ea typeface="ＭＳ Ｐゴシック" charset="0"/>
                <a:cs typeface="ＭＳ Ｐゴシック" charset="0"/>
              </a:rPr>
            </a:br>
            <a:r>
              <a:rPr lang="en-SG" sz="2800" b="1" kern="1200" baseline="30000" dirty="0">
                <a:solidFill>
                  <a:schemeClr val="tx1"/>
                </a:solidFill>
                <a:latin typeface="Arial" charset="0"/>
                <a:ea typeface="ＭＳ Ｐゴシック" charset="0"/>
                <a:cs typeface="ＭＳ Ｐゴシック" charset="0"/>
              </a:rPr>
              <a:t>2 </a:t>
            </a:r>
            <a:r>
              <a:rPr lang="en-SG" sz="3600" b="1" kern="1200" dirty="0">
                <a:solidFill>
                  <a:srgbClr val="0000FF"/>
                </a:solidFill>
                <a:latin typeface="Arial" charset="0"/>
                <a:ea typeface="ＭＳ Ｐゴシック" charset="0"/>
                <a:cs typeface="ＭＳ Ｐゴシック" charset="0"/>
              </a:rPr>
              <a:t>B</a:t>
            </a:r>
            <a:r>
              <a:rPr lang="en-SG" sz="2800" b="1" kern="1200" dirty="0">
                <a:solidFill>
                  <a:schemeClr val="tx1"/>
                </a:solidFill>
                <a:latin typeface="Arial" charset="0"/>
                <a:ea typeface="ＭＳ Ｐゴシック" charset="0"/>
                <a:cs typeface="ＭＳ Ｐゴシック" charset="0"/>
              </a:rPr>
              <a:t>itterly she weeps at night,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tears are upon her cheeks.</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Among all her lovers there is none to comfort her.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All her friends have betrayed her;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they have become her enemies. </a:t>
            </a:r>
            <a:br>
              <a:rPr lang="en-SG" sz="2800" b="1" kern="1200" dirty="0">
                <a:solidFill>
                  <a:schemeClr val="tx1"/>
                </a:solidFill>
                <a:latin typeface="Arial" charset="0"/>
                <a:ea typeface="ＭＳ Ｐゴシック" charset="0"/>
                <a:cs typeface="ＭＳ Ｐゴシック" charset="0"/>
              </a:rPr>
            </a:br>
            <a:r>
              <a:rPr lang="en-SG" sz="2800" b="1" kern="1200" baseline="30000" dirty="0">
                <a:solidFill>
                  <a:schemeClr val="tx1"/>
                </a:solidFill>
                <a:latin typeface="Arial" charset="0"/>
                <a:ea typeface="ＭＳ Ｐゴシック" charset="0"/>
                <a:cs typeface="ＭＳ Ｐゴシック" charset="0"/>
              </a:rPr>
              <a:t>3 </a:t>
            </a:r>
            <a:r>
              <a:rPr lang="en-SG" sz="2800" b="1" kern="1200" dirty="0">
                <a:solidFill>
                  <a:schemeClr val="tx1"/>
                </a:solidFill>
                <a:latin typeface="Arial" charset="0"/>
                <a:ea typeface="ＭＳ Ｐゴシック" charset="0"/>
                <a:cs typeface="ＭＳ Ｐゴシック" charset="0"/>
              </a:rPr>
              <a:t>[</a:t>
            </a:r>
            <a:r>
              <a:rPr lang="en-SG" sz="3600" b="1" kern="1200" dirty="0">
                <a:solidFill>
                  <a:srgbClr val="006666"/>
                </a:solidFill>
                <a:latin typeface="Arial" charset="0"/>
                <a:ea typeface="ＭＳ Ｐゴシック" charset="0"/>
                <a:cs typeface="ＭＳ Ｐゴシック" charset="0"/>
              </a:rPr>
              <a:t>C</a:t>
            </a:r>
            <a:r>
              <a:rPr lang="en-SG" sz="2800" b="1" kern="1200" dirty="0">
                <a:solidFill>
                  <a:schemeClr val="tx1"/>
                </a:solidFill>
                <a:latin typeface="Arial" charset="0"/>
                <a:ea typeface="ＭＳ Ｐゴシック" charset="0"/>
                <a:cs typeface="ＭＳ Ｐゴシック" charset="0"/>
              </a:rPr>
              <a:t>oming] after affliction and harsh </a:t>
            </a:r>
            <a:r>
              <a:rPr lang="en-SG" sz="2800" b="1" kern="1200" dirty="0" err="1">
                <a:solidFill>
                  <a:schemeClr val="tx1"/>
                </a:solidFill>
                <a:latin typeface="Arial" charset="0"/>
                <a:ea typeface="ＭＳ Ｐゴシック" charset="0"/>
                <a:cs typeface="ＭＳ Ｐゴシック" charset="0"/>
              </a:rPr>
              <a:t>labor</a:t>
            </a:r>
            <a:r>
              <a:rPr lang="en-SG" sz="2800" b="1" kern="1200" dirty="0">
                <a:solidFill>
                  <a:schemeClr val="tx1"/>
                </a:solidFill>
                <a:latin typeface="Arial" charset="0"/>
                <a:ea typeface="ＭＳ Ｐゴシック" charset="0"/>
                <a:cs typeface="ＭＳ Ｐゴシック" charset="0"/>
              </a:rPr>
              <a:t>,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Judah has gone into exile.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dwells among the nations;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finds no resting place.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All who pursue her have overtaken her</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in the midst of her distress</a:t>
            </a:r>
            <a:r>
              <a:rPr lang="ru-RU" sz="2800" b="1" kern="1200" dirty="0">
                <a:solidFill>
                  <a:schemeClr val="tx1"/>
                </a:solidFill>
                <a:latin typeface="Arial" charset="0"/>
                <a:ea typeface="ＭＳ Ｐゴシック" charset="0"/>
                <a:cs typeface="ＭＳ Ｐゴシック" charset="0"/>
              </a:rPr>
              <a:t>"</a:t>
            </a:r>
            <a:r>
              <a:rPr lang="en-US" sz="2800" b="1" kern="1200" dirty="0">
                <a:solidFill>
                  <a:schemeClr val="tx1"/>
                </a:solidFill>
                <a:latin typeface="Arial" charset="0"/>
                <a:ea typeface="ＭＳ Ｐゴシック" charset="0"/>
                <a:cs typeface="ＭＳ Ｐゴシック" charset="0"/>
              </a:rPr>
              <a:t> </a:t>
            </a:r>
            <a:br>
              <a:rPr lang="en-US" sz="2800" b="1" kern="1200" dirty="0">
                <a:solidFill>
                  <a:schemeClr val="tx1"/>
                </a:solidFill>
                <a:latin typeface="Arial" charset="0"/>
                <a:ea typeface="ＭＳ Ｐゴシック" charset="0"/>
                <a:cs typeface="ＭＳ Ｐゴシック" charset="0"/>
              </a:rPr>
            </a:br>
            <a:r>
              <a:rPr lang="en-US" sz="2800" b="1" kern="1200" dirty="0">
                <a:solidFill>
                  <a:schemeClr val="tx1"/>
                </a:solidFill>
                <a:latin typeface="Arial" charset="0"/>
                <a:ea typeface="ＭＳ Ｐゴシック" charset="0"/>
                <a:cs typeface="ＭＳ Ｐゴシック" charset="0"/>
              </a:rPr>
              <a:t>(Lamentations 1:1-3 </a:t>
            </a:r>
            <a:r>
              <a:rPr lang="en-US" sz="2400" b="1" kern="1200" dirty="0">
                <a:solidFill>
                  <a:schemeClr val="tx1"/>
                </a:solidFill>
                <a:latin typeface="Arial" charset="0"/>
                <a:ea typeface="ＭＳ Ｐゴシック" charset="0"/>
                <a:cs typeface="ＭＳ Ｐゴシック" charset="0"/>
              </a:rPr>
              <a:t>NIV adapted</a:t>
            </a:r>
            <a:r>
              <a:rPr lang="en-US" sz="2800" b="1" kern="1200" dirty="0">
                <a:solidFill>
                  <a:schemeClr val="tx1"/>
                </a:solidFill>
                <a:latin typeface="Arial" charset="0"/>
                <a:ea typeface="ＭＳ Ｐゴシック" charset="0"/>
                <a:cs typeface="ＭＳ Ｐゴシック" charset="0"/>
              </a:rPr>
              <a:t>).</a:t>
            </a:r>
          </a:p>
        </p:txBody>
      </p:sp>
      <p:grpSp>
        <p:nvGrpSpPr>
          <p:cNvPr id="3" name="Group 2"/>
          <p:cNvGrpSpPr/>
          <p:nvPr/>
        </p:nvGrpSpPr>
        <p:grpSpPr>
          <a:xfrm>
            <a:off x="1152129" y="116632"/>
            <a:ext cx="1331639" cy="1308559"/>
            <a:chOff x="6552729" y="1052736"/>
            <a:chExt cx="1331639" cy="1308559"/>
          </a:xfrm>
        </p:grpSpPr>
        <p:sp>
          <p:nvSpPr>
            <p:cNvPr id="4" name="Oval 3"/>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5" name="Rectangle 2"/>
            <p:cNvSpPr txBox="1">
              <a:spLocks noChangeArrowheads="1"/>
            </p:cNvSpPr>
            <p:nvPr/>
          </p:nvSpPr>
          <p:spPr bwMode="auto">
            <a:xfrm>
              <a:off x="6552729" y="1526248"/>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6" name="Group 5"/>
          <p:cNvGrpSpPr/>
          <p:nvPr/>
        </p:nvGrpSpPr>
        <p:grpSpPr>
          <a:xfrm>
            <a:off x="1097868" y="2276872"/>
            <a:ext cx="1529916" cy="1030424"/>
            <a:chOff x="6066420" y="1052736"/>
            <a:chExt cx="1529916" cy="1030424"/>
          </a:xfrm>
        </p:grpSpPr>
        <p:sp>
          <p:nvSpPr>
            <p:cNvPr id="7" name="Oval 6"/>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6066420" y="1248113"/>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9" name="Group 8"/>
          <p:cNvGrpSpPr/>
          <p:nvPr/>
        </p:nvGrpSpPr>
        <p:grpSpPr>
          <a:xfrm>
            <a:off x="648073" y="4072889"/>
            <a:ext cx="1331639" cy="1355292"/>
            <a:chOff x="5148064" y="1124744"/>
            <a:chExt cx="1331639" cy="1355292"/>
          </a:xfrm>
        </p:grpSpPr>
        <p:sp>
          <p:nvSpPr>
            <p:cNvPr id="10" name="Oval 9"/>
            <p:cNvSpPr/>
            <p:nvPr/>
          </p:nvSpPr>
          <p:spPr bwMode="auto">
            <a:xfrm>
              <a:off x="5652120" y="1124744"/>
              <a:ext cx="576064"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5148064" y="1644989"/>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527083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90">
                                          <p:stCondLst>
                                            <p:cond delay="0"/>
                                          </p:stCondLst>
                                        </p:cTn>
                                        <p:tgtEl>
                                          <p:spTgt spid="6"/>
                                        </p:tgtEl>
                                      </p:cBhvr>
                                    </p:animEffect>
                                    <p:anim calcmode="lin" valueType="num">
                                      <p:cBhvr>
                                        <p:cTn id="2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1" dur="13">
                                          <p:stCondLst>
                                            <p:cond delay="325"/>
                                          </p:stCondLst>
                                        </p:cTn>
                                        <p:tgtEl>
                                          <p:spTgt spid="6"/>
                                        </p:tgtEl>
                                      </p:cBhvr>
                                      <p:to x="100000" y="60000"/>
                                    </p:animScale>
                                    <p:animScale>
                                      <p:cBhvr>
                                        <p:cTn id="32" dur="83" decel="50000">
                                          <p:stCondLst>
                                            <p:cond delay="338"/>
                                          </p:stCondLst>
                                        </p:cTn>
                                        <p:tgtEl>
                                          <p:spTgt spid="6"/>
                                        </p:tgtEl>
                                      </p:cBhvr>
                                      <p:to x="100000" y="100000"/>
                                    </p:animScale>
                                    <p:animScale>
                                      <p:cBhvr>
                                        <p:cTn id="33" dur="13">
                                          <p:stCondLst>
                                            <p:cond delay="656"/>
                                          </p:stCondLst>
                                        </p:cTn>
                                        <p:tgtEl>
                                          <p:spTgt spid="6"/>
                                        </p:tgtEl>
                                      </p:cBhvr>
                                      <p:to x="100000" y="80000"/>
                                    </p:animScale>
                                    <p:animScale>
                                      <p:cBhvr>
                                        <p:cTn id="34" dur="83" decel="50000">
                                          <p:stCondLst>
                                            <p:cond delay="669"/>
                                          </p:stCondLst>
                                        </p:cTn>
                                        <p:tgtEl>
                                          <p:spTgt spid="6"/>
                                        </p:tgtEl>
                                      </p:cBhvr>
                                      <p:to x="100000" y="100000"/>
                                    </p:animScale>
                                    <p:animScale>
                                      <p:cBhvr>
                                        <p:cTn id="35" dur="13">
                                          <p:stCondLst>
                                            <p:cond delay="821"/>
                                          </p:stCondLst>
                                        </p:cTn>
                                        <p:tgtEl>
                                          <p:spTgt spid="6"/>
                                        </p:tgtEl>
                                      </p:cBhvr>
                                      <p:to x="100000" y="90000"/>
                                    </p:animScale>
                                    <p:animScale>
                                      <p:cBhvr>
                                        <p:cTn id="36" dur="83" decel="50000">
                                          <p:stCondLst>
                                            <p:cond delay="834"/>
                                          </p:stCondLst>
                                        </p:cTn>
                                        <p:tgtEl>
                                          <p:spTgt spid="6"/>
                                        </p:tgtEl>
                                      </p:cBhvr>
                                      <p:to x="100000" y="100000"/>
                                    </p:animScale>
                                    <p:animScale>
                                      <p:cBhvr>
                                        <p:cTn id="37" dur="13">
                                          <p:stCondLst>
                                            <p:cond delay="904"/>
                                          </p:stCondLst>
                                        </p:cTn>
                                        <p:tgtEl>
                                          <p:spTgt spid="6"/>
                                        </p:tgtEl>
                                      </p:cBhvr>
                                      <p:to x="100000" y="95000"/>
                                    </p:animScale>
                                    <p:animScale>
                                      <p:cBhvr>
                                        <p:cTn id="38" dur="83" decel="50000">
                                          <p:stCondLst>
                                            <p:cond delay="917"/>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90">
                                          <p:stCondLst>
                                            <p:cond delay="0"/>
                                          </p:stCondLst>
                                        </p:cTn>
                                        <p:tgtEl>
                                          <p:spTgt spid="9"/>
                                        </p:tgtEl>
                                      </p:cBhvr>
                                    </p:animEffect>
                                    <p:anim calcmode="lin" valueType="num">
                                      <p:cBhvr>
                                        <p:cTn id="4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9" dur="13">
                                          <p:stCondLst>
                                            <p:cond delay="325"/>
                                          </p:stCondLst>
                                        </p:cTn>
                                        <p:tgtEl>
                                          <p:spTgt spid="9"/>
                                        </p:tgtEl>
                                      </p:cBhvr>
                                      <p:to x="100000" y="60000"/>
                                    </p:animScale>
                                    <p:animScale>
                                      <p:cBhvr>
                                        <p:cTn id="50" dur="83" decel="50000">
                                          <p:stCondLst>
                                            <p:cond delay="338"/>
                                          </p:stCondLst>
                                        </p:cTn>
                                        <p:tgtEl>
                                          <p:spTgt spid="9"/>
                                        </p:tgtEl>
                                      </p:cBhvr>
                                      <p:to x="100000" y="100000"/>
                                    </p:animScale>
                                    <p:animScale>
                                      <p:cBhvr>
                                        <p:cTn id="51" dur="13">
                                          <p:stCondLst>
                                            <p:cond delay="656"/>
                                          </p:stCondLst>
                                        </p:cTn>
                                        <p:tgtEl>
                                          <p:spTgt spid="9"/>
                                        </p:tgtEl>
                                      </p:cBhvr>
                                      <p:to x="100000" y="80000"/>
                                    </p:animScale>
                                    <p:animScale>
                                      <p:cBhvr>
                                        <p:cTn id="52" dur="83" decel="50000">
                                          <p:stCondLst>
                                            <p:cond delay="669"/>
                                          </p:stCondLst>
                                        </p:cTn>
                                        <p:tgtEl>
                                          <p:spTgt spid="9"/>
                                        </p:tgtEl>
                                      </p:cBhvr>
                                      <p:to x="100000" y="100000"/>
                                    </p:animScale>
                                    <p:animScale>
                                      <p:cBhvr>
                                        <p:cTn id="53" dur="13">
                                          <p:stCondLst>
                                            <p:cond delay="821"/>
                                          </p:stCondLst>
                                        </p:cTn>
                                        <p:tgtEl>
                                          <p:spTgt spid="9"/>
                                        </p:tgtEl>
                                      </p:cBhvr>
                                      <p:to x="100000" y="90000"/>
                                    </p:animScale>
                                    <p:animScale>
                                      <p:cBhvr>
                                        <p:cTn id="54" dur="83" decel="50000">
                                          <p:stCondLst>
                                            <p:cond delay="834"/>
                                          </p:stCondLst>
                                        </p:cTn>
                                        <p:tgtEl>
                                          <p:spTgt spid="9"/>
                                        </p:tgtEl>
                                      </p:cBhvr>
                                      <p:to x="100000" y="100000"/>
                                    </p:animScale>
                                    <p:animScale>
                                      <p:cBhvr>
                                        <p:cTn id="55" dur="13">
                                          <p:stCondLst>
                                            <p:cond delay="904"/>
                                          </p:stCondLst>
                                        </p:cTn>
                                        <p:tgtEl>
                                          <p:spTgt spid="9"/>
                                        </p:tgtEl>
                                      </p:cBhvr>
                                      <p:to x="100000" y="95000"/>
                                    </p:animScale>
                                    <p:animScale>
                                      <p:cBhvr>
                                        <p:cTn id="56"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rusalem in Ruins - Sketching Out | Jerusalem, Ruins, Abandoned cities">
            <a:extLst>
              <a:ext uri="{FF2B5EF4-FFF2-40B4-BE49-F238E27FC236}">
                <a16:creationId xmlns:a16="http://schemas.microsoft.com/office/drawing/2014/main" id="{490BE978-DDC9-6B39-E08B-24C28C2EA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0" y="14733"/>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572000" y="29468"/>
            <a:ext cx="4572000" cy="6828531"/>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طرق صهيون نائحة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لعدم الآتين إلى العيد</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كل أبوابها خربة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كهنتها يتنهدون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عذاراها مذللة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 هي في مرارة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1: 4)</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5540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09157" y="14734"/>
            <a:ext cx="4229335" cy="6828531"/>
          </a:xfrm>
          <a:effectLst>
            <a:outerShdw blurRad="63500" dist="35921" dir="2700000" algn="ctr" rotWithShape="0">
              <a:schemeClr val="tx2">
                <a:alpha val="74998"/>
              </a:schemeClr>
            </a:outerShdw>
          </a:effectLst>
        </p:spPr>
        <p:txBody>
          <a:bodyPr anchor="t"/>
          <a:lstStyle/>
          <a:p>
            <a:pPr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صار مضايقوها رأساً</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نجح أعدائها</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لأن الرب قد أذلها</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لأجل كثرة ذنوبها</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ذهب أولادها إلى السبي</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قدام العدو</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(مرا 1: 5)</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descr="A History Of The Babylonian Exile">
            <a:extLst>
              <a:ext uri="{FF2B5EF4-FFF2-40B4-BE49-F238E27FC236}">
                <a16:creationId xmlns:a16="http://schemas.microsoft.com/office/drawing/2014/main" id="{658B448F-058D-F783-98BC-E24A05E0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1611"/>
            <a:ext cx="4809157" cy="522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75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2400" y="284962"/>
            <a:ext cx="5414682" cy="4636660"/>
          </a:xfrm>
          <a:effectLst>
            <a:outerShdw blurRad="63500" dist="35921" dir="2700000" algn="ctr" rotWithShape="0">
              <a:schemeClr val="tx2">
                <a:alpha val="74998"/>
              </a:schemeClr>
            </a:outerShdw>
          </a:effectLst>
        </p:spPr>
        <p:txBody>
          <a:bodyPr anchor="t"/>
          <a:lstStyle/>
          <a:p>
            <a:pPr algn="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 قد خرج من بنت صهيون</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كل بهائها</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صارت رؤسائها كأيائل</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لا تجد مرعى</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فيسيرون بلا قوة</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أمام الطارد</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1: 6)</a:t>
            </a:r>
            <a:endParaRPr lang="en-US" sz="4000" b="1" dirty="0">
              <a:effectLst>
                <a:glow rad="127000">
                  <a:schemeClr val="tx1"/>
                </a:glow>
              </a:effectLst>
              <a:latin typeface="Arial" charset="0"/>
              <a:ea typeface="ＭＳ Ｐゴシック" charset="0"/>
              <a:cs typeface="ＭＳ Ｐゴシック" charset="0"/>
            </a:endParaRPr>
          </a:p>
        </p:txBody>
      </p:sp>
      <p:pic>
        <p:nvPicPr>
          <p:cNvPr id="9218" name="Picture 2" descr="Tzidkiyahu: Zedekiah was twenty-one years old when he began to reign; he  reigned eleven years in Jerusalem. His mother's name was Hamutal daughter  of Jeremiah o…">
            <a:extLst>
              <a:ext uri="{FF2B5EF4-FFF2-40B4-BE49-F238E27FC236}">
                <a16:creationId xmlns:a16="http://schemas.microsoft.com/office/drawing/2014/main" id="{9DEDECCF-3931-2190-73D3-6ADD2D5A1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746" y="361261"/>
            <a:ext cx="3291254" cy="493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33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2A1A857-E5FE-D417-2BB6-BDF623EC4D66}"/>
              </a:ext>
            </a:extLst>
          </p:cNvPr>
          <p:cNvGraphicFramePr>
            <a:graphicFrameLocks noGrp="1"/>
          </p:cNvGraphicFramePr>
          <p:nvPr>
            <p:extLst>
              <p:ext uri="{D42A27DB-BD31-4B8C-83A1-F6EECF244321}">
                <p14:modId xmlns:p14="http://schemas.microsoft.com/office/powerpoint/2010/main" val="476319290"/>
              </p:ext>
            </p:extLst>
          </p:nvPr>
        </p:nvGraphicFramePr>
        <p:xfrm>
          <a:off x="1" y="1290640"/>
          <a:ext cx="9144000" cy="5561010"/>
        </p:xfrm>
        <a:graphic>
          <a:graphicData uri="http://schemas.openxmlformats.org/drawingml/2006/table">
            <a:tbl>
              <a:tblPr firstRow="1" bandRow="1">
                <a:tableStyleId>{5C22544A-7EE6-4342-B048-85BDC9FD1C3A}</a:tableStyleId>
              </a:tblPr>
              <a:tblGrid>
                <a:gridCol w="650928">
                  <a:extLst>
                    <a:ext uri="{9D8B030D-6E8A-4147-A177-3AD203B41FA5}">
                      <a16:colId xmlns:a16="http://schemas.microsoft.com/office/drawing/2014/main" val="710916003"/>
                    </a:ext>
                  </a:extLst>
                </a:gridCol>
                <a:gridCol w="3332135">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537949">
                <a:tc gridSpan="2">
                  <a:txBody>
                    <a:bodyPr/>
                    <a:lstStyle/>
                    <a:p>
                      <a:r>
                        <a:rPr lang="ar-SA" sz="2800" dirty="0">
                          <a:latin typeface="Arial" panose="020B0604020202020204" pitchFamily="34" charset="0"/>
                          <a:cs typeface="Arial" panose="020B0604020202020204" pitchFamily="34" charset="0"/>
                        </a:rPr>
                        <a:t>مراثي</a:t>
                      </a:r>
                      <a:endParaRPr lang="en-US" sz="280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tc gridSpan="2">
                  <a:txBody>
                    <a:bodyPr/>
                    <a:lstStyle/>
                    <a:p>
                      <a:r>
                        <a:rPr lang="ar-SA" sz="2800" dirty="0">
                          <a:latin typeface="Arial" panose="020B0604020202020204" pitchFamily="34" charset="0"/>
                          <a:cs typeface="Arial" panose="020B0604020202020204" pitchFamily="34" charset="0"/>
                        </a:rPr>
                        <a:t>تثنية</a:t>
                      </a:r>
                      <a:endParaRPr lang="en-US" sz="280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970323">
                <a:tc>
                  <a:txBody>
                    <a:bodyPr/>
                    <a:lstStyle/>
                    <a:p>
                      <a:r>
                        <a:rPr lang="en-US" b="1" dirty="0">
                          <a:latin typeface="Arial" panose="020B0604020202020204" pitchFamily="34" charset="0"/>
                          <a:cs typeface="Arial" panose="020B0604020202020204" pitchFamily="34" charset="0"/>
                        </a:rPr>
                        <a:t>1:3</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She dwells among the nations; she finds no resting place. </a:t>
                      </a:r>
                    </a:p>
                  </a:txBody>
                  <a:tcPr/>
                </a:tc>
                <a:tc>
                  <a:txBody>
                    <a:bodyPr/>
                    <a:lstStyle/>
                    <a:p>
                      <a:r>
                        <a:rPr lang="en-US" b="1" dirty="0">
                          <a:latin typeface="Arial" panose="020B0604020202020204" pitchFamily="34" charset="0"/>
                          <a:cs typeface="Arial" panose="020B0604020202020204" pitchFamily="34" charset="0"/>
                        </a:rPr>
                        <a:t>28:65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Among those nations you will find no repose, no resting place for the sole of your foot.</a:t>
                      </a:r>
                    </a:p>
                  </a:txBody>
                  <a:tcPr/>
                </a:tc>
                <a:extLst>
                  <a:ext uri="{0D108BD9-81ED-4DB2-BD59-A6C34878D82A}">
                    <a16:rowId xmlns:a16="http://schemas.microsoft.com/office/drawing/2014/main" val="332992696"/>
                  </a:ext>
                </a:extLst>
              </a:tr>
              <a:tr h="693926">
                <a:tc>
                  <a:txBody>
                    <a:bodyPr/>
                    <a:lstStyle/>
                    <a:p>
                      <a:r>
                        <a:rPr lang="en-US" b="1" dirty="0">
                          <a:latin typeface="Arial" panose="020B0604020202020204" pitchFamily="34" charset="0"/>
                          <a:cs typeface="Arial" panose="020B0604020202020204" pitchFamily="34" charset="0"/>
                        </a:rPr>
                        <a:t>1:5</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Her foes have become her masters.</a:t>
                      </a:r>
                    </a:p>
                  </a:txBody>
                  <a:tcPr/>
                </a:tc>
                <a:tc>
                  <a:txBody>
                    <a:bodyPr/>
                    <a:lstStyle/>
                    <a:p>
                      <a:r>
                        <a:rPr lang="en-US" b="1" dirty="0">
                          <a:latin typeface="Arial" panose="020B0604020202020204" pitchFamily="34" charset="0"/>
                          <a:cs typeface="Arial" panose="020B0604020202020204" pitchFamily="34" charset="0"/>
                        </a:rPr>
                        <a:t>28:44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He will be the head, but you will be the tail.</a:t>
                      </a:r>
                    </a:p>
                  </a:txBody>
                  <a:tcPr/>
                </a:tc>
                <a:extLst>
                  <a:ext uri="{0D108BD9-81ED-4DB2-BD59-A6C34878D82A}">
                    <a16:rowId xmlns:a16="http://schemas.microsoft.com/office/drawing/2014/main" val="2470269056"/>
                  </a:ext>
                </a:extLst>
              </a:tr>
              <a:tr h="746402">
                <a:tc>
                  <a:txBody>
                    <a:bodyPr/>
                    <a:lstStyle/>
                    <a:p>
                      <a:r>
                        <a:rPr lang="en-US" b="1" dirty="0">
                          <a:latin typeface="Arial" panose="020B0604020202020204" pitchFamily="34" charset="0"/>
                          <a:cs typeface="Arial" panose="020B0604020202020204" pitchFamily="34" charset="0"/>
                        </a:rPr>
                        <a:t>1:5</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Her children have gone into exile, captive before the foe.</a:t>
                      </a:r>
                    </a:p>
                  </a:txBody>
                  <a:tcPr/>
                </a:tc>
                <a:tc>
                  <a:txBody>
                    <a:bodyPr/>
                    <a:lstStyle/>
                    <a:p>
                      <a:r>
                        <a:rPr lang="en-US" b="1" dirty="0">
                          <a:latin typeface="Arial" panose="020B0604020202020204" pitchFamily="34" charset="0"/>
                          <a:cs typeface="Arial" panose="020B0604020202020204" pitchFamily="34" charset="0"/>
                        </a:rPr>
                        <a:t>28:32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Your sons and daughters will be given to another nation.</a:t>
                      </a:r>
                    </a:p>
                  </a:txBody>
                  <a:tcPr/>
                </a:tc>
                <a:extLst>
                  <a:ext uri="{0D108BD9-81ED-4DB2-BD59-A6C34878D82A}">
                    <a16:rowId xmlns:a16="http://schemas.microsoft.com/office/drawing/2014/main" val="293459607"/>
                  </a:ext>
                </a:extLst>
              </a:tr>
              <a:tr h="1418165">
                <a:tc>
                  <a:txBody>
                    <a:bodyPr/>
                    <a:lstStyle/>
                    <a:p>
                      <a:r>
                        <a:rPr lang="en-US" b="1" dirty="0">
                          <a:latin typeface="Arial" panose="020B0604020202020204" pitchFamily="34" charset="0"/>
                          <a:cs typeface="Arial" panose="020B0604020202020204" pitchFamily="34" charset="0"/>
                        </a:rPr>
                        <a:t>1:6</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In weakness they have fled before the pursuer.</a:t>
                      </a:r>
                    </a:p>
                  </a:txBody>
                  <a:tcPr/>
                </a:tc>
                <a:tc>
                  <a:txBody>
                    <a:bodyPr/>
                    <a:lstStyle/>
                    <a:p>
                      <a:r>
                        <a:rPr lang="en-US" b="1" dirty="0">
                          <a:latin typeface="Arial" panose="020B0604020202020204" pitchFamily="34" charset="0"/>
                          <a:cs typeface="Arial" panose="020B0604020202020204" pitchFamily="34" charset="0"/>
                        </a:rPr>
                        <a:t>28:25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The L</a:t>
                      </a:r>
                      <a:r>
                        <a:rPr lang="en-US" sz="1600" b="1" kern="1200" dirty="0">
                          <a:solidFill>
                            <a:schemeClr val="dk1"/>
                          </a:solidFill>
                          <a:effectLst/>
                          <a:latin typeface="Arial" panose="020B0604020202020204" pitchFamily="34" charset="0"/>
                          <a:ea typeface="+mn-ea"/>
                          <a:cs typeface="Arial" panose="020B0604020202020204" pitchFamily="34" charset="0"/>
                        </a:rPr>
                        <a:t>ORD</a:t>
                      </a:r>
                      <a:r>
                        <a:rPr lang="en-US" sz="1800" b="1" kern="1200" dirty="0">
                          <a:solidFill>
                            <a:schemeClr val="dk1"/>
                          </a:solidFill>
                          <a:effectLst/>
                          <a:latin typeface="Arial" panose="020B0604020202020204" pitchFamily="34" charset="0"/>
                          <a:ea typeface="+mn-ea"/>
                          <a:cs typeface="Arial" panose="020B0604020202020204" pitchFamily="34" charset="0"/>
                        </a:rPr>
                        <a:t> will cause you to be defeated before your enemies. You will come at them from one direction but flee from them in seven.</a:t>
                      </a:r>
                    </a:p>
                  </a:txBody>
                  <a:tcPr/>
                </a:tc>
                <a:extLst>
                  <a:ext uri="{0D108BD9-81ED-4DB2-BD59-A6C34878D82A}">
                    <a16:rowId xmlns:a16="http://schemas.microsoft.com/office/drawing/2014/main" val="3644038433"/>
                  </a:ext>
                </a:extLst>
              </a:tr>
              <a:tr h="1194245">
                <a:tc>
                  <a:txBody>
                    <a:bodyPr/>
                    <a:lstStyle/>
                    <a:p>
                      <a:r>
                        <a:rPr lang="en-US" b="1" dirty="0">
                          <a:latin typeface="Arial" panose="020B0604020202020204" pitchFamily="34" charset="0"/>
                          <a:cs typeface="Arial" panose="020B0604020202020204" pitchFamily="34" charset="0"/>
                        </a:rPr>
                        <a:t>1:18</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My young men and maidens have gone into exile.</a:t>
                      </a:r>
                    </a:p>
                  </a:txBody>
                  <a:tcPr/>
                </a:tc>
                <a:tc>
                  <a:txBody>
                    <a:bodyPr/>
                    <a:lstStyle/>
                    <a:p>
                      <a:r>
                        <a:rPr lang="en-US" b="1" dirty="0">
                          <a:latin typeface="Arial" panose="020B0604020202020204" pitchFamily="34" charset="0"/>
                          <a:cs typeface="Arial" panose="020B0604020202020204" pitchFamily="34" charset="0"/>
                        </a:rPr>
                        <a:t>28:41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You will have sons and daughters but you will not keep them, because they will go into captivity.</a:t>
                      </a:r>
                    </a:p>
                  </a:txBody>
                  <a:tcPr/>
                </a:tc>
                <a:extLst>
                  <a:ext uri="{0D108BD9-81ED-4DB2-BD59-A6C34878D82A}">
                    <a16:rowId xmlns:a16="http://schemas.microsoft.com/office/drawing/2014/main" val="3130001187"/>
                  </a:ext>
                </a:extLst>
              </a:tr>
            </a:tbl>
          </a:graphicData>
        </a:graphic>
      </p:graphicFrame>
      <p:sp>
        <p:nvSpPr>
          <p:cNvPr id="139269" name="Text Box 5"/>
          <p:cNvSpPr txBox="1">
            <a:spLocks noChangeArrowheads="1"/>
          </p:cNvSpPr>
          <p:nvPr/>
        </p:nvSpPr>
        <p:spPr bwMode="auto">
          <a:xfrm>
            <a:off x="0" y="231795"/>
            <a:ext cx="9144000" cy="76944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التوازيات بين سفر المراثي و سفر التثنية</a:t>
            </a:r>
            <a:endParaRPr lang="en-US" sz="4400" b="1" dirty="0">
              <a:solidFill>
                <a:srgbClr val="FFFFFF"/>
              </a:solidFill>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Bible Knowledge Commentary</a:t>
            </a:r>
            <a:r>
              <a:rPr kumimoji="0" 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 1:1209</a:t>
            </a:r>
          </a:p>
        </p:txBody>
      </p:sp>
      <p:sp>
        <p:nvSpPr>
          <p:cNvPr id="9" name="TextBox 8">
            <a:extLst>
              <a:ext uri="{FF2B5EF4-FFF2-40B4-BE49-F238E27FC236}">
                <a16:creationId xmlns:a16="http://schemas.microsoft.com/office/drawing/2014/main" id="{4F81B4F7-9B06-444F-6210-2A01B5790B96}"/>
              </a:ext>
            </a:extLst>
          </p:cNvPr>
          <p:cNvSpPr txBox="1">
            <a:spLocks noChangeArrowheads="1"/>
          </p:cNvSpPr>
          <p:nvPr/>
        </p:nvSpPr>
        <p:spPr bwMode="auto">
          <a:xfrm>
            <a:off x="8526185" y="6350"/>
            <a:ext cx="5693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496</a:t>
            </a:r>
          </a:p>
        </p:txBody>
      </p:sp>
    </p:spTree>
    <p:extLst>
      <p:ext uri="{BB962C8B-B14F-4D97-AF65-F5344CB8AC3E}">
        <p14:creationId xmlns:p14="http://schemas.microsoft.com/office/powerpoint/2010/main" val="1178878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854408"/>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أما إليكم يا جميع عابري الطريق تطلعوا و انظروا إن كان حزن مثل حزني الذي صنع بي الذي أذلني به الرب يوم حمو غضبه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1: 12)</a:t>
            </a:r>
            <a:endParaRPr lang="en-US" sz="4000" b="1" dirty="0">
              <a:effectLst>
                <a:glow rad="127000">
                  <a:schemeClr val="tx1"/>
                </a:glow>
              </a:effectLst>
              <a:latin typeface="Arial" charset="0"/>
              <a:ea typeface="ＭＳ Ｐゴシック" charset="0"/>
              <a:cs typeface="ＭＳ Ｐゴシック" charset="0"/>
            </a:endParaRPr>
          </a:p>
        </p:txBody>
      </p:sp>
      <p:pic>
        <p:nvPicPr>
          <p:cNvPr id="2050" name="Picture 2" descr="New archive from Jewish Babylonian exile released | Cornell Chronicle">
            <a:extLst>
              <a:ext uri="{FF2B5EF4-FFF2-40B4-BE49-F238E27FC236}">
                <a16:creationId xmlns:a16="http://schemas.microsoft.com/office/drawing/2014/main" id="{27FD4DBE-379D-E321-EAC9-7A64A01D5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807515"/>
            <a:ext cx="70485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7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B5D3BED-638F-4C46-ACC4-43A36B045817}"/>
              </a:ext>
            </a:extLst>
          </p:cNvPr>
          <p:cNvSpPr txBox="1">
            <a:spLocks noChangeAspect="1"/>
          </p:cNvSpPr>
          <p:nvPr/>
        </p:nvSpPr>
        <p:spPr>
          <a:xfrm rot="21006683">
            <a:off x="922803" y="4425053"/>
            <a:ext cx="6622363"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latin typeface="Arial" panose="020B0604020202020204" pitchFamily="34" charset="0"/>
                <a:cs typeface="Arial" panose="020B0604020202020204" pitchFamily="34" charset="0"/>
              </a:rPr>
              <a:t>هل تعترف أن خطيتك وضعتك في حالة سيئة ؟</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مراثي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554724307"/>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بخطئك</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كيف غطى السيد بغضبه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ابنة صهيون بالظلام</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ألقى من السماء إلى الأرض</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فخر إسرائيل</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 لم يذكر موطئ قدميه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في يوم غضبه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2: 1)</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697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900098" name="Rectangle 2"/>
          <p:cNvSpPr>
            <a:spLocks noGrp="1" noChangeArrowheads="1"/>
          </p:cNvSpPr>
          <p:nvPr>
            <p:ph type="ctrTitle"/>
          </p:nvPr>
        </p:nvSpPr>
        <p:spPr>
          <a:xfrm>
            <a:off x="1049867" y="982134"/>
            <a:ext cx="7650845" cy="1286932"/>
          </a:xfrm>
          <a:solidFill>
            <a:schemeClr val="bg1"/>
          </a:solid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6" name="Rectangle 2">
            <a:extLst>
              <a:ext uri="{FF2B5EF4-FFF2-40B4-BE49-F238E27FC236}">
                <a16:creationId xmlns:a16="http://schemas.microsoft.com/office/drawing/2014/main" id="{8E449406-6954-1445-969F-6E07C560CF07}"/>
              </a:ext>
            </a:extLst>
          </p:cNvPr>
          <p:cNvSpPr txBox="1">
            <a:spLocks noChangeArrowheads="1"/>
          </p:cNvSpPr>
          <p:nvPr/>
        </p:nvSpPr>
        <p:spPr bwMode="auto">
          <a:xfrm rot="21263117">
            <a:off x="237181" y="616113"/>
            <a:ext cx="8818101" cy="526181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solidFill>
                  <a:schemeClr val="tx1"/>
                </a:solidFill>
              </a:rPr>
              <a:t>... تشاهد الأخبار وتقرأ الصحف ويقودك إلى الاعتقاد بأن العالم مكان كبير ومخيف. يقول السرد إنه لا يمكن الوثوق بالناس. الناس سيئون. الناس أشرار. الناس قتلة الفأس والوحوش وأسوأ. أنا لا أشتريه. الشر هو مفهوم خيالي اخترعناه للتعامل مع تعقيدات إخواننا البشر الذين يحملون قيمًا ومعتقدات ووجهات نظر مختلفة عن معتقداتنا ووجهات نظرنا - من الأسهل رفض الرأي باعتباره بغيضًا بدلاً من السعي لفهمه. الشر موجود بالتأكيد ، لكن حتى هذا نادر جدًا. على العموم ، البشر طيبون. مهتمة بالذات احيانا، قصر النظر احيانا، ولكن طيبه. كريم ورائع ولطيف. لا يوجد إعلان أعظم من رحلتنا أكثر من هذا.</a:t>
            </a:r>
            <a:endParaRPr lang="en-US" sz="2400" b="1" kern="0" dirty="0">
              <a:solidFill>
                <a:schemeClr val="tx1"/>
              </a:solidFill>
              <a:effectLst/>
              <a:latin typeface="Arial" charset="0"/>
              <a:ea typeface="ＭＳ Ｐゴシック" charset="0"/>
              <a:cs typeface="ＭＳ Ｐゴシック" charset="0"/>
            </a:endParaRPr>
          </a:p>
          <a:p>
            <a:pPr defTabSz="914400">
              <a:defRPr/>
            </a:pPr>
            <a:r>
              <a:rPr lang="ar-JO" sz="2400" b="1" kern="0" dirty="0">
                <a:solidFill>
                  <a:schemeClr val="tx1"/>
                </a:solidFill>
                <a:latin typeface="Arial" charset="0"/>
                <a:ea typeface="ＭＳ Ｐゴシック" charset="0"/>
                <a:cs typeface="ＭＳ Ｐゴシック" charset="0"/>
              </a:rPr>
              <a:t>حزيران 2017 جاي أوستن في المغرب</a:t>
            </a:r>
            <a:r>
              <a:rPr lang="en-US" sz="2400" b="1" kern="0" dirty="0">
                <a:solidFill>
                  <a:schemeClr val="tx1"/>
                </a:solidFill>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56160460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ابتلع السيد و لم يشفق</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كل مساكن يعقوب</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نقض بسخطه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حصون بنت يهوذا</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أوصلها إلى الأرض</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نجس المملكة و رؤساءها</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2: 2)</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757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عضب بحمو غضبه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كل قرن لإسرائيل</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رد إلى الوراء يمينه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أمام العدو</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 اشتعل في يعقوب</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مثل نار ملتهبة</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تأكل ما حواليها</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 3)</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80881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8451"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14029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3" name="TextBox 8"/>
          <p:cNvSpPr txBox="1">
            <a:spLocks noChangeArrowheads="1"/>
          </p:cNvSpPr>
          <p:nvPr/>
        </p:nvSpPr>
        <p:spPr bwMode="auto">
          <a:xfrm>
            <a:off x="8526185" y="6350"/>
            <a:ext cx="5693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496</a:t>
            </a:r>
          </a:p>
        </p:txBody>
      </p:sp>
      <p:graphicFrame>
        <p:nvGraphicFramePr>
          <p:cNvPr id="9" name="Table 2">
            <a:extLst>
              <a:ext uri="{FF2B5EF4-FFF2-40B4-BE49-F238E27FC236}">
                <a16:creationId xmlns:a16="http://schemas.microsoft.com/office/drawing/2014/main" id="{7F36169B-DEBD-6DF5-5481-27CDA6A02904}"/>
              </a:ext>
            </a:extLst>
          </p:cNvPr>
          <p:cNvGraphicFramePr>
            <a:graphicFrameLocks noGrp="1"/>
          </p:cNvGraphicFramePr>
          <p:nvPr>
            <p:extLst>
              <p:ext uri="{D42A27DB-BD31-4B8C-83A1-F6EECF244321}">
                <p14:modId xmlns:p14="http://schemas.microsoft.com/office/powerpoint/2010/main" val="4084070016"/>
              </p:ext>
            </p:extLst>
          </p:nvPr>
        </p:nvGraphicFramePr>
        <p:xfrm>
          <a:off x="0" y="1296088"/>
          <a:ext cx="9144000" cy="5561911"/>
        </p:xfrm>
        <a:graphic>
          <a:graphicData uri="http://schemas.openxmlformats.org/drawingml/2006/table">
            <a:tbl>
              <a:tblPr firstRow="1" bandRow="1">
                <a:tableStyleId>{5C22544A-7EE6-4342-B048-85BDC9FD1C3A}</a:tableStyleId>
              </a:tblPr>
              <a:tblGrid>
                <a:gridCol w="650928">
                  <a:extLst>
                    <a:ext uri="{9D8B030D-6E8A-4147-A177-3AD203B41FA5}">
                      <a16:colId xmlns:a16="http://schemas.microsoft.com/office/drawing/2014/main" val="710916003"/>
                    </a:ext>
                  </a:extLst>
                </a:gridCol>
                <a:gridCol w="3332135">
                  <a:extLst>
                    <a:ext uri="{9D8B030D-6E8A-4147-A177-3AD203B41FA5}">
                      <a16:colId xmlns:a16="http://schemas.microsoft.com/office/drawing/2014/main" val="3634782429"/>
                    </a:ext>
                  </a:extLst>
                </a:gridCol>
                <a:gridCol w="898902">
                  <a:extLst>
                    <a:ext uri="{9D8B030D-6E8A-4147-A177-3AD203B41FA5}">
                      <a16:colId xmlns:a16="http://schemas.microsoft.com/office/drawing/2014/main" val="2617891729"/>
                    </a:ext>
                  </a:extLst>
                </a:gridCol>
                <a:gridCol w="4262035">
                  <a:extLst>
                    <a:ext uri="{9D8B030D-6E8A-4147-A177-3AD203B41FA5}">
                      <a16:colId xmlns:a16="http://schemas.microsoft.com/office/drawing/2014/main" val="2053965818"/>
                    </a:ext>
                  </a:extLst>
                </a:gridCol>
              </a:tblGrid>
              <a:tr h="661183">
                <a:tc gridSpan="2">
                  <a:txBody>
                    <a:bodyPr/>
                    <a:lstStyle/>
                    <a:p>
                      <a:r>
                        <a:rPr lang="ar-SA" sz="2800" dirty="0">
                          <a:latin typeface="Arial" panose="020B0604020202020204" pitchFamily="34" charset="0"/>
                          <a:cs typeface="Arial" panose="020B0604020202020204" pitchFamily="34" charset="0"/>
                        </a:rPr>
                        <a:t>مراثي</a:t>
                      </a:r>
                      <a:endParaRPr lang="en-US" sz="280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tc gridSpan="2">
                  <a:txBody>
                    <a:bodyPr/>
                    <a:lstStyle/>
                    <a:p>
                      <a:r>
                        <a:rPr lang="ar-SA" sz="2800" dirty="0">
                          <a:latin typeface="Arial" panose="020B0604020202020204" pitchFamily="34" charset="0"/>
                          <a:cs typeface="Arial" panose="020B0604020202020204" pitchFamily="34" charset="0"/>
                        </a:rPr>
                        <a:t>تثنية</a:t>
                      </a:r>
                      <a:endParaRPr lang="en-US" sz="2800" dirty="0">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033386314"/>
                  </a:ext>
                </a:extLst>
              </a:tr>
              <a:tr h="1798194">
                <a:tc>
                  <a:txBody>
                    <a:bodyPr/>
                    <a:lstStyle/>
                    <a:p>
                      <a:r>
                        <a:rPr lang="en-US" b="1" dirty="0">
                          <a:latin typeface="Arial" panose="020B0604020202020204" pitchFamily="34" charset="0"/>
                          <a:cs typeface="Arial" panose="020B0604020202020204" pitchFamily="34" charset="0"/>
                        </a:rPr>
                        <a:t>2:15</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All who pass your way</a:t>
                      </a:r>
                    </a:p>
                    <a:p>
                      <a:r>
                        <a:rPr lang="en-US" sz="1800" b="1" kern="1200" dirty="0">
                          <a:solidFill>
                            <a:schemeClr val="dk1"/>
                          </a:solidFill>
                          <a:effectLst/>
                          <a:latin typeface="Arial" panose="020B0604020202020204" pitchFamily="34" charset="0"/>
                          <a:ea typeface="+mn-ea"/>
                          <a:cs typeface="Arial" panose="020B0604020202020204" pitchFamily="34" charset="0"/>
                        </a:rPr>
                        <a:t>clap their hands at you;</a:t>
                      </a:r>
                    </a:p>
                    <a:p>
                      <a:r>
                        <a:rPr lang="en-US" sz="1800" b="1" kern="1200" dirty="0">
                          <a:solidFill>
                            <a:schemeClr val="dk1"/>
                          </a:solidFill>
                          <a:effectLst/>
                          <a:latin typeface="Arial" panose="020B0604020202020204" pitchFamily="34" charset="0"/>
                          <a:ea typeface="+mn-ea"/>
                          <a:cs typeface="Arial" panose="020B0604020202020204" pitchFamily="34" charset="0"/>
                        </a:rPr>
                        <a:t>they scoff and shake their heads at the Daughter of Jerusalem.</a:t>
                      </a:r>
                    </a:p>
                  </a:txBody>
                  <a:tcPr/>
                </a:tc>
                <a:tc>
                  <a:txBody>
                    <a:bodyPr/>
                    <a:lstStyle/>
                    <a:p>
                      <a:r>
                        <a:rPr lang="en-US" b="1" dirty="0">
                          <a:latin typeface="Arial" panose="020B0604020202020204" pitchFamily="34" charset="0"/>
                          <a:cs typeface="Arial" panose="020B0604020202020204" pitchFamily="34" charset="0"/>
                        </a:rPr>
                        <a:t>28:37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You will become a thing of horror and an object of scorn and ridicule to all the nations where the L</a:t>
                      </a:r>
                      <a:r>
                        <a:rPr lang="en-US" sz="1600" b="1" kern="1200" dirty="0">
                          <a:solidFill>
                            <a:schemeClr val="dk1"/>
                          </a:solidFill>
                          <a:effectLst/>
                          <a:latin typeface="Arial" panose="020B0604020202020204" pitchFamily="34" charset="0"/>
                          <a:ea typeface="+mn-ea"/>
                          <a:cs typeface="Arial" panose="020B0604020202020204" pitchFamily="34" charset="0"/>
                        </a:rPr>
                        <a:t>ORD</a:t>
                      </a:r>
                      <a:r>
                        <a:rPr lang="en-US" sz="1800" b="1" kern="1200" dirty="0">
                          <a:solidFill>
                            <a:schemeClr val="dk1"/>
                          </a:solidFill>
                          <a:effectLst/>
                          <a:latin typeface="Arial" panose="020B0604020202020204" pitchFamily="34" charset="0"/>
                          <a:ea typeface="+mn-ea"/>
                          <a:cs typeface="Arial" panose="020B0604020202020204" pitchFamily="34" charset="0"/>
                        </a:rPr>
                        <a:t> will drive you.</a:t>
                      </a:r>
                    </a:p>
                  </a:txBody>
                  <a:tcPr/>
                </a:tc>
                <a:extLst>
                  <a:ext uri="{0D108BD9-81ED-4DB2-BD59-A6C34878D82A}">
                    <a16:rowId xmlns:a16="http://schemas.microsoft.com/office/drawing/2014/main" val="332992696"/>
                  </a:ext>
                </a:extLst>
              </a:tr>
              <a:tr h="1978662">
                <a:tc>
                  <a:txBody>
                    <a:bodyPr/>
                    <a:lstStyle/>
                    <a:p>
                      <a:r>
                        <a:rPr lang="en-US" b="1" dirty="0">
                          <a:latin typeface="Arial" panose="020B0604020202020204" pitchFamily="34" charset="0"/>
                          <a:cs typeface="Arial" panose="020B0604020202020204" pitchFamily="34" charset="0"/>
                        </a:rPr>
                        <a:t>2:20</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Should women eat their offspring, the children they have cared for?</a:t>
                      </a:r>
                    </a:p>
                  </a:txBody>
                  <a:tcPr/>
                </a:tc>
                <a:tc>
                  <a:txBody>
                    <a:bodyPr/>
                    <a:lstStyle/>
                    <a:p>
                      <a:r>
                        <a:rPr lang="en-US" b="1" dirty="0">
                          <a:latin typeface="Arial" panose="020B0604020202020204" pitchFamily="34" charset="0"/>
                          <a:cs typeface="Arial" panose="020B0604020202020204" pitchFamily="34" charset="0"/>
                        </a:rPr>
                        <a:t>28:53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Because of the suffering that your enemy will inflict on you during the siege, you will eat the fruit of the womb, the flesh of the sons and daughters the L</a:t>
                      </a:r>
                      <a:r>
                        <a:rPr lang="en-US" sz="1600" b="1" kern="1200" dirty="0">
                          <a:solidFill>
                            <a:schemeClr val="dk1"/>
                          </a:solidFill>
                          <a:effectLst/>
                          <a:latin typeface="Arial" panose="020B0604020202020204" pitchFamily="34" charset="0"/>
                          <a:ea typeface="+mn-ea"/>
                          <a:cs typeface="Arial" panose="020B0604020202020204" pitchFamily="34" charset="0"/>
                        </a:rPr>
                        <a:t>ORD</a:t>
                      </a:r>
                      <a:r>
                        <a:rPr lang="en-US" sz="1800" b="1" kern="1200" dirty="0">
                          <a:solidFill>
                            <a:schemeClr val="dk1"/>
                          </a:solidFill>
                          <a:effectLst/>
                          <a:latin typeface="Arial" panose="020B0604020202020204" pitchFamily="34" charset="0"/>
                          <a:ea typeface="+mn-ea"/>
                          <a:cs typeface="Arial" panose="020B0604020202020204" pitchFamily="34" charset="0"/>
                        </a:rPr>
                        <a:t> your God has given you.</a:t>
                      </a:r>
                    </a:p>
                  </a:txBody>
                  <a:tcPr/>
                </a:tc>
                <a:extLst>
                  <a:ext uri="{0D108BD9-81ED-4DB2-BD59-A6C34878D82A}">
                    <a16:rowId xmlns:a16="http://schemas.microsoft.com/office/drawing/2014/main" val="2470269056"/>
                  </a:ext>
                </a:extLst>
              </a:tr>
              <a:tr h="1123872">
                <a:tc>
                  <a:txBody>
                    <a:bodyPr/>
                    <a:lstStyle/>
                    <a:p>
                      <a:r>
                        <a:rPr lang="en-US" b="1" dirty="0">
                          <a:latin typeface="Arial" panose="020B0604020202020204" pitchFamily="34" charset="0"/>
                          <a:cs typeface="Arial" panose="020B0604020202020204" pitchFamily="34" charset="0"/>
                        </a:rPr>
                        <a:t>2:21</a:t>
                      </a:r>
                    </a:p>
                  </a:txBody>
                  <a:tcPr/>
                </a:tc>
                <a:tc>
                  <a:txBody>
                    <a:bodyPr/>
                    <a:lstStyle/>
                    <a:p>
                      <a:r>
                        <a:rPr lang="en-US" sz="1800" b="1" kern="1200" dirty="0">
                          <a:solidFill>
                            <a:schemeClr val="dk1"/>
                          </a:solidFill>
                          <a:effectLst/>
                          <a:latin typeface="Arial" panose="020B0604020202020204" pitchFamily="34" charset="0"/>
                          <a:ea typeface="+mn-ea"/>
                          <a:cs typeface="Arial" panose="020B0604020202020204" pitchFamily="34" charset="0"/>
                        </a:rPr>
                        <a:t>Young and old lie together</a:t>
                      </a:r>
                    </a:p>
                    <a:p>
                      <a:r>
                        <a:rPr lang="en-US" sz="1800" b="1" kern="1200" dirty="0">
                          <a:solidFill>
                            <a:schemeClr val="dk1"/>
                          </a:solidFill>
                          <a:effectLst/>
                          <a:latin typeface="Arial" panose="020B0604020202020204" pitchFamily="34" charset="0"/>
                          <a:ea typeface="+mn-ea"/>
                          <a:cs typeface="Arial" panose="020B0604020202020204" pitchFamily="34" charset="0"/>
                        </a:rPr>
                        <a:t>in the dust of the streets.</a:t>
                      </a:r>
                    </a:p>
                  </a:txBody>
                  <a:tcPr/>
                </a:tc>
                <a:tc>
                  <a:txBody>
                    <a:bodyPr/>
                    <a:lstStyle/>
                    <a:p>
                      <a:r>
                        <a:rPr lang="en-US" b="1" dirty="0">
                          <a:latin typeface="Arial" panose="020B0604020202020204" pitchFamily="34" charset="0"/>
                          <a:cs typeface="Arial" panose="020B0604020202020204" pitchFamily="34" charset="0"/>
                        </a:rPr>
                        <a:t>28:50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…a fierce-looking nation without respect for the old or pity for the young.</a:t>
                      </a:r>
                    </a:p>
                  </a:txBody>
                  <a:tcPr/>
                </a:tc>
                <a:extLst>
                  <a:ext uri="{0D108BD9-81ED-4DB2-BD59-A6C34878D82A}">
                    <a16:rowId xmlns:a16="http://schemas.microsoft.com/office/drawing/2014/main" val="293459607"/>
                  </a:ext>
                </a:extLst>
              </a:tr>
            </a:tbl>
          </a:graphicData>
        </a:graphic>
      </p:graphicFrame>
      <p:sp>
        <p:nvSpPr>
          <p:cNvPr id="11" name="Text Box 6">
            <a:extLst>
              <a:ext uri="{FF2B5EF4-FFF2-40B4-BE49-F238E27FC236}">
                <a16:creationId xmlns:a16="http://schemas.microsoft.com/office/drawing/2014/main" id="{6DC3E73F-171C-1ED8-7664-601BBAF5DF4E}"/>
              </a:ext>
            </a:extLst>
          </p:cNvPr>
          <p:cNvSpPr txBox="1">
            <a:spLocks noChangeArrowheads="1"/>
          </p:cNvSpPr>
          <p:nvPr/>
        </p:nvSpPr>
        <p:spPr bwMode="auto">
          <a:xfrm>
            <a:off x="121403" y="6524711"/>
            <a:ext cx="54102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Bible Knowledge Commentary</a:t>
            </a:r>
            <a:r>
              <a:rPr kumimoji="0" 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ＭＳ Ｐゴシック" charset="0"/>
              </a:rPr>
              <a:t>, 1:1209</a:t>
            </a:r>
          </a:p>
        </p:txBody>
      </p:sp>
      <p:sp>
        <p:nvSpPr>
          <p:cNvPr id="8" name="Text Box 5">
            <a:extLst>
              <a:ext uri="{FF2B5EF4-FFF2-40B4-BE49-F238E27FC236}">
                <a16:creationId xmlns:a16="http://schemas.microsoft.com/office/drawing/2014/main" id="{58AB9E2D-C1E2-FB40-BA9E-09A4F1171FB7}"/>
              </a:ext>
            </a:extLst>
          </p:cNvPr>
          <p:cNvSpPr txBox="1">
            <a:spLocks noChangeArrowheads="1"/>
          </p:cNvSpPr>
          <p:nvPr/>
        </p:nvSpPr>
        <p:spPr bwMode="auto">
          <a:xfrm>
            <a:off x="0" y="231795"/>
            <a:ext cx="9144000" cy="76944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التوازيات بين سفر المراثي و سفر التثنية</a:t>
            </a:r>
            <a:endParaRPr lang="en-US" sz="4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205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144386"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 typeface="Wingdings" charset="0"/>
              <a:buChar char="v"/>
            </a:pPr>
            <a:endParaRPr lang="en-US" altLang="zh-CN" sz="3100" b="1">
              <a:solidFill>
                <a:srgbClr val="FFFF00"/>
              </a:solidFill>
              <a:latin typeface="Times" charset="0"/>
              <a:ea typeface="宋体" charset="0"/>
              <a:cs typeface="宋体" charset="0"/>
            </a:endParaRPr>
          </a:p>
        </p:txBody>
      </p:sp>
      <p:sp>
        <p:nvSpPr>
          <p:cNvPr id="144387"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rPr>
              <a:t>220</a:t>
            </a:r>
            <a:endParaRPr lang="en-US" dirty="0">
              <a:solidFill>
                <a:srgbClr val="FFFFFF"/>
              </a:solidFill>
            </a:endParaRPr>
          </a:p>
        </p:txBody>
      </p:sp>
      <p:sp>
        <p:nvSpPr>
          <p:cNvPr id="144388"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144389"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spAutoFit/>
          </a:bodyPr>
          <a:lstStyle/>
          <a:p>
            <a:pPr algn="ct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4000" b="1" dirty="0">
                <a:solidFill>
                  <a:srgbClr val="000000"/>
                </a:solidFill>
              </a:rPr>
              <a:t>لماذا ؟</a:t>
            </a:r>
            <a:endParaRPr lang="en-US" sz="4000" b="1" dirty="0">
              <a:solidFill>
                <a:srgbClr val="000000"/>
              </a:solidFill>
            </a:endParaRPr>
          </a:p>
        </p:txBody>
      </p:sp>
      <p:sp>
        <p:nvSpPr>
          <p:cNvPr id="97294" name="AutoShape 14"/>
          <p:cNvSpPr>
            <a:spLocks noChangeArrowheads="1"/>
          </p:cNvSpPr>
          <p:nvPr/>
        </p:nvSpPr>
        <p:spPr bwMode="auto">
          <a:xfrm>
            <a:off x="3875956" y="2909451"/>
            <a:ext cx="3244702" cy="3371136"/>
          </a:xfrm>
          <a:prstGeom prst="irregularSeal1">
            <a:avLst/>
          </a:prstGeom>
          <a:solidFill>
            <a:srgbClr val="990000"/>
          </a:solidFill>
          <a:ln w="57150" cap="sq">
            <a:solidFill>
              <a:srgbClr val="FFFFFF"/>
            </a:solidFill>
            <a:miter lim="800000"/>
            <a:headEnd/>
            <a:tailEnd/>
          </a:ln>
        </p:spPr>
        <p:txBody>
          <a:bodyPr wrap="none" anchor="ctr">
            <a:spAutoFit/>
          </a:bodyPr>
          <a:lstStyle/>
          <a:p>
            <a:pPr algn="ctr" defTabSz="914400" fontAlgn="base">
              <a:spcBef>
                <a:spcPct val="50000"/>
              </a:spcBef>
              <a:spcAft>
                <a:spcPct val="0"/>
              </a:spcAft>
            </a:pPr>
            <a:r>
              <a:rPr lang="ar-JO" sz="7200" dirty="0">
                <a:solidFill>
                  <a:srgbClr val="FFFFFF"/>
                </a:solidFill>
                <a:latin typeface="Arial" charset="0"/>
                <a:ea typeface="ＭＳ Ｐゴシック" charset="0"/>
                <a:cs typeface="ＭＳ Ｐゴシック" charset="0"/>
              </a:rPr>
              <a:t>السبي</a:t>
            </a:r>
            <a:endParaRPr lang="en-US" sz="2800" dirty="0">
              <a:solidFill>
                <a:srgbClr val="000000"/>
              </a:solidFill>
              <a:latin typeface="Arial" charset="0"/>
              <a:ea typeface="ＭＳ Ｐゴシック" charset="0"/>
              <a:cs typeface="ＭＳ Ｐゴシック" charset="0"/>
            </a:endParaRPr>
          </a:p>
        </p:txBody>
      </p:sp>
      <p:sp>
        <p:nvSpPr>
          <p:cNvPr id="97296" name="AutoShape 16"/>
          <p:cNvSpPr>
            <a:spLocks noChangeArrowheads="1"/>
          </p:cNvSpPr>
          <p:nvPr/>
        </p:nvSpPr>
        <p:spPr bwMode="auto">
          <a:xfrm>
            <a:off x="417342"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defTabSz="914400" fontAlgn="base">
              <a:spcBef>
                <a:spcPct val="50000"/>
              </a:spcBef>
              <a:spcAft>
                <a:spcPct val="0"/>
              </a:spcAft>
            </a:pPr>
            <a:r>
              <a:rPr lang="ar-JO" sz="5400" b="1" dirty="0">
                <a:solidFill>
                  <a:srgbClr val="000000"/>
                </a:solidFill>
                <a:latin typeface="Arial" charset="0"/>
                <a:ea typeface="ＭＳ Ｐゴシック" charset="0"/>
                <a:cs typeface="ＭＳ Ｐゴシック" charset="0"/>
              </a:rPr>
              <a:t>تث 28</a:t>
            </a:r>
            <a:endParaRPr lang="en-US" sz="5400" b="1" dirty="0">
              <a:solidFill>
                <a:srgbClr val="000000"/>
              </a:solidFill>
              <a:latin typeface="Arial" charset="0"/>
              <a:ea typeface="ＭＳ Ｐゴシック" charset="0"/>
              <a:cs typeface="ＭＳ Ｐゴシック"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670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Text Box 3"/>
          <p:cNvSpPr txBox="1">
            <a:spLocks noChangeArrowheads="1"/>
          </p:cNvSpPr>
          <p:nvPr/>
        </p:nvSpPr>
        <p:spPr bwMode="auto">
          <a:xfrm>
            <a:off x="381000" y="136525"/>
            <a:ext cx="8229600" cy="1323439"/>
          </a:xfrm>
          <a:prstGeom prst="rect">
            <a:avLst/>
          </a:prstGeom>
          <a:noFill/>
          <a:ln w="9525">
            <a:noFill/>
            <a:miter lim="800000"/>
            <a:headEnd/>
            <a:tailEnd/>
          </a:ln>
          <a:effectLst/>
        </p:spPr>
        <p:txBody>
          <a:bodyPr>
            <a:spAutoFit/>
          </a:bodyPr>
          <a:lstStyle>
            <a:defPPr>
              <a:defRPr lang="en-AU"/>
            </a:defPPr>
            <a:lvl3pPr marL="228600" lvl="2" algn="ctr">
              <a:defRPr sz="4000" b="1" i="1">
                <a:solidFill>
                  <a:schemeClr val="bg1"/>
                </a:solidFill>
                <a:effectLst>
                  <a:glow rad="139700">
                    <a:schemeClr val="tx1">
                      <a:alpha val="89000"/>
                    </a:schemeClr>
                  </a:glow>
                </a:effectLst>
                <a:latin typeface="Arial"/>
                <a:ea typeface="+mn-ea"/>
                <a:cs typeface="Arial"/>
              </a:defRPr>
            </a:lvl3pPr>
          </a:lstStyle>
          <a:p>
            <a:pPr lvl="2" defTabSz="914400" fontAlgn="base">
              <a:spcBef>
                <a:spcPct val="0"/>
              </a:spcBef>
              <a:spcAft>
                <a:spcPct val="0"/>
              </a:spcAft>
              <a:defRPr/>
            </a:pPr>
            <a:r>
              <a:rPr lang="ar-JO" dirty="0">
                <a:solidFill>
                  <a:srgbClr val="FFFFFF"/>
                </a:solidFill>
                <a:effectLst>
                  <a:glow rad="139700">
                    <a:srgbClr val="000000">
                      <a:alpha val="89000"/>
                    </a:srgbClr>
                  </a:glow>
                </a:effectLst>
              </a:rPr>
              <a:t>أهذه هي المدينة التي يقولون إنها كمال الجمال</a:t>
            </a:r>
          </a:p>
          <a:p>
            <a:pPr lvl="2" defTabSz="914400" fontAlgn="base">
              <a:spcBef>
                <a:spcPct val="0"/>
              </a:spcBef>
              <a:spcAft>
                <a:spcPct val="0"/>
              </a:spcAft>
              <a:defRPr/>
            </a:pPr>
            <a:r>
              <a:rPr lang="ar-JO" dirty="0">
                <a:solidFill>
                  <a:srgbClr val="FFFFFF"/>
                </a:solidFill>
                <a:effectLst>
                  <a:glow rad="139700">
                    <a:srgbClr val="000000">
                      <a:alpha val="89000"/>
                    </a:srgbClr>
                  </a:glow>
                </a:effectLst>
              </a:rPr>
              <a:t>بهجة كل الأرض</a:t>
            </a:r>
            <a:endParaRPr lang="en-US" dirty="0">
              <a:solidFill>
                <a:srgbClr val="FFFFFF"/>
              </a:solidFill>
              <a:effectLst>
                <a:glow rad="139700">
                  <a:srgbClr val="000000">
                    <a:alpha val="89000"/>
                  </a:srgbClr>
                </a:glow>
              </a:effectLst>
            </a:endParaRPr>
          </a:p>
        </p:txBody>
      </p:sp>
      <p:sp>
        <p:nvSpPr>
          <p:cNvPr id="172035" name="Rectangle 5"/>
          <p:cNvSpPr>
            <a:spLocks noGrp="1" noChangeArrowheads="1"/>
          </p:cNvSpPr>
          <p:nvPr>
            <p:ph type="title" idx="4294967295"/>
          </p:nvPr>
        </p:nvSpPr>
        <p:spPr>
          <a:xfrm>
            <a:off x="3429000" y="6172200"/>
            <a:ext cx="5638800" cy="609600"/>
          </a:xfrm>
          <a:solidFill>
            <a:schemeClr val="tx1"/>
          </a:solidFill>
        </p:spPr>
        <p:txBody>
          <a:bodyPr/>
          <a:lstStyle/>
          <a:p>
            <a:pPr eaLnBrk="1" hangingPunct="1"/>
            <a:r>
              <a:rPr lang="ar-JO" sz="3200" b="1" dirty="0">
                <a:solidFill>
                  <a:schemeClr val="bg1"/>
                </a:solidFill>
                <a:latin typeface="Arial" charset="0"/>
                <a:ea typeface="ＭＳ Ｐゴシック" charset="0"/>
              </a:rPr>
              <a:t>مراثي 2: 15</a:t>
            </a:r>
            <a:endParaRPr lang="en-US" dirty="0">
              <a:latin typeface="Arial" charset="0"/>
              <a:ea typeface="ＭＳ Ｐゴシック" charset="0"/>
            </a:endParaRPr>
          </a:p>
        </p:txBody>
      </p:sp>
    </p:spTree>
    <p:extLst>
      <p:ext uri="{BB962C8B-B14F-4D97-AF65-F5344CB8AC3E}">
        <p14:creationId xmlns:p14="http://schemas.microsoft.com/office/powerpoint/2010/main" val="2358692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بخطئك</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9C8BCA-8EA6-2748-ADD3-62F9E06A655B}"/>
              </a:ext>
            </a:extLst>
          </p:cNvPr>
          <p:cNvSpPr txBox="1">
            <a:spLocks noChangeAspect="1"/>
          </p:cNvSpPr>
          <p:nvPr/>
        </p:nvSpPr>
        <p:spPr>
          <a:xfrm rot="21006683">
            <a:off x="922803" y="4425053"/>
            <a:ext cx="6622363"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chemeClr val="tx1"/>
                </a:solidFill>
                <a:latin typeface="Arial" panose="020B0604020202020204" pitchFamily="34" charset="0"/>
                <a:cs typeface="Arial" panose="020B0604020202020204" pitchFamily="34" charset="0"/>
              </a:rPr>
              <a:t>هل تقول نفس الشيء الذي يقوله الله عن خطيتك ؟</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مراثي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4597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بخطئك</a:t>
            </a:r>
            <a:endParaRPr lang="en-US" sz="2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43350" y="2982233"/>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أرجو</a:t>
            </a:r>
          </a:p>
          <a:p>
            <a:pPr algn="ctr"/>
            <a:r>
              <a:rPr lang="ar-JO" sz="2400" b="1" dirty="0">
                <a:solidFill>
                  <a:srgbClr val="FF0000"/>
                </a:solidFill>
                <a:latin typeface="Arial" panose="020B0604020202020204" pitchFamily="34" charset="0"/>
                <a:cs typeface="Arial" panose="020B0604020202020204" pitchFamily="34" charset="0"/>
              </a:rPr>
              <a:t>الله</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56248"/>
          </a:xfrm>
          <a:prstGeom prst="rect">
            <a:avLst/>
          </a:prstGeom>
        </p:spPr>
      </p:pic>
      <p:sp>
        <p:nvSpPr>
          <p:cNvPr id="900098" name="Rectangle 2"/>
          <p:cNvSpPr>
            <a:spLocks noGrp="1" noChangeArrowheads="1"/>
          </p:cNvSpPr>
          <p:nvPr>
            <p:ph type="ctrTitle"/>
          </p:nvPr>
        </p:nvSpPr>
        <p:spPr>
          <a:xfrm>
            <a:off x="-6667" y="0"/>
            <a:ext cx="9144000" cy="719237"/>
          </a:xfrm>
          <a:solidFill>
            <a:schemeClr val="tx2"/>
          </a:solidFill>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الإصحاح 3 هو نموذج الإعتراف</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53387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575"/>
            <a:ext cx="9143999" cy="763039"/>
          </a:xfrm>
          <a:solidFill>
            <a:schemeClr val="tx1"/>
          </a:solidFill>
          <a:effectLst/>
        </p:spPr>
        <p:txBody>
          <a:bodyPr/>
          <a:lstStyle/>
          <a:p>
            <a:pPr>
              <a:defRPr/>
            </a:pPr>
            <a:r>
              <a:rPr lang="ar-JO" sz="3600" b="1" dirty="0">
                <a:effectLst/>
                <a:latin typeface="Arial" charset="0"/>
                <a:ea typeface="ＭＳ Ｐゴシック" charset="0"/>
                <a:cs typeface="ＭＳ Ｐゴシック" charset="0"/>
              </a:rPr>
              <a:t>مراثي 1 العبرية الأبجدية</a:t>
            </a:r>
            <a:endParaRPr lang="en-US" sz="3600" b="1" dirty="0">
              <a:effectLst/>
              <a:latin typeface="Arial" charset="0"/>
              <a:ea typeface="ＭＳ Ｐゴシック" charset="0"/>
              <a:cs typeface="ＭＳ Ｐゴシック" charset="0"/>
            </a:endParaRP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660066"/>
                </a:solidFill>
                <a:effectLst>
                  <a:glow rad="127000">
                    <a:srgbClr val="FFFFFF"/>
                  </a:glow>
                </a:effectLst>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55921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95433" y="2363761"/>
            <a:ext cx="8712084"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defRPr/>
            </a:pPr>
            <a:r>
              <a:rPr lang="ar-JO" sz="2400" b="1" dirty="0">
                <a:solidFill>
                  <a:schemeClr val="tx1"/>
                </a:solidFill>
              </a:rPr>
              <a:t>زوجان أمريكيان يعتقدان أن "الشر هو مفهوم تصنعه" دراجة عبر الأراضي بالقرب من الحدود الأفغانية. داعش يطعنهم حتى الموت.</a:t>
            </a:r>
            <a:endParaRPr lang="en-US" sz="24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024590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reen Shot 2016-10-05 at 4.29.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1302"/>
            <a:ext cx="9144000" cy="507811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575"/>
            <a:ext cx="9143999" cy="763039"/>
          </a:xfrm>
          <a:solidFill>
            <a:schemeClr val="tx1"/>
          </a:solidFill>
          <a:effectLst/>
        </p:spPr>
        <p:txBody>
          <a:bodyPr/>
          <a:lstStyle/>
          <a:p>
            <a:pPr>
              <a:defRPr/>
            </a:pPr>
            <a:r>
              <a:rPr lang="ar-JO" sz="3600" b="1" dirty="0">
                <a:effectLst/>
                <a:latin typeface="Arial" charset="0"/>
                <a:ea typeface="ＭＳ Ｐゴシック" charset="0"/>
                <a:cs typeface="ＭＳ Ｐゴシック" charset="0"/>
              </a:rPr>
              <a:t>مراثي 3 العبرية الأبجدية</a:t>
            </a:r>
            <a:endParaRPr lang="en-US" sz="3600" b="1" dirty="0">
              <a:effectLst/>
              <a:latin typeface="Arial" charset="0"/>
              <a:ea typeface="ＭＳ Ｐゴシック" charset="0"/>
              <a:cs typeface="ＭＳ Ｐゴシック" charset="0"/>
            </a:endParaRPr>
          </a:p>
        </p:txBody>
      </p:sp>
      <p:grpSp>
        <p:nvGrpSpPr>
          <p:cNvPr id="4" name="Group 3"/>
          <p:cNvGrpSpPr/>
          <p:nvPr/>
        </p:nvGrpSpPr>
        <p:grpSpPr>
          <a:xfrm>
            <a:off x="7056785" y="548680"/>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3816425" y="1844824"/>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6516216" y="3640841"/>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2627784" y="4941168"/>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grpSp>
        <p:nvGrpSpPr>
          <p:cNvPr id="18" name="Group 17"/>
          <p:cNvGrpSpPr/>
          <p:nvPr/>
        </p:nvGrpSpPr>
        <p:grpSpPr>
          <a:xfrm>
            <a:off x="2267744" y="1196752"/>
            <a:ext cx="1619671" cy="1012295"/>
            <a:chOff x="7164288" y="692696"/>
            <a:chExt cx="1619671" cy="1012295"/>
          </a:xfrm>
        </p:grpSpPr>
        <p:sp>
          <p:nvSpPr>
            <p:cNvPr id="19" name="Oval 18"/>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20"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1" name="Group 20"/>
          <p:cNvGrpSpPr/>
          <p:nvPr/>
        </p:nvGrpSpPr>
        <p:grpSpPr>
          <a:xfrm>
            <a:off x="7452320" y="1052736"/>
            <a:ext cx="1440160" cy="1084303"/>
            <a:chOff x="7452320" y="692696"/>
            <a:chExt cx="1440160" cy="1084303"/>
          </a:xfrm>
        </p:grpSpPr>
        <p:sp>
          <p:nvSpPr>
            <p:cNvPr id="22" name="Oval 21"/>
            <p:cNvSpPr/>
            <p:nvPr/>
          </p:nvSpPr>
          <p:spPr bwMode="auto">
            <a:xfrm>
              <a:off x="8460432" y="1124744"/>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23"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4" name="Group 23"/>
          <p:cNvGrpSpPr/>
          <p:nvPr/>
        </p:nvGrpSpPr>
        <p:grpSpPr>
          <a:xfrm>
            <a:off x="5328593" y="2488713"/>
            <a:ext cx="1619671" cy="1012295"/>
            <a:chOff x="7164288" y="692696"/>
            <a:chExt cx="1619671" cy="1012295"/>
          </a:xfrm>
        </p:grpSpPr>
        <p:sp>
          <p:nvSpPr>
            <p:cNvPr id="25" name="Oval 24"/>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2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27" name="Group 26"/>
          <p:cNvGrpSpPr/>
          <p:nvPr/>
        </p:nvGrpSpPr>
        <p:grpSpPr>
          <a:xfrm>
            <a:off x="6444208" y="3068960"/>
            <a:ext cx="1619671" cy="1012295"/>
            <a:chOff x="7164288" y="692696"/>
            <a:chExt cx="1619671" cy="1012295"/>
          </a:xfrm>
        </p:grpSpPr>
        <p:sp>
          <p:nvSpPr>
            <p:cNvPr id="28" name="Oval 27"/>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29"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30" name="Group 29"/>
          <p:cNvGrpSpPr/>
          <p:nvPr/>
        </p:nvGrpSpPr>
        <p:grpSpPr>
          <a:xfrm>
            <a:off x="7380312" y="4288913"/>
            <a:ext cx="1584176" cy="1084303"/>
            <a:chOff x="6012160" y="692696"/>
            <a:chExt cx="1584176" cy="1084303"/>
          </a:xfrm>
        </p:grpSpPr>
        <p:sp>
          <p:nvSpPr>
            <p:cNvPr id="31" name="Oval 30"/>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32"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33" name="Group 32"/>
          <p:cNvGrpSpPr/>
          <p:nvPr/>
        </p:nvGrpSpPr>
        <p:grpSpPr>
          <a:xfrm>
            <a:off x="611560" y="4365104"/>
            <a:ext cx="1584176" cy="1084303"/>
            <a:chOff x="6012160" y="692696"/>
            <a:chExt cx="1584176" cy="1084303"/>
          </a:xfrm>
        </p:grpSpPr>
        <p:sp>
          <p:nvSpPr>
            <p:cNvPr id="34" name="Oval 33"/>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35"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6269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290">
                                          <p:stCondLst>
                                            <p:cond delay="0"/>
                                          </p:stCondLst>
                                        </p:cTn>
                                        <p:tgtEl>
                                          <p:spTgt spid="21"/>
                                        </p:tgtEl>
                                      </p:cBhvr>
                                    </p:animEffect>
                                    <p:anim calcmode="lin" valueType="num">
                                      <p:cBhvr>
                                        <p:cTn id="2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31" dur="13">
                                          <p:stCondLst>
                                            <p:cond delay="325"/>
                                          </p:stCondLst>
                                        </p:cTn>
                                        <p:tgtEl>
                                          <p:spTgt spid="21"/>
                                        </p:tgtEl>
                                      </p:cBhvr>
                                      <p:to x="100000" y="60000"/>
                                    </p:animScale>
                                    <p:animScale>
                                      <p:cBhvr>
                                        <p:cTn id="32" dur="83" decel="50000">
                                          <p:stCondLst>
                                            <p:cond delay="338"/>
                                          </p:stCondLst>
                                        </p:cTn>
                                        <p:tgtEl>
                                          <p:spTgt spid="21"/>
                                        </p:tgtEl>
                                      </p:cBhvr>
                                      <p:to x="100000" y="100000"/>
                                    </p:animScale>
                                    <p:animScale>
                                      <p:cBhvr>
                                        <p:cTn id="33" dur="13">
                                          <p:stCondLst>
                                            <p:cond delay="656"/>
                                          </p:stCondLst>
                                        </p:cTn>
                                        <p:tgtEl>
                                          <p:spTgt spid="21"/>
                                        </p:tgtEl>
                                      </p:cBhvr>
                                      <p:to x="100000" y="80000"/>
                                    </p:animScale>
                                    <p:animScale>
                                      <p:cBhvr>
                                        <p:cTn id="34" dur="83" decel="50000">
                                          <p:stCondLst>
                                            <p:cond delay="669"/>
                                          </p:stCondLst>
                                        </p:cTn>
                                        <p:tgtEl>
                                          <p:spTgt spid="21"/>
                                        </p:tgtEl>
                                      </p:cBhvr>
                                      <p:to x="100000" y="100000"/>
                                    </p:animScale>
                                    <p:animScale>
                                      <p:cBhvr>
                                        <p:cTn id="35" dur="13">
                                          <p:stCondLst>
                                            <p:cond delay="821"/>
                                          </p:stCondLst>
                                        </p:cTn>
                                        <p:tgtEl>
                                          <p:spTgt spid="21"/>
                                        </p:tgtEl>
                                      </p:cBhvr>
                                      <p:to x="100000" y="90000"/>
                                    </p:animScale>
                                    <p:animScale>
                                      <p:cBhvr>
                                        <p:cTn id="36" dur="83" decel="50000">
                                          <p:stCondLst>
                                            <p:cond delay="834"/>
                                          </p:stCondLst>
                                        </p:cTn>
                                        <p:tgtEl>
                                          <p:spTgt spid="21"/>
                                        </p:tgtEl>
                                      </p:cBhvr>
                                      <p:to x="100000" y="100000"/>
                                    </p:animScale>
                                    <p:animScale>
                                      <p:cBhvr>
                                        <p:cTn id="37" dur="13">
                                          <p:stCondLst>
                                            <p:cond delay="904"/>
                                          </p:stCondLst>
                                        </p:cTn>
                                        <p:tgtEl>
                                          <p:spTgt spid="21"/>
                                        </p:tgtEl>
                                      </p:cBhvr>
                                      <p:to x="100000" y="95000"/>
                                    </p:animScale>
                                    <p:animScale>
                                      <p:cBhvr>
                                        <p:cTn id="38" dur="83" decel="50000">
                                          <p:stCondLst>
                                            <p:cond delay="917"/>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290">
                                          <p:stCondLst>
                                            <p:cond delay="0"/>
                                          </p:stCondLst>
                                        </p:cTn>
                                        <p:tgtEl>
                                          <p:spTgt spid="18"/>
                                        </p:tgtEl>
                                      </p:cBhvr>
                                    </p:animEffect>
                                    <p:anim calcmode="lin" valueType="num">
                                      <p:cBhvr>
                                        <p:cTn id="44"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9" dur="13">
                                          <p:stCondLst>
                                            <p:cond delay="325"/>
                                          </p:stCondLst>
                                        </p:cTn>
                                        <p:tgtEl>
                                          <p:spTgt spid="18"/>
                                        </p:tgtEl>
                                      </p:cBhvr>
                                      <p:to x="100000" y="60000"/>
                                    </p:animScale>
                                    <p:animScale>
                                      <p:cBhvr>
                                        <p:cTn id="50" dur="83" decel="50000">
                                          <p:stCondLst>
                                            <p:cond delay="338"/>
                                          </p:stCondLst>
                                        </p:cTn>
                                        <p:tgtEl>
                                          <p:spTgt spid="18"/>
                                        </p:tgtEl>
                                      </p:cBhvr>
                                      <p:to x="100000" y="100000"/>
                                    </p:animScale>
                                    <p:animScale>
                                      <p:cBhvr>
                                        <p:cTn id="51" dur="13">
                                          <p:stCondLst>
                                            <p:cond delay="656"/>
                                          </p:stCondLst>
                                        </p:cTn>
                                        <p:tgtEl>
                                          <p:spTgt spid="18"/>
                                        </p:tgtEl>
                                      </p:cBhvr>
                                      <p:to x="100000" y="80000"/>
                                    </p:animScale>
                                    <p:animScale>
                                      <p:cBhvr>
                                        <p:cTn id="52" dur="83" decel="50000">
                                          <p:stCondLst>
                                            <p:cond delay="669"/>
                                          </p:stCondLst>
                                        </p:cTn>
                                        <p:tgtEl>
                                          <p:spTgt spid="18"/>
                                        </p:tgtEl>
                                      </p:cBhvr>
                                      <p:to x="100000" y="100000"/>
                                    </p:animScale>
                                    <p:animScale>
                                      <p:cBhvr>
                                        <p:cTn id="53" dur="13">
                                          <p:stCondLst>
                                            <p:cond delay="821"/>
                                          </p:stCondLst>
                                        </p:cTn>
                                        <p:tgtEl>
                                          <p:spTgt spid="18"/>
                                        </p:tgtEl>
                                      </p:cBhvr>
                                      <p:to x="100000" y="90000"/>
                                    </p:animScale>
                                    <p:animScale>
                                      <p:cBhvr>
                                        <p:cTn id="54" dur="83" decel="50000">
                                          <p:stCondLst>
                                            <p:cond delay="834"/>
                                          </p:stCondLst>
                                        </p:cTn>
                                        <p:tgtEl>
                                          <p:spTgt spid="18"/>
                                        </p:tgtEl>
                                      </p:cBhvr>
                                      <p:to x="100000" y="100000"/>
                                    </p:animScale>
                                    <p:animScale>
                                      <p:cBhvr>
                                        <p:cTn id="55" dur="13">
                                          <p:stCondLst>
                                            <p:cond delay="904"/>
                                          </p:stCondLst>
                                        </p:cTn>
                                        <p:tgtEl>
                                          <p:spTgt spid="18"/>
                                        </p:tgtEl>
                                      </p:cBhvr>
                                      <p:to x="100000" y="95000"/>
                                    </p:animScale>
                                    <p:animScale>
                                      <p:cBhvr>
                                        <p:cTn id="56" dur="83" decel="50000">
                                          <p:stCondLst>
                                            <p:cond delay="917"/>
                                          </p:stCondLst>
                                        </p:cTn>
                                        <p:tgtEl>
                                          <p:spTgt spid="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290">
                                          <p:stCondLst>
                                            <p:cond delay="0"/>
                                          </p:stCondLst>
                                        </p:cTn>
                                        <p:tgtEl>
                                          <p:spTgt spid="8"/>
                                        </p:tgtEl>
                                      </p:cBhvr>
                                    </p:animEffect>
                                    <p:anim calcmode="lin" valueType="num">
                                      <p:cBhvr>
                                        <p:cTn id="6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67" dur="13">
                                          <p:stCondLst>
                                            <p:cond delay="325"/>
                                          </p:stCondLst>
                                        </p:cTn>
                                        <p:tgtEl>
                                          <p:spTgt spid="8"/>
                                        </p:tgtEl>
                                      </p:cBhvr>
                                      <p:to x="100000" y="60000"/>
                                    </p:animScale>
                                    <p:animScale>
                                      <p:cBhvr>
                                        <p:cTn id="68" dur="83" decel="50000">
                                          <p:stCondLst>
                                            <p:cond delay="338"/>
                                          </p:stCondLst>
                                        </p:cTn>
                                        <p:tgtEl>
                                          <p:spTgt spid="8"/>
                                        </p:tgtEl>
                                      </p:cBhvr>
                                      <p:to x="100000" y="100000"/>
                                    </p:animScale>
                                    <p:animScale>
                                      <p:cBhvr>
                                        <p:cTn id="69" dur="13">
                                          <p:stCondLst>
                                            <p:cond delay="656"/>
                                          </p:stCondLst>
                                        </p:cTn>
                                        <p:tgtEl>
                                          <p:spTgt spid="8"/>
                                        </p:tgtEl>
                                      </p:cBhvr>
                                      <p:to x="100000" y="80000"/>
                                    </p:animScale>
                                    <p:animScale>
                                      <p:cBhvr>
                                        <p:cTn id="70" dur="83" decel="50000">
                                          <p:stCondLst>
                                            <p:cond delay="669"/>
                                          </p:stCondLst>
                                        </p:cTn>
                                        <p:tgtEl>
                                          <p:spTgt spid="8"/>
                                        </p:tgtEl>
                                      </p:cBhvr>
                                      <p:to x="100000" y="100000"/>
                                    </p:animScale>
                                    <p:animScale>
                                      <p:cBhvr>
                                        <p:cTn id="71" dur="13">
                                          <p:stCondLst>
                                            <p:cond delay="821"/>
                                          </p:stCondLst>
                                        </p:cTn>
                                        <p:tgtEl>
                                          <p:spTgt spid="8"/>
                                        </p:tgtEl>
                                      </p:cBhvr>
                                      <p:to x="100000" y="90000"/>
                                    </p:animScale>
                                    <p:animScale>
                                      <p:cBhvr>
                                        <p:cTn id="72" dur="83" decel="50000">
                                          <p:stCondLst>
                                            <p:cond delay="834"/>
                                          </p:stCondLst>
                                        </p:cTn>
                                        <p:tgtEl>
                                          <p:spTgt spid="8"/>
                                        </p:tgtEl>
                                      </p:cBhvr>
                                      <p:to x="100000" y="100000"/>
                                    </p:animScale>
                                    <p:animScale>
                                      <p:cBhvr>
                                        <p:cTn id="73" dur="13">
                                          <p:stCondLst>
                                            <p:cond delay="904"/>
                                          </p:stCondLst>
                                        </p:cTn>
                                        <p:tgtEl>
                                          <p:spTgt spid="8"/>
                                        </p:tgtEl>
                                      </p:cBhvr>
                                      <p:to x="100000" y="95000"/>
                                    </p:animScale>
                                    <p:animScale>
                                      <p:cBhvr>
                                        <p:cTn id="74" dur="83" decel="50000">
                                          <p:stCondLst>
                                            <p:cond delay="917"/>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290">
                                          <p:stCondLst>
                                            <p:cond delay="0"/>
                                          </p:stCondLst>
                                        </p:cTn>
                                        <p:tgtEl>
                                          <p:spTgt spid="24"/>
                                        </p:tgtEl>
                                      </p:cBhvr>
                                    </p:animEffect>
                                    <p:anim calcmode="lin" valueType="num">
                                      <p:cBhvr>
                                        <p:cTn id="8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85" dur="13">
                                          <p:stCondLst>
                                            <p:cond delay="325"/>
                                          </p:stCondLst>
                                        </p:cTn>
                                        <p:tgtEl>
                                          <p:spTgt spid="24"/>
                                        </p:tgtEl>
                                      </p:cBhvr>
                                      <p:to x="100000" y="60000"/>
                                    </p:animScale>
                                    <p:animScale>
                                      <p:cBhvr>
                                        <p:cTn id="86" dur="83" decel="50000">
                                          <p:stCondLst>
                                            <p:cond delay="338"/>
                                          </p:stCondLst>
                                        </p:cTn>
                                        <p:tgtEl>
                                          <p:spTgt spid="24"/>
                                        </p:tgtEl>
                                      </p:cBhvr>
                                      <p:to x="100000" y="100000"/>
                                    </p:animScale>
                                    <p:animScale>
                                      <p:cBhvr>
                                        <p:cTn id="87" dur="13">
                                          <p:stCondLst>
                                            <p:cond delay="656"/>
                                          </p:stCondLst>
                                        </p:cTn>
                                        <p:tgtEl>
                                          <p:spTgt spid="24"/>
                                        </p:tgtEl>
                                      </p:cBhvr>
                                      <p:to x="100000" y="80000"/>
                                    </p:animScale>
                                    <p:animScale>
                                      <p:cBhvr>
                                        <p:cTn id="88" dur="83" decel="50000">
                                          <p:stCondLst>
                                            <p:cond delay="669"/>
                                          </p:stCondLst>
                                        </p:cTn>
                                        <p:tgtEl>
                                          <p:spTgt spid="24"/>
                                        </p:tgtEl>
                                      </p:cBhvr>
                                      <p:to x="100000" y="100000"/>
                                    </p:animScale>
                                    <p:animScale>
                                      <p:cBhvr>
                                        <p:cTn id="89" dur="13">
                                          <p:stCondLst>
                                            <p:cond delay="821"/>
                                          </p:stCondLst>
                                        </p:cTn>
                                        <p:tgtEl>
                                          <p:spTgt spid="24"/>
                                        </p:tgtEl>
                                      </p:cBhvr>
                                      <p:to x="100000" y="90000"/>
                                    </p:animScale>
                                    <p:animScale>
                                      <p:cBhvr>
                                        <p:cTn id="90" dur="83" decel="50000">
                                          <p:stCondLst>
                                            <p:cond delay="834"/>
                                          </p:stCondLst>
                                        </p:cTn>
                                        <p:tgtEl>
                                          <p:spTgt spid="24"/>
                                        </p:tgtEl>
                                      </p:cBhvr>
                                      <p:to x="100000" y="100000"/>
                                    </p:animScale>
                                    <p:animScale>
                                      <p:cBhvr>
                                        <p:cTn id="91" dur="13">
                                          <p:stCondLst>
                                            <p:cond delay="904"/>
                                          </p:stCondLst>
                                        </p:cTn>
                                        <p:tgtEl>
                                          <p:spTgt spid="24"/>
                                        </p:tgtEl>
                                      </p:cBhvr>
                                      <p:to x="100000" y="95000"/>
                                    </p:animScale>
                                    <p:animScale>
                                      <p:cBhvr>
                                        <p:cTn id="92" dur="83" decel="50000">
                                          <p:stCondLst>
                                            <p:cond delay="917"/>
                                          </p:stCondLst>
                                        </p:cTn>
                                        <p:tgtEl>
                                          <p:spTgt spid="24"/>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290">
                                          <p:stCondLst>
                                            <p:cond delay="0"/>
                                          </p:stCondLst>
                                        </p:cTn>
                                        <p:tgtEl>
                                          <p:spTgt spid="27"/>
                                        </p:tgtEl>
                                      </p:cBhvr>
                                    </p:animEffect>
                                    <p:anim calcmode="lin" valueType="num">
                                      <p:cBhvr>
                                        <p:cTn id="98"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03" dur="13">
                                          <p:stCondLst>
                                            <p:cond delay="325"/>
                                          </p:stCondLst>
                                        </p:cTn>
                                        <p:tgtEl>
                                          <p:spTgt spid="27"/>
                                        </p:tgtEl>
                                      </p:cBhvr>
                                      <p:to x="100000" y="60000"/>
                                    </p:animScale>
                                    <p:animScale>
                                      <p:cBhvr>
                                        <p:cTn id="104" dur="83" decel="50000">
                                          <p:stCondLst>
                                            <p:cond delay="338"/>
                                          </p:stCondLst>
                                        </p:cTn>
                                        <p:tgtEl>
                                          <p:spTgt spid="27"/>
                                        </p:tgtEl>
                                      </p:cBhvr>
                                      <p:to x="100000" y="100000"/>
                                    </p:animScale>
                                    <p:animScale>
                                      <p:cBhvr>
                                        <p:cTn id="105" dur="13">
                                          <p:stCondLst>
                                            <p:cond delay="656"/>
                                          </p:stCondLst>
                                        </p:cTn>
                                        <p:tgtEl>
                                          <p:spTgt spid="27"/>
                                        </p:tgtEl>
                                      </p:cBhvr>
                                      <p:to x="100000" y="80000"/>
                                    </p:animScale>
                                    <p:animScale>
                                      <p:cBhvr>
                                        <p:cTn id="106" dur="83" decel="50000">
                                          <p:stCondLst>
                                            <p:cond delay="669"/>
                                          </p:stCondLst>
                                        </p:cTn>
                                        <p:tgtEl>
                                          <p:spTgt spid="27"/>
                                        </p:tgtEl>
                                      </p:cBhvr>
                                      <p:to x="100000" y="100000"/>
                                    </p:animScale>
                                    <p:animScale>
                                      <p:cBhvr>
                                        <p:cTn id="107" dur="13">
                                          <p:stCondLst>
                                            <p:cond delay="821"/>
                                          </p:stCondLst>
                                        </p:cTn>
                                        <p:tgtEl>
                                          <p:spTgt spid="27"/>
                                        </p:tgtEl>
                                      </p:cBhvr>
                                      <p:to x="100000" y="90000"/>
                                    </p:animScale>
                                    <p:animScale>
                                      <p:cBhvr>
                                        <p:cTn id="108" dur="83" decel="50000">
                                          <p:stCondLst>
                                            <p:cond delay="834"/>
                                          </p:stCondLst>
                                        </p:cTn>
                                        <p:tgtEl>
                                          <p:spTgt spid="27"/>
                                        </p:tgtEl>
                                      </p:cBhvr>
                                      <p:to x="100000" y="100000"/>
                                    </p:animScale>
                                    <p:animScale>
                                      <p:cBhvr>
                                        <p:cTn id="109" dur="13">
                                          <p:stCondLst>
                                            <p:cond delay="904"/>
                                          </p:stCondLst>
                                        </p:cTn>
                                        <p:tgtEl>
                                          <p:spTgt spid="27"/>
                                        </p:tgtEl>
                                      </p:cBhvr>
                                      <p:to x="100000" y="95000"/>
                                    </p:animScale>
                                    <p:animScale>
                                      <p:cBhvr>
                                        <p:cTn id="110" dur="83" decel="50000">
                                          <p:stCondLst>
                                            <p:cond delay="917"/>
                                          </p:stCondLst>
                                        </p:cTn>
                                        <p:tgtEl>
                                          <p:spTgt spid="27"/>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290">
                                          <p:stCondLst>
                                            <p:cond delay="0"/>
                                          </p:stCondLst>
                                        </p:cTn>
                                        <p:tgtEl>
                                          <p:spTgt spid="11"/>
                                        </p:tgtEl>
                                      </p:cBhvr>
                                    </p:animEffect>
                                    <p:anim calcmode="lin" valueType="num">
                                      <p:cBhvr>
                                        <p:cTn id="11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21" dur="13">
                                          <p:stCondLst>
                                            <p:cond delay="325"/>
                                          </p:stCondLst>
                                        </p:cTn>
                                        <p:tgtEl>
                                          <p:spTgt spid="11"/>
                                        </p:tgtEl>
                                      </p:cBhvr>
                                      <p:to x="100000" y="60000"/>
                                    </p:animScale>
                                    <p:animScale>
                                      <p:cBhvr>
                                        <p:cTn id="122" dur="83" decel="50000">
                                          <p:stCondLst>
                                            <p:cond delay="338"/>
                                          </p:stCondLst>
                                        </p:cTn>
                                        <p:tgtEl>
                                          <p:spTgt spid="11"/>
                                        </p:tgtEl>
                                      </p:cBhvr>
                                      <p:to x="100000" y="100000"/>
                                    </p:animScale>
                                    <p:animScale>
                                      <p:cBhvr>
                                        <p:cTn id="123" dur="13">
                                          <p:stCondLst>
                                            <p:cond delay="656"/>
                                          </p:stCondLst>
                                        </p:cTn>
                                        <p:tgtEl>
                                          <p:spTgt spid="11"/>
                                        </p:tgtEl>
                                      </p:cBhvr>
                                      <p:to x="100000" y="80000"/>
                                    </p:animScale>
                                    <p:animScale>
                                      <p:cBhvr>
                                        <p:cTn id="124" dur="83" decel="50000">
                                          <p:stCondLst>
                                            <p:cond delay="669"/>
                                          </p:stCondLst>
                                        </p:cTn>
                                        <p:tgtEl>
                                          <p:spTgt spid="11"/>
                                        </p:tgtEl>
                                      </p:cBhvr>
                                      <p:to x="100000" y="100000"/>
                                    </p:animScale>
                                    <p:animScale>
                                      <p:cBhvr>
                                        <p:cTn id="125" dur="13">
                                          <p:stCondLst>
                                            <p:cond delay="821"/>
                                          </p:stCondLst>
                                        </p:cTn>
                                        <p:tgtEl>
                                          <p:spTgt spid="11"/>
                                        </p:tgtEl>
                                      </p:cBhvr>
                                      <p:to x="100000" y="90000"/>
                                    </p:animScale>
                                    <p:animScale>
                                      <p:cBhvr>
                                        <p:cTn id="126" dur="83" decel="50000">
                                          <p:stCondLst>
                                            <p:cond delay="834"/>
                                          </p:stCondLst>
                                        </p:cTn>
                                        <p:tgtEl>
                                          <p:spTgt spid="11"/>
                                        </p:tgtEl>
                                      </p:cBhvr>
                                      <p:to x="100000" y="100000"/>
                                    </p:animScale>
                                    <p:animScale>
                                      <p:cBhvr>
                                        <p:cTn id="127" dur="13">
                                          <p:stCondLst>
                                            <p:cond delay="904"/>
                                          </p:stCondLst>
                                        </p:cTn>
                                        <p:tgtEl>
                                          <p:spTgt spid="11"/>
                                        </p:tgtEl>
                                      </p:cBhvr>
                                      <p:to x="100000" y="95000"/>
                                    </p:animScale>
                                    <p:animScale>
                                      <p:cBhvr>
                                        <p:cTn id="128" dur="83" decel="50000">
                                          <p:stCondLst>
                                            <p:cond delay="917"/>
                                          </p:stCondLst>
                                        </p:cTn>
                                        <p:tgtEl>
                                          <p:spTgt spid="11"/>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290">
                                          <p:stCondLst>
                                            <p:cond delay="0"/>
                                          </p:stCondLst>
                                        </p:cTn>
                                        <p:tgtEl>
                                          <p:spTgt spid="30"/>
                                        </p:tgtEl>
                                      </p:cBhvr>
                                    </p:animEffect>
                                    <p:anim calcmode="lin" valueType="num">
                                      <p:cBhvr>
                                        <p:cTn id="13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3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3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39" dur="13">
                                          <p:stCondLst>
                                            <p:cond delay="325"/>
                                          </p:stCondLst>
                                        </p:cTn>
                                        <p:tgtEl>
                                          <p:spTgt spid="30"/>
                                        </p:tgtEl>
                                      </p:cBhvr>
                                      <p:to x="100000" y="60000"/>
                                    </p:animScale>
                                    <p:animScale>
                                      <p:cBhvr>
                                        <p:cTn id="140" dur="83" decel="50000">
                                          <p:stCondLst>
                                            <p:cond delay="338"/>
                                          </p:stCondLst>
                                        </p:cTn>
                                        <p:tgtEl>
                                          <p:spTgt spid="30"/>
                                        </p:tgtEl>
                                      </p:cBhvr>
                                      <p:to x="100000" y="100000"/>
                                    </p:animScale>
                                    <p:animScale>
                                      <p:cBhvr>
                                        <p:cTn id="141" dur="13">
                                          <p:stCondLst>
                                            <p:cond delay="656"/>
                                          </p:stCondLst>
                                        </p:cTn>
                                        <p:tgtEl>
                                          <p:spTgt spid="30"/>
                                        </p:tgtEl>
                                      </p:cBhvr>
                                      <p:to x="100000" y="80000"/>
                                    </p:animScale>
                                    <p:animScale>
                                      <p:cBhvr>
                                        <p:cTn id="142" dur="83" decel="50000">
                                          <p:stCondLst>
                                            <p:cond delay="669"/>
                                          </p:stCondLst>
                                        </p:cTn>
                                        <p:tgtEl>
                                          <p:spTgt spid="30"/>
                                        </p:tgtEl>
                                      </p:cBhvr>
                                      <p:to x="100000" y="100000"/>
                                    </p:animScale>
                                    <p:animScale>
                                      <p:cBhvr>
                                        <p:cTn id="143" dur="13">
                                          <p:stCondLst>
                                            <p:cond delay="821"/>
                                          </p:stCondLst>
                                        </p:cTn>
                                        <p:tgtEl>
                                          <p:spTgt spid="30"/>
                                        </p:tgtEl>
                                      </p:cBhvr>
                                      <p:to x="100000" y="90000"/>
                                    </p:animScale>
                                    <p:animScale>
                                      <p:cBhvr>
                                        <p:cTn id="144" dur="83" decel="50000">
                                          <p:stCondLst>
                                            <p:cond delay="834"/>
                                          </p:stCondLst>
                                        </p:cTn>
                                        <p:tgtEl>
                                          <p:spTgt spid="30"/>
                                        </p:tgtEl>
                                      </p:cBhvr>
                                      <p:to x="100000" y="100000"/>
                                    </p:animScale>
                                    <p:animScale>
                                      <p:cBhvr>
                                        <p:cTn id="145" dur="13">
                                          <p:stCondLst>
                                            <p:cond delay="904"/>
                                          </p:stCondLst>
                                        </p:cTn>
                                        <p:tgtEl>
                                          <p:spTgt spid="30"/>
                                        </p:tgtEl>
                                      </p:cBhvr>
                                      <p:to x="100000" y="95000"/>
                                    </p:animScale>
                                    <p:animScale>
                                      <p:cBhvr>
                                        <p:cTn id="146" dur="83" decel="50000">
                                          <p:stCondLst>
                                            <p:cond delay="917"/>
                                          </p:stCondLst>
                                        </p:cTn>
                                        <p:tgtEl>
                                          <p:spTgt spid="30"/>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290">
                                          <p:stCondLst>
                                            <p:cond delay="0"/>
                                          </p:stCondLst>
                                        </p:cTn>
                                        <p:tgtEl>
                                          <p:spTgt spid="33"/>
                                        </p:tgtEl>
                                      </p:cBhvr>
                                    </p:animEffect>
                                    <p:anim calcmode="lin" valueType="num">
                                      <p:cBhvr>
                                        <p:cTn id="152"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157" dur="13">
                                          <p:stCondLst>
                                            <p:cond delay="325"/>
                                          </p:stCondLst>
                                        </p:cTn>
                                        <p:tgtEl>
                                          <p:spTgt spid="33"/>
                                        </p:tgtEl>
                                      </p:cBhvr>
                                      <p:to x="100000" y="60000"/>
                                    </p:animScale>
                                    <p:animScale>
                                      <p:cBhvr>
                                        <p:cTn id="158" dur="83" decel="50000">
                                          <p:stCondLst>
                                            <p:cond delay="338"/>
                                          </p:stCondLst>
                                        </p:cTn>
                                        <p:tgtEl>
                                          <p:spTgt spid="33"/>
                                        </p:tgtEl>
                                      </p:cBhvr>
                                      <p:to x="100000" y="100000"/>
                                    </p:animScale>
                                    <p:animScale>
                                      <p:cBhvr>
                                        <p:cTn id="159" dur="13">
                                          <p:stCondLst>
                                            <p:cond delay="656"/>
                                          </p:stCondLst>
                                        </p:cTn>
                                        <p:tgtEl>
                                          <p:spTgt spid="33"/>
                                        </p:tgtEl>
                                      </p:cBhvr>
                                      <p:to x="100000" y="80000"/>
                                    </p:animScale>
                                    <p:animScale>
                                      <p:cBhvr>
                                        <p:cTn id="160" dur="83" decel="50000">
                                          <p:stCondLst>
                                            <p:cond delay="669"/>
                                          </p:stCondLst>
                                        </p:cTn>
                                        <p:tgtEl>
                                          <p:spTgt spid="33"/>
                                        </p:tgtEl>
                                      </p:cBhvr>
                                      <p:to x="100000" y="100000"/>
                                    </p:animScale>
                                    <p:animScale>
                                      <p:cBhvr>
                                        <p:cTn id="161" dur="13">
                                          <p:stCondLst>
                                            <p:cond delay="821"/>
                                          </p:stCondLst>
                                        </p:cTn>
                                        <p:tgtEl>
                                          <p:spTgt spid="33"/>
                                        </p:tgtEl>
                                      </p:cBhvr>
                                      <p:to x="100000" y="90000"/>
                                    </p:animScale>
                                    <p:animScale>
                                      <p:cBhvr>
                                        <p:cTn id="162" dur="83" decel="50000">
                                          <p:stCondLst>
                                            <p:cond delay="834"/>
                                          </p:stCondLst>
                                        </p:cTn>
                                        <p:tgtEl>
                                          <p:spTgt spid="33"/>
                                        </p:tgtEl>
                                      </p:cBhvr>
                                      <p:to x="100000" y="100000"/>
                                    </p:animScale>
                                    <p:animScale>
                                      <p:cBhvr>
                                        <p:cTn id="163" dur="13">
                                          <p:stCondLst>
                                            <p:cond delay="904"/>
                                          </p:stCondLst>
                                        </p:cTn>
                                        <p:tgtEl>
                                          <p:spTgt spid="33"/>
                                        </p:tgtEl>
                                      </p:cBhvr>
                                      <p:to x="100000" y="95000"/>
                                    </p:animScale>
                                    <p:animScale>
                                      <p:cBhvr>
                                        <p:cTn id="164" dur="83" decel="50000">
                                          <p:stCondLst>
                                            <p:cond delay="917"/>
                                          </p:stCondLst>
                                        </p:cTn>
                                        <p:tgtEl>
                                          <p:spTgt spid="3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wipe(down)">
                                      <p:cBhvr>
                                        <p:cTn id="169" dur="290">
                                          <p:stCondLst>
                                            <p:cond delay="0"/>
                                          </p:stCondLst>
                                        </p:cTn>
                                        <p:tgtEl>
                                          <p:spTgt spid="14"/>
                                        </p:tgtEl>
                                      </p:cBhvr>
                                    </p:animEffect>
                                    <p:anim calcmode="lin" valueType="num">
                                      <p:cBhvr>
                                        <p:cTn id="17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7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7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5" dur="13">
                                          <p:stCondLst>
                                            <p:cond delay="325"/>
                                          </p:stCondLst>
                                        </p:cTn>
                                        <p:tgtEl>
                                          <p:spTgt spid="14"/>
                                        </p:tgtEl>
                                      </p:cBhvr>
                                      <p:to x="100000" y="60000"/>
                                    </p:animScale>
                                    <p:animScale>
                                      <p:cBhvr>
                                        <p:cTn id="176" dur="83" decel="50000">
                                          <p:stCondLst>
                                            <p:cond delay="338"/>
                                          </p:stCondLst>
                                        </p:cTn>
                                        <p:tgtEl>
                                          <p:spTgt spid="14"/>
                                        </p:tgtEl>
                                      </p:cBhvr>
                                      <p:to x="100000" y="100000"/>
                                    </p:animScale>
                                    <p:animScale>
                                      <p:cBhvr>
                                        <p:cTn id="177" dur="13">
                                          <p:stCondLst>
                                            <p:cond delay="656"/>
                                          </p:stCondLst>
                                        </p:cTn>
                                        <p:tgtEl>
                                          <p:spTgt spid="14"/>
                                        </p:tgtEl>
                                      </p:cBhvr>
                                      <p:to x="100000" y="80000"/>
                                    </p:animScale>
                                    <p:animScale>
                                      <p:cBhvr>
                                        <p:cTn id="178" dur="83" decel="50000">
                                          <p:stCondLst>
                                            <p:cond delay="669"/>
                                          </p:stCondLst>
                                        </p:cTn>
                                        <p:tgtEl>
                                          <p:spTgt spid="14"/>
                                        </p:tgtEl>
                                      </p:cBhvr>
                                      <p:to x="100000" y="100000"/>
                                    </p:animScale>
                                    <p:animScale>
                                      <p:cBhvr>
                                        <p:cTn id="179" dur="13">
                                          <p:stCondLst>
                                            <p:cond delay="821"/>
                                          </p:stCondLst>
                                        </p:cTn>
                                        <p:tgtEl>
                                          <p:spTgt spid="14"/>
                                        </p:tgtEl>
                                      </p:cBhvr>
                                      <p:to x="100000" y="90000"/>
                                    </p:animScale>
                                    <p:animScale>
                                      <p:cBhvr>
                                        <p:cTn id="180" dur="83" decel="50000">
                                          <p:stCondLst>
                                            <p:cond delay="834"/>
                                          </p:stCondLst>
                                        </p:cTn>
                                        <p:tgtEl>
                                          <p:spTgt spid="14"/>
                                        </p:tgtEl>
                                      </p:cBhvr>
                                      <p:to x="100000" y="100000"/>
                                    </p:animScale>
                                    <p:animScale>
                                      <p:cBhvr>
                                        <p:cTn id="181" dur="13">
                                          <p:stCondLst>
                                            <p:cond delay="904"/>
                                          </p:stCondLst>
                                        </p:cTn>
                                        <p:tgtEl>
                                          <p:spTgt spid="14"/>
                                        </p:tgtEl>
                                      </p:cBhvr>
                                      <p:to x="100000" y="95000"/>
                                    </p:animScale>
                                    <p:animScale>
                                      <p:cBhvr>
                                        <p:cTn id="182"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1 أنا هو الرجل الذي رأى مذلة بقضيب سخطه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 قادني و سيرني في الظلام و لا نور</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3 حقاً إنه يعود و يرد علي يده اليوم كله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3: 1-3)</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5399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4 أبلى لحمي و جلدي كسر عظامي</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5 بنى علي و أحاطني بعلقم و مشقة</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6 أسكنني في ظلمات كموتى القدم</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3: 4-6)</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616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7 سيج علي فلا أستطيع الخروج ثقل سلسلتي</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8 أيضاً حين أصرخ و أستغيث يصد صلاتي</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9 سيج طرقي بحجارة منحوتة قلب سبلي</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3: 7-9)</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6891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680821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19 ذكر مذلتي و تيهاني أفسنتين و علقم</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20 ذكراً تذكر نفسي و تنحني فيّ</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21 أردد هذا في قلبي من أجل ذلك أرجو</a:t>
            </a:r>
            <a:br>
              <a:rPr lang="en-SG"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22 إنه من إحسانات الرب أننا لم نفن لأن مراحمه لا تزول</a:t>
            </a:r>
            <a:b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23 هي جديدة في كل صباح كثيرة أمانتك</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SG"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24 نصيبي هو الرب قالت نفسي من أجل ذلك أرجوه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SG"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SG"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3: 19-24</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4952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8640"/>
            <a:ext cx="9144000" cy="626469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25 طيب هو الرب للذين يترجونه للنفس التي تطلبه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26 جيد أن ينتظر الإنسان و يتوقع بسكوت خلاص الرب</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27 جيد للرجل أن يحمل النير في صباه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28 يجلس وحده و يسكت لأنه قد وضعه عليه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29 يجعل في التراب فمه لعله يوجد رجاء</a:t>
            </a:r>
            <a:br>
              <a:rPr lang="en-SG"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3: 25-29</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818951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sunrise over Haiti.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Title 3"/>
          <p:cNvSpPr>
            <a:spLocks noGrp="1"/>
          </p:cNvSpPr>
          <p:nvPr>
            <p:ph type="title" idx="4294967295"/>
          </p:nvPr>
        </p:nvSpPr>
        <p:spPr>
          <a:xfrm>
            <a:off x="683568" y="2255520"/>
            <a:ext cx="7772400" cy="311779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6000" b="1" kern="120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عظيمة</a:t>
            </a:r>
            <a:br>
              <a:rPr lang="ar-JO" sz="6000" b="1" kern="120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kern="120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أمانتك</a:t>
            </a:r>
            <a:br>
              <a:rPr lang="en-US" sz="6000" b="1" kern="120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br>
            <a:r>
              <a:rPr lang="en-US" sz="6000" b="1" kern="120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a:t>
            </a:r>
            <a:r>
              <a:rPr lang="ar-JO" sz="6000" b="1" kern="120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مراثي 3: 22-23</a:t>
            </a:r>
            <a:r>
              <a:rPr lang="en-US" sz="6000" b="1" kern="120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4" name="01 Great Is Thy Faithfulness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3928" y="5496520"/>
            <a:ext cx="812800" cy="812800"/>
          </a:xfrm>
          <a:prstGeom prst="rect">
            <a:avLst/>
          </a:prstGeom>
        </p:spPr>
      </p:pic>
    </p:spTree>
    <p:extLst>
      <p:ext uri="{BB962C8B-B14F-4D97-AF65-F5344CB8AC3E}">
        <p14:creationId xmlns:p14="http://schemas.microsoft.com/office/powerpoint/2010/main" val="404695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2/6</a:t>
            </a:r>
          </a:p>
        </p:txBody>
      </p:sp>
      <p:pic>
        <p:nvPicPr>
          <p:cNvPr id="148482" name="Picture 3"/>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 Box 4"/>
          <p:cNvSpPr txBox="1">
            <a:spLocks noChangeArrowheads="1"/>
          </p:cNvSpPr>
          <p:nvPr/>
        </p:nvSpPr>
        <p:spPr bwMode="auto">
          <a:xfrm>
            <a:off x="2489879" y="330200"/>
            <a:ext cx="4094391" cy="600164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عظيمة أمانتك! </a:t>
            </a:r>
          </a:p>
          <a:p>
            <a:r>
              <a:rPr lang="ar-JO" dirty="0"/>
              <a:t>عظيمة أمانتك! </a:t>
            </a:r>
          </a:p>
          <a:p>
            <a:r>
              <a:rPr lang="ar-JO" dirty="0"/>
              <a:t>صباح تلو صباح  </a:t>
            </a:r>
          </a:p>
          <a:p>
            <a:r>
              <a:rPr lang="ar-JO" dirty="0"/>
              <a:t>أرى رحمة جديدة ! </a:t>
            </a:r>
          </a:p>
          <a:p>
            <a:r>
              <a:rPr lang="ar-JO" dirty="0"/>
              <a:t>كل ما أحتاجه </a:t>
            </a:r>
          </a:p>
          <a:p>
            <a:r>
              <a:rPr lang="ar-JO" dirty="0"/>
              <a:t>قدمت يدك. </a:t>
            </a:r>
          </a:p>
          <a:p>
            <a:r>
              <a:rPr lang="ar-JO" dirty="0"/>
              <a:t>عظيمة أمانتك، </a:t>
            </a:r>
          </a:p>
          <a:p>
            <a:r>
              <a:rPr lang="ar-JO" dirty="0"/>
              <a:t>يا رب لي!</a:t>
            </a:r>
            <a:endParaRPr lang="en-US" dirty="0"/>
          </a:p>
        </p:txBody>
      </p:sp>
    </p:spTree>
    <p:extLst>
      <p:ext uri="{BB962C8B-B14F-4D97-AF65-F5344CB8AC3E}">
        <p14:creationId xmlns:p14="http://schemas.microsoft.com/office/powerpoint/2010/main" val="265407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3/6</a:t>
            </a:r>
          </a:p>
        </p:txBody>
      </p:sp>
      <p:pic>
        <p:nvPicPr>
          <p:cNvPr id="149506" name="Picture 3" descr="Landscape 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 Box 4"/>
          <p:cNvSpPr txBox="1">
            <a:spLocks noChangeArrowheads="1"/>
          </p:cNvSpPr>
          <p:nvPr/>
        </p:nvSpPr>
        <p:spPr bwMode="auto">
          <a:xfrm>
            <a:off x="2335909" y="928688"/>
            <a:ext cx="4583306" cy="550920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الصيف و الشتاء </a:t>
            </a:r>
          </a:p>
          <a:p>
            <a:r>
              <a:rPr lang="ar-JO" dirty="0"/>
              <a:t>والربيع والحصاد ، </a:t>
            </a:r>
          </a:p>
          <a:p>
            <a:r>
              <a:rPr lang="ar-JO" dirty="0"/>
              <a:t>الشمس والقمر والنجوم </a:t>
            </a:r>
          </a:p>
          <a:p>
            <a:r>
              <a:rPr lang="ar-JO" dirty="0"/>
              <a:t>في دوراتهم أعلاه </a:t>
            </a:r>
          </a:p>
          <a:p>
            <a:r>
              <a:rPr lang="ar-JO" dirty="0"/>
              <a:t>انضم إلى كل الطبيعة </a:t>
            </a:r>
          </a:p>
          <a:p>
            <a:r>
              <a:rPr lang="ar-JO" dirty="0"/>
              <a:t>في الشهادة المتنوعة </a:t>
            </a:r>
          </a:p>
          <a:p>
            <a:r>
              <a:rPr lang="ar-JO" dirty="0"/>
              <a:t>إلى إخلاصك الكبير </a:t>
            </a:r>
          </a:p>
          <a:p>
            <a:r>
              <a:rPr lang="ar-JO" dirty="0"/>
              <a:t>ورحمتك ومحبتك</a:t>
            </a:r>
            <a:endParaRPr lang="en-US" dirty="0"/>
          </a:p>
        </p:txBody>
      </p:sp>
    </p:spTree>
    <p:extLst>
      <p:ext uri="{BB962C8B-B14F-4D97-AF65-F5344CB8AC3E}">
        <p14:creationId xmlns:p14="http://schemas.microsoft.com/office/powerpoint/2010/main" val="901158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4/6</a:t>
            </a:r>
          </a:p>
        </p:txBody>
      </p:sp>
      <p:pic>
        <p:nvPicPr>
          <p:cNvPr id="150530" name="Picture 3" descr="5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2653386" y="482600"/>
            <a:ext cx="3767378" cy="550920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عظيمة أمانتك! </a:t>
            </a:r>
          </a:p>
          <a:p>
            <a:r>
              <a:rPr lang="ar-JO" dirty="0"/>
              <a:t>عظيمة أمانتك! </a:t>
            </a:r>
          </a:p>
          <a:p>
            <a:r>
              <a:rPr lang="ar-JO" dirty="0"/>
              <a:t>صباح تلو صباح  </a:t>
            </a:r>
          </a:p>
          <a:p>
            <a:r>
              <a:rPr lang="ar-JO" dirty="0"/>
              <a:t>أرى رحمة جديدة ! </a:t>
            </a:r>
          </a:p>
          <a:p>
            <a:r>
              <a:rPr lang="ar-JO" dirty="0"/>
              <a:t>كل ما أحتاجه </a:t>
            </a:r>
          </a:p>
          <a:p>
            <a:r>
              <a:rPr lang="ar-JO" dirty="0"/>
              <a:t>قدمت يدك. </a:t>
            </a:r>
          </a:p>
          <a:p>
            <a:r>
              <a:rPr lang="ar-JO" dirty="0"/>
              <a:t>عظيمة أمانتك، </a:t>
            </a:r>
          </a:p>
          <a:p>
            <a:r>
              <a:rPr lang="ar-JO" dirty="0"/>
              <a:t>يا رب لي!</a:t>
            </a:r>
            <a:endParaRPr lang="en-US" dirty="0"/>
          </a:p>
        </p:txBody>
      </p:sp>
    </p:spTree>
    <p:extLst>
      <p:ext uri="{BB962C8B-B14F-4D97-AF65-F5344CB8AC3E}">
        <p14:creationId xmlns:p14="http://schemas.microsoft.com/office/powerpoint/2010/main" val="216771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oes evil exist?">
            <a:extLst>
              <a:ext uri="{FF2B5EF4-FFF2-40B4-BE49-F238E27FC236}">
                <a16:creationId xmlns:a16="http://schemas.microsoft.com/office/drawing/2014/main" id="{A7DE3458-9259-7E4B-9F4C-65BB0B4C2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10"/>
          <a:stretch/>
        </p:blipFill>
        <p:spPr bwMode="auto">
          <a:xfrm>
            <a:off x="4170556" y="855663"/>
            <a:ext cx="4973444"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04"/>
            <a:ext cx="4192860" cy="6779941"/>
          </a:xfrm>
          <a:solidFill>
            <a:schemeClr val="tx1"/>
          </a:solidFill>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الشر</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موجود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4586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5/6</a:t>
            </a:r>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1925740" y="1676400"/>
            <a:ext cx="5362366" cy="483209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الغفران عن الخطيئة </a:t>
            </a:r>
          </a:p>
          <a:p>
            <a:r>
              <a:rPr lang="ar-JO" dirty="0"/>
              <a:t>والسلام الباقي. </a:t>
            </a:r>
          </a:p>
          <a:p>
            <a:r>
              <a:rPr lang="ar-JO" dirty="0"/>
              <a:t>حضورك العزيز </a:t>
            </a:r>
          </a:p>
          <a:p>
            <a:r>
              <a:rPr lang="ar-JO" dirty="0"/>
              <a:t>للتعبير عن الفرح والتوجيه. </a:t>
            </a:r>
          </a:p>
          <a:p>
            <a:r>
              <a:rPr lang="ar-JO" dirty="0"/>
              <a:t>و القوة لهذا اليوم </a:t>
            </a:r>
          </a:p>
          <a:p>
            <a:r>
              <a:rPr lang="ar-JO" dirty="0"/>
              <a:t>وأمل مشرق للغد. </a:t>
            </a:r>
          </a:p>
          <a:p>
            <a:r>
              <a:rPr lang="ar-JO" dirty="0"/>
              <a:t>اللهم امين مع عشرة آلاف</a:t>
            </a:r>
            <a:endParaRPr lang="en-US" dirty="0"/>
          </a:p>
        </p:txBody>
      </p:sp>
    </p:spTree>
    <p:extLst>
      <p:ext uri="{BB962C8B-B14F-4D97-AF65-F5344CB8AC3E}">
        <p14:creationId xmlns:p14="http://schemas.microsoft.com/office/powerpoint/2010/main" val="399564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6/6</a:t>
            </a:r>
          </a:p>
        </p:txBody>
      </p:sp>
      <p:pic>
        <p:nvPicPr>
          <p:cNvPr id="152578"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2723236" y="457200"/>
            <a:ext cx="3767378" cy="550920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عظيمة أمانتك! </a:t>
            </a:r>
          </a:p>
          <a:p>
            <a:r>
              <a:rPr lang="ar-JO" dirty="0"/>
              <a:t>عظيمة أمانتك! </a:t>
            </a:r>
          </a:p>
          <a:p>
            <a:r>
              <a:rPr lang="ar-JO" dirty="0"/>
              <a:t>صباح تلو صباح  </a:t>
            </a:r>
          </a:p>
          <a:p>
            <a:r>
              <a:rPr lang="ar-JO" dirty="0"/>
              <a:t>أرى رحمة جديدة ! </a:t>
            </a:r>
          </a:p>
          <a:p>
            <a:r>
              <a:rPr lang="ar-JO" dirty="0"/>
              <a:t>كل ما أحتاجه </a:t>
            </a:r>
          </a:p>
          <a:p>
            <a:r>
              <a:rPr lang="ar-JO" dirty="0"/>
              <a:t>قدمت يدك. </a:t>
            </a:r>
          </a:p>
          <a:p>
            <a:r>
              <a:rPr lang="ar-JO" dirty="0"/>
              <a:t>عظيمة أمانتك، </a:t>
            </a:r>
          </a:p>
          <a:p>
            <a:r>
              <a:rPr lang="ar-JO" dirty="0"/>
              <a:t>يا رب لي!</a:t>
            </a:r>
            <a:endParaRPr lang="en-US" dirty="0"/>
          </a:p>
        </p:txBody>
      </p:sp>
    </p:spTree>
    <p:extLst>
      <p:ext uri="{BB962C8B-B14F-4D97-AF65-F5344CB8AC3E}">
        <p14:creationId xmlns:p14="http://schemas.microsoft.com/office/powerpoint/2010/main" val="62859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بخطئك</a:t>
            </a:r>
            <a:endParaRPr lang="en-US" sz="2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43350" y="2982233"/>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أرجو</a:t>
            </a:r>
          </a:p>
          <a:p>
            <a:pPr algn="ctr"/>
            <a:r>
              <a:rPr lang="ar-JO" sz="2400" b="1" dirty="0">
                <a:solidFill>
                  <a:srgbClr val="FF0000"/>
                </a:solidFill>
                <a:latin typeface="Arial" panose="020B0604020202020204" pitchFamily="34" charset="0"/>
                <a:cs typeface="Arial" panose="020B0604020202020204" pitchFamily="34" charset="0"/>
              </a:rPr>
              <a:t>الله</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A98443-0E8F-3F43-B682-253C5647FF67}"/>
              </a:ext>
            </a:extLst>
          </p:cNvPr>
          <p:cNvSpPr txBox="1">
            <a:spLocks noChangeAspect="1"/>
          </p:cNvSpPr>
          <p:nvPr/>
        </p:nvSpPr>
        <p:spPr>
          <a:xfrm rot="21006683">
            <a:off x="907590" y="4864891"/>
            <a:ext cx="6622363"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latin typeface="Arial" panose="020B0604020202020204" pitchFamily="34" charset="0"/>
                <a:cs typeface="Arial" panose="020B0604020202020204" pitchFamily="34" charset="0"/>
              </a:rPr>
              <a:t>هل فقدت الرجاء أم انه في الله وحده ؟</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مراثي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60448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بخطئك</a:t>
            </a:r>
            <a:endParaRPr lang="en-US" sz="2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54666" y="3047147"/>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أرجو</a:t>
            </a:r>
          </a:p>
          <a:p>
            <a:pPr algn="ctr"/>
            <a:r>
              <a:rPr lang="ar-JO" sz="2400" b="1" dirty="0">
                <a:solidFill>
                  <a:srgbClr val="FF0000"/>
                </a:solidFill>
                <a:latin typeface="Arial" panose="020B0604020202020204" pitchFamily="34" charset="0"/>
                <a:cs typeface="Arial" panose="020B0604020202020204" pitchFamily="34" charset="0"/>
              </a:rPr>
              <a:t>الله</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D6C35B-1ACF-D34E-919B-2FB9F5C45D85}"/>
              </a:ext>
            </a:extLst>
          </p:cNvPr>
          <p:cNvSpPr txBox="1">
            <a:spLocks noChangeAspect="1"/>
          </p:cNvSpPr>
          <p:nvPr/>
        </p:nvSpPr>
        <p:spPr>
          <a:xfrm rot="21006683">
            <a:off x="5781393" y="3091503"/>
            <a:ext cx="147093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لا تثق</a:t>
            </a:r>
          </a:p>
          <a:p>
            <a:pPr algn="ctr"/>
            <a:r>
              <a:rPr lang="ar-JO" sz="2400" b="1" dirty="0">
                <a:solidFill>
                  <a:srgbClr val="FF0000"/>
                </a:solidFill>
                <a:latin typeface="Arial" panose="020B0604020202020204" pitchFamily="34" charset="0"/>
                <a:cs typeface="Arial" panose="020B0604020202020204" pitchFamily="34" charset="0"/>
              </a:rPr>
              <a:t>بقادتك</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كيف اكدر الذهب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تغير الإبريز الجيد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انهالت حجارة القدس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في راس كل شارع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(مرا 4: 1)</a:t>
            </a:r>
            <a:endPar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6632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954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بنو صهون الكرماء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الموزونون بالذهب النقي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كيف حسبوا اباريق خزف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عمل يدي فخاري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(مرا 4: 2)</a:t>
            </a:r>
            <a:endPar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5547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02437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بنات آوى أيضاً</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أخرجت أطباءها</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أرضعت أجراءها</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أما بنت شعبي فجافية</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كالنعام في البرية</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(مرا 4: 3)</a:t>
            </a:r>
            <a:endPar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92142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07009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b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12 لم تصدق ملوك الأرض و كل سكان المسكونة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أن العدو و المبغض يدخلان أبواب أورشليم</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 13 من أجل </a:t>
            </a:r>
            <a:r>
              <a:rPr lang="ar-JO" sz="4000" b="1" kern="12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خطايا أنبيائها و آثام كهنتها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السافكين في وسطها دم الصديقين</a:t>
            </a: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مرا 4: 12-13</a:t>
            </a: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4901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13794"/>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نفس أنوفنا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مسيح الرب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أخذ في حفرهم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الذي قلنا عنه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في ظله نعيش بين الأمم</a:t>
            </a:r>
            <a:b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مرا 4: 20</a:t>
            </a: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32010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2DE231-9E05-944B-9B9C-5E40B3240BBA}"/>
              </a:ext>
            </a:extLst>
          </p:cNvPr>
          <p:cNvGrpSpPr/>
          <p:nvPr/>
        </p:nvGrpSpPr>
        <p:grpSpPr>
          <a:xfrm>
            <a:off x="10621" y="116632"/>
            <a:ext cx="9144000" cy="4379231"/>
            <a:chOff x="10621" y="116632"/>
            <a:chExt cx="9144000" cy="4379231"/>
          </a:xfrm>
        </p:grpSpPr>
        <p:pic>
          <p:nvPicPr>
            <p:cNvPr id="2" name="Picture 1"/>
            <p:cNvPicPr>
              <a:picLocks noChangeAspect="1"/>
            </p:cNvPicPr>
            <p:nvPr/>
          </p:nvPicPr>
          <p:blipFill>
            <a:blip r:embed="rId3"/>
            <a:stretch>
              <a:fillRect/>
            </a:stretch>
          </p:blipFill>
          <p:spPr>
            <a:xfrm>
              <a:off x="10621" y="116632"/>
              <a:ext cx="9144000" cy="4379231"/>
            </a:xfrm>
            <a:prstGeom prst="rect">
              <a:avLst/>
            </a:prstGeom>
          </p:spPr>
        </p:pic>
        <p:pic>
          <p:nvPicPr>
            <p:cNvPr id="8" name="Picture 7">
              <a:extLst>
                <a:ext uri="{FF2B5EF4-FFF2-40B4-BE49-F238E27FC236}">
                  <a16:creationId xmlns:a16="http://schemas.microsoft.com/office/drawing/2014/main" id="{503B9C01-8143-534A-ACA0-D2F8DC87919B}"/>
                </a:ext>
              </a:extLst>
            </p:cNvPr>
            <p:cNvPicPr>
              <a:picLocks noChangeAspect="1"/>
            </p:cNvPicPr>
            <p:nvPr/>
          </p:nvPicPr>
          <p:blipFill rotWithShape="1">
            <a:blip r:embed="rId3"/>
            <a:srcRect l="33664" t="29167" r="54507" b="54791"/>
            <a:stretch/>
          </p:blipFill>
          <p:spPr>
            <a:xfrm>
              <a:off x="2921620" y="2123103"/>
              <a:ext cx="1081669" cy="702527"/>
            </a:xfrm>
            <a:prstGeom prst="rect">
              <a:avLst/>
            </a:prstGeom>
          </p:spPr>
        </p:pic>
        <p:pic>
          <p:nvPicPr>
            <p:cNvPr id="9" name="Picture 8">
              <a:extLst>
                <a:ext uri="{FF2B5EF4-FFF2-40B4-BE49-F238E27FC236}">
                  <a16:creationId xmlns:a16="http://schemas.microsoft.com/office/drawing/2014/main" id="{98BA89B6-984A-E549-B84F-F62FD44AAFB6}"/>
                </a:ext>
              </a:extLst>
            </p:cNvPr>
            <p:cNvPicPr>
              <a:picLocks noChangeAspect="1"/>
            </p:cNvPicPr>
            <p:nvPr/>
          </p:nvPicPr>
          <p:blipFill rotWithShape="1">
            <a:blip r:embed="rId3"/>
            <a:srcRect l="50128" t="29462" r="35964" b="55218"/>
            <a:stretch/>
          </p:blipFill>
          <p:spPr>
            <a:xfrm>
              <a:off x="4682980" y="2123102"/>
              <a:ext cx="1271771" cy="670885"/>
            </a:xfrm>
            <a:prstGeom prst="rect">
              <a:avLst/>
            </a:prstGeom>
          </p:spPr>
        </p:pic>
        <p:pic>
          <p:nvPicPr>
            <p:cNvPr id="10" name="Picture 9">
              <a:extLst>
                <a:ext uri="{FF2B5EF4-FFF2-40B4-BE49-F238E27FC236}">
                  <a16:creationId xmlns:a16="http://schemas.microsoft.com/office/drawing/2014/main" id="{A5805E20-2081-7942-9960-5C29A5C30618}"/>
                </a:ext>
              </a:extLst>
            </p:cNvPr>
            <p:cNvPicPr>
              <a:picLocks noChangeAspect="1"/>
            </p:cNvPicPr>
            <p:nvPr/>
          </p:nvPicPr>
          <p:blipFill rotWithShape="1">
            <a:blip r:embed="rId3"/>
            <a:srcRect l="79884" t="1876" r="927" b="77200"/>
            <a:stretch/>
          </p:blipFill>
          <p:spPr>
            <a:xfrm>
              <a:off x="7166312" y="3468029"/>
              <a:ext cx="1754664" cy="916323"/>
            </a:xfrm>
            <a:prstGeom prst="rect">
              <a:avLst/>
            </a:prstGeom>
          </p:spPr>
        </p:pic>
        <p:pic>
          <p:nvPicPr>
            <p:cNvPr id="11" name="Picture 10">
              <a:extLst>
                <a:ext uri="{FF2B5EF4-FFF2-40B4-BE49-F238E27FC236}">
                  <a16:creationId xmlns:a16="http://schemas.microsoft.com/office/drawing/2014/main" id="{2F961354-17C2-CA4F-B507-29C48EBF5316}"/>
                </a:ext>
              </a:extLst>
            </p:cNvPr>
            <p:cNvPicPr>
              <a:picLocks noChangeAspect="1"/>
            </p:cNvPicPr>
            <p:nvPr/>
          </p:nvPicPr>
          <p:blipFill rotWithShape="1">
            <a:blip r:embed="rId3"/>
            <a:srcRect l="858" t="2429" r="83410" b="77039"/>
            <a:stretch/>
          </p:blipFill>
          <p:spPr>
            <a:xfrm>
              <a:off x="129333" y="3452769"/>
              <a:ext cx="1438507" cy="899142"/>
            </a:xfrm>
            <a:prstGeom prst="rect">
              <a:avLst/>
            </a:prstGeom>
          </p:spPr>
        </p:pic>
      </p:grpSp>
      <p:sp>
        <p:nvSpPr>
          <p:cNvPr id="900098" name="Rectangle 2"/>
          <p:cNvSpPr>
            <a:spLocks noGrp="1" noChangeArrowheads="1"/>
          </p:cNvSpPr>
          <p:nvPr>
            <p:ph type="ctrTitle"/>
          </p:nvPr>
        </p:nvSpPr>
        <p:spPr>
          <a:xfrm>
            <a:off x="1630293" y="3609876"/>
            <a:ext cx="5832648" cy="769349"/>
          </a:xfrm>
          <a:solidFill>
            <a:schemeClr val="tx1"/>
          </a:solidFill>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التوبة ؟</a:t>
            </a:r>
            <a:endParaRPr lang="en-US" sz="5400" b="1" dirty="0">
              <a:effectLst>
                <a:glow rad="127000">
                  <a:schemeClr val="tx1"/>
                </a:glow>
              </a:effectLst>
              <a:latin typeface="Arial" charset="0"/>
              <a:ea typeface="ＭＳ Ｐゴシック" charset="0"/>
              <a:cs typeface="ＭＳ Ｐゴシック" charset="0"/>
            </a:endParaRPr>
          </a:p>
        </p:txBody>
      </p:sp>
      <p:sp>
        <p:nvSpPr>
          <p:cNvPr id="3" name="TextBox 2">
            <a:extLst>
              <a:ext uri="{FF2B5EF4-FFF2-40B4-BE49-F238E27FC236}">
                <a16:creationId xmlns:a16="http://schemas.microsoft.com/office/drawing/2014/main" id="{ABD89624-04E2-BF4B-B156-A84FD707EF79}"/>
              </a:ext>
            </a:extLst>
          </p:cNvPr>
          <p:cNvSpPr txBox="1"/>
          <p:nvPr/>
        </p:nvSpPr>
        <p:spPr>
          <a:xfrm>
            <a:off x="-14150" y="3285505"/>
            <a:ext cx="145265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الخطية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الشيطان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الموت</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DC3C57F-1631-E740-8035-B9CD8468AEE6}"/>
              </a:ext>
            </a:extLst>
          </p:cNvPr>
          <p:cNvSpPr txBox="1"/>
          <p:nvPr/>
        </p:nvSpPr>
        <p:spPr>
          <a:xfrm>
            <a:off x="2818260"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التحول</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من</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AA47D03-B11B-CA47-A44B-4A6F1ED4761A}"/>
              </a:ext>
            </a:extLst>
          </p:cNvPr>
          <p:cNvSpPr txBox="1"/>
          <p:nvPr/>
        </p:nvSpPr>
        <p:spPr>
          <a:xfrm>
            <a:off x="4876896"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التحول</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إلى</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E9ADDDE-4237-9542-8CB8-5129D894FD95}"/>
              </a:ext>
            </a:extLst>
          </p:cNvPr>
          <p:cNvSpPr txBox="1"/>
          <p:nvPr/>
        </p:nvSpPr>
        <p:spPr>
          <a:xfrm>
            <a:off x="7471316" y="3330108"/>
            <a:ext cx="170168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الخلاص</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الله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الحياة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3927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800" y="2625299"/>
            <a:ext cx="3744416" cy="279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2" name="Text Box 14"/>
          <p:cNvSpPr txBox="1">
            <a:spLocks noChangeArrowheads="1"/>
          </p:cNvSpPr>
          <p:nvPr/>
        </p:nvSpPr>
        <p:spPr bwMode="auto">
          <a:xfrm>
            <a:off x="2843808" y="2769315"/>
            <a:ext cx="33845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4400" b="1" dirty="0">
                <a:solidFill>
                  <a:srgbClr val="FFFFFF"/>
                </a:solidFill>
                <a:effectLst>
                  <a:glow rad="355600">
                    <a:srgbClr val="000000"/>
                  </a:glow>
                  <a:outerShdw blurRad="38100" dist="38100" dir="2700000" algn="tl">
                    <a:srgbClr val="000000">
                      <a:alpha val="43137"/>
                    </a:srgbClr>
                  </a:outerShdw>
                </a:effectLst>
              </a:rPr>
              <a:t>سقوط</a:t>
            </a:r>
          </a:p>
          <a:p>
            <a:pPr algn="ctr" defTabSz="914400" fontAlgn="base">
              <a:spcBef>
                <a:spcPct val="0"/>
              </a:spcBef>
              <a:spcAft>
                <a:spcPct val="0"/>
              </a:spcAft>
              <a:defRPr/>
            </a:pPr>
            <a:r>
              <a:rPr lang="ar-JO" sz="4400" b="1" dirty="0">
                <a:solidFill>
                  <a:srgbClr val="FFFFFF"/>
                </a:solidFill>
                <a:effectLst>
                  <a:glow rad="355600">
                    <a:srgbClr val="000000"/>
                  </a:glow>
                  <a:outerShdw blurRad="38100" dist="38100" dir="2700000" algn="tl">
                    <a:srgbClr val="000000">
                      <a:alpha val="43137"/>
                    </a:srgbClr>
                  </a:outerShdw>
                </a:effectLst>
              </a:rPr>
              <a:t>أورشليم</a:t>
            </a:r>
            <a:endParaRPr lang="en-US" sz="4400" b="1" dirty="0">
              <a:solidFill>
                <a:srgbClr val="FFFFFF"/>
              </a:solidFill>
              <a:effectLst>
                <a:glow rad="355600">
                  <a:srgbClr val="000000"/>
                </a:glow>
                <a:outerShdw blurRad="38100" dist="38100" dir="2700000" algn="tl">
                  <a:srgbClr val="000000">
                    <a:alpha val="43137"/>
                  </a:srgbClr>
                </a:outerShdw>
              </a:effectLst>
            </a:endParaRPr>
          </a:p>
        </p:txBody>
      </p:sp>
      <p:sp>
        <p:nvSpPr>
          <p:cNvPr id="1328130" name="Rectangle 2"/>
          <p:cNvSpPr>
            <a:spLocks noGrp="1" noChangeArrowheads="1"/>
          </p:cNvSpPr>
          <p:nvPr>
            <p:ph type="title"/>
          </p:nvPr>
        </p:nvSpPr>
        <p:spPr>
          <a:xfrm>
            <a:off x="467544" y="476672"/>
            <a:ext cx="8131175" cy="1131887"/>
          </a:xfrm>
          <a:solidFill>
            <a:srgbClr val="000000"/>
          </a:solidFill>
        </p:spPr>
        <p:txBody>
          <a:bodyPr/>
          <a:lstStyle/>
          <a:p>
            <a:pPr algn="ctr" eaLnBrk="1" hangingPunct="1">
              <a:defRPr/>
            </a:pPr>
            <a:r>
              <a:rPr lang="ar-JO" sz="3600" dirty="0">
                <a:latin typeface="Arial" charset="0"/>
                <a:ea typeface="ＭＳ Ｐゴシック" charset="0"/>
                <a:cs typeface="Arial" charset="0"/>
              </a:rPr>
              <a:t>التباينات بين أدوم و إسرائيل </a:t>
            </a:r>
            <a:br>
              <a:rPr lang="ar-JO" sz="3600" dirty="0">
                <a:latin typeface="Arial" charset="0"/>
                <a:ea typeface="ＭＳ Ｐゴシック" charset="0"/>
                <a:cs typeface="Arial" charset="0"/>
              </a:rPr>
            </a:br>
            <a:r>
              <a:rPr lang="ar-JO" sz="3600" dirty="0">
                <a:latin typeface="Arial" charset="0"/>
                <a:ea typeface="ＭＳ Ｐゴシック" charset="0"/>
                <a:cs typeface="Arial" charset="0"/>
              </a:rPr>
              <a:t>في مراثي 4: 21-22</a:t>
            </a:r>
            <a:endParaRPr kumimoji="0" lang="en-US" sz="3600" b="1" dirty="0">
              <a:latin typeface="Arial" charset="0"/>
              <a:ea typeface="ＭＳ Ｐゴシック" charset="0"/>
              <a:cs typeface="Arial" charset="0"/>
            </a:endParaRP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ar-JO" b="1" dirty="0">
                <a:solidFill>
                  <a:srgbClr val="FFFFFF"/>
                </a:solidFill>
              </a:rPr>
              <a:t>499</a:t>
            </a:r>
            <a:endParaRPr lang="en-US" b="1" dirty="0">
              <a:solidFill>
                <a:srgbClr val="FFFFFF"/>
              </a:solidFill>
            </a:endParaRPr>
          </a:p>
        </p:txBody>
      </p:sp>
      <p:sp>
        <p:nvSpPr>
          <p:cNvPr id="22" name="Text Box 14"/>
          <p:cNvSpPr txBox="1">
            <a:spLocks noChangeArrowheads="1"/>
          </p:cNvSpPr>
          <p:nvPr/>
        </p:nvSpPr>
        <p:spPr bwMode="auto">
          <a:xfrm>
            <a:off x="-108520" y="3322727"/>
            <a:ext cx="302418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3200" b="1" dirty="0">
                <a:solidFill>
                  <a:srgbClr val="FFFFFF"/>
                </a:solidFill>
                <a:effectLst>
                  <a:outerShdw blurRad="38100" dist="38100" dir="2700000" algn="tl">
                    <a:srgbClr val="000000">
                      <a:alpha val="43137"/>
                    </a:srgbClr>
                  </a:outerShdw>
                </a:effectLst>
              </a:rPr>
              <a:t>فرح </a:t>
            </a:r>
          </a:p>
          <a:p>
            <a:pPr algn="ctr" defTabSz="914400" fontAlgn="base">
              <a:spcBef>
                <a:spcPct val="0"/>
              </a:spcBef>
              <a:spcAft>
                <a:spcPct val="0"/>
              </a:spcAft>
              <a:defRPr/>
            </a:pPr>
            <a:r>
              <a:rPr lang="ar-JO" sz="3200" b="1" dirty="0">
                <a:solidFill>
                  <a:srgbClr val="FFFFFF"/>
                </a:solidFill>
                <a:effectLst>
                  <a:outerShdw blurRad="38100" dist="38100" dir="2700000" algn="tl">
                    <a:srgbClr val="000000">
                      <a:alpha val="43137"/>
                    </a:srgbClr>
                  </a:outerShdw>
                </a:effectLst>
              </a:rPr>
              <a:t>أدوم</a:t>
            </a:r>
            <a:br>
              <a:rPr lang="en-US" sz="3200" b="1" dirty="0">
                <a:solidFill>
                  <a:srgbClr val="FFFFFF"/>
                </a:solidFill>
                <a:effectLst>
                  <a:outerShdw blurRad="38100" dist="38100" dir="2700000" algn="tl">
                    <a:srgbClr val="000000">
                      <a:alpha val="43137"/>
                    </a:srgbClr>
                  </a:outerShdw>
                </a:effectLst>
              </a:rPr>
            </a:br>
            <a:r>
              <a:rPr lang="ar-JO" sz="3200" b="1" dirty="0">
                <a:solidFill>
                  <a:srgbClr val="FFFFFF"/>
                </a:solidFill>
                <a:effectLst>
                  <a:outerShdw blurRad="38100" dist="38100" dir="2700000" algn="tl">
                    <a:srgbClr val="000000">
                      <a:alpha val="43137"/>
                    </a:srgbClr>
                  </a:outerShdw>
                </a:effectLst>
              </a:rPr>
              <a:t>عقوبة</a:t>
            </a:r>
          </a:p>
          <a:p>
            <a:pPr algn="ctr" defTabSz="914400" fontAlgn="base">
              <a:spcBef>
                <a:spcPct val="0"/>
              </a:spcBef>
              <a:spcAft>
                <a:spcPct val="0"/>
              </a:spcAft>
              <a:defRPr/>
            </a:pPr>
            <a:r>
              <a:rPr lang="ar-JO" sz="3200" b="1" dirty="0">
                <a:solidFill>
                  <a:srgbClr val="FFFFFF"/>
                </a:solidFill>
                <a:effectLst>
                  <a:outerShdw blurRad="38100" dist="38100" dir="2700000" algn="tl">
                    <a:srgbClr val="000000">
                      <a:alpha val="43137"/>
                    </a:srgbClr>
                  </a:outerShdw>
                </a:effectLst>
              </a:rPr>
              <a:t>إسرائيل</a:t>
            </a:r>
            <a:endParaRPr lang="en-US" sz="3200" b="1" dirty="0">
              <a:solidFill>
                <a:srgbClr val="FFFFFF"/>
              </a:solidFill>
              <a:effectLst>
                <a:outerShdw blurRad="38100" dist="38100" dir="2700000" algn="tl">
                  <a:srgbClr val="000000">
                    <a:alpha val="43137"/>
                  </a:srgbClr>
                </a:outerShdw>
              </a:effectLst>
            </a:endParaRPr>
          </a:p>
        </p:txBody>
      </p:sp>
      <p:sp>
        <p:nvSpPr>
          <p:cNvPr id="20" name="Text Box 14"/>
          <p:cNvSpPr txBox="1">
            <a:spLocks noChangeArrowheads="1"/>
          </p:cNvSpPr>
          <p:nvPr/>
        </p:nvSpPr>
        <p:spPr bwMode="auto">
          <a:xfrm>
            <a:off x="6156622" y="3322727"/>
            <a:ext cx="309589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3200" b="1" dirty="0">
                <a:solidFill>
                  <a:srgbClr val="FFFFFF"/>
                </a:solidFill>
                <a:effectLst>
                  <a:outerShdw blurRad="38100" dist="38100" dir="2700000" algn="tl">
                    <a:srgbClr val="000000">
                      <a:alpha val="43137"/>
                    </a:srgbClr>
                  </a:outerShdw>
                </a:effectLst>
              </a:rPr>
              <a:t>استرداد</a:t>
            </a:r>
          </a:p>
          <a:p>
            <a:pPr algn="ctr" defTabSz="914400" fontAlgn="base">
              <a:spcBef>
                <a:spcPct val="0"/>
              </a:spcBef>
              <a:spcAft>
                <a:spcPct val="0"/>
              </a:spcAft>
              <a:defRPr/>
            </a:pPr>
            <a:r>
              <a:rPr lang="ar-JO" sz="3200" b="1" dirty="0">
                <a:solidFill>
                  <a:srgbClr val="FFFFFF"/>
                </a:solidFill>
                <a:effectLst>
                  <a:outerShdw blurRad="38100" dist="38100" dir="2700000" algn="tl">
                    <a:srgbClr val="000000">
                      <a:alpha val="43137"/>
                    </a:srgbClr>
                  </a:outerShdw>
                </a:effectLst>
              </a:rPr>
              <a:t>إسرائيل</a:t>
            </a:r>
            <a:br>
              <a:rPr lang="en-US" sz="3200" b="1" dirty="0">
                <a:solidFill>
                  <a:srgbClr val="FFFFFF"/>
                </a:solidFill>
                <a:effectLst>
                  <a:outerShdw blurRad="38100" dist="38100" dir="2700000" algn="tl">
                    <a:srgbClr val="000000">
                      <a:alpha val="43137"/>
                    </a:srgbClr>
                  </a:outerShdw>
                </a:effectLst>
              </a:rPr>
            </a:br>
            <a:r>
              <a:rPr lang="ar-JO" sz="3200" b="1" i="1" dirty="0">
                <a:solidFill>
                  <a:srgbClr val="FFFFFF"/>
                </a:solidFill>
                <a:effectLst>
                  <a:outerShdw blurRad="38100" dist="38100" dir="2700000" algn="tl">
                    <a:srgbClr val="000000">
                      <a:alpha val="43137"/>
                    </a:srgbClr>
                  </a:outerShdw>
                </a:effectLst>
              </a:rPr>
              <a:t>عقوبة</a:t>
            </a:r>
          </a:p>
          <a:p>
            <a:pPr algn="ctr" defTabSz="914400" fontAlgn="base">
              <a:spcBef>
                <a:spcPct val="0"/>
              </a:spcBef>
              <a:spcAft>
                <a:spcPct val="0"/>
              </a:spcAft>
              <a:defRPr/>
            </a:pPr>
            <a:r>
              <a:rPr lang="ar-JO" sz="3200" b="1" i="1" dirty="0">
                <a:solidFill>
                  <a:srgbClr val="FFFFFF"/>
                </a:solidFill>
                <a:effectLst>
                  <a:outerShdw blurRad="38100" dist="38100" dir="2700000" algn="tl">
                    <a:srgbClr val="000000">
                      <a:alpha val="43137"/>
                    </a:srgbClr>
                  </a:outerShdw>
                </a:effectLst>
              </a:rPr>
              <a:t> أدوم</a:t>
            </a:r>
            <a:endParaRPr lang="en-US" sz="3200" b="1" dirty="0">
              <a:solidFill>
                <a:srgbClr val="FFFFFF"/>
              </a:solidFill>
              <a:effectLst>
                <a:outerShdw blurRad="38100" dist="38100" dir="2700000" algn="tl">
                  <a:srgbClr val="000000">
                    <a:alpha val="43137"/>
                  </a:srgbClr>
                </a:outerShdw>
              </a:effectLst>
            </a:endParaRPr>
          </a:p>
        </p:txBody>
      </p:sp>
      <p:sp>
        <p:nvSpPr>
          <p:cNvPr id="14" name="Text Box 6"/>
          <p:cNvSpPr txBox="1">
            <a:spLocks noChangeArrowheads="1"/>
          </p:cNvSpPr>
          <p:nvPr/>
        </p:nvSpPr>
        <p:spPr bwMode="auto">
          <a:xfrm>
            <a:off x="3563888" y="630932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defTabSz="914400">
              <a:spcBef>
                <a:spcPct val="50000"/>
              </a:spcBef>
              <a:defRPr/>
            </a:pPr>
            <a:r>
              <a:rPr lang="en-US" i="1" kern="0" dirty="0">
                <a:solidFill>
                  <a:srgbClr val="FFFFFF"/>
                </a:solidFill>
                <a:latin typeface="Arial" charset="0"/>
                <a:ea typeface="ＭＳ Ｐゴシック" charset="0"/>
                <a:cs typeface="ＭＳ Ｐゴシック" charset="0"/>
              </a:rPr>
              <a:t>Bible Knowledge Commentary</a:t>
            </a:r>
            <a:r>
              <a:rPr lang="en-US" kern="0" dirty="0">
                <a:solidFill>
                  <a:srgbClr val="FFFFFF"/>
                </a:solidFill>
                <a:latin typeface="Arial" charset="0"/>
                <a:ea typeface="ＭＳ Ｐゴシック" charset="0"/>
                <a:cs typeface="ＭＳ Ｐゴシック" charset="0"/>
              </a:rPr>
              <a:t>, 1:1221</a:t>
            </a:r>
          </a:p>
        </p:txBody>
      </p:sp>
      <p:sp>
        <p:nvSpPr>
          <p:cNvPr id="2" name="Right Arrow 1"/>
          <p:cNvSpPr/>
          <p:nvPr/>
        </p:nvSpPr>
        <p:spPr bwMode="auto">
          <a:xfrm rot="800275">
            <a:off x="2638787" y="4260101"/>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b="1">
              <a:solidFill>
                <a:srgbClr val="000000"/>
              </a:solidFill>
              <a:latin typeface="Arial" pitchFamily="-111" charset="0"/>
              <a:ea typeface="ＭＳ Ｐゴシック" charset="0"/>
              <a:cs typeface="ＭＳ Ｐゴシック" charset="0"/>
            </a:endParaRPr>
          </a:p>
        </p:txBody>
      </p:sp>
      <p:sp>
        <p:nvSpPr>
          <p:cNvPr id="15" name="Right Arrow 14"/>
          <p:cNvSpPr/>
          <p:nvPr/>
        </p:nvSpPr>
        <p:spPr bwMode="auto">
          <a:xfrm rot="20757192">
            <a:off x="2569001" y="4131262"/>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b="1">
              <a:solidFill>
                <a:srgbClr val="000000"/>
              </a:solidFill>
              <a:latin typeface="Arial" pitchFamily="-111" charset="0"/>
              <a:ea typeface="ＭＳ Ｐゴシック" charset="0"/>
              <a:cs typeface="ＭＳ Ｐゴシック" charset="0"/>
            </a:endParaRPr>
          </a:p>
        </p:txBody>
      </p:sp>
      <p:sp>
        <p:nvSpPr>
          <p:cNvPr id="16" name="Text Box 14"/>
          <p:cNvSpPr txBox="1">
            <a:spLocks noChangeArrowheads="1"/>
          </p:cNvSpPr>
          <p:nvPr/>
        </p:nvSpPr>
        <p:spPr bwMode="auto">
          <a:xfrm>
            <a:off x="107504" y="1916832"/>
            <a:ext cx="269190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2800" b="1" i="1" dirty="0">
                <a:solidFill>
                  <a:srgbClr val="FFFFFF"/>
                </a:solidFill>
                <a:effectLst>
                  <a:glow rad="355600">
                    <a:srgbClr val="000000"/>
                  </a:glow>
                  <a:outerShdw blurRad="38100" dist="38100" dir="2700000" algn="tl">
                    <a:srgbClr val="000000">
                      <a:alpha val="43137"/>
                    </a:srgbClr>
                  </a:outerShdw>
                </a:effectLst>
              </a:rPr>
              <a:t>الوضع</a:t>
            </a:r>
          </a:p>
          <a:p>
            <a:pPr algn="ctr" defTabSz="914400" fontAlgn="base">
              <a:spcBef>
                <a:spcPct val="0"/>
              </a:spcBef>
              <a:spcAft>
                <a:spcPct val="0"/>
              </a:spcAft>
              <a:defRPr/>
            </a:pPr>
            <a:r>
              <a:rPr lang="ar-JO" sz="2800" b="1" i="1" dirty="0">
                <a:solidFill>
                  <a:srgbClr val="FFFFFF"/>
                </a:solidFill>
                <a:effectLst>
                  <a:glow rad="355600">
                    <a:srgbClr val="000000"/>
                  </a:glow>
                  <a:outerShdw blurRad="38100" dist="38100" dir="2700000" algn="tl">
                    <a:srgbClr val="000000">
                      <a:alpha val="43137"/>
                    </a:srgbClr>
                  </a:outerShdw>
                </a:effectLst>
              </a:rPr>
              <a:t>الحالي</a:t>
            </a:r>
            <a:endParaRPr lang="en-US" sz="2800" b="1" i="1" dirty="0">
              <a:solidFill>
                <a:srgbClr val="FFFFFF"/>
              </a:solidFill>
              <a:effectLst>
                <a:glow rad="355600">
                  <a:srgbClr val="000000"/>
                </a:glow>
                <a:outerShdw blurRad="38100" dist="38100" dir="2700000" algn="tl">
                  <a:srgbClr val="000000">
                    <a:alpha val="43137"/>
                  </a:srgbClr>
                </a:outerShdw>
              </a:effectLst>
            </a:endParaRPr>
          </a:p>
        </p:txBody>
      </p:sp>
      <p:sp>
        <p:nvSpPr>
          <p:cNvPr id="17" name="Text Box 14"/>
          <p:cNvSpPr txBox="1">
            <a:spLocks noChangeArrowheads="1"/>
          </p:cNvSpPr>
          <p:nvPr/>
        </p:nvSpPr>
        <p:spPr bwMode="auto">
          <a:xfrm>
            <a:off x="6422581" y="1916832"/>
            <a:ext cx="269190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2800" b="1" i="1" dirty="0">
                <a:solidFill>
                  <a:srgbClr val="FFFFFF"/>
                </a:solidFill>
                <a:effectLst>
                  <a:glow rad="355600">
                    <a:srgbClr val="000000"/>
                  </a:glow>
                  <a:outerShdw blurRad="38100" dist="38100" dir="2700000" algn="tl">
                    <a:srgbClr val="000000">
                      <a:alpha val="43137"/>
                    </a:srgbClr>
                  </a:outerShdw>
                </a:effectLst>
              </a:rPr>
              <a:t>الوضع</a:t>
            </a:r>
          </a:p>
          <a:p>
            <a:pPr algn="ctr" defTabSz="914400" fontAlgn="base">
              <a:spcBef>
                <a:spcPct val="0"/>
              </a:spcBef>
              <a:spcAft>
                <a:spcPct val="0"/>
              </a:spcAft>
              <a:defRPr/>
            </a:pPr>
            <a:r>
              <a:rPr lang="ar-JO" sz="2800" b="1" i="1" dirty="0">
                <a:solidFill>
                  <a:srgbClr val="FFFFFF"/>
                </a:solidFill>
                <a:effectLst>
                  <a:glow rad="355600">
                    <a:srgbClr val="000000"/>
                  </a:glow>
                  <a:outerShdw blurRad="38100" dist="38100" dir="2700000" algn="tl">
                    <a:srgbClr val="000000">
                      <a:alpha val="43137"/>
                    </a:srgbClr>
                  </a:outerShdw>
                </a:effectLst>
              </a:rPr>
              <a:t>المستقبلي</a:t>
            </a:r>
            <a:endParaRPr lang="en-US" sz="2800" b="1" i="1" dirty="0">
              <a:solidFill>
                <a:srgbClr val="FFFFFF"/>
              </a:solidFill>
              <a:effectLst>
                <a:glow rad="355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616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بخطئك</a:t>
            </a:r>
            <a:endParaRPr lang="en-US" sz="2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54666" y="3047147"/>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أرجو</a:t>
            </a:r>
          </a:p>
          <a:p>
            <a:pPr algn="ctr"/>
            <a:r>
              <a:rPr lang="ar-JO" sz="2400" b="1" dirty="0">
                <a:solidFill>
                  <a:srgbClr val="FF0000"/>
                </a:solidFill>
                <a:latin typeface="Arial" panose="020B0604020202020204" pitchFamily="34" charset="0"/>
                <a:cs typeface="Arial" panose="020B0604020202020204" pitchFamily="34" charset="0"/>
              </a:rPr>
              <a:t>الله</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D6C35B-1ACF-D34E-919B-2FB9F5C45D85}"/>
              </a:ext>
            </a:extLst>
          </p:cNvPr>
          <p:cNvSpPr txBox="1">
            <a:spLocks noChangeAspect="1"/>
          </p:cNvSpPr>
          <p:nvPr/>
        </p:nvSpPr>
        <p:spPr>
          <a:xfrm rot="21006683">
            <a:off x="5781393" y="3091503"/>
            <a:ext cx="147093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لا تثق</a:t>
            </a:r>
          </a:p>
          <a:p>
            <a:pPr algn="ctr"/>
            <a:r>
              <a:rPr lang="ar-JO" sz="2400" b="1" dirty="0">
                <a:solidFill>
                  <a:srgbClr val="FF0000"/>
                </a:solidFill>
                <a:latin typeface="Arial" panose="020B0604020202020204" pitchFamily="34" charset="0"/>
                <a:cs typeface="Arial" panose="020B0604020202020204" pitchFamily="34" charset="0"/>
              </a:rPr>
              <a:t>بقادتك</a:t>
            </a:r>
            <a:endParaRPr lang="en-US" sz="2400" b="1"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73BB3BD-F0F7-D349-A974-328A091A3849}"/>
              </a:ext>
            </a:extLst>
          </p:cNvPr>
          <p:cNvSpPr txBox="1">
            <a:spLocks noChangeAspect="1"/>
          </p:cNvSpPr>
          <p:nvPr/>
        </p:nvSpPr>
        <p:spPr>
          <a:xfrm rot="21006683">
            <a:off x="1834902" y="4918360"/>
            <a:ext cx="568669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latin typeface="Arial" panose="020B0604020202020204" pitchFamily="34" charset="0"/>
                <a:cs typeface="Arial" panose="020B0604020202020204" pitchFamily="34" charset="0"/>
              </a:rPr>
              <a:t>هل تثق في راعيك أكثر من الله ؟</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مراثي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82490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بخطئك</a:t>
            </a:r>
            <a:endParaRPr lang="en-US" sz="2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54666" y="3047147"/>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أرجو</a:t>
            </a:r>
          </a:p>
          <a:p>
            <a:pPr algn="ctr"/>
            <a:r>
              <a:rPr lang="ar-JO" sz="2400" b="1" dirty="0">
                <a:solidFill>
                  <a:srgbClr val="FF0000"/>
                </a:solidFill>
                <a:latin typeface="Arial" panose="020B0604020202020204" pitchFamily="34" charset="0"/>
                <a:cs typeface="Arial" panose="020B0604020202020204" pitchFamily="34" charset="0"/>
              </a:rPr>
              <a:t>الله</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D6C35B-1ACF-D34E-919B-2FB9F5C45D85}"/>
              </a:ext>
            </a:extLst>
          </p:cNvPr>
          <p:cNvSpPr txBox="1">
            <a:spLocks noChangeAspect="1"/>
          </p:cNvSpPr>
          <p:nvPr/>
        </p:nvSpPr>
        <p:spPr>
          <a:xfrm rot="21006683">
            <a:off x="5781393" y="3091503"/>
            <a:ext cx="147093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لا تثق</a:t>
            </a:r>
          </a:p>
          <a:p>
            <a:pPr algn="ctr"/>
            <a:r>
              <a:rPr lang="ar-JO" sz="2400" b="1" dirty="0">
                <a:solidFill>
                  <a:srgbClr val="FF0000"/>
                </a:solidFill>
                <a:latin typeface="Arial" panose="020B0604020202020204" pitchFamily="34" charset="0"/>
                <a:cs typeface="Arial" panose="020B0604020202020204" pitchFamily="34" charset="0"/>
              </a:rPr>
              <a:t>بقادتك</a:t>
            </a:r>
            <a:endParaRPr lang="en-US" sz="24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D6C35B-1ACF-D34E-919B-2FB9F5C45D85}"/>
              </a:ext>
            </a:extLst>
          </p:cNvPr>
          <p:cNvSpPr txBox="1">
            <a:spLocks noChangeAspect="1"/>
          </p:cNvSpPr>
          <p:nvPr/>
        </p:nvSpPr>
        <p:spPr>
          <a:xfrm rot="21006683">
            <a:off x="7454325" y="3063488"/>
            <a:ext cx="148947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تطلع</a:t>
            </a:r>
          </a:p>
          <a:p>
            <a:pPr algn="ctr"/>
            <a:r>
              <a:rPr lang="ar-JO" sz="2400" b="1" dirty="0">
                <a:solidFill>
                  <a:srgbClr val="FF0000"/>
                </a:solidFill>
                <a:latin typeface="Arial" panose="020B0604020202020204" pitchFamily="34" charset="0"/>
                <a:cs typeface="Arial" panose="020B0604020202020204" pitchFamily="34" charset="0"/>
              </a:rPr>
              <a:t>للأمام</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1 أذكر يا رب ماذا صار لنا أشرف و انظر إلى عارنا</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2 قد صار ميراثنا للغرباء و بيوتنا للأجانب</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3 صرنا أيتاماً بلا أب أمهاتنا كأرامل</a:t>
            </a:r>
            <a:b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مرا 5: 1-3</a:t>
            </a: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09577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4 شربنا ماءنا بالفضة حطبنا بالثمن يأتي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5 على أعناقنا نضطهد نتعب و لا راحة لنا</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6 أعطينا اليد للمصريين و الأشوريين لنشبع خبزاً</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7 آباؤنا أخطأوا و ليسوا بموجودين و نحن نحمل آثامهم </a:t>
            </a:r>
            <a:b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مرا 5: 4-7</a:t>
            </a: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365482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8 عبيد حكموا علينا ليس من يخلص من أيديهم </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9 بأنفسنا نأتي بخبزنا من جرى سيف البرية</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10 جلودنا اسودت كتنور من جرى نيران الجوع</a:t>
            </a:r>
            <a:b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مرا 5: 8-10</a:t>
            </a: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090697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25600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11 أذلوا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النساء</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في صهيون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العذارى</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في مدن يهوذا</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الرؤساء</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بأيديهم يعلقون و لم تعتبر وجوه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الشيوخ</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13 أخذوا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الشبان</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للطحن و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الصبيان</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عثروا تحت الحطب</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14 كفت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الشيوخ</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عن الباب و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الشبان</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عن غنائهم</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15 مضى فرح قلبنا صار رقصنا نوحاً</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مرا 5: 11-15</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526698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6629"/>
            <a:ext cx="9144000" cy="469567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16 سقط إكليل رأسنا ويل لنا لأننا قد أخطأنا</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17 من أجل هذا حزن قلبنا من أجل هذا أظلمت عيوننا</a:t>
            </a:r>
            <a:b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18 من أجل جبل صهيون الخرب الثعالب ماشية فيه</a:t>
            </a:r>
            <a:b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kern="1200" dirty="0">
                <a:effectLst>
                  <a:glow rad="127000">
                    <a:schemeClr val="tx1"/>
                  </a:glow>
                </a:effectLst>
                <a:latin typeface="Arial" panose="020B0604020202020204" pitchFamily="34" charset="0"/>
                <a:ea typeface="ＭＳ Ｐゴシック" charset="0"/>
                <a:cs typeface="Arial" panose="020B0604020202020204" pitchFamily="34" charset="0"/>
              </a:rPr>
              <a:t>مرا 5: 16-18</a:t>
            </a:r>
            <a:r>
              <a:rPr lang="en-US" sz="4000" b="1" kern="12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62483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942963"/>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19 أنت يا رب إلى الأبد تجلس كرسيك إلى دور فدور</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20 لماذا تنسانا إلى الأبد و تتركنا طول الأيام</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21 ارددنا يا رب إليك فنرتد جدد أيامنا كالقديم</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22 هل كل الرفض رفضتنا هل غضبت علينا جداً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مرا 5: 19-22</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82394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C127263-7A67-534F-894B-C6D2F7753DE8}"/>
              </a:ext>
            </a:extLst>
          </p:cNvPr>
          <p:cNvGrpSpPr/>
          <p:nvPr/>
        </p:nvGrpSpPr>
        <p:grpSpPr>
          <a:xfrm>
            <a:off x="0" y="368300"/>
            <a:ext cx="9157063" cy="6099175"/>
            <a:chOff x="0" y="368300"/>
            <a:chExt cx="9157063" cy="6099175"/>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A4627C0-EC9F-E348-8647-13FAEAF0B1AE}"/>
                </a:ext>
              </a:extLst>
            </p:cNvPr>
            <p:cNvSpPr/>
            <p:nvPr/>
          </p:nvSpPr>
          <p:spPr bwMode="auto">
            <a:xfrm>
              <a:off x="463730" y="1316045"/>
              <a:ext cx="2775859"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A0AFF82-9FCA-4A45-B95E-E8E4EAE9059C}"/>
                </a:ext>
              </a:extLst>
            </p:cNvPr>
            <p:cNvSpPr/>
            <p:nvPr/>
          </p:nvSpPr>
          <p:spPr bwMode="auto">
            <a:xfrm>
              <a:off x="6590210" y="1120102"/>
              <a:ext cx="2566853"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DA3C6867-58A7-CB40-B463-A5BB400CD068}"/>
                </a:ext>
              </a:extLst>
            </p:cNvPr>
            <p:cNvSpPr/>
            <p:nvPr/>
          </p:nvSpPr>
          <p:spPr bwMode="auto">
            <a:xfrm>
              <a:off x="6263639" y="1764493"/>
              <a:ext cx="2566853" cy="28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ectangle 11">
              <a:extLst>
                <a:ext uri="{FF2B5EF4-FFF2-40B4-BE49-F238E27FC236}">
                  <a16:creationId xmlns:a16="http://schemas.microsoft.com/office/drawing/2014/main" id="{A3145BF6-1C8D-6C43-827F-3F8F53A79A81}"/>
                </a:ext>
              </a:extLst>
            </p:cNvPr>
            <p:cNvSpPr/>
            <p:nvPr/>
          </p:nvSpPr>
          <p:spPr bwMode="auto">
            <a:xfrm>
              <a:off x="1631350" y="2280687"/>
              <a:ext cx="2008666"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12">
              <a:extLst>
                <a:ext uri="{FF2B5EF4-FFF2-40B4-BE49-F238E27FC236}">
                  <a16:creationId xmlns:a16="http://schemas.microsoft.com/office/drawing/2014/main" id="{5B661608-21FB-C245-8BBE-DEEC5F945635}"/>
                </a:ext>
              </a:extLst>
            </p:cNvPr>
            <p:cNvSpPr/>
            <p:nvPr/>
          </p:nvSpPr>
          <p:spPr bwMode="auto">
            <a:xfrm>
              <a:off x="5328138" y="2062279"/>
              <a:ext cx="1913457" cy="9356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Rectangle 13">
              <a:extLst>
                <a:ext uri="{FF2B5EF4-FFF2-40B4-BE49-F238E27FC236}">
                  <a16:creationId xmlns:a16="http://schemas.microsoft.com/office/drawing/2014/main" id="{A3A2ACCB-45EC-FF45-9EA9-3A67938E3A7F}"/>
                </a:ext>
              </a:extLst>
            </p:cNvPr>
            <p:cNvSpPr/>
            <p:nvPr/>
          </p:nvSpPr>
          <p:spPr bwMode="auto">
            <a:xfrm>
              <a:off x="5618284" y="1939186"/>
              <a:ext cx="1913457" cy="79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05D7EF19-2CB7-EF45-BAB7-32F421D7CEAF}"/>
                </a:ext>
              </a:extLst>
            </p:cNvPr>
            <p:cNvSpPr/>
            <p:nvPr/>
          </p:nvSpPr>
          <p:spPr bwMode="auto">
            <a:xfrm>
              <a:off x="334109" y="698072"/>
              <a:ext cx="8346162"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139420"/>
            <a:ext cx="9143999" cy="845028"/>
          </a:xfrm>
          <a:effectLst/>
        </p:spPr>
        <p:txBody>
          <a:bodyPr/>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التوبة تعني تغيير الفكر</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ounded Rectangular Callout 3">
            <a:extLst>
              <a:ext uri="{FF2B5EF4-FFF2-40B4-BE49-F238E27FC236}">
                <a16:creationId xmlns:a16="http://schemas.microsoft.com/office/drawing/2014/main" id="{47C15E10-0841-F24E-9B12-B5E87F83BF16}"/>
              </a:ext>
            </a:extLst>
          </p:cNvPr>
          <p:cNvSpPr/>
          <p:nvPr/>
        </p:nvSpPr>
        <p:spPr bwMode="auto">
          <a:xfrm>
            <a:off x="1547449" y="2021032"/>
            <a:ext cx="1978268"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ounded Rectangular Callout 19">
            <a:extLst>
              <a:ext uri="{FF2B5EF4-FFF2-40B4-BE49-F238E27FC236}">
                <a16:creationId xmlns:a16="http://schemas.microsoft.com/office/drawing/2014/main" id="{165D6E16-BB3E-1A44-9555-8C585B5DCA03}"/>
              </a:ext>
            </a:extLst>
          </p:cNvPr>
          <p:cNvSpPr/>
          <p:nvPr/>
        </p:nvSpPr>
        <p:spPr bwMode="auto">
          <a:xfrm flipH="1">
            <a:off x="5322486" y="2021032"/>
            <a:ext cx="2558811"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
            <a:extLst>
              <a:ext uri="{FF2B5EF4-FFF2-40B4-BE49-F238E27FC236}">
                <a16:creationId xmlns:a16="http://schemas.microsoft.com/office/drawing/2014/main" id="{801759C8-FDDC-1B4A-B83F-3A66F6B6DAB7}"/>
              </a:ext>
            </a:extLst>
          </p:cNvPr>
          <p:cNvSpPr txBox="1">
            <a:spLocks noChangeArrowheads="1"/>
          </p:cNvSpPr>
          <p:nvPr/>
        </p:nvSpPr>
        <p:spPr bwMode="auto">
          <a:xfrm>
            <a:off x="175718" y="1090146"/>
            <a:ext cx="3050930"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الذهاب من هذا ...</a:t>
            </a:r>
            <a:endPar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lang="ar-JO" sz="2400" b="1" kern="0" dirty="0">
                <a:solidFill>
                  <a:srgbClr val="000000"/>
                </a:solidFill>
                <a:effectLst>
                  <a:glow rad="127000">
                    <a:srgbClr val="FFFFFF"/>
                  </a:glow>
                </a:effectLst>
                <a:latin typeface="Arial" charset="0"/>
                <a:ea typeface="ＭＳ Ｐゴシック" charset="0"/>
                <a:cs typeface="ＭＳ Ｐゴシック" charset="0"/>
              </a:rPr>
              <a:t>عدم الإيمان</a:t>
            </a: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
        <p:nvSpPr>
          <p:cNvPr id="22" name="Rectangle 2">
            <a:extLst>
              <a:ext uri="{FF2B5EF4-FFF2-40B4-BE49-F238E27FC236}">
                <a16:creationId xmlns:a16="http://schemas.microsoft.com/office/drawing/2014/main" id="{AE6FF7DA-F13B-C445-B5E5-72570E153FFD}"/>
              </a:ext>
            </a:extLst>
          </p:cNvPr>
          <p:cNvSpPr txBox="1">
            <a:spLocks noChangeArrowheads="1"/>
          </p:cNvSpPr>
          <p:nvPr/>
        </p:nvSpPr>
        <p:spPr bwMode="auto">
          <a:xfrm>
            <a:off x="6497514" y="1090146"/>
            <a:ext cx="1913457"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إلى هذا</a:t>
            </a:r>
            <a:b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lang="ar-JO" sz="2400" b="1" kern="0" dirty="0">
                <a:solidFill>
                  <a:srgbClr val="000000"/>
                </a:solidFill>
                <a:effectLst>
                  <a:glow rad="127000">
                    <a:srgbClr val="FFFFFF"/>
                  </a:glow>
                </a:effectLst>
                <a:latin typeface="Arial" charset="0"/>
                <a:ea typeface="ＭＳ Ｐゴシック" charset="0"/>
                <a:cs typeface="ＭＳ Ｐゴシック" charset="0"/>
              </a:rPr>
              <a:t>الإيمان</a:t>
            </a: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
        <p:nvSpPr>
          <p:cNvPr id="23" name="Rectangle 2">
            <a:extLst>
              <a:ext uri="{FF2B5EF4-FFF2-40B4-BE49-F238E27FC236}">
                <a16:creationId xmlns:a16="http://schemas.microsoft.com/office/drawing/2014/main" id="{EA963ED2-07F1-E744-B67A-127A84358F9A}"/>
              </a:ext>
            </a:extLst>
          </p:cNvPr>
          <p:cNvSpPr txBox="1">
            <a:spLocks noChangeArrowheads="1"/>
          </p:cNvSpPr>
          <p:nvPr/>
        </p:nvSpPr>
        <p:spPr bwMode="auto">
          <a:xfrm>
            <a:off x="1534387" y="2092469"/>
            <a:ext cx="1991330" cy="63871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أنت لست الله</a:t>
            </a:r>
            <a:endPar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CC53E1C7-BD9F-A64D-B552-26AEB70A19FE}"/>
              </a:ext>
            </a:extLst>
          </p:cNvPr>
          <p:cNvSpPr txBox="1">
            <a:spLocks noChangeArrowheads="1"/>
          </p:cNvSpPr>
          <p:nvPr/>
        </p:nvSpPr>
        <p:spPr bwMode="auto">
          <a:xfrm>
            <a:off x="5357780" y="2057488"/>
            <a:ext cx="2523517" cy="78478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أنت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kern="0" dirty="0">
                <a:solidFill>
                  <a:srgbClr val="000000"/>
                </a:solidFill>
                <a:effectLst>
                  <a:glow rad="127000">
                    <a:srgbClr val="FFFFFF"/>
                  </a:glow>
                </a:effectLst>
                <a:latin typeface="Arial" charset="0"/>
                <a:ea typeface="ＭＳ Ｐゴシック" charset="0"/>
                <a:cs typeface="ＭＳ Ｐゴシック" charset="0"/>
              </a:rPr>
              <a:t>و مت من أجلي</a:t>
            </a:r>
            <a:endPar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818511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بخطئك</a:t>
            </a:r>
            <a:endParaRPr lang="en-US" sz="2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54666" y="3047147"/>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أرجو</a:t>
            </a:r>
          </a:p>
          <a:p>
            <a:pPr algn="ctr"/>
            <a:r>
              <a:rPr lang="ar-JO" sz="2400" b="1" dirty="0">
                <a:solidFill>
                  <a:srgbClr val="FF0000"/>
                </a:solidFill>
                <a:latin typeface="Arial" panose="020B0604020202020204" pitchFamily="34" charset="0"/>
                <a:cs typeface="Arial" panose="020B0604020202020204" pitchFamily="34" charset="0"/>
              </a:rPr>
              <a:t>الله</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D6C35B-1ACF-D34E-919B-2FB9F5C45D85}"/>
              </a:ext>
            </a:extLst>
          </p:cNvPr>
          <p:cNvSpPr txBox="1">
            <a:spLocks noChangeAspect="1"/>
          </p:cNvSpPr>
          <p:nvPr/>
        </p:nvSpPr>
        <p:spPr>
          <a:xfrm rot="21006683">
            <a:off x="5781393" y="3091503"/>
            <a:ext cx="147093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لا تثق</a:t>
            </a:r>
          </a:p>
          <a:p>
            <a:pPr algn="ctr"/>
            <a:r>
              <a:rPr lang="ar-JO" sz="2400" b="1" dirty="0">
                <a:solidFill>
                  <a:srgbClr val="FF0000"/>
                </a:solidFill>
                <a:latin typeface="Arial" panose="020B0604020202020204" pitchFamily="34" charset="0"/>
                <a:cs typeface="Arial" panose="020B0604020202020204" pitchFamily="34" charset="0"/>
              </a:rPr>
              <a:t>بقادتك</a:t>
            </a:r>
            <a:endParaRPr lang="en-US" sz="24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D6C35B-1ACF-D34E-919B-2FB9F5C45D85}"/>
              </a:ext>
            </a:extLst>
          </p:cNvPr>
          <p:cNvSpPr txBox="1">
            <a:spLocks noChangeAspect="1"/>
          </p:cNvSpPr>
          <p:nvPr/>
        </p:nvSpPr>
        <p:spPr>
          <a:xfrm rot="21006683">
            <a:off x="7454325" y="3063488"/>
            <a:ext cx="148947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تطلع</a:t>
            </a:r>
          </a:p>
          <a:p>
            <a:pPr algn="ctr"/>
            <a:r>
              <a:rPr lang="ar-JO" sz="2400" b="1" dirty="0">
                <a:solidFill>
                  <a:srgbClr val="FF0000"/>
                </a:solidFill>
                <a:latin typeface="Arial" panose="020B0604020202020204" pitchFamily="34" charset="0"/>
                <a:cs typeface="Arial" panose="020B0604020202020204" pitchFamily="34" charset="0"/>
              </a:rPr>
              <a:t>للأمام</a:t>
            </a:r>
            <a:endParaRPr lang="en-US" sz="2400" b="1"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F68A5C0-E83F-B94D-9D48-A487D7D38D10}"/>
              </a:ext>
            </a:extLst>
          </p:cNvPr>
          <p:cNvSpPr txBox="1">
            <a:spLocks noChangeAspect="1"/>
          </p:cNvSpPr>
          <p:nvPr/>
        </p:nvSpPr>
        <p:spPr>
          <a:xfrm rot="21006683">
            <a:off x="3529469" y="5011540"/>
            <a:ext cx="568669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latin typeface="Arial" panose="020B0604020202020204" pitchFamily="34" charset="0"/>
                <a:cs typeface="Arial" panose="020B0604020202020204" pitchFamily="34" charset="0"/>
              </a:rPr>
              <a:t>هل تصلي لأجل الإسترداد ؟</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4"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1. Joel Osteen wrote the book entitled “Live Your Best Life Now.”">
            <a:extLst>
              <a:ext uri="{FF2B5EF4-FFF2-40B4-BE49-F238E27FC236}">
                <a16:creationId xmlns:a16="http://schemas.microsoft.com/office/drawing/2014/main" id="{154842D0-F8A0-C24D-8235-319DF22B8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1122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a:extLst>
              <a:ext uri="{FF2B5EF4-FFF2-40B4-BE49-F238E27FC236}">
                <a16:creationId xmlns:a16="http://schemas.microsoft.com/office/drawing/2014/main" id="{82F3925B-1AC3-4643-8829-198EBB02D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937" y="14653"/>
            <a:ext cx="4537276" cy="686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2. Do you believe that your best days are ahead? You can if you trust in God’s full restoration of your life at death or the return of Christ. 3. Trust in the most trustworthy of all people—the only one who died for your sins and then proved it by rising from the dead!">
            <a:extLst>
              <a:ext uri="{FF2B5EF4-FFF2-40B4-BE49-F238E27FC236}">
                <a16:creationId xmlns:a16="http://schemas.microsoft.com/office/drawing/2014/main" id="{7684FD28-973D-A74D-98BB-2181B8FB6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 y="0"/>
            <a:ext cx="9154924"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211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أن </a:t>
            </a:r>
            <a:r>
              <a:rPr lang="ar-JO" sz="5400" b="1" dirty="0">
                <a:solidFill>
                  <a:srgbClr val="FFFF00"/>
                </a:solidFill>
                <a:effectLst>
                  <a:glow rad="127000">
                    <a:schemeClr val="tx1"/>
                  </a:glow>
                </a:effectLst>
                <a:latin typeface="Arial" charset="0"/>
                <a:ea typeface="ＭＳ Ｐゴシック" charset="0"/>
                <a:cs typeface="ＭＳ Ｐゴシック" charset="0"/>
              </a:rPr>
              <a:t>تتوب</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283968" y="1484784"/>
            <a:ext cx="4860032"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كيف تغير فكرك بخصوص الشر،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يسوع و خطيتك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95010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solidFill>
            <a:srgbClr val="660066"/>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الفكرة الرئيسية</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788214"/>
            <a:ext cx="9144000"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كن تائباً عن خطيتك بتغير فكرك بالنظر إلى الخطية كما ينظر إليها الله</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36D440DD-DB2F-5C45-975B-B228E466F9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مراثي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1450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a:ea typeface="ＭＳ Ｐゴシック" charset="0"/>
                          <a:cs typeface="Arial"/>
                        </a:rPr>
                        <a:t>مشاعر و أسباب السقوط</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السقوط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موصوف</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الدينونة</a:t>
                      </a:r>
                    </a:p>
                    <a:p>
                      <a:pPr algn="ctr">
                        <a:spcAft>
                          <a:spcPts val="0"/>
                        </a:spcAft>
                      </a:pPr>
                      <a:r>
                        <a:rPr lang="ar-JO" sz="1600" b="1" dirty="0">
                          <a:solidFill>
                            <a:schemeClr val="bg1"/>
                          </a:solidFill>
                          <a:effectLst/>
                          <a:latin typeface="Arial"/>
                          <a:ea typeface="Times New Roman"/>
                          <a:cs typeface="Arial"/>
                        </a:rPr>
                        <a:t>معروفة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مشاعر</a:t>
                      </a:r>
                    </a:p>
                    <a:p>
                      <a:pPr algn="ctr">
                        <a:spcAft>
                          <a:spcPts val="0"/>
                        </a:spcAft>
                      </a:pPr>
                      <a:r>
                        <a:rPr lang="ar-JO" sz="1600" b="1" dirty="0">
                          <a:solidFill>
                            <a:schemeClr val="bg1"/>
                          </a:solidFill>
                          <a:effectLst/>
                          <a:latin typeface="Arial"/>
                          <a:ea typeface="Times New Roman"/>
                          <a:cs typeface="Arial"/>
                        </a:rPr>
                        <a:t>إرميا</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الثقة</a:t>
                      </a:r>
                    </a:p>
                    <a:p>
                      <a:pPr algn="ctr">
                        <a:spcAft>
                          <a:spcPts val="0"/>
                        </a:spcAft>
                      </a:pPr>
                      <a:r>
                        <a:rPr lang="ar-JO" sz="1600" b="1" dirty="0">
                          <a:solidFill>
                            <a:schemeClr val="bg1"/>
                          </a:solidFill>
                          <a:effectLst/>
                          <a:latin typeface="Arial"/>
                          <a:ea typeface="Times New Roman"/>
                          <a:cs typeface="Arial"/>
                        </a:rPr>
                        <a:t>بالقادة</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الصلاة</a:t>
                      </a: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3</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altLang="zh-CN" sz="1600" b="1" kern="1200" dirty="0">
                          <a:solidFill>
                            <a:schemeClr val="bg1"/>
                          </a:solidFill>
                          <a:effectLst/>
                          <a:latin typeface="Arial"/>
                          <a:ea typeface="Times New Roman"/>
                          <a:cs typeface="Arial"/>
                        </a:rPr>
                        <a:t>الإصحاح 4</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الإصحاح 5</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المعاناة</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المسبب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الرجاء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السبب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ar-JO" sz="1600" b="1" dirty="0">
                          <a:solidFill>
                            <a:schemeClr val="bg1"/>
                          </a:solidFill>
                          <a:effectLst/>
                          <a:latin typeface="Arial"/>
                          <a:ea typeface="Times New Roman"/>
                          <a:cs typeface="Arial"/>
                        </a:rPr>
                        <a:t>الرثاء</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أسطر                      أفقية</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 </a:t>
                      </a:r>
                    </a:p>
                    <a:p>
                      <a:pPr algn="ctr">
                        <a:spcAft>
                          <a:spcPts val="0"/>
                        </a:spcAft>
                      </a:pPr>
                      <a:r>
                        <a:rPr lang="ar-JO" sz="1600" b="1" dirty="0">
                          <a:solidFill>
                            <a:schemeClr val="bg1"/>
                          </a:solidFill>
                          <a:effectLst/>
                          <a:latin typeface="Arial"/>
                          <a:ea typeface="Times New Roman"/>
                          <a:cs typeface="Arial"/>
                        </a:rPr>
                        <a:t>أفقي</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سطرين</a:t>
                      </a:r>
                    </a:p>
                    <a:p>
                      <a:pPr algn="ctr">
                        <a:spcAft>
                          <a:spcPts val="0"/>
                        </a:spcAft>
                      </a:pPr>
                      <a:r>
                        <a:rPr lang="ar-JO" sz="1600" b="1" dirty="0">
                          <a:solidFill>
                            <a:schemeClr val="bg1"/>
                          </a:solidFill>
                          <a:effectLst/>
                          <a:latin typeface="Arial"/>
                          <a:ea typeface="Times New Roman"/>
                          <a:cs typeface="Arial"/>
                        </a:rPr>
                        <a:t>أفقيين</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ar-JO" sz="1600" b="1" dirty="0">
                          <a:solidFill>
                            <a:schemeClr val="bg1"/>
                          </a:solidFill>
                          <a:effectLst/>
                          <a:latin typeface="Arial"/>
                          <a:ea typeface="Times New Roman"/>
                          <a:cs typeface="Arial"/>
                        </a:rPr>
                        <a:t>سطر واحد</a:t>
                      </a:r>
                    </a:p>
                    <a:p>
                      <a:pPr algn="ctr">
                        <a:spcAft>
                          <a:spcPts val="0"/>
                        </a:spcAft>
                      </a:pPr>
                      <a:r>
                        <a:rPr lang="ar-JO" sz="1600" b="1" dirty="0">
                          <a:solidFill>
                            <a:schemeClr val="bg1"/>
                          </a:solidFill>
                          <a:effectLst/>
                          <a:latin typeface="Arial"/>
                          <a:ea typeface="Times New Roman"/>
                          <a:cs typeface="Arial"/>
                        </a:rPr>
                        <a:t>غير أفقي</a:t>
                      </a: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عدد</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الشعب</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br>
                        <a:rPr lang="en-US" sz="16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النبي</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000" dirty="0">
                        <a:solidFill>
                          <a:schemeClr val="bg1"/>
                        </a:solidFill>
                        <a:effectLst/>
                        <a:latin typeface="Arial"/>
                        <a:ea typeface="Times New Roman"/>
                        <a:cs typeface="Arial"/>
                      </a:endParaRPr>
                    </a:p>
                    <a:p>
                      <a:pPr algn="ctr">
                        <a:spcAft>
                          <a:spcPts val="0"/>
                        </a:spcAft>
                      </a:pPr>
                      <a:r>
                        <a:rPr lang="en-US" sz="1000" b="1" dirty="0">
                          <a:solidFill>
                            <a:schemeClr val="bg1"/>
                          </a:solidFill>
                          <a:effectLst/>
                          <a:latin typeface="Arial"/>
                          <a:ea typeface="Times New Roman"/>
                          <a:cs typeface="Arial"/>
                        </a:rPr>
                        <a:t> </a:t>
                      </a:r>
                      <a:br>
                        <a:rPr lang="en-US" sz="1000" b="1" dirty="0">
                          <a:solidFill>
                            <a:schemeClr val="bg1"/>
                          </a:solidFill>
                          <a:effectLst/>
                          <a:latin typeface="Arial"/>
                          <a:ea typeface="Times New Roman"/>
                          <a:cs typeface="Arial"/>
                        </a:rPr>
                      </a:br>
                      <a:r>
                        <a:rPr lang="ar-JO" sz="1600" b="1" dirty="0">
                          <a:solidFill>
                            <a:schemeClr val="bg1"/>
                          </a:solidFill>
                          <a:effectLst/>
                          <a:latin typeface="Arial"/>
                          <a:ea typeface="Times New Roman"/>
                          <a:cs typeface="Arial"/>
                        </a:rPr>
                        <a:t>الله</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 </a:t>
                      </a:r>
                      <a:r>
                        <a:rPr lang="ar-JO" sz="1600" b="1" dirty="0">
                          <a:solidFill>
                            <a:schemeClr val="bg1"/>
                          </a:solidFill>
                          <a:effectLst/>
                          <a:latin typeface="Arial"/>
                          <a:ea typeface="Times New Roman"/>
                          <a:cs typeface="Arial"/>
                        </a:rPr>
                        <a:t>الشعب</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1-11</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1: 12-22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الغائب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هي</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1-10</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المفرد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 11-4: 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ضمير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المتكلم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الجمع</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نحن/لنا</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 1-22</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أورشليم 586 ق.م</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ＭＳ Ｐゴシック" charset="0"/>
                <a:cs typeface="Arial"/>
              </a:rPr>
              <a:t>493</a:t>
            </a:r>
            <a:endParaRPr lang="en-US" sz="2400" b="1" dirty="0">
              <a:solidFill>
                <a:srgbClr val="FFFFFF"/>
              </a:solidFill>
              <a:latin typeface="Arial"/>
              <a:ea typeface="ＭＳ Ｐゴシック" charset="0"/>
              <a:cs typeface="Arial"/>
            </a:endParaRP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ar-JO" sz="3600" b="1" dirty="0">
                <a:solidFill>
                  <a:schemeClr val="bg1"/>
                </a:solidFill>
                <a:latin typeface="Arial" charset="0"/>
                <a:ea typeface="ＭＳ Ｐゴシック" charset="0"/>
                <a:cs typeface="Arial" charset="0"/>
              </a:rPr>
              <a:t>المراثي</a:t>
            </a:r>
            <a:endParaRPr lang="en-US" sz="3600" b="1" dirty="0">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45066" y="-15005"/>
            <a:ext cx="128688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خمس </a:t>
            </a:r>
            <a:r>
              <a:rPr lang="ar-JO" sz="2400" b="1" dirty="0">
                <a:solidFill>
                  <a:srgbClr val="C00000"/>
                </a:solidFill>
                <a:latin typeface="Arial" panose="020B0604020202020204" pitchFamily="34" charset="0"/>
                <a:cs typeface="Arial" panose="020B0604020202020204" pitchFamily="34" charset="0"/>
              </a:rPr>
              <a:t>طرق للتوبة</a:t>
            </a:r>
            <a:endParaRPr lang="ar-JO"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5D6C35B-1ACF-D34E-919B-2FB9F5C45D8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باحتياجك</a:t>
            </a:r>
            <a:endParaRPr lang="en-US" sz="2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D6C35B-1ACF-D34E-919B-2FB9F5C45D85}"/>
              </a:ext>
            </a:extLst>
          </p:cNvPr>
          <p:cNvSpPr txBox="1">
            <a:spLocks noChangeAspect="1"/>
          </p:cNvSpPr>
          <p:nvPr/>
        </p:nvSpPr>
        <p:spPr>
          <a:xfrm rot="21006683">
            <a:off x="2231393" y="3095727"/>
            <a:ext cx="157790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اعترف</a:t>
            </a:r>
          </a:p>
          <a:p>
            <a:pPr algn="ctr"/>
            <a:r>
              <a:rPr lang="ar-JO" sz="2400" b="1" dirty="0">
                <a:solidFill>
                  <a:srgbClr val="C00000"/>
                </a:solidFill>
                <a:latin typeface="Arial" panose="020B0604020202020204" pitchFamily="34" charset="0"/>
                <a:cs typeface="Arial" panose="020B0604020202020204" pitchFamily="34" charset="0"/>
              </a:rPr>
              <a:t>بخطئك</a:t>
            </a:r>
            <a:endParaRPr lang="en-US" sz="2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D6C35B-1ACF-D34E-919B-2FB9F5C45D85}"/>
              </a:ext>
            </a:extLst>
          </p:cNvPr>
          <p:cNvSpPr txBox="1">
            <a:spLocks noChangeAspect="1"/>
          </p:cNvSpPr>
          <p:nvPr/>
        </p:nvSpPr>
        <p:spPr>
          <a:xfrm rot="21006683">
            <a:off x="3854666" y="3047147"/>
            <a:ext cx="1709379"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أرجو</a:t>
            </a:r>
          </a:p>
          <a:p>
            <a:pPr algn="ctr"/>
            <a:r>
              <a:rPr lang="ar-JO" sz="2400" b="1" dirty="0">
                <a:solidFill>
                  <a:srgbClr val="FF0000"/>
                </a:solidFill>
                <a:latin typeface="Arial" panose="020B0604020202020204" pitchFamily="34" charset="0"/>
                <a:cs typeface="Arial" panose="020B0604020202020204" pitchFamily="34" charset="0"/>
              </a:rPr>
              <a:t>الله</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D6C35B-1ACF-D34E-919B-2FB9F5C45D85}"/>
              </a:ext>
            </a:extLst>
          </p:cNvPr>
          <p:cNvSpPr txBox="1">
            <a:spLocks noChangeAspect="1"/>
          </p:cNvSpPr>
          <p:nvPr/>
        </p:nvSpPr>
        <p:spPr>
          <a:xfrm rot="21006683">
            <a:off x="5781393" y="3091503"/>
            <a:ext cx="147093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لا تثق</a:t>
            </a:r>
          </a:p>
          <a:p>
            <a:pPr algn="ctr"/>
            <a:r>
              <a:rPr lang="ar-JO" sz="2400" b="1" dirty="0">
                <a:solidFill>
                  <a:srgbClr val="FF0000"/>
                </a:solidFill>
                <a:latin typeface="Arial" panose="020B0604020202020204" pitchFamily="34" charset="0"/>
                <a:cs typeface="Arial" panose="020B0604020202020204" pitchFamily="34" charset="0"/>
              </a:rPr>
              <a:t>بقادتك</a:t>
            </a:r>
            <a:endParaRPr lang="en-US" sz="24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D6C35B-1ACF-D34E-919B-2FB9F5C45D85}"/>
              </a:ext>
            </a:extLst>
          </p:cNvPr>
          <p:cNvSpPr txBox="1">
            <a:spLocks noChangeAspect="1"/>
          </p:cNvSpPr>
          <p:nvPr/>
        </p:nvSpPr>
        <p:spPr>
          <a:xfrm rot="21006683">
            <a:off x="7454325" y="3063488"/>
            <a:ext cx="148947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JO" sz="2400" b="1" dirty="0">
                <a:solidFill>
                  <a:srgbClr val="000000"/>
                </a:solidFill>
                <a:latin typeface="Arial" panose="020B0604020202020204" pitchFamily="34" charset="0"/>
                <a:cs typeface="Arial" panose="020B0604020202020204" pitchFamily="34" charset="0"/>
              </a:rPr>
              <a:t>تطلع</a:t>
            </a:r>
          </a:p>
          <a:p>
            <a:pPr algn="ctr"/>
            <a:r>
              <a:rPr lang="ar-JO" sz="2400" b="1" dirty="0">
                <a:solidFill>
                  <a:srgbClr val="FF0000"/>
                </a:solidFill>
                <a:latin typeface="Arial" panose="020B0604020202020204" pitchFamily="34" charset="0"/>
                <a:cs typeface="Arial" panose="020B0604020202020204" pitchFamily="34" charset="0"/>
              </a:rPr>
              <a:t>للأمام</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3"/>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4"/>
          <a:stretch>
            <a:fillRect/>
          </a:stretch>
        </p:blipFill>
        <p:spPr>
          <a:xfrm>
            <a:off x="398236" y="2319033"/>
            <a:ext cx="8790912"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defRPr/>
            </a:pPr>
            <a:r>
              <a:rPr lang="ar-JO" sz="2400" b="1" dirty="0"/>
              <a:t>زوجان أمريكيان يعتقدان أن "الشر هو مفهوم تصنعه" دراجة عبر الأراضي بالقرب من الحدود الأفغانية. داعش يطعنهم حتى الموت.</a:t>
            </a:r>
            <a:endParaRPr lang="en-US" sz="24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3886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6" descr="crying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932613"/>
          </a:xfrm>
          <a:noFill/>
        </p:spPr>
      </p:pic>
      <p:sp>
        <p:nvSpPr>
          <p:cNvPr id="37890" name="Rectangle 2"/>
          <p:cNvSpPr>
            <a:spLocks noGrp="1" noChangeArrowheads="1"/>
          </p:cNvSpPr>
          <p:nvPr>
            <p:ph type="title"/>
          </p:nvPr>
        </p:nvSpPr>
        <p:spPr>
          <a:xfrm>
            <a:off x="3741961" y="1052736"/>
            <a:ext cx="4953000" cy="1173163"/>
          </a:xfrm>
        </p:spPr>
        <p:txBody>
          <a:bodyPr/>
          <a:lstStyle/>
          <a:p>
            <a:pPr eaLnBrk="1" hangingPunct="1">
              <a:defRPr/>
            </a:pPr>
            <a:r>
              <a:rPr lang="ar-JO" sz="5400" b="1" dirty="0">
                <a:solidFill>
                  <a:schemeClr val="bg1"/>
                </a:solidFill>
                <a:effectLst>
                  <a:glow rad="203200">
                    <a:schemeClr val="tx1">
                      <a:alpha val="87000"/>
                    </a:schemeClr>
                  </a:glow>
                </a:effectLst>
                <a:latin typeface="Arial" panose="020B0604020202020204" pitchFamily="34" charset="0"/>
                <a:ea typeface="ＭＳ Ｐゴシック" charset="0"/>
                <a:cs typeface="Arial" panose="020B0604020202020204" pitchFamily="34" charset="0"/>
              </a:rPr>
              <a:t>التطبيق</a:t>
            </a:r>
            <a:endParaRPr lang="en-AU" sz="5400" b="1" dirty="0">
              <a:solidFill>
                <a:schemeClr val="bg1"/>
              </a:solidFill>
              <a:effectLst>
                <a:glow rad="203200">
                  <a:schemeClr val="tx1">
                    <a:alpha val="87000"/>
                  </a:schemeClr>
                </a:glow>
              </a:effectLst>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2195736" y="2814336"/>
            <a:ext cx="6732588" cy="1323439"/>
          </a:xfrm>
          <a:prstGeom prst="rect">
            <a:avLst/>
          </a:prstGeom>
          <a:noFill/>
          <a:ln>
            <a:noFill/>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ar-JO" sz="4000" b="1" dirty="0">
                <a:solidFill>
                  <a:schemeClr val="bg1"/>
                </a:solidFill>
                <a:effectLst>
                  <a:glow rad="203200">
                    <a:schemeClr val="tx1">
                      <a:alpha val="87000"/>
                    </a:schemeClr>
                  </a:glow>
                </a:effectLst>
                <a:latin typeface="Arial" panose="020B0604020202020204" pitchFamily="34" charset="0"/>
                <a:ea typeface="ＭＳ Ｐゴシック" charset="0"/>
                <a:cs typeface="Arial" panose="020B0604020202020204" pitchFamily="34" charset="0"/>
              </a:rPr>
              <a:t>احذر لئلا تظن أنك تقف وتبدأ في أخذ نعمة الله كأمر مسلم به.</a:t>
            </a:r>
            <a:endParaRPr lang="en-US" sz="4000" b="1" dirty="0">
              <a:solidFill>
                <a:schemeClr val="bg1"/>
              </a:solidFill>
              <a:effectLst>
                <a:glow rad="203200">
                  <a:schemeClr val="tx1">
                    <a:alpha val="87000"/>
                  </a:schemeClr>
                </a:glow>
              </a:effectLst>
              <a:latin typeface="Arial" panose="020B0604020202020204" pitchFamily="34" charset="0"/>
              <a:ea typeface="ＭＳ Ｐゴシック" charset="0"/>
              <a:cs typeface="Arial" panose="020B0604020202020204" pitchFamily="34" charset="0"/>
            </a:endParaRPr>
          </a:p>
        </p:txBody>
      </p:sp>
      <p:sp>
        <p:nvSpPr>
          <p:cNvPr id="37895" name="Rectangle 7"/>
          <p:cNvSpPr>
            <a:spLocks noChangeArrowheads="1"/>
          </p:cNvSpPr>
          <p:nvPr/>
        </p:nvSpPr>
        <p:spPr bwMode="auto">
          <a:xfrm>
            <a:off x="2195736" y="5085254"/>
            <a:ext cx="6732588" cy="1323439"/>
          </a:xfrm>
          <a:prstGeom prst="rect">
            <a:avLst/>
          </a:prstGeom>
          <a:noFill/>
          <a:ln>
            <a:noFill/>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ar-JO" sz="4000" b="1" dirty="0">
                <a:solidFill>
                  <a:schemeClr val="bg1"/>
                </a:solidFill>
                <a:effectLst>
                  <a:glow rad="203200">
                    <a:schemeClr val="tx1">
                      <a:alpha val="87000"/>
                    </a:schemeClr>
                  </a:glow>
                </a:effectLst>
                <a:latin typeface="Arial" panose="020B0604020202020204" pitchFamily="34" charset="0"/>
                <a:ea typeface="ＭＳ Ｐゴシック" charset="0"/>
                <a:cs typeface="Arial" panose="020B0604020202020204" pitchFamily="34" charset="0"/>
              </a:rPr>
              <a:t>عندما يعاقبنا الله يكمن أملنا الوحيد في التحول إلى "عدونا". (هوانغ سابين)</a:t>
            </a:r>
            <a:endParaRPr lang="en-US" sz="4000" b="1" dirty="0">
              <a:solidFill>
                <a:schemeClr val="bg1"/>
              </a:solidFill>
              <a:effectLst>
                <a:glow rad="203200">
                  <a:schemeClr val="tx1">
                    <a:alpha val="87000"/>
                  </a:schemeClr>
                </a:glow>
              </a:effectLst>
              <a:latin typeface="Arial" panose="020B0604020202020204" pitchFamily="34" charset="0"/>
              <a:ea typeface="ＭＳ Ｐゴシック" charset="0"/>
              <a:cs typeface="Arial" panose="020B0604020202020204" pitchFamily="34" charset="0"/>
            </a:endParaRPr>
          </a:p>
        </p:txBody>
      </p:sp>
      <p:sp>
        <p:nvSpPr>
          <p:cNvPr id="163845" name="Text Box 8"/>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000000"/>
                </a:solidFill>
              </a:rPr>
              <a:t>493</a:t>
            </a:r>
            <a:endParaRPr lang="en-US" sz="1800" b="1" dirty="0">
              <a:solidFill>
                <a:srgbClr val="000000"/>
              </a:solidFill>
            </a:endParaRPr>
          </a:p>
        </p:txBody>
      </p:sp>
    </p:spTree>
    <p:extLst>
      <p:ext uri="{BB962C8B-B14F-4D97-AF65-F5344CB8AC3E}">
        <p14:creationId xmlns:p14="http://schemas.microsoft.com/office/powerpoint/2010/main" val="33089025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64B-2699-C345-9C83-919FF0B72A7B}"/>
              </a:ext>
            </a:extLst>
          </p:cNvPr>
          <p:cNvSpPr>
            <a:spLocks noGrp="1"/>
          </p:cNvSpPr>
          <p:nvPr>
            <p:ph type="title" idx="4294967295"/>
          </p:nvPr>
        </p:nvSpPr>
        <p:spPr>
          <a:xfrm>
            <a:off x="83756" y="2527046"/>
            <a:ext cx="9070975" cy="1143000"/>
          </a:xfrm>
        </p:spPr>
        <p:txBody>
          <a:bodyPr/>
          <a:lstStyle/>
          <a:p>
            <a:r>
              <a:rPr lang="ar-JO" sz="6600" b="1" dirty="0"/>
              <a:t>ثق بي فقط</a:t>
            </a:r>
            <a:endParaRPr lang="en-US" sz="6600" b="1" dirty="0"/>
          </a:p>
        </p:txBody>
      </p:sp>
      <p:sp>
        <p:nvSpPr>
          <p:cNvPr id="5" name="Title 1">
            <a:extLst>
              <a:ext uri="{FF2B5EF4-FFF2-40B4-BE49-F238E27FC236}">
                <a16:creationId xmlns:a16="http://schemas.microsoft.com/office/drawing/2014/main" id="{C2B2D7F2-DE64-7D43-BB18-39A31800B24E}"/>
              </a:ext>
            </a:extLst>
          </p:cNvPr>
          <p:cNvSpPr txBox="1">
            <a:spLocks/>
          </p:cNvSpPr>
          <p:nvPr/>
        </p:nvSpPr>
        <p:spPr bwMode="auto">
          <a:xfrm>
            <a:off x="3973879" y="4181310"/>
            <a:ext cx="5170121"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6000" b="1" kern="0" dirty="0"/>
              <a:t>الله</a:t>
            </a:r>
            <a:endParaRPr lang="en-US" sz="6000" b="1" kern="0" dirty="0"/>
          </a:p>
        </p:txBody>
      </p:sp>
    </p:spTree>
    <p:extLst>
      <p:ext uri="{BB962C8B-B14F-4D97-AF65-F5344CB8AC3E}">
        <p14:creationId xmlns:p14="http://schemas.microsoft.com/office/powerpoint/2010/main" val="4249985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3451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أن </a:t>
            </a:r>
            <a:r>
              <a:rPr lang="ar-JO" sz="5400" b="1" dirty="0">
                <a:solidFill>
                  <a:srgbClr val="FFFF00"/>
                </a:solidFill>
                <a:effectLst>
                  <a:glow rad="127000">
                    <a:schemeClr val="tx1"/>
                  </a:glow>
                </a:effectLst>
                <a:latin typeface="Arial" charset="0"/>
                <a:ea typeface="ＭＳ Ｐゴシック" charset="0"/>
                <a:cs typeface="ＭＳ Ｐゴシック" charset="0"/>
              </a:rPr>
              <a:t>تتوب</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كيف يجب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أن تغير فكرك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عن الشر، يسوع </a:t>
            </a:r>
          </a:p>
          <a:p>
            <a:pPr defTabSz="9144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و خطيتك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97492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latin typeface="Arial" charset="0"/>
                <a:ea typeface="ＭＳ Ｐゴシック" charset="0"/>
              </a:rPr>
              <a:t>وعظ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احصل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6533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4400" b="1" dirty="0">
                <a:solidFill>
                  <a:srgbClr val="FFFFFF"/>
                </a:solidFill>
                <a:effectLst>
                  <a:glow rad="355600">
                    <a:srgbClr val="000000"/>
                  </a:glow>
                  <a:outerShdw blurRad="38100" dist="38100" dir="2700000" algn="tl">
                    <a:srgbClr val="000000">
                      <a:alpha val="43137"/>
                    </a:srgbClr>
                  </a:outerShdw>
                </a:effectLst>
              </a:rPr>
              <a:t>سقوط</a:t>
            </a:r>
          </a:p>
          <a:p>
            <a:pPr algn="ctr" defTabSz="914400" fontAlgn="base">
              <a:spcBef>
                <a:spcPct val="0"/>
              </a:spcBef>
              <a:spcAft>
                <a:spcPct val="0"/>
              </a:spcAft>
              <a:defRPr/>
            </a:pPr>
            <a:r>
              <a:rPr lang="ar-JO" sz="4400" b="1" dirty="0">
                <a:solidFill>
                  <a:srgbClr val="FFFFFF"/>
                </a:solidFill>
                <a:effectLst>
                  <a:glow rad="355600">
                    <a:srgbClr val="000000"/>
                  </a:glow>
                  <a:outerShdw blurRad="38100" dist="38100" dir="2700000" algn="tl">
                    <a:srgbClr val="000000">
                      <a:alpha val="43137"/>
                    </a:srgbClr>
                  </a:outerShdw>
                </a:effectLst>
              </a:rPr>
              <a:t>أورشليم</a:t>
            </a:r>
            <a:endParaRPr lang="en-US" sz="4400" b="1" dirty="0">
              <a:solidFill>
                <a:srgbClr val="FFFFFF"/>
              </a:solidFill>
              <a:effectLst>
                <a:glow rad="355600">
                  <a:srgbClr val="000000"/>
                </a:glow>
                <a:outerShdw blurRad="38100" dist="38100" dir="2700000" algn="tl">
                  <a:srgbClr val="000000">
                    <a:alpha val="43137"/>
                  </a:srgbClr>
                </a:outerShdw>
              </a:effectLst>
            </a:endParaRP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ar-JO" sz="3600" b="1" dirty="0">
                <a:latin typeface="Arial" charset="0"/>
                <a:ea typeface="ＭＳ Ｐゴシック" charset="0"/>
                <a:cs typeface="Arial" charset="0"/>
              </a:rPr>
              <a:t>لمحتا إرميا لسقوط أورشليم</a:t>
            </a:r>
            <a:endParaRPr kumimoji="0" lang="en-US" sz="3600" b="1" dirty="0">
              <a:latin typeface="Arial" charset="0"/>
              <a:ea typeface="ＭＳ Ｐゴシック" charset="0"/>
              <a:cs typeface="Arial" charset="0"/>
            </a:endParaRPr>
          </a:p>
        </p:txBody>
      </p:sp>
      <p:sp>
        <p:nvSpPr>
          <p:cNvPr id="163843" name="Text Box 17"/>
          <p:cNvSpPr txBox="1">
            <a:spLocks noChangeArrowheads="1"/>
          </p:cNvSpPr>
          <p:nvPr/>
        </p:nvSpPr>
        <p:spPr bwMode="auto">
          <a:xfrm>
            <a:off x="7882088" y="43132"/>
            <a:ext cx="1183432"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ar-JO" b="1" dirty="0">
                <a:solidFill>
                  <a:srgbClr val="FFFFFF"/>
                </a:solidFill>
              </a:rPr>
              <a:t>494</a:t>
            </a:r>
            <a:endParaRPr lang="en-US" b="1" dirty="0">
              <a:solidFill>
                <a:srgbClr val="FFFFFF"/>
              </a:solidFill>
            </a:endParaRP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defTabSz="914400" fontAlgn="base">
                <a:spcBef>
                  <a:spcPct val="0"/>
                </a:spcBef>
                <a:spcAft>
                  <a:spcPct val="0"/>
                </a:spcAft>
              </a:pPr>
              <a:endParaRPr lang="en-US" dirty="0">
                <a:solidFill>
                  <a:srgbClr val="000000"/>
                </a:solidFill>
                <a:latin typeface="Arial" charset="0"/>
                <a:ea typeface="ＭＳ Ｐゴシック" charset="0"/>
                <a:cs typeface="ＭＳ Ｐゴシック" charset="0"/>
              </a:endParaRPr>
            </a:p>
          </p:txBody>
        </p:sp>
        <p:sp>
          <p:nvSpPr>
            <p:cNvPr id="22" name="Text Box 14"/>
            <p:cNvSpPr txBox="1">
              <a:spLocks noChangeArrowheads="1"/>
            </p:cNvSpPr>
            <p:nvPr/>
          </p:nvSpPr>
          <p:spPr bwMode="auto">
            <a:xfrm>
              <a:off x="-108517" y="2852463"/>
              <a:ext cx="3024101" cy="304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3200" b="1" dirty="0">
                  <a:solidFill>
                    <a:srgbClr val="FFFFFF"/>
                  </a:solidFill>
                  <a:effectLst>
                    <a:outerShdw blurRad="38100" dist="38100" dir="2700000" algn="tl">
                      <a:srgbClr val="000000">
                        <a:alpha val="43137"/>
                      </a:srgbClr>
                    </a:outerShdw>
                  </a:effectLst>
                </a:rPr>
                <a:t>سفر</a:t>
              </a:r>
            </a:p>
            <a:p>
              <a:pPr algn="ctr" defTabSz="914400" fontAlgn="base">
                <a:spcBef>
                  <a:spcPct val="0"/>
                </a:spcBef>
                <a:spcAft>
                  <a:spcPct val="0"/>
                </a:spcAft>
                <a:defRPr/>
              </a:pPr>
              <a:r>
                <a:rPr lang="ar-JO" sz="3200" b="1" dirty="0">
                  <a:solidFill>
                    <a:srgbClr val="FFFFFF"/>
                  </a:solidFill>
                  <a:effectLst>
                    <a:outerShdw blurRad="38100" dist="38100" dir="2700000" algn="tl">
                      <a:srgbClr val="000000">
                        <a:alpha val="43137"/>
                      </a:srgbClr>
                    </a:outerShdw>
                  </a:effectLst>
                </a:rPr>
                <a:t>إرميا</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ar-JO" sz="3200" b="1" i="1" dirty="0">
                  <a:solidFill>
                    <a:srgbClr val="FFFFFF"/>
                  </a:solidFill>
                  <a:effectLst>
                    <a:outerShdw blurRad="38100" dist="38100" dir="2700000" algn="tl">
                      <a:srgbClr val="000000">
                        <a:alpha val="43137"/>
                      </a:srgbClr>
                    </a:outerShdw>
                  </a:effectLst>
                </a:rPr>
                <a:t>النظر</a:t>
              </a:r>
            </a:p>
            <a:p>
              <a:pPr algn="ctr" defTabSz="914400" fontAlgn="base">
                <a:spcBef>
                  <a:spcPct val="0"/>
                </a:spcBef>
                <a:spcAft>
                  <a:spcPct val="0"/>
                </a:spcAft>
                <a:defRPr/>
              </a:pPr>
              <a:r>
                <a:rPr lang="ar-JO" sz="3200" b="1" i="1" dirty="0">
                  <a:solidFill>
                    <a:srgbClr val="FFFFFF"/>
                  </a:solidFill>
                  <a:effectLst>
                    <a:outerShdw blurRad="38100" dist="38100" dir="2700000" algn="tl">
                      <a:srgbClr val="000000">
                        <a:alpha val="43137"/>
                      </a:srgbClr>
                    </a:outerShdw>
                  </a:effectLst>
                </a:rPr>
                <a:t>للأمام</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r>
                <a:rPr lang="ar-JO" sz="3200" b="1" dirty="0">
                  <a:solidFill>
                    <a:srgbClr val="FFFFFF"/>
                  </a:solidFill>
                  <a:effectLst>
                    <a:outerShdw blurRad="38100" dist="38100" dir="2700000" algn="tl">
                      <a:srgbClr val="000000">
                        <a:alpha val="43137"/>
                      </a:srgbClr>
                    </a:outerShdw>
                  </a:effectLst>
                </a:rPr>
                <a:t>تحذير</a:t>
              </a:r>
              <a:r>
                <a:rPr lang="en-US" sz="3200" b="1" dirty="0">
                  <a:solidFill>
                    <a:srgbClr val="FFFFFF"/>
                  </a:solidFill>
                  <a:effectLst>
                    <a:outerShdw blurRad="38100" dist="38100" dir="2700000" algn="tl">
                      <a:srgbClr val="000000">
                        <a:alpha val="43137"/>
                      </a:srgbClr>
                    </a:outerShdw>
                  </a:effectLst>
                </a:rPr>
                <a:t>)</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0" name="Text Box 14"/>
            <p:cNvSpPr txBox="1">
              <a:spLocks noChangeArrowheads="1"/>
            </p:cNvSpPr>
            <p:nvPr/>
          </p:nvSpPr>
          <p:spPr bwMode="auto">
            <a:xfrm>
              <a:off x="6156706" y="2947124"/>
              <a:ext cx="3095810" cy="3047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3200" b="1" dirty="0">
                  <a:solidFill>
                    <a:srgbClr val="FFFFFF"/>
                  </a:solidFill>
                  <a:effectLst>
                    <a:outerShdw blurRad="38100" dist="38100" dir="2700000" algn="tl">
                      <a:srgbClr val="000000">
                        <a:alpha val="43137"/>
                      </a:srgbClr>
                    </a:outerShdw>
                  </a:effectLst>
                </a:rPr>
                <a:t>سفر</a:t>
              </a:r>
            </a:p>
            <a:p>
              <a:pPr algn="ctr" defTabSz="914400" fontAlgn="base">
                <a:spcBef>
                  <a:spcPct val="0"/>
                </a:spcBef>
                <a:spcAft>
                  <a:spcPct val="0"/>
                </a:spcAft>
                <a:defRPr/>
              </a:pPr>
              <a:r>
                <a:rPr lang="ar-JO" sz="3200" b="1" dirty="0">
                  <a:solidFill>
                    <a:srgbClr val="FFFFFF"/>
                  </a:solidFill>
                  <a:effectLst>
                    <a:outerShdw blurRad="38100" dist="38100" dir="2700000" algn="tl">
                      <a:srgbClr val="000000">
                        <a:alpha val="43137"/>
                      </a:srgbClr>
                    </a:outerShdw>
                  </a:effectLst>
                </a:rPr>
                <a:t>المراثي</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ar-JO" sz="3200" b="1" i="1" dirty="0">
                  <a:solidFill>
                    <a:srgbClr val="FFFFFF"/>
                  </a:solidFill>
                  <a:effectLst>
                    <a:outerShdw blurRad="38100" dist="38100" dir="2700000" algn="tl">
                      <a:srgbClr val="000000">
                        <a:alpha val="43137"/>
                      </a:srgbClr>
                    </a:outerShdw>
                  </a:effectLst>
                </a:rPr>
                <a:t>النظر </a:t>
              </a:r>
            </a:p>
            <a:p>
              <a:pPr algn="ctr" defTabSz="914400" fontAlgn="base">
                <a:spcBef>
                  <a:spcPct val="0"/>
                </a:spcBef>
                <a:spcAft>
                  <a:spcPct val="0"/>
                </a:spcAft>
                <a:defRPr/>
              </a:pPr>
              <a:r>
                <a:rPr lang="ar-JO" sz="3200" b="1" i="1" dirty="0">
                  <a:solidFill>
                    <a:srgbClr val="FFFFFF"/>
                  </a:solidFill>
                  <a:effectLst>
                    <a:outerShdw blurRad="38100" dist="38100" dir="2700000" algn="tl">
                      <a:srgbClr val="000000">
                        <a:alpha val="43137"/>
                      </a:srgbClr>
                    </a:outerShdw>
                  </a:effectLst>
                </a:rPr>
                <a:t>للخلف</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r>
                <a:rPr lang="ar-JO" sz="3200" b="1" dirty="0">
                  <a:solidFill>
                    <a:srgbClr val="FFFFFF"/>
                  </a:solidFill>
                  <a:effectLst>
                    <a:outerShdw blurRad="38100" dist="38100" dir="2700000" algn="tl">
                      <a:srgbClr val="000000">
                        <a:alpha val="43137"/>
                      </a:srgbClr>
                    </a:outerShdw>
                  </a:effectLst>
                </a:rPr>
                <a:t>حزن</a:t>
              </a:r>
              <a:r>
                <a:rPr lang="en-US" sz="3200" b="1" dirty="0">
                  <a:solidFill>
                    <a:srgbClr val="FFFFFF"/>
                  </a:solidFill>
                  <a:effectLst>
                    <a:outerShdw blurRad="38100" dist="38100" dir="2700000" algn="tl">
                      <a:srgbClr val="000000">
                        <a:alpha val="43137"/>
                      </a:srgbClr>
                    </a:outerShdw>
                  </a:effectLst>
                </a:rPr>
                <a:t>)</a:t>
              </a:r>
            </a:p>
          </p:txBody>
        </p:sp>
      </p:grpSp>
      <p:sp>
        <p:nvSpPr>
          <p:cNvPr id="13" name="Rectangle 2">
            <a:extLst>
              <a:ext uri="{FF2B5EF4-FFF2-40B4-BE49-F238E27FC236}">
                <a16:creationId xmlns:a16="http://schemas.microsoft.com/office/drawing/2014/main" id="{6F841142-2515-1345-890B-3F7085D8A8B5}"/>
              </a:ext>
            </a:extLst>
          </p:cNvPr>
          <p:cNvSpPr txBox="1">
            <a:spLocks noChangeArrowheads="1"/>
          </p:cNvSpPr>
          <p:nvPr/>
        </p:nvSpPr>
        <p:spPr bwMode="auto">
          <a:xfrm>
            <a:off x="1423358" y="6336473"/>
            <a:ext cx="7541130" cy="513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defTabSz="914400" eaLnBrk="1" hangingPunct="1">
              <a:defRPr/>
            </a:pPr>
            <a:r>
              <a:rPr lang="ar-JO" sz="2000" i="1" kern="0" dirty="0">
                <a:latin typeface="Arial" charset="0"/>
                <a:ea typeface="ＭＳ Ｐゴシック" charset="0"/>
                <a:cs typeface="Arial" charset="0"/>
              </a:rPr>
              <a:t>السير  اليومي</a:t>
            </a:r>
            <a:endParaRPr lang="en-US" sz="2000" i="1" kern="0" dirty="0">
              <a:latin typeface="Arial" charset="0"/>
              <a:ea typeface="ＭＳ Ｐゴシック" charset="0"/>
              <a:cs typeface="Arial" charset="0"/>
            </a:endParaRPr>
          </a:p>
        </p:txBody>
      </p:sp>
    </p:spTree>
    <p:extLst>
      <p:ext uri="{BB962C8B-B14F-4D97-AF65-F5344CB8AC3E}">
        <p14:creationId xmlns:p14="http://schemas.microsoft.com/office/powerpoint/2010/main" val="2641483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4112</TotalTime>
  <Words>6785</Words>
  <Application>Microsoft Macintosh PowerPoint</Application>
  <PresentationFormat>On-screen Show (4:3)</PresentationFormat>
  <Paragraphs>1491</Paragraphs>
  <Slides>80</Slides>
  <Notes>68</Notes>
  <HiddenSlides>2</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80</vt:i4>
      </vt:variant>
    </vt:vector>
  </HeadingPairs>
  <TitlesOfParts>
    <vt:vector size="94" baseType="lpstr">
      <vt:lpstr>Boca Raton ICG Solid</vt:lpstr>
      <vt:lpstr>Arial</vt:lpstr>
      <vt:lpstr>Calibri</vt:lpstr>
      <vt:lpstr>Comic Sans MS</vt:lpstr>
      <vt:lpstr>Times</vt:lpstr>
      <vt:lpstr>Times New Roman</vt:lpstr>
      <vt:lpstr>Wingdings</vt:lpstr>
      <vt:lpstr>49_Blank Presentation</vt:lpstr>
      <vt:lpstr>Blank Presentation</vt:lpstr>
      <vt:lpstr>Default Design</vt:lpstr>
      <vt:lpstr>1_Default Design</vt:lpstr>
      <vt:lpstr>20_Default Design</vt:lpstr>
      <vt:lpstr>4_Default Design</vt:lpstr>
      <vt:lpstr>8_Default Design</vt:lpstr>
      <vt:lpstr>كن معترفاً</vt:lpstr>
      <vt:lpstr>PowerPoint Presentation</vt:lpstr>
      <vt:lpstr>American Couple Believing 'Evil Is A Make-Believe Concept' Bike Through Territory Near Afghan Border. ISIS Stabs Them To Death.</vt:lpstr>
      <vt:lpstr>زوجان أمريكيان يعتقدان أن "الشر هو مفهوم تصنعه" دراجة عبر الأراضي بالقرب من الحدود الأفغانية. داعش يطعنهم حتى الموت.</vt:lpstr>
      <vt:lpstr>هل الشر موجود ؟</vt:lpstr>
      <vt:lpstr>التوبة ؟</vt:lpstr>
      <vt:lpstr>التوبة تعني تغيير الفكر</vt:lpstr>
      <vt:lpstr>كيف يجب أن تتوب ؟</vt:lpstr>
      <vt:lpstr>لمحتا إرميا لسقوط أورشليم</vt:lpstr>
      <vt:lpstr>المراثي</vt:lpstr>
      <vt:lpstr>الخلفية التاريخية</vt:lpstr>
      <vt:lpstr>النوع الأدبي</vt:lpstr>
      <vt:lpstr>الإسم و المكان</vt:lpstr>
      <vt:lpstr>الهيكل الأفقي</vt:lpstr>
      <vt:lpstr>الهيكل الموضوعي</vt:lpstr>
      <vt:lpstr>المراثي</vt:lpstr>
      <vt:lpstr>مراثي 1 </vt:lpstr>
      <vt:lpstr>المراثي</vt:lpstr>
      <vt:lpstr>مراثي 1 بالعبرية الأبجدية</vt:lpstr>
      <vt:lpstr>"[Alas!] How deserted lies the city,  once so full of people!   How like a widow is she,  who once was great among the nations!  She who was queen among the provinces has now become a slave. 2 Bitterly she weeps at night,  tears are upon her cheeks. Among all her lovers there is none to comfort her.  All her friends have betrayed her;  they have become her enemies.  3 [Coming] after affliction and harsh labor,  Judah has gone into exile.   She dwells among the nations;  she finds no resting place.   All who pursue her have overtaken her in the midst of her distress"  (Lamentations 1:1-3 NIV adapted).</vt:lpstr>
      <vt:lpstr>طرق صهيون نائحة  لعدم الآتين إلى العيد كل أبوابها خربة  كهنتها يتنهدون  عذاراها مذللة  و هي في مرارة  (مرا 1: 4)</vt:lpstr>
      <vt:lpstr>صار مضايقوها رأساً نجح أعدائها لأن الرب قد أذلها لأجل كثرة ذنوبها ذهب أولادها إلى السبي قدام العدو (مرا 1: 5)</vt:lpstr>
      <vt:lpstr>و قد خرج من بنت صهيون كل بهائها صارت رؤسائها كأيائل لا تجد مرعى فيسيرون بلا قوة أمام الطارد (مرا 1: 6)</vt:lpstr>
      <vt:lpstr>PowerPoint Presentation</vt:lpstr>
      <vt:lpstr>أما إليكم يا جميع عابري الطريق تطلعوا و انظروا إن كان حزن مثل حزني الذي صنع بي الذي أذلني به الرب يوم حمو غضبه (مرا 1: 12)</vt:lpstr>
      <vt:lpstr>المراثي</vt:lpstr>
      <vt:lpstr>مراثي 2 </vt:lpstr>
      <vt:lpstr>المراثي</vt:lpstr>
      <vt:lpstr>كيف غطى السيد بغضبه ابنة صهيون بالظلام ألقى من السماء إلى الأرض فخر إسرائيل و لم يذكر موطئ قدميه في يوم غضبه (مرا 2: 1)</vt:lpstr>
      <vt:lpstr>ابتلع السيد و لم يشفق كل مساكن يعقوب نقض بسخطه حصون بنت يهوذا أوصلها إلى الأرض نجس المملكة و رؤساءها (مرا 2: 2)</vt:lpstr>
      <vt:lpstr>عضب بحمو غضبه كل قرن لإسرائيل رد إلى الوراء يمينه أمام العدو و اشتعل في يعقوب مثل نار ملتهبة تأكل ما حواليها (2: 3)</vt:lpstr>
      <vt:lpstr>PowerPoint Presentation</vt:lpstr>
      <vt:lpstr>اللعنات النبوية</vt:lpstr>
      <vt:lpstr>مراثي 2: 15</vt:lpstr>
      <vt:lpstr>المراثي</vt:lpstr>
      <vt:lpstr>مراثي 3 </vt:lpstr>
      <vt:lpstr>المراثي</vt:lpstr>
      <vt:lpstr>الإصحاح 3 هو نموذج الإعتراف</vt:lpstr>
      <vt:lpstr>مراثي 1 العبرية الأبجدية</vt:lpstr>
      <vt:lpstr>مراثي 3 العبرية الأبجدية</vt:lpstr>
      <vt:lpstr>1 أنا هو الرجل الذي رأى مذلة بقضيب سخطه 2 قادني و سيرني في الظلام و لا نور 3 حقاً إنه يعود و يرد علي يده اليوم كله (مرا 3: 1-3)</vt:lpstr>
      <vt:lpstr>4 أبلى لحمي و جلدي كسر عظامي 5 بنى علي و أحاطني بعلقم و مشقة 6 أسكنني في ظلمات كموتى القدم (مرا 3: 4-6)</vt:lpstr>
      <vt:lpstr>7 سيج علي فلا أستطيع الخروج ثقل سلسلتي 8 أيضاً حين أصرخ و أستغيث يصد صلاتي 9 سيج طرقي بحجارة منحوتة قلب سبلي (مرا 3: 7-9)</vt:lpstr>
      <vt:lpstr>19 ذكر مذلتي و تيهاني أفسنتين و علقم 20 ذكراً تذكر نفسي و تنحني فيّ 21 أردد هذا في قلبي من أجل ذلك أرجو  22 إنه من إحسانات الرب أننا لم نفن لأن مراحمه لا تزول 23 هي جديدة في كل صباح كثيرة أمانتك  24 نصيبي هو الرب قالت نفسي من أجل ذلك أرجوه  (مرا 3: 19-24)</vt:lpstr>
      <vt:lpstr>25 طيب هو الرب للذين يترجونه للنفس التي تطلبه 26 جيد أن ينتظر الإنسان و يتوقع بسكوت خلاص الرب 27 جيد للرجل أن يحمل النير في صباه 28 يجلس وحده و يسكت لأنه قد وضعه عليه 29 يجعل في التراب فمه لعله يوجد رجاء (مرا 3: 25-29)</vt:lpstr>
      <vt:lpstr>عظيمة أمانتك (مراثي 3: 22-23)</vt:lpstr>
      <vt:lpstr>Great is Thy faithfulness 2/6</vt:lpstr>
      <vt:lpstr>Great is Thy faithfulness 3/6</vt:lpstr>
      <vt:lpstr>Great is Thy faithfulness 4/6</vt:lpstr>
      <vt:lpstr>Great is Thy faithfulness 5/6</vt:lpstr>
      <vt:lpstr>Great is Thy faithfulness 6/6</vt:lpstr>
      <vt:lpstr>المراثي</vt:lpstr>
      <vt:lpstr>مراثي 4 </vt:lpstr>
      <vt:lpstr>المراثي</vt:lpstr>
      <vt:lpstr>كيف اكدر الذهب  تغير الإبريز الجيد  انهالت حجارة القدس  في راس كل شارع  (مرا 4: 1)</vt:lpstr>
      <vt:lpstr>بنو صهون الكرماء  الموزونون بالذهب النقي  كيف حسبوا اباريق خزف  عمل يدي فخاري  (مرا 4: 2)</vt:lpstr>
      <vt:lpstr>بنات آوى أيضاً أخرجت أطباءها أرضعت أجراءها أما بنت شعبي فجافية كالنعام في البرية (مرا 4: 3)</vt:lpstr>
      <vt:lpstr> 12 لم تصدق ملوك الأرض و كل سكان المسكونة  أن العدو و المبغض يدخلان أبواب أورشليم  13 من أجل خطايا أنبيائها و آثام كهنتها  السافكين في وسطها دم الصديقين  (مرا 4: 12-13)</vt:lpstr>
      <vt:lpstr>نفس أنوفنا  مسيح الرب  أخذ في حفرهم  الذي قلنا عنه  في ظله نعيش بين الأمم (مرا 4: 20)</vt:lpstr>
      <vt:lpstr>التباينات بين أدوم و إسرائيل  في مراثي 4: 21-22</vt:lpstr>
      <vt:lpstr>المراثي</vt:lpstr>
      <vt:lpstr>مراثي 5 </vt:lpstr>
      <vt:lpstr>المراثي</vt:lpstr>
      <vt:lpstr>1 أذكر يا رب ماذا صار لنا أشرف و انظر إلى عارنا 2 قد صار ميراثنا للغرباء و بيوتنا للأجانب 3 صرنا أيتاماً بلا أب أمهاتنا كأرامل (مرا 5: 1-3)</vt:lpstr>
      <vt:lpstr>4 شربنا ماءنا بالفضة حطبنا بالثمن يأتي  5 على أعناقنا نضطهد نتعب و لا راحة لنا 6 أعطينا اليد للمصريين و الأشوريين لنشبع خبزاً 7 آباؤنا أخطأوا و ليسوا بموجودين و نحن نحمل آثامهم   (مرا 5: 4-7)</vt:lpstr>
      <vt:lpstr>8 عبيد حكموا علينا ليس من يخلص من أيديهم  9 بأنفسنا نأتي بخبزنا من جرى سيف البرية 10 جلودنا اسودت كتنور من جرى نيران الجوع (مرا 5: 8-10)</vt:lpstr>
      <vt:lpstr>11 أذلوا النساء في صهيون العذارى في مدن يهوذا    12 الرؤساء بأيديهم يعلقون و لم تعتبر وجوه الشيوخ   13 أخذوا الشبان للطحن و الصبيان عثروا تحت الحطب  14 كفت الشيوخ عن الباب و الشبان عن غنائهم   15 مضى فرح قلبنا صار رقصنا نوحاً   (مرا 5: 11-15)</vt:lpstr>
      <vt:lpstr>16 سقط إكليل رأسنا ويل لنا لأننا قد أخطأنا 17 من أجل هذا حزن قلبنا من أجل هذا أظلمت عيوننا 18 من أجل جبل صهيون الخرب الثعالب ماشية فيه (مرا 5: 16-18)</vt:lpstr>
      <vt:lpstr>19 أنت يا رب إلى الأبد تجلس كرسيك إلى دور فدور  20 لماذا تنسانا إلى الأبد و تتركنا طول الأيام  21 ارددنا يا رب إليك فنرتد جدد أيامنا كالقديم  22 هل كل الرفض رفضتنا هل غضبت علينا جداً   (مرا 5: 19-22)</vt:lpstr>
      <vt:lpstr>المراثي</vt:lpstr>
      <vt:lpstr>PowerPoint Presentation</vt:lpstr>
      <vt:lpstr>PowerPoint Presentation</vt:lpstr>
      <vt:lpstr>كيف يجب أن تتوب ؟</vt:lpstr>
      <vt:lpstr>الفكرة الرئيسية</vt:lpstr>
      <vt:lpstr>المراثي</vt:lpstr>
      <vt:lpstr>زوجان أمريكيان يعتقدان أن "الشر هو مفهوم تصنعه" دراجة عبر الأراضي بالقرب من الحدود الأفغانية. داعش يطعنهم حتى الموت.</vt:lpstr>
      <vt:lpstr>التطبيق</vt:lpstr>
      <vt:lpstr>ثق بي فقط</vt:lpstr>
      <vt:lpstr>Black</vt:lpstr>
      <vt:lpstr>وعظ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216</cp:revision>
  <dcterms:created xsi:type="dcterms:W3CDTF">2014-08-02T06:39:19Z</dcterms:created>
  <dcterms:modified xsi:type="dcterms:W3CDTF">2022-06-01T06:08:33Z</dcterms:modified>
</cp:coreProperties>
</file>