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2" r:id="rId3"/>
    <p:sldMasterId id="2147483752" r:id="rId4"/>
    <p:sldMasterId id="2147483778" r:id="rId5"/>
    <p:sldMasterId id="2147483790" r:id="rId6"/>
    <p:sldMasterId id="2147483802" r:id="rId7"/>
    <p:sldMasterId id="2147483813" r:id="rId8"/>
    <p:sldMasterId id="2147483825" r:id="rId9"/>
    <p:sldMasterId id="2147483837" r:id="rId10"/>
    <p:sldMasterId id="2147483852" r:id="rId11"/>
    <p:sldMasterId id="2147483864" r:id="rId12"/>
  </p:sldMasterIdLst>
  <p:notesMasterIdLst>
    <p:notesMasterId r:id="rId110"/>
  </p:notesMasterIdLst>
  <p:sldIdLst>
    <p:sldId id="1873" r:id="rId13"/>
    <p:sldId id="1754" r:id="rId14"/>
    <p:sldId id="1755" r:id="rId15"/>
    <p:sldId id="1756" r:id="rId16"/>
    <p:sldId id="1757" r:id="rId17"/>
    <p:sldId id="1758" r:id="rId18"/>
    <p:sldId id="1854" r:id="rId19"/>
    <p:sldId id="1759" r:id="rId20"/>
    <p:sldId id="1760" r:id="rId21"/>
    <p:sldId id="1761" r:id="rId22"/>
    <p:sldId id="1855" r:id="rId23"/>
    <p:sldId id="1856" r:id="rId24"/>
    <p:sldId id="1857" r:id="rId25"/>
    <p:sldId id="1858" r:id="rId26"/>
    <p:sldId id="1815" r:id="rId27"/>
    <p:sldId id="1859" r:id="rId28"/>
    <p:sldId id="1811" r:id="rId29"/>
    <p:sldId id="1812" r:id="rId30"/>
    <p:sldId id="1813" r:id="rId31"/>
    <p:sldId id="525" r:id="rId32"/>
    <p:sldId id="1816" r:id="rId33"/>
    <p:sldId id="1835" r:id="rId34"/>
    <p:sldId id="398" r:id="rId35"/>
    <p:sldId id="1775" r:id="rId36"/>
    <p:sldId id="1860" r:id="rId37"/>
    <p:sldId id="1861" r:id="rId38"/>
    <p:sldId id="438" r:id="rId39"/>
    <p:sldId id="1819" r:id="rId40"/>
    <p:sldId id="1821" r:id="rId41"/>
    <p:sldId id="1838" r:id="rId42"/>
    <p:sldId id="578" r:id="rId43"/>
    <p:sldId id="579" r:id="rId44"/>
    <p:sldId id="580" r:id="rId45"/>
    <p:sldId id="581" r:id="rId46"/>
    <p:sldId id="582" r:id="rId47"/>
    <p:sldId id="583" r:id="rId48"/>
    <p:sldId id="584" r:id="rId49"/>
    <p:sldId id="585" r:id="rId50"/>
    <p:sldId id="586" r:id="rId51"/>
    <p:sldId id="587" r:id="rId52"/>
    <p:sldId id="588" r:id="rId53"/>
    <p:sldId id="589" r:id="rId54"/>
    <p:sldId id="436" r:id="rId55"/>
    <p:sldId id="1871" r:id="rId56"/>
    <p:sldId id="592" r:id="rId57"/>
    <p:sldId id="593" r:id="rId58"/>
    <p:sldId id="594" r:id="rId59"/>
    <p:sldId id="1865" r:id="rId60"/>
    <p:sldId id="596" r:id="rId61"/>
    <p:sldId id="1866" r:id="rId62"/>
    <p:sldId id="1867" r:id="rId63"/>
    <p:sldId id="599" r:id="rId64"/>
    <p:sldId id="600" r:id="rId65"/>
    <p:sldId id="601" r:id="rId66"/>
    <p:sldId id="1776" r:id="rId67"/>
    <p:sldId id="1777" r:id="rId68"/>
    <p:sldId id="1778" r:id="rId69"/>
    <p:sldId id="1779" r:id="rId70"/>
    <p:sldId id="1780" r:id="rId71"/>
    <p:sldId id="1781" r:id="rId72"/>
    <p:sldId id="1782" r:id="rId73"/>
    <p:sldId id="1783" r:id="rId74"/>
    <p:sldId id="908" r:id="rId75"/>
    <p:sldId id="611" r:id="rId76"/>
    <p:sldId id="1822" r:id="rId77"/>
    <p:sldId id="1824" r:id="rId78"/>
    <p:sldId id="1825" r:id="rId79"/>
    <p:sldId id="1826" r:id="rId80"/>
    <p:sldId id="1788" r:id="rId81"/>
    <p:sldId id="645" r:id="rId82"/>
    <p:sldId id="391" r:id="rId83"/>
    <p:sldId id="445" r:id="rId84"/>
    <p:sldId id="1868" r:id="rId85"/>
    <p:sldId id="1833" r:id="rId86"/>
    <p:sldId id="434" r:id="rId87"/>
    <p:sldId id="1790" r:id="rId88"/>
    <p:sldId id="1827" r:id="rId89"/>
    <p:sldId id="1828" r:id="rId90"/>
    <p:sldId id="1829" r:id="rId91"/>
    <p:sldId id="1830" r:id="rId92"/>
    <p:sldId id="1831" r:id="rId93"/>
    <p:sldId id="1832" r:id="rId94"/>
    <p:sldId id="1797" r:id="rId95"/>
    <p:sldId id="1798" r:id="rId96"/>
    <p:sldId id="1799" r:id="rId97"/>
    <p:sldId id="1870" r:id="rId98"/>
    <p:sldId id="1800" r:id="rId99"/>
    <p:sldId id="1801" r:id="rId100"/>
    <p:sldId id="1802" r:id="rId101"/>
    <p:sldId id="412" r:id="rId102"/>
    <p:sldId id="1804" r:id="rId103"/>
    <p:sldId id="1805" r:id="rId104"/>
    <p:sldId id="1806" r:id="rId105"/>
    <p:sldId id="1843" r:id="rId106"/>
    <p:sldId id="1808" r:id="rId107"/>
    <p:sldId id="513" r:id="rId108"/>
    <p:sldId id="1852"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71" autoAdjust="0"/>
    <p:restoredTop sz="70664" autoAdjust="0"/>
  </p:normalViewPr>
  <p:slideViewPr>
    <p:cSldViewPr snapToGrid="0" snapToObjects="1">
      <p:cViewPr>
        <p:scale>
          <a:sx n="78" d="100"/>
          <a:sy n="78" d="100"/>
        </p:scale>
        <p:origin x="600" y="74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theme" Target="theme/theme1.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6/18/22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extLst>
      <p:ext uri="{BB962C8B-B14F-4D97-AF65-F5344CB8AC3E}">
        <p14:creationId xmlns:p14="http://schemas.microsoft.com/office/powerpoint/2010/main" val="125246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36135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extLst>
      <p:ext uri="{BB962C8B-B14F-4D97-AF65-F5344CB8AC3E}">
        <p14:creationId xmlns:p14="http://schemas.microsoft.com/office/powerpoint/2010/main" val="34244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extLst>
      <p:ext uri="{BB962C8B-B14F-4D97-AF65-F5344CB8AC3E}">
        <p14:creationId xmlns:p14="http://schemas.microsoft.com/office/powerpoint/2010/main" val="4097046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32992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172698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BE-24-Jeremiah-16</a:t>
            </a:r>
          </a:p>
          <a:p>
            <a:r>
              <a:rPr lang="en-US" dirty="0">
                <a:cs typeface="ＭＳ Ｐゴシック" charset="0"/>
              </a:rPr>
              <a:t>OS-12-2Kings-220</a:t>
            </a:r>
          </a:p>
          <a:p>
            <a:r>
              <a:rPr lang="en-US" dirty="0">
                <a:cs typeface="ＭＳ Ｐゴシック" charset="0"/>
              </a:rPr>
              <a:t>OS-14-2Chron-283</a:t>
            </a:r>
          </a:p>
          <a:p>
            <a:r>
              <a:rPr lang="en-US" dirty="0">
                <a:cs typeface="ＭＳ Ｐゴシック" charset="0"/>
              </a:rPr>
              <a:t>OS-24-Jeremiah-58, 82</a:t>
            </a:r>
          </a:p>
          <a:p>
            <a:r>
              <a:rPr lang="en-US" dirty="0">
                <a:cs typeface="ＭＳ Ｐゴシック" charset="0"/>
              </a:rPr>
              <a:t>OS-27-Daniel-87</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br>
              <a:rPr lang="ar-EG" dirty="0"/>
            </a:br>
            <a:r>
              <a:rPr lang="ar-EG" sz="1200" b="0" i="0" kern="1200" dirty="0">
                <a:solidFill>
                  <a:schemeClr val="tx1"/>
                </a:solidFill>
                <a:latin typeface="+mn-lt"/>
                <a:ea typeface="+mn-ea"/>
                <a:cs typeface="+mn-cs"/>
              </a:rPr>
              <a:t>بحلول الوقت الذي نصل فيه إلى إرميا ، يعلن الله أن السبي سيأتي بالتأكيد. لا مفر من هذا.</a:t>
            </a:r>
            <a:endParaRPr lang="en-US" dirty="0">
              <a:latin typeface="Arial"/>
              <a:cs typeface="Arial"/>
            </a:endParaRPr>
          </a:p>
        </p:txBody>
      </p:sp>
    </p:spTree>
    <p:extLst>
      <p:ext uri="{BB962C8B-B14F-4D97-AF65-F5344CB8AC3E}">
        <p14:creationId xmlns:p14="http://schemas.microsoft.com/office/powerpoint/2010/main" val="3603382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687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5204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4231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Dr. Rick Griffith • Crossroads International Church Singapore</a:t>
            </a:r>
          </a:p>
          <a:p>
            <a:r>
              <a:rPr lang="en-US" dirty="0">
                <a:cs typeface="ＭＳ Ｐゴシック" charset="0"/>
              </a:rPr>
              <a:t>CICFamily.com • BibleStudyDownloads.org</a:t>
            </a:r>
          </a:p>
          <a:p>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43151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1500863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SA" sz="1200" dirty="0" err="1">
                <a:effectLst/>
                <a:latin typeface="Arial"/>
                <a:ea typeface="Times New Roman"/>
                <a:cs typeface="Arial"/>
              </a:rPr>
              <a:t>إرميا</a:t>
            </a:r>
            <a:r>
              <a:rPr lang="en-US" sz="1200" dirty="0">
                <a:effectLst/>
                <a:latin typeface="Arial"/>
                <a:ea typeface="Times New Roman"/>
                <a:cs typeface="Arial"/>
              </a:rPr>
              <a:t>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328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297FB0-F6D1-9B40-9DCC-AB859AB0127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a:t>
            </a:r>
            <a:r>
              <a:rPr lang="ar-SA" dirty="0" err="1">
                <a:latin typeface="Arial"/>
                <a:ea typeface="ＭＳ Ｐゴシック" charset="0"/>
                <a:cs typeface="Arial"/>
              </a:rPr>
              <a:t>إرميا</a:t>
            </a:r>
            <a:r>
              <a:rPr lang="en-GB" dirty="0">
                <a:latin typeface="Arial"/>
                <a:ea typeface="ＭＳ Ｐゴシック" charset="0"/>
                <a:cs typeface="Arial"/>
              </a:rPr>
              <a:t>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extLst>
      <p:ext uri="{BB962C8B-B14F-4D97-AF65-F5344CB8AC3E}">
        <p14:creationId xmlns:p14="http://schemas.microsoft.com/office/powerpoint/2010/main" val="2089994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ar-SA" dirty="0" err="1">
                <a:latin typeface="Arial"/>
                <a:ea typeface="ＭＳ Ｐゴシック" charset="0"/>
                <a:cs typeface="Arial"/>
              </a:rPr>
              <a:t>إرميا</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ar-SA" dirty="0" err="1">
                <a:latin typeface="Arial"/>
                <a:ea typeface="ＭＳ Ｐゴシック" charset="0"/>
                <a:cs typeface="Arial"/>
              </a:rPr>
              <a:t>إرميا</a:t>
            </a:r>
            <a:r>
              <a:rPr lang="en-US" dirty="0">
                <a:latin typeface="Arial"/>
                <a:ea typeface="ＭＳ Ｐゴシック" charset="0"/>
                <a:cs typeface="Arial"/>
              </a:rPr>
              <a:t>’s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417052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404778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3292396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extLst>
      <p:ext uri="{BB962C8B-B14F-4D97-AF65-F5344CB8AC3E}">
        <p14:creationId xmlns:p14="http://schemas.microsoft.com/office/powerpoint/2010/main" val="3347737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comforted Judah throughout Jerusalem's fall that the 70-year exile would result in a new covenant (Jer 2–45).</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a:t>God indicts the nation for its sinful treatment of God seen in its ingratitude, idolatry, immorality, and irrationality (Jer 2; see esp. 2:10-11).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611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7C0CF5-299A-B042-9B82-35ED7920B53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a:t>
            </a:r>
            <a:r>
              <a:rPr lang="ar-SA" dirty="0" err="1">
                <a:latin typeface="Arial"/>
                <a:ea typeface="ＭＳ Ｐゴシック" charset="0"/>
                <a:cs typeface="Arial"/>
              </a:rPr>
              <a:t>إرميا</a:t>
            </a:r>
            <a:r>
              <a:rPr lang="en-GB" dirty="0">
                <a:latin typeface="Arial"/>
                <a:ea typeface="ＭＳ Ｐゴシック" charset="0"/>
                <a:cs typeface="Arial"/>
              </a:rPr>
              <a:t>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calls the nation to repent from </a:t>
            </a:r>
            <a:r>
              <a:rPr lang="en-US" sz="1200" b="1" i="1" kern="1200">
                <a:solidFill>
                  <a:schemeClr val="tx1"/>
                </a:solidFill>
                <a:effectLst/>
                <a:latin typeface="+mn-lt"/>
                <a:ea typeface="+mn-ea"/>
                <a:cs typeface="+mn-cs"/>
              </a:rPr>
              <a:t>spiritual adultery</a:t>
            </a:r>
            <a:r>
              <a:rPr lang="en-US" sz="1200" kern="1200">
                <a:solidFill>
                  <a:schemeClr val="tx1"/>
                </a:solidFill>
                <a:effectLst/>
                <a:latin typeface="+mn-lt"/>
                <a:ea typeface="+mn-ea"/>
                <a:cs typeface="+mn-cs"/>
              </a:rPr>
              <a:t> to motivate the people to escape the impending judgment of the Babylonians (Jer 3–6).</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784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be pursuing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ar-SA" sz="1200" kern="1200" dirty="0" err="1">
                <a:solidFill>
                  <a:schemeClr val="tx1"/>
                </a:solidFill>
                <a:effectLst/>
                <a:latin typeface="+mn-lt"/>
                <a:ea typeface="+mn-ea"/>
                <a:cs typeface="+mn-cs"/>
              </a:rPr>
              <a:t>إرميا</a:t>
            </a:r>
            <a:r>
              <a:rPr lang="en-US" sz="1200" kern="1200" dirty="0">
                <a:solidFill>
                  <a:schemeClr val="tx1"/>
                </a:solidFill>
                <a:effectLst/>
                <a:latin typeface="+mn-lt"/>
                <a:ea typeface="+mn-ea"/>
                <a:cs typeface="+mn-cs"/>
              </a:rPr>
              <a:t>'s temple address aims to convince the people to turn from their </a:t>
            </a:r>
            <a:r>
              <a:rPr lang="en-US" sz="1200" b="1" i="1" kern="1200" dirty="0">
                <a:solidFill>
                  <a:schemeClr val="tx1"/>
                </a:solidFill>
                <a:effectLst/>
                <a:latin typeface="+mn-lt"/>
                <a:ea typeface="+mn-ea"/>
                <a:cs typeface="+mn-cs"/>
              </a:rPr>
              <a:t>false reliance on the temple</a:t>
            </a:r>
            <a:r>
              <a:rPr lang="en-US" sz="1200" kern="1200" dirty="0">
                <a:solidFill>
                  <a:schemeClr val="tx1"/>
                </a:solidFill>
                <a:effectLst/>
                <a:latin typeface="+mn-lt"/>
                <a:ea typeface="+mn-ea"/>
                <a:cs typeface="+mn-cs"/>
              </a:rPr>
              <a:t> and idolatry to avoid impending judgment (Jer 7–10).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709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DD3A02-2120-0346-BC01-4DC2763C665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a:t>
            </a:r>
            <a:r>
              <a:rPr lang="ar-SA" dirty="0" err="1">
                <a:latin typeface="Arial" panose="020B0604020202020204" pitchFamily="34" charset="0"/>
                <a:ea typeface="ＭＳ Ｐゴシック" charset="0"/>
                <a:cs typeface="Arial" panose="020B0604020202020204" pitchFamily="34" charset="0"/>
              </a:rPr>
              <a:t>إرميا</a:t>
            </a:r>
            <a:r>
              <a:rPr lang="en-GB" dirty="0">
                <a:latin typeface="Arial" panose="020B0604020202020204" pitchFamily="34" charset="0"/>
                <a:ea typeface="ＭＳ Ｐゴシック" charset="0"/>
                <a:cs typeface="Arial" panose="020B0604020202020204" pitchFamily="34" charset="0"/>
              </a:rPr>
              <a:t> to stop praying for the people. Their evil had become unthinkable and were even sacrificing their children to pagan gods.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Arial"/>
                <a:ea typeface="ＭＳ Ｐゴシック" charset="0"/>
                <a:cs typeface="Arial"/>
              </a:rPr>
              <a:t>إرميا</a:t>
            </a:r>
            <a:r>
              <a:rPr lang="en-US" dirty="0">
                <a:latin typeface="Arial"/>
                <a:ea typeface="ＭＳ Ｐゴシック" charset="0"/>
                <a:cs typeface="Arial"/>
              </a:rPr>
              <a:t>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Anathoth,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a:t>
            </a:r>
            <a:r>
              <a:rPr lang="ar-SA" dirty="0" err="1">
                <a:latin typeface="Arial"/>
                <a:ea typeface="ＭＳ Ｐゴシック" charset="0"/>
                <a:cs typeface="Arial"/>
              </a:rPr>
              <a:t>إرميا</a:t>
            </a:r>
            <a:r>
              <a:rPr lang="en-US" dirty="0">
                <a:latin typeface="Arial"/>
                <a:ea typeface="ＭＳ Ｐゴシック" charset="0"/>
                <a:cs typeface="Arial"/>
              </a:rPr>
              <a:t>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A631FB-D701-E44C-967D-5DFC455D4BD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two baskets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197C01-0E2A-EF49-BEC8-0433B996981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a:t>
            </a:r>
            <a:r>
              <a:rPr lang="ar-SA" dirty="0" err="1">
                <a:latin typeface="Arial"/>
                <a:ea typeface="ＭＳ Ｐゴシック" charset="0"/>
                <a:cs typeface="Arial"/>
              </a:rPr>
              <a:t>إرميا</a:t>
            </a:r>
            <a:r>
              <a:rPr lang="en-GB" dirty="0">
                <a:latin typeface="Arial"/>
                <a:ea typeface="ＭＳ Ｐゴシック" charset="0"/>
                <a:cs typeface="Arial"/>
              </a:rPr>
              <a:t>'s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a:t>
            </a:r>
            <a:r>
              <a:rPr lang="ar-SA" baseline="0" dirty="0" err="1">
                <a:latin typeface="Arial"/>
                <a:ea typeface="ＭＳ Ｐゴシック" charset="0"/>
                <a:cs typeface="Arial"/>
              </a:rPr>
              <a:t>إرميا</a:t>
            </a:r>
            <a:r>
              <a:rPr lang="en-GB" baseline="0" dirty="0">
                <a:latin typeface="Arial"/>
                <a:ea typeface="ＭＳ Ｐゴシック" charset="0"/>
                <a:cs typeface="Arial"/>
              </a:rPr>
              <a:t> the </a:t>
            </a:r>
            <a:r>
              <a:rPr lang="en-GB" dirty="0">
                <a:latin typeface="Arial"/>
                <a:ea typeface="ＭＳ Ｐゴシック" charset="0"/>
                <a:cs typeface="Arial"/>
              </a:rPr>
              <a:t>70 years captivity.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139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a:t>
            </a:r>
            <a:endParaRPr lang="en-US" dirty="0">
              <a:latin typeface="Times New Roman" charset="0"/>
              <a:ea typeface="ＭＳ Ｐゴシック" charset="0"/>
              <a:cs typeface="ＭＳ Ｐゴシック" charset="0"/>
            </a:endParaRPr>
          </a:p>
          <a:p>
            <a:r>
              <a:rPr lang="en-US" dirty="0">
                <a:cs typeface="ＭＳ Ｐゴシック" charset="0"/>
              </a:rPr>
              <a:t>OS-35-Haggai-32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extLst>
      <p:ext uri="{BB962C8B-B14F-4D97-AF65-F5344CB8AC3E}">
        <p14:creationId xmlns:p14="http://schemas.microsoft.com/office/powerpoint/2010/main" val="165376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Nebuchadnezzar invaded Judah with 6 deportations to Babylon. The 597 BC deportation was the third of the six and the first of 2 major deportations, with about 10,000 people deported each time.</a:t>
            </a:r>
          </a:p>
          <a:p>
            <a:r>
              <a:rPr lang="en-US" dirty="0">
                <a:latin typeface="Arial" panose="020B0604020202020204" pitchFamily="34" charset="0"/>
                <a:cs typeface="Arial" panose="020B0604020202020204" pitchFamily="34" charset="0"/>
              </a:rPr>
              <a:t>______</a:t>
            </a:r>
          </a:p>
          <a:p>
            <a:r>
              <a:rPr lang="en-US" dirty="0">
                <a:latin typeface="Arial" panose="020B0604020202020204" pitchFamily="34" charset="0"/>
                <a:cs typeface="Arial" panose="020B0604020202020204" pitchFamily="34" charset="0"/>
              </a:rPr>
              <a:t>BE-24-Jeremiah-44</a:t>
            </a:r>
          </a:p>
          <a:p>
            <a:r>
              <a:rPr lang="en-US" dirty="0">
                <a:latin typeface="Arial" panose="020B0604020202020204" pitchFamily="34" charset="0"/>
                <a:cs typeface="Arial" panose="020B0604020202020204" pitchFamily="34" charset="0"/>
              </a:rPr>
              <a:t>OS-24-Jeremiah-53, 140</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Jerusalem’s leaders reject </a:t>
            </a:r>
            <a:r>
              <a:rPr lang="ar-SA" sz="1200" kern="1200" dirty="0" err="1">
                <a:solidFill>
                  <a:schemeClr val="tx1"/>
                </a:solidFill>
                <a:effectLst/>
                <a:latin typeface="+mn-lt"/>
                <a:ea typeface="+mn-ea"/>
                <a:cs typeface="+mn-cs"/>
              </a:rPr>
              <a:t>إرميا</a:t>
            </a:r>
            <a:r>
              <a:rPr lang="en-US" sz="1200" kern="1200" dirty="0">
                <a:solidFill>
                  <a:schemeClr val="tx1"/>
                </a:solidFill>
                <a:effectLst/>
                <a:latin typeface="+mn-lt"/>
                <a:ea typeface="+mn-ea"/>
                <a:cs typeface="+mn-cs"/>
              </a:rPr>
              <a:t> and lead to captivity as unavoidable (Jer 26–29).</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751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373D4-73BA-6741-844B-589D1F79FA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a:t>
            </a:r>
            <a:r>
              <a:rPr lang="ar-SA" dirty="0" err="1">
                <a:latin typeface="Arial"/>
                <a:ea typeface="ＭＳ Ｐゴシック" charset="0"/>
                <a:cs typeface="Arial"/>
              </a:rPr>
              <a:t>إرميا</a:t>
            </a:r>
            <a:r>
              <a:rPr lang="en-GB" dirty="0">
                <a:latin typeface="Arial"/>
                <a:ea typeface="ＭＳ Ｐゴシック" charset="0"/>
                <a:cs typeface="Arial"/>
              </a:rPr>
              <a:t>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false prophets continued</a:t>
            </a:r>
            <a:r>
              <a:rPr lang="en-US" baseline="0"/>
              <a:t> to predict peace for the rebellious people in chapter 28.</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49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0F5D1F-8B00-E645-B7B1-3A8B33019CBB}"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0E0DF7-9D98-9841-8600-2D33256A9FAF}"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ar-SA" dirty="0" err="1">
                <a:latin typeface="Arial"/>
                <a:ea typeface="ＭＳ Ｐゴシック" charset="0"/>
                <a:cs typeface="Arial"/>
              </a:rPr>
              <a:t>إرميا</a:t>
            </a:r>
            <a:r>
              <a:rPr lang="en-US" dirty="0">
                <a:latin typeface="Arial"/>
                <a:ea typeface="ＭＳ Ｐゴシック" charset="0"/>
                <a:cs typeface="Arial"/>
              </a:rPr>
              <a:t> faces serious opposition from false prophets. Hananiah seizes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Shemaiah the false prophet also opposes </a:t>
            </a:r>
            <a:r>
              <a:rPr lang="ar-SA" dirty="0" err="1">
                <a:latin typeface="Arial"/>
                <a:ea typeface="ＭＳ Ｐゴシック" charset="0"/>
                <a:cs typeface="Arial"/>
              </a:rPr>
              <a:t>إرميا</a:t>
            </a:r>
            <a:r>
              <a:rPr lang="en-US" dirty="0">
                <a:latin typeface="Arial"/>
                <a:ea typeface="ＭＳ Ｐゴシック" charset="0"/>
                <a:cs typeface="Arial"/>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078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a:t>
            </a:r>
            <a:r>
              <a:rPr lang="ar-SA" dirty="0" err="1">
                <a:latin typeface="Arial"/>
                <a:ea typeface="ＭＳ Ｐゴシック" charset="0"/>
                <a:cs typeface="Arial"/>
              </a:rPr>
              <a:t>إرميا</a:t>
            </a:r>
            <a:r>
              <a:rPr lang="en-US" dirty="0">
                <a:latin typeface="Arial"/>
                <a:ea typeface="ＭＳ Ｐゴシック" charset="0"/>
                <a:cs typeface="Arial"/>
              </a:rPr>
              <a:t> 30–33 as the Book of Comfort or Book of Consolation. </a:t>
            </a:r>
            <a:r>
              <a:rPr lang="ar-SA" dirty="0" err="1">
                <a:latin typeface="Arial"/>
                <a:ea typeface="ＭＳ Ｐゴシック" charset="0"/>
                <a:cs typeface="Arial"/>
              </a:rPr>
              <a:t>إرميا</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a:t>
            </a:r>
            <a:r>
              <a:rPr lang="ar-SA" dirty="0" err="1">
                <a:latin typeface="Arial"/>
                <a:ea typeface="ＭＳ Ｐゴシック" charset="0"/>
                <a:cs typeface="Arial"/>
              </a:rPr>
              <a:t>إرميا</a:t>
            </a:r>
            <a:r>
              <a:rPr lang="en-US" dirty="0">
                <a:latin typeface="Arial"/>
                <a:ea typeface="ＭＳ Ｐゴシック" charset="0"/>
                <a:cs typeface="Arial"/>
              </a:rPr>
              <a:t> to buy a field in Jerusalem from his cousin, Hanamel,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65421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29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a:t>
            </a:r>
            <a:r>
              <a:rPr lang="ar-SA" dirty="0" err="1">
                <a:latin typeface="Arial" panose="020B0604020202020204" pitchFamily="34" charset="0"/>
                <a:ea typeface="ＭＳ Ｐゴシック" charset="0"/>
                <a:cs typeface="Arial" panose="020B0604020202020204" pitchFamily="34" charset="0"/>
              </a:rPr>
              <a:t>إرميا</a:t>
            </a:r>
            <a:r>
              <a:rPr lang="en-US" dirty="0">
                <a:latin typeface="Arial" panose="020B0604020202020204" pitchFamily="34" charset="0"/>
                <a:ea typeface="ＭＳ Ｐゴシック" charset="0"/>
                <a:cs typeface="Arial" panose="020B0604020202020204" pitchFamily="34" charset="0"/>
              </a:rPr>
              <a:t>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extLst>
      <p:ext uri="{BB962C8B-B14F-4D97-AF65-F5344CB8AC3E}">
        <p14:creationId xmlns:p14="http://schemas.microsoft.com/office/powerpoint/2010/main" val="598391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__________</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Note that Jeremiah looks forward to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a:t>
            </a:r>
            <a:r>
              <a:rPr lang="en-US" dirty="0" err="1">
                <a:latin typeface="Calibri" charset="0"/>
                <a:ea typeface="ＭＳ Ｐゴシック" charset="0"/>
                <a:cs typeface="ＭＳ Ｐゴシック" charset="0"/>
              </a:rPr>
              <a:t>repeatedy</a:t>
            </a:r>
            <a:r>
              <a:rPr lang="en-US" dirty="0">
                <a:latin typeface="Calibri" charset="0"/>
                <a:ea typeface="ＭＳ Ｐゴシック" charset="0"/>
                <a:cs typeface="ＭＳ Ｐゴシック" charset="0"/>
              </a:rPr>
              <a:t>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a:t>
            </a:r>
            <a:r>
              <a:rPr lang="en-US" sz="1200" kern="1200" dirty="0" err="1">
                <a:solidFill>
                  <a:schemeClr val="tx1"/>
                </a:solidFill>
                <a:effectLst/>
                <a:latin typeface="+mn-lt"/>
                <a:ea typeface="+mn-ea"/>
                <a:cs typeface="+mn-cs"/>
              </a:rPr>
              <a:t>rimmon</a:t>
            </a:r>
            <a:r>
              <a:rPr lang="en-US" sz="1200" kern="1200" dirty="0">
                <a:solidFill>
                  <a:schemeClr val="tx1"/>
                </a:solidFill>
                <a:effectLst/>
                <a:latin typeface="+mn-lt"/>
                <a:ea typeface="+mn-ea"/>
                <a:cs typeface="+mn-cs"/>
              </a:rPr>
              <a:t>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a:t>
            </a:r>
            <a:r>
              <a:rPr lang="en-US" sz="1200" kern="1200" dirty="0" err="1">
                <a:solidFill>
                  <a:schemeClr val="tx1"/>
                </a:solidFill>
                <a:effectLst/>
                <a:latin typeface="+mn-lt"/>
                <a:ea typeface="+mn-ea"/>
                <a:cs typeface="+mn-cs"/>
              </a:rPr>
              <a:t>shine,</a:t>
            </a:r>
            <a:r>
              <a:rPr lang="en-US" sz="1200" kern="1200" baseline="300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 English-7</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OS-23-Isaiah-97-p337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OS-24-Jeremiah-174-p337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9593142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extLst>
      <p:ext uri="{BB962C8B-B14F-4D97-AF65-F5344CB8AC3E}">
        <p14:creationId xmlns:p14="http://schemas.microsoft.com/office/powerpoint/2010/main" val="2402604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11229020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4143233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353536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1044925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 for 11 chapters, God tells Judah not to trust in…</a:t>
            </a:r>
          </a:p>
          <a:p>
            <a:pPr eaLnBrk="1" hangingPunct="1"/>
            <a:r>
              <a:rPr lang="en-US" altLang="zh-CN"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dirty="0">
                <a:latin typeface="Arial" panose="020B0604020202020204" pitchFamily="34" charset="0"/>
                <a:ea typeface="ＭＳ Ｐゴシック" charset="0"/>
                <a:cs typeface="Arial" panose="020B0604020202020204" pitchFamily="34" charset="0"/>
              </a:rPr>
              <a:t>15–16	Moab</a:t>
            </a:r>
          </a:p>
          <a:p>
            <a:pPr eaLnBrk="1" hangingPunct="1"/>
            <a:r>
              <a:rPr lang="en-US" altLang="zh-CN"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dirty="0">
                <a:latin typeface="Arial" panose="020B0604020202020204" pitchFamily="34" charset="0"/>
                <a:ea typeface="ＭＳ Ｐゴシック" charset="0"/>
                <a:cs typeface="Arial" panose="020B0604020202020204" pitchFamily="34" charset="0"/>
              </a:rPr>
              <a:t>18		Ethiopia</a:t>
            </a:r>
          </a:p>
          <a:p>
            <a:pPr eaLnBrk="1" hangingPunct="1"/>
            <a:r>
              <a:rPr lang="en-US" altLang="zh-CN" dirty="0">
                <a:latin typeface="Arial" panose="020B0604020202020204" pitchFamily="34" charset="0"/>
                <a:ea typeface="ＭＳ Ｐゴシック" charset="0"/>
                <a:cs typeface="Arial" panose="020B0604020202020204" pitchFamily="34" charset="0"/>
              </a:rPr>
              <a:t>19–20	Egypt</a:t>
            </a:r>
          </a:p>
          <a:p>
            <a:pPr eaLnBrk="1" hangingPunct="1"/>
            <a:r>
              <a:rPr lang="en-US" altLang="zh-CN"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dirty="0">
                <a:latin typeface="Arial" panose="020B0604020202020204" pitchFamily="34" charset="0"/>
                <a:ea typeface="ＭＳ Ｐゴシック" charset="0"/>
                <a:cs typeface="Arial" panose="020B0604020202020204" pitchFamily="34" charset="0"/>
              </a:rPr>
              <a:t>21:11-12	Edom</a:t>
            </a:r>
          </a:p>
          <a:p>
            <a:pPr eaLnBrk="1" hangingPunct="1"/>
            <a:r>
              <a:rPr lang="en-US" altLang="zh-CN"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dirty="0">
                <a:latin typeface="Arial" panose="020B0604020202020204" pitchFamily="34" charset="0"/>
                <a:ea typeface="ＭＳ Ｐゴシック" charset="0"/>
                <a:cs typeface="Arial" panose="020B0604020202020204" pitchFamily="34" charset="0"/>
              </a:rPr>
              <a:t>22		Jerusalem</a:t>
            </a:r>
          </a:p>
          <a:p>
            <a:pPr eaLnBrk="1" hangingPunct="1"/>
            <a:r>
              <a:rPr lang="en-US" altLang="zh-CN" dirty="0">
                <a:latin typeface="Arial" panose="020B0604020202020204" pitchFamily="34" charset="0"/>
                <a:ea typeface="ＭＳ Ｐゴシック" charset="0"/>
                <a:cs typeface="Arial" panose="020B0604020202020204" pitchFamily="34" charset="0"/>
              </a:rPr>
              <a:t>23		Tyre</a:t>
            </a: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held accountable more than just the people of Judah alone. Jeremiah also addresses prophecies to the other non-Israelite cities during his time around 600 BC. </a:t>
            </a:r>
          </a:p>
          <a:p>
            <a:r>
              <a:rPr lang="en-US" dirty="0">
                <a:latin typeface="Arial"/>
                <a:ea typeface="ＭＳ Ｐゴシック" charset="0"/>
                <a:cs typeface="Arial"/>
              </a:rPr>
              <a:t>_________</a:t>
            </a:r>
          </a:p>
          <a:p>
            <a:r>
              <a:rPr lang="en-US" dirty="0">
                <a:latin typeface="Arial"/>
                <a:ea typeface="ＭＳ Ｐゴシック" charset="0"/>
                <a:cs typeface="Arial"/>
              </a:rPr>
              <a:t>BE-24-Jeremiah-71</a:t>
            </a:r>
          </a:p>
          <a:p>
            <a:r>
              <a:rPr lang="en-US" dirty="0">
                <a:latin typeface="Arial"/>
                <a:ea typeface="ＭＳ Ｐゴシック" charset="0"/>
                <a:cs typeface="Arial"/>
              </a:rPr>
              <a:t>OS-23-Isa13-23-slide 2</a:t>
            </a:r>
          </a:p>
          <a:p>
            <a:r>
              <a:rPr lang="en-US" dirty="0">
                <a:latin typeface="Arial"/>
                <a:ea typeface="ＭＳ Ｐゴシック" charset="0"/>
                <a:cs typeface="Arial"/>
              </a:rPr>
              <a:t>OS-24-Jeremiah-44, 229</a:t>
            </a:r>
          </a:p>
          <a:p>
            <a:endParaRPr lang="en-US" dirty="0">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34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33283613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OS-12-2Kings-214</a:t>
            </a:r>
          </a:p>
          <a:p>
            <a:r>
              <a:rPr lang="en-US" dirty="0">
                <a:cs typeface="ＭＳ Ｐゴシック" charset="0"/>
              </a:rPr>
              <a:t>OS-14-2Chron-282</a:t>
            </a:r>
          </a:p>
          <a:p>
            <a:r>
              <a:rPr lang="en-US">
                <a:cs typeface="ＭＳ Ｐゴシック" charset="0"/>
              </a:rPr>
              <a:t>OS-24-Jeremiah-36, 234</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extLst>
      <p:ext uri="{BB962C8B-B14F-4D97-AF65-F5344CB8AC3E}">
        <p14:creationId xmlns:p14="http://schemas.microsoft.com/office/powerpoint/2010/main" val="34615150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64608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486009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0816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128370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12282771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40444269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a:t>
            </a:r>
            <a:r>
              <a:rPr lang="ar-SA" dirty="0" err="1">
                <a:latin typeface="Arial" panose="020B0604020202020204" pitchFamily="34" charset="0"/>
                <a:cs typeface="Arial" panose="020B0604020202020204" pitchFamily="34" charset="0"/>
              </a:rPr>
              <a:t>إرميا</a:t>
            </a:r>
            <a:r>
              <a:rPr lang="en-US" dirty="0">
                <a:latin typeface="Arial" panose="020B0604020202020204" pitchFamily="34" charset="0"/>
                <a:cs typeface="Arial" panose="020B0604020202020204" pitchFamily="34" charset="0"/>
              </a:rPr>
              <a:t> show up in our lives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705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a:t>
            </a:r>
            <a:r>
              <a:rPr lang="ar-SA" b="0" dirty="0" err="1">
                <a:latin typeface="Arial"/>
                <a:ea typeface="ＭＳ Ｐゴシック" charset="0"/>
                <a:cs typeface="Arial"/>
              </a:rPr>
              <a:t>إرميا</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ar-SA" b="0" dirty="0" err="1">
                <a:latin typeface="Arial"/>
                <a:cs typeface="Arial"/>
              </a:rPr>
              <a:t>إرميا</a:t>
            </a:r>
            <a:r>
              <a:rPr lang="en-US" b="0" dirty="0">
                <a:latin typeface="Arial"/>
                <a:cs typeface="Arial"/>
              </a:rPr>
              <a:t> told God wanted them to stay in the land but they rejected his counsel. </a:t>
            </a:r>
          </a:p>
          <a:p>
            <a:r>
              <a:rPr lang="en-US" b="0" dirty="0">
                <a:latin typeface="Arial"/>
                <a:cs typeface="Arial"/>
              </a:rPr>
              <a:t>A large group still fled to Egypt, taking </a:t>
            </a:r>
            <a:r>
              <a:rPr lang="ar-SA" b="0" dirty="0" err="1">
                <a:latin typeface="Arial"/>
                <a:cs typeface="Arial"/>
              </a:rPr>
              <a:t>إرميا</a:t>
            </a:r>
            <a:r>
              <a:rPr lang="en-US" b="0" dirty="0">
                <a:latin typeface="Arial"/>
                <a:cs typeface="Arial"/>
              </a:rPr>
              <a:t> and Baruch.</a:t>
            </a:r>
          </a:p>
          <a:p>
            <a:r>
              <a:rPr lang="en-US" b="0" dirty="0">
                <a:latin typeface="Arial"/>
                <a:cs typeface="Arial"/>
              </a:rPr>
              <a:t>Even in Egypt, </a:t>
            </a:r>
            <a:r>
              <a:rPr lang="ar-SA" b="0" dirty="0" err="1">
                <a:latin typeface="Arial"/>
                <a:cs typeface="Arial"/>
              </a:rPr>
              <a:t>إرميا</a:t>
            </a:r>
            <a:r>
              <a:rPr lang="en-US" b="0" dirty="0">
                <a:latin typeface="Arial"/>
                <a:cs typeface="Arial"/>
              </a:rPr>
              <a:t>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331AA-DF1B-104F-87DE-3B8AEC5E67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770049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a:t>
            </a:r>
            <a:r>
              <a:rPr lang="ar-SA" dirty="0" err="1">
                <a:latin typeface="Arial"/>
                <a:ea typeface="ＭＳ Ｐゴシック" charset="0"/>
                <a:cs typeface="Arial"/>
              </a:rPr>
              <a:t>إرميا</a:t>
            </a:r>
            <a:r>
              <a:rPr lang="en-US" dirty="0">
                <a:latin typeface="Arial"/>
                <a:ea typeface="ＭＳ Ｐゴシック" charset="0"/>
                <a:cs typeface="Arial"/>
              </a:rPr>
              <a:t>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ar-SA" dirty="0" err="1">
                <a:latin typeface="Arial"/>
                <a:ea typeface="ＭＳ Ｐゴシック" charset="0"/>
                <a:cs typeface="Arial"/>
              </a:rPr>
              <a:t>إرميا</a:t>
            </a:r>
            <a:r>
              <a:rPr lang="en-US" dirty="0">
                <a:latin typeface="Arial"/>
                <a:ea typeface="ＭＳ Ｐゴシック" charset="0"/>
                <a:cs typeface="Arial"/>
              </a:rPr>
              <a:t>’s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sz="1200" kern="1200" dirty="0" err="1">
                <a:solidFill>
                  <a:schemeClr val="tx1"/>
                </a:solidFill>
                <a:effectLst/>
                <a:latin typeface="Arial"/>
                <a:ea typeface="+mn-ea"/>
                <a:cs typeface="Arial"/>
              </a:rPr>
              <a:t>إرميا</a:t>
            </a:r>
            <a:r>
              <a:rPr lang="en-US" sz="1200" kern="1200" dirty="0">
                <a:solidFill>
                  <a:schemeClr val="tx1"/>
                </a:solidFill>
                <a:effectLst/>
                <a:latin typeface="Arial"/>
                <a:ea typeface="+mn-ea"/>
                <a:cs typeface="Arial"/>
              </a:rPr>
              <a:t> was the only prophet to live through the 586 BC fall of Jerusalem. God called him to show God’s compassion even in Judah’s darkest hours.</a:t>
            </a:r>
            <a:r>
              <a:rPr lang="en-SG" dirty="0">
                <a:effectLst/>
                <a:latin typeface="Arial"/>
                <a:cs typeface="Arial"/>
              </a:rPr>
              <a:t> </a:t>
            </a:r>
            <a:r>
              <a:rPr lang="ar-SA" dirty="0" err="1">
                <a:latin typeface="Arial"/>
                <a:cs typeface="Arial"/>
              </a:rPr>
              <a:t>إرميا</a:t>
            </a:r>
            <a:r>
              <a:rPr lang="en-US" dirty="0">
                <a:latin typeface="Arial"/>
                <a:cs typeface="Arial"/>
              </a:rPr>
              <a:t>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4404473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8CB2A8-A355-E549-9577-5406C9DB01D3}"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385127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49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descendants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A5C991-0D15-8648-B6F0-5404C670CB39}" type="slidenum">
              <a:rPr lang="en-US" sz="1200">
                <a:solidFill>
                  <a:prstClr val="black"/>
                </a:solidFill>
                <a:latin typeface="Calibri" charset="0"/>
              </a:rPr>
              <a:pPr eaLnBrk="1" hangingPunct="1"/>
              <a:t>90</a:t>
            </a:fld>
            <a:endParaRPr lang="en-US" sz="1200">
              <a:solidFill>
                <a:prstClr val="black"/>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64302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extLst>
      <p:ext uri="{BB962C8B-B14F-4D97-AF65-F5344CB8AC3E}">
        <p14:creationId xmlns:p14="http://schemas.microsoft.com/office/powerpoint/2010/main" val="2482183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34291521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2426935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82489823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95049469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756674136"/>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53422733"/>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81253574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086300455"/>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285942058"/>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381363438"/>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33418338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43771007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132497206"/>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454088432"/>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6/18/22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320518474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6/18/22</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0714757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6/18/22</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69315797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6/18/22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977598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6/18/22</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64711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64338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6/18/22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60635305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6/18/22</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83262619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6/18/22</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77633581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6/18/22</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5458252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792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9168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92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827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1885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79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659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9691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85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076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514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6/18/22</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232102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1500815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129418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3883169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129958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3709564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4015464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3647926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127697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1797948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634550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1543957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582827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4264054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103304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4166527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88872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724303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270812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2977738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105356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449171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7441745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6/18/22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422356433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6/18/22</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182068241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6/18/22</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335801305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6/18/22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19209844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6/18/22</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1410316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4250860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6/18/22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402538170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6/18/22</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65500394"/>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6/18/22</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29709311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6/18/22</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224352557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pPr>
                <a:defRPr/>
              </a:pPr>
              <a:t>‹#›</a:t>
            </a:fld>
            <a:endParaRPr lang="en-US" dirty="0"/>
          </a:p>
        </p:txBody>
      </p:sp>
    </p:spTree>
    <p:extLst>
      <p:ext uri="{BB962C8B-B14F-4D97-AF65-F5344CB8AC3E}">
        <p14:creationId xmlns:p14="http://schemas.microsoft.com/office/powerpoint/2010/main" val="105179383"/>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pPr>
                <a:defRPr/>
              </a:pPr>
              <a:t>‹#›</a:t>
            </a:fld>
            <a:endParaRPr lang="en-US" dirty="0"/>
          </a:p>
        </p:txBody>
      </p:sp>
    </p:spTree>
    <p:extLst>
      <p:ext uri="{BB962C8B-B14F-4D97-AF65-F5344CB8AC3E}">
        <p14:creationId xmlns:p14="http://schemas.microsoft.com/office/powerpoint/2010/main" val="40729114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pPr>
                <a:defRPr/>
              </a:pPr>
              <a:t>‹#›</a:t>
            </a:fld>
            <a:endParaRPr lang="en-US" dirty="0"/>
          </a:p>
        </p:txBody>
      </p:sp>
    </p:spTree>
    <p:extLst>
      <p:ext uri="{BB962C8B-B14F-4D97-AF65-F5344CB8AC3E}">
        <p14:creationId xmlns:p14="http://schemas.microsoft.com/office/powerpoint/2010/main" val="1064140302"/>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pPr>
                <a:defRPr/>
              </a:pPr>
              <a:t>‹#›</a:t>
            </a:fld>
            <a:endParaRPr lang="en-US" dirty="0"/>
          </a:p>
        </p:txBody>
      </p:sp>
    </p:spTree>
    <p:extLst>
      <p:ext uri="{BB962C8B-B14F-4D97-AF65-F5344CB8AC3E}">
        <p14:creationId xmlns:p14="http://schemas.microsoft.com/office/powerpoint/2010/main" val="349441826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pPr>
                <a:defRPr/>
              </a:pPr>
              <a:t>‹#›</a:t>
            </a:fld>
            <a:endParaRPr lang="en-US" dirty="0"/>
          </a:p>
        </p:txBody>
      </p:sp>
    </p:spTree>
    <p:extLst>
      <p:ext uri="{BB962C8B-B14F-4D97-AF65-F5344CB8AC3E}">
        <p14:creationId xmlns:p14="http://schemas.microsoft.com/office/powerpoint/2010/main" val="3059374208"/>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pPr>
                <a:defRPr/>
              </a:pPr>
              <a:t>‹#›</a:t>
            </a:fld>
            <a:endParaRPr lang="en-US" dirty="0"/>
          </a:p>
        </p:txBody>
      </p:sp>
    </p:spTree>
    <p:extLst>
      <p:ext uri="{BB962C8B-B14F-4D97-AF65-F5344CB8AC3E}">
        <p14:creationId xmlns:p14="http://schemas.microsoft.com/office/powerpoint/2010/main" val="4091534457"/>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pPr>
                <a:defRPr/>
              </a:pPr>
              <a:t>‹#›</a:t>
            </a:fld>
            <a:endParaRPr lang="en-US" dirty="0"/>
          </a:p>
        </p:txBody>
      </p:sp>
    </p:spTree>
    <p:extLst>
      <p:ext uri="{BB962C8B-B14F-4D97-AF65-F5344CB8AC3E}">
        <p14:creationId xmlns:p14="http://schemas.microsoft.com/office/powerpoint/2010/main" val="267268199"/>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pPr>
                <a:defRPr/>
              </a:pPr>
              <a:t>‹#›</a:t>
            </a:fld>
            <a:endParaRPr lang="en-US" dirty="0"/>
          </a:p>
        </p:txBody>
      </p:sp>
    </p:spTree>
    <p:extLst>
      <p:ext uri="{BB962C8B-B14F-4D97-AF65-F5344CB8AC3E}">
        <p14:creationId xmlns:p14="http://schemas.microsoft.com/office/powerpoint/2010/main" val="1442138746"/>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pPr>
                <a:defRPr/>
              </a:pPr>
              <a:t>‹#›</a:t>
            </a:fld>
            <a:endParaRPr lang="en-US" dirty="0"/>
          </a:p>
        </p:txBody>
      </p:sp>
    </p:spTree>
    <p:extLst>
      <p:ext uri="{BB962C8B-B14F-4D97-AF65-F5344CB8AC3E}">
        <p14:creationId xmlns:p14="http://schemas.microsoft.com/office/powerpoint/2010/main" val="212777161"/>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pPr>
                <a:defRPr/>
              </a:pPr>
              <a:t>‹#›</a:t>
            </a:fld>
            <a:endParaRPr lang="en-US" dirty="0"/>
          </a:p>
        </p:txBody>
      </p:sp>
    </p:spTree>
    <p:extLst>
      <p:ext uri="{BB962C8B-B14F-4D97-AF65-F5344CB8AC3E}">
        <p14:creationId xmlns:p14="http://schemas.microsoft.com/office/powerpoint/2010/main" val="770048197"/>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pPr>
                <a:defRPr/>
              </a:pPr>
              <a:t>‹#›</a:t>
            </a:fld>
            <a:endParaRPr lang="en-US" dirty="0"/>
          </a:p>
        </p:txBody>
      </p:sp>
    </p:spTree>
    <p:extLst>
      <p:ext uri="{BB962C8B-B14F-4D97-AF65-F5344CB8AC3E}">
        <p14:creationId xmlns:p14="http://schemas.microsoft.com/office/powerpoint/2010/main" val="2798713041"/>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29498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1525866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4109233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2346356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24882778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573494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3552054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1360470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3031814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41656306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15386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5002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918567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3889762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3611949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1063474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3828327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5633374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2397166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5554538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4236912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2.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6" Type="http://schemas.openxmlformats.org/officeDocument/2006/relationships/image" Target="../media/image8.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7.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74523"/>
      </p:ext>
    </p:extLst>
  </p:cSld>
  <p:clrMap bg1="dk2" tx1="lt1" bg2="dk1" tx2="lt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806472357"/>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372544117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6/18/22</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5681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764629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3756"/>
      </p:ext>
    </p:extLst>
  </p:cSld>
  <p:clrMap bg1="dk2" tx1="lt1" bg2="dk1" tx2="lt2" accent1="accent1" accent2="accent2" accent3="accent3" accent4="accent4" accent5="accent5" accent6="accent6" hlink="hlink" folHlink="folHlink"/>
  <p:sldLayoutIdLst>
    <p:sldLayoutId id="2147483753"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3704651290"/>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648779"/>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6/18/22</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73448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dirty="0"/>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dirty="0"/>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a:defRPr/>
            </a:pPr>
            <a:fld id="{009F7E4D-9E2A-0243-9D6B-3C450602AD42}" type="slidenum">
              <a:rPr lang="en-US"/>
              <a:pPr>
                <a:defRPr/>
              </a:pPr>
              <a:t>‹#›</a:t>
            </a:fld>
            <a:endParaRPr lang="en-US" dirty="0"/>
          </a:p>
        </p:txBody>
      </p:sp>
    </p:spTree>
    <p:extLst>
      <p:ext uri="{BB962C8B-B14F-4D97-AF65-F5344CB8AC3E}">
        <p14:creationId xmlns:p14="http://schemas.microsoft.com/office/powerpoint/2010/main" val="370882063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173733885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wmf"/></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34.wmf"/><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7.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55.jpeg"/><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90.xml"/><Relationship Id="rId4" Type="http://schemas.openxmlformats.org/officeDocument/2006/relationships/image" Target="../media/image59.emf"/></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79.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wmf"/></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إرميا </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charset="0"/>
                <a:ea typeface="ＭＳ Ｐゴシック" charset="0"/>
                <a:cs typeface="ＭＳ Ｐゴシック" charset="0"/>
              </a:rPr>
              <a:t> متعزيا</a:t>
            </a:r>
            <a:endParaRPr lang="en-US" sz="8000" b="1" dirty="0">
              <a:effectLst>
                <a:glow rad="127000">
                  <a:schemeClr val="tx1"/>
                </a:glow>
              </a:effectLst>
              <a:latin typeface="Arial" charset="0"/>
              <a:ea typeface="ＭＳ Ｐゴシック" charset="0"/>
              <a:cs typeface="ＭＳ Ｐゴシック"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د. ريك جريفيث . كنيسة ملتقى الطرق الدولية سنغافورة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إرميا</a:t>
            </a: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كونوا مُتعزين</a:t>
            </a:r>
            <a:r>
              <a:rPr kumimoji="0" lang="ar-EG"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a:t>
            </a:r>
            <a:r>
              <a:rPr kumimoji="0" lang="ar-EG" sz="8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مُتعزين</a:t>
            </a:r>
            <a:endParaRPr kumimoji="0" lang="en-US" sz="8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80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كونوا مُتعزين</a:t>
            </a:r>
            <a:endParaRPr kumimoji="0" lang="en-US" sz="8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6241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كلنا نحتاج أن نتعزى</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18630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5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توازن التأديب مع التعزية</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95034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توازن التأديب مع التعزية</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8074003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التأديب</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41746819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ar-EG" sz="5400" dirty="0">
                <a:effectLst>
                  <a:glow rad="127000">
                    <a:schemeClr val="tx1"/>
                  </a:glow>
                </a:effectLst>
                <a:latin typeface="Arial" charset="0"/>
                <a:ea typeface="ＭＳ Ｐゴシック" charset="0"/>
                <a:cs typeface="ＭＳ Ｐゴシック" charset="0"/>
              </a:rPr>
              <a:t>كيف يعزي الله (يُريح) حتى أولئك الذين يؤدبهم؟</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00624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 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موجز ملوك الدمى</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المحتوم</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524781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EG" sz="4800" b="1" dirty="0">
                <a:effectLst>
                  <a:glow rad="101600">
                    <a:schemeClr val="tx1">
                      <a:alpha val="99000"/>
                    </a:schemeClr>
                  </a:glow>
                </a:effectLst>
              </a:rPr>
              <a:t>الفكرة الرئيس</a:t>
            </a:r>
            <a:r>
              <a:rPr lang="ar-JO" sz="4800" b="1" dirty="0">
                <a:effectLst>
                  <a:glow rad="101600">
                    <a:schemeClr val="tx1">
                      <a:alpha val="99000"/>
                    </a:schemeClr>
                  </a:glow>
                </a:effectLst>
              </a:rPr>
              <a:t>ي</a:t>
            </a:r>
            <a:r>
              <a:rPr lang="ar-EG" sz="4800" b="1" dirty="0">
                <a:effectLst>
                  <a:glow rad="101600">
                    <a:schemeClr val="tx1">
                      <a:alpha val="99000"/>
                    </a:schemeClr>
                  </a:glow>
                </a:effectLst>
              </a:rPr>
              <a:t>ة</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0394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السبي المستحق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وال</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a:t>
            </a: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سترداد غير المستحق</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a:extLst>
              <a:ext uri="{FF2B5EF4-FFF2-40B4-BE49-F238E27FC236}">
                <a16:creationId xmlns:a16="http://schemas.microsoft.com/office/drawing/2014/main" id="{0E3CDFC3-DBE5-E208-3B64-A9276D8ABB9C}"/>
              </a:ext>
            </a:extLst>
          </p:cNvPr>
          <p:cNvSpPr txBox="1">
            <a:spLocks noChangeArrowheads="1"/>
          </p:cNvSpPr>
          <p:nvPr/>
        </p:nvSpPr>
        <p:spPr bwMode="auto">
          <a:xfrm>
            <a:off x="8383632"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07459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charset="0"/>
                <a:ea typeface="ＭＳ Ｐゴシック" charset="0"/>
                <a:cs typeface="ＭＳ Ｐゴシック" charset="0"/>
              </a:rPr>
              <a:t>الآية المفتاحية </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83632"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9" name="Rectangle 8"/>
          <p:cNvSpPr/>
          <p:nvPr/>
        </p:nvSpPr>
        <p:spPr>
          <a:xfrm>
            <a:off x="1824330" y="1791782"/>
            <a:ext cx="5495340" cy="37856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ar-SA" sz="44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لِأَنَّ الرَّبَّ إِلَهَنَا قَدْ أَصْمَتَنَا</a:t>
            </a:r>
            <a:r>
              <a:rPr lang="en-US" sz="44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a:t>
            </a:r>
            <a:r>
              <a:rPr lang="ar-SA" sz="44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 وَأَسْقَانَا مَاءَ الْعَلْقَمِ لِأَنَّنَا قَدْ </a:t>
            </a:r>
            <a:r>
              <a:rPr lang="en-US" sz="44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    </a:t>
            </a:r>
            <a:r>
              <a:rPr lang="ar-SA" sz="44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أَخْطَأْنَا إِلَى الرَّبِّ</a:t>
            </a:r>
            <a:r>
              <a:rPr lang="ar-EG" sz="44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 إرميا 14:8</a:t>
            </a:r>
          </a:p>
        </p:txBody>
      </p:sp>
    </p:spTree>
    <p:extLst>
      <p:ext uri="{BB962C8B-B14F-4D97-AF65-F5344CB8AC3E}">
        <p14:creationId xmlns:p14="http://schemas.microsoft.com/office/powerpoint/2010/main" val="3079398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سفر 3 أيام، زيارة 4 أيام</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668905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13539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6600" b="1" i="1" dirty="0">
                <a:solidFill>
                  <a:srgbClr val="FFFFFF"/>
                </a:solidFill>
                <a:effectLst>
                  <a:glow rad="127000">
                    <a:srgbClr val="000000"/>
                  </a:glow>
                </a:effectLst>
                <a:latin typeface="Arial" charset="0"/>
                <a:ea typeface="ＭＳ Ｐゴシック" charset="0"/>
                <a:cs typeface="ＭＳ Ｐゴシック" charset="0"/>
              </a:rPr>
              <a:t>إرميا </a:t>
            </a:r>
            <a:endParaRPr lang="en-US" sz="6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defTabSz="914400">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dirty="0">
                <a:effectLst>
                  <a:glow rad="127000">
                    <a:schemeClr val="tx1"/>
                  </a:glow>
                </a:effectLst>
                <a:latin typeface="Arial" charset="0"/>
                <a:ea typeface="ＭＳ Ｐゴシック" charset="0"/>
                <a:cs typeface="ＭＳ Ｐゴシック" charset="0"/>
              </a:rPr>
              <a:t> مُتعزين</a:t>
            </a:r>
            <a:endParaRPr lang="en-US" sz="8000" b="1" dirty="0">
              <a:effectLst>
                <a:glow rad="127000">
                  <a:schemeClr val="tx1"/>
                </a:glow>
              </a:effectLst>
              <a:latin typeface="Arial" charset="0"/>
              <a:ea typeface="ＭＳ Ｐゴシック" charset="0"/>
              <a:cs typeface="ＭＳ Ｐゴシック" charset="0"/>
            </a:endParaRPr>
          </a:p>
        </p:txBody>
      </p:sp>
      <p:sp>
        <p:nvSpPr>
          <p:cNvPr id="9" name="Text Box 5">
            <a:extLst>
              <a:ext uri="{FF2B5EF4-FFF2-40B4-BE49-F238E27FC236}">
                <a16:creationId xmlns:a16="http://schemas.microsoft.com/office/drawing/2014/main" id="{EAEDD1F9-0769-AB42-BFE2-9628F56DB539}"/>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د. ريك جريفيث . كنيسة ملتقى الطرق الدولية سنغافورة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B4B21C09-B3FC-3CB0-3E0B-0D27BED5204F}"/>
              </a:ext>
            </a:extLst>
          </p:cNvPr>
          <p:cNvSpPr txBox="1">
            <a:spLocks noChangeArrowheads="1"/>
          </p:cNvSpPr>
          <p:nvPr/>
        </p:nvSpPr>
        <p:spPr bwMode="auto">
          <a:xfrm>
            <a:off x="-39313" y="-1258902"/>
            <a:ext cx="59549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EG" sz="6600" b="1" i="1" dirty="0">
                <a:solidFill>
                  <a:srgbClr val="FFFFFF"/>
                </a:solidFill>
                <a:effectLst>
                  <a:glow rad="127000">
                    <a:srgbClr val="000000"/>
                  </a:glow>
                </a:effectLst>
                <a:latin typeface="Arial" charset="0"/>
                <a:ea typeface="ＭＳ Ｐゴシック" charset="0"/>
                <a:cs typeface="ＭＳ Ｐゴシック" charset="0"/>
              </a:rPr>
              <a:t>إرميا</a:t>
            </a:r>
            <a:r>
              <a:rPr lang="en-US" sz="6600" b="1" i="1" dirty="0">
                <a:solidFill>
                  <a:srgbClr val="FFFFFF"/>
                </a:solidFill>
                <a:effectLst>
                  <a:glow rad="127000">
                    <a:srgbClr val="000000"/>
                  </a:glow>
                </a:effectLst>
                <a:latin typeface="Arial" charset="0"/>
                <a:ea typeface="ＭＳ Ｐゴシック" charset="0"/>
                <a:cs typeface="ＭＳ Ｐゴシック" charset="0"/>
              </a:rPr>
              <a:t>-</a:t>
            </a:r>
            <a:r>
              <a:rPr lang="ar-EG" sz="6600" b="1" dirty="0">
                <a:effectLst>
                  <a:glow rad="127000">
                    <a:schemeClr val="tx1"/>
                  </a:glow>
                </a:effectLst>
                <a:latin typeface="Arial" charset="0"/>
                <a:ea typeface="ＭＳ Ｐゴシック" charset="0"/>
                <a:cs typeface="ＭＳ Ｐゴシック" charset="0"/>
              </a:rPr>
              <a:t>كونوا مُتعزين</a:t>
            </a:r>
            <a:r>
              <a:rPr lang="ar-EG" sz="6600" b="1" i="1" dirty="0">
                <a:solidFill>
                  <a:srgbClr val="FFFFFF"/>
                </a:solidFill>
                <a:effectLst>
                  <a:glow rad="127000">
                    <a:srgbClr val="000000"/>
                  </a:glow>
                </a:effectLst>
                <a:latin typeface="Arial" charset="0"/>
                <a:ea typeface="ＭＳ Ｐゴシック" charset="0"/>
                <a:cs typeface="ＭＳ Ｐゴシック" charset="0"/>
              </a:rPr>
              <a:t> </a:t>
            </a:r>
            <a:endParaRPr lang="en-US" sz="6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807CC768-48C6-AA2F-A6E2-E4A30D72E8DF}"/>
              </a:ext>
            </a:extLst>
          </p:cNvPr>
          <p:cNvSpPr txBox="1">
            <a:spLocks noChangeArrowheads="1"/>
          </p:cNvSpPr>
          <p:nvPr/>
        </p:nvSpPr>
        <p:spPr bwMode="auto">
          <a:xfrm>
            <a:off x="6186437" y="-1466867"/>
            <a:ext cx="406790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kern="0" dirty="0">
                <a:effectLst>
                  <a:glow rad="127000">
                    <a:schemeClr val="tx1"/>
                  </a:glow>
                </a:effectLst>
                <a:latin typeface="Arial" panose="020B0604020202020204" pitchFamily="34" charset="0"/>
                <a:ea typeface="ＭＳ Ｐゴシック" charset="0"/>
                <a:cs typeface="Arial" panose="020B0604020202020204" pitchFamily="34" charset="0"/>
              </a:rPr>
              <a:t>كُنْ</a:t>
            </a:r>
            <a:r>
              <a:rPr lang="ar-EG" sz="8000" b="1" kern="0" dirty="0">
                <a:effectLst>
                  <a:glow rad="127000">
                    <a:schemeClr val="tx1"/>
                  </a:glow>
                </a:effectLst>
                <a:latin typeface="Arial" charset="0"/>
                <a:ea typeface="ＭＳ Ｐゴシック" charset="0"/>
                <a:cs typeface="ＭＳ Ｐゴシック" charset="0"/>
              </a:rPr>
              <a:t> مُتعزين</a:t>
            </a:r>
            <a:endParaRPr lang="en-US" sz="8000" b="1" kern="0" dirty="0">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19641367-16E8-A916-81E0-8502275F40C8}"/>
              </a:ext>
            </a:extLst>
          </p:cNvPr>
          <p:cNvSpPr txBox="1">
            <a:spLocks noChangeArrowheads="1"/>
          </p:cNvSpPr>
          <p:nvPr/>
        </p:nvSpPr>
        <p:spPr bwMode="auto">
          <a:xfrm>
            <a:off x="-398384" y="-3046476"/>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EG" sz="8000" b="1" kern="0">
                <a:effectLst>
                  <a:glow rad="127000">
                    <a:schemeClr val="tx1"/>
                  </a:glow>
                </a:effectLst>
                <a:latin typeface="Arial" charset="0"/>
                <a:ea typeface="ＭＳ Ｐゴシック" charset="0"/>
                <a:cs typeface="ＭＳ Ｐゴシック" charset="0"/>
              </a:rPr>
              <a:t>كونوا مُتعزين</a:t>
            </a:r>
            <a:endParaRPr lang="en-US" sz="80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1639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ar-EG" sz="5400" dirty="0">
                <a:effectLst>
                  <a:glow rad="127000">
                    <a:schemeClr val="tx1"/>
                  </a:glow>
                </a:effectLst>
                <a:latin typeface="Arial" charset="0"/>
                <a:ea typeface="ＭＳ Ｐゴシック" charset="0"/>
                <a:cs typeface="ＭＳ Ｐゴシック" charset="0"/>
              </a:rPr>
              <a:t>كيف يعزي الله (يُريح) حتى أولئك الذين يؤدبهم؟</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324429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charset="0"/>
                <a:ea typeface="ＭＳ Ｐゴシック" charset="0"/>
                <a:cs typeface="ＭＳ Ｐゴシック" charset="0"/>
              </a:rPr>
              <a:t>1- الله يدعو الرسل الصادقين معنا </a:t>
            </a:r>
            <a:br>
              <a:rPr lang="ar-JO" sz="4800" b="1" dirty="0">
                <a:effectLst>
                  <a:glow rad="127000">
                    <a:schemeClr val="tx1"/>
                  </a:glow>
                </a:effectLst>
                <a:latin typeface="Arial" charset="0"/>
                <a:ea typeface="ＭＳ Ｐゴシック" charset="0"/>
                <a:cs typeface="ＭＳ Ｐゴシック" charset="0"/>
              </a:rPr>
            </a:br>
            <a:r>
              <a:rPr lang="ar-EG" sz="4800" b="1" dirty="0">
                <a:effectLst>
                  <a:glow rad="127000">
                    <a:schemeClr val="tx1"/>
                  </a:glow>
                </a:effectLst>
                <a:latin typeface="Arial" charset="0"/>
                <a:ea typeface="ＭＳ Ｐゴシック" charset="0"/>
                <a:cs typeface="ＭＳ Ｐゴシック" charset="0"/>
              </a:rPr>
              <a:t>(إرميا</a:t>
            </a:r>
            <a:r>
              <a:rPr lang="ar-JO" sz="4800" b="1" dirty="0">
                <a:effectLst>
                  <a:glow rad="127000">
                    <a:schemeClr val="tx1"/>
                  </a:glow>
                </a:effectLst>
                <a:latin typeface="Arial" charset="0"/>
                <a:ea typeface="ＭＳ Ｐゴシック" charset="0"/>
                <a:cs typeface="ＭＳ Ｐゴシック" charset="0"/>
              </a:rPr>
              <a:t> 1</a:t>
            </a:r>
            <a:r>
              <a:rPr lang="ar-EG"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42786360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31891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ar-JO" sz="3600" b="1" dirty="0">
                <a:solidFill>
                  <a:schemeClr val="tx1"/>
                </a:solidFill>
                <a:latin typeface="Arial" charset="0"/>
                <a:ea typeface="ＭＳ Ｐゴシック" charset="0"/>
                <a:cs typeface="Arial" charset="0"/>
              </a:rPr>
              <a:t>كدة الخدمات النبوية</a:t>
            </a:r>
            <a:endParaRPr lang="en-US" sz="3600" b="1" dirty="0">
              <a:solidFill>
                <a:schemeClr val="tx1"/>
              </a:solidFill>
              <a:latin typeface="Arial" charset="0"/>
              <a:ea typeface="ＭＳ Ｐゴシック" charset="0"/>
              <a:cs typeface="Arial" charset="0"/>
            </a:endParaRP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أشعياء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65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45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إرميا</a:t>
            </a:r>
            <a:r>
              <a:rPr kumimoji="0" lang="ar-JO" sz="2400" b="1" i="0" u="none" strike="noStrike" kern="1200" cap="none" spc="0" normalizeH="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baseline="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ar-JO"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40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25 سنة</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020621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ar-JO" sz="3600" b="1" dirty="0">
                <a:solidFill>
                  <a:schemeClr val="tx1"/>
                </a:solidFill>
                <a:latin typeface="Arial" charset="0"/>
                <a:ea typeface="ＭＳ Ｐゴシック" charset="0"/>
                <a:cs typeface="Arial" charset="0"/>
              </a:rPr>
              <a:t>الله يدعو و يرسل إرميا</a:t>
            </a:r>
            <a:endParaRPr lang="en-US" sz="3600" b="1" dirty="0">
              <a:solidFill>
                <a:schemeClr val="tx1"/>
              </a:solidFill>
              <a:latin typeface="Arial" charset="0"/>
              <a:ea typeface="ＭＳ Ｐゴシック" charset="0"/>
              <a:cs typeface="Arial" charset="0"/>
            </a:endParaRP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5"/>
          <p:cNvSpPr txBox="1">
            <a:spLocks noChangeArrowheads="1"/>
          </p:cNvSpPr>
          <p:nvPr/>
        </p:nvSpPr>
        <p:spPr bwMode="auto">
          <a:xfrm>
            <a:off x="6858000" y="1857375"/>
            <a:ext cx="2286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prstClr val="black"/>
                </a:solidFill>
              </a:rPr>
              <a:t>حكم و إصلاحات الملك يوشيا          لم تنتهي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الله يدعو</a:t>
            </a:r>
            <a:r>
              <a:rPr kumimoji="0" lang="ar-JO" sz="2400" b="1" i="0" u="none" strike="noStrike" kern="1200" cap="none" spc="0" normalizeH="0" noProof="0" dirty="0">
                <a:ln>
                  <a:noFill/>
                </a:ln>
                <a:solidFill>
                  <a:prstClr val="black"/>
                </a:solidFill>
                <a:effectLst/>
                <a:uLnTx/>
                <a:uFillTx/>
                <a:latin typeface="Arial" charset="0"/>
                <a:ea typeface="ＭＳ Ｐゴシック" charset="0"/>
              </a:rPr>
              <a:t> شاباً</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400" b="1" dirty="0">
                <a:solidFill>
                  <a:prstClr val="white"/>
                </a:solidFill>
                <a:latin typeface="Arial" charset="0"/>
                <a:ea typeface="ＭＳ Ｐゴシック" charset="0"/>
                <a:cs typeface="ＭＳ Ｐゴシック" charset="0"/>
              </a:rPr>
              <a:t>إر 1: 4-9</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endParaRP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Source:  </a:t>
            </a:r>
            <a:r>
              <a:rPr kumimoji="0" lang="en-US" sz="1000" b="0" i="1" u="none" strike="noStrike" kern="1200" cap="none" spc="0" normalizeH="0" baseline="0" noProof="0">
                <a:ln>
                  <a:noFill/>
                </a:ln>
                <a:solidFill>
                  <a:prstClr val="black"/>
                </a:solidFill>
                <a:effectLst/>
                <a:uLnTx/>
                <a:uFillTx/>
                <a:latin typeface="Georgia" charset="0"/>
                <a:ea typeface="ＭＳ Ｐゴシック" charset="0"/>
              </a:rPr>
              <a:t>The Picture Bible</a:t>
            </a: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 (Chariot Books, David C Cook, 1978)</a:t>
            </a:r>
          </a:p>
        </p:txBody>
      </p:sp>
    </p:spTree>
    <p:extLst>
      <p:ext uri="{BB962C8B-B14F-4D97-AF65-F5344CB8AC3E}">
        <p14:creationId xmlns:p14="http://schemas.microsoft.com/office/powerpoint/2010/main" val="13531116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ar-JO" sz="3600" b="1" dirty="0">
                <a:solidFill>
                  <a:schemeClr val="tx1"/>
                </a:solidFill>
                <a:latin typeface="Arial" charset="0"/>
                <a:ea typeface="ＭＳ Ｐゴシック" charset="0"/>
                <a:cs typeface="Arial" charset="0"/>
              </a:rPr>
              <a:t>تأكيد الله لإرميا</a:t>
            </a:r>
            <a:endParaRPr lang="en-GB" sz="3600" b="1" dirty="0">
              <a:solidFill>
                <a:schemeClr val="tx1"/>
              </a:solidFill>
              <a:latin typeface="Arial" charset="0"/>
              <a:ea typeface="ＭＳ Ｐゴシック" charset="0"/>
              <a:cs typeface="Arial"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lang="ar-JO" b="1" dirty="0">
                <a:solidFill>
                  <a:prstClr val="black"/>
                </a:solidFill>
              </a:rPr>
              <a:t>قبلما صورتك في البطن</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b="1" dirty="0">
                <a:solidFill>
                  <a:srgbClr val="FF0000"/>
                </a:solidFill>
              </a:rPr>
              <a:t>عرفتك</a:t>
            </a:r>
            <a:r>
              <a:rPr lang="ar-JO" b="1" dirty="0">
                <a:solidFill>
                  <a:prstClr val="black"/>
                </a:solidFill>
              </a:rPr>
              <a:t> و قبلما خرجت من الرحم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b="1" dirty="0">
                <a:solidFill>
                  <a:srgbClr val="FF0000"/>
                </a:solidFill>
              </a:rPr>
              <a:t>قدستك</a:t>
            </a:r>
            <a:r>
              <a:rPr lang="ar-JO" b="1" dirty="0">
                <a:solidFill>
                  <a:prstClr val="black"/>
                </a:solidFill>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b="1" dirty="0">
                <a:solidFill>
                  <a:srgbClr val="FF0000"/>
                </a:solidFill>
              </a:rPr>
              <a:t>جعلتك</a:t>
            </a:r>
            <a:r>
              <a:rPr lang="ar-JO" b="1" dirty="0">
                <a:solidFill>
                  <a:prstClr val="black"/>
                </a:solidFill>
              </a:rPr>
              <a:t> نبياً للشعوب</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b="1" noProof="0" dirty="0">
                <a:solidFill>
                  <a:prstClr val="black"/>
                </a:solidFill>
              </a:rPr>
              <a:t>لا تقل إني ولد لأنك إلى كل من أرسلك إليه تذهب و تتكلم بكل ما آمرك به</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400" b="1" i="0" u="none" strike="noStrike" kern="1200" cap="none" spc="0" normalizeH="0" baseline="0" dirty="0">
                <a:ln>
                  <a:noFill/>
                </a:ln>
                <a:solidFill>
                  <a:prstClr val="black"/>
                </a:solidFill>
                <a:effectLst/>
                <a:uLnTx/>
                <a:uFillTx/>
                <a:latin typeface="Arial" charset="0"/>
                <a:ea typeface="ＭＳ Ｐゴシック" charset="0"/>
              </a:rPr>
              <a:t>لا</a:t>
            </a:r>
            <a:r>
              <a:rPr kumimoji="0" lang="ar-JO" sz="2400" b="1" i="0" u="none" strike="noStrike" kern="1200" cap="none" spc="0" normalizeH="0" dirty="0">
                <a:ln>
                  <a:noFill/>
                </a:ln>
                <a:solidFill>
                  <a:prstClr val="black"/>
                </a:solidFill>
                <a:effectLst/>
                <a:uLnTx/>
                <a:uFillTx/>
                <a:latin typeface="Arial" charset="0"/>
                <a:ea typeface="ＭＳ Ｐゴシック" charset="0"/>
              </a:rPr>
              <a:t> تخف من وجوههم لأني أنا معك لأنقذك يقول الرب</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b="1" baseline="0" noProof="0" dirty="0">
                <a:solidFill>
                  <a:prstClr val="black"/>
                </a:solidFill>
              </a:rPr>
              <a:t>و</a:t>
            </a:r>
            <a:r>
              <a:rPr lang="ar-JO" b="1" noProof="0" dirty="0">
                <a:solidFill>
                  <a:prstClr val="black"/>
                </a:solidFill>
              </a:rPr>
              <a:t> مد الرب يده و لمس فمي و قال الرب لي ها قد جعلت كلامي في فمك</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Pct val="85000"/>
              <a:buFont typeface="Wingdings 2" charset="0"/>
              <a:buNone/>
              <a:tabLst/>
              <a:defRPr/>
            </a:pPr>
            <a:r>
              <a:rPr lang="ar-JO" sz="2800" b="1" dirty="0">
                <a:solidFill>
                  <a:srgbClr val="FF0000"/>
                </a:solidFill>
              </a:rPr>
              <a:t>إر 1: 5، 7-9</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endParaRPr>
          </a:p>
        </p:txBody>
      </p:sp>
    </p:spTree>
    <p:extLst>
      <p:ext uri="{BB962C8B-B14F-4D97-AF65-F5344CB8AC3E}">
        <p14:creationId xmlns:p14="http://schemas.microsoft.com/office/powerpoint/2010/main" val="40952771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هل يحاول الله أن يعزيك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من خلال رسله الأمناء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54428"/>
            <a:ext cx="8125097" cy="3903572"/>
          </a:xfrm>
          <a:prstGeom prst="rect">
            <a:avLst/>
          </a:prstGeom>
        </p:spPr>
      </p:pic>
    </p:spTree>
    <p:extLst>
      <p:ext uri="{BB962C8B-B14F-4D97-AF65-F5344CB8AC3E}">
        <p14:creationId xmlns:p14="http://schemas.microsoft.com/office/powerpoint/2010/main" val="3850434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ar-EG" sz="5400" dirty="0">
                <a:effectLst>
                  <a:glow rad="127000">
                    <a:schemeClr val="tx1"/>
                  </a:glow>
                </a:effectLst>
                <a:latin typeface="Arial" charset="0"/>
                <a:ea typeface="ＭＳ Ｐゴシック" charset="0"/>
                <a:cs typeface="ＭＳ Ｐゴシック" charset="0"/>
              </a:rPr>
              <a:t>كيف يعزي الله (يُريح) حتى أولئك الذين يؤدبهم؟</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3072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charset="0"/>
                <a:ea typeface="ＭＳ Ｐゴシック" charset="0"/>
                <a:cs typeface="ＭＳ Ｐゴシック" charset="0"/>
              </a:rPr>
              <a:t>1- الله يدعو الرسل الصادقين معنا (إرمي</a:t>
            </a:r>
            <a:r>
              <a:rPr lang="ar-JO" sz="4800" b="1" dirty="0">
                <a:effectLst>
                  <a:glow rad="127000">
                    <a:schemeClr val="tx1"/>
                  </a:glow>
                </a:effectLst>
                <a:latin typeface="Arial" charset="0"/>
                <a:ea typeface="ＭＳ Ｐゴシック" charset="0"/>
                <a:cs typeface="ＭＳ Ｐゴシック" charset="0"/>
              </a:rPr>
              <a:t>ا </a:t>
            </a:r>
            <a:r>
              <a:rPr lang="ar-EG" sz="4800" b="1" dirty="0">
                <a:effectLst>
                  <a:glow rad="127000">
                    <a:schemeClr val="tx1"/>
                  </a:glow>
                </a:effectLst>
                <a:latin typeface="Arial" charset="0"/>
                <a:ea typeface="ＭＳ Ｐゴシック" charset="0"/>
                <a:cs typeface="ＭＳ Ｐゴシック" charset="0"/>
              </a:rPr>
              <a:t>1)</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6221693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440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2- الله لديه تأديب محدود ولكن بركة غير محدودة ( إر</a:t>
            </a:r>
            <a:r>
              <a:rPr lang="ar-JO" sz="4800" dirty="0">
                <a:effectLst>
                  <a:glow rad="127000">
                    <a:schemeClr val="tx1"/>
                  </a:glow>
                </a:effectLst>
                <a:latin typeface="Arial" charset="0"/>
                <a:ea typeface="ＭＳ Ｐゴシック" charset="0"/>
                <a:cs typeface="ＭＳ Ｐゴシック" charset="0"/>
              </a:rPr>
              <a:t> </a:t>
            </a:r>
            <a:r>
              <a:rPr lang="ar-EG" sz="4800" dirty="0">
                <a:effectLst>
                  <a:glow rad="127000">
                    <a:schemeClr val="tx1"/>
                  </a:glow>
                </a:effectLst>
                <a:latin typeface="Arial" charset="0"/>
                <a:ea typeface="ＭＳ Ｐゴシック" charset="0"/>
                <a:cs typeface="ＭＳ Ｐゴシック" charset="0"/>
              </a:rPr>
              <a:t>2-25) </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ي</a:t>
            </a: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4681886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83944751"/>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ar-JO" sz="4000" b="1" dirty="0">
                <a:solidFill>
                  <a:schemeClr val="tx1"/>
                </a:solidFill>
                <a:latin typeface="Arial" charset="0"/>
                <a:ea typeface="ＭＳ Ｐゴシック" charset="0"/>
                <a:cs typeface="Arial" charset="0"/>
              </a:rPr>
              <a:t>علاقة يهوذا مع الله</a:t>
            </a:r>
            <a:endParaRPr lang="en-US" sz="4000" b="1" dirty="0">
              <a:solidFill>
                <a:schemeClr val="tx1"/>
              </a:solidFill>
              <a:latin typeface="Arial" charset="0"/>
              <a:ea typeface="ＭＳ Ｐゴシック" charset="0"/>
              <a:cs typeface="Arial" charset="0"/>
            </a:endParaRP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16578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عروس شابة</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rPr>
              <a:t>غير أمينة ... محبون كثيرون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أحدهم يدعى بعل</a:t>
            </a:r>
            <a:endParaRPr kumimoji="0" lang="en-US" sz="2800" b="1" i="0" u="none" strike="noStrike" kern="1200" cap="none" spc="0" normalizeH="0" baseline="0" noProof="0" dirty="0">
              <a:ln>
                <a:noFill/>
              </a:ln>
              <a:solidFill>
                <a:srgbClr val="D16349"/>
              </a:solidFill>
              <a:effectLst/>
              <a:uLnTx/>
              <a:uFillTx/>
              <a:latin typeface="Arial" charset="0"/>
              <a:ea typeface="ＭＳ Ｐゴシック" charset="0"/>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22888" name="Rectangle 8"/>
          <p:cNvSpPr>
            <a:spLocks noChangeArrowheads="1"/>
          </p:cNvSpPr>
          <p:nvPr/>
        </p:nvSpPr>
        <p:spPr bwMode="auto">
          <a:xfrm>
            <a:off x="7524750" y="6257925"/>
            <a:ext cx="11031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إر 2-4</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48546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8812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رميا ٦ : ١٦</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هَكَذَا قَالَ الرَّبُّ: [قِفُوا عَلَى الطُّرُقِ وَانْظُرُوا وَاسْأَلُوا عَنِ السُّبُلِ الْقَدِيمَةِ: أَيْنَ هُوَ الطَّرِيقُ الصَّالِحُ؟ وَسِيرُوا فِيهِ فَتَجِدُوا رَاحَةً لِنُفُوسِكُمْ. وَلَكِنَّهُمْ قَالُوا: لاَ نَسِيرُ فِيهِ! </a:t>
            </a:r>
          </a:p>
        </p:txBody>
      </p:sp>
    </p:spTree>
    <p:extLst>
      <p:ext uri="{BB962C8B-B14F-4D97-AF65-F5344CB8AC3E}">
        <p14:creationId xmlns:p14="http://schemas.microsoft.com/office/powerpoint/2010/main" val="15160555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37657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322980"/>
            <a:ext cx="8534400" cy="75882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عبادة عامة بلا قيمة</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4930" name="Text Box 4"/>
          <p:cNvSpPr txBox="1">
            <a:spLocks noChangeArrowheads="1"/>
          </p:cNvSpPr>
          <p:nvPr/>
        </p:nvSpPr>
        <p:spPr bwMode="auto">
          <a:xfrm>
            <a:off x="413936" y="4202218"/>
            <a:ext cx="583723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طلب الله</a:t>
            </a:r>
            <a:r>
              <a:rPr kumimoji="0" lang="ar-JO" sz="32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من إرميا أن</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يتوقف عن الصلاة ليهوذا</a:t>
            </a:r>
            <a:endParaRPr kumimoji="0" lang="en-US" sz="3200" b="1" i="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شرهم صار عظيماً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قدموا أولادهم محرقات</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4960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يثقون في كلمات فارغة</a:t>
            </a:r>
            <a:endParaRPr kumimoji="0" lang="en-US" sz="3200" b="1" i="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و لن يدمر الله الهيكل</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34" name="Rectangle 9"/>
          <p:cNvSpPr>
            <a:spLocks noChangeArrowheads="1"/>
          </p:cNvSpPr>
          <p:nvPr/>
        </p:nvSpPr>
        <p:spPr bwMode="auto">
          <a:xfrm>
            <a:off x="7572375" y="5857875"/>
            <a:ext cx="11576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7-8</a:t>
            </a:r>
            <a:endParaRPr kumimoji="0" 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75059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4487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المؤامرات و التذمرات</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502807" y="1689780"/>
              <a:ext cx="262283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3200" b="1" dirty="0">
                  <a:latin typeface="Arial" panose="020B0604020202020204" pitchFamily="34" charset="0"/>
                  <a:cs typeface="Arial" panose="020B0604020202020204" pitchFamily="34" charset="0"/>
                </a:rPr>
                <a:t>رجال من عناثوث </a:t>
              </a:r>
            </a:p>
            <a:p>
              <a:pPr lvl="0" algn="ctr" defTabSz="914400" eaLnBrk="1" fontAlgn="base" hangingPunct="1">
                <a:spcBef>
                  <a:spcPct val="0"/>
                </a:spcBef>
                <a:spcAft>
                  <a:spcPct val="0"/>
                </a:spcAft>
                <a:defRPr/>
              </a:pPr>
              <a:r>
                <a:rPr lang="ar-JO" sz="3200" b="1" dirty="0">
                  <a:latin typeface="Arial" panose="020B0604020202020204" pitchFamily="34" charset="0"/>
                  <a:cs typeface="Arial" panose="020B0604020202020204" pitchFamily="34" charset="0"/>
                </a:rPr>
                <a:t>يتآمرون لقتله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 name="Group 9"/>
          <p:cNvGrpSpPr>
            <a:grpSpLocks/>
          </p:cNvGrpSpPr>
          <p:nvPr/>
        </p:nvGrpSpPr>
        <p:grpSpPr bwMode="auto">
          <a:xfrm>
            <a:off x="76200" y="1828800"/>
            <a:ext cx="2743200" cy="4059556"/>
            <a:chOff x="76200" y="1828800"/>
            <a:chExt cx="2743246" cy="4060339"/>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743246" cy="107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يعظ إرميا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بالعهد المكسور</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29031" name="Text Box 17"/>
          <p:cNvSpPr txBox="1">
            <a:spLocks noChangeArrowheads="1"/>
          </p:cNvSpPr>
          <p:nvPr/>
        </p:nvSpPr>
        <p:spPr bwMode="auto">
          <a:xfrm>
            <a:off x="5638800" y="5029073"/>
            <a:ext cx="3505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prstClr val="black"/>
                </a:solidFill>
                <a:latin typeface="Arial" panose="020B0604020202020204" pitchFamily="34" charset="0"/>
                <a:cs typeface="Arial" panose="020B0604020202020204" pitchFamily="34" charset="0"/>
              </a:rPr>
              <a:t>إرميا يشكو 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الله يشجعه</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9029" name="Rectangle 9"/>
          <p:cNvSpPr>
            <a:spLocks noChangeArrowheads="1"/>
          </p:cNvSpPr>
          <p:nvPr/>
        </p:nvSpPr>
        <p:spPr bwMode="auto">
          <a:xfrm>
            <a:off x="3200400" y="5679510"/>
            <a:ext cx="2438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800000"/>
                </a:solidFill>
                <a:latin typeface="Arial" panose="020B0604020202020204" pitchFamily="34" charset="0"/>
                <a:ea typeface="ＭＳ Ｐゴシック" charset="0"/>
                <a:cs typeface="Arial" panose="020B0604020202020204" pitchFamily="34" charset="0"/>
              </a:rPr>
              <a:t>إر 11-12</a:t>
            </a:r>
            <a:endParaRPr kumimoji="0" lang="en-US" sz="4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5579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2757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260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br>
              <a:rPr lang="en-US" sz="3200" b="1" dirty="0">
                <a:solidFill>
                  <a:schemeClr val="tx1"/>
                </a:solidFill>
                <a:latin typeface="Arial" charset="0"/>
                <a:ea typeface="ＭＳ Ｐゴシック" charset="0"/>
                <a:cs typeface="Arial" charset="0"/>
              </a:rPr>
            </a:br>
            <a:r>
              <a:rPr lang="ar-JO" sz="3200" b="1" dirty="0">
                <a:solidFill>
                  <a:schemeClr val="tx1"/>
                </a:solidFill>
                <a:latin typeface="Arial" charset="0"/>
                <a:ea typeface="ＭＳ Ｐゴシック" charset="0"/>
                <a:cs typeface="Arial" charset="0"/>
              </a:rPr>
              <a:t>لا توبة في أورشليم بعد نبوخدنصر</a:t>
            </a:r>
            <a:endParaRPr lang="en-US" sz="3200" b="1" dirty="0">
              <a:solidFill>
                <a:schemeClr val="tx1"/>
              </a:solidFill>
              <a:latin typeface="Arial" charset="0"/>
              <a:ea typeface="ＭＳ Ｐゴシック" charset="0"/>
              <a:cs typeface="Arial" charset="0"/>
            </a:endParaRP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800000"/>
                </a:solidFill>
                <a:effectLst/>
                <a:uLnTx/>
                <a:uFillTx/>
                <a:latin typeface="Arial" charset="0"/>
                <a:ea typeface="ＭＳ Ｐゴシック" charset="0"/>
              </a:rPr>
              <a:t>التين الجيد</a:t>
            </a:r>
            <a:endParaRPr kumimoji="0" lang="en-US" sz="2800" b="1" i="0" u="sng" strike="noStrike" kern="1200" cap="none" spc="0" normalizeH="0" baseline="0" noProof="0" dirty="0">
              <a:ln>
                <a:noFill/>
              </a:ln>
              <a:solidFill>
                <a:srgbClr val="8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D16349"/>
              </a:solidFill>
              <a:effectLst/>
              <a:uLnTx/>
              <a:uFillTx/>
              <a:latin typeface="Arial" charset="0"/>
              <a:ea typeface="ＭＳ Ｐゴシック"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 </a:t>
            </a: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مسبيي بابل الذين بدأوا بالتوبة </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 سيعتني الله بهم و يرجعهم</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49508" name="Text Box 5"/>
          <p:cNvSpPr txBox="1">
            <a:spLocks noChangeArrowheads="1"/>
          </p:cNvSpPr>
          <p:nvPr/>
        </p:nvSpPr>
        <p:spPr bwMode="auto">
          <a:xfrm>
            <a:off x="158592" y="3888826"/>
            <a:ext cx="8628221" cy="2593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5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800000"/>
                </a:solidFill>
                <a:effectLst/>
                <a:uLnTx/>
                <a:uFillTx/>
                <a:latin typeface="Arial" charset="0"/>
                <a:ea typeface="ＭＳ Ｐゴシック" charset="0"/>
              </a:rPr>
              <a:t>التين الفاسد</a:t>
            </a:r>
            <a:endParaRPr kumimoji="0" lang="en-US" sz="2800" b="1" i="0" u="sng" strike="noStrike" kern="1200" cap="none" spc="0" normalizeH="0" baseline="0" noProof="0" dirty="0">
              <a:ln>
                <a:noFill/>
              </a:ln>
              <a:solidFill>
                <a:srgbClr val="800000"/>
              </a:solidFill>
              <a:effectLst/>
              <a:uLnTx/>
              <a:uFillTx/>
              <a:latin typeface="Arial" charset="0"/>
              <a:ea typeface="ＭＳ Ｐゴシック"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 الملك صدقيا و حاشيته و كل شعب أورشليم</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 لا يزال</a:t>
            </a:r>
            <a:r>
              <a:rPr kumimoji="0" lang="ar-JO" sz="2800" b="1" i="0" u="none" strike="noStrike" kern="1200" cap="none" spc="0" normalizeH="0" noProof="0" dirty="0">
                <a:ln>
                  <a:noFill/>
                </a:ln>
                <a:solidFill>
                  <a:prstClr val="black"/>
                </a:solidFill>
                <a:effectLst/>
                <a:uLnTx/>
                <a:uFillTx/>
                <a:latin typeface="Arial" charset="0"/>
                <a:ea typeface="ＭＳ Ｐゴシック" charset="0"/>
              </a:rPr>
              <a:t> يتآمر و يحارب ضد بابل</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r" defTabSz="914400" rtl="1"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 ليس جيداً للحفظ</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49509" name="Text Box 6"/>
          <p:cNvSpPr txBox="1">
            <a:spLocks noChangeArrowheads="1"/>
          </p:cNvSpPr>
          <p:nvPr/>
        </p:nvSpPr>
        <p:spPr bwMode="auto">
          <a:xfrm>
            <a:off x="155744" y="598220"/>
            <a:ext cx="88534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3200" b="1" dirty="0"/>
              <a:t>تصوير الناس من خلال التين في الهيكل</a:t>
            </a:r>
            <a:endParaRPr kumimoji="0" lang="en-US" sz="3200" b="1" i="0" u="none" strike="noStrike" kern="1200" cap="none" spc="0" normalizeH="0" baseline="0" noProof="0" dirty="0">
              <a:ln>
                <a:noFill/>
              </a:ln>
              <a:solidFill>
                <a:srgbClr val="800000"/>
              </a:solidFill>
              <a:effectLst/>
              <a:uLnTx/>
              <a:uFillTx/>
              <a:latin typeface="Arial" charset="0"/>
              <a:ea typeface="ＭＳ Ｐゴシック" charset="0"/>
            </a:endParaRPr>
          </a:p>
        </p:txBody>
      </p:sp>
      <p:sp>
        <p:nvSpPr>
          <p:cNvPr id="149510" name="Rectangle 7"/>
          <p:cNvSpPr>
            <a:spLocks noChangeArrowheads="1"/>
          </p:cNvSpPr>
          <p:nvPr/>
        </p:nvSpPr>
        <p:spPr bwMode="auto">
          <a:xfrm>
            <a:off x="7643813" y="6355389"/>
            <a:ext cx="1143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2400" b="1" dirty="0">
                <a:solidFill>
                  <a:srgbClr val="800000"/>
                </a:solidFill>
                <a:latin typeface="Arial" charset="0"/>
                <a:ea typeface="ＭＳ Ｐゴシック" charset="0"/>
                <a:cs typeface="ＭＳ Ｐゴシック" charset="0"/>
              </a:rPr>
              <a:t>إر 24</a:t>
            </a:r>
            <a:endParaRPr kumimoji="0" lang="en-US" sz="24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endParaRPr>
          </a:p>
        </p:txBody>
      </p:sp>
      <p:sp>
        <p:nvSpPr>
          <p:cNvPr id="149511"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charset="0"/>
                <a:ea typeface="ＭＳ Ｐゴシック" charset="0"/>
              </a:rPr>
              <a:t>Picture Source: The Children</a:t>
            </a:r>
            <a:r>
              <a:rPr kumimoji="0" lang="mr-IN" altLang="ja-JP" sz="8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800" b="1" i="0" u="none" strike="noStrike" kern="1200" cap="none" spc="0" normalizeH="0" baseline="0" noProof="0" dirty="0">
                <a:ln>
                  <a:noFill/>
                </a:ln>
                <a:solidFill>
                  <a:prstClr val="black"/>
                </a:solidFill>
                <a:effectLst/>
                <a:uLnTx/>
                <a:uFillTx/>
                <a:latin typeface="Arial" charset="0"/>
                <a:ea typeface="ＭＳ Ｐゴシック" charset="0"/>
              </a:rPr>
              <a:t>s Bible in 365 stories, Lion Publishing, 1985</a:t>
            </a:r>
          </a:p>
        </p:txBody>
      </p:sp>
    </p:spTree>
    <p:extLst>
      <p:ext uri="{BB962C8B-B14F-4D97-AF65-F5344CB8AC3E}">
        <p14:creationId xmlns:p14="http://schemas.microsoft.com/office/powerpoint/2010/main" val="4289908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613687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br>
              <a:rPr lang="en-US" sz="4400" b="1" dirty="0">
                <a:solidFill>
                  <a:schemeClr val="tx1"/>
                </a:solidFill>
                <a:latin typeface="Arial" charset="0"/>
                <a:ea typeface="ＭＳ Ｐゴシック" charset="0"/>
                <a:cs typeface="Arial" charset="0"/>
              </a:rPr>
            </a:br>
            <a:r>
              <a:rPr lang="ar-JO" sz="4400" b="1" dirty="0">
                <a:solidFill>
                  <a:schemeClr val="tx1"/>
                </a:solidFill>
                <a:latin typeface="Arial" charset="0"/>
                <a:ea typeface="ＭＳ Ｐゴシック" charset="0"/>
                <a:cs typeface="Arial" charset="0"/>
              </a:rPr>
              <a:t>مجيء نبوخدنصر (597 ق.م)</a:t>
            </a:r>
            <a:endParaRPr lang="en-US" sz="4400" b="1" dirty="0">
              <a:solidFill>
                <a:schemeClr val="tx1"/>
              </a:solidFill>
              <a:latin typeface="Arial" charset="0"/>
              <a:ea typeface="ＭＳ Ｐゴシック" charset="0"/>
              <a:cs typeface="Arial" charset="0"/>
            </a:endParaRP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517781"/>
            <a:ext cx="85725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2800" b="1" dirty="0"/>
              <a:t>يأخذ المسبيين والملك يهوياكين بعيدا. </a:t>
            </a:r>
          </a:p>
          <a:p>
            <a:pPr lvl="0" algn="ctr" defTabSz="914400" eaLnBrk="1" fontAlgn="base" hangingPunct="1">
              <a:spcBef>
                <a:spcPct val="0"/>
              </a:spcBef>
              <a:spcAft>
                <a:spcPct val="0"/>
              </a:spcAft>
              <a:defRPr/>
            </a:pPr>
            <a:r>
              <a:rPr lang="ar-JO" sz="2800" b="1" dirty="0"/>
              <a:t>وضع صدقيا على العرش يعطي فرصة أخرى ليهوذا للخضوع لبابل.</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43364" name="Text Box 5"/>
          <p:cNvSpPr txBox="1">
            <a:spLocks noChangeArrowheads="1"/>
          </p:cNvSpPr>
          <p:nvPr/>
        </p:nvSpPr>
        <p:spPr bwMode="auto">
          <a:xfrm>
            <a:off x="7143750" y="6319838"/>
            <a:ext cx="13179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charset="0"/>
                <a:ea typeface="ＭＳ Ｐゴシック" charset="0"/>
              </a:rPr>
              <a:t>إر 24-25</a:t>
            </a:r>
            <a:endParaRPr kumimoji="0" lang="en-US" sz="2400" b="1" i="0" u="none" strike="noStrike" kern="1200" cap="none" spc="0" normalizeH="0" baseline="0" noProof="0" dirty="0">
              <a:ln>
                <a:noFill/>
              </a:ln>
              <a:solidFill>
                <a:srgbClr val="800000"/>
              </a:solidFill>
              <a:effectLst/>
              <a:uLnTx/>
              <a:uFillTx/>
              <a:latin typeface="Arial" charset="0"/>
              <a:ea typeface="ＭＳ Ｐゴシック" charset="0"/>
            </a:endParaRPr>
          </a:p>
        </p:txBody>
      </p:sp>
      <p:sp>
        <p:nvSpPr>
          <p:cNvPr id="40965" name="TextBox 5"/>
          <p:cNvSpPr txBox="1">
            <a:spLocks noChangeArrowheads="1"/>
          </p:cNvSpPr>
          <p:nvPr/>
        </p:nvSpPr>
        <p:spPr bwMode="auto">
          <a:xfrm>
            <a:off x="1796015" y="1916113"/>
            <a:ext cx="182293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0000"/>
                </a:solidFill>
                <a:effectLst/>
                <a:uLnTx/>
                <a:uFillTx/>
              </a:rPr>
              <a:t>نبوة السبي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0000"/>
                </a:solidFill>
              </a:rPr>
              <a:t>70 سنة</a:t>
            </a:r>
            <a:endParaRPr kumimoji="0" lang="en-US" sz="3600" b="1" i="0" u="none" strike="noStrike" kern="1200" cap="none" spc="0" normalizeH="0" baseline="0" noProof="0" dirty="0">
              <a:ln>
                <a:noFill/>
              </a:ln>
              <a:solidFill>
                <a:srgbClr val="FF0000"/>
              </a:solidFill>
              <a:effectLst/>
              <a:uLnTx/>
              <a:uFillTx/>
            </a:endParaRPr>
          </a:p>
        </p:txBody>
      </p:sp>
      <p:sp>
        <p:nvSpPr>
          <p:cNvPr id="143366"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charset="0"/>
                <a:ea typeface="ＭＳ Ｐゴシック" charset="0"/>
              </a:rPr>
              <a:t>Picture Source: The Children</a:t>
            </a:r>
            <a:r>
              <a:rPr kumimoji="0" lang="mr-IN" altLang="ja-JP" sz="8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800" b="1" i="0" u="none" strike="noStrike" kern="1200" cap="none" spc="0" normalizeH="0" baseline="0" noProof="0" dirty="0">
                <a:ln>
                  <a:noFill/>
                </a:ln>
                <a:solidFill>
                  <a:prstClr val="black"/>
                </a:solidFill>
                <a:effectLst/>
                <a:uLnTx/>
                <a:uFillTx/>
                <a:latin typeface="Arial" charset="0"/>
                <a:ea typeface="ＭＳ Ｐゴシック" charset="0"/>
              </a:rPr>
              <a:t>s Bible in 365 stories, Lion Publishing, 1985</a:t>
            </a: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751439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Osaka" charset="0"/>
                <a:cs typeface="Osaka" charset="0"/>
              </a:rPr>
              <a:t>560</a:t>
            </a: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Osaka" charset="0"/>
                <a:cs typeface="Osaka" charset="0"/>
              </a:rPr>
              <a:t>586</a:t>
            </a:r>
            <a:endParaRPr kumimoji="0" lang="en-US" sz="2800" b="0"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459783"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8099" dir="2700000" sy="50000" kx="2115830" algn="bl" rotWithShape="0">
                    <a:srgbClr val="C0C0C0">
                      <a:alpha val="74997"/>
                    </a:srgbClr>
                  </a:outerShdw>
                </a:effectLst>
                <a:uLnTx/>
                <a:uFillTx/>
                <a:latin typeface="Arial"/>
                <a:ea typeface="Arial"/>
                <a:cs typeface="Arial"/>
              </a:rPr>
              <a:t>سبيين لمدة 70 سنة</a:t>
            </a:r>
            <a:endParaRPr kumimoji="0" lang="en-US" sz="32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8099" dir="2700000" sy="50000" kx="2115830" algn="bl" rotWithShape="0">
                  <a:srgbClr val="C0C0C0">
                    <a:alpha val="74997"/>
                  </a:srgbClr>
                </a:outerShdw>
              </a:effectLst>
              <a:uLnTx/>
              <a:uFillTx/>
              <a:latin typeface="Arial"/>
              <a:ea typeface="Arial"/>
              <a:cs typeface="Arial"/>
            </a:endParaRP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a:ea typeface="Osaka"/>
                <a:cs typeface="Arial"/>
              </a:rPr>
              <a:t>سبي الشعب</a:t>
            </a:r>
            <a:endParaRPr kumimoji="0" lang="en-US" sz="3200" b="1" i="0" u="none" strike="noStrike" kern="1200" cap="none" spc="0" normalizeH="0" baseline="0" noProof="0" dirty="0">
              <a:ln>
                <a:noFill/>
              </a:ln>
              <a:solidFill>
                <a:srgbClr val="FFFFFF"/>
              </a:solidFill>
              <a:effectLst/>
              <a:uLnTx/>
              <a:uFillTx/>
              <a:latin typeface="Arial"/>
              <a:ea typeface="Osaka"/>
              <a:cs typeface="Arial"/>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charset="0"/>
                <a:ea typeface="Osaka" charset="0"/>
                <a:cs typeface="Osaka" charset="0"/>
              </a:rPr>
              <a:t>سبي الهيكل</a:t>
            </a:r>
            <a:endPar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endParaRPr>
          </a:p>
        </p:txBody>
      </p:sp>
      <p:sp>
        <p:nvSpPr>
          <p:cNvPr id="14345" name="Rectangle 9"/>
          <p:cNvSpPr>
            <a:spLocks noChangeArrowheads="1"/>
          </p:cNvSpPr>
          <p:nvPr/>
        </p:nvSpPr>
        <p:spPr bwMode="auto">
          <a:xfrm>
            <a:off x="5076056"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Osaka" charset="0"/>
                <a:cs typeface="Osaka" charset="0"/>
              </a:rPr>
              <a:t>539</a:t>
            </a:r>
            <a:endParaRPr kumimoji="0" lang="en-US" sz="2800" b="0"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14346" name="Rectangle 10"/>
          <p:cNvSpPr>
            <a:spLocks noChangeArrowheads="1"/>
          </p:cNvSpPr>
          <p:nvPr/>
        </p:nvSpPr>
        <p:spPr bwMode="auto">
          <a:xfrm>
            <a:off x="5957664"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Osaka" charset="0"/>
                <a:cs typeface="Osaka" charset="0"/>
              </a:rPr>
              <a:t>536</a:t>
            </a:r>
            <a:endParaRPr kumimoji="0" lang="en-US" sz="2800" b="0"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Osaka" charset="0"/>
                <a:cs typeface="Osaka" charset="0"/>
              </a:rPr>
              <a:t>516</a:t>
            </a:r>
            <a:endParaRPr kumimoji="0" lang="en-US" sz="2800" b="0"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Osaka" charset="0"/>
                <a:cs typeface="Osaka" charset="0"/>
              </a:rPr>
              <a:t>605</a:t>
            </a:r>
            <a:endParaRPr kumimoji="0" lang="en-US" sz="2800" b="0"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Osaka"/>
                <a:cs typeface="Arial"/>
              </a:rPr>
              <a:t>و تصير كل هذه الأرض خراباً و دهشاً و تخدم هذه الشعوب ملك بابل </a:t>
            </a:r>
            <a:r>
              <a:rPr kumimoji="0" lang="ar-JO" sz="2400" b="1" i="0" u="none" strike="noStrike" kern="1200" cap="none" spc="0" normalizeH="0" baseline="0" noProof="0" dirty="0">
                <a:ln>
                  <a:noFill/>
                </a:ln>
                <a:solidFill>
                  <a:srgbClr val="FFFF00"/>
                </a:solidFill>
                <a:effectLst/>
                <a:uLnTx/>
                <a:uFillTx/>
                <a:latin typeface="Arial"/>
                <a:ea typeface="Osaka"/>
                <a:cs typeface="Arial"/>
              </a:rPr>
              <a:t>سبعين سنة </a:t>
            </a:r>
            <a:r>
              <a:rPr kumimoji="0" lang="ar-JO" sz="2400" b="1" i="0" u="none" strike="noStrike" kern="1200" cap="none" spc="0" normalizeH="0" baseline="0" noProof="0" dirty="0">
                <a:ln>
                  <a:noFill/>
                </a:ln>
                <a:solidFill>
                  <a:srgbClr val="FFFFFF"/>
                </a:solidFill>
                <a:effectLst/>
                <a:uLnTx/>
                <a:uFillTx/>
                <a:latin typeface="Arial"/>
                <a:ea typeface="Osaka"/>
                <a:cs typeface="Arial"/>
              </a:rPr>
              <a:t>و يكون عند تمام </a:t>
            </a:r>
            <a:r>
              <a:rPr kumimoji="0" lang="ar-JO" sz="2400" b="1" i="0" u="none" strike="noStrike" kern="1200" cap="none" spc="0" normalizeH="0" baseline="0" noProof="0" dirty="0">
                <a:ln>
                  <a:noFill/>
                </a:ln>
                <a:solidFill>
                  <a:srgbClr val="FFFF00"/>
                </a:solidFill>
                <a:effectLst/>
                <a:uLnTx/>
                <a:uFillTx/>
                <a:latin typeface="Arial"/>
                <a:ea typeface="Osaka"/>
                <a:cs typeface="Arial"/>
              </a:rPr>
              <a:t>السبعين سنة </a:t>
            </a:r>
            <a:r>
              <a:rPr kumimoji="0" lang="ar-JO" sz="2400" b="1" i="0" u="none" strike="noStrike" kern="1200" cap="none" spc="0" normalizeH="0" baseline="0" noProof="0" dirty="0">
                <a:ln>
                  <a:noFill/>
                </a:ln>
                <a:solidFill>
                  <a:srgbClr val="FFFFFF"/>
                </a:solidFill>
                <a:effectLst/>
                <a:uLnTx/>
                <a:uFillTx/>
                <a:latin typeface="Arial"/>
                <a:ea typeface="Osaka"/>
                <a:cs typeface="Arial"/>
              </a:rPr>
              <a:t>أني أعاقب ملك بابل و تلك الأمة يقول الرب على إثمهم و أرض الكلدانيين و أجعلها خرباً أبدية</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a:t>
            </a:r>
            <a:r>
              <a:rPr kumimoji="0" lang="ar-JO" sz="2400" b="1" i="0" u="none" strike="noStrike" kern="1200" cap="none" spc="0" normalizeH="0" baseline="0" noProof="0" dirty="0">
                <a:ln>
                  <a:noFill/>
                </a:ln>
                <a:solidFill>
                  <a:srgbClr val="FFFFFF"/>
                </a:solidFill>
                <a:effectLst/>
                <a:uLnTx/>
                <a:uFillTx/>
                <a:latin typeface="Arial"/>
                <a:ea typeface="Osaka"/>
                <a:cs typeface="Arial"/>
              </a:rPr>
              <a:t>إر 25 : 11 – 12</a:t>
            </a:r>
            <a:r>
              <a:rPr kumimoji="0" lang="en-US" sz="2400" b="1" i="0" u="none" strike="noStrike" kern="1200" cap="none" spc="0" normalizeH="0" baseline="0" noProof="0" dirty="0">
                <a:ln>
                  <a:noFill/>
                </a:ln>
                <a:solidFill>
                  <a:srgbClr val="FFFFFF"/>
                </a:solidFill>
                <a:effectLst/>
                <a:uLnTx/>
                <a:uFillTx/>
                <a:latin typeface="Arial"/>
                <a:ea typeface="Osaka"/>
                <a:cs typeface="Arial"/>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الحجم</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C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التاريخ</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C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ملك يهوذا</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C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عدد المسبيين</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C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الأسرى الرئيسيين</a:t>
                      </a:r>
                      <a:endParaRPr kumimoji="0" lang="en-US" sz="1800" b="1" i="0" u="none" strike="noStrike" cap="none" normalizeH="0" baseline="0" dirty="0">
                        <a:ln>
                          <a:noFill/>
                        </a:ln>
                        <a:solidFill>
                          <a:srgbClr val="FFFFFF"/>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C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a:ea typeface="ＭＳ Ｐゴシック" charset="0"/>
                          <a:cs typeface="Arial"/>
                        </a:rPr>
                        <a:t>النتائج/الملاحظات</a:t>
                      </a:r>
                      <a:endParaRPr kumimoji="0" lang="en-US" sz="1700" b="1" i="0" u="none" strike="noStrike" cap="none" normalizeH="0" baseline="0" dirty="0">
                        <a:ln>
                          <a:noFill/>
                        </a:ln>
                        <a:solidFill>
                          <a:srgbClr val="FFFFFF"/>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C0000"/>
                    </a:solidFill>
                  </a:tcPr>
                </a:tc>
                <a:extLst>
                  <a:ext uri="{0D108BD9-81ED-4DB2-BD59-A6C34878D82A}">
                    <a16:rowId xmlns:a16="http://schemas.microsoft.com/office/drawing/2014/main" val="10000"/>
                  </a:ext>
                </a:extLst>
              </a:tr>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605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يهوياقيم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قليل</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دا 1 : 3</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b="1" dirty="0"/>
                        <a:t>دانيال ، 3 أصدقاء ونبلاء وملوك</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فرض الجزية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مصر قوية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2 متوسطة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598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يهوياقيم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3023</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28</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ترحيلات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3. كبرى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597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يهوياكين</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10000</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2 مل 24 : 14</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يهوياكين          حزقيال             مردخاي</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نبوخد نصر يرحل الكثيرين و يثبت 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4. صغيرة</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587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832</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29</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قبل الدمار</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 كبرى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586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10400</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2 مل 25 : 11</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صدقيا</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تدمير أورشليم و الهيكل</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6. صغرى</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582 ق.م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745</a:t>
                      </a:r>
                      <a:r>
                        <a:rPr kumimoji="0" lang="en-US" sz="1800" b="1" i="0" u="none" strike="noStrike" cap="none" normalizeH="0" baseline="0" dirty="0">
                          <a:ln>
                            <a:noFill/>
                          </a:ln>
                          <a:solidFill>
                            <a:srgbClr val="000000"/>
                          </a:solidFill>
                          <a:effectLst/>
                          <a:latin typeface="Arial"/>
                          <a:ea typeface="ＭＳ Ｐゴシック" charset="0"/>
                          <a:cs typeface="Arial"/>
                        </a:rPr>
                        <a:t>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a:t>
                      </a:r>
                      <a:r>
                        <a:rPr kumimoji="0" lang="ar-JO" sz="1800" b="1" i="0" u="none" strike="noStrike" cap="none" normalizeH="0" baseline="0" dirty="0">
                          <a:ln>
                            <a:noFill/>
                          </a:ln>
                          <a:solidFill>
                            <a:srgbClr val="000000"/>
                          </a:solidFill>
                          <a:effectLst/>
                          <a:latin typeface="Arial"/>
                          <a:ea typeface="ＭＳ Ｐゴシック" charset="0"/>
                          <a:cs typeface="Arial"/>
                        </a:rPr>
                        <a:t>إر 52 : 30</a:t>
                      </a:r>
                      <a:r>
                        <a:rPr kumimoji="0" lang="en-US" sz="1800" b="1" i="0" u="none" strike="noStrike" cap="none" normalizeH="0" baseline="0" dirty="0">
                          <a:ln>
                            <a:noFill/>
                          </a:ln>
                          <a:solidFill>
                            <a:srgbClr val="000000"/>
                          </a:solidFill>
                          <a:effectLst/>
                          <a:latin typeface="Arial"/>
                          <a:ea typeface="ＭＳ Ｐゴシック" charset="0"/>
                          <a:cs typeface="Arial"/>
                        </a:rPr>
                        <a:t>)</a:t>
                      </a: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a:ea typeface="ＭＳ Ｐゴシック" charset="0"/>
                          <a:cs typeface="Arial"/>
                        </a:rPr>
                        <a:t>4 سنوات بعد دمار أورشليم</a:t>
                      </a: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eaLnBrk="1" hangingPunct="1"/>
            <a:r>
              <a:rPr lang="ar-JO" sz="3600" b="1" dirty="0">
                <a:solidFill>
                  <a:schemeClr val="bg1"/>
                </a:solidFill>
                <a:latin typeface="Arial" charset="0"/>
                <a:ea typeface="ＭＳ Ｐゴシック" charset="0"/>
                <a:cs typeface="Arial" charset="0"/>
              </a:rPr>
              <a:t>ترحيلات نبوخدنصر الستة إلى بابل</a:t>
            </a:r>
            <a:endParaRPr lang="en-US" sz="3600" b="1" dirty="0">
              <a:solidFill>
                <a:schemeClr val="bg1"/>
              </a:solidFill>
              <a:latin typeface="Arial" charset="0"/>
              <a:ea typeface="ＭＳ Ｐゴシック" charset="0"/>
              <a:cs typeface="Arial" charset="0"/>
            </a:endParaRPr>
          </a:p>
        </p:txBody>
      </p:sp>
      <p:sp>
        <p:nvSpPr>
          <p:cNvPr id="457788" name="Text Box 56"/>
          <p:cNvSpPr txBox="1">
            <a:spLocks noChangeArrowheads="1"/>
          </p:cNvSpPr>
          <p:nvPr/>
        </p:nvSpPr>
        <p:spPr bwMode="auto">
          <a:xfrm>
            <a:off x="8316416" y="159023"/>
            <a:ext cx="6511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rPr>
              <a:t>492</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endParaRPr>
          </a:p>
        </p:txBody>
      </p:sp>
      <p:sp>
        <p:nvSpPr>
          <p:cNvPr id="43070" name="AutoShape 62"/>
          <p:cNvSpPr>
            <a:spLocks noChangeArrowheads="1"/>
          </p:cNvSpPr>
          <p:nvPr/>
        </p:nvSpPr>
        <p:spPr bwMode="auto">
          <a:xfrm>
            <a:off x="1214414" y="3356992"/>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1214414" y="4900042"/>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594438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ar-JO" sz="3200" b="1" dirty="0">
                <a:solidFill>
                  <a:schemeClr val="tx1"/>
                </a:solidFill>
                <a:latin typeface="Arial" charset="0"/>
                <a:ea typeface="ＭＳ Ｐゴシック" charset="0"/>
                <a:cs typeface="Arial" charset="0"/>
              </a:rPr>
              <a:t>قاوم قادة أورشليم </a:t>
            </a:r>
            <a:br>
              <a:rPr lang="ar-JO" sz="3200" b="1" dirty="0">
                <a:solidFill>
                  <a:schemeClr val="tx1"/>
                </a:solidFill>
                <a:latin typeface="Arial" charset="0"/>
                <a:ea typeface="ＭＳ Ｐゴシック" charset="0"/>
                <a:cs typeface="Arial" charset="0"/>
              </a:rPr>
            </a:br>
            <a:r>
              <a:rPr lang="ar-JO" sz="3200" b="1" dirty="0">
                <a:solidFill>
                  <a:schemeClr val="tx1"/>
                </a:solidFill>
                <a:latin typeface="Arial" charset="0"/>
                <a:ea typeface="ＭＳ Ｐゴシック" charset="0"/>
                <a:cs typeface="Arial" charset="0"/>
              </a:rPr>
              <a:t>حكم بابل</a:t>
            </a:r>
            <a:endParaRPr lang="en-US" sz="3200" b="1" dirty="0">
              <a:solidFill>
                <a:schemeClr val="tx1"/>
              </a:solidFill>
              <a:latin typeface="Arial" charset="0"/>
              <a:ea typeface="ＭＳ Ｐゴシック" charset="0"/>
              <a:cs typeface="Arial" charset="0"/>
            </a:endParaRPr>
          </a:p>
        </p:txBody>
      </p:sp>
      <p:sp>
        <p:nvSpPr>
          <p:cNvPr id="151555" name="Text Box 4"/>
          <p:cNvSpPr txBox="1">
            <a:spLocks noChangeArrowheads="1"/>
          </p:cNvSpPr>
          <p:nvPr/>
        </p:nvSpPr>
        <p:spPr bwMode="auto">
          <a:xfrm>
            <a:off x="5943600" y="2251075"/>
            <a:ext cx="3048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rPr>
              <a:t>يلبس إرميا نيراً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rPr>
              <a:t>ليمثل مستقبل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rPr>
              <a:t>خضوع يهوذا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rPr>
              <a:t>لبابل</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51556" name="Rectangle 4"/>
          <p:cNvSpPr>
            <a:spLocks noChangeArrowheads="1"/>
          </p:cNvSpPr>
          <p:nvPr/>
        </p:nvSpPr>
        <p:spPr bwMode="auto">
          <a:xfrm>
            <a:off x="7215188" y="5967413"/>
            <a:ext cx="13179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إر 27-28</a:t>
            </a:r>
            <a:endParaRPr kumimoji="0" lang="en-US" sz="24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4200" y="1374329"/>
            <a:ext cx="8995799" cy="5077326"/>
          </a:xfrm>
          <a:prstGeom prst="rect">
            <a:avLst/>
          </a:prstGeom>
        </p:spPr>
      </p:pic>
    </p:spTree>
    <p:extLst>
      <p:ext uri="{BB962C8B-B14F-4D97-AF65-F5344CB8AC3E}">
        <p14:creationId xmlns:p14="http://schemas.microsoft.com/office/powerpoint/2010/main" val="2685119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4120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1180325" y="2971800"/>
            <a:ext cx="2590800" cy="2057400"/>
          </a:xfrm>
          <a:prstGeom prst="wedgeRoundRectCallout">
            <a:avLst>
              <a:gd name="adj1" fmla="val -33847"/>
              <a:gd name="adj2" fmla="val 133387"/>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5852" name="AutoShape 12"/>
          <p:cNvSpPr>
            <a:spLocks noChangeArrowheads="1"/>
          </p:cNvSpPr>
          <p:nvPr/>
        </p:nvSpPr>
        <p:spPr bwMode="auto">
          <a:xfrm rot="10800000">
            <a:off x="5797624" y="2971800"/>
            <a:ext cx="2590800" cy="2057400"/>
          </a:xfrm>
          <a:prstGeom prst="wedgeRoundRectCallout">
            <a:avLst>
              <a:gd name="adj1" fmla="val 6463"/>
              <a:gd name="adj2" fmla="val 133239"/>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5844" name="Text Box 4"/>
          <p:cNvSpPr txBox="1">
            <a:spLocks noChangeArrowheads="1"/>
          </p:cNvSpPr>
          <p:nvPr/>
        </p:nvSpPr>
        <p:spPr bwMode="auto">
          <a:xfrm>
            <a:off x="418325" y="1965325"/>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خاطئ</a:t>
            </a:r>
            <a:endParaRPr kumimoji="0" lang="en-US" sz="3200" b="1" i="1"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5845" name="Text Box 5"/>
          <p:cNvSpPr txBox="1">
            <a:spLocks noChangeArrowheads="1"/>
          </p:cNvSpPr>
          <p:nvPr/>
        </p:nvSpPr>
        <p:spPr bwMode="auto">
          <a:xfrm>
            <a:off x="1180325" y="3048000"/>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"ستعودون بعد سنتين"</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160775" name="Rectangle 6"/>
          <p:cNvSpPr>
            <a:spLocks noGrp="1" noChangeArrowheads="1"/>
          </p:cNvSpPr>
          <p:nvPr>
            <p:ph type="ctrTitle"/>
          </p:nvPr>
        </p:nvSpPr>
        <p:spPr>
          <a:xfrm>
            <a:off x="0" y="527050"/>
            <a:ext cx="9144000" cy="630238"/>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charset="0"/>
                <a:cs typeface="Times New Roman" panose="02020603050405020304" pitchFamily="18" charset="0"/>
              </a:rPr>
              <a:t>إرميا (إر25: 11-12) مقابل حننيا (إر28: 2-3)</a:t>
            </a:r>
            <a:endPar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charset="0"/>
              <a:cs typeface="Times New Roman" panose="02020603050405020304" pitchFamily="18" charset="0"/>
            </a:endParaRPr>
          </a:p>
        </p:txBody>
      </p:sp>
      <p:sp>
        <p:nvSpPr>
          <p:cNvPr id="35847" name="Text Box 7"/>
          <p:cNvSpPr txBox="1">
            <a:spLocks noChangeArrowheads="1"/>
          </p:cNvSpPr>
          <p:nvPr/>
        </p:nvSpPr>
        <p:spPr bwMode="auto">
          <a:xfrm>
            <a:off x="6516216" y="1965325"/>
            <a:ext cx="206308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صحيح</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5848" name="Text Box 8"/>
          <p:cNvSpPr txBox="1">
            <a:spLocks noChangeArrowheads="1"/>
          </p:cNvSpPr>
          <p:nvPr/>
        </p:nvSpPr>
        <p:spPr bwMode="auto">
          <a:xfrm>
            <a:off x="6164630" y="3048000"/>
            <a:ext cx="1981200" cy="2308324"/>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"ستبقون 70 عاما"</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5850" name="Text Box 10"/>
          <p:cNvSpPr txBox="1">
            <a:spLocks noChangeArrowheads="1"/>
          </p:cNvSpPr>
          <p:nvPr/>
        </p:nvSpPr>
        <p:spPr bwMode="auto">
          <a:xfrm>
            <a:off x="418325" y="5562600"/>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توفي بعد شهرين</a:t>
            </a:r>
            <a:b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b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(إر28 : 17)</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5851" name="Text Box 11"/>
          <p:cNvSpPr txBox="1">
            <a:spLocks noChangeArrowheads="1"/>
          </p:cNvSpPr>
          <p:nvPr/>
        </p:nvSpPr>
        <p:spPr bwMode="auto">
          <a:xfrm>
            <a:off x="4997896"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عاش 23 سنة أكثر</a:t>
            </a:r>
            <a:b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b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(51 : 64)</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40457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cstate="print">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04800" y="1628775"/>
            <a:ext cx="3810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الكتابيين</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rtl="1" eaLnBrk="1" hangingPunct="1">
              <a:defRPr/>
            </a:pPr>
            <a:r>
              <a:rPr lang="ar-JO" sz="4800" b="1" dirty="0">
                <a:solidFill>
                  <a:schemeClr val="bg1"/>
                </a:solidFill>
                <a:latin typeface="Times New Roman" panose="02020603050405020304" pitchFamily="18" charset="0"/>
                <a:ea typeface="ＭＳ Ｐゴシック" charset="0"/>
                <a:cs typeface="Times New Roman" panose="02020603050405020304" pitchFamily="18" charset="0"/>
              </a:rPr>
              <a:t>كيف يختلف الأنبياء؟</a:t>
            </a:r>
            <a:endParaRPr lang="en-US" sz="4800" dirty="0">
              <a:latin typeface="Times New Roman" panose="02020603050405020304" pitchFamily="18" charset="0"/>
              <a:ea typeface="ＭＳ Ｐゴシック" charset="0"/>
              <a:cs typeface="Times New Roman" panose="02020603050405020304" pitchFamily="18" charset="0"/>
            </a:endParaRPr>
          </a:p>
        </p:txBody>
      </p:sp>
      <p:sp>
        <p:nvSpPr>
          <p:cNvPr id="23558" name="Text Box 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الوثنيين</a:t>
            </a:r>
            <a:endParaRPr kumimoji="0" lang="en-US" sz="3200" b="1" i="1" u="sng"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59" name="Text Box 7"/>
          <p:cNvSpPr txBox="1">
            <a:spLocks noChangeArrowheads="1"/>
          </p:cNvSpPr>
          <p:nvPr/>
        </p:nvSpPr>
        <p:spPr bwMode="auto">
          <a:xfrm>
            <a:off x="304800" y="2635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غير مرغوب فيها</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0" name="Text Box 8"/>
          <p:cNvSpPr txBox="1">
            <a:spLocks noChangeArrowheads="1"/>
          </p:cNvSpPr>
          <p:nvPr/>
        </p:nvSpPr>
        <p:spPr bwMode="auto">
          <a:xfrm>
            <a:off x="4572000" y="2635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عرافة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1" name="Text Box 9"/>
          <p:cNvSpPr txBox="1">
            <a:spLocks noChangeArrowheads="1"/>
          </p:cNvSpPr>
          <p:nvPr/>
        </p:nvSpPr>
        <p:spPr bwMode="auto">
          <a:xfrm>
            <a:off x="304800" y="36258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دعوة إلهية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2" name="Text Box 10"/>
          <p:cNvSpPr txBox="1">
            <a:spLocks noChangeArrowheads="1"/>
          </p:cNvSpPr>
          <p:nvPr/>
        </p:nvSpPr>
        <p:spPr bwMode="auto">
          <a:xfrm>
            <a:off x="4572000" y="36258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أنبياء من ذاتهم</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4" name="Text Box 12"/>
          <p:cNvSpPr txBox="1">
            <a:spLocks noChangeArrowheads="1"/>
          </p:cNvSpPr>
          <p:nvPr/>
        </p:nvSpPr>
        <p:spPr bwMode="auto">
          <a:xfrm>
            <a:off x="304800" y="4616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في أي مكان</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5" name="Text Box 13"/>
          <p:cNvSpPr txBox="1">
            <a:spLocks noChangeArrowheads="1"/>
          </p:cNvSpPr>
          <p:nvPr/>
        </p:nvSpPr>
        <p:spPr bwMode="auto">
          <a:xfrm>
            <a:off x="4572000" y="4616450"/>
            <a:ext cx="3657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مكان العبادة</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6" name="Text Box 14"/>
          <p:cNvSpPr txBox="1">
            <a:spLocks noChangeArrowheads="1"/>
          </p:cNvSpPr>
          <p:nvPr/>
        </p:nvSpPr>
        <p:spPr bwMode="auto">
          <a:xfrm>
            <a:off x="107504" y="5607050"/>
            <a:ext cx="400729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كلام علم (الكشف الفوري)</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7" name="Text Box 15"/>
          <p:cNvSpPr txBox="1">
            <a:spLocks noChangeArrowheads="1"/>
          </p:cNvSpPr>
          <p:nvPr/>
        </p:nvSpPr>
        <p:spPr bwMode="auto">
          <a:xfrm>
            <a:off x="4572000" y="5607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تنجيم</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186أ-ب</a:t>
            </a:r>
            <a:endPar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8"/>
              <a:ext cx="9144000" cy="680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grpSp>
      <p:sp>
        <p:nvSpPr>
          <p:cNvPr id="156674" name="Rectangle 3"/>
          <p:cNvSpPr>
            <a:spLocks noGrp="1" noChangeArrowheads="1"/>
          </p:cNvSpPr>
          <p:nvPr>
            <p:ph type="title" idx="4294967295"/>
          </p:nvPr>
        </p:nvSpPr>
        <p:spPr>
          <a:xfrm>
            <a:off x="0" y="6262335"/>
            <a:ext cx="8594725" cy="630942"/>
          </a:xfrm>
        </p:spPr>
        <p:txBody>
          <a:bodyPr/>
          <a:lstStyle/>
          <a:p>
            <a:pPr algn="ctr" rtl="1" eaLnBrk="1" hangingPunct="1"/>
            <a:r>
              <a:rPr lang="ar-JO" sz="3500" dirty="0">
                <a:latin typeface="Times New Roman" panose="02020603050405020304" pitchFamily="18" charset="0"/>
                <a:ea typeface="ＭＳ Ｐゴシック" charset="0"/>
                <a:cs typeface="Times New Roman" panose="02020603050405020304" pitchFamily="18" charset="0"/>
              </a:rPr>
              <a:t>النبوءات الكاذبة تتغير</a:t>
            </a:r>
            <a:endParaRPr lang="en-US" sz="3500" dirty="0">
              <a:latin typeface="Times New Roman" panose="02020603050405020304" pitchFamily="18" charset="0"/>
              <a:ea typeface="ＭＳ Ｐゴシック" charset="0"/>
              <a:cs typeface="Times New Roman" panose="02020603050405020304" pitchFamily="18" charset="0"/>
            </a:endParaRPr>
          </a:p>
        </p:txBody>
      </p:sp>
      <p:sp>
        <p:nvSpPr>
          <p:cNvPr id="156675" name="Rectangle 3"/>
          <p:cNvSpPr txBox="1">
            <a:spLocks noChangeArrowheads="1"/>
          </p:cNvSpPr>
          <p:nvPr/>
        </p:nvSpPr>
        <p:spPr bwMode="auto">
          <a:xfrm>
            <a:off x="2916238" y="2590020"/>
            <a:ext cx="338455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أنا متأكد تماما أن العالم سينتهي </a:t>
            </a:r>
            <a:r>
              <a:rPr kumimoji="0" lang="ar-JO" sz="6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اليوم</a:t>
            </a:r>
            <a:r>
              <a:rPr kumimoji="0" lang="ar-JO"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marR="0" lvl="0" indent="-228600" algn="r" defTabSz="914400" rtl="1" eaLnBrk="1" fontAlgn="base" latinLnBrk="0" hangingPunct="1">
              <a:lnSpc>
                <a:spcPct val="100000"/>
              </a:lnSpc>
              <a:spcBef>
                <a:spcPct val="0"/>
              </a:spcBef>
              <a:spcAft>
                <a:spcPct val="0"/>
              </a:spcAft>
              <a:buClrTx/>
              <a:buSzTx/>
              <a:buFont typeface="Arial" charset="0"/>
              <a:buChar char="•"/>
              <a:tabLst/>
              <a:defRPr/>
            </a:pPr>
            <a:r>
              <a:rPr lang="ar-JO" b="1" dirty="0">
                <a:solidFill>
                  <a:prstClr val="black"/>
                </a:solidFill>
              </a:rPr>
              <a:t>كسر النبي الكاذب حننيا نير إرميا ليصور كسر الله لقوة بابل و ادعى أن السبي سينتهي خلال سنتين و مات بعد شهرين</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228600" marR="0" lvl="0" indent="-228600" algn="l" defTabSz="914400" rtl="0" eaLnBrk="1" fontAlgn="base" latinLnBrk="0" hangingPunct="1">
              <a:lnSpc>
                <a:spcPct val="100000"/>
              </a:lnSpc>
              <a:spcBef>
                <a:spcPct val="0"/>
              </a:spcBef>
              <a:spcAft>
                <a:spcPct val="0"/>
              </a:spcAft>
              <a:buClrTx/>
              <a:buSzTx/>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228600" marR="0" lvl="0" indent="-228600" algn="r" defTabSz="914400" rtl="1" eaLnBrk="1" fontAlgn="base" latinLnBrk="0" hangingPunct="1">
              <a:lnSpc>
                <a:spcPct val="100000"/>
              </a:lnSpc>
              <a:spcBef>
                <a:spcPct val="0"/>
              </a:spcBef>
              <a:spcAft>
                <a:spcPct val="0"/>
              </a:spcAft>
              <a:buClrTx/>
              <a:buSzTx/>
              <a:buFont typeface="Arial" charset="0"/>
              <a:buChar char="•"/>
              <a:tabLst/>
              <a:defRPr/>
            </a:pPr>
            <a:r>
              <a:rPr lang="ar-JO" b="1" dirty="0">
                <a:solidFill>
                  <a:prstClr val="black"/>
                </a:solidFill>
              </a:rPr>
              <a:t>وعظ النبي الكاذب شمعيا ضد إرميا</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ar-JO" sz="3600" b="1" dirty="0">
                <a:solidFill>
                  <a:schemeClr val="tx1"/>
                </a:solidFill>
                <a:latin typeface="Arial" charset="0"/>
                <a:ea typeface="ＭＳ Ｐゴシック" charset="0"/>
                <a:cs typeface="Arial" charset="0"/>
              </a:rPr>
              <a:t>مقاومة الأنبياء الكذبة</a:t>
            </a:r>
            <a:endParaRPr lang="en-US" sz="3600" b="1" dirty="0">
              <a:solidFill>
                <a:schemeClr val="tx1"/>
              </a:solidFill>
              <a:latin typeface="Arial" charset="0"/>
              <a:ea typeface="ＭＳ Ｐゴシック" charset="0"/>
              <a:cs typeface="Arial" charset="0"/>
            </a:endParaRPr>
          </a:p>
        </p:txBody>
      </p:sp>
      <p:sp>
        <p:nvSpPr>
          <p:cNvPr id="153604" name="Rectangle 4"/>
          <p:cNvSpPr>
            <a:spLocks noChangeArrowheads="1"/>
          </p:cNvSpPr>
          <p:nvPr/>
        </p:nvSpPr>
        <p:spPr bwMode="auto">
          <a:xfrm>
            <a:off x="7019925" y="5876925"/>
            <a:ext cx="15071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إر 28-29</a:t>
            </a:r>
            <a:endParaRPr kumimoji="0" lang="en-US" sz="28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1329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31971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سفر التعزية و العهد الجديد</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55651" name="Rectangle 4"/>
          <p:cNvSpPr>
            <a:spLocks noChangeArrowheads="1"/>
          </p:cNvSpPr>
          <p:nvPr/>
        </p:nvSpPr>
        <p:spPr bwMode="auto">
          <a:xfrm>
            <a:off x="7010400" y="838200"/>
            <a:ext cx="14398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إر 30-33</a:t>
            </a:r>
            <a:endParaRPr kumimoji="0" lang="en-US" sz="28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2" name="Rectangle 3"/>
          <p:cNvSpPr txBox="1">
            <a:spLocks noChangeArrowheads="1"/>
          </p:cNvSpPr>
          <p:nvPr/>
        </p:nvSpPr>
        <p:spPr bwMode="auto">
          <a:xfrm>
            <a:off x="5795441" y="1597025"/>
            <a:ext cx="3124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lang="ar-JO" sz="3200" b="1" noProof="0" dirty="0">
                <a:solidFill>
                  <a:prstClr val="black"/>
                </a:solidFill>
                <a:latin typeface="Arial" panose="020B0604020202020204" pitchFamily="34" charset="0"/>
                <a:cs typeface="Arial" panose="020B0604020202020204" pitchFamily="34" charset="0"/>
              </a:rPr>
              <a:t>اشترى إرميا حقلاً </a:t>
            </a:r>
            <a:br>
              <a:rPr lang="en-US" sz="3200" b="1" noProof="0" dirty="0">
                <a:solidFill>
                  <a:prstClr val="black"/>
                </a:solidFill>
                <a:latin typeface="Arial" panose="020B0604020202020204" pitchFamily="34" charset="0"/>
                <a:cs typeface="Arial" panose="020B0604020202020204" pitchFamily="34" charset="0"/>
              </a:rPr>
            </a:br>
            <a:r>
              <a:rPr lang="ar-JO" sz="3200" b="1" noProof="0" dirty="0">
                <a:solidFill>
                  <a:prstClr val="black"/>
                </a:solidFill>
                <a:latin typeface="Arial" panose="020B0604020202020204" pitchFamily="34" charset="0"/>
                <a:cs typeface="Arial" panose="020B0604020202020204" pitchFamily="34" charset="0"/>
              </a:rPr>
              <a:t>(إر 32) كعلامة رجاء</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لم يطرد الله شعبه جانباً</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lang="ar-JO" sz="3200" b="1" dirty="0">
                <a:solidFill>
                  <a:prstClr val="black"/>
                </a:solidFill>
                <a:latin typeface="Arial" panose="020B0604020202020204" pitchFamily="34" charset="0"/>
                <a:cs typeface="Arial" panose="020B0604020202020204" pitchFamily="34" charset="0"/>
              </a:rPr>
              <a:t>مستقبل مجيد سوف يتبع دينونتهم</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63525" marR="0" lvl="0" indent="-263525" algn="r" defTabSz="914400" rtl="1" eaLnBrk="1" fontAlgn="base" latinLnBrk="0" hangingPunct="1">
              <a:lnSpc>
                <a:spcPct val="90000"/>
              </a:lnSpc>
              <a:spcBef>
                <a:spcPct val="20000"/>
              </a:spcBef>
              <a:spcAft>
                <a:spcPct val="0"/>
              </a:spcAft>
              <a:buClr>
                <a:srgbClr val="D16349"/>
              </a:buClr>
              <a:buSzPct val="85000"/>
              <a:buFont typeface="Wingdings 2" charset="0"/>
              <a:buChar char=""/>
              <a:tabLst/>
              <a:defRPr/>
            </a:pPr>
            <a:r>
              <a:rPr lang="ar-JO" sz="3200" b="1" dirty="0">
                <a:solidFill>
                  <a:prstClr val="black"/>
                </a:solidFill>
                <a:latin typeface="Arial" panose="020B0604020202020204" pitchFamily="34" charset="0"/>
                <a:cs typeface="Arial" panose="020B0604020202020204" pitchFamily="34" charset="0"/>
              </a:rPr>
              <a:t>سوف يعودون إلى الأرض</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04208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5672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ar-JO" altLang="ja-JP" b="1" dirty="0">
                <a:solidFill>
                  <a:schemeClr val="bg1"/>
                </a:solidFill>
                <a:latin typeface="Helvetica" charset="0"/>
                <a:ea typeface="Osaka" charset="0"/>
                <a:cs typeface="Osaka" charset="0"/>
              </a:rPr>
              <a:t>كيف نتخلص من اليهود ؟</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52782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35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00"/>
                </a:solidFill>
                <a:effectLst>
                  <a:glow rad="495300">
                    <a:srgbClr val="000000">
                      <a:alpha val="75000"/>
                    </a:srgbClr>
                  </a:glow>
                </a:effectLst>
              </a:rPr>
              <a:t>الجاعل الشمس للإضاءة نهاراً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00"/>
                </a:solidFill>
                <a:effectLst>
                  <a:glow rad="495300">
                    <a:srgbClr val="000000">
                      <a:alpha val="75000"/>
                    </a:srgbClr>
                  </a:glow>
                </a:effectLst>
              </a:rPr>
              <a:t>و فرائض القمر و النجوم للإضاءة ليلاً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00"/>
                </a:solidFill>
                <a:effectLst>
                  <a:glow rad="495300">
                    <a:srgbClr val="000000">
                      <a:alpha val="75000"/>
                    </a:srgbClr>
                  </a:glow>
                </a:effectLst>
              </a:rPr>
              <a:t>الزاجر البحر حين تعج أمواجه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رب الجنود اسمه</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ar-JO" b="1" baseline="30000" dirty="0">
              <a:solidFill>
                <a:srgbClr val="FFFFFF"/>
              </a:solidFill>
              <a:effectLst>
                <a:glow rad="495300">
                  <a:srgbClr val="000000">
                    <a:alpha val="75000"/>
                  </a:srgbClr>
                </a:glow>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baseline="30000" dirty="0">
                <a:solidFill>
                  <a:srgbClr val="FFFFFF"/>
                </a:solidFill>
                <a:effectLst>
                  <a:glow rad="495300">
                    <a:srgbClr val="000000">
                      <a:alpha val="75000"/>
                    </a:srgbClr>
                  </a:glow>
                </a:effectLst>
              </a:rPr>
              <a:t>36</a:t>
            </a:r>
            <a:r>
              <a:rPr lang="ar-JO" b="1" dirty="0">
                <a:solidFill>
                  <a:srgbClr val="FFFFFF"/>
                </a:solidFill>
                <a:effectLst>
                  <a:glow rad="495300">
                    <a:srgbClr val="000000">
                      <a:alpha val="75000"/>
                    </a:srgbClr>
                  </a:glow>
                </a:effectLst>
              </a:rPr>
              <a:t> إن كانت هذه الفرائض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تزول من أمامي يقول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فإن نسل إسرائيل أيضاً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 يكف من أن يكون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أمامي كل الأيام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37 هكذا قال الرب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00"/>
                </a:solidFill>
                <a:effectLst>
                  <a:glow rad="495300">
                    <a:srgbClr val="000000">
                      <a:alpha val="75000"/>
                    </a:srgbClr>
                  </a:glow>
                </a:effectLst>
              </a:rPr>
              <a:t>إن كانت السماوات تقاس من فوق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00"/>
                </a:solidFill>
                <a:effectLst>
                  <a:glow rad="495300">
                    <a:srgbClr val="000000">
                      <a:alpha val="75000"/>
                    </a:srgbClr>
                  </a:glow>
                </a:effectLst>
              </a:rPr>
              <a:t>و تفحص أساسات الأرض من أسفل</a:t>
            </a:r>
            <a:r>
              <a:rPr lang="ar-JO" b="1" dirty="0">
                <a:solidFill>
                  <a:srgbClr val="FFFFFF"/>
                </a:solidFill>
                <a:effectLst>
                  <a:glow rad="495300">
                    <a:srgbClr val="000000">
                      <a:alpha val="75000"/>
                    </a:srgbClr>
                  </a:glow>
                </a:effectLst>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فإني أنا أيضاً أرفض كل نسل إسرائيل</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effectLst>
                  <a:glow rad="495300">
                    <a:srgbClr val="000000">
                      <a:alpha val="75000"/>
                    </a:srgbClr>
                  </a:glow>
                </a:effectLst>
              </a:rPr>
              <a:t> من أجل كل ما عملوا يقول الرب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(إر 31: 35-37)</a:t>
            </a:r>
            <a:endPar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2013503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ar-JO" sz="4000" b="1" dirty="0">
                <a:solidFill>
                  <a:schemeClr val="tx1"/>
                </a:solidFill>
                <a:latin typeface="Arial" charset="0"/>
                <a:ea typeface="ＭＳ Ｐゴシック" charset="0"/>
                <a:cs typeface="Arial" charset="0"/>
              </a:rPr>
              <a:t>العهد الجديد و غصن داود</a:t>
            </a:r>
            <a:endParaRPr lang="en-US" sz="4000" b="1" dirty="0">
              <a:solidFill>
                <a:schemeClr val="tx1"/>
              </a:solidFill>
              <a:latin typeface="Arial" charset="0"/>
              <a:ea typeface="ＭＳ Ｐゴシック" charset="0"/>
              <a:cs typeface="Arial" charset="0"/>
            </a:endParaRP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t>العهد الجديد – الناموس مكتوب على قلوبنا و ارواحنا ليقودنا </a:t>
            </a:r>
            <a:r>
              <a:rPr lang="ar-JO" b="1" dirty="0">
                <a:solidFill>
                  <a:srgbClr val="800000"/>
                </a:solidFill>
              </a:rPr>
              <a:t>– إر 31</a:t>
            </a:r>
            <a:endParaRPr kumimoji="0" lang="en-US" sz="2400" b="1" i="0" u="none" strike="noStrike" kern="1200" cap="none" spc="0" normalizeH="0" baseline="0" noProof="0" dirty="0">
              <a:ln>
                <a:noFill/>
              </a:ln>
              <a:solidFill>
                <a:srgbClr val="800000"/>
              </a:solidFill>
              <a:effectLst/>
              <a:uLnTx/>
              <a:uFillTx/>
              <a:latin typeface="Arial" charset="0"/>
              <a:ea typeface="ＭＳ Ｐゴシック" charset="0"/>
            </a:endParaRPr>
          </a:p>
        </p:txBody>
      </p:sp>
      <p:sp>
        <p:nvSpPr>
          <p:cNvPr id="157702" name="Text Box 21"/>
          <p:cNvSpPr txBox="1">
            <a:spLocks noChangeArrowheads="1"/>
          </p:cNvSpPr>
          <p:nvPr/>
        </p:nvSpPr>
        <p:spPr bwMode="auto">
          <a:xfrm>
            <a:off x="4876800" y="5072063"/>
            <a:ext cx="28568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b="1" dirty="0"/>
              <a:t>غصن داود – ملك و كاهن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t>جديد </a:t>
            </a:r>
            <a:r>
              <a:rPr lang="ar-JO" b="1" dirty="0">
                <a:solidFill>
                  <a:srgbClr val="800000"/>
                </a:solidFill>
              </a:rPr>
              <a:t>– إر 33</a:t>
            </a:r>
            <a:endParaRPr kumimoji="0" lang="en-US" sz="2400" b="1" i="0" u="none" strike="noStrike" kern="1200" cap="none" spc="0" normalizeH="0" baseline="0" noProof="0" dirty="0">
              <a:ln>
                <a:noFill/>
              </a:ln>
              <a:solidFill>
                <a:srgbClr val="800000"/>
              </a:solidFill>
              <a:effectLst/>
              <a:uLnTx/>
              <a:uFillTx/>
              <a:latin typeface="Arial" charset="0"/>
              <a:ea typeface="ＭＳ Ｐゴシック" charset="0"/>
            </a:endParaRPr>
          </a:p>
        </p:txBody>
      </p:sp>
    </p:spTree>
    <p:extLst>
      <p:ext uri="{BB962C8B-B14F-4D97-AF65-F5344CB8AC3E}">
        <p14:creationId xmlns:p14="http://schemas.microsoft.com/office/powerpoint/2010/main" val="152877120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العهد الجديد</a:t>
            </a:r>
            <a:br>
              <a:rPr lang="en-US" b="1" dirty="0">
                <a:solidFill>
                  <a:schemeClr val="bg1"/>
                </a:solidFill>
                <a:effectLst>
                  <a:outerShdw blurRad="38100" dist="38100" dir="2700000" algn="tl">
                    <a:srgbClr val="000000"/>
                  </a:outerShdw>
                </a:effectLst>
                <a:latin typeface="Arial" charset="0"/>
                <a:ea typeface="ＭＳ Ｐゴシック" charset="0"/>
                <a:cs typeface="Arial" charset="0"/>
              </a:rPr>
            </a:b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ar-SA" b="1" dirty="0">
                <a:solidFill>
                  <a:schemeClr val="bg1"/>
                </a:solidFill>
                <a:effectLst>
                  <a:outerShdw blurRad="38100" dist="38100" dir="2700000" algn="tl">
                    <a:srgbClr val="000000"/>
                  </a:outerShdw>
                </a:effectLst>
                <a:latin typeface="Arial" charset="0"/>
                <a:ea typeface="ＭＳ Ｐゴシック" charset="0"/>
                <a:cs typeface="Arial" charset="0"/>
              </a:rPr>
              <a:t>إرميا</a:t>
            </a: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 31: 31-34</a:t>
            </a: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 </a:t>
            </a:r>
          </a:p>
        </p:txBody>
      </p:sp>
    </p:spTree>
    <p:extLst>
      <p:ext uri="{BB962C8B-B14F-4D97-AF65-F5344CB8AC3E}">
        <p14:creationId xmlns:p14="http://schemas.microsoft.com/office/powerpoint/2010/main" val="415615209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charset="0"/>
                <a:ea typeface="ＭＳ Ｐゴシック" charset="0"/>
              </a:rPr>
              <a:t>الإبراهيمي</a:t>
            </a:r>
            <a:b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br>
            <a:r>
              <a:rPr lang="ar-JO" sz="2000" b="1" dirty="0">
                <a:solidFill>
                  <a:prstClr val="white"/>
                </a:solidFill>
              </a:rPr>
              <a:t>تك 12: 1-3</a:t>
            </a:r>
            <a:endParaRPr kumimoji="0" lang="en-US" sz="2000" b="1" i="0" u="none" strike="noStrike" kern="1200" cap="none" spc="0" normalizeH="0" baseline="0" noProof="0" dirty="0">
              <a:ln>
                <a:noFill/>
              </a:ln>
              <a:solidFill>
                <a:prstClr val="white"/>
              </a:solidFill>
              <a:effectLst/>
              <a:uLnTx/>
              <a:uFillTx/>
              <a:latin typeface="Arial" charset="0"/>
              <a:ea typeface="ＭＳ Ｐゴシック" charset="0"/>
            </a:endParaRP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rPr>
                <a:t>الأرض</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النسل</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effectLst/>
                  <a:uLnTx/>
                  <a:uFillTx/>
                  <a:latin typeface="Arial" charset="0"/>
                  <a:ea typeface="ＭＳ Ｐゴシック" charset="0"/>
                  <a:cs typeface="ＭＳ Ｐゴシック" charset="0"/>
                </a:rPr>
                <a:t>البركة</a:t>
              </a:r>
              <a:endParaRPr kumimoji="0" lang="en-US" sz="28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الأرض</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تث 30: 1-10</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الداوودي</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صم 7 : 12-16</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الجديد</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إر 31: 31-34</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221190" name="Text Box 25"/>
          <p:cNvSpPr txBox="1">
            <a:spLocks noChangeArrowheads="1"/>
          </p:cNvSpPr>
          <p:nvPr/>
        </p:nvSpPr>
        <p:spPr bwMode="auto">
          <a:xfrm>
            <a:off x="8429625"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476</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9944" name="Title 14"/>
          <p:cNvSpPr>
            <a:spLocks noGrp="1"/>
          </p:cNvSpPr>
          <p:nvPr>
            <p:ph type="title"/>
          </p:nvPr>
        </p:nvSpPr>
        <p:spPr>
          <a:xfrm>
            <a:off x="609600" y="76200"/>
            <a:ext cx="8011886" cy="758825"/>
          </a:xfrm>
        </p:spPr>
        <p:txBody>
          <a:bodyPr>
            <a:normAutofit/>
          </a:bodyPr>
          <a:lstStyle/>
          <a:p>
            <a:pPr>
              <a:defRPr/>
            </a:pPr>
            <a:r>
              <a:rPr lang="ar-JO" sz="3600" b="1" dirty="0">
                <a:solidFill>
                  <a:schemeClr val="tx1"/>
                </a:solidFill>
                <a:latin typeface="Arial"/>
                <a:ea typeface="+mj-ea"/>
                <a:cs typeface="Arial"/>
              </a:rPr>
              <a:t>أربعة عهود كتابية غير مشروطة</a:t>
            </a:r>
            <a:endParaRPr lang="en-US" sz="3600" b="1" dirty="0">
              <a:solidFill>
                <a:schemeClr val="tx1"/>
              </a:solidFill>
              <a:latin typeface="Arial"/>
              <a:ea typeface="+mj-ea"/>
              <a:cs typeface="Arial"/>
            </a:endParaRPr>
          </a:p>
        </p:txBody>
      </p:sp>
      <p:sp>
        <p:nvSpPr>
          <p:cNvPr id="221192" name="Rectangle 16"/>
          <p:cNvSpPr>
            <a:spLocks noChangeArrowheads="1"/>
          </p:cNvSpPr>
          <p:nvPr/>
        </p:nvSpPr>
        <p:spPr bwMode="auto">
          <a:xfrm>
            <a:off x="457200" y="5391150"/>
            <a:ext cx="8458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0" algn="ctr" defTabSz="914400" fontAlgn="base">
              <a:spcBef>
                <a:spcPct val="50000"/>
              </a:spcBef>
              <a:spcAft>
                <a:spcPct val="0"/>
              </a:spcAft>
              <a:defRPr/>
            </a:pPr>
            <a:r>
              <a:rPr lang="ar-JO" sz="2000" b="1" dirty="0"/>
              <a:t>العهد الجديد هو تضخيم الله غير المشروط لوعد البركة في العهد الإبراهيمي حيث ستختبر يهوذا وإسرائيل الفداء القومي والروحي.</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0055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068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charset="0"/>
                <a:ea typeface="ＭＳ Ｐゴシック" charset="0"/>
                <a:cs typeface="Arial" charset="0"/>
              </a:rPr>
              <a:t>العهد الجديد</a:t>
            </a:r>
            <a:endParaRPr lang="en-US" sz="4400" b="1" dirty="0">
              <a:solidFill>
                <a:schemeClr val="tx1"/>
              </a:solidFill>
              <a:latin typeface="Arial" charset="0"/>
              <a:ea typeface="ＭＳ Ｐゴシック" charset="0"/>
              <a:cs typeface="Arial"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charset="0"/>
                <a:ea typeface="ＭＳ Ｐゴシック" charset="0"/>
              </a:rPr>
              <a:t>إر 31: 31-34</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baseline="30000" dirty="0">
                <a:solidFill>
                  <a:prstClr val="black"/>
                </a:solidFill>
                <a:cs typeface="Arial" charset="0"/>
              </a:rPr>
              <a:t>31</a:t>
            </a:r>
            <a:r>
              <a:rPr lang="ar-JO" sz="3200" b="1" dirty="0">
                <a:solidFill>
                  <a:prstClr val="black"/>
                </a:solidFill>
                <a:cs typeface="Arial" charset="0"/>
              </a:rPr>
              <a:t> ها أيام تأتي يقول الرب و أقطع </a:t>
            </a:r>
            <a:r>
              <a:rPr lang="ar-JO" sz="3200" b="1" dirty="0">
                <a:solidFill>
                  <a:srgbClr val="002060"/>
                </a:solidFill>
                <a:cs typeface="Arial" charset="0"/>
              </a:rPr>
              <a:t>مع بيت إسرائيل و مع بيت يهوذا</a:t>
            </a:r>
            <a:r>
              <a:rPr lang="ar-JO" sz="3200" b="1" dirty="0">
                <a:solidFill>
                  <a:prstClr val="black"/>
                </a:solidFill>
                <a:cs typeface="Arial"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charset="0"/>
                <a:ea typeface="ＭＳ Ｐゴシック" charset="0"/>
                <a:cs typeface="Arial" charset="0"/>
              </a:rPr>
              <a:t>العهد الجديد</a:t>
            </a:r>
            <a:endParaRPr lang="en-US" sz="4400" b="1" dirty="0">
              <a:solidFill>
                <a:schemeClr val="tx1"/>
              </a:solidFill>
              <a:latin typeface="Arial" charset="0"/>
              <a:ea typeface="ＭＳ Ｐゴシック" charset="0"/>
              <a:cs typeface="Arial"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660066"/>
                </a:solidFill>
              </a:rPr>
              <a:t>إر 31: 31-34</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rPr>
              <a:t>33ب أجعل شريعتي في داخلهم و أكتبها على قلوبهم و أكون لهم إلهاً و هم يكونون لي شعباً 34 و لا يعلمون بعد كل واحد صاحبه و كل واحد أخاه قائلين اعرفوا الرب لأنهم كلهم سيعرفونني من صغيرهم إلى كبيرهم يقول الرب لأني أصفح عن إثمهم و لا أذكر خطيتهم بعد</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0"/>
            <a:ext cx="8524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477</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32450" name="Text Box 17"/>
          <p:cNvSpPr txBox="1">
            <a:spLocks noChangeArrowheads="1"/>
          </p:cNvSpPr>
          <p:nvPr/>
        </p:nvSpPr>
        <p:spPr bwMode="auto">
          <a:xfrm>
            <a:off x="228600" y="1428750"/>
            <a:ext cx="4800600" cy="283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charset="0"/>
                <a:ea typeface="ＭＳ Ｐゴシック" charset="0"/>
              </a:rPr>
              <a:t>تمّت</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lang="ar-JO" b="1" dirty="0">
                <a:solidFill>
                  <a:prstClr val="black"/>
                </a:solidFill>
              </a:rPr>
              <a:t>سكنى الروح القدس </a:t>
            </a:r>
          </a:p>
          <a:p>
            <a:pPr marL="358775" marR="0" lvl="0" indent="-358775" algn="r" defTabSz="914400" rtl="1" eaLnBrk="1" fontAlgn="base" latinLnBrk="0" hangingPunct="1">
              <a:lnSpc>
                <a:spcPct val="100000"/>
              </a:lnSpc>
              <a:spcBef>
                <a:spcPts val="238"/>
              </a:spcBef>
              <a:spcAft>
                <a:spcPct val="0"/>
              </a:spcAft>
              <a:buClrTx/>
              <a:buSzTx/>
              <a:tabLst/>
              <a:defRPr/>
            </a:pPr>
            <a:r>
              <a:rPr lang="ar-JO" b="1" dirty="0">
                <a:solidFill>
                  <a:prstClr val="black"/>
                </a:solidFill>
              </a:rPr>
              <a:t>    (إر 31: 33 مع حز 36: 27)</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lang="ar-JO" b="1" dirty="0">
                <a:solidFill>
                  <a:prstClr val="black"/>
                </a:solidFill>
              </a:rPr>
              <a:t>طبيعة، قلب و فكر جديد</a:t>
            </a:r>
          </a:p>
          <a:p>
            <a:pPr marL="358775" marR="0" lvl="0" indent="-358775" algn="r" defTabSz="914400" rtl="1" eaLnBrk="1" fontAlgn="base" latinLnBrk="0" hangingPunct="1">
              <a:lnSpc>
                <a:spcPct val="100000"/>
              </a:lnSpc>
              <a:spcBef>
                <a:spcPts val="238"/>
              </a:spcBef>
              <a:spcAft>
                <a:spcPct val="0"/>
              </a:spcAft>
              <a:buClrTx/>
              <a:buSzTx/>
              <a:tabLst/>
              <a:defRPr/>
            </a:pPr>
            <a:r>
              <a:rPr lang="ar-JO" b="1" dirty="0">
                <a:solidFill>
                  <a:prstClr val="black"/>
                </a:solidFill>
              </a:rPr>
              <a:t>    (إر 31: 33، أش 59: 21)</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غفران الخطايا</a:t>
            </a:r>
            <a:endParaRPr lang="ar-JO" b="1" dirty="0">
              <a:solidFill>
                <a:prstClr val="black"/>
              </a:solidFill>
            </a:endParaRPr>
          </a:p>
          <a:p>
            <a:pPr marL="358775" marR="0" lvl="0" indent="-358775" algn="r" defTabSz="914400" rtl="1" eaLnBrk="1" fontAlgn="base" latinLnBrk="0" hangingPunct="1">
              <a:lnSpc>
                <a:spcPct val="100000"/>
              </a:lnSpc>
              <a:spcBef>
                <a:spcPts val="238"/>
              </a:spcBef>
              <a:spcAft>
                <a:spcPct val="0"/>
              </a:spcAft>
              <a:buClrTx/>
              <a:buSzTx/>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    (إر 31: 34ب</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t>
            </a:r>
          </a:p>
        </p:txBody>
      </p:sp>
      <p:sp>
        <p:nvSpPr>
          <p:cNvPr id="232451" name="Text Box 18"/>
          <p:cNvSpPr txBox="1">
            <a:spLocks noChangeArrowheads="1"/>
          </p:cNvSpPr>
          <p:nvPr/>
        </p:nvSpPr>
        <p:spPr bwMode="auto">
          <a:xfrm>
            <a:off x="228600" y="4429125"/>
            <a:ext cx="4652963" cy="2041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charset="0"/>
                <a:ea typeface="ＭＳ Ｐゴシック" charset="0"/>
              </a:rPr>
              <a:t>لم تتم بعد</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lang="ar-JO" b="1" dirty="0">
                <a:solidFill>
                  <a:prstClr val="black"/>
                </a:solidFill>
              </a:rPr>
              <a:t>كل شخص سيعرف الرب </a:t>
            </a:r>
          </a:p>
          <a:p>
            <a:pPr marL="358775" marR="0" lvl="0" indent="-358775" algn="r" defTabSz="914400" rtl="1" eaLnBrk="1" fontAlgn="base" latinLnBrk="0" hangingPunct="1">
              <a:lnSpc>
                <a:spcPct val="100000"/>
              </a:lnSpc>
              <a:spcBef>
                <a:spcPts val="238"/>
              </a:spcBef>
              <a:spcAft>
                <a:spcPct val="0"/>
              </a:spcAft>
              <a:buClrTx/>
              <a:buSzTx/>
              <a:tabLst/>
              <a:defRPr/>
            </a:pPr>
            <a:r>
              <a:rPr lang="ar-JO" b="1" dirty="0">
                <a:solidFill>
                  <a:prstClr val="black"/>
                </a:solidFill>
              </a:rPr>
              <a:t>    (إر 31: 34أ)</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lang="ar-JO" b="1" dirty="0">
                <a:solidFill>
                  <a:prstClr val="black"/>
                </a:solidFill>
              </a:rPr>
              <a:t>ستتحد إسرائيل و يهوذا ثانية </a:t>
            </a:r>
          </a:p>
          <a:p>
            <a:pPr marL="358775" marR="0" lvl="0" indent="-358775" algn="r" defTabSz="914400" rtl="1" eaLnBrk="1" fontAlgn="base" latinLnBrk="0" hangingPunct="1">
              <a:lnSpc>
                <a:spcPct val="100000"/>
              </a:lnSpc>
              <a:spcBef>
                <a:spcPts val="238"/>
              </a:spcBef>
              <a:spcAft>
                <a:spcPct val="0"/>
              </a:spcAft>
              <a:buClrTx/>
              <a:buSzTx/>
              <a:tabLst/>
              <a:defRPr/>
            </a:pPr>
            <a:r>
              <a:rPr lang="ar-JO" b="1" dirty="0">
                <a:solidFill>
                  <a:prstClr val="black"/>
                </a:solidFill>
              </a:rPr>
              <a:t>    (إر 31: 31)</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32452" name="Title 6"/>
          <p:cNvSpPr>
            <a:spLocks noGrp="1"/>
          </p:cNvSpPr>
          <p:nvPr>
            <p:ph type="title"/>
          </p:nvPr>
        </p:nvSpPr>
        <p:spPr/>
        <p:txBody>
          <a:bodyPr/>
          <a:lstStyle/>
          <a:p>
            <a:r>
              <a:rPr lang="ar-JO" sz="4000" b="1" dirty="0">
                <a:solidFill>
                  <a:schemeClr val="tx1"/>
                </a:solidFill>
                <a:latin typeface="Arial" charset="0"/>
                <a:ea typeface="ＭＳ Ｐゴシック" charset="0"/>
                <a:cs typeface="Arial" charset="0"/>
              </a:rPr>
              <a:t>الأحكام</a:t>
            </a:r>
            <a:endParaRPr lang="en-US" sz="4000" b="1" dirty="0">
              <a:solidFill>
                <a:schemeClr val="tx1"/>
              </a:solidFill>
              <a:latin typeface="Arial" charset="0"/>
              <a:ea typeface="ＭＳ Ｐゴシック" charset="0"/>
              <a:cs typeface="Arial" charset="0"/>
            </a:endParaRP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2574623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العهد الإبراهيمي</a:t>
            </a:r>
            <a:endPar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عهد الأرض</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الداوودي</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rPr>
              <a:t>العهد الجديد</a:t>
            </a:r>
            <a:endParaRPr kumimoji="0" lang="en-US" sz="1800" b="1" i="0" u="none" strike="noStrike" kern="1200" cap="none" spc="0" normalizeH="0" baseline="0" noProof="0" dirty="0">
              <a:ln>
                <a:noFill/>
              </a:ln>
              <a:solidFill>
                <a:srgbClr val="FFFFFF"/>
              </a:solidFill>
              <a:effectLst/>
              <a:uLnTx/>
              <a:uFillTx/>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العهد الموسوي</a:t>
            </a:r>
            <a:endPar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إر 31 : 31 – 34 يعد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الغفران</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لا داعي للكرازة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أف 2 : 19 – 22, 2 كو 6 : 16)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لو 22 : 20, 2 كو 3 : 6 )</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الألفية        </a:t>
            </a: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الملكوت   </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المسيانية    </a:t>
            </a: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a:t>
            </a:r>
            <a:r>
              <a:rPr kumimoji="0" lang="ar-JO"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الأبدي     </a:t>
            </a:r>
            <a:endPar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(أش 2 :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(رؤ 21 – 22)</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t>
            </a: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أش 11</a:t>
            </a: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5 : 10,   20 : 4-6)</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الأرض</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النسل</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rPr>
              <a:t>البركة</a:t>
            </a:r>
            <a:endParaRPr kumimoji="0" lang="en-US" sz="1600" b="1" i="0" u="none" strike="noStrike" kern="1200" cap="none" spc="0" normalizeH="0" baseline="0" noProof="0" dirty="0">
              <a:ln>
                <a:noFill/>
              </a:ln>
              <a:solidFill>
                <a:srgbClr val="FFFFFF"/>
              </a:solidFill>
              <a:effectLst/>
              <a:uLnTx/>
              <a:uFillTx/>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تك 12 : 1 - 3</a:t>
            </a:r>
            <a:endPar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(1كو 15 : 24)</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إسرائيل</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الكنيسة</a:t>
            </a:r>
            <a:endPar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(التركيز على الأمة)</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الطبعة السادسة</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15 حزيران 2012</a:t>
            </a:r>
            <a:endPar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itchFamily="34" charset="0"/>
                <a:ea typeface="MS PGothic" pitchFamily="34" charset="-128"/>
                <a:cs typeface="+mn-cs"/>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(زك 8)</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(رؤ 21 : 5)</a:t>
            </a:r>
            <a:endPar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غل 3 : 23 – 25 )</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(رو 7: 1-6, 1كو 9: 19-21, عب 8: 13)</a:t>
            </a:r>
            <a:endPar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9ج</a:t>
            </a:r>
            <a:endPar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Impact"/>
                <a:ea typeface="ＭＳ Ｐゴシック" pitchFamily="24" charset="-128"/>
                <a:cs typeface="Impact"/>
              </a:rPr>
              <a:t>خط سير الملكوت و العهود</a:t>
            </a:r>
            <a:endParaRPr lang="en-US" sz="5400" b="1" dirty="0">
              <a:effectLst>
                <a:glow rad="215900">
                  <a:schemeClr val="bg1">
                    <a:lumMod val="50000"/>
                    <a:alpha val="75000"/>
                  </a:schemeClr>
                </a:glow>
              </a:effectLst>
              <a:latin typeface="Impact"/>
              <a:ea typeface="ＭＳ Ｐゴシック" pitchFamily="24" charset="-128"/>
              <a:cs typeface="Impact"/>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و 379</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endParaRPr>
          </a:p>
        </p:txBody>
      </p:sp>
      <p:graphicFrame>
        <p:nvGraphicFramePr>
          <p:cNvPr id="108" name="Object 2">
            <a:extLst>
              <a:ext uri="{FF2B5EF4-FFF2-40B4-BE49-F238E27FC236}">
                <a16:creationId xmlns:a16="http://schemas.microsoft.com/office/drawing/2014/main" id="{1D0DE12F-B6B9-A743-84AB-8246348C3AEF}"/>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0"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828308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هل تركز على تعزية الله غير المحدودة أو تأديبه المحدود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213880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ar-EG" sz="5400" dirty="0">
                <a:effectLst>
                  <a:glow rad="127000">
                    <a:schemeClr val="tx1"/>
                  </a:glow>
                </a:effectLst>
                <a:latin typeface="Arial" charset="0"/>
                <a:ea typeface="ＭＳ Ｐゴシック" charset="0"/>
                <a:cs typeface="ＭＳ Ｐゴシック" charset="0"/>
              </a:rPr>
              <a:t>كيف يعزي الله (يُريح) حتى أولئك الذين يؤدبهم؟</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215810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charset="0"/>
                <a:ea typeface="ＭＳ Ｐゴシック" charset="0"/>
                <a:cs typeface="ＭＳ Ｐゴシック" charset="0"/>
              </a:rPr>
              <a:t>1- الله يدعو الرسل الصادقين معنا (إرميا1)</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5674300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2- الله لديه تأديب محدود ولكن بركة غير محدودة ( إر2-25) </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3889419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3- الله يطبق نفس المعيار على جميع الناس </a:t>
            </a:r>
            <a:br>
              <a:rPr lang="ar-EG" sz="4800" dirty="0">
                <a:effectLst>
                  <a:glow rad="127000">
                    <a:schemeClr val="tx1"/>
                  </a:glow>
                </a:effectLst>
                <a:latin typeface="Arial" charset="0"/>
                <a:ea typeface="ＭＳ Ｐゴシック" charset="0"/>
                <a:cs typeface="ＭＳ Ｐゴシック" charset="0"/>
              </a:rPr>
            </a:br>
            <a:r>
              <a:rPr lang="ar-EG" sz="4800" dirty="0">
                <a:effectLst>
                  <a:glow rad="127000">
                    <a:schemeClr val="tx1"/>
                  </a:glow>
                </a:effectLst>
                <a:latin typeface="Arial" charset="0"/>
                <a:ea typeface="ＭＳ Ｐゴシック" charset="0"/>
                <a:cs typeface="ＭＳ Ｐゴシック" charset="0"/>
              </a:rPr>
              <a:t>إر46-51</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1494886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8240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charset="0"/>
                <a:ea typeface="ＭＳ Ｐゴシック" charset="0"/>
                <a:cs typeface="ＭＳ Ｐゴシック" charset="0"/>
              </a:rPr>
              <a:t>دعونا ندرس</a:t>
            </a:r>
            <a:br>
              <a:rPr lang="ar-JO" sz="5400" b="1" dirty="0">
                <a:solidFill>
                  <a:schemeClr val="tx1"/>
                </a:solidFill>
                <a:latin typeface="Arial" charset="0"/>
                <a:ea typeface="ＭＳ Ｐゴシック" charset="0"/>
                <a:cs typeface="ＭＳ Ｐゴシック" charset="0"/>
              </a:rPr>
            </a:br>
            <a:r>
              <a:rPr lang="ar-JO" sz="5400" b="1" dirty="0">
                <a:solidFill>
                  <a:schemeClr val="tx1"/>
                </a:solidFill>
                <a:latin typeface="Arial" charset="0"/>
                <a:ea typeface="ＭＳ Ｐゴシック" charset="0"/>
                <a:cs typeface="ＭＳ Ｐゴシック" charset="0"/>
              </a:rPr>
              <a:t>الكلمة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إرميا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70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lang="ar-JO" sz="2800" b="1" dirty="0">
                <a:solidFill>
                  <a:schemeClr val="bg1"/>
                </a:solidFill>
              </a:rPr>
              <a:t>الدينونة على تحالف الأمم الإثني عشر (أش 13-23)</a:t>
            </a:r>
            <a:endParaRPr kumimoji="1" lang="en-US" altLang="zh-CN" sz="1800" b="1" dirty="0">
              <a:solidFill>
                <a:schemeClr val="bg1"/>
              </a:solidFill>
              <a:latin typeface="Arial"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بابل</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فلسطين</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مؤاب</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دمشق (سوريا)</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إسرائيل</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الحبشة</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مصر</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بابل على البحر</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أدوم</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العربية</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أورشليم (يهوذا)</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طرسوس</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إسرائيل</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أشور</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4" name="TextBox 13"/>
          <p:cNvSpPr txBox="1"/>
          <p:nvPr/>
        </p:nvSpPr>
        <p:spPr>
          <a:xfrm>
            <a:off x="625743" y="4437112"/>
            <a:ext cx="84991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مصر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مؤاب</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سوريا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فلسطين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0" name="TextBox 19"/>
          <p:cNvSpPr txBox="1"/>
          <p:nvPr/>
        </p:nvSpPr>
        <p:spPr>
          <a:xfrm>
            <a:off x="1240573" y="5805264"/>
            <a:ext cx="1117614"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الحبشة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العربية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بابل</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بابل على البحر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يهوذا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أدوم</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فينيقية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045889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ar-JO" sz="3200" b="1" dirty="0">
                <a:solidFill>
                  <a:schemeClr val="tx1"/>
                </a:solidFill>
                <a:latin typeface="Arial"/>
                <a:ea typeface="ＭＳ Ｐゴシック" charset="0"/>
                <a:cs typeface="Arial"/>
              </a:rPr>
              <a:t>الأمم المتنبأ ضدها (46-51)</a:t>
            </a:r>
            <a:endParaRPr lang="en-US" sz="3200" b="1" dirty="0">
              <a:solidFill>
                <a:schemeClr val="tx1"/>
              </a:solidFill>
              <a:latin typeface="Arial"/>
              <a:ea typeface="ＭＳ Ｐゴシック" charset="0"/>
              <a:cs typeface="Arial"/>
            </a:endParaRPr>
          </a:p>
        </p:txBody>
      </p:sp>
      <p:sp>
        <p:nvSpPr>
          <p:cNvPr id="217090" name="Rectangle 2"/>
          <p:cNvSpPr>
            <a:spLocks noChangeArrowheads="1"/>
          </p:cNvSpPr>
          <p:nvPr/>
        </p:nvSpPr>
        <p:spPr bwMode="auto">
          <a:xfrm>
            <a:off x="214314" y="1219200"/>
            <a:ext cx="6786562" cy="433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1. مصر (46: 1-27) </a:t>
            </a:r>
            <a:r>
              <a:rPr lang="ar-JO" b="1" dirty="0">
                <a:solidFill>
                  <a:prstClr val="black"/>
                </a:solidFill>
                <a:latin typeface="Arial" charset="0"/>
                <a:ea typeface="ＭＳ Ｐゴシック" charset="0"/>
                <a:cs typeface="ＭＳ Ｐゴシック" charset="0"/>
              </a:rPr>
              <a:t>– يتم هزيمتها من قبل بابل</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2. فلسطين (47: 1-6) </a:t>
            </a:r>
            <a:r>
              <a:rPr lang="ar-JO" b="1" dirty="0">
                <a:solidFill>
                  <a:prstClr val="black"/>
                </a:solidFill>
                <a:latin typeface="Arial" charset="0"/>
                <a:ea typeface="ＭＳ Ｐゴシック" charset="0"/>
                <a:cs typeface="ＭＳ Ｐゴシック" charset="0"/>
              </a:rPr>
              <a:t>– يتم اجتياحها من قبل مصر</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3. مؤاب (48: 1-47) </a:t>
            </a:r>
            <a:r>
              <a:rPr lang="ar-JO" b="1" dirty="0">
                <a:solidFill>
                  <a:prstClr val="black"/>
                </a:solidFill>
                <a:latin typeface="Arial" charset="0"/>
                <a:ea typeface="ＭＳ Ｐゴシック" charset="0"/>
                <a:cs typeface="ＭＳ Ｐゴシック" charset="0"/>
              </a:rPr>
              <a:t>– يتم استعمارها من قبل بابل</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4. عمون (49: 1-6) </a:t>
            </a:r>
            <a:r>
              <a:rPr lang="ar-JO" b="1" dirty="0">
                <a:solidFill>
                  <a:prstClr val="black"/>
                </a:solidFill>
                <a:latin typeface="Arial" charset="0"/>
                <a:ea typeface="ＭＳ Ｐゴシック" charset="0"/>
                <a:cs typeface="ＭＳ Ｐゴシック" charset="0"/>
              </a:rPr>
              <a:t>– يتم تدميرها و إعادة تأسيسها في الألفية</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5. أدوم (49: 7-22) </a:t>
            </a:r>
            <a:r>
              <a:rPr lang="ar-JO" b="1" dirty="0">
                <a:solidFill>
                  <a:prstClr val="black"/>
                </a:solidFill>
                <a:latin typeface="Arial" charset="0"/>
                <a:ea typeface="ＭＳ Ｐゴシック" charset="0"/>
                <a:cs typeface="ＭＳ Ｐゴシック" charset="0"/>
              </a:rPr>
              <a:t>– تصير مثل سدوم و عمورة</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6. دمشق (49: 23-27) </a:t>
            </a:r>
            <a:r>
              <a:rPr lang="ar-JO" b="1" dirty="0">
                <a:solidFill>
                  <a:prstClr val="black"/>
                </a:solidFill>
                <a:latin typeface="Arial" charset="0"/>
                <a:ea typeface="ＭＳ Ｐゴシック" charset="0"/>
                <a:cs typeface="ＭＳ Ｐゴシック" charset="0"/>
              </a:rPr>
              <a:t>– يتم تدميرها في يوم واحد</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7. قيدار و حاصور (49: 28-35) </a:t>
            </a:r>
            <a:r>
              <a:rPr lang="ar-JO" b="1" dirty="0">
                <a:solidFill>
                  <a:prstClr val="black"/>
                </a:solidFill>
                <a:latin typeface="Arial" charset="0"/>
                <a:ea typeface="ＭＳ Ｐゴシック" charset="0"/>
                <a:cs typeface="ＭＳ Ｐゴシック" charset="0"/>
              </a:rPr>
              <a:t>– يتم تدميرها من قبل نبوخدنصر</a:t>
            </a: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endParaRPr lang="en-US" b="1" dirty="0">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8. عيلام (49: 34-39) </a:t>
            </a:r>
            <a:r>
              <a:rPr lang="ar-JO" b="1" dirty="0">
                <a:solidFill>
                  <a:prstClr val="black"/>
                </a:solidFill>
                <a:latin typeface="Arial" charset="0"/>
                <a:ea typeface="ＭＳ Ｐゴシック" charset="0"/>
                <a:cs typeface="ＭＳ Ｐゴシック" charset="0"/>
              </a:rPr>
              <a:t>– يتم اجتياحها من قبل نبوخدنصر و يعاد تأسيسها خلال الألفية</a:t>
            </a:r>
          </a:p>
          <a:p>
            <a:pPr marL="609600" indent="-609600" defTabSz="914400" fontAlgn="base">
              <a:lnSpc>
                <a:spcPct val="90000"/>
              </a:lnSpc>
              <a:spcBef>
                <a:spcPct val="0"/>
              </a:spcBef>
              <a:spcAft>
                <a:spcPct val="0"/>
              </a:spcAft>
            </a:pPr>
            <a:r>
              <a:rPr lang="en-US" b="1" dirty="0">
                <a:solidFill>
                  <a:prstClr val="black"/>
                </a:solidFill>
                <a:latin typeface="Arial" charset="0"/>
                <a:ea typeface="ＭＳ Ｐゴシック" charset="0"/>
                <a:cs typeface="ＭＳ Ｐゴシック" charset="0"/>
              </a:rPr>
              <a:t> </a:t>
            </a:r>
          </a:p>
          <a:p>
            <a:pPr marL="609600" indent="-609600" algn="r" defTabSz="914400" fontAlgn="base">
              <a:lnSpc>
                <a:spcPct val="90000"/>
              </a:lnSpc>
              <a:spcBef>
                <a:spcPct val="0"/>
              </a:spcBef>
              <a:spcAft>
                <a:spcPct val="0"/>
              </a:spcAft>
            </a:pPr>
            <a:r>
              <a:rPr lang="ar-JO" b="1" dirty="0">
                <a:solidFill>
                  <a:srgbClr val="C00000"/>
                </a:solidFill>
                <a:latin typeface="Arial" charset="0"/>
                <a:ea typeface="ＭＳ Ｐゴシック" charset="0"/>
                <a:cs typeface="ＭＳ Ｐゴシック" charset="0"/>
              </a:rPr>
              <a:t>9. بابل (50: 1-51: 64) </a:t>
            </a:r>
            <a:r>
              <a:rPr lang="ar-JO" b="1" dirty="0">
                <a:solidFill>
                  <a:prstClr val="black"/>
                </a:solidFill>
                <a:latin typeface="Arial" charset="0"/>
                <a:ea typeface="ＭＳ Ｐゴシック" charset="0"/>
                <a:cs typeface="ＭＳ Ｐゴシック" charset="0"/>
              </a:rPr>
              <a:t>– دمار الإمبراطورية النهائي</a:t>
            </a:r>
            <a:r>
              <a:rPr lang="en-US" b="1" dirty="0">
                <a:solidFill>
                  <a:prstClr val="black"/>
                </a:solidFill>
                <a:latin typeface="Arial" charset="0"/>
                <a:ea typeface="ＭＳ Ｐゴシック" charset="0"/>
                <a:cs typeface="ＭＳ Ｐゴシック" charset="0"/>
              </a:rPr>
              <a:t>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prstClr val="black"/>
                </a:solidFill>
              </a:rPr>
              <a:t>485</a:t>
            </a:r>
            <a:endParaRPr lang="en-US" b="1" dirty="0">
              <a:solidFill>
                <a:prstClr val="black"/>
              </a:solidFill>
            </a:endParaRPr>
          </a:p>
        </p:txBody>
      </p:sp>
    </p:spTree>
    <p:extLst>
      <p:ext uri="{BB962C8B-B14F-4D97-AF65-F5344CB8AC3E}">
        <p14:creationId xmlns:p14="http://schemas.microsoft.com/office/powerpoint/2010/main" val="37255053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هل تدرك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أن الله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كان عادلاً معك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66371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إرميا</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52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361763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4- الله يوازن بين العدالة والرحمة (أر25)</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  </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54555620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نهاية 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 / كنيا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   </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يوحنان</a:t>
            </a:r>
            <a:b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سبي</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1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20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هل تركز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على تأديب الله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بدلاً من رحمته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في حياتك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761294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ar-EG" sz="5400" dirty="0">
                <a:effectLst>
                  <a:glow rad="127000">
                    <a:schemeClr val="tx1"/>
                  </a:glow>
                </a:effectLst>
                <a:latin typeface="Arial" charset="0"/>
                <a:ea typeface="ＭＳ Ｐゴシック" charset="0"/>
                <a:cs typeface="ＭＳ Ｐゴシック" charset="0"/>
              </a:rPr>
              <a:t>كيف يعزي الله (يُريح) حتى أولئك الذين يؤدبهم؟</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563781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ar-EG" sz="5400" b="1" dirty="0">
                <a:effectLst>
                  <a:glow rad="127000">
                    <a:schemeClr val="tx1"/>
                  </a:glow>
                </a:effectLst>
                <a:latin typeface="Arial" charset="0"/>
                <a:ea typeface="ＭＳ Ｐゴシック" charset="0"/>
                <a:cs typeface="ＭＳ Ｐゴシック" charset="0"/>
              </a:rPr>
              <a:t>الفكرة الرئيسية في إرميا </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يعمل الله في حدوده الخاصة لذلك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سنخضع لتأديبه </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870300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ar-EG" sz="4800" b="1" dirty="0">
                <a:effectLst>
                  <a:glow rad="127000">
                    <a:schemeClr val="tx1"/>
                  </a:glow>
                </a:effectLst>
                <a:latin typeface="Arial" charset="0"/>
                <a:ea typeface="ＭＳ Ｐゴシック" charset="0"/>
                <a:cs typeface="ＭＳ Ｐゴシック" charset="0"/>
              </a:rPr>
              <a:t>1- الله يدعو الرسل الصادقين معنا (إرميا1)</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9162773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
            </a:r>
            <a:r>
              <a:rPr lang="ar-JO" sz="5400" b="1" dirty="0">
                <a:effectLst>
                  <a:glow rad="127000">
                    <a:schemeClr val="tx1"/>
                  </a:glow>
                </a:effectLst>
                <a:latin typeface="Arial" charset="0"/>
                <a:ea typeface="ＭＳ Ｐゴシック" charset="0"/>
                <a:cs typeface="ＭＳ Ｐゴシック" charset="0"/>
              </a:rPr>
              <a:t>النبي الباكي</a:t>
            </a:r>
            <a:r>
              <a:rPr lang="en-US" sz="54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73270379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2- الله لديه تأديب محدود ولكن بركة غير محدودة ( إر2-25) </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56188041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3- الله يطبق نفس المعيار على جميع الناس </a:t>
            </a:r>
            <a:br>
              <a:rPr lang="ar-EG" sz="4800" dirty="0">
                <a:effectLst>
                  <a:glow rad="127000">
                    <a:schemeClr val="tx1"/>
                  </a:glow>
                </a:effectLst>
                <a:latin typeface="Arial" charset="0"/>
                <a:ea typeface="ＭＳ Ｐゴシック" charset="0"/>
                <a:cs typeface="ＭＳ Ｐゴシック" charset="0"/>
              </a:rPr>
            </a:br>
            <a:r>
              <a:rPr lang="ar-EG" sz="4800" dirty="0">
                <a:effectLst>
                  <a:glow rad="127000">
                    <a:schemeClr val="tx1"/>
                  </a:glow>
                </a:effectLst>
                <a:latin typeface="Arial" charset="0"/>
                <a:ea typeface="ＭＳ Ｐゴシック" charset="0"/>
                <a:cs typeface="ＭＳ Ｐゴシック" charset="0"/>
              </a:rPr>
              <a:t>إر46-51</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48376932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ar-EG" sz="4800" dirty="0">
                <a:effectLst>
                  <a:glow rad="127000">
                    <a:schemeClr val="tx1"/>
                  </a:glow>
                </a:effectLst>
                <a:latin typeface="Arial" charset="0"/>
                <a:ea typeface="ＭＳ Ｐゴシック" charset="0"/>
                <a:cs typeface="ＭＳ Ｐゴシック" charset="0"/>
              </a:rPr>
              <a:t>4- الله يوازن بين العدالة والرحمة (أر25)</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rPr>
              <a:t>كيف يُعّزى الله حتي أولئك الذين يؤدبهم؟  </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47712637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ar-JO" b="1" dirty="0">
                <a:latin typeface="Arial" charset="0"/>
                <a:ea typeface="ＭＳ Ｐゴシック" charset="0"/>
                <a:cs typeface="Arial" charset="0"/>
              </a:rPr>
              <a:t>التطبيقات</a:t>
            </a:r>
            <a:endParaRPr lang="en-US" b="1" dirty="0">
              <a:latin typeface="Arial" charset="0"/>
              <a:ea typeface="ＭＳ Ｐゴシック" charset="0"/>
              <a:cs typeface="Arial" charset="0"/>
            </a:endParaRP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38060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3"/>
          <p:cNvSpPr txBox="1">
            <a:spLocks/>
          </p:cNvSpPr>
          <p:nvPr/>
        </p:nvSpPr>
        <p:spPr bwMode="auto">
          <a:xfrm>
            <a:off x="152400" y="3048000"/>
            <a:ext cx="2667000" cy="196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cs typeface="Arial" charset="0"/>
              </a:rPr>
              <a:t>حياة النبي إرميا توضح كم هي مكلفة خدمة الرب</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244739" name="Title 5"/>
          <p:cNvSpPr>
            <a:spLocks noGrp="1"/>
          </p:cNvSpPr>
          <p:nvPr>
            <p:ph type="title"/>
          </p:nvPr>
        </p:nvSpPr>
        <p:spPr>
          <a:xfrm>
            <a:off x="152400" y="633413"/>
            <a:ext cx="2819400" cy="1957387"/>
          </a:xfrm>
        </p:spPr>
        <p:txBody>
          <a:bodyPr/>
          <a:lstStyle/>
          <a:p>
            <a:pPr algn="ctr"/>
            <a:r>
              <a:rPr lang="ar-JO" sz="2800" dirty="0">
                <a:latin typeface="Arial" charset="0"/>
                <a:ea typeface="ＭＳ Ｐゴシック" charset="0"/>
                <a:cs typeface="Arial" charset="0"/>
              </a:rPr>
              <a:t>التطبيق الأول</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هل أنت </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مثل إرميا ؟</a:t>
            </a:r>
            <a:r>
              <a:rPr lang="en-US" sz="2800" dirty="0">
                <a:latin typeface="Arial" charset="0"/>
                <a:ea typeface="ＭＳ Ｐゴシック" charset="0"/>
                <a:cs typeface="Arial" charset="0"/>
              </a:rPr>
              <a:t> </a:t>
            </a:r>
          </a:p>
        </p:txBody>
      </p:sp>
    </p:spTree>
    <p:extLst>
      <p:ext uri="{BB962C8B-B14F-4D97-AF65-F5344CB8AC3E}">
        <p14:creationId xmlns:p14="http://schemas.microsoft.com/office/powerpoint/2010/main" val="9879452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246718" y="1295400"/>
            <a:ext cx="4687232"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cs typeface="Arial" panose="020B0604020202020204" pitchFamily="34" charset="0"/>
              </a:rPr>
              <a:t>خدم أكثر من 40 سنة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cs typeface="Arial" panose="020B0604020202020204" pitchFamily="34" charset="0"/>
              </a:rPr>
              <a:t>ذكر خطايا الشعب ليظهر عدل الله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cs typeface="Arial" panose="020B0604020202020204" pitchFamily="34" charset="0"/>
              </a:rPr>
              <a:t>وعظ عن قبول تأديب الله من خلال الخضوع للسبي البابلي 70 سنة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endParaRPr kumimoji="0" lang="en-GB"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7594" y="1371600"/>
            <a:ext cx="3335520" cy="2362200"/>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45763" name="Rectangle 4"/>
          <p:cNvSpPr>
            <a:spLocks noChangeArrowheads="1"/>
          </p:cNvSpPr>
          <p:nvPr/>
        </p:nvSpPr>
        <p:spPr bwMode="auto">
          <a:xfrm>
            <a:off x="163307" y="3733800"/>
            <a:ext cx="8752093" cy="2074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أمر بالإمتناع عن الزواج (16: 2)</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اضطهد من عائلته و شعب مدينته و العالم الديني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وضع في السجن (37: 5)</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273050" marR="0" lvl="0" indent="-273050" algn="r" defTabSz="914400" rtl="1" eaLnBrk="1" fontAlgn="base" latinLnBrk="0" hangingPunct="1">
              <a:lnSpc>
                <a:spcPct val="100000"/>
              </a:lnSpc>
              <a:spcBef>
                <a:spcPct val="20000"/>
              </a:spcBef>
              <a:spcAft>
                <a:spcPct val="0"/>
              </a:spcAft>
              <a:buClr>
                <a:srgbClr val="D16349"/>
              </a:buClr>
              <a:buSzPct val="85000"/>
              <a:buFont typeface="Wingdings 2" charset="0"/>
              <a:buChar char=""/>
              <a:tabLst/>
              <a:defRPr/>
            </a:pPr>
            <a:r>
              <a:rPr lang="ar-JO" sz="2800" b="1" dirty="0">
                <a:solidFill>
                  <a:prstClr val="black"/>
                </a:solidFill>
                <a:latin typeface="Arial" panose="020B0604020202020204" pitchFamily="34" charset="0"/>
                <a:ea typeface="ＭＳ Ｐゴシック" charset="0"/>
                <a:cs typeface="Arial" panose="020B0604020202020204" pitchFamily="34" charset="0"/>
              </a:rPr>
              <a:t>أجبر على الذهاب إلى مصر حيث أكمل خدمته ضد الخطية (43: 1-7)</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5764" name="Title 5"/>
          <p:cNvSpPr>
            <a:spLocks noGrp="1"/>
          </p:cNvSpPr>
          <p:nvPr>
            <p:ph type="title"/>
          </p:nvPr>
        </p:nvSpPr>
        <p:spPr>
          <a:xfrm>
            <a:off x="122830" y="228600"/>
            <a:ext cx="8713195" cy="758825"/>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خدمة إرميا الصعبة و المضحية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3550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270801"/>
            <a:ext cx="8664575" cy="738187"/>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تأكيد الله لإرميا</a:t>
            </a:r>
            <a:endParaRPr lang="en-GB"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155575" y="1295400"/>
            <a:ext cx="8664575"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ar-JO" sz="2800" b="1" dirty="0">
                <a:solidFill>
                  <a:prstClr val="black"/>
                </a:solidFill>
                <a:latin typeface="Arial" panose="020B0604020202020204" pitchFamily="34" charset="0"/>
                <a:cs typeface="Arial" panose="020B0604020202020204" pitchFamily="34" charset="0"/>
              </a:rPr>
              <a:t>قبلما صورتك في البطن</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sz="2800" b="1" dirty="0">
                <a:solidFill>
                  <a:srgbClr val="FF0000"/>
                </a:solidFill>
                <a:latin typeface="Arial" panose="020B0604020202020204" pitchFamily="34" charset="0"/>
                <a:cs typeface="Arial" panose="020B0604020202020204" pitchFamily="34" charset="0"/>
              </a:rPr>
              <a:t>عرفتك</a:t>
            </a:r>
            <a:r>
              <a:rPr lang="ar-JO" sz="2800" b="1" dirty="0">
                <a:solidFill>
                  <a:prstClr val="black"/>
                </a:solidFill>
                <a:latin typeface="Arial" panose="020B0604020202020204" pitchFamily="34" charset="0"/>
                <a:cs typeface="Arial" panose="020B0604020202020204" pitchFamily="34" charset="0"/>
              </a:rPr>
              <a:t> و قبلما خرجت من الرحم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sz="2800" b="1" dirty="0">
                <a:solidFill>
                  <a:srgbClr val="FF0000"/>
                </a:solidFill>
                <a:latin typeface="Arial" panose="020B0604020202020204" pitchFamily="34" charset="0"/>
                <a:cs typeface="Arial" panose="020B0604020202020204" pitchFamily="34" charset="0"/>
              </a:rPr>
              <a:t>قدستك</a:t>
            </a:r>
            <a:r>
              <a:rPr lang="ar-JO" sz="2800" b="1" dirty="0">
                <a:solidFill>
                  <a:prstClr val="black"/>
                </a:solidFill>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sz="2800" b="1" dirty="0">
                <a:solidFill>
                  <a:srgbClr val="FF0000"/>
                </a:solidFill>
                <a:latin typeface="Arial" panose="020B0604020202020204" pitchFamily="34" charset="0"/>
                <a:cs typeface="Arial" panose="020B0604020202020204" pitchFamily="34" charset="0"/>
              </a:rPr>
              <a:t>جعلتك</a:t>
            </a:r>
            <a:r>
              <a:rPr lang="ar-JO" sz="2800" b="1" dirty="0">
                <a:solidFill>
                  <a:prstClr val="black"/>
                </a:solidFill>
                <a:latin typeface="Arial" panose="020B0604020202020204" pitchFamily="34" charset="0"/>
                <a:cs typeface="Arial" panose="020B0604020202020204" pitchFamily="34" charset="0"/>
              </a:rPr>
              <a:t> نبياً للشعوب</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sz="2800" b="1" noProof="0" dirty="0">
                <a:solidFill>
                  <a:prstClr val="black"/>
                </a:solidFill>
                <a:latin typeface="Arial" panose="020B0604020202020204" pitchFamily="34" charset="0"/>
                <a:cs typeface="Arial" panose="020B0604020202020204" pitchFamily="34" charset="0"/>
              </a:rPr>
              <a:t>لا تقل إني ولد لأنك إلى كل من أرسلك إليه تذهب و تتكلم بكل ما آمرك به</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kumimoji="0" lang="ar-JO" sz="2800" b="1"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rPr>
              <a:t>لا</a:t>
            </a:r>
            <a:r>
              <a:rPr kumimoji="0" lang="ar-JO" sz="2800" b="1" i="0" u="none" strike="noStrike" kern="1200" cap="none" spc="0" normalizeH="0" dirty="0">
                <a:ln>
                  <a:noFill/>
                </a:ln>
                <a:solidFill>
                  <a:prstClr val="black"/>
                </a:solidFill>
                <a:effectLst/>
                <a:uLnTx/>
                <a:uFillTx/>
                <a:latin typeface="Arial" panose="020B0604020202020204" pitchFamily="34" charset="0"/>
                <a:cs typeface="Arial" panose="020B0604020202020204" pitchFamily="34" charset="0"/>
              </a:rPr>
              <a:t> تخف من وجوههم لأني أنا معك لأنقذك يقول الرب</a:t>
            </a:r>
          </a:p>
          <a:p>
            <a:pPr marL="0" marR="0" lvl="0" indent="0" algn="r" defTabSz="914400" rtl="0" eaLnBrk="0" fontAlgn="base" latinLnBrk="0" hangingPunct="0">
              <a:lnSpc>
                <a:spcPct val="100000"/>
              </a:lnSpc>
              <a:spcBef>
                <a:spcPct val="0"/>
              </a:spcBef>
              <a:spcAft>
                <a:spcPct val="0"/>
              </a:spcAft>
              <a:buClrTx/>
              <a:buSzPct val="85000"/>
              <a:buFont typeface="Wingdings 2" charset="0"/>
              <a:buNone/>
              <a:tabLst/>
              <a:defRPr/>
            </a:pPr>
            <a:r>
              <a:rPr lang="ar-JO" sz="2800" b="1" baseline="0" noProof="0" dirty="0">
                <a:solidFill>
                  <a:prstClr val="black"/>
                </a:solidFill>
                <a:latin typeface="Arial" panose="020B0604020202020204" pitchFamily="34" charset="0"/>
                <a:cs typeface="Arial" panose="020B0604020202020204" pitchFamily="34" charset="0"/>
              </a:rPr>
              <a:t>و</a:t>
            </a:r>
            <a:r>
              <a:rPr lang="ar-JO" sz="2800" b="1" noProof="0" dirty="0">
                <a:solidFill>
                  <a:prstClr val="black"/>
                </a:solidFill>
                <a:latin typeface="Arial" panose="020B0604020202020204" pitchFamily="34" charset="0"/>
                <a:cs typeface="Arial" panose="020B0604020202020204" pitchFamily="34" charset="0"/>
              </a:rPr>
              <a:t> مد الرب يده و لمس فمي و قال الرب لي ها قد جعلت كلامي في فمك</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85000"/>
              <a:buFont typeface="Wingdings 2" charset="0"/>
              <a:buNone/>
              <a:tabLst/>
              <a:defRPr/>
            </a:pPr>
            <a:r>
              <a:rPr lang="ar-JO" sz="3200" b="1" dirty="0">
                <a:solidFill>
                  <a:srgbClr val="FF0000"/>
                </a:solidFill>
                <a:latin typeface="Arial" panose="020B0604020202020204" pitchFamily="34" charset="0"/>
                <a:cs typeface="Arial" panose="020B0604020202020204" pitchFamily="34" charset="0"/>
              </a:rPr>
              <a:t>إر 1: 5، 7-9</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27712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lang="ar-JO" sz="3200" b="1" noProof="0" dirty="0">
                <a:solidFill>
                  <a:prstClr val="black"/>
                </a:solidFill>
                <a:latin typeface="Arial" panose="020B0604020202020204" pitchFamily="34" charset="0"/>
                <a:cs typeface="Arial" panose="020B0604020202020204" pitchFamily="34" charset="0"/>
              </a:rPr>
              <a:t>كيف تقنعك خدمة إرميا المكلفة لما تحتاج أن تفعله لتكون أكثر أمانة و طاعة لله ؟</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49859" name="Rectangle 7"/>
          <p:cNvSpPr>
            <a:spLocks noChangeArrowheads="1"/>
          </p:cNvSpPr>
          <p:nvPr/>
        </p:nvSpPr>
        <p:spPr bwMode="auto">
          <a:xfrm>
            <a:off x="246063" y="4456113"/>
            <a:ext cx="84296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lang="ar-JO" sz="3200" b="1" dirty="0">
                <a:solidFill>
                  <a:prstClr val="black"/>
                </a:solidFill>
                <a:latin typeface="Arial" panose="020B0604020202020204" pitchFamily="34" charset="0"/>
                <a:ea typeface="ＭＳ Ｐゴシック" charset="0"/>
                <a:cs typeface="Arial" panose="020B0604020202020204" pitchFamily="34" charset="0"/>
              </a:rPr>
              <a:t>هل تتساءل حول دعوتك ؟ هل أنت مستاء من المهمة التي أعطاك إياها الله لتفعلها ؟</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9860" name="Title 5"/>
          <p:cNvSpPr>
            <a:spLocks noGrp="1"/>
          </p:cNvSpPr>
          <p:nvPr>
            <p:ph type="title"/>
          </p:nvPr>
        </p:nvSpPr>
        <p:spPr/>
        <p:txBody>
          <a:bodyPr/>
          <a:lstStyle/>
          <a:p>
            <a:pPr eaLnBrk="1" hangingPunct="1"/>
            <a:r>
              <a:rPr lang="ar-JO" sz="4400" b="1" dirty="0">
                <a:solidFill>
                  <a:schemeClr val="tx1"/>
                </a:solidFill>
                <a:latin typeface="Arial" panose="020B0604020202020204" pitchFamily="34" charset="0"/>
                <a:ea typeface="ＭＳ Ｐゴシック" charset="0"/>
                <a:cs typeface="Arial" panose="020B0604020202020204" pitchFamily="34" charset="0"/>
              </a:rPr>
              <a:t>هل أنت مثل إرميا ؟</a:t>
            </a:r>
            <a:endParaRPr lang="en-US" sz="3600" dirty="0">
              <a:solidFill>
                <a:srgbClr val="7B989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3243013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895600" cy="1600200"/>
          </a:xfrm>
        </p:spPr>
        <p:txBody>
          <a:bodyPr/>
          <a:lstStyle/>
          <a:p>
            <a:pPr algn="ctr"/>
            <a:r>
              <a:rPr lang="ar-JO" sz="2800" dirty="0">
                <a:latin typeface="Arial" charset="0"/>
                <a:ea typeface="ＭＳ Ｐゴシック" charset="0"/>
                <a:cs typeface="Arial" charset="0"/>
              </a:rPr>
              <a:t>التطبيق الثاني</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هل أنت مثل يهوذا ؟</a:t>
            </a:r>
            <a:endParaRPr lang="en-US" sz="2800" dirty="0">
              <a:latin typeface="Arial" charset="0"/>
              <a:ea typeface="ＭＳ Ｐゴシック" charset="0"/>
              <a:cs typeface="Arial" charset="0"/>
            </a:endParaRP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0" y="785813"/>
            <a:ext cx="3819525"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itle 3"/>
          <p:cNvSpPr txBox="1">
            <a:spLocks/>
          </p:cNvSpPr>
          <p:nvPr/>
        </p:nvSpPr>
        <p:spPr bwMode="auto">
          <a:xfrm>
            <a:off x="152400" y="2819400"/>
            <a:ext cx="2895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0"/>
              </a:spcBef>
              <a:spcAft>
                <a:spcPct val="0"/>
              </a:spcAft>
              <a:defRPr/>
            </a:pPr>
            <a:r>
              <a:rPr lang="ar-JO" sz="2800" b="1" dirty="0">
                <a:solidFill>
                  <a:schemeClr val="bg1"/>
                </a:solidFill>
              </a:rPr>
              <a:t>إذا اخترنا الاستمرار في الخطيئة ، فسنصل في النهاية إلى النقطة التي يصبح فيها تأديب الله أمرًا لا مفر منه.</a:t>
            </a:r>
            <a:endParaRPr kumimoji="0" lang="en-US" sz="2800" b="1" i="0" u="none" strike="noStrike" kern="1200" cap="none" spc="0" normalizeH="0" baseline="0" noProof="0" dirty="0">
              <a:ln>
                <a:noFill/>
              </a:ln>
              <a:solidFill>
                <a:schemeClr val="bg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6415853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ar-JO" sz="4000" b="1" dirty="0">
                <a:solidFill>
                  <a:schemeClr val="tx1"/>
                </a:solidFill>
                <a:latin typeface="Arial" charset="0"/>
                <a:ea typeface="ＭＳ Ｐゴシック" charset="0"/>
                <a:cs typeface="Arial" charset="0"/>
              </a:rPr>
              <a:t>خطية يهوذا</a:t>
            </a:r>
            <a:endParaRPr lang="en-US" sz="4000" b="1" dirty="0">
              <a:solidFill>
                <a:schemeClr val="tx1"/>
              </a:solidFill>
              <a:latin typeface="Arial" charset="0"/>
              <a:ea typeface="ＭＳ Ｐゴシック" charset="0"/>
              <a:cs typeface="Arial" charset="0"/>
            </a:endParaRPr>
          </a:p>
        </p:txBody>
      </p:sp>
      <p:sp>
        <p:nvSpPr>
          <p:cNvPr id="251907" name="Rectangle 5"/>
          <p:cNvSpPr>
            <a:spLocks noChangeArrowheads="1"/>
          </p:cNvSpPr>
          <p:nvPr/>
        </p:nvSpPr>
        <p:spPr bwMode="auto">
          <a:xfrm>
            <a:off x="5048250" y="1928813"/>
            <a:ext cx="363855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charset="0"/>
                <a:ea typeface="ＭＳ Ｐゴシック" charset="0"/>
                <a:cs typeface="ＭＳ Ｐゴシック" charset="0"/>
              </a:rPr>
              <a:t>تلاحظ الحيوانات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charset="0"/>
                <a:ea typeface="ＭＳ Ｐゴシック" charset="0"/>
                <a:cs typeface="ＭＳ Ｐゴシック" charset="0"/>
              </a:rPr>
              <a:t>قوانين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charset="0"/>
                <a:ea typeface="ＭＳ Ｐゴシック" charset="0"/>
                <a:cs typeface="ＭＳ Ｐゴシック" charset="0"/>
              </a:rPr>
              <a:t>بعكس شعب الله</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يتصرف الشعب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و كأنهم لم يسمعوا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هذه القوانين أبداً</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إر 8: 7</a:t>
            </a:r>
            <a:endParaRPr kumimoji="0" lang="en-GB"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endParaRPr>
          </a:p>
        </p:txBody>
      </p:sp>
      <p:sp>
        <p:nvSpPr>
          <p:cNvPr id="2" name="TextBox 1"/>
          <p:cNvSpPr txBox="1"/>
          <p:nvPr/>
        </p:nvSpPr>
        <p:spPr>
          <a:xfrm>
            <a:off x="301626" y="1826942"/>
            <a:ext cx="4533582" cy="1569660"/>
          </a:xfrm>
          <a:prstGeom prst="rect">
            <a:avLst/>
          </a:prstGeom>
          <a:solidFill>
            <a:srgbClr val="3333C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a:ea typeface="+mn-ea"/>
                <a:cs typeface="Arial"/>
              </a:rPr>
              <a:t>بل اللقلق في السماوات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a:ea typeface="+mn-ea"/>
                <a:cs typeface="Arial"/>
              </a:rPr>
              <a:t>يعرف ميعاده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a:ea typeface="+mn-ea"/>
                <a:cs typeface="Arial"/>
              </a:rPr>
              <a:t>و اليمامة و السنونة المزقزقة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a:ea typeface="+mn-ea"/>
                <a:cs typeface="Arial"/>
              </a:rPr>
              <a:t>حفظتا وقت مجيئهما</a:t>
            </a:r>
            <a:endParaRPr kumimoji="0" lang="en-US" sz="2400" b="1"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18176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كلنا نحتاج أن نتعزى</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3874343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838200" y="76200"/>
            <a:ext cx="7696200" cy="1179394"/>
          </a:xfrm>
        </p:spPr>
        <p:txBody>
          <a:bodyPr anchor="ctr"/>
          <a:lstStyle/>
          <a:p>
            <a:r>
              <a:rPr lang="ar-JO" sz="3600" b="1" dirty="0">
                <a:solidFill>
                  <a:schemeClr val="tx1"/>
                </a:solidFill>
              </a:rPr>
              <a:t>أدت خطيئة يهوذا في النهاية إلى تأديب الله</a:t>
            </a:r>
            <a:endParaRPr lang="en-US" sz="3600" b="1" dirty="0">
              <a:solidFill>
                <a:schemeClr val="tx1"/>
              </a:solidFill>
              <a:latin typeface="Arial" charset="0"/>
              <a:ea typeface="ＭＳ Ｐゴシック" charset="0"/>
              <a:cs typeface="Arial" charset="0"/>
            </a:endParaRPr>
          </a:p>
        </p:txBody>
      </p:sp>
      <p:sp>
        <p:nvSpPr>
          <p:cNvPr id="253954" name="Rectangle 5"/>
          <p:cNvSpPr>
            <a:spLocks noChangeArrowheads="1"/>
          </p:cNvSpPr>
          <p:nvPr/>
        </p:nvSpPr>
        <p:spPr bwMode="auto">
          <a:xfrm>
            <a:off x="255257" y="1661405"/>
            <a:ext cx="4814887"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lvl="1" indent="-363538" algn="r" defTabSz="914400" fontAlgn="base">
              <a:spcBef>
                <a:spcPct val="0"/>
              </a:spcBef>
              <a:spcAft>
                <a:spcPct val="0"/>
              </a:spcAft>
            </a:pPr>
            <a:r>
              <a:rPr lang="ar-JO" sz="2800" b="1" dirty="0">
                <a:latin typeface="Arial" charset="0"/>
                <a:ea typeface="ＭＳ Ｐゴシック" charset="0"/>
                <a:cs typeface="ＭＳ Ｐゴシック" charset="0"/>
              </a:rPr>
              <a:t>1. أدين قادة و ملوك يهوذا و تم معاقبتهم . </a:t>
            </a:r>
            <a:r>
              <a:rPr lang="ar-JO" sz="2800" b="1" dirty="0">
                <a:solidFill>
                  <a:srgbClr val="660066"/>
                </a:solidFill>
                <a:latin typeface="Arial" charset="0"/>
                <a:ea typeface="ＭＳ Ｐゴシック" charset="0"/>
                <a:cs typeface="ＭＳ Ｐゴシック" charset="0"/>
              </a:rPr>
              <a:t>إرميا 22</a:t>
            </a:r>
            <a:endParaRPr lang="en-US" sz="2800" b="1" dirty="0">
              <a:solidFill>
                <a:srgbClr val="660066"/>
              </a:solidFill>
              <a:latin typeface="Arial" charset="0"/>
              <a:ea typeface="ＭＳ Ｐゴシック" charset="0"/>
              <a:cs typeface="ＭＳ Ｐゴシック" charset="0"/>
            </a:endParaRPr>
          </a:p>
          <a:p>
            <a:pPr marL="514350" indent="-514350" defTabSz="914400" fontAlgn="base">
              <a:spcBef>
                <a:spcPct val="0"/>
              </a:spcBef>
              <a:spcAft>
                <a:spcPct val="0"/>
              </a:spcAft>
            </a:pPr>
            <a:endParaRPr lang="en-US" sz="2800" b="1" dirty="0">
              <a:solidFill>
                <a:srgbClr val="660066"/>
              </a:solidFill>
              <a:latin typeface="Arial" charset="0"/>
              <a:ea typeface="ＭＳ Ｐゴシック" charset="0"/>
              <a:cs typeface="ＭＳ Ｐゴシック" charset="0"/>
            </a:endParaRPr>
          </a:p>
          <a:p>
            <a:pPr marL="514350" indent="-514350" algn="r" defTabSz="914400" fontAlgn="base">
              <a:spcBef>
                <a:spcPct val="0"/>
              </a:spcBef>
              <a:spcAft>
                <a:spcPct val="0"/>
              </a:spcAft>
            </a:pPr>
            <a:r>
              <a:rPr lang="ar-JO" sz="2800" b="1" dirty="0">
                <a:latin typeface="Arial" charset="0"/>
                <a:ea typeface="ＭＳ Ｐゴシック" charset="0"/>
                <a:cs typeface="ＭＳ Ｐゴシック" charset="0"/>
              </a:rPr>
              <a:t>2. صبر اليهود 70 سنة في السبي البابلي . </a:t>
            </a:r>
            <a:r>
              <a:rPr lang="ar-JO" sz="2800" b="1" dirty="0">
                <a:solidFill>
                  <a:srgbClr val="660066"/>
                </a:solidFill>
                <a:latin typeface="Arial" charset="0"/>
                <a:ea typeface="ＭＳ Ｐゴシック" charset="0"/>
                <a:cs typeface="ＭＳ Ｐゴシック" charset="0"/>
              </a:rPr>
              <a:t>إرميا 25: 11</a:t>
            </a:r>
            <a:endParaRPr lang="en-US" sz="2800" b="1" dirty="0">
              <a:solidFill>
                <a:srgbClr val="660066"/>
              </a:solidFill>
              <a:latin typeface="Arial" charset="0"/>
              <a:ea typeface="ＭＳ Ｐゴシック" charset="0"/>
              <a:cs typeface="ＭＳ Ｐゴシック" charset="0"/>
            </a:endParaRPr>
          </a:p>
          <a:p>
            <a:pPr marL="363538" lvl="1" indent="-363538" defTabSz="914400" fontAlgn="base">
              <a:spcBef>
                <a:spcPct val="0"/>
              </a:spcBef>
              <a:spcAft>
                <a:spcPct val="0"/>
              </a:spcAft>
            </a:pPr>
            <a:endParaRPr lang="en-US" sz="2800" b="1" dirty="0">
              <a:solidFill>
                <a:srgbClr val="660066"/>
              </a:solidFill>
              <a:latin typeface="Arial" charset="0"/>
              <a:ea typeface="ＭＳ Ｐゴシック" charset="0"/>
              <a:cs typeface="ＭＳ Ｐゴシック" charset="0"/>
            </a:endParaRPr>
          </a:p>
          <a:p>
            <a:pPr marL="363538" lvl="1" indent="-363538" algn="r" defTabSz="914400" fontAlgn="base">
              <a:spcBef>
                <a:spcPct val="0"/>
              </a:spcBef>
              <a:spcAft>
                <a:spcPct val="0"/>
              </a:spcAft>
            </a:pPr>
            <a:r>
              <a:rPr lang="ar-JO" sz="2800" b="1" dirty="0">
                <a:latin typeface="Arial" charset="0"/>
                <a:ea typeface="ＭＳ Ｐゴシック" charset="0"/>
                <a:cs typeface="ＭＳ Ｐゴシック" charset="0"/>
              </a:rPr>
              <a:t>3. أدان الله الأمم التي اضطهدت يهوذا أيضاً . </a:t>
            </a:r>
            <a:r>
              <a:rPr lang="ar-JO" sz="2800" b="1" dirty="0">
                <a:solidFill>
                  <a:srgbClr val="660066"/>
                </a:solidFill>
                <a:latin typeface="Arial" charset="0"/>
                <a:ea typeface="ＭＳ Ｐゴシック" charset="0"/>
                <a:cs typeface="ＭＳ Ｐゴシック" charset="0"/>
              </a:rPr>
              <a:t>إرميا 46-51</a:t>
            </a:r>
            <a:endParaRPr lang="en-US" sz="2800" b="1" dirty="0">
              <a:solidFill>
                <a:srgbClr val="660066"/>
              </a:solidFill>
              <a:latin typeface="Arial" charset="0"/>
              <a:ea typeface="ＭＳ Ｐゴシック" charset="0"/>
              <a:cs typeface="ＭＳ Ｐゴシック" charset="0"/>
            </a:endParaRPr>
          </a:p>
          <a:p>
            <a:pPr marL="363538" indent="-363538" defTabSz="914400" fontAlgn="base">
              <a:spcBef>
                <a:spcPct val="0"/>
              </a:spcBef>
              <a:spcAft>
                <a:spcPct val="0"/>
              </a:spcAft>
            </a:pPr>
            <a:endParaRPr lang="en-US" sz="2400" b="1" dirty="0">
              <a:solidFill>
                <a:prstClr val="black"/>
              </a:solidFill>
              <a:latin typeface="Arial" charset="0"/>
              <a:ea typeface="ＭＳ Ｐゴシック" charset="0"/>
              <a:cs typeface="ＭＳ Ｐゴシック"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9609" y="1750218"/>
            <a:ext cx="3260725" cy="3357563"/>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115331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ar-JO" sz="4800" b="1" dirty="0">
                <a:solidFill>
                  <a:schemeClr val="tx1"/>
                </a:solidFill>
                <a:latin typeface="Arial" charset="0"/>
                <a:ea typeface="ＭＳ Ｐゴシック" charset="0"/>
                <a:cs typeface="Arial" charset="0"/>
              </a:rPr>
              <a:t>هل أنت مثل يهوذا ؟</a:t>
            </a:r>
            <a:endParaRPr lang="en-US" sz="4800" b="1" dirty="0">
              <a:solidFill>
                <a:schemeClr val="tx1"/>
              </a:solidFill>
              <a:latin typeface="Arial" charset="0"/>
              <a:ea typeface="ＭＳ Ｐゴシック" charset="0"/>
              <a:cs typeface="Arial" charset="0"/>
            </a:endParaRP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lang="ar-JO" sz="3600" b="1" dirty="0">
                <a:solidFill>
                  <a:prstClr val="black"/>
                </a:solidFill>
                <a:cs typeface="Arial" charset="0"/>
              </a:rPr>
              <a:t>في أي أمر في حياتك تستمر في الخطية أو ترفض التوبة ؟</a:t>
            </a: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JO"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هل تقبل تأديب الله العادل ؟</a:t>
            </a:r>
            <a:endParaRPr kumimoji="0" lang="en-GB" sz="36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95611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177421" y="1143000"/>
            <a:ext cx="2674962" cy="1905000"/>
          </a:xfrm>
        </p:spPr>
        <p:txBody>
          <a:bodyPr/>
          <a:lstStyle/>
          <a:p>
            <a:pPr algn="ctr"/>
            <a:r>
              <a:rPr lang="ar-JO" sz="3600" dirty="0">
                <a:latin typeface="Arial" charset="0"/>
                <a:ea typeface="ＭＳ Ｐゴシック" charset="0"/>
                <a:cs typeface="Arial" charset="0"/>
              </a:rPr>
              <a:t>التطبيق الثالث</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هل أنت مثل </a:t>
            </a:r>
            <a:br>
              <a:rPr lang="ar-JO" sz="3600" dirty="0">
                <a:latin typeface="Arial" charset="0"/>
                <a:ea typeface="ＭＳ Ｐゴシック" charset="0"/>
                <a:cs typeface="Arial" charset="0"/>
              </a:rPr>
            </a:br>
            <a:r>
              <a:rPr lang="ar-JO" sz="3600" dirty="0">
                <a:latin typeface="Arial" charset="0"/>
                <a:ea typeface="ＭＳ Ｐゴシック" charset="0"/>
                <a:cs typeface="Arial" charset="0"/>
              </a:rPr>
              <a:t>البقية التقية ؟</a:t>
            </a:r>
            <a:endParaRPr lang="en-US" sz="3600" dirty="0">
              <a:latin typeface="Arial" charset="0"/>
              <a:ea typeface="ＭＳ Ｐゴシック" charset="0"/>
              <a:cs typeface="Arial" charset="0"/>
            </a:endParaRP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3"/>
          <p:cNvSpPr txBox="1">
            <a:spLocks/>
          </p:cNvSpPr>
          <p:nvPr/>
        </p:nvSpPr>
        <p:spPr bwMode="auto">
          <a:xfrm>
            <a:off x="76200" y="3200400"/>
            <a:ext cx="2971800" cy="2259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cs typeface="Arial" charset="0"/>
              </a:rPr>
              <a:t>هناك رجاء بعد التأديب لأن عدل الله متوازن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cs typeface="Arial" charset="0"/>
              </a:rPr>
              <a:t>بين الرحمة و الأمانة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610361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ar-JO" sz="4000" b="1" dirty="0">
                <a:solidFill>
                  <a:srgbClr val="660066"/>
                </a:solidFill>
                <a:latin typeface="Arial" panose="020B0604020202020204" pitchFamily="34" charset="0"/>
                <a:ea typeface="ＭＳ Ｐゴシック" charset="0"/>
                <a:cs typeface="Arial" panose="020B0604020202020204" pitchFamily="34" charset="0"/>
              </a:rPr>
              <a:t>طبيعة الدينونة في إرميا</a:t>
            </a:r>
            <a:endParaRPr lang="en-US" sz="3600" b="1" dirty="0">
              <a:solidFill>
                <a:srgbClr val="660066"/>
              </a:solidFill>
              <a:latin typeface="Arial" panose="020B0604020202020204" pitchFamily="34" charset="0"/>
              <a:ea typeface="ＭＳ Ｐゴシック" charset="0"/>
              <a:cs typeface="Arial" panose="020B0604020202020204" pitchFamily="34" charset="0"/>
            </a:endParaRPr>
          </a:p>
        </p:txBody>
      </p:sp>
      <p:sp>
        <p:nvSpPr>
          <p:cNvPr id="258050" name="Rectangle 5"/>
          <p:cNvSpPr>
            <a:spLocks noChangeArrowheads="1"/>
          </p:cNvSpPr>
          <p:nvPr/>
        </p:nvSpPr>
        <p:spPr bwMode="auto">
          <a:xfrm>
            <a:off x="136478" y="1595438"/>
            <a:ext cx="5502322"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04813" marR="0" lvl="0" indent="-404813" algn="r" defTabSz="914400" rtl="1" eaLnBrk="1" fontAlgn="base" latinLnBrk="0" hangingPunct="1">
              <a:lnSpc>
                <a:spcPct val="100000"/>
              </a:lnSpc>
              <a:spcBef>
                <a:spcPct val="0"/>
              </a:spcBef>
              <a:spcAft>
                <a:spcPct val="0"/>
              </a:spcAft>
              <a:buClrTx/>
              <a:buSzTx/>
              <a:buFontTx/>
              <a:buNone/>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defRPr/>
            </a:pPr>
            <a:r>
              <a:rPr lang="ar-JO" sz="3200" b="1" dirty="0">
                <a:solidFill>
                  <a:prstClr val="black"/>
                </a:solidFill>
                <a:latin typeface="Arial" panose="020B0604020202020204" pitchFamily="34" charset="0"/>
                <a:ea typeface="ＭＳ Ｐゴシック" charset="0"/>
                <a:cs typeface="Arial" panose="020B0604020202020204" pitchFamily="34" charset="0"/>
                <a:sym typeface="Wingdings" charset="0"/>
              </a:rPr>
              <a:t>1. </a:t>
            </a:r>
            <a:r>
              <a:rPr lang="ar-JO" sz="3200" b="1" u="sng" dirty="0">
                <a:solidFill>
                  <a:prstClr val="black"/>
                </a:solidFill>
                <a:latin typeface="Arial" panose="020B0604020202020204" pitchFamily="34" charset="0"/>
                <a:ea typeface="ＭＳ Ｐゴシック" charset="0"/>
                <a:cs typeface="Arial" panose="020B0604020202020204" pitchFamily="34" charset="0"/>
                <a:sym typeface="Wingdings" charset="0"/>
              </a:rPr>
              <a:t>ضد كل من </a:t>
            </a:r>
            <a:r>
              <a:rPr lang="ar-JO" sz="3200" b="1" dirty="0">
                <a:solidFill>
                  <a:prstClr val="black"/>
                </a:solidFill>
                <a:latin typeface="Arial" panose="020B0604020202020204" pitchFamily="34" charset="0"/>
                <a:ea typeface="ＭＳ Ｐゴシック" charset="0"/>
                <a:cs typeface="Arial" panose="020B0604020202020204" pitchFamily="34" charset="0"/>
                <a:sym typeface="Wingdings" charset="0"/>
              </a:rPr>
              <a:t>يهوذا و الشعوب الوثنية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a:p>
            <a:pPr marL="404813" marR="0" lvl="0" indent="-404813" algn="r" defTabSz="914400" rtl="1" eaLnBrk="1" fontAlgn="base" latinLnBrk="0" hangingPunct="1">
              <a:lnSpc>
                <a:spcPct val="100000"/>
              </a:lnSpc>
              <a:spcBef>
                <a:spcPct val="0"/>
              </a:spcBef>
              <a:spcAft>
                <a:spcPct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defRPr/>
            </a:pPr>
            <a:r>
              <a:rPr lang="ar-JO" sz="3200" b="1" dirty="0">
                <a:solidFill>
                  <a:prstClr val="black"/>
                </a:solidFill>
                <a:latin typeface="Arial" panose="020B0604020202020204" pitchFamily="34" charset="0"/>
                <a:ea typeface="ＭＳ Ｐゴシック" charset="0"/>
                <a:cs typeface="Arial" panose="020B0604020202020204" pitchFamily="34" charset="0"/>
              </a:rPr>
              <a:t>2. </a:t>
            </a:r>
            <a:r>
              <a:rPr lang="ar-JO" sz="3200" b="1" u="sng" dirty="0">
                <a:solidFill>
                  <a:prstClr val="black"/>
                </a:solidFill>
                <a:latin typeface="Arial" panose="020B0604020202020204" pitchFamily="34" charset="0"/>
                <a:ea typeface="ＭＳ Ｐゴシック" charset="0"/>
                <a:cs typeface="Arial" panose="020B0604020202020204" pitchFamily="34" charset="0"/>
              </a:rPr>
              <a:t>تعلن</a:t>
            </a:r>
            <a:r>
              <a:rPr lang="ar-JO" sz="3200" b="1" dirty="0">
                <a:solidFill>
                  <a:prstClr val="black"/>
                </a:solidFill>
                <a:latin typeface="Arial" panose="020B0604020202020204" pitchFamily="34" charset="0"/>
                <a:ea typeface="ＭＳ Ｐゴシック" charset="0"/>
                <a:cs typeface="Arial" panose="020B0604020202020204" pitchFamily="34" charset="0"/>
              </a:rPr>
              <a:t> عدل، سيادة، أمانة و رحمة </a:t>
            </a:r>
            <a:r>
              <a:rPr lang="ar-JO" sz="3200" b="1" u="sng" dirty="0">
                <a:solidFill>
                  <a:prstClr val="black"/>
                </a:solidFill>
                <a:latin typeface="Arial" panose="020B0604020202020204" pitchFamily="34" charset="0"/>
                <a:ea typeface="ＭＳ Ｐゴシック" charset="0"/>
                <a:cs typeface="Arial" panose="020B0604020202020204" pitchFamily="34" charset="0"/>
              </a:rPr>
              <a:t>الله</a:t>
            </a:r>
            <a:endParaRPr kumimoji="0" lang="en-US" sz="3200" b="1" i="0"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404813" marR="0" lvl="0" indent="-404813" algn="r" defTabSz="914400" rtl="1" eaLnBrk="1" fontAlgn="base" latinLnBrk="0" hangingPunct="1">
              <a:lnSpc>
                <a:spcPct val="100000"/>
              </a:lnSpc>
              <a:spcBef>
                <a:spcPct val="0"/>
              </a:spcBef>
              <a:spcAft>
                <a:spcPct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a:p>
            <a:pPr marL="404813" marR="0" lvl="0" indent="-404813" algn="r" defTabSz="914400" rtl="1" eaLnBrk="1" fontAlgn="base" latinLnBrk="0" hangingPunct="1">
              <a:lnSpc>
                <a:spcPct val="100000"/>
              </a:lnSpc>
              <a:spcBef>
                <a:spcPct val="0"/>
              </a:spcBef>
              <a:spcAft>
                <a:spcPct val="0"/>
              </a:spcAft>
              <a:buClrTx/>
              <a:buSzTx/>
              <a:buFontTx/>
              <a:buNone/>
              <a:defRPr/>
            </a:pPr>
            <a:r>
              <a:rPr lang="ar-JO" sz="3200" b="1" dirty="0">
                <a:solidFill>
                  <a:prstClr val="black"/>
                </a:solidFill>
                <a:latin typeface="Arial" panose="020B0604020202020204" pitchFamily="34" charset="0"/>
                <a:ea typeface="ＭＳ Ｐゴシック" charset="0"/>
                <a:cs typeface="Arial" panose="020B0604020202020204" pitchFamily="34" charset="0"/>
                <a:sym typeface="Wingdings" charset="0"/>
              </a:rPr>
              <a:t>3. </a:t>
            </a:r>
            <a:r>
              <a:rPr lang="ar-JO" sz="3200" b="1" u="sng" dirty="0">
                <a:solidFill>
                  <a:prstClr val="black"/>
                </a:solidFill>
                <a:latin typeface="Arial" panose="020B0604020202020204" pitchFamily="34" charset="0"/>
                <a:ea typeface="ＭＳ Ｐゴシック" charset="0"/>
                <a:cs typeface="Arial" panose="020B0604020202020204" pitchFamily="34" charset="0"/>
                <a:sym typeface="Wingdings" charset="0"/>
              </a:rPr>
              <a:t>متوازنة</a:t>
            </a:r>
            <a:r>
              <a:rPr lang="ar-JO" sz="3200" b="1" dirty="0">
                <a:solidFill>
                  <a:prstClr val="black"/>
                </a:solidFill>
                <a:latin typeface="Arial" panose="020B0604020202020204" pitchFamily="34" charset="0"/>
                <a:ea typeface="ＭＳ Ｐゴシック" charset="0"/>
                <a:cs typeface="Arial" panose="020B0604020202020204" pitchFamily="34" charset="0"/>
                <a:sym typeface="Wingdings" charset="0"/>
              </a:rPr>
              <a:t> بين الرجاء في العهد الجديد و الإسترداد</a:t>
            </a:r>
            <a:endPar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037614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20000"/>
              </a:spcBef>
              <a:spcAft>
                <a:spcPct val="0"/>
              </a:spcAft>
              <a:buClr>
                <a:srgbClr val="D16349"/>
              </a:buClr>
              <a:buSzPct val="85000"/>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هل تضع رجاءك في إلهك الأمين والرحيم؟</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Tx/>
              <a:buNone/>
              <a:tabLst/>
              <a:defRPr/>
            </a:pPr>
            <a:endPar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63538" marR="0" lvl="1" indent="-363538" algn="r" defTabSz="914400" rtl="1"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هل تتطلع إل</a:t>
            </a:r>
            <a:r>
              <a:rPr kumimoji="0" lang="ar-JO"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يوم الرب والإسترداد الكامل الذي يعد به؟</a:t>
            </a:r>
            <a:endParaRPr kumimoji="0" lang="en-GB"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5880" y="2819400"/>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a:xfrm>
            <a:off x="301625" y="187656"/>
            <a:ext cx="8534400" cy="1066800"/>
          </a:xfrm>
        </p:spPr>
        <p:txBody>
          <a:bodyPr anchor="ctr"/>
          <a:lstStyle/>
          <a:p>
            <a:r>
              <a:rPr lang="ar-EG" sz="5400" dirty="0">
                <a:solidFill>
                  <a:srgbClr val="7B9899"/>
                </a:solidFill>
                <a:latin typeface="Arial" panose="020B0604020202020204" pitchFamily="34" charset="0"/>
                <a:ea typeface="ＭＳ Ｐゴシック" charset="0"/>
                <a:cs typeface="Arial" panose="020B0604020202020204" pitchFamily="34" charset="0"/>
              </a:rPr>
              <a:t>هل أنت جزء من البقية ال</a:t>
            </a:r>
            <a:r>
              <a:rPr lang="ar-JO" sz="5400" dirty="0">
                <a:solidFill>
                  <a:srgbClr val="7B9899"/>
                </a:solidFill>
                <a:latin typeface="Arial" panose="020B0604020202020204" pitchFamily="34" charset="0"/>
                <a:ea typeface="ＭＳ Ｐゴシック" charset="0"/>
                <a:cs typeface="Arial" panose="020B0604020202020204" pitchFamily="34" charset="0"/>
              </a:rPr>
              <a:t>تقي</a:t>
            </a:r>
            <a:r>
              <a:rPr lang="ar-EG" sz="5400" dirty="0">
                <a:solidFill>
                  <a:srgbClr val="7B9899"/>
                </a:solidFill>
                <a:latin typeface="Arial" panose="020B0604020202020204" pitchFamily="34" charset="0"/>
                <a:ea typeface="ＭＳ Ｐゴシック" charset="0"/>
                <a:cs typeface="Arial" panose="020B0604020202020204" pitchFamily="34" charset="0"/>
              </a:rPr>
              <a:t>ة؟ </a:t>
            </a:r>
            <a:endParaRPr lang="en-US" sz="5400" dirty="0">
              <a:solidFill>
                <a:srgbClr val="7B9899"/>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4953000" y="1371600"/>
            <a:ext cx="361188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رجاء </a:t>
            </a:r>
            <a:r>
              <a:rPr kumimoji="0" lang="ar-EG" sz="7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GB" sz="7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5135880" y="2667000"/>
            <a:ext cx="3429000" cy="272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a:t>
            </a:r>
          </a:p>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EG"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معرفة / الرجاء</a:t>
            </a:r>
            <a:endParaRPr kumimoji="0" lang="en-GB"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164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ar-JO" sz="4800" b="1" dirty="0">
                <a:solidFill>
                  <a:srgbClr val="660066"/>
                </a:solidFill>
                <a:latin typeface="Arial" charset="0"/>
                <a:ea typeface="ＭＳ Ｐゴシック" charset="0"/>
                <a:cs typeface="Arial" charset="0"/>
              </a:rPr>
              <a:t>كيف يجب أن تعيش ؟</a:t>
            </a:r>
            <a:endParaRPr lang="en-US" sz="4800" b="1" dirty="0">
              <a:solidFill>
                <a:srgbClr val="660066"/>
              </a:solidFill>
              <a:latin typeface="Arial" charset="0"/>
              <a:ea typeface="ＭＳ Ｐゴシック" charset="0"/>
              <a:cs typeface="Arial" charset="0"/>
            </a:endParaRPr>
          </a:p>
        </p:txBody>
      </p:sp>
    </p:spTree>
    <p:extLst>
      <p:ext uri="{BB962C8B-B14F-4D97-AF65-F5344CB8AC3E}">
        <p14:creationId xmlns:p14="http://schemas.microsoft.com/office/powerpoint/2010/main" val="297062258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4658651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077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4105</TotalTime>
  <Words>7465</Words>
  <Application>Microsoft Macintosh PowerPoint</Application>
  <PresentationFormat>On-screen Show (4:3)</PresentationFormat>
  <Paragraphs>875</Paragraphs>
  <Slides>97</Slides>
  <Notes>82</Notes>
  <HiddenSlides>0</HiddenSlides>
  <MMClips>0</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1</vt:i4>
      </vt:variant>
      <vt:variant>
        <vt:lpstr>Slide Titles</vt:lpstr>
      </vt:variant>
      <vt:variant>
        <vt:i4>97</vt:i4>
      </vt:variant>
    </vt:vector>
  </HeadingPairs>
  <TitlesOfParts>
    <vt:vector size="124" baseType="lpstr">
      <vt:lpstr>Kosher-Normal</vt:lpstr>
      <vt:lpstr>Nadianne</vt:lpstr>
      <vt:lpstr>Arial</vt:lpstr>
      <vt:lpstr>Braggadocio</vt:lpstr>
      <vt:lpstr>Calibri</vt:lpstr>
      <vt:lpstr>Comic Sans MS</vt:lpstr>
      <vt:lpstr>Georgia</vt:lpstr>
      <vt:lpstr>Helvetica</vt:lpstr>
      <vt:lpstr>Impact</vt:lpstr>
      <vt:lpstr>Monotype Sorts</vt:lpstr>
      <vt:lpstr>Times</vt:lpstr>
      <vt:lpstr>Times New Roman</vt:lpstr>
      <vt:lpstr>Wingdings</vt:lpstr>
      <vt:lpstr>Wingdings 2</vt:lpstr>
      <vt:lpstr>49_Blank Presentation</vt:lpstr>
      <vt:lpstr>Civic</vt:lpstr>
      <vt:lpstr>3_Blank Presentation</vt:lpstr>
      <vt:lpstr>1_Bar Code</vt:lpstr>
      <vt:lpstr>3_Radar</vt:lpstr>
      <vt:lpstr>2_Bar Code</vt:lpstr>
      <vt:lpstr>2_Civic</vt:lpstr>
      <vt:lpstr>1_Gesture</vt:lpstr>
      <vt:lpstr>6_Default Design</vt:lpstr>
      <vt:lpstr>1_blstripc.ppt - Blue Stripes</vt:lpstr>
      <vt:lpstr>1_Shimmer</vt:lpstr>
      <vt:lpstr>3_Default Design</vt:lpstr>
      <vt:lpstr>Microsoft ClipArt Gallery</vt:lpstr>
      <vt:lpstr>كُنْ متعزيا</vt:lpstr>
      <vt:lpstr>سفر 3 أيام، زيارة 4 أيام</vt:lpstr>
      <vt:lpstr>We all need to be comforted</vt:lpstr>
      <vt:lpstr>3-day travel, 4-day visit</vt:lpstr>
      <vt:lpstr>3-day travel, 4-day visit</vt:lpstr>
      <vt:lpstr>We all need to be comforted</vt:lpstr>
      <vt:lpstr>دعونا ندرس الكلمة المقدسة</vt:lpstr>
      <vt:lpstr>”النبي الباكي"</vt:lpstr>
      <vt:lpstr>كلنا نحتاج أن نتعزى</vt:lpstr>
      <vt:lpstr>كلنا نحتاج أن نتعزى</vt:lpstr>
      <vt:lpstr>We all need to be comforted</vt:lpstr>
      <vt:lpstr>توازن التأديب مع التعزية</vt:lpstr>
      <vt:lpstr>توازن التأديب مع التعزية</vt:lpstr>
      <vt:lpstr>التأديب</vt:lpstr>
      <vt:lpstr>كيف يعزي الله (يُريح) حتى أولئك الذين يؤدبهم؟</vt:lpstr>
      <vt:lpstr>أبناء يوشيا و الأنبياء</vt:lpstr>
      <vt:lpstr>الكلمة المفتاحية</vt:lpstr>
      <vt:lpstr>الفكرة الرئيسية</vt:lpstr>
      <vt:lpstr>الآية المفتاحية </vt:lpstr>
      <vt:lpstr>كُنْ مُتعزين</vt:lpstr>
      <vt:lpstr>كيف يعزي الله (يُريح) حتى أولئك الذين يؤدبهم؟</vt:lpstr>
      <vt:lpstr>1- الله يدعو الرسل الصادقين معنا  (إرميا 1)</vt:lpstr>
      <vt:lpstr>Slides on  إرميا 1 </vt:lpstr>
      <vt:lpstr>كدة الخدمات النبوية</vt:lpstr>
      <vt:lpstr>الله يدعو و يرسل إرميا</vt:lpstr>
      <vt:lpstr>تأكيد الله لإرميا</vt:lpstr>
      <vt:lpstr> هل يحاول الله أن يعزيك  من خلال رسله الأمناء ؟</vt:lpstr>
      <vt:lpstr>كيف يعزي الله (يُريح) حتى أولئك الذين يؤدبهم؟</vt:lpstr>
      <vt:lpstr>1- الله يدعو الرسل الصادقين معنا (إرميا 1)</vt:lpstr>
      <vt:lpstr>2- الله لديه تأديب محدود ولكن بركة غير محدودة ( إر 2-25) </vt:lpstr>
      <vt:lpstr>Slides on  إرميا 2 </vt:lpstr>
      <vt:lpstr>علاقة يهوذا مع الله</vt:lpstr>
      <vt:lpstr>Slides on  إرميا 6 </vt:lpstr>
      <vt:lpstr>إرميا ٦ : ١٦  هَكَذَا قَالَ الرَّبُّ: [قِفُوا عَلَى الطُّرُقِ وَانْظُرُوا وَاسْأَلُوا عَنِ السُّبُلِ الْقَدِيمَةِ: أَيْنَ هُوَ الطَّرِيقُ الصَّالِحُ؟ وَسِيرُوا فِيهِ فَتَجِدُوا رَاحَةً لِنُفُوسِكُمْ. وَلَكِنَّهُمْ قَالُوا: لاَ نَسِيرُ فِيهِ! </vt:lpstr>
      <vt:lpstr>Slides on  إرميا 7 </vt:lpstr>
      <vt:lpstr>عبادة عامة بلا قيمة</vt:lpstr>
      <vt:lpstr>Slides on  إرميا 11 </vt:lpstr>
      <vt:lpstr>العهد، المؤامرات و التذمرات</vt:lpstr>
      <vt:lpstr>Slides on  إرميا 24 </vt:lpstr>
      <vt:lpstr> لا توبة في أورشليم بعد نبوخدنصر</vt:lpstr>
      <vt:lpstr>Slides on  إرميا 25 </vt:lpstr>
      <vt:lpstr> مجيء نبوخدنصر (597 ق.م)</vt:lpstr>
      <vt:lpstr>Two 70-Year Exiles</vt:lpstr>
      <vt:lpstr>ترحيلات نبوخدنصر الستة إلى بابل</vt:lpstr>
      <vt:lpstr>Slides on  إرميا 27 </vt:lpstr>
      <vt:lpstr>قاوم قادة أورشليم  حكم بابل</vt:lpstr>
      <vt:lpstr>Slides on  إرميا 28 </vt:lpstr>
      <vt:lpstr>إرميا (إر25: 11-12) مقابل حننيا (إر28: 2-3)</vt:lpstr>
      <vt:lpstr>Slides on  إرميا 29 </vt:lpstr>
      <vt:lpstr>كيف يختلف الأنبياء؟</vt:lpstr>
      <vt:lpstr>النبوءات الكاذبة تتغير</vt:lpstr>
      <vt:lpstr>مقاومة الأنبياء الكذبة</vt:lpstr>
      <vt:lpstr>Slides on  إرميا 30 </vt:lpstr>
      <vt:lpstr>سفر التعزية و العهد الجديد</vt:lpstr>
      <vt:lpstr>Slides on  إرميا 31 </vt:lpstr>
      <vt:lpstr>كيف نتخلص من اليهود ؟</vt:lpstr>
      <vt:lpstr>العهد الجديد و غصن داود</vt:lpstr>
      <vt:lpstr>العهد الجديد (إرميا 31: 31-34) </vt:lpstr>
      <vt:lpstr>أربعة عهود كتابية غير مشروطة</vt:lpstr>
      <vt:lpstr>العهد الجديد</vt:lpstr>
      <vt:lpstr>العهد الجديد</vt:lpstr>
      <vt:lpstr>الأحكام</vt:lpstr>
      <vt:lpstr>خط سير الملكوت و العهود</vt:lpstr>
      <vt:lpstr>هل تركز على تعزية الله غير المحدودة أو تأديبه المحدود ؟</vt:lpstr>
      <vt:lpstr>كيف يعزي الله (يُريح) حتى أولئك الذين يؤدبهم؟</vt:lpstr>
      <vt:lpstr>1- الله يدعو الرسل الصادقين معنا (إرميا1)</vt:lpstr>
      <vt:lpstr>2- الله لديه تأديب محدود ولكن بركة غير محدودة ( إر2-25) </vt:lpstr>
      <vt:lpstr>3- الله يطبق نفس المعيار على جميع الناس  إر46-51</vt:lpstr>
      <vt:lpstr>Slides on  إرميا 46 </vt:lpstr>
      <vt:lpstr>الدينونة على تحالف الأمم الإثني عشر (أش 13-23)</vt:lpstr>
      <vt:lpstr>الأمم المتنبأ ضدها (46-51)</vt:lpstr>
      <vt:lpstr>هل تدرك  أن الله  كان عادلاً معك ؟</vt:lpstr>
      <vt:lpstr>Slides on  إرميا 52 </vt:lpstr>
      <vt:lpstr>4- الله يوازن بين العدالة والرحمة (أر25)</vt:lpstr>
      <vt:lpstr>نهاية سيئة ليهوذا</vt:lpstr>
      <vt:lpstr> هل تركز  على تأديب الله  بدلاً من رحمته  في حياتك ؟</vt:lpstr>
      <vt:lpstr>كيف يعزي الله (يُريح) حتى أولئك الذين يؤدبهم؟</vt:lpstr>
      <vt:lpstr>الفكرة الرئيسية في إرميا </vt:lpstr>
      <vt:lpstr>1- الله يدعو الرسل الصادقين معنا (إرميا1)</vt:lpstr>
      <vt:lpstr>2- الله لديه تأديب محدود ولكن بركة غير محدودة ( إر2-25) </vt:lpstr>
      <vt:lpstr>3- الله يطبق نفس المعيار على جميع الناس  إر46-51</vt:lpstr>
      <vt:lpstr>4- الله يوازن بين العدالة والرحمة (أر25)</vt:lpstr>
      <vt:lpstr>التطبيقات</vt:lpstr>
      <vt:lpstr>التطبيق الأول هل أنت  مثل إرميا ؟ </vt:lpstr>
      <vt:lpstr>خدمة إرميا الصعبة و المضحية</vt:lpstr>
      <vt:lpstr>تأكيد الله لإرميا</vt:lpstr>
      <vt:lpstr>هل أنت مثل إرميا ؟</vt:lpstr>
      <vt:lpstr>التطبيق الثاني هل أنت مثل يهوذا ؟</vt:lpstr>
      <vt:lpstr>خطية يهوذا</vt:lpstr>
      <vt:lpstr>أدت خطيئة يهوذا في النهاية إلى تأديب الله</vt:lpstr>
      <vt:lpstr>هل أنت مثل يهوذا ؟</vt:lpstr>
      <vt:lpstr>التطبيق الثالث هل أنت مثل  البقية التقية ؟</vt:lpstr>
      <vt:lpstr>طبيعة الدينونة في إرميا</vt:lpstr>
      <vt:lpstr>هل أنت جزء من البقية التقية؟ </vt:lpstr>
      <vt:lpstr>كيف يجب أن تعيش ؟</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218</cp:revision>
  <dcterms:created xsi:type="dcterms:W3CDTF">2014-08-02T06:39:19Z</dcterms:created>
  <dcterms:modified xsi:type="dcterms:W3CDTF">2022-06-18T18:38:31Z</dcterms:modified>
</cp:coreProperties>
</file>