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3.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4.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5.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6.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5660" r:id="rId2"/>
    <p:sldMasterId id="2147485674" r:id="rId3"/>
    <p:sldMasterId id="2147485786" r:id="rId4"/>
    <p:sldMasterId id="2147485798" r:id="rId5"/>
    <p:sldMasterId id="2147485814" r:id="rId6"/>
  </p:sldMasterIdLst>
  <p:notesMasterIdLst>
    <p:notesMasterId r:id="rId91"/>
  </p:notesMasterIdLst>
  <p:sldIdLst>
    <p:sldId id="4991" r:id="rId7"/>
    <p:sldId id="545" r:id="rId8"/>
    <p:sldId id="546" r:id="rId9"/>
    <p:sldId id="547" r:id="rId10"/>
    <p:sldId id="548" r:id="rId11"/>
    <p:sldId id="549" r:id="rId12"/>
    <p:sldId id="550" r:id="rId13"/>
    <p:sldId id="551" r:id="rId14"/>
    <p:sldId id="552" r:id="rId15"/>
    <p:sldId id="553" r:id="rId16"/>
    <p:sldId id="554" r:id="rId17"/>
    <p:sldId id="555" r:id="rId18"/>
    <p:sldId id="1869" r:id="rId19"/>
    <p:sldId id="557" r:id="rId20"/>
    <p:sldId id="558" r:id="rId21"/>
    <p:sldId id="4992" r:id="rId22"/>
    <p:sldId id="4993" r:id="rId23"/>
    <p:sldId id="4989" r:id="rId24"/>
    <p:sldId id="4994" r:id="rId25"/>
    <p:sldId id="4995" r:id="rId26"/>
    <p:sldId id="564" r:id="rId27"/>
    <p:sldId id="565" r:id="rId28"/>
    <p:sldId id="566" r:id="rId29"/>
    <p:sldId id="567" r:id="rId30"/>
    <p:sldId id="568" r:id="rId31"/>
    <p:sldId id="5009" r:id="rId32"/>
    <p:sldId id="570" r:id="rId33"/>
    <p:sldId id="571" r:id="rId34"/>
    <p:sldId id="572" r:id="rId35"/>
    <p:sldId id="573" r:id="rId36"/>
    <p:sldId id="574" r:id="rId37"/>
    <p:sldId id="575" r:id="rId38"/>
    <p:sldId id="576" r:id="rId39"/>
    <p:sldId id="577" r:id="rId40"/>
    <p:sldId id="578" r:id="rId41"/>
    <p:sldId id="579" r:id="rId42"/>
    <p:sldId id="580" r:id="rId43"/>
    <p:sldId id="581" r:id="rId44"/>
    <p:sldId id="4998" r:id="rId45"/>
    <p:sldId id="583" r:id="rId46"/>
    <p:sldId id="4997" r:id="rId47"/>
    <p:sldId id="585" r:id="rId48"/>
    <p:sldId id="586" r:id="rId49"/>
    <p:sldId id="587" r:id="rId50"/>
    <p:sldId id="588" r:id="rId51"/>
    <p:sldId id="589" r:id="rId52"/>
    <p:sldId id="590" r:id="rId53"/>
    <p:sldId id="591" r:id="rId54"/>
    <p:sldId id="592" r:id="rId55"/>
    <p:sldId id="593" r:id="rId56"/>
    <p:sldId id="5008" r:id="rId57"/>
    <p:sldId id="4999" r:id="rId58"/>
    <p:sldId id="5000" r:id="rId59"/>
    <p:sldId id="5001" r:id="rId60"/>
    <p:sldId id="598" r:id="rId61"/>
    <p:sldId id="599" r:id="rId62"/>
    <p:sldId id="600" r:id="rId63"/>
    <p:sldId id="601" r:id="rId64"/>
    <p:sldId id="602" r:id="rId65"/>
    <p:sldId id="603" r:id="rId66"/>
    <p:sldId id="604" r:id="rId67"/>
    <p:sldId id="605" r:id="rId68"/>
    <p:sldId id="606" r:id="rId69"/>
    <p:sldId id="607" r:id="rId70"/>
    <p:sldId id="608" r:id="rId71"/>
    <p:sldId id="609" r:id="rId72"/>
    <p:sldId id="610" r:id="rId73"/>
    <p:sldId id="611" r:id="rId74"/>
    <p:sldId id="612" r:id="rId75"/>
    <p:sldId id="613" r:id="rId76"/>
    <p:sldId id="480" r:id="rId77"/>
    <p:sldId id="5002" r:id="rId78"/>
    <p:sldId id="5003" r:id="rId79"/>
    <p:sldId id="5004" r:id="rId80"/>
    <p:sldId id="4996" r:id="rId81"/>
    <p:sldId id="485" r:id="rId82"/>
    <p:sldId id="5005" r:id="rId83"/>
    <p:sldId id="486" r:id="rId84"/>
    <p:sldId id="487" r:id="rId85"/>
    <p:sldId id="488" r:id="rId86"/>
    <p:sldId id="4082" r:id="rId87"/>
    <p:sldId id="5006" r:id="rId88"/>
    <p:sldId id="492" r:id="rId89"/>
    <p:sldId id="4030" r:id="rId9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1E1E1"/>
    <a:srgbClr val="F7F7F4"/>
    <a:srgbClr val="FFE8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803"/>
    <p:restoredTop sz="70081" autoAdjust="0"/>
  </p:normalViewPr>
  <p:slideViewPr>
    <p:cSldViewPr snapToGrid="0" snapToObjects="1">
      <p:cViewPr varScale="1">
        <p:scale>
          <a:sx n="150" d="100"/>
          <a:sy n="150" d="100"/>
        </p:scale>
        <p:origin x="160" y="184"/>
      </p:cViewPr>
      <p:guideLst>
        <p:guide orient="horz" pos="2160"/>
        <p:guide pos="2880"/>
      </p:guideLst>
    </p:cSldViewPr>
  </p:slideViewPr>
  <p:outlineViewPr>
    <p:cViewPr>
      <p:scale>
        <a:sx n="33" d="100"/>
        <a:sy n="33" d="100"/>
      </p:scale>
      <p:origin x="0" y="14112"/>
    </p:cViewPr>
  </p:outlineViewPr>
  <p:notesTextViewPr>
    <p:cViewPr>
      <p:scale>
        <a:sx n="140" d="100"/>
        <a:sy n="140" d="100"/>
      </p:scale>
      <p:origin x="0" y="0"/>
    </p:cViewPr>
  </p:notesTextViewPr>
  <p:sorterViewPr>
    <p:cViewPr varScale="1">
      <p:scale>
        <a:sx n="80" d="100"/>
        <a:sy n="80" d="100"/>
      </p:scale>
      <p:origin x="0" y="0"/>
    </p:cViewPr>
  </p:sorterViewPr>
  <p:notesViewPr>
    <p:cSldViewPr snapToGrid="0" snapToObjects="1">
      <p:cViewPr varScale="1">
        <p:scale>
          <a:sx n="114" d="100"/>
          <a:sy n="114" d="100"/>
        </p:scale>
        <p:origin x="11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EF6074B5-7127-5540-AB5C-3E133125A3A8}" type="datetime1">
              <a:rPr lang="en-US"/>
              <a:pPr>
                <a:defRPr/>
              </a:pPr>
              <a:t>5/6/22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78368A0C-0045-A642-9E80-050E3E3F6380}" type="slidenum">
              <a:rPr lang="en-US"/>
              <a:pPr>
                <a:defRPr/>
              </a:pPr>
              <a:t>‹#›</a:t>
            </a:fld>
            <a:endParaRPr lang="en-US"/>
          </a:p>
        </p:txBody>
      </p:sp>
    </p:spTree>
    <p:extLst>
      <p:ext uri="{BB962C8B-B14F-4D97-AF65-F5344CB8AC3E}">
        <p14:creationId xmlns:p14="http://schemas.microsoft.com/office/powerpoint/2010/main" val="7089976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chicagotribune.com/news/sns-bc-us--megachurch-founder-illinois-20180808-story.html" TargetMode="External"/><Relationship Id="rId3" Type="http://schemas.openxmlformats.org/officeDocument/2006/relationships/hyperlink" Target="https://www.independent.co.uk/topic/bill-hybels" TargetMode="External"/><Relationship Id="rId7" Type="http://schemas.openxmlformats.org/officeDocument/2006/relationships/hyperlink" Target="https://www.independent.co.uk/topic/DenzelWashingt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ytimes.com/2018/08/05/us/bill-hybels-willow-creek-pat-baranowski.html" TargetMode="External"/><Relationship Id="rId5" Type="http://schemas.openxmlformats.org/officeDocument/2006/relationships/hyperlink" Target="https://www.independent.co.uk/topic/Chicago" TargetMode="External"/><Relationship Id="rId4" Type="http://schemas.openxmlformats.org/officeDocument/2006/relationships/hyperlink" Target="https://www.independent.co.uk/topic/willow-creek-community-church"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christianitytoday.com/news/2018/march/bill-hybels-misconduct-willow-creek-john-nancy-ortberg.html" TargetMode="External"/><Relationship Id="rId13" Type="http://schemas.openxmlformats.org/officeDocument/2006/relationships/hyperlink" Target="http://www.nytimes.com/pages/todayspaper/index.html" TargetMode="External"/><Relationship Id="rId3" Type="http://schemas.openxmlformats.org/officeDocument/2006/relationships/hyperlink" Target="http://www.nytimes.com/by/laurie-goodstein" TargetMode="External"/><Relationship Id="rId7" Type="http://schemas.openxmlformats.org/officeDocument/2006/relationships/hyperlink" Target="http://www.chicagotribune.com/news/local/breaking/ct-met-willow-creek-pastor-20171220-story.html" TargetMode="External"/><Relationship Id="rId12" Type="http://schemas.openxmlformats.org/officeDocument/2006/relationships/hyperlink" Target="http://www.nytreprints.co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ourierpostonline.com/story/news/crime/2018/02/16/medford-pastor-harry-thomas-sexual-assault/345834002/" TargetMode="External"/><Relationship Id="rId11" Type="http://schemas.openxmlformats.org/officeDocument/2006/relationships/hyperlink" Target="https://www.steveryancarter.com/blog-1/a-diverging-path" TargetMode="External"/><Relationship Id="rId5" Type="http://schemas.openxmlformats.org/officeDocument/2006/relationships/hyperlink" Target="https://www.nytimes.com/2018/03/09/opinion/jules-woodson-andy-savage-assault.html" TargetMode="External"/><Relationship Id="rId15" Type="http://schemas.openxmlformats.org/officeDocument/2006/relationships/hyperlink" Target="https://www.christianpost.com/author/leonardo-blair/" TargetMode="External"/><Relationship Id="rId10" Type="http://schemas.openxmlformats.org/officeDocument/2006/relationships/hyperlink" Target="https://www.willowcreek.org/en/locations/south-barrington" TargetMode="External"/><Relationship Id="rId4" Type="http://schemas.openxmlformats.org/officeDocument/2006/relationships/hyperlink" Target="https://www.nytimes.com/2018/08/08/us/willow-creek-church-resignations-bill-hybels.html" TargetMode="External"/><Relationship Id="rId9" Type="http://schemas.openxmlformats.org/officeDocument/2006/relationships/hyperlink" Target="https://www.willowcreek.org/en/june-30-statement" TargetMode="External"/><Relationship Id="rId14" Type="http://schemas.openxmlformats.org/officeDocument/2006/relationships/hyperlink" Target="https://www.nytimes.com/subscriptions/Multiproduct/lp8HYKU.html?campaignId=48JQ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latest 10 August 2018 report now is:</a:t>
            </a:r>
            <a:r>
              <a:rPr lang="en-US" baseline="0" dirty="0">
                <a:latin typeface="Arial"/>
                <a:cs typeface="Arial"/>
              </a:rPr>
              <a:t> </a:t>
            </a:r>
            <a:r>
              <a:rPr lang="en-US" dirty="0">
                <a:latin typeface="Arial"/>
                <a:cs typeface="Arial"/>
              </a:rPr>
              <a:t>"</a:t>
            </a:r>
            <a:r>
              <a:rPr lang="en-US" dirty="0"/>
              <a:t>The lead pastor of one of the largest evangelical churches in the US has said she is stepping down along with the entire Board of Elders after a string of sexual harassment allegations against its founder, </a:t>
            </a:r>
            <a:r>
              <a:rPr lang="en-US" dirty="0">
                <a:hlinkClick r:id="rId3"/>
              </a:rPr>
              <a:t>Bill Hybels</a:t>
            </a:r>
            <a:r>
              <a:rPr lang="en-US" dirty="0"/>
              <a:t>.</a:t>
            </a:r>
          </a:p>
          <a:p>
            <a:r>
              <a:rPr lang="en-US" dirty="0"/>
              <a:t>Heather Larson said the </a:t>
            </a:r>
            <a:r>
              <a:rPr lang="en-US" dirty="0">
                <a:hlinkClick r:id="rId4"/>
              </a:rPr>
              <a:t>Willow Creek Community Church</a:t>
            </a:r>
            <a:r>
              <a:rPr lang="en-US" dirty="0"/>
              <a:t> needed new leadership. </a:t>
            </a:r>
          </a:p>
          <a:p>
            <a:r>
              <a:rPr lang="en-US" dirty="0"/>
              <a:t>"To all of the women who have come forward, the church should always follow in Jesus’ footsteps to help the wounded find healing, and we are sorry we added to your pain,” she said in an announcement on the </a:t>
            </a:r>
            <a:r>
              <a:rPr lang="en-US" dirty="0">
                <a:hlinkClick r:id="rId5"/>
              </a:rPr>
              <a:t>Chicago</a:t>
            </a:r>
            <a:r>
              <a:rPr lang="en-US" dirty="0"/>
              <a:t>-area church’s website.</a:t>
            </a:r>
          </a:p>
          <a:p>
            <a:r>
              <a:rPr lang="en-US" dirty="0"/>
              <a:t>It has eight locations dotted around the Illinois city. </a:t>
            </a:r>
          </a:p>
          <a:p>
            <a:r>
              <a:rPr lang="en-US" dirty="0"/>
              <a:t>“That was not our intention, and we regret that it has taken us this long to acknowledge that. While we will probably never know with certainty everything that’s true about each of your stories, we have no reason not to believe you. We are sorry that our initial statements were so insensitive, defensive, and reflexively protective of Bill. We exhort Bill to acknowledge his sin and publicly </a:t>
            </a:r>
            <a:r>
              <a:rPr lang="en-US" dirty="0" err="1"/>
              <a:t>apologise</a:t>
            </a:r>
            <a:r>
              <a:rPr lang="en-US" dirty="0"/>
              <a:t>.”</a:t>
            </a:r>
          </a:p>
          <a:p>
            <a:r>
              <a:rPr lang="en-US" dirty="0"/>
              <a:t>Mr Hybels former assistant, Pat Baranowski, alleged to </a:t>
            </a:r>
            <a:r>
              <a:rPr lang="en-US" i="1" dirty="0">
                <a:hlinkClick r:id="rId6"/>
              </a:rPr>
              <a:t>The New York Times</a:t>
            </a:r>
            <a:r>
              <a:rPr lang="en-US" i="1" dirty="0"/>
              <a:t> </a:t>
            </a:r>
            <a:r>
              <a:rPr lang="en-US" dirty="0"/>
              <a:t>that he repeatedly demanded oral sex and groped her while she worked for him the 1980s. After leaving her job, she struggled for 25 years with depression, becoming unemployed and homeless.  </a:t>
            </a:r>
          </a:p>
          <a:p>
            <a:r>
              <a:rPr lang="en-US" dirty="0"/>
              <a:t>A number of other women have also accused Mr Hybels of sexual misconduct. </a:t>
            </a:r>
          </a:p>
          <a:p>
            <a:r>
              <a:rPr lang="en-US" dirty="0"/>
              <a:t>Although he denies the allegation, Mr Hybels resigned from the church in April. </a:t>
            </a:r>
          </a:p>
          <a:p>
            <a:r>
              <a:rPr lang="en-US" dirty="0"/>
              <a:t>The announcement from the Board of Elders came as the Willow Creek Association ahead of the megachurch's 23rd annual Global Leadership Summit.</a:t>
            </a:r>
          </a:p>
          <a:p>
            <a:endParaRPr lang="en-US" dirty="0"/>
          </a:p>
          <a:p>
            <a:r>
              <a:rPr lang="en-US" dirty="0"/>
              <a:t>Heather Larson, lead pastor at the Willow Creek </a:t>
            </a:r>
            <a:r>
              <a:rPr lang="en-US" dirty="0" err="1"/>
              <a:t>Commnity</a:t>
            </a:r>
            <a:r>
              <a:rPr lang="en-US" dirty="0"/>
              <a:t> Church, says the church needs new leadership in the wake of sexual harassment allegations against Bill Hybels (Steve Lundy/Daily Herald via AP) </a:t>
            </a:r>
          </a:p>
          <a:p>
            <a:r>
              <a:rPr lang="en-US" dirty="0"/>
              <a:t>Several speakers have backed out and over 100 churches cancelled plans to broadcast the event, after the allegations against Mr Hybels surfaced. </a:t>
            </a:r>
          </a:p>
          <a:p>
            <a:r>
              <a:rPr lang="en-US" dirty="0"/>
              <a:t>At least five participants, including Oscar winner </a:t>
            </a:r>
            <a:r>
              <a:rPr lang="en-US" dirty="0">
                <a:hlinkClick r:id="rId7"/>
              </a:rPr>
              <a:t>Denzel Washington</a:t>
            </a:r>
            <a:r>
              <a:rPr lang="en-US" dirty="0"/>
              <a:t>, also cancelled their scheduled appearances at the event, </a:t>
            </a:r>
            <a:r>
              <a:rPr lang="en-US" dirty="0">
                <a:hlinkClick r:id="rId8"/>
              </a:rPr>
              <a:t>according to </a:t>
            </a:r>
            <a:r>
              <a:rPr lang="en-US" i="1" dirty="0">
                <a:hlinkClick r:id="rId8"/>
              </a:rPr>
              <a:t>The Chicago Tribune</a:t>
            </a:r>
            <a:r>
              <a:rPr lang="en-US" dirty="0"/>
              <a:t>. </a:t>
            </a:r>
          </a:p>
          <a:p>
            <a:r>
              <a:rPr lang="en-US" dirty="0"/>
              <a:t>Previous guests to appear at the summit over its 26-year history include U2 </a:t>
            </a:r>
            <a:r>
              <a:rPr lang="en-US" dirty="0" err="1"/>
              <a:t>frontman</a:t>
            </a:r>
            <a:r>
              <a:rPr lang="en-US" dirty="0"/>
              <a:t> Bono, Bill Clinton and Tony Blair. </a:t>
            </a:r>
          </a:p>
          <a:p>
            <a:r>
              <a:rPr lang="en-US" dirty="0"/>
              <a:t>Mr Hybels will not appear at the event, which he has previously hosted."</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Willow Creek: Megachurch's lead pastor and board of elders resign in wake of sexual harassment allegations against founder Bill Hybels:</a:t>
            </a:r>
            <a:r>
              <a:rPr lang="en-US" b="1" baseline="0" dirty="0"/>
              <a:t> 10 August 2018</a:t>
            </a:r>
            <a:endParaRPr lang="en-US" dirty="0"/>
          </a:p>
          <a:p>
            <a:r>
              <a:rPr lang="en-US" dirty="0"/>
              <a:t>https://</a:t>
            </a:r>
            <a:r>
              <a:rPr lang="en-US" dirty="0" err="1"/>
              <a:t>www.independent.co.uk</a:t>
            </a:r>
            <a:r>
              <a:rPr lang="en-US" dirty="0"/>
              <a:t>/news/world/</a:t>
            </a:r>
            <a:r>
              <a:rPr lang="en-US" dirty="0" err="1"/>
              <a:t>americas</a:t>
            </a:r>
            <a:r>
              <a:rPr lang="en-US" dirty="0"/>
              <a:t>/willow-creek-church-bill-hybels-sexual-harassment-pastor-elders-resign-chicago-a8484071.html accessed 11 Aug 2018</a:t>
            </a:r>
          </a:p>
          <a:p>
            <a:endParaRPr lang="en-US" dirty="0"/>
          </a:p>
          <a:p>
            <a:endParaRPr lang="en-US"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AE4637-D57F-6A4A-964A-7E4133745ACA}" type="slidenum">
              <a:rPr lang="en-US" sz="1200">
                <a:solidFill>
                  <a:srgbClr val="000000"/>
                </a:solidFill>
                <a:latin typeface="Calibri" charset="0"/>
              </a:rPr>
              <a:pPr eaLnBrk="1" hangingPunct="1"/>
              <a:t>14</a:t>
            </a:fld>
            <a:endParaRPr lang="en-US" sz="1200">
              <a:solidFill>
                <a:srgbClr val="000000"/>
              </a:solidFill>
              <a:latin typeface="Calibri" charset="0"/>
            </a:endParaRPr>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Arial"/>
                <a:ea typeface="ＭＳ Ｐゴシック" charset="0"/>
                <a:cs typeface="Arial"/>
              </a:rPr>
              <a:t>Marriage is the most intimate relationship in existence.</a:t>
            </a:r>
          </a:p>
          <a:p>
            <a:pPr eaLnBrk="1" hangingPunct="1">
              <a:spcBef>
                <a:spcPct val="0"/>
              </a:spcBef>
            </a:pPr>
            <a:r>
              <a:rPr lang="en-US" dirty="0">
                <a:latin typeface="Arial"/>
                <a:ea typeface="ＭＳ Ｐゴシック" charset="0"/>
                <a:cs typeface="Arial"/>
              </a:rPr>
              <a:t>We should not be surprised to see a book in the Bible devoted to marriage.</a:t>
            </a:r>
          </a:p>
          <a:p>
            <a:pPr eaLnBrk="1" hangingPunct="1">
              <a:spcBef>
                <a:spcPct val="0"/>
              </a:spcBef>
            </a:pPr>
            <a:r>
              <a:rPr lang="en-US" dirty="0">
                <a:latin typeface="Arial"/>
                <a:ea typeface="ＭＳ Ｐゴシック" charset="0"/>
                <a:cs typeface="Arial"/>
              </a:rPr>
              <a:t>In fact, we should be surprised if the Bible did not address this building block of every civilization!</a:t>
            </a:r>
          </a:p>
          <a:p>
            <a:pPr eaLnBrk="1" hangingPunct="1">
              <a:spcBef>
                <a:spcPct val="0"/>
              </a:spcBef>
            </a:pPr>
            <a:endParaRPr lang="en-US" dirty="0">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B94CDB-A601-6743-9EC1-1645A7A676E7}" type="slidenum">
              <a:rPr lang="en-US" sz="1200">
                <a:solidFill>
                  <a:srgbClr val="000000"/>
                </a:solidFill>
                <a:latin typeface="Calibri" charset="0"/>
              </a:rPr>
              <a:pPr eaLnBrk="1" hangingPunct="1"/>
              <a:t>15</a:t>
            </a:fld>
            <a:endParaRPr lang="en-US" sz="1200">
              <a:solidFill>
                <a:srgbClr val="000000"/>
              </a:solidFill>
              <a:latin typeface="Calibri" charset="0"/>
            </a:endParaRP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Arial"/>
                <a:ea typeface="ＭＳ Ｐゴシック" charset="0"/>
                <a:cs typeface="Arial"/>
              </a:rPr>
              <a:t>The purity and simplicity of this book may indicate it was the first of Solomon’s three inspired writings. </a:t>
            </a:r>
          </a:p>
          <a:p>
            <a:pPr eaLnBrk="1" hangingPunct="1">
              <a:spcBef>
                <a:spcPct val="0"/>
              </a:spcBef>
            </a:pPr>
            <a:r>
              <a:rPr lang="en-US" dirty="0">
                <a:latin typeface="Arial"/>
                <a:ea typeface="ＭＳ Ｐゴシック" charset="0"/>
                <a:cs typeface="Arial"/>
              </a:rPr>
              <a:t>Solomon later had 700 wives and 300 concubines. </a:t>
            </a:r>
          </a:p>
          <a:p>
            <a:pPr eaLnBrk="1" hangingPunct="1">
              <a:spcBef>
                <a:spcPct val="0"/>
              </a:spcBef>
            </a:pPr>
            <a:r>
              <a:rPr lang="en-US" dirty="0">
                <a:latin typeface="Arial"/>
                <a:ea typeface="ＭＳ Ｐゴシック" charset="0"/>
                <a:cs typeface="Arial"/>
              </a:rPr>
              <a:t>It seems reasonable that he wrote this book before his viewpoint deteriorated.</a:t>
            </a:r>
          </a:p>
          <a:p>
            <a:pPr eaLnBrk="1" hangingPunct="1">
              <a:spcBef>
                <a:spcPct val="0"/>
              </a:spcBef>
            </a:pPr>
            <a:endParaRPr lang="en-US" dirty="0">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052B558-FFC0-604C-B39E-473DD336B8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CBB1BFC-EE45-5D44-AC6C-D06A54FE0CB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defTabSz="457200" rtl="1" eaLnBrk="1" fontAlgn="base" hangingPunct="1">
              <a:spcBef>
                <a:spcPct val="0"/>
              </a:spcBef>
              <a:spcAft>
                <a:spcPct val="0"/>
              </a:spcAft>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89EA16-FFE7-6C4F-A661-119F31729B66}"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8368A0C-0045-A642-9E80-050E3E3F6380}" type="slidenum">
              <a:rPr lang="en-US" smtClean="0"/>
              <a:pPr>
                <a:defRPr/>
              </a:pPr>
              <a:t>3</a:t>
            </a:fld>
            <a:endParaRPr lang="en-US"/>
          </a:p>
        </p:txBody>
      </p:sp>
    </p:spTree>
    <p:extLst>
      <p:ext uri="{BB962C8B-B14F-4D97-AF65-F5344CB8AC3E}">
        <p14:creationId xmlns:p14="http://schemas.microsoft.com/office/powerpoint/2010/main" val="1145089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Solomon and the Shulammite express longing, insecurity, and praise as a prelude to the content of the entire poem (1:2-11).</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female inhabitants of Jerusalem are probably depicted in 1:4b as "</a:t>
            </a:r>
            <a:r>
              <a:rPr lang="en-SG" sz="1200" b="0" i="0" u="none" strike="noStrike" kern="1200" baseline="0" dirty="0">
                <a:solidFill>
                  <a:schemeClr val="tx1"/>
                </a:solidFill>
                <a:latin typeface="+mn-lt"/>
                <a:ea typeface="+mn-ea"/>
                <a:cs typeface="+mn-cs"/>
              </a:rPr>
              <a:t>The chorus is a literary device in the Song whereby the beloved and her lover express their emotions and thoughts more fully. By praising Solomon </a:t>
            </a:r>
            <a:r>
              <a:rPr lang="en-SG" sz="1200" b="1" i="0" u="none" strike="noStrike" kern="1200" baseline="0" dirty="0">
                <a:solidFill>
                  <a:schemeClr val="tx1"/>
                </a:solidFill>
                <a:latin typeface="+mn-lt"/>
                <a:ea typeface="+mn-ea"/>
                <a:cs typeface="+mn-cs"/>
              </a:rPr>
              <a:t>(you</a:t>
            </a:r>
            <a:r>
              <a:rPr lang="en-SG" sz="1200" b="0" i="0" u="none" strike="noStrike" kern="1200" baseline="0" dirty="0">
                <a:solidFill>
                  <a:schemeClr val="tx1"/>
                </a:solidFill>
                <a:latin typeface="+mn-lt"/>
                <a:ea typeface="+mn-ea"/>
                <a:cs typeface="+mn-cs"/>
              </a:rPr>
              <a:t> is masc. sing.) in Song of Songs 1:4 the “daughters” seemed to be agreeing with one another that the couple had an ideal romance. The last line in verse 4 may be the words of the beloved (see NIV marg.) or, perhaps better, the words of the friends</a:t>
            </a:r>
            <a:r>
              <a:rPr lang="en-SG" sz="1200" b="0" i="0" u="none" strike="noStrike" kern="1200" baseline="0" dirty="0">
                <a:solidFill>
                  <a:schemeClr val="tx1"/>
                </a:solidFill>
                <a:latin typeface="Arial"/>
                <a:ea typeface="+mn-ea"/>
                <a:cs typeface="Arial"/>
              </a:rPr>
              <a:t>" (Jack S. Deere, "Song of Songs,"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12470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woman at times calls him a king (1:4) and other times a shepherd (1:7)—so which is it? Both?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courtship between lover and beloved intensifies but they remain patient until their wedding day (1:12–3:5).</a:t>
            </a:r>
            <a:r>
              <a:rPr lang="en-SG">
                <a:effectLst/>
                <a:latin typeface="Arial"/>
                <a:cs typeface="Arial"/>
              </a:rPr>
              <a:t> </a:t>
            </a:r>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decision, the states were divided on the issue of same-sex marriage.</a:t>
            </a:r>
          </a:p>
        </p:txBody>
      </p:sp>
      <p:sp>
        <p:nvSpPr>
          <p:cNvPr id="4" name="Slide Number Placeholder 3"/>
          <p:cNvSpPr>
            <a:spLocks noGrp="1"/>
          </p:cNvSpPr>
          <p:nvPr>
            <p:ph type="sldNum" sz="quarter" idx="5"/>
          </p:nvPr>
        </p:nvSpPr>
        <p:spPr/>
        <p:txBody>
          <a:bodyPr/>
          <a:lstStyle/>
          <a:p>
            <a:pPr>
              <a:defRPr/>
            </a:pPr>
            <a:fld id="{78368A0C-0045-A642-9E80-050E3E3F6380}" type="slidenum">
              <a:rPr lang="en-US" smtClean="0"/>
              <a:pPr>
                <a:defRPr/>
              </a:pPr>
              <a:t>4</a:t>
            </a:fld>
            <a:endParaRPr lang="en-US"/>
          </a:p>
        </p:txBody>
      </p:sp>
    </p:spTree>
    <p:extLst>
      <p:ext uri="{BB962C8B-B14F-4D97-AF65-F5344CB8AC3E}">
        <p14:creationId xmlns:p14="http://schemas.microsoft.com/office/powerpoint/2010/main" val="3032038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SG" sz="1200" b="1" i="0" u="none" strike="noStrike" kern="1200" baseline="0">
                <a:solidFill>
                  <a:schemeClr val="tx1"/>
                </a:solidFill>
                <a:latin typeface="+mn-lt"/>
                <a:ea typeface="+mn-ea"/>
                <a:cs typeface="+mn-cs"/>
              </a:rPr>
              <a:t>The beams</a:t>
            </a:r>
            <a:r>
              <a:rPr lang="en-SG" sz="1200" b="0" i="0" u="none" strike="noStrike" kern="1200" baseline="0">
                <a:solidFill>
                  <a:schemeClr val="tx1"/>
                </a:solidFill>
                <a:latin typeface="+mn-lt"/>
                <a:ea typeface="+mn-ea"/>
                <a:cs typeface="+mn-cs"/>
              </a:rPr>
              <a:t> of </a:t>
            </a:r>
            <a:r>
              <a:rPr lang="en-SG" sz="1200" b="1" i="0" u="none" strike="noStrike" kern="1200" baseline="0">
                <a:solidFill>
                  <a:schemeClr val="tx1"/>
                </a:solidFill>
                <a:latin typeface="+mn-lt"/>
                <a:ea typeface="+mn-ea"/>
                <a:cs typeface="+mn-cs"/>
              </a:rPr>
              <a:t>cedars</a:t>
            </a:r>
            <a:r>
              <a:rPr lang="en-SG" sz="1200" b="0" i="0" u="none" strike="noStrike" kern="1200" baseline="0">
                <a:solidFill>
                  <a:schemeClr val="tx1"/>
                </a:solidFill>
                <a:latin typeface="+mn-lt"/>
                <a:ea typeface="+mn-ea"/>
                <a:cs typeface="+mn-cs"/>
              </a:rPr>
              <a:t> and the </a:t>
            </a:r>
            <a:r>
              <a:rPr lang="en-SG" sz="1200" b="1" i="0" u="none" strike="noStrike" kern="1200" baseline="0">
                <a:solidFill>
                  <a:schemeClr val="tx1"/>
                </a:solidFill>
                <a:latin typeface="+mn-lt"/>
                <a:ea typeface="+mn-ea"/>
                <a:cs typeface="+mn-cs"/>
              </a:rPr>
              <a:t>rafters</a:t>
            </a:r>
            <a:r>
              <a:rPr lang="en-SG" sz="1200" b="0" i="0" u="none" strike="noStrike" kern="1200" baseline="0">
                <a:solidFill>
                  <a:schemeClr val="tx1"/>
                </a:solidFill>
                <a:latin typeface="+mn-lt"/>
                <a:ea typeface="+mn-ea"/>
                <a:cs typeface="+mn-cs"/>
              </a:rPr>
              <a:t> made of </a:t>
            </a:r>
            <a:r>
              <a:rPr lang="en-SG" sz="1200" b="1" i="0" u="none" strike="noStrike" kern="1200" baseline="0">
                <a:solidFill>
                  <a:schemeClr val="tx1"/>
                </a:solidFill>
                <a:latin typeface="+mn-lt"/>
                <a:ea typeface="+mn-ea"/>
                <a:cs typeface="+mn-cs"/>
              </a:rPr>
              <a:t>firs</a:t>
            </a:r>
            <a:r>
              <a:rPr lang="en-SG" sz="1200" b="0" i="0" u="none" strike="noStrike" kern="1200" baseline="0">
                <a:solidFill>
                  <a:schemeClr val="tx1"/>
                </a:solidFill>
                <a:latin typeface="+mn-lt"/>
                <a:ea typeface="+mn-ea"/>
                <a:cs typeface="+mn-cs"/>
              </a:rPr>
              <a:t> probably do not refer to a literal building but figuratively to the pastoral setting in which they first met. This is also suggested by the </a:t>
            </a:r>
            <a:r>
              <a:rPr lang="en-SG" sz="1200" b="1" i="0" u="none" strike="noStrike" kern="1200" baseline="0">
                <a:solidFill>
                  <a:schemeClr val="tx1"/>
                </a:solidFill>
                <a:latin typeface="+mn-lt"/>
                <a:ea typeface="+mn-ea"/>
                <a:cs typeface="+mn-cs"/>
              </a:rPr>
              <a:t>verdant</a:t>
            </a:r>
            <a:r>
              <a:rPr lang="en-SG" sz="1200" b="0" i="0" u="none" strike="noStrike" kern="1200" baseline="0">
                <a:solidFill>
                  <a:schemeClr val="tx1"/>
                </a:solidFill>
                <a:latin typeface="+mn-lt"/>
                <a:ea typeface="+mn-ea"/>
                <a:cs typeface="+mn-cs"/>
              </a:rPr>
              <a:t> (green) </a:t>
            </a:r>
            <a:r>
              <a:rPr lang="en-SG" sz="1200" b="1" i="0" u="none" strike="noStrike" kern="1200" baseline="0">
                <a:solidFill>
                  <a:schemeClr val="tx1"/>
                </a:solidFill>
                <a:latin typeface="+mn-lt"/>
                <a:ea typeface="+mn-ea"/>
                <a:cs typeface="+mn-cs"/>
              </a:rPr>
              <a:t>bed</a:t>
            </a:r>
            <a:r>
              <a:rPr lang="en-SG" sz="1200" b="0" i="0" u="none" strike="noStrike" kern="1200" baseline="0">
                <a:solidFill>
                  <a:schemeClr val="tx1"/>
                </a:solidFill>
                <a:latin typeface="+mn-lt"/>
                <a:ea typeface="+mn-ea"/>
                <a:cs typeface="+mn-cs"/>
              </a:rPr>
              <a:t> (couch). The field where they fell in love and sat talking was green</a:t>
            </a:r>
            <a:r>
              <a:rPr lang="en-SG" sz="1200" b="0" i="0" u="none" strike="noStrike" kern="1200" baseline="0">
                <a:solidFill>
                  <a:schemeClr val="tx1"/>
                </a:solidFill>
                <a:latin typeface="Arial"/>
                <a:ea typeface="+mn-ea"/>
                <a:cs typeface="Arial"/>
              </a:rPr>
              <a:t>" (Jack S. Deere, "Song of Songs," In </a:t>
            </a:r>
            <a:r>
              <a:rPr lang="en-SG" sz="1200" b="0" i="1" u="none" strike="noStrike" kern="1200" baseline="0">
                <a:solidFill>
                  <a:schemeClr val="tx1"/>
                </a:solidFill>
                <a:latin typeface="Arial"/>
                <a:ea typeface="+mn-ea"/>
                <a:cs typeface="Arial"/>
              </a:rPr>
              <a:t>The Bible Knowledge Commentary</a:t>
            </a:r>
            <a:r>
              <a:rPr lang="en-SG" sz="1200" b="0" i="0" u="none" strike="noStrike" kern="1200" baseline="0">
                <a:solidFill>
                  <a:schemeClr val="tx1"/>
                </a:solidFill>
                <a:latin typeface="Arial"/>
                <a:ea typeface="+mn-ea"/>
                <a:cs typeface="Arial"/>
              </a:rPr>
              <a:t>, 1:1014).</a:t>
            </a:r>
            <a:endParaRPr lang="en-US">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124709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SG" sz="1200" b="1" i="0" u="none" strike="noStrike" kern="1200" baseline="0" dirty="0">
                <a:solidFill>
                  <a:schemeClr val="tx1"/>
                </a:solidFill>
                <a:latin typeface="+mn-lt"/>
                <a:ea typeface="+mn-ea"/>
                <a:cs typeface="+mn-cs"/>
              </a:rPr>
              <a:t>The beams</a:t>
            </a:r>
            <a:r>
              <a:rPr lang="en-SG" sz="1200" b="0" i="0" u="none" strike="noStrike" kern="1200" baseline="0" dirty="0">
                <a:solidFill>
                  <a:schemeClr val="tx1"/>
                </a:solidFill>
                <a:latin typeface="+mn-lt"/>
                <a:ea typeface="+mn-ea"/>
                <a:cs typeface="+mn-cs"/>
              </a:rPr>
              <a:t> of </a:t>
            </a:r>
            <a:r>
              <a:rPr lang="en-SG" sz="1200" b="1" i="0" u="none" strike="noStrike" kern="1200" baseline="0" dirty="0">
                <a:solidFill>
                  <a:schemeClr val="tx1"/>
                </a:solidFill>
                <a:latin typeface="+mn-lt"/>
                <a:ea typeface="+mn-ea"/>
                <a:cs typeface="+mn-cs"/>
              </a:rPr>
              <a:t>cedars</a:t>
            </a:r>
            <a:r>
              <a:rPr lang="en-SG" sz="1200" b="0" i="0" u="none" strike="noStrike" kern="1200" baseline="0" dirty="0">
                <a:solidFill>
                  <a:schemeClr val="tx1"/>
                </a:solidFill>
                <a:latin typeface="+mn-lt"/>
                <a:ea typeface="+mn-ea"/>
                <a:cs typeface="+mn-cs"/>
              </a:rPr>
              <a:t> and the </a:t>
            </a:r>
            <a:r>
              <a:rPr lang="en-SG" sz="1200" b="1" i="0" u="none" strike="noStrike" kern="1200" baseline="0" dirty="0">
                <a:solidFill>
                  <a:schemeClr val="tx1"/>
                </a:solidFill>
                <a:latin typeface="+mn-lt"/>
                <a:ea typeface="+mn-ea"/>
                <a:cs typeface="+mn-cs"/>
              </a:rPr>
              <a:t>rafters</a:t>
            </a:r>
            <a:r>
              <a:rPr lang="en-SG" sz="1200" b="0" i="0" u="none" strike="noStrike" kern="1200" baseline="0" dirty="0">
                <a:solidFill>
                  <a:schemeClr val="tx1"/>
                </a:solidFill>
                <a:latin typeface="+mn-lt"/>
                <a:ea typeface="+mn-ea"/>
                <a:cs typeface="+mn-cs"/>
              </a:rPr>
              <a:t> made of </a:t>
            </a:r>
            <a:r>
              <a:rPr lang="en-SG" sz="1200" b="1" i="0" u="none" strike="noStrike" kern="1200" baseline="0" dirty="0">
                <a:solidFill>
                  <a:schemeClr val="tx1"/>
                </a:solidFill>
                <a:latin typeface="+mn-lt"/>
                <a:ea typeface="+mn-ea"/>
                <a:cs typeface="+mn-cs"/>
              </a:rPr>
              <a:t>firs</a:t>
            </a:r>
            <a:r>
              <a:rPr lang="en-SG" sz="1200" b="0" i="0" u="none" strike="noStrike" kern="1200" baseline="0" dirty="0">
                <a:solidFill>
                  <a:schemeClr val="tx1"/>
                </a:solidFill>
                <a:latin typeface="+mn-lt"/>
                <a:ea typeface="+mn-ea"/>
                <a:cs typeface="+mn-cs"/>
              </a:rPr>
              <a:t> probably do not refer to a literal building but figuratively to the pastoral setting in which they first met. This is also suggested by the </a:t>
            </a:r>
            <a:r>
              <a:rPr lang="en-SG" sz="1200" b="1" i="0" u="none" strike="noStrike" kern="1200" baseline="0" dirty="0">
                <a:solidFill>
                  <a:schemeClr val="tx1"/>
                </a:solidFill>
                <a:latin typeface="+mn-lt"/>
                <a:ea typeface="+mn-ea"/>
                <a:cs typeface="+mn-cs"/>
              </a:rPr>
              <a:t>verdant</a:t>
            </a:r>
            <a:r>
              <a:rPr lang="en-SG" sz="1200" b="0" i="0" u="none" strike="noStrike" kern="1200" baseline="0" dirty="0">
                <a:solidFill>
                  <a:schemeClr val="tx1"/>
                </a:solidFill>
                <a:latin typeface="+mn-lt"/>
                <a:ea typeface="+mn-ea"/>
                <a:cs typeface="+mn-cs"/>
              </a:rPr>
              <a:t> (green) </a:t>
            </a:r>
            <a:r>
              <a:rPr lang="en-SG" sz="1200" b="1" i="0" u="none" strike="noStrike" kern="1200" baseline="0" dirty="0">
                <a:solidFill>
                  <a:schemeClr val="tx1"/>
                </a:solidFill>
                <a:latin typeface="+mn-lt"/>
                <a:ea typeface="+mn-ea"/>
                <a:cs typeface="+mn-cs"/>
              </a:rPr>
              <a:t>bed</a:t>
            </a:r>
            <a:r>
              <a:rPr lang="en-SG" sz="1200" b="0" i="0" u="none" strike="noStrike" kern="1200" baseline="0" dirty="0">
                <a:solidFill>
                  <a:schemeClr val="tx1"/>
                </a:solidFill>
                <a:latin typeface="+mn-lt"/>
                <a:ea typeface="+mn-ea"/>
                <a:cs typeface="+mn-cs"/>
              </a:rPr>
              <a:t> (couch). The field where they fell in love and sat talking was green</a:t>
            </a:r>
            <a:r>
              <a:rPr lang="en-SG" sz="1200" b="0" i="0" u="none" strike="noStrike" kern="1200" baseline="0" dirty="0">
                <a:solidFill>
                  <a:schemeClr val="tx1"/>
                </a:solidFill>
                <a:latin typeface="Arial"/>
                <a:ea typeface="+mn-ea"/>
                <a:cs typeface="Arial"/>
              </a:rPr>
              <a:t>" (Jack S. Deere, "Song of Songs,"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124709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75E64A-A7CD-344F-94E6-9BB7CFFA478A}"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On my marriage night,</a:t>
            </a:r>
            <a:r>
              <a:rPr lang="en-US" baseline="0" dirty="0">
                <a:latin typeface="Calibri" charset="0"/>
                <a:ea typeface="ＭＳ Ｐゴシック" charset="0"/>
                <a:cs typeface="ＭＳ Ｐゴシック" charset="0"/>
              </a:rPr>
              <a:t> my Beloved Susan and I approached our bed for the first time and I was at a loss which side of the bed I should sleep. However, I recalled Song 2:6</a:t>
            </a:r>
            <a:r>
              <a:rPr lang="mr-IN" baseline="0" dirty="0">
                <a:latin typeface="Calibri" charset="0"/>
                <a:ea typeface="ＭＳ Ｐゴシック" charset="0"/>
                <a:cs typeface="ＭＳ Ｐゴシック" charset="0"/>
              </a:rPr>
              <a:t>…</a:t>
            </a:r>
            <a:endParaRPr lang="en-US" baseline="0" dirty="0">
              <a:latin typeface="Calibri" charset="0"/>
              <a:ea typeface="ＭＳ Ｐゴシック" charset="0"/>
              <a:cs typeface="ＭＳ Ｐゴシック" charset="0"/>
            </a:endParaRPr>
          </a:p>
          <a:p>
            <a:pPr eaLnBrk="1" hangingPunct="1">
              <a:spcBef>
                <a:spcPct val="0"/>
              </a:spcBef>
            </a:pPr>
            <a:r>
              <a:rPr lang="en-US" baseline="0" dirty="0">
                <a:latin typeface="Calibri" charset="0"/>
                <a:ea typeface="ＭＳ Ｐゴシック" charset="0"/>
                <a:cs typeface="ＭＳ Ｐゴシック" charset="0"/>
              </a:rPr>
              <a:t>• I figured the only way for me to get my left arm under her head was to lay on the left side of the bed. So, in an effort to sleep biblically, I have slept on that side since 1983. (It also helps being right handed to embrace her with my stronger arm.)</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a:t>
            </a:r>
            <a:r>
              <a:rPr lang="ar-SA" dirty="0">
                <a:latin typeface="Arial"/>
                <a:cs typeface="Arial"/>
              </a:rPr>
              <a:t>النساء</a:t>
            </a:r>
            <a:r>
              <a:rPr lang="en-US" dirty="0">
                <a:latin typeface="Arial"/>
                <a:cs typeface="Arial"/>
              </a:rPr>
              <a:t> feels</a:t>
            </a:r>
            <a:r>
              <a:rPr lang="en-US" baseline="0" dirty="0">
                <a:latin typeface="Arial"/>
                <a:cs typeface="Arial"/>
              </a:rPr>
              <a:t> blessed to have waited for God's best for her. She also wants other women to see the benefits of waiting for sex until marriage. </a:t>
            </a:r>
            <a:endParaRPr lang="en-US" dirty="0">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F56BE0-09F0-8846-854D-D560B777E05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2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05015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Shulammite dreams of losing her love but finds him and again warns the young virgins against premature sexual arousal (3:1-5).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1245773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F56BE0-09F0-8846-854D-D560B777E05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2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How? Solomon arrives for their wedding with the great pomp of a royal wedding procession (3:6-11).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616005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Supreme Court overturned all states that prohibited homosexual marriage, making the entire USA redefine this </a:t>
            </a:r>
            <a:r>
              <a:rPr lang="en-US"/>
              <a:t>thousands-of-years-old institution.</a:t>
            </a:r>
            <a:endParaRPr lang="en-US" dirty="0"/>
          </a:p>
        </p:txBody>
      </p:sp>
      <p:sp>
        <p:nvSpPr>
          <p:cNvPr id="4" name="Slide Number Placeholder 3"/>
          <p:cNvSpPr>
            <a:spLocks noGrp="1"/>
          </p:cNvSpPr>
          <p:nvPr>
            <p:ph type="sldNum" sz="quarter" idx="5"/>
          </p:nvPr>
        </p:nvSpPr>
        <p:spPr/>
        <p:txBody>
          <a:bodyPr/>
          <a:lstStyle/>
          <a:p>
            <a:pPr>
              <a:defRPr/>
            </a:pPr>
            <a:fld id="{78368A0C-0045-A642-9E80-050E3E3F6380}" type="slidenum">
              <a:rPr lang="en-US" smtClean="0"/>
              <a:pPr>
                <a:defRPr/>
              </a:pPr>
              <a:t>5</a:t>
            </a:fld>
            <a:endParaRPr lang="en-US"/>
          </a:p>
        </p:txBody>
      </p:sp>
    </p:spTree>
    <p:extLst>
      <p:ext uri="{BB962C8B-B14F-4D97-AF65-F5344CB8AC3E}">
        <p14:creationId xmlns:p14="http://schemas.microsoft.com/office/powerpoint/2010/main" val="1030067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groom praises his bride on their wedding night and they consummate their marriage (4:1–5:1).  (Note: “bride” appears six times and only in this section.)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580950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8BC678-5191-834C-B17E-C5693ACB685F}" type="slidenum">
              <a:rPr lang="en-US" sz="1200">
                <a:solidFill>
                  <a:srgbClr val="000000"/>
                </a:solidFill>
                <a:latin typeface="Calibri" charset="0"/>
              </a:rPr>
              <a:pPr eaLnBrk="1" hangingPunct="1"/>
              <a:t>47</a:t>
            </a:fld>
            <a:endParaRPr lang="en-US" sz="1200">
              <a:solidFill>
                <a:srgbClr val="000000"/>
              </a:solidFill>
              <a:latin typeface="Calibri" charset="0"/>
            </a:endParaRPr>
          </a:p>
        </p:txBody>
      </p:sp>
      <p:sp>
        <p:nvSpPr>
          <p:cNvPr id="133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Solomon praises his bride's body, love, and purity (4:1-15).</a:t>
            </a:r>
          </a:p>
          <a:p>
            <a:pPr eaLnBrk="1" hangingPunct="1">
              <a:spcBef>
                <a:spcPct val="0"/>
              </a:spcBef>
            </a:pPr>
            <a:r>
              <a:rPr lang="en-US">
                <a:latin typeface="Calibri" charset="0"/>
                <a:ea typeface="ＭＳ Ｐゴシック" charset="0"/>
                <a:cs typeface="ＭＳ Ｐゴシック" charset="0"/>
              </a:rPr>
              <a:t>—Solomon praises his bride's body and gives her security (4:1-7).</a:t>
            </a:r>
          </a:p>
          <a:p>
            <a:pPr eaLnBrk="1" hangingPunct="1">
              <a:spcBef>
                <a:spcPct val="0"/>
              </a:spcBef>
            </a:pPr>
            <a:r>
              <a:rPr lang="en-US">
                <a:latin typeface="Calibri" charset="0"/>
                <a:ea typeface="ＭＳ Ｐゴシック" charset="0"/>
                <a:cs typeface="ＭＳ Ｐゴシック" charset="0"/>
              </a:rPr>
              <a:t>—Solomon praises his bride's love and calls her away from her home country (4:8-11; cf. Ps. 45:10-11).</a:t>
            </a:r>
          </a:p>
          <a:p>
            <a:pPr eaLnBrk="1" hangingPunct="1">
              <a:spcBef>
                <a:spcPct val="0"/>
              </a:spcBef>
            </a:pPr>
            <a:r>
              <a:rPr lang="en-US">
                <a:latin typeface="Calibri" charset="0"/>
                <a:ea typeface="ＭＳ Ｐゴシック" charset="0"/>
                <a:cs typeface="ＭＳ Ｐゴシック" charset="0"/>
              </a:rPr>
              <a:t>—Solomon praises his bride's purity (4:12-15).</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6C5B6-7B34-8B46-9C46-8A875A49948D}" type="slidenum">
              <a:rPr lang="en-US" sz="1200">
                <a:solidFill>
                  <a:srgbClr val="000000"/>
                </a:solidFill>
                <a:latin typeface="Calibri" charset="0"/>
              </a:rPr>
              <a:pPr eaLnBrk="1" hangingPunct="1"/>
              <a:t>48</a:t>
            </a:fld>
            <a:endParaRPr lang="en-US" sz="1200">
              <a:solidFill>
                <a:srgbClr val="000000"/>
              </a:solidFill>
              <a:latin typeface="Calibri"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a:ea typeface="+mn-ea"/>
                <a:cs typeface="Arial"/>
              </a:rPr>
              <a:t>The Shulammite encourages her husband to consummate their marriage and he accepts her invitation (4:16–5:1).</a:t>
            </a:r>
            <a:r>
              <a:rPr lang="en-SG" dirty="0">
                <a:effectLst/>
                <a:latin typeface="Arial"/>
                <a:cs typeface="Arial"/>
              </a:rPr>
              <a:t> </a:t>
            </a:r>
          </a:p>
          <a:p>
            <a:pPr eaLnBrk="1" hangingPunct="1">
              <a:spcBef>
                <a:spcPct val="0"/>
              </a:spcBef>
            </a:pPr>
            <a:r>
              <a:rPr lang="en-US" sz="1200" kern="1200" dirty="0">
                <a:solidFill>
                  <a:schemeClr val="tx1"/>
                </a:solidFill>
                <a:effectLst/>
                <a:latin typeface="Arial"/>
                <a:ea typeface="+mn-ea"/>
                <a:cs typeface="Arial"/>
              </a:rPr>
              <a:t>The Shulammite invites Solomon to sexual union with her with the imagery of a garden (4:16).</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6C5B6-7B34-8B46-9C46-8A875A49948D}" type="slidenum">
              <a:rPr lang="en-US" sz="1200">
                <a:solidFill>
                  <a:srgbClr val="000000"/>
                </a:solidFill>
                <a:latin typeface="Calibri" charset="0"/>
              </a:rPr>
              <a:pPr eaLnBrk="1" hangingPunct="1"/>
              <a:t>50</a:t>
            </a:fld>
            <a:endParaRPr lang="en-US" sz="1200">
              <a:solidFill>
                <a:srgbClr val="000000"/>
              </a:solidFill>
              <a:latin typeface="Calibri"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SG" sz="1200" b="0" i="0" u="none" strike="noStrike" kern="1200" baseline="0" dirty="0">
                <a:solidFill>
                  <a:schemeClr val="tx1"/>
                </a:solidFill>
                <a:latin typeface="+mn-lt"/>
                <a:ea typeface="+mn-ea"/>
                <a:cs typeface="+mn-cs"/>
              </a:rPr>
              <a:t>"The NIV margin attributes the last part of the verse, </a:t>
            </a:r>
            <a:r>
              <a:rPr lang="en-SG" sz="1200" b="1" i="0" u="none" strike="noStrike" kern="1200" baseline="0" dirty="0">
                <a:solidFill>
                  <a:schemeClr val="tx1"/>
                </a:solidFill>
                <a:latin typeface="+mn-lt"/>
                <a:ea typeface="+mn-ea"/>
                <a:cs typeface="+mn-cs"/>
              </a:rPr>
              <a:t>Eat, O friends, and drink; drink your fill, O lovers,</a:t>
            </a:r>
            <a:r>
              <a:rPr lang="en-SG" sz="1200" b="0" i="0" u="none" strike="noStrike" kern="1200" baseline="0" dirty="0">
                <a:solidFill>
                  <a:schemeClr val="tx1"/>
                </a:solidFill>
                <a:latin typeface="+mn-lt"/>
                <a:ea typeface="+mn-ea"/>
                <a:cs typeface="+mn-cs"/>
              </a:rPr>
              <a:t> to the “friends” of the couple. However, it is unlikely that friends, wedding guests, or any other persons would have been present in the bedroom at the consummation of the couple’s marriage. A more plausible suggestion is that the speaker was God Himself. Only their Creator would have been a “guest” on that occasion. Since their love was from Him it was fitting that He approve it. He invited them to enjoy sexual love in marriage as if it were a banquet (“eat </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and drink”). This clearly indicates God’s approval of marriage, which He designed in the Garden of Eden (cf. Gen. 2:24)" (Deere, </a:t>
            </a:r>
            <a:r>
              <a:rPr lang="en-SG" sz="1200" b="0" i="1" u="none" strike="noStrike" kern="1200" baseline="0" dirty="0">
                <a:solidFill>
                  <a:schemeClr val="tx1"/>
                </a:solidFill>
                <a:latin typeface="+mn-lt"/>
                <a:ea typeface="+mn-ea"/>
                <a:cs typeface="+mn-cs"/>
              </a:rPr>
              <a:t>BKC, 1:1020).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SG" sz="1200" b="0" i="0" u="none" strike="noStrike" kern="1200" baseline="0" dirty="0">
                <a:solidFill>
                  <a:schemeClr val="tx1"/>
                </a:solidFill>
                <a:latin typeface="+mn-lt"/>
                <a:ea typeface="+mn-ea"/>
                <a:cs typeface="+mn-cs"/>
              </a:rPr>
              <a:t>"The NIV margin attributes the last part of the verse, </a:t>
            </a:r>
            <a:r>
              <a:rPr lang="en-SG" sz="1200" b="1" i="0" u="none" strike="noStrike" kern="1200" baseline="0" dirty="0">
                <a:solidFill>
                  <a:schemeClr val="tx1"/>
                </a:solidFill>
                <a:latin typeface="+mn-lt"/>
                <a:ea typeface="+mn-ea"/>
                <a:cs typeface="+mn-cs"/>
              </a:rPr>
              <a:t>Eat, O friends, and drink; drink your fill, O lovers,</a:t>
            </a:r>
            <a:r>
              <a:rPr lang="en-SG" sz="1200" b="0" i="0" u="none" strike="noStrike" kern="1200" baseline="0" dirty="0">
                <a:solidFill>
                  <a:schemeClr val="tx1"/>
                </a:solidFill>
                <a:latin typeface="+mn-lt"/>
                <a:ea typeface="+mn-ea"/>
                <a:cs typeface="+mn-cs"/>
              </a:rPr>
              <a:t> to the “friends” of the couple. However, it is unlikely that friends, wedding guests, or any other persons would have been present in the bedroom at the consummation of the couple’s marriage. A more plausible suggestion is that the speaker was God Himself. Only their Creator would have been a “guest” on that occasion. Since their love was from Him it was fitting that He approve it. He invited them to enjoy sexual love in marriage as if it were a banquet (“eat </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and drink”). This clearly indicates God’s approval of marriage, which He designed in the Garden of Eden (cf. Gen. 2:24)" (Deere, </a:t>
            </a:r>
            <a:r>
              <a:rPr lang="en-SG" sz="1200" b="0" i="1" u="none" strike="noStrike" kern="1200" baseline="0" dirty="0">
                <a:solidFill>
                  <a:schemeClr val="tx1"/>
                </a:solidFill>
                <a:latin typeface="+mn-lt"/>
                <a:ea typeface="+mn-ea"/>
                <a:cs typeface="+mn-cs"/>
              </a:rPr>
              <a:t>BKC, 1:1020). </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2522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No relationship is built without sweat and tears.</a:t>
            </a:r>
          </a:p>
          <a:p>
            <a:r>
              <a:rPr lang="en-US" sz="1200" kern="1200">
                <a:solidFill>
                  <a:schemeClr val="tx1"/>
                </a:solidFill>
                <a:effectLst/>
                <a:latin typeface="Arial"/>
                <a:ea typeface="+mn-ea"/>
                <a:cs typeface="Arial"/>
              </a:rPr>
              <a:t>The love of the couple matures through various events until it is very strong to show the effort needed to grow in marital love (5:2–8:14).</a:t>
            </a:r>
            <a:r>
              <a:rPr lang="en-SG">
                <a:effectLst/>
                <a:latin typeface="Arial"/>
                <a:cs typeface="Arial"/>
              </a:rPr>
              <a:t> </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mn-lt"/>
                <a:ea typeface="+mn-ea"/>
                <a:cs typeface="+mn-cs"/>
              </a:rPr>
              <a:t>1. The Problem: The Wife’s Indifference and the Husband’s Absence (5:2-8)</a:t>
            </a:r>
          </a:p>
          <a:p>
            <a:r>
              <a:rPr lang="en-SG" sz="1200" b="1" i="0" u="none" strike="noStrike" kern="1200" baseline="0" dirty="0">
                <a:solidFill>
                  <a:schemeClr val="tx1"/>
                </a:solidFill>
                <a:latin typeface="+mn-lt"/>
                <a:ea typeface="+mn-ea"/>
                <a:cs typeface="+mn-cs"/>
              </a:rPr>
              <a:t>	5:2</a:t>
            </a:r>
            <a:r>
              <a:rPr lang="en-SG" sz="1200" b="0" i="0" u="none" strike="noStrike" kern="1200" baseline="0" dirty="0">
                <a:solidFill>
                  <a:schemeClr val="tx1"/>
                </a:solidFill>
                <a:latin typeface="+mn-lt"/>
                <a:ea typeface="+mn-ea"/>
                <a:cs typeface="+mn-cs"/>
              </a:rPr>
              <a:t>. In a dream </a:t>
            </a:r>
            <a:r>
              <a:rPr lang="en-SG" sz="1200" b="1" i="0" u="none" strike="noStrike" kern="1200" baseline="0" dirty="0">
                <a:solidFill>
                  <a:schemeClr val="tx1"/>
                </a:solidFill>
                <a:latin typeface="+mn-lt"/>
                <a:ea typeface="+mn-ea"/>
                <a:cs typeface="+mn-cs"/>
              </a:rPr>
              <a:t>(I slept but my heart was awake;</a:t>
            </a:r>
            <a:r>
              <a:rPr lang="en-SG" sz="1200" b="0" i="0" u="none" strike="noStrike" kern="1200" baseline="0" dirty="0">
                <a:solidFill>
                  <a:schemeClr val="tx1"/>
                </a:solidFill>
                <a:latin typeface="+mn-lt"/>
                <a:ea typeface="+mn-ea"/>
                <a:cs typeface="+mn-cs"/>
              </a:rPr>
              <a:t> cf. another recorded dream, 3:1-4) the wife was approached by her husband, who said </a:t>
            </a:r>
            <a:r>
              <a:rPr lang="en-SG" sz="1200" b="1" i="0" u="none" strike="noStrike" kern="1200" baseline="0" dirty="0">
                <a:solidFill>
                  <a:schemeClr val="tx1"/>
                </a:solidFill>
                <a:latin typeface="+mn-lt"/>
                <a:ea typeface="+mn-ea"/>
                <a:cs typeface="+mn-cs"/>
              </a:rPr>
              <a:t>Open to me</a:t>
            </a:r>
            <a:r>
              <a:rPr lang="en-SG" sz="1200" b="0" i="0" u="none" strike="noStrike" kern="1200" baseline="0" dirty="0">
                <a:solidFill>
                  <a:schemeClr val="tx1"/>
                </a:solidFill>
                <a:latin typeface="+mn-lt"/>
                <a:ea typeface="+mn-ea"/>
                <a:cs typeface="+mn-cs"/>
              </a:rPr>
              <a:t> (cf. 5:6). The fact that the </a:t>
            </a:r>
            <a:r>
              <a:rPr lang="en-SG" sz="1200" b="1" i="0" u="none" strike="noStrike" kern="1200" baseline="0" dirty="0">
                <a:solidFill>
                  <a:schemeClr val="tx1"/>
                </a:solidFill>
                <a:latin typeface="+mn-lt"/>
                <a:ea typeface="+mn-ea"/>
                <a:cs typeface="+mn-cs"/>
              </a:rPr>
              <a:t>lover</a:t>
            </a:r>
            <a:r>
              <a:rPr lang="en-SG" sz="1200" b="0" i="0" u="none" strike="noStrike" kern="1200" baseline="0" dirty="0">
                <a:solidFill>
                  <a:schemeClr val="tx1"/>
                </a:solidFill>
                <a:latin typeface="+mn-lt"/>
                <a:ea typeface="+mn-ea"/>
                <a:cs typeface="+mn-cs"/>
              </a:rPr>
              <a:t> no longer addressed her as “my bride” indicates there is a time lapse between verse 1 (the wedding night) and verse 2. The couple should no longer be regarded as newlyweds. But he did address her by other affectionate terms: </a:t>
            </a:r>
            <a:r>
              <a:rPr lang="en-SG" sz="1200" b="1" i="0" u="none" strike="noStrike" kern="1200" baseline="0" dirty="0">
                <a:solidFill>
                  <a:schemeClr val="tx1"/>
                </a:solidFill>
                <a:latin typeface="+mn-lt"/>
                <a:ea typeface="+mn-ea"/>
                <a:cs typeface="+mn-cs"/>
              </a:rPr>
              <a:t>my sister</a:t>
            </a:r>
            <a:r>
              <a:rPr lang="en-SG" sz="1200" b="0" i="0" u="none" strike="noStrike" kern="1200" baseline="0" dirty="0">
                <a:solidFill>
                  <a:schemeClr val="tx1"/>
                </a:solidFill>
                <a:latin typeface="+mn-lt"/>
                <a:ea typeface="+mn-ea"/>
                <a:cs typeface="+mn-cs"/>
              </a:rPr>
              <a:t> (see comments on 4:9), </a:t>
            </a:r>
            <a:r>
              <a:rPr lang="en-SG" sz="1200" b="1" i="0" u="none" strike="noStrike" kern="1200" baseline="0" dirty="0">
                <a:solidFill>
                  <a:schemeClr val="tx1"/>
                </a:solidFill>
                <a:latin typeface="+mn-lt"/>
                <a:ea typeface="+mn-ea"/>
                <a:cs typeface="+mn-cs"/>
              </a:rPr>
              <a:t>my darling</a:t>
            </a:r>
            <a:r>
              <a:rPr lang="en-SG" sz="1200" b="0" i="0" u="none" strike="noStrike" kern="1200" baseline="0" dirty="0">
                <a:solidFill>
                  <a:schemeClr val="tx1"/>
                </a:solidFill>
                <a:latin typeface="+mn-lt"/>
                <a:ea typeface="+mn-ea"/>
                <a:cs typeface="+mn-cs"/>
              </a:rPr>
              <a:t> (cf. 1:9, 15; 2:2, 10, 13; 4:1, 7; 6:4), </a:t>
            </a:r>
            <a:r>
              <a:rPr lang="en-SG" sz="1200" b="1" i="0" u="none" strike="noStrike" kern="1200" baseline="0" dirty="0">
                <a:solidFill>
                  <a:schemeClr val="tx1"/>
                </a:solidFill>
                <a:latin typeface="+mn-lt"/>
                <a:ea typeface="+mn-ea"/>
                <a:cs typeface="+mn-cs"/>
              </a:rPr>
              <a:t>my dove,</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my flawless one</a:t>
            </a:r>
            <a:r>
              <a:rPr lang="en-SG" sz="1200" b="0" i="0" u="none" strike="noStrike" kern="1200" baseline="0" dirty="0">
                <a:solidFill>
                  <a:schemeClr val="tx1"/>
                </a:solidFill>
                <a:latin typeface="+mn-lt"/>
                <a:ea typeface="+mn-ea"/>
                <a:cs typeface="+mn-cs"/>
              </a:rPr>
              <a:t> (cf. 4:7). This is the first record of his using all these terms of endearment. His </a:t>
            </a:r>
            <a:r>
              <a:rPr lang="en-SG" sz="1200" b="1" i="0" u="none" strike="noStrike" kern="1200" baseline="0" dirty="0">
                <a:solidFill>
                  <a:schemeClr val="tx1"/>
                </a:solidFill>
                <a:latin typeface="+mn-lt"/>
                <a:ea typeface="+mn-ea"/>
                <a:cs typeface="+mn-cs"/>
              </a:rPr>
              <a:t>head</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hair</a:t>
            </a:r>
            <a:r>
              <a:rPr lang="en-SG" sz="1200" b="0" i="0" u="none" strike="noStrike" kern="1200" baseline="0" dirty="0">
                <a:solidFill>
                  <a:schemeClr val="tx1"/>
                </a:solidFill>
                <a:latin typeface="+mn-lt"/>
                <a:ea typeface="+mn-ea"/>
                <a:cs typeface="+mn-cs"/>
              </a:rPr>
              <a:t> were covered </a:t>
            </a:r>
            <a:r>
              <a:rPr lang="en-SG" sz="1200" b="1" i="0" u="none" strike="noStrike" kern="1200" baseline="0" dirty="0">
                <a:solidFill>
                  <a:schemeClr val="tx1"/>
                </a:solidFill>
                <a:latin typeface="+mn-lt"/>
                <a:ea typeface="+mn-ea"/>
                <a:cs typeface="+mn-cs"/>
              </a:rPr>
              <a:t>with dew,</a:t>
            </a:r>
            <a:r>
              <a:rPr lang="en-SG" sz="1200" b="0" i="0" u="none" strike="noStrike" kern="1200" baseline="0" dirty="0">
                <a:solidFill>
                  <a:schemeClr val="tx1"/>
                </a:solidFill>
                <a:latin typeface="+mn-lt"/>
                <a:ea typeface="+mn-ea"/>
                <a:cs typeface="+mn-cs"/>
              </a:rPr>
              <a:t> as he had been outside. Dew in Israel was often heavy.</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—Deere, </a:t>
            </a:r>
            <a:r>
              <a:rPr lang="en-SG" sz="1200" b="0" i="1" u="none" strike="noStrike" kern="1200" baseline="0" dirty="0">
                <a:solidFill>
                  <a:schemeClr val="tx1"/>
                </a:solidFill>
                <a:latin typeface="+mn-lt"/>
                <a:ea typeface="+mn-ea"/>
                <a:cs typeface="+mn-cs"/>
              </a:rPr>
              <a:t>BKC, </a:t>
            </a:r>
            <a:r>
              <a:rPr lang="en-SG" sz="1200" b="0" i="0" u="none" strike="noStrike" kern="1200" baseline="0" dirty="0">
                <a:solidFill>
                  <a:schemeClr val="tx1"/>
                </a:solidFill>
                <a:latin typeface="+mn-lt"/>
                <a:ea typeface="+mn-ea"/>
                <a:cs typeface="+mn-cs"/>
              </a:rPr>
              <a:t>1:1020</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Obama even ordered the White House lit in the homosexual rainbows in celebration.</a:t>
            </a:r>
          </a:p>
        </p:txBody>
      </p:sp>
      <p:sp>
        <p:nvSpPr>
          <p:cNvPr id="4" name="Slide Number Placeholder 3"/>
          <p:cNvSpPr>
            <a:spLocks noGrp="1"/>
          </p:cNvSpPr>
          <p:nvPr>
            <p:ph type="sldNum" sz="quarter" idx="5"/>
          </p:nvPr>
        </p:nvSpPr>
        <p:spPr/>
        <p:txBody>
          <a:bodyPr/>
          <a:lstStyle/>
          <a:p>
            <a:pPr>
              <a:defRPr/>
            </a:pPr>
            <a:fld id="{78368A0C-0045-A642-9E80-050E3E3F6380}" type="slidenum">
              <a:rPr lang="en-US" smtClean="0"/>
              <a:pPr>
                <a:defRPr/>
              </a:pPr>
              <a:t>7</a:t>
            </a:fld>
            <a:endParaRPr lang="en-US"/>
          </a:p>
        </p:txBody>
      </p:sp>
    </p:spTree>
    <p:extLst>
      <p:ext uri="{BB962C8B-B14F-4D97-AF65-F5344CB8AC3E}">
        <p14:creationId xmlns:p14="http://schemas.microsoft.com/office/powerpoint/2010/main" val="1474193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is indifferent to him</a:t>
            </a:r>
            <a:r>
              <a:rPr lang="en-US" baseline="0" dirty="0"/>
              <a:t> at first.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after he kept</a:t>
            </a:r>
            <a:r>
              <a:rPr lang="en-US" baseline="0" dirty="0"/>
              <a:t> pursuing her, </a:t>
            </a:r>
            <a:r>
              <a:rPr lang="en-US" dirty="0"/>
              <a:t>she then changed her mind about him.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6C5B6-7B34-8B46-9C46-8A875A49948D}"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ea typeface="ＭＳ Ｐゴシック" charset="0"/>
              <a:cs typeface="Arial"/>
            </a:endParaRPr>
          </a:p>
          <a:p>
            <a:pPr eaLnBrk="1" hangingPunct="1">
              <a:spcBef>
                <a:spcPct val="0"/>
              </a:spcBef>
            </a:pPr>
            <a:r>
              <a:rPr lang="en-US" sz="1200" kern="1200">
                <a:solidFill>
                  <a:schemeClr val="tx1"/>
                </a:solidFill>
                <a:effectLst/>
                <a:latin typeface="Arial"/>
                <a:ea typeface="+mn-ea"/>
                <a:cs typeface="Arial"/>
              </a:rPr>
              <a:t>The Shulammite regrets rejecting her husband as she ponders his admirable qualities (5:9-16).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75E64A-A7CD-344F-94E6-9BB7CFFA478A}"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She pursues her husband for reconciliation (6:1-3).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1188210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6C5B6-7B34-8B46-9C46-8A875A49948D}" type="slidenum">
              <a:rPr lang="en-US" sz="1200">
                <a:solidFill>
                  <a:srgbClr val="000000"/>
                </a:solidFill>
                <a:latin typeface="Calibri" charset="0"/>
              </a:rPr>
              <a:pPr eaLnBrk="1" hangingPunct="1"/>
              <a:t>63</a:t>
            </a:fld>
            <a:endParaRPr lang="en-US" sz="1200">
              <a:solidFill>
                <a:srgbClr val="000000"/>
              </a:solidFill>
              <a:latin typeface="Calibri"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a:ea typeface="ＭＳ Ｐゴシック" charset="0"/>
              <a:cs typeface="Arial"/>
            </a:endParaRPr>
          </a:p>
          <a:p>
            <a:pPr eaLnBrk="1" hangingPunct="1">
              <a:spcBef>
                <a:spcPct val="0"/>
              </a:spcBef>
            </a:pPr>
            <a:r>
              <a:rPr lang="en-US" sz="1200" kern="1200">
                <a:solidFill>
                  <a:schemeClr val="tx1"/>
                </a:solidFill>
                <a:effectLst/>
                <a:latin typeface="Arial"/>
                <a:ea typeface="+mn-ea"/>
                <a:cs typeface="Arial"/>
              </a:rPr>
              <a:t>Solomon responds to her request and praises her (6:4-13).</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Solomon praises the Shulammite for her beauty and ability to fulfill him sexually (7:1-9a).</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6004030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AF4190-816E-494C-BEA7-731FB8C79520}"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Legalizing of polygamy is a natural future fear.</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Now we are told there are 70 different sexes. This will not strengthen marriage! </a:t>
            </a:r>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6C5B6-7B34-8B46-9C46-8A875A49948D}"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a:ea typeface="+mn-ea"/>
                <a:cs typeface="Arial"/>
              </a:rPr>
              <a:t>She responds to his request but also requests a countryside stroll and deeper intimacy in their marriage (7:9b–8:4).</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Shulammite praises love's strength and their love story is reviewed in flashback form (8:5-14).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674338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beloved exults in the awesome strength of genuine love by declaring that it is as universal and irresistible as death (8:5-7).</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brothers of the Shulammite protected her from losing her virginity while she was young (8:8-9).</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The love story of Solomon and the Shulammite is reviewed in flashback form (8:8-14).</a:t>
            </a:r>
            <a:r>
              <a:rPr lang="en-SG">
                <a:effectLst/>
                <a:latin typeface="Arial"/>
                <a:cs typeface="Arial"/>
              </a:rPr>
              <a:t> </a:t>
            </a:r>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8A90AB-C594-2D4C-AEF1-4900A363050C}"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can you do now to have the</a:t>
            </a:r>
            <a:r>
              <a:rPr lang="en-US" baseline="0">
                <a:latin typeface="Arial"/>
                <a:cs typeface="Arial"/>
              </a:rPr>
              <a:t> fantastic </a:t>
            </a:r>
            <a:r>
              <a:rPr lang="en-US">
                <a:latin typeface="Arial"/>
                <a:cs typeface="Arial"/>
              </a:rPr>
              <a:t>marriage that God</a:t>
            </a:r>
            <a:r>
              <a:rPr lang="en-US" baseline="0">
                <a:latin typeface="Arial"/>
                <a:cs typeface="Arial"/>
              </a:rPr>
              <a:t> desires if he has marriage in his plan for you?</a:t>
            </a:r>
            <a:endParaRPr lang="en-US">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Be</a:t>
            </a:r>
            <a:r>
              <a:rPr lang="en-US" baseline="0">
                <a:latin typeface="Arial"/>
                <a:cs typeface="Arial"/>
              </a:rPr>
              <a:t> loving </a:t>
            </a:r>
            <a:r>
              <a:rPr lang="en-US">
                <a:latin typeface="Arial"/>
                <a:cs typeface="Arial"/>
              </a:rPr>
              <a:t>to God's</a:t>
            </a:r>
            <a:r>
              <a:rPr lang="en-US" baseline="0">
                <a:latin typeface="Arial"/>
                <a:cs typeface="Arial"/>
              </a:rPr>
              <a:t> </a:t>
            </a:r>
            <a:r>
              <a:rPr lang="en-US">
                <a:latin typeface="Arial"/>
                <a:cs typeface="Arial"/>
              </a:rPr>
              <a:t>person for you by preserving yourself now</a:t>
            </a:r>
            <a:r>
              <a:rPr lang="en-US" baseline="0">
                <a:latin typeface="Arial"/>
                <a:cs typeface="Arial"/>
              </a:rPr>
              <a:t>.</a:t>
            </a:r>
          </a:p>
          <a:p>
            <a:r>
              <a:rPr lang="en-US" sz="1200" kern="1200">
                <a:solidFill>
                  <a:schemeClr val="tx1"/>
                </a:solidFill>
                <a:effectLst/>
                <a:latin typeface="+mn-lt"/>
                <a:ea typeface="+mn-ea"/>
                <a:cs typeface="+mn-cs"/>
              </a:rPr>
              <a:t>Solomon and the Shulammite begin their love relationship in courtship and marriage as an example of the need for premarital sexual restraint (1:1–5:1).</a:t>
            </a:r>
            <a:r>
              <a:rPr lang="en-SG">
                <a:effectLst/>
              </a:rPr>
              <a:t> </a:t>
            </a:r>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No relationship is built without sweat and tears.</a:t>
            </a:r>
          </a:p>
          <a:p>
            <a:r>
              <a:rPr lang="en-US" sz="1200" kern="1200">
                <a:solidFill>
                  <a:schemeClr val="tx1"/>
                </a:solidFill>
                <a:effectLst/>
                <a:latin typeface="Arial"/>
                <a:ea typeface="+mn-ea"/>
                <a:cs typeface="Arial"/>
              </a:rPr>
              <a:t>The love of the couple matures through various events until it is very strong to show the effort needed to grow in marital love (5:2–8:14).</a:t>
            </a:r>
            <a:r>
              <a:rPr lang="en-SG">
                <a:effectLst/>
                <a:latin typeface="Arial"/>
                <a:cs typeface="Arial"/>
              </a:rPr>
              <a:t> </a:t>
            </a:r>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ＭＳ Ｐゴシック" pitchFamily="34" charset="-128"/>
                <a:cs typeface="ＭＳ Ｐゴシック" pitchFamily="34" charset="-128"/>
              </a:rPr>
              <a:t>Bill Cosby’s sexual failures and the #MeToo movement have highlighted how women have become abused.</a:t>
            </a:r>
            <a:r>
              <a:rPr lang="en-SG" dirty="0">
                <a:effectLst/>
              </a:rPr>
              <a:t> </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F56BE0-09F0-8846-854D-D560B777E05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23"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website is not only for Christians, though they</a:t>
            </a:r>
            <a:r>
              <a:rPr lang="en-US" baseline="0" dirty="0"/>
              <a:t> are the majority. It has 5,331 members, of whom 35% are men and 65% women.</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Most Americans have had premarital sex, study finds </a:t>
            </a:r>
          </a:p>
          <a:p>
            <a:r>
              <a:rPr lang="en-US" dirty="0"/>
              <a:t>Updated 12/19/2006 9:29 PM ET</a:t>
            </a:r>
          </a:p>
          <a:p>
            <a:r>
              <a:rPr lang="en-US" b="1" i="1" dirty="0"/>
              <a:t>usatoday</a:t>
            </a:r>
            <a:r>
              <a:rPr lang="en-US" i="1" dirty="0"/>
              <a:t>30.</a:t>
            </a:r>
            <a:r>
              <a:rPr lang="en-US" b="1" i="1" dirty="0"/>
              <a:t>usatoday</a:t>
            </a:r>
            <a:r>
              <a:rPr lang="en-US" i="1" dirty="0"/>
              <a:t>.com/news/health/2006-12-19-premarital-sex_x.htm</a:t>
            </a:r>
          </a:p>
          <a:p>
            <a:r>
              <a:rPr lang="en-US" dirty="0"/>
              <a:t>Accessed 29 Feb 2016 (ten years later)</a:t>
            </a:r>
          </a:p>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8C5DB7-2167-4548-9D9E-4DA9FB36384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637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637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Many of us here have been blessed by the ministry of Bill Hybels,</a:t>
            </a:r>
            <a:r>
              <a:rPr lang="en-US" baseline="0" dirty="0">
                <a:latin typeface="Arial"/>
                <a:cs typeface="Arial"/>
              </a:rPr>
              <a:t> who has been married since 1974.</a:t>
            </a:r>
          </a:p>
          <a:p>
            <a:r>
              <a:rPr lang="en-US" baseline="0" dirty="0">
                <a:latin typeface="Arial"/>
                <a:cs typeface="Arial"/>
              </a:rPr>
              <a:t>____</a:t>
            </a:r>
          </a:p>
          <a:p>
            <a:endParaRPr lang="en-US" baseline="0" dirty="0">
              <a:latin typeface="Arial"/>
              <a:cs typeface="Arial"/>
            </a:endParaRPr>
          </a:p>
          <a:p>
            <a:r>
              <a:rPr lang="en-US" b="1" dirty="0"/>
              <a:t>Bill Hybels is Living Happily With Wife Lynne Hybels and Children; Know about his Married Life and Children</a:t>
            </a:r>
          </a:p>
          <a:p>
            <a:r>
              <a:rPr lang="en-US" dirty="0"/>
              <a:t>May 18, 2018 First published </a:t>
            </a:r>
            <a:r>
              <a:rPr lang="en-US" dirty="0" err="1"/>
              <a:t>on:May</a:t>
            </a:r>
            <a:r>
              <a:rPr lang="en-US" dirty="0"/>
              <a:t> 18, 2018 </a:t>
            </a:r>
          </a:p>
          <a:p>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cs typeface="ＭＳ Ｐゴシック" charset="0"/>
            </a:endParaRPr>
          </a:p>
          <a:p>
            <a:r>
              <a:rPr lang="en-US" dirty="0">
                <a:latin typeface="Arial"/>
                <a:cs typeface="Arial"/>
              </a:rPr>
              <a:t>But </a:t>
            </a:r>
            <a:r>
              <a:rPr lang="en-US" baseline="0" dirty="0">
                <a:latin typeface="Arial"/>
                <a:cs typeface="Arial"/>
              </a:rPr>
              <a:t>in April 2018 </a:t>
            </a:r>
            <a:r>
              <a:rPr lang="en-US" dirty="0">
                <a:latin typeface="Arial"/>
                <a:cs typeface="Arial"/>
              </a:rPr>
              <a:t>Hybels resigned from Willow</a:t>
            </a:r>
            <a:r>
              <a:rPr lang="en-US" baseline="0" dirty="0">
                <a:latin typeface="Arial"/>
                <a:cs typeface="Arial"/>
              </a:rPr>
              <a:t> Creek over sexual allegations.</a:t>
            </a:r>
            <a:endParaRPr lang="en-US" dirty="0"/>
          </a:p>
          <a:p>
            <a:r>
              <a:rPr lang="en-US" dirty="0">
                <a:latin typeface="Arial"/>
                <a:cs typeface="Arial"/>
              </a:rPr>
              <a:t>______</a:t>
            </a:r>
          </a:p>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effectLst/>
              </a:rPr>
              <a:t>He’s a Superstar Pastor. She Worked for Him and Says He Groped Her Repeatedly:</a:t>
            </a:r>
            <a:r>
              <a:rPr lang="en-US" b="1" baseline="0" dirty="0">
                <a:effectLst/>
              </a:rPr>
              <a:t> Bill Hybels built an iconic evangelical church outside Chicago. A former assistant says that in the 1980s, he sexually harassed her.</a:t>
            </a:r>
          </a:p>
          <a:p>
            <a:r>
              <a:rPr lang="en-US" dirty="0"/>
              <a:t>By </a:t>
            </a:r>
            <a:r>
              <a:rPr lang="en-US" dirty="0">
                <a:hlinkClick r:id="rId3"/>
              </a:rPr>
              <a:t>Laurie Goodstein</a:t>
            </a:r>
            <a:endParaRPr lang="en-US" dirty="0"/>
          </a:p>
          <a:p>
            <a:r>
              <a:rPr lang="en-US" dirty="0"/>
              <a:t>Aug. 5, 2018</a:t>
            </a:r>
          </a:p>
          <a:p>
            <a:r>
              <a:rPr lang="en-US" dirty="0"/>
              <a:t>https://</a:t>
            </a:r>
            <a:r>
              <a:rPr lang="en-US" dirty="0" err="1"/>
              <a:t>www.nytimes.com</a:t>
            </a:r>
            <a:r>
              <a:rPr lang="en-US" dirty="0"/>
              <a:t>/2018/08/05/us/bill-</a:t>
            </a:r>
            <a:r>
              <a:rPr lang="en-US" dirty="0" err="1"/>
              <a:t>hybels</a:t>
            </a:r>
            <a:r>
              <a:rPr lang="en-US" dirty="0"/>
              <a:t>-willow-creek-pat-</a:t>
            </a:r>
            <a:r>
              <a:rPr lang="en-US" dirty="0" err="1"/>
              <a:t>baranowski.html</a:t>
            </a:r>
            <a:endParaRPr lang="en-US" dirty="0"/>
          </a:p>
          <a:p>
            <a:endParaRPr lang="en-US" dirty="0"/>
          </a:p>
          <a:p>
            <a:r>
              <a:rPr lang="en-US" dirty="0"/>
              <a:t>Pat Baranowski was the executive assistant to the Rev. Bill Hybels at the Willow Creek Community Church in South Barrington, Ill., one of the largest megachurches in the </a:t>
            </a:r>
            <a:r>
              <a:rPr lang="en-US" dirty="0" err="1"/>
              <a:t>country.CreditAlyssa</a:t>
            </a:r>
            <a:r>
              <a:rPr lang="en-US" dirty="0"/>
              <a:t> </a:t>
            </a:r>
            <a:r>
              <a:rPr lang="en-US" dirty="0" err="1"/>
              <a:t>Schukar</a:t>
            </a:r>
            <a:r>
              <a:rPr lang="en-US" dirty="0"/>
              <a:t> for The New York Times</a:t>
            </a:r>
          </a:p>
          <a:p>
            <a:endParaRPr lang="en-US" dirty="0">
              <a:effectLst/>
            </a:endParaRPr>
          </a:p>
          <a:p>
            <a:r>
              <a:rPr lang="en-US" dirty="0"/>
              <a:t>SOUTH BARRINGTON, Ill. — After the pain of watching her marriage fall apart, Pat Baranowski felt that God was suddenly showering her with blessings.</a:t>
            </a:r>
          </a:p>
          <a:p>
            <a:r>
              <a:rPr lang="en-US" dirty="0"/>
              <a:t>She had a new job at her Chicago-area megachurch, led by a dynamic young pastor named the Rev. Bill Hybels, who in the 1980s was becoming one of the most influential evangelical leaders in the country.</a:t>
            </a:r>
          </a:p>
          <a:p>
            <a:r>
              <a:rPr lang="en-US" dirty="0"/>
              <a:t>The pay at Willow Creek Community Church was much lower than at her old job, but Ms. Baranowski, then 32, admired Mr. Hybels and the church’s mission so much that it seemed worth it. She felt even more blessed when in 1985 Mr. Hybels and his wife invited her to move into their home, where she shared family dinners and vacations.</a:t>
            </a:r>
          </a:p>
          <a:p>
            <a:r>
              <a:rPr lang="en-US" dirty="0"/>
              <a:t>Once, while Mr. Hybels’s wife, Lynne, and their children were away, the pastor took Ms. Baranowski out for dinner. When they got home, Mr. Hybels offered her a back rub in front of the fireplace and told her to lie face down.</a:t>
            </a:r>
          </a:p>
          <a:p>
            <a:r>
              <a:rPr lang="en-US" dirty="0"/>
              <a:t>Stunned, she remembered feeling unable to say no to her boss and pastor as he straddled her, unhooked her bra and touched her near her breasts. She remembered feeling his hands shake.</a:t>
            </a:r>
          </a:p>
          <a:p>
            <a:r>
              <a:rPr lang="en-US" dirty="0"/>
              <a:t>That first back rub in 1986 led to multiple occasions over nearly two years in which he fondled her breasts and rubbed against her. The incidents later escalated to one occasion of oral sex. Ms. Baranowski said she was mortified and determined to stay silent.</a:t>
            </a:r>
          </a:p>
          <a:p>
            <a:r>
              <a:rPr lang="en-US" dirty="0"/>
              <a:t>[</a:t>
            </a:r>
            <a:r>
              <a:rPr lang="en-US" i="1" dirty="0"/>
              <a:t>Read about the </a:t>
            </a:r>
            <a:r>
              <a:rPr lang="en-US" i="1" dirty="0">
                <a:hlinkClick r:id="rId4"/>
              </a:rPr>
              <a:t>resignation of Willow Creek Church’s lead pastor and board of elders</a:t>
            </a:r>
            <a:r>
              <a:rPr lang="en-US" i="1" dirty="0"/>
              <a:t>.</a:t>
            </a:r>
            <a:r>
              <a:rPr lang="en-US" dirty="0"/>
              <a:t>]</a:t>
            </a:r>
          </a:p>
          <a:p>
            <a:r>
              <a:rPr lang="en-US" dirty="0"/>
              <a:t>“I really did not want to hurt the church,” said Ms. Baranowski, who is now 65, speaking publicly for the first time. “I felt like if this was exposed, this fantastic place would blow up, and I loved the church. I loved the people there. I loved the family. I didn’t want to hurt anybody. And I was ashamed.”</a:t>
            </a:r>
          </a:p>
          <a:p>
            <a:r>
              <a:rPr lang="en-US" dirty="0"/>
              <a:t>Mr. Hybels denied her allegations about her time working and living with him. “I never had an inappropriate physical or emotional relationship with her before that time, during that time or after that time,” he said in an email.</a:t>
            </a:r>
          </a:p>
          <a:p>
            <a:r>
              <a:rPr lang="en-US" dirty="0"/>
              <a:t>Since the #MeToo movement emerged last year, evangelical churches have been grappling with allegations of sexual abuse by their pastors. A wave of accusations has begun to hit evangelical institutions, bringing down figures like the </a:t>
            </a:r>
            <a:r>
              <a:rPr lang="en-US" dirty="0">
                <a:hlinkClick r:id="rId5"/>
              </a:rPr>
              <a:t>Rev. Andy Savage</a:t>
            </a:r>
            <a:r>
              <a:rPr lang="en-US" dirty="0"/>
              <a:t>, at Highpoint Church in Memphis, and the </a:t>
            </a:r>
            <a:r>
              <a:rPr lang="en-US" dirty="0">
                <a:hlinkClick r:id="rId6"/>
              </a:rPr>
              <a:t>Rev. Harry L. Thomas</a:t>
            </a:r>
            <a:r>
              <a:rPr lang="en-US" dirty="0"/>
              <a:t>, the founder of the Creation Festival, a Christian music event.</a:t>
            </a:r>
          </a:p>
          <a:p>
            <a:r>
              <a:rPr lang="en-US" dirty="0"/>
              <a:t>Ms. Baranowski is not the first to accuse Mr. Hybels of wrongdoing, though her charges are more serious than what has been reported before.</a:t>
            </a:r>
          </a:p>
          <a:p>
            <a:r>
              <a:rPr lang="en-US" dirty="0"/>
              <a:t>In March, </a:t>
            </a:r>
            <a:r>
              <a:rPr lang="en-US" dirty="0">
                <a:hlinkClick r:id="rId7"/>
              </a:rPr>
              <a:t>The Chicago Tribune</a:t>
            </a:r>
            <a:r>
              <a:rPr lang="en-US" dirty="0"/>
              <a:t> and </a:t>
            </a:r>
            <a:r>
              <a:rPr lang="en-US" dirty="0">
                <a:hlinkClick r:id="rId8"/>
              </a:rPr>
              <a:t>Christianity Today</a:t>
            </a:r>
            <a:r>
              <a:rPr lang="en-US" dirty="0"/>
              <a:t> reported that Mr. Hybels had been accused by several other women, including co-workers and a congregant, of inappropriate behavior that dated back decades. The allegations included lingering hugs, invitations to hotel rooms, comments about looks and an unwanted kiss.</a:t>
            </a:r>
          </a:p>
          <a:p>
            <a:r>
              <a:rPr lang="en-US" dirty="0"/>
              <a:t>The accusations did not immediately result in consequences for Mr. Hybels. At a churchwide meeting where Mr. Hybels denied the allegations, he received a standing ovation from the congregation.</a:t>
            </a:r>
          </a:p>
          <a:p>
            <a:r>
              <a:rPr lang="en-US" dirty="0"/>
              <a:t>The church’s elders conducted their own investigation of the allegations when they first surfaced four years ago and commissioned a second inquiry by an outside lawyer, completed in 2017. Both investigations cleared Mr. Hybels, though the church’s two lead pastors have since </a:t>
            </a:r>
            <a:r>
              <a:rPr lang="en-US" dirty="0">
                <a:hlinkClick r:id="rId9"/>
              </a:rPr>
              <a:t>issued</a:t>
            </a:r>
            <a:r>
              <a:rPr lang="en-US" dirty="0"/>
              <a:t> public apologies, saying that they believe the women.</a:t>
            </a:r>
          </a:p>
          <a:p>
            <a:r>
              <a:rPr lang="en-US" dirty="0"/>
              <a:t>In April, Mr. Hybels announced to the congregation he would accelerate his planned retirement by six months and step aside immediately for the good of the church. He continued to deny the allegations, but acknowledged, “I too often placed myself in situations that would have been far wiser to avoid.” The congregation let out a disappointed groan. Some shouted “No!”</a:t>
            </a:r>
          </a:p>
          <a:p>
            <a:r>
              <a:rPr lang="en-US" dirty="0"/>
              <a:t>On Sunday, one of the church’s two top pastors severed his ties with Willow Creek. After services, the </a:t>
            </a:r>
            <a:r>
              <a:rPr lang="en-US" dirty="0">
                <a:hlinkClick r:id="rId10"/>
              </a:rPr>
              <a:t>Rev. Steve Carter</a:t>
            </a:r>
            <a:r>
              <a:rPr lang="en-US" dirty="0"/>
              <a:t> </a:t>
            </a:r>
            <a:r>
              <a:rPr lang="en-US" dirty="0">
                <a:hlinkClick r:id="rId11"/>
              </a:rPr>
              <a:t>announced</a:t>
            </a:r>
            <a:r>
              <a:rPr lang="en-US" dirty="0"/>
              <a:t> that he was resigning immediately in response to Ms. Baranowski’s “horrifying” allegations about Mr. Hybels.</a:t>
            </a:r>
          </a:p>
          <a:p>
            <a:r>
              <a:rPr lang="en-US" dirty="0"/>
              <a:t>Mr. Carter said he had a “fundamental difference” with the church’s elders over how they had handled the allegations against Mr. Hybels, and had been planning to resign for some time.</a:t>
            </a:r>
          </a:p>
          <a:p>
            <a:r>
              <a:rPr lang="en-US" dirty="0"/>
              <a:t>Mr. Carter did not appear as scheduled at Sunday services at the church’s main campus, and the congregation at the second service was told that he was so sick that he was vomiting backstage.</a:t>
            </a:r>
          </a:p>
          <a:p>
            <a:r>
              <a:rPr lang="en-US" dirty="0"/>
              <a:t>No mention was made of Mr. Hybels or the allegations against him at either service at the main campus.</a:t>
            </a:r>
          </a:p>
          <a:p>
            <a:r>
              <a:rPr lang="en-US" dirty="0"/>
              <a:t>In many evangelical churches, a magnetic pastor like Mr. Hybels is the superstar on whom everything else rests, making accusations of harassment particularly difficult to confront. Such a pastor is seen as a conduit to Christ, giving sermons so mesmerizing that congregants rush to buy tapes of them after services.</a:t>
            </a:r>
          </a:p>
          <a:p>
            <a:r>
              <a:rPr lang="en-US" dirty="0"/>
              <a:t>In the evangelical world, Mr. Hybels is considered a giant, revered as a leadership guru who discovered the formula for bringing to church people who were skeptical of Christianity. His books and speeches have crossed over into the business world.</a:t>
            </a:r>
          </a:p>
          <a:p>
            <a:r>
              <a:rPr lang="en-US" dirty="0"/>
              <a:t>Mr. Hybels built a church independent of any denomination. In such churches, there is no larger hierarchy to set policies and keep the pastor accountable. Boards of elders are usually volunteers recommended, and often approved, by the pastor.</a:t>
            </a:r>
          </a:p>
          <a:p>
            <a:r>
              <a:rPr lang="en-US" dirty="0"/>
              <a:t>But the most significant reason sexual harassment can go unchecked is that victims do not want to hurt the mission of their churches.</a:t>
            </a:r>
          </a:p>
          <a:p>
            <a:r>
              <a:rPr lang="en-US" dirty="0"/>
              <a:t>“So many victims within the evangelical world stay silent because they feel, if they step forward, they’ll damage this man’s ministry, and God won’t be able to accomplish the things he’s doing through this man,” said Boz Tchividjian, a former sex crimes prosecutor who leads GRACE, an organization that works with victims of abuse in Christian institutions.</a:t>
            </a:r>
          </a:p>
          <a:p>
            <a:r>
              <a:rPr lang="en-US" dirty="0"/>
              <a:t>“Those leaders feel almost invincible,” said Mr. Tchividjian, a grandson of Billy Graham who has consulted with some former staff members accusing Mr. Hybels of wrongdoing. “They don’t feel like the rules apply to them, because they’re doing great things for Jesus, even though their behavior doesn’t reflect Jesus at all.”</a:t>
            </a:r>
          </a:p>
          <a:p>
            <a:r>
              <a:rPr lang="en-US" b="1" dirty="0"/>
              <a:t>A Sign</a:t>
            </a:r>
          </a:p>
          <a:p>
            <a:r>
              <a:rPr lang="en-US" dirty="0"/>
              <a:t>In 1984, Ms. Baranowski was walking to her car in the vast parking lot of Willow Creek one night after services. She had just been praying about whether to apply for a job at the church she saw posted.</a:t>
            </a:r>
          </a:p>
          <a:p>
            <a:r>
              <a:rPr lang="en-US" dirty="0"/>
              <a:t>Suddenly a car screeched to a stop beside her, and the driver rolled down his window. It was the church’s pastor.</a:t>
            </a:r>
          </a:p>
          <a:p>
            <a:r>
              <a:rPr lang="en-US" dirty="0"/>
              <a:t>“Could I drive you to your car or something?” offered Mr. Hybels, who was then 33. Her car was nearby, but she accepted the ride.</a:t>
            </a:r>
          </a:p>
          <a:p>
            <a:r>
              <a:rPr lang="en-US" dirty="0"/>
              <a:t>It seemed like a sign from God.</a:t>
            </a:r>
          </a:p>
          <a:p>
            <a:r>
              <a:rPr lang="en-US" dirty="0"/>
              <a:t>Mr. Hybels later also described the meeting as a miracle: He had been driving out of the parking lot when God urged him to go back and find the woman he drove by.</a:t>
            </a:r>
          </a:p>
          <a:p>
            <a:r>
              <a:rPr lang="en-US" dirty="0"/>
              <a:t>“That night I had no idea how offering help to a person who probably didn’t need it would affect my life and ministry,” he wrote in one of his first books.</a:t>
            </a:r>
          </a:p>
          <a:p>
            <a:r>
              <a:rPr lang="en-US" dirty="0"/>
              <a:t>Soon after, she left her position as a computer systems manager. She found great purpose in working for a church that was adding more than 1,000 new members a year. She served as Mr. Hybels’s gatekeeper, fielding calls from pastors across the country eager to tap him for advice.</a:t>
            </a:r>
          </a:p>
          <a:p>
            <a:r>
              <a:rPr lang="en-US" dirty="0"/>
              <a:t>“It was a wonderful time,” she said. “I thought maybe God was just being good to me, and I think he was. But I couldn’t understand: Why did he select me? Because I didn’t think that highly of myself.”</a:t>
            </a:r>
          </a:p>
          <a:p>
            <a:r>
              <a:rPr lang="en-US" dirty="0"/>
              <a:t>Ms. Baranowski kept handwritten notes she received from Mr. Hybels. In one, Mr. Hybels praised her work and said, “I am praying that your new small group” at church “will be a source of much happiness and strength in your life.” Then he added, “P.S. Plus, you are a knockout!”</a:t>
            </a:r>
          </a:p>
          <a:p>
            <a:r>
              <a:rPr lang="en-US" dirty="0"/>
              <a:t>Mr. Hybels was regarded as a maverick in the evangelical world for giving women leadership positions.</a:t>
            </a:r>
          </a:p>
          <a:p>
            <a:r>
              <a:rPr lang="en-US" dirty="0"/>
              <a:t>Nancy Beach, who joined the staff soon after Ms. Baranowski, said the work was exhilarating.</a:t>
            </a:r>
          </a:p>
          <a:p>
            <a:r>
              <a:rPr lang="en-US" dirty="0"/>
              <a:t>“We were at the center of this grand adventure,” said Ms. Beach, the first woman appointed by Mr. Hybels to be a “teaching pastor,” meaning she could preach at services.</a:t>
            </a:r>
          </a:p>
          <a:p>
            <a:r>
              <a:rPr lang="en-US" dirty="0"/>
              <a:t>Ms. Beach recalled that Mr. Hybels was an exacting boss who got angry if the sound system was fuzzy or if a Christmas drama wasn’t performed smoothly. And he didn’t tolerate personal misconduct. After one staff member had an affair and another was discovered with pornography, she said, “They had to speak publicly to everyone affected. They lost their jobs.”</a:t>
            </a:r>
          </a:p>
          <a:p>
            <a:r>
              <a:rPr lang="en-US" dirty="0"/>
              <a:t>Ms. Beach is among the women who have recently come forward in articles accusing Mr. Hybels of harassment. She said that on a work trip to Spain in 1999, he invited her to his hotel room and gave her a long hug that made her feel uncomfortable.</a:t>
            </a:r>
          </a:p>
          <a:p>
            <a:r>
              <a:rPr lang="en-US" dirty="0"/>
              <a:t>She didn’t speak up until recently, when she heard there were other women with similar experiences.</a:t>
            </a:r>
          </a:p>
          <a:p>
            <a:r>
              <a:rPr lang="en-US" dirty="0"/>
              <a:t>“That’s what makes some of this so confusing, because he has been a champion for women,” said Ms. Beach, who has since left Willow but still preaches widely.</a:t>
            </a:r>
          </a:p>
          <a:p>
            <a:r>
              <a:rPr lang="en-US" b="1" dirty="0"/>
              <a:t>‘Humiliated, Guilty and Ashamed’</a:t>
            </a:r>
          </a:p>
          <a:p>
            <a:r>
              <a:rPr lang="en-US" dirty="0"/>
              <a:t>In the late 1980s, crusading against pornography was a top priority for evangelicals. Mr. Hybels told Ms. Baranowski that he had been told to educate himself on the issue by James Dobson, founder of the ministry Focus on the Family, who had been appointed by President Ronald Reagan to an anti-pornography commission.</a:t>
            </a:r>
          </a:p>
          <a:p>
            <a:r>
              <a:rPr lang="en-US" dirty="0"/>
              <a:t>Calling it research, Mr. Hybels once instructed Ms. Baranowski to go out and rent several pornographic videos, she said, to her great embarrassment. He insisted on watching them with her, she said, while he was dressed in a bathrobe.</a:t>
            </a:r>
          </a:p>
          <a:p>
            <a:r>
              <a:rPr lang="en-US" dirty="0"/>
              <a:t>One night, she said, Mr. Hybels felt too sick to go to a church event, so he sent his wife in his stead to introduce the guest speaker, a famous evangelist from India. He asked Ms. Baranowski to bring him something to eat, and fondled her again, she said.</a:t>
            </a:r>
          </a:p>
          <a:p>
            <a:r>
              <a:rPr lang="en-US" dirty="0"/>
              <a:t>Ms. Baranowski said that during the years of harassment, Mr. Hybels never kissed her, and they never had intercourse. She was particularly ashamed about the oral sex. She grew increasingly wracked by guilt and tried to talk with him. One day in his office, she told him that it was unfair to his wife, that it was sin, and that she felt humiliated.</a:t>
            </a:r>
          </a:p>
          <a:p>
            <a:r>
              <a:rPr lang="en-US" dirty="0"/>
              <a:t>That night she recorded in her journal what he had said in response: “It’s not a big deal. Why can’t you just get over it? You didn’t tell anyone, did you?”</a:t>
            </a:r>
            <a:endParaRPr lang="en-US" dirty="0">
              <a:effectLst/>
            </a:endParaRPr>
          </a:p>
          <a:p>
            <a:r>
              <a:rPr lang="en-US" dirty="0"/>
              <a:t>His attitude toward her slowly began to change, she said. She moved out of the house after two years. In the office, he began to suggest she was incompetent and unstable. He berated her work in front of others. She grew depressed and poured out her feelings to God, filling 20 spiral-bound journals.</a:t>
            </a:r>
          </a:p>
          <a:p>
            <a:r>
              <a:rPr lang="en-US" dirty="0"/>
              <a:t>On May 11, 1989, she wrote, “I feel like an abused wife.”</a:t>
            </a:r>
          </a:p>
          <a:p>
            <a:r>
              <a:rPr lang="en-US" dirty="0"/>
              <a:t>She feared that she would be forced to stand in front of the congregation and confess, like the other employees who were fired. She was relocated to work in a converted coat closet.</a:t>
            </a:r>
          </a:p>
          <a:p>
            <a:r>
              <a:rPr lang="en-US" dirty="0"/>
              <a:t>Mr. Hybels finally sketched out an exit plan for her on a piece of note paper, which she kept. She resigned from Willow after more than eight years.</a:t>
            </a:r>
          </a:p>
          <a:p>
            <a:r>
              <a:rPr lang="en-US" dirty="0"/>
              <a:t>Mr. Hybels said in an email last week that Ms. Baranowski had “wanted a bigger challenge than being my assistant” and changed jobs “on good terms.”</a:t>
            </a:r>
          </a:p>
          <a:p>
            <a:r>
              <a:rPr lang="en-US" dirty="0"/>
              <a:t>She saw a counselor, who said in an interview that she remembered only that Ms. Baranowski was “humiliated, guilty and ashamed” because of her relationship with Mr. Hybels. The counselor, who spoke with Ms. Baranowski’s permission, requested anonymity because she did not want to be part of the controversy.</a:t>
            </a:r>
          </a:p>
          <a:p>
            <a:r>
              <a:rPr lang="en-US" dirty="0"/>
              <a:t>She recalled of Ms. Baranowski, “She felt she had lost her connection to God.”</a:t>
            </a:r>
          </a:p>
          <a:p>
            <a:r>
              <a:rPr lang="en-US" dirty="0"/>
              <a:t>Since leaving the church, Ms. Baranowski said she has struggled to keep a job, lost her condominium, moved from state to state, and had migraines and panic attacks.</a:t>
            </a:r>
          </a:p>
          <a:p>
            <a:r>
              <a:rPr lang="en-US" dirty="0"/>
              <a:t>“I carried Bill’s responsibility, for things he should have been responsible for,” she said.</a:t>
            </a:r>
          </a:p>
          <a:p>
            <a:r>
              <a:rPr lang="en-US" dirty="0"/>
              <a:t>Ms. Baranowski told only one friend, the Rev. Don Cousins, about one month after she left the Willow staff. She begged him to stay silent, and he did, until now.</a:t>
            </a:r>
          </a:p>
          <a:p>
            <a:r>
              <a:rPr lang="en-US" dirty="0"/>
              <a:t>The entanglement with Mr. Hybels “altered the trajectory of her life,” said Mr. Cousins, a well-known evangelical leader who worked at Willow for 17 years.</a:t>
            </a:r>
          </a:p>
          <a:p>
            <a:r>
              <a:rPr lang="en-US" dirty="0"/>
              <a:t>“She had been a very high-performing person, committed, high-caliber, responsible,” said Mr. Cousins, now a pastor in Orlando, Fla. “And the church was her life.”</a:t>
            </a:r>
          </a:p>
          <a:p>
            <a:r>
              <a:rPr lang="en-US" dirty="0"/>
              <a:t>Mr. Hybels went on to expand Willow to eight sites with 25,000 worshipers. He published more than 50 books, many on ethics, like “Who Are You When No One’s Looking.”</a:t>
            </a:r>
          </a:p>
          <a:p>
            <a:r>
              <a:rPr lang="en-US" dirty="0"/>
              <a:t>He was a spiritual adviser to President Bill Clinton and stuck with him through his impeachment. He drew speakers like Colin Powell, Bono and Sheryl Sandberg to his annual Global Leadership Summit, which has continued and will be held later this week.</a:t>
            </a:r>
          </a:p>
          <a:p>
            <a:r>
              <a:rPr lang="en-US" dirty="0"/>
              <a:t>When news of the other allegations against Mr. Hybels broke, Mr. Cousins encouraged Ms. Baranowski to get in touch with Ms. Beach. The two women had a tearful reunion. Both wish they had confronted Mr. Hybels at the time so they could have spared other women from harassment.</a:t>
            </a:r>
          </a:p>
          <a:p>
            <a:r>
              <a:rPr lang="en-US" dirty="0"/>
              <a:t>Ms. Beach remembers traveling to 27 countries representing Willow Creek and hearing pastors say hundreds of times that they owed their churches’ success to Mr. Hybels.</a:t>
            </a:r>
          </a:p>
          <a:p>
            <a:r>
              <a:rPr lang="en-US" dirty="0"/>
              <a:t>“How could he have done all this good,” she asked, “when there were such dark things happening behind the scenes?”</a:t>
            </a:r>
          </a:p>
          <a:p>
            <a:r>
              <a:rPr lang="en-US" dirty="0"/>
              <a:t>Mitch Smith contributed reporting.</a:t>
            </a:r>
          </a:p>
          <a:p>
            <a:r>
              <a:rPr lang="en-US" dirty="0"/>
              <a:t>A version of this article appears in print on Aug. 6, 2018, on Page A1 of the New York edition with the headline: ‘I Loved the Church’: An Accuser and Her Pastor. </a:t>
            </a:r>
            <a:r>
              <a:rPr lang="en-US" dirty="0">
                <a:hlinkClick r:id="rId12"/>
              </a:rPr>
              <a:t>Order Reprints</a:t>
            </a:r>
            <a:r>
              <a:rPr lang="en-US" dirty="0"/>
              <a:t> | </a:t>
            </a:r>
            <a:r>
              <a:rPr lang="en-US" dirty="0">
                <a:hlinkClick r:id="rId13"/>
              </a:rPr>
              <a:t>Today’s Paper</a:t>
            </a:r>
            <a:r>
              <a:rPr lang="en-US" dirty="0"/>
              <a:t> | </a:t>
            </a:r>
            <a:r>
              <a:rPr lang="en-US" dirty="0">
                <a:hlinkClick r:id="rId14"/>
              </a:rPr>
              <a:t>Subscribe</a:t>
            </a:r>
            <a:endParaRPr lang="en-US" dirty="0"/>
          </a:p>
          <a:p>
            <a:endParaRPr lang="en-US" dirty="0">
              <a:latin typeface="Arial"/>
              <a:cs typeface="Arial"/>
            </a:endParaRPr>
          </a:p>
          <a:p>
            <a:r>
              <a:rPr lang="en-US" dirty="0">
                <a:latin typeface="Arial"/>
                <a:cs typeface="Arial"/>
              </a:rPr>
              <a:t>____</a:t>
            </a:r>
          </a:p>
          <a:p>
            <a:endParaRPr lang="en-US" dirty="0">
              <a:latin typeface="Arial"/>
              <a:cs typeface="Arial"/>
            </a:endParaRPr>
          </a:p>
          <a:p>
            <a:r>
              <a:rPr lang="en-US" dirty="0">
                <a:latin typeface="Arial"/>
                <a:cs typeface="Arial"/>
              </a:rPr>
              <a:t>See also </a:t>
            </a:r>
            <a:r>
              <a:rPr lang="en-US" b="1" dirty="0"/>
              <a:t>Willow Creek Members React to Bill Hybels' Resignation as Accuser Stands by Story</a:t>
            </a:r>
          </a:p>
          <a:p>
            <a:r>
              <a:rPr lang="en-US" dirty="0"/>
              <a:t>By </a:t>
            </a:r>
            <a:r>
              <a:rPr lang="en-US" dirty="0">
                <a:hlinkClick r:id="rId15"/>
              </a:rPr>
              <a:t>Leonardo Blair </a:t>
            </a:r>
            <a:r>
              <a:rPr lang="en-US" dirty="0"/>
              <a:t>, Christian Post Reporter | Apr 11, 2018 12:56 PM </a:t>
            </a:r>
          </a:p>
          <a:p>
            <a:r>
              <a:rPr lang="en-US" dirty="0">
                <a:latin typeface="Arial"/>
                <a:cs typeface="Arial"/>
              </a:rPr>
              <a:t>https://</a:t>
            </a:r>
            <a:r>
              <a:rPr lang="en-US" dirty="0" err="1">
                <a:latin typeface="Arial"/>
                <a:cs typeface="Arial"/>
              </a:rPr>
              <a:t>www.christianpost.com</a:t>
            </a:r>
            <a:r>
              <a:rPr lang="en-US" dirty="0">
                <a:latin typeface="Arial"/>
                <a:cs typeface="Arial"/>
              </a:rPr>
              <a:t>/news/willow-creek-members-react-to-bill-hybels-resignation-as-accuser-stands-by-story-222796/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pPr>
                <a:defRPr/>
              </a:pPr>
              <a:t>‹#›</a:t>
            </a:fld>
            <a:endParaRPr lang="en-US"/>
          </a:p>
        </p:txBody>
      </p:sp>
    </p:spTree>
    <p:extLst>
      <p:ext uri="{BB962C8B-B14F-4D97-AF65-F5344CB8AC3E}">
        <p14:creationId xmlns:p14="http://schemas.microsoft.com/office/powerpoint/2010/main" val="2003465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5632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5040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77276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680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5572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4729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2012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3367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8256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9254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pPr>
                <a:defRPr/>
              </a:pPr>
              <a:t>‹#›</a:t>
            </a:fld>
            <a:endParaRPr lang="en-US"/>
          </a:p>
        </p:txBody>
      </p:sp>
    </p:spTree>
    <p:extLst>
      <p:ext uri="{BB962C8B-B14F-4D97-AF65-F5344CB8AC3E}">
        <p14:creationId xmlns:p14="http://schemas.microsoft.com/office/powerpoint/2010/main" val="324575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49573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16626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48836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9080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2653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8350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6681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9885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8602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20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pPr>
                <a:defRPr/>
              </a:pPr>
              <a:t>‹#›</a:t>
            </a:fld>
            <a:endParaRPr lang="en-US"/>
          </a:p>
        </p:txBody>
      </p:sp>
    </p:spTree>
    <p:extLst>
      <p:ext uri="{BB962C8B-B14F-4D97-AF65-F5344CB8AC3E}">
        <p14:creationId xmlns:p14="http://schemas.microsoft.com/office/powerpoint/2010/main" val="326516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098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4677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197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9951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6566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2438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4402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465789D3-AEC0-3047-9899-B87057D71991}" type="slidenum">
              <a:rPr lang="en-US"/>
              <a:pPr>
                <a:defRPr/>
              </a:pPr>
              <a:t>‹#›</a:t>
            </a:fld>
            <a:endParaRPr lang="en-US"/>
          </a:p>
        </p:txBody>
      </p:sp>
    </p:spTree>
    <p:extLst>
      <p:ext uri="{BB962C8B-B14F-4D97-AF65-F5344CB8AC3E}">
        <p14:creationId xmlns:p14="http://schemas.microsoft.com/office/powerpoint/2010/main" val="3443281147"/>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19584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53408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pPr>
                <a:defRPr/>
              </a:pPr>
              <a:t>‹#›</a:t>
            </a:fld>
            <a:endParaRPr lang="en-US"/>
          </a:p>
        </p:txBody>
      </p:sp>
    </p:spTree>
    <p:extLst>
      <p:ext uri="{BB962C8B-B14F-4D97-AF65-F5344CB8AC3E}">
        <p14:creationId xmlns:p14="http://schemas.microsoft.com/office/powerpoint/2010/main" val="42514562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64992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63146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9794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287977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0665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98074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9271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91322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47012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3768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pPr>
                <a:defRPr/>
              </a:pPr>
              <a:t>‹#›</a:t>
            </a:fld>
            <a:endParaRPr lang="en-US"/>
          </a:p>
        </p:txBody>
      </p:sp>
    </p:spTree>
    <p:extLst>
      <p:ext uri="{BB962C8B-B14F-4D97-AF65-F5344CB8AC3E}">
        <p14:creationId xmlns:p14="http://schemas.microsoft.com/office/powerpoint/2010/main" val="4118787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582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pPr>
                <a:defRPr/>
              </a:pPr>
              <a:t>‹#›</a:t>
            </a:fld>
            <a:endParaRPr lang="en-US"/>
          </a:p>
        </p:txBody>
      </p:sp>
    </p:spTree>
    <p:extLst>
      <p:ext uri="{BB962C8B-B14F-4D97-AF65-F5344CB8AC3E}">
        <p14:creationId xmlns:p14="http://schemas.microsoft.com/office/powerpoint/2010/main" val="251236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0807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4538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65360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4" r:id="rId1"/>
    <p:sldLayoutId id="2147485575" r:id="rId2"/>
    <p:sldLayoutId id="2147485576" r:id="rId3"/>
    <p:sldLayoutId id="2147485577" r:id="rId4"/>
    <p:sldLayoutId id="2147485578" r:id="rId5"/>
    <p:sldLayoutId id="2147485579"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864185547"/>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 id="2147485672" r:id="rId12"/>
    <p:sldLayoutId id="2147485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560152"/>
      </p:ext>
    </p:extLst>
  </p:cSld>
  <p:clrMap bg1="dk2" tx1="lt1" bg2="dk1" tx2="lt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037699383"/>
      </p:ext>
    </p:extLst>
  </p:cSld>
  <p:clrMap bg1="lt1" tx1="dk1" bg2="lt2" tx2="dk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charset="0"/>
              </a:defRPr>
            </a:lvl1pPr>
          </a:lstStyle>
          <a:p>
            <a:pPr>
              <a:defRPr/>
            </a:pPr>
            <a:fld id="{07ED47FF-9ECC-E547-8B35-31B49E221A39}" type="slidenum">
              <a:rPr lang="en-US"/>
              <a:pPr>
                <a:defRPr/>
              </a:pPr>
              <a:t>‹#›</a:t>
            </a:fld>
            <a:endParaRPr lang="en-US"/>
          </a:p>
        </p:txBody>
      </p:sp>
      <p:pic>
        <p:nvPicPr>
          <p:cNvPr id="819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77951"/>
      </p:ext>
    </p:extLst>
  </p:cSld>
  <p:clrMap bg1="lt1" tx1="dk1" bg2="lt2" tx2="dk2" accent1="accent1" accent2="accent2" accent3="accent3" accent4="accent4" accent5="accent5" accent6="accent6" hlink="hlink" folHlink="folHlink"/>
  <p:sldLayoutIdLst>
    <p:sldLayoutId id="2147485799"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199059788"/>
      </p:ext>
    </p:extLst>
  </p:cSld>
  <p:clrMap bg1="lt1" tx1="dk1" bg2="lt2" tx2="dk2" accent1="accent1" accent2="accent2" accent3="accent3" accent4="accent4" accent5="accent5" accent6="accent6" hlink="hlink" folHlink="folHlink"/>
  <p:sldLayoutIdLst>
    <p:sldLayoutId id="2147485815" r:id="rId1"/>
    <p:sldLayoutId id="2147485816" r:id="rId2"/>
    <p:sldLayoutId id="2147485817" r:id="rId3"/>
    <p:sldLayoutId id="2147485818" r:id="rId4"/>
    <p:sldLayoutId id="2147485819" r:id="rId5"/>
    <p:sldLayoutId id="2147485820" r:id="rId6"/>
    <p:sldLayoutId id="2147485821" r:id="rId7"/>
    <p:sldLayoutId id="2147485822" r:id="rId8"/>
    <p:sldLayoutId id="2147485823" r:id="rId9"/>
    <p:sldLayoutId id="2147485824" r:id="rId10"/>
    <p:sldLayoutId id="2147485825" r:id="rId11"/>
    <p:sldLayoutId id="2147485826" r:id="rId12"/>
    <p:sldLayoutId id="21474858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hemeOverride" Target="../theme/themeOverr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9.xml"/><Relationship Id="rId1" Type="http://schemas.openxmlformats.org/officeDocument/2006/relationships/themeOverride" Target="../theme/themeOverride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2.xml"/><Relationship Id="rId1" Type="http://schemas.openxmlformats.org/officeDocument/2006/relationships/themeOverride" Target="../theme/themeOverride4.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hemeOverride" Target="../theme/themeOverride6.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1473200" y="4838700"/>
            <a:ext cx="7531100" cy="11176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8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900098" name="Rectangle 2"/>
          <p:cNvSpPr>
            <a:spLocks noGrp="1" noChangeArrowheads="1"/>
          </p:cNvSpPr>
          <p:nvPr>
            <p:ph type="ctrTitle"/>
          </p:nvPr>
        </p:nvSpPr>
        <p:spPr>
          <a:xfrm>
            <a:off x="-23813" y="152400"/>
            <a:ext cx="5980113" cy="2197101"/>
          </a:xfrm>
          <a:effectLst>
            <a:outerShdw blurRad="63500" dist="35921" dir="2700000" algn="ctr" rotWithShape="0">
              <a:schemeClr val="tx2">
                <a:alpha val="74998"/>
              </a:schemeClr>
            </a:outerShdw>
          </a:effectLst>
        </p:spPr>
        <p:txBody>
          <a:bodyPr/>
          <a:lstStyle/>
          <a:p>
            <a:pPr>
              <a:defRPr/>
            </a:pPr>
            <a:r>
              <a:rPr lang="ar-SA" sz="11500" b="1" dirty="0">
                <a:effectLst>
                  <a:glow rad="127000">
                    <a:schemeClr val="tx1"/>
                  </a:glow>
                </a:effectLst>
                <a:latin typeface="Arial" charset="0"/>
                <a:ea typeface="ＭＳ Ｐゴシック" charset="0"/>
                <a:cs typeface="+mn-cs"/>
              </a:rPr>
              <a:t>كن مُحب</a:t>
            </a:r>
            <a:r>
              <a:rPr lang="ar-JO" sz="11500" b="1" dirty="0">
                <a:effectLst>
                  <a:glow rad="127000">
                    <a:schemeClr val="tx1"/>
                  </a:glow>
                </a:effectLst>
                <a:latin typeface="Arial" charset="0"/>
                <a:ea typeface="ＭＳ Ｐゴシック" charset="0"/>
                <a:cs typeface="+mn-cs"/>
              </a:rPr>
              <a:t>اً</a:t>
            </a:r>
            <a:endParaRPr lang="en-US" sz="11500" b="1" dirty="0">
              <a:effectLst>
                <a:glow rad="127000">
                  <a:schemeClr val="tx1"/>
                </a:glow>
              </a:effectLst>
              <a:latin typeface="Arial" charset="0"/>
              <a:ea typeface="ＭＳ Ｐゴシック" charset="0"/>
              <a:cs typeface="+mn-cs"/>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rPr>
              <a:t>. د</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rPr>
              <a:t>.</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rPr>
              <a:t> ريك جريفيث</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BibleStudyDownloads.org</a:t>
            </a:r>
          </a:p>
        </p:txBody>
      </p:sp>
    </p:spTree>
    <p:extLst>
      <p:ext uri="{BB962C8B-B14F-4D97-AF65-F5344CB8AC3E}">
        <p14:creationId xmlns:p14="http://schemas.microsoft.com/office/powerpoint/2010/main" val="1373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بيل </a:t>
            </a:r>
            <a:r>
              <a:rPr lang="ar-SA" sz="5400" b="1" dirty="0" err="1">
                <a:effectLst>
                  <a:glow rad="127000">
                    <a:schemeClr val="tx1"/>
                  </a:glow>
                </a:effectLst>
                <a:latin typeface="Arial" charset="0"/>
                <a:ea typeface="ＭＳ Ｐゴシック" charset="0"/>
                <a:cs typeface="ＭＳ Ｐゴシック" charset="0"/>
              </a:rPr>
              <a:t>هايبلز</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7206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11 at 4.47.1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78045"/>
            <a:ext cx="9144000" cy="469392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0416" y="0"/>
            <a:ext cx="4574232" cy="6858000"/>
          </a:xfrm>
          <a:prstGeom prst="rect">
            <a:avLst/>
          </a:prstGeom>
        </p:spPr>
      </p:pic>
      <p:sp>
        <p:nvSpPr>
          <p:cNvPr id="900098" name="Rectangle 2"/>
          <p:cNvSpPr>
            <a:spLocks noGrp="1" noChangeArrowheads="1"/>
          </p:cNvSpPr>
          <p:nvPr>
            <p:ph type="ctrTitle"/>
          </p:nvPr>
        </p:nvSpPr>
        <p:spPr>
          <a:xfrm>
            <a:off x="254000" y="232008"/>
            <a:ext cx="8890000" cy="769349"/>
          </a:xfrm>
          <a:effectLst>
            <a:outerShdw blurRad="63500" dist="35921" dir="2700000" algn="ctr" rotWithShape="0">
              <a:schemeClr val="tx2">
                <a:alpha val="74998"/>
              </a:schemeClr>
            </a:outerShdw>
          </a:effectLst>
        </p:spPr>
        <p:txBody>
          <a:bodyPr/>
          <a:lstStyle/>
          <a:p>
            <a:pPr algn="l">
              <a:defRPr/>
            </a:pPr>
            <a:r>
              <a:rPr lang="ar-SA" sz="5400" b="1" dirty="0">
                <a:effectLst>
                  <a:glow rad="127000">
                    <a:schemeClr val="tx1"/>
                  </a:glow>
                </a:effectLst>
                <a:latin typeface="Arial" charset="0"/>
                <a:ea typeface="ＭＳ Ｐゴシック" charset="0"/>
                <a:cs typeface="ＭＳ Ｐゴシック" charset="0"/>
              </a:rPr>
              <a:t>بيل </a:t>
            </a:r>
            <a:r>
              <a:rPr lang="ar-SA" sz="5400" b="1" dirty="0" err="1">
                <a:effectLst>
                  <a:glow rad="127000">
                    <a:schemeClr val="tx1"/>
                  </a:glow>
                </a:effectLst>
                <a:latin typeface="Arial" charset="0"/>
                <a:ea typeface="ＭＳ Ｐゴシック" charset="0"/>
                <a:cs typeface="ＭＳ Ｐゴシック" charset="0"/>
              </a:rPr>
              <a:t>هايبلز</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763490"/>
            <a:ext cx="8890000" cy="10586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SA" sz="5400" b="1" dirty="0">
                <a:solidFill>
                  <a:srgbClr val="FFFFFF"/>
                </a:solidFill>
                <a:effectLst>
                  <a:glow rad="127000">
                    <a:srgbClr val="000000"/>
                  </a:glow>
                </a:effectLst>
                <a:latin typeface="Arial" charset="0"/>
                <a:ea typeface="ＭＳ Ｐゴシック" charset="0"/>
                <a:cs typeface="ＭＳ Ｐゴシック" charset="0"/>
              </a:rPr>
              <a:t>بات </a:t>
            </a:r>
            <a:r>
              <a:rPr lang="ar-SA" sz="5400" b="1" dirty="0" err="1">
                <a:solidFill>
                  <a:srgbClr val="FFFFFF"/>
                </a:solidFill>
                <a:effectLst>
                  <a:glow rad="127000">
                    <a:srgbClr val="000000"/>
                  </a:glow>
                </a:effectLst>
                <a:latin typeface="Arial" charset="0"/>
                <a:ea typeface="ＭＳ Ｐゴシック" charset="0"/>
                <a:cs typeface="ＭＳ Ｐゴシック" charset="0"/>
              </a:rPr>
              <a:t>بارانوفسكي</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9407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Hybels</a:t>
            </a:r>
          </a:p>
        </p:txBody>
      </p:sp>
      <p:pic>
        <p:nvPicPr>
          <p:cNvPr id="2" name="Picture 1"/>
          <p:cNvPicPr>
            <a:picLocks noChangeAspect="1"/>
          </p:cNvPicPr>
          <p:nvPr/>
        </p:nvPicPr>
        <p:blipFill>
          <a:blip r:embed="rId3"/>
          <a:stretch>
            <a:fillRect/>
          </a:stretch>
        </p:blipFill>
        <p:spPr>
          <a:xfrm>
            <a:off x="381000" y="279400"/>
            <a:ext cx="8382000" cy="6286500"/>
          </a:xfrm>
          <a:prstGeom prst="rect">
            <a:avLst/>
          </a:prstGeom>
        </p:spPr>
      </p:pic>
    </p:spTree>
    <p:extLst>
      <p:ext uri="{BB962C8B-B14F-4D97-AF65-F5344CB8AC3E}">
        <p14:creationId xmlns:p14="http://schemas.microsoft.com/office/powerpoint/2010/main" val="212699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ext uri="{91240B29-F687-4f45-9708-019B960494DF}"/>
            <a:ext uri="{FAA26D3D-D897-4be2-8F04-BA451C77F1D7}"/>
          </a:extLst>
        </p:spPr>
        <p:txBody>
          <a:bodyPr/>
          <a:lstStyle/>
          <a:p>
            <a:pPr>
              <a:defRPr/>
            </a:pPr>
            <a:r>
              <a:rPr lang="ar-JO" altLang="ko-KR" sz="4000" b="1" dirty="0">
                <a:effectLst>
                  <a:glow rad="228600">
                    <a:schemeClr val="tx1"/>
                  </a:glow>
                </a:effectLst>
                <a:ea typeface="ＭＳ Ｐゴシック" pitchFamily="-108" charset="-128"/>
              </a:rPr>
              <a:t>أشعياء 5 : 20 </a:t>
            </a:r>
            <a:endParaRPr lang="en-US" sz="4000" b="1" dirty="0">
              <a:effectLst>
                <a:glow rad="228600">
                  <a:schemeClr val="tx1"/>
                </a:glow>
              </a:effectLst>
              <a:ea typeface="ＭＳ Ｐゴシック" pitchFamily="-108" charset="-128"/>
            </a:endParaRPr>
          </a:p>
        </p:txBody>
      </p:sp>
      <p:sp>
        <p:nvSpPr>
          <p:cNvPr id="319491" name="Title 1"/>
          <p:cNvSpPr txBox="1">
            <a:spLocks/>
          </p:cNvSpPr>
          <p:nvPr/>
        </p:nvSpPr>
        <p:spPr bwMode="auto">
          <a:xfrm>
            <a:off x="0" y="1268413"/>
            <a:ext cx="9109075" cy="3652837"/>
          </a:xfrm>
          <a:prstGeom prst="rect">
            <a:avLst/>
          </a:prstGeom>
          <a:noFill/>
          <a:ln w="9525">
            <a:noFill/>
            <a:miter lim="800000"/>
            <a:headEnd/>
            <a:tailEnd/>
          </a:ln>
        </p:spPr>
        <p:txBody>
          <a:bodyPr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ويل للقائلين للشر خيراً و للخير شراً الجاعلين الظلام نوراً و النور ظلاماً الجاعلين المر حلواً و الحلو مراً </a:t>
            </a:r>
            <a:endParaRPr kumimoji="0" lang="en-SG"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7791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4"/>
          <p:cNvSpPr>
            <a:spLocks noChangeArrowheads="1"/>
          </p:cNvSpPr>
          <p:nvPr/>
        </p:nvSpPr>
        <p:spPr bwMode="auto">
          <a:xfrm>
            <a:off x="1938338" y="1476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eaLnBrk="0" hangingPunct="0"/>
            <a:endParaRPr lang="en-US" sz="2400">
              <a:solidFill>
                <a:srgbClr val="FFFFCC"/>
              </a:solidFill>
              <a:latin typeface="Times New Roman" charset="0"/>
            </a:endParaRPr>
          </a:p>
        </p:txBody>
      </p:sp>
      <p:pic>
        <p:nvPicPr>
          <p:cNvPr id="103426"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975" y="76200"/>
            <a:ext cx="5508625"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03427" name="Rectangle 5"/>
          <p:cNvSpPr>
            <a:spLocks noGrp="1" noChangeArrowheads="1"/>
          </p:cNvSpPr>
          <p:nvPr>
            <p:ph type="ctrTitle"/>
          </p:nvPr>
        </p:nvSpPr>
        <p:spPr>
          <a:xfrm>
            <a:off x="2286000" y="228600"/>
            <a:ext cx="4876800" cy="1676400"/>
          </a:xfrm>
          <a:solidFill>
            <a:schemeClr val="bg1"/>
          </a:solidFill>
        </p:spPr>
        <p:txBody>
          <a:bodyPr anchor="ctr" anchorCtr="1"/>
          <a:lstStyle/>
          <a:p>
            <a:pPr algn="ctr"/>
            <a:r>
              <a:rPr lang="ar-SA" sz="6000" b="1" i="0" dirty="0">
                <a:latin typeface="Arial Black" charset="0"/>
                <a:ea typeface="ＭＳ Ｐゴシック" charset="0"/>
                <a:cs typeface="ＭＳ Ｐゴシック" charset="0"/>
              </a:rPr>
              <a:t>نشيد </a:t>
            </a:r>
            <a:r>
              <a:rPr lang="ar-SA" sz="6000" b="1" i="0" dirty="0" err="1">
                <a:latin typeface="Arial Black" charset="0"/>
                <a:ea typeface="ＭＳ Ｐゴシック" charset="0"/>
                <a:cs typeface="ＭＳ Ｐゴシック" charset="0"/>
              </a:rPr>
              <a:t>الأنشاد</a:t>
            </a:r>
            <a:endParaRPr lang="ar-SA" sz="6000" b="1" i="0" dirty="0">
              <a:latin typeface="Arial Black" charset="0"/>
              <a:ea typeface="ＭＳ Ｐゴシック" charset="0"/>
              <a:cs typeface="ＭＳ Ｐゴシック" charset="0"/>
            </a:endParaRPr>
          </a:p>
        </p:txBody>
      </p:sp>
      <p:sp>
        <p:nvSpPr>
          <p:cNvPr id="103428" name="Rectangle 6"/>
          <p:cNvSpPr>
            <a:spLocks noGrp="1" noChangeArrowheads="1"/>
          </p:cNvSpPr>
          <p:nvPr>
            <p:ph type="subTitle" idx="1"/>
          </p:nvPr>
        </p:nvSpPr>
        <p:spPr>
          <a:xfrm>
            <a:off x="5791200" y="5105400"/>
            <a:ext cx="3200400" cy="1752600"/>
          </a:xfrm>
          <a:solidFill>
            <a:schemeClr val="bg1"/>
          </a:solidFill>
        </p:spPr>
        <p:txBody>
          <a:bodyPr anchor="ctr" anchorCtr="1"/>
          <a:lstStyle/>
          <a:p>
            <a:pPr lvl="0" defTabSz="457200" rtl="1">
              <a:spcBef>
                <a:spcPct val="0"/>
              </a:spcBef>
              <a:buClrTx/>
              <a:defRPr/>
            </a:pPr>
            <a:r>
              <a:rPr lang="ar-SA" b="1" kern="1200" dirty="0">
                <a:solidFill>
                  <a:srgbClr val="FFFFFF"/>
                </a:solidFill>
                <a:effectLst>
                  <a:glow rad="127000">
                    <a:srgbClr val="000000"/>
                  </a:glow>
                </a:effectLst>
                <a:latin typeface="Arial" charset="0"/>
                <a:ea typeface="ＭＳ Ｐゴシック" charset="0"/>
              </a:rPr>
              <a:t>حوار الحب الزوجي</a:t>
            </a:r>
            <a:endParaRPr lang="en-US" b="1" kern="1200" dirty="0">
              <a:solidFill>
                <a:srgbClr val="FFFFFF"/>
              </a:solidFill>
              <a:effectLst>
                <a:glow rad="127000">
                  <a:srgbClr val="000000"/>
                </a:glow>
              </a:effectLst>
              <a:latin typeface="Arial" charset="0"/>
              <a:ea typeface="ＭＳ Ｐゴシック" charset="0"/>
            </a:endParaRPr>
          </a:p>
        </p:txBody>
      </p:sp>
    </p:spTree>
    <p:extLst>
      <p:ext uri="{BB962C8B-B14F-4D97-AF65-F5344CB8AC3E}">
        <p14:creationId xmlns:p14="http://schemas.microsoft.com/office/powerpoint/2010/main" val="2626557766"/>
      </p:ext>
    </p:extLst>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pic>
        <p:nvPicPr>
          <p:cNvPr id="107522" name="Picture 7" descr="love">
            <a:hlinkClick r:id="rId3"/>
          </p:cNvPr>
          <p:cNvPicPr>
            <a:picLocks noChangeAspect="1" noChangeArrowheads="1"/>
          </p:cNvPicPr>
          <p:nvPr/>
        </p:nvPicPr>
        <p:blipFill rotWithShape="1">
          <a:blip r:embed="rId4">
            <a:extLst>
              <a:ext uri="{28A0092B-C50C-407E-A947-70E740481C1C}">
                <a14:useLocalDpi xmlns:a14="http://schemas.microsoft.com/office/drawing/2010/main"/>
              </a:ext>
            </a:extLst>
          </a:blip>
          <a:srcRect b="10169"/>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8" name="WordArt 8"/>
          <p:cNvSpPr>
            <a:spLocks noChangeArrowheads="1" noChangeShapeType="1" noTextEdit="1"/>
          </p:cNvSpPr>
          <p:nvPr/>
        </p:nvSpPr>
        <p:spPr bwMode="auto">
          <a:xfrm>
            <a:off x="976313" y="-228600"/>
            <a:ext cx="7177087" cy="4899025"/>
          </a:xfrm>
          <a:prstGeom prst="rect">
            <a:avLst/>
          </a:prstGeom>
        </p:spPr>
        <p:txBody>
          <a:bodyPr wrap="none" fromWordArt="1">
            <a:prstTxWarp prst="textCurveUp">
              <a:avLst>
                <a:gd name="adj" fmla="val 40356"/>
              </a:avLst>
            </a:prstTxWarp>
          </a:bodyPr>
          <a:lstStyle/>
          <a:p>
            <a:pPr lvl="0" algn="ctr" rtl="1" eaLnBrk="0" hangingPunct="0">
              <a:defRPr/>
            </a:pPr>
            <a:r>
              <a:rPr lang="ar-SA" sz="3600" b="1" dirty="0">
                <a:solidFill>
                  <a:srgbClr val="FFFFFF"/>
                </a:solidFill>
                <a:effectLst>
                  <a:glow rad="127000">
                    <a:srgbClr val="000000"/>
                  </a:glow>
                </a:effectLst>
                <a:cs typeface="Arial"/>
              </a:rPr>
              <a:t>الحـــــــب</a:t>
            </a:r>
            <a:endParaRPr lang="en-US" sz="1600" b="1" dirty="0">
              <a:solidFill>
                <a:srgbClr val="FFFFFF"/>
              </a:solidFill>
              <a:effectLst>
                <a:glow rad="127000">
                  <a:srgbClr val="000000"/>
                </a:glow>
              </a:effectLst>
              <a:cs typeface="Arial"/>
            </a:endParaRPr>
          </a:p>
        </p:txBody>
      </p:sp>
      <p:sp>
        <p:nvSpPr>
          <p:cNvPr id="107524" name="Text Box 5"/>
          <p:cNvSpPr txBox="1">
            <a:spLocks noChangeArrowheads="1"/>
          </p:cNvSpPr>
          <p:nvPr/>
        </p:nvSpPr>
        <p:spPr bwMode="auto">
          <a:xfrm>
            <a:off x="8229600"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ar-JO" b="1" dirty="0">
                <a:solidFill>
                  <a:srgbClr val="FFFFCC"/>
                </a:solidFill>
                <a:cs typeface="Arial" charset="0"/>
              </a:rPr>
              <a:t>425</a:t>
            </a:r>
            <a:endParaRPr lang="en-US" b="1" dirty="0">
              <a:solidFill>
                <a:srgbClr val="FFFFCC"/>
              </a:solidFill>
              <a:cs typeface="Arial" charset="0"/>
            </a:endParaRPr>
          </a:p>
        </p:txBody>
      </p:sp>
      <p:sp>
        <p:nvSpPr>
          <p:cNvPr id="10250" name="Rectangle 10"/>
          <p:cNvSpPr>
            <a:spLocks noChangeArrowheads="1"/>
          </p:cNvSpPr>
          <p:nvPr/>
        </p:nvSpPr>
        <p:spPr bwMode="auto">
          <a:xfrm>
            <a:off x="2286000" y="228600"/>
            <a:ext cx="4038600" cy="838200"/>
          </a:xfrm>
          <a:prstGeom prst="rect">
            <a:avLst/>
          </a:prstGeom>
          <a:noFill/>
          <a:ln w="9525">
            <a:noFill/>
            <a:miter lim="800000"/>
            <a:headEnd/>
            <a:tailEnd/>
          </a:ln>
          <a:effectLst>
            <a:outerShdw blurRad="63500" dist="107763" dir="2700000" algn="ctr" rotWithShape="0">
              <a:schemeClr val="bg1">
                <a:alpha val="74998"/>
              </a:schemeClr>
            </a:outerShdw>
          </a:effectLst>
        </p:spPr>
        <p:txBody>
          <a:bodyPr lIns="92075" tIns="46038" rIns="92075" bIns="46038"/>
          <a:lstStyle/>
          <a:p>
            <a:pPr marL="342900" indent="-342900" algn="ctr" defTabSz="914400" eaLnBrk="0" hangingPunct="0">
              <a:spcBef>
                <a:spcPct val="20000"/>
              </a:spcBef>
              <a:buClr>
                <a:srgbClr val="FFCC66"/>
              </a:buClr>
              <a:defRPr/>
            </a:pPr>
            <a:r>
              <a:rPr lang="ar-SA" sz="3600" b="1" u="sng" dirty="0">
                <a:solidFill>
                  <a:srgbClr val="FFFFCC"/>
                </a:solidFill>
                <a:latin typeface="Arial"/>
                <a:ea typeface="SimSun" pitchFamily="2" charset="-122"/>
                <a:cs typeface="Arial"/>
              </a:rPr>
              <a:t>الكلمة المفتاحية</a:t>
            </a:r>
            <a:endParaRPr lang="en-US" sz="3600" b="1" u="sng" dirty="0">
              <a:solidFill>
                <a:srgbClr val="FFFFCC"/>
              </a:solidFill>
              <a:latin typeface="Arial"/>
              <a:ea typeface="SimSun" pitchFamily="2" charset="-122"/>
              <a:cs typeface="Arial"/>
            </a:endParaRPr>
          </a:p>
        </p:txBody>
      </p:sp>
      <p:sp>
        <p:nvSpPr>
          <p:cNvPr id="10251" name="Rectangle 11"/>
          <p:cNvSpPr>
            <a:spLocks noChangeArrowheads="1"/>
          </p:cNvSpPr>
          <p:nvPr/>
        </p:nvSpPr>
        <p:spPr bwMode="auto">
          <a:xfrm>
            <a:off x="609600" y="4374184"/>
            <a:ext cx="7848600" cy="2462213"/>
          </a:xfrm>
          <a:prstGeom prst="rect">
            <a:avLst/>
          </a:prstGeom>
          <a:noFill/>
          <a:ln w="9525">
            <a:noFill/>
            <a:miter lim="800000"/>
            <a:headEnd/>
            <a:tailEnd/>
          </a:ln>
          <a:effectLst>
            <a:outerShdw blurRad="63500" dist="107763" dir="2700000" algn="ctr" rotWithShape="0">
              <a:schemeClr val="bg1">
                <a:alpha val="74998"/>
              </a:schemeClr>
            </a:outerShdw>
          </a:effectLst>
        </p:spPr>
        <p:txBody>
          <a:bodyPr lIns="92075" tIns="46038" rIns="92075" bIns="46038"/>
          <a:lstStyle/>
          <a:p>
            <a:pPr marL="342900" indent="-342900" algn="ctr" defTabSz="914400" eaLnBrk="0" hangingPunct="0">
              <a:spcBef>
                <a:spcPct val="20000"/>
              </a:spcBef>
              <a:buClr>
                <a:srgbClr val="FFCC66"/>
              </a:buClr>
              <a:defRPr/>
            </a:pPr>
            <a:r>
              <a:rPr lang="ar-SA" altLang="zh-CN" sz="3600" b="1" u="sng" dirty="0">
                <a:solidFill>
                  <a:srgbClr val="FFFFCC"/>
                </a:solidFill>
                <a:latin typeface="Arial"/>
                <a:ea typeface="SimSun" charset="0"/>
                <a:cs typeface="Arial"/>
              </a:rPr>
              <a:t>ال</a:t>
            </a:r>
            <a:r>
              <a:rPr lang="ar-JO" altLang="zh-CN" sz="3600" b="1" u="sng" dirty="0">
                <a:solidFill>
                  <a:srgbClr val="FFFFCC"/>
                </a:solidFill>
                <a:latin typeface="Arial"/>
                <a:ea typeface="SimSun" charset="0"/>
                <a:cs typeface="Arial"/>
              </a:rPr>
              <a:t>آ</a:t>
            </a:r>
            <a:r>
              <a:rPr lang="ar-SA" altLang="zh-CN" sz="3600" b="1" u="sng" dirty="0">
                <a:solidFill>
                  <a:srgbClr val="FFFFCC"/>
                </a:solidFill>
                <a:latin typeface="Arial"/>
                <a:ea typeface="SimSun" charset="0"/>
                <a:cs typeface="Arial"/>
              </a:rPr>
              <a:t>ية المفتاحية</a:t>
            </a:r>
            <a:endParaRPr lang="en-US" altLang="zh-CN" sz="3600" b="1" dirty="0">
              <a:solidFill>
                <a:srgbClr val="FFFFCC"/>
              </a:solidFill>
              <a:latin typeface="Arial"/>
              <a:ea typeface="SimSun" charset="0"/>
              <a:cs typeface="Arial"/>
            </a:endParaRPr>
          </a:p>
          <a:p>
            <a:pPr marL="342900" indent="-342900" algn="ctr" defTabSz="914400" eaLnBrk="0" hangingPunct="0">
              <a:spcBef>
                <a:spcPct val="20000"/>
              </a:spcBef>
              <a:buClr>
                <a:srgbClr val="FFCC66"/>
              </a:buClr>
              <a:defRPr/>
            </a:pPr>
            <a:r>
              <a:rPr lang="ar-SA" altLang="zh-CN" sz="4800" b="1" dirty="0">
                <a:solidFill>
                  <a:srgbClr val="FFFFCC"/>
                </a:solidFill>
                <a:latin typeface="Arial"/>
                <a:ea typeface="SimSun" charset="0"/>
                <a:cs typeface="Arial"/>
              </a:rPr>
              <a:t>  أَنَا لِحَبِيبِي، وَإِلَيَّ اشْتِيَاقُه</a:t>
            </a:r>
            <a:br>
              <a:rPr lang="ar-SA" altLang="zh-CN" sz="4800" b="1" dirty="0">
                <a:solidFill>
                  <a:srgbClr val="FFFFCC"/>
                </a:solidFill>
                <a:latin typeface="Arial"/>
                <a:ea typeface="SimSun" charset="0"/>
                <a:cs typeface="Arial"/>
              </a:rPr>
            </a:br>
            <a:r>
              <a:rPr lang="ar-SA" altLang="zh-CN" sz="4800" b="1" dirty="0">
                <a:solidFill>
                  <a:srgbClr val="FFFFCC"/>
                </a:solidFill>
                <a:latin typeface="Arial"/>
                <a:ea typeface="SimSun" charset="0"/>
                <a:cs typeface="Arial"/>
              </a:rPr>
              <a:t> ( نش ٧ : ١٠ )</a:t>
            </a:r>
          </a:p>
        </p:txBody>
      </p:sp>
      <p:sp>
        <p:nvSpPr>
          <p:cNvPr id="10252" name="Rectangle 12"/>
          <p:cNvSpPr>
            <a:spLocks noGrp="1" noChangeArrowheads="1"/>
          </p:cNvSpPr>
          <p:nvPr>
            <p:ph type="title"/>
          </p:nvPr>
        </p:nvSpPr>
        <p:spPr>
          <a:xfrm>
            <a:off x="46973" y="-990600"/>
            <a:ext cx="2743200" cy="762000"/>
          </a:xfrm>
          <a:effectLst>
            <a:outerShdw blurRad="63500" dist="107763" dir="2700000" algn="ctr" rotWithShape="0">
              <a:schemeClr val="bg1">
                <a:alpha val="74998"/>
              </a:schemeClr>
            </a:outerShdw>
          </a:effectLst>
        </p:spPr>
        <p:txBody>
          <a:bodyPr/>
          <a:lstStyle/>
          <a:p>
            <a:pPr algn="l">
              <a:defRPr/>
            </a:pPr>
            <a:r>
              <a:rPr lang="en-US" b="1" dirty="0">
                <a:solidFill>
                  <a:schemeClr val="tx1"/>
                </a:solidFill>
                <a:ea typeface="+mj-ea"/>
                <a:cs typeface="+mj-cs"/>
              </a:rPr>
              <a:t>Keys</a:t>
            </a:r>
          </a:p>
        </p:txBody>
      </p:sp>
    </p:spTree>
    <p:extLst>
      <p:ext uri="{BB962C8B-B14F-4D97-AF65-F5344CB8AC3E}">
        <p14:creationId xmlns:p14="http://schemas.microsoft.com/office/powerpoint/2010/main" val="23159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wipe(down)">
                                      <p:cBhvr>
                                        <p:cTn id="7" dur="580">
                                          <p:stCondLst>
                                            <p:cond delay="0"/>
                                          </p:stCondLst>
                                        </p:cTn>
                                        <p:tgtEl>
                                          <p:spTgt spid="10248"/>
                                        </p:tgtEl>
                                      </p:cBhvr>
                                    </p:animEffect>
                                    <p:anim calcmode="lin" valueType="num">
                                      <p:cBhvr>
                                        <p:cTn id="8" dur="1822" tmFilter="0,0; 0.14,0.36; 0.43,0.73; 0.71,0.91; 1.0,1.0">
                                          <p:stCondLst>
                                            <p:cond delay="0"/>
                                          </p:stCondLst>
                                        </p:cTn>
                                        <p:tgtEl>
                                          <p:spTgt spid="102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8"/>
                                        </p:tgtEl>
                                      </p:cBhvr>
                                      <p:to x="100000" y="60000"/>
                                    </p:animScale>
                                    <p:animScale>
                                      <p:cBhvr>
                                        <p:cTn id="14" dur="166" decel="50000">
                                          <p:stCondLst>
                                            <p:cond delay="676"/>
                                          </p:stCondLst>
                                        </p:cTn>
                                        <p:tgtEl>
                                          <p:spTgt spid="10248"/>
                                        </p:tgtEl>
                                      </p:cBhvr>
                                      <p:to x="100000" y="100000"/>
                                    </p:animScale>
                                    <p:animScale>
                                      <p:cBhvr>
                                        <p:cTn id="15" dur="26">
                                          <p:stCondLst>
                                            <p:cond delay="1312"/>
                                          </p:stCondLst>
                                        </p:cTn>
                                        <p:tgtEl>
                                          <p:spTgt spid="10248"/>
                                        </p:tgtEl>
                                      </p:cBhvr>
                                      <p:to x="100000" y="80000"/>
                                    </p:animScale>
                                    <p:animScale>
                                      <p:cBhvr>
                                        <p:cTn id="16" dur="166" decel="50000">
                                          <p:stCondLst>
                                            <p:cond delay="1338"/>
                                          </p:stCondLst>
                                        </p:cTn>
                                        <p:tgtEl>
                                          <p:spTgt spid="10248"/>
                                        </p:tgtEl>
                                      </p:cBhvr>
                                      <p:to x="100000" y="100000"/>
                                    </p:animScale>
                                    <p:animScale>
                                      <p:cBhvr>
                                        <p:cTn id="17" dur="26">
                                          <p:stCondLst>
                                            <p:cond delay="1642"/>
                                          </p:stCondLst>
                                        </p:cTn>
                                        <p:tgtEl>
                                          <p:spTgt spid="10248"/>
                                        </p:tgtEl>
                                      </p:cBhvr>
                                      <p:to x="100000" y="90000"/>
                                    </p:animScale>
                                    <p:animScale>
                                      <p:cBhvr>
                                        <p:cTn id="18" dur="166" decel="50000">
                                          <p:stCondLst>
                                            <p:cond delay="1668"/>
                                          </p:stCondLst>
                                        </p:cTn>
                                        <p:tgtEl>
                                          <p:spTgt spid="10248"/>
                                        </p:tgtEl>
                                      </p:cBhvr>
                                      <p:to x="100000" y="100000"/>
                                    </p:animScale>
                                    <p:animScale>
                                      <p:cBhvr>
                                        <p:cTn id="19" dur="26">
                                          <p:stCondLst>
                                            <p:cond delay="1808"/>
                                          </p:stCondLst>
                                        </p:cTn>
                                        <p:tgtEl>
                                          <p:spTgt spid="10248"/>
                                        </p:tgtEl>
                                      </p:cBhvr>
                                      <p:to x="100000" y="95000"/>
                                    </p:animScale>
                                    <p:animScale>
                                      <p:cBhvr>
                                        <p:cTn id="20" dur="166" decel="50000">
                                          <p:stCondLst>
                                            <p:cond delay="1834"/>
                                          </p:stCondLst>
                                        </p:cTn>
                                        <p:tgtEl>
                                          <p:spTgt spid="102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1473200" y="4838700"/>
            <a:ext cx="7531100" cy="11176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8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
        <p:nvSpPr>
          <p:cNvPr id="900098" name="Rectangle 2"/>
          <p:cNvSpPr>
            <a:spLocks noGrp="1" noChangeArrowheads="1"/>
          </p:cNvSpPr>
          <p:nvPr>
            <p:ph type="ctrTitle"/>
          </p:nvPr>
        </p:nvSpPr>
        <p:spPr>
          <a:xfrm>
            <a:off x="-23813" y="152400"/>
            <a:ext cx="5980113" cy="2197101"/>
          </a:xfrm>
          <a:effectLst>
            <a:outerShdw blurRad="63500" dist="35921" dir="2700000" algn="ctr" rotWithShape="0">
              <a:schemeClr val="tx2">
                <a:alpha val="74998"/>
              </a:schemeClr>
            </a:outerShdw>
          </a:effectLst>
        </p:spPr>
        <p:txBody>
          <a:bodyPr/>
          <a:lstStyle/>
          <a:p>
            <a:pPr>
              <a:defRPr/>
            </a:pPr>
            <a:r>
              <a:rPr lang="ar-SA" sz="11500" b="1" dirty="0">
                <a:effectLst>
                  <a:glow rad="127000">
                    <a:schemeClr val="tx1"/>
                  </a:glow>
                </a:effectLst>
                <a:latin typeface="Arial" charset="0"/>
                <a:ea typeface="ＭＳ Ｐゴシック" charset="0"/>
                <a:cs typeface="+mn-cs"/>
              </a:rPr>
              <a:t>كن مُحب</a:t>
            </a:r>
            <a:r>
              <a:rPr lang="ar-JO" sz="11500" b="1" dirty="0">
                <a:effectLst>
                  <a:glow rad="127000">
                    <a:schemeClr val="tx1"/>
                  </a:glow>
                </a:effectLst>
                <a:latin typeface="Arial" charset="0"/>
                <a:ea typeface="ＭＳ Ｐゴシック" charset="0"/>
                <a:cs typeface="+mn-cs"/>
              </a:rPr>
              <a:t>اً</a:t>
            </a:r>
            <a:endParaRPr lang="en-US" sz="11500" b="1" dirty="0">
              <a:effectLst>
                <a:glow rad="127000">
                  <a:schemeClr val="tx1"/>
                </a:glow>
              </a:effectLst>
              <a:latin typeface="Arial" charset="0"/>
              <a:ea typeface="ＭＳ Ｐゴシック" charset="0"/>
              <a:cs typeface="+mn-cs"/>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rPr>
              <a:t>. د/ ريك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Verdana" charset="0"/>
                <a:ea typeface="ＭＳ Ｐゴシック" charset="0"/>
                <a:cs typeface="Arial"/>
              </a:rPr>
              <a:t>جريفيث</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BibleStudyDownloads.org</a:t>
            </a:r>
          </a:p>
        </p:txBody>
      </p:sp>
    </p:spTree>
    <p:extLst>
      <p:ext uri="{BB962C8B-B14F-4D97-AF65-F5344CB8AC3E}">
        <p14:creationId xmlns:p14="http://schemas.microsoft.com/office/powerpoint/2010/main" val="998136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7" name="Picture 4" descr="Fruitboo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65088"/>
            <a:ext cx="9142412"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980" y="203200"/>
            <a:ext cx="9231920" cy="1384300"/>
          </a:xfrm>
          <a:noFill/>
          <a:ln>
            <a:noFill/>
          </a:ln>
        </p:spPr>
        <p:txBody>
          <a:bodyPr vert="horz" wrap="square" lIns="91440" tIns="45720" rIns="91440" bIns="45720" numCol="1" anchor="ctr" anchorCtr="0" compatLnSpc="1">
            <a:prstTxWarp prst="textNoShape">
              <a:avLst/>
            </a:prstTxWarp>
          </a:bodyPr>
          <a:lstStyle/>
          <a:p>
            <a:pPr algn="ctr" defTabSz="457200" rtl="1"/>
            <a:r>
              <a:rPr lang="ar-SA" b="1" i="0" kern="1200" dirty="0">
                <a:effectLst>
                  <a:glow rad="127000">
                    <a:srgbClr val="000000"/>
                  </a:glow>
                </a:effectLst>
                <a:latin typeface="Arial" charset="0"/>
                <a:ea typeface="ＭＳ Ｐゴシック" charset="0"/>
              </a:rPr>
              <a:t>من الطبيعي أن نشعر بالفضول حيال الحياة الجنسية منذ أقدم العصور</a:t>
            </a:r>
            <a:endParaRPr lang="en-US" b="1" i="0" kern="1200" dirty="0">
              <a:effectLst>
                <a:glow rad="127000">
                  <a:srgbClr val="000000"/>
                </a:glow>
              </a:effectLst>
              <a:latin typeface="Arial" charset="0"/>
              <a:ea typeface="ＭＳ Ｐゴシック" charset="0"/>
            </a:endParaRPr>
          </a:p>
        </p:txBody>
      </p:sp>
      <p:sp>
        <p:nvSpPr>
          <p:cNvPr id="100355" name="Rectangle 3"/>
          <p:cNvSpPr>
            <a:spLocks noGrp="1" noChangeArrowheads="1"/>
          </p:cNvSpPr>
          <p:nvPr>
            <p:ph type="subTitle" idx="1"/>
          </p:nvPr>
        </p:nvSpPr>
        <p:spPr>
          <a:xfrm>
            <a:off x="3152654" y="3994558"/>
            <a:ext cx="5844988" cy="2420470"/>
          </a:xfrm>
          <a:noFill/>
          <a:ln>
            <a:noFill/>
          </a:ln>
        </p:spPr>
        <p:txBody>
          <a:bodyPr vert="horz" wrap="square" lIns="91440" tIns="45720" rIns="91440" bIns="45720" numCol="1" anchor="ctr" anchorCtr="0" compatLnSpc="1">
            <a:prstTxWarp prst="textNoShape">
              <a:avLst/>
            </a:prstTxWarp>
          </a:bodyPr>
          <a:lstStyle/>
          <a:p>
            <a:pPr algn="r" defTabSz="457200" rtl="1">
              <a:spcBef>
                <a:spcPct val="0"/>
              </a:spcBef>
            </a:pPr>
            <a:r>
              <a:rPr lang="ar-SA" sz="4400" b="1" kern="1200" dirty="0">
                <a:solidFill>
                  <a:srgbClr val="FFFFFF"/>
                </a:solidFill>
                <a:effectLst>
                  <a:glow rad="127000">
                    <a:srgbClr val="000000"/>
                  </a:glow>
                </a:effectLst>
                <a:latin typeface="Arial" charset="0"/>
                <a:ea typeface="ＭＳ Ｐゴシック" charset="0"/>
              </a:rPr>
              <a:t>ومع ذلك ، لم تسمح اليهودية التقليدية للرجال بقراءة نشيد </a:t>
            </a:r>
            <a:r>
              <a:rPr lang="ar-SA" sz="4400" b="1" kern="1200" dirty="0" err="1">
                <a:solidFill>
                  <a:srgbClr val="FFFFFF"/>
                </a:solidFill>
                <a:effectLst>
                  <a:glow rad="127000">
                    <a:srgbClr val="000000"/>
                  </a:glow>
                </a:effectLst>
                <a:latin typeface="Arial" charset="0"/>
                <a:ea typeface="ＭＳ Ｐゴシック" charset="0"/>
              </a:rPr>
              <a:t>الأنشاد</a:t>
            </a:r>
            <a:r>
              <a:rPr lang="ar-SA" sz="4400" b="1" kern="1200" dirty="0">
                <a:solidFill>
                  <a:srgbClr val="FFFFFF"/>
                </a:solidFill>
                <a:effectLst>
                  <a:glow rad="127000">
                    <a:srgbClr val="000000"/>
                  </a:glow>
                </a:effectLst>
                <a:latin typeface="Arial" charset="0"/>
                <a:ea typeface="ＭＳ Ｐゴシック" charset="0"/>
              </a:rPr>
              <a:t> حتى سن الثلاثين</a:t>
            </a:r>
          </a:p>
        </p:txBody>
      </p:sp>
    </p:spTree>
    <p:extLst>
      <p:ext uri="{BB962C8B-B14F-4D97-AF65-F5344CB8AC3E}">
        <p14:creationId xmlns:p14="http://schemas.microsoft.com/office/powerpoint/2010/main" val="5883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55"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0" y="2034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title"/>
          </p:nvPr>
        </p:nvSpPr>
        <p:spPr>
          <a:xfrm>
            <a:off x="585216" y="68358"/>
            <a:ext cx="7621762" cy="498475"/>
          </a:xfrm>
        </p:spPr>
        <p:txBody>
          <a:bodyPr lIns="0" tIns="0" rIns="0" bIns="0" anchor="ctr" anchorCtr="1"/>
          <a:lstStyle/>
          <a:p>
            <a:pPr rtl="1">
              <a:defRPr/>
            </a:pPr>
            <a:r>
              <a:rPr lang="ar-SA" b="1" i="0" dirty="0">
                <a:effectLst>
                  <a:glow rad="127000">
                    <a:srgbClr val="000000"/>
                  </a:glow>
                </a:effectLst>
                <a:latin typeface="Arial" charset="0"/>
                <a:ea typeface="ＭＳ Ｐゴシック" charset="0"/>
                <a:cs typeface="+mn-cs"/>
              </a:rPr>
              <a:t>نشــيد </a:t>
            </a:r>
            <a:r>
              <a:rPr lang="ar-SA" b="1" i="0" dirty="0" err="1">
                <a:effectLst>
                  <a:glow rad="127000">
                    <a:srgbClr val="000000"/>
                  </a:glow>
                </a:effectLst>
                <a:latin typeface="Arial" charset="0"/>
                <a:ea typeface="ＭＳ Ｐゴシック" charset="0"/>
                <a:cs typeface="+mn-cs"/>
              </a:rPr>
              <a:t>الأنشـــاد</a:t>
            </a:r>
            <a:endParaRPr lang="en-US" b="1" i="0" dirty="0">
              <a:effectLst>
                <a:glow rad="127000">
                  <a:srgbClr val="000000"/>
                </a:glow>
              </a:effectLst>
              <a:latin typeface="Arial" charset="0"/>
              <a:ea typeface="ＭＳ Ｐゴシック" charset="0"/>
              <a:cs typeface="+mn-cs"/>
            </a:endParaRPr>
          </a:p>
        </p:txBody>
      </p:sp>
      <p:sp>
        <p:nvSpPr>
          <p:cNvPr id="105475" name="Text Box 3"/>
          <p:cNvSpPr txBox="1">
            <a:spLocks noChangeArrowheads="1"/>
          </p:cNvSpPr>
          <p:nvPr/>
        </p:nvSpPr>
        <p:spPr bwMode="auto">
          <a:xfrm>
            <a:off x="8047355" y="42183"/>
            <a:ext cx="115062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٤٢٥</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٢٥</a:t>
            </a:r>
            <a:endPar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endParaRPr>
          </a:p>
        </p:txBody>
      </p:sp>
      <p:grpSp>
        <p:nvGrpSpPr>
          <p:cNvPr id="105476" name="Group 154"/>
          <p:cNvGrpSpPr>
            <a:grpSpLocks/>
          </p:cNvGrpSpPr>
          <p:nvPr/>
        </p:nvGrpSpPr>
        <p:grpSpPr bwMode="auto">
          <a:xfrm>
            <a:off x="-19050" y="610231"/>
            <a:ext cx="9250363" cy="6359525"/>
            <a:chOff x="0" y="432"/>
            <a:chExt cx="5827" cy="3910"/>
          </a:xfrm>
        </p:grpSpPr>
        <p:grpSp>
          <p:nvGrpSpPr>
            <p:cNvPr id="105477" name="Group 61"/>
            <p:cNvGrpSpPr>
              <a:grpSpLocks/>
            </p:cNvGrpSpPr>
            <p:nvPr/>
          </p:nvGrpSpPr>
          <p:grpSpPr bwMode="auto">
            <a:xfrm>
              <a:off x="0" y="432"/>
              <a:ext cx="5806" cy="338"/>
              <a:chOff x="0" y="0"/>
              <a:chExt cx="4731" cy="653"/>
            </a:xfrm>
          </p:grpSpPr>
          <p:sp>
            <p:nvSpPr>
              <p:cNvPr id="105610"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4400" b="1" i="0" u="none" strike="noStrike" kern="1200" cap="none" spc="0" normalizeH="0" baseline="0" noProof="0">
                    <a:ln>
                      <a:noFill/>
                    </a:ln>
                    <a:solidFill>
                      <a:srgbClr val="FFFFCC"/>
                    </a:solidFill>
                    <a:effectLst/>
                    <a:uLnTx/>
                    <a:uFillTx/>
                    <a:latin typeface="Times New Roman"/>
                    <a:ea typeface="SimSun" charset="0"/>
                    <a:cs typeface="+mn-cs"/>
                  </a:rPr>
                  <a:t>حوار الحــب الــزوجــي</a:t>
                </a:r>
                <a:endParaRPr kumimoji="0" lang="en-US" altLang="zh-CN" sz="4400" b="1" i="0" u="none" strike="noStrike" kern="1200" cap="none" spc="0" normalizeH="0" baseline="0" noProof="0" dirty="0">
                  <a:ln>
                    <a:noFill/>
                  </a:ln>
                  <a:solidFill>
                    <a:srgbClr val="FFFFCC"/>
                  </a:solidFill>
                  <a:effectLst/>
                  <a:uLnTx/>
                  <a:uFillTx/>
                  <a:latin typeface="Times New Roman"/>
                  <a:ea typeface="SimSun" charset="0"/>
                  <a:cs typeface="+mn-cs"/>
                </a:endParaRPr>
              </a:p>
            </p:txBody>
          </p:sp>
          <p:sp>
            <p:nvSpPr>
              <p:cNvPr id="105611"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78" name="Group 63"/>
            <p:cNvGrpSpPr>
              <a:grpSpLocks/>
            </p:cNvGrpSpPr>
            <p:nvPr/>
          </p:nvGrpSpPr>
          <p:grpSpPr bwMode="auto">
            <a:xfrm>
              <a:off x="0" y="770"/>
              <a:ext cx="2785" cy="318"/>
              <a:chOff x="0" y="653"/>
              <a:chExt cx="2269" cy="615"/>
            </a:xfrm>
          </p:grpSpPr>
          <p:sp>
            <p:nvSpPr>
              <p:cNvPr id="105608" name="Rectangle 6"/>
              <p:cNvSpPr>
                <a:spLocks noChangeArrowheads="1"/>
              </p:cNvSpPr>
              <p:nvPr/>
            </p:nvSpPr>
            <p:spPr bwMode="auto">
              <a:xfrm>
                <a:off x="142" y="748"/>
                <a:ext cx="2007"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CC"/>
                    </a:solidFill>
                    <a:effectLst/>
                    <a:uLnTx/>
                    <a:uFillTx/>
                    <a:latin typeface="Arial Narrow" charset="0"/>
                    <a:ea typeface="SimSun" charset="0"/>
                    <a:cs typeface="+mn-cs"/>
                  </a:rPr>
                  <a:t>الخطوبة ما قبل الزواج</a:t>
                </a:r>
                <a:endParaRPr kumimoji="0" lang="en-US" altLang="zh-CN" sz="3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609"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79" name="Group 65"/>
            <p:cNvGrpSpPr>
              <a:grpSpLocks/>
            </p:cNvGrpSpPr>
            <p:nvPr/>
          </p:nvGrpSpPr>
          <p:grpSpPr bwMode="auto">
            <a:xfrm>
              <a:off x="2784" y="770"/>
              <a:ext cx="3022" cy="318"/>
              <a:chOff x="2269" y="653"/>
              <a:chExt cx="2462" cy="615"/>
            </a:xfrm>
          </p:grpSpPr>
          <p:sp>
            <p:nvSpPr>
              <p:cNvPr id="105606" name="Rectangle 7"/>
              <p:cNvSpPr>
                <a:spLocks noChangeArrowheads="1"/>
              </p:cNvSpPr>
              <p:nvPr/>
            </p:nvSpPr>
            <p:spPr bwMode="auto">
              <a:xfrm>
                <a:off x="2301" y="653"/>
                <a:ext cx="239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CC"/>
                    </a:solidFill>
                    <a:effectLst/>
                    <a:uLnTx/>
                    <a:uFillTx/>
                    <a:latin typeface="Times New Roman"/>
                    <a:ea typeface="SimSun" charset="0"/>
                    <a:cs typeface="+mn-cs"/>
                  </a:rPr>
                  <a:t>النمو في الزواج</a:t>
                </a:r>
                <a:endParaRPr kumimoji="0" lang="en-US" altLang="zh-CN" sz="3600" b="1" i="0" u="none" strike="noStrike" kern="1200" cap="none" spc="0" normalizeH="0" baseline="0" noProof="0" dirty="0">
                  <a:ln>
                    <a:noFill/>
                  </a:ln>
                  <a:solidFill>
                    <a:srgbClr val="FFFFCC"/>
                  </a:solidFill>
                  <a:effectLst/>
                  <a:uLnTx/>
                  <a:uFillTx/>
                  <a:latin typeface="Times New Roman"/>
                  <a:ea typeface="SimSun" charset="0"/>
                  <a:cs typeface="+mn-cs"/>
                </a:endParaRPr>
              </a:p>
            </p:txBody>
          </p:sp>
          <p:sp>
            <p:nvSpPr>
              <p:cNvPr id="105607"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0" name="Group 67"/>
            <p:cNvGrpSpPr>
              <a:grpSpLocks/>
            </p:cNvGrpSpPr>
            <p:nvPr/>
          </p:nvGrpSpPr>
          <p:grpSpPr bwMode="auto">
            <a:xfrm>
              <a:off x="0" y="1088"/>
              <a:ext cx="2784" cy="319"/>
              <a:chOff x="0" y="1268"/>
              <a:chExt cx="2269" cy="615"/>
            </a:xfrm>
          </p:grpSpPr>
          <p:sp>
            <p:nvSpPr>
              <p:cNvPr id="105604" name="Rectangle 9"/>
              <p:cNvSpPr>
                <a:spLocks noChangeArrowheads="1"/>
              </p:cNvSpPr>
              <p:nvPr/>
            </p:nvSpPr>
            <p:spPr bwMode="auto">
              <a:xfrm>
                <a:off x="32" y="1268"/>
                <a:ext cx="22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3600" b="1" i="0" u="none" strike="noStrike" kern="1200" cap="none" spc="0" normalizeH="0" baseline="0" noProof="0" dirty="0">
                    <a:ln>
                      <a:noFill/>
                    </a:ln>
                    <a:solidFill>
                      <a:srgbClr val="FFFFCC"/>
                    </a:solidFill>
                    <a:effectLst/>
                    <a:uLnTx/>
                    <a:uFillTx/>
                    <a:latin typeface="Arial Narrow" charset="0"/>
                    <a:ea typeface="SimSun" charset="0"/>
                    <a:cs typeface="+mn-cs"/>
                  </a:rPr>
                  <a:t>١:١ - ٥: ١</a:t>
                </a:r>
                <a:endParaRPr kumimoji="0" lang="en-US" altLang="zh-CN" sz="3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605"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1" name="Group 69"/>
            <p:cNvGrpSpPr>
              <a:grpSpLocks/>
            </p:cNvGrpSpPr>
            <p:nvPr/>
          </p:nvGrpSpPr>
          <p:grpSpPr bwMode="auto">
            <a:xfrm>
              <a:off x="2784" y="1088"/>
              <a:ext cx="3022" cy="319"/>
              <a:chOff x="2269" y="1268"/>
              <a:chExt cx="2462" cy="615"/>
            </a:xfrm>
          </p:grpSpPr>
          <p:sp>
            <p:nvSpPr>
              <p:cNvPr id="105602" name="Rectangle 10"/>
              <p:cNvSpPr>
                <a:spLocks noChangeArrowheads="1"/>
              </p:cNvSpPr>
              <p:nvPr/>
            </p:nvSpPr>
            <p:spPr bwMode="auto">
              <a:xfrm>
                <a:off x="2301" y="1268"/>
                <a:ext cx="239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CC"/>
                    </a:solidFill>
                    <a:effectLst/>
                    <a:uLnTx/>
                    <a:uFillTx/>
                    <a:latin typeface="Arial Narrow" charset="0"/>
                    <a:ea typeface="SimSun" charset="0"/>
                    <a:cs typeface="+mn-cs"/>
                  </a:rPr>
                  <a:t> </a:t>
                </a:r>
                <a:r>
                  <a:rPr kumimoji="0" lang="ar-SA" altLang="zh-CN" sz="3600" b="1" i="0" u="none" strike="noStrike" kern="1200" cap="none" spc="0" normalizeH="0" baseline="0" noProof="0" dirty="0">
                    <a:ln>
                      <a:noFill/>
                    </a:ln>
                    <a:solidFill>
                      <a:srgbClr val="FFFFCC"/>
                    </a:solidFill>
                    <a:effectLst/>
                    <a:uLnTx/>
                    <a:uFillTx/>
                    <a:latin typeface="Arial" charset="0"/>
                    <a:ea typeface="ＭＳ Ｐゴシック" charset="0"/>
                    <a:cs typeface="+mn-cs"/>
                  </a:rPr>
                  <a:t>٥: ٢ - ٨: ١٤</a:t>
                </a:r>
                <a:endParaRPr kumimoji="0" lang="en-US" altLang="zh-CN" sz="36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603"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2" name="Group 71"/>
            <p:cNvGrpSpPr>
              <a:grpSpLocks/>
            </p:cNvGrpSpPr>
            <p:nvPr/>
          </p:nvGrpSpPr>
          <p:grpSpPr bwMode="auto">
            <a:xfrm>
              <a:off x="0" y="1407"/>
              <a:ext cx="2784" cy="318"/>
              <a:chOff x="0" y="1883"/>
              <a:chExt cx="2269" cy="615"/>
            </a:xfrm>
          </p:grpSpPr>
          <p:sp>
            <p:nvSpPr>
              <p:cNvPr id="105600" name="Rectangle 12"/>
              <p:cNvSpPr>
                <a:spLocks noChangeArrowheads="1"/>
              </p:cNvSpPr>
              <p:nvPr/>
            </p:nvSpPr>
            <p:spPr bwMode="auto">
              <a:xfrm>
                <a:off x="32" y="1883"/>
                <a:ext cx="220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CC"/>
                    </a:solidFill>
                    <a:effectLst/>
                    <a:uLnTx/>
                    <a:uFillTx/>
                    <a:latin typeface="Arial" charset="0"/>
                    <a:ea typeface="ＭＳ Ｐゴシック" charset="0"/>
                    <a:cs typeface="+mn-cs"/>
                  </a:rPr>
                  <a:t>بداية الحب</a:t>
                </a:r>
                <a:endParaRPr kumimoji="0" lang="en-US" altLang="zh-CN" sz="36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601"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3" name="Group 73"/>
            <p:cNvGrpSpPr>
              <a:grpSpLocks/>
            </p:cNvGrpSpPr>
            <p:nvPr/>
          </p:nvGrpSpPr>
          <p:grpSpPr bwMode="auto">
            <a:xfrm>
              <a:off x="2784" y="1407"/>
              <a:ext cx="3022" cy="318"/>
              <a:chOff x="2269" y="1883"/>
              <a:chExt cx="2462" cy="615"/>
            </a:xfrm>
          </p:grpSpPr>
          <p:sp>
            <p:nvSpPr>
              <p:cNvPr id="105598" name="Rectangle 13"/>
              <p:cNvSpPr>
                <a:spLocks noChangeArrowheads="1"/>
              </p:cNvSpPr>
              <p:nvPr/>
            </p:nvSpPr>
            <p:spPr bwMode="auto">
              <a:xfrm>
                <a:off x="2301" y="1883"/>
                <a:ext cx="239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err="1">
                    <a:ln>
                      <a:noFill/>
                    </a:ln>
                    <a:solidFill>
                      <a:srgbClr val="FFFFCC"/>
                    </a:solidFill>
                    <a:effectLst/>
                    <a:uLnTx/>
                    <a:uFillTx/>
                    <a:latin typeface="Arial Narrow" charset="0"/>
                    <a:ea typeface="SimSun" charset="0"/>
                    <a:cs typeface="+mn-cs"/>
                  </a:rPr>
                  <a:t>إتساع</a:t>
                </a:r>
                <a:r>
                  <a:rPr kumimoji="0" lang="ar-SA" altLang="zh-CN" sz="3600" b="1" i="0" u="none" strike="noStrike" kern="1200" cap="none" spc="0" normalizeH="0" baseline="0" noProof="0" dirty="0">
                    <a:ln>
                      <a:noFill/>
                    </a:ln>
                    <a:solidFill>
                      <a:srgbClr val="FFFFCC"/>
                    </a:solidFill>
                    <a:effectLst/>
                    <a:uLnTx/>
                    <a:uFillTx/>
                    <a:latin typeface="Arial Narrow" charset="0"/>
                    <a:ea typeface="SimSun" charset="0"/>
                    <a:cs typeface="+mn-cs"/>
                  </a:rPr>
                  <a:t> الحب</a:t>
                </a:r>
                <a:endParaRPr kumimoji="0" lang="en-US" altLang="zh-CN" sz="3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99"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4" name="Group 75"/>
            <p:cNvGrpSpPr>
              <a:grpSpLocks/>
            </p:cNvGrpSpPr>
            <p:nvPr/>
          </p:nvGrpSpPr>
          <p:grpSpPr bwMode="auto">
            <a:xfrm>
              <a:off x="0" y="1725"/>
              <a:ext cx="2784" cy="373"/>
              <a:chOff x="0" y="2498"/>
              <a:chExt cx="2269" cy="721"/>
            </a:xfrm>
          </p:grpSpPr>
          <p:sp>
            <p:nvSpPr>
              <p:cNvPr id="105596" name="Rectangle 15"/>
              <p:cNvSpPr>
                <a:spLocks noChangeArrowheads="1"/>
              </p:cNvSpPr>
              <p:nvPr/>
            </p:nvSpPr>
            <p:spPr bwMode="auto">
              <a:xfrm>
                <a:off x="32" y="2602"/>
                <a:ext cx="2205" cy="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حب أناني</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srgbClr val="FFFFCC"/>
                    </a:solidFill>
                    <a:effectLst/>
                    <a:uLnTx/>
                    <a:uFillTx/>
                    <a:latin typeface="Arial" charset="0"/>
                    <a:ea typeface="ＭＳ Ｐゴシック" charset="0"/>
                    <a:cs typeface="+mn-cs"/>
                  </a:rPr>
                  <a:t>حَبِيبِي لِي وَأَنَا لَهُ ( ٢: ١٦ </a:t>
                </a:r>
                <a:r>
                  <a:rPr kumimoji="0" lang="ar-SA" sz="1800" b="0" i="0" u="none" strike="noStrike" kern="1200" cap="none" spc="0" normalizeH="0" baseline="0" noProof="0" dirty="0" err="1">
                    <a:ln>
                      <a:noFill/>
                    </a:ln>
                    <a:solidFill>
                      <a:srgbClr val="FFFFCC"/>
                    </a:solidFill>
                    <a:effectLst/>
                    <a:uLnTx/>
                    <a:uFillTx/>
                    <a:latin typeface="Arial" charset="0"/>
                    <a:ea typeface="ＭＳ Ｐゴシック" charset="0"/>
                    <a:cs typeface="+mn-cs"/>
                  </a:rPr>
                  <a:t>أ</a:t>
                </a:r>
                <a:r>
                  <a:rPr kumimoji="0" lang="ar-SA" sz="1800" b="0" i="0" u="none" strike="noStrike" kern="1200" cap="none" spc="0" normalizeH="0" baseline="0" noProof="0" dirty="0">
                    <a:ln>
                      <a:noFill/>
                    </a:ln>
                    <a:solidFill>
                      <a:srgbClr val="FFFFCC"/>
                    </a:solidFill>
                    <a:effectLst/>
                    <a:uLnTx/>
                    <a:uFillTx/>
                    <a:latin typeface="Arial" charset="0"/>
                    <a:ea typeface="ＭＳ Ｐゴシック" charset="0"/>
                    <a:cs typeface="+mn-cs"/>
                  </a:rPr>
                  <a:t> </a:t>
                </a:r>
                <a:r>
                  <a:rPr kumimoji="0" lang="ar-SA" sz="1800" b="1" i="0" u="none" strike="noStrike" kern="1200" cap="none" spc="0" normalizeH="0" baseline="0" noProof="0" dirty="0">
                    <a:ln>
                      <a:noFill/>
                    </a:ln>
                    <a:solidFill>
                      <a:srgbClr val="FFFFCC"/>
                    </a:solidFill>
                    <a:effectLst/>
                    <a:uLnTx/>
                    <a:uFillTx/>
                    <a:latin typeface="Arial" charset="0"/>
                    <a:ea typeface="ＭＳ Ｐゴシック" charset="0"/>
                    <a:cs typeface="+mn-cs"/>
                  </a:rPr>
                  <a:t>)</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97"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5" name="Group 77"/>
            <p:cNvGrpSpPr>
              <a:grpSpLocks/>
            </p:cNvGrpSpPr>
            <p:nvPr/>
          </p:nvGrpSpPr>
          <p:grpSpPr bwMode="auto">
            <a:xfrm>
              <a:off x="2784" y="1725"/>
              <a:ext cx="3022" cy="373"/>
              <a:chOff x="2269" y="2498"/>
              <a:chExt cx="2462" cy="721"/>
            </a:xfrm>
          </p:grpSpPr>
          <p:sp>
            <p:nvSpPr>
              <p:cNvPr id="105594" name="Rectangle 16"/>
              <p:cNvSpPr>
                <a:spLocks noChangeArrowheads="1"/>
              </p:cNvSpPr>
              <p:nvPr/>
            </p:nvSpPr>
            <p:spPr bwMode="auto">
              <a:xfrm>
                <a:off x="2301" y="2498"/>
                <a:ext cx="239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rPr>
                  <a:t>حب غير أناني</a:t>
                </a:r>
                <a:endParaRPr kumimoji="0" lang="en-US"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dirty="0">
                    <a:ln>
                      <a:noFill/>
                    </a:ln>
                    <a:solidFill>
                      <a:srgbClr val="FFFFCC"/>
                    </a:solidFill>
                    <a:effectLst/>
                    <a:uLnTx/>
                    <a:uFillTx/>
                    <a:latin typeface="Arial" charset="0"/>
                    <a:ea typeface="ＭＳ Ｐゴシック" charset="0"/>
                    <a:cs typeface="+mn-cs"/>
                  </a:rPr>
                  <a:t>أَنَا لِحَبِيبِي وَحَبِيبِي لِي ( ٣: ١٦ </a:t>
                </a:r>
                <a:r>
                  <a:rPr kumimoji="0" lang="ar-SA" sz="1800" b="0" i="0" u="none" strike="noStrike" kern="1200" cap="none" spc="0" normalizeH="0" baseline="0" noProof="0" dirty="0" err="1">
                    <a:ln>
                      <a:noFill/>
                    </a:ln>
                    <a:solidFill>
                      <a:srgbClr val="FFFFCC"/>
                    </a:solidFill>
                    <a:effectLst/>
                    <a:uLnTx/>
                    <a:uFillTx/>
                    <a:latin typeface="Arial" charset="0"/>
                    <a:ea typeface="ＭＳ Ｐゴシック" charset="0"/>
                    <a:cs typeface="+mn-cs"/>
                  </a:rPr>
                  <a:t>أ</a:t>
                </a:r>
                <a:r>
                  <a:rPr kumimoji="0" lang="ar-SA" sz="1800" b="0" i="0" u="none" strike="noStrike" kern="1200" cap="none" spc="0" normalizeH="0" baseline="0" noProof="0" dirty="0">
                    <a:ln>
                      <a:noFill/>
                    </a:ln>
                    <a:solidFill>
                      <a:srgbClr val="FFFFCC"/>
                    </a:solidFill>
                    <a:effectLst/>
                    <a:uLnTx/>
                    <a:uFillTx/>
                    <a:latin typeface="Arial" charset="0"/>
                    <a:ea typeface="ＭＳ Ｐゴシック" charset="0"/>
                    <a:cs typeface="+mn-cs"/>
                  </a:rPr>
                  <a:t> )</a:t>
                </a:r>
                <a:endParaRPr kumimoji="0" lang="en-US" altLang="zh-CN" sz="1800" b="0"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95"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6" name="Group 79"/>
            <p:cNvGrpSpPr>
              <a:grpSpLocks/>
            </p:cNvGrpSpPr>
            <p:nvPr/>
          </p:nvGrpSpPr>
          <p:grpSpPr bwMode="auto">
            <a:xfrm>
              <a:off x="0" y="2098"/>
              <a:ext cx="1306" cy="318"/>
              <a:chOff x="0" y="3219"/>
              <a:chExt cx="1064" cy="615"/>
            </a:xfrm>
          </p:grpSpPr>
          <p:sp>
            <p:nvSpPr>
              <p:cNvPr id="105592" name="Rectangle 18"/>
              <p:cNvSpPr>
                <a:spLocks noChangeArrowheads="1"/>
              </p:cNvSpPr>
              <p:nvPr/>
            </p:nvSpPr>
            <p:spPr bwMode="auto">
              <a:xfrm>
                <a:off x="32" y="3219"/>
                <a:ext cx="100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أعزب</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93"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7" name="Group 81"/>
            <p:cNvGrpSpPr>
              <a:grpSpLocks/>
            </p:cNvGrpSpPr>
            <p:nvPr/>
          </p:nvGrpSpPr>
          <p:grpSpPr bwMode="auto">
            <a:xfrm>
              <a:off x="1306" y="2098"/>
              <a:ext cx="4500" cy="318"/>
              <a:chOff x="1064" y="3219"/>
              <a:chExt cx="3667" cy="615"/>
            </a:xfrm>
          </p:grpSpPr>
          <p:sp>
            <p:nvSpPr>
              <p:cNvPr id="105590" name="Rectangle 19"/>
              <p:cNvSpPr>
                <a:spLocks noChangeArrowheads="1"/>
              </p:cNvSpPr>
              <p:nvPr/>
            </p:nvSpPr>
            <p:spPr bwMode="auto">
              <a:xfrm>
                <a:off x="1096" y="3219"/>
                <a:ext cx="3603"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مـتـــزوج</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91"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8" name="Group 83"/>
            <p:cNvGrpSpPr>
              <a:grpSpLocks/>
            </p:cNvGrpSpPr>
            <p:nvPr/>
          </p:nvGrpSpPr>
          <p:grpSpPr bwMode="auto">
            <a:xfrm>
              <a:off x="0" y="2416"/>
              <a:ext cx="1306" cy="319"/>
              <a:chOff x="0" y="3834"/>
              <a:chExt cx="1064" cy="615"/>
            </a:xfrm>
          </p:grpSpPr>
          <p:sp>
            <p:nvSpPr>
              <p:cNvPr id="105588" name="Rectangle 21"/>
              <p:cNvSpPr>
                <a:spLocks noChangeArrowheads="1"/>
              </p:cNvSpPr>
              <p:nvPr/>
            </p:nvSpPr>
            <p:spPr bwMode="auto">
              <a:xfrm>
                <a:off x="32" y="3834"/>
                <a:ext cx="100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حب </a:t>
                </a:r>
                <a:r>
                  <a:rPr kumimoji="0" lang="ar-JO"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طفولي</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89"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89" name="Group 85"/>
            <p:cNvGrpSpPr>
              <a:grpSpLocks/>
            </p:cNvGrpSpPr>
            <p:nvPr/>
          </p:nvGrpSpPr>
          <p:grpSpPr bwMode="auto">
            <a:xfrm>
              <a:off x="1306" y="2416"/>
              <a:ext cx="1292" cy="319"/>
              <a:chOff x="1064" y="3834"/>
              <a:chExt cx="1053" cy="615"/>
            </a:xfrm>
          </p:grpSpPr>
          <p:sp>
            <p:nvSpPr>
              <p:cNvPr id="105586" name="Rectangle 22"/>
              <p:cNvSpPr>
                <a:spLocks noChangeArrowheads="1"/>
              </p:cNvSpPr>
              <p:nvPr/>
            </p:nvSpPr>
            <p:spPr bwMode="auto">
              <a:xfrm>
                <a:off x="1096" y="3834"/>
                <a:ext cx="98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حب غير مختبر</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87"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0" name="Group 87"/>
            <p:cNvGrpSpPr>
              <a:grpSpLocks/>
            </p:cNvGrpSpPr>
            <p:nvPr/>
          </p:nvGrpSpPr>
          <p:grpSpPr bwMode="auto">
            <a:xfrm>
              <a:off x="2598" y="2416"/>
              <a:ext cx="1760" cy="319"/>
              <a:chOff x="2117" y="3834"/>
              <a:chExt cx="1434" cy="615"/>
            </a:xfrm>
          </p:grpSpPr>
          <p:sp>
            <p:nvSpPr>
              <p:cNvPr id="105584" name="Rectangle 23"/>
              <p:cNvSpPr>
                <a:spLocks noChangeArrowheads="1"/>
              </p:cNvSpPr>
              <p:nvPr/>
            </p:nvSpPr>
            <p:spPr bwMode="auto">
              <a:xfrm>
                <a:off x="2149" y="3834"/>
                <a:ext cx="137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حب مختبر وصحيح</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85"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1" name="Group 89"/>
            <p:cNvGrpSpPr>
              <a:grpSpLocks/>
            </p:cNvGrpSpPr>
            <p:nvPr/>
          </p:nvGrpSpPr>
          <p:grpSpPr bwMode="auto">
            <a:xfrm>
              <a:off x="4358" y="2416"/>
              <a:ext cx="1448" cy="319"/>
              <a:chOff x="3551" y="3834"/>
              <a:chExt cx="1180" cy="615"/>
            </a:xfrm>
          </p:grpSpPr>
          <p:sp>
            <p:nvSpPr>
              <p:cNvPr id="105582" name="Rectangle 24"/>
              <p:cNvSpPr>
                <a:spLocks noChangeArrowheads="1"/>
              </p:cNvSpPr>
              <p:nvPr/>
            </p:nvSpPr>
            <p:spPr bwMode="auto">
              <a:xfrm>
                <a:off x="3583" y="3834"/>
                <a:ext cx="11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err="1">
                    <a:ln>
                      <a:noFill/>
                    </a:ln>
                    <a:solidFill>
                      <a:srgbClr val="FFFFCC"/>
                    </a:solidFill>
                    <a:effectLst/>
                    <a:uLnTx/>
                    <a:uFillTx/>
                    <a:latin typeface="Arial Narrow" charset="0"/>
                    <a:ea typeface="SimSun" charset="0"/>
                    <a:cs typeface="+mn-cs"/>
                  </a:rPr>
                  <a:t>أسترجاع</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 الحب</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83"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2" name="Group 91"/>
            <p:cNvGrpSpPr>
              <a:grpSpLocks/>
            </p:cNvGrpSpPr>
            <p:nvPr/>
          </p:nvGrpSpPr>
          <p:grpSpPr bwMode="auto">
            <a:xfrm>
              <a:off x="0" y="2736"/>
              <a:ext cx="1306" cy="373"/>
              <a:chOff x="0" y="4449"/>
              <a:chExt cx="1064" cy="721"/>
            </a:xfrm>
          </p:grpSpPr>
          <p:sp>
            <p:nvSpPr>
              <p:cNvPr id="105580" name="Rectangle 26"/>
              <p:cNvSpPr>
                <a:spLocks noChangeArrowheads="1"/>
              </p:cNvSpPr>
              <p:nvPr/>
            </p:nvSpPr>
            <p:spPr bwMode="auto">
              <a:xfrm>
                <a:off x="32" y="4449"/>
                <a:ext cx="1000"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تودد</a:t>
                </a:r>
                <a:b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b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١:١</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 ٣: ٥</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81"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3" name="Group 93"/>
            <p:cNvGrpSpPr>
              <a:grpSpLocks/>
            </p:cNvGrpSpPr>
            <p:nvPr/>
          </p:nvGrpSpPr>
          <p:grpSpPr bwMode="auto">
            <a:xfrm>
              <a:off x="1306" y="2736"/>
              <a:ext cx="1292" cy="373"/>
              <a:chOff x="1064" y="4449"/>
              <a:chExt cx="1053" cy="721"/>
            </a:xfrm>
          </p:grpSpPr>
          <p:sp>
            <p:nvSpPr>
              <p:cNvPr id="105578" name="Rectangle 27"/>
              <p:cNvSpPr>
                <a:spLocks noChangeArrowheads="1"/>
              </p:cNvSpPr>
              <p:nvPr/>
            </p:nvSpPr>
            <p:spPr bwMode="auto">
              <a:xfrm>
                <a:off x="1096" y="4449"/>
                <a:ext cx="98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زواج</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rPr>
                  <a:t>٣: ٦ – ٥: ١</a:t>
                </a:r>
                <a:endParaRPr kumimoji="0" lang="en-US"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579"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4" name="Group 95"/>
            <p:cNvGrpSpPr>
              <a:grpSpLocks/>
            </p:cNvGrpSpPr>
            <p:nvPr/>
          </p:nvGrpSpPr>
          <p:grpSpPr bwMode="auto">
            <a:xfrm>
              <a:off x="2598" y="2736"/>
              <a:ext cx="1760" cy="373"/>
              <a:chOff x="2117" y="4449"/>
              <a:chExt cx="1434" cy="721"/>
            </a:xfrm>
          </p:grpSpPr>
          <p:sp>
            <p:nvSpPr>
              <p:cNvPr id="105576" name="Rectangle 28"/>
              <p:cNvSpPr>
                <a:spLocks noChangeArrowheads="1"/>
              </p:cNvSpPr>
              <p:nvPr/>
            </p:nvSpPr>
            <p:spPr bwMode="auto">
              <a:xfrm>
                <a:off x="2149" y="4449"/>
                <a:ext cx="1342" cy="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نمو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Narrow" charset="0"/>
                    <a:ea typeface="SimSun" charset="0"/>
                    <a:cs typeface="+mn-cs"/>
                  </a:rPr>
                  <a:t>٥: ٢- ٨: ٤</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77"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5" name="Group 97"/>
            <p:cNvGrpSpPr>
              <a:grpSpLocks/>
            </p:cNvGrpSpPr>
            <p:nvPr/>
          </p:nvGrpSpPr>
          <p:grpSpPr bwMode="auto">
            <a:xfrm>
              <a:off x="4358" y="2736"/>
              <a:ext cx="1448" cy="373"/>
              <a:chOff x="3551" y="4449"/>
              <a:chExt cx="1180" cy="721"/>
            </a:xfrm>
          </p:grpSpPr>
          <p:sp>
            <p:nvSpPr>
              <p:cNvPr id="105574" name="Rectangle 29"/>
              <p:cNvSpPr>
                <a:spLocks noChangeArrowheads="1"/>
              </p:cNvSpPr>
              <p:nvPr/>
            </p:nvSpPr>
            <p:spPr bwMode="auto">
              <a:xfrm>
                <a:off x="3583" y="4449"/>
                <a:ext cx="1120" cy="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2800" b="1" i="0" u="none" strike="noStrike" kern="1200" cap="none" spc="0" normalizeH="0" baseline="0" noProof="0" dirty="0" err="1">
                    <a:ln>
                      <a:noFill/>
                    </a:ln>
                    <a:solidFill>
                      <a:srgbClr val="FFFFCC"/>
                    </a:solidFill>
                    <a:effectLst/>
                    <a:uLnTx/>
                    <a:uFillTx/>
                    <a:latin typeface="Arial" charset="0"/>
                    <a:ea typeface="ＭＳ Ｐゴシック" charset="0"/>
                    <a:cs typeface="+mn-cs"/>
                  </a:rPr>
                  <a:t>أسترجاع</a:t>
                </a:r>
                <a:endParaRPr kumimoji="0" lang="en-US"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rPr>
                  <a:t>٨: ٥ - ١٤</a:t>
                </a:r>
                <a:endParaRPr kumimoji="0" lang="en-US" altLang="zh-CN" sz="28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575"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6" name="Group 99"/>
            <p:cNvGrpSpPr>
              <a:grpSpLocks/>
            </p:cNvGrpSpPr>
            <p:nvPr/>
          </p:nvGrpSpPr>
          <p:grpSpPr bwMode="auto">
            <a:xfrm>
              <a:off x="0" y="3108"/>
              <a:ext cx="619" cy="386"/>
              <a:chOff x="0" y="5170"/>
              <a:chExt cx="504" cy="747"/>
            </a:xfrm>
          </p:grpSpPr>
          <p:sp>
            <p:nvSpPr>
              <p:cNvPr id="105572" name="Rectangle 31"/>
              <p:cNvSpPr>
                <a:spLocks noChangeArrowheads="1"/>
              </p:cNvSpPr>
              <p:nvPr/>
            </p:nvSpPr>
            <p:spPr bwMode="auto">
              <a:xfrm>
                <a:off x="32" y="5170"/>
                <a:ext cx="472"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charset="0"/>
                    <a:ea typeface="ＭＳ Ｐゴシック" charset="0"/>
                    <a:cs typeface="+mn-cs"/>
                  </a:rPr>
                  <a:t>شوق</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charset="0"/>
                    <a:ea typeface="ＭＳ Ｐゴシック" charset="0"/>
                    <a:cs typeface="+mn-cs"/>
                  </a:rPr>
                  <a:t>١: ١- ١١</a:t>
                </a:r>
              </a:p>
            </p:txBody>
          </p:sp>
          <p:sp>
            <p:nvSpPr>
              <p:cNvPr id="105573"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7" name="Group 101"/>
            <p:cNvGrpSpPr>
              <a:grpSpLocks/>
            </p:cNvGrpSpPr>
            <p:nvPr/>
          </p:nvGrpSpPr>
          <p:grpSpPr bwMode="auto">
            <a:xfrm>
              <a:off x="609" y="3108"/>
              <a:ext cx="715" cy="386"/>
              <a:chOff x="496" y="5170"/>
              <a:chExt cx="583" cy="747"/>
            </a:xfrm>
          </p:grpSpPr>
          <p:sp>
            <p:nvSpPr>
              <p:cNvPr id="105570" name="Rectangle 32"/>
              <p:cNvSpPr>
                <a:spLocks noChangeArrowheads="1"/>
              </p:cNvSpPr>
              <p:nvPr/>
            </p:nvSpPr>
            <p:spPr bwMode="auto">
              <a:xfrm>
                <a:off x="528" y="5170"/>
                <a:ext cx="551"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تكثيف</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charset="0"/>
                    <a:ea typeface="ＭＳ Ｐゴシック" charset="0"/>
                    <a:cs typeface="+mn-cs"/>
                  </a:rPr>
                  <a:t>١: ١٢ – ٣: ٥</a:t>
                </a:r>
                <a:endParaRPr kumimoji="0" lang="en-US" altLang="zh-CN" sz="16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571"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8" name="Group 103"/>
            <p:cNvGrpSpPr>
              <a:grpSpLocks/>
            </p:cNvGrpSpPr>
            <p:nvPr/>
          </p:nvGrpSpPr>
          <p:grpSpPr bwMode="auto">
            <a:xfrm>
              <a:off x="1306" y="3108"/>
              <a:ext cx="563" cy="386"/>
              <a:chOff x="1064" y="5170"/>
              <a:chExt cx="459" cy="747"/>
            </a:xfrm>
          </p:grpSpPr>
          <p:sp>
            <p:nvSpPr>
              <p:cNvPr id="105568" name="Rectangle 33"/>
              <p:cNvSpPr>
                <a:spLocks noChangeArrowheads="1"/>
              </p:cNvSpPr>
              <p:nvPr/>
            </p:nvSpPr>
            <p:spPr bwMode="auto">
              <a:xfrm>
                <a:off x="1096" y="5170"/>
                <a:ext cx="427"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مسيرة</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٣: ٦-</a:t>
                </a: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١١</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69"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499" name="Group 105"/>
            <p:cNvGrpSpPr>
              <a:grpSpLocks/>
            </p:cNvGrpSpPr>
            <p:nvPr/>
          </p:nvGrpSpPr>
          <p:grpSpPr bwMode="auto">
            <a:xfrm>
              <a:off x="1864" y="3108"/>
              <a:ext cx="756" cy="386"/>
              <a:chOff x="1519" y="5170"/>
              <a:chExt cx="616" cy="747"/>
            </a:xfrm>
          </p:grpSpPr>
          <p:sp>
            <p:nvSpPr>
              <p:cNvPr id="105566" name="Rectangle 34"/>
              <p:cNvSpPr>
                <a:spLocks noChangeArrowheads="1"/>
              </p:cNvSpPr>
              <p:nvPr/>
            </p:nvSpPr>
            <p:spPr bwMode="auto">
              <a:xfrm>
                <a:off x="1551" y="5170"/>
                <a:ext cx="584"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err="1">
                    <a:ln>
                      <a:noFill/>
                    </a:ln>
                    <a:solidFill>
                      <a:srgbClr val="FFFFCC"/>
                    </a:solidFill>
                    <a:effectLst/>
                    <a:uLnTx/>
                    <a:uFillTx/>
                    <a:latin typeface="Arial Narrow" charset="0"/>
                    <a:ea typeface="SimSun" charset="0"/>
                    <a:cs typeface="+mn-cs"/>
                  </a:rPr>
                  <a:t>إكتمال</a:t>
                </a:r>
                <a:endPar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٤: ١ – ٥: ١</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67"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0" name="Group 107"/>
            <p:cNvGrpSpPr>
              <a:grpSpLocks/>
            </p:cNvGrpSpPr>
            <p:nvPr/>
          </p:nvGrpSpPr>
          <p:grpSpPr bwMode="auto">
            <a:xfrm>
              <a:off x="2598" y="3108"/>
              <a:ext cx="1073" cy="386"/>
              <a:chOff x="2117" y="5170"/>
              <a:chExt cx="875" cy="747"/>
            </a:xfrm>
          </p:grpSpPr>
          <p:sp>
            <p:nvSpPr>
              <p:cNvPr id="105564" name="Rectangle 35"/>
              <p:cNvSpPr>
                <a:spLocks noChangeArrowheads="1"/>
              </p:cNvSpPr>
              <p:nvPr/>
            </p:nvSpPr>
            <p:spPr bwMode="auto">
              <a:xfrm>
                <a:off x="2149" y="5170"/>
                <a:ext cx="843"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صراعات</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٥: ٢ – ٦: ١٣</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65"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1" name="Group 109"/>
            <p:cNvGrpSpPr>
              <a:grpSpLocks/>
            </p:cNvGrpSpPr>
            <p:nvPr/>
          </p:nvGrpSpPr>
          <p:grpSpPr bwMode="auto">
            <a:xfrm>
              <a:off x="3621" y="3108"/>
              <a:ext cx="758" cy="386"/>
              <a:chOff x="2952" y="5170"/>
              <a:chExt cx="617" cy="747"/>
            </a:xfrm>
          </p:grpSpPr>
          <p:sp>
            <p:nvSpPr>
              <p:cNvPr id="105562" name="Rectangle 36"/>
              <p:cNvSpPr>
                <a:spLocks noChangeArrowheads="1"/>
              </p:cNvSpPr>
              <p:nvPr/>
            </p:nvSpPr>
            <p:spPr bwMode="auto">
              <a:xfrm>
                <a:off x="2984" y="5170"/>
                <a:ext cx="58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تسبيح </a:t>
                </a:r>
                <a:r>
                  <a:rPr kumimoji="0" lang="ar-SA" altLang="zh-CN" sz="1600" b="1" i="0" u="none" strike="noStrike" kern="1200" cap="none" spc="0" normalizeH="0" baseline="0" noProof="0" dirty="0" err="1">
                    <a:ln>
                      <a:noFill/>
                    </a:ln>
                    <a:solidFill>
                      <a:srgbClr val="FFFFCC"/>
                    </a:solidFill>
                    <a:effectLst/>
                    <a:uLnTx/>
                    <a:uFillTx/>
                    <a:latin typeface="Arial Narrow" charset="0"/>
                    <a:ea typeface="SimSun" charset="0"/>
                    <a:cs typeface="+mn-cs"/>
                  </a:rPr>
                  <a:t>وأستجابة</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٧:١- ٨:</a:t>
                </a: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٤</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63"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2" name="Group 111"/>
            <p:cNvGrpSpPr>
              <a:grpSpLocks/>
            </p:cNvGrpSpPr>
            <p:nvPr/>
          </p:nvGrpSpPr>
          <p:grpSpPr bwMode="auto">
            <a:xfrm>
              <a:off x="4356" y="3108"/>
              <a:ext cx="719" cy="386"/>
              <a:chOff x="3551" y="5170"/>
              <a:chExt cx="587" cy="747"/>
            </a:xfrm>
          </p:grpSpPr>
          <p:sp>
            <p:nvSpPr>
              <p:cNvPr id="105560" name="Rectangle 37"/>
              <p:cNvSpPr>
                <a:spLocks noChangeArrowheads="1"/>
              </p:cNvSpPr>
              <p:nvPr/>
            </p:nvSpPr>
            <p:spPr bwMode="auto">
              <a:xfrm>
                <a:off x="3583" y="5170"/>
                <a:ext cx="55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قوة الحب</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charset="0"/>
                    <a:ea typeface="ＭＳ Ｐゴシック" charset="0"/>
                    <a:cs typeface="+mn-cs"/>
                  </a:rPr>
                  <a:t>٨: ٥- ٧</a:t>
                </a:r>
                <a:endParaRPr kumimoji="0" lang="en-US" altLang="zh-CN" sz="1600" b="1" i="0" u="none" strike="noStrike" kern="1200" cap="none" spc="0" normalizeH="0" baseline="0" noProof="0" dirty="0">
                  <a:ln>
                    <a:noFill/>
                  </a:ln>
                  <a:solidFill>
                    <a:srgbClr val="FFFFCC"/>
                  </a:solidFill>
                  <a:effectLst/>
                  <a:uLnTx/>
                  <a:uFillTx/>
                  <a:latin typeface="Arial" charset="0"/>
                  <a:ea typeface="ＭＳ Ｐゴシック" charset="0"/>
                  <a:cs typeface="+mn-cs"/>
                </a:endParaRPr>
              </a:p>
            </p:txBody>
          </p:sp>
          <p:sp>
            <p:nvSpPr>
              <p:cNvPr id="105561"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3" name="Group 113"/>
            <p:cNvGrpSpPr>
              <a:grpSpLocks/>
            </p:cNvGrpSpPr>
            <p:nvPr/>
          </p:nvGrpSpPr>
          <p:grpSpPr bwMode="auto">
            <a:xfrm>
              <a:off x="5059" y="3106"/>
              <a:ext cx="747" cy="409"/>
              <a:chOff x="4123" y="5170"/>
              <a:chExt cx="608" cy="792"/>
            </a:xfrm>
          </p:grpSpPr>
          <p:sp>
            <p:nvSpPr>
              <p:cNvPr id="105558" name="Rectangle 38"/>
              <p:cNvSpPr>
                <a:spLocks noChangeArrowheads="1"/>
              </p:cNvSpPr>
              <p:nvPr/>
            </p:nvSpPr>
            <p:spPr bwMode="auto">
              <a:xfrm>
                <a:off x="4129" y="5215"/>
                <a:ext cx="595" cy="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عذرية الحب</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٨: ٨- ١٤</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59"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4" name="Group 115"/>
            <p:cNvGrpSpPr>
              <a:grpSpLocks/>
            </p:cNvGrpSpPr>
            <p:nvPr/>
          </p:nvGrpSpPr>
          <p:grpSpPr bwMode="auto">
            <a:xfrm>
              <a:off x="0" y="3494"/>
              <a:ext cx="619" cy="239"/>
              <a:chOff x="0" y="5917"/>
              <a:chExt cx="504" cy="460"/>
            </a:xfrm>
          </p:grpSpPr>
          <p:sp>
            <p:nvSpPr>
              <p:cNvPr id="105556" name="Rectangle 40"/>
              <p:cNvSpPr>
                <a:spLocks noChangeArrowheads="1"/>
              </p:cNvSpPr>
              <p:nvPr/>
            </p:nvSpPr>
            <p:spPr bwMode="auto">
              <a:xfrm>
                <a:off x="32" y="5917"/>
                <a:ext cx="47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هما الاثنان في الكرم</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57"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5" name="Group 117"/>
            <p:cNvGrpSpPr>
              <a:grpSpLocks/>
            </p:cNvGrpSpPr>
            <p:nvPr/>
          </p:nvGrpSpPr>
          <p:grpSpPr bwMode="auto">
            <a:xfrm>
              <a:off x="609" y="3494"/>
              <a:ext cx="697" cy="239"/>
              <a:chOff x="496" y="5917"/>
              <a:chExt cx="568" cy="460"/>
            </a:xfrm>
          </p:grpSpPr>
          <p:sp>
            <p:nvSpPr>
              <p:cNvPr id="105554" name="Rectangle 41"/>
              <p:cNvSpPr>
                <a:spLocks noChangeArrowheads="1"/>
              </p:cNvSpPr>
              <p:nvPr/>
            </p:nvSpPr>
            <p:spPr bwMode="auto">
              <a:xfrm>
                <a:off x="528" y="5917"/>
                <a:ext cx="504"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55"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6" name="Group 119"/>
            <p:cNvGrpSpPr>
              <a:grpSpLocks/>
            </p:cNvGrpSpPr>
            <p:nvPr/>
          </p:nvGrpSpPr>
          <p:grpSpPr bwMode="auto">
            <a:xfrm>
              <a:off x="1306" y="3494"/>
              <a:ext cx="558" cy="239"/>
              <a:chOff x="1064" y="5917"/>
              <a:chExt cx="455" cy="460"/>
            </a:xfrm>
          </p:grpSpPr>
          <p:sp>
            <p:nvSpPr>
              <p:cNvPr id="105552" name="Rectangle 42"/>
              <p:cNvSpPr>
                <a:spLocks noChangeArrowheads="1"/>
              </p:cNvSpPr>
              <p:nvPr/>
            </p:nvSpPr>
            <p:spPr bwMode="auto">
              <a:xfrm>
                <a:off x="1096" y="5917"/>
                <a:ext cx="391"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53"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7" name="Group 121"/>
            <p:cNvGrpSpPr>
              <a:grpSpLocks/>
            </p:cNvGrpSpPr>
            <p:nvPr/>
          </p:nvGrpSpPr>
          <p:grpSpPr bwMode="auto">
            <a:xfrm>
              <a:off x="1864" y="3494"/>
              <a:ext cx="756" cy="239"/>
              <a:chOff x="1519" y="5917"/>
              <a:chExt cx="616" cy="460"/>
            </a:xfrm>
          </p:grpSpPr>
          <p:sp>
            <p:nvSpPr>
              <p:cNvPr id="105550" name="Rectangle 43"/>
              <p:cNvSpPr>
                <a:spLocks noChangeArrowheads="1"/>
              </p:cNvSpPr>
              <p:nvPr/>
            </p:nvSpPr>
            <p:spPr bwMode="auto">
              <a:xfrm>
                <a:off x="1551" y="5917"/>
                <a:ext cx="584"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بداية شهر العسل</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51"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8" name="Group 123"/>
            <p:cNvGrpSpPr>
              <a:grpSpLocks/>
            </p:cNvGrpSpPr>
            <p:nvPr/>
          </p:nvGrpSpPr>
          <p:grpSpPr bwMode="auto">
            <a:xfrm>
              <a:off x="2598" y="3494"/>
              <a:ext cx="1073" cy="239"/>
              <a:chOff x="2117" y="5917"/>
              <a:chExt cx="875" cy="460"/>
            </a:xfrm>
          </p:grpSpPr>
          <p:sp>
            <p:nvSpPr>
              <p:cNvPr id="105548" name="Rectangle 44"/>
              <p:cNvSpPr>
                <a:spLocks noChangeArrowheads="1"/>
              </p:cNvSpPr>
              <p:nvPr/>
            </p:nvSpPr>
            <p:spPr bwMode="auto">
              <a:xfrm>
                <a:off x="2149" y="5917"/>
                <a:ext cx="843"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800" b="1" i="0" u="none" strike="noStrike" kern="1200" cap="none" spc="0" normalizeH="0" baseline="0" noProof="0" dirty="0">
                    <a:ln>
                      <a:noFill/>
                    </a:ln>
                    <a:solidFill>
                      <a:srgbClr val="FFFFCC"/>
                    </a:solidFill>
                    <a:effectLst/>
                    <a:uLnTx/>
                    <a:uFillTx/>
                    <a:latin typeface="Arial Narrow" charset="0"/>
                    <a:ea typeface="SimSun" charset="0"/>
                    <a:cs typeface="+mn-cs"/>
                  </a:rPr>
                  <a:t>نهاية شهر العسل</a:t>
                </a:r>
                <a:endParaRPr kumimoji="0" lang="en-US" altLang="zh-CN" sz="1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49"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09" name="Group 125"/>
            <p:cNvGrpSpPr>
              <a:grpSpLocks/>
            </p:cNvGrpSpPr>
            <p:nvPr/>
          </p:nvGrpSpPr>
          <p:grpSpPr bwMode="auto">
            <a:xfrm>
              <a:off x="3622" y="3494"/>
              <a:ext cx="736" cy="239"/>
              <a:chOff x="2952" y="5917"/>
              <a:chExt cx="599" cy="460"/>
            </a:xfrm>
          </p:grpSpPr>
          <p:sp>
            <p:nvSpPr>
              <p:cNvPr id="105546" name="Rectangle 45"/>
              <p:cNvSpPr>
                <a:spLocks noChangeArrowheads="1"/>
              </p:cNvSpPr>
              <p:nvPr/>
            </p:nvSpPr>
            <p:spPr bwMode="auto">
              <a:xfrm>
                <a:off x="2984" y="5917"/>
                <a:ext cx="535"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47"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0" name="Group 127"/>
            <p:cNvGrpSpPr>
              <a:grpSpLocks/>
            </p:cNvGrpSpPr>
            <p:nvPr/>
          </p:nvGrpSpPr>
          <p:grpSpPr bwMode="auto">
            <a:xfrm>
              <a:off x="4358" y="3494"/>
              <a:ext cx="701" cy="239"/>
              <a:chOff x="3551" y="5917"/>
              <a:chExt cx="572" cy="460"/>
            </a:xfrm>
          </p:grpSpPr>
          <p:sp>
            <p:nvSpPr>
              <p:cNvPr id="105544" name="Rectangle 46"/>
              <p:cNvSpPr>
                <a:spLocks noChangeArrowheads="1"/>
              </p:cNvSpPr>
              <p:nvPr/>
            </p:nvSpPr>
            <p:spPr bwMode="auto">
              <a:xfrm>
                <a:off x="3583" y="5917"/>
                <a:ext cx="508"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p>
            </p:txBody>
          </p:sp>
          <p:sp>
            <p:nvSpPr>
              <p:cNvPr id="105545"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1" name="Group 129"/>
            <p:cNvGrpSpPr>
              <a:grpSpLocks/>
            </p:cNvGrpSpPr>
            <p:nvPr/>
          </p:nvGrpSpPr>
          <p:grpSpPr bwMode="auto">
            <a:xfrm>
              <a:off x="5057" y="3494"/>
              <a:ext cx="770" cy="239"/>
              <a:chOff x="4123" y="5917"/>
              <a:chExt cx="627" cy="460"/>
            </a:xfrm>
          </p:grpSpPr>
          <p:sp>
            <p:nvSpPr>
              <p:cNvPr id="105542" name="Rectangle 47"/>
              <p:cNvSpPr>
                <a:spLocks noChangeArrowheads="1"/>
              </p:cNvSpPr>
              <p:nvPr/>
            </p:nvSpPr>
            <p:spPr bwMode="auto">
              <a:xfrm>
                <a:off x="4155" y="5917"/>
                <a:ext cx="595"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هما الاثنان في الكرم</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43"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2" name="Group 131"/>
            <p:cNvGrpSpPr>
              <a:grpSpLocks/>
            </p:cNvGrpSpPr>
            <p:nvPr/>
          </p:nvGrpSpPr>
          <p:grpSpPr bwMode="auto">
            <a:xfrm>
              <a:off x="0" y="3733"/>
              <a:ext cx="609" cy="269"/>
              <a:chOff x="0" y="6377"/>
              <a:chExt cx="496" cy="520"/>
            </a:xfrm>
          </p:grpSpPr>
          <p:sp>
            <p:nvSpPr>
              <p:cNvPr id="105540" name="Rectangle 49"/>
              <p:cNvSpPr>
                <a:spLocks noChangeArrowheads="1"/>
              </p:cNvSpPr>
              <p:nvPr/>
            </p:nvSpPr>
            <p:spPr bwMode="auto">
              <a:xfrm>
                <a:off x="32" y="6377"/>
                <a:ext cx="432"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41"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3" name="Group 133"/>
            <p:cNvGrpSpPr>
              <a:grpSpLocks/>
            </p:cNvGrpSpPr>
            <p:nvPr/>
          </p:nvGrpSpPr>
          <p:grpSpPr bwMode="auto">
            <a:xfrm>
              <a:off x="609" y="3733"/>
              <a:ext cx="697" cy="269"/>
              <a:chOff x="496" y="6377"/>
              <a:chExt cx="568" cy="520"/>
            </a:xfrm>
          </p:grpSpPr>
          <p:sp>
            <p:nvSpPr>
              <p:cNvPr id="105538" name="Rectangle 50"/>
              <p:cNvSpPr>
                <a:spLocks noChangeArrowheads="1"/>
              </p:cNvSpPr>
              <p:nvPr/>
            </p:nvSpPr>
            <p:spPr bwMode="auto">
              <a:xfrm>
                <a:off x="528" y="6377"/>
                <a:ext cx="504"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39"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4" name="Group 135"/>
            <p:cNvGrpSpPr>
              <a:grpSpLocks/>
            </p:cNvGrpSpPr>
            <p:nvPr/>
          </p:nvGrpSpPr>
          <p:grpSpPr bwMode="auto">
            <a:xfrm>
              <a:off x="1306" y="3733"/>
              <a:ext cx="558" cy="269"/>
              <a:chOff x="1064" y="6377"/>
              <a:chExt cx="455" cy="520"/>
            </a:xfrm>
          </p:grpSpPr>
          <p:sp>
            <p:nvSpPr>
              <p:cNvPr id="105536" name="Rectangle 51"/>
              <p:cNvSpPr>
                <a:spLocks noChangeArrowheads="1"/>
              </p:cNvSpPr>
              <p:nvPr/>
            </p:nvSpPr>
            <p:spPr bwMode="auto">
              <a:xfrm>
                <a:off x="1096" y="6377"/>
                <a:ext cx="391"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37"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5" name="Group 137"/>
            <p:cNvGrpSpPr>
              <a:grpSpLocks/>
            </p:cNvGrpSpPr>
            <p:nvPr/>
          </p:nvGrpSpPr>
          <p:grpSpPr bwMode="auto">
            <a:xfrm>
              <a:off x="1864" y="3733"/>
              <a:ext cx="734" cy="269"/>
              <a:chOff x="1519" y="6377"/>
              <a:chExt cx="598" cy="520"/>
            </a:xfrm>
          </p:grpSpPr>
          <p:sp>
            <p:nvSpPr>
              <p:cNvPr id="105534" name="Rectangle 52"/>
              <p:cNvSpPr>
                <a:spLocks noChangeArrowheads="1"/>
              </p:cNvSpPr>
              <p:nvPr/>
            </p:nvSpPr>
            <p:spPr bwMode="auto">
              <a:xfrm>
                <a:off x="1551" y="6377"/>
                <a:ext cx="534"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35"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6" name="Group 139"/>
            <p:cNvGrpSpPr>
              <a:grpSpLocks/>
            </p:cNvGrpSpPr>
            <p:nvPr/>
          </p:nvGrpSpPr>
          <p:grpSpPr bwMode="auto">
            <a:xfrm>
              <a:off x="2598" y="3733"/>
              <a:ext cx="373" cy="269"/>
              <a:chOff x="2117" y="6377"/>
              <a:chExt cx="304" cy="520"/>
            </a:xfrm>
          </p:grpSpPr>
          <p:sp>
            <p:nvSpPr>
              <p:cNvPr id="105532" name="Rectangle 53"/>
              <p:cNvSpPr>
                <a:spLocks noChangeArrowheads="1"/>
              </p:cNvSpPr>
              <p:nvPr/>
            </p:nvSpPr>
            <p:spPr bwMode="auto">
              <a:xfrm>
                <a:off x="2149" y="6377"/>
                <a:ext cx="262"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200" b="1" i="0" u="none" strike="noStrike" kern="1200" cap="none" spc="0" normalizeH="0" baseline="0" noProof="0" dirty="0" err="1">
                    <a:ln>
                      <a:noFill/>
                    </a:ln>
                    <a:solidFill>
                      <a:srgbClr val="FFFFCC"/>
                    </a:solidFill>
                    <a:effectLst/>
                    <a:uLnTx/>
                    <a:uFillTx/>
                    <a:latin typeface="Arial Narrow" charset="0"/>
                    <a:ea typeface="SimSun" charset="0"/>
                    <a:cs typeface="+mn-cs"/>
                  </a:rPr>
                  <a:t>إنفصال</a:t>
                </a:r>
                <a:endParaRPr kumimoji="0" lang="en-US" altLang="zh-CN" sz="12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100" b="1" i="0" u="none" strike="noStrike" kern="1200" cap="none" spc="0" normalizeH="0" baseline="0" noProof="0" dirty="0">
                    <a:ln>
                      <a:noFill/>
                    </a:ln>
                    <a:solidFill>
                      <a:srgbClr val="FFFFCC"/>
                    </a:solidFill>
                    <a:effectLst/>
                    <a:uLnTx/>
                    <a:uFillTx/>
                    <a:latin typeface="Arial Narrow" charset="0"/>
                    <a:ea typeface="SimSun" charset="0"/>
                    <a:cs typeface="+mn-cs"/>
                  </a:rPr>
                  <a:t>٥: ٢- ١٦</a:t>
                </a:r>
                <a:endParaRPr kumimoji="0" lang="en-US" altLang="zh-CN" sz="11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33"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7" name="Group 141"/>
            <p:cNvGrpSpPr>
              <a:grpSpLocks/>
            </p:cNvGrpSpPr>
            <p:nvPr/>
          </p:nvGrpSpPr>
          <p:grpSpPr bwMode="auto">
            <a:xfrm>
              <a:off x="2969" y="3733"/>
              <a:ext cx="664" cy="269"/>
              <a:chOff x="2421" y="6377"/>
              <a:chExt cx="542" cy="520"/>
            </a:xfrm>
          </p:grpSpPr>
          <p:sp>
            <p:nvSpPr>
              <p:cNvPr id="105530" name="Rectangle 54"/>
              <p:cNvSpPr>
                <a:spLocks noChangeArrowheads="1"/>
              </p:cNvSpPr>
              <p:nvPr/>
            </p:nvSpPr>
            <p:spPr bwMode="auto">
              <a:xfrm>
                <a:off x="2453" y="6377"/>
                <a:ext cx="510"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تزين</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i="0" u="none" strike="noStrike" kern="1200" cap="none" spc="0" normalizeH="0" baseline="0" noProof="0" dirty="0">
                    <a:ln>
                      <a:noFill/>
                    </a:ln>
                    <a:solidFill>
                      <a:srgbClr val="FFFFCC"/>
                    </a:solidFill>
                    <a:effectLst/>
                    <a:uLnTx/>
                    <a:uFillTx/>
                    <a:latin typeface="Arial Narrow" charset="0"/>
                    <a:ea typeface="SimSun" charset="0"/>
                    <a:cs typeface="+mn-cs"/>
                  </a:rPr>
                  <a:t>٦: ١-١٣</a:t>
                </a:r>
                <a:endParaRPr kumimoji="0" lang="en-US" altLang="zh-CN" sz="16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31"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8" name="Group 143"/>
            <p:cNvGrpSpPr>
              <a:grpSpLocks/>
            </p:cNvGrpSpPr>
            <p:nvPr/>
          </p:nvGrpSpPr>
          <p:grpSpPr bwMode="auto">
            <a:xfrm>
              <a:off x="3622" y="3733"/>
              <a:ext cx="736" cy="269"/>
              <a:chOff x="2952" y="6377"/>
              <a:chExt cx="599" cy="520"/>
            </a:xfrm>
          </p:grpSpPr>
          <p:sp>
            <p:nvSpPr>
              <p:cNvPr id="105528" name="Rectangle 55"/>
              <p:cNvSpPr>
                <a:spLocks noChangeArrowheads="1"/>
              </p:cNvSpPr>
              <p:nvPr/>
            </p:nvSpPr>
            <p:spPr bwMode="auto">
              <a:xfrm>
                <a:off x="2984" y="6377"/>
                <a:ext cx="535"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105529"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19" name="Group 145"/>
            <p:cNvGrpSpPr>
              <a:grpSpLocks/>
            </p:cNvGrpSpPr>
            <p:nvPr/>
          </p:nvGrpSpPr>
          <p:grpSpPr bwMode="auto">
            <a:xfrm>
              <a:off x="4358" y="3733"/>
              <a:ext cx="701" cy="269"/>
              <a:chOff x="3551" y="6377"/>
              <a:chExt cx="572" cy="520"/>
            </a:xfrm>
          </p:grpSpPr>
          <p:sp>
            <p:nvSpPr>
              <p:cNvPr id="105526" name="Rectangle 56"/>
              <p:cNvSpPr>
                <a:spLocks noChangeArrowheads="1"/>
              </p:cNvSpPr>
              <p:nvPr/>
            </p:nvSpPr>
            <p:spPr bwMode="auto">
              <a:xfrm>
                <a:off x="3583" y="6377"/>
                <a:ext cx="508"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27"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20" name="Group 147"/>
            <p:cNvGrpSpPr>
              <a:grpSpLocks/>
            </p:cNvGrpSpPr>
            <p:nvPr/>
          </p:nvGrpSpPr>
          <p:grpSpPr bwMode="auto">
            <a:xfrm>
              <a:off x="5059" y="3733"/>
              <a:ext cx="747" cy="269"/>
              <a:chOff x="4123" y="6377"/>
              <a:chExt cx="608" cy="520"/>
            </a:xfrm>
          </p:grpSpPr>
          <p:sp>
            <p:nvSpPr>
              <p:cNvPr id="105524" name="Rectangle 57"/>
              <p:cNvSpPr>
                <a:spLocks noChangeArrowheads="1"/>
              </p:cNvSpPr>
              <p:nvPr/>
            </p:nvSpPr>
            <p:spPr bwMode="auto">
              <a:xfrm>
                <a:off x="4155" y="6377"/>
                <a:ext cx="544"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105525"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105521" name="Group 151"/>
            <p:cNvGrpSpPr>
              <a:grpSpLocks/>
            </p:cNvGrpSpPr>
            <p:nvPr/>
          </p:nvGrpSpPr>
          <p:grpSpPr bwMode="auto">
            <a:xfrm>
              <a:off x="0" y="4002"/>
              <a:ext cx="5804" cy="340"/>
              <a:chOff x="0" y="6897"/>
              <a:chExt cx="6243" cy="615"/>
            </a:xfrm>
          </p:grpSpPr>
          <p:sp>
            <p:nvSpPr>
              <p:cNvPr id="105522" name="Rectangle 59"/>
              <p:cNvSpPr>
                <a:spLocks noChangeArrowheads="1"/>
              </p:cNvSpPr>
              <p:nvPr/>
            </p:nvSpPr>
            <p:spPr bwMode="auto">
              <a:xfrm>
                <a:off x="32" y="6897"/>
                <a:ext cx="617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SimSun" charset="0"/>
                  </a:rPr>
                  <a:t> </a:t>
                </a:r>
                <a:endParaRPr kumimoji="0" lang="en-US" altLang="zh-CN" sz="2800" b="1" i="0" u="none" strike="noStrike" kern="1200" cap="none" spc="0" normalizeH="0" baseline="0" noProof="0" dirty="0">
                  <a:ln>
                    <a:noFill/>
                  </a:ln>
                  <a:solidFill>
                    <a:srgbClr val="FFFFCC"/>
                  </a:solidFill>
                  <a:effectLst/>
                  <a:uLnTx/>
                  <a:uFillTx/>
                  <a:latin typeface="Arial Narrow" charset="0"/>
                  <a:ea typeface="SimSun" charset="0"/>
                  <a:cs typeface="+mn-cs"/>
                </a:endParaRPr>
              </a:p>
            </p:txBody>
          </p:sp>
          <p:sp>
            <p:nvSpPr>
              <p:cNvPr id="105523"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Tree>
    <p:extLst>
      <p:ext uri="{BB962C8B-B14F-4D97-AF65-F5344CB8AC3E}">
        <p14:creationId xmlns:p14="http://schemas.microsoft.com/office/powerpoint/2010/main" val="3799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additive="base">
                                        <p:cTn id="7" dur="500" fill="hold"/>
                                        <p:tgtEl>
                                          <p:spTgt spid="105474"/>
                                        </p:tgtEl>
                                        <p:attrNameLst>
                                          <p:attrName>ppt_x</p:attrName>
                                        </p:attrNameLst>
                                      </p:cBhvr>
                                      <p:tavLst>
                                        <p:tav tm="0">
                                          <p:val>
                                            <p:strVal val="0-#ppt_w/2"/>
                                          </p:val>
                                        </p:tav>
                                        <p:tav tm="100000">
                                          <p:val>
                                            <p:strVal val="#ppt_x"/>
                                          </p:val>
                                        </p:tav>
                                      </p:tavLst>
                                    </p:anim>
                                    <p:anim calcmode="lin" valueType="num">
                                      <p:cBhvr additive="base">
                                        <p:cTn id="8" dur="500" fill="hold"/>
                                        <p:tgtEl>
                                          <p:spTgt spid="1054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rtl="1">
              <a:defRPr/>
            </a:pPr>
            <a:r>
              <a:rPr lang="ar-SA" sz="6600" b="1" dirty="0">
                <a:effectLst>
                  <a:glow rad="127000">
                    <a:schemeClr val="tx1"/>
                  </a:glow>
                </a:effectLst>
                <a:latin typeface="Arial" charset="0"/>
                <a:ea typeface="ＭＳ Ｐゴシック" charset="0"/>
                <a:cs typeface="+mn-cs"/>
              </a:rPr>
              <a:t>كيف يمكن أن يصبح الحب </a:t>
            </a:r>
            <a:r>
              <a:rPr lang="ar-SA" sz="6600" b="1" dirty="0">
                <a:solidFill>
                  <a:srgbClr val="FFFF00"/>
                </a:solidFill>
                <a:effectLst>
                  <a:glow rad="127000">
                    <a:schemeClr val="tx1"/>
                  </a:glow>
                </a:effectLst>
                <a:latin typeface="Arial" charset="0"/>
                <a:ea typeface="ＭＳ Ｐゴシック" charset="0"/>
                <a:cs typeface="+mn-cs"/>
              </a:rPr>
              <a:t>الزوجي</a:t>
            </a:r>
            <a:r>
              <a:rPr lang="ar-SA" sz="6600" b="1" dirty="0">
                <a:effectLst>
                  <a:glow rad="127000">
                    <a:schemeClr val="tx1"/>
                  </a:glow>
                </a:effectLst>
                <a:latin typeface="Arial" charset="0"/>
                <a:ea typeface="ＭＳ Ｐゴシック" charset="0"/>
                <a:cs typeface="+mn-cs"/>
              </a:rPr>
              <a:t> كل ما صممه الله؟</a:t>
            </a:r>
            <a:endParaRPr lang="en-US" sz="6600" b="1" dirty="0">
              <a:effectLst>
                <a:glow rad="127000">
                  <a:schemeClr val="tx1"/>
                </a:glow>
              </a:effectLst>
              <a:latin typeface="Arial" charset="0"/>
              <a:ea typeface="ＭＳ Ｐゴシック" charset="0"/>
              <a:cs typeface="+mn-cs"/>
            </a:endParaRPr>
          </a:p>
        </p:txBody>
      </p:sp>
      <p:pic>
        <p:nvPicPr>
          <p:cNvPr id="2" name="Picture 1"/>
          <p:cNvPicPr>
            <a:picLocks noChangeAspect="1"/>
          </p:cNvPicPr>
          <p:nvPr/>
        </p:nvPicPr>
        <p:blipFill>
          <a:blip r:embed="rId3"/>
          <a:stretch>
            <a:fillRect/>
          </a:stretch>
        </p:blipFill>
        <p:spPr>
          <a:xfrm>
            <a:off x="2148416" y="2926176"/>
            <a:ext cx="4847167" cy="3116036"/>
          </a:xfrm>
          <a:prstGeom prst="rect">
            <a:avLst/>
          </a:prstGeom>
        </p:spPr>
      </p:pic>
      <p:sp>
        <p:nvSpPr>
          <p:cNvPr id="4" name="Rectangle 2">
            <a:extLst>
              <a:ext uri="{FF2B5EF4-FFF2-40B4-BE49-F238E27FC236}">
                <a16:creationId xmlns:a16="http://schemas.microsoft.com/office/drawing/2014/main" id="{AEDCE652-ED39-3345-B652-B5FD610C1E6F}"/>
              </a:ext>
            </a:extLst>
          </p:cNvPr>
          <p:cNvSpPr txBox="1">
            <a:spLocks noChangeArrowheads="1"/>
          </p:cNvSpPr>
          <p:nvPr/>
        </p:nvSpPr>
        <p:spPr bwMode="auto">
          <a:xfrm>
            <a:off x="0" y="6042212"/>
            <a:ext cx="9144000" cy="78756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7467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450"/>
            <a:ext cx="9144001" cy="6881139"/>
          </a:xfrm>
          <a:prstGeom prst="rect">
            <a:avLst/>
          </a:prstGeom>
        </p:spPr>
      </p:pic>
      <p:sp>
        <p:nvSpPr>
          <p:cNvPr id="2" name="Title 1"/>
          <p:cNvSpPr>
            <a:spLocks noGrp="1"/>
          </p:cNvSpPr>
          <p:nvPr>
            <p:ph type="title"/>
          </p:nvPr>
        </p:nvSpPr>
        <p:spPr/>
        <p:txBody>
          <a:bodyPr/>
          <a:lstStyle/>
          <a:p>
            <a:r>
              <a:rPr lang="ar-JO" sz="4800" b="1" dirty="0">
                <a:effectLst>
                  <a:glow rad="228600">
                    <a:schemeClr val="tx1"/>
                  </a:glow>
                </a:effectLst>
                <a:latin typeface="Times New Roman"/>
                <a:cs typeface="Times New Roman"/>
              </a:rPr>
              <a:t>الزواج معرض للهجوم</a:t>
            </a:r>
            <a:endParaRPr lang="en-US" sz="4800" b="1" dirty="0">
              <a:effectLst>
                <a:glow rad="228600">
                  <a:schemeClr val="tx1"/>
                </a:glow>
              </a:effectLst>
              <a:latin typeface="Times New Roman"/>
              <a:cs typeface="Times New Roman"/>
            </a:endParaRPr>
          </a:p>
        </p:txBody>
      </p:sp>
    </p:spTree>
    <p:extLst>
      <p:ext uri="{BB962C8B-B14F-4D97-AF65-F5344CB8AC3E}">
        <p14:creationId xmlns:p14="http://schemas.microsoft.com/office/powerpoint/2010/main" val="30804514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609600"/>
            <a:ext cx="9144000" cy="2810933"/>
          </a:xfrm>
          <a:effectLst>
            <a:outerShdw blurRad="63500" dist="35921" dir="2700000" algn="ctr" rotWithShape="0">
              <a:schemeClr val="tx2">
                <a:alpha val="74998"/>
              </a:schemeClr>
            </a:outerShdw>
          </a:effectLst>
        </p:spPr>
        <p:txBody>
          <a:bodyPr anchor="t"/>
          <a:lstStyle/>
          <a:p>
            <a:pPr rtl="1"/>
            <a:br>
              <a:rPr lang="ar-SA" sz="4800" b="1" dirty="0"/>
            </a:br>
            <a:r>
              <a:rPr lang="ar-SA" sz="5400" b="1" dirty="0"/>
              <a:t>١- </a:t>
            </a:r>
            <a:r>
              <a:rPr lang="ar-SA" sz="5400" b="1" dirty="0">
                <a:cs typeface="+mn-cs"/>
              </a:rPr>
              <a:t>انتظر الجنس حتى الزواج </a:t>
            </a:r>
            <a:br>
              <a:rPr lang="ar-SA" sz="4800" dirty="0"/>
            </a:br>
            <a:r>
              <a:rPr lang="ar-SA" sz="4800" dirty="0"/>
              <a:t>( ١: ١ - ٥: ١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
        <p:nvSpPr>
          <p:cNvPr id="5" name="Rectangle 2">
            <a:extLst>
              <a:ext uri="{FF2B5EF4-FFF2-40B4-BE49-F238E27FC236}">
                <a16:creationId xmlns:a16="http://schemas.microsoft.com/office/drawing/2014/main" id="{8492D57B-2BF8-324E-A1C3-A829C3055C7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6441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874280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599"/>
            <a:ext cx="9144000" cy="5976269"/>
          </a:xfrm>
          <a:prstGeom prst="rect">
            <a:avLst/>
          </a:prstGeom>
        </p:spPr>
      </p:pic>
      <p:sp>
        <p:nvSpPr>
          <p:cNvPr id="151553" name="Rectangle 2"/>
          <p:cNvSpPr>
            <a:spLocks noGrp="1" noChangeArrowheads="1"/>
          </p:cNvSpPr>
          <p:nvPr>
            <p:ph type="title"/>
          </p:nvPr>
        </p:nvSpPr>
        <p:spPr>
          <a:xfrm>
            <a:off x="2057400" y="228600"/>
            <a:ext cx="5029200" cy="533400"/>
          </a:xfrm>
        </p:spPr>
        <p:txBody>
          <a:bodyPr anchor="ctr" anchorCtr="1"/>
          <a:lstStyle/>
          <a:p>
            <a:pPr algn="ctr"/>
            <a:r>
              <a:rPr lang="ar-JO" b="1" i="0" dirty="0">
                <a:ea typeface="ＭＳ Ｐゴシック" charset="0"/>
              </a:rPr>
              <a:t>الفرضية</a:t>
            </a:r>
            <a:endParaRPr lang="en-US" b="1" i="0" dirty="0">
              <a:ea typeface="ＭＳ Ｐゴシック" charset="0"/>
            </a:endParaRPr>
          </a:p>
        </p:txBody>
      </p:sp>
      <p:sp>
        <p:nvSpPr>
          <p:cNvPr id="151554"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ar-JO" b="1" dirty="0">
                <a:solidFill>
                  <a:srgbClr val="FFFFFF"/>
                </a:solidFill>
                <a:latin typeface="Arial"/>
                <a:cs typeface="Arial"/>
              </a:rPr>
              <a:t>430</a:t>
            </a:r>
            <a:endParaRPr lang="en-US" b="1" dirty="0">
              <a:solidFill>
                <a:srgbClr val="FFFFFF"/>
              </a:solidFill>
              <a:latin typeface="Arial"/>
              <a:cs typeface="Arial"/>
            </a:endParaRPr>
          </a:p>
        </p:txBody>
      </p:sp>
      <p:sp>
        <p:nvSpPr>
          <p:cNvPr id="36870" name="Text Box 6"/>
          <p:cNvSpPr txBox="1">
            <a:spLocks noChangeArrowheads="1"/>
          </p:cNvSpPr>
          <p:nvPr/>
        </p:nvSpPr>
        <p:spPr bwMode="auto">
          <a:xfrm>
            <a:off x="762000" y="2179638"/>
            <a:ext cx="7848600"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ar-JO" sz="3200" b="1" dirty="0">
                <a:solidFill>
                  <a:srgbClr val="FFFFFF"/>
                </a:solidFill>
              </a:rPr>
              <a:t>1: 1-5: 1 المغازلة للزفاف</a:t>
            </a:r>
            <a:endParaRPr lang="en-US" altLang="zh-CN" sz="3200" b="1" dirty="0">
              <a:solidFill>
                <a:srgbClr val="FFFFFF"/>
              </a:solidFill>
              <a:latin typeface="Arial"/>
              <a:ea typeface="SimSun" charset="0"/>
              <a:cs typeface="Arial"/>
            </a:endParaRPr>
          </a:p>
        </p:txBody>
      </p:sp>
      <p:sp>
        <p:nvSpPr>
          <p:cNvPr id="151556" name="Text Box 7"/>
          <p:cNvSpPr txBox="1">
            <a:spLocks noChangeArrowheads="1"/>
          </p:cNvSpPr>
          <p:nvPr/>
        </p:nvSpPr>
        <p:spPr bwMode="auto">
          <a:xfrm>
            <a:off x="762000" y="914400"/>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ar-JO" altLang="zh-CN" sz="3200" b="1" dirty="0">
                <a:solidFill>
                  <a:srgbClr val="000000"/>
                </a:solidFill>
                <a:latin typeface="Arial"/>
                <a:ea typeface="SimSun" charset="0"/>
                <a:cs typeface="Arial"/>
              </a:rPr>
              <a:t>حوار الحب الزوجي</a:t>
            </a:r>
            <a:endParaRPr lang="en-US" altLang="zh-CN" sz="3200" b="1" dirty="0">
              <a:solidFill>
                <a:srgbClr val="000000"/>
              </a:solidFill>
              <a:latin typeface="Arial"/>
              <a:ea typeface="SimSun" charset="0"/>
              <a:cs typeface="Arial"/>
            </a:endParaRPr>
          </a:p>
        </p:txBody>
      </p:sp>
      <p:sp>
        <p:nvSpPr>
          <p:cNvPr id="36872" name="Text Box 8"/>
          <p:cNvSpPr txBox="1">
            <a:spLocks noChangeArrowheads="1"/>
          </p:cNvSpPr>
          <p:nvPr/>
        </p:nvSpPr>
        <p:spPr bwMode="auto">
          <a:xfrm>
            <a:off x="1547813" y="4505325"/>
            <a:ext cx="7370762"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ar-JO" altLang="zh-CN" sz="3200" b="1" dirty="0">
                <a:solidFill>
                  <a:srgbClr val="FFFFFF"/>
                </a:solidFill>
                <a:latin typeface="Arial"/>
                <a:ea typeface="SimSun" charset="0"/>
                <a:cs typeface="Arial"/>
              </a:rPr>
              <a:t>5: 2-8: 14  النمو في الزواج</a:t>
            </a:r>
            <a:endParaRPr lang="en-US" altLang="zh-CN" sz="3200" b="1" dirty="0">
              <a:solidFill>
                <a:srgbClr val="FFFFFF"/>
              </a:solidFill>
              <a:latin typeface="Arial"/>
              <a:ea typeface="SimSun" charset="0"/>
              <a:cs typeface="Arial"/>
            </a:endParaRPr>
          </a:p>
        </p:txBody>
      </p:sp>
    </p:spTree>
    <p:extLst>
      <p:ext uri="{BB962C8B-B14F-4D97-AF65-F5344CB8AC3E}">
        <p14:creationId xmlns:p14="http://schemas.microsoft.com/office/powerpoint/2010/main" val="1912467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658884"/>
          </a:xfrm>
          <a:effectLst>
            <a:outerShdw blurRad="63500" dist="35921" dir="2700000" algn="ctr" rotWithShape="0">
              <a:schemeClr val="tx2">
                <a:alpha val="74998"/>
              </a:schemeClr>
            </a:outerShdw>
          </a:effectLst>
        </p:spPr>
        <p:txBody>
          <a:bodyPr anchor="ctr"/>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الانشاد ١ : ١</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نَشِيدُ الأَنَاشِيدِ الَّذِي لِسُلَيْمَانَ</a:t>
            </a:r>
            <a:endParaRPr lang="ar-SA"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44382"/>
            <a:ext cx="9144000" cy="5143500"/>
          </a:xfrm>
          <a:prstGeom prst="rect">
            <a:avLst/>
          </a:prstGeom>
        </p:spPr>
      </p:pic>
    </p:spTree>
    <p:extLst>
      <p:ext uri="{BB962C8B-B14F-4D97-AF65-F5344CB8AC3E}">
        <p14:creationId xmlns:p14="http://schemas.microsoft.com/office/powerpoint/2010/main" val="17475698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777521" y="29468"/>
            <a:ext cx="5366478" cy="603664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لِيُقَبِّلْنِي بِقُبْلاَتِ فَمِهِ لأَنَّ حُبَّكَ أَطْيَبُ مِنَ الْخَمْرِ. لِرَائِحَةِ أَدْهَانِكَ الطَّيِّبَةِ. اسْمُكَ دُهْنٌ مُهْرَاقٌ لِذَلِكَ أَحَبَّتْكَ الْعَذَارَى.</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١ : ٢-٣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2997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2200" y="0"/>
            <a:ext cx="4241800" cy="4445000"/>
          </a:xfrm>
          <a:prstGeom prst="rect">
            <a:avLst/>
          </a:prstGeom>
        </p:spPr>
      </p:pic>
      <p:sp>
        <p:nvSpPr>
          <p:cNvPr id="900098" name="Rectangle 2"/>
          <p:cNvSpPr>
            <a:spLocks noGrp="1" noChangeArrowheads="1"/>
          </p:cNvSpPr>
          <p:nvPr>
            <p:ph type="ctrTitle"/>
          </p:nvPr>
        </p:nvSpPr>
        <p:spPr>
          <a:xfrm>
            <a:off x="0" y="0"/>
            <a:ext cx="5096656" cy="529152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اُجْذُبْنِي وَرَاءَكَ فَنَجْرِيَ. أَدْخَلَنِي الْمَلِكُ إِلَى حِجَالِهِ. نَبْتَهِجُ وَنَفْرَحُ بِكَ. نَذْكُرُ حُبَّكَ أَكْثَرَ مِنَ الْخَمْرِ. بِالْحَقِّ يُحِبُّونَكَ.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5" name="Rectangle 2"/>
          <p:cNvSpPr txBox="1">
            <a:spLocks noChangeArrowheads="1"/>
          </p:cNvSpPr>
          <p:nvPr/>
        </p:nvSpPr>
        <p:spPr bwMode="auto">
          <a:xfrm>
            <a:off x="1645024" y="5651292"/>
            <a:ext cx="6514352" cy="7584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t>نشيد ال</a:t>
            </a:r>
            <a:r>
              <a:rPr lang="ar-JO" sz="3600" b="1" dirty="0"/>
              <a:t>أ</a:t>
            </a:r>
            <a:r>
              <a:rPr lang="ar-SA" sz="3600" b="1" dirty="0"/>
              <a:t>نشاد ١ : ٤</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4983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 y="850075"/>
            <a:ext cx="9144000" cy="6120384"/>
          </a:xfrm>
          <a:prstGeom prst="rect">
            <a:avLst/>
          </a:prstGeom>
        </p:spPr>
      </p:pic>
      <p:sp>
        <p:nvSpPr>
          <p:cNvPr id="2" name="Title 1"/>
          <p:cNvSpPr>
            <a:spLocks noGrp="1"/>
          </p:cNvSpPr>
          <p:nvPr>
            <p:ph type="title"/>
          </p:nvPr>
        </p:nvSpPr>
        <p:spPr>
          <a:xfrm>
            <a:off x="3175" y="-1727561"/>
            <a:ext cx="9140825" cy="1529950"/>
          </a:xfrm>
          <a:solidFill>
            <a:srgbClr val="000000"/>
          </a:solidFill>
          <a:ln w="9525">
            <a:noFill/>
            <a:miter lim="800000"/>
            <a:headEnd/>
            <a:tailEnd/>
          </a:ln>
        </p:spPr>
        <p:txBody>
          <a:bodyPr lIns="92075" tIns="46038" rIns="92075" bIns="46038" anchor="t"/>
          <a:lstStyle/>
          <a:p>
            <a:pPr algn="ctr" defTabSz="457200" eaLnBrk="1" hangingPunct="1"/>
            <a:r>
              <a:rPr lang="en-US" sz="2800" b="1" kern="1200" dirty="0">
                <a:effectLst>
                  <a:glow rad="165100">
                    <a:srgbClr val="000000">
                      <a:alpha val="93000"/>
                    </a:srgbClr>
                  </a:glow>
                </a:effectLst>
                <a:latin typeface="Arial" charset="0"/>
                <a:ea typeface="ＭＳ Ｐゴシック" charset="0"/>
                <a:cs typeface="ＭＳ Ｐゴシック" charset="0"/>
              </a:rPr>
              <a:t>The beloved’s “friends” (see NIV marg.), elsewhere referred to as the “daughters of Jerusalem” </a:t>
            </a:r>
            <a:br>
              <a:rPr lang="en-US" sz="2800" b="1" kern="1200" dirty="0">
                <a:effectLst>
                  <a:glow rad="165100">
                    <a:srgbClr val="000000">
                      <a:alpha val="93000"/>
                    </a:srgbClr>
                  </a:glow>
                </a:effectLst>
                <a:latin typeface="Arial" charset="0"/>
                <a:ea typeface="ＭＳ Ｐゴシック" charset="0"/>
                <a:cs typeface="ＭＳ Ｐゴシック" charset="0"/>
              </a:rPr>
            </a:br>
            <a:r>
              <a:rPr lang="en-US" sz="2800" b="1" kern="1200" dirty="0">
                <a:effectLst>
                  <a:glow rad="165100">
                    <a:srgbClr val="000000">
                      <a:alpha val="93000"/>
                    </a:srgbClr>
                  </a:glow>
                </a:effectLst>
                <a:latin typeface="Arial" charset="0"/>
                <a:ea typeface="ＭＳ Ｐゴシック" charset="0"/>
                <a:cs typeface="ＭＳ Ｐゴシック" charset="0"/>
              </a:rPr>
              <a:t>(v. 5; 3:10; 5:8, 16) and “daughters of Zion” (3:11)</a:t>
            </a:r>
          </a:p>
        </p:txBody>
      </p:sp>
      <p:sp>
        <p:nvSpPr>
          <p:cNvPr id="7" name="Title 1"/>
          <p:cNvSpPr txBox="1">
            <a:spLocks/>
          </p:cNvSpPr>
          <p:nvPr/>
        </p:nvSpPr>
        <p:spPr bwMode="auto">
          <a:xfrm>
            <a:off x="0" y="4213167"/>
            <a:ext cx="8700655" cy="2703352"/>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SA" sz="3600" b="1" i="1"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الأصدقاء :</a:t>
            </a:r>
            <a:endParaRPr kumimoji="0" lang="en-US" sz="3600" b="1" i="1"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	</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نَبْتَهِجُ وَنَفْرَحُ بِكَ. نَذْكُرُ حُبَّكَ أَكْثَرَ مِنَ الْخَمْرِ. بِالْحَقِّ يُحِبُّونَكَ.</a:t>
            </a:r>
            <a:endParaRPr kumimoji="0" lang="en-US" sz="36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 </a:t>
            </a:r>
            <a:r>
              <a:rPr kumimoji="0" lang="ar-SA" sz="36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نشيد ال</a:t>
            </a:r>
            <a:r>
              <a:rPr lang="ar-JO" sz="3600" b="1" dirty="0">
                <a:solidFill>
                  <a:srgbClr val="FFFFFF"/>
                </a:solidFill>
                <a:effectLst>
                  <a:glow rad="165100">
                    <a:srgbClr val="000000">
                      <a:alpha val="93000"/>
                    </a:srgbClr>
                  </a:glow>
                </a:effectLst>
              </a:rPr>
              <a:t>أ</a:t>
            </a:r>
            <a:r>
              <a:rPr kumimoji="0" lang="ar-SA" sz="36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نشاد ١ : ٤ </a:t>
            </a:r>
          </a:p>
        </p:txBody>
      </p:sp>
      <p:sp>
        <p:nvSpPr>
          <p:cNvPr id="5" name="Title 1">
            <a:extLst>
              <a:ext uri="{FF2B5EF4-FFF2-40B4-BE49-F238E27FC236}">
                <a16:creationId xmlns:a16="http://schemas.microsoft.com/office/drawing/2014/main" id="{2238BA73-ED83-0FF8-4E9F-0AA8A4816301}"/>
              </a:ext>
            </a:extLst>
          </p:cNvPr>
          <p:cNvSpPr txBox="1">
            <a:spLocks/>
          </p:cNvSpPr>
          <p:nvPr/>
        </p:nvSpPr>
        <p:spPr bwMode="auto">
          <a:xfrm>
            <a:off x="3175" y="0"/>
            <a:ext cx="9140825" cy="1529950"/>
          </a:xfrm>
          <a:prstGeom prst="rect">
            <a:avLst/>
          </a:prstGeom>
          <a:solidFill>
            <a:srgbClr val="000000"/>
          </a:solid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JO" sz="2400" b="1" noProof="0" dirty="0">
                <a:effectLst>
                  <a:glow rad="165100">
                    <a:srgbClr val="000000">
                      <a:alpha val="93000"/>
                    </a:srgbClr>
                  </a:glow>
                </a:effectLst>
                <a:latin typeface="Arial" charset="0"/>
                <a:ea typeface="ＭＳ Ｐゴシック" charset="0"/>
                <a:cs typeface="ＭＳ Ｐゴシック" charset="0"/>
              </a:rPr>
              <a:t>الأصدقاء و بنات أورشليم) (1: 5، 3: 10، 5: 8، 16)</a:t>
            </a:r>
          </a:p>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2400" b="1" i="1" u="none" strike="noStrike" kern="1200" cap="none" spc="0" normalizeH="0" baseline="0" dirty="0">
                <a:ln>
                  <a:noFill/>
                </a:ln>
                <a:solidFill>
                  <a:srgbClr val="FFFFFF"/>
                </a:solidFill>
                <a:effectLst>
                  <a:glow rad="165100">
                    <a:srgbClr val="000000">
                      <a:alpha val="93000"/>
                    </a:srgbClr>
                  </a:glow>
                </a:effectLst>
                <a:uLnTx/>
                <a:uFillTx/>
                <a:latin typeface="Arial" charset="0"/>
                <a:ea typeface="ＭＳ Ｐゴシック" charset="0"/>
                <a:cs typeface="ＭＳ Ｐゴシック" charset="0"/>
              </a:rPr>
              <a:t>بنات</a:t>
            </a:r>
            <a:r>
              <a:rPr kumimoji="0" lang="ar-JO" sz="2400" b="1" i="1" u="none" strike="noStrike" kern="1200" cap="none" spc="0" normalizeH="0" dirty="0">
                <a:ln>
                  <a:noFill/>
                </a:ln>
                <a:solidFill>
                  <a:srgbClr val="FFFFFF"/>
                </a:solidFill>
                <a:effectLst>
                  <a:glow rad="165100">
                    <a:srgbClr val="000000">
                      <a:alpha val="93000"/>
                    </a:srgbClr>
                  </a:glow>
                </a:effectLst>
                <a:uLnTx/>
                <a:uFillTx/>
                <a:latin typeface="Arial" charset="0"/>
                <a:ea typeface="ＭＳ Ｐゴシック" charset="0"/>
                <a:cs typeface="ＭＳ Ｐゴシック" charset="0"/>
              </a:rPr>
              <a:t> صهيون (3: 11)</a:t>
            </a:r>
            <a:endParaRPr kumimoji="0" lang="en-US" sz="2400" b="1" i="1"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3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7174"/>
          <a:stretch/>
        </p:blipFill>
        <p:spPr>
          <a:xfrm>
            <a:off x="0" y="29468"/>
            <a:ext cx="4572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572000" y="0"/>
            <a:ext cx="4572000" cy="685799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أَنَا سَوْدَاءُ وَجَمِيلَةٌ يَا بَنَاتِ أُورُشَلِيمَ كَخِيَامِ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قِيدَارَ</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كَشُقَقِ سُلَيْمَانَ. لاَ تَنْظُرْنَ إِلَيَّ لِكَوْنِي سَوْدَاءَ لأَنَّ الشَّمْسَ قَدْ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لَوَّحَتْنِي</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بَنُو أُمِّي غَضِبُوا عَلَيَّ. جَعَلُونِي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نَاطُورَةَ</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الْكُرُومِ. أَمَّا كَرْمِي فَلَمْ أَنْطُرْهُ.</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1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١ : ٥-٦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0231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الراعي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33388"/>
            <a:ext cx="9144000" cy="5143500"/>
          </a:xfrm>
          <a:prstGeom prst="rect">
            <a:avLst/>
          </a:prstGeom>
        </p:spPr>
      </p:pic>
    </p:spTree>
    <p:extLst>
      <p:ext uri="{BB962C8B-B14F-4D97-AF65-F5344CB8AC3E}">
        <p14:creationId xmlns:p14="http://schemas.microsoft.com/office/powerpoint/2010/main" val="1231593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088"/>
            <a:ext cx="9144000" cy="68650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6895475" cy="488730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en-SG"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أَخْبِرْنِي يَا مَنْ تُحِبُّهُ نَفْسِي أَيْنَ تَرْعَى أَيْنَ تُرْبِضُ عِنْدَ الظَّهِيرَةِ. لِمَاذَا أَنَا أَكُونُ كَمُقَنَّعَةٍ عِنْدَ قُطْعَانِ أَصْحَابِكَ؟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١ : ٧</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2619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397000"/>
            <a:ext cx="9131300" cy="5461000"/>
          </a:xfrm>
          <a:prstGeom prst="rect">
            <a:avLst/>
          </a:prstGeom>
        </p:spPr>
      </p:pic>
    </p:spTree>
    <p:extLst>
      <p:ext uri="{BB962C8B-B14F-4D97-AF65-F5344CB8AC3E}">
        <p14:creationId xmlns:p14="http://schemas.microsoft.com/office/powerpoint/2010/main" val="33864769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169002"/>
          </a:xfrm>
          <a:effectLst>
            <a:outerShdw blurRad="63500" dist="35921" dir="2700000" algn="ctr" rotWithShape="0">
              <a:schemeClr val="tx2">
                <a:alpha val="74998"/>
              </a:schemeClr>
            </a:outerShdw>
          </a:effectLst>
        </p:spPr>
        <p:txBody>
          <a:bodyPr anchor="t"/>
          <a:lstStyle/>
          <a:p>
            <a:pPr>
              <a:defRPr/>
            </a:pPr>
            <a:r>
              <a:rPr lang="ar-SA" sz="3200" b="1" i="1" dirty="0">
                <a:effectLst>
                  <a:glow rad="127000">
                    <a:schemeClr val="tx1"/>
                  </a:glow>
                </a:effectLst>
                <a:latin typeface="Arial" charset="0"/>
                <a:ea typeface="ＭＳ Ｐゴシック" charset="0"/>
                <a:cs typeface="ＭＳ Ｐゴシック" charset="0"/>
              </a:rPr>
              <a:t>الأصدقاء :</a:t>
            </a:r>
            <a:br>
              <a:rPr lang="en-US" sz="3200" b="1" i="1" dirty="0">
                <a:effectLst>
                  <a:glow rad="127000">
                    <a:schemeClr val="tx1"/>
                  </a:glow>
                </a:effectLst>
                <a:latin typeface="Arial" charset="0"/>
                <a:ea typeface="ＭＳ Ｐゴシック" charset="0"/>
                <a:cs typeface="ＭＳ Ｐゴシック" charset="0"/>
              </a:rPr>
            </a:br>
            <a:br>
              <a:rPr lang="ar-SA" sz="3200" b="1" dirty="0">
                <a:effectLst>
                  <a:glow rad="127000">
                    <a:schemeClr val="tx1"/>
                  </a:glow>
                </a:effectLst>
                <a:latin typeface="Arial" charset="0"/>
                <a:ea typeface="ＭＳ Ｐゴシック" charset="0"/>
                <a:cs typeface="ＭＳ Ｐゴシック" charset="0"/>
              </a:rPr>
            </a:br>
            <a:r>
              <a:rPr lang="ar-SA" sz="3200" b="1" dirty="0">
                <a:effectLst>
                  <a:glow rad="127000">
                    <a:schemeClr val="tx1"/>
                  </a:glow>
                </a:effectLst>
                <a:latin typeface="Arial" charset="0"/>
                <a:ea typeface="ＭＳ Ｐゴシック" charset="0"/>
                <a:cs typeface="ＭＳ Ｐゴシック" charset="0"/>
              </a:rPr>
              <a:t>إِنْ لَمْ تَعْرِفِي أَيَّتُهَا الْجَمِيلَةُ بَيْنَ النِّسَاءِ فَاخْرُجِي عَلَى آثَارِ الْغَنَمِ وَارْعَيْ جِدَاءَكِ عِنْدَ مَسَاكِنِ الرُّعَاةِ. </a:t>
            </a:r>
            <a:br>
              <a:rPr lang="ar-SA" sz="3200" b="1" dirty="0">
                <a:effectLst>
                  <a:glow rad="127000">
                    <a:schemeClr val="tx1"/>
                  </a:glow>
                </a:effectLst>
                <a:latin typeface="Arial" charset="0"/>
                <a:ea typeface="ＭＳ Ｐゴシック" charset="0"/>
                <a:cs typeface="ＭＳ Ｐゴシック" charset="0"/>
              </a:rPr>
            </a:br>
            <a:br>
              <a:rPr lang="ar-SA" sz="3200" b="1" dirty="0">
                <a:effectLst>
                  <a:glow rad="127000">
                    <a:schemeClr val="tx1"/>
                  </a:glow>
                </a:effectLst>
                <a:latin typeface="Arial" charset="0"/>
                <a:ea typeface="ＭＳ Ｐゴシック" charset="0"/>
                <a:cs typeface="ＭＳ Ｐゴシック" charset="0"/>
              </a:rPr>
            </a:br>
            <a:r>
              <a:rPr lang="ar-SA" sz="3200" b="1" dirty="0">
                <a:effectLst>
                  <a:glow rad="127000">
                    <a:schemeClr val="tx1"/>
                  </a:glow>
                </a:effectLst>
                <a:latin typeface="Arial" charset="0"/>
                <a:ea typeface="ＭＳ Ｐゴシック" charset="0"/>
                <a:cs typeface="ＭＳ Ｐゴシック" charset="0"/>
              </a:rPr>
              <a:t>نشيد ال</a:t>
            </a:r>
            <a:r>
              <a:rPr lang="ar-JO" sz="3200" b="1" dirty="0">
                <a:effectLst>
                  <a:glow rad="127000">
                    <a:schemeClr val="tx1"/>
                  </a:glow>
                </a:effectLst>
                <a:latin typeface="Arial" charset="0"/>
                <a:ea typeface="ＭＳ Ｐゴシック" charset="0"/>
                <a:cs typeface="ＭＳ Ｐゴシック" charset="0"/>
              </a:rPr>
              <a:t>أ</a:t>
            </a:r>
            <a:r>
              <a:rPr lang="ar-SA" sz="3200" b="1" dirty="0">
                <a:effectLst>
                  <a:glow rad="127000">
                    <a:schemeClr val="tx1"/>
                  </a:glow>
                </a:effectLst>
                <a:latin typeface="Arial" charset="0"/>
                <a:ea typeface="ＭＳ Ｐゴシック" charset="0"/>
                <a:cs typeface="ＭＳ Ｐゴシック" charset="0"/>
              </a:rPr>
              <a:t>نشاد ١ : ٨</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83028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2870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287059" y="29470"/>
            <a:ext cx="5856941" cy="682853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لَقَدْ شَبَّهْتُكِ يَا حَبِيبَتِي بِفَرَسٍ فِي مَرْكَبَاتِ فِرْعَوْنَ. مَا أَجْمَلَ خَدَّيْكِ بِسُمُوطٍ وَعُنُقَكِ بِقَلاَئِدَ! نَصْنَعُ لَكِ سَلاَسِلَ مِنْ ذَهَبٍ مَعَ جُمَانٍ مِنْ فِضَّةٍ.</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١ : ٩-١١ </a:t>
            </a:r>
          </a:p>
        </p:txBody>
      </p:sp>
    </p:spTree>
    <p:extLst>
      <p:ext uri="{BB962C8B-B14F-4D97-AF65-F5344CB8AC3E}">
        <p14:creationId xmlns:p14="http://schemas.microsoft.com/office/powerpoint/2010/main" val="33185374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6379881" cy="643800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مَا دَامَ الْمَلِكُ فِي مَجْلِسِهِ أَفَاحَ </a:t>
            </a:r>
            <a:r>
              <a:rPr lang="ar-SA" sz="4000" b="1" dirty="0" err="1">
                <a:effectLst>
                  <a:glow rad="127000">
                    <a:schemeClr val="tx1"/>
                  </a:glow>
                </a:effectLst>
                <a:latin typeface="Arial" panose="020B0604020202020204" pitchFamily="34" charset="0"/>
                <a:ea typeface="ＭＳ Ｐゴシック" charset="0"/>
                <a:cs typeface="Arial" panose="020B0604020202020204" pitchFamily="34" charset="0"/>
              </a:rPr>
              <a:t>نَارِدِينِي</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رَائِحَتَهُ. صُرَّةُ الْمُرِّ حَبِيبِي لِي. بَيْنَ ثَدْيَيَّ يَبِيتُ. طَاقَةُ فَاغِيَةٍ حَبِيبِي لِي فِي كُرُومِ عَيْنِ جَدْيٍ.</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١ : ١٢-١٤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3785" y="-17001"/>
            <a:ext cx="2649892" cy="6858000"/>
          </a:xfrm>
          <a:prstGeom prst="rect">
            <a:avLst/>
          </a:prstGeom>
        </p:spPr>
      </p:pic>
    </p:spTree>
    <p:extLst>
      <p:ext uri="{BB962C8B-B14F-4D97-AF65-F5344CB8AC3E}">
        <p14:creationId xmlns:p14="http://schemas.microsoft.com/office/powerpoint/2010/main" val="31629704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1E8778-C9F6-1093-F3E6-40C1A4F05D0B}"/>
              </a:ext>
            </a:extLst>
          </p:cNvPr>
          <p:cNvGrpSpPr/>
          <p:nvPr/>
        </p:nvGrpSpPr>
        <p:grpSpPr>
          <a:xfrm>
            <a:off x="999500" y="1480605"/>
            <a:ext cx="8144500" cy="5216712"/>
            <a:chOff x="999500" y="1161950"/>
            <a:chExt cx="8144500" cy="5216712"/>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1161950"/>
              <a:ext cx="8102600" cy="5216712"/>
            </a:xfrm>
            <a:prstGeom prst="rect">
              <a:avLst/>
            </a:prstGeom>
          </p:spPr>
        </p:pic>
        <p:sp>
          <p:nvSpPr>
            <p:cNvPr id="3" name="Rectangle 2"/>
            <p:cNvSpPr/>
            <p:nvPr/>
          </p:nvSpPr>
          <p:spPr bwMode="auto">
            <a:xfrm>
              <a:off x="1332009" y="1812277"/>
              <a:ext cx="3546858" cy="93599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sz="2400">
                <a:solidFill>
                  <a:srgbClr val="000000"/>
                </a:solidFill>
                <a:latin typeface="Comic Sans MS" pitchFamily="-112" charset="0"/>
                <a:ea typeface="+mn-ea"/>
                <a:cs typeface="+mn-cs"/>
              </a:endParaRPr>
            </a:p>
          </p:txBody>
        </p:sp>
        <p:sp>
          <p:nvSpPr>
            <p:cNvPr id="7" name="Rectangle 6">
              <a:extLst>
                <a:ext uri="{FF2B5EF4-FFF2-40B4-BE49-F238E27FC236}">
                  <a16:creationId xmlns:a16="http://schemas.microsoft.com/office/drawing/2014/main" id="{3B07C4DB-069C-BC6F-78DC-3E417BFE41BE}"/>
                </a:ext>
              </a:extLst>
            </p:cNvPr>
            <p:cNvSpPr/>
            <p:nvPr/>
          </p:nvSpPr>
          <p:spPr bwMode="auto">
            <a:xfrm>
              <a:off x="999500" y="2546567"/>
              <a:ext cx="1979227" cy="231637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sz="2400">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7741" y="29470"/>
            <a:ext cx="7751976" cy="2525472"/>
          </a:xfrm>
          <a:effectLst>
            <a:outerShdw blurRad="63500" dist="35921" dir="2700000" algn="ctr" rotWithShape="0">
              <a:schemeClr val="tx2">
                <a:alpha val="74998"/>
              </a:schemeClr>
            </a:outerShdw>
          </a:effectLst>
        </p:spPr>
        <p:txBody>
          <a:bodyPr anchor="ctr"/>
          <a:lstStyle/>
          <a:p>
            <a:pPr>
              <a:defRPr/>
            </a:pPr>
            <a:br>
              <a:rPr lang="en-US" sz="3200" b="1" i="1" dirty="0">
                <a:effectLst/>
                <a:latin typeface="Arial" panose="020B0604020202020204" pitchFamily="34" charset="0"/>
                <a:ea typeface="ＭＳ Ｐゴシック" charset="0"/>
                <a:cs typeface="Arial" panose="020B0604020202020204" pitchFamily="34" charset="0"/>
              </a:rPr>
            </a:br>
            <a:r>
              <a:rPr lang="ar-SA" sz="3200" b="1" dirty="0">
                <a:effectLst/>
                <a:latin typeface="Arial" panose="020B0604020202020204" pitchFamily="34" charset="0"/>
                <a:ea typeface="ＭＳ Ｐゴシック" charset="0"/>
                <a:cs typeface="Arial" panose="020B0604020202020204" pitchFamily="34" charset="0"/>
              </a:rPr>
              <a:t>٥ أَنَا سَوْدَاءُ وَجَمِيلَةٌ يَا بَنَاتِ أُورُشَلِيمَ كَخِيَامِ </a:t>
            </a:r>
            <a:r>
              <a:rPr lang="ar-SA" sz="3200" b="1" dirty="0" err="1">
                <a:effectLst/>
                <a:latin typeface="Arial" panose="020B0604020202020204" pitchFamily="34" charset="0"/>
                <a:ea typeface="ＭＳ Ｐゴシック" charset="0"/>
                <a:cs typeface="Arial" panose="020B0604020202020204" pitchFamily="34" charset="0"/>
              </a:rPr>
              <a:t>قِيدَارَ</a:t>
            </a:r>
            <a:r>
              <a:rPr lang="ar-SA" sz="3200" b="1" dirty="0">
                <a:effectLst/>
                <a:latin typeface="Arial" panose="020B0604020202020204" pitchFamily="34" charset="0"/>
                <a:ea typeface="ＭＳ Ｐゴシック" charset="0"/>
                <a:cs typeface="Arial" panose="020B0604020202020204" pitchFamily="34" charset="0"/>
              </a:rPr>
              <a:t> كَشُقَقِ سُلَيْمَانَ. </a:t>
            </a:r>
            <a:br>
              <a:rPr lang="en-US" sz="3200" b="1" dirty="0">
                <a:effectLst/>
                <a:latin typeface="Arial" panose="020B0604020202020204" pitchFamily="34" charset="0"/>
                <a:ea typeface="ＭＳ Ｐゴシック" charset="0"/>
                <a:cs typeface="Arial" panose="020B0604020202020204" pitchFamily="34" charset="0"/>
              </a:rPr>
            </a:br>
            <a:r>
              <a:rPr lang="ar-SA" sz="3200" b="1" dirty="0">
                <a:effectLst/>
                <a:latin typeface="Arial" panose="020B0604020202020204" pitchFamily="34" charset="0"/>
                <a:ea typeface="ＭＳ Ｐゴシック" charset="0"/>
                <a:cs typeface="Arial" panose="020B0604020202020204" pitchFamily="34" charset="0"/>
              </a:rPr>
              <a:t>نشيد الانشاد ١ : ٥</a:t>
            </a:r>
            <a:endParaRPr lang="en-US" sz="3200"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55525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4" descr="Song 1.17 cedars_of_Lebanon_chouf_39577.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65046" y="0"/>
            <a:ext cx="5175779" cy="673100"/>
          </a:xfrm>
          <a:solidFill>
            <a:srgbClr val="800000"/>
          </a:solidFill>
        </p:spPr>
        <p:txBody>
          <a:bodyPr/>
          <a:lstStyle/>
          <a:p>
            <a:pPr algn="ctr">
              <a:defRPr/>
            </a:pPr>
            <a:r>
              <a:rPr lang="ar-SA" sz="3600" b="1" dirty="0">
                <a:effectLst>
                  <a:outerShdw blurRad="38100" dist="38100" dir="2700000" algn="tl">
                    <a:srgbClr val="5F5F5F"/>
                  </a:outerShdw>
                </a:effectLst>
                <a:latin typeface="Arial" charset="0"/>
                <a:ea typeface="ＭＳ Ｐゴシック" charset="0"/>
              </a:rPr>
              <a:t>حرفي أم رمزي؟</a:t>
            </a:r>
            <a:endParaRPr lang="en-US" sz="3600" b="1" dirty="0">
              <a:effectLst>
                <a:outerShdw blurRad="38100" dist="38100" dir="2700000" algn="tl">
                  <a:srgbClr val="5F5F5F"/>
                </a:outerShdw>
              </a:effectLst>
              <a:latin typeface="Arial" charset="0"/>
              <a:ea typeface="ＭＳ Ｐゴシック" charset="0"/>
            </a:endParaRPr>
          </a:p>
        </p:txBody>
      </p:sp>
      <p:sp>
        <p:nvSpPr>
          <p:cNvPr id="6" name="Title 1"/>
          <p:cNvSpPr txBox="1">
            <a:spLocks/>
          </p:cNvSpPr>
          <p:nvPr/>
        </p:nvSpPr>
        <p:spPr bwMode="auto">
          <a:xfrm>
            <a:off x="0" y="3630706"/>
            <a:ext cx="9140825" cy="2991503"/>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endParaRPr lang="en-US" sz="3200" b="1" dirty="0">
              <a:solidFill>
                <a:srgbClr val="FFFFFF"/>
              </a:solidFill>
              <a:effectLst>
                <a:glow rad="165100">
                  <a:srgbClr val="000000">
                    <a:alpha val="93000"/>
                  </a:srgbClr>
                </a:glow>
              </a:effectLst>
            </a:endParaRPr>
          </a:p>
        </p:txBody>
      </p:sp>
      <p:sp>
        <p:nvSpPr>
          <p:cNvPr id="7" name="Title 1"/>
          <p:cNvSpPr txBox="1">
            <a:spLocks/>
          </p:cNvSpPr>
          <p:nvPr/>
        </p:nvSpPr>
        <p:spPr bwMode="auto">
          <a:xfrm>
            <a:off x="0" y="1098314"/>
            <a:ext cx="9026525" cy="23876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SA" sz="3600" b="1" i="1" dirty="0">
                <a:solidFill>
                  <a:srgbClr val="FFFFFF"/>
                </a:solidFill>
                <a:effectLst>
                  <a:glow rad="355600">
                    <a:srgbClr val="000000"/>
                  </a:glow>
                </a:effectLst>
                <a:latin typeface="Arial" panose="020B0604020202020204" pitchFamily="34" charset="0"/>
                <a:cs typeface="Arial" panose="020B0604020202020204" pitchFamily="34" charset="0"/>
              </a:rPr>
              <a:t>النساء</a:t>
            </a:r>
            <a:endParaRPr lang="en-US" sz="3600" b="1" i="1" dirty="0">
              <a:solidFill>
                <a:srgbClr val="FFFFFF"/>
              </a:solidFill>
              <a:effectLst>
                <a:glow rad="355600">
                  <a:srgbClr val="000000"/>
                </a:glow>
              </a:effectLst>
              <a:latin typeface="Arial" panose="020B0604020202020204" pitchFamily="34" charset="0"/>
              <a:cs typeface="Arial" panose="020B0604020202020204" pitchFamily="34" charset="0"/>
            </a:endParaRPr>
          </a:p>
          <a:p>
            <a:pPr algn="r" eaLnBrk="1" hangingPunct="1">
              <a:defRPr/>
            </a:pPr>
            <a:r>
              <a:rPr lang="ar-SA" sz="3600" b="1" dirty="0">
                <a:solidFill>
                  <a:srgbClr val="FFFFFF"/>
                </a:solidFill>
                <a:effectLst>
                  <a:glow rad="355600">
                    <a:srgbClr val="000000"/>
                  </a:glow>
                </a:effectLst>
                <a:latin typeface="Arial" panose="020B0604020202020204" pitchFamily="34" charset="0"/>
                <a:cs typeface="Arial" panose="020B0604020202020204" pitchFamily="34" charset="0"/>
              </a:rPr>
              <a:t>هَا أَنْتَ جَمِيلٌ يَا حَبِيبِي وَحُلْوٌ وَسَرِيرُنَا أَخْضَرُ. جَوَائِزُ بَيْتِنَا أَرْزٌ وَرَوَافِدُنَا سَرْوٌ.</a:t>
            </a:r>
            <a:endParaRPr lang="en-US" sz="3600" b="1" dirty="0">
              <a:solidFill>
                <a:srgbClr val="FFFFFF"/>
              </a:solidFill>
              <a:effectLst>
                <a:glow rad="355600">
                  <a:srgbClr val="000000"/>
                </a:glow>
              </a:effectLst>
              <a:latin typeface="Arial" panose="020B0604020202020204" pitchFamily="34" charset="0"/>
              <a:cs typeface="Arial" panose="020B0604020202020204" pitchFamily="34" charset="0"/>
            </a:endParaRPr>
          </a:p>
          <a:p>
            <a:pPr eaLnBrk="1" hangingPunct="1">
              <a:defRPr/>
            </a:pPr>
            <a:endParaRPr lang="en-US" sz="3600" b="1" dirty="0">
              <a:solidFill>
                <a:srgbClr val="FFFFFF"/>
              </a:solidFill>
              <a:effectLst>
                <a:glow rad="355600">
                  <a:srgbClr val="000000"/>
                </a:glow>
              </a:effectLst>
              <a:latin typeface="Arial" panose="020B0604020202020204" pitchFamily="34" charset="0"/>
              <a:cs typeface="Arial" panose="020B0604020202020204" pitchFamily="34" charset="0"/>
            </a:endParaRPr>
          </a:p>
          <a:p>
            <a:pPr algn="r" eaLnBrk="1" hangingPunct="1">
              <a:defRPr/>
            </a:pPr>
            <a:r>
              <a:rPr lang="ar-SA" sz="3600" b="1" dirty="0">
                <a:solidFill>
                  <a:srgbClr val="FFFFFF"/>
                </a:solidFill>
                <a:effectLst>
                  <a:glow rad="355600">
                    <a:srgbClr val="000000"/>
                  </a:glow>
                </a:effectLst>
                <a:latin typeface="Arial" panose="020B0604020202020204" pitchFamily="34" charset="0"/>
                <a:cs typeface="Arial" panose="020B0604020202020204" pitchFamily="34" charset="0"/>
              </a:rPr>
              <a:t>نشيد ال</a:t>
            </a:r>
            <a:r>
              <a:rPr lang="ar-JO" sz="3600" b="1" dirty="0">
                <a:solidFill>
                  <a:srgbClr val="FFFFFF"/>
                </a:solidFill>
                <a:effectLst>
                  <a:glow rad="355600">
                    <a:srgbClr val="000000"/>
                  </a:glow>
                </a:effectLst>
                <a:latin typeface="Arial" panose="020B0604020202020204" pitchFamily="34" charset="0"/>
                <a:cs typeface="Arial" panose="020B0604020202020204" pitchFamily="34" charset="0"/>
              </a:rPr>
              <a:t>أ</a:t>
            </a:r>
            <a:r>
              <a:rPr lang="ar-SA" sz="3600" b="1" dirty="0">
                <a:solidFill>
                  <a:srgbClr val="FFFFFF"/>
                </a:solidFill>
                <a:effectLst>
                  <a:glow rad="355600">
                    <a:srgbClr val="000000"/>
                  </a:glow>
                </a:effectLst>
                <a:latin typeface="Arial" panose="020B0604020202020204" pitchFamily="34" charset="0"/>
                <a:cs typeface="Arial" panose="020B0604020202020204" pitchFamily="34" charset="0"/>
              </a:rPr>
              <a:t>نشاد ١ : ١٦-١٧ </a:t>
            </a:r>
          </a:p>
        </p:txBody>
      </p:sp>
    </p:spTree>
    <p:extLst>
      <p:ext uri="{BB962C8B-B14F-4D97-AF65-F5344CB8AC3E}">
        <p14:creationId xmlns:p14="http://schemas.microsoft.com/office/powerpoint/2010/main" val="4119527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804263"/>
            <a:ext cx="9144000" cy="6053737"/>
          </a:xfrm>
          <a:prstGeom prst="rect">
            <a:avLst/>
          </a:prstGeom>
        </p:spPr>
      </p:pic>
      <p:sp>
        <p:nvSpPr>
          <p:cNvPr id="2" name="Title 1"/>
          <p:cNvSpPr>
            <a:spLocks noGrp="1"/>
          </p:cNvSpPr>
          <p:nvPr>
            <p:ph type="title"/>
          </p:nvPr>
        </p:nvSpPr>
        <p:spPr>
          <a:xfrm>
            <a:off x="0" y="0"/>
            <a:ext cx="9140825" cy="673100"/>
          </a:xfrm>
        </p:spPr>
        <p:txBody>
          <a:bodyPr/>
          <a:lstStyle/>
          <a:p>
            <a:pPr algn="ctr">
              <a:defRPr/>
            </a:pPr>
            <a:r>
              <a:rPr lang="ar-SA" sz="3600" b="1" dirty="0">
                <a:latin typeface="Arial" charset="0"/>
                <a:ea typeface="ＭＳ Ｐゴシック" charset="0"/>
              </a:rPr>
              <a:t>رمزي</a:t>
            </a:r>
            <a:endParaRPr lang="en-US" sz="3600" b="1" dirty="0">
              <a:latin typeface="Arial" charset="0"/>
              <a:ea typeface="ＭＳ Ｐゴシック" charset="0"/>
            </a:endParaRPr>
          </a:p>
        </p:txBody>
      </p:sp>
      <p:sp>
        <p:nvSpPr>
          <p:cNvPr id="8" name="Title 1"/>
          <p:cNvSpPr txBox="1">
            <a:spLocks/>
          </p:cNvSpPr>
          <p:nvPr/>
        </p:nvSpPr>
        <p:spPr bwMode="auto">
          <a:xfrm>
            <a:off x="0" y="3630706"/>
            <a:ext cx="9140825" cy="2991503"/>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SA" sz="2800" b="1" i="1" dirty="0">
                <a:solidFill>
                  <a:srgbClr val="FFFFFF"/>
                </a:solidFill>
                <a:effectLst>
                  <a:glow rad="355600">
                    <a:srgbClr val="000000"/>
                  </a:glow>
                </a:effectLst>
                <a:latin typeface="Arial" panose="020B0604020202020204" pitchFamily="34" charset="0"/>
                <a:cs typeface="Arial" panose="020B0604020202020204" pitchFamily="34" charset="0"/>
              </a:rPr>
              <a:t>النساء</a:t>
            </a:r>
            <a:endParaRPr lang="en-US" sz="2800" b="1" i="1" dirty="0">
              <a:solidFill>
                <a:srgbClr val="FFFFFF"/>
              </a:solidFill>
              <a:effectLst>
                <a:glow rad="355600">
                  <a:srgbClr val="000000"/>
                </a:glow>
              </a:effectLst>
              <a:latin typeface="Arial" panose="020B0604020202020204" pitchFamily="34" charset="0"/>
              <a:cs typeface="Arial" panose="020B0604020202020204" pitchFamily="34" charset="0"/>
            </a:endParaRPr>
          </a:p>
          <a:p>
            <a:pPr algn="r" eaLnBrk="1" hangingPunct="1">
              <a:defRPr/>
            </a:pPr>
            <a:r>
              <a:rPr lang="ar-SA" sz="2800" b="1" dirty="0">
                <a:solidFill>
                  <a:srgbClr val="FFFFFF"/>
                </a:solidFill>
                <a:effectLst>
                  <a:glow rad="355600">
                    <a:srgbClr val="000000"/>
                  </a:glow>
                </a:effectLst>
                <a:latin typeface="Arial" panose="020B0604020202020204" pitchFamily="34" charset="0"/>
                <a:cs typeface="Arial" panose="020B0604020202020204" pitchFamily="34" charset="0"/>
              </a:rPr>
              <a:t>هَا أَنْتَ جَمِيلٌ يَا حَبِيبِي وَحُلْوٌ وَسَرِيرُنَا أَخْضَرُ. </a:t>
            </a:r>
            <a:endParaRPr lang="en-US" sz="2800" b="1" dirty="0">
              <a:solidFill>
                <a:srgbClr val="FFFFFF"/>
              </a:solidFill>
              <a:effectLst>
                <a:glow rad="355600">
                  <a:srgbClr val="000000"/>
                </a:glow>
              </a:effectLst>
              <a:latin typeface="Arial" panose="020B0604020202020204" pitchFamily="34" charset="0"/>
              <a:cs typeface="Arial" panose="020B0604020202020204" pitchFamily="34" charset="0"/>
            </a:endParaRPr>
          </a:p>
          <a:p>
            <a:pPr algn="r" eaLnBrk="1" hangingPunct="1">
              <a:defRPr/>
            </a:pPr>
            <a:r>
              <a:rPr lang="ar-SA" sz="2800" b="1" dirty="0">
                <a:solidFill>
                  <a:srgbClr val="FFFFFF"/>
                </a:solidFill>
                <a:effectLst>
                  <a:glow rad="355600">
                    <a:srgbClr val="000000"/>
                  </a:glow>
                </a:effectLst>
                <a:latin typeface="Arial" panose="020B0604020202020204" pitchFamily="34" charset="0"/>
                <a:cs typeface="Arial" panose="020B0604020202020204" pitchFamily="34" charset="0"/>
              </a:rPr>
              <a:t>جَوَائِزُ بَيْتِنَا أَرْزٌ وَرَوَافِدُنَا سَرْوٌ.</a:t>
            </a:r>
            <a:endParaRPr lang="en-US" sz="2800" b="1" dirty="0">
              <a:solidFill>
                <a:srgbClr val="FFFFFF"/>
              </a:solidFill>
              <a:effectLst>
                <a:glow rad="355600">
                  <a:srgbClr val="000000"/>
                </a:glow>
              </a:effectLst>
              <a:latin typeface="Arial" panose="020B0604020202020204" pitchFamily="34" charset="0"/>
              <a:cs typeface="Arial" panose="020B0604020202020204" pitchFamily="34" charset="0"/>
            </a:endParaRPr>
          </a:p>
          <a:p>
            <a:pPr eaLnBrk="1" hangingPunct="1">
              <a:defRPr/>
            </a:pPr>
            <a:endParaRPr lang="en-US" sz="2800" b="1" dirty="0">
              <a:solidFill>
                <a:srgbClr val="FFFFFF"/>
              </a:solidFill>
              <a:effectLst>
                <a:glow rad="355600">
                  <a:srgbClr val="000000"/>
                </a:glow>
              </a:effectLst>
              <a:latin typeface="Arial" panose="020B0604020202020204" pitchFamily="34" charset="0"/>
              <a:cs typeface="Arial" panose="020B0604020202020204" pitchFamily="34" charset="0"/>
            </a:endParaRPr>
          </a:p>
          <a:p>
            <a:pPr algn="r" eaLnBrk="1" hangingPunct="1">
              <a:defRPr/>
            </a:pPr>
            <a:r>
              <a:rPr lang="ar-SA" sz="2800" b="1" dirty="0">
                <a:solidFill>
                  <a:srgbClr val="FFFFFF"/>
                </a:solidFill>
                <a:effectLst>
                  <a:glow rad="355600">
                    <a:srgbClr val="000000"/>
                  </a:glow>
                </a:effectLst>
                <a:latin typeface="Arial" panose="020B0604020202020204" pitchFamily="34" charset="0"/>
                <a:cs typeface="Arial" panose="020B0604020202020204" pitchFamily="34" charset="0"/>
              </a:rPr>
              <a:t>نشيد ال</a:t>
            </a:r>
            <a:r>
              <a:rPr lang="ar-JO" sz="2800" b="1" dirty="0">
                <a:solidFill>
                  <a:srgbClr val="FFFFFF"/>
                </a:solidFill>
                <a:effectLst>
                  <a:glow rad="355600">
                    <a:srgbClr val="000000"/>
                  </a:glow>
                </a:effectLst>
                <a:latin typeface="Arial" panose="020B0604020202020204" pitchFamily="34" charset="0"/>
                <a:cs typeface="Arial" panose="020B0604020202020204" pitchFamily="34" charset="0"/>
              </a:rPr>
              <a:t>أ</a:t>
            </a:r>
            <a:r>
              <a:rPr lang="ar-SA" sz="2800" b="1" dirty="0">
                <a:solidFill>
                  <a:srgbClr val="FFFFFF"/>
                </a:solidFill>
                <a:effectLst>
                  <a:glow rad="355600">
                    <a:srgbClr val="000000"/>
                  </a:glow>
                </a:effectLst>
                <a:latin typeface="Arial" panose="020B0604020202020204" pitchFamily="34" charset="0"/>
                <a:cs typeface="Arial" panose="020B0604020202020204" pitchFamily="34" charset="0"/>
              </a:rPr>
              <a:t>نشاد ١ : ١٦-١٧ </a:t>
            </a:r>
          </a:p>
        </p:txBody>
      </p:sp>
    </p:spTree>
    <p:extLst>
      <p:ext uri="{BB962C8B-B14F-4D97-AF65-F5344CB8AC3E}">
        <p14:creationId xmlns:p14="http://schemas.microsoft.com/office/powerpoint/2010/main" val="11765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406769968"/>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3500"/>
          </a:xfrm>
          <a:prstGeom prst="rect">
            <a:avLst/>
          </a:prstGeom>
        </p:spPr>
      </p:pic>
      <p:sp>
        <p:nvSpPr>
          <p:cNvPr id="136197" name="Rectangle 8"/>
          <p:cNvSpPr>
            <a:spLocks noGrp="1" noChangeArrowheads="1"/>
          </p:cNvSpPr>
          <p:nvPr>
            <p:ph type="title" idx="4294967295"/>
          </p:nvPr>
        </p:nvSpPr>
        <p:spPr>
          <a:xfrm>
            <a:off x="190322" y="131583"/>
            <a:ext cx="8638885" cy="797847"/>
          </a:xfrm>
        </p:spPr>
        <p:txBody>
          <a:bodyPr/>
          <a:lstStyle/>
          <a:p>
            <a:r>
              <a:rPr lang="ar-JO" sz="6000" b="1" dirty="0">
                <a:solidFill>
                  <a:srgbClr val="000000"/>
                </a:solidFill>
                <a:latin typeface="Monotype Corsiva" charset="0"/>
                <a:ea typeface="ＭＳ Ｐゴシック" charset="0"/>
                <a:cs typeface="ＭＳ Ｐゴシック" charset="0"/>
              </a:rPr>
              <a:t>أ</a:t>
            </a:r>
            <a:r>
              <a:rPr lang="ar-SA" sz="6000" b="1" dirty="0">
                <a:solidFill>
                  <a:srgbClr val="000000"/>
                </a:solidFill>
                <a:latin typeface="Monotype Corsiva" charset="0"/>
                <a:ea typeface="ＭＳ Ｐゴシック" charset="0"/>
                <a:cs typeface="ＭＳ Ｐゴシック" charset="0"/>
              </a:rPr>
              <a:t>ين يجب </a:t>
            </a:r>
            <a:r>
              <a:rPr lang="ar-JO" sz="6000" b="1" dirty="0">
                <a:solidFill>
                  <a:srgbClr val="000000"/>
                </a:solidFill>
                <a:latin typeface="Monotype Corsiva" charset="0"/>
                <a:ea typeface="ＭＳ Ｐゴシック" charset="0"/>
                <a:cs typeface="ＭＳ Ｐゴシック" charset="0"/>
              </a:rPr>
              <a:t>أ</a:t>
            </a:r>
            <a:r>
              <a:rPr lang="ar-SA" sz="6000" b="1" dirty="0">
                <a:solidFill>
                  <a:srgbClr val="000000"/>
                </a:solidFill>
                <a:latin typeface="Monotype Corsiva" charset="0"/>
                <a:ea typeface="ＭＳ Ｐゴシック" charset="0"/>
                <a:cs typeface="ＭＳ Ｐゴシック" charset="0"/>
              </a:rPr>
              <a:t>ن </a:t>
            </a:r>
            <a:r>
              <a:rPr lang="ar-JO" sz="6000" b="1" dirty="0">
                <a:solidFill>
                  <a:srgbClr val="000000"/>
                </a:solidFill>
                <a:latin typeface="Monotype Corsiva" charset="0"/>
                <a:ea typeface="ＭＳ Ｐゴシック" charset="0"/>
                <a:cs typeface="ＭＳ Ｐゴシック" charset="0"/>
              </a:rPr>
              <a:t>أ</a:t>
            </a:r>
            <a:r>
              <a:rPr lang="ar-SA" sz="6000" b="1" dirty="0">
                <a:solidFill>
                  <a:srgbClr val="000000"/>
                </a:solidFill>
                <a:latin typeface="Monotype Corsiva" charset="0"/>
                <a:ea typeface="ＭＳ Ｐゴシック" charset="0"/>
                <a:cs typeface="ＭＳ Ｐゴシック" charset="0"/>
              </a:rPr>
              <a:t>نام</a:t>
            </a:r>
            <a:r>
              <a:rPr lang="ar-JO" sz="6000" b="1" dirty="0">
                <a:solidFill>
                  <a:srgbClr val="000000"/>
                </a:solidFill>
                <a:latin typeface="Monotype Corsiva" charset="0"/>
                <a:ea typeface="ＭＳ Ｐゴシック" charset="0"/>
                <a:cs typeface="ＭＳ Ｐゴシック" charset="0"/>
              </a:rPr>
              <a:t> </a:t>
            </a:r>
            <a:r>
              <a:rPr lang="ar-SA" sz="6000" b="1" dirty="0">
                <a:solidFill>
                  <a:srgbClr val="000000"/>
                </a:solidFill>
                <a:latin typeface="Monotype Corsiva" charset="0"/>
                <a:ea typeface="ＭＳ Ｐゴシック" charset="0"/>
                <a:cs typeface="ＭＳ Ｐゴシック" charset="0"/>
              </a:rPr>
              <a:t>؟</a:t>
            </a:r>
            <a:endParaRPr lang="en-US" dirty="0">
              <a:solidFill>
                <a:srgbClr val="000000"/>
              </a:solidFill>
              <a:latin typeface="Arial" charset="0"/>
              <a:ea typeface="ＭＳ Ｐゴシック" charset="0"/>
              <a:cs typeface="ＭＳ Ｐゴシック" charset="0"/>
            </a:endParaRPr>
          </a:p>
        </p:txBody>
      </p:sp>
      <p:sp>
        <p:nvSpPr>
          <p:cNvPr id="136198" name="Text Box 5"/>
          <p:cNvSpPr txBox="1">
            <a:spLocks noChangeArrowheads="1"/>
          </p:cNvSpPr>
          <p:nvPr/>
        </p:nvSpPr>
        <p:spPr bwMode="auto">
          <a:xfrm rot="21441758">
            <a:off x="1296255" y="2468009"/>
            <a:ext cx="6032500" cy="132343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SA" sz="4000" b="1" dirty="0">
                <a:solidFill>
                  <a:schemeClr val="bg1"/>
                </a:solidFill>
                <a:latin typeface="Arial" panose="020B0604020202020204" pitchFamily="34" charset="0"/>
                <a:cs typeface="Arial" panose="020B0604020202020204" pitchFamily="34" charset="0"/>
              </a:rPr>
              <a:t>نشيد الانشاد ٢ : ٦</a:t>
            </a:r>
          </a:p>
          <a:p>
            <a:pPr algn="ctr" rtl="1"/>
            <a:r>
              <a:rPr lang="ar-SA" sz="4000" b="1" dirty="0">
                <a:solidFill>
                  <a:schemeClr val="bg1"/>
                </a:solidFill>
                <a:latin typeface="Arial" panose="020B0604020202020204" pitchFamily="34" charset="0"/>
                <a:cs typeface="Arial" panose="020B0604020202020204" pitchFamily="34" charset="0"/>
              </a:rPr>
              <a:t>شِمَالُهُ تَحْتَ رَأْسِي وَيَمِينُهُ تُعَانِقُنِي. </a:t>
            </a:r>
          </a:p>
        </p:txBody>
      </p:sp>
    </p:spTree>
    <p:extLst>
      <p:ext uri="{BB962C8B-B14F-4D97-AF65-F5344CB8AC3E}">
        <p14:creationId xmlns:p14="http://schemas.microsoft.com/office/powerpoint/2010/main" val="3583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 calcmode="lin" valueType="num">
                                      <p:cBhvr additive="base">
                                        <p:cTn id="7" dur="500"/>
                                        <p:tgtEl>
                                          <p:spTgt spid="136198"/>
                                        </p:tgtEl>
                                        <p:attrNameLst>
                                          <p:attrName>ppt_y</p:attrName>
                                        </p:attrNameLst>
                                      </p:cBhvr>
                                      <p:tavLst>
                                        <p:tav tm="0">
                                          <p:val>
                                            <p:strVal val="#ppt_y+#ppt_h*1.125000"/>
                                          </p:val>
                                        </p:tav>
                                        <p:tav tm="100000">
                                          <p:val>
                                            <p:strVal val="#ppt_y"/>
                                          </p:val>
                                        </p:tav>
                                      </p:tavLst>
                                    </p:anim>
                                    <p:animEffect transition="in" filter="wipe(up)">
                                      <p:cBhvr>
                                        <p:cTn id="8"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54221"/>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انتظر (نش 2: 7)</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6E75129F-4389-3E4F-972D-F4AE1B619B98}"/>
              </a:ext>
            </a:extLst>
          </p:cNvPr>
          <p:cNvSpPr txBox="1">
            <a:spLocks noChangeArrowheads="1"/>
          </p:cNvSpPr>
          <p:nvPr/>
        </p:nvSpPr>
        <p:spPr bwMode="auto">
          <a:xfrm>
            <a:off x="5724144" y="457200"/>
            <a:ext cx="2670048" cy="590702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defRPr/>
            </a:pPr>
            <a:r>
              <a:rPr lang="ar-SA" sz="3600" b="1" kern="0" dirty="0">
                <a:effectLst>
                  <a:glow rad="127000">
                    <a:schemeClr val="tx1"/>
                  </a:glow>
                </a:effectLst>
                <a:latin typeface="Arial" charset="0"/>
                <a:ea typeface="ＭＳ Ｐゴシック" charset="0"/>
                <a:cs typeface="ＭＳ Ｐゴシック" charset="0"/>
              </a:rPr>
              <a:t>نشيد ال</a:t>
            </a:r>
            <a:r>
              <a:rPr lang="ar-JO" sz="3600" b="1" kern="0" dirty="0">
                <a:effectLst>
                  <a:glow rad="127000">
                    <a:schemeClr val="tx1"/>
                  </a:glow>
                </a:effectLst>
                <a:latin typeface="Arial" charset="0"/>
                <a:ea typeface="ＭＳ Ｐゴシック" charset="0"/>
                <a:cs typeface="ＭＳ Ｐゴシック" charset="0"/>
              </a:rPr>
              <a:t>أ</a:t>
            </a:r>
            <a:r>
              <a:rPr lang="ar-SA" sz="3600" b="1" kern="0" dirty="0">
                <a:effectLst>
                  <a:glow rad="127000">
                    <a:schemeClr val="tx1"/>
                  </a:glow>
                </a:effectLst>
                <a:latin typeface="Arial" charset="0"/>
                <a:ea typeface="ＭＳ Ｐゴシック" charset="0"/>
                <a:cs typeface="ＭＳ Ｐゴシック" charset="0"/>
              </a:rPr>
              <a:t>نشاد</a:t>
            </a:r>
            <a:r>
              <a:rPr lang="ar-JO" sz="3600" b="1" kern="0" dirty="0">
                <a:effectLst>
                  <a:glow rad="127000">
                    <a:schemeClr val="tx1"/>
                  </a:glow>
                </a:effectLst>
                <a:latin typeface="Arial" charset="0"/>
                <a:ea typeface="ＭＳ Ｐゴシック" charset="0"/>
                <a:cs typeface="ＭＳ Ｐゴシック" charset="0"/>
              </a:rPr>
              <a:t>   </a:t>
            </a:r>
            <a:r>
              <a:rPr lang="ar-SA" sz="3600" b="1" kern="0" dirty="0">
                <a:effectLst>
                  <a:glow rad="127000">
                    <a:schemeClr val="tx1"/>
                  </a:glow>
                </a:effectLst>
                <a:latin typeface="Arial" charset="0"/>
                <a:ea typeface="ＭＳ Ｐゴシック" charset="0"/>
                <a:cs typeface="ＭＳ Ｐゴシック" charset="0"/>
              </a:rPr>
              <a:t> ٢ : ٧</a:t>
            </a:r>
          </a:p>
          <a:p>
            <a:pPr defTabSz="914400" rtl="1">
              <a:defRPr/>
            </a:pPr>
            <a:endParaRPr lang="en-US" sz="3600" b="1" kern="0" dirty="0">
              <a:effectLst>
                <a:glow rad="127000">
                  <a:schemeClr val="tx1"/>
                </a:glow>
              </a:effectLst>
              <a:latin typeface="Arial" charset="0"/>
              <a:ea typeface="ＭＳ Ｐゴシック" charset="0"/>
              <a:cs typeface="ＭＳ Ｐゴシック" charset="0"/>
            </a:endParaRPr>
          </a:p>
          <a:p>
            <a:pPr defTabSz="914400" rtl="1">
              <a:defRPr/>
            </a:pPr>
            <a:r>
              <a:rPr lang="ar-SA" sz="3600" b="1" kern="0" dirty="0">
                <a:effectLst>
                  <a:glow rad="127000">
                    <a:schemeClr val="tx1"/>
                  </a:glow>
                </a:effectLst>
                <a:latin typeface="Arial" charset="0"/>
                <a:ea typeface="ＭＳ Ｐゴシック" charset="0"/>
                <a:cs typeface="ＭＳ Ｐゴシック" charset="0"/>
              </a:rPr>
              <a:t>أُحَلِّفُكُنَّ يَا بَنَاتِ أُورُشَلِيمَ بِالظِّبَاءِ وَبِأَيَائِلِ الْحُقُولِ أَلاَّ تُيَقِّظْنَ وَلاَ تُنَبِّهْنَ الْحَبِيبَ حَتَّى يَشَاءَ! </a:t>
            </a:r>
          </a:p>
        </p:txBody>
      </p:sp>
    </p:spTree>
    <p:extLst>
      <p:ext uri="{BB962C8B-B14F-4D97-AF65-F5344CB8AC3E}">
        <p14:creationId xmlns:p14="http://schemas.microsoft.com/office/powerpoint/2010/main" val="4094459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mn-cs"/>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ar-SA" b="1" i="0" dirty="0">
                <a:effectLst>
                  <a:glow rad="101600">
                    <a:schemeClr val="bg1"/>
                  </a:glow>
                </a:effectLst>
                <a:latin typeface="Arial Black" pitchFamily="-112" charset="0"/>
                <a:ea typeface="+mj-ea"/>
                <a:cs typeface="+mj-cs"/>
              </a:rPr>
              <a:t>والآن ماذا ؟</a:t>
            </a:r>
            <a:endParaRPr lang="en-US" b="1" i="0" dirty="0">
              <a:effectLst>
                <a:glow rad="101600">
                  <a:schemeClr val="bg1"/>
                </a:glow>
              </a:effectLst>
              <a:latin typeface="Arial Black" pitchFamily="-112" charset="0"/>
              <a:ea typeface="+mj-ea"/>
              <a:cs typeface="+mj-cs"/>
            </a:endParaRPr>
          </a:p>
        </p:txBody>
      </p:sp>
      <p:sp>
        <p:nvSpPr>
          <p:cNvPr id="14339" name="Rectangle 3"/>
          <p:cNvSpPr>
            <a:spLocks noGrp="1" noChangeArrowheads="1"/>
          </p:cNvSpPr>
          <p:nvPr>
            <p:ph type="body" idx="1"/>
          </p:nvPr>
        </p:nvSpPr>
        <p:spPr>
          <a:xfrm>
            <a:off x="9939" y="990600"/>
            <a:ext cx="9134061" cy="2417763"/>
          </a:xfrm>
          <a:noFill/>
          <a:ln>
            <a:noFill/>
          </a:ln>
        </p:spPr>
        <p:txBody>
          <a:bodyPr lIns="92075" tIns="46038" rIns="92075" bIns="46038" anchor="ctr"/>
          <a:lstStyle/>
          <a:p>
            <a:pPr marL="0" indent="0" algn="ctr" defTabSz="457200" rtl="1">
              <a:buClr>
                <a:srgbClr val="FFCC66"/>
              </a:buClr>
              <a:buNone/>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ممارسة ضبط النفس الجنسي قبل الزواج حتى يمكن 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ستمتاع بالزواج على أكمل وجه (أي السماح للحب بال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زدهار في وقته الخاص).</a:t>
            </a:r>
            <a:endParaRPr lang="en-US" altLang="zh-CN" sz="4000" b="1" kern="1200" dirty="0">
              <a:solidFill>
                <a:srgbClr val="FFFFCC"/>
              </a:solidFill>
              <a:effectLst>
                <a:glow rad="101600">
                  <a:srgbClr val="000000"/>
                </a:glow>
                <a:outerShdw blurRad="38100" dist="38100" dir="2700000" algn="tl">
                  <a:srgbClr val="000000"/>
                </a:outerShdw>
              </a:effectLst>
              <a:latin typeface="Arial" charset="0"/>
              <a:cs typeface="Arial" charset="0"/>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٤٢٥</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3"/>
          <p:cNvSpPr txBox="1">
            <a:spLocks noChangeArrowheads="1"/>
          </p:cNvSpPr>
          <p:nvPr/>
        </p:nvSpPr>
        <p:spPr bwMode="auto">
          <a:xfrm>
            <a:off x="9939" y="3530600"/>
            <a:ext cx="3252788" cy="31035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marR="0" lvl="0" indent="0" algn="ctr" rtl="1" eaLnBrk="0" latinLnBrk="0" hangingPunct="0">
              <a:lnSpc>
                <a:spcPct val="100000"/>
              </a:lnSpc>
              <a:spcBef>
                <a:spcPct val="20000"/>
              </a:spcBef>
              <a:buClr>
                <a:srgbClr val="FFCC66"/>
              </a:buClr>
              <a:buSzTx/>
              <a:buFontTx/>
              <a:buNone/>
              <a:tabLst/>
              <a:defRPr sz="4000" b="1">
                <a:solidFill>
                  <a:srgbClr val="FFFFCC"/>
                </a:solidFill>
                <a:effectLst>
                  <a:glow rad="101600">
                    <a:srgbClr val="000000"/>
                  </a:glow>
                  <a:outerShdw blurRad="38100" dist="38100" dir="2700000" algn="tl">
                    <a:srgbClr val="000000"/>
                  </a:outerShdw>
                </a:effectLst>
                <a:ea typeface="Arial" charset="0"/>
                <a:cs typeface="Arial" charset="0"/>
              </a:defRPr>
            </a:lvl1pPr>
            <a:lvl2pPr marL="742950" indent="-285750" eaLnBrk="0" hangingPunct="0">
              <a:spcBef>
                <a:spcPct val="20000"/>
              </a:spcBef>
              <a:buClr>
                <a:schemeClr val="tx2"/>
              </a:buClr>
              <a:buChar char="–"/>
              <a:defRPr sz="2800">
                <a:latin typeface="Arial"/>
                <a:ea typeface="ＭＳ Ｐゴシック" pitchFamily="-112" charset="-128"/>
                <a:cs typeface="Arial"/>
              </a:defRPr>
            </a:lvl2pPr>
            <a:lvl3pPr marL="1143000" indent="-228600" eaLnBrk="0" hangingPunct="0">
              <a:spcBef>
                <a:spcPct val="20000"/>
              </a:spcBef>
              <a:buClr>
                <a:schemeClr val="tx2"/>
              </a:buClr>
              <a:buChar char="•"/>
              <a:defRPr sz="2400">
                <a:latin typeface="Arial"/>
                <a:ea typeface="ＭＳ Ｐゴシック" pitchFamily="-112" charset="-128"/>
                <a:cs typeface="Arial"/>
              </a:defRPr>
            </a:lvl3pPr>
            <a:lvl4pPr marL="1600200" indent="-228600" eaLnBrk="0" hangingPunct="0">
              <a:spcBef>
                <a:spcPct val="20000"/>
              </a:spcBef>
              <a:buClr>
                <a:schemeClr val="tx2"/>
              </a:buClr>
              <a:buChar char="–"/>
              <a:defRPr sz="2000">
                <a:latin typeface="Arial"/>
                <a:ea typeface="ＭＳ Ｐゴシック" pitchFamily="-112" charset="-128"/>
                <a:cs typeface="Arial"/>
              </a:defRPr>
            </a:lvl4pPr>
            <a:lvl5pPr marL="2057400" indent="-228600" eaLnBrk="0" hangingPunct="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dirty="0"/>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لا تيقظن و لا تنبهن الحبيب حتى يشاء</a:t>
            </a:r>
          </a:p>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نش ٢: ٧</a:t>
            </a:r>
          </a:p>
        </p:txBody>
      </p:sp>
    </p:spTree>
    <p:extLst>
      <p:ext uri="{BB962C8B-B14F-4D97-AF65-F5344CB8AC3E}">
        <p14:creationId xmlns:p14="http://schemas.microsoft.com/office/powerpoint/2010/main" val="2315450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checkerboard(across)">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ar-JO" sz="3600" b="1" dirty="0">
                <a:effectLst>
                  <a:glow rad="228600">
                    <a:schemeClr val="tx1"/>
                  </a:glow>
                </a:effectLst>
              </a:rPr>
              <a:t>قبل القرار</a:t>
            </a:r>
            <a:endParaRPr lang="en-US" sz="3600" b="1" dirty="0">
              <a:effectLst>
                <a:glow rad="228600">
                  <a:schemeClr val="tx1"/>
                </a:glow>
              </a:effectLst>
            </a:endParaRPr>
          </a:p>
        </p:txBody>
      </p:sp>
      <p:sp>
        <p:nvSpPr>
          <p:cNvPr id="5" name="Text Box 4"/>
          <p:cNvSpPr txBox="1">
            <a:spLocks noChangeArrowheads="1"/>
          </p:cNvSpPr>
          <p:nvPr/>
        </p:nvSpPr>
        <p:spPr bwMode="auto">
          <a:xfrm>
            <a:off x="6813549" y="736600"/>
            <a:ext cx="2003769"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kumimoji="0" lang="ar-JO" altLang="zh-CN" dirty="0">
                <a:solidFill>
                  <a:srgbClr val="000000"/>
                </a:solidFill>
                <a:latin typeface="Arial"/>
                <a:cs typeface="Arial"/>
              </a:rPr>
              <a:t>غير قانوني</a:t>
            </a:r>
            <a:endParaRPr kumimoji="0" lang="ja-JP" altLang="en-US" dirty="0">
              <a:solidFill>
                <a:srgbClr val="000000"/>
              </a:solidFill>
              <a:latin typeface="Arial"/>
              <a:cs typeface="Arial"/>
            </a:endParaRP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kumimoji="0" lang="ar-JO" altLang="zh-CN" dirty="0">
                <a:solidFill>
                  <a:srgbClr val="000000"/>
                </a:solidFill>
                <a:latin typeface="Arial"/>
                <a:cs typeface="Arial"/>
              </a:rPr>
              <a:t>مأزق قانوني</a:t>
            </a:r>
            <a:endParaRPr kumimoji="0" lang="ja-JP" altLang="en-US" dirty="0">
              <a:solidFill>
                <a:srgbClr val="000000"/>
              </a:solidFill>
              <a:latin typeface="Arial"/>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kumimoji="0" lang="ar-JO" altLang="zh-CN" dirty="0">
                <a:solidFill>
                  <a:srgbClr val="000000"/>
                </a:solidFill>
                <a:latin typeface="Arial"/>
                <a:cs typeface="Arial"/>
              </a:rPr>
              <a:t>قانوني</a:t>
            </a:r>
            <a:endParaRPr kumimoji="0" lang="ja-JP" altLang="en-US" dirty="0">
              <a:solidFill>
                <a:srgbClr val="000000"/>
              </a:solidFill>
              <a:latin typeface="Arial"/>
              <a:cs typeface="Arial"/>
            </a:endParaRPr>
          </a:p>
        </p:txBody>
      </p:sp>
      <p:sp>
        <p:nvSpPr>
          <p:cNvPr id="8" name="Text Box 4"/>
          <p:cNvSpPr txBox="1">
            <a:spLocks noChangeArrowheads="1"/>
          </p:cNvSpPr>
          <p:nvPr/>
        </p:nvSpPr>
        <p:spPr bwMode="auto">
          <a:xfrm>
            <a:off x="215900" y="170490"/>
            <a:ext cx="8601419" cy="58477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r>
              <a:rPr kumimoji="0" lang="ar-JO" altLang="zh-CN" sz="3200" b="1" dirty="0">
                <a:solidFill>
                  <a:srgbClr val="000000"/>
                </a:solidFill>
                <a:latin typeface="Arial"/>
                <a:cs typeface="Arial"/>
              </a:rPr>
              <a:t>زواج مثليي الجنس في الولايات المتحدة</a:t>
            </a:r>
            <a:endParaRPr kumimoji="0" lang="ja-JP" altLang="en-US" sz="3200" b="1" dirty="0">
              <a:solidFill>
                <a:srgbClr val="000000"/>
              </a:solidFill>
              <a:latin typeface="Arial"/>
              <a:cs typeface="Arial"/>
            </a:endParaRPr>
          </a:p>
        </p:txBody>
      </p:sp>
    </p:spTree>
    <p:extLst>
      <p:ext uri="{BB962C8B-B14F-4D97-AF65-F5344CB8AC3E}">
        <p14:creationId xmlns:p14="http://schemas.microsoft.com/office/powerpoint/2010/main" val="41710366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441274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mn-cs"/>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ar-SA" b="1" i="0" dirty="0">
                <a:effectLst>
                  <a:glow rad="101600">
                    <a:schemeClr val="bg1"/>
                  </a:glow>
                </a:effectLst>
                <a:latin typeface="Arial Black" pitchFamily="-112" charset="0"/>
                <a:ea typeface="+mj-ea"/>
                <a:cs typeface="+mj-cs"/>
              </a:rPr>
              <a:t>والآن ماذا ؟</a:t>
            </a:r>
            <a:endParaRPr lang="en-US" b="1" i="0" dirty="0">
              <a:effectLst>
                <a:glow rad="101600">
                  <a:schemeClr val="bg1"/>
                </a:glow>
              </a:effectLst>
              <a:latin typeface="Arial Black" pitchFamily="-112" charset="0"/>
              <a:ea typeface="+mj-ea"/>
              <a:cs typeface="+mj-cs"/>
            </a:endParaRPr>
          </a:p>
        </p:txBody>
      </p:sp>
      <p:sp>
        <p:nvSpPr>
          <p:cNvPr id="14339" name="Rectangle 3"/>
          <p:cNvSpPr>
            <a:spLocks noGrp="1" noChangeArrowheads="1"/>
          </p:cNvSpPr>
          <p:nvPr>
            <p:ph type="body" idx="1"/>
          </p:nvPr>
        </p:nvSpPr>
        <p:spPr>
          <a:xfrm>
            <a:off x="9939" y="990600"/>
            <a:ext cx="9134061" cy="2417763"/>
          </a:xfrm>
          <a:noFill/>
          <a:ln>
            <a:noFill/>
          </a:ln>
        </p:spPr>
        <p:txBody>
          <a:bodyPr lIns="92075" tIns="46038" rIns="92075" bIns="46038" anchor="ctr"/>
          <a:lstStyle/>
          <a:p>
            <a:pPr marL="0" indent="0" algn="ctr" defTabSz="457200" rtl="1">
              <a:buClr>
                <a:srgbClr val="FFCC66"/>
              </a:buClr>
              <a:buNone/>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ممارسة ضبط النفس الجنسي قبل الزواج حتى يمكن 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ستمتاع بالزواج على أكمل وجه (أي السماح للحب بال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زدهار في وقته الخاص).</a:t>
            </a:r>
            <a:endParaRPr lang="en-US" altLang="zh-CN" sz="4000" b="1" kern="1200" dirty="0">
              <a:solidFill>
                <a:srgbClr val="FFFFCC"/>
              </a:solidFill>
              <a:effectLst>
                <a:glow rad="101600">
                  <a:srgbClr val="000000"/>
                </a:glow>
                <a:outerShdw blurRad="38100" dist="38100" dir="2700000" algn="tl">
                  <a:srgbClr val="000000"/>
                </a:outerShdw>
              </a:effectLst>
              <a:latin typeface="Arial" charset="0"/>
              <a:cs typeface="Arial" charset="0"/>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٤٢٥</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3"/>
          <p:cNvSpPr txBox="1">
            <a:spLocks noChangeArrowheads="1"/>
          </p:cNvSpPr>
          <p:nvPr/>
        </p:nvSpPr>
        <p:spPr bwMode="auto">
          <a:xfrm>
            <a:off x="9939" y="3530600"/>
            <a:ext cx="3252788" cy="31035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marR="0" lvl="0" indent="0" algn="ctr" rtl="1" eaLnBrk="0" latinLnBrk="0" hangingPunct="0">
              <a:lnSpc>
                <a:spcPct val="100000"/>
              </a:lnSpc>
              <a:spcBef>
                <a:spcPct val="20000"/>
              </a:spcBef>
              <a:buClr>
                <a:srgbClr val="FFCC66"/>
              </a:buClr>
              <a:buSzTx/>
              <a:buFontTx/>
              <a:buNone/>
              <a:tabLst/>
              <a:defRPr sz="4000" b="1">
                <a:solidFill>
                  <a:srgbClr val="FFFFCC"/>
                </a:solidFill>
                <a:effectLst>
                  <a:glow rad="101600">
                    <a:srgbClr val="000000"/>
                  </a:glow>
                  <a:outerShdw blurRad="38100" dist="38100" dir="2700000" algn="tl">
                    <a:srgbClr val="000000"/>
                  </a:outerShdw>
                </a:effectLst>
                <a:ea typeface="Arial" charset="0"/>
                <a:cs typeface="Arial" charset="0"/>
              </a:defRPr>
            </a:lvl1pPr>
            <a:lvl2pPr marL="742950" indent="-285750" eaLnBrk="0" hangingPunct="0">
              <a:spcBef>
                <a:spcPct val="20000"/>
              </a:spcBef>
              <a:buClr>
                <a:schemeClr val="tx2"/>
              </a:buClr>
              <a:buChar char="–"/>
              <a:defRPr sz="2800">
                <a:latin typeface="Arial"/>
                <a:ea typeface="ＭＳ Ｐゴシック" pitchFamily="-112" charset="-128"/>
                <a:cs typeface="Arial"/>
              </a:defRPr>
            </a:lvl2pPr>
            <a:lvl3pPr marL="1143000" indent="-228600" eaLnBrk="0" hangingPunct="0">
              <a:spcBef>
                <a:spcPct val="20000"/>
              </a:spcBef>
              <a:buClr>
                <a:schemeClr val="tx2"/>
              </a:buClr>
              <a:buChar char="•"/>
              <a:defRPr sz="2400">
                <a:latin typeface="Arial"/>
                <a:ea typeface="ＭＳ Ｐゴシック" pitchFamily="-112" charset="-128"/>
                <a:cs typeface="Arial"/>
              </a:defRPr>
            </a:lvl3pPr>
            <a:lvl4pPr marL="1600200" indent="-228600" eaLnBrk="0" hangingPunct="0">
              <a:spcBef>
                <a:spcPct val="20000"/>
              </a:spcBef>
              <a:buClr>
                <a:schemeClr val="tx2"/>
              </a:buClr>
              <a:buChar char="–"/>
              <a:defRPr sz="2000">
                <a:latin typeface="Arial"/>
                <a:ea typeface="ＭＳ Ｐゴシック" pitchFamily="-112" charset="-128"/>
                <a:cs typeface="Arial"/>
              </a:defRPr>
            </a:lvl4pPr>
            <a:lvl5pPr marL="2057400" indent="-228600" eaLnBrk="0" hangingPunct="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dirty="0"/>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لا تيقظن ولا تنبهن الحبيب حتى يشاء</a:t>
            </a:r>
          </a:p>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نش ٢: ٧</a:t>
            </a:r>
          </a:p>
        </p:txBody>
      </p:sp>
      <p:sp>
        <p:nvSpPr>
          <p:cNvPr id="8" name="Rectangle 3"/>
          <p:cNvSpPr txBox="1">
            <a:spLocks noChangeArrowheads="1"/>
          </p:cNvSpPr>
          <p:nvPr/>
        </p:nvSpPr>
        <p:spPr bwMode="auto">
          <a:xfrm>
            <a:off x="3252788" y="3530600"/>
            <a:ext cx="2863850" cy="29813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marR="0" lvl="0" indent="0" algn="ctr" rtl="1" eaLnBrk="0" latinLnBrk="0" hangingPunct="0">
              <a:lnSpc>
                <a:spcPct val="100000"/>
              </a:lnSpc>
              <a:spcBef>
                <a:spcPct val="20000"/>
              </a:spcBef>
              <a:buClr>
                <a:srgbClr val="FFCC66"/>
              </a:buClr>
              <a:buSzTx/>
              <a:buFontTx/>
              <a:buNone/>
              <a:tabLst/>
              <a:defRPr sz="3200" b="1">
                <a:solidFill>
                  <a:srgbClr val="FFFFCC"/>
                </a:solidFill>
                <a:effectLst>
                  <a:glow rad="101600">
                    <a:srgbClr val="000000"/>
                  </a:glow>
                  <a:outerShdw blurRad="38100" dist="38100" dir="2700000" algn="tl">
                    <a:srgbClr val="000000"/>
                  </a:outerShdw>
                </a:effectLst>
                <a:ea typeface="Arial" charset="0"/>
                <a:cs typeface="Arial" charset="0"/>
              </a:defRPr>
            </a:lvl1pPr>
            <a:lvl2pPr marL="742950" indent="-285750" eaLnBrk="0" hangingPunct="0">
              <a:spcBef>
                <a:spcPct val="20000"/>
              </a:spcBef>
              <a:buClr>
                <a:schemeClr val="tx2"/>
              </a:buClr>
              <a:buChar char="–"/>
              <a:defRPr sz="2800">
                <a:latin typeface="Arial"/>
                <a:ea typeface="ＭＳ Ｐゴシック" pitchFamily="-112" charset="-128"/>
                <a:cs typeface="Arial"/>
              </a:defRPr>
            </a:lvl2pPr>
            <a:lvl3pPr marL="1143000" indent="-228600" eaLnBrk="0" hangingPunct="0">
              <a:spcBef>
                <a:spcPct val="20000"/>
              </a:spcBef>
              <a:buClr>
                <a:schemeClr val="tx2"/>
              </a:buClr>
              <a:buChar char="•"/>
              <a:defRPr sz="2400">
                <a:latin typeface="Arial"/>
                <a:ea typeface="ＭＳ Ｐゴシック" pitchFamily="-112" charset="-128"/>
                <a:cs typeface="Arial"/>
              </a:defRPr>
            </a:lvl3pPr>
            <a:lvl4pPr marL="1600200" indent="-228600" eaLnBrk="0" hangingPunct="0">
              <a:spcBef>
                <a:spcPct val="20000"/>
              </a:spcBef>
              <a:buClr>
                <a:schemeClr val="tx2"/>
              </a:buClr>
              <a:buChar char="–"/>
              <a:defRPr sz="2000">
                <a:latin typeface="Arial"/>
                <a:ea typeface="ＭＳ Ｐゴシック" pitchFamily="-112" charset="-128"/>
                <a:cs typeface="Arial"/>
              </a:defRPr>
            </a:lvl4pPr>
            <a:lvl5pPr marL="2057400" indent="-228600" eaLnBrk="0" hangingPunct="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sz="4000" dirty="0"/>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لا تيقظن ولا تنبهن الحبيب حتى يشاء </a:t>
            </a:r>
          </a:p>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نش ٣ :٥</a:t>
            </a:r>
          </a:p>
        </p:txBody>
      </p:sp>
    </p:spTree>
    <p:extLst>
      <p:ext uri="{BB962C8B-B14F-4D97-AF65-F5344CB8AC3E}">
        <p14:creationId xmlns:p14="http://schemas.microsoft.com/office/powerpoint/2010/main" val="583976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checkerboard(across)">
                                      <p:cBhvr>
                                        <p:cTn id="15" dur="500"/>
                                        <p:tgtEl>
                                          <p:spTgt spid="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checkerboard(across)">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uiExpand="1" build="p" autoUpdateAnimBg="0"/>
      <p:bldP spid="8" grpId="0" uiExpand="1"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1"/>
            <a:ext cx="9144000" cy="4482135"/>
          </a:xfrm>
          <a:prstGeom prst="rect">
            <a:avLst/>
          </a:prstGeom>
        </p:spPr>
      </p:pic>
      <p:sp>
        <p:nvSpPr>
          <p:cNvPr id="2" name="Title 1"/>
          <p:cNvSpPr>
            <a:spLocks noGrp="1"/>
          </p:cNvSpPr>
          <p:nvPr>
            <p:ph type="title"/>
          </p:nvPr>
        </p:nvSpPr>
        <p:spPr>
          <a:xfrm>
            <a:off x="0" y="0"/>
            <a:ext cx="9140825" cy="673100"/>
          </a:xfrm>
          <a:solidFill>
            <a:srgbClr val="000000"/>
          </a:solidFill>
        </p:spPr>
        <p:txBody>
          <a:bodyPr/>
          <a:lstStyle/>
          <a:p>
            <a:pPr algn="ctr">
              <a:defRPr/>
            </a:pPr>
            <a:r>
              <a:rPr lang="ar-SA" sz="3600" b="1" dirty="0">
                <a:effectLst>
                  <a:outerShdw blurRad="38100" dist="38100" dir="2700000" algn="tl">
                    <a:srgbClr val="5F5F5F"/>
                  </a:outerShdw>
                </a:effectLst>
                <a:latin typeface="Arial" charset="0"/>
                <a:ea typeface="ＭＳ Ｐゴシック" charset="0"/>
              </a:rPr>
              <a:t>زفاف سليمان</a:t>
            </a:r>
            <a:endParaRPr lang="en-US" sz="3600" b="1" dirty="0">
              <a:effectLst>
                <a:outerShdw blurRad="38100" dist="38100" dir="2700000" algn="tl">
                  <a:srgbClr val="5F5F5F"/>
                </a:outerShdw>
              </a:effectLst>
              <a:latin typeface="Arial" charset="0"/>
              <a:ea typeface="ＭＳ Ｐゴシック" charset="0"/>
            </a:endParaRPr>
          </a:p>
        </p:txBody>
      </p:sp>
      <p:sp>
        <p:nvSpPr>
          <p:cNvPr id="6" name="Title 1"/>
          <p:cNvSpPr txBox="1">
            <a:spLocks/>
          </p:cNvSpPr>
          <p:nvPr/>
        </p:nvSpPr>
        <p:spPr bwMode="auto">
          <a:xfrm>
            <a:off x="0" y="4004236"/>
            <a:ext cx="9140825" cy="2794000"/>
          </a:xfrm>
          <a:prstGeom prst="rect">
            <a:avLst/>
          </a:prstGeom>
          <a:solidFill>
            <a:schemeClr val="bg1"/>
          </a:solidFill>
          <a:ln w="9525">
            <a:noFill/>
            <a:miter lim="800000"/>
            <a:headEnd/>
            <a:tailEnd/>
          </a:ln>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SA" sz="4000" b="1" dirty="0">
                <a:solidFill>
                  <a:srgbClr val="FFFFFF"/>
                </a:solidFill>
                <a:effectLst>
                  <a:glow rad="165100">
                    <a:srgbClr val="000000">
                      <a:alpha val="93000"/>
                    </a:srgbClr>
                  </a:glow>
                </a:effectLst>
                <a:latin typeface="Arial" panose="020B0604020202020204" pitchFamily="34" charset="0"/>
                <a:cs typeface="Arial" panose="020B0604020202020204" pitchFamily="34" charset="0"/>
              </a:rPr>
              <a:t>نشيد ال</a:t>
            </a:r>
            <a:r>
              <a:rPr lang="ar-JO" sz="4000" b="1" dirty="0">
                <a:solidFill>
                  <a:srgbClr val="FFFFFF"/>
                </a:solidFill>
                <a:effectLst>
                  <a:glow rad="165100">
                    <a:srgbClr val="000000">
                      <a:alpha val="93000"/>
                    </a:srgbClr>
                  </a:glow>
                </a:effectLst>
                <a:latin typeface="Arial" panose="020B0604020202020204" pitchFamily="34" charset="0"/>
                <a:cs typeface="Arial" panose="020B0604020202020204" pitchFamily="34" charset="0"/>
              </a:rPr>
              <a:t>أ</a:t>
            </a:r>
            <a:r>
              <a:rPr lang="ar-SA" sz="4000" b="1" dirty="0">
                <a:solidFill>
                  <a:srgbClr val="FFFFFF"/>
                </a:solidFill>
                <a:effectLst>
                  <a:glow rad="165100">
                    <a:srgbClr val="000000">
                      <a:alpha val="93000"/>
                    </a:srgbClr>
                  </a:glow>
                </a:effectLst>
                <a:latin typeface="Arial" panose="020B0604020202020204" pitchFamily="34" charset="0"/>
                <a:cs typeface="Arial" panose="020B0604020202020204" pitchFamily="34" charset="0"/>
              </a:rPr>
              <a:t>نشاد ٣ : ٦-٧</a:t>
            </a:r>
          </a:p>
          <a:p>
            <a:pPr algn="ctr" eaLnBrk="1" hangingPunct="1">
              <a:defRPr/>
            </a:pPr>
            <a:r>
              <a:rPr lang="ar-SA" sz="4000" b="1" dirty="0">
                <a:solidFill>
                  <a:srgbClr val="FFFFFF"/>
                </a:solidFill>
                <a:effectLst>
                  <a:glow rad="165100">
                    <a:srgbClr val="000000">
                      <a:alpha val="93000"/>
                    </a:srgbClr>
                  </a:glow>
                </a:effectLst>
                <a:latin typeface="Arial" panose="020B0604020202020204" pitchFamily="34" charset="0"/>
                <a:cs typeface="Arial" panose="020B0604020202020204" pitchFamily="34" charset="0"/>
              </a:rPr>
              <a:t>مَنْ هَذِهِ الطَّالِعَةُ مِنَ الْبَرِّيَّةِ كَأَعْمِدَةٍ مِنْ دُخَانٍ مُعَطَّرَةً بِالْمُرِّ وَاللُّبَانِ وَبِكُلِّ أَذِرَّةِ التَّاجِرِ؟ هُوَذَا تَخْتُ سُلَيْمَانَ حَوْلَهُ سِتُّونَ جَبَّاراً مِنْ جَبَابِرَةِ إِسْرَائِيلَ. </a:t>
            </a:r>
          </a:p>
        </p:txBody>
      </p:sp>
    </p:spTree>
    <p:extLst>
      <p:ext uri="{BB962C8B-B14F-4D97-AF65-F5344CB8AC3E}">
        <p14:creationId xmlns:p14="http://schemas.microsoft.com/office/powerpoint/2010/main" val="4267299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 y="884420"/>
            <a:ext cx="3824750" cy="5944110"/>
          </a:xfrm>
          <a:effectLst/>
        </p:spPr>
        <p:txBody>
          <a:bodyPr anchor="t"/>
          <a:lstStyle/>
          <a:p>
            <a:pPr>
              <a:defRPr/>
            </a:pPr>
            <a:r>
              <a:rPr lang="ar-SA" b="1" dirty="0">
                <a:solidFill>
                  <a:srgbClr val="000000"/>
                </a:solidFill>
                <a:latin typeface="Arial" panose="020B0604020202020204" pitchFamily="34" charset="0"/>
                <a:ea typeface="ＭＳ Ｐゴシック" charset="0"/>
                <a:cs typeface="Arial" panose="020B0604020202020204" pitchFamily="34" charset="0"/>
              </a:rPr>
              <a:t>كُلُّهُمْ قَابِضُونَ سُيُوفاً وَمُتَعَلِّمُونَ الْحَرْبَ. </a:t>
            </a:r>
            <a:endParaRPr lang="en-US" b="1" dirty="0">
              <a:solidFill>
                <a:schemeClr val="tx1"/>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591178" y="4497049"/>
            <a:ext cx="5558297" cy="23867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b="1" dirty="0">
                <a:solidFill>
                  <a:srgbClr val="000000"/>
                </a:solidFill>
                <a:latin typeface="Arial" panose="020B0604020202020204" pitchFamily="34" charset="0"/>
                <a:ea typeface="ＭＳ Ｐゴシック" charset="0"/>
                <a:cs typeface="Arial" panose="020B0604020202020204" pitchFamily="34" charset="0"/>
              </a:rPr>
              <a:t>ككُلُّ رَجُلٍ سَيْفُهُ عَلَى</a:t>
            </a:r>
            <a:br>
              <a:rPr lang="en-US" b="1" dirty="0">
                <a:solidFill>
                  <a:srgbClr val="000000"/>
                </a:solidFill>
                <a:latin typeface="Arial" panose="020B0604020202020204" pitchFamily="34" charset="0"/>
                <a:ea typeface="ＭＳ Ｐゴシック" charset="0"/>
                <a:cs typeface="Arial" panose="020B0604020202020204" pitchFamily="34" charset="0"/>
              </a:rPr>
            </a:br>
            <a:r>
              <a:rPr lang="ar-SA" b="1" dirty="0">
                <a:solidFill>
                  <a:srgbClr val="000000"/>
                </a:solidFill>
                <a:latin typeface="Arial" panose="020B0604020202020204" pitchFamily="34" charset="0"/>
                <a:ea typeface="ＭＳ Ｐゴシック" charset="0"/>
                <a:cs typeface="Arial" panose="020B0604020202020204" pitchFamily="34" charset="0"/>
              </a:rPr>
              <a:t> فَخْذِهِ مِنْ هَوْلِ اللَّيْلِ.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a:p>
            <a:pPr>
              <a:defRPr/>
            </a:pPr>
            <a:r>
              <a:rPr lang="ar-SA" sz="4000" b="1" dirty="0">
                <a:solidFill>
                  <a:srgbClr val="000000"/>
                </a:solidFill>
                <a:latin typeface="Arial" panose="020B0604020202020204" pitchFamily="34" charset="0"/>
                <a:ea typeface="ＭＳ Ｐゴシック" charset="0"/>
                <a:cs typeface="Arial" panose="020B0604020202020204" pitchFamily="34" charset="0"/>
              </a:rPr>
              <a:t>نشيد ال</a:t>
            </a:r>
            <a:r>
              <a:rPr lang="ar-JO" sz="4000" b="1" dirty="0">
                <a:solidFill>
                  <a:srgbClr val="000000"/>
                </a:solidFill>
                <a:latin typeface="Arial" panose="020B0604020202020204" pitchFamily="34" charset="0"/>
                <a:ea typeface="ＭＳ Ｐゴシック" charset="0"/>
                <a:cs typeface="Arial" panose="020B0604020202020204" pitchFamily="34" charset="0"/>
              </a:rPr>
              <a:t>أ</a:t>
            </a:r>
            <a:r>
              <a:rPr lang="ar-SA" sz="4000" b="1" dirty="0">
                <a:solidFill>
                  <a:srgbClr val="000000"/>
                </a:solidFill>
                <a:latin typeface="Arial" panose="020B0604020202020204" pitchFamily="34" charset="0"/>
                <a:ea typeface="ＭＳ Ｐゴシック" charset="0"/>
                <a:cs typeface="Arial" panose="020B0604020202020204" pitchFamily="34" charset="0"/>
              </a:rPr>
              <a:t>نشاد ٣ : ٨</a:t>
            </a:r>
          </a:p>
        </p:txBody>
      </p:sp>
    </p:spTree>
    <p:extLst>
      <p:ext uri="{BB962C8B-B14F-4D97-AF65-F5344CB8AC3E}">
        <p14:creationId xmlns:p14="http://schemas.microsoft.com/office/powerpoint/2010/main" val="11503496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2375865"/>
            <a:ext cx="9144000" cy="4482135"/>
          </a:xfrm>
          <a:prstGeom prst="rect">
            <a:avLst/>
          </a:prstGeom>
        </p:spPr>
      </p:pic>
      <p:sp>
        <p:nvSpPr>
          <p:cNvPr id="900098" name="Rectangle 2"/>
          <p:cNvSpPr>
            <a:spLocks noGrp="1" noChangeArrowheads="1"/>
          </p:cNvSpPr>
          <p:nvPr>
            <p:ph type="ctrTitle"/>
          </p:nvPr>
        </p:nvSpPr>
        <p:spPr>
          <a:xfrm>
            <a:off x="0" y="29469"/>
            <a:ext cx="9144000" cy="234639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٣ : ٩-١٠</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اَلْمَلِكُ سُلَيْمَانُ عَمِلَ لِنَفْسِهِ تَخْتاً مِنْ خَشَبِ لُبْنَانَ. عَمِلَ أَعْمِدَتَهُ فِضَّةً وَرَوَافِدَهُ ذَهَباً وَمَقْعَدَهُ أُرْجُواناً وَوَسَطَهُ مَرْصُوفاً مَحَبَّةً مِنْ بَنَاتِ أُورُشَلِيمَ. </a:t>
            </a:r>
          </a:p>
        </p:txBody>
      </p:sp>
    </p:spTree>
    <p:extLst>
      <p:ext uri="{BB962C8B-B14F-4D97-AF65-F5344CB8AC3E}">
        <p14:creationId xmlns:p14="http://schemas.microsoft.com/office/powerpoint/2010/main" val="35477253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349" y="1647179"/>
            <a:ext cx="8472479" cy="52108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998544"/>
          </a:xfrm>
          <a:solidFill>
            <a:srgbClr val="000000"/>
          </a:solidFill>
          <a:effectLst/>
        </p:spPr>
        <p:txBody>
          <a:bodyPr anchor="t"/>
          <a:lstStyle/>
          <a:p>
            <a:pPr rtl="1"/>
            <a:r>
              <a:rPr lang="ar-SA" sz="3600" b="1" i="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latin typeface="Arial" panose="020B0604020202020204" pitchFamily="34" charset="0"/>
                <a:cs typeface="Arial" panose="020B0604020202020204" pitchFamily="34" charset="0"/>
              </a:rPr>
              <a:t>اُخْرُجْنَ يَا بَنَاتِ صِهْيَوْنَ وَانْظُرْنَ الْمَلِكَ سُلَيْمَانَ بِالتَّاجِ الَّذِي تَوَّجَتْهُ بِهِ أُمُّهُ فِي يَوْمِ عُرْسِهِ وَفِي يَوْمِ فَرَحِ قَلْبِهِ. </a:t>
            </a:r>
            <a:br>
              <a:rPr lang="ar-SA"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ar-SA" sz="3600" b="1" dirty="0">
                <a:latin typeface="Arial" panose="020B0604020202020204" pitchFamily="34" charset="0"/>
                <a:cs typeface="Arial" panose="020B0604020202020204" pitchFamily="34" charset="0"/>
              </a:rPr>
              <a:t>نشيد ال</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نشاد ٣ : ١١</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6555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44868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32097" name="Rectangle 4"/>
          <p:cNvSpPr>
            <a:spLocks noGrp="1" noChangeArrowheads="1"/>
          </p:cNvSpPr>
          <p:nvPr>
            <p:ph type="title"/>
          </p:nvPr>
        </p:nvSpPr>
        <p:spPr>
          <a:xfrm>
            <a:off x="228600" y="228600"/>
            <a:ext cx="8305800" cy="838200"/>
          </a:xfrm>
        </p:spPr>
        <p:txBody>
          <a:bodyPr anchor="ctr" anchorCtr="1"/>
          <a:lstStyle/>
          <a:p>
            <a:r>
              <a:rPr lang="ar-SA" sz="4800" dirty="0">
                <a:latin typeface="Arial Black" charset="0"/>
                <a:ea typeface="ＭＳ Ｐゴシック" charset="0"/>
                <a:cs typeface="ＭＳ Ｐゴシック" charset="0"/>
              </a:rPr>
              <a:t>ماذا يعني أخذ ال</a:t>
            </a:r>
            <a:r>
              <a:rPr lang="ar-JO" sz="4800" dirty="0">
                <a:latin typeface="Arial Black" charset="0"/>
                <a:ea typeface="ＭＳ Ｐゴシック" charset="0"/>
                <a:cs typeface="ＭＳ Ｐゴシック" charset="0"/>
              </a:rPr>
              <a:t>نشيد</a:t>
            </a:r>
            <a:r>
              <a:rPr lang="ar-SA" sz="4800" dirty="0">
                <a:latin typeface="Arial Black" charset="0"/>
                <a:ea typeface="ＭＳ Ｐゴシック" charset="0"/>
                <a:cs typeface="ＭＳ Ｐゴシック" charset="0"/>
              </a:rPr>
              <a:t> حرفيا</a:t>
            </a:r>
            <a:r>
              <a:rPr lang="ar-JO" sz="4800" dirty="0">
                <a:latin typeface="Arial Black" charset="0"/>
                <a:ea typeface="ＭＳ Ｐゴシック" charset="0"/>
                <a:cs typeface="ＭＳ Ｐゴシック" charset="0"/>
              </a:rPr>
              <a:t>ً </a:t>
            </a:r>
            <a:r>
              <a:rPr lang="ar-SA" sz="4800" dirty="0">
                <a:latin typeface="Arial Black" charset="0"/>
                <a:ea typeface="ＭＳ Ｐゴシック" charset="0"/>
                <a:cs typeface="ＭＳ Ｐゴシック" charset="0"/>
              </a:rPr>
              <a:t>؟</a:t>
            </a:r>
            <a:endParaRPr lang="en-US" sz="4800" i="0" dirty="0">
              <a:latin typeface="Arial Black" charset="0"/>
              <a:ea typeface="ＭＳ Ｐゴシック" charset="0"/>
              <a:cs typeface="ＭＳ Ｐゴシック" charset="0"/>
            </a:endParaRPr>
          </a:p>
        </p:txBody>
      </p:sp>
      <p:grpSp>
        <p:nvGrpSpPr>
          <p:cNvPr id="3" name="Group 2"/>
          <p:cNvGrpSpPr/>
          <p:nvPr/>
        </p:nvGrpSpPr>
        <p:grpSpPr>
          <a:xfrm>
            <a:off x="0" y="1362151"/>
            <a:ext cx="9144000" cy="4641850"/>
            <a:chOff x="0" y="1362151"/>
            <a:chExt cx="9144000" cy="4641850"/>
          </a:xfrm>
        </p:grpSpPr>
        <p:pic>
          <p:nvPicPr>
            <p:cNvPr id="13209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62151"/>
              <a:ext cx="9144000" cy="464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2308087" y="1579217"/>
              <a:ext cx="6659217" cy="53008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endParaRPr lang="en-US" sz="2400" b="1">
                <a:solidFill>
                  <a:srgbClr val="000000"/>
                </a:solidFill>
                <a:latin typeface="Arial" pitchFamily="-111" charset="0"/>
                <a:ea typeface="Osaka"/>
                <a:cs typeface="Osaka"/>
              </a:endParaRPr>
            </a:p>
          </p:txBody>
        </p:sp>
        <p:sp>
          <p:nvSpPr>
            <p:cNvPr id="7" name="Rectangle 6"/>
            <p:cNvSpPr/>
            <p:nvPr/>
          </p:nvSpPr>
          <p:spPr bwMode="auto">
            <a:xfrm>
              <a:off x="2812230" y="2229259"/>
              <a:ext cx="6248140" cy="303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a:endParaRPr lang="en-US" sz="2400" b="1">
                <a:solidFill>
                  <a:srgbClr val="000000"/>
                </a:solidFill>
                <a:latin typeface="Arial" pitchFamily="-111" charset="0"/>
                <a:ea typeface="Osaka"/>
                <a:cs typeface="Osaka"/>
              </a:endParaRPr>
            </a:p>
          </p:txBody>
        </p:sp>
      </p:grpSp>
      <p:sp>
        <p:nvSpPr>
          <p:cNvPr id="6" name="Rectangle 4"/>
          <p:cNvSpPr txBox="1">
            <a:spLocks noChangeArrowheads="1"/>
          </p:cNvSpPr>
          <p:nvPr/>
        </p:nvSpPr>
        <p:spPr bwMode="auto">
          <a:xfrm>
            <a:off x="2434284" y="1538470"/>
            <a:ext cx="5852982" cy="427347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r"/>
            <a:r>
              <a:rPr lang="ar-SA" sz="2400" dirty="0">
                <a:solidFill>
                  <a:srgbClr val="000000"/>
                </a:solidFill>
                <a:ea typeface="ＭＳ Ｐゴシック" charset="0"/>
                <a:cs typeface="Arial"/>
              </a:rPr>
              <a:t>هَا أَنْتِ جَمِيلَةٌ يَا حَبِيبَتِي هَا أَنْتِ جَمِيلَةٌ!</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عَيْنَاكِ حَمَامَتَانِ مِنْ تَحْتِ نَقَابِكِ.</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شَعْرُكِ كَقَطِيعِ مِعْزٍ رَابِضٍ عَلَى جَبَلِ جِلْعَادَ.</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أَسْنَانُكِ كَقَطِيعِ الْجَزَائِزِ الصَّادِرَةِ مِنَ الْغَسْلِ اللَّوَاتِي كُلُّ وَاحِدَةٍ مُتْئِمٌ وَلَيْسَ فِيهِنَّ عَقِيمٌ. شَفَتَاكِ كَسِلْكَةٍ مِنَ الْقِرْمِزِ. </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وَفَمُكِ حُلْوٌ. خَدُّكِ كَفِلْقَةِ رُمَّانَةٍ تَحْتَ نَقَابِكِ. </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عُنُقُكِ كَبُرْجِ دَاوُدَ الْمَبْنِيِّ لِلأَسْلِحَةِ. </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أَلْفُ مِجَنٍّ عُلِّقَ عَلَيْهِ كُلُّهَا أَتْرَاسُ الْجَبَابِرَةِ. </a:t>
            </a:r>
            <a:br>
              <a:rPr lang="en-US" sz="2400" dirty="0">
                <a:solidFill>
                  <a:srgbClr val="000000"/>
                </a:solidFill>
                <a:ea typeface="ＭＳ Ｐゴシック" charset="0"/>
                <a:cs typeface="Arial"/>
              </a:rPr>
            </a:br>
            <a:r>
              <a:rPr lang="ar-SA" sz="2400" dirty="0">
                <a:solidFill>
                  <a:srgbClr val="000000"/>
                </a:solidFill>
                <a:ea typeface="ＭＳ Ｐゴシック" charset="0"/>
                <a:cs typeface="Arial"/>
              </a:rPr>
              <a:t>ثَدْيَاكِ كَخِشْفَتَيْ ظَبْيَةٍ تَوْأَمَيْنِ يَرْعَيَانِ بَيْنَ السَّوْسَنِ.</a:t>
            </a:r>
            <a:endParaRPr lang="en-US" sz="2400" dirty="0">
              <a:solidFill>
                <a:srgbClr val="000000"/>
              </a:solidFill>
              <a:ea typeface="ＭＳ Ｐゴシック" charset="0"/>
              <a:cs typeface="Arial"/>
            </a:endParaRPr>
          </a:p>
          <a:p>
            <a:pPr algn="r"/>
            <a:r>
              <a:rPr lang="ar-SA" sz="2400" dirty="0">
                <a:solidFill>
                  <a:srgbClr val="000000"/>
                </a:solidFill>
                <a:ea typeface="ＭＳ Ｐゴシック" charset="0"/>
                <a:cs typeface="Arial"/>
              </a:rPr>
              <a:t>نشيد ال</a:t>
            </a:r>
            <a:r>
              <a:rPr lang="ar-JO" sz="2400" dirty="0">
                <a:solidFill>
                  <a:srgbClr val="000000"/>
                </a:solidFill>
                <a:ea typeface="ＭＳ Ｐゴシック" charset="0"/>
                <a:cs typeface="Arial"/>
              </a:rPr>
              <a:t>أ</a:t>
            </a:r>
            <a:r>
              <a:rPr lang="ar-SA" sz="2400" dirty="0">
                <a:solidFill>
                  <a:srgbClr val="000000"/>
                </a:solidFill>
                <a:ea typeface="ＭＳ Ｐゴシック" charset="0"/>
                <a:cs typeface="Arial"/>
              </a:rPr>
              <a:t>نشاد ٤ : ١-٥</a:t>
            </a:r>
          </a:p>
        </p:txBody>
      </p:sp>
    </p:spTree>
    <p:extLst>
      <p:ext uri="{BB962C8B-B14F-4D97-AF65-F5344CB8AC3E}">
        <p14:creationId xmlns:p14="http://schemas.microsoft.com/office/powerpoint/2010/main" val="3544846580"/>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06" y="-11113"/>
            <a:ext cx="9153106" cy="6883712"/>
          </a:xfrm>
          <a:prstGeom prst="rect">
            <a:avLst/>
          </a:prstGeom>
        </p:spPr>
      </p:pic>
      <p:sp>
        <p:nvSpPr>
          <p:cNvPr id="16386" name="Text Box 5"/>
          <p:cNvSpPr txBox="1">
            <a:spLocks noChangeArrowheads="1"/>
          </p:cNvSpPr>
          <p:nvPr/>
        </p:nvSpPr>
        <p:spPr bwMode="auto">
          <a:xfrm>
            <a:off x="286018" y="-11113"/>
            <a:ext cx="8834278"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defRPr/>
            </a:pPr>
            <a:r>
              <a:rPr lang="ar-SA" sz="4000" b="1" dirty="0">
                <a:solidFill>
                  <a:srgbClr val="FFFFFF"/>
                </a:solidFill>
                <a:effectLst>
                  <a:glow rad="177800">
                    <a:srgbClr val="000000">
                      <a:alpha val="88000"/>
                    </a:srgbClr>
                  </a:glow>
                </a:effectLst>
                <a:latin typeface="Arial"/>
                <a:cs typeface="Arial"/>
              </a:rPr>
              <a:t>نشيد ال</a:t>
            </a:r>
            <a:r>
              <a:rPr lang="ar-JO" sz="4000" b="1" dirty="0">
                <a:solidFill>
                  <a:srgbClr val="FFFFFF"/>
                </a:solidFill>
                <a:effectLst>
                  <a:glow rad="177800">
                    <a:srgbClr val="000000">
                      <a:alpha val="88000"/>
                    </a:srgbClr>
                  </a:glow>
                </a:effectLst>
                <a:latin typeface="Arial"/>
                <a:cs typeface="Arial"/>
              </a:rPr>
              <a:t>أ</a:t>
            </a:r>
            <a:r>
              <a:rPr lang="ar-SA" sz="4000" b="1" dirty="0">
                <a:solidFill>
                  <a:srgbClr val="FFFFFF"/>
                </a:solidFill>
                <a:effectLst>
                  <a:glow rad="177800">
                    <a:srgbClr val="000000">
                      <a:alpha val="88000"/>
                    </a:srgbClr>
                  </a:glow>
                </a:effectLst>
                <a:latin typeface="Arial"/>
                <a:cs typeface="Arial"/>
              </a:rPr>
              <a:t>نشاد ٤ : ١٦</a:t>
            </a:r>
          </a:p>
          <a:p>
            <a:pPr algn="ctr" defTabSz="914400" eaLnBrk="1" hangingPunct="1">
              <a:defRPr/>
            </a:pPr>
            <a:r>
              <a:rPr lang="ar-SA" sz="4000" b="1" dirty="0">
                <a:solidFill>
                  <a:srgbClr val="FFFFFF"/>
                </a:solidFill>
                <a:effectLst>
                  <a:glow rad="177800">
                    <a:srgbClr val="000000">
                      <a:alpha val="88000"/>
                    </a:srgbClr>
                  </a:glow>
                </a:effectLst>
                <a:latin typeface="Arial"/>
                <a:cs typeface="Arial"/>
              </a:rPr>
              <a:t>اِسْتَيْقِظِي يَا رِيحَ الشَّمَالِ وَتَعَالَيْ يَا رِيحَ الْجَنُوبِ! هَبِّي عَلَى جَنَّتِي فَتَقْطُرَ </a:t>
            </a:r>
            <a:r>
              <a:rPr lang="ar-SA" sz="4000" b="1" dirty="0" err="1">
                <a:solidFill>
                  <a:srgbClr val="FFFFFF"/>
                </a:solidFill>
                <a:effectLst>
                  <a:glow rad="177800">
                    <a:srgbClr val="000000">
                      <a:alpha val="88000"/>
                    </a:srgbClr>
                  </a:glow>
                </a:effectLst>
                <a:latin typeface="Arial"/>
                <a:cs typeface="Arial"/>
              </a:rPr>
              <a:t>أَطْيَابُهَا</a:t>
            </a:r>
            <a:r>
              <a:rPr lang="ar-SA" sz="4000" b="1" dirty="0">
                <a:solidFill>
                  <a:srgbClr val="FFFFFF"/>
                </a:solidFill>
                <a:effectLst>
                  <a:glow rad="177800">
                    <a:srgbClr val="000000">
                      <a:alpha val="88000"/>
                    </a:srgbClr>
                  </a:glow>
                </a:effectLst>
                <a:latin typeface="Arial"/>
                <a:cs typeface="Arial"/>
              </a:rPr>
              <a:t>. </a:t>
            </a:r>
            <a:r>
              <a:rPr lang="ar-SA" sz="4000" b="1" dirty="0" err="1">
                <a:solidFill>
                  <a:srgbClr val="FFFFFF"/>
                </a:solidFill>
                <a:effectLst>
                  <a:glow rad="177800">
                    <a:srgbClr val="000000">
                      <a:alpha val="88000"/>
                    </a:srgbClr>
                  </a:glow>
                </a:effectLst>
                <a:latin typeface="Arial"/>
                <a:cs typeface="Arial"/>
              </a:rPr>
              <a:t>لِيَأْتِ</a:t>
            </a:r>
            <a:r>
              <a:rPr lang="ar-SA" sz="4000" b="1" dirty="0">
                <a:solidFill>
                  <a:srgbClr val="FFFFFF"/>
                </a:solidFill>
                <a:effectLst>
                  <a:glow rad="177800">
                    <a:srgbClr val="000000">
                      <a:alpha val="88000"/>
                    </a:srgbClr>
                  </a:glow>
                </a:effectLst>
                <a:latin typeface="Arial"/>
                <a:cs typeface="Arial"/>
              </a:rPr>
              <a:t> حَبِيبِي إِلَى جَنَّتِهِ وَيَأْكُلْ ثَمَرَهُ النَّفِيسَ. </a:t>
            </a:r>
          </a:p>
        </p:txBody>
      </p:sp>
    </p:spTree>
    <p:extLst>
      <p:ext uri="{BB962C8B-B14F-4D97-AF65-F5344CB8AC3E}">
        <p14:creationId xmlns:p14="http://schemas.microsoft.com/office/powerpoint/2010/main" val="846674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75389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 y="44450"/>
            <a:ext cx="9105900" cy="6813550"/>
          </a:xfrm>
          <a:prstGeom prst="rect">
            <a:avLst/>
          </a:prstGeom>
        </p:spPr>
      </p:pic>
      <p:sp>
        <p:nvSpPr>
          <p:cNvPr id="2" name="Title 1"/>
          <p:cNvSpPr>
            <a:spLocks noGrp="1"/>
          </p:cNvSpPr>
          <p:nvPr>
            <p:ph type="title"/>
          </p:nvPr>
        </p:nvSpPr>
        <p:spPr/>
        <p:txBody>
          <a:bodyPr/>
          <a:lstStyle/>
          <a:p>
            <a:r>
              <a:rPr lang="ar-JO" sz="3600" b="1" dirty="0">
                <a:effectLst>
                  <a:glow rad="228600">
                    <a:schemeClr val="tx1"/>
                  </a:glow>
                </a:effectLst>
              </a:rPr>
              <a:t>بعد القرار</a:t>
            </a:r>
            <a:endParaRPr lang="en-US" sz="3600" b="1" dirty="0">
              <a:effectLst>
                <a:glow rad="228600">
                  <a:schemeClr val="tx1"/>
                </a:glow>
              </a:effectLst>
            </a:endParaRPr>
          </a:p>
        </p:txBody>
      </p:sp>
    </p:spTree>
    <p:extLst>
      <p:ext uri="{BB962C8B-B14F-4D97-AF65-F5344CB8AC3E}">
        <p14:creationId xmlns:p14="http://schemas.microsoft.com/office/powerpoint/2010/main" val="9371009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386" name="Text Box 5"/>
          <p:cNvSpPr txBox="1">
            <a:spLocks noChangeArrowheads="1"/>
          </p:cNvSpPr>
          <p:nvPr/>
        </p:nvSpPr>
        <p:spPr bwMode="auto">
          <a:xfrm>
            <a:off x="0" y="-11113"/>
            <a:ext cx="9120296"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defRPr/>
            </a:pPr>
            <a:r>
              <a:rPr lang="ar-SA" sz="4400" b="1" dirty="0">
                <a:solidFill>
                  <a:srgbClr val="FFFFFF"/>
                </a:solidFill>
                <a:effectLst>
                  <a:glow rad="177800">
                    <a:srgbClr val="000000">
                      <a:alpha val="88000"/>
                    </a:srgbClr>
                  </a:glow>
                </a:effectLst>
                <a:latin typeface="Arial"/>
                <a:cs typeface="Arial"/>
              </a:rPr>
              <a:t>نشيد ال</a:t>
            </a:r>
            <a:r>
              <a:rPr lang="ar-JO" sz="4400" b="1" dirty="0">
                <a:solidFill>
                  <a:srgbClr val="FFFFFF"/>
                </a:solidFill>
                <a:effectLst>
                  <a:glow rad="177800">
                    <a:srgbClr val="000000">
                      <a:alpha val="88000"/>
                    </a:srgbClr>
                  </a:glow>
                </a:effectLst>
                <a:latin typeface="Arial"/>
                <a:cs typeface="Arial"/>
              </a:rPr>
              <a:t>أ</a:t>
            </a:r>
            <a:r>
              <a:rPr lang="ar-SA" sz="4400" b="1" dirty="0">
                <a:solidFill>
                  <a:srgbClr val="FFFFFF"/>
                </a:solidFill>
                <a:effectLst>
                  <a:glow rad="177800">
                    <a:srgbClr val="000000">
                      <a:alpha val="88000"/>
                    </a:srgbClr>
                  </a:glow>
                </a:effectLst>
                <a:latin typeface="Arial"/>
                <a:cs typeface="Arial"/>
              </a:rPr>
              <a:t>نشاد ٥ : ١</a:t>
            </a:r>
          </a:p>
          <a:p>
            <a:pPr algn="ctr" defTabSz="914400" eaLnBrk="1" hangingPunct="1">
              <a:defRPr/>
            </a:pPr>
            <a:r>
              <a:rPr lang="ar-SA" sz="4400" b="1" dirty="0">
                <a:solidFill>
                  <a:srgbClr val="FFFFFF"/>
                </a:solidFill>
                <a:effectLst>
                  <a:glow rad="177800">
                    <a:srgbClr val="000000">
                      <a:alpha val="88000"/>
                    </a:srgbClr>
                  </a:glow>
                </a:effectLst>
                <a:latin typeface="Arial"/>
                <a:cs typeface="Arial"/>
              </a:rPr>
              <a:t>قَدْ دَخَلْتُ جَنَّتِي يَا أُخْتِي الْعَرُوسُ. قَطَفْتُ مُرِّي مَعَ طِيبِي. أَكَلْتُ شَهْدِي مَعَ عَسَلِي. </a:t>
            </a:r>
          </a:p>
        </p:txBody>
      </p:sp>
      <p:sp>
        <p:nvSpPr>
          <p:cNvPr id="4" name="Text Box 5"/>
          <p:cNvSpPr txBox="1">
            <a:spLocks noChangeArrowheads="1"/>
          </p:cNvSpPr>
          <p:nvPr/>
        </p:nvSpPr>
        <p:spPr bwMode="auto">
          <a:xfrm>
            <a:off x="0" y="4560790"/>
            <a:ext cx="9120296"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ctr" defTabSz="914400" eaLnBrk="1" hangingPunct="1">
              <a:defRPr sz="4800" b="1" i="1">
                <a:solidFill>
                  <a:srgbClr val="FFFFFF"/>
                </a:solidFill>
                <a:effectLst>
                  <a:glow rad="177800">
                    <a:srgbClr val="000000">
                      <a:alpha val="88000"/>
                    </a:srgbClr>
                  </a:glow>
                </a:effectLst>
                <a:latin typeface="Arial"/>
                <a:cs typeface="Arial"/>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rtl="1"/>
            <a:r>
              <a:rPr lang="ar-SA" sz="4400" dirty="0">
                <a:effectLst>
                  <a:glow rad="127000">
                    <a:schemeClr val="tx1"/>
                  </a:glow>
                </a:effectLst>
                <a:latin typeface="Arial" panose="020B0604020202020204" pitchFamily="34" charset="0"/>
                <a:cs typeface="Arial" panose="020B0604020202020204" pitchFamily="34" charset="0"/>
              </a:rPr>
              <a:t>العروس :</a:t>
            </a:r>
            <a:endParaRPr lang="en-US" sz="4400" i="0" dirty="0"/>
          </a:p>
          <a:p>
            <a:pPr rtl="1"/>
            <a:r>
              <a:rPr lang="ar-SA" sz="4400" i="0" dirty="0"/>
              <a:t>شَرِبْتُ خَمْرِي مَعَ لَبَنِي. كُلُوا أَيُّهَا الأَصْحَابُ. اشْرَبُوا وَاسْكَرُوا أَيُّهَا الأَحِبَّاءُ.</a:t>
            </a:r>
            <a:endParaRPr lang="en-US" sz="4400" i="0" dirty="0"/>
          </a:p>
        </p:txBody>
      </p:sp>
    </p:spTree>
    <p:extLst>
      <p:ext uri="{BB962C8B-B14F-4D97-AF65-F5344CB8AC3E}">
        <p14:creationId xmlns:p14="http://schemas.microsoft.com/office/powerpoint/2010/main" val="27025678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3671"/>
          <a:stretch/>
        </p:blipFill>
        <p:spPr>
          <a:xfrm>
            <a:off x="0" y="228601"/>
            <a:ext cx="9144000" cy="6566774"/>
          </a:xfrm>
          <a:prstGeom prst="rect">
            <a:avLst/>
          </a:prstGeom>
        </p:spPr>
      </p:pic>
      <p:sp>
        <p:nvSpPr>
          <p:cNvPr id="4" name="Text Box 5"/>
          <p:cNvSpPr txBox="1">
            <a:spLocks noChangeArrowheads="1"/>
          </p:cNvSpPr>
          <p:nvPr/>
        </p:nvSpPr>
        <p:spPr bwMode="auto">
          <a:xfrm>
            <a:off x="-36780" y="67298"/>
            <a:ext cx="9180780" cy="218521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hangingPunct="1">
              <a:defRPr/>
            </a:pPr>
            <a:r>
              <a:rPr lang="ar-SA" sz="3600" b="1" i="1" dirty="0">
                <a:solidFill>
                  <a:srgbClr val="FFFFFF"/>
                </a:solidFill>
                <a:effectLst>
                  <a:glow rad="177800">
                    <a:srgbClr val="000000">
                      <a:alpha val="88000"/>
                    </a:srgbClr>
                  </a:glow>
                </a:effectLst>
                <a:latin typeface="Arial"/>
                <a:cs typeface="Arial"/>
              </a:rPr>
              <a:t>شَرِبْتُ خَمْرِي مَعَ لَبَنِي. كُلُوا أَيُّهَا الأَصْحَابُ.</a:t>
            </a:r>
            <a:br>
              <a:rPr lang="en-US" sz="3600" b="1" i="1" dirty="0">
                <a:solidFill>
                  <a:srgbClr val="FFFFFF"/>
                </a:solidFill>
                <a:effectLst>
                  <a:glow rad="177800">
                    <a:srgbClr val="000000">
                      <a:alpha val="88000"/>
                    </a:srgbClr>
                  </a:glow>
                </a:effectLst>
                <a:latin typeface="Arial"/>
                <a:cs typeface="Arial"/>
              </a:rPr>
            </a:br>
            <a:r>
              <a:rPr lang="ar-SA" sz="3600" b="1" i="1" dirty="0">
                <a:solidFill>
                  <a:srgbClr val="FFFFFF"/>
                </a:solidFill>
                <a:effectLst>
                  <a:glow rad="177800">
                    <a:srgbClr val="000000">
                      <a:alpha val="88000"/>
                    </a:srgbClr>
                  </a:glow>
                </a:effectLst>
                <a:latin typeface="Arial"/>
                <a:cs typeface="Arial"/>
              </a:rPr>
              <a:t> اشْرَبُوا وَاسْكَرُوا أَيُّهَا الأَحِبَّاءُ.</a:t>
            </a:r>
            <a:endParaRPr lang="en-US" sz="3600" b="1" i="1" dirty="0">
              <a:solidFill>
                <a:srgbClr val="FFFFFF"/>
              </a:solidFill>
              <a:effectLst>
                <a:glow rad="177800">
                  <a:srgbClr val="000000">
                    <a:alpha val="88000"/>
                  </a:srgbClr>
                </a:glow>
              </a:effectLst>
              <a:latin typeface="Arial"/>
              <a:cs typeface="Arial"/>
            </a:endParaRPr>
          </a:p>
          <a:p>
            <a:pPr lvl="0" algn="ctr" defTabSz="914400" eaLnBrk="1" hangingPunct="1">
              <a:defRPr/>
            </a:pPr>
            <a:endParaRPr lang="en-US" b="1" i="1" dirty="0">
              <a:solidFill>
                <a:srgbClr val="FFFFFF"/>
              </a:solidFill>
              <a:effectLst>
                <a:glow rad="177800">
                  <a:srgbClr val="000000">
                    <a:alpha val="88000"/>
                  </a:srgbClr>
                </a:glow>
              </a:effectLst>
              <a:latin typeface="Arial"/>
              <a:cs typeface="Arial"/>
            </a:endParaRPr>
          </a:p>
          <a:p>
            <a:pPr algn="ctr" defTabSz="914400" eaLnBrk="1" hangingPunct="1">
              <a:defRPr/>
            </a:pPr>
            <a:r>
              <a:rPr lang="ar-SA" sz="3600" b="1" i="1" dirty="0">
                <a:solidFill>
                  <a:srgbClr val="FFFFFF"/>
                </a:solidFill>
                <a:effectLst>
                  <a:glow rad="177800">
                    <a:srgbClr val="000000">
                      <a:alpha val="88000"/>
                    </a:srgbClr>
                  </a:glow>
                </a:effectLst>
                <a:latin typeface="Arial"/>
                <a:cs typeface="Arial"/>
              </a:rPr>
              <a:t>نشيد الانشاد ٥ : ١</a:t>
            </a:r>
          </a:p>
        </p:txBody>
      </p:sp>
      <p:sp>
        <p:nvSpPr>
          <p:cNvPr id="5" name="Text Box 5">
            <a:extLst>
              <a:ext uri="{FF2B5EF4-FFF2-40B4-BE49-F238E27FC236}">
                <a16:creationId xmlns:a16="http://schemas.microsoft.com/office/drawing/2014/main" id="{245A9065-BEE9-A540-B198-E52B0154BBFB}"/>
              </a:ext>
            </a:extLst>
          </p:cNvPr>
          <p:cNvSpPr txBox="1">
            <a:spLocks noChangeArrowheads="1"/>
          </p:cNvSpPr>
          <p:nvPr/>
        </p:nvSpPr>
        <p:spPr bwMode="auto">
          <a:xfrm>
            <a:off x="6096" y="4813103"/>
            <a:ext cx="912029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rtl="1" eaLnBrk="1" hangingPunct="1">
              <a:defRPr/>
            </a:pPr>
            <a:r>
              <a:rPr lang="ar-SA" sz="9600" b="1" i="1" dirty="0">
                <a:solidFill>
                  <a:srgbClr val="FFFFFF"/>
                </a:solidFill>
                <a:effectLst>
                  <a:glow rad="177800">
                    <a:srgbClr val="000000">
                      <a:alpha val="88000"/>
                    </a:srgbClr>
                  </a:glow>
                </a:effectLst>
                <a:latin typeface="Arial"/>
                <a:cs typeface="Arial"/>
              </a:rPr>
              <a:t>الله</a:t>
            </a:r>
            <a:endParaRPr kumimoji="0" lang="en-US" sz="9600" b="1" i="1" u="none" strike="noStrike" kern="1200" cap="none" spc="0" normalizeH="0" baseline="0" noProof="0" dirty="0">
              <a:ln>
                <a:noFill/>
              </a:ln>
              <a:solidFill>
                <a:srgbClr val="FFFFFF"/>
              </a:solidFill>
              <a:effectLst>
                <a:glow rad="177800">
                  <a:srgbClr val="000000">
                    <a:alpha val="88000"/>
                  </a:srgbClr>
                </a:glow>
              </a:effectLst>
              <a:uLnTx/>
              <a:uFillTx/>
              <a:latin typeface="Arial"/>
              <a:cs typeface="Arial"/>
            </a:endParaRPr>
          </a:p>
        </p:txBody>
      </p:sp>
    </p:spTree>
    <p:extLst>
      <p:ext uri="{BB962C8B-B14F-4D97-AF65-F5344CB8AC3E}">
        <p14:creationId xmlns:p14="http://schemas.microsoft.com/office/powerpoint/2010/main" val="25193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rtl="1">
              <a:defRPr/>
            </a:pPr>
            <a:r>
              <a:rPr lang="ar-SA" sz="6600" b="1" dirty="0">
                <a:effectLst>
                  <a:glow rad="127000">
                    <a:schemeClr val="tx1"/>
                  </a:glow>
                </a:effectLst>
                <a:latin typeface="Arial" charset="0"/>
                <a:ea typeface="ＭＳ Ｐゴシック" charset="0"/>
                <a:cs typeface="+mn-cs"/>
              </a:rPr>
              <a:t>كيف يمكن أن يصبح الحب </a:t>
            </a:r>
            <a:r>
              <a:rPr lang="ar-SA" sz="6600" b="1" dirty="0">
                <a:solidFill>
                  <a:srgbClr val="FFFF00"/>
                </a:solidFill>
                <a:effectLst>
                  <a:glow rad="127000">
                    <a:schemeClr val="tx1"/>
                  </a:glow>
                </a:effectLst>
                <a:latin typeface="Arial" charset="0"/>
                <a:ea typeface="ＭＳ Ｐゴシック" charset="0"/>
                <a:cs typeface="+mn-cs"/>
              </a:rPr>
              <a:t>الزوجي</a:t>
            </a:r>
            <a:r>
              <a:rPr lang="ar-SA" sz="6600" b="1" dirty="0">
                <a:effectLst>
                  <a:glow rad="127000">
                    <a:schemeClr val="tx1"/>
                  </a:glow>
                </a:effectLst>
                <a:latin typeface="Arial" charset="0"/>
                <a:ea typeface="ＭＳ Ｐゴシック" charset="0"/>
                <a:cs typeface="+mn-cs"/>
              </a:rPr>
              <a:t> كل ما صممه الله؟</a:t>
            </a:r>
            <a:endParaRPr lang="en-US" sz="6600" b="1" dirty="0">
              <a:effectLst>
                <a:glow rad="127000">
                  <a:schemeClr val="tx1"/>
                </a:glow>
              </a:effectLst>
              <a:latin typeface="Arial" charset="0"/>
              <a:ea typeface="ＭＳ Ｐゴシック" charset="0"/>
              <a:cs typeface="+mn-cs"/>
            </a:endParaRPr>
          </a:p>
        </p:txBody>
      </p:sp>
      <p:pic>
        <p:nvPicPr>
          <p:cNvPr id="2" name="Picture 1"/>
          <p:cNvPicPr>
            <a:picLocks noChangeAspect="1"/>
          </p:cNvPicPr>
          <p:nvPr/>
        </p:nvPicPr>
        <p:blipFill>
          <a:blip r:embed="rId3"/>
          <a:stretch>
            <a:fillRect/>
          </a:stretch>
        </p:blipFill>
        <p:spPr>
          <a:xfrm>
            <a:off x="2148416" y="2926176"/>
            <a:ext cx="4847167" cy="3116036"/>
          </a:xfrm>
          <a:prstGeom prst="rect">
            <a:avLst/>
          </a:prstGeom>
        </p:spPr>
      </p:pic>
      <p:sp>
        <p:nvSpPr>
          <p:cNvPr id="4" name="Rectangle 2">
            <a:extLst>
              <a:ext uri="{FF2B5EF4-FFF2-40B4-BE49-F238E27FC236}">
                <a16:creationId xmlns:a16="http://schemas.microsoft.com/office/drawing/2014/main" id="{AEDCE652-ED39-3345-B652-B5FD610C1E6F}"/>
              </a:ext>
            </a:extLst>
          </p:cNvPr>
          <p:cNvSpPr txBox="1">
            <a:spLocks noChangeArrowheads="1"/>
          </p:cNvSpPr>
          <p:nvPr/>
        </p:nvSpPr>
        <p:spPr bwMode="auto">
          <a:xfrm>
            <a:off x="0" y="6042212"/>
            <a:ext cx="9144000" cy="78756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2098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609600"/>
            <a:ext cx="9144000" cy="2810933"/>
          </a:xfrm>
          <a:effectLst>
            <a:outerShdw blurRad="63500" dist="35921" dir="2700000" algn="ctr" rotWithShape="0">
              <a:schemeClr val="tx2">
                <a:alpha val="74998"/>
              </a:schemeClr>
            </a:outerShdw>
          </a:effectLst>
        </p:spPr>
        <p:txBody>
          <a:bodyPr anchor="t"/>
          <a:lstStyle/>
          <a:p>
            <a:pPr rtl="1"/>
            <a:br>
              <a:rPr lang="ar-SA" sz="4800" b="1" dirty="0"/>
            </a:br>
            <a:r>
              <a:rPr lang="ar-SA" sz="5400" b="1" dirty="0"/>
              <a:t>١- </a:t>
            </a:r>
            <a:r>
              <a:rPr lang="ar-SA" sz="5400" b="1" dirty="0">
                <a:cs typeface="+mn-cs"/>
              </a:rPr>
              <a:t>انتظر الجنس حتى الزواج </a:t>
            </a:r>
            <a:br>
              <a:rPr lang="ar-SA" sz="4800" dirty="0"/>
            </a:br>
            <a:r>
              <a:rPr lang="ar-SA" sz="4800" dirty="0"/>
              <a:t>( ١: ١ - ٥: ١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
        <p:nvSpPr>
          <p:cNvPr id="5" name="Rectangle 2">
            <a:extLst>
              <a:ext uri="{FF2B5EF4-FFF2-40B4-BE49-F238E27FC236}">
                <a16:creationId xmlns:a16="http://schemas.microsoft.com/office/drawing/2014/main" id="{8492D57B-2BF8-324E-A1C3-A829C3055C7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6266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ＭＳ Ｐゴシック" charset="0"/>
                <a:cs typeface="+mn-cs"/>
              </a:rPr>
              <a:t>٢- </a:t>
            </a:r>
            <a:r>
              <a:rPr lang="ar-JO" sz="6000" b="1" dirty="0">
                <a:effectLst>
                  <a:glow rad="127000">
                    <a:schemeClr val="tx1"/>
                  </a:glow>
                </a:effectLst>
                <a:latin typeface="Arial" charset="0"/>
                <a:ea typeface="ＭＳ Ｐゴシック" charset="0"/>
                <a:cs typeface="+mn-cs"/>
              </a:rPr>
              <a:t>ا</a:t>
            </a:r>
            <a:r>
              <a:rPr lang="ar-SA" sz="6000" b="1" dirty="0">
                <a:effectLst>
                  <a:glow rad="127000">
                    <a:schemeClr val="tx1"/>
                  </a:glow>
                </a:effectLst>
                <a:latin typeface="Arial" charset="0"/>
                <a:ea typeface="ＭＳ Ｐゴシック" charset="0"/>
                <a:cs typeface="+mn-cs"/>
              </a:rPr>
              <a:t>عمل من أجل زواج جيد</a:t>
            </a:r>
            <a:br>
              <a:rPr lang="ar-SA" sz="4800" b="1" dirty="0">
                <a:effectLst>
                  <a:glow rad="127000">
                    <a:schemeClr val="tx1"/>
                  </a:glow>
                </a:effectLst>
                <a:latin typeface="Arial" charset="0"/>
                <a:ea typeface="ＭＳ Ｐゴシック" charset="0"/>
                <a:cs typeface="ＭＳ Ｐゴシック" charset="0"/>
              </a:rPr>
            </a:br>
            <a:r>
              <a:rPr lang="ar-SA" sz="4800" b="1" dirty="0">
                <a:effectLst>
                  <a:glow rad="127000">
                    <a:schemeClr val="tx1"/>
                  </a:glow>
                </a:effectLst>
                <a:latin typeface="Arial" charset="0"/>
                <a:ea typeface="ＭＳ Ｐゴシック" charset="0"/>
                <a:cs typeface="+mn-cs"/>
              </a:rPr>
              <a:t>( ٥: ٢ – ٨: ١٤ )</a:t>
            </a:r>
            <a:endParaRPr lang="en-US" sz="4800" b="1" dirty="0">
              <a:effectLst>
                <a:glow rad="127000">
                  <a:schemeClr val="tx1"/>
                </a:glow>
              </a:effectLst>
              <a:latin typeface="Arial" charset="0"/>
              <a:ea typeface="ＭＳ Ｐゴシック" charset="0"/>
              <a:cs typeface="+mn-c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778"/>
          <a:stretch/>
        </p:blipFill>
        <p:spPr>
          <a:xfrm>
            <a:off x="0" y="1840097"/>
            <a:ext cx="9144000" cy="4989681"/>
          </a:xfrm>
          <a:prstGeom prst="rect">
            <a:avLst/>
          </a:prstGeom>
        </p:spPr>
      </p:pic>
      <p:sp>
        <p:nvSpPr>
          <p:cNvPr id="5" name="Rectangle 2">
            <a:extLst>
              <a:ext uri="{FF2B5EF4-FFF2-40B4-BE49-F238E27FC236}">
                <a16:creationId xmlns:a16="http://schemas.microsoft.com/office/drawing/2014/main" id="{89264B0D-2674-A248-AE86-CEAC7953077D}"/>
              </a:ext>
            </a:extLst>
          </p:cNvPr>
          <p:cNvSpPr txBox="1">
            <a:spLocks noChangeArrowheads="1"/>
          </p:cNvSpPr>
          <p:nvPr/>
        </p:nvSpPr>
        <p:spPr bwMode="auto">
          <a:xfrm>
            <a:off x="176389" y="5876219"/>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16317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4904509" cy="6119813"/>
          </a:xfrm>
          <a:effectLst>
            <a:outerShdw blurRad="63500" dist="35921" dir="2700000" algn="ctr" rotWithShape="0">
              <a:schemeClr val="tx2">
                <a:alpha val="74998"/>
              </a:schemeClr>
            </a:outerShdw>
          </a:effectLst>
        </p:spPr>
        <p:txBody>
          <a:bodyPr anchor="t"/>
          <a:lstStyle/>
          <a:p>
            <a:pPr rtl="1">
              <a:defRPr/>
            </a:pPr>
            <a:r>
              <a:rPr lang="ar-SA" sz="4000" b="1" i="1" dirty="0">
                <a:effectLst>
                  <a:glow rad="127000">
                    <a:schemeClr val="tx1"/>
                  </a:glow>
                </a:effectLst>
                <a:latin typeface="Arial" panose="020B0604020202020204" pitchFamily="34" charset="0"/>
                <a:ea typeface="ＭＳ Ｐゴシック" charset="0"/>
                <a:cs typeface="Arial" panose="020B0604020202020204" pitchFamily="34" charset="0"/>
              </a:rPr>
              <a:t>العروس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أَنَا نَائِمَةٌ وَقَلْبِي مُسْتَيْقِظٌ. صَوْتُ حَبِيبِي قَارِعاً:</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 «اِفْتَحِي لِي يَا أُخْتِي يَا حَبِيبَتِي يَا حَمَامَتِي يَا كَامِلَتِي لأَنَّ رَأْسِي امْتَلَأَ مِنَ الطَّلِّ وَقُصَصِي مِنْ نَدَى اللَّيْلِ». </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نشيد ال</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نشاد ٥ : ٢</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96632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904981"/>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SA" sz="4000" b="1" i="1" dirty="0">
                <a:effectLst/>
                <a:latin typeface="Arial" panose="020B0604020202020204" pitchFamily="34" charset="0"/>
                <a:ea typeface="ＭＳ Ｐゴシック" charset="0"/>
                <a:cs typeface="Arial" panose="020B0604020202020204" pitchFamily="34" charset="0"/>
              </a:rPr>
              <a:t>نشيد</a:t>
            </a:r>
            <a:r>
              <a:rPr lang="ar-JO" sz="4000" b="1" i="1" dirty="0">
                <a:effectLst/>
                <a:latin typeface="Arial" panose="020B0604020202020204" pitchFamily="34" charset="0"/>
                <a:ea typeface="ＭＳ Ｐゴシック" charset="0"/>
                <a:cs typeface="Arial" panose="020B0604020202020204" pitchFamily="34" charset="0"/>
              </a:rPr>
              <a:t>الأ</a:t>
            </a:r>
            <a:r>
              <a:rPr lang="ar-SA" sz="4000" b="1" i="1" dirty="0">
                <a:effectLst/>
                <a:latin typeface="Arial" panose="020B0604020202020204" pitchFamily="34" charset="0"/>
                <a:ea typeface="ＭＳ Ｐゴシック" charset="0"/>
                <a:cs typeface="Arial" panose="020B0604020202020204" pitchFamily="34" charset="0"/>
              </a:rPr>
              <a:t>نشاد ٥ : ٣</a:t>
            </a:r>
            <a:br>
              <a:rPr lang="ar-SA" sz="4000" b="1" i="1" dirty="0">
                <a:effectLst/>
                <a:latin typeface="Arial" panose="020B0604020202020204" pitchFamily="34" charset="0"/>
                <a:ea typeface="ＭＳ Ｐゴシック" charset="0"/>
                <a:cs typeface="Arial" panose="020B0604020202020204" pitchFamily="34" charset="0"/>
              </a:rPr>
            </a:br>
            <a:br>
              <a:rPr lang="en-US" sz="4000" b="1" i="1" dirty="0">
                <a:effectLst/>
                <a:latin typeface="Arial" panose="020B0604020202020204" pitchFamily="34" charset="0"/>
                <a:ea typeface="ＭＳ Ｐゴシック" charset="0"/>
                <a:cs typeface="Arial" panose="020B0604020202020204" pitchFamily="34" charset="0"/>
              </a:rPr>
            </a:br>
            <a:r>
              <a:rPr lang="ar-SA" sz="4000" b="1" i="1" dirty="0">
                <a:effectLst/>
                <a:latin typeface="Arial" panose="020B0604020202020204" pitchFamily="34" charset="0"/>
                <a:ea typeface="ＭＳ Ｐゴシック" charset="0"/>
                <a:cs typeface="Arial" panose="020B0604020202020204" pitchFamily="34" charset="0"/>
              </a:rPr>
              <a:t>قَدْ خَلَعْتُ ثَوْبِي فَكَيْفَ أَلْبِسُهُ؟ قَدْ غَسَلْتُ رِجْلَيَّ فَكَيْفَ أُوَسِّخُهُمَا؟ </a:t>
            </a:r>
          </a:p>
        </p:txBody>
      </p:sp>
      <p:pic>
        <p:nvPicPr>
          <p:cNvPr id="2" name="Picture 1"/>
          <p:cNvPicPr>
            <a:picLocks noChangeAspect="1"/>
          </p:cNvPicPr>
          <p:nvPr/>
        </p:nvPicPr>
        <p:blipFill>
          <a:blip r:embed="rId3"/>
          <a:stretch>
            <a:fillRect/>
          </a:stretch>
        </p:blipFill>
        <p:spPr>
          <a:xfrm>
            <a:off x="2040717" y="3245157"/>
            <a:ext cx="4833477" cy="3222318"/>
          </a:xfrm>
          <a:prstGeom prst="rect">
            <a:avLst/>
          </a:prstGeom>
        </p:spPr>
      </p:pic>
    </p:spTree>
    <p:extLst>
      <p:ext uri="{BB962C8B-B14F-4D97-AF65-F5344CB8AC3E}">
        <p14:creationId xmlns:p14="http://schemas.microsoft.com/office/powerpoint/2010/main" val="11393391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9144000" cy="68285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7989"/>
            <a:ext cx="9144000" cy="3477875"/>
          </a:xfrm>
          <a:noFill/>
          <a:ln>
            <a:noFill/>
          </a:ln>
        </p:spPr>
        <p:txBody>
          <a:bodyPr wrap="square">
            <a:spAutoFit/>
          </a:bodyPr>
          <a:lstStyle/>
          <a:p>
            <a:pPr eaLnBrk="1" hangingPunct="1"/>
            <a:r>
              <a:rPr lang="ar-SA" b="1" kern="1200" dirty="0">
                <a:solidFill>
                  <a:srgbClr val="FFFFFF"/>
                </a:solidFill>
                <a:effectLst>
                  <a:glow rad="177800">
                    <a:srgbClr val="000000">
                      <a:alpha val="88000"/>
                    </a:srgbClr>
                  </a:glow>
                </a:effectLst>
                <a:ea typeface="ＭＳ Ｐゴシック" charset="0"/>
              </a:rPr>
              <a:t>نشيد ال</a:t>
            </a:r>
            <a:r>
              <a:rPr lang="ar-JO" b="1" kern="1200" dirty="0">
                <a:solidFill>
                  <a:srgbClr val="FFFFFF"/>
                </a:solidFill>
                <a:effectLst>
                  <a:glow rad="177800">
                    <a:srgbClr val="000000">
                      <a:alpha val="88000"/>
                    </a:srgbClr>
                  </a:glow>
                </a:effectLst>
                <a:ea typeface="ＭＳ Ｐゴシック" charset="0"/>
              </a:rPr>
              <a:t>أ</a:t>
            </a:r>
            <a:r>
              <a:rPr lang="ar-SA" b="1" kern="1200" dirty="0">
                <a:solidFill>
                  <a:srgbClr val="FFFFFF"/>
                </a:solidFill>
                <a:effectLst>
                  <a:glow rad="177800">
                    <a:srgbClr val="000000">
                      <a:alpha val="88000"/>
                    </a:srgbClr>
                  </a:glow>
                </a:effectLst>
                <a:ea typeface="ＭＳ Ｐゴシック" charset="0"/>
              </a:rPr>
              <a:t>نشاد ٥ : ٤-٥</a:t>
            </a:r>
            <a:br>
              <a:rPr lang="ar-SA" b="1" kern="1200" dirty="0">
                <a:solidFill>
                  <a:srgbClr val="FFFFFF"/>
                </a:solidFill>
                <a:effectLst>
                  <a:glow rad="177800">
                    <a:srgbClr val="000000">
                      <a:alpha val="88000"/>
                    </a:srgbClr>
                  </a:glow>
                </a:effectLst>
                <a:ea typeface="ＭＳ Ｐゴシック" charset="0"/>
              </a:rPr>
            </a:b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حَبِيبِي مَدَّ يَدَهُ مِنَ الْكُوَّةِ فَأَنَّتْ عَلَيْهِ أَحْشَائِي.</a:t>
            </a: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 ٥ قُمْتُ لأَفْتَحَ لِحَبِيبِي وَيَدَايَ تَقْطُرَانِ مُرّاً وَأَصَابِعِي مُرٌّ قَاطِرٌ عَلَى مَقْبَضِ الْقُفْلِ. </a:t>
            </a:r>
          </a:p>
        </p:txBody>
      </p:sp>
    </p:spTree>
    <p:extLst>
      <p:ext uri="{BB962C8B-B14F-4D97-AF65-F5344CB8AC3E}">
        <p14:creationId xmlns:p14="http://schemas.microsoft.com/office/powerpoint/2010/main" val="16388717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94"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073236" y="350580"/>
            <a:ext cx="5070764" cy="6186309"/>
          </a:xfrm>
          <a:noFill/>
          <a:ln>
            <a:noFill/>
          </a:ln>
        </p:spPr>
        <p:txBody>
          <a:bodyPr vert="horz" wrap="square" lIns="91440" tIns="45720" rIns="91440" bIns="45720" numCol="1" anchor="ctr" anchorCtr="0" compatLnSpc="1">
            <a:prstTxWarp prst="textNoShape">
              <a:avLst/>
            </a:prstTxWarp>
            <a:spAutoFit/>
          </a:bodyPr>
          <a:lstStyle/>
          <a:p>
            <a:pPr eaLnBrk="1" hangingPunct="1"/>
            <a:r>
              <a:rPr lang="ar-SA" b="1" kern="1200" dirty="0">
                <a:solidFill>
                  <a:srgbClr val="FFFFFF"/>
                </a:solidFill>
                <a:effectLst>
                  <a:glow rad="177800">
                    <a:srgbClr val="000000">
                      <a:alpha val="88000"/>
                    </a:srgbClr>
                  </a:glow>
                </a:effectLst>
                <a:ea typeface="ＭＳ Ｐゴシック" charset="0"/>
              </a:rPr>
              <a:t>نشيد ال</a:t>
            </a:r>
            <a:r>
              <a:rPr lang="ar-JO" b="1" kern="1200" dirty="0">
                <a:solidFill>
                  <a:srgbClr val="FFFFFF"/>
                </a:solidFill>
                <a:effectLst>
                  <a:glow rad="177800">
                    <a:srgbClr val="000000">
                      <a:alpha val="88000"/>
                    </a:srgbClr>
                  </a:glow>
                </a:effectLst>
                <a:ea typeface="ＭＳ Ｐゴシック" charset="0"/>
              </a:rPr>
              <a:t>أ</a:t>
            </a:r>
            <a:r>
              <a:rPr lang="ar-SA" b="1" kern="1200" dirty="0">
                <a:solidFill>
                  <a:srgbClr val="FFFFFF"/>
                </a:solidFill>
                <a:effectLst>
                  <a:glow rad="177800">
                    <a:srgbClr val="000000">
                      <a:alpha val="88000"/>
                    </a:srgbClr>
                  </a:glow>
                </a:effectLst>
                <a:ea typeface="ＭＳ Ｐゴシック" charset="0"/>
              </a:rPr>
              <a:t>نشاد ٥ : ٥-٦</a:t>
            </a:r>
            <a:br>
              <a:rPr lang="ar-SA" b="1" kern="1200" dirty="0">
                <a:solidFill>
                  <a:srgbClr val="FFFFFF"/>
                </a:solidFill>
                <a:effectLst>
                  <a:glow rad="177800">
                    <a:srgbClr val="000000">
                      <a:alpha val="88000"/>
                    </a:srgbClr>
                  </a:glow>
                </a:effectLst>
                <a:ea typeface="ＭＳ Ｐゴシック" charset="0"/>
              </a:rPr>
            </a:b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قُمْتُ لأَفْتَحَ لِحَبِيبِي وَيَدَايَ تَقْطُرَانِ مُرّاً وَأَصَابِعِي مُرٌّ قَاطِرٌ عَلَى مَقْبَضِ الْقُفْلِ. ٦</a:t>
            </a:r>
            <a:br>
              <a:rPr lang="ar-JO"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 فَتَحْتُ لِحَبِيبِي لَكِنَّ حَبِيبِي تَحَوَّلَ وَعَبَرَ. نَفْسِي خَرَجَتْ عِنْدَمَا أَدْبَرَ. طَلَبْتُهُ فَمَا وَجَدْتُهُ. دَعَوْتُهُ فَمَا أَجَابَنِي. </a:t>
            </a:r>
          </a:p>
        </p:txBody>
      </p:sp>
    </p:spTree>
    <p:extLst>
      <p:ext uri="{BB962C8B-B14F-4D97-AF65-F5344CB8AC3E}">
        <p14:creationId xmlns:p14="http://schemas.microsoft.com/office/powerpoint/2010/main" val="38923927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52314" cy="58798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832067" y="538681"/>
            <a:ext cx="6311932" cy="3477875"/>
          </a:xfrm>
          <a:noFill/>
          <a:ln>
            <a:noFill/>
          </a:ln>
        </p:spPr>
        <p:txBody>
          <a:bodyPr vert="horz" wrap="square" lIns="91440" tIns="45720" rIns="91440" bIns="45720" numCol="1" anchor="ctr" anchorCtr="0" compatLnSpc="1">
            <a:prstTxWarp prst="textNoShape">
              <a:avLst/>
            </a:prstTxWarp>
            <a:spAutoFit/>
          </a:bodyPr>
          <a:lstStyle/>
          <a:p>
            <a:pPr eaLnBrk="1" hangingPunct="1"/>
            <a:r>
              <a:rPr lang="ar-SA" b="1" kern="1200" dirty="0">
                <a:solidFill>
                  <a:srgbClr val="FFFFFF"/>
                </a:solidFill>
                <a:effectLst>
                  <a:glow rad="177800">
                    <a:srgbClr val="000000">
                      <a:alpha val="88000"/>
                    </a:srgbClr>
                  </a:glow>
                </a:effectLst>
                <a:ea typeface="ＭＳ Ｐゴシック" charset="0"/>
              </a:rPr>
              <a:t>نشيد ال</a:t>
            </a:r>
            <a:r>
              <a:rPr lang="ar-JO" b="1" kern="1200" dirty="0">
                <a:solidFill>
                  <a:srgbClr val="FFFFFF"/>
                </a:solidFill>
                <a:effectLst>
                  <a:glow rad="177800">
                    <a:srgbClr val="000000">
                      <a:alpha val="88000"/>
                    </a:srgbClr>
                  </a:glow>
                </a:effectLst>
                <a:ea typeface="ＭＳ Ｐゴシック" charset="0"/>
              </a:rPr>
              <a:t>أ</a:t>
            </a:r>
            <a:r>
              <a:rPr lang="ar-SA" b="1" kern="1200" dirty="0">
                <a:solidFill>
                  <a:srgbClr val="FFFFFF"/>
                </a:solidFill>
                <a:effectLst>
                  <a:glow rad="177800">
                    <a:srgbClr val="000000">
                      <a:alpha val="88000"/>
                    </a:srgbClr>
                  </a:glow>
                </a:effectLst>
                <a:ea typeface="ＭＳ Ｐゴシック" charset="0"/>
              </a:rPr>
              <a:t>نشاد ٥ : ٨</a:t>
            </a:r>
            <a:br>
              <a:rPr lang="ar-SA" b="1" kern="1200" dirty="0">
                <a:solidFill>
                  <a:srgbClr val="FFFFFF"/>
                </a:solidFill>
                <a:effectLst>
                  <a:glow rad="177800">
                    <a:srgbClr val="000000">
                      <a:alpha val="88000"/>
                    </a:srgbClr>
                  </a:glow>
                </a:effectLst>
                <a:ea typeface="ＭＳ Ｐゴシック" charset="0"/>
              </a:rPr>
            </a:b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أُحَلِّفُكُنَّ يَا بَنَاتِ أُورُشَلِيمَ إِنْ وَجَدْتُنَّ حَبِيبِي أَنْ تُخْبِرْنَهُ بِأَنِّي مَرِيضَةٌ حُبّاً. </a:t>
            </a:r>
          </a:p>
        </p:txBody>
      </p:sp>
    </p:spTree>
    <p:extLst>
      <p:ext uri="{BB962C8B-B14F-4D97-AF65-F5344CB8AC3E}">
        <p14:creationId xmlns:p14="http://schemas.microsoft.com/office/powerpoint/2010/main" val="17433707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4" name="Picture 3"/>
          <p:cNvPicPr>
            <a:picLocks noChangeAspect="1"/>
          </p:cNvPicPr>
          <p:nvPr/>
        </p:nvPicPr>
        <p:blipFill>
          <a:blip r:embed="rId2"/>
          <a:stretch>
            <a:fillRect/>
          </a:stretch>
        </p:blipFill>
        <p:spPr>
          <a:xfrm>
            <a:off x="-1" y="1735184"/>
            <a:ext cx="9221069" cy="5122816"/>
          </a:xfrm>
          <a:prstGeom prst="rect">
            <a:avLst/>
          </a:prstGeom>
        </p:spPr>
      </p:pic>
    </p:spTree>
    <p:extLst>
      <p:ext uri="{BB962C8B-B14F-4D97-AF65-F5344CB8AC3E}">
        <p14:creationId xmlns:p14="http://schemas.microsoft.com/office/powerpoint/2010/main" val="11495310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961" y="-11114"/>
            <a:ext cx="9149257" cy="6869113"/>
          </a:xfrm>
          <a:prstGeom prst="rect">
            <a:avLst/>
          </a:prstGeom>
        </p:spPr>
      </p:pic>
      <p:sp>
        <p:nvSpPr>
          <p:cNvPr id="16386" name="Text Box 5"/>
          <p:cNvSpPr txBox="1">
            <a:spLocks noChangeArrowheads="1"/>
          </p:cNvSpPr>
          <p:nvPr/>
        </p:nvSpPr>
        <p:spPr bwMode="auto">
          <a:xfrm>
            <a:off x="23704" y="424703"/>
            <a:ext cx="5174461" cy="415498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1" eaLnBrk="1" hangingPunct="1">
              <a:defRPr/>
            </a:pPr>
            <a:r>
              <a:rPr lang="ar-SA" sz="4400" b="1" i="1" dirty="0">
                <a:solidFill>
                  <a:srgbClr val="FFFFFF"/>
                </a:solidFill>
                <a:effectLst>
                  <a:glow rad="177800">
                    <a:srgbClr val="000000">
                      <a:alpha val="88000"/>
                    </a:srgbClr>
                  </a:glow>
                </a:effectLst>
                <a:latin typeface="Arial"/>
                <a:cs typeface="Arial"/>
              </a:rPr>
              <a:t>نشيد ا</a:t>
            </a:r>
            <a:r>
              <a:rPr lang="ar-JO" sz="4400" b="1" i="1" dirty="0">
                <a:solidFill>
                  <a:srgbClr val="FFFFFF"/>
                </a:solidFill>
                <a:effectLst>
                  <a:glow rad="177800">
                    <a:srgbClr val="000000">
                      <a:alpha val="88000"/>
                    </a:srgbClr>
                  </a:glow>
                </a:effectLst>
                <a:latin typeface="Arial"/>
                <a:cs typeface="Arial"/>
              </a:rPr>
              <a:t>لأ</a:t>
            </a:r>
            <a:r>
              <a:rPr lang="ar-SA" sz="4400" b="1" i="1" dirty="0">
                <a:solidFill>
                  <a:srgbClr val="FFFFFF"/>
                </a:solidFill>
                <a:effectLst>
                  <a:glow rad="177800">
                    <a:srgbClr val="000000">
                      <a:alpha val="88000"/>
                    </a:srgbClr>
                  </a:glow>
                </a:effectLst>
                <a:latin typeface="Arial"/>
                <a:cs typeface="Arial"/>
              </a:rPr>
              <a:t>نشاد ٥ : ١٦</a:t>
            </a:r>
            <a:endParaRPr lang="en-US" sz="4400" b="1" i="1" dirty="0">
              <a:solidFill>
                <a:srgbClr val="FFFFFF"/>
              </a:solidFill>
              <a:effectLst>
                <a:glow rad="177800">
                  <a:srgbClr val="000000">
                    <a:alpha val="88000"/>
                  </a:srgbClr>
                </a:glow>
              </a:effectLst>
              <a:latin typeface="Arial"/>
              <a:cs typeface="Arial"/>
            </a:endParaRPr>
          </a:p>
          <a:p>
            <a:pPr algn="ctr" defTabSz="914400" rtl="1" eaLnBrk="1" hangingPunct="1">
              <a:defRPr/>
            </a:pPr>
            <a:endParaRPr lang="ar-SA" sz="4400" b="1" i="1" dirty="0">
              <a:solidFill>
                <a:srgbClr val="FFFFFF"/>
              </a:solidFill>
              <a:effectLst>
                <a:glow rad="177800">
                  <a:srgbClr val="000000">
                    <a:alpha val="88000"/>
                  </a:srgbClr>
                </a:glow>
              </a:effectLst>
              <a:latin typeface="Arial"/>
              <a:cs typeface="Arial"/>
            </a:endParaRPr>
          </a:p>
          <a:p>
            <a:pPr algn="ctr" defTabSz="914400" rtl="1" eaLnBrk="1" hangingPunct="1">
              <a:defRPr/>
            </a:pPr>
            <a:r>
              <a:rPr lang="ar-SA" sz="4400" b="1" i="1" dirty="0">
                <a:solidFill>
                  <a:srgbClr val="FFFFFF"/>
                </a:solidFill>
                <a:effectLst>
                  <a:glow rad="177800">
                    <a:srgbClr val="000000">
                      <a:alpha val="88000"/>
                    </a:srgbClr>
                  </a:glow>
                </a:effectLst>
                <a:latin typeface="Arial"/>
                <a:cs typeface="Arial"/>
              </a:rPr>
              <a:t>حَلْقُهُ حَلاَوَةٌ وَكُلُّهُ مُشْتَهَيَاتٌ. هَذَا حَبِيبِي وَهَذَا خَلِيلِي يَا بَنَاتِ أُورُشَلِيمَ.</a:t>
            </a:r>
            <a:endParaRPr lang="en-US" sz="4400" b="1" i="1" dirty="0">
              <a:solidFill>
                <a:srgbClr val="FFFFFF"/>
              </a:solidFill>
              <a:effectLst>
                <a:glow rad="177800">
                  <a:srgbClr val="000000">
                    <a:alpha val="88000"/>
                  </a:srgbClr>
                </a:glow>
              </a:effectLst>
              <a:latin typeface="Arial"/>
              <a:cs typeface="Arial"/>
            </a:endParaRPr>
          </a:p>
          <a:p>
            <a:pPr algn="ctr" defTabSz="914400" rtl="1" eaLnBrk="1" hangingPunct="1">
              <a:defRPr/>
            </a:pPr>
            <a:r>
              <a:rPr lang="ar-SA" sz="4400" b="1" i="1" dirty="0">
                <a:solidFill>
                  <a:srgbClr val="FFFFFF"/>
                </a:solidFill>
                <a:effectLst>
                  <a:glow rad="177800">
                    <a:srgbClr val="000000">
                      <a:alpha val="88000"/>
                    </a:srgbClr>
                  </a:glow>
                </a:effectLst>
                <a:latin typeface="Arial"/>
                <a:cs typeface="Arial"/>
              </a:rPr>
              <a:t> </a:t>
            </a:r>
          </a:p>
        </p:txBody>
      </p:sp>
    </p:spTree>
    <p:extLst>
      <p:ext uri="{BB962C8B-B14F-4D97-AF65-F5344CB8AC3E}">
        <p14:creationId xmlns:p14="http://schemas.microsoft.com/office/powerpoint/2010/main" val="802509306"/>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FB5BA9-3405-3F7F-2E2E-4D4E8593A88D}"/>
              </a:ext>
            </a:extLst>
          </p:cNvPr>
          <p:cNvGrpSpPr/>
          <p:nvPr/>
        </p:nvGrpSpPr>
        <p:grpSpPr>
          <a:xfrm>
            <a:off x="2592388" y="-510908"/>
            <a:ext cx="6252283" cy="6908689"/>
            <a:chOff x="2592388" y="-406400"/>
            <a:chExt cx="6252283" cy="6908689"/>
          </a:xfrm>
        </p:grpSpPr>
        <p:pic>
          <p:nvPicPr>
            <p:cNvPr id="136194" name="Picture 5" descr="So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2388" y="-406400"/>
              <a:ext cx="607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5BECD9D-ACDB-B33D-D840-3C28F882F941}"/>
                </a:ext>
              </a:extLst>
            </p:cNvPr>
            <p:cNvSpPr/>
            <p:nvPr/>
          </p:nvSpPr>
          <p:spPr bwMode="auto">
            <a:xfrm rot="21284451">
              <a:off x="2710571" y="5733758"/>
              <a:ext cx="6134100" cy="768531"/>
            </a:xfrm>
            <a:prstGeom prst="rect">
              <a:avLst/>
            </a:prstGeom>
            <a:solidFill>
              <a:srgbClr val="FFFFFF"/>
            </a:solidFill>
            <a:ln w="12700"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136195"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ar-JO" b="1" dirty="0">
                <a:solidFill>
                  <a:srgbClr val="000000"/>
                </a:solidFill>
                <a:latin typeface="Times New Roman" charset="0"/>
              </a:rPr>
              <a:t>428</a:t>
            </a:r>
            <a:endParaRPr lang="en-US" b="1" dirty="0">
              <a:solidFill>
                <a:srgbClr val="000000"/>
              </a:solidFill>
              <a:latin typeface="Times New Roman" charset="0"/>
            </a:endParaRPr>
          </a:p>
        </p:txBody>
      </p:sp>
      <p:sp>
        <p:nvSpPr>
          <p:cNvPr id="136196" name="AutoShape 4"/>
          <p:cNvSpPr>
            <a:spLocks noChangeArrowheads="1"/>
          </p:cNvSpPr>
          <p:nvPr/>
        </p:nvSpPr>
        <p:spPr bwMode="auto">
          <a:xfrm>
            <a:off x="0" y="228600"/>
            <a:ext cx="5105400" cy="426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hlink"/>
          </a:solidFill>
          <a:ln w="9525">
            <a:solidFill>
              <a:schemeClr val="tx1"/>
            </a:solidFill>
            <a:miter lim="800000"/>
            <a:headEnd/>
            <a:tailEnd/>
          </a:ln>
        </p:spPr>
        <p:txBody>
          <a:bodyPr wrap="none" anchor="ctr"/>
          <a:lstStyle/>
          <a:p>
            <a:endParaRPr lang="en-US">
              <a:solidFill>
                <a:srgbClr val="FFFFCC"/>
              </a:solidFill>
            </a:endParaRPr>
          </a:p>
        </p:txBody>
      </p:sp>
      <p:sp>
        <p:nvSpPr>
          <p:cNvPr id="136197" name="Rectangle 8"/>
          <p:cNvSpPr>
            <a:spLocks noGrp="1" noChangeArrowheads="1"/>
          </p:cNvSpPr>
          <p:nvPr>
            <p:ph type="title" idx="4294967295"/>
          </p:nvPr>
        </p:nvSpPr>
        <p:spPr>
          <a:xfrm>
            <a:off x="457200" y="228600"/>
            <a:ext cx="4191000" cy="2362200"/>
          </a:xfrm>
        </p:spPr>
        <p:txBody>
          <a:bodyPr/>
          <a:lstStyle/>
          <a:p>
            <a:pPr algn="ctr"/>
            <a:r>
              <a:rPr lang="ar-JO" sz="6000" b="1" dirty="0">
                <a:latin typeface="Monotype Corsiva" charset="0"/>
                <a:ea typeface="ＭＳ Ｐゴシック" charset="0"/>
                <a:cs typeface="ＭＳ Ｐゴシック" charset="0"/>
              </a:rPr>
              <a:t>هل أنت</a:t>
            </a:r>
            <a:br>
              <a:rPr lang="ar-JO" sz="6000" b="1" dirty="0">
                <a:latin typeface="Monotype Corsiva" charset="0"/>
                <a:ea typeface="ＭＳ Ｐゴシック" charset="0"/>
                <a:cs typeface="ＭＳ Ｐゴシック" charset="0"/>
              </a:rPr>
            </a:br>
            <a:r>
              <a:rPr lang="ar-JO" sz="6000" b="1" dirty="0">
                <a:latin typeface="Monotype Corsiva" charset="0"/>
                <a:ea typeface="ＭＳ Ｐゴシック" charset="0"/>
                <a:cs typeface="ＭＳ Ｐゴシック" charset="0"/>
              </a:rPr>
              <a:t>محرج ؟</a:t>
            </a:r>
            <a:endParaRPr lang="en-US" dirty="0">
              <a:latin typeface="Arial" charset="0"/>
              <a:ea typeface="ＭＳ Ｐゴシック" charset="0"/>
              <a:cs typeface="ＭＳ Ｐゴシック" charset="0"/>
            </a:endParaRPr>
          </a:p>
        </p:txBody>
      </p:sp>
      <p:sp>
        <p:nvSpPr>
          <p:cNvPr id="136198" name="Text Box 5"/>
          <p:cNvSpPr txBox="1">
            <a:spLocks noChangeArrowheads="1"/>
          </p:cNvSpPr>
          <p:nvPr/>
        </p:nvSpPr>
        <p:spPr bwMode="auto">
          <a:xfrm rot="-292092">
            <a:off x="2645592" y="5559368"/>
            <a:ext cx="6032500" cy="1323439"/>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ar-JO" sz="4000" b="1" dirty="0">
                <a:solidFill>
                  <a:srgbClr val="000000"/>
                </a:solidFill>
              </a:rPr>
              <a:t>أرى أن الراعي سوف يعظ من نشيد الأنشاد ثانية</a:t>
            </a:r>
            <a:endParaRPr lang="en-US" sz="4000" b="1" dirty="0">
              <a:solidFill>
                <a:srgbClr val="000000"/>
              </a:solidFill>
            </a:endParaRPr>
          </a:p>
        </p:txBody>
      </p:sp>
    </p:spTree>
    <p:extLst>
      <p:ext uri="{BB962C8B-B14F-4D97-AF65-F5344CB8AC3E}">
        <p14:creationId xmlns:p14="http://schemas.microsoft.com/office/powerpoint/2010/main" val="35269545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87272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7686" y="0"/>
            <a:ext cx="5193558" cy="6858000"/>
          </a:xfrm>
          <a:prstGeom prst="rect">
            <a:avLst/>
          </a:prstGeom>
        </p:spPr>
      </p:pic>
      <p:sp>
        <p:nvSpPr>
          <p:cNvPr id="16386" name="Text Box 5"/>
          <p:cNvSpPr txBox="1">
            <a:spLocks noChangeArrowheads="1"/>
          </p:cNvSpPr>
          <p:nvPr/>
        </p:nvSpPr>
        <p:spPr bwMode="auto">
          <a:xfrm>
            <a:off x="0" y="-11114"/>
            <a:ext cx="3699164" cy="483209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ctr" defTabSz="914400" rtl="1" eaLnBrk="1" hangingPunct="1">
              <a:defRPr sz="4400" b="1" i="1">
                <a:solidFill>
                  <a:srgbClr val="FFFFFF"/>
                </a:solidFill>
                <a:effectLst>
                  <a:glow rad="177800">
                    <a:srgbClr val="000000">
                      <a:alpha val="88000"/>
                    </a:srgbClr>
                  </a:glow>
                </a:effectLst>
                <a:latin typeface="Arial"/>
                <a:cs typeface="Arial"/>
              </a:defRPr>
            </a:lvl1pPr>
            <a:lvl2pPr marL="742950" indent="-285750" eaLnBrk="0" hangingPunct="0">
              <a:defRPr sz="2400"/>
            </a:lvl2pPr>
            <a:lvl3pPr marL="1143000" indent="-228600" eaLnBrk="0" hangingPunct="0">
              <a:defRPr sz="2400"/>
            </a:lvl3pPr>
            <a:lvl4pPr marL="1600200" indent="-228600" eaLnBrk="0" hangingPunct="0">
              <a:defRPr sz="2400"/>
            </a:lvl4pPr>
            <a:lvl5pPr marL="2057400" indent="-228600" eaLnBrk="0" hangingPunct="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r" rtl="0"/>
            <a:r>
              <a:rPr lang="ar-SA" i="0" dirty="0"/>
              <a:t>العريس :</a:t>
            </a:r>
            <a:endParaRPr lang="en-US" i="0" dirty="0"/>
          </a:p>
          <a:p>
            <a:pPr algn="r" rtl="0"/>
            <a:r>
              <a:rPr lang="ar-SA" i="0" dirty="0"/>
              <a:t>أَنْتِ جَمِيلَةٌ يَا حَبِيبَتِي </a:t>
            </a:r>
            <a:r>
              <a:rPr lang="ar-SA" i="0" dirty="0" err="1"/>
              <a:t>كَتِرْصَةَ</a:t>
            </a:r>
            <a:r>
              <a:rPr lang="ar-SA" i="0" dirty="0"/>
              <a:t> حَسَنَةٌ كَأُورُشَلِيمَ مُرْهِبَةٌ كَجَيْشٍ بِأَلْوِيَةٍ. </a:t>
            </a:r>
            <a:endParaRPr lang="en-US" i="0" dirty="0"/>
          </a:p>
          <a:p>
            <a:pPr algn="r" rtl="0"/>
            <a:r>
              <a:rPr lang="ar-SA" i="0" dirty="0"/>
              <a:t>نشيد ال</a:t>
            </a:r>
            <a:r>
              <a:rPr lang="ar-JO" i="0" dirty="0"/>
              <a:t>أ</a:t>
            </a:r>
            <a:r>
              <a:rPr lang="ar-SA" i="0" dirty="0"/>
              <a:t>نشاد ٦ : ٤</a:t>
            </a:r>
          </a:p>
        </p:txBody>
      </p:sp>
    </p:spTree>
    <p:extLst>
      <p:ext uri="{BB962C8B-B14F-4D97-AF65-F5344CB8AC3E}">
        <p14:creationId xmlns:p14="http://schemas.microsoft.com/office/powerpoint/2010/main" val="2606795307"/>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76540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715000" y="1521871"/>
            <a:ext cx="3124200" cy="2897729"/>
          </a:xfrm>
        </p:spPr>
        <p:txBody>
          <a:bodyPr anchor="ctr" anchorCtr="1"/>
          <a:lstStyle/>
          <a:p>
            <a:pPr algn="ctr"/>
            <a:r>
              <a:rPr lang="ar-JO" altLang="zh-CN" sz="3600" b="1" i="0" dirty="0">
                <a:solidFill>
                  <a:schemeClr val="bg1"/>
                </a:solidFill>
                <a:latin typeface="Arial Black" charset="0"/>
                <a:ea typeface="SimSun" charset="0"/>
                <a:cs typeface="+mj-cs"/>
              </a:rPr>
              <a:t>توضيح </a:t>
            </a:r>
            <a:br>
              <a:rPr lang="ar-JO" altLang="zh-CN" sz="3600" b="1" i="0" dirty="0">
                <a:solidFill>
                  <a:schemeClr val="bg1"/>
                </a:solidFill>
                <a:latin typeface="Arial Black" charset="0"/>
                <a:ea typeface="SimSun" charset="0"/>
                <a:cs typeface="+mj-cs"/>
              </a:rPr>
            </a:br>
            <a:r>
              <a:rPr lang="ar-JO" altLang="zh-CN" sz="3600" b="1" i="0" dirty="0">
                <a:solidFill>
                  <a:schemeClr val="bg1"/>
                </a:solidFill>
                <a:latin typeface="Arial Black" charset="0"/>
                <a:ea typeface="SimSun" charset="0"/>
                <a:cs typeface="+mj-cs"/>
              </a:rPr>
              <a:t>نشيد سليمان</a:t>
            </a:r>
            <a:br>
              <a:rPr lang="ar-JO" altLang="zh-CN" sz="3600" b="1" i="0" dirty="0">
                <a:solidFill>
                  <a:schemeClr val="bg1"/>
                </a:solidFill>
                <a:latin typeface="Arial Black" charset="0"/>
                <a:ea typeface="SimSun" charset="0"/>
                <a:cs typeface="+mj-cs"/>
              </a:rPr>
            </a:br>
            <a:r>
              <a:rPr lang="en-US" altLang="zh-CN" sz="3600" b="1" i="0" dirty="0">
                <a:solidFill>
                  <a:schemeClr val="bg1"/>
                </a:solidFill>
                <a:latin typeface="Arial Black" charset="0"/>
                <a:ea typeface="SimSun" charset="0"/>
                <a:cs typeface="+mj-cs"/>
              </a:rPr>
              <a:t>(</a:t>
            </a:r>
            <a:r>
              <a:rPr lang="ar-JO" altLang="zh-CN" sz="3600" b="1" i="0" dirty="0">
                <a:solidFill>
                  <a:schemeClr val="bg1"/>
                </a:solidFill>
                <a:latin typeface="Arial Black" charset="0"/>
                <a:ea typeface="SimSun" charset="0"/>
                <a:cs typeface="+mj-cs"/>
              </a:rPr>
              <a:t>7: 5-7</a:t>
            </a:r>
            <a:r>
              <a:rPr lang="en-US" altLang="zh-CN" sz="3600" b="1" i="0" dirty="0">
                <a:solidFill>
                  <a:schemeClr val="bg1"/>
                </a:solidFill>
                <a:latin typeface="Arial Black" charset="0"/>
                <a:ea typeface="SimSun" charset="0"/>
                <a:cs typeface="+mj-cs"/>
              </a:rPr>
              <a:t>) </a:t>
            </a:r>
            <a:endParaRPr lang="en-US" sz="3600" b="1" i="0" dirty="0">
              <a:solidFill>
                <a:schemeClr val="bg1"/>
              </a:solidFill>
              <a:latin typeface="Arial Black" charset="0"/>
              <a:ea typeface="SimSun" charset="0"/>
              <a:cs typeface="+mj-cs"/>
            </a:endParaRPr>
          </a:p>
        </p:txBody>
      </p:sp>
      <p:sp>
        <p:nvSpPr>
          <p:cNvPr id="175107" name="Text Box 3"/>
          <p:cNvSpPr txBox="1">
            <a:spLocks noChangeArrowheads="1"/>
          </p:cNvSpPr>
          <p:nvPr/>
        </p:nvSpPr>
        <p:spPr bwMode="auto">
          <a:xfrm>
            <a:off x="8382000" y="7620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ar-JO" b="1" dirty="0">
                <a:solidFill>
                  <a:srgbClr val="000000"/>
                </a:solidFill>
                <a:cs typeface="Arial" charset="0"/>
              </a:rPr>
              <a:t>436</a:t>
            </a:r>
            <a:endParaRPr lang="en-US" b="1" dirty="0">
              <a:solidFill>
                <a:srgbClr val="000000"/>
              </a:solidFill>
              <a:cs typeface="Arial" charset="0"/>
            </a:endParaRPr>
          </a:p>
        </p:txBody>
      </p:sp>
      <p:pic>
        <p:nvPicPr>
          <p:cNvPr id="175108" name="Picture 4" descr="Son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5113" y="22225"/>
            <a:ext cx="5457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29957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se">
            <a:extLst>
              <a:ext uri="{FF2B5EF4-FFF2-40B4-BE49-F238E27FC236}">
                <a16:creationId xmlns:a16="http://schemas.microsoft.com/office/drawing/2014/main" id="{34782421-0D42-BE41-B403-97841600F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7"/>
          <a:stretch/>
        </p:blipFill>
        <p:spPr bwMode="auto">
          <a:xfrm>
            <a:off x="0" y="-7838"/>
            <a:ext cx="9164767" cy="6900473"/>
          </a:xfrm>
          <a:prstGeom prst="rect">
            <a:avLst/>
          </a:prstGeom>
          <a:noFill/>
          <a:extLst>
            <a:ext uri="{909E8E84-426E-40DD-AFC4-6F175D3DCCD1}">
              <a14:hiddenFill xmlns:a14="http://schemas.microsoft.com/office/drawing/2010/main">
                <a:solidFill>
                  <a:srgbClr val="FFFFFF"/>
                </a:solidFill>
              </a14:hiddenFill>
            </a:ext>
          </a:extLst>
        </p:spPr>
      </p:pic>
      <p:sp>
        <p:nvSpPr>
          <p:cNvPr id="16386" name="Text Box 5"/>
          <p:cNvSpPr txBox="1">
            <a:spLocks noChangeArrowheads="1"/>
          </p:cNvSpPr>
          <p:nvPr/>
        </p:nvSpPr>
        <p:spPr bwMode="auto">
          <a:xfrm>
            <a:off x="6153977" y="554181"/>
            <a:ext cx="2812602" cy="2955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150000"/>
              </a:lnSpc>
              <a:defRPr/>
            </a:pPr>
            <a:r>
              <a:rPr lang="ar-SA" sz="4800" b="1" i="1" dirty="0">
                <a:solidFill>
                  <a:srgbClr val="FFFFFF"/>
                </a:solidFill>
                <a:effectLst>
                  <a:glow rad="177800">
                    <a:srgbClr val="000000">
                      <a:alpha val="88000"/>
                    </a:srgbClr>
                  </a:glow>
                </a:effectLst>
                <a:latin typeface="Arial"/>
                <a:cs typeface="Arial"/>
              </a:rPr>
              <a:t>  أَنَا لِحَبِيبِي، وَإِلَيَّ اشْتِيَاقُه</a:t>
            </a:r>
            <a:br>
              <a:rPr lang="ar-SA" sz="3200" b="1" i="1" dirty="0">
                <a:solidFill>
                  <a:srgbClr val="FFFFFF"/>
                </a:solidFill>
                <a:effectLst>
                  <a:glow rad="177800">
                    <a:srgbClr val="000000">
                      <a:alpha val="88000"/>
                    </a:srgbClr>
                  </a:glow>
                </a:effectLst>
                <a:latin typeface="Arial"/>
                <a:cs typeface="Arial"/>
              </a:rPr>
            </a:br>
            <a:r>
              <a:rPr lang="ar-SA" sz="3200" b="1" i="1" dirty="0">
                <a:solidFill>
                  <a:srgbClr val="FFFFFF"/>
                </a:solidFill>
                <a:effectLst>
                  <a:glow rad="177800">
                    <a:srgbClr val="000000">
                      <a:alpha val="88000"/>
                    </a:srgbClr>
                  </a:glow>
                </a:effectLst>
                <a:latin typeface="Arial"/>
                <a:cs typeface="Arial"/>
              </a:rPr>
              <a:t> ( نش ٧ : ١٠ )</a:t>
            </a:r>
          </a:p>
        </p:txBody>
      </p:sp>
    </p:spTree>
    <p:extLst>
      <p:ext uri="{BB962C8B-B14F-4D97-AF65-F5344CB8AC3E}">
        <p14:creationId xmlns:p14="http://schemas.microsoft.com/office/powerpoint/2010/main" val="19654088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نش</a:t>
            </a:r>
            <a:r>
              <a:rPr lang="ar-JO" sz="8800" dirty="0">
                <a:latin typeface="Arial" charset="0"/>
                <a:ea typeface="Osaka" charset="0"/>
                <a:cs typeface="Arial" charset="0"/>
              </a:rPr>
              <a:t>يد الأنشاد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132713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651164" y="493872"/>
            <a:ext cx="8063345" cy="5509200"/>
          </a:xfrm>
          <a:solidFill>
            <a:schemeClr val="tx1"/>
          </a:solidFill>
          <a:ln>
            <a:noFill/>
          </a:ln>
        </p:spPr>
        <p:txBody>
          <a:bodyPr wrap="square">
            <a:spAutoFit/>
          </a:bodyPr>
          <a:lstStyle/>
          <a:p>
            <a:pPr eaLnBrk="1" hangingPunct="1"/>
            <a:r>
              <a:rPr lang="ar-SA" b="1" kern="1200" dirty="0">
                <a:solidFill>
                  <a:srgbClr val="FFFFFF"/>
                </a:solidFill>
                <a:effectLst>
                  <a:glow rad="177800">
                    <a:srgbClr val="000000">
                      <a:alpha val="88000"/>
                    </a:srgbClr>
                  </a:glow>
                </a:effectLst>
                <a:ea typeface="ＭＳ Ｐゴシック" charset="0"/>
              </a:rPr>
              <a:t>نشيد ال</a:t>
            </a:r>
            <a:r>
              <a:rPr lang="ar-JO" b="1" kern="1200" dirty="0">
                <a:solidFill>
                  <a:srgbClr val="FFFFFF"/>
                </a:solidFill>
                <a:effectLst>
                  <a:glow rad="177800">
                    <a:srgbClr val="000000">
                      <a:alpha val="88000"/>
                    </a:srgbClr>
                  </a:glow>
                </a:effectLst>
                <a:ea typeface="ＭＳ Ｐゴシック" charset="0"/>
              </a:rPr>
              <a:t>أ</a:t>
            </a:r>
            <a:r>
              <a:rPr lang="ar-SA" b="1" kern="1200" dirty="0">
                <a:solidFill>
                  <a:srgbClr val="FFFFFF"/>
                </a:solidFill>
                <a:effectLst>
                  <a:glow rad="177800">
                    <a:srgbClr val="000000">
                      <a:alpha val="88000"/>
                    </a:srgbClr>
                  </a:glow>
                </a:effectLst>
                <a:ea typeface="ＭＳ Ｐゴシック" charset="0"/>
              </a:rPr>
              <a:t>نشاد ٨ : ٦-٧</a:t>
            </a:r>
            <a:br>
              <a:rPr lang="ar-SA" b="1" kern="1200" dirty="0">
                <a:solidFill>
                  <a:srgbClr val="FFFFFF"/>
                </a:solidFill>
                <a:effectLst>
                  <a:glow rad="177800">
                    <a:srgbClr val="000000">
                      <a:alpha val="88000"/>
                    </a:srgbClr>
                  </a:glow>
                </a:effectLst>
                <a:ea typeface="ＭＳ Ｐゴシック" charset="0"/>
              </a:rPr>
            </a:b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اِجْعَلْنِي كَخَاتِمٍ عَلَى قَلْبِكَ كَخَاتِمٍ عَلَى سَاعِدِكَ. لأَنَّ الْمَحَبَّةَ قَوِيَّةٌ كَالْمَوْتِ. الْغَيْرَةُ قَاسِيَةٌ كَالْهَاوِيَةِ. لَهِيبُهَا لَهِيبُ نَارِ لَظَى الرَّبِّ. ٧ مِيَاهٌ كَثِيرَةٌ لاَ تَسْتَطِيعُ أَنْ تُطْفِئَ الْمَحَبَّةَ وَالسُّيُولُ لاَ تَغْمُرُهَا. إِنْ أَعْطَى الإِنْسَانُ كُلَّ ثَرْوَةِ بَيْتِهِ بَدَلَ الْمَحَبَّةِ تُحْتَقَرُ احْتِقَاراً. </a:t>
            </a:r>
          </a:p>
        </p:txBody>
      </p:sp>
    </p:spTree>
    <p:extLst>
      <p:ext uri="{BB962C8B-B14F-4D97-AF65-F5344CB8AC3E}">
        <p14:creationId xmlns:p14="http://schemas.microsoft.com/office/powerpoint/2010/main" val="20563600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r>
              <a:rPr lang="ar-JO" sz="4000" b="1" i="1" dirty="0">
                <a:effectLst>
                  <a:glow rad="127000">
                    <a:schemeClr val="tx1"/>
                  </a:glow>
                </a:effectLst>
                <a:latin typeface="Arial" panose="020B0604020202020204" pitchFamily="34" charset="0"/>
                <a:ea typeface="ＭＳ Ｐゴシック" charset="0"/>
                <a:cs typeface="Arial" panose="020B0604020202020204" pitchFamily="34" charset="0"/>
              </a:rPr>
              <a:t>النساء</a:t>
            </a:r>
            <a:br>
              <a:rPr lang="en-US" sz="4000" b="1" i="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i="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latin typeface="Arial" panose="020B0604020202020204" pitchFamily="34" charset="0"/>
                <a:cs typeface="Arial" panose="020B0604020202020204" pitchFamily="34" charset="0"/>
              </a:rPr>
              <a:t>٨ لَنَا أُخْتٌ صَغِيرَةٌ لَيْسَ لَهَا ثَدْيَانِ. فَمَاذَا نَصْنَعُ لِأُخْتِنَا فِي يَوْمٍ تُخْطَبُ؟ ٩ إِنْ تَكُنْ سُوراً فَنَبْنِي عَلَيْهَا بُرْجَ فِضَّةٍ. وَإِنْ تَكُنْ بَاباً فَنَحْصُرُهَا بِأَلْوَاحِ أَرْزٍ. </a:t>
            </a:r>
            <a:br>
              <a:rPr lang="ar-SA" sz="4000" b="1" dirty="0">
                <a:latin typeface="Arial" panose="020B0604020202020204" pitchFamily="34" charset="0"/>
                <a:cs typeface="Arial" panose="020B0604020202020204" pitchFamily="34" charset="0"/>
              </a:rPr>
            </a:br>
            <a:br>
              <a:rPr lang="en-US" sz="4000" b="1" dirty="0">
                <a:latin typeface="Arial" panose="020B0604020202020204" pitchFamily="34" charset="0"/>
                <a:cs typeface="Arial" panose="020B0604020202020204" pitchFamily="34" charset="0"/>
              </a:rPr>
            </a:br>
            <a:r>
              <a:rPr lang="ar-SA" sz="4000" b="1" dirty="0">
                <a:latin typeface="Arial" panose="020B0604020202020204" pitchFamily="34" charset="0"/>
                <a:cs typeface="Arial" panose="020B0604020202020204" pitchFamily="34" charset="0"/>
              </a:rPr>
              <a:t>نشيد ال</a:t>
            </a:r>
            <a:r>
              <a:rPr lang="ar-JO" sz="4000" b="1" dirty="0">
                <a:latin typeface="Arial" panose="020B0604020202020204" pitchFamily="34" charset="0"/>
                <a:cs typeface="Arial" panose="020B0604020202020204" pitchFamily="34" charset="0"/>
              </a:rPr>
              <a:t>أ</a:t>
            </a:r>
            <a:r>
              <a:rPr lang="ar-SA" sz="4000" b="1" dirty="0">
                <a:latin typeface="Arial" panose="020B0604020202020204" pitchFamily="34" charset="0"/>
                <a:cs typeface="Arial" panose="020B0604020202020204" pitchFamily="34" charset="0"/>
              </a:rPr>
              <a:t>نشاد ٨ : ٨-٩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68022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sz="3600" b="1" dirty="0">
                <a:effectLst>
                  <a:glow rad="228600">
                    <a:schemeClr val="tx1"/>
                  </a:glow>
                </a:effectLst>
              </a:rPr>
              <a:t>إعادة تعريف الزواج في المحكمة العليا</a:t>
            </a:r>
            <a:br>
              <a:rPr lang="ar-JO" sz="3600" b="1" dirty="0">
                <a:effectLst>
                  <a:glow rad="228600">
                    <a:schemeClr val="tx1"/>
                  </a:glow>
                </a:effectLst>
              </a:rPr>
            </a:br>
            <a:r>
              <a:rPr lang="ar-JO" sz="3600" b="1" dirty="0">
                <a:effectLst>
                  <a:glow rad="228600">
                    <a:schemeClr val="tx1"/>
                  </a:glow>
                </a:effectLst>
              </a:rPr>
              <a:t>26 حزيران 2015</a:t>
            </a:r>
            <a:endParaRPr lang="en-US" sz="3600" b="1"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1419196"/>
            <a:ext cx="9144000" cy="5134708"/>
          </a:xfrm>
          <a:prstGeom prst="rect">
            <a:avLst/>
          </a:prstGeom>
        </p:spPr>
      </p:pic>
    </p:spTree>
    <p:extLst>
      <p:ext uri="{BB962C8B-B14F-4D97-AF65-F5344CB8AC3E}">
        <p14:creationId xmlns:p14="http://schemas.microsoft.com/office/powerpoint/2010/main" val="12773341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8859" y="0"/>
            <a:ext cx="3825141" cy="6828531"/>
          </a:xfrm>
          <a:prstGeom prst="rect">
            <a:avLst/>
          </a:prstGeom>
        </p:spPr>
      </p:pic>
      <p:sp>
        <p:nvSpPr>
          <p:cNvPr id="900098" name="Rectangle 2"/>
          <p:cNvSpPr>
            <a:spLocks noGrp="1" noChangeArrowheads="1"/>
          </p:cNvSpPr>
          <p:nvPr>
            <p:ph type="ctrTitle"/>
          </p:nvPr>
        </p:nvSpPr>
        <p:spPr>
          <a:xfrm>
            <a:off x="0" y="335846"/>
            <a:ext cx="5318859" cy="6186309"/>
          </a:xfrm>
          <a:noFill/>
          <a:ln>
            <a:noFill/>
          </a:ln>
        </p:spPr>
        <p:txBody>
          <a:bodyPr vert="horz" wrap="square" lIns="91440" tIns="45720" rIns="91440" bIns="45720" numCol="1" anchor="ctr" anchorCtr="0" compatLnSpc="1">
            <a:prstTxWarp prst="textNoShape">
              <a:avLst/>
            </a:prstTxWarp>
            <a:spAutoFit/>
          </a:bodyPr>
          <a:lstStyle/>
          <a:p>
            <a:pPr eaLnBrk="1" hangingPunct="1"/>
            <a:r>
              <a:rPr lang="ar-SA" b="1" kern="1200" dirty="0">
                <a:solidFill>
                  <a:srgbClr val="FFFFFF"/>
                </a:solidFill>
                <a:effectLst>
                  <a:glow rad="177800">
                    <a:srgbClr val="000000">
                      <a:alpha val="88000"/>
                    </a:srgbClr>
                  </a:glow>
                </a:effectLst>
                <a:ea typeface="ＭＳ Ｐゴシック" charset="0"/>
              </a:rPr>
              <a:t>١١ كَانَ لِسُلَيْمَانَ كَرْمٌ فِي بَعْلَ هَامُونَ. دَفَعَ الْكَرْمَ إِلَى نَوَاطِيرَ كُلُّ وَاحِدٍ يُؤَدِّي عَنْ ثَمَرِهِ أَلْفاً مِنَ الْفِضَّةِ.</a:t>
            </a: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 ١٢ كَرْمِي الَّذِي لِي هُوَ أَمَامِي. الأَلْفُ لَكَ يَا سُلَيْمَانُ وَمِئَتَانِ لِنَوَاطِيرِ الثَّمَرِ. </a:t>
            </a:r>
            <a:br>
              <a:rPr lang="en-US" b="1" kern="1200" dirty="0">
                <a:solidFill>
                  <a:srgbClr val="FFFFFF"/>
                </a:solidFill>
                <a:effectLst>
                  <a:glow rad="177800">
                    <a:srgbClr val="000000">
                      <a:alpha val="88000"/>
                    </a:srgbClr>
                  </a:glow>
                </a:effectLst>
                <a:ea typeface="ＭＳ Ｐゴシック" charset="0"/>
              </a:rPr>
            </a:br>
            <a:br>
              <a:rPr lang="en-US" b="1" kern="1200" dirty="0">
                <a:solidFill>
                  <a:srgbClr val="FFFFFF"/>
                </a:solidFill>
                <a:effectLst>
                  <a:glow rad="177800">
                    <a:srgbClr val="000000">
                      <a:alpha val="88000"/>
                    </a:srgbClr>
                  </a:glow>
                </a:effectLst>
                <a:ea typeface="ＭＳ Ｐゴシック" charset="0"/>
              </a:rPr>
            </a:br>
            <a:r>
              <a:rPr lang="ar-SA" b="1" kern="1200" dirty="0">
                <a:solidFill>
                  <a:srgbClr val="FFFFFF"/>
                </a:solidFill>
                <a:effectLst>
                  <a:glow rad="177800">
                    <a:srgbClr val="000000">
                      <a:alpha val="88000"/>
                    </a:srgbClr>
                  </a:glow>
                </a:effectLst>
                <a:ea typeface="ＭＳ Ｐゴシック" charset="0"/>
              </a:rPr>
              <a:t>نشيد ال</a:t>
            </a:r>
            <a:r>
              <a:rPr lang="ar-JO" b="1" kern="1200" dirty="0">
                <a:solidFill>
                  <a:srgbClr val="FFFFFF"/>
                </a:solidFill>
                <a:effectLst>
                  <a:glow rad="177800">
                    <a:srgbClr val="000000">
                      <a:alpha val="88000"/>
                    </a:srgbClr>
                  </a:glow>
                </a:effectLst>
                <a:ea typeface="ＭＳ Ｐゴシック" charset="0"/>
              </a:rPr>
              <a:t>أ</a:t>
            </a:r>
            <a:r>
              <a:rPr lang="ar-SA" b="1" kern="1200" dirty="0">
                <a:solidFill>
                  <a:srgbClr val="FFFFFF"/>
                </a:solidFill>
                <a:effectLst>
                  <a:glow rad="177800">
                    <a:srgbClr val="000000">
                      <a:alpha val="88000"/>
                    </a:srgbClr>
                  </a:glow>
                </a:effectLst>
                <a:ea typeface="ＭＳ Ｐゴシック" charset="0"/>
              </a:rPr>
              <a:t>نشاد ٨ : ١١-١٢</a:t>
            </a:r>
          </a:p>
        </p:txBody>
      </p:sp>
    </p:spTree>
    <p:extLst>
      <p:ext uri="{BB962C8B-B14F-4D97-AF65-F5344CB8AC3E}">
        <p14:creationId xmlns:p14="http://schemas.microsoft.com/office/powerpoint/2010/main" val="349940092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a:xfrm>
            <a:off x="1295400" y="212680"/>
            <a:ext cx="6629400" cy="685800"/>
          </a:xfrm>
        </p:spPr>
        <p:txBody>
          <a:bodyPr anchor="ctr" anchorCtr="1"/>
          <a:lstStyle/>
          <a:p>
            <a:pPr algn="ctr"/>
            <a:r>
              <a:rPr lang="ar-SA" b="1" dirty="0"/>
              <a:t>البيــان المـوجــز</a:t>
            </a:r>
            <a:endParaRPr lang="en-US" b="1" i="0" dirty="0">
              <a:latin typeface="Arial Black" charset="0"/>
              <a:ea typeface="ＭＳ Ｐゴシック" charset="0"/>
              <a:cs typeface="ＭＳ Ｐゴシック" charset="0"/>
            </a:endParaRPr>
          </a:p>
        </p:txBody>
      </p:sp>
      <p:sp>
        <p:nvSpPr>
          <p:cNvPr id="13315" name="Rectangle 3"/>
          <p:cNvSpPr>
            <a:spLocks noGrp="1" noChangeArrowheads="1"/>
          </p:cNvSpPr>
          <p:nvPr>
            <p:ph type="body" idx="1"/>
          </p:nvPr>
        </p:nvSpPr>
        <p:spPr>
          <a:xfrm>
            <a:off x="398463" y="1143000"/>
            <a:ext cx="8277225" cy="5175250"/>
          </a:xfrm>
          <a:solidFill>
            <a:schemeClr val="tx1"/>
          </a:solidFill>
        </p:spPr>
        <p:txBody>
          <a:bodyPr anchor="ctr"/>
          <a:lstStyle/>
          <a:p>
            <a:pPr indent="22225" algn="ctr">
              <a:lnSpc>
                <a:spcPct val="90000"/>
              </a:lnSpc>
              <a:buFontTx/>
              <a:buNone/>
            </a:pPr>
            <a:r>
              <a:rPr lang="ar-SA" altLang="zh-CN" sz="4800" b="1" dirty="0">
                <a:solidFill>
                  <a:srgbClr val="000000"/>
                </a:solidFill>
                <a:latin typeface="Arial" charset="0"/>
                <a:ea typeface="SimSun" charset="0"/>
                <a:cs typeface="SimSun" charset="0"/>
              </a:rPr>
              <a:t>تشير قصة حب سليمان وزوجته </a:t>
            </a:r>
            <a:r>
              <a:rPr lang="ar-SA" altLang="zh-CN" sz="4800" b="1" dirty="0" err="1">
                <a:solidFill>
                  <a:srgbClr val="000000"/>
                </a:solidFill>
                <a:latin typeface="Arial" charset="0"/>
                <a:ea typeface="SimSun" charset="0"/>
                <a:cs typeface="SimSun" charset="0"/>
              </a:rPr>
              <a:t>شولميث</a:t>
            </a:r>
            <a:r>
              <a:rPr lang="ar-SA" altLang="zh-CN" sz="4800" b="1" dirty="0">
                <a:solidFill>
                  <a:srgbClr val="000000"/>
                </a:solidFill>
                <a:latin typeface="Arial" charset="0"/>
                <a:ea typeface="SimSun" charset="0"/>
                <a:cs typeface="SimSun" charset="0"/>
              </a:rPr>
              <a:t> إلى الحب الزوجي القوي كمثال على الحاجة إلى ضبط النفس الجنسي قبل الزواج والجهد المطلوب للنمو في الحب الزوجي.</a:t>
            </a:r>
          </a:p>
        </p:txBody>
      </p:sp>
      <p:sp>
        <p:nvSpPr>
          <p:cNvPr id="153603"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ar-JO" b="1" dirty="0">
                <a:solidFill>
                  <a:srgbClr val="FFFFFF"/>
                </a:solidFill>
                <a:latin typeface="Arial"/>
                <a:cs typeface="Arial"/>
              </a:rPr>
              <a:t>425</a:t>
            </a:r>
            <a:endParaRPr lang="en-US" b="1" dirty="0">
              <a:solidFill>
                <a:srgbClr val="FFFFFF"/>
              </a:solidFill>
              <a:latin typeface="Arial"/>
              <a:cs typeface="Arial"/>
            </a:endParaRPr>
          </a:p>
        </p:txBody>
      </p:sp>
    </p:spTree>
    <p:extLst>
      <p:ext uri="{BB962C8B-B14F-4D97-AF65-F5344CB8AC3E}">
        <p14:creationId xmlns:p14="http://schemas.microsoft.com/office/powerpoint/2010/main" val="751939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rtl="1">
              <a:defRPr/>
            </a:pPr>
            <a:r>
              <a:rPr lang="ar-SA" sz="6600" b="1" dirty="0">
                <a:effectLst>
                  <a:glow rad="127000">
                    <a:schemeClr val="tx1"/>
                  </a:glow>
                </a:effectLst>
                <a:latin typeface="Arial" charset="0"/>
                <a:ea typeface="ＭＳ Ｐゴシック" charset="0"/>
                <a:cs typeface="+mn-cs"/>
              </a:rPr>
              <a:t>كيف يمكن أن يصبح الحب </a:t>
            </a:r>
            <a:r>
              <a:rPr lang="ar-SA" sz="6600" b="1" dirty="0">
                <a:solidFill>
                  <a:srgbClr val="FFFF00"/>
                </a:solidFill>
                <a:effectLst>
                  <a:glow rad="127000">
                    <a:schemeClr val="tx1"/>
                  </a:glow>
                </a:effectLst>
                <a:latin typeface="Arial" charset="0"/>
                <a:ea typeface="ＭＳ Ｐゴシック" charset="0"/>
                <a:cs typeface="+mn-cs"/>
              </a:rPr>
              <a:t>الزوجي</a:t>
            </a:r>
            <a:r>
              <a:rPr lang="ar-SA" sz="6600" b="1" dirty="0">
                <a:effectLst>
                  <a:glow rad="127000">
                    <a:schemeClr val="tx1"/>
                  </a:glow>
                </a:effectLst>
                <a:latin typeface="Arial" charset="0"/>
                <a:ea typeface="ＭＳ Ｐゴシック" charset="0"/>
                <a:cs typeface="+mn-cs"/>
              </a:rPr>
              <a:t> كل ما صممه الله؟</a:t>
            </a:r>
            <a:endParaRPr lang="en-US" sz="6600" b="1" dirty="0">
              <a:effectLst>
                <a:glow rad="127000">
                  <a:schemeClr val="tx1"/>
                </a:glow>
              </a:effectLst>
              <a:latin typeface="Arial" charset="0"/>
              <a:ea typeface="ＭＳ Ｐゴシック" charset="0"/>
              <a:cs typeface="+mn-cs"/>
            </a:endParaRPr>
          </a:p>
        </p:txBody>
      </p:sp>
      <p:pic>
        <p:nvPicPr>
          <p:cNvPr id="2" name="Picture 1"/>
          <p:cNvPicPr>
            <a:picLocks noChangeAspect="1"/>
          </p:cNvPicPr>
          <p:nvPr/>
        </p:nvPicPr>
        <p:blipFill>
          <a:blip r:embed="rId3"/>
          <a:stretch>
            <a:fillRect/>
          </a:stretch>
        </p:blipFill>
        <p:spPr>
          <a:xfrm>
            <a:off x="2148416" y="2926176"/>
            <a:ext cx="4847167" cy="3116036"/>
          </a:xfrm>
          <a:prstGeom prst="rect">
            <a:avLst/>
          </a:prstGeom>
        </p:spPr>
      </p:pic>
      <p:sp>
        <p:nvSpPr>
          <p:cNvPr id="4" name="Rectangle 2">
            <a:extLst>
              <a:ext uri="{FF2B5EF4-FFF2-40B4-BE49-F238E27FC236}">
                <a16:creationId xmlns:a16="http://schemas.microsoft.com/office/drawing/2014/main" id="{AEDCE652-ED39-3345-B652-B5FD610C1E6F}"/>
              </a:ext>
            </a:extLst>
          </p:cNvPr>
          <p:cNvSpPr txBox="1">
            <a:spLocks noChangeArrowheads="1"/>
          </p:cNvSpPr>
          <p:nvPr/>
        </p:nvSpPr>
        <p:spPr bwMode="auto">
          <a:xfrm>
            <a:off x="0" y="6042212"/>
            <a:ext cx="9144000" cy="78756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1074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609600"/>
            <a:ext cx="9144000" cy="2810933"/>
          </a:xfrm>
          <a:effectLst>
            <a:outerShdw blurRad="63500" dist="35921" dir="2700000" algn="ctr" rotWithShape="0">
              <a:schemeClr val="tx2">
                <a:alpha val="74998"/>
              </a:schemeClr>
            </a:outerShdw>
          </a:effectLst>
        </p:spPr>
        <p:txBody>
          <a:bodyPr anchor="t"/>
          <a:lstStyle/>
          <a:p>
            <a:pPr rtl="1"/>
            <a:br>
              <a:rPr lang="ar-SA" sz="4800" b="1" dirty="0"/>
            </a:br>
            <a:r>
              <a:rPr lang="ar-SA" sz="5400" b="1" dirty="0"/>
              <a:t>١- </a:t>
            </a:r>
            <a:r>
              <a:rPr lang="ar-SA" sz="5400" b="1" dirty="0">
                <a:cs typeface="+mn-cs"/>
              </a:rPr>
              <a:t>انتظر الجنس حتى الزواج </a:t>
            </a:r>
            <a:br>
              <a:rPr lang="ar-SA" sz="4800" dirty="0"/>
            </a:br>
            <a:r>
              <a:rPr lang="ar-SA" sz="4800" dirty="0"/>
              <a:t>( ١: ١ - ٥: ١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
        <p:nvSpPr>
          <p:cNvPr id="5" name="Rectangle 2">
            <a:extLst>
              <a:ext uri="{FF2B5EF4-FFF2-40B4-BE49-F238E27FC236}">
                <a16:creationId xmlns:a16="http://schemas.microsoft.com/office/drawing/2014/main" id="{8492D57B-2BF8-324E-A1C3-A829C3055C7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2128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rtl="1">
              <a:defRPr/>
            </a:pPr>
            <a:r>
              <a:rPr lang="ar-SA" sz="6000" b="1" dirty="0">
                <a:effectLst>
                  <a:glow rad="127000">
                    <a:schemeClr val="tx1"/>
                  </a:glow>
                </a:effectLst>
                <a:latin typeface="Arial" charset="0"/>
                <a:ea typeface="ＭＳ Ｐゴシック" charset="0"/>
                <a:cs typeface="+mn-cs"/>
              </a:rPr>
              <a:t>٢- </a:t>
            </a:r>
            <a:r>
              <a:rPr lang="ar-JO" sz="6000" b="1" dirty="0">
                <a:effectLst>
                  <a:glow rad="127000">
                    <a:schemeClr val="tx1"/>
                  </a:glow>
                </a:effectLst>
                <a:latin typeface="Arial" charset="0"/>
                <a:ea typeface="ＭＳ Ｐゴシック" charset="0"/>
                <a:cs typeface="+mn-cs"/>
              </a:rPr>
              <a:t>ا</a:t>
            </a:r>
            <a:r>
              <a:rPr lang="ar-SA" sz="6000" b="1" dirty="0">
                <a:effectLst>
                  <a:glow rad="127000">
                    <a:schemeClr val="tx1"/>
                  </a:glow>
                </a:effectLst>
                <a:latin typeface="Arial" charset="0"/>
                <a:ea typeface="ＭＳ Ｐゴシック" charset="0"/>
                <a:cs typeface="+mn-cs"/>
              </a:rPr>
              <a:t>عمل من أجل زواج جيد</a:t>
            </a:r>
            <a:br>
              <a:rPr lang="ar-SA" sz="4800" b="1" dirty="0">
                <a:effectLst>
                  <a:glow rad="127000">
                    <a:schemeClr val="tx1"/>
                  </a:glow>
                </a:effectLst>
                <a:latin typeface="Arial" charset="0"/>
                <a:ea typeface="ＭＳ Ｐゴシック" charset="0"/>
                <a:cs typeface="ＭＳ Ｐゴシック" charset="0"/>
              </a:rPr>
            </a:br>
            <a:r>
              <a:rPr lang="ar-SA" sz="4800" b="1" dirty="0">
                <a:effectLst>
                  <a:glow rad="127000">
                    <a:schemeClr val="tx1"/>
                  </a:glow>
                </a:effectLst>
                <a:latin typeface="Arial" charset="0"/>
                <a:ea typeface="ＭＳ Ｐゴシック" charset="0"/>
                <a:cs typeface="+mn-cs"/>
              </a:rPr>
              <a:t>( ٥: ٢ – ٨: ١٤ )</a:t>
            </a:r>
            <a:endParaRPr lang="en-US" sz="4800" b="1" dirty="0">
              <a:effectLst>
                <a:glow rad="127000">
                  <a:schemeClr val="tx1"/>
                </a:glow>
              </a:effectLst>
              <a:latin typeface="Arial" charset="0"/>
              <a:ea typeface="ＭＳ Ｐゴシック" charset="0"/>
              <a:cs typeface="+mn-cs"/>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778"/>
          <a:stretch/>
        </p:blipFill>
        <p:spPr>
          <a:xfrm>
            <a:off x="0" y="1840097"/>
            <a:ext cx="9144000" cy="4989681"/>
          </a:xfrm>
          <a:prstGeom prst="rect">
            <a:avLst/>
          </a:prstGeom>
        </p:spPr>
      </p:pic>
      <p:sp>
        <p:nvSpPr>
          <p:cNvPr id="5" name="Rectangle 2">
            <a:extLst>
              <a:ext uri="{FF2B5EF4-FFF2-40B4-BE49-F238E27FC236}">
                <a16:creationId xmlns:a16="http://schemas.microsoft.com/office/drawing/2014/main" id="{89264B0D-2674-A248-AE86-CEAC7953077D}"/>
              </a:ext>
            </a:extLst>
          </p:cNvPr>
          <p:cNvSpPr txBox="1">
            <a:spLocks noChangeArrowheads="1"/>
          </p:cNvSpPr>
          <p:nvPr/>
        </p:nvSpPr>
        <p:spPr bwMode="auto">
          <a:xfrm>
            <a:off x="176389" y="5876219"/>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نشيــــد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Arial"/>
              </a:rPr>
              <a:t>الأنشــــــاد</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11169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lgn="r" rtl="1">
              <a:defRPr/>
            </a:pPr>
            <a:r>
              <a:rPr lang="ar-SA" sz="6000" b="1" dirty="0">
                <a:solidFill>
                  <a:srgbClr val="FFFFFF"/>
                </a:solidFill>
                <a:effectLst>
                  <a:glow rad="127000">
                    <a:srgbClr val="000000"/>
                  </a:glow>
                </a:effectLst>
                <a:latin typeface="Arial" charset="0"/>
                <a:ea typeface="ＭＳ Ｐゴシック" charset="0"/>
              </a:rPr>
              <a:t>  نشيــــد </a:t>
            </a:r>
            <a:r>
              <a:rPr lang="ar-SA" sz="6000" b="1" dirty="0" err="1">
                <a:solidFill>
                  <a:srgbClr val="FFFFFF"/>
                </a:solidFill>
                <a:effectLst>
                  <a:glow rad="127000">
                    <a:srgbClr val="000000"/>
                  </a:glow>
                </a:effectLst>
                <a:latin typeface="Arial" charset="0"/>
                <a:ea typeface="ＭＳ Ｐゴシック" charset="0"/>
              </a:rPr>
              <a:t>الأنشــــــاد</a:t>
            </a:r>
            <a:endParaRPr lang="en-US" sz="6000" b="1" dirty="0">
              <a:solidFill>
                <a:srgbClr val="FFFFFF"/>
              </a:solidFill>
              <a:effectLst>
                <a:glow rad="127000">
                  <a:srgbClr val="000000"/>
                </a:glow>
              </a:effectLst>
              <a:latin typeface="Arial" charset="0"/>
              <a:ea typeface="ＭＳ Ｐゴシック" charset="0"/>
            </a:endParaRPr>
          </a:p>
        </p:txBody>
      </p:sp>
      <p:sp>
        <p:nvSpPr>
          <p:cNvPr id="3" name="Rectangle 2"/>
          <p:cNvSpPr txBox="1">
            <a:spLocks noChangeArrowheads="1"/>
          </p:cNvSpPr>
          <p:nvPr/>
        </p:nvSpPr>
        <p:spPr bwMode="auto">
          <a:xfrm>
            <a:off x="0" y="0"/>
            <a:ext cx="4697506" cy="39793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أ</a:t>
            </a: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حب</a:t>
            </a: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ب</a:t>
            </a: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b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وأنتظر</a:t>
            </a:r>
            <a:b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b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و</a:t>
            </a:r>
            <a:r>
              <a:rPr kumimoji="0" lang="ar-JO"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a:t>
            </a:r>
            <a:r>
              <a:rPr kumimoji="0" lang="ar-SA"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عمل .. </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6150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نحتاج أن نساعد الزيجات التي تجتاز المشاكل</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6419" y="2476500"/>
            <a:ext cx="8128000" cy="4381500"/>
          </a:xfrm>
          <a:prstGeom prst="rect">
            <a:avLst/>
          </a:prstGeom>
        </p:spPr>
      </p:pic>
    </p:spTree>
    <p:extLst>
      <p:ext uri="{BB962C8B-B14F-4D97-AF65-F5344CB8AC3E}">
        <p14:creationId xmlns:p14="http://schemas.microsoft.com/office/powerpoint/2010/main" val="24959644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mn-cs"/>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ar-SA" b="1" i="0" dirty="0">
                <a:effectLst>
                  <a:glow rad="101600">
                    <a:schemeClr val="bg1"/>
                  </a:glow>
                </a:effectLst>
                <a:latin typeface="Arial Black" pitchFamily="-112" charset="0"/>
                <a:ea typeface="+mj-ea"/>
                <a:cs typeface="+mj-cs"/>
              </a:rPr>
              <a:t>والآن ماذا ؟</a:t>
            </a:r>
            <a:endParaRPr lang="en-US" b="1" i="0" dirty="0">
              <a:effectLst>
                <a:glow rad="101600">
                  <a:schemeClr val="bg1"/>
                </a:glow>
              </a:effectLst>
              <a:latin typeface="Arial Black" pitchFamily="-112" charset="0"/>
              <a:ea typeface="+mj-ea"/>
              <a:cs typeface="+mj-cs"/>
            </a:endParaRPr>
          </a:p>
        </p:txBody>
      </p:sp>
      <p:sp>
        <p:nvSpPr>
          <p:cNvPr id="14339" name="Rectangle 3"/>
          <p:cNvSpPr>
            <a:spLocks noGrp="1" noChangeArrowheads="1"/>
          </p:cNvSpPr>
          <p:nvPr>
            <p:ph type="body" idx="1"/>
          </p:nvPr>
        </p:nvSpPr>
        <p:spPr>
          <a:xfrm>
            <a:off x="9939" y="990600"/>
            <a:ext cx="9134061" cy="2417763"/>
          </a:xfrm>
          <a:noFill/>
          <a:ln>
            <a:noFill/>
          </a:ln>
        </p:spPr>
        <p:txBody>
          <a:bodyPr lIns="92075" tIns="46038" rIns="92075" bIns="46038" anchor="ctr"/>
          <a:lstStyle/>
          <a:p>
            <a:pPr marL="0" indent="0" algn="ctr" defTabSz="457200" rtl="1">
              <a:buClr>
                <a:srgbClr val="FFCC66"/>
              </a:buClr>
              <a:buNone/>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ممارسة ضبط النفس الجنسي قبل الزواج حتى يمكن 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ستمتاع بالزواج على أكمل وجه (أي السماح للحب بال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زدهار في وقته الخاص).</a:t>
            </a:r>
            <a:endParaRPr lang="en-US" altLang="zh-CN" sz="4000" b="1" kern="1200" dirty="0">
              <a:solidFill>
                <a:srgbClr val="FFFFCC"/>
              </a:solidFill>
              <a:effectLst>
                <a:glow rad="101600">
                  <a:srgbClr val="000000"/>
                </a:glow>
                <a:outerShdw blurRad="38100" dist="38100" dir="2700000" algn="tl">
                  <a:srgbClr val="000000"/>
                </a:outerShdw>
              </a:effectLst>
              <a:latin typeface="Arial" charset="0"/>
              <a:cs typeface="Arial" charset="0"/>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٤٢٥</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3"/>
          <p:cNvSpPr txBox="1">
            <a:spLocks noChangeArrowheads="1"/>
          </p:cNvSpPr>
          <p:nvPr/>
        </p:nvSpPr>
        <p:spPr bwMode="auto">
          <a:xfrm>
            <a:off x="9939" y="3530600"/>
            <a:ext cx="3252788" cy="31035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marR="0" lvl="0" indent="0" algn="ctr" rtl="1" eaLnBrk="0" latinLnBrk="0" hangingPunct="0">
              <a:lnSpc>
                <a:spcPct val="100000"/>
              </a:lnSpc>
              <a:spcBef>
                <a:spcPct val="20000"/>
              </a:spcBef>
              <a:buClr>
                <a:srgbClr val="FFCC66"/>
              </a:buClr>
              <a:buSzTx/>
              <a:buFontTx/>
              <a:buNone/>
              <a:tabLst/>
              <a:defRPr sz="4000" b="1">
                <a:solidFill>
                  <a:srgbClr val="FFFFCC"/>
                </a:solidFill>
                <a:effectLst>
                  <a:glow rad="101600">
                    <a:srgbClr val="000000"/>
                  </a:glow>
                  <a:outerShdw blurRad="38100" dist="38100" dir="2700000" algn="tl">
                    <a:srgbClr val="000000"/>
                  </a:outerShdw>
                </a:effectLst>
                <a:ea typeface="Arial" charset="0"/>
                <a:cs typeface="Arial" charset="0"/>
              </a:defRPr>
            </a:lvl1pPr>
            <a:lvl2pPr marL="742950" indent="-285750" eaLnBrk="0" hangingPunct="0">
              <a:spcBef>
                <a:spcPct val="20000"/>
              </a:spcBef>
              <a:buClr>
                <a:schemeClr val="tx2"/>
              </a:buClr>
              <a:buChar char="–"/>
              <a:defRPr sz="2800">
                <a:latin typeface="Arial"/>
                <a:ea typeface="ＭＳ Ｐゴシック" pitchFamily="-112" charset="-128"/>
                <a:cs typeface="Arial"/>
              </a:defRPr>
            </a:lvl2pPr>
            <a:lvl3pPr marL="1143000" indent="-228600" eaLnBrk="0" hangingPunct="0">
              <a:spcBef>
                <a:spcPct val="20000"/>
              </a:spcBef>
              <a:buClr>
                <a:schemeClr val="tx2"/>
              </a:buClr>
              <a:buChar char="•"/>
              <a:defRPr sz="2400">
                <a:latin typeface="Arial"/>
                <a:ea typeface="ＭＳ Ｐゴシック" pitchFamily="-112" charset="-128"/>
                <a:cs typeface="Arial"/>
              </a:defRPr>
            </a:lvl3pPr>
            <a:lvl4pPr marL="1600200" indent="-228600" eaLnBrk="0" hangingPunct="0">
              <a:spcBef>
                <a:spcPct val="20000"/>
              </a:spcBef>
              <a:buClr>
                <a:schemeClr val="tx2"/>
              </a:buClr>
              <a:buChar char="–"/>
              <a:defRPr sz="2000">
                <a:latin typeface="Arial"/>
                <a:ea typeface="ＭＳ Ｐゴシック" pitchFamily="-112" charset="-128"/>
                <a:cs typeface="Arial"/>
              </a:defRPr>
            </a:lvl4pPr>
            <a:lvl5pPr marL="2057400" indent="-228600" eaLnBrk="0" hangingPunct="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dirty="0"/>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لا تيقظن ولا تنبهن الحبيب حتى يشاء</a:t>
            </a:r>
          </a:p>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نش ٢: ٧</a:t>
            </a:r>
          </a:p>
        </p:txBody>
      </p:sp>
      <p:sp>
        <p:nvSpPr>
          <p:cNvPr id="8" name="Rectangle 3"/>
          <p:cNvSpPr txBox="1">
            <a:spLocks noChangeArrowheads="1"/>
          </p:cNvSpPr>
          <p:nvPr/>
        </p:nvSpPr>
        <p:spPr bwMode="auto">
          <a:xfrm>
            <a:off x="3252788" y="3530600"/>
            <a:ext cx="2863850" cy="29813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marR="0" lvl="0" indent="0" algn="ctr" rtl="1" eaLnBrk="0" latinLnBrk="0" hangingPunct="0">
              <a:lnSpc>
                <a:spcPct val="100000"/>
              </a:lnSpc>
              <a:spcBef>
                <a:spcPct val="20000"/>
              </a:spcBef>
              <a:buClr>
                <a:srgbClr val="FFCC66"/>
              </a:buClr>
              <a:buSzTx/>
              <a:buFontTx/>
              <a:buNone/>
              <a:tabLst/>
              <a:defRPr sz="3200" b="1">
                <a:solidFill>
                  <a:srgbClr val="FFFFCC"/>
                </a:solidFill>
                <a:effectLst>
                  <a:glow rad="101600">
                    <a:srgbClr val="000000"/>
                  </a:glow>
                  <a:outerShdw blurRad="38100" dist="38100" dir="2700000" algn="tl">
                    <a:srgbClr val="000000"/>
                  </a:outerShdw>
                </a:effectLst>
                <a:ea typeface="Arial" charset="0"/>
                <a:cs typeface="Arial" charset="0"/>
              </a:defRPr>
            </a:lvl1pPr>
            <a:lvl2pPr marL="742950" indent="-285750" eaLnBrk="0" hangingPunct="0">
              <a:spcBef>
                <a:spcPct val="20000"/>
              </a:spcBef>
              <a:buClr>
                <a:schemeClr val="tx2"/>
              </a:buClr>
              <a:buChar char="–"/>
              <a:defRPr sz="2800">
                <a:latin typeface="Arial"/>
                <a:ea typeface="ＭＳ Ｐゴシック" pitchFamily="-112" charset="-128"/>
                <a:cs typeface="Arial"/>
              </a:defRPr>
            </a:lvl2pPr>
            <a:lvl3pPr marL="1143000" indent="-228600" eaLnBrk="0" hangingPunct="0">
              <a:spcBef>
                <a:spcPct val="20000"/>
              </a:spcBef>
              <a:buClr>
                <a:schemeClr val="tx2"/>
              </a:buClr>
              <a:buChar char="•"/>
              <a:defRPr sz="2400">
                <a:latin typeface="Arial"/>
                <a:ea typeface="ＭＳ Ｐゴシック" pitchFamily="-112" charset="-128"/>
                <a:cs typeface="Arial"/>
              </a:defRPr>
            </a:lvl3pPr>
            <a:lvl4pPr marL="1600200" indent="-228600" eaLnBrk="0" hangingPunct="0">
              <a:spcBef>
                <a:spcPct val="20000"/>
              </a:spcBef>
              <a:buClr>
                <a:schemeClr val="tx2"/>
              </a:buClr>
              <a:buChar char="–"/>
              <a:defRPr sz="2000">
                <a:latin typeface="Arial"/>
                <a:ea typeface="ＭＳ Ｐゴシック" pitchFamily="-112" charset="-128"/>
                <a:cs typeface="Arial"/>
              </a:defRPr>
            </a:lvl4pPr>
            <a:lvl5pPr marL="2057400" indent="-228600" eaLnBrk="0" hangingPunct="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sz="4000" dirty="0"/>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لا تيقظن ولا تنبهن الحبيب حتى يشاء </a:t>
            </a:r>
          </a:p>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cs typeface="Arial" charset="0"/>
              </a:rPr>
              <a:t>نش ٣ :٥</a:t>
            </a:r>
          </a:p>
        </p:txBody>
      </p:sp>
      <p:sp>
        <p:nvSpPr>
          <p:cNvPr id="9" name="Rectangle 3"/>
          <p:cNvSpPr txBox="1">
            <a:spLocks noChangeArrowheads="1"/>
          </p:cNvSpPr>
          <p:nvPr/>
        </p:nvSpPr>
        <p:spPr bwMode="auto">
          <a:xfrm>
            <a:off x="6313862" y="3530600"/>
            <a:ext cx="2753938" cy="297497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ctr" defTabSz="457200" rtl="1" eaLnBrk="0" fontAlgn="base" latinLnBrk="0" hangingPunct="0">
              <a:lnSpc>
                <a:spcPct val="100000"/>
              </a:lnSpc>
              <a:spcBef>
                <a:spcPct val="20000"/>
              </a:spcBef>
              <a:spcAft>
                <a:spcPct val="0"/>
              </a:spcAft>
              <a:buClr>
                <a:srgbClr val="FFCC66"/>
              </a:buClr>
              <a:buSzTx/>
              <a:buFontTx/>
              <a:buNone/>
              <a:tabLst/>
              <a:defRPr/>
            </a:pPr>
            <a:r>
              <a:rPr lang="ar-JO" sz="4000" b="1" dirty="0">
                <a:solidFill>
                  <a:srgbClr val="FFFFCC"/>
                </a:solidFill>
                <a:effectLst>
                  <a:glow rad="101600">
                    <a:srgbClr val="000000"/>
                  </a:glow>
                  <a:outerShdw blurRad="38100" dist="38100" dir="2700000" algn="tl">
                    <a:srgbClr val="000000"/>
                  </a:outerShdw>
                </a:effectLst>
                <a:latin typeface="Arial" charset="0"/>
                <a:ea typeface="Arial" charset="0"/>
                <a:cs typeface="Arial" charset="0"/>
              </a:rPr>
              <a:t>أ</a:t>
            </a:r>
            <a:r>
              <a:rPr kumimoji="0" lang="ar-SA"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ea typeface="Arial" charset="0"/>
                <a:cs typeface="Arial" charset="0"/>
              </a:rPr>
              <a:t>لا تيقظن ولا تنبهن الحبيب حتى يشاء </a:t>
            </a:r>
          </a:p>
          <a:p>
            <a:pPr marL="0" marR="0" lvl="0" indent="0" algn="ctr" defTabSz="457200" rtl="0" eaLnBrk="0" fontAlgn="base" latinLnBrk="0" hangingPunct="0">
              <a:lnSpc>
                <a:spcPct val="100000"/>
              </a:lnSpc>
              <a:spcBef>
                <a:spcPct val="20000"/>
              </a:spcBef>
              <a:spcAft>
                <a:spcPct val="0"/>
              </a:spcAft>
              <a:buClr>
                <a:srgbClr val="FFCC66"/>
              </a:buClr>
              <a:buSzTx/>
              <a:buFontTx/>
              <a:buNone/>
              <a:tabLst/>
              <a:defRPr/>
            </a:pPr>
            <a:r>
              <a:rPr kumimoji="0" lang="ar-SA" altLang="zh-CN"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ea typeface="Arial" charset="0"/>
                <a:cs typeface="Arial" charset="0"/>
              </a:rPr>
              <a:t>نش ٨: ٤</a:t>
            </a:r>
            <a:endParaRPr kumimoji="0" lang="en-US" altLang="zh-CN" sz="4000" b="1" i="0" u="none" strike="noStrike" kern="1200" cap="none" spc="0" normalizeH="0" baseline="0" noProof="0" dirty="0">
              <a:ln>
                <a:noFill/>
              </a:ln>
              <a:solidFill>
                <a:srgbClr val="FFFFCC"/>
              </a:solidFill>
              <a:effectLst>
                <a:glow rad="101600">
                  <a:srgbClr val="000000"/>
                </a:glow>
                <a:outerShdw blurRad="38100" dist="38100" dir="2700000" algn="tl">
                  <a:srgbClr val="000000"/>
                </a:outerShdw>
              </a:effectLst>
              <a:uLnTx/>
              <a:uFillTx/>
              <a:latin typeface="Arial" charset="0"/>
              <a:ea typeface="Arial" charset="0"/>
              <a:cs typeface="Arial" charset="0"/>
            </a:endParaRPr>
          </a:p>
        </p:txBody>
      </p:sp>
    </p:spTree>
    <p:extLst>
      <p:ext uri="{BB962C8B-B14F-4D97-AF65-F5344CB8AC3E}">
        <p14:creationId xmlns:p14="http://schemas.microsoft.com/office/powerpoint/2010/main" val="2777948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checkerboard(across)">
                                      <p:cBhvr>
                                        <p:cTn id="15" dur="500"/>
                                        <p:tgtEl>
                                          <p:spTgt spid="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checkerboard(across)">
                                      <p:cBhvr>
                                        <p:cTn id="23" dur="500"/>
                                        <p:tgtEl>
                                          <p:spTgt spid="8">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checkerboard(across)">
                                      <p:cBhvr>
                                        <p:cTn id="28" dur="500"/>
                                        <p:tgtEl>
                                          <p:spTgt spid="9">
                                            <p:txEl>
                                              <p:pRg st="0" end="0"/>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checkerboard(across)">
                                      <p:cBhvr>
                                        <p:cTn id="3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uiExpand="1" build="p" autoUpdateAnimBg="0"/>
      <p:bldP spid="8" grpId="0" uiExpand="1" build="p" autoUpdateAnimBg="0"/>
      <p:bldP spid="9" grpId="0" uiExpand="1"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096"/>
            <a:ext cx="9144000" cy="6089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عذارى حتى الزواج</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88525" y="4854725"/>
            <a:ext cx="8455475" cy="108659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كيف يشعر الرجال و النساء الذين ينتظرون بخصوص اختيارهم ؟</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descr="Screen Shot 2018-08-13 at 6.49.58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515" y="1093093"/>
            <a:ext cx="4942082" cy="1878201"/>
          </a:xfrm>
          <a:prstGeom prst="rect">
            <a:avLst/>
          </a:prstGeom>
        </p:spPr>
      </p:pic>
    </p:spTree>
    <p:extLst>
      <p:ext uri="{BB962C8B-B14F-4D97-AF65-F5344CB8AC3E}">
        <p14:creationId xmlns:p14="http://schemas.microsoft.com/office/powerpoint/2010/main" val="203264620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494"/>
            <a:ext cx="9144000" cy="923905"/>
          </a:xfrm>
          <a:solidFill>
            <a:srgbClr val="FF0000"/>
          </a:solid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معدل الزنى في الولايات المتحدة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32319" y="5517401"/>
            <a:ext cx="2276804"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1900</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102454" y="5517401"/>
            <a:ext cx="30415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2002</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32290" y="4523409"/>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1%</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cxnSp>
        <p:nvCxnSpPr>
          <p:cNvPr id="4" name="Straight Arrow Connector 3"/>
          <p:cNvCxnSpPr/>
          <p:nvPr/>
        </p:nvCxnSpPr>
        <p:spPr bwMode="auto">
          <a:xfrm>
            <a:off x="1192611" y="5622708"/>
            <a:ext cx="7434462" cy="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5" name="Rectangle 2"/>
          <p:cNvSpPr txBox="1">
            <a:spLocks noChangeArrowheads="1"/>
          </p:cNvSpPr>
          <p:nvPr/>
        </p:nvSpPr>
        <p:spPr bwMode="auto">
          <a:xfrm>
            <a:off x="6728586" y="1612002"/>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127000">
                    <a:srgbClr val="000000"/>
                  </a:glow>
                </a:effectLst>
                <a:latin typeface="Arial" charset="0"/>
                <a:ea typeface="ＭＳ Ｐゴシック" charset="0"/>
                <a:cs typeface="ＭＳ Ｐゴシック" charset="0"/>
              </a:rPr>
              <a:t>95%</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0" y="5079409"/>
            <a:ext cx="1192611"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charset="0"/>
                <a:ea typeface="ＭＳ Ｐゴシック" charset="0"/>
                <a:cs typeface="ＭＳ Ｐゴシック" charset="0"/>
              </a:rPr>
              <a:t>0%</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0" y="783250"/>
            <a:ext cx="1616490"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charset="0"/>
                <a:ea typeface="ＭＳ Ｐゴシック" charset="0"/>
                <a:cs typeface="ＭＳ Ｐゴシック" charset="0"/>
              </a:rPr>
              <a:t>100%</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cxnSp>
        <p:nvCxnSpPr>
          <p:cNvPr id="12" name="Straight Arrow Connector 11"/>
          <p:cNvCxnSpPr/>
          <p:nvPr/>
        </p:nvCxnSpPr>
        <p:spPr bwMode="auto">
          <a:xfrm flipV="1">
            <a:off x="1242689" y="1476824"/>
            <a:ext cx="0" cy="4145884"/>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3" name="Right Arrow 12"/>
          <p:cNvSpPr/>
          <p:nvPr/>
        </p:nvSpPr>
        <p:spPr bwMode="auto">
          <a:xfrm rot="19738630">
            <a:off x="3115679" y="3189939"/>
            <a:ext cx="3358907" cy="11814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sz="2400">
              <a:solidFill>
                <a:srgbClr val="000000"/>
              </a:solidFill>
              <a:latin typeface="Comic Sans MS" pitchFamily="-112" charset="0"/>
            </a:endParaRPr>
          </a:p>
        </p:txBody>
      </p:sp>
      <p:sp>
        <p:nvSpPr>
          <p:cNvPr id="14" name="Rectangle 2"/>
          <p:cNvSpPr txBox="1">
            <a:spLocks noChangeArrowheads="1"/>
          </p:cNvSpPr>
          <p:nvPr/>
        </p:nvSpPr>
        <p:spPr bwMode="auto">
          <a:xfrm>
            <a:off x="2362200" y="933525"/>
            <a:ext cx="4267200" cy="678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charset="0"/>
                <a:ea typeface="ＭＳ Ｐゴシック" charset="0"/>
                <a:cs typeface="ＭＳ Ｐゴシック" charset="0"/>
              </a:rPr>
              <a:t>المصدر : أمريكا اليوم</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87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181"/>
            <a:ext cx="9144000" cy="54864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أين ستنتهي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65516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1174" y="0"/>
            <a:ext cx="709294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9593"/>
            <a:ext cx="9143999" cy="722407"/>
          </a:xfrm>
          <a:solidFill>
            <a:srgbClr val="FFFFFF"/>
          </a:solidFill>
          <a:effectLst/>
        </p:spPr>
        <p:txBody>
          <a:bodyPr/>
          <a:lstStyle/>
          <a:p>
            <a:pPr>
              <a:defRPr/>
            </a:pPr>
            <a:r>
              <a:rPr lang="ar-JO" sz="3200" b="1" dirty="0">
                <a:solidFill>
                  <a:schemeClr val="tx2"/>
                </a:solidFill>
                <a:effectLst>
                  <a:glow rad="127000">
                    <a:schemeClr val="bg1"/>
                  </a:glow>
                </a:effectLst>
                <a:latin typeface="Arial" charset="0"/>
                <a:ea typeface="ＭＳ Ｐゴシック" charset="0"/>
                <a:cs typeface="ＭＳ Ｐゴシック" charset="0"/>
              </a:rPr>
              <a:t>عدد الحسابات لكل مدينة</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30801" y="3861722"/>
            <a:ext cx="3720352" cy="281847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t>أكثر من 20800000 عضو مجهول إلى موقع على شبكة الإنترنت لتسهيل الزنا</a:t>
            </a:r>
            <a:endParaRPr lang="en-US" sz="3600" b="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101612427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a:t>
            </a:r>
            <a:r>
              <a:rPr lang="ar-SA" sz="3600" b="1" dirty="0">
                <a:effectLst>
                  <a:glow rad="127000">
                    <a:schemeClr val="tx1"/>
                  </a:glow>
                </a:effectLst>
                <a:latin typeface="Arial" charset="0"/>
                <a:ea typeface="ＭＳ Ｐゴシック" charset="0"/>
                <a:cs typeface="ＭＳ Ｐゴシック" charset="0"/>
              </a:rPr>
              <a:t>مثال ٦ : ٣٢-٣٣</a:t>
            </a:r>
            <a:br>
              <a:rPr lang="ar-SA"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أَمَّا الزَّانِي بِامْرَأَةٍ فَعَدِيمُ الْعَقْلِ. الْمُهْلِكُ نَفْسَهُ هُوَ يَفْعَلُهُ.</a:t>
            </a:r>
            <a:br>
              <a:rPr lang="ar-JO"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charset="0"/>
                <a:ea typeface="ＭＳ Ｐゴシック" charset="0"/>
                <a:cs typeface="ＭＳ Ｐゴシック" charset="0"/>
              </a:rPr>
              <a:t> ٣٣ ضَرْباً وَخِزْياً يَجِدُ وَعَارُهُ لاَ يُمْحَى. </a:t>
            </a:r>
          </a:p>
        </p:txBody>
      </p:sp>
    </p:spTree>
    <p:extLst>
      <p:ext uri="{BB962C8B-B14F-4D97-AF65-F5344CB8AC3E}">
        <p14:creationId xmlns:p14="http://schemas.microsoft.com/office/powerpoint/2010/main" val="106528638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5"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mn-cs"/>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ar-SA" b="1" i="0" dirty="0">
                <a:latin typeface="Arial Black" pitchFamily="-112" charset="0"/>
                <a:ea typeface="+mj-ea"/>
                <a:cs typeface="+mj-cs"/>
              </a:rPr>
              <a:t>والآن ماذا ؟</a:t>
            </a:r>
            <a:endParaRPr lang="en-US" b="1" i="0" dirty="0">
              <a:latin typeface="Arial Black" pitchFamily="-112" charset="0"/>
              <a:ea typeface="+mj-ea"/>
              <a:cs typeface="+mj-cs"/>
            </a:endParaRPr>
          </a:p>
        </p:txBody>
      </p:sp>
      <p:sp>
        <p:nvSpPr>
          <p:cNvPr id="14339" name="Rectangle 3"/>
          <p:cNvSpPr>
            <a:spLocks noGrp="1" noChangeArrowheads="1"/>
          </p:cNvSpPr>
          <p:nvPr>
            <p:ph type="body" idx="1"/>
          </p:nvPr>
        </p:nvSpPr>
        <p:spPr>
          <a:xfrm>
            <a:off x="304800" y="990600"/>
            <a:ext cx="8839200" cy="5257800"/>
          </a:xfrm>
          <a:noFill/>
          <a:ln>
            <a:noFill/>
          </a:ln>
        </p:spPr>
        <p:txBody>
          <a:bodyPr vert="horz" wrap="square" lIns="92075" tIns="46038" rIns="92075" bIns="46038" numCol="1" anchor="ctr" anchorCtr="0" compatLnSpc="1">
            <a:prstTxWarp prst="textNoShape">
              <a:avLst/>
            </a:prstTxWarp>
          </a:bodyPr>
          <a:lstStyle/>
          <a:p>
            <a:pPr algn="r" defTabSz="457200" rtl="1">
              <a:buClr>
                <a:srgbClr val="FFCC66"/>
              </a:buClr>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مارس ضبط النفس الجنسي قبل الزواج حتى يمكن ال</a:t>
            </a:r>
            <a:r>
              <a:rPr lang="ar-JO" sz="4000" b="1" kern="1200" dirty="0">
                <a:solidFill>
                  <a:srgbClr val="FFFFCC"/>
                </a:solidFill>
                <a:effectLst>
                  <a:glow rad="101600">
                    <a:srgbClr val="000000"/>
                  </a:glow>
                  <a:outerShdw blurRad="38100" dist="38100" dir="2700000" algn="tl">
                    <a:srgbClr val="000000"/>
                  </a:outerShdw>
                </a:effectLst>
                <a:latin typeface="Arial" charset="0"/>
                <a:cs typeface="Arial" charset="0"/>
              </a:rPr>
              <a:t>إ</a:t>
            </a: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ستمتاع بالزواج على أكمل وجه (أي السماح للحب أن يزدهر في وقته</a:t>
            </a:r>
          </a:p>
          <a:p>
            <a:pPr algn="r" defTabSz="457200" rtl="1">
              <a:buClr>
                <a:srgbClr val="FFCC66"/>
              </a:buClr>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توقع الزواج الجيد ثم اعمل فيه.</a:t>
            </a:r>
          </a:p>
          <a:p>
            <a:pPr algn="r" defTabSz="457200" rtl="1">
              <a:buClr>
                <a:srgbClr val="FFCC66"/>
              </a:buClr>
            </a:pPr>
            <a:r>
              <a:rPr lang="ar-SA" sz="4000" b="1" kern="1200" dirty="0">
                <a:solidFill>
                  <a:srgbClr val="FFFFCC"/>
                </a:solidFill>
                <a:effectLst>
                  <a:glow rad="101600">
                    <a:srgbClr val="000000"/>
                  </a:glow>
                  <a:outerShdw blurRad="38100" dist="38100" dir="2700000" algn="tl">
                    <a:srgbClr val="000000"/>
                  </a:outerShdw>
                </a:effectLst>
                <a:latin typeface="Arial" charset="0"/>
                <a:cs typeface="Arial" charset="0"/>
              </a:rPr>
              <a:t>امدح كل من الفضائل الجسدية وغير الجسدية لزوجتك</a:t>
            </a:r>
            <a:r>
              <a:rPr lang="en-US" altLang="zh-CN" sz="4000" b="1" kern="1200" dirty="0">
                <a:solidFill>
                  <a:srgbClr val="FFFFCC"/>
                </a:solidFill>
                <a:effectLst>
                  <a:glow rad="101600">
                    <a:srgbClr val="000000"/>
                  </a:glow>
                  <a:outerShdw blurRad="38100" dist="38100" dir="2700000" algn="tl">
                    <a:srgbClr val="000000"/>
                  </a:outerShdw>
                </a:effectLst>
                <a:latin typeface="Arial" charset="0"/>
                <a:cs typeface="Arial"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a:ea typeface="ＭＳ Ｐゴシック" charset="0"/>
                <a:cs typeface="Arial"/>
              </a:rPr>
              <a:t>٤٢٥</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10401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checkerboard(across)">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0948279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4588" y="232008"/>
            <a:ext cx="3959412" cy="2239212"/>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بيل كوسبي</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784985"/>
            <a:ext cx="9144000" cy="4386780"/>
          </a:xfrm>
          <a:prstGeom prst="rect">
            <a:avLst/>
          </a:prstGeom>
        </p:spPr>
      </p:pic>
      <p:pic>
        <p:nvPicPr>
          <p:cNvPr id="2" name="Picture 1"/>
          <p:cNvPicPr>
            <a:picLocks noChangeAspect="1"/>
          </p:cNvPicPr>
          <p:nvPr/>
        </p:nvPicPr>
        <p:blipFill>
          <a:blip r:embed="rId4"/>
          <a:stretch>
            <a:fillRect/>
          </a:stretch>
        </p:blipFill>
        <p:spPr>
          <a:xfrm>
            <a:off x="0" y="0"/>
            <a:ext cx="5080000" cy="3352800"/>
          </a:xfrm>
          <a:prstGeom prst="rect">
            <a:avLst/>
          </a:prstGeom>
        </p:spPr>
      </p:pic>
    </p:spTree>
    <p:extLst>
      <p:ext uri="{BB962C8B-B14F-4D97-AF65-F5344CB8AC3E}">
        <p14:creationId xmlns:p14="http://schemas.microsoft.com/office/powerpoint/2010/main" val="2985398673"/>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10025</TotalTime>
  <Words>7362</Words>
  <Application>Microsoft Macintosh PowerPoint</Application>
  <PresentationFormat>On-screen Show (4:3)</PresentationFormat>
  <Paragraphs>529</Paragraphs>
  <Slides>84</Slides>
  <Notes>77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84</vt:i4>
      </vt:variant>
    </vt:vector>
  </HeadingPairs>
  <TitlesOfParts>
    <vt:vector size="100" baseType="lpstr">
      <vt:lpstr>Apple Chancery</vt:lpstr>
      <vt:lpstr>Arial</vt:lpstr>
      <vt:lpstr>Arial Black</vt:lpstr>
      <vt:lpstr>Arial Narrow</vt:lpstr>
      <vt:lpstr>Calibri</vt:lpstr>
      <vt:lpstr>Comic Sans MS</vt:lpstr>
      <vt:lpstr>Monotype Corsiva</vt:lpstr>
      <vt:lpstr>Times New Roman</vt:lpstr>
      <vt:lpstr>Verdana</vt:lpstr>
      <vt:lpstr>Wingdings</vt:lpstr>
      <vt:lpstr>FIREBALL</vt:lpstr>
      <vt:lpstr>49_Blank Presentation</vt:lpstr>
      <vt:lpstr>1_FIREBALL</vt:lpstr>
      <vt:lpstr>Blank Presentation</vt:lpstr>
      <vt:lpstr>Strategic</vt:lpstr>
      <vt:lpstr>50_Blank Presentation</vt:lpstr>
      <vt:lpstr>كن مُحباً</vt:lpstr>
      <vt:lpstr>الزواج معرض للهجوم</vt:lpstr>
      <vt:lpstr>إعادة تعريف الزواج في المحكمة العليا 26 حزيران 2015</vt:lpstr>
      <vt:lpstr>قبل القرار</vt:lpstr>
      <vt:lpstr>بعد القرار</vt:lpstr>
      <vt:lpstr>إعادة تعريف الزواج في المحكمة العليا 26 حزيران 2015</vt:lpstr>
      <vt:lpstr>إعادة تعريف الزواج في المحكمة العليا 26 حزيران 2015</vt:lpstr>
      <vt:lpstr>أين ستنتهي ؟</vt:lpstr>
      <vt:lpstr>بيل كوسبي</vt:lpstr>
      <vt:lpstr>بيل هايبلز</vt:lpstr>
      <vt:lpstr>بيل هايبلز</vt:lpstr>
      <vt:lpstr>Bill Hybels</vt:lpstr>
      <vt:lpstr>أشعياء 5 : 20 </vt:lpstr>
      <vt:lpstr>نشيد الأنشاد</vt:lpstr>
      <vt:lpstr>Keys</vt:lpstr>
      <vt:lpstr>كن مُحباً</vt:lpstr>
      <vt:lpstr>من الطبيعي أن نشعر بالفضول حيال الحياة الجنسية منذ أقدم العصور</vt:lpstr>
      <vt:lpstr>نشــيد الأنشـــاد</vt:lpstr>
      <vt:lpstr>كيف يمكن أن يصبح الحب الزوجي كل ما صممه الله؟</vt:lpstr>
      <vt:lpstr> ١- انتظر الجنس حتى الزواج  ( ١: ١ - ٥: ١ )</vt:lpstr>
      <vt:lpstr>Slides on  نشيد الأنشاد 1 </vt:lpstr>
      <vt:lpstr>الفرضية</vt:lpstr>
      <vt:lpstr>نشيد الانشاد ١ : ١ نَشِيدُ الأَنَاشِيدِ الَّذِي لِسُلَيْمَانَ</vt:lpstr>
      <vt:lpstr>العروس : لِيُقَبِّلْنِي بِقُبْلاَتِ فَمِهِ لأَنَّ حُبَّكَ أَطْيَبُ مِنَ الْخَمْرِ. لِرَائِحَةِ أَدْهَانِكَ الطَّيِّبَةِ. اسْمُكَ دُهْنٌ مُهْرَاقٌ لِذَلِكَ أَحَبَّتْكَ الْعَذَارَى.  نشيد الأنشاد ١ : ٢-٣ </vt:lpstr>
      <vt:lpstr>العروس : اُجْذُبْنِي وَرَاءَكَ فَنَجْرِيَ. أَدْخَلَنِي الْمَلِكُ إِلَى حِجَالِهِ. نَبْتَهِجُ وَنَفْرَحُ بِكَ. نَذْكُرُ حُبَّكَ أَكْثَرَ مِنَ الْخَمْرِ. بِالْحَقِّ يُحِبُّونَكَ.  </vt:lpstr>
      <vt:lpstr>The beloved’s “friends” (see NIV marg.), elsewhere referred to as the “daughters of Jerusalem”  (v. 5; 3:10; 5:8, 16) and “daughters of Zion” (3:11)</vt:lpstr>
      <vt:lpstr>العروس : أَنَا سَوْدَاءُ وَجَمِيلَةٌ يَا بَنَاتِ أُورُشَلِيمَ كَخِيَامِ قِيدَارَ كَشُقَقِ سُلَيْمَانَ. لاَ تَنْظُرْنَ إِلَيَّ لِكَوْنِي سَوْدَاءَ لأَنَّ الشَّمْسَ قَدْ لَوَّحَتْنِي. بَنُو أُمِّي غَضِبُوا عَلَيَّ. جَعَلُونِي نَاطُورَةَ الْكُرُومِ. أَمَّا كَرْمِي فَلَمْ أَنْطُرْهُ.  نشيد الأنشاد ١ : ٥-٦ </vt:lpstr>
      <vt:lpstr>الراعي</vt:lpstr>
      <vt:lpstr>العروس : أَخْبِرْنِي يَا مَنْ تُحِبُّهُ نَفْسِي أَيْنَ تَرْعَى أَيْنَ تُرْبِضُ عِنْدَ الظَّهِيرَةِ. لِمَاذَا أَنَا أَكُونُ كَمُقَنَّعَةٍ عِنْدَ قُطْعَانِ أَصْحَابِكَ؟   نشيد الأنشاد ١ : ٧  </vt:lpstr>
      <vt:lpstr>الأصدقاء :  إِنْ لَمْ تَعْرِفِي أَيَّتُهَا الْجَمِيلَةُ بَيْنَ النِّسَاءِ فَاخْرُجِي عَلَى آثَارِ الْغَنَمِ وَارْعَيْ جِدَاءَكِ عِنْدَ مَسَاكِنِ الرُّعَاةِ.   نشيد الأنشاد ١ : ٨</vt:lpstr>
      <vt:lpstr>لَقَدْ شَبَّهْتُكِ يَا حَبِيبَتِي بِفَرَسٍ فِي مَرْكَبَاتِ فِرْعَوْنَ. مَا أَجْمَلَ خَدَّيْكِ بِسُمُوطٍ وَعُنُقَكِ بِقَلاَئِدَ! نَصْنَعُ لَكِ سَلاَسِلَ مِنْ ذَهَبٍ مَعَ جُمَانٍ مِنْ فِضَّةٍ.  نشيد الأنشاد ١ : ٩-١١ </vt:lpstr>
      <vt:lpstr>العروس : مَا دَامَ الْمَلِكُ فِي مَجْلِسِهِ أَفَاحَ نَارِدِينِي رَائِحَتَهُ. صُرَّةُ الْمُرِّ حَبِيبِي لِي. بَيْنَ ثَدْيَيَّ يَبِيتُ. طَاقَةُ فَاغِيَةٍ حَبِيبِي لِي فِي كُرُومِ عَيْنِ جَدْيٍ.  نشيد الأنشاد ١ : ١٢-١٤  </vt:lpstr>
      <vt:lpstr> ٥ أَنَا سَوْدَاءُ وَجَمِيلَةٌ يَا بَنَاتِ أُورُشَلِيمَ كَخِيَامِ قِيدَارَ كَشُقَقِ سُلَيْمَانَ.  نشيد الانشاد ١ : ٥</vt:lpstr>
      <vt:lpstr>حرفي أم رمزي؟</vt:lpstr>
      <vt:lpstr>رمزي</vt:lpstr>
      <vt:lpstr>Slides on  نشيد الأنشاد 2</vt:lpstr>
      <vt:lpstr>أين يجب أن أنام ؟</vt:lpstr>
      <vt:lpstr>انتظر (نش 2: 7)</vt:lpstr>
      <vt:lpstr>والآن ماذا ؟</vt:lpstr>
      <vt:lpstr>Slides on  نشيد الأنشاد 3</vt:lpstr>
      <vt:lpstr>والآن ماذا ؟</vt:lpstr>
      <vt:lpstr>زفاف سليمان</vt:lpstr>
      <vt:lpstr>كُلُّهُمْ قَابِضُونَ سُيُوفاً وَمُتَعَلِّمُونَ الْحَرْبَ. </vt:lpstr>
      <vt:lpstr>نشيد الأنشاد ٣ : ٩-١٠ اَلْمَلِكُ سُلَيْمَانُ عَمِلَ لِنَفْسِهِ تَخْتاً مِنْ خَشَبِ لُبْنَانَ. عَمِلَ أَعْمِدَتَهُ فِضَّةً وَرَوَافِدَهُ ذَهَباً وَمَقْعَدَهُ أُرْجُواناً وَوَسَطَهُ مَرْصُوفاً مَحَبَّةً مِنْ بَنَاتِ أُورُشَلِيمَ. </vt:lpstr>
      <vt:lpstr>العروس : اُخْرُجْنَ يَا بَنَاتِ صِهْيَوْنَ وَانْظُرْنَ الْمَلِكَ سُلَيْمَانَ بِالتَّاجِ الَّذِي تَوَّجَتْهُ بِهِ أُمُّهُ فِي يَوْمِ عُرْسِهِ وَفِي يَوْمِ فَرَحِ قَلْبِهِ.   نشيد الأنشاد ٣ : ١١</vt:lpstr>
      <vt:lpstr>Slides on  نشيد الأنشاد 4</vt:lpstr>
      <vt:lpstr>ماذا يعني أخذ النشيد حرفياً ؟</vt:lpstr>
      <vt:lpstr>PowerPoint Presentation</vt:lpstr>
      <vt:lpstr>Slides on  نشيد الأنشاد 5</vt:lpstr>
      <vt:lpstr>PowerPoint Presentation</vt:lpstr>
      <vt:lpstr>PowerPoint Presentation</vt:lpstr>
      <vt:lpstr>كيف يمكن أن يصبح الحب الزوجي كل ما صممه الله؟</vt:lpstr>
      <vt:lpstr> ١- انتظر الجنس حتى الزواج  ( ١: ١ - ٥: ١ )</vt:lpstr>
      <vt:lpstr>٢- اعمل من أجل زواج جيد ( ٥: ٢ – ٨: ١٤ )</vt:lpstr>
      <vt:lpstr>العروس : أَنَا نَائِمَةٌ وَقَلْبِي مُسْتَيْقِظٌ. صَوْتُ حَبِيبِي قَارِعاً:   «اِفْتَحِي لِي يَا أُخْتِي يَا حَبِيبَتِي يَا حَمَامَتِي يَا كَامِلَتِي لأَنَّ رَأْسِي امْتَلَأَ مِنَ الطَّلِّ وَقُصَصِي مِنْ نَدَى اللَّيْلِ».   نشيد الأنشاد ٥ : ٢</vt:lpstr>
      <vt:lpstr>نشيدالأنشاد ٥ : ٣  قَدْ خَلَعْتُ ثَوْبِي فَكَيْفَ أَلْبِسُهُ؟ قَدْ غَسَلْتُ رِجْلَيَّ فَكَيْفَ أُوَسِّخُهُمَا؟ </vt:lpstr>
      <vt:lpstr>نشيد الأنشاد ٥ : ٤-٥  حَبِيبِي مَدَّ يَدَهُ مِنَ الْكُوَّةِ فَأَنَّتْ عَلَيْهِ أَحْشَائِي.  ٥ قُمْتُ لأَفْتَحَ لِحَبِيبِي وَيَدَايَ تَقْطُرَانِ مُرّاً وَأَصَابِعِي مُرٌّ قَاطِرٌ عَلَى مَقْبَضِ الْقُفْلِ. </vt:lpstr>
      <vt:lpstr>نشيد الأنشاد ٥ : ٥-٦  قُمْتُ لأَفْتَحَ لِحَبِيبِي وَيَدَايَ تَقْطُرَانِ مُرّاً وَأَصَابِعِي مُرٌّ قَاطِرٌ عَلَى مَقْبَضِ الْقُفْلِ. ٦  فَتَحْتُ لِحَبِيبِي لَكِنَّ حَبِيبِي تَحَوَّلَ وَعَبَرَ. نَفْسِي خَرَجَتْ عِنْدَمَا أَدْبَرَ. طَلَبْتُهُ فَمَا وَجَدْتُهُ. دَعَوْتُهُ فَمَا أَجَابَنِي. </vt:lpstr>
      <vt:lpstr>نشيد الأنشاد ٥ : ٨  أُحَلِّفُكُنَّ يَا بَنَاتِ أُورُشَلِيمَ إِنْ وَجَدْتُنَّ حَبِيبِي أَنْ تُخْبِرْنَهُ بِأَنِّي مَرِيضَةٌ حُبّاً. </vt:lpstr>
      <vt:lpstr>PowerPoint Presentation</vt:lpstr>
      <vt:lpstr>هل أنت محرج ؟</vt:lpstr>
      <vt:lpstr>Slides on  نشيد الأنشاد 6</vt:lpstr>
      <vt:lpstr>PowerPoint Presentation</vt:lpstr>
      <vt:lpstr>Slides on  نشيد الأنشاد 7</vt:lpstr>
      <vt:lpstr>توضيح  نشيد سليمان (7: 5-7) </vt:lpstr>
      <vt:lpstr>PowerPoint Presentation</vt:lpstr>
      <vt:lpstr>Slides on  نشيد الأنشاد 8</vt:lpstr>
      <vt:lpstr>نشيد الأنشاد ٨ : ٦-٧  اِجْعَلْنِي كَخَاتِمٍ عَلَى قَلْبِكَ كَخَاتِمٍ عَلَى سَاعِدِكَ. لأَنَّ الْمَحَبَّةَ قَوِيَّةٌ كَالْمَوْتِ. الْغَيْرَةُ قَاسِيَةٌ كَالْهَاوِيَةِ. لَهِيبُهَا لَهِيبُ نَارِ لَظَى الرَّبِّ. ٧ مِيَاهٌ كَثِيرَةٌ لاَ تَسْتَطِيعُ أَنْ تُطْفِئَ الْمَحَبَّةَ وَالسُّيُولُ لاَ تَغْمُرُهَا. إِنْ أَعْطَى الإِنْسَانُ كُلَّ ثَرْوَةِ بَيْتِهِ بَدَلَ الْمَحَبَّةِ تُحْتَقَرُ احْتِقَاراً. </vt:lpstr>
      <vt:lpstr>النساء  ٨ لَنَا أُخْتٌ صَغِيرَةٌ لَيْسَ لَهَا ثَدْيَانِ. فَمَاذَا نَصْنَعُ لِأُخْتِنَا فِي يَوْمٍ تُخْطَبُ؟ ٩ إِنْ تَكُنْ سُوراً فَنَبْنِي عَلَيْهَا بُرْجَ فِضَّةٍ. وَإِنْ تَكُنْ بَاباً فَنَحْصُرُهَا بِأَلْوَاحِ أَرْزٍ.   نشيد الأنشاد ٨ : ٨-٩</vt:lpstr>
      <vt:lpstr>١١ كَانَ لِسُلَيْمَانَ كَرْمٌ فِي بَعْلَ هَامُونَ. دَفَعَ الْكَرْمَ إِلَى نَوَاطِيرَ كُلُّ وَاحِدٍ يُؤَدِّي عَنْ ثَمَرِهِ أَلْفاً مِنَ الْفِضَّةِ.  ١٢ كَرْمِي الَّذِي لِي هُوَ أَمَامِي. الأَلْفُ لَكَ يَا سُلَيْمَانُ وَمِئَتَانِ لِنَوَاطِيرِ الثَّمَرِ.   نشيد الأنشاد ٨ : ١١-١٢</vt:lpstr>
      <vt:lpstr>البيــان المـوجــز</vt:lpstr>
      <vt:lpstr>كيف يمكن أن يصبح الحب الزوجي كل ما صممه الله؟</vt:lpstr>
      <vt:lpstr> ١- انتظر الجنس حتى الزواج  ( ١: ١ - ٥: ١ )</vt:lpstr>
      <vt:lpstr>٢- اعمل من أجل زواج جيد ( ٥: ٢ – ٨: ١٤ )</vt:lpstr>
      <vt:lpstr>  نشيــــد الأنشــــــاد</vt:lpstr>
      <vt:lpstr>نحتاج أن نساعد الزيجات التي تجتاز المشاكل</vt:lpstr>
      <vt:lpstr>والآن ماذا ؟</vt:lpstr>
      <vt:lpstr>عذارى حتى الزواج</vt:lpstr>
      <vt:lpstr>معدل الزنى في الولايات المتحدة</vt:lpstr>
      <vt:lpstr>عدد الحسابات لكل مدينة</vt:lpstr>
      <vt:lpstr>أمثال ٦ : ٣٢-٣٣  أَمَّا الزَّانِي بِامْرَأَةٍ فَعَدِيمُ الْعَقْلِ. الْمُهْلِكُ نَفْسَهُ هُوَ يَفْعَلُهُ.  ٣٣ ضَرْباً وَخِزْياً يَجِدُ وَعَارُهُ لاَ يُمْحَى. </vt:lpstr>
      <vt:lpstr>والآن ماذا ؟</vt:lpstr>
      <vt:lpstr>Black</vt:lpstr>
      <vt:lpstr>مسح العهد القديم   •  BibleStudyDownloads.org</vt:lpstr>
    </vt:vector>
  </TitlesOfParts>
  <Company>Crossroads International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Song of Solomon</dc:title>
  <dc:creator>Rick Griffith</dc:creator>
  <cp:lastModifiedBy>Rick Griffith</cp:lastModifiedBy>
  <cp:revision>183</cp:revision>
  <dcterms:created xsi:type="dcterms:W3CDTF">2010-04-18T06:09:45Z</dcterms:created>
  <dcterms:modified xsi:type="dcterms:W3CDTF">2022-05-06T13:53:56Z</dcterms:modified>
</cp:coreProperties>
</file>