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5.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6.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7.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8.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9.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heme/themeOverride10.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2" r:id="rId5"/>
    <p:sldMasterId id="2147483789" r:id="rId6"/>
    <p:sldMasterId id="2147483801" r:id="rId7"/>
  </p:sldMasterIdLst>
  <p:notesMasterIdLst>
    <p:notesMasterId r:id="rId197"/>
  </p:notesMasterIdLst>
  <p:sldIdLst>
    <p:sldId id="256" r:id="rId8"/>
    <p:sldId id="257" r:id="rId9"/>
    <p:sldId id="258" r:id="rId10"/>
    <p:sldId id="259" r:id="rId11"/>
    <p:sldId id="260" r:id="rId12"/>
    <p:sldId id="264" r:id="rId13"/>
    <p:sldId id="603" r:id="rId14"/>
    <p:sldId id="604" r:id="rId15"/>
    <p:sldId id="265" r:id="rId16"/>
    <p:sldId id="267" r:id="rId17"/>
    <p:sldId id="762" r:id="rId18"/>
    <p:sldId id="269" r:id="rId19"/>
    <p:sldId id="270" r:id="rId20"/>
    <p:sldId id="273" r:id="rId21"/>
    <p:sldId id="274" r:id="rId22"/>
    <p:sldId id="275" r:id="rId23"/>
    <p:sldId id="276" r:id="rId24"/>
    <p:sldId id="277" r:id="rId25"/>
    <p:sldId id="278" r:id="rId26"/>
    <p:sldId id="280" r:id="rId27"/>
    <p:sldId id="281" r:id="rId28"/>
    <p:sldId id="284" r:id="rId29"/>
    <p:sldId id="286" r:id="rId30"/>
    <p:sldId id="287" r:id="rId31"/>
    <p:sldId id="288" r:id="rId32"/>
    <p:sldId id="289" r:id="rId33"/>
    <p:sldId id="290" r:id="rId34"/>
    <p:sldId id="292" r:id="rId35"/>
    <p:sldId id="293" r:id="rId36"/>
    <p:sldId id="294" r:id="rId37"/>
    <p:sldId id="295" r:id="rId38"/>
    <p:sldId id="296" r:id="rId39"/>
    <p:sldId id="297" r:id="rId40"/>
    <p:sldId id="298" r:id="rId41"/>
    <p:sldId id="299" r:id="rId42"/>
    <p:sldId id="300" r:id="rId43"/>
    <p:sldId id="301" r:id="rId44"/>
    <p:sldId id="305" r:id="rId45"/>
    <p:sldId id="306" r:id="rId46"/>
    <p:sldId id="308" r:id="rId47"/>
    <p:sldId id="310" r:id="rId48"/>
    <p:sldId id="608" r:id="rId49"/>
    <p:sldId id="312" r:id="rId50"/>
    <p:sldId id="1008" r:id="rId51"/>
    <p:sldId id="314" r:id="rId52"/>
    <p:sldId id="315" r:id="rId53"/>
    <p:sldId id="316" r:id="rId54"/>
    <p:sldId id="319" r:id="rId55"/>
    <p:sldId id="321" r:id="rId56"/>
    <p:sldId id="322" r:id="rId57"/>
    <p:sldId id="323" r:id="rId58"/>
    <p:sldId id="325" r:id="rId59"/>
    <p:sldId id="326" r:id="rId60"/>
    <p:sldId id="327" r:id="rId61"/>
    <p:sldId id="329" r:id="rId62"/>
    <p:sldId id="331" r:id="rId63"/>
    <p:sldId id="332" r:id="rId64"/>
    <p:sldId id="337" r:id="rId65"/>
    <p:sldId id="350" r:id="rId66"/>
    <p:sldId id="360" r:id="rId67"/>
    <p:sldId id="373" r:id="rId68"/>
    <p:sldId id="374" r:id="rId69"/>
    <p:sldId id="375" r:id="rId70"/>
    <p:sldId id="377" r:id="rId71"/>
    <p:sldId id="596" r:id="rId72"/>
    <p:sldId id="384" r:id="rId73"/>
    <p:sldId id="413" r:id="rId74"/>
    <p:sldId id="414" r:id="rId75"/>
    <p:sldId id="415" r:id="rId76"/>
    <p:sldId id="416" r:id="rId77"/>
    <p:sldId id="417" r:id="rId78"/>
    <p:sldId id="418" r:id="rId79"/>
    <p:sldId id="419" r:id="rId80"/>
    <p:sldId id="420" r:id="rId81"/>
    <p:sldId id="421" r:id="rId82"/>
    <p:sldId id="422" r:id="rId83"/>
    <p:sldId id="423" r:id="rId84"/>
    <p:sldId id="425" r:id="rId85"/>
    <p:sldId id="426" r:id="rId86"/>
    <p:sldId id="427" r:id="rId87"/>
    <p:sldId id="428" r:id="rId88"/>
    <p:sldId id="429" r:id="rId89"/>
    <p:sldId id="430" r:id="rId90"/>
    <p:sldId id="431" r:id="rId91"/>
    <p:sldId id="432" r:id="rId92"/>
    <p:sldId id="433" r:id="rId93"/>
    <p:sldId id="453" r:id="rId94"/>
    <p:sldId id="454" r:id="rId95"/>
    <p:sldId id="455" r:id="rId96"/>
    <p:sldId id="456" r:id="rId97"/>
    <p:sldId id="457" r:id="rId98"/>
    <p:sldId id="458" r:id="rId99"/>
    <p:sldId id="460" r:id="rId100"/>
    <p:sldId id="467" r:id="rId101"/>
    <p:sldId id="605" r:id="rId102"/>
    <p:sldId id="611" r:id="rId103"/>
    <p:sldId id="612" r:id="rId104"/>
    <p:sldId id="600" r:id="rId105"/>
    <p:sldId id="1009" r:id="rId106"/>
    <p:sldId id="480" r:id="rId107"/>
    <p:sldId id="620" r:id="rId108"/>
    <p:sldId id="481" r:id="rId109"/>
    <p:sldId id="482" r:id="rId110"/>
    <p:sldId id="483" r:id="rId111"/>
    <p:sldId id="484" r:id="rId112"/>
    <p:sldId id="487" r:id="rId113"/>
    <p:sldId id="489" r:id="rId114"/>
    <p:sldId id="490" r:id="rId115"/>
    <p:sldId id="491" r:id="rId116"/>
    <p:sldId id="492" r:id="rId117"/>
    <p:sldId id="493" r:id="rId118"/>
    <p:sldId id="494" r:id="rId119"/>
    <p:sldId id="495" r:id="rId120"/>
    <p:sldId id="498" r:id="rId121"/>
    <p:sldId id="499" r:id="rId122"/>
    <p:sldId id="500" r:id="rId123"/>
    <p:sldId id="501" r:id="rId124"/>
    <p:sldId id="503" r:id="rId125"/>
    <p:sldId id="504" r:id="rId126"/>
    <p:sldId id="505" r:id="rId127"/>
    <p:sldId id="507" r:id="rId128"/>
    <p:sldId id="508" r:id="rId129"/>
    <p:sldId id="509" r:id="rId130"/>
    <p:sldId id="510" r:id="rId131"/>
    <p:sldId id="511" r:id="rId132"/>
    <p:sldId id="512" r:id="rId133"/>
    <p:sldId id="513" r:id="rId134"/>
    <p:sldId id="514" r:id="rId135"/>
    <p:sldId id="515" r:id="rId136"/>
    <p:sldId id="517" r:id="rId137"/>
    <p:sldId id="518" r:id="rId138"/>
    <p:sldId id="519" r:id="rId139"/>
    <p:sldId id="520" r:id="rId140"/>
    <p:sldId id="522" r:id="rId141"/>
    <p:sldId id="524" r:id="rId142"/>
    <p:sldId id="525" r:id="rId143"/>
    <p:sldId id="526" r:id="rId144"/>
    <p:sldId id="527" r:id="rId145"/>
    <p:sldId id="528" r:id="rId146"/>
    <p:sldId id="529" r:id="rId147"/>
    <p:sldId id="530" r:id="rId148"/>
    <p:sldId id="531" r:id="rId149"/>
    <p:sldId id="533" r:id="rId150"/>
    <p:sldId id="535" r:id="rId151"/>
    <p:sldId id="536" r:id="rId152"/>
    <p:sldId id="537" r:id="rId153"/>
    <p:sldId id="538" r:id="rId154"/>
    <p:sldId id="539" r:id="rId155"/>
    <p:sldId id="540" r:id="rId156"/>
    <p:sldId id="543" r:id="rId157"/>
    <p:sldId id="606" r:id="rId158"/>
    <p:sldId id="613" r:id="rId159"/>
    <p:sldId id="614" r:id="rId160"/>
    <p:sldId id="615" r:id="rId161"/>
    <p:sldId id="548" r:id="rId162"/>
    <p:sldId id="1010" r:id="rId163"/>
    <p:sldId id="550" r:id="rId164"/>
    <p:sldId id="551" r:id="rId165"/>
    <p:sldId id="552" r:id="rId166"/>
    <p:sldId id="553" r:id="rId167"/>
    <p:sldId id="554" r:id="rId168"/>
    <p:sldId id="555" r:id="rId169"/>
    <p:sldId id="556" r:id="rId170"/>
    <p:sldId id="557" r:id="rId171"/>
    <p:sldId id="558" r:id="rId172"/>
    <p:sldId id="566" r:id="rId173"/>
    <p:sldId id="559" r:id="rId174"/>
    <p:sldId id="621" r:id="rId175"/>
    <p:sldId id="572" r:id="rId176"/>
    <p:sldId id="573" r:id="rId177"/>
    <p:sldId id="578" r:id="rId178"/>
    <p:sldId id="579" r:id="rId179"/>
    <p:sldId id="580" r:id="rId180"/>
    <p:sldId id="581" r:id="rId181"/>
    <p:sldId id="582" r:id="rId182"/>
    <p:sldId id="583" r:id="rId183"/>
    <p:sldId id="584" r:id="rId184"/>
    <p:sldId id="607" r:id="rId185"/>
    <p:sldId id="586" r:id="rId186"/>
    <p:sldId id="616" r:id="rId187"/>
    <p:sldId id="617" r:id="rId188"/>
    <p:sldId id="618" r:id="rId189"/>
    <p:sldId id="619" r:id="rId190"/>
    <p:sldId id="602" r:id="rId191"/>
    <p:sldId id="598" r:id="rId192"/>
    <p:sldId id="597" r:id="rId193"/>
    <p:sldId id="599" r:id="rId194"/>
    <p:sldId id="594" r:id="rId195"/>
    <p:sldId id="595" r:id="rId1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1A18E93-F9F4-9C4B-8597-EF65ACCD16CC}">
          <p14:sldIdLst>
            <p14:sldId id="256"/>
            <p14:sldId id="257"/>
            <p14:sldId id="258"/>
            <p14:sldId id="259"/>
            <p14:sldId id="260"/>
            <p14:sldId id="264"/>
            <p14:sldId id="603"/>
            <p14:sldId id="604"/>
            <p14:sldId id="265"/>
            <p14:sldId id="267"/>
            <p14:sldId id="762"/>
          </p14:sldIdLst>
        </p14:section>
        <p14:section name="Chapters" id="{57261DE1-7299-7B4F-9DB6-59314ACBCB0F}">
          <p14:sldIdLst>
            <p14:sldId id="269"/>
            <p14:sldId id="270"/>
            <p14:sldId id="273"/>
            <p14:sldId id="274"/>
            <p14:sldId id="275"/>
            <p14:sldId id="276"/>
            <p14:sldId id="277"/>
            <p14:sldId id="278"/>
            <p14:sldId id="280"/>
            <p14:sldId id="281"/>
            <p14:sldId id="284"/>
            <p14:sldId id="286"/>
            <p14:sldId id="287"/>
            <p14:sldId id="288"/>
            <p14:sldId id="289"/>
            <p14:sldId id="290"/>
            <p14:sldId id="292"/>
            <p14:sldId id="293"/>
            <p14:sldId id="294"/>
            <p14:sldId id="295"/>
            <p14:sldId id="296"/>
            <p14:sldId id="297"/>
            <p14:sldId id="298"/>
            <p14:sldId id="299"/>
            <p14:sldId id="300"/>
            <p14:sldId id="301"/>
            <p14:sldId id="305"/>
            <p14:sldId id="306"/>
            <p14:sldId id="308"/>
            <p14:sldId id="310"/>
            <p14:sldId id="608"/>
            <p14:sldId id="312"/>
            <p14:sldId id="1008"/>
            <p14:sldId id="314"/>
            <p14:sldId id="315"/>
            <p14:sldId id="316"/>
            <p14:sldId id="319"/>
            <p14:sldId id="321"/>
            <p14:sldId id="322"/>
            <p14:sldId id="323"/>
            <p14:sldId id="325"/>
            <p14:sldId id="326"/>
            <p14:sldId id="327"/>
            <p14:sldId id="329"/>
            <p14:sldId id="331"/>
            <p14:sldId id="332"/>
            <p14:sldId id="337"/>
            <p14:sldId id="350"/>
            <p14:sldId id="360"/>
            <p14:sldId id="373"/>
            <p14:sldId id="374"/>
            <p14:sldId id="375"/>
            <p14:sldId id="377"/>
            <p14:sldId id="596"/>
            <p14:sldId id="384"/>
            <p14:sldId id="413"/>
            <p14:sldId id="414"/>
            <p14:sldId id="415"/>
            <p14:sldId id="416"/>
            <p14:sldId id="417"/>
            <p14:sldId id="418"/>
            <p14:sldId id="419"/>
            <p14:sldId id="420"/>
            <p14:sldId id="421"/>
            <p14:sldId id="422"/>
            <p14:sldId id="423"/>
            <p14:sldId id="425"/>
            <p14:sldId id="426"/>
            <p14:sldId id="427"/>
            <p14:sldId id="428"/>
            <p14:sldId id="429"/>
            <p14:sldId id="430"/>
            <p14:sldId id="431"/>
            <p14:sldId id="432"/>
            <p14:sldId id="433"/>
            <p14:sldId id="453"/>
            <p14:sldId id="454"/>
            <p14:sldId id="455"/>
            <p14:sldId id="456"/>
            <p14:sldId id="457"/>
            <p14:sldId id="458"/>
            <p14:sldId id="460"/>
            <p14:sldId id="467"/>
            <p14:sldId id="605"/>
            <p14:sldId id="611"/>
            <p14:sldId id="612"/>
            <p14:sldId id="600"/>
            <p14:sldId id="1009"/>
            <p14:sldId id="480"/>
            <p14:sldId id="620"/>
            <p14:sldId id="481"/>
            <p14:sldId id="482"/>
            <p14:sldId id="483"/>
            <p14:sldId id="484"/>
            <p14:sldId id="487"/>
            <p14:sldId id="489"/>
            <p14:sldId id="490"/>
            <p14:sldId id="491"/>
            <p14:sldId id="492"/>
            <p14:sldId id="493"/>
            <p14:sldId id="494"/>
            <p14:sldId id="495"/>
            <p14:sldId id="498"/>
            <p14:sldId id="499"/>
            <p14:sldId id="500"/>
            <p14:sldId id="501"/>
            <p14:sldId id="503"/>
            <p14:sldId id="504"/>
            <p14:sldId id="505"/>
            <p14:sldId id="507"/>
            <p14:sldId id="508"/>
            <p14:sldId id="509"/>
            <p14:sldId id="510"/>
            <p14:sldId id="511"/>
            <p14:sldId id="512"/>
            <p14:sldId id="513"/>
            <p14:sldId id="514"/>
            <p14:sldId id="515"/>
            <p14:sldId id="517"/>
            <p14:sldId id="518"/>
            <p14:sldId id="519"/>
            <p14:sldId id="520"/>
            <p14:sldId id="522"/>
            <p14:sldId id="524"/>
            <p14:sldId id="525"/>
            <p14:sldId id="526"/>
            <p14:sldId id="527"/>
            <p14:sldId id="528"/>
            <p14:sldId id="529"/>
            <p14:sldId id="530"/>
            <p14:sldId id="531"/>
            <p14:sldId id="533"/>
            <p14:sldId id="535"/>
            <p14:sldId id="536"/>
            <p14:sldId id="537"/>
            <p14:sldId id="538"/>
            <p14:sldId id="539"/>
            <p14:sldId id="540"/>
            <p14:sldId id="543"/>
            <p14:sldId id="606"/>
            <p14:sldId id="613"/>
            <p14:sldId id="614"/>
            <p14:sldId id="615"/>
            <p14:sldId id="548"/>
            <p14:sldId id="1010"/>
            <p14:sldId id="550"/>
            <p14:sldId id="551"/>
            <p14:sldId id="552"/>
            <p14:sldId id="553"/>
            <p14:sldId id="554"/>
            <p14:sldId id="555"/>
            <p14:sldId id="556"/>
            <p14:sldId id="557"/>
            <p14:sldId id="558"/>
            <p14:sldId id="566"/>
            <p14:sldId id="559"/>
            <p14:sldId id="621"/>
            <p14:sldId id="572"/>
            <p14:sldId id="573"/>
            <p14:sldId id="578"/>
            <p14:sldId id="579"/>
            <p14:sldId id="580"/>
            <p14:sldId id="581"/>
            <p14:sldId id="582"/>
            <p14:sldId id="583"/>
            <p14:sldId id="584"/>
          </p14:sldIdLst>
        </p14:section>
        <p14:section name="Conclusion" id="{EEADB0FA-20D3-1740-BB24-5D75C99E470B}">
          <p14:sldIdLst>
            <p14:sldId id="607"/>
            <p14:sldId id="586"/>
            <p14:sldId id="616"/>
            <p14:sldId id="617"/>
            <p14:sldId id="618"/>
            <p14:sldId id="619"/>
            <p14:sldId id="602"/>
            <p14:sldId id="598"/>
            <p14:sldId id="597"/>
            <p14:sldId id="599"/>
            <p14:sldId id="594"/>
            <p14:sldId id="5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69" autoAdjust="0"/>
    <p:restoredTop sz="92065" autoAdjust="0"/>
  </p:normalViewPr>
  <p:slideViewPr>
    <p:cSldViewPr snapToGrid="0" snapToObjects="1">
      <p:cViewPr varScale="1">
        <p:scale>
          <a:sx n="97" d="100"/>
          <a:sy n="97" d="100"/>
        </p:scale>
        <p:origin x="192" y="1080"/>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37632"/>
    </p:cViewPr>
  </p:sorterViewPr>
  <p:notesViewPr>
    <p:cSldViewPr snapToGrid="0" snapToObjects="1">
      <p:cViewPr varScale="1">
        <p:scale>
          <a:sx n="106" d="100"/>
          <a:sy n="106" d="100"/>
        </p:scale>
        <p:origin x="1488"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190" Type="http://schemas.openxmlformats.org/officeDocument/2006/relationships/slide" Target="slides/slide183.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theme" Target="theme/theme1.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presProps" Target="presProps.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5/5/22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goaltriangle.com/advanced-goal-setting/setting-goals-101/better-smart-goals/"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theonion.com/features/news/" TargetMode="External"/><Relationship Id="rId2" Type="http://schemas.openxmlformats.org/officeDocument/2006/relationships/slide" Target="../slides/slide126.xml"/><Relationship Id="rId1" Type="http://schemas.openxmlformats.org/officeDocument/2006/relationships/notesMaster" Target="../notesMasters/notesMaster1.xml"/><Relationship Id="rId5" Type="http://schemas.openxmlformats.org/officeDocument/2006/relationships/hyperlink" Target="http://www.theonion.com/issue/3102/" TargetMode="External"/><Relationship Id="rId4" Type="http://schemas.openxmlformats.org/officeDocument/2006/relationships/hyperlink" Target="http://www.theonion.com/channels/survival/" TargetMode="Externa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blia.com/bible/niv/John%2010.1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10</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 Myth of the Balanced</a:t>
            </a:r>
            <a:r>
              <a:rPr lang="en-US" baseline="0" dirty="0"/>
              <a:t> Life—Success Comes from Imbalance, not Balance</a:t>
            </a:r>
          </a:p>
          <a:p>
            <a:r>
              <a:rPr lang="en-US" dirty="0"/>
              <a:t>http://</a:t>
            </a:r>
            <a:r>
              <a:rPr lang="en-US" dirty="0" err="1"/>
              <a:t>goaltriangle.com</a:t>
            </a:r>
            <a:r>
              <a:rPr lang="en-US" dirty="0"/>
              <a:t>/advanced-goal-setting/the-myth-of-the-balanced-life-success-comes-from-imbalance-not-balance/</a:t>
            </a:r>
          </a:p>
          <a:p>
            <a:endParaRPr lang="en-US" dirty="0"/>
          </a:p>
          <a:p>
            <a:r>
              <a:rPr lang="en-US" dirty="0"/>
              <a:t>Is your life "balanced"?</a:t>
            </a:r>
          </a:p>
          <a:p>
            <a:r>
              <a:rPr lang="en-US" dirty="0"/>
              <a:t>If you are one of the rare people who would answer yes, then here</a:t>
            </a:r>
            <a:r>
              <a:rPr lang="fr-FR" dirty="0"/>
              <a:t>'</a:t>
            </a:r>
            <a:r>
              <a:rPr lang="en-US" dirty="0"/>
              <a:t>s a follow-up question:  how long have you been "balanced" and how long do you expect it to last?</a:t>
            </a:r>
          </a:p>
          <a:p>
            <a:r>
              <a:rPr lang="en-US" dirty="0"/>
              <a:t>We</a:t>
            </a:r>
            <a:r>
              <a:rPr lang="fr-FR" dirty="0"/>
              <a:t>'</a:t>
            </a:r>
            <a:r>
              <a:rPr lang="en-US" dirty="0"/>
              <a:t>re told by psychologists, talk show hosts, life-coaches, and parents that we should be seeking "more balance".</a:t>
            </a:r>
          </a:p>
          <a:p>
            <a:r>
              <a:rPr lang="en-US" dirty="0"/>
              <a:t>From my experience, people who are spending their time seeking a "balanced" life fall into two categories:</a:t>
            </a:r>
          </a:p>
          <a:p>
            <a:r>
              <a:rPr lang="en-US" dirty="0"/>
              <a:t>a)      </a:t>
            </a:r>
            <a:r>
              <a:rPr lang="en-US" b="1" dirty="0"/>
              <a:t>People who have not accomplished anything remarkable</a:t>
            </a:r>
            <a:r>
              <a:rPr lang="en-US" dirty="0"/>
              <a:t>, and never will, because they are constantly striving for "balance" (and are thus secretly afraid that doing what it takes to achieve true success in one area will put them out of balance).</a:t>
            </a:r>
          </a:p>
          <a:p>
            <a:r>
              <a:rPr lang="en-US" dirty="0"/>
              <a:t>b)      </a:t>
            </a:r>
            <a:r>
              <a:rPr lang="en-US" b="1" dirty="0"/>
              <a:t>People who have already achieved amazing things</a:t>
            </a:r>
            <a:r>
              <a:rPr lang="en-US" dirty="0"/>
              <a:t> in one (or many) areas of their lives, and are now attending to the previously ignored aspects.  Better term here would be people seeking to "rebalance".</a:t>
            </a:r>
          </a:p>
          <a:p>
            <a:r>
              <a:rPr lang="en-US" dirty="0"/>
              <a:t>These are two vastly different approaches to living.  And I</a:t>
            </a:r>
            <a:r>
              <a:rPr lang="fr-FR" dirty="0"/>
              <a:t>'</a:t>
            </a:r>
            <a:r>
              <a:rPr lang="en-US" dirty="0" err="1"/>
              <a:t>ll</a:t>
            </a:r>
            <a:r>
              <a:rPr lang="en-US" dirty="0"/>
              <a:t> argue that the second is more admirable than the first.  You see,</a:t>
            </a:r>
          </a:p>
          <a:p>
            <a:r>
              <a:rPr lang="en-US" b="1" dirty="0"/>
              <a:t>To accomplish truly great things, you need to seek an imbalanced life.</a:t>
            </a:r>
            <a:endParaRPr lang="en-US" dirty="0"/>
          </a:p>
          <a:p>
            <a:r>
              <a:rPr lang="en-US" dirty="0"/>
              <a:t>This imbalance I</a:t>
            </a:r>
            <a:r>
              <a:rPr lang="fr-FR" dirty="0"/>
              <a:t>'</a:t>
            </a:r>
            <a:r>
              <a:rPr lang="en-US" dirty="0"/>
              <a:t>m referring to is usually temporary.  And the degree of imbalance depends on your specific goals.</a:t>
            </a:r>
          </a:p>
          <a:p>
            <a:r>
              <a:rPr lang="en-US" dirty="0"/>
              <a:t>But make no mistake, achievement of your most important, most ambitious goals, you need to embrace imbalance.</a:t>
            </a:r>
          </a:p>
          <a:p>
            <a:r>
              <a:rPr lang="en-US" dirty="0"/>
              <a:t>Let</a:t>
            </a:r>
            <a:r>
              <a:rPr lang="fr-FR" dirty="0"/>
              <a:t>'</a:t>
            </a:r>
            <a:r>
              <a:rPr lang="en-US" dirty="0"/>
              <a:t>s start with a simple example, using the three corners of </a:t>
            </a:r>
            <a:r>
              <a:rPr lang="en-US" dirty="0">
                <a:hlinkClick r:id="rId3"/>
              </a:rPr>
              <a:t>The Goal Triangle</a:t>
            </a:r>
            <a:r>
              <a:rPr lang="en-US" dirty="0"/>
              <a:t>:  family/relationships, fitness and health, and finances/career.</a:t>
            </a:r>
          </a:p>
          <a:p>
            <a:r>
              <a:rPr lang="en-US" dirty="0"/>
              <a:t>Imagine trying this coming month to "balance" these.  If you are accustomed to goal setting, you will quickly come up with </a:t>
            </a:r>
            <a:r>
              <a:rPr lang="en-US" dirty="0">
                <a:hlinkClick r:id="rId4"/>
              </a:rPr>
              <a:t>measureable, timebound goals</a:t>
            </a:r>
            <a:r>
              <a:rPr lang="en-US" dirty="0"/>
              <a:t> for this month in each area.  And you</a:t>
            </a:r>
            <a:r>
              <a:rPr lang="fr-FR" dirty="0"/>
              <a:t>'</a:t>
            </a:r>
            <a:r>
              <a:rPr lang="en-US" dirty="0" err="1"/>
              <a:t>ll</a:t>
            </a:r>
            <a:r>
              <a:rPr lang="en-US" dirty="0"/>
              <a:t> make some progress.  But will you accomplish anything truly great, without having to "borrow" time, energy, or resources from another area?</a:t>
            </a:r>
          </a:p>
          <a:p>
            <a:r>
              <a:rPr lang="en-US" dirty="0"/>
              <a:t>For examples, here are three truly great (in terms of ambitious) goals for 30 days:</a:t>
            </a:r>
          </a:p>
          <a:p>
            <a:r>
              <a:rPr lang="en-US" b="1" dirty="0"/>
              <a:t>Fitness</a:t>
            </a:r>
            <a:r>
              <a:rPr lang="en-US" dirty="0"/>
              <a:t>:  Lose 10 pounds of fat without losing muscle.</a:t>
            </a:r>
          </a:p>
          <a:p>
            <a:r>
              <a:rPr lang="en-US" b="1" dirty="0"/>
              <a:t>Family</a:t>
            </a:r>
            <a:r>
              <a:rPr lang="en-US" dirty="0"/>
              <a:t>: Spend extra time every day with your teenage kids (or working on strategies), beyond what you are already spending, resulting in 50% fewer arguments each week.</a:t>
            </a:r>
          </a:p>
          <a:p>
            <a:r>
              <a:rPr lang="en-US" b="1" dirty="0"/>
              <a:t>Finances</a:t>
            </a:r>
            <a:r>
              <a:rPr lang="en-US" dirty="0"/>
              <a:t>: Perform so well in your job, through ingenuity or extra effort, that you could ask your boss in 30 days for a 5% raise and she would grant it.</a:t>
            </a:r>
          </a:p>
          <a:p>
            <a:r>
              <a:rPr lang="en-US" dirty="0"/>
              <a:t>Are these the "best" goals?  Maybe not, but they are all examples of amazing accomplishments for a single month.</a:t>
            </a:r>
          </a:p>
          <a:p>
            <a:r>
              <a:rPr lang="en-US" dirty="0"/>
              <a:t>Could anyone achieve all of them at once?  Not a chance.  (Ok, maybe 1 out of 1000 people could; I know I </a:t>
            </a:r>
            <a:r>
              <a:rPr lang="en-US" dirty="0" err="1"/>
              <a:t>couldn</a:t>
            </a:r>
            <a:r>
              <a:rPr lang="fr-FR" dirty="0"/>
              <a:t>'</a:t>
            </a:r>
            <a:r>
              <a:rPr lang="en-US" dirty="0"/>
              <a:t>t.  But later in this article I</a:t>
            </a:r>
            <a:r>
              <a:rPr lang="fr-FR" dirty="0"/>
              <a:t>'</a:t>
            </a:r>
            <a:r>
              <a:rPr lang="en-US" dirty="0" err="1"/>
              <a:t>ll</a:t>
            </a:r>
            <a:r>
              <a:rPr lang="en-US" dirty="0"/>
              <a:t> share how you can accomplish them all, just not in the same month.)</a:t>
            </a:r>
          </a:p>
          <a:p>
            <a:r>
              <a:rPr lang="en-US" dirty="0"/>
              <a:t>In fact, each one of these is so ambitious that I would argue accomplishing even one of them would be difficult.</a:t>
            </a:r>
          </a:p>
          <a:p>
            <a:r>
              <a:rPr lang="en-US" dirty="0"/>
              <a:t>And doing so – accomplishing just one of them – would require some sacrifices in the other areas of your Goal Triangle.  If you dedicated yourself to fat loss, you</a:t>
            </a:r>
            <a:r>
              <a:rPr lang="fr-FR" dirty="0"/>
              <a:t>'</a:t>
            </a:r>
            <a:r>
              <a:rPr lang="en-US" dirty="0" err="1"/>
              <a:t>ll</a:t>
            </a:r>
            <a:r>
              <a:rPr lang="en-US" dirty="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a:t>The best-case result: your family and your work are simply "maintained" at their previous level of effectiveness.  The worst case:  less time and energy for your family and work, either of which hurts those corners of your Goal Triangle.</a:t>
            </a:r>
          </a:p>
          <a:p>
            <a:r>
              <a:rPr lang="en-US" dirty="0"/>
              <a:t>In other words, for that month, you will be imbalanced.</a:t>
            </a:r>
          </a:p>
          <a:p>
            <a:r>
              <a:rPr lang="en-US" dirty="0"/>
              <a:t>I</a:t>
            </a:r>
            <a:r>
              <a:rPr lang="fr-FR" dirty="0"/>
              <a:t>'</a:t>
            </a:r>
            <a:r>
              <a:rPr lang="en-US" dirty="0" err="1"/>
              <a:t>ll</a:t>
            </a:r>
            <a:r>
              <a:rPr lang="en-US" dirty="0"/>
              <a:t> repeat it again, knowing that I</a:t>
            </a:r>
            <a:r>
              <a:rPr lang="fr-FR" dirty="0"/>
              <a:t>'</a:t>
            </a:r>
            <a:r>
              <a:rPr lang="en-US" dirty="0"/>
              <a:t>m repeating myself:  </a:t>
            </a:r>
            <a:r>
              <a:rPr lang="en-US" b="1" dirty="0"/>
              <a:t>To accomplish truly great things, you need to seek an imbalanced life.</a:t>
            </a:r>
            <a:endParaRPr lang="en-US" dirty="0"/>
          </a:p>
          <a:p>
            <a:r>
              <a:rPr lang="en-US" b="1" dirty="0"/>
              <a:t>Does That Mean The Other Areas Must Suffer?</a:t>
            </a:r>
          </a:p>
          <a:p>
            <a:r>
              <a:rPr lang="en-US" dirty="0"/>
              <a:t>No, it </a:t>
            </a:r>
            <a:r>
              <a:rPr lang="en-US" dirty="0" err="1"/>
              <a:t>doesn</a:t>
            </a:r>
            <a:r>
              <a:rPr lang="fr-FR" dirty="0"/>
              <a:t>'</a:t>
            </a:r>
            <a:r>
              <a:rPr lang="en-US" dirty="0"/>
              <a:t>t mean that the other areas </a:t>
            </a:r>
            <a:r>
              <a:rPr lang="en-US" b="1" dirty="0"/>
              <a:t>must </a:t>
            </a:r>
            <a:r>
              <a:rPr lang="en-US" dirty="0"/>
              <a:t>suffer.  Quite possibly, you can still accomplish small things.  In the example above, while focused on losing the fat, you should still able to do your job at work.  You</a:t>
            </a:r>
            <a:r>
              <a:rPr lang="fr-FR" dirty="0"/>
              <a:t>'</a:t>
            </a:r>
            <a:r>
              <a:rPr lang="en-US" dirty="0"/>
              <a:t>d still spend time with your kids.  You may even make a little progress on small goals in each of those areas, but that depends on how deep you need to go into the main goal (in this case, fat-loss).</a:t>
            </a:r>
          </a:p>
          <a:p>
            <a:r>
              <a:rPr lang="en-US" dirty="0"/>
              <a:t>The more ambitious your goal (in terms of aggressive timelines or amazing results), the more likely other areas of your life could decline.</a:t>
            </a:r>
          </a:p>
          <a:p>
            <a:r>
              <a:rPr lang="en-US" dirty="0"/>
              <a:t>This is "temporary imbalance in the interest of achieving something truly great."</a:t>
            </a:r>
          </a:p>
          <a:p>
            <a:r>
              <a:rPr lang="en-US" b="1" dirty="0"/>
              <a:t>How Much Imbalance Is Too Much?</a:t>
            </a:r>
          </a:p>
          <a:p>
            <a:r>
              <a:rPr lang="en-US" dirty="0"/>
              <a:t>Depending on your main goal, you may be willing to go deep into imbalance or not so much.  There is no single formula.</a:t>
            </a:r>
          </a:p>
          <a:p>
            <a:r>
              <a:rPr lang="en-US" dirty="0"/>
              <a:t>Stephen Covey talks about the "emotional bank account".  The basic concept is that you are always either making deposits into or withdrawals out of your life</a:t>
            </a:r>
            <a:r>
              <a:rPr lang="fr-FR" dirty="0"/>
              <a:t>'</a:t>
            </a:r>
            <a:r>
              <a:rPr lang="en-US" dirty="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a:t>Taking relationships as a deeper example, you can miss one of your kids</a:t>
            </a:r>
            <a:r>
              <a:rPr lang="fr-FR" dirty="0"/>
              <a:t>'</a:t>
            </a:r>
            <a:r>
              <a:rPr lang="en-US" dirty="0"/>
              <a:t> basketball games (a withdrawal from the emotional bank account) if you</a:t>
            </a:r>
            <a:r>
              <a:rPr lang="fr-FR" dirty="0"/>
              <a:t>'</a:t>
            </a:r>
            <a:r>
              <a:rPr lang="en-US" dirty="0" err="1"/>
              <a:t>ve</a:t>
            </a:r>
            <a:r>
              <a:rPr lang="en-US" dirty="0"/>
              <a:t> already been to the past three games (previous deposits into the emotional bank account).  You can only withdraw what you</a:t>
            </a:r>
            <a:r>
              <a:rPr lang="fr-FR" dirty="0"/>
              <a:t>'</a:t>
            </a:r>
            <a:r>
              <a:rPr lang="en-US" dirty="0" err="1"/>
              <a:t>ve</a:t>
            </a:r>
            <a:r>
              <a:rPr lang="en-US" dirty="0"/>
              <a:t> deposited.  If you are taking more withdrawals than you</a:t>
            </a:r>
            <a:r>
              <a:rPr lang="fr-FR" dirty="0"/>
              <a:t>'</a:t>
            </a:r>
            <a:r>
              <a:rPr lang="en-US" dirty="0" err="1"/>
              <a:t>ve</a:t>
            </a:r>
            <a:r>
              <a:rPr lang="en-US" dirty="0"/>
              <a:t> made deposits, then you are in trouble.  Once an account balance is negative, it not only takes much more effort to restore good standing; </a:t>
            </a:r>
            <a:r>
              <a:rPr lang="en-US" b="1" dirty="0"/>
              <a:t>you may also never recover</a:t>
            </a:r>
            <a:r>
              <a:rPr lang="en-US" dirty="0"/>
              <a:t>.</a:t>
            </a:r>
          </a:p>
          <a:p>
            <a:r>
              <a:rPr lang="en-US" dirty="0"/>
              <a:t>I</a:t>
            </a:r>
            <a:r>
              <a:rPr lang="fr-FR" dirty="0"/>
              <a:t>'</a:t>
            </a:r>
            <a:r>
              <a:rPr lang="en-US" dirty="0"/>
              <a:t>m not advocating having a negative account balance in any area of your life.  So you have to stay very aware of the impacts of your chosen imbalance.  If you take the imbalance too deep or for too long, you obviously have to pull back.</a:t>
            </a:r>
          </a:p>
          <a:p>
            <a:r>
              <a:rPr lang="en-US" dirty="0"/>
              <a:t>So how does imbalance actually result in a greater life, full of diverse areas of achievement?</a:t>
            </a:r>
          </a:p>
          <a:p>
            <a:r>
              <a:rPr lang="en-US" b="1" dirty="0"/>
              <a:t>The Key To Balancing Imbalance</a:t>
            </a:r>
          </a:p>
          <a:p>
            <a:r>
              <a:rPr lang="en-US" dirty="0"/>
              <a:t>A simple but extremely effective way to avoid too much imbalance is this:</a:t>
            </a:r>
          </a:p>
          <a:p>
            <a:r>
              <a:rPr lang="en-US" b="1" dirty="0"/>
              <a:t>Cycle your imbalance.</a:t>
            </a:r>
            <a:endParaRPr lang="en-US" dirty="0"/>
          </a:p>
          <a:p>
            <a:r>
              <a:rPr lang="en-US" dirty="0"/>
              <a:t>Focus on one area, intentionally being imbalanced, for a period of time.  Then switch gears to a different area, while simply maintaining the gains you made in the first area.</a:t>
            </a:r>
          </a:p>
          <a:p>
            <a:r>
              <a:rPr lang="en-US" dirty="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a:t>How Often To "Rebalance"?</a:t>
            </a:r>
          </a:p>
          <a:p>
            <a:r>
              <a:rPr lang="en-US" dirty="0"/>
              <a:t>I like to think of most big things in longer blocks than a month.  </a:t>
            </a:r>
            <a:r>
              <a:rPr lang="en-US" b="1" dirty="0"/>
              <a:t>Three months</a:t>
            </a:r>
            <a:r>
              <a:rPr lang="en-US" dirty="0"/>
              <a:t> works pretty well for most ambitious objectives, because it</a:t>
            </a:r>
            <a:r>
              <a:rPr lang="fr-FR" dirty="0"/>
              <a:t>'</a:t>
            </a:r>
            <a:r>
              <a:rPr lang="en-US" dirty="0"/>
              <a:t>s enough time to accomplish truly great things but short enough that less attention to the other areas won</a:t>
            </a:r>
            <a:r>
              <a:rPr lang="fr-FR" dirty="0"/>
              <a:t>'</a:t>
            </a:r>
            <a:r>
              <a:rPr lang="en-US" dirty="0"/>
              <a:t>t do too much damage.  This gives you 4 really ambitious goals to accomplish each year.</a:t>
            </a:r>
          </a:p>
          <a:p>
            <a:r>
              <a:rPr lang="en-US" dirty="0"/>
              <a:t>But some goals may require longer periods of imbalance.  If you</a:t>
            </a:r>
            <a:r>
              <a:rPr lang="fr-FR" dirty="0"/>
              <a:t>'</a:t>
            </a:r>
            <a:r>
              <a:rPr lang="en-US" dirty="0" err="1"/>
              <a:t>ve</a:t>
            </a:r>
            <a:r>
              <a:rPr lang="en-US" dirty="0"/>
              <a:t> been a horrible dad for 10 years and suddenly want to be a great dad, you are going to need to make that your primary focus for much longer than 3 months, even if that means you make little to no progress on career and fitness.</a:t>
            </a:r>
          </a:p>
          <a:p>
            <a:r>
              <a:rPr lang="en-US" dirty="0"/>
              <a:t>And some goals could take shorter than 3 months.  For example, quitting smoking.</a:t>
            </a:r>
          </a:p>
          <a:p>
            <a:r>
              <a:rPr lang="en-US" b="1" dirty="0"/>
              <a:t>You</a:t>
            </a:r>
            <a:r>
              <a:rPr lang="fr-FR" b="1" dirty="0"/>
              <a:t>'</a:t>
            </a:r>
            <a:r>
              <a:rPr lang="en-US" b="1" dirty="0"/>
              <a:t>re not looking for a balanced life, you</a:t>
            </a:r>
            <a:r>
              <a:rPr lang="fr-FR" b="1" dirty="0"/>
              <a:t>'</a:t>
            </a:r>
            <a:r>
              <a:rPr lang="en-US" b="1" dirty="0"/>
              <a:t>re looking to constantly shift your balance one way then another.</a:t>
            </a:r>
            <a:endParaRPr lang="en-US" dirty="0"/>
          </a:p>
          <a:p>
            <a:r>
              <a:rPr lang="en-US" dirty="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a:t>doesn</a:t>
            </a:r>
            <a:r>
              <a:rPr lang="fr-FR" dirty="0"/>
              <a:t>'</a:t>
            </a:r>
            <a:r>
              <a:rPr lang="en-US" dirty="0"/>
              <a:t>t go away. It</a:t>
            </a:r>
            <a:r>
              <a:rPr lang="fr-FR" dirty="0"/>
              <a:t>'</a:t>
            </a:r>
            <a:r>
              <a:rPr lang="en-US" dirty="0"/>
              <a:t>s like an investment.</a:t>
            </a:r>
          </a:p>
          <a:p>
            <a:r>
              <a:rPr lang="en-US" b="1" dirty="0"/>
              <a:t>What Goals Are Worth Being Imbalanced Over?</a:t>
            </a:r>
          </a:p>
          <a:p>
            <a:r>
              <a:rPr lang="en-US" dirty="0"/>
              <a:t>When you</a:t>
            </a:r>
            <a:r>
              <a:rPr lang="fr-FR" dirty="0"/>
              <a:t>'</a:t>
            </a:r>
            <a:r>
              <a:rPr lang="en-US" dirty="0"/>
              <a:t>re setting a goal that feels really ambitious, ask "Is this goal really important enough to me that I</a:t>
            </a:r>
            <a:r>
              <a:rPr lang="fr-FR" dirty="0"/>
              <a:t>'</a:t>
            </a:r>
            <a:r>
              <a:rPr lang="en-US" dirty="0"/>
              <a:t>m willing to be imbalanced as I pursue it?  Am I willing to somewhat neglect other areas of my life to achieve it?"</a:t>
            </a:r>
          </a:p>
          <a:p>
            <a:r>
              <a:rPr lang="en-US" dirty="0"/>
              <a:t>If it is truly a great, ambitious goal, then you should feel some butterflies in your stomach as you ask those questions.  Achieving great things </a:t>
            </a:r>
            <a:r>
              <a:rPr lang="en-US" dirty="0" err="1"/>
              <a:t>doesn</a:t>
            </a:r>
            <a:r>
              <a:rPr lang="fr-FR" dirty="0"/>
              <a:t>'</a:t>
            </a:r>
            <a:r>
              <a:rPr lang="en-US" dirty="0"/>
              <a:t>t come easily.  If you don</a:t>
            </a:r>
            <a:r>
              <a:rPr lang="fr-FR" dirty="0"/>
              <a:t>'</a:t>
            </a:r>
            <a:r>
              <a:rPr lang="en-US" dirty="0"/>
              <a:t>t feel butterflies, then maybe it</a:t>
            </a:r>
            <a:r>
              <a:rPr lang="fr-FR" dirty="0"/>
              <a:t>'</a:t>
            </a:r>
            <a:r>
              <a:rPr lang="en-US" dirty="0"/>
              <a:t>s not ambitious enough to earn the description of "truly great".</a:t>
            </a:r>
          </a:p>
          <a:p>
            <a:r>
              <a:rPr lang="en-US" dirty="0"/>
              <a:t>Perhaps there</a:t>
            </a:r>
            <a:r>
              <a:rPr lang="fr-FR" dirty="0"/>
              <a:t>'</a:t>
            </a:r>
            <a:r>
              <a:rPr lang="en-US" dirty="0"/>
              <a:t>s a better big, ambitious goal to pursue.   One whose achievement is worth being "temporarily imbalanced".</a:t>
            </a:r>
          </a:p>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We can</a:t>
            </a:r>
            <a:r>
              <a:rPr lang="fr-FR" dirty="0">
                <a:cs typeface="ＭＳ Ｐゴシック" charset="0"/>
              </a:rPr>
              <a:t>'</a:t>
            </a:r>
            <a:r>
              <a:rPr lang="en-US" dirty="0">
                <a:cs typeface="ＭＳ Ｐゴシック" charset="0"/>
              </a:rPr>
              <a:t>t have Christ</a:t>
            </a:r>
            <a:r>
              <a:rPr lang="fr-FR" dirty="0">
                <a:cs typeface="ＭＳ Ｐゴシック" charset="0"/>
              </a:rPr>
              <a:t>'</a:t>
            </a:r>
            <a:r>
              <a:rPr lang="en-US" dirty="0">
                <a:cs typeface="ＭＳ Ｐゴシック" charset="0"/>
              </a:rPr>
              <a:t>s wisdom without first having Christ.  Do you know him?</a:t>
            </a:r>
          </a:p>
          <a:p>
            <a:endParaRPr lang="en-US" dirty="0">
              <a:cs typeface="ＭＳ Ｐゴシック" charset="0"/>
            </a:endParaRPr>
          </a:p>
          <a:p>
            <a:r>
              <a:rPr lang="en-US" dirty="0">
                <a:cs typeface="ＭＳ Ｐゴシック" charset="0"/>
              </a:rPr>
              <a:t>In what area of your life do you need balance, strength, or insight?  Identify it and ask God</a:t>
            </a:r>
            <a:r>
              <a:rPr lang="fr-FR" dirty="0">
                <a:cs typeface="ＭＳ Ｐゴシック" charset="0"/>
              </a:rPr>
              <a:t>'</a:t>
            </a:r>
            <a:r>
              <a:rPr lang="en-US" dirty="0">
                <a:cs typeface="ＭＳ Ｐゴシック" charset="0"/>
              </a:rPr>
              <a:t>s wisdom and courage to put this wisdom to work!</a:t>
            </a:r>
          </a:p>
          <a:p>
            <a:endParaRPr lang="en-US" dirty="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11</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Transition: Solomon first tells us </a:t>
            </a:r>
            <a:r>
              <a:rPr lang="en-US" sz="1200" i="1" kern="1200" dirty="0">
                <a:solidFill>
                  <a:schemeClr val="tx1"/>
                </a:solidFill>
                <a:effectLst/>
                <a:latin typeface="+mn-lt"/>
                <a:ea typeface="+mn-ea"/>
                <a:cs typeface="+mn-cs"/>
              </a:rPr>
              <a:t>the reality</a:t>
            </a:r>
            <a:r>
              <a:rPr lang="en-US" sz="1200" kern="1200" dirty="0">
                <a:solidFill>
                  <a:schemeClr val="tx1"/>
                </a:solidFill>
                <a:effectLst/>
                <a:latin typeface="+mn-lt"/>
                <a:ea typeface="+mn-ea"/>
                <a:cs typeface="+mn-cs"/>
              </a:rPr>
              <a:t> that we all face...</a:t>
            </a:r>
            <a:r>
              <a:rPr lang="en-SG" dirty="0">
                <a:effectLst/>
              </a:rPr>
              <a:t> </a:t>
            </a:r>
            <a:endParaRPr lang="en-US" dirty="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know </a:t>
            </a:r>
            <a:r>
              <a:rPr lang="en-US" sz="1200" i="1" kern="1200" dirty="0">
                <a:solidFill>
                  <a:schemeClr val="tx1"/>
                </a:solidFill>
                <a:effectLst/>
                <a:latin typeface="+mn-lt"/>
                <a:ea typeface="+mn-ea"/>
                <a:cs typeface="+mn-cs"/>
              </a:rPr>
              <a:t>nothing</a:t>
            </a:r>
            <a:r>
              <a:rPr lang="en-US" sz="1200" kern="1200" dirty="0">
                <a:solidFill>
                  <a:schemeClr val="tx1"/>
                </a:solidFill>
                <a:effectLst/>
                <a:latin typeface="+mn-lt"/>
                <a:ea typeface="+mn-ea"/>
                <a:cs typeface="+mn-cs"/>
              </a:rPr>
              <a:t> of what will happen to you except that you will </a:t>
            </a:r>
            <a:r>
              <a:rPr lang="en-US" sz="1200" i="1" kern="1200" dirty="0">
                <a:solidFill>
                  <a:schemeClr val="tx1"/>
                </a:solidFill>
                <a:effectLst/>
                <a:latin typeface="+mn-lt"/>
                <a:ea typeface="+mn-ea"/>
                <a:cs typeface="+mn-cs"/>
              </a:rPr>
              <a:t>die</a:t>
            </a:r>
            <a:r>
              <a:rPr lang="en-SG" sz="1200" i="0" kern="1200" dirty="0">
                <a:solidFill>
                  <a:schemeClr val="tx1"/>
                </a:solidFill>
                <a:effectLst/>
                <a:latin typeface="+mn-lt"/>
                <a:ea typeface="+mn-ea"/>
                <a:cs typeface="+mn-cs"/>
              </a:rPr>
              <a:t>!</a:t>
            </a:r>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Is the death rate</a:t>
            </a:r>
            <a:r>
              <a:rPr lang="en-US" b="0" baseline="0" dirty="0"/>
              <a:t> goinng up or going down?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Although the number of deaths increased over the 75 years, the risk of dying decreased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NCHS Data Brief</a:t>
            </a:r>
          </a:p>
          <a:p>
            <a:r>
              <a:rPr lang="en-US" b="0" dirty="0"/>
              <a:t>Number 88, March 2012</a:t>
            </a:r>
          </a:p>
          <a:p>
            <a:r>
              <a:rPr lang="en-US" b="0" dirty="0"/>
              <a:t>Donna L. Hoyert, Ph.D.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http://www.cdc.gov/nchs/data/databriefs/db88.htm</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 Onion:</a:t>
            </a:r>
            <a:r>
              <a:rPr lang="en-US" baseline="0" dirty="0"/>
              <a:t> America</a:t>
            </a:r>
            <a:r>
              <a:rPr lang="fr-FR" baseline="0" dirty="0"/>
              <a:t>'</a:t>
            </a:r>
            <a:r>
              <a:rPr lang="en-US" baseline="0" dirty="0"/>
              <a:t>s Finest News Source, reports…</a:t>
            </a:r>
          </a:p>
          <a:p>
            <a:r>
              <a:rPr lang="en-US" dirty="0"/>
              <a:t>GENEVA, SWITZERLAND—World Health Organization officials expressed disappointment Monday at the group</a:t>
            </a:r>
            <a:r>
              <a:rPr lang="fr-FR" dirty="0"/>
              <a:t>'</a:t>
            </a:r>
            <a:r>
              <a:rPr lang="en-US" dirty="0"/>
              <a:t>s finding that, despite the enormous efforts of doctors, rescue workers and other medical professionals worldwide, the global death rate remains constant at 100 percent.</a:t>
            </a:r>
          </a:p>
          <a:p>
            <a:r>
              <a:rPr lang="en-US" dirty="0"/>
              <a:t>Death, a metabolic affliction causing total shutdown of all life functions, has long been considered humanity</a:t>
            </a:r>
            <a:r>
              <a:rPr lang="fr-FR" dirty="0"/>
              <a:t>'</a:t>
            </a:r>
            <a:r>
              <a:rPr lang="en-US" dirty="0"/>
              <a:t>s number one health concern. Responsible for 100 percent of all recorded fatalities worldwide, the condition has no cure.</a:t>
            </a:r>
          </a:p>
          <a:p>
            <a:r>
              <a:rPr lang="en-US" dirty="0"/>
              <a:t>"I was really hoping, what with all those new radiology treatments, rescue helicopters, aerobics TV shows and what have you, that we might at least make a dent in it this year," WHO Director General Dr. Gernst Bladt said. "Unfortunately, it would appear that the death rate remains constant and total, as it has inviolably since the dawn of time."</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pl-PL" dirty="0">
                <a:hlinkClick r:id="rId3"/>
              </a:rPr>
              <a:t>News</a:t>
            </a:r>
            <a:r>
              <a:rPr lang="pl-PL" dirty="0"/>
              <a:t> • </a:t>
            </a:r>
            <a:r>
              <a:rPr lang="pl-PL" dirty="0">
                <a:hlinkClick r:id="rId4"/>
              </a:rPr>
              <a:t>survival</a:t>
            </a:r>
            <a:r>
              <a:rPr lang="pl-PL" dirty="0"/>
              <a:t> • </a:t>
            </a:r>
            <a:r>
              <a:rPr lang="pl-PL" dirty="0">
                <a:hlinkClick r:id="rId5"/>
              </a:rPr>
              <a:t>ISSUE 31•02</a:t>
            </a:r>
            <a:r>
              <a:rPr lang="pl-PL" dirty="0"/>
              <a:t> • Jan 22, 1997 </a:t>
            </a:r>
          </a:p>
          <a:p>
            <a:pPr marL="0" marR="0" indent="0" algn="l" defTabSz="457200" rtl="0" eaLnBrk="1" fontAlgn="auto" latinLnBrk="0" hangingPunct="1">
              <a:lnSpc>
                <a:spcPct val="100000"/>
              </a:lnSpc>
              <a:spcBef>
                <a:spcPts val="0"/>
              </a:spcBef>
              <a:spcAft>
                <a:spcPts val="0"/>
              </a:spcAft>
              <a:buClrTx/>
              <a:buSzTx/>
              <a:buFontTx/>
              <a:buNone/>
              <a:tabLst/>
              <a:defRPr/>
            </a:pPr>
            <a:r>
              <a:rPr lang="pl-PL" dirty="0"/>
              <a:t>http://</a:t>
            </a:r>
            <a:r>
              <a:rPr lang="pl-PL" dirty="0" err="1"/>
              <a:t>www.theonion.com</a:t>
            </a:r>
            <a:r>
              <a:rPr lang="pl-PL" dirty="0"/>
              <a:t>/</a:t>
            </a:r>
            <a:r>
              <a:rPr lang="pl-PL" dirty="0" err="1"/>
              <a:t>articles</a:t>
            </a:r>
            <a:r>
              <a:rPr lang="pl-PL" dirty="0"/>
              <a:t>/world-death-rate-holding-steady-at-100-percent,1670/</a:t>
            </a:r>
          </a:p>
          <a:p>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1D2C5E0-16B3-8348-8984-B812B0F234CC}"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0770" name="Rectangle 1026"/>
          <p:cNvSpPr>
            <a:spLocks noGrp="1" noRot="1" noChangeAspect="1" noChangeArrowheads="1"/>
          </p:cNvSpPr>
          <p:nvPr>
            <p:ph type="sldImg"/>
          </p:nvPr>
        </p:nvSpPr>
        <p:spPr>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Enjoy life as God enables (9:7-9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a:p>
            <a:endParaRPr lang="en-US" dirty="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unreliable nature</a:t>
            </a:r>
            <a:r>
              <a:rPr lang="en-US" sz="1200" kern="1200" dirty="0">
                <a:solidFill>
                  <a:schemeClr val="tx1"/>
                </a:solidFill>
                <a:effectLst/>
                <a:latin typeface="+mn-lt"/>
                <a:ea typeface="+mn-ea"/>
                <a:cs typeface="+mn-cs"/>
              </a:rPr>
              <a:t> of life hinders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I will speak on something I do not recall ever hearing a message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Fools!  We all have to deal with fools.</a:t>
            </a:r>
            <a:r>
              <a:rPr lang="en-SG" dirty="0">
                <a:effectLst/>
              </a:rPr>
              <a:t> </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been a fool this very week! </a:t>
            </a:r>
          </a:p>
          <a:p>
            <a:r>
              <a:rPr lang="en-US" sz="1200" kern="1200" dirty="0">
                <a:solidFill>
                  <a:schemeClr val="tx1"/>
                </a:solidFill>
                <a:effectLst/>
                <a:latin typeface="+mn-lt"/>
                <a:ea typeface="+mn-ea"/>
                <a:cs typeface="+mn-cs"/>
              </a:rPr>
              <a:t>So I can speak with </a:t>
            </a:r>
            <a:r>
              <a:rPr lang="en-US" sz="1200" i="1" kern="1200" dirty="0">
                <a:solidFill>
                  <a:schemeClr val="tx1"/>
                </a:solidFill>
                <a:effectLst/>
                <a:latin typeface="+mn-lt"/>
                <a:ea typeface="+mn-ea"/>
                <a:cs typeface="+mn-cs"/>
              </a:rPr>
              <a:t>experience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all need to know how to deal with fools.  There are plenty of them around.</a:t>
            </a:r>
          </a:p>
          <a:p>
            <a:r>
              <a:rPr lang="en-US" dirty="0">
                <a:cs typeface="ＭＳ Ｐゴシック" charset="0"/>
              </a:rPr>
              <a:t>My challenge in addressing this passage relevantly is to talk about fools without being foolish myself.  How specific should I be?  What one person thinks is a fool, another person considers a hero.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33E986-01B7-644E-A01B-F7346F9FDF15}"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6914" name="Rectangle 1026"/>
          <p:cNvSpPr>
            <a:spLocks noGrp="1" noRot="1" noChangeAspect="1" noChangeArrowheads="1"/>
          </p:cNvSpPr>
          <p:nvPr>
            <p:ph type="sldImg"/>
          </p:nvPr>
        </p:nvSpPr>
        <p:spPr>
          <a:solidFill>
            <a:srgbClr val="FFFFFF"/>
          </a:solidFill>
          <a:ln/>
        </p:spPr>
      </p:sp>
      <p:sp>
        <p:nvSpPr>
          <p:cNvPr id="16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Fools both speak and act in a way that ruins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Watch your tongue concerning your boss—or it might bite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When it comes to the superior</a:t>
            </a:r>
            <a:r>
              <a:rPr lang="en-US" baseline="0" dirty="0">
                <a:cs typeface="ＭＳ Ｐゴシック" charset="0"/>
              </a:rPr>
              <a:t> with whom you disagree…</a:t>
            </a:r>
          </a:p>
          <a:p>
            <a:r>
              <a:rPr lang="en-US" sz="1200" kern="1200" dirty="0">
                <a:solidFill>
                  <a:schemeClr val="tx1"/>
                </a:solidFill>
                <a:effectLst/>
                <a:latin typeface="+mn-lt"/>
                <a:ea typeface="+mn-ea"/>
                <a:cs typeface="+mn-cs"/>
              </a:rPr>
              <a:t>Keep your thoughts to yourself!</a:t>
            </a:r>
            <a:r>
              <a:rPr lang="en-SG" dirty="0">
                <a:effectLst/>
              </a:rPr>
              <a:t> </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Have you been critical of your church leaders, even in private?</a:t>
            </a:r>
          </a:p>
          <a:p>
            <a:r>
              <a:rPr lang="en-US" dirty="0">
                <a:cs typeface="ＭＳ Ｐゴシック" charset="0"/>
              </a:rPr>
              <a:t>Do you join the company gossip about your boss?</a:t>
            </a:r>
          </a:p>
          <a:p>
            <a:r>
              <a:rPr lang="en-US" dirty="0">
                <a:cs typeface="ＭＳ Ｐゴシック" charset="0"/>
              </a:rPr>
              <a:t>How quickly do you judge the decisions of your PM, president, judges, government officials, or other leader?</a:t>
            </a:r>
          </a:p>
          <a:p>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How does an uncertain future influence your giving?</a:t>
            </a:r>
          </a:p>
          <a:p>
            <a:r>
              <a:rPr lang="en-US" dirty="0">
                <a:cs typeface="ＭＳ Ｐゴシック" charset="0"/>
              </a:rPr>
              <a:t>How does an uncertain future influence your investments?</a:t>
            </a:r>
          </a:p>
          <a:p>
            <a:r>
              <a:rPr lang="en-US" dirty="0">
                <a:cs typeface="ＭＳ Ｐゴシック" charset="0"/>
              </a:rPr>
              <a:t>How does an uncertain future influence your work?</a:t>
            </a:r>
          </a:p>
          <a:p>
            <a:endParaRPr lang="en-US" dirty="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Hold money loosely but discerningly since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future</a:t>
            </a:r>
            <a:r>
              <a:rPr lang="en-SG" dirty="0">
                <a:effectLst/>
              </a:rPr>
              <a:t> </a:t>
            </a:r>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“Cast your bread upon the waters,” says the NIV.  And what will you get?  Soggy bread?</a:t>
            </a:r>
            <a:r>
              <a:rPr lang="en-SG" dirty="0">
                <a:effectLst/>
              </a:rPr>
              <a:t> </a:t>
            </a:r>
          </a:p>
          <a:p>
            <a:r>
              <a:rPr lang="en-SG" sz="1200" kern="1200" dirty="0">
                <a:solidFill>
                  <a:schemeClr val="tx1"/>
                </a:solidFill>
                <a:effectLst/>
                <a:latin typeface="+mn-lt"/>
                <a:ea typeface="+mn-ea"/>
                <a:cs typeface="+mn-cs"/>
              </a:rPr>
              <a:t>What’s the point?</a:t>
            </a:r>
          </a:p>
          <a:p>
            <a:r>
              <a:rPr lang="en-US" sz="1200" kern="1200" dirty="0">
                <a:solidFill>
                  <a:schemeClr val="tx1"/>
                </a:solidFill>
                <a:effectLst/>
                <a:latin typeface="+mn-lt"/>
                <a:ea typeface="+mn-ea"/>
                <a:cs typeface="+mn-cs"/>
              </a:rPr>
              <a:t>Give generously, for your gifts will return to you later (11:1)</a:t>
            </a:r>
          </a:p>
          <a:p>
            <a:r>
              <a:rPr lang="en-US" sz="1200" kern="1200" dirty="0">
                <a:solidFill>
                  <a:schemeClr val="tx1"/>
                </a:solidFill>
                <a:effectLst/>
                <a:latin typeface="+mn-lt"/>
                <a:ea typeface="+mn-ea"/>
                <a:cs typeface="+mn-cs"/>
              </a:rPr>
              <a:t>The NLT sees this exclusively referring to business profits [read NLT]</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can’t it also refer to giving?</a:t>
            </a:r>
            <a:r>
              <a:rPr lang="en-SG" dirty="0">
                <a:effectLst/>
              </a:rPr>
              <a:t> </a:t>
            </a:r>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hoard, but give and invest since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future (11:2)</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let your ignorance of the days to come lead to apathy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5119A08-2596-424D-9F3E-451000849B26}"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8962"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Ignorance of the future should give us wisdom about money and work (MI restated).</a:t>
            </a:r>
            <a:r>
              <a:rPr lang="en-SG" dirty="0">
                <a:effectLst/>
              </a:rPr>
              <a:t> </a:t>
            </a:r>
            <a:endParaRPr lang="en-US" dirty="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152</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Even</a:t>
            </a:r>
            <a:r>
              <a:rPr lang="en-US" baseline="0">
                <a:latin typeface="Arial"/>
                <a:cs typeface="Arial"/>
              </a:rPr>
              <a:t> having the greatest d</a:t>
            </a:r>
            <a:r>
              <a:rPr lang="en-US">
                <a:latin typeface="Arial"/>
                <a:cs typeface="Arial"/>
              </a:rPr>
              <a:t>iscernment won't</a:t>
            </a:r>
            <a:r>
              <a:rPr lang="en-US" baseline="0">
                <a:latin typeface="Arial"/>
                <a:cs typeface="Arial"/>
              </a:rPr>
              <a:t> necessarily extend your life.</a:t>
            </a:r>
            <a:endParaRPr lang="en-US">
              <a:latin typeface="Arial"/>
              <a:cs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Young people aren't young for very much of their lives.</a:t>
            </a:r>
          </a:p>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extLst>
      <p:ext uri="{BB962C8B-B14F-4D97-AF65-F5344CB8AC3E}">
        <p14:creationId xmlns:p14="http://schemas.microsoft.com/office/powerpoint/2010/main" val="4194176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see how to enjoy your youth.</a:t>
            </a:r>
            <a:endParaRPr lang="en-US" dirty="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re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a youth?  How would you know?</a:t>
            </a:r>
            <a:r>
              <a:rPr lang="en-SG" dirty="0">
                <a:effectLst/>
              </a:rPr>
              <a:t> </a:t>
            </a:r>
            <a:endParaRPr lang="en-US" dirty="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a youth or not?  That depends on how many stages of life exist.  But in its most basic sense, I think life has essentially </a:t>
            </a:r>
            <a:r>
              <a:rPr lang="en-US" sz="1200" i="1" kern="1200" dirty="0">
                <a:solidFill>
                  <a:schemeClr val="tx1"/>
                </a:solidFill>
                <a:effectLst/>
                <a:latin typeface="+mn-lt"/>
                <a:ea typeface="+mn-ea"/>
                <a:cs typeface="+mn-cs"/>
              </a:rPr>
              <a:t>three stages</a:t>
            </a:r>
            <a:r>
              <a:rPr lang="en-US" sz="1200" i="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893A81-20D5-CC4B-9B80-87D7E56F27B0}"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71010" name="Rectangle 1026"/>
          <p:cNvSpPr>
            <a:spLocks noGrp="1" noRot="1" noChangeAspect="1" noChangeArrowheads="1"/>
          </p:cNvSpPr>
          <p:nvPr>
            <p:ph type="sldImg"/>
          </p:nvPr>
        </p:nvSpPr>
        <p:spPr>
          <a:solidFill>
            <a:srgbClr val="FFFFFF"/>
          </a:solidFill>
          <a:ln/>
        </p:spPr>
      </p:sp>
      <p:sp>
        <p:nvSpPr>
          <p:cNvPr id="17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person says that the three stages for women include: (1) annoying her dad, (2) annoying her husband, and (3) annoying her son-in-law</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What</a:t>
            </a:r>
            <a:r>
              <a:rPr lang="en-SG" sz="1200" kern="1200" baseline="0" dirty="0">
                <a:solidFill>
                  <a:schemeClr val="tx1"/>
                </a:solidFill>
                <a:effectLst/>
                <a:latin typeface="+mn-lt"/>
                <a:ea typeface="+mn-ea"/>
                <a:cs typeface="+mn-cs"/>
              </a:rPr>
              <a:t> a sad evaluation that is!</a:t>
            </a:r>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men the stages are: (1) You believe in Santa, (2)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and (3) You are Santa</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Seriously</a:t>
            </a:r>
            <a:r>
              <a:rPr lang="en-SG" sz="1200" kern="1200" baseline="0" dirty="0">
                <a:solidFill>
                  <a:schemeClr val="tx1"/>
                </a:solidFill>
                <a:effectLst/>
                <a:latin typeface="+mn-lt"/>
                <a:ea typeface="+mn-ea"/>
                <a:cs typeface="+mn-cs"/>
              </a:rPr>
              <a:t> speaking, though…</a:t>
            </a:r>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Youth includes birth up to about age 30, since by that time most of us get married and are on our own</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Mid-life starts quite early in this depiction at age 30 and goes to age 60</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Nowadays many people live into their 80s and even their 90s, so old age would refer to ages 60-90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happens in stage 1 will certainly influence stages 2 and 3, so youth is crucial.  This raises the important question: What should youth </a:t>
            </a:r>
            <a:r>
              <a:rPr lang="en-US" sz="1200" u="sng" kern="1200" dirty="0">
                <a:solidFill>
                  <a:schemeClr val="tx1"/>
                </a:solidFill>
                <a:effectLst/>
                <a:latin typeface="+mn-lt"/>
                <a:ea typeface="+mn-ea"/>
                <a:cs typeface="+mn-cs"/>
              </a:rPr>
              <a:t>pursue</a:t>
            </a:r>
            <a:r>
              <a:rPr lang="en-US" sz="1200" kern="1200" dirty="0">
                <a:solidFill>
                  <a:schemeClr val="tx1"/>
                </a:solidFill>
                <a:effectLst/>
                <a:latin typeface="+mn-lt"/>
                <a:ea typeface="+mn-ea"/>
                <a:cs typeface="+mn-cs"/>
              </a:rPr>
              <a:t> in life?  How should they live</a:t>
            </a:r>
            <a:r>
              <a:rPr lang="en-SG" sz="1200" kern="1200" dirty="0">
                <a:solidFill>
                  <a:schemeClr val="tx1"/>
                </a:solidFill>
                <a:effectLst/>
                <a:latin typeface="+mn-lt"/>
                <a:ea typeface="+mn-ea"/>
                <a:cs typeface="+mn-cs"/>
              </a:rPr>
              <a:t>&gt;</a:t>
            </a:r>
            <a:endParaRPr lang="en-US" dirty="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specifically shows </a:t>
            </a:r>
            <a:r>
              <a:rPr lang="en-US" sz="1200" i="1" kern="1200" dirty="0">
                <a:solidFill>
                  <a:schemeClr val="tx1"/>
                </a:solidFill>
                <a:effectLst/>
                <a:latin typeface="+mn-lt"/>
                <a:ea typeface="+mn-ea"/>
                <a:cs typeface="+mn-cs"/>
              </a:rPr>
              <a:t>two pursuits every youth should have</a:t>
            </a:r>
            <a:r>
              <a:rPr lang="en-US" sz="1200" kern="1200" dirty="0">
                <a:solidFill>
                  <a:schemeClr val="tx1"/>
                </a:solidFill>
                <a:effectLst/>
                <a:latin typeface="+mn-lt"/>
                <a:ea typeface="+mn-ea"/>
                <a:cs typeface="+mn-cs"/>
              </a:rPr>
              <a:t>.  However, it actually relates to all of us, whether youth or not. Even if you are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youth, you certainly relate to youth and can help them with this passage.  This means that you are closer to aging, which this passage also addresses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Solomon gives us God’s two key priorities for youth in Ecclesiastes 11:7–12:7.  Let’s listen in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Live each day with joy because you’ll account for it and it might be your last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Respect the Lord as a young person because you soon will be elderly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Honor your Creator now</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Sounds dismal,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  Maybe you</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 saying,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you offer anything more positive than this today?  If life is so short then what value is there in listening to Solomon—or you, for that matter?"  Good question.  Actually, I have nothing of value to say today except what God says, and He says in verses 9-12 that his word is…</a:t>
            </a:r>
            <a:r>
              <a:rPr lang="en-SG" dirty="0">
                <a:effectLst/>
              </a:rPr>
              <a:t> </a:t>
            </a:r>
            <a:endParaRPr lang="en-US" dirty="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170</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1"/>
            <a:endParaRPr lang="en-US" sz="1200" b="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Solomon put his wisdom to work by teaching (12:9-10).</a:t>
            </a:r>
            <a:endParaRPr lang="en-SG" sz="12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Solomon was a wise man who taught others knowledge (12:</a:t>
            </a:r>
            <a:r>
              <a:rPr lang="en-US" sz="1200" b="0" u="sng" kern="1200" dirty="0">
                <a:solidFill>
                  <a:schemeClr val="tx1"/>
                </a:solidFill>
                <a:effectLst/>
                <a:latin typeface="+mn-lt"/>
                <a:ea typeface="+mn-ea"/>
                <a:cs typeface="+mn-cs"/>
              </a:rPr>
              <a:t>9a</a:t>
            </a:r>
            <a:r>
              <a:rPr lang="en-US" sz="1200" b="0" kern="1200" dirty="0">
                <a:solidFill>
                  <a:schemeClr val="tx1"/>
                </a:solidFill>
                <a:effectLst/>
                <a:latin typeface="+mn-lt"/>
                <a:ea typeface="+mn-ea"/>
                <a:cs typeface="+mn-cs"/>
              </a:rPr>
              <a:t>).</a:t>
            </a:r>
            <a:endParaRPr lang="en-SG" sz="12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Solomon taught with proverbs (12:</a:t>
            </a:r>
            <a:r>
              <a:rPr lang="en-US" sz="1200" b="0" u="sng" kern="1200" dirty="0">
                <a:solidFill>
                  <a:schemeClr val="tx1"/>
                </a:solidFill>
                <a:effectLst/>
                <a:latin typeface="+mn-lt"/>
                <a:ea typeface="+mn-ea"/>
                <a:cs typeface="+mn-cs"/>
              </a:rPr>
              <a:t>9b-d</a:t>
            </a:r>
            <a:r>
              <a:rPr lang="en-US" sz="1200" b="0" kern="1200" dirty="0">
                <a:solidFill>
                  <a:schemeClr val="tx1"/>
                </a:solidFill>
                <a:effectLst/>
                <a:latin typeface="+mn-lt"/>
                <a:ea typeface="+mn-ea"/>
                <a:cs typeface="+mn-cs"/>
              </a:rPr>
              <a:t>).</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Some proverbs he thought up himself (12:9b).</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Some proverbs he got from others (12:9c).</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Some proverbs he arranged together [in the book of Proverbs?] (12:9d).</a:t>
            </a:r>
            <a:endParaRPr lang="en-SG" sz="12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Solomon taught with the best words (12:</a:t>
            </a:r>
            <a:r>
              <a:rPr lang="en-US" sz="1200" b="0" u="sng" kern="1200" dirty="0">
                <a:solidFill>
                  <a:schemeClr val="tx1"/>
                </a:solidFill>
                <a:effectLst/>
                <a:latin typeface="+mn-lt"/>
                <a:ea typeface="+mn-ea"/>
                <a:cs typeface="+mn-cs"/>
              </a:rPr>
              <a:t>10</a:t>
            </a:r>
            <a:r>
              <a:rPr lang="en-US" sz="1200" b="0" kern="1200" dirty="0">
                <a:solidFill>
                  <a:schemeClr val="tx1"/>
                </a:solidFill>
                <a:effectLst/>
                <a:latin typeface="+mn-lt"/>
                <a:ea typeface="+mn-ea"/>
                <a:cs typeface="+mn-cs"/>
              </a:rPr>
              <a:t>).</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He used words that were aesthetically pleasing (12:10a).</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He wrote with precision to guard the truth (12:10b).</a:t>
            </a:r>
            <a:endParaRPr lang="en-SG" sz="1200" b="0" kern="1200" dirty="0">
              <a:solidFill>
                <a:schemeClr val="tx1"/>
              </a:solidFill>
              <a:effectLst/>
              <a:latin typeface="+mn-lt"/>
              <a:ea typeface="+mn-ea"/>
              <a:cs typeface="+mn-cs"/>
            </a:endParaRP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E065FC1-DE54-F94F-978D-1E53D0A5463F}"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73058" name="Rectangle 1026"/>
          <p:cNvSpPr>
            <a:spLocks noGrp="1" noRot="1" noChangeAspect="1" noChangeArrowheads="1"/>
          </p:cNvSpPr>
          <p:nvPr>
            <p:ph type="sldImg"/>
          </p:nvPr>
        </p:nvSpPr>
        <p:spPr>
          <a:solidFill>
            <a:srgbClr val="FFFFFF"/>
          </a:solidFill>
          <a:ln/>
        </p:spPr>
      </p:sp>
      <p:sp>
        <p:nvSpPr>
          <p:cNvPr id="17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171</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In contrast, man</a:t>
            </a:r>
            <a:r>
              <a:rPr lang="fr-FR" dirty="0">
                <a:ea typeface="ＭＳ Ｐゴシック" charset="0"/>
                <a:cs typeface="ＭＳ Ｐゴシック" charset="0"/>
              </a:rPr>
              <a:t>'</a:t>
            </a:r>
            <a:r>
              <a:rPr lang="en-US" dirty="0">
                <a:ea typeface="ＭＳ Ｐゴシック" charset="0"/>
                <a:cs typeface="ＭＳ Ｐゴシック" charset="0"/>
              </a:rPr>
              <a:t>s books provide no ultimate answers and wear us out (12:12).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Don</a:t>
            </a:r>
            <a:r>
              <a:rPr lang="fr-FR" dirty="0">
                <a:ea typeface="ＭＳ Ｐゴシック" charset="0"/>
                <a:cs typeface="ＭＳ Ｐゴシック" charset="0"/>
              </a:rPr>
              <a:t>'</a:t>
            </a:r>
            <a:r>
              <a:rPr lang="en-US" dirty="0">
                <a:ea typeface="ＭＳ Ｐゴシック" charset="0"/>
                <a:cs typeface="ＭＳ Ｐゴシック" charset="0"/>
              </a:rPr>
              <a:t>t rely on books other than words of the wise (12:12a).</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5D568E-A27C-DF4F-BD21-29AC967ABDEB}"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160770" name="Rectangle 1026"/>
          <p:cNvSpPr>
            <a:spLocks noGrp="1" noRot="1" noChangeAspect="1" noChangeArrowheads="1"/>
          </p:cNvSpPr>
          <p:nvPr>
            <p:ph type="sldImg"/>
          </p:nvPr>
        </p:nvSpPr>
        <p:spPr>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many books still have not answered our most vital questions (12:12b)</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Live in awe of God and do what He says so that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always be doing the right thing</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You</a:t>
            </a:r>
            <a:r>
              <a:rPr lang="fr-FR" dirty="0"/>
              <a:t>'</a:t>
            </a:r>
            <a:r>
              <a:rPr lang="en-US" dirty="0" err="1"/>
              <a:t>ll</a:t>
            </a:r>
            <a:r>
              <a:rPr lang="en-US" dirty="0"/>
              <a:t> succeed when you respect God</a:t>
            </a:r>
            <a:r>
              <a:rPr lang="fr-FR" dirty="0"/>
              <a:t>'</a:t>
            </a:r>
            <a:r>
              <a:rPr lang="en-US" dirty="0"/>
              <a:t>s person (13a).  </a:t>
            </a:r>
          </a:p>
          <a:p>
            <a:r>
              <a:rPr lang="en-US" sz="1200" kern="1200" dirty="0">
                <a:solidFill>
                  <a:schemeClr val="tx1"/>
                </a:solidFill>
                <a:effectLst/>
                <a:latin typeface="+mn-lt"/>
                <a:ea typeface="+mn-ea"/>
                <a:cs typeface="+mn-cs"/>
              </a:rPr>
              <a:t>Fearing Him means living aware of his awesome love for you!</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You</a:t>
            </a:r>
            <a:r>
              <a:rPr lang="fr-FR" dirty="0"/>
              <a:t>'</a:t>
            </a:r>
            <a:r>
              <a:rPr lang="en-US" dirty="0" err="1"/>
              <a:t>ll</a:t>
            </a:r>
            <a:r>
              <a:rPr lang="en-US" dirty="0"/>
              <a:t> also succeed when you follow God</a:t>
            </a:r>
            <a:r>
              <a:rPr lang="fr-FR" dirty="0"/>
              <a:t>'</a:t>
            </a:r>
            <a:r>
              <a:rPr lang="en-US" dirty="0"/>
              <a:t>s standards (13b).  Do what He says!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Realize that he gives us commands to live by because he has your best interest in mind </a:t>
            </a:r>
          </a:p>
          <a:p>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Respecting and obeying God is the main task for which 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be accountable (13c-14).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Respect and obey God as it ensures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do everything else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important (13c</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Since life is</a:t>
            </a:r>
            <a:r>
              <a:rPr lang="en-US" baseline="0">
                <a:latin typeface="Arial"/>
                <a:cs typeface="Arial"/>
              </a:rPr>
              <a:t> brief, make the most of it by living for your Creator—then you will be truly happy!</a:t>
            </a:r>
          </a:p>
          <a:p>
            <a:endParaRPr lang="en-US">
              <a:latin typeface="Arial"/>
              <a:cs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180</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BFB5382-4A2E-964C-880C-2FA0DBA09E5C}"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Even</a:t>
            </a:r>
            <a:r>
              <a:rPr lang="en-US" baseline="0">
                <a:latin typeface="Arial"/>
                <a:cs typeface="Arial"/>
              </a:rPr>
              <a:t> having the greatest d</a:t>
            </a:r>
            <a:r>
              <a:rPr lang="en-US">
                <a:latin typeface="Arial"/>
                <a:cs typeface="Arial"/>
              </a:rPr>
              <a:t>iscernment won't</a:t>
            </a:r>
            <a:r>
              <a:rPr lang="en-US" baseline="0">
                <a:latin typeface="Arial"/>
                <a:cs typeface="Arial"/>
              </a:rPr>
              <a:t> necessarily extend your life.</a:t>
            </a:r>
            <a:endParaRPr lang="en-US">
              <a:latin typeface="Arial"/>
              <a:cs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Young people aren't young for very much of their lives.</a:t>
            </a:r>
          </a:p>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Before I asked</a:t>
            </a:r>
            <a:r>
              <a:rPr lang="en-US" baseline="0" dirty="0"/>
              <a:t> WHY we should fear and obey God.</a:t>
            </a:r>
          </a:p>
          <a:p>
            <a:r>
              <a:rPr lang="en-US" baseline="0" dirty="0"/>
              <a:t>Now I ask HOW we can do it.</a:t>
            </a:r>
          </a:p>
          <a:p>
            <a:r>
              <a:rPr lang="en-US" baseline="0" dirty="0"/>
              <a:t>Well, it comes down to</a:t>
            </a:r>
            <a:r>
              <a:rPr lang="mr-IN" baseline="0" dirty="0"/>
              <a:t>…</a:t>
            </a:r>
            <a:endParaRPr lang="en-US" dirty="0"/>
          </a:p>
          <a:p>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your greatest pursuit in life? What are you intentional about?</a:t>
            </a:r>
          </a:p>
          <a:p>
            <a:r>
              <a:rPr lang="en-US" sz="1200" kern="1200" dirty="0">
                <a:solidFill>
                  <a:schemeClr val="tx1"/>
                </a:solidFill>
                <a:effectLst/>
                <a:latin typeface="+mn-lt"/>
                <a:ea typeface="+mn-ea"/>
                <a:cs typeface="+mn-cs"/>
              </a:rPr>
              <a:t>Each of us is intential. The question</a:t>
            </a:r>
            <a:r>
              <a:rPr lang="en-US" sz="1200" kern="1200" baseline="0" dirty="0">
                <a:solidFill>
                  <a:schemeClr val="tx1"/>
                </a:solidFill>
                <a:effectLst/>
                <a:latin typeface="+mn-lt"/>
                <a:ea typeface="+mn-ea"/>
                <a:cs typeface="+mn-cs"/>
              </a:rPr>
              <a:t> is what we are intentional about.</a:t>
            </a:r>
          </a:p>
          <a:p>
            <a:r>
              <a:rPr lang="en-US" sz="1200" kern="1200" baseline="0" dirty="0">
                <a:solidFill>
                  <a:schemeClr val="tx1"/>
                </a:solidFill>
                <a:effectLst/>
                <a:latin typeface="+mn-lt"/>
                <a:ea typeface="+mn-ea"/>
                <a:cs typeface="+mn-cs"/>
              </a:rPr>
              <a:t>Where do you run? What's your passion?</a:t>
            </a:r>
          </a:p>
          <a:p>
            <a:r>
              <a:rPr lang="en-US" sz="1200" kern="1200" baseline="0" dirty="0">
                <a:solidFill>
                  <a:schemeClr val="tx1"/>
                </a:solidFill>
                <a:effectLst/>
                <a:latin typeface="+mn-lt"/>
                <a:ea typeface="+mn-ea"/>
                <a:cs typeface="+mn-cs"/>
              </a:rPr>
              <a:t>Wisdom? Wine? Work? Women? Wealth?</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need to read other books more than this Book, but may I encourage you to read this Book first?  Make it your daily passion to get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view on life before you get any other! </a:t>
            </a:r>
            <a:endParaRPr lang="en-US" dirty="0"/>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Are you willing to tell God even right now that you</a:t>
            </a:r>
            <a:r>
              <a:rPr lang="fr-FR" sz="1200" kern="1200" dirty="0">
                <a:solidFill>
                  <a:schemeClr val="tx1"/>
                </a:solidFill>
                <a:effectLst/>
                <a:latin typeface="Arial"/>
                <a:ea typeface="+mn-ea"/>
                <a:cs typeface="Arial"/>
              </a:rPr>
              <a:t>'</a:t>
            </a:r>
            <a:r>
              <a:rPr lang="en-US" sz="1200" kern="1200" dirty="0" err="1">
                <a:solidFill>
                  <a:schemeClr val="tx1"/>
                </a:solidFill>
                <a:effectLst/>
                <a:latin typeface="Arial"/>
                <a:ea typeface="+mn-ea"/>
                <a:cs typeface="Arial"/>
              </a:rPr>
              <a:t>ll</a:t>
            </a:r>
            <a:r>
              <a:rPr lang="en-US" sz="1200" kern="1200" dirty="0">
                <a:solidFill>
                  <a:schemeClr val="tx1"/>
                </a:solidFill>
                <a:effectLst/>
                <a:latin typeface="Arial"/>
                <a:ea typeface="+mn-ea"/>
                <a:cs typeface="Arial"/>
              </a:rPr>
              <a:t> read this Book at least 5 minutes daily—for the rest of your life?</a:t>
            </a:r>
            <a:r>
              <a:rPr lang="en-SG" dirty="0">
                <a:effectLst/>
                <a:latin typeface="Arial"/>
                <a:cs typeface="Arial"/>
              </a:rPr>
              <a:t> </a:t>
            </a:r>
          </a:p>
          <a:p>
            <a:endParaRPr lang="en-SG" dirty="0">
              <a:effectLst/>
              <a:latin typeface="Arial"/>
              <a:cs typeface="Arial"/>
            </a:endParaRPr>
          </a:p>
          <a:p>
            <a:r>
              <a:rPr lang="en-SG" dirty="0">
                <a:latin typeface="Arial"/>
                <a:cs typeface="Arial"/>
              </a:rPr>
              <a:t>In 1977 I committed to reading the Bible at least 5 minutes a day—but that</a:t>
            </a:r>
            <a:r>
              <a:rPr lang="fr-FR" dirty="0">
                <a:latin typeface="Arial"/>
                <a:cs typeface="Arial"/>
              </a:rPr>
              <a:t>'</a:t>
            </a:r>
            <a:r>
              <a:rPr lang="en-SG" dirty="0">
                <a:latin typeface="Arial"/>
                <a:cs typeface="Arial"/>
              </a:rPr>
              <a:t>s only 1/12th of an hour and 1/288th of a day!  Not really a big decision…</a:t>
            </a:r>
          </a:p>
          <a:p>
            <a:endParaRPr lang="en-SG" dirty="0">
              <a:latin typeface="Arial"/>
              <a:cs typeface="Arial"/>
            </a:endParaRPr>
          </a:p>
          <a:p>
            <a:r>
              <a:rPr lang="en-SG" dirty="0">
                <a:latin typeface="Arial"/>
                <a:cs typeface="Arial"/>
              </a:rPr>
              <a:t>If you won</a:t>
            </a:r>
            <a:r>
              <a:rPr lang="fr-FR" dirty="0">
                <a:latin typeface="Arial"/>
                <a:cs typeface="Arial"/>
              </a:rPr>
              <a:t>'</a:t>
            </a:r>
            <a:r>
              <a:rPr lang="en-SG" dirty="0">
                <a:latin typeface="Arial"/>
                <a:cs typeface="Arial"/>
              </a:rPr>
              <a:t>t make a commitment even this small, then I can offer little hope that you will be successful in what really counts in life.</a:t>
            </a:r>
          </a:p>
          <a:p>
            <a:endParaRPr lang="en-SG" dirty="0">
              <a:latin typeface="Arial"/>
              <a:cs typeface="Arial"/>
            </a:endParaRPr>
          </a:p>
          <a:p>
            <a:r>
              <a:rPr lang="en-SG" dirty="0">
                <a:latin typeface="Arial"/>
                <a:cs typeface="Arial"/>
              </a:rPr>
              <a:t>But if you will commit to allow His words to change you daily, you will be making one of the best decisions possible.</a:t>
            </a:r>
          </a:p>
          <a:p>
            <a:endParaRPr lang="en-US" dirty="0">
              <a:latin typeface="Arial"/>
              <a:cs typeface="Aria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19</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67FAB44-2DC8-AB44-8050-010644F14A00}"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93538" name="Rectangle 1026"/>
          <p:cNvSpPr>
            <a:spLocks noGrp="1" noRot="1" noChangeAspect="1" noChangeArrowheads="1"/>
          </p:cNvSpPr>
          <p:nvPr>
            <p:ph type="sldImg"/>
          </p:nvPr>
        </p:nvSpPr>
        <p:spPr>
          <a:solidFill>
            <a:srgbClr val="FFFFFF"/>
          </a:solidFill>
          <a:ln/>
        </p:spPr>
      </p:sp>
      <p:sp>
        <p:nvSpPr>
          <p:cNvPr id="193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They say, "All Christians</a:t>
            </a:r>
            <a:r>
              <a:rPr lang="en-US" baseline="0">
                <a:latin typeface="Arial"/>
                <a:cs typeface="Arial"/>
              </a:rPr>
              <a:t> do is go to church, read an outdated dusty Book and say no to anything fun."</a:t>
            </a:r>
          </a:p>
          <a:p>
            <a:r>
              <a:rPr lang="en-US" baseline="0">
                <a:latin typeface="Arial"/>
                <a:cs typeface="Arial"/>
              </a:rPr>
              <a:t>Many people actually feel sorry for you if you are a Christian!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CC17AF-8BBB-7D4C-8983-5A3DB3D1CDE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95586" name="Rectangle 1026"/>
          <p:cNvSpPr>
            <a:spLocks noGrp="1" noRot="1" noChangeAspect="1" noChangeArrowheads="1"/>
          </p:cNvSpPr>
          <p:nvPr>
            <p:ph type="sldImg"/>
          </p:nvPr>
        </p:nvSpPr>
        <p:spPr>
          <a:solidFill>
            <a:srgbClr val="FFFFFF"/>
          </a:solidFill>
          <a:ln/>
        </p:spPr>
      </p:sp>
      <p:sp>
        <p:nvSpPr>
          <p:cNvPr id="195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B7BA6FE-46E9-104A-957B-C7DAAF1464EE}" type="slidenum">
              <a:rPr lang="en-US" sz="1200">
                <a:solidFill>
                  <a:srgbClr val="000000"/>
                </a:solidFill>
              </a:rPr>
              <a:pPr/>
              <a:t>22</a:t>
            </a:fld>
            <a:endParaRPr lang="en-US"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 used to see</a:t>
            </a:r>
            <a:r>
              <a:rPr lang="en-US" baseline="0" dirty="0"/>
              <a:t> </a:t>
            </a:r>
            <a:r>
              <a:rPr lang="en-US" dirty="0"/>
              <a:t>this book</a:t>
            </a:r>
            <a:r>
              <a:rPr lang="en-US" baseline="0" dirty="0"/>
              <a:t> </a:t>
            </a:r>
            <a:r>
              <a:rPr lang="en-US" dirty="0"/>
              <a:t>as if Solomon is under water most of the time, declaring life to be "meaningless."  Why?  He is seeing life only "under the sun" in a horizontal perspective.  It</a:t>
            </a:r>
            <a:r>
              <a:rPr lang="fr-FR" dirty="0"/>
              <a:t>'</a:t>
            </a:r>
            <a:r>
              <a:rPr lang="en-US" dirty="0"/>
              <a:t>s the human view.</a:t>
            </a:r>
          </a:p>
          <a:p>
            <a:r>
              <a:rPr lang="en-US" dirty="0"/>
              <a:t>However, at various points he "comes up for air" only to advise his readers to "enjoy life" (2:24a; 12:13a, etc.) and to "fear God" (2:24b-26).  The conclusion also tells us to "keep his commandments" (12:13b).</a:t>
            </a:r>
          </a:p>
          <a:p>
            <a:r>
              <a:rPr lang="en-US" dirty="0"/>
              <a:t>But is this the right way to look at the book?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EC1ECDD-7897-364B-B64B-4CAD17CC892B}"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97F30F-FEF9-3144-9ABE-E55212EE6D03}"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7531AB0-3ED7-4048-8BAF-75F7C9F5FE6E}"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AC4B386-C3DE-AF47-A5D9-67E04BBB5B05}"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F613EE-0934-CC40-9D2C-A208EA83338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B2EC225-6370-C741-A56A-29F4BEB24A6B}"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218114" name="Rectangle 1026"/>
          <p:cNvSpPr>
            <a:spLocks noGrp="1" noRot="1" noChangeAspect="1" noChangeArrowheads="1"/>
          </p:cNvSpPr>
          <p:nvPr>
            <p:ph type="sldImg"/>
          </p:nvPr>
        </p:nvSpPr>
        <p:spPr>
          <a:solidFill>
            <a:srgbClr val="FFFFFF"/>
          </a:solidFill>
          <a:ln/>
        </p:spPr>
      </p:sp>
      <p:sp>
        <p:nvSpPr>
          <p:cNvPr id="218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223637-E0D0-E444-8C6F-821FE2FBA71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220162" name="Rectangle 1026"/>
          <p:cNvSpPr>
            <a:spLocks noGrp="1" noRot="1" noChangeAspect="1" noChangeArrowheads="1"/>
          </p:cNvSpPr>
          <p:nvPr>
            <p:ph type="sldImg"/>
          </p:nvPr>
        </p:nvSpPr>
        <p:spPr>
          <a:solidFill>
            <a:srgbClr val="FFFFFF"/>
          </a:solidFill>
          <a:ln/>
        </p:spPr>
      </p:sp>
      <p:sp>
        <p:nvSpPr>
          <p:cNvPr id="220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0E10D8D-BD98-B648-B360-FEB93599A6A4}"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222210" name="Rectangle 1026"/>
          <p:cNvSpPr>
            <a:spLocks noGrp="1" noRot="1" noChangeAspect="1" noChangeArrowheads="1"/>
          </p:cNvSpPr>
          <p:nvPr>
            <p:ph type="sldImg"/>
          </p:nvPr>
        </p:nvSpPr>
        <p:spPr>
          <a:solidFill>
            <a:srgbClr val="FFFFFF"/>
          </a:solidFill>
          <a:ln/>
        </p:spPr>
      </p:sp>
      <p:sp>
        <p:nvSpPr>
          <p:cNvPr id="222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One writer notes, "Is the Christian life supposed to be boring? Not when it is lived correctly. Jesus said, "I have come that they may have life, and have it to the full" (</a:t>
            </a:r>
            <a:r>
              <a:rPr lang="en-US">
                <a:latin typeface="Arial"/>
                <a:cs typeface="Arial"/>
                <a:hlinkClick r:id="rId3"/>
              </a:rPr>
              <a:t>John 10:10 NIV</a:t>
            </a:r>
            <a:r>
              <a:rPr lang="en-US">
                <a:latin typeface="Arial"/>
                <a:cs typeface="Arial"/>
              </a:rPr>
              <a:t>). There are pitfalls, and things are not always rosy. Spiritual attack is a very real thing; Christians experience depression and sorrow and misery, just like other people. But when a Christian is living in truth, and seeking the Kingdom of God and the salvation of souls, boring is the very last thing his or her life will be"</a:t>
            </a:r>
            <a:r>
              <a:rPr lang="en-US" baseline="0">
                <a:latin typeface="Arial"/>
                <a:cs typeface="Arial"/>
              </a:rPr>
              <a:t> (https://www.compellingtruth.org/Christian-boring.html).</a:t>
            </a:r>
            <a:endParaRPr lang="en-US">
              <a:latin typeface="Arial"/>
              <a:cs typeface="Arial"/>
            </a:endParaRPr>
          </a:p>
          <a:p>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D98481F-17F8-D94A-A53B-EEA48E716E8E}"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224258" name="Rectangle 1026"/>
          <p:cNvSpPr>
            <a:spLocks noGrp="1" noRot="1" noChangeAspect="1" noChangeArrowheads="1"/>
          </p:cNvSpPr>
          <p:nvPr>
            <p:ph type="sldImg"/>
          </p:nvPr>
        </p:nvSpPr>
        <p:spPr>
          <a:solidFill>
            <a:srgbClr val="FFFFFF"/>
          </a:solidFill>
          <a:ln/>
        </p:spPr>
      </p:sp>
      <p:sp>
        <p:nvSpPr>
          <p:cNvPr id="224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4C972D-A123-6748-921C-6C016715E665}"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226306" name="Rectangle 1026"/>
          <p:cNvSpPr>
            <a:spLocks noGrp="1" noRot="1" noChangeAspect="1" noChangeArrowheads="1"/>
          </p:cNvSpPr>
          <p:nvPr>
            <p:ph type="sldImg"/>
          </p:nvPr>
        </p:nvSpPr>
        <p:spPr>
          <a:solidFill>
            <a:srgbClr val="FFFFFF"/>
          </a:solidFill>
          <a:ln/>
        </p:spPr>
      </p:sp>
      <p:sp>
        <p:nvSpPr>
          <p:cNvPr id="2263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7EEDB71-9A19-7B4D-BB01-25410C6265CD}"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228354" name="Rectangle 1026"/>
          <p:cNvSpPr>
            <a:spLocks noGrp="1" noRot="1" noChangeAspect="1" noChangeArrowheads="1"/>
          </p:cNvSpPr>
          <p:nvPr>
            <p:ph type="sldImg"/>
          </p:nvPr>
        </p:nvSpPr>
        <p:spPr>
          <a:solidFill>
            <a:srgbClr val="FFFFFF"/>
          </a:solidFill>
          <a:ln/>
        </p:spPr>
      </p:sp>
      <p:sp>
        <p:nvSpPr>
          <p:cNvPr id="2283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75311BD-F0AD-DE4F-836F-8F77065FEA2C}"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230402" name="Rectangle 1026"/>
          <p:cNvSpPr>
            <a:spLocks noGrp="1" noRot="1" noChangeAspect="1" noChangeArrowheads="1"/>
          </p:cNvSpPr>
          <p:nvPr>
            <p:ph type="sldImg"/>
          </p:nvPr>
        </p:nvSpPr>
        <p:spPr>
          <a:solidFill>
            <a:srgbClr val="FFFFFF"/>
          </a:solidFill>
          <a:ln/>
        </p:spPr>
      </p:sp>
      <p:sp>
        <p:nvSpPr>
          <p:cNvPr id="230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3F718D1-310F-1248-9D0F-3D5551B49F13}"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232450" name="Rectangle 1026"/>
          <p:cNvSpPr>
            <a:spLocks noGrp="1" noRot="1" noChangeAspect="1" noChangeArrowheads="1"/>
          </p:cNvSpPr>
          <p:nvPr>
            <p:ph type="sldImg"/>
          </p:nvPr>
        </p:nvSpPr>
        <p:spPr>
          <a:solidFill>
            <a:srgbClr val="FFFFFF"/>
          </a:solidFill>
          <a:ln/>
        </p:spPr>
      </p:sp>
      <p:sp>
        <p:nvSpPr>
          <p:cNvPr id="232451"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6923109-EB8C-5C47-AF88-2BF974003695}"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6F68A30-3292-F04D-97A2-AA86EF02B567}"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B1ACC51-0CF7-ED4C-91D7-FA055FA733DE}"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BA2EDF-12AA-BC4E-8685-77D12B574E60}"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246786" name="Rectangle 1026"/>
          <p:cNvSpPr>
            <a:spLocks noGrp="1" noRot="1" noChangeAspect="1" noChangeArrowheads="1"/>
          </p:cNvSpPr>
          <p:nvPr>
            <p:ph type="sldImg"/>
          </p:nvPr>
        </p:nvSpPr>
        <p:spPr>
          <a:solidFill>
            <a:srgbClr val="FFFFFF"/>
          </a:solidFill>
          <a:ln/>
        </p:spPr>
      </p:sp>
      <p:sp>
        <p:nvSpPr>
          <p:cNvPr id="246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76005A2-20DD-FB44-A521-5654CFAE1670}"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Can someone both love life and love God?</a:t>
            </a:r>
          </a:p>
          <a:p>
            <a:r>
              <a:rPr lang="en-US">
                <a:latin typeface="Arial"/>
                <a:cs typeface="Arial"/>
              </a:rPr>
              <a:t>Do</a:t>
            </a:r>
            <a:r>
              <a:rPr lang="en-US" baseline="0">
                <a:latin typeface="Arial"/>
                <a:cs typeface="Arial"/>
              </a:rPr>
              <a:t> we have to choose between fun and obedience?</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42</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extLst>
      <p:ext uri="{BB962C8B-B14F-4D97-AF65-F5344CB8AC3E}">
        <p14:creationId xmlns:p14="http://schemas.microsoft.com/office/powerpoint/2010/main" val="624337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A817056-0981-0742-BF82-188C237B26DB}"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253954" name="Rectangle 1026"/>
          <p:cNvSpPr>
            <a:spLocks noGrp="1" noRot="1" noChangeAspect="1" noChangeArrowheads="1"/>
          </p:cNvSpPr>
          <p:nvPr>
            <p:ph type="sldImg"/>
          </p:nvPr>
        </p:nvSpPr>
        <p:spPr>
          <a:solidFill>
            <a:srgbClr val="FFFFFF"/>
          </a:solidFill>
          <a:ln/>
        </p:spPr>
      </p:sp>
      <p:sp>
        <p:nvSpPr>
          <p:cNvPr id="253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C55F2FD-281A-1042-987C-91095AC7BA7C}"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256002" name="Rectangle 1026"/>
          <p:cNvSpPr>
            <a:spLocks noGrp="1" noRot="1" noChangeAspect="1" noChangeArrowheads="1"/>
          </p:cNvSpPr>
          <p:nvPr>
            <p:ph type="sldImg"/>
          </p:nvPr>
        </p:nvSpPr>
        <p:spPr>
          <a:solidFill>
            <a:srgbClr val="FFFFFF"/>
          </a:solidFill>
          <a:ln/>
        </p:spPr>
      </p:sp>
      <p:sp>
        <p:nvSpPr>
          <p:cNvPr id="256003"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Howard Hughes, Jr. (December 24, 1905 – April 5, 1976) was an American businessman, investor, aviator, aerospace engineer, film maker and philanthropist. He was one of the wealthiest people in the world.</a:t>
            </a:r>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9173225-7A7D-4442-B831-F51294BEDC75}"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258050" name="Rectangle 1026"/>
          <p:cNvSpPr>
            <a:spLocks noGrp="1" noRot="1" noChangeAspect="1" noChangeArrowheads="1"/>
          </p:cNvSpPr>
          <p:nvPr>
            <p:ph type="sldImg"/>
          </p:nvPr>
        </p:nvSpPr>
        <p:spPr>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He is best known for his interest in aviation, having founded Hughes Aircraft.  This company sought to help the WWII effort by making the largest plane in history designed to transport 700 troops across the Atlantic. </a:t>
            </a:r>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B145D1-D4D7-1745-AEA2-944FC04E5095}"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264194" name="Rectangle 1026"/>
          <p:cNvSpPr>
            <a:spLocks noGrp="1" noRot="1" noChangeAspect="1" noChangeArrowheads="1"/>
          </p:cNvSpPr>
          <p:nvPr>
            <p:ph type="sldImg"/>
          </p:nvPr>
        </p:nvSpPr>
        <p:spPr>
          <a:solidFill>
            <a:srgbClr val="FFFFFF"/>
          </a:solidFill>
          <a:ln/>
        </p:spPr>
      </p:sp>
      <p:sp>
        <p:nvSpPr>
          <p:cNvPr id="264195"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"Hughes dated many famous women, including Billie Dove, Bette Davis, Ava Gardner, Olivia de Havilland, Katharine Hepburn, Ginger Rogers and Gene Tierney. He also proposed to Joan Fontaine several times" (</a:t>
            </a:r>
            <a:r>
              <a:rPr lang="en-US" dirty="0" err="1">
                <a:cs typeface="ＭＳ Ｐゴシック" charset="0"/>
              </a:rPr>
              <a:t>wikipedia</a:t>
            </a:r>
            <a:r>
              <a:rPr lang="en-US" dirty="0">
                <a:cs typeface="ＭＳ Ｐゴシック" charset="0"/>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1B20D2-259A-0D41-A897-311355FAC76A}"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268290" name="Rectangle 1026"/>
          <p:cNvSpPr>
            <a:spLocks noGrp="1" noRot="1" noChangeAspect="1" noChangeArrowheads="1"/>
          </p:cNvSpPr>
          <p:nvPr>
            <p:ph type="sldImg"/>
          </p:nvPr>
        </p:nvSpPr>
        <p:spPr>
          <a:solidFill>
            <a:srgbClr val="FFFFFF"/>
          </a:solidFill>
          <a:ln/>
        </p:spPr>
      </p:sp>
      <p:sp>
        <p:nvSpPr>
          <p:cNvPr id="268291"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His obsessive compulsive behavior especially plagued Hughes in his later years.  "On November 24, 1966 (Thanksgiving Day), Hughes arrived in Las Vegas by railroad car and moved into the Desert Inn. Because he refused to leave the hotel, and to avoid further conflicts with the owners, Hughes bought the Desert Inn in early 1967" (Wikipedia).  </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C63D9D8-57C6-8F4B-ABB5-4F61D9D7036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He spent most of his days living alone naked in his penthouse watching movies.  He watched one movie 150 times!* "His reclusive activities (and possibly his drug use) made him practically unrecognizable; his hair, beard, fingernails, and toenails were long (possibly caused by [a disease] making him averse to touch), his tall 6 </a:t>
            </a:r>
            <a:r>
              <a:rPr lang="en-US" dirty="0" err="1"/>
              <a:t>ft</a:t>
            </a:r>
            <a:r>
              <a:rPr lang="en-US" dirty="0"/>
              <a:t> 4 in (193 cm) frame… weighed barely 90 pounds (41 kg)" (Wikipedia) and he had a fixation with Kleenex boxes that he kept everywhere to keep from collecting germs.</a:t>
            </a:r>
          </a:p>
          <a:p>
            <a:endParaRPr lang="en-US" dirty="0">
              <a:cs typeface="ＭＳ Ｐゴシック" charset="0"/>
            </a:endParaRPr>
          </a:p>
          <a:p>
            <a:r>
              <a:rPr lang="en-US" dirty="0"/>
              <a:t>* He became obsessed with the 1968 film </a:t>
            </a:r>
            <a:r>
              <a:rPr lang="en-US" i="1" dirty="0"/>
              <a:t>Ice Station Zebra</a:t>
            </a:r>
            <a:r>
              <a:rPr lang="en-US" dirty="0"/>
              <a:t> and had it running on a continuous loop in his home. According to his aides, he watched it 150 times (Wikipedia)</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496B9C6-6BC3-2745-BB54-316A36C5A8CA}"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r>
              <a:rPr lang="en-US">
                <a:latin typeface="Arial"/>
                <a:cs typeface="Arial"/>
              </a:rPr>
              <a:t>It is helpful to hear from someone who has “done it all”–especially when God inspires his words!</a:t>
            </a:r>
          </a:p>
          <a:p>
            <a:endParaRPr lang="en-US">
              <a:latin typeface="Arial"/>
              <a:cs typeface="Arial"/>
            </a:endParaRPr>
          </a:p>
          <a:p>
            <a:r>
              <a:rPr lang="en-US">
                <a:latin typeface="Arial"/>
                <a:cs typeface="Arial"/>
              </a:rPr>
              <a:t>__________</a:t>
            </a:r>
          </a:p>
          <a:p>
            <a:endParaRPr lang="en-US">
              <a:latin typeface="Arial"/>
              <a:cs typeface="Arial"/>
            </a:endParaRPr>
          </a:p>
          <a:p>
            <a:r>
              <a:rPr lang="en-US">
                <a:latin typeface="Arial"/>
                <a:cs typeface="Arial"/>
              </a:rPr>
              <a:t>http://churchsermonseriesideas.com/?s=ecclesiastes image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CBF7EA-B8F8-CE49-8A7E-18E17309615C}"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272386" name="Rectangle 1026"/>
          <p:cNvSpPr>
            <a:spLocks noGrp="1" noRot="1" noChangeAspect="1" noChangeArrowheads="1"/>
          </p:cNvSpPr>
          <p:nvPr>
            <p:ph type="sldImg"/>
          </p:nvPr>
        </p:nvSpPr>
        <p:spPr>
          <a:solidFill>
            <a:srgbClr val="FFFFFF"/>
          </a:solidFill>
          <a:ln/>
        </p:spPr>
      </p:sp>
      <p:sp>
        <p:nvSpPr>
          <p:cNvPr id="272387"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"The FBI had to resort to fingerprints to identify the body… X-rays revealed five broken-off hypodermic needles in the flesh of his arms" (Wikipedia).</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FD9687-2869-2C4D-A608-A3859DA1E2AB}"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276482" name="Rectangle 1026"/>
          <p:cNvSpPr>
            <a:spLocks noGrp="1" noRot="1" noChangeAspect="1" noChangeArrowheads="1"/>
          </p:cNvSpPr>
          <p:nvPr>
            <p:ph type="sldImg"/>
          </p:nvPr>
        </p:nvSpPr>
        <p:spPr>
          <a:solidFill>
            <a:srgbClr val="FFFFFF"/>
          </a:solidFill>
          <a:ln/>
        </p:spPr>
      </p:sp>
      <p:sp>
        <p:nvSpPr>
          <p:cNvPr id="276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E91C23-DBC6-3048-9267-0D8C07DFBDFE}"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278530" name="Rectangle 1026"/>
          <p:cNvSpPr>
            <a:spLocks noGrp="1" noRot="1" noChangeAspect="1" noChangeArrowheads="1"/>
          </p:cNvSpPr>
          <p:nvPr>
            <p:ph type="sldImg"/>
          </p:nvPr>
        </p:nvSpPr>
        <p:spPr>
          <a:solidFill>
            <a:srgbClr val="FFFFFF"/>
          </a:solidFill>
          <a:ln/>
        </p:spPr>
      </p:sp>
      <p:sp>
        <p:nvSpPr>
          <p:cNvPr id="278531"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BF532E2-240A-134D-AD5F-6C93ED3D85FC}"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280578" name="Rectangle 1026"/>
          <p:cNvSpPr>
            <a:spLocks noGrp="1" noRot="1" noChangeAspect="1" noChangeArrowheads="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757DC7-B54B-E54F-A606-223902678077}"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284674" name="Rectangle 1026"/>
          <p:cNvSpPr>
            <a:spLocks noGrp="1" noRot="1" noChangeAspect="1" noChangeArrowheads="1"/>
          </p:cNvSpPr>
          <p:nvPr>
            <p:ph type="sldImg"/>
          </p:nvPr>
        </p:nvSpPr>
        <p:spPr>
          <a:solidFill>
            <a:srgbClr val="FFFFFF"/>
          </a:solidFill>
          <a:ln/>
        </p:spPr>
      </p:sp>
      <p:sp>
        <p:nvSpPr>
          <p:cNvPr id="284675"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A2A38E6-0601-A745-AFAB-938661A66D48}" type="slidenum">
              <a:rPr lang="en-US" sz="1200">
                <a:solidFill>
                  <a:srgbClr val="000000"/>
                </a:solidFill>
              </a:rPr>
              <a:pPr/>
              <a:t>56</a:t>
            </a:fld>
            <a:endParaRPr lang="en-US" sz="1200">
              <a:solidFill>
                <a:srgbClr val="000000"/>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6E6047E-E50A-CD46-A5BF-16547F65CD50}"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290818" name="Rectangle 1026"/>
          <p:cNvSpPr>
            <a:spLocks noGrp="1" noRot="1" noChangeAspect="1" noChangeArrowheads="1"/>
          </p:cNvSpPr>
          <p:nvPr>
            <p:ph type="sldImg"/>
          </p:nvPr>
        </p:nvSpPr>
        <p:spPr>
          <a:solidFill>
            <a:srgbClr val="FFFFFF"/>
          </a:solidFill>
          <a:ln/>
        </p:spPr>
      </p:sp>
      <p:sp>
        <p:nvSpPr>
          <p:cNvPr id="290819" name="Rectangle 1027"/>
          <p:cNvSpPr>
            <a:spLocks noGrp="1" noChangeArrowheads="1"/>
          </p:cNvSpPr>
          <p:nvPr>
            <p:ph type="body" idx="1"/>
          </p:nvPr>
        </p:nvSpPr>
        <p:spPr>
          <a:solidFill>
            <a:srgbClr val="FFFFFF"/>
          </a:solidFill>
          <a:ln>
            <a:solidFill>
              <a:srgbClr val="000000"/>
            </a:solidFill>
          </a:ln>
        </p:spPr>
        <p:txBody>
          <a:bodyPr/>
          <a:lstStyle/>
          <a:p>
            <a:endParaRPr lang="en-US" b="0" dirty="0">
              <a:latin typeface="Arial"/>
              <a:cs typeface="Arial"/>
            </a:endParaRPr>
          </a:p>
          <a:p>
            <a:r>
              <a:rPr lang="en-US" b="0" dirty="0">
                <a:latin typeface="Arial"/>
                <a:cs typeface="Arial"/>
              </a:rPr>
              <a:t>1:16—I said to myself, "Look, I am wiser than any of the kings who ruled in Jerusalem before me. I have greater wisdom and knowledge than any of them."  </a:t>
            </a:r>
            <a:r>
              <a:rPr lang="en-US" b="0" baseline="30000" dirty="0">
                <a:latin typeface="Arial"/>
                <a:cs typeface="Arial"/>
              </a:rPr>
              <a:t>17</a:t>
            </a:r>
            <a:r>
              <a:rPr lang="en-US" b="0" dirty="0">
                <a:latin typeface="Arial"/>
                <a:cs typeface="Arial"/>
              </a:rPr>
              <a:t> So I set out to learn everything from wisdom to madness and folly. But I learned firsthand that pursuing all this is like chasing the wind. </a:t>
            </a:r>
          </a:p>
          <a:p>
            <a:endParaRPr lang="en-US" b="0" dirty="0">
              <a:latin typeface="Arial"/>
              <a:cs typeface="Arial"/>
            </a:endParaRPr>
          </a:p>
          <a:p>
            <a:r>
              <a:rPr lang="en-US" b="0" dirty="0">
                <a:latin typeface="Arial"/>
                <a:cs typeface="Arial"/>
              </a:rPr>
              <a:t>Eccl. 1:18    	 The greater my wisdom, the greater my grief. </a:t>
            </a:r>
          </a:p>
          <a:p>
            <a:r>
              <a:rPr lang="en-US" b="0" dirty="0">
                <a:latin typeface="Arial"/>
                <a:cs typeface="Arial"/>
              </a:rPr>
              <a:t>		 To increase knowledge only increases sorrow.</a:t>
            </a:r>
          </a:p>
          <a:p>
            <a:endParaRPr lang="en-US" b="0" dirty="0">
              <a:latin typeface="Arial"/>
              <a:cs typeface="Arial"/>
            </a:endParaRPr>
          </a:p>
          <a:p>
            <a:r>
              <a:rPr lang="en-US" b="0" dirty="0">
                <a:latin typeface="Arial"/>
                <a:cs typeface="Arial"/>
              </a:rPr>
              <a:t>Solomon's wisdom was unsurpassed by anyone of his time and perhaps by anyone in history (1:16; cf. 1 Kings 4:29-34).</a:t>
            </a:r>
          </a:p>
          <a:p>
            <a:r>
              <a:rPr lang="en-US" b="0" dirty="0">
                <a:latin typeface="Arial"/>
                <a:cs typeface="Arial"/>
              </a:rPr>
              <a:t>His pursuit of wisdom (human intellect), madness (foolish ideas) and folly (pleasures) resulted in frustration (1:17).</a:t>
            </a:r>
          </a:p>
          <a:p>
            <a:r>
              <a:rPr lang="en-US" b="0" dirty="0">
                <a:latin typeface="Arial"/>
                <a:cs typeface="Arial"/>
              </a:rPr>
              <a:t>Even when he achieved wisdom it was accompanied with mental grief and emotional pain (1:18).</a:t>
            </a:r>
          </a:p>
          <a:p>
            <a:endParaRPr lang="en-US" b="0" dirty="0">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3B30DC1-BB15-0344-9FBE-D918398EB2DC}"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Solomon tried pleasure in humor (2:2).</a:t>
            </a:r>
          </a:p>
          <a:p>
            <a:r>
              <a:rPr lang="en-US">
                <a:latin typeface="Arial"/>
                <a:cs typeface="Arial"/>
              </a:rPr>
              <a:t>Solomon tried pleasure in wine (2:3a).</a:t>
            </a:r>
          </a:p>
          <a:p>
            <a:r>
              <a:rPr lang="en-US">
                <a:latin typeface="Arial"/>
                <a:cs typeface="Arial"/>
              </a:rPr>
              <a:t>Solomon tried pleasure in foolishness (2:3b).</a:t>
            </a:r>
          </a:p>
          <a:p>
            <a:endParaRPr lang="en-US">
              <a:latin typeface="Arial"/>
              <a:cs typeface="Arial"/>
            </a:endParaRPr>
          </a:p>
          <a:p>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BCE711-2B43-A44D-9740-5F50025E7C5A}"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Solomon built homes for himself (2:4a; cf. 1 Kings 7:1-12).</a:t>
            </a:r>
          </a:p>
          <a:p>
            <a:r>
              <a:rPr lang="en-US">
                <a:latin typeface="Arial"/>
                <a:cs typeface="Arial"/>
              </a:rPr>
              <a:t>Solomon planted vineyards for himself (2:4b; cf. Song 8:10, 11).</a:t>
            </a:r>
          </a:p>
          <a:p>
            <a:r>
              <a:rPr lang="en-US">
                <a:latin typeface="Arial"/>
                <a:cs typeface="Arial"/>
              </a:rPr>
              <a:t>Solomon made gardens and parks for himself (2:5a).</a:t>
            </a:r>
          </a:p>
          <a:p>
            <a:r>
              <a:rPr lang="en-US">
                <a:latin typeface="Arial"/>
                <a:cs typeface="Arial"/>
              </a:rPr>
              <a:t>Solomon had food production for himself (2:5b).</a:t>
            </a:r>
          </a:p>
          <a:p>
            <a:r>
              <a:rPr lang="en-US">
                <a:latin typeface="Arial"/>
                <a:cs typeface="Arial"/>
              </a:rPr>
              <a:t>Solomon built irrigation ponds for himself (2:6; cf. Neh. 2:14; 3:15,16).</a:t>
            </a:r>
          </a:p>
          <a:p>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71E6E96-F297-414E-B086-2B91919A5C0B}"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345090" name="Rectangle 1026"/>
          <p:cNvSpPr>
            <a:spLocks noGrp="1" noRot="1" noChangeAspect="1" noChangeArrowheads="1"/>
          </p:cNvSpPr>
          <p:nvPr>
            <p:ph type="sldImg"/>
          </p:nvPr>
        </p:nvSpPr>
        <p:spPr>
          <a:solidFill>
            <a:srgbClr val="FFFFFF"/>
          </a:solidFill>
          <a:ln/>
        </p:spPr>
      </p:sp>
      <p:sp>
        <p:nvSpPr>
          <p:cNvPr id="345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Solomon had numerous servants/slaves (2:7a).</a:t>
            </a:r>
          </a:p>
          <a:p>
            <a:r>
              <a:rPr lang="en-US">
                <a:latin typeface="Arial"/>
                <a:cs typeface="Arial"/>
              </a:rPr>
              <a:t>Solomon possessed more flocks and herds than anyone in Israel's history (2:7b).</a:t>
            </a:r>
          </a:p>
          <a:p>
            <a:r>
              <a:rPr lang="en-US">
                <a:latin typeface="Arial"/>
                <a:cs typeface="Arial"/>
              </a:rPr>
              <a:t>Solomon had incalculable money for any material desire (2:8a; 1 Kings 10:14, 15, 27).</a:t>
            </a:r>
          </a:p>
          <a:p>
            <a:r>
              <a:rPr lang="en-US">
                <a:latin typeface="Arial"/>
                <a:cs typeface="Arial"/>
              </a:rPr>
              <a:t>Solomon had musicians for his aesthetic desires (2:8b).</a:t>
            </a:r>
          </a:p>
          <a:p>
            <a:r>
              <a:rPr lang="en-US">
                <a:latin typeface="Arial"/>
                <a:cs typeface="Arial"/>
              </a:rPr>
              <a:t>Solomon had a harem for his sexual desires (2:8c; cf. 1 Kings 11:1-8).</a:t>
            </a:r>
          </a:p>
          <a:p>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0DC1A38-973A-2242-BDF3-52566F372789}" type="slidenum">
              <a:rPr lang="en-US" sz="1200">
                <a:solidFill>
                  <a:prstClr val="black"/>
                </a:solidFill>
              </a:rPr>
              <a:pPr/>
              <a:t>6</a:t>
            </a:fld>
            <a:endParaRPr lang="en-US" sz="1200">
              <a:solidFill>
                <a:prstClr val="black"/>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Of course, I am talking about King Solomon.</a:t>
            </a:r>
          </a:p>
          <a:p>
            <a:r>
              <a:rPr lang="en-US">
                <a:latin typeface="Arial"/>
                <a:cs typeface="Arial"/>
              </a:rPr>
              <a:t>Most see Solomon as having written Song of Songs first in his young life and then Proverbs in mid-life.</a:t>
            </a:r>
          </a:p>
          <a:p>
            <a:r>
              <a:rPr lang="en-US">
                <a:latin typeface="Arial"/>
                <a:cs typeface="Arial"/>
              </a:rPr>
              <a:t>Now, as an old man who has “seen it all,” he muses on the meaning of life in Ecclesiastes.</a:t>
            </a:r>
          </a:p>
          <a:p>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4AD8FC3-69FC-E849-A0A6-C4FC7BE8FF7D}"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370690" name="Rectangle 1026"/>
          <p:cNvSpPr>
            <a:spLocks noGrp="1" noRot="1" noChangeAspect="1" noChangeArrowheads="1"/>
          </p:cNvSpPr>
          <p:nvPr>
            <p:ph type="sldImg"/>
          </p:nvPr>
        </p:nvSpPr>
        <p:spPr>
          <a:solidFill>
            <a:srgbClr val="FFFFFF"/>
          </a:solidFill>
          <a:ln/>
        </p:spPr>
      </p:sp>
      <p:sp>
        <p:nvSpPr>
          <p:cNvPr id="37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779C699-1415-6940-8A0F-B8FFFC961A2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372738" name="Rectangle 1026"/>
          <p:cNvSpPr>
            <a:spLocks noGrp="1" noRot="1" noChangeAspect="1" noChangeArrowheads="1"/>
          </p:cNvSpPr>
          <p:nvPr>
            <p:ph type="sldImg"/>
          </p:nvPr>
        </p:nvSpPr>
        <p:spPr>
          <a:solidFill>
            <a:srgbClr val="FFFFFF"/>
          </a:solidFill>
          <a:ln/>
        </p:spPr>
      </p:sp>
      <p:sp>
        <p:nvSpPr>
          <p:cNvPr id="37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Solomon's conclusion is that all the preceding pursuits brought no ultimate satisfaction or lasting value (2:10-11).</a:t>
            </a:r>
            <a:r>
              <a:rPr lang="en-SG">
                <a:effectLst/>
                <a:latin typeface="Arial"/>
                <a:cs typeface="Arial"/>
              </a:rPr>
              <a:t> </a:t>
            </a:r>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2D31644-B175-BA4A-A934-A1722B95C48B}"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374786" name="Rectangle 1026"/>
          <p:cNvSpPr>
            <a:spLocks noGrp="1" noRot="1" noChangeAspect="1" noChangeArrowheads="1"/>
          </p:cNvSpPr>
          <p:nvPr>
            <p:ph type="sldImg"/>
          </p:nvPr>
        </p:nvSpPr>
        <p:spPr>
          <a:solidFill>
            <a:srgbClr val="FFFFFF"/>
          </a:solidFill>
          <a:ln/>
        </p:spPr>
      </p:sp>
      <p:sp>
        <p:nvSpPr>
          <p:cNvPr id="374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D8296C2-7A21-DA46-AC0F-8C4665CAC596}" type="slidenum">
              <a:rPr lang="en-US" sz="1200">
                <a:solidFill>
                  <a:srgbClr val="000000"/>
                </a:solidFill>
              </a:rPr>
              <a:pPr/>
              <a:t>64</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CB3FE56-C97E-E643-8C0B-859D822B24DD}"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392194" name="Rectangle 1026"/>
          <p:cNvSpPr>
            <a:spLocks noGrp="1" noRot="1" noChangeAspect="1" noChangeArrowheads="1"/>
          </p:cNvSpPr>
          <p:nvPr>
            <p:ph type="sldImg"/>
          </p:nvPr>
        </p:nvSpPr>
        <p:spPr>
          <a:solidFill>
            <a:srgbClr val="FFFFFF"/>
          </a:solidFill>
          <a:ln/>
        </p:spPr>
      </p:sp>
      <p:sp>
        <p:nvSpPr>
          <p:cNvPr id="392195"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We might say, "Well, if I just had more free time…"</a:t>
            </a:r>
            <a:endParaRPr lang="en-US" altLang="ja-JP" dirty="0">
              <a:latin typeface="Arial"/>
              <a:cs typeface="Arial"/>
            </a:endParaRPr>
          </a:p>
          <a:p>
            <a:r>
              <a:rPr lang="en-US" dirty="0">
                <a:latin typeface="Arial"/>
                <a:cs typeface="Arial"/>
              </a:rPr>
              <a:t>You may be thinking, "A little more money might really help in the satisfaction department!"</a:t>
            </a:r>
            <a:endParaRPr lang="en-US" altLang="ja-JP" dirty="0">
              <a:latin typeface="Arial"/>
              <a:cs typeface="Arial"/>
            </a:endParaRPr>
          </a:p>
          <a:p>
            <a:r>
              <a:rPr lang="en-US" dirty="0">
                <a:latin typeface="Arial"/>
                <a:cs typeface="Arial"/>
              </a:rPr>
              <a:t>Or, "Wow, if only so-and-so changed, I’d be happy!"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CB3FE56-C97E-E643-8C0B-859D822B24DD}"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392194" name="Rectangle 1026"/>
          <p:cNvSpPr>
            <a:spLocks noGrp="1" noRot="1" noChangeAspect="1" noChangeArrowheads="1"/>
          </p:cNvSpPr>
          <p:nvPr>
            <p:ph type="sldImg"/>
          </p:nvPr>
        </p:nvSpPr>
        <p:spPr>
          <a:solidFill>
            <a:srgbClr val="FFFFFF"/>
          </a:solidFill>
          <a:ln/>
        </p:spPr>
      </p:sp>
      <p:sp>
        <p:nvSpPr>
          <p:cNvPr id="392195"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Our to-do list at work never ends, so relax in God's plan. Trust his</a:t>
            </a:r>
            <a:r>
              <a:rPr lang="en-US" baseline="0" dirty="0">
                <a:latin typeface="Arial"/>
                <a:cs typeface="Arial"/>
              </a:rPr>
              <a:t> open doors and live with a sense of his blessing.</a:t>
            </a:r>
            <a:endParaRPr lang="en-US" dirty="0">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D866A0-A029-C641-A094-E1B97DDD781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78850" name="Rectangle 1026"/>
          <p:cNvSpPr>
            <a:spLocks noGrp="1" noRot="1" noChangeAspect="1" noChangeArrowheads="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r>
              <a:rPr lang="en-US">
                <a:latin typeface="Arial"/>
                <a:cs typeface="Arial"/>
              </a:rPr>
              <a:t>He causes events at the flawless moment!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CC3A756-B6D5-6D4C-82E4-8063D093D50B}"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80898" name="Rectangle 1026"/>
          <p:cNvSpPr>
            <a:spLocks noGrp="1" noRot="1" noChangeAspect="1" noChangeArrowheads="1"/>
          </p:cNvSpPr>
          <p:nvPr>
            <p:ph type="sldImg"/>
          </p:nvPr>
        </p:nvSpPr>
        <p:spPr>
          <a:solidFill>
            <a:srgbClr val="FFFFFF"/>
          </a:solidFill>
          <a:ln/>
        </p:spPr>
      </p:sp>
      <p:sp>
        <p:nvSpPr>
          <p:cNvPr id="80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98389B-7315-F543-9324-4ABB0AAD48AE}"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AB9DB47-3AF0-6B47-AE7E-07D58725A44D}"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84994" name="Rectangle 1026"/>
          <p:cNvSpPr>
            <a:spLocks noGrp="1" noRot="1" noChangeAspect="1" noChangeArrowheads="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33E986-01B7-644E-A01B-F7346F9FDF15}"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6914" name="Rectangle 1026"/>
          <p:cNvSpPr>
            <a:spLocks noGrp="1" noRot="1" noChangeAspect="1" noChangeArrowheads="1"/>
          </p:cNvSpPr>
          <p:nvPr>
            <p:ph type="sldImg"/>
          </p:nvPr>
        </p:nvSpPr>
        <p:spPr>
          <a:solidFill>
            <a:srgbClr val="FFFFFF"/>
          </a:solidFill>
          <a:ln/>
        </p:spPr>
      </p:sp>
      <p:sp>
        <p:nvSpPr>
          <p:cNvPr id="16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qr"/>
              <a:cs typeface="qr"/>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qr"/>
                <a:cs typeface="qr"/>
              </a:rPr>
              <a:t>In our age people idolize athletes or attractive people who pretend to be someone else (=Hollywood and Bollywood).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EC7F255-279C-0043-B912-BE85EB6CF917}"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r>
              <a:rPr lang="en-US">
                <a:latin typeface="Arial"/>
                <a:cs typeface="Arial"/>
              </a:rPr>
              <a:t>Our best has limited success but God does everything right.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56E3742-C5F8-8749-B827-2B90D362986F}"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52102E-57E6-D34F-8B70-3412493BBCA6}"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56674" name="Rectangle 1026"/>
          <p:cNvSpPr>
            <a:spLocks noGrp="1" noRot="1" noChangeAspect="1" noChangeArrowheads="1"/>
          </p:cNvSpPr>
          <p:nvPr>
            <p:ph type="sldImg"/>
          </p:nvPr>
        </p:nvSpPr>
        <p:spPr>
          <a:solidFill>
            <a:srgbClr val="FFFFFF"/>
          </a:solidFill>
          <a:ln/>
        </p:spPr>
      </p:sp>
      <p:sp>
        <p:nvSpPr>
          <p:cNvPr id="15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C0A12F7-1C0B-1245-B9E1-EF2C07645A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The Hebrew reads literally "beautiful" but the idea is more properly "appropriate" or "fitting"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B13C2C6-F109-DC48-B8EF-5A72021CA0BF}"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63DC9F9-6723-2741-88EE-E2F37FAF607A}"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202754" name="Rectangle 1026"/>
          <p:cNvSpPr>
            <a:spLocks noGrp="1" noRot="1" noChangeAspect="1" noChangeArrowheads="1"/>
          </p:cNvSpPr>
          <p:nvPr>
            <p:ph type="sldImg"/>
          </p:nvPr>
        </p:nvSpPr>
        <p:spPr>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33E986-01B7-644E-A01B-F7346F9FDF15}"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6914" name="Rectangle 1026"/>
          <p:cNvSpPr>
            <a:spLocks noGrp="1" noRot="1" noChangeAspect="1" noChangeArrowheads="1"/>
          </p:cNvSpPr>
          <p:nvPr>
            <p:ph type="sldImg"/>
          </p:nvPr>
        </p:nvSpPr>
        <p:spPr>
          <a:solidFill>
            <a:srgbClr val="FFFFFF"/>
          </a:solidFill>
          <a:ln/>
        </p:spPr>
      </p:sp>
      <p:sp>
        <p:nvSpPr>
          <p:cNvPr id="16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at the time of Solomon, sages were idolized and taught wisdom as the people then seemed to pursue wisdom more than they do today. </a:t>
            </a:r>
          </a:p>
          <a:p>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Obviously God is there when we attend church, and God is there when we approach Him in our own personal quiet time</a:t>
            </a:r>
            <a:r>
              <a:rPr lang="en-SG" sz="1200" kern="1200" dirty="0">
                <a:solidFill>
                  <a:schemeClr val="tx1"/>
                </a:solidFill>
                <a:effectLst/>
                <a:latin typeface="Arial"/>
                <a:ea typeface="+mn-ea"/>
                <a:cs typeface="Arial"/>
              </a:rPr>
              <a:t>.</a:t>
            </a:r>
          </a:p>
          <a:p>
            <a:r>
              <a:rPr lang="en-US" sz="1200" kern="1200" dirty="0">
                <a:solidFill>
                  <a:schemeClr val="tx1"/>
                </a:solidFill>
                <a:effectLst/>
                <a:latin typeface="Arial"/>
                <a:ea typeface="+mn-ea"/>
                <a:cs typeface="Arial"/>
              </a:rPr>
              <a:t>But unfortunately, we often don’t recognize His presence and sometimes we even end up in slumber land</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ingredients of a true reverence for God? </a:t>
            </a:r>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We need to honor God by ascribing worth to Him in a way He accepts.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truly respect the Lord in worship, we must keep our promises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But back to our question: </a:t>
            </a:r>
            <a:r>
              <a:rPr lang="en-US" sz="1200" kern="1200" dirty="0">
                <a:solidFill>
                  <a:schemeClr val="tx1"/>
                </a:solidFill>
                <a:effectLst/>
                <a:latin typeface="Arial"/>
                <a:ea typeface="+mn-ea"/>
                <a:cs typeface="Arial"/>
              </a:rPr>
              <a:t>How can we be intentional to enjoy life and fear God</a:t>
            </a:r>
            <a:r>
              <a:rPr lang="en-SG" sz="1200" kern="1200" dirty="0">
                <a:solidFill>
                  <a:schemeClr val="tx1"/>
                </a:solidFill>
                <a:effectLst/>
                <a:latin typeface="Arial"/>
                <a:ea typeface="+mn-ea"/>
                <a:cs typeface="Arial"/>
              </a:rPr>
              <a:t>?</a:t>
            </a:r>
            <a:endParaRPr lang="en-US" dirty="0">
              <a:latin typeface="Arial"/>
              <a:cs typeface="Arial"/>
            </a:endParaRPr>
          </a:p>
          <a:p>
            <a:r>
              <a:rPr lang="en-US" dirty="0">
                <a:latin typeface="Arial"/>
                <a:cs typeface="Arial"/>
              </a:rPr>
              <a:t>These are NOT</a:t>
            </a:r>
            <a:r>
              <a:rPr lang="en-US" baseline="0" dirty="0">
                <a:latin typeface="Arial"/>
                <a:cs typeface="Arial"/>
              </a:rPr>
              <a:t> mutually exclusive! You CAN do both and SHOULD do both!</a:t>
            </a:r>
            <a:endParaRPr lang="en-US" dirty="0">
              <a:latin typeface="Arial"/>
              <a:cs typeface="Arial"/>
            </a:endParaRPr>
          </a:p>
          <a:p>
            <a:r>
              <a:rPr lang="en-US" dirty="0">
                <a:latin typeface="Arial"/>
                <a:cs typeface="Arial"/>
              </a:rPr>
              <a:t>The Bible presents both the ideals of life and also the realities. Proverbs gives the ideals and Ecclesiastes gives the exceptions to those ideals.</a:t>
            </a:r>
          </a:p>
          <a:p>
            <a:r>
              <a:rPr lang="en-US" dirty="0">
                <a:latin typeface="Arial"/>
                <a:cs typeface="Arial"/>
              </a:rPr>
              <a:t>Many of us think that we cannot both enjoy life and fear God in the midst of the uncertainties and fleeting nature of life. Solomon shows us that actually all of these work fine together—since life is short and perplexing, we can and should both enjoy life and fear God. In fact, the very fear of God is what makes us best enjoy life!</a:t>
            </a:r>
          </a:p>
          <a:p>
            <a:r>
              <a:rPr lang="en-US" dirty="0">
                <a:latin typeface="Arial"/>
                <a:cs typeface="Arial"/>
              </a:rPr>
              <a:t>Today we will see 4 ways to</a:t>
            </a:r>
            <a:r>
              <a:rPr lang="en-US" baseline="0" dirty="0">
                <a:latin typeface="Arial"/>
                <a:cs typeface="Arial"/>
              </a:rPr>
              <a:t> be intentional to do both.</a:t>
            </a:r>
          </a:p>
          <a:p>
            <a:r>
              <a:rPr lang="en-US" baseline="0" dirty="0">
                <a:latin typeface="Arial"/>
                <a:cs typeface="Arial"/>
              </a:rPr>
              <a:t>Here's the first way to </a:t>
            </a:r>
            <a:r>
              <a:rPr lang="en-US" sz="1200" kern="1200" dirty="0">
                <a:solidFill>
                  <a:schemeClr val="tx1"/>
                </a:solidFill>
                <a:effectLst/>
                <a:latin typeface="+mn-lt"/>
                <a:ea typeface="+mn-ea"/>
                <a:cs typeface="+mn-cs"/>
              </a:rPr>
              <a:t>be intentional to enjoy life and fear God</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It’s to</a:t>
            </a:r>
            <a:r>
              <a:rPr lang="mr-IN" sz="1200" kern="1200" baseline="0" dirty="0">
                <a:solidFill>
                  <a:schemeClr val="tx1"/>
                </a:solidFill>
                <a:effectLst/>
                <a:latin typeface="+mn-lt"/>
                <a:ea typeface="+mn-ea"/>
                <a:cs typeface="+mn-cs"/>
              </a:rPr>
              <a:t>…</a:t>
            </a:r>
            <a:endParaRPr lang="en-US" dirty="0">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96</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Even</a:t>
            </a:r>
            <a:r>
              <a:rPr lang="en-US" baseline="0">
                <a:latin typeface="Arial"/>
                <a:cs typeface="Arial"/>
              </a:rPr>
              <a:t> having the greatest d</a:t>
            </a:r>
            <a:r>
              <a:rPr lang="en-US">
                <a:latin typeface="Arial"/>
                <a:cs typeface="Arial"/>
              </a:rPr>
              <a:t>iscernment won't</a:t>
            </a:r>
            <a:r>
              <a:rPr lang="en-US" baseline="0">
                <a:latin typeface="Arial"/>
                <a:cs typeface="Arial"/>
              </a:rPr>
              <a:t> necessarily extend your life.</a:t>
            </a:r>
            <a:endParaRPr lang="en-US">
              <a:latin typeface="Arial"/>
              <a:cs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extLst>
      <p:ext uri="{BB962C8B-B14F-4D97-AF65-F5344CB8AC3E}">
        <p14:creationId xmlns:p14="http://schemas.microsoft.com/office/powerpoint/2010/main" val="20655712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why is this latter part of the book on wisdom in the Bible</a:t>
            </a:r>
            <a:r>
              <a:rPr lang="en-SG" sz="1200" kern="1200" dirty="0">
                <a:solidFill>
                  <a:schemeClr val="tx1"/>
                </a:solidFill>
                <a:effectLst/>
                <a:latin typeface="+mn-lt"/>
                <a:ea typeface="+mn-ea"/>
                <a:cs typeface="+mn-cs"/>
              </a:rPr>
              <a:t>?</a:t>
            </a:r>
            <a:endParaRPr lang="en-US" dirty="0">
              <a:cs typeface="ＭＳ Ｐゴシック" charset="0"/>
            </a:endParaRPr>
          </a:p>
          <a:p>
            <a:endParaRPr lang="en-US" dirty="0">
              <a:cs typeface="ＭＳ Ｐゴシック" charset="0"/>
            </a:endParaRPr>
          </a:p>
          <a:p>
            <a:r>
              <a:rPr lang="en-US" sz="1200" kern="1200" dirty="0">
                <a:solidFill>
                  <a:schemeClr val="tx1"/>
                </a:solidFill>
                <a:effectLst/>
                <a:latin typeface="+mn-lt"/>
                <a:ea typeface="+mn-ea"/>
                <a:cs typeface="+mn-cs"/>
              </a:rPr>
              <a:t>Some might think, “I agree.  Life is more important than just work.  What really makes life worthwhile is wisdom!”  So now the topic shifts to addressing wisdom itself—but it will surprise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chapter 7, </a:t>
            </a:r>
            <a:r>
              <a:rPr lang="en-US" sz="1200" kern="1200" dirty="0">
                <a:solidFill>
                  <a:schemeClr val="tx1"/>
                </a:solidFill>
                <a:effectLst/>
                <a:latin typeface="+mn-lt"/>
                <a:ea typeface="+mn-ea"/>
                <a:cs typeface="+mn-cs"/>
              </a:rPr>
              <a:t>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4"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F1A819B-D824-D74A-BE30-C18E6E92D2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712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BC4C0272-A3DC-AC4F-85B8-F882C7AEA743}"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0666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647F71D2-F622-0944-ABDE-A472F9208A14}"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76220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3EE5DF84-35DD-E944-A057-B84CCF6BB482}"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86511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E8474FF0-BE6C-ED44-8F60-81C63EFB5EC6}" type="slidenum">
              <a:rPr lang="en-US">
                <a:solidFill>
                  <a:srgbClr val="FFFFFF"/>
                </a:solidFill>
              </a:rPr>
              <a:pPr>
                <a:defRPr/>
              </a:pPr>
              <a:t>‹#›</a:t>
            </a:fld>
            <a:endParaRPr 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64324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2CE01180-E606-8D4A-A1F5-642BED9DF953}"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19009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AEB220FE-7C0A-8B4D-B103-01F9EFC7DEAC}" type="slidenum">
              <a:rPr lang="en-US">
                <a:solidFill>
                  <a:srgbClr val="FFFFFF"/>
                </a:solidFill>
              </a:rPr>
              <a:pPr>
                <a:defRPr/>
              </a:pPr>
              <a:t>‹#›</a:t>
            </a:fld>
            <a:endParaRPr 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157531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0AF419F-0113-054E-986E-055A719BA5C3}"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14421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60C8DC5C-3D90-854A-956C-71AD6E6A47EE}"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53696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B5BC7732-6AD1-6740-AD7C-ACB5FFBE2688}"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618224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38953DB5-0ADD-AB4B-8D4E-5EE56B71B623}"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098295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C09BD3DC-A94D-BA4A-8F7D-06733BCCCE7F}"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678276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477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27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43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270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9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077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5349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4833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4613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7290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9915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8D2380CF-5A6E-E44A-B5BF-6BF5FF8DD173}" type="slidenum">
              <a:rPr lang="en-US"/>
              <a:pPr>
                <a:defRPr/>
              </a:pPr>
              <a:t>‹#›</a:t>
            </a:fld>
            <a:endParaRPr lang="en-US"/>
          </a:p>
        </p:txBody>
      </p:sp>
    </p:spTree>
    <p:extLst>
      <p:ext uri="{BB962C8B-B14F-4D97-AF65-F5344CB8AC3E}">
        <p14:creationId xmlns:p14="http://schemas.microsoft.com/office/powerpoint/2010/main" val="3295426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0B27CDCB-789D-0448-8382-6495F9066CEC}"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6371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394CCEE0-F6DF-AB46-B62E-10D66DF17406}"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666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BE89B939-3A9A-2448-A678-63053CC4B353}"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543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450D1D43-7091-894F-ADB6-4DB9C3F6051C}"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238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59FF8BF3-C844-8C43-8DF0-4D904A8D77EC}"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3884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8D4FBD4-53F5-0345-A87C-9959E25BCCD4}"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7044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BC0878C-E3E4-9441-9241-3192EF98B56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5732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FCFA5B68-2561-4C41-B277-3A233CFAC818}"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3845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DA7F2349-82C9-5B4C-91E7-83DAA4B769B5}"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0971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F0FE2FB0-5E62-B64A-9E16-6CE31986F473}"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0010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041BA3C7-B2EB-F142-94B0-82765978891C}"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1810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93"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86351FE6-DEB7-BB47-9FD6-EF3D19BE8516}" type="slidenum">
              <a:rPr lang="en-US"/>
              <a:pPr>
                <a:defRPr/>
              </a:pPr>
              <a:t>‹#›</a:t>
            </a:fld>
            <a:endParaRPr lang="en-US"/>
          </a:p>
        </p:txBody>
      </p:sp>
    </p:spTree>
    <p:extLst>
      <p:ext uri="{BB962C8B-B14F-4D97-AF65-F5344CB8AC3E}">
        <p14:creationId xmlns:p14="http://schemas.microsoft.com/office/powerpoint/2010/main" val="197455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04BBDEDC-3B4B-D440-B02E-8DCDBCDB6964}"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4843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9796443D-063A-D14E-A6DF-B64975A48914}"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054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D90975B6-3E85-0F42-B83F-03786A41DC27}"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9145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C9A59EEB-155C-C041-845A-24E1367682B9}"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8304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031D1882-E38A-4149-8FA8-CDC5F06E1950}"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54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607FE0B7-F3D3-D84F-BC8D-204D74DC32F3}"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4286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0E38130-1817-AD4E-96DA-409D1A1C6B9A}"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3922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027381A1-1B11-7C40-83A7-890D0899B45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6448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A4E3A897-FF61-C049-BE6F-7D87D0F8E782}"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5170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75F78D15-514A-6944-BFC9-92B1AFF2D0E0}"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34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6A252108-E72C-D64D-82E8-1F0324B5EC41}"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26029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F2C2D-A5A8-884E-B4CF-442CDB6222E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00208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823A4-9B77-5141-9885-1EC848EE90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49219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4A7960-D482-8241-ABF0-2DFCFE3F5DC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68748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CB2CB-BE3E-9D49-B01F-2C3DF10508C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84599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6132CB-A72D-FE41-9220-850229822D5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22445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438014-27AE-FB4B-9787-5F407AEEAE2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1934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ABEE34-F8C5-D34F-914B-C5DF2547B93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32882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FBE531-528A-1845-AAD8-877A56E4A3F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0108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68C054-9B4A-C64F-8B44-9441734E34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67186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DDAF0-0142-984A-8ADC-3DB405C8D3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1614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2093DA-A1F8-CE4A-9B0C-72B827948CC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66250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2094986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604840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875482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35739542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2105205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15384966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2482084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43844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3398245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1361030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8177218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smtClean="0"/>
              <a:pPr>
                <a:defRPr/>
              </a:pPr>
              <a:t>‹#›</a:t>
            </a:fld>
            <a:endParaRPr lang="en-US"/>
          </a:p>
        </p:txBody>
      </p:sp>
    </p:spTree>
    <p:extLst>
      <p:ext uri="{BB962C8B-B14F-4D97-AF65-F5344CB8AC3E}">
        <p14:creationId xmlns:p14="http://schemas.microsoft.com/office/powerpoint/2010/main" val="1488285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smtClean="0"/>
              <a:pPr>
                <a:defRPr/>
              </a:pPr>
              <a:t>‹#›</a:t>
            </a:fld>
            <a:endParaRPr lang="en-US"/>
          </a:p>
        </p:txBody>
      </p:sp>
    </p:spTree>
    <p:extLst>
      <p:ext uri="{BB962C8B-B14F-4D97-AF65-F5344CB8AC3E}">
        <p14:creationId xmlns:p14="http://schemas.microsoft.com/office/powerpoint/2010/main" val="378078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0D7F919F-F5E6-064E-9BAA-EA4C1DF7495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lgn="ctr" defTabSz="914400" fontAlgn="base">
              <a:spcBef>
                <a:spcPct val="0"/>
              </a:spcBef>
              <a:spcAft>
                <a:spcPct val="0"/>
              </a:spcAft>
              <a:defRPr/>
            </a:pPr>
            <a:endParaRPr lang="en-US">
              <a:solidFill>
                <a:srgbClr val="FFFFFF"/>
              </a:solidFill>
              <a:latin typeface="Arial"/>
            </a:endParaRPr>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52014530"/>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242408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83AEE7A3-05B5-4F4F-96B7-43A7F091F08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4828948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F57CFC3-777B-3041-84AB-D02B386C2F2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309008479"/>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0AE72C3B-7EF8-3A42-87D5-3148937EB344}"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357087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961872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14.png"/></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2.xml"/><Relationship Id="rId1" Type="http://schemas.openxmlformats.org/officeDocument/2006/relationships/themeOverride" Target="../theme/themeOverride7.xml"/><Relationship Id="rId4" Type="http://schemas.openxmlformats.org/officeDocument/2006/relationships/image" Target="../media/image130.png"/></Relationships>
</file>

<file path=ppt/slides/_rels/slide1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132.png"/></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5.xml"/><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4.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5.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6.xm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7.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8.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0.xml"/><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1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1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1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9.xml"/><Relationship Id="rId1" Type="http://schemas.openxmlformats.org/officeDocument/2006/relationships/slideLayout" Target="../slideLayouts/slideLayout67.xml"/></Relationships>
</file>

<file path=ppt/slides/_rels/slide1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0.xml"/><Relationship Id="rId1" Type="http://schemas.openxmlformats.org/officeDocument/2006/relationships/slideLayout" Target="../slideLayouts/slideLayout67.xml"/></Relationships>
</file>

<file path=ppt/slides/_rels/slide1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18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55.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138041"/>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متعمداً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1214855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lgn="r">
              <a:defRPr/>
            </a:pPr>
            <a:r>
              <a:rPr lang="ar-JO" sz="4800" b="1" dirty="0"/>
              <a:t>1. عش كما لو أن </a:t>
            </a:r>
            <a:r>
              <a:rPr lang="ar-JO" sz="4800" b="1" dirty="0">
                <a:solidFill>
                  <a:srgbClr val="FFFF00"/>
                </a:solidFill>
              </a:rPr>
              <a:t>الحياة</a:t>
            </a:r>
            <a:r>
              <a:rPr lang="ar-JO" sz="4800" b="1" dirty="0"/>
              <a:t> زائلة (1: 1-11)</a:t>
            </a:r>
            <a:endParaRPr lang="en-US" sz="5400" b="1"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620787663"/>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5166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782530"/>
          </a:xfrm>
          <a:prstGeom prst="rect">
            <a:avLst/>
          </a:prstGeom>
        </p:spPr>
      </p:pic>
      <p:sp>
        <p:nvSpPr>
          <p:cNvPr id="900098" name="Rectangle 2"/>
          <p:cNvSpPr>
            <a:spLocks noGrp="1" noChangeArrowheads="1"/>
          </p:cNvSpPr>
          <p:nvPr>
            <p:ph type="ctrTitle"/>
          </p:nvPr>
        </p:nvSpPr>
        <p:spPr>
          <a:xfrm>
            <a:off x="0" y="4725144"/>
            <a:ext cx="9144000" cy="2016125"/>
          </a:xfrm>
          <a:solidFill>
            <a:srgbClr val="000000"/>
          </a:solidFill>
          <a:effectLst>
            <a:outerShdw blurRad="63500" dist="35921" dir="2700000" algn="ctr" rotWithShape="0">
              <a:schemeClr val="tx2">
                <a:alpha val="74998"/>
              </a:schemeClr>
            </a:outerShdw>
          </a:effectLst>
        </p:spPr>
        <p:txBody>
          <a:bodyPr/>
          <a:lstStyle/>
          <a:p>
            <a:pPr>
              <a:defRPr/>
            </a:pPr>
            <a:r>
              <a:rPr lang="ar-JO" b="1" dirty="0"/>
              <a:t>الإنسان جاهل لذلك يجب أن يعتمد على خطة الله الثابتة والحكيمة (٧: ١-٩: ١٠).</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15531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 y="0"/>
            <a:ext cx="8918075"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الجامعة 7 : 15-29</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500" y="-62707"/>
            <a:ext cx="6351288"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علامات الحكمة الحقيقية</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مرسسة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10727740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6580"/>
            <a:ext cx="9143998" cy="1080120"/>
          </a:xfrm>
          <a:effectLst/>
        </p:spPr>
        <p:txBody>
          <a:bodyPr/>
          <a:lstStyle/>
          <a:p>
            <a:pPr>
              <a:defRPr/>
            </a:pPr>
            <a:r>
              <a:rPr lang="ar-JO" b="1" dirty="0">
                <a:solidFill>
                  <a:srgbClr val="000000"/>
                </a:solidFill>
                <a:latin typeface="Arial" charset="0"/>
                <a:ea typeface="ＭＳ Ｐゴシック" charset="0"/>
                <a:cs typeface="ＭＳ Ｐゴシック" charset="0"/>
              </a:rPr>
              <a:t>الحكمة عملية</a:t>
            </a:r>
            <a:endParaRPr lang="en-US" b="1" dirty="0">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3733778" y="3035300"/>
            <a:ext cx="5715000" cy="3822700"/>
          </a:xfrm>
          <a:prstGeom prst="rect">
            <a:avLst/>
          </a:prstGeom>
        </p:spPr>
      </p:pic>
      <p:sp>
        <p:nvSpPr>
          <p:cNvPr id="100357" name="TextBox 2"/>
          <p:cNvSpPr txBox="1">
            <a:spLocks noChangeArrowheads="1"/>
          </p:cNvSpPr>
          <p:nvPr/>
        </p:nvSpPr>
        <p:spPr bwMode="auto">
          <a:xfrm>
            <a:off x="-1" y="1290918"/>
            <a:ext cx="666153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3200" b="1" dirty="0">
                <a:latin typeface="Arial" pitchFamily="34" charset="0"/>
                <a:cs typeface="Arial" pitchFamily="34" charset="0"/>
              </a:rPr>
              <a:t>تتضمن الحكمة الكتابية فن أن يكون المرء ماهرًا وناجحًا في علاقات المرء ومسؤولياته في الحياة ... يكون الفرد" ناجحًا "لأنه يوجه حياته وفقًا لمخطط الله الإلهي ، وخططه للعالم</a:t>
            </a:r>
            <a:endParaRPr lang="en-US" sz="3200" b="1" dirty="0">
              <a:solidFill>
                <a:srgbClr val="000000"/>
              </a:solidFill>
              <a:latin typeface="Arial" pitchFamily="34" charset="0"/>
              <a:cs typeface="Arial" pitchFamily="34" charset="0"/>
            </a:endParaRPr>
          </a:p>
        </p:txBody>
      </p:sp>
      <p:sp>
        <p:nvSpPr>
          <p:cNvPr id="7" name="TextBox 2"/>
          <p:cNvSpPr txBox="1">
            <a:spLocks noChangeArrowheads="1"/>
          </p:cNvSpPr>
          <p:nvPr/>
        </p:nvSpPr>
        <p:spPr bwMode="auto">
          <a:xfrm>
            <a:off x="1" y="5695681"/>
            <a:ext cx="41318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a:cs typeface="Arial"/>
              </a:rPr>
              <a:t>روي ب. زوك، اللاهوت الكتابي للعهد القديم، 213</a:t>
            </a:r>
            <a:r>
              <a:rPr lang="en-US" b="1" dirty="0">
                <a:solidFill>
                  <a:srgbClr val="000000"/>
                </a:solidFill>
                <a:latin typeface="Arial"/>
                <a:cs typeface="Arial"/>
              </a:rPr>
              <a:t> </a:t>
            </a:r>
          </a:p>
        </p:txBody>
      </p:sp>
    </p:spTree>
    <p:extLst>
      <p:ext uri="{BB962C8B-B14F-4D97-AF65-F5344CB8AC3E}">
        <p14:creationId xmlns:p14="http://schemas.microsoft.com/office/powerpoint/2010/main" val="169025514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ما هي </a:t>
            </a:r>
            <a:r>
              <a:rPr lang="ar-JO" sz="5400" b="1" dirty="0">
                <a:solidFill>
                  <a:srgbClr val="FFFF00"/>
                </a:solidFill>
                <a:effectLst>
                  <a:glow rad="127000">
                    <a:schemeClr val="tx1"/>
                  </a:glow>
                </a:effectLst>
                <a:latin typeface="Arial" charset="0"/>
                <a:ea typeface="ＭＳ Ｐゴシック" charset="0"/>
                <a:cs typeface="ＭＳ Ｐゴシック" charset="0"/>
              </a:rPr>
              <a:t>صفات</a:t>
            </a:r>
            <a:r>
              <a:rPr lang="ar-JO" sz="5400" b="1" dirty="0">
                <a:effectLst>
                  <a:glow rad="127000">
                    <a:schemeClr val="tx1"/>
                  </a:glow>
                </a:effectLst>
                <a:latin typeface="Arial" charset="0"/>
                <a:ea typeface="ＭＳ Ｐゴシック" charset="0"/>
                <a:cs typeface="ＭＳ Ｐゴシック" charset="0"/>
              </a:rPr>
              <a:t> الحكمة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198540">
            <a:off x="1376471" y="2029227"/>
            <a:ext cx="7895790" cy="213562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FFFFFF"/>
                </a:solidFill>
                <a:effectLst>
                  <a:glow rad="127000">
                    <a:srgbClr val="000000"/>
                  </a:glow>
                </a:effectLst>
                <a:latin typeface="Arial" charset="0"/>
                <a:ea typeface="ＭＳ Ｐゴシック" charset="0"/>
                <a:cs typeface="ＭＳ Ｐゴシック" charset="0"/>
              </a:rPr>
              <a:t>3 خصائص</a:t>
            </a:r>
            <a:br>
              <a:rPr lang="en-US" sz="66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ar-JO" sz="4800" b="1" dirty="0">
                <a:solidFill>
                  <a:srgbClr val="FFFFFF"/>
                </a:solidFill>
                <a:effectLst>
                  <a:glow rad="127000">
                    <a:srgbClr val="000000"/>
                  </a:glow>
                </a:effectLst>
                <a:latin typeface="Arial" charset="0"/>
                <a:ea typeface="ＭＳ Ｐゴシック" charset="0"/>
                <a:cs typeface="ＭＳ Ｐゴシック" charset="0"/>
              </a:rPr>
              <a:t>جا 7: 15-29</a:t>
            </a:r>
            <a:r>
              <a:rPr lang="en-US" sz="48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266668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الحكمة </a:t>
            </a:r>
            <a:r>
              <a:rPr lang="ar-JO" b="1" dirty="0">
                <a:solidFill>
                  <a:srgbClr val="FFFF00"/>
                </a:solidFill>
                <a:effectLst>
                  <a:glow rad="127000">
                    <a:schemeClr val="tx1"/>
                  </a:glow>
                </a:effectLst>
                <a:latin typeface="Arial" charset="0"/>
                <a:ea typeface="ＭＳ Ｐゴシック" charset="0"/>
                <a:cs typeface="ＭＳ Ｐゴシック" charset="0"/>
              </a:rPr>
              <a:t>متوازنة</a:t>
            </a:r>
            <a:r>
              <a:rPr lang="ar-JO"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تتجنب النقيضين ما بين الإعتماد على البر الذاتي و العيش في الخطية (7: 15-18)</a:t>
            </a:r>
            <a:r>
              <a:rPr lang="en-US" sz="3600"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400440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2. الحكمة </a:t>
            </a:r>
            <a:r>
              <a:rPr lang="ar-JO" b="1" dirty="0">
                <a:solidFill>
                  <a:srgbClr val="FFFF00"/>
                </a:solidFill>
                <a:effectLst>
                  <a:glow rad="127000">
                    <a:schemeClr val="tx1"/>
                  </a:glow>
                </a:effectLst>
                <a:latin typeface="Arial" charset="0"/>
                <a:ea typeface="ＭＳ Ｐゴシック" charset="0"/>
                <a:cs typeface="ＭＳ Ｐゴシック" charset="0"/>
              </a:rPr>
              <a:t>قوية</a:t>
            </a:r>
            <a:r>
              <a:rPr lang="ar-JO"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تتجنب الضعف بسبب العمى عن أخطائك الشخصية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(7: 19-22)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086324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3. الحكمة </a:t>
            </a:r>
            <a:r>
              <a:rPr lang="ar-JO" b="1" dirty="0">
                <a:solidFill>
                  <a:srgbClr val="FFFF00"/>
                </a:solidFill>
                <a:effectLst>
                  <a:glow rad="127000">
                    <a:schemeClr val="tx1"/>
                  </a:glow>
                </a:effectLst>
                <a:latin typeface="Arial" charset="0"/>
                <a:ea typeface="ＭＳ Ｐゴシック" charset="0"/>
                <a:cs typeface="ＭＳ Ｐゴシック" charset="0"/>
              </a:rPr>
              <a:t>متبصرة</a:t>
            </a:r>
            <a:r>
              <a:rPr lang="ar-JO"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تتجنب التفكير أنك تمتلك كل الإجابات لكنها تقدم البصيرة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(7: 23-29)</a:t>
            </a:r>
            <a:r>
              <a:rPr lang="en-US" sz="3600"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490897" y="2100698"/>
            <a:ext cx="5550988" cy="4250658"/>
          </a:xfrm>
          <a:prstGeom prst="rect">
            <a:avLst/>
          </a:prstGeom>
        </p:spPr>
      </p:pic>
    </p:spTree>
    <p:extLst>
      <p:ext uri="{BB962C8B-B14F-4D97-AF65-F5344CB8AC3E}">
        <p14:creationId xmlns:p14="http://schemas.microsoft.com/office/powerpoint/2010/main" val="22441313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الفكرة الرئيسية</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800" b="1" dirty="0">
              <a:solidFill>
                <a:srgbClr val="FFFF00"/>
              </a:solidFill>
              <a:effectLst>
                <a:glow rad="127000">
                  <a:srgbClr val="000000"/>
                </a:glow>
              </a:effectLst>
              <a:latin typeface="Arial" charset="0"/>
              <a:ea typeface="ＭＳ Ｐゴシック" charset="0"/>
              <a:cs typeface="ＭＳ Ｐゴシック" charset="0"/>
            </a:endParaRPr>
          </a:p>
          <a:p>
            <a:pPr>
              <a:defRPr/>
            </a:pPr>
            <a:r>
              <a:rPr lang="ar-JO" sz="4800" b="1" dirty="0">
                <a:effectLst>
                  <a:glow rad="127000">
                    <a:srgbClr val="000000"/>
                  </a:glow>
                </a:effectLst>
                <a:latin typeface="Arial" charset="0"/>
                <a:ea typeface="ＭＳ Ｐゴシック" charset="0"/>
                <a:cs typeface="ＭＳ Ｐゴシック" charset="0"/>
              </a:rPr>
              <a:t>الحكمة</a:t>
            </a:r>
          </a:p>
          <a:p>
            <a:pPr>
              <a:defRPr/>
            </a:pPr>
            <a:r>
              <a:rPr lang="ar-JO" sz="4800" b="1" dirty="0">
                <a:solidFill>
                  <a:srgbClr val="FFFF00"/>
                </a:solidFill>
                <a:effectLst>
                  <a:glow rad="127000">
                    <a:srgbClr val="000000"/>
                  </a:glow>
                </a:effectLst>
                <a:latin typeface="Arial" charset="0"/>
                <a:ea typeface="ＭＳ Ｐゴシック" charset="0"/>
                <a:cs typeface="ＭＳ Ｐゴシック" charset="0"/>
              </a:rPr>
              <a:t>متوازنة،</a:t>
            </a:r>
          </a:p>
          <a:p>
            <a:pPr>
              <a:defRPr/>
            </a:pPr>
            <a:r>
              <a:rPr lang="ar-JO" sz="4800" b="1" dirty="0">
                <a:solidFill>
                  <a:srgbClr val="FFFF00"/>
                </a:solidFill>
                <a:effectLst>
                  <a:glow rad="127000">
                    <a:srgbClr val="000000"/>
                  </a:glow>
                </a:effectLst>
                <a:latin typeface="Arial" charset="0"/>
                <a:ea typeface="ＭＳ Ｐゴシック" charset="0"/>
                <a:cs typeface="ＭＳ Ｐゴシック" charset="0"/>
              </a:rPr>
              <a:t>قوية</a:t>
            </a:r>
          </a:p>
          <a:p>
            <a:pPr>
              <a:defRPr/>
            </a:pPr>
            <a:r>
              <a:rPr lang="ar-JO" sz="4800" b="1" dirty="0">
                <a:effectLst>
                  <a:glow rad="127000">
                    <a:srgbClr val="000000"/>
                  </a:glow>
                </a:effectLst>
                <a:latin typeface="Arial" charset="0"/>
                <a:ea typeface="ＭＳ Ｐゴシック" charset="0"/>
                <a:cs typeface="ＭＳ Ｐゴシック" charset="0"/>
              </a:rPr>
              <a:t>و</a:t>
            </a:r>
          </a:p>
          <a:p>
            <a:pPr>
              <a:defRPr/>
            </a:pPr>
            <a:r>
              <a:rPr lang="ar-JO" sz="4800" b="1" dirty="0">
                <a:solidFill>
                  <a:srgbClr val="FFFF00"/>
                </a:solidFill>
                <a:effectLst>
                  <a:glow rad="127000">
                    <a:srgbClr val="000000"/>
                  </a:glow>
                </a:effectLst>
                <a:latin typeface="Arial" charset="0"/>
                <a:ea typeface="ＭＳ Ｐゴシック" charset="0"/>
                <a:cs typeface="ＭＳ Ｐゴシック" charset="0"/>
              </a:rPr>
              <a:t>متبصرة</a:t>
            </a:r>
            <a:r>
              <a:rPr lang="en-US" sz="4800" b="1" dirty="0">
                <a:solidFill>
                  <a:srgbClr val="FFFF00"/>
                </a:solidFill>
                <a:effectLst>
                  <a:glow rad="127000">
                    <a:srgbClr val="000000"/>
                  </a:glow>
                </a:effectLst>
                <a:latin typeface="Arial" charset="0"/>
                <a:ea typeface="ＭＳ Ｐゴシック" charset="0"/>
                <a:cs typeface="ＭＳ Ｐゴシック" charset="0"/>
              </a:rPr>
              <a:t>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6045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37660"/>
            <a:ext cx="9144000" cy="9994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أسئلة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
            <a:ext cx="9144000" cy="5143500"/>
          </a:xfrm>
          <a:prstGeom prst="rect">
            <a:avLst/>
          </a:prstGeom>
        </p:spPr>
      </p:pic>
      <p:sp>
        <p:nvSpPr>
          <p:cNvPr id="4" name="Rectangle 2"/>
          <p:cNvSpPr txBox="1">
            <a:spLocks noChangeArrowheads="1"/>
          </p:cNvSpPr>
          <p:nvPr/>
        </p:nvSpPr>
        <p:spPr bwMode="auto">
          <a:xfrm>
            <a:off x="0" y="29358"/>
            <a:ext cx="9144000" cy="5101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00"/>
                </a:solidFill>
                <a:effectLst>
                  <a:glow rad="127000">
                    <a:srgbClr val="000000"/>
                  </a:glow>
                </a:effectLst>
                <a:latin typeface="Arial" charset="0"/>
                <a:ea typeface="ＭＳ Ｐゴシック" charset="0"/>
                <a:cs typeface="ＭＳ Ｐゴシック" charset="0"/>
              </a:rPr>
              <a:t>متوازنة</a:t>
            </a:r>
            <a:r>
              <a:rPr lang="ar-JO" b="1" dirty="0">
                <a:solidFill>
                  <a:srgbClr val="FFFFFF"/>
                </a:solidFill>
                <a:effectLst>
                  <a:glow rad="127000">
                    <a:srgbClr val="000000"/>
                  </a:glow>
                </a:effectLst>
                <a:latin typeface="Arial" charset="0"/>
                <a:ea typeface="ＭＳ Ｐゴシック" charset="0"/>
                <a:cs typeface="ＭＳ Ｐゴシック" charset="0"/>
              </a:rPr>
              <a:t> : هل تحفظني الحكمة من النقيضين ؟</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ar-JO" b="1" dirty="0">
                <a:solidFill>
                  <a:srgbClr val="FFFF00"/>
                </a:solidFill>
                <a:effectLst>
                  <a:glow rad="127000">
                    <a:srgbClr val="000000"/>
                  </a:glow>
                </a:effectLst>
                <a:latin typeface="Arial" charset="0"/>
                <a:ea typeface="ＭＳ Ｐゴシック" charset="0"/>
                <a:cs typeface="ＭＳ Ｐゴシック" charset="0"/>
              </a:rPr>
              <a:t>قوية</a:t>
            </a:r>
            <a:r>
              <a:rPr lang="ar-JO" b="1" dirty="0">
                <a:solidFill>
                  <a:srgbClr val="FFFFFF"/>
                </a:solidFill>
                <a:effectLst>
                  <a:glow rad="127000">
                    <a:srgbClr val="000000"/>
                  </a:glow>
                </a:effectLst>
                <a:latin typeface="Arial" charset="0"/>
                <a:ea typeface="ＭＳ Ｐゴシック" charset="0"/>
                <a:cs typeface="ＭＳ Ｐゴシック" charset="0"/>
              </a:rPr>
              <a:t> : هل تحفظني الحكمة مستقراً ؟</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ar-JO" b="1" dirty="0">
                <a:solidFill>
                  <a:srgbClr val="FFFF00"/>
                </a:solidFill>
                <a:effectLst>
                  <a:glow rad="127000">
                    <a:srgbClr val="000000"/>
                  </a:glow>
                </a:effectLst>
                <a:latin typeface="Arial" charset="0"/>
                <a:ea typeface="ＭＳ Ｐゴシック" charset="0"/>
                <a:cs typeface="ＭＳ Ｐゴシック" charset="0"/>
              </a:rPr>
              <a:t>متبصرة</a:t>
            </a:r>
            <a:r>
              <a:rPr lang="ar-JO" b="1" dirty="0">
                <a:solidFill>
                  <a:srgbClr val="FFFFFF"/>
                </a:solidFill>
                <a:effectLst>
                  <a:glow rad="127000">
                    <a:srgbClr val="000000"/>
                  </a:glow>
                </a:effectLst>
                <a:latin typeface="Arial" charset="0"/>
                <a:ea typeface="ＭＳ Ｐゴシック" charset="0"/>
                <a:cs typeface="ＭＳ Ｐゴシック" charset="0"/>
              </a:rPr>
              <a:t> : هل تنقي الحكمة فكري لأرى الحقيقة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65703"/>
            <a:ext cx="9144000" cy="4922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Living on the Ragged Edge Study Guide</a:t>
            </a:r>
            <a:r>
              <a:rPr lang="en-US" sz="2400" b="1" dirty="0">
                <a:solidFill>
                  <a:srgbClr val="FFFFFF"/>
                </a:solidFill>
                <a:effectLst>
                  <a:glow rad="127000">
                    <a:srgbClr val="000000"/>
                  </a:glow>
                </a:effectLst>
                <a:latin typeface="Arial" charset="0"/>
                <a:ea typeface="ＭＳ Ｐゴシック" charset="0"/>
                <a:cs typeface="ＭＳ Ｐゴシック" charset="0"/>
              </a:rPr>
              <a:t>, 73). </a:t>
            </a:r>
          </a:p>
        </p:txBody>
      </p:sp>
    </p:spTree>
    <p:extLst>
      <p:ext uri="{BB962C8B-B14F-4D97-AF65-F5344CB8AC3E}">
        <p14:creationId xmlns:p14="http://schemas.microsoft.com/office/powerpoint/2010/main" val="223387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endParaRPr lang="en-US">
              <a:solidFill>
                <a:srgbClr val="000000"/>
              </a:solidFill>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ar-JO" sz="3200" b="1" dirty="0">
                <a:latin typeface="Arial" charset="0"/>
                <a:ea typeface="Osaka" charset="0"/>
                <a:cs typeface="Arial" charset="0"/>
              </a:rPr>
              <a:t>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extLst>
              <p:ext uri="{D42A27DB-BD31-4B8C-83A1-F6EECF244321}">
                <p14:modId xmlns:p14="http://schemas.microsoft.com/office/powerpoint/2010/main" val="62903216"/>
              </p:ext>
            </p:extLst>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11:7–12:14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1:1-11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الانسان </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انسانية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 "تحت الشمس") حوالي 935 قبل الميلاد</a:t>
                      </a:r>
                      <a:r>
                        <a:rPr kumimoji="0" lang="en-US" sz="24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77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52263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1524000"/>
            <a:ext cx="7239000" cy="3810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الجامعة 8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845" y="192768"/>
            <a:ext cx="9117155" cy="1254125"/>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الخضوع و الفرح</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61093146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23000" cy="4572000"/>
          </a:xfrm>
          <a:prstGeom prst="rect">
            <a:avLst/>
          </a:prstGeom>
        </p:spPr>
      </p:pic>
      <p:sp>
        <p:nvSpPr>
          <p:cNvPr id="900098" name="Rectangle 2"/>
          <p:cNvSpPr>
            <a:spLocks noGrp="1" noChangeArrowheads="1"/>
          </p:cNvSpPr>
          <p:nvPr>
            <p:ph type="ctrTitle"/>
          </p:nvPr>
        </p:nvSpPr>
        <p:spPr>
          <a:xfrm>
            <a:off x="-181429" y="4064000"/>
            <a:ext cx="9325429" cy="2676525"/>
          </a:xfrm>
          <a:noFill/>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يجب أن نتجاوب مع</a:t>
            </a:r>
            <a:br>
              <a:rPr lang="ar-JO"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السلطة</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لكل من الله و الناس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30683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1. </a:t>
            </a:r>
            <a:r>
              <a:rPr lang="ar-JO" b="1" dirty="0">
                <a:solidFill>
                  <a:srgbClr val="FFFF00"/>
                </a:solidFill>
                <a:effectLst>
                  <a:glow rad="127000">
                    <a:schemeClr val="tx1"/>
                  </a:glow>
                </a:effectLst>
                <a:latin typeface="Arial" charset="0"/>
                <a:ea typeface="ＭＳ Ｐゴシック" charset="0"/>
                <a:cs typeface="ＭＳ Ｐゴシック" charset="0"/>
              </a:rPr>
              <a:t>طع</a:t>
            </a:r>
            <a:r>
              <a:rPr lang="ar-JO" b="1" dirty="0">
                <a:effectLst>
                  <a:glow rad="127000">
                    <a:schemeClr val="tx1"/>
                  </a:glow>
                </a:effectLst>
                <a:latin typeface="Arial" charset="0"/>
                <a:ea typeface="ＭＳ Ｐゴシック" charset="0"/>
                <a:cs typeface="ＭＳ Ｐゴシック" charset="0"/>
              </a:rPr>
              <a:t> السلطات بسبب الفوائد العديدة (8: 1-9)</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35313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16000"/>
            <a:ext cx="9124122" cy="5842000"/>
          </a:xfrm>
          <a:prstGeom prst="rect">
            <a:avLst/>
          </a:prstGeom>
        </p:spPr>
      </p:pic>
      <p:sp>
        <p:nvSpPr>
          <p:cNvPr id="900098" name="Rectangle 2"/>
          <p:cNvSpPr>
            <a:spLocks noGrp="1" noChangeArrowheads="1"/>
          </p:cNvSpPr>
          <p:nvPr>
            <p:ph type="ctrTitle"/>
          </p:nvPr>
        </p:nvSpPr>
        <p:spPr>
          <a:xfrm>
            <a:off x="0" y="41733"/>
            <a:ext cx="9144000" cy="146412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2. نحن نعاقب الأشخاص </a:t>
            </a:r>
            <a:r>
              <a:rPr lang="ar-JO" b="1" dirty="0">
                <a:solidFill>
                  <a:srgbClr val="FFFF00"/>
                </a:solidFill>
                <a:effectLst>
                  <a:glow rad="127000">
                    <a:schemeClr val="tx1"/>
                  </a:glow>
                </a:effectLst>
                <a:latin typeface="Arial" charset="0"/>
                <a:ea typeface="ＭＳ Ｐゴシック" charset="0"/>
                <a:cs typeface="ＭＳ Ｐゴシック" charset="0"/>
              </a:rPr>
              <a:t>الخطأ</a:t>
            </a:r>
            <a:r>
              <a:rPr lang="ar-JO" b="1" dirty="0">
                <a:effectLst>
                  <a:glow rad="127000">
                    <a:schemeClr val="tx1"/>
                  </a:glow>
                </a:effectLst>
                <a:latin typeface="Arial" charset="0"/>
                <a:ea typeface="ＭＳ Ｐゴシック" charset="0"/>
                <a:cs typeface="ＭＳ Ｐゴシック" charset="0"/>
              </a:rPr>
              <a:t> – لهذا فإنها تحيرنا (8: 10-14)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4640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98286"/>
            <a:ext cx="9106128" cy="6059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298511"/>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من نعاقب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785775"/>
            <a:ext cx="4354286"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نحن لا نعاقب الأشخاص السيئين</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ar-JO" sz="4800" b="1" dirty="0">
                <a:solidFill>
                  <a:srgbClr val="FFFFFF"/>
                </a:solidFill>
                <a:effectLst>
                  <a:glow rad="127000">
                    <a:srgbClr val="000000"/>
                  </a:glow>
                </a:effectLst>
                <a:latin typeface="Arial" charset="0"/>
                <a:ea typeface="ＭＳ Ｐゴシック" charset="0"/>
                <a:cs typeface="ＭＳ Ｐゴシック" charset="0"/>
              </a:rPr>
              <a:t>8: 10-13</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5061856" y="1785775"/>
            <a:ext cx="4044271"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نحن نعاقب الشخاص الصالحين بدلاً منهم</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ar-JO" sz="4800" b="1" dirty="0">
                <a:solidFill>
                  <a:srgbClr val="FFFFFF"/>
                </a:solidFill>
                <a:effectLst>
                  <a:glow rad="127000">
                    <a:srgbClr val="000000"/>
                  </a:glow>
                </a:effectLst>
                <a:latin typeface="Arial" charset="0"/>
                <a:ea typeface="ＭＳ Ｐゴシック" charset="0"/>
                <a:cs typeface="ＭＳ Ｐゴシック" charset="0"/>
              </a:rPr>
              <a:t>8: 14</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58020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31549"/>
            <a:ext cx="9144000" cy="5153025"/>
          </a:xfrm>
          <a:prstGeom prst="rect">
            <a:avLst/>
          </a:prstGeom>
        </p:spPr>
      </p:pic>
      <p:sp>
        <p:nvSpPr>
          <p:cNvPr id="900098" name="Rectangle 2"/>
          <p:cNvSpPr>
            <a:spLocks noGrp="1" noChangeArrowheads="1"/>
          </p:cNvSpPr>
          <p:nvPr>
            <p:ph type="ctrTitle"/>
          </p:nvPr>
        </p:nvSpPr>
        <p:spPr>
          <a:xfrm>
            <a:off x="0" y="41733"/>
            <a:ext cx="9144000" cy="202338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3. تمتع بالحياة و </a:t>
            </a:r>
            <a:r>
              <a:rPr lang="ar-JO" b="1" dirty="0">
                <a:solidFill>
                  <a:srgbClr val="FFFF00"/>
                </a:solidFill>
                <a:effectLst>
                  <a:glow rad="127000">
                    <a:schemeClr val="tx1"/>
                  </a:glow>
                </a:effectLst>
                <a:latin typeface="Arial" charset="0"/>
                <a:ea typeface="ＭＳ Ｐゴシック" charset="0"/>
                <a:cs typeface="ＭＳ Ｐゴシック" charset="0"/>
              </a:rPr>
              <a:t>اخضع</a:t>
            </a:r>
            <a:r>
              <a:rPr lang="ar-JO" b="1" dirty="0">
                <a:effectLst>
                  <a:glow rad="127000">
                    <a:schemeClr val="tx1"/>
                  </a:glow>
                </a:effectLst>
                <a:latin typeface="Arial" charset="0"/>
                <a:ea typeface="ＭＳ Ｐゴシック" charset="0"/>
                <a:cs typeface="ＭＳ Ｐゴシック" charset="0"/>
              </a:rPr>
              <a:t> لله حتى لو لم يخبرنا عن أسبابه (8: 15-17)</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16640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820" y="1316736"/>
            <a:ext cx="9144000" cy="5870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932" y="62203"/>
            <a:ext cx="9036496" cy="1254533"/>
          </a:xfrm>
          <a:solidFill>
            <a:schemeClr val="tx1"/>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فمدحت الفرح لأنه ليس للإنسان خير تحت الشمس إلا أن يأكل و يشرب و يفرح</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995715"/>
            <a:ext cx="3900714" cy="4862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charset="0"/>
                <a:ea typeface="ＭＳ Ｐゴシック" charset="0"/>
                <a:cs typeface="ＭＳ Ｐゴシック" charset="0"/>
              </a:rPr>
              <a:t>و هذا يبقى له في تعبه مدة أيام حياته التي يعطيه الله إياها تحت الشمس</a:t>
            </a:r>
          </a:p>
          <a:p>
            <a:pPr>
              <a:defRPr/>
            </a:pPr>
            <a:r>
              <a:rPr lang="ar-JO" sz="3600" b="1" dirty="0">
                <a:solidFill>
                  <a:srgbClr val="FFFFFF"/>
                </a:solidFill>
                <a:effectLst>
                  <a:glow rad="127000">
                    <a:srgbClr val="000000"/>
                  </a:glow>
                </a:effectLst>
                <a:latin typeface="Arial" charset="0"/>
                <a:ea typeface="ＭＳ Ｐゴシック" charset="0"/>
                <a:cs typeface="ＭＳ Ｐゴシック" charset="0"/>
              </a:rPr>
              <a:t>(8: 15)</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792088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97980"/>
          </a:xfrm>
          <a:prstGeom prst="rect">
            <a:avLst/>
          </a:prstGeom>
        </p:spPr>
      </p:pic>
      <p:sp>
        <p:nvSpPr>
          <p:cNvPr id="900098" name="Rectangle 2"/>
          <p:cNvSpPr>
            <a:spLocks noGrp="1" noChangeArrowheads="1"/>
          </p:cNvSpPr>
          <p:nvPr>
            <p:ph type="ctrTitle"/>
          </p:nvPr>
        </p:nvSpPr>
        <p:spPr>
          <a:xfrm>
            <a:off x="0" y="5370286"/>
            <a:ext cx="9144000" cy="144281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اخضع بتواضع للناس و الله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و سوف تنال </a:t>
            </a:r>
            <a:r>
              <a:rPr lang="ar-JO" b="1" dirty="0">
                <a:solidFill>
                  <a:srgbClr val="FFFF00"/>
                </a:solidFill>
                <a:effectLst>
                  <a:glow rad="127000">
                    <a:schemeClr val="tx1"/>
                  </a:glow>
                </a:effectLst>
                <a:latin typeface="Arial" charset="0"/>
                <a:ea typeface="ＭＳ Ｐゴシック" charset="0"/>
                <a:cs typeface="ＭＳ Ｐゴシック" charset="0"/>
              </a:rPr>
              <a:t>الفرح</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43995"/>
            <a:ext cx="9144000" cy="1642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الفكرة الرئيسية في الجامعة 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565323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76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أين تحتاج أن</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34972" y="1367531"/>
            <a:ext cx="8509028" cy="244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36575" indent="-536575" algn="r" rtl="1">
              <a:defRPr/>
            </a:pP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ar-JO" sz="4800" b="1" dirty="0">
                <a:solidFill>
                  <a:srgbClr val="FFFFFF"/>
                </a:solidFill>
                <a:effectLst>
                  <a:glow rad="127000">
                    <a:srgbClr val="000000"/>
                  </a:glow>
                </a:effectLst>
                <a:latin typeface="Arial" charset="0"/>
                <a:ea typeface="ＭＳ Ｐゴシック" charset="0"/>
                <a:cs typeface="ＭＳ Ｐゴシック" charset="0"/>
              </a:rPr>
              <a:t> تخضع للسلطة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marL="536575" indent="-536575" algn="r" rtl="1">
              <a:defRPr/>
            </a:pPr>
            <a:r>
              <a:rPr lang="en-US" sz="4800" b="1" dirty="0">
                <a:solidFill>
                  <a:srgbClr val="FFFFFF"/>
                </a:solidFill>
                <a:effectLst>
                  <a:glow rad="127000">
                    <a:srgbClr val="000000"/>
                  </a:glow>
                </a:effectLst>
                <a:latin typeface="Arial" charset="0"/>
                <a:ea typeface="ＭＳ Ｐゴシック" charset="0"/>
                <a:cs typeface="ＭＳ Ｐゴシック" charset="0"/>
              </a:rPr>
              <a:t> • </a:t>
            </a:r>
            <a:r>
              <a:rPr lang="ar-JO" sz="4800" b="1" dirty="0">
                <a:solidFill>
                  <a:srgbClr val="FFFFFF"/>
                </a:solidFill>
                <a:effectLst>
                  <a:glow rad="127000">
                    <a:srgbClr val="000000"/>
                  </a:glow>
                </a:effectLst>
                <a:latin typeface="Arial" charset="0"/>
                <a:ea typeface="ＭＳ Ｐゴシック" charset="0"/>
                <a:cs typeface="ＭＳ Ｐゴシック" charset="0"/>
              </a:rPr>
              <a:t>تدرك فهمك المحدود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41400" y="3962400"/>
            <a:ext cx="7048500" cy="2895600"/>
          </a:xfrm>
          <a:prstGeom prst="rect">
            <a:avLst/>
          </a:prstGeom>
        </p:spPr>
      </p:pic>
    </p:spTree>
    <p:extLst>
      <p:ext uri="{BB962C8B-B14F-4D97-AF65-F5344CB8AC3E}">
        <p14:creationId xmlns:p14="http://schemas.microsoft.com/office/powerpoint/2010/main" val="297150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114498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89059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sz="7200" b="1" dirty="0">
                <a:solidFill>
                  <a:schemeClr val="tx2"/>
                </a:solidFill>
                <a:effectLst>
                  <a:glow rad="127000">
                    <a:schemeClr val="bg1"/>
                  </a:glow>
                </a:effectLst>
                <a:latin typeface="Arial" charset="0"/>
                <a:ea typeface="ＭＳ Ｐゴシック" charset="0"/>
                <a:cs typeface="ＭＳ Ｐゴシック" charset="0"/>
              </a:rPr>
              <a:t>المستقبل</a:t>
            </a:r>
            <a:endParaRPr lang="en-US" sz="72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36745"/>
            <a:ext cx="9144000" cy="4270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effectLst>
                  <a:glow rad="127000">
                    <a:srgbClr val="FFFFFF"/>
                  </a:glow>
                </a:effectLst>
              </a:rPr>
              <a:t>Website</a:t>
            </a:r>
            <a:endParaRPr lang="en-US" dirty="0">
              <a:solidFill>
                <a:srgbClr val="000000"/>
              </a:solidFill>
              <a:effectLst>
                <a:glow rad="127000">
                  <a:srgbClr val="FFFFFF"/>
                </a:glow>
              </a:effectLst>
            </a:endParaRPr>
          </a:p>
        </p:txBody>
      </p:sp>
      <p:pic>
        <p:nvPicPr>
          <p:cNvPr id="2" name="Picture 1"/>
          <p:cNvPicPr>
            <a:picLocks noChangeAspect="1"/>
          </p:cNvPicPr>
          <p:nvPr/>
        </p:nvPicPr>
        <p:blipFill>
          <a:blip r:embed="rId3"/>
          <a:stretch>
            <a:fillRect/>
          </a:stretch>
        </p:blipFill>
        <p:spPr>
          <a:xfrm>
            <a:off x="0" y="2577841"/>
            <a:ext cx="6418852" cy="4292734"/>
          </a:xfrm>
          <a:prstGeom prst="rect">
            <a:avLst/>
          </a:prstGeom>
        </p:spPr>
      </p:pic>
      <p:sp>
        <p:nvSpPr>
          <p:cNvPr id="6" name="Rectangle 2"/>
          <p:cNvSpPr txBox="1">
            <a:spLocks noChangeArrowheads="1"/>
          </p:cNvSpPr>
          <p:nvPr/>
        </p:nvSpPr>
        <p:spPr bwMode="auto">
          <a:xfrm rot="20253776">
            <a:off x="-740167" y="2189150"/>
            <a:ext cx="10599926" cy="22083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rgbClr val="FF0000"/>
                </a:solidFill>
                <a:effectLst>
                  <a:glow rad="127000">
                    <a:srgbClr val="FFFFFF"/>
                  </a:glow>
                </a:effectLst>
                <a:latin typeface="Capitals"/>
                <a:ea typeface="ＭＳ Ｐゴシック" charset="0"/>
                <a:cs typeface="Capitals"/>
              </a:rPr>
              <a:t>غير مؤكد</a:t>
            </a:r>
            <a:endParaRPr lang="en-US" sz="9600" b="1" dirty="0">
              <a:solidFill>
                <a:srgbClr val="FF0000"/>
              </a:solidFill>
              <a:effectLst>
                <a:glow rad="127000">
                  <a:srgbClr val="FFFFFF"/>
                </a:glow>
              </a:effectLst>
              <a:latin typeface="Capitals"/>
              <a:ea typeface="ＭＳ Ｐゴシック" charset="0"/>
              <a:cs typeface="Capitals"/>
            </a:endParaRPr>
          </a:p>
        </p:txBody>
      </p:sp>
    </p:spTree>
    <p:extLst>
      <p:ext uri="{BB962C8B-B14F-4D97-AF65-F5344CB8AC3E}">
        <p14:creationId xmlns:p14="http://schemas.microsoft.com/office/powerpoint/2010/main" val="16561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15530"/>
            <a:ext cx="7275378" cy="5142469"/>
          </a:xfrm>
          <a:prstGeom prst="rect">
            <a:avLst/>
          </a:prstGeom>
        </p:spPr>
      </p:pic>
      <p:sp>
        <p:nvSpPr>
          <p:cNvPr id="900098" name="Rectangle 2"/>
          <p:cNvSpPr>
            <a:spLocks noGrp="1" noChangeArrowheads="1"/>
          </p:cNvSpPr>
          <p:nvPr>
            <p:ph type="ctrTitle"/>
          </p:nvPr>
        </p:nvSpPr>
        <p:spPr>
          <a:xfrm>
            <a:off x="82470" y="49197"/>
            <a:ext cx="8923391" cy="128693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كيف يتعامل معظم الناس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مع مستقبلنا غير المؤكد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618390" y="1715530"/>
            <a:ext cx="4525609" cy="51424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3538" indent="-363538" algn="r" rtl="1">
              <a:buFont typeface="Arial"/>
              <a:buChar char="•"/>
              <a:defRPr/>
            </a:pPr>
            <a:r>
              <a:rPr lang="ar-JO" sz="4800" b="1" dirty="0">
                <a:solidFill>
                  <a:srgbClr val="FFFFFF"/>
                </a:solidFill>
                <a:effectLst>
                  <a:glow rad="127000">
                    <a:srgbClr val="000000"/>
                  </a:glow>
                </a:effectLst>
                <a:latin typeface="Arial" charset="0"/>
                <a:ea typeface="ＭＳ Ｐゴシック" charset="0"/>
                <a:cs typeface="ＭＳ Ｐゴシック" charset="0"/>
              </a:rPr>
              <a:t>المذهب المادي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marL="363538" indent="-363538" algn="r" rtl="1">
              <a:buFont typeface="Arial"/>
              <a:buChar char="•"/>
              <a:defRPr/>
            </a:pPr>
            <a:r>
              <a:rPr lang="ar-JO" sz="4800" b="1" dirty="0">
                <a:solidFill>
                  <a:srgbClr val="FFFFFF"/>
                </a:solidFill>
                <a:effectLst>
                  <a:glow rad="127000">
                    <a:srgbClr val="000000"/>
                  </a:glow>
                </a:effectLst>
                <a:latin typeface="Arial" charset="0"/>
                <a:ea typeface="ＭＳ Ｐゴシック" charset="0"/>
                <a:cs typeface="ＭＳ Ｐゴシック" charset="0"/>
              </a:rPr>
              <a:t>مذهب المتعة</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marL="363538" indent="-363538" algn="r" rtl="1">
              <a:buFont typeface="Arial"/>
              <a:buChar char="•"/>
              <a:defRPr/>
            </a:pPr>
            <a:r>
              <a:rPr lang="ar-JO" sz="4800" b="1" dirty="0">
                <a:solidFill>
                  <a:srgbClr val="FFFFFF"/>
                </a:solidFill>
                <a:effectLst>
                  <a:glow rad="127000">
                    <a:srgbClr val="000000"/>
                  </a:glow>
                </a:effectLst>
                <a:latin typeface="Arial" charset="0"/>
                <a:ea typeface="ＭＳ Ｐゴシック" charset="0"/>
                <a:cs typeface="ＭＳ Ｐゴシック" charset="0"/>
              </a:rPr>
              <a:t>المذهب الإنساني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marL="363538" indent="-363538" algn="r" rtl="1">
              <a:buFont typeface="Arial"/>
              <a:buChar char="•"/>
              <a:defRPr/>
            </a:pPr>
            <a:r>
              <a:rPr lang="ar-JO" sz="4800" b="1" dirty="0">
                <a:solidFill>
                  <a:srgbClr val="FFFFFF"/>
                </a:solidFill>
                <a:effectLst>
                  <a:glow rad="127000">
                    <a:srgbClr val="000000"/>
                  </a:glow>
                </a:effectLst>
                <a:latin typeface="Arial" charset="0"/>
                <a:ea typeface="ＭＳ Ｐゴシック" charset="0"/>
                <a:cs typeface="ＭＳ Ｐゴシック" charset="0"/>
              </a:rPr>
              <a:t>المذهب القدري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94894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56192"/>
            <a:ext cx="9129888" cy="610180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نتجاوب مع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المستقبل </a:t>
            </a:r>
            <a:r>
              <a:rPr lang="ar-JO" sz="5400" b="1" dirty="0">
                <a:solidFill>
                  <a:srgbClr val="FFFF00"/>
                </a:solidFill>
                <a:effectLst>
                  <a:glow rad="127000">
                    <a:schemeClr val="tx1"/>
                  </a:glow>
                </a:effectLst>
                <a:latin typeface="Arial" charset="0"/>
                <a:ea typeface="ＭＳ Ｐゴシック" charset="0"/>
                <a:cs typeface="ＭＳ Ｐゴシック" charset="0"/>
              </a:rPr>
              <a:t>غير المؤكد </a:t>
            </a: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97931" y="39682"/>
            <a:ext cx="7455402" cy="1411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الجامعة 9: 1-10</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Cloud Callout 1"/>
          <p:cNvSpPr/>
          <p:nvPr/>
        </p:nvSpPr>
        <p:spPr bwMode="auto">
          <a:xfrm>
            <a:off x="0" y="1283860"/>
            <a:ext cx="3925632" cy="3272796"/>
          </a:xfrm>
          <a:prstGeom prst="cloudCallout">
            <a:avLst>
              <a:gd name="adj1" fmla="val 50175"/>
              <a:gd name="adj2" fmla="val 59980"/>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197931"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واقعنا</a:t>
            </a:r>
            <a:br>
              <a:rPr lang="en-US" sz="5400" b="1" i="1" dirty="0">
                <a:solidFill>
                  <a:srgbClr val="FFFFFF"/>
                </a:solidFill>
                <a:effectLst>
                  <a:glow rad="127000">
                    <a:srgbClr val="000000"/>
                  </a:glow>
                </a:effectLst>
                <a:latin typeface="Arial" charset="0"/>
                <a:ea typeface="ＭＳ Ｐゴシック" charset="0"/>
                <a:cs typeface="ＭＳ Ｐゴシック" charset="0"/>
              </a:rPr>
            </a:br>
            <a:r>
              <a:rPr lang="en-US" sz="5400" b="1" i="1" dirty="0">
                <a:solidFill>
                  <a:srgbClr val="FFFFFF"/>
                </a:solidFill>
                <a:effectLst>
                  <a:glow rad="127000">
                    <a:srgbClr val="000000"/>
                  </a:glow>
                </a:effectLst>
                <a:latin typeface="Arial" charset="0"/>
                <a:ea typeface="ＭＳ Ｐゴシック" charset="0"/>
                <a:cs typeface="ＭＳ Ｐゴシック" charset="0"/>
              </a:rPr>
              <a:t>(</a:t>
            </a:r>
            <a:r>
              <a:rPr lang="ar-JO" sz="5400" b="1" i="1" dirty="0">
                <a:solidFill>
                  <a:srgbClr val="FFFFFF"/>
                </a:solidFill>
                <a:effectLst>
                  <a:glow rad="127000">
                    <a:srgbClr val="000000"/>
                  </a:glow>
                </a:effectLst>
                <a:latin typeface="Arial" charset="0"/>
                <a:ea typeface="ＭＳ Ｐゴシック" charset="0"/>
                <a:cs typeface="ＭＳ Ｐゴシック" charset="0"/>
              </a:rPr>
              <a:t>1-6</a:t>
            </a:r>
            <a:r>
              <a:rPr lang="en-US" sz="5400" b="1" i="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7" name="Cloud Callout 6"/>
          <p:cNvSpPr/>
          <p:nvPr/>
        </p:nvSpPr>
        <p:spPr bwMode="auto">
          <a:xfrm>
            <a:off x="4432729" y="1283860"/>
            <a:ext cx="3925632" cy="3272796"/>
          </a:xfrm>
          <a:prstGeom prst="cloudCallout">
            <a:avLst>
              <a:gd name="adj1" fmla="val -42295"/>
              <a:gd name="adj2" fmla="val 64373"/>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4630660"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تجاوبنا</a:t>
            </a:r>
            <a:br>
              <a:rPr lang="en-US" sz="5400" b="1" i="1" dirty="0">
                <a:solidFill>
                  <a:srgbClr val="FFFFFF"/>
                </a:solidFill>
                <a:effectLst>
                  <a:glow rad="127000">
                    <a:srgbClr val="000000"/>
                  </a:glow>
                </a:effectLst>
                <a:latin typeface="Arial" charset="0"/>
                <a:ea typeface="ＭＳ Ｐゴシック" charset="0"/>
                <a:cs typeface="ＭＳ Ｐゴシック" charset="0"/>
              </a:rPr>
            </a:br>
            <a:r>
              <a:rPr lang="en-US" sz="5400" b="1" i="1" dirty="0">
                <a:solidFill>
                  <a:srgbClr val="FFFFFF"/>
                </a:solidFill>
                <a:effectLst>
                  <a:glow rad="127000">
                    <a:srgbClr val="000000"/>
                  </a:glow>
                </a:effectLst>
                <a:latin typeface="Arial" charset="0"/>
                <a:ea typeface="ＭＳ Ｐゴシック" charset="0"/>
                <a:cs typeface="ＭＳ Ｐゴシック" charset="0"/>
              </a:rPr>
              <a:t>(</a:t>
            </a:r>
            <a:r>
              <a:rPr lang="ar-JO" sz="5400" b="1" i="1" dirty="0">
                <a:solidFill>
                  <a:srgbClr val="FFFFFF"/>
                </a:solidFill>
                <a:effectLst>
                  <a:glow rad="127000">
                    <a:srgbClr val="000000"/>
                  </a:glow>
                </a:effectLst>
                <a:latin typeface="Arial" charset="0"/>
                <a:ea typeface="ＭＳ Ｐゴシック" charset="0"/>
                <a:cs typeface="ＭＳ Ｐゴシック" charset="0"/>
              </a:rPr>
              <a:t>7-10</a:t>
            </a:r>
            <a:r>
              <a:rPr lang="en-US" sz="5400" b="1" i="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792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p:bldP spid="7" grpId="0" animBg="1"/>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p:spPr>
        <p:txBody>
          <a:bodyPr/>
          <a:lstStyle/>
          <a:p>
            <a:pPr marL="627063" indent="-627063" algn="r">
              <a:defRPr/>
            </a:pPr>
            <a:r>
              <a:rPr lang="ar-JO" b="1" dirty="0">
                <a:solidFill>
                  <a:schemeClr val="tx1"/>
                </a:solidFill>
                <a:latin typeface="Arial" charset="0"/>
                <a:ea typeface="ＭＳ Ｐゴシック" charset="0"/>
                <a:cs typeface="ＭＳ Ｐゴシック" charset="0"/>
              </a:rPr>
              <a:t>1. مستقبلك </a:t>
            </a:r>
            <a:r>
              <a:rPr lang="ar-JO" b="1" dirty="0">
                <a:solidFill>
                  <a:schemeClr val="accent2"/>
                </a:solidFill>
                <a:latin typeface="Arial" charset="0"/>
                <a:ea typeface="ＭＳ Ｐゴシック" charset="0"/>
                <a:cs typeface="ＭＳ Ｐゴシック" charset="0"/>
              </a:rPr>
              <a:t>غير المؤكد </a:t>
            </a:r>
            <a:r>
              <a:rPr lang="ar-JO" b="1" dirty="0">
                <a:solidFill>
                  <a:schemeClr val="tx1"/>
                </a:solidFill>
                <a:latin typeface="Arial" charset="0"/>
                <a:ea typeface="ＭＳ Ｐゴシック" charset="0"/>
                <a:cs typeface="ＭＳ Ｐゴシック" charset="0"/>
              </a:rPr>
              <a:t>يتضمن الموت </a:t>
            </a:r>
            <a:r>
              <a:rPr lang="ar-JO" b="1" dirty="0">
                <a:solidFill>
                  <a:schemeClr val="accent2"/>
                </a:solidFill>
                <a:latin typeface="Arial" charset="0"/>
                <a:ea typeface="ＭＳ Ｐゴシック" charset="0"/>
                <a:cs typeface="ＭＳ Ｐゴシック" charset="0"/>
              </a:rPr>
              <a:t>المؤكد</a:t>
            </a:r>
            <a:r>
              <a:rPr lang="ar-JO" b="1" dirty="0">
                <a:solidFill>
                  <a:schemeClr val="tx1"/>
                </a:solidFill>
                <a:latin typeface="Arial" charset="0"/>
                <a:ea typeface="ＭＳ Ｐゴシック" charset="0"/>
                <a:cs typeface="ＭＳ Ｐゴシック" charset="0"/>
              </a:rPr>
              <a:t> (9: 1-6)</a:t>
            </a:r>
            <a:r>
              <a:rPr lang="en-US" b="1" dirty="0">
                <a:solidFill>
                  <a:schemeClr val="tx1"/>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108847342"/>
      </p:ext>
    </p:extLst>
  </p:cSld>
  <p:clrMapOvr>
    <a:overrideClrMapping bg1="lt1" tx1="dk1" bg2="lt2" tx2="dk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4120"/>
            <a:ext cx="9144000" cy="619125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solidFill>
            <a:schemeClr val="bg1"/>
          </a:solidFill>
          <a:effectLst/>
        </p:spPr>
        <p:txBody>
          <a:bodyPr/>
          <a:lstStyle/>
          <a:p>
            <a:pPr>
              <a:defRPr/>
            </a:pPr>
            <a:r>
              <a:rPr lang="ar-JO" sz="3200" b="1" dirty="0">
                <a:solidFill>
                  <a:schemeClr val="tx1"/>
                </a:solidFill>
              </a:rPr>
              <a:t>75 عامًا من الوفيات في الولايات المتحدة ،</a:t>
            </a:r>
            <a:br>
              <a:rPr lang="ar-JO" sz="3200" b="1" dirty="0">
                <a:solidFill>
                  <a:schemeClr val="tx1"/>
                </a:solidFill>
              </a:rPr>
            </a:br>
            <a:r>
              <a:rPr lang="ar-JO" sz="3200" b="1" dirty="0">
                <a:solidFill>
                  <a:schemeClr val="tx1"/>
                </a:solidFill>
              </a:rPr>
              <a:t> 1935-2010</a:t>
            </a:r>
            <a:endParaRPr lang="en-US" sz="3200" b="1" dirty="0">
              <a:solidFill>
                <a:schemeClr val="tx1"/>
              </a:solidFill>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254627"/>
            <a:ext cx="9143999" cy="62399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t>مراكز السيطرة على الأمراض والوقاية منها</a:t>
            </a:r>
            <a:endParaRPr lang="en-US" sz="2400" dirty="0"/>
          </a:p>
        </p:txBody>
      </p:sp>
    </p:spTree>
    <p:extLst>
      <p:ext uri="{BB962C8B-B14F-4D97-AF65-F5344CB8AC3E}">
        <p14:creationId xmlns:p14="http://schemas.microsoft.com/office/powerpoint/2010/main" val="144290161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نسبة الوفيات 1992-1996</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5742432"/>
          </a:xfrm>
          <a:prstGeom prst="rect">
            <a:avLst/>
          </a:prstGeom>
        </p:spPr>
      </p:pic>
      <p:sp>
        <p:nvSpPr>
          <p:cNvPr id="4" name="Rectangle 2"/>
          <p:cNvSpPr txBox="1">
            <a:spLocks noChangeArrowheads="1"/>
          </p:cNvSpPr>
          <p:nvPr/>
        </p:nvSpPr>
        <p:spPr bwMode="auto">
          <a:xfrm>
            <a:off x="49482" y="230940"/>
            <a:ext cx="5261666" cy="95674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latin typeface="Arial" charset="0"/>
                <a:ea typeface="ＭＳ Ｐゴシック" charset="0"/>
                <a:cs typeface="ＭＳ Ｐゴシック" charset="0"/>
              </a:rPr>
              <a:t>معدل الوفيات العالمي</a:t>
            </a:r>
            <a:endParaRPr lang="en-US" sz="40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41046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57812"/>
            <a:ext cx="9144000" cy="138271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2. بما أنك ستموت </a:t>
            </a:r>
            <a:r>
              <a:rPr lang="ar-JO" sz="4800" b="1" dirty="0">
                <a:solidFill>
                  <a:srgbClr val="FFFF00"/>
                </a:solidFill>
                <a:effectLst>
                  <a:glow rad="127000">
                    <a:schemeClr val="tx1"/>
                  </a:glow>
                </a:effectLst>
                <a:latin typeface="Arial" charset="0"/>
                <a:ea typeface="ＭＳ Ｐゴシック" charset="0"/>
                <a:cs typeface="ＭＳ Ｐゴシック" charset="0"/>
              </a:rPr>
              <a:t>تمتع</a:t>
            </a:r>
            <a:r>
              <a:rPr lang="ar-JO" sz="4800" b="1" dirty="0">
                <a:effectLst>
                  <a:glow rad="127000">
                    <a:schemeClr val="tx1"/>
                  </a:glow>
                </a:effectLst>
                <a:latin typeface="Arial" charset="0"/>
                <a:ea typeface="ＭＳ Ｐゴシック" charset="0"/>
                <a:cs typeface="ＭＳ Ｐゴシック" charset="0"/>
              </a:rPr>
              <a:t> بالحياة و اعمل </a:t>
            </a:r>
            <a:r>
              <a:rPr lang="ar-JO" sz="4800" b="1" dirty="0">
                <a:solidFill>
                  <a:srgbClr val="FFFF00"/>
                </a:solidFill>
                <a:effectLst>
                  <a:glow rad="127000">
                    <a:schemeClr val="tx1"/>
                  </a:glow>
                </a:effectLst>
                <a:latin typeface="Arial" charset="0"/>
                <a:ea typeface="ＭＳ Ｐゴシック" charset="0"/>
                <a:cs typeface="ＭＳ Ｐゴシック" charset="0"/>
              </a:rPr>
              <a:t>بجد</a:t>
            </a:r>
            <a:r>
              <a:rPr lang="ar-JO" sz="4800" b="1" dirty="0">
                <a:effectLst>
                  <a:glow rad="127000">
                    <a:schemeClr val="tx1"/>
                  </a:glow>
                </a:effectLst>
                <a:latin typeface="Arial" charset="0"/>
                <a:ea typeface="ＭＳ Ｐゴシック" charset="0"/>
                <a:cs typeface="ＭＳ Ｐゴシック" charset="0"/>
              </a:rPr>
              <a:t> الآن (9: 7-10)</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357813"/>
          </a:xfrm>
          <a:prstGeom prst="rect">
            <a:avLst/>
          </a:prstGeom>
        </p:spPr>
      </p:pic>
    </p:spTree>
    <p:extLst>
      <p:ext uri="{BB962C8B-B14F-4D97-AF65-F5344CB8AC3E}">
        <p14:creationId xmlns:p14="http://schemas.microsoft.com/office/powerpoint/2010/main" val="13760997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4555067" cy="6832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91466" y="116632"/>
            <a:ext cx="5452533" cy="63508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اذهب كل خبزك بفرح و اشرب خمرك بقلب طيب لأن الله منذ زمان قد رضي عملك (9: 7)</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51299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13945"/>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الفكرة الرئيسية في الجامعة 9: 1-10</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13945"/>
            <a:ext cx="9144000" cy="5644055"/>
          </a:xfrm>
          <a:prstGeom prst="rect">
            <a:avLst/>
          </a:prstGeom>
        </p:spPr>
      </p:pic>
      <p:sp>
        <p:nvSpPr>
          <p:cNvPr id="5" name="Rectangle 2"/>
          <p:cNvSpPr txBox="1">
            <a:spLocks noChangeArrowheads="1"/>
          </p:cNvSpPr>
          <p:nvPr/>
        </p:nvSpPr>
        <p:spPr bwMode="auto">
          <a:xfrm>
            <a:off x="4502930" y="2348879"/>
            <a:ext cx="4641070" cy="411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charset="0"/>
                <a:ea typeface="ＭＳ Ｐゴシック" charset="0"/>
                <a:cs typeface="ＭＳ Ｐゴシック" charset="0"/>
              </a:rPr>
              <a:t>بما أنك لا تعرف </a:t>
            </a:r>
            <a:r>
              <a:rPr lang="ar-JO" b="1" dirty="0">
                <a:solidFill>
                  <a:srgbClr val="FFFF00"/>
                </a:solidFill>
                <a:effectLst>
                  <a:glow rad="127000">
                    <a:srgbClr val="000000"/>
                  </a:glow>
                </a:effectLst>
                <a:latin typeface="Arial" charset="0"/>
                <a:ea typeface="ＭＳ Ｐゴシック" charset="0"/>
                <a:cs typeface="ＭＳ Ｐゴシック" charset="0"/>
              </a:rPr>
              <a:t>المستقبل</a:t>
            </a:r>
            <a:r>
              <a:rPr lang="ar-JO" b="1" dirty="0">
                <a:solidFill>
                  <a:srgbClr val="FFFFFF"/>
                </a:solidFill>
                <a:effectLst>
                  <a:glow rad="127000">
                    <a:srgbClr val="000000"/>
                  </a:glow>
                </a:effectLst>
                <a:latin typeface="Arial" charset="0"/>
                <a:ea typeface="ＭＳ Ｐゴシック" charset="0"/>
                <a:cs typeface="ＭＳ Ｐゴシック" charset="0"/>
              </a:rPr>
              <a:t> فاعمل بجد و تمتع بالحياة</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64663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29698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الدخول في دوائر (1: 1-11)</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800" b="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9902817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05960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latin typeface="Arial" charset="0"/>
                <a:ea typeface="ＭＳ Ｐゴシック" charset="0"/>
                <a:cs typeface="ＭＳ Ｐゴシック" charset="0"/>
              </a:rPr>
              <a:t>لماذا</a:t>
            </a:r>
            <a:r>
              <a:rPr lang="ar-JO" sz="5400" dirty="0">
                <a:effectLst>
                  <a:glow rad="127000">
                    <a:schemeClr val="tx1"/>
                  </a:glow>
                </a:effectLst>
                <a:latin typeface="Arial" charset="0"/>
                <a:ea typeface="ＭＳ Ｐゴシック" charset="0"/>
                <a:cs typeface="ＭＳ Ｐゴシック" charset="0"/>
              </a:rPr>
              <a:t> لا تقود الحكمة </a:t>
            </a:r>
            <a:br>
              <a:rPr lang="ar-JO" sz="5400"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إلى النجاح دائماً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18119236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p:spPr>
        <p:txBody>
          <a:bodyPr/>
          <a:lstStyle/>
          <a:p>
            <a:pPr marL="714375" indent="-714375" algn="r">
              <a:defRPr/>
            </a:pPr>
            <a:r>
              <a:rPr lang="ar-JO" sz="5400" dirty="0">
                <a:effectLst>
                  <a:glow rad="127000">
                    <a:schemeClr val="tx1"/>
                  </a:glow>
                </a:effectLst>
                <a:latin typeface="Arial" charset="0"/>
                <a:ea typeface="ＭＳ Ｐゴシック" charset="0"/>
                <a:cs typeface="ＭＳ Ｐゴシック" charset="0"/>
              </a:rPr>
              <a:t>1. الحياة </a:t>
            </a:r>
            <a:r>
              <a:rPr lang="ar-JO" sz="5400" dirty="0">
                <a:solidFill>
                  <a:srgbClr val="FFFF00"/>
                </a:solidFill>
                <a:effectLst>
                  <a:glow rad="127000">
                    <a:schemeClr val="tx1"/>
                  </a:glow>
                </a:effectLst>
                <a:latin typeface="Arial" charset="0"/>
                <a:ea typeface="ＭＳ Ｐゴシック" charset="0"/>
                <a:cs typeface="ＭＳ Ｐゴシック" charset="0"/>
              </a:rPr>
              <a:t>ليست عادلة</a:t>
            </a:r>
            <a:br>
              <a:rPr lang="ar-JO" sz="5400"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(9: 11-10: 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2412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211680" y="483696"/>
            <a:ext cx="7707329" cy="2303607"/>
          </a:xfrm>
          <a:effectLst>
            <a:outerShdw blurRad="63500" dist="35921" dir="2700000" algn="ctr" rotWithShape="0">
              <a:schemeClr val="tx2">
                <a:alpha val="74998"/>
              </a:schemeClr>
            </a:outerShdw>
          </a:effectLst>
        </p:spPr>
        <p:txBody>
          <a:bodyPr/>
          <a:lstStyle/>
          <a:p>
            <a:pPr marL="900113" indent="-900113" algn="r">
              <a:defRPr/>
            </a:pPr>
            <a:r>
              <a:rPr lang="ar-JO" sz="5400" dirty="0">
                <a:effectLst>
                  <a:glow rad="127000">
                    <a:schemeClr val="tx1"/>
                  </a:glow>
                </a:effectLst>
                <a:latin typeface="Arial" charset="0"/>
                <a:ea typeface="ＭＳ Ｐゴシック" charset="0"/>
                <a:cs typeface="ＭＳ Ｐゴシック" charset="0"/>
              </a:rPr>
              <a:t>2. الحياة </a:t>
            </a:r>
            <a:r>
              <a:rPr lang="ar-JO" sz="5400" dirty="0">
                <a:solidFill>
                  <a:srgbClr val="FFFF00"/>
                </a:solidFill>
                <a:effectLst>
                  <a:glow rad="127000">
                    <a:schemeClr val="tx1"/>
                  </a:glow>
                </a:effectLst>
                <a:latin typeface="Arial" charset="0"/>
                <a:ea typeface="ＭＳ Ｐゴシック" charset="0"/>
                <a:cs typeface="ＭＳ Ｐゴシック" charset="0"/>
              </a:rPr>
              <a:t>ليست مؤكدة</a:t>
            </a:r>
            <a:br>
              <a:rPr lang="ar-JO" sz="5400"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(10: 8-11)</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42828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72684" y="272040"/>
            <a:ext cx="4171316" cy="646848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لا تثق</a:t>
            </a:r>
            <a:br>
              <a:rPr lang="ar-JO" sz="5400" b="1"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بالحكمة</a:t>
            </a:r>
            <a:br>
              <a:rPr lang="ar-JO" sz="5400"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ثق بالله</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3200" y="272040"/>
            <a:ext cx="4769484" cy="6269060"/>
          </a:xfrm>
          <a:prstGeom prst="rect">
            <a:avLst/>
          </a:prstGeom>
        </p:spPr>
      </p:pic>
    </p:spTree>
    <p:extLst>
      <p:ext uri="{BB962C8B-B14F-4D97-AF65-F5344CB8AC3E}">
        <p14:creationId xmlns:p14="http://schemas.microsoft.com/office/powerpoint/2010/main" val="29992253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3817" y="116632"/>
            <a:ext cx="7253420" cy="6027677"/>
          </a:xfrm>
          <a:effectLst>
            <a:outerShdw blurRad="63500" dist="35921" dir="2700000" algn="ctr" rotWithShape="0">
              <a:schemeClr val="tx2">
                <a:alpha val="74998"/>
              </a:schemeClr>
            </a:outerShdw>
          </a:effectLst>
        </p:spPr>
        <p:txBody>
          <a:bodyPr anchor="ctr"/>
          <a:lstStyle/>
          <a:p>
            <a:pPr>
              <a:defRPr/>
            </a:pPr>
            <a:r>
              <a:rPr lang="ar-JO" sz="8000" b="1" dirty="0">
                <a:effectLst>
                  <a:glow rad="127000">
                    <a:schemeClr val="tx1"/>
                  </a:glow>
                </a:effectLst>
                <a:latin typeface="Times New Roman"/>
                <a:ea typeface="ＭＳ Ｐゴシック" charset="0"/>
                <a:cs typeface="Times New Roman"/>
              </a:rPr>
              <a:t>الحمقى</a:t>
            </a:r>
            <a:endParaRPr lang="en-US" sz="80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712668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260064"/>
            <a:ext cx="8128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كلنا نعرف واحداً منهم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ar-JO" sz="7200" b="1" dirty="0">
                <a:effectLst>
                  <a:glow rad="127000">
                    <a:schemeClr val="tx1"/>
                  </a:glow>
                </a:effectLst>
                <a:latin typeface="Times New Roman"/>
                <a:ea typeface="ＭＳ Ｐゴシック" charset="0"/>
                <a:cs typeface="Times New Roman"/>
              </a:rPr>
              <a:t>الحمقى</a:t>
            </a:r>
            <a:endParaRPr lang="en-US" sz="72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202839701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8373" y="-407513"/>
            <a:ext cx="8845627" cy="7076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كلنا كنا واحداً منهم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ar-JO" sz="7200" b="1" dirty="0">
                <a:effectLst>
                  <a:glow rad="127000">
                    <a:schemeClr val="tx1"/>
                  </a:glow>
                </a:effectLst>
                <a:latin typeface="Times New Roman"/>
                <a:ea typeface="ＭＳ Ｐゴシック" charset="0"/>
                <a:cs typeface="Times New Roman"/>
              </a:rPr>
              <a:t>الحمقى</a:t>
            </a:r>
            <a:endParaRPr lang="en-US" sz="72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80335783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0840" cy="6858000"/>
          </a:xfrm>
          <a:prstGeom prst="rect">
            <a:avLst/>
          </a:prstGeom>
        </p:spPr>
      </p:pic>
      <p:sp>
        <p:nvSpPr>
          <p:cNvPr id="900098" name="Rectangle 2"/>
          <p:cNvSpPr>
            <a:spLocks noGrp="1" noChangeArrowheads="1"/>
          </p:cNvSpPr>
          <p:nvPr>
            <p:ph type="ctrTitle"/>
          </p:nvPr>
        </p:nvSpPr>
        <p:spPr>
          <a:xfrm>
            <a:off x="0" y="4172244"/>
            <a:ext cx="9144000" cy="256828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نتعامل مع الشخص </a:t>
            </a:r>
            <a:r>
              <a:rPr lang="ar-JO" sz="5400" b="1" dirty="0">
                <a:solidFill>
                  <a:srgbClr val="FFFF00"/>
                </a:solidFill>
                <a:effectLst>
                  <a:glow rad="127000">
                    <a:schemeClr val="tx1"/>
                  </a:glow>
                </a:effectLst>
                <a:latin typeface="Arial" charset="0"/>
                <a:ea typeface="ＭＳ Ｐゴシック" charset="0"/>
                <a:cs typeface="ＭＳ Ｐゴシック" charset="0"/>
              </a:rPr>
              <a:t>الأحمق</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41724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p:spPr>
        <p:txBody>
          <a:bodyPr/>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الوصف</a:t>
            </a:r>
            <a:r>
              <a:rPr lang="ar-JO" sz="4800" b="1" dirty="0">
                <a:effectLst>
                  <a:glow rad="127000">
                    <a:schemeClr val="tx1"/>
                  </a:glow>
                </a:effectLst>
                <a:latin typeface="Arial" charset="0"/>
                <a:ea typeface="ＭＳ Ｐゴシック" charset="0"/>
                <a:cs typeface="ＭＳ Ｐゴシック" charset="0"/>
              </a:rPr>
              <a:t>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أقوال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و أعمال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الأحمق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مدمرة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(10: 12-19)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31410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لماذا السرعة ؟</a:t>
            </a:r>
            <a:endParaRPr lang="en-US" sz="5400" b="1" dirty="0">
              <a:effectLst>
                <a:glow rad="127000">
                  <a:schemeClr val="tx1"/>
                </a:glow>
              </a:effectLst>
              <a:latin typeface="Arial" charset="0"/>
              <a:ea typeface="ＭＳ Ｐゴシック" charset="0"/>
              <a:cs typeface="ＭＳ Ｐゴシック" charset="0"/>
            </a:endParaRPr>
          </a:p>
        </p:txBody>
      </p:sp>
      <p:pic>
        <p:nvPicPr>
          <p:cNvPr id="1658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55725"/>
            <a:ext cx="9144000" cy="437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77586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990842"/>
            <a:ext cx="9144000" cy="2749683"/>
          </a:xfrm>
          <a:effectLst/>
        </p:spPr>
        <p:txBody>
          <a:bodyPr/>
          <a:lstStyle/>
          <a:p>
            <a:pPr>
              <a:defRPr/>
            </a:pPr>
            <a:r>
              <a:rPr lang="ar-JO" sz="4800" b="1" dirty="0">
                <a:effectLst>
                  <a:glow rad="228600">
                    <a:schemeClr val="accent4">
                      <a:satMod val="175000"/>
                      <a:alpha val="82000"/>
                    </a:schemeClr>
                  </a:glow>
                </a:effectLst>
              </a:rPr>
              <a:t>2. </a:t>
            </a:r>
            <a:r>
              <a:rPr lang="ar-JO" sz="4800" b="1" dirty="0">
                <a:solidFill>
                  <a:srgbClr val="FFFF00"/>
                </a:solidFill>
                <a:effectLst>
                  <a:glow rad="228600">
                    <a:schemeClr val="accent4">
                      <a:satMod val="175000"/>
                      <a:alpha val="82000"/>
                    </a:schemeClr>
                  </a:glow>
                </a:effectLst>
              </a:rPr>
              <a:t>تحذير</a:t>
            </a:r>
            <a:r>
              <a:rPr lang="ar-JO" sz="4800" b="1" dirty="0">
                <a:effectLst>
                  <a:glow rad="228600">
                    <a:schemeClr val="accent4">
                      <a:satMod val="175000"/>
                      <a:alpha val="82000"/>
                    </a:schemeClr>
                  </a:glow>
                </a:effectLst>
              </a:rPr>
              <a:t>: لا تنتقد بشكل خاص السلطات الحمقاء لأنها قد تكتشف ذلك (10:20).</a:t>
            </a:r>
            <a:endParaRPr lang="en-US" sz="4800" b="1" dirty="0">
              <a:effectLst>
                <a:glow rad="228600">
                  <a:schemeClr val="accent4">
                    <a:satMod val="175000"/>
                    <a:alpha val="82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79251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8775"/>
            <a:ext cx="9144000" cy="13716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لا </a:t>
            </a:r>
            <a:r>
              <a:rPr lang="ar-JO" b="1" dirty="0">
                <a:solidFill>
                  <a:srgbClr val="FFFF00"/>
                </a:solidFill>
                <a:effectLst>
                  <a:glow rad="127000">
                    <a:schemeClr val="tx1"/>
                  </a:glow>
                </a:effectLst>
                <a:latin typeface="Arial" charset="0"/>
                <a:ea typeface="ＭＳ Ｐゴシック" charset="0"/>
                <a:cs typeface="ＭＳ Ｐゴシック" charset="0"/>
              </a:rPr>
              <a:t>تنتقد</a:t>
            </a:r>
            <a:r>
              <a:rPr lang="ar-JO" b="1" dirty="0">
                <a:effectLst>
                  <a:glow rad="127000">
                    <a:schemeClr val="tx1"/>
                  </a:glow>
                </a:effectLst>
                <a:latin typeface="Arial" charset="0"/>
                <a:ea typeface="ＭＳ Ｐゴシック" charset="0"/>
                <a:cs typeface="ＭＳ Ｐゴシック" charset="0"/>
              </a:rPr>
              <a:t> قائدك الأحمق</a:t>
            </a: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الفكرة الرئيسية في 10: 12-20</a:t>
            </a:r>
            <a:r>
              <a:rPr lang="en-US"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0" y="-31750"/>
            <a:ext cx="9144000" cy="5486400"/>
          </a:xfrm>
          <a:prstGeom prst="rect">
            <a:avLst/>
          </a:prstGeom>
        </p:spPr>
      </p:pic>
    </p:spTree>
    <p:extLst>
      <p:ext uri="{BB962C8B-B14F-4D97-AF65-F5344CB8AC3E}">
        <p14:creationId xmlns:p14="http://schemas.microsoft.com/office/powerpoint/2010/main" val="32198010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5265"/>
            <a:ext cx="9144000" cy="4069080"/>
          </a:xfrm>
          <a:prstGeom prst="rect">
            <a:avLst/>
          </a:prstGeom>
        </p:spPr>
      </p:pic>
      <p:sp>
        <p:nvSpPr>
          <p:cNvPr id="900098" name="Rectangle 2"/>
          <p:cNvSpPr>
            <a:spLocks noGrp="1" noChangeArrowheads="1"/>
          </p:cNvSpPr>
          <p:nvPr>
            <p:ph type="ctrTitle"/>
          </p:nvPr>
        </p:nvSpPr>
        <p:spPr>
          <a:xfrm>
            <a:off x="0" y="4284346"/>
            <a:ext cx="9144000" cy="2456180"/>
          </a:xfrm>
          <a:effectLst>
            <a:outerShdw blurRad="63500" dist="35921" dir="2700000" algn="ctr" rotWithShape="0">
              <a:schemeClr val="tx2">
                <a:alpha val="74998"/>
              </a:schemeClr>
            </a:outerShdw>
          </a:effectLst>
        </p:spPr>
        <p:txBody>
          <a:bodyPr/>
          <a:lstStyle/>
          <a:p>
            <a:pPr>
              <a:defRPr/>
            </a:pPr>
            <a:r>
              <a:rPr lang="ar-JO" b="1" dirty="0"/>
              <a:t>هل انتقدت رئيسا ؟ </a:t>
            </a:r>
            <a:br>
              <a:rPr lang="ar-JO" b="1" dirty="0"/>
            </a:br>
            <a:r>
              <a:rPr lang="ar-JO" b="1" dirty="0"/>
              <a:t>الانتقاد يتطلب القليل من الحجم.</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86164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815867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5446"/>
            <a:ext cx="9144000" cy="6060183"/>
          </a:xfrm>
          <a:prstGeom prst="rect">
            <a:avLst/>
          </a:prstGeom>
        </p:spPr>
      </p:pic>
      <p:sp>
        <p:nvSpPr>
          <p:cNvPr id="900098" name="Rectangle 2"/>
          <p:cNvSpPr>
            <a:spLocks noGrp="1" noChangeArrowheads="1"/>
          </p:cNvSpPr>
          <p:nvPr>
            <p:ph type="ctrTitle"/>
          </p:nvPr>
        </p:nvSpPr>
        <p:spPr>
          <a:xfrm>
            <a:off x="-1" y="393700"/>
            <a:ext cx="3864429" cy="4287157"/>
          </a:xfrm>
          <a:effectLst/>
        </p:spPr>
        <p:txBody>
          <a:bodyPr anchor="t"/>
          <a:lstStyle/>
          <a:p>
            <a:pPr>
              <a:defRPr/>
            </a:pPr>
            <a:br>
              <a:rPr lang="en-US" sz="4800" b="1" dirty="0">
                <a:solidFill>
                  <a:srgbClr val="000000"/>
                </a:solidFill>
                <a:effectLst/>
                <a:latin typeface="Arial" charset="0"/>
                <a:ea typeface="ＭＳ Ｐゴシック" charset="0"/>
                <a:cs typeface="ＭＳ Ｐゴシック" charset="0"/>
              </a:rPr>
            </a:br>
            <a:r>
              <a:rPr lang="ar-JO" sz="4800" dirty="0">
                <a:solidFill>
                  <a:srgbClr val="000000"/>
                </a:solidFill>
                <a:latin typeface="Arial" charset="0"/>
                <a:ea typeface="ＭＳ Ｐゴシック" charset="0"/>
                <a:cs typeface="ＭＳ Ｐゴシック" charset="0"/>
              </a:rPr>
              <a:t>كيف يؤثر </a:t>
            </a:r>
            <a:br>
              <a:rPr lang="ar-JO" sz="4800" dirty="0">
                <a:solidFill>
                  <a:srgbClr val="000000"/>
                </a:solidFill>
                <a:latin typeface="Arial" charset="0"/>
                <a:ea typeface="ＭＳ Ｐゴシック" charset="0"/>
                <a:cs typeface="ＭＳ Ｐゴシック" charset="0"/>
              </a:rPr>
            </a:br>
            <a:r>
              <a:rPr lang="ar-JO" sz="4800" dirty="0">
                <a:solidFill>
                  <a:srgbClr val="000000"/>
                </a:solidFill>
                <a:latin typeface="Arial" charset="0"/>
                <a:ea typeface="ＭＳ Ｐゴシック" charset="0"/>
                <a:cs typeface="ＭＳ Ｐゴシック" charset="0"/>
              </a:rPr>
              <a:t>عليك المستقبل غير المؤكد ؟</a:t>
            </a:r>
            <a:endParaRPr lang="en-US" sz="4800" b="1" dirty="0">
              <a:solidFill>
                <a:srgbClr val="000000"/>
              </a:solidFill>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6036594"/>
            <a:ext cx="9144001" cy="7696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ar-JO" b="1" dirty="0">
                <a:solidFill>
                  <a:srgbClr val="FFFFFF"/>
                </a:solidFill>
                <a:effectLst>
                  <a:glow rad="127000">
                    <a:srgbClr val="000000"/>
                  </a:glow>
                </a:effectLst>
                <a:latin typeface="Arial" charset="0"/>
                <a:ea typeface="ＭＳ Ｐゴシック" charset="0"/>
                <a:cs typeface="ＭＳ Ｐゴシック" charset="0"/>
              </a:rPr>
              <a:t>العطاء ؟</a:t>
            </a:r>
            <a:r>
              <a:rPr lang="en-US" b="1" dirty="0">
                <a:solidFill>
                  <a:srgbClr val="FFFFFF"/>
                </a:solidFill>
                <a:effectLst>
                  <a:glow rad="127000">
                    <a:srgbClr val="000000"/>
                  </a:glow>
                </a:effectLst>
                <a:latin typeface="Arial" charset="0"/>
                <a:ea typeface="ＭＳ Ｐゴシック" charset="0"/>
                <a:cs typeface="ＭＳ Ｐゴシック" charset="0"/>
              </a:rPr>
              <a:t> • </a:t>
            </a:r>
            <a:r>
              <a:rPr lang="ar-JO" b="1" dirty="0">
                <a:solidFill>
                  <a:srgbClr val="FFFFFF"/>
                </a:solidFill>
                <a:effectLst>
                  <a:glow rad="127000">
                    <a:srgbClr val="000000"/>
                  </a:glow>
                </a:effectLst>
                <a:latin typeface="Arial" charset="0"/>
                <a:ea typeface="ＭＳ Ｐゴシック" charset="0"/>
                <a:cs typeface="ＭＳ Ｐゴシック" charset="0"/>
              </a:rPr>
              <a:t>الإستثمار ؟</a:t>
            </a:r>
            <a:r>
              <a:rPr lang="en-US" b="1" dirty="0">
                <a:solidFill>
                  <a:srgbClr val="FFFFFF"/>
                </a:solidFill>
                <a:effectLst>
                  <a:glow rad="127000">
                    <a:srgbClr val="000000"/>
                  </a:glow>
                </a:effectLst>
                <a:latin typeface="Arial" charset="0"/>
                <a:ea typeface="ＭＳ Ｐゴシック" charset="0"/>
                <a:cs typeface="ＭＳ Ｐゴシック" charset="0"/>
              </a:rPr>
              <a:t> • </a:t>
            </a:r>
            <a:r>
              <a:rPr lang="ar-JO" b="1" dirty="0">
                <a:solidFill>
                  <a:srgbClr val="FFFFFF"/>
                </a:solidFill>
                <a:effectLst>
                  <a:glow rad="127000">
                    <a:srgbClr val="000000"/>
                  </a:glow>
                </a:effectLst>
                <a:latin typeface="Arial" charset="0"/>
                <a:ea typeface="ＭＳ Ｐゴシック" charset="0"/>
                <a:cs typeface="ＭＳ Ｐゴシック" charset="0"/>
              </a:rPr>
              <a:t>العمل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40946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62429"/>
            <a:ext cx="9184520" cy="629557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br>
              <a:rPr lang="en-US" sz="6600" b="1" dirty="0">
                <a:effectLst>
                  <a:glow rad="127000">
                    <a:schemeClr val="tx1"/>
                  </a:glow>
                </a:effectLst>
                <a:latin typeface="Arial" charset="0"/>
                <a:ea typeface="ＭＳ Ｐゴシック" charset="0"/>
                <a:cs typeface="ＭＳ Ｐゴシック" charset="0"/>
              </a:rPr>
            </a:br>
            <a:r>
              <a:rPr lang="ar-JO" sz="6600" dirty="0">
                <a:effectLst>
                  <a:glow rad="127000">
                    <a:schemeClr val="tx1"/>
                  </a:glow>
                </a:effectLst>
                <a:latin typeface="Arial" charset="0"/>
                <a:ea typeface="ＭＳ Ｐゴシック" charset="0"/>
                <a:cs typeface="ＭＳ Ｐゴシック" charset="0"/>
              </a:rPr>
              <a:t>كيف يجب أن يؤثر عليك </a:t>
            </a:r>
            <a:br>
              <a:rPr lang="ar-JO" sz="6600" dirty="0">
                <a:effectLst>
                  <a:glow rad="127000">
                    <a:schemeClr val="tx1"/>
                  </a:glow>
                </a:effectLst>
                <a:latin typeface="Arial" charset="0"/>
                <a:ea typeface="ＭＳ Ｐゴシック" charset="0"/>
                <a:cs typeface="ＭＳ Ｐゴシック" charset="0"/>
              </a:rPr>
            </a:br>
            <a:r>
              <a:rPr lang="ar-JO" sz="6600" dirty="0">
                <a:effectLst>
                  <a:glow rad="127000">
                    <a:schemeClr val="tx1"/>
                  </a:glow>
                </a:effectLst>
                <a:latin typeface="Arial" charset="0"/>
                <a:ea typeface="ＭＳ Ｐゴシック" charset="0"/>
                <a:cs typeface="ＭＳ Ｐゴシック" charset="0"/>
              </a:rPr>
              <a:t>مستقبلك </a:t>
            </a:r>
            <a:r>
              <a:rPr lang="ar-JO" sz="6600" dirty="0">
                <a:solidFill>
                  <a:srgbClr val="FFFF00"/>
                </a:solidFill>
                <a:effectLst>
                  <a:glow rad="127000">
                    <a:schemeClr val="tx1"/>
                  </a:glow>
                </a:effectLst>
                <a:latin typeface="Arial" charset="0"/>
                <a:ea typeface="ＭＳ Ｐゴシック" charset="0"/>
                <a:cs typeface="ＭＳ Ｐゴシック" charset="0"/>
              </a:rPr>
              <a:t>غير المؤكد </a:t>
            </a:r>
            <a:r>
              <a:rPr lang="ar-JO" sz="6600" dirty="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8641689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19"/>
            <a:ext cx="9132548" cy="6878319"/>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9573" y="3719287"/>
            <a:ext cx="8890000" cy="3120569"/>
          </a:xfrm>
          <a:effectLst>
            <a:outerShdw blurRad="63500" dist="35921" dir="2700000" algn="ctr" rotWithShape="0">
              <a:schemeClr val="tx2">
                <a:alpha val="74998"/>
              </a:schemeClr>
            </a:outerShdw>
          </a:effectLst>
        </p:spPr>
        <p:txBody>
          <a:bodyPr/>
          <a:lstStyle/>
          <a:p>
            <a:pPr marL="889000" indent="-889000" algn="r">
              <a:defRPr/>
            </a:pPr>
            <a:br>
              <a:rPr lang="en-US" sz="5400" b="1" dirty="0">
                <a:effectLst>
                  <a:glow rad="431800">
                    <a:schemeClr val="tx1"/>
                  </a:glow>
                </a:effectLst>
                <a:latin typeface="Arial" charset="0"/>
                <a:ea typeface="ＭＳ Ｐゴシック" charset="0"/>
                <a:cs typeface="ＭＳ Ｐゴシック" charset="0"/>
              </a:rPr>
            </a:br>
            <a:r>
              <a:rPr lang="ar-JO" sz="5400" dirty="0">
                <a:effectLst>
                  <a:glow rad="431800">
                    <a:schemeClr val="tx1"/>
                  </a:glow>
                </a:effectLst>
                <a:latin typeface="Arial" charset="0"/>
                <a:ea typeface="ＭＳ Ｐゴシック" charset="0"/>
                <a:cs typeface="ＭＳ Ｐゴシック" charset="0"/>
              </a:rPr>
              <a:t>1. أعط </a:t>
            </a:r>
            <a:r>
              <a:rPr lang="ar-JO" sz="5400" dirty="0">
                <a:solidFill>
                  <a:srgbClr val="FFFF00"/>
                </a:solidFill>
                <a:effectLst>
                  <a:glow rad="431800">
                    <a:schemeClr val="tx1"/>
                  </a:glow>
                </a:effectLst>
                <a:latin typeface="Arial" charset="0"/>
                <a:ea typeface="ＭＳ Ｐゴシック" charset="0"/>
                <a:cs typeface="ＭＳ Ｐゴシック" charset="0"/>
              </a:rPr>
              <a:t>بسخاء</a:t>
            </a:r>
            <a:r>
              <a:rPr lang="ar-JO" sz="5400" dirty="0">
                <a:effectLst>
                  <a:glow rad="431800">
                    <a:schemeClr val="tx1"/>
                  </a:glow>
                </a:effectLst>
                <a:latin typeface="Arial" charset="0"/>
                <a:ea typeface="ＭＳ Ｐゴシック" charset="0"/>
                <a:cs typeface="ＭＳ Ｐゴシック" charset="0"/>
              </a:rPr>
              <a:t> و استثمر </a:t>
            </a:r>
            <a:r>
              <a:rPr lang="ar-JO" sz="5400" dirty="0">
                <a:solidFill>
                  <a:srgbClr val="FFFF00"/>
                </a:solidFill>
                <a:effectLst>
                  <a:glow rad="431800">
                    <a:schemeClr val="tx1"/>
                  </a:glow>
                </a:effectLst>
                <a:latin typeface="Arial" charset="0"/>
                <a:ea typeface="ＭＳ Ｐゴシック" charset="0"/>
                <a:cs typeface="ＭＳ Ｐゴシック" charset="0"/>
              </a:rPr>
              <a:t>بحكمة</a:t>
            </a:r>
            <a:r>
              <a:rPr lang="ar-JO" sz="5400" dirty="0">
                <a:effectLst>
                  <a:glow rad="431800">
                    <a:schemeClr val="tx1"/>
                  </a:glow>
                </a:effectLst>
                <a:latin typeface="Arial" charset="0"/>
                <a:ea typeface="ＭＳ Ｐゴシック" charset="0"/>
                <a:cs typeface="ＭＳ Ｐゴシック" charset="0"/>
              </a:rPr>
              <a:t> (11: 1-3)</a:t>
            </a:r>
            <a:r>
              <a:rPr lang="en-US" sz="5400" b="1" dirty="0">
                <a:effectLst>
                  <a:glow rad="4318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5164896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51714" y="116632"/>
            <a:ext cx="3592286" cy="657808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ارم خبزك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على وجه المياه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فإنك تجده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بعد أيام كثيرة</a:t>
            </a:r>
            <a:br>
              <a:rPr lang="ar-JO" sz="3600" b="1" dirty="0">
                <a:effectLst>
                  <a:glow rad="127000">
                    <a:schemeClr val="tx1"/>
                  </a:glow>
                </a:effectLst>
                <a:latin typeface="Arial" charset="0"/>
                <a:ea typeface="ＭＳ Ｐゴシック" charset="0"/>
                <a:cs typeface="ＭＳ Ｐゴシック" charset="0"/>
              </a:rPr>
            </a:br>
            <a:r>
              <a:rPr lang="ar-JO" sz="3600" dirty="0">
                <a:effectLst>
                  <a:glow rad="127000">
                    <a:schemeClr val="tx1"/>
                  </a:glow>
                </a:effectLst>
                <a:latin typeface="Arial" charset="0"/>
                <a:ea typeface="ＭＳ Ｐゴシック" charset="0"/>
                <a:cs typeface="ＭＳ Ｐゴシック" charset="0"/>
              </a:rPr>
              <a:t>(11: 1) فاندايك</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8143" y="116632"/>
            <a:ext cx="3592286" cy="65780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افعل الخير </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حيثما أمكنك ذلك </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فبعد وقت </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طال أو قصر </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ستجد أن ذلك قد عاد عليك بالخير</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(11: 1) المبسطة</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201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أعط نصيباً لسبعة و لثمانية أيضاً لأنك لست تعلم أي شر يكون على الأرض (11: 2)</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2532" y="1989821"/>
            <a:ext cx="6348184" cy="4876800"/>
          </a:xfrm>
          <a:prstGeom prst="rect">
            <a:avLst/>
          </a:prstGeom>
        </p:spPr>
      </p:pic>
    </p:spTree>
    <p:extLst>
      <p:ext uri="{BB962C8B-B14F-4D97-AF65-F5344CB8AC3E}">
        <p14:creationId xmlns:p14="http://schemas.microsoft.com/office/powerpoint/2010/main" val="145013895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4864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03761"/>
            <a:ext cx="9271000" cy="2336095"/>
          </a:xfrm>
          <a:effectLst>
            <a:outerShdw blurRad="63500" dist="35921" dir="2700000" algn="ctr" rotWithShape="0">
              <a:schemeClr val="tx2">
                <a:alpha val="74998"/>
              </a:schemeClr>
            </a:outerShdw>
          </a:effectLst>
        </p:spPr>
        <p:txBody>
          <a:bodyPr/>
          <a:lstStyle/>
          <a:p>
            <a:pPr marL="889000" indent="-889000" algn="r">
              <a:defRPr/>
            </a:pPr>
            <a:br>
              <a:rPr lang="en-US" sz="5400" b="1" dirty="0">
                <a:effectLst>
                  <a:glow rad="431800">
                    <a:schemeClr val="tx1"/>
                  </a:glow>
                </a:effectLst>
                <a:latin typeface="Arial" charset="0"/>
                <a:ea typeface="ＭＳ Ｐゴシック" charset="0"/>
                <a:cs typeface="ＭＳ Ｐゴシック" charset="0"/>
              </a:rPr>
            </a:br>
            <a:r>
              <a:rPr lang="ar-JO" sz="5400" dirty="0">
                <a:effectLst>
                  <a:glow rad="431800">
                    <a:schemeClr val="tx1"/>
                  </a:glow>
                </a:effectLst>
                <a:latin typeface="Arial" charset="0"/>
                <a:ea typeface="ＭＳ Ｐゴシック" charset="0"/>
                <a:cs typeface="ＭＳ Ｐゴシック" charset="0"/>
              </a:rPr>
              <a:t>2. اعمل </a:t>
            </a:r>
            <a:r>
              <a:rPr lang="ar-JO" sz="5400" dirty="0">
                <a:solidFill>
                  <a:srgbClr val="FFFF00"/>
                </a:solidFill>
                <a:effectLst>
                  <a:glow rad="431800">
                    <a:schemeClr val="tx1"/>
                  </a:glow>
                </a:effectLst>
                <a:latin typeface="Arial" charset="0"/>
                <a:ea typeface="ＭＳ Ｐゴシック" charset="0"/>
                <a:cs typeface="ＭＳ Ｐゴシック" charset="0"/>
              </a:rPr>
              <a:t>بجد</a:t>
            </a:r>
            <a:r>
              <a:rPr lang="ar-JO" sz="5400" dirty="0">
                <a:effectLst>
                  <a:glow rad="431800">
                    <a:schemeClr val="tx1"/>
                  </a:glow>
                </a:effectLst>
                <a:latin typeface="Arial" charset="0"/>
                <a:ea typeface="ＭＳ Ｐゴシック" charset="0"/>
                <a:cs typeface="ＭＳ Ｐゴシック" charset="0"/>
              </a:rPr>
              <a:t> بسبب المستقبل غير المؤكد (11: 4-6)</a:t>
            </a:r>
            <a:r>
              <a:rPr lang="en-US" sz="5400" b="1" dirty="0">
                <a:effectLst>
                  <a:glow rad="4318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9511918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p:spPr>
        <p:txBody>
          <a:bodyPr/>
          <a:lstStyle/>
          <a:p>
            <a:pPr>
              <a:defRPr/>
            </a:pPr>
            <a:r>
              <a:rPr lang="ar-JO" sz="5400" b="1" dirty="0">
                <a:solidFill>
                  <a:srgbClr val="800000"/>
                </a:solidFill>
                <a:effectLst/>
                <a:latin typeface="Arial" charset="0"/>
                <a:ea typeface="ＭＳ Ｐゴシック" charset="0"/>
                <a:cs typeface="ＭＳ Ｐゴシック" charset="0"/>
              </a:rPr>
              <a:t>غالباً ما تجري الفئران في دوائر</a:t>
            </a:r>
            <a:endParaRPr lang="en-US" sz="5400" b="1" dirty="0">
              <a:solidFill>
                <a:srgbClr val="800000"/>
              </a:solidFill>
              <a:effectLst/>
              <a:latin typeface="Arial" charset="0"/>
              <a:ea typeface="ＭＳ Ｐゴシック" charset="0"/>
              <a:cs typeface="ＭＳ Ｐゴシック" charset="0"/>
            </a:endParaRPr>
          </a:p>
        </p:txBody>
      </p:sp>
      <p:pic>
        <p:nvPicPr>
          <p:cNvPr id="1679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1317625"/>
            <a:ext cx="5300663" cy="556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49545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72145"/>
            <a:ext cx="9129395" cy="5129060"/>
          </a:xfrm>
          <a:prstGeom prst="rect">
            <a:avLst/>
          </a:prstGeom>
        </p:spPr>
      </p:pic>
      <p:sp>
        <p:nvSpPr>
          <p:cNvPr id="900098" name="Rectangle 2"/>
          <p:cNvSpPr>
            <a:spLocks noGrp="1" noChangeArrowheads="1"/>
          </p:cNvSpPr>
          <p:nvPr>
            <p:ph type="ctrTitle"/>
          </p:nvPr>
        </p:nvSpPr>
        <p:spPr>
          <a:xfrm>
            <a:off x="0" y="4880430"/>
            <a:ext cx="9144000" cy="186009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latin typeface="Arial" charset="0"/>
                <a:ea typeface="ＭＳ Ｐゴシック" charset="0"/>
                <a:cs typeface="ＭＳ Ｐゴシック" charset="0"/>
              </a:rPr>
              <a:t>أعط </a:t>
            </a:r>
            <a:r>
              <a:rPr lang="ar-JO" dirty="0">
                <a:solidFill>
                  <a:srgbClr val="FFFF00"/>
                </a:solidFill>
                <a:effectLst>
                  <a:glow rad="127000">
                    <a:schemeClr val="tx1"/>
                  </a:glow>
                </a:effectLst>
                <a:latin typeface="Arial" charset="0"/>
                <a:ea typeface="ＭＳ Ｐゴシック" charset="0"/>
                <a:cs typeface="ＭＳ Ｐゴシック" charset="0"/>
              </a:rPr>
              <a:t>بسخاء</a:t>
            </a:r>
            <a:r>
              <a:rPr lang="ar-JO" dirty="0">
                <a:effectLst>
                  <a:glow rad="127000">
                    <a:schemeClr val="tx1"/>
                  </a:glow>
                </a:effectLst>
                <a:latin typeface="Arial" charset="0"/>
                <a:ea typeface="ＭＳ Ｐゴシック" charset="0"/>
                <a:cs typeface="ＭＳ Ｐゴシック" charset="0"/>
              </a:rPr>
              <a:t>، استثمر </a:t>
            </a:r>
            <a:r>
              <a:rPr lang="ar-JO" dirty="0">
                <a:solidFill>
                  <a:srgbClr val="FFFF00"/>
                </a:solidFill>
                <a:effectLst>
                  <a:glow rad="127000">
                    <a:schemeClr val="tx1"/>
                  </a:glow>
                </a:effectLst>
                <a:latin typeface="Arial" charset="0"/>
                <a:ea typeface="ＭＳ Ｐゴシック" charset="0"/>
                <a:cs typeface="ＭＳ Ｐゴシック" charset="0"/>
              </a:rPr>
              <a:t>بحكمة</a:t>
            </a:r>
            <a:r>
              <a:rPr lang="ar-JO" dirty="0">
                <a:effectLst>
                  <a:glow rad="127000">
                    <a:schemeClr val="tx1"/>
                  </a:glow>
                </a:effectLst>
                <a:latin typeface="Arial" charset="0"/>
                <a:ea typeface="ＭＳ Ｐゴシック" charset="0"/>
                <a:cs typeface="ＭＳ Ｐゴシック" charset="0"/>
              </a:rPr>
              <a:t> و اعمل </a:t>
            </a:r>
            <a:r>
              <a:rPr lang="ar-JO" dirty="0">
                <a:solidFill>
                  <a:srgbClr val="FFFF00"/>
                </a:solidFill>
                <a:effectLst>
                  <a:glow rad="127000">
                    <a:schemeClr val="tx1"/>
                  </a:glow>
                </a:effectLst>
                <a:latin typeface="Arial" charset="0"/>
                <a:ea typeface="ＭＳ Ｐゴシック" charset="0"/>
                <a:cs typeface="ＭＳ Ｐゴシック" charset="0"/>
              </a:rPr>
              <a:t>بجد</a:t>
            </a:r>
            <a:r>
              <a:rPr lang="ar-JO" dirty="0">
                <a:effectLst>
                  <a:glow rad="127000">
                    <a:schemeClr val="tx1"/>
                  </a:glow>
                </a:effectLst>
                <a:latin typeface="Arial" charset="0"/>
                <a:ea typeface="ＭＳ Ｐゴシック" charset="0"/>
                <a:cs typeface="ＭＳ Ｐゴシック" charset="0"/>
              </a:rPr>
              <a:t> </a:t>
            </a:r>
            <a:br>
              <a:rPr lang="ar-JO" dirty="0">
                <a:effectLst>
                  <a:glow rad="127000">
                    <a:schemeClr val="tx1"/>
                  </a:glow>
                </a:effectLst>
                <a:latin typeface="Arial" charset="0"/>
                <a:ea typeface="ＭＳ Ｐゴシック" charset="0"/>
                <a:cs typeface="ＭＳ Ｐゴシック" charset="0"/>
              </a:rPr>
            </a:br>
            <a:r>
              <a:rPr lang="ar-JO" dirty="0">
                <a:effectLst>
                  <a:glow rad="127000">
                    <a:schemeClr val="tx1"/>
                  </a:glow>
                </a:effectLst>
                <a:latin typeface="Arial" charset="0"/>
                <a:ea typeface="ＭＳ Ｐゴシック" charset="0"/>
                <a:cs typeface="ＭＳ Ｐゴシック" charset="0"/>
              </a:rPr>
              <a:t>بما أنك لا تعرف مستقبلك</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2142" y="36287"/>
            <a:ext cx="8857251" cy="1860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الفكرة الرئيسية في 11: 1-6</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3036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يمكننا عمل الأمرين معاً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التمتع بالحياة</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خوف الله</a:t>
            </a:r>
            <a:endParaRPr lang="en-US" sz="5400" spc="-100" dirty="0">
              <a:solidFill>
                <a:srgbClr val="000090"/>
              </a:solidFill>
              <a:latin typeface="Helvetica Neue Black Condensed"/>
              <a:ea typeface="ＭＳ Ｐゴシック" charset="0"/>
              <a:cs typeface="Helvetica Neue Black Condensed"/>
            </a:endParaRP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766334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ar-JO" sz="4800" b="1" dirty="0">
                <a:latin typeface="Arial" charset="0"/>
              </a:rPr>
              <a:t>1. عش كما لو أن </a:t>
            </a:r>
            <a:r>
              <a:rPr lang="ar-JO" sz="4800" b="1" dirty="0">
                <a:solidFill>
                  <a:srgbClr val="FFFF00"/>
                </a:solidFill>
                <a:latin typeface="Arial" charset="0"/>
              </a:rPr>
              <a:t>الحياة</a:t>
            </a:r>
            <a:r>
              <a:rPr lang="ar-JO" sz="4800" b="1" dirty="0">
                <a:latin typeface="Arial" charset="0"/>
              </a:rPr>
              <a:t> زائلة (1: 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601895113"/>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العمل</a:t>
            </a:r>
            <a:r>
              <a:rPr lang="ar-JO" sz="4800" b="1" dirty="0">
                <a:effectLst>
                  <a:glow rad="127000">
                    <a:schemeClr val="tx1"/>
                  </a:glow>
                </a:effectLst>
                <a:latin typeface="Arial" charset="0"/>
                <a:ea typeface="ＭＳ Ｐゴシック" charset="0"/>
                <a:cs typeface="ＭＳ Ｐゴシック" charset="0"/>
              </a:rPr>
              <a:t> زائل (1: 12-6: 9)</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424661838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الحكمة</a:t>
            </a:r>
            <a:r>
              <a:rPr lang="ar-JO" sz="4800" b="1" dirty="0">
                <a:effectLst>
                  <a:glow rad="127000">
                    <a:schemeClr val="tx1"/>
                  </a:glow>
                </a:effectLst>
                <a:latin typeface="Arial" charset="0"/>
                <a:ea typeface="ＭＳ Ｐゴシック" charset="0"/>
                <a:cs typeface="ＭＳ Ｐゴシック" charset="0"/>
              </a:rPr>
              <a:t> زائلة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(6: 10-11: 6)</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r="37527"/>
          <a:stretch/>
        </p:blipFill>
        <p:spPr>
          <a:xfrm>
            <a:off x="-1" y="1866900"/>
            <a:ext cx="9144001" cy="4991100"/>
          </a:xfrm>
          <a:prstGeom prst="rect">
            <a:avLst/>
          </a:prstGeom>
        </p:spPr>
      </p:pic>
    </p:spTree>
    <p:extLst>
      <p:ext uri="{BB962C8B-B14F-4D97-AF65-F5344CB8AC3E}">
        <p14:creationId xmlns:p14="http://schemas.microsoft.com/office/powerpoint/2010/main" val="119716256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4.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الشباب</a:t>
            </a:r>
            <a:r>
              <a:rPr lang="ar-JO" sz="4800" b="1" dirty="0">
                <a:effectLst>
                  <a:glow rad="127000">
                    <a:schemeClr val="tx1"/>
                  </a:glow>
                </a:effectLst>
                <a:latin typeface="Arial" charset="0"/>
                <a:ea typeface="ＭＳ Ｐゴシック" charset="0"/>
                <a:cs typeface="ＭＳ Ｐゴシック" charset="0"/>
              </a:rPr>
              <a:t> زائل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(11: 7-12: 14)</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18970"/>
            <a:ext cx="9144000" cy="5139030"/>
          </a:xfrm>
          <a:prstGeom prst="rect">
            <a:avLst/>
          </a:prstGeom>
        </p:spPr>
      </p:pic>
    </p:spTree>
    <p:extLst>
      <p:ext uri="{BB962C8B-B14F-4D97-AF65-F5344CB8AC3E}">
        <p14:creationId xmlns:p14="http://schemas.microsoft.com/office/powerpoint/2010/main" val="93032574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ar-JO" sz="3200" b="1" dirty="0">
                <a:latin typeface="Arial" charset="0"/>
                <a:ea typeface="Osaka" charset="0"/>
                <a:cs typeface="Arial" charset="0"/>
              </a:rPr>
              <a:t>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11:7–12:14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1:1-11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الانسان </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انسانية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 "تحت الشمس") حوالي 935 قبل الميلاد</a:t>
                      </a:r>
                      <a:r>
                        <a:rPr kumimoji="0" lang="en-US" sz="24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Oval 5">
            <a:extLst>
              <a:ext uri="{FF2B5EF4-FFF2-40B4-BE49-F238E27FC236}">
                <a16:creationId xmlns:a16="http://schemas.microsoft.com/office/drawing/2014/main" id="{CEA6E8A9-5253-C7E3-A940-4D23A2184544}"/>
              </a:ext>
            </a:extLst>
          </p:cNvPr>
          <p:cNvSpPr/>
          <p:nvPr/>
        </p:nvSpPr>
        <p:spPr bwMode="auto">
          <a:xfrm>
            <a:off x="-1" y="1196975"/>
            <a:ext cx="2177144"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89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26844" y="0"/>
            <a:ext cx="9170844" cy="6129180"/>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26844" y="513961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الجامعة 11: 7-12: 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688" y="308430"/>
            <a:ext cx="9170844" cy="110353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تفرح بشبابك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010583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402955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1400" y="3216079"/>
            <a:ext cx="7048500" cy="3016641"/>
          </a:xfrm>
          <a:prstGeom prst="rect">
            <a:avLst/>
          </a:prstGeom>
        </p:spPr>
      </p:pic>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أنت شاب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75689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ما هي مراحل الحياة ؟</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380117"/>
            <a:ext cx="9124890" cy="5474934"/>
          </a:xfrm>
          <a:prstGeom prst="rect">
            <a:avLst/>
          </a:prstGeom>
        </p:spPr>
      </p:pic>
    </p:spTree>
    <p:extLst>
      <p:ext uri="{BB962C8B-B14F-4D97-AF65-F5344CB8AC3E}">
        <p14:creationId xmlns:p14="http://schemas.microsoft.com/office/powerpoint/2010/main" val="2107798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climb the ladder</a:t>
            </a:r>
          </a:p>
        </p:txBody>
      </p:sp>
    </p:spTree>
    <p:extLst>
      <p:ext uri="{BB962C8B-B14F-4D97-AF65-F5344CB8AC3E}">
        <p14:creationId xmlns:p14="http://schemas.microsoft.com/office/powerpoint/2010/main" val="34293050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3934"/>
            <a:ext cx="9203598" cy="299610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2927319" y="4851419"/>
            <a:ext cx="2973783" cy="79802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charset="0"/>
                <a:ea typeface="ＭＳ Ｐゴシック" charset="0"/>
                <a:cs typeface="ＭＳ Ｐゴシック" charset="0"/>
              </a:rPr>
              <a:t>2. إزعاج الزوج</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8665"/>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ثلاث مراحل للنساء</a:t>
            </a: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9598" y="4851419"/>
            <a:ext cx="28677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charset="0"/>
                <a:ea typeface="ＭＳ Ｐゴシック" charset="0"/>
                <a:cs typeface="ＭＳ Ｐゴシック" charset="0"/>
              </a:rPr>
              <a:t>1. إزعاج الأب</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071476" y="4851419"/>
            <a:ext cx="31321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charset="0"/>
                <a:ea typeface="ＭＳ Ｐゴシック" charset="0"/>
                <a:cs typeface="ＭＳ Ｐゴシック" charset="0"/>
              </a:rPr>
              <a:t>3. إزعاج الصهر</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65447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653" y="-1003885"/>
            <a:ext cx="7171156" cy="3359839"/>
          </a:xfrm>
          <a:prstGeom prst="rect">
            <a:avLst/>
          </a:prstGeom>
        </p:spPr>
      </p:pic>
      <p:pic>
        <p:nvPicPr>
          <p:cNvPr id="7" name="Picture 6"/>
          <p:cNvPicPr>
            <a:picLocks noChangeAspect="1"/>
          </p:cNvPicPr>
          <p:nvPr/>
        </p:nvPicPr>
        <p:blipFill>
          <a:blip r:embed="rId4"/>
          <a:stretch>
            <a:fillRect/>
          </a:stretch>
        </p:blipFill>
        <p:spPr>
          <a:xfrm>
            <a:off x="464654" y="-276761"/>
            <a:ext cx="8348280" cy="79169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92019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indent="-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1. الإيمان بسانتا 2. عدم الإيمان بسانتا 3. أنت سانتا</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a:p>
            <a:pPr marL="457200" indent="-457200">
              <a:defRPr/>
            </a:pP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97764"/>
            <a:ext cx="9144000" cy="622435"/>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ثلاث مراحل للرجال</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55754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ثلاث مراحل في الحياة</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388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الشباب</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ar-JO" sz="5400" b="1" dirty="0">
                <a:solidFill>
                  <a:srgbClr val="FFFFFF"/>
                </a:solidFill>
                <a:effectLst>
                  <a:glow rad="127000">
                    <a:srgbClr val="000000"/>
                  </a:glow>
                </a:effectLst>
                <a:latin typeface="Arial" charset="0"/>
                <a:ea typeface="ＭＳ Ｐゴシック" charset="0"/>
                <a:cs typeface="ＭＳ Ｐゴシック" charset="0"/>
              </a:rPr>
              <a:t>0-30</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973785" y="3804052"/>
            <a:ext cx="319062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منتصف العمر</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ar-JO" sz="5400" b="1" dirty="0">
                <a:solidFill>
                  <a:srgbClr val="FFFFFF"/>
                </a:solidFill>
                <a:effectLst>
                  <a:glow rad="127000">
                    <a:srgbClr val="000000"/>
                  </a:glow>
                </a:effectLst>
                <a:latin typeface="Arial" charset="0"/>
                <a:ea typeface="ＭＳ Ｐゴシック" charset="0"/>
                <a:cs typeface="ＭＳ Ｐゴシック" charset="0"/>
              </a:rPr>
              <a:t>30-60</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5331"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الشيخوخة</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ar-JO" sz="5400" b="1" dirty="0">
                <a:solidFill>
                  <a:srgbClr val="FFFFFF"/>
                </a:solidFill>
                <a:effectLst>
                  <a:glow rad="127000">
                    <a:srgbClr val="000000"/>
                  </a:glow>
                </a:effectLst>
                <a:latin typeface="Arial" charset="0"/>
                <a:ea typeface="ＭＳ Ｐゴシック" charset="0"/>
                <a:cs typeface="ＭＳ Ｐゴシック" charset="0"/>
              </a:rPr>
              <a:t>60-90</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673100">
                    <a:srgbClr val="000000"/>
                  </a:glow>
                </a:effectLst>
                <a:latin typeface="Arial" charset="0"/>
                <a:ea typeface="ＭＳ Ｐゴシック" charset="0"/>
                <a:cs typeface="ＭＳ Ｐゴシック" charset="0"/>
              </a:rPr>
              <a:t>ما الذي يجب أن </a:t>
            </a:r>
            <a:r>
              <a:rPr lang="ar-JO" sz="5400" b="1" dirty="0">
                <a:solidFill>
                  <a:srgbClr val="FFFF00"/>
                </a:solidFill>
                <a:effectLst>
                  <a:glow rad="673100">
                    <a:srgbClr val="000000"/>
                  </a:glow>
                </a:effectLst>
                <a:latin typeface="Arial" charset="0"/>
                <a:ea typeface="ＭＳ Ｐゴシック" charset="0"/>
                <a:cs typeface="ＭＳ Ｐゴシック" charset="0"/>
              </a:rPr>
              <a:t>يسعى</a:t>
            </a:r>
            <a:r>
              <a:rPr lang="ar-JO" sz="5400" b="1" dirty="0">
                <a:solidFill>
                  <a:srgbClr val="FFFFFF"/>
                </a:solidFill>
                <a:effectLst>
                  <a:glow rad="673100">
                    <a:srgbClr val="000000"/>
                  </a:glow>
                </a:effectLst>
                <a:latin typeface="Arial" charset="0"/>
                <a:ea typeface="ＭＳ Ｐゴシック" charset="0"/>
                <a:cs typeface="ＭＳ Ｐゴシック" charset="0"/>
              </a:rPr>
              <a:t> إليه الشاب في الحياة ؟</a:t>
            </a:r>
            <a:endParaRPr lang="en-US" sz="5400" b="1" dirty="0">
              <a:solidFill>
                <a:srgbClr val="FFFFFF"/>
              </a:solidFill>
              <a:effectLst>
                <a:glow rad="6731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rgbClr val="000000"/>
                  </a:glow>
                </a:effectLst>
                <a:latin typeface="Arial" charset="0"/>
                <a:ea typeface="ＭＳ Ｐゴシック" charset="0"/>
                <a:cs typeface="ＭＳ Ｐゴシック" charset="0"/>
              </a:rPr>
              <a:t>الشباب</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ar-JO" sz="5400" b="1" dirty="0">
                <a:solidFill>
                  <a:srgbClr val="FFFF00"/>
                </a:solidFill>
                <a:effectLst>
                  <a:glow rad="127000">
                    <a:srgbClr val="000000"/>
                  </a:glow>
                </a:effectLst>
                <a:latin typeface="Arial" charset="0"/>
                <a:ea typeface="ＭＳ Ｐゴシック" charset="0"/>
                <a:cs typeface="ＭＳ Ｐゴシック" charset="0"/>
              </a:rPr>
              <a:t>0-30</a:t>
            </a:r>
            <a:endParaRPr lang="en-US" sz="5400" b="1"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20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ثلاث مراحل في الحياة</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rgbClr val="000000"/>
                  </a:glow>
                </a:effectLst>
                <a:latin typeface="Arial" charset="0"/>
                <a:ea typeface="ＭＳ Ｐゴシック" charset="0"/>
                <a:cs typeface="ＭＳ Ｐゴシック" charset="0"/>
              </a:rPr>
              <a:t>الشباب</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ar-JO" sz="5400" b="1" dirty="0">
                <a:solidFill>
                  <a:srgbClr val="FFFF00"/>
                </a:solidFill>
                <a:effectLst>
                  <a:glow rad="127000">
                    <a:srgbClr val="000000"/>
                  </a:glow>
                </a:effectLst>
                <a:latin typeface="Arial" charset="0"/>
                <a:ea typeface="ＭＳ Ｐゴシック" charset="0"/>
                <a:cs typeface="ＭＳ Ｐゴシック" charset="0"/>
              </a:rPr>
              <a:t>0-30</a:t>
            </a:r>
            <a:endParaRPr lang="en-US" sz="54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b="1" dirty="0">
                <a:solidFill>
                  <a:srgbClr val="FFFFFF"/>
                </a:solidFill>
                <a:effectLst>
                  <a:glow rad="127000">
                    <a:srgbClr val="000000"/>
                  </a:glow>
                </a:effectLst>
                <a:latin typeface="Arial" charset="0"/>
                <a:ea typeface="ＭＳ Ｐゴシック" charset="0"/>
                <a:cs typeface="ＭＳ Ｐゴシック" charset="0"/>
              </a:rPr>
              <a:t>جا 11: 7-12: 7</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3" name="Group 2"/>
          <p:cNvGrpSpPr/>
          <p:nvPr/>
        </p:nvGrpSpPr>
        <p:grpSpPr>
          <a:xfrm>
            <a:off x="-22533" y="2307635"/>
            <a:ext cx="5645952" cy="4523288"/>
            <a:chOff x="120672" y="2334712"/>
            <a:chExt cx="5645952"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120672"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673100">
                      <a:srgbClr val="000000"/>
                    </a:glow>
                  </a:effectLst>
                  <a:latin typeface="Arial" charset="0"/>
                  <a:ea typeface="ＭＳ Ｐゴシック" charset="0"/>
                  <a:cs typeface="ＭＳ Ｐゴシック" charset="0"/>
                </a:rPr>
                <a:t>التركيز على مسعيين</a:t>
              </a:r>
              <a:endParaRPr lang="en-US" sz="5400" b="1" dirty="0">
                <a:solidFill>
                  <a:srgbClr val="FFFFFF"/>
                </a:solidFill>
                <a:effectLst>
                  <a:glow rad="673100">
                    <a:srgbClr val="000000"/>
                  </a:glow>
                </a:effectLst>
                <a:latin typeface="Arial" charset="0"/>
                <a:ea typeface="ＭＳ Ｐゴシック" charset="0"/>
                <a:cs typeface="ＭＳ Ｐゴシック"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673100">
                    <a:srgbClr val="000000"/>
                  </a:glow>
                </a:effectLst>
                <a:latin typeface="Arial" charset="0"/>
                <a:ea typeface="ＭＳ Ｐゴシック" charset="0"/>
                <a:cs typeface="ＭＳ Ｐゴシック" charset="0"/>
              </a:rPr>
              <a:t>ما الذي يجب أن </a:t>
            </a:r>
            <a:r>
              <a:rPr lang="ar-JO" sz="5400" b="1" dirty="0">
                <a:solidFill>
                  <a:srgbClr val="FFFF00"/>
                </a:solidFill>
                <a:effectLst>
                  <a:glow rad="673100">
                    <a:srgbClr val="000000"/>
                  </a:glow>
                </a:effectLst>
                <a:latin typeface="Arial" charset="0"/>
                <a:ea typeface="ＭＳ Ｐゴシック" charset="0"/>
                <a:cs typeface="ＭＳ Ｐゴシック" charset="0"/>
              </a:rPr>
              <a:t>يسعى</a:t>
            </a:r>
            <a:r>
              <a:rPr lang="ar-JO" sz="5400" b="1" dirty="0">
                <a:solidFill>
                  <a:srgbClr val="FFFFFF"/>
                </a:solidFill>
                <a:effectLst>
                  <a:glow rad="673100">
                    <a:srgbClr val="000000"/>
                  </a:glow>
                </a:effectLst>
                <a:latin typeface="Arial" charset="0"/>
                <a:ea typeface="ＭＳ Ｐゴシック" charset="0"/>
                <a:cs typeface="ＭＳ Ｐゴシック" charset="0"/>
              </a:rPr>
              <a:t> إليه الشاب في الحياة ؟</a:t>
            </a:r>
            <a:endParaRPr lang="en-US" sz="5400" b="1" dirty="0">
              <a:solidFill>
                <a:srgbClr val="FFFFFF"/>
              </a:solidFill>
              <a:effectLst>
                <a:glow rad="673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66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97400"/>
            <a:ext cx="9144000" cy="2143224"/>
          </a:xfrm>
          <a:effectLst>
            <a:outerShdw blurRad="63500" dist="35921" dir="2700000" algn="ctr" rotWithShape="0">
              <a:schemeClr val="tx2">
                <a:alpha val="74998"/>
              </a:schemeClr>
            </a:outerShdw>
          </a:effectLst>
        </p:spPr>
        <p:txBody>
          <a:bodyPr/>
          <a:lstStyle/>
          <a:p>
            <a:pPr marL="622300" indent="-622300" algn="r" rtl="1">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تمتع بالحياة </a:t>
            </a:r>
            <a:r>
              <a:rPr lang="ar-JO" sz="4800" b="1" dirty="0">
                <a:effectLst>
                  <a:glow rad="127000">
                    <a:schemeClr val="tx1"/>
                  </a:glow>
                </a:effectLst>
                <a:latin typeface="Arial" charset="0"/>
                <a:ea typeface="ＭＳ Ｐゴシック" charset="0"/>
                <a:cs typeface="ＭＳ Ｐゴシック" charset="0"/>
              </a:rPr>
              <a:t>الآن قبل مجيء الدينونة و الموت (11: 7-10)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86621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112184"/>
          </a:xfrm>
          <a:prstGeom prst="rect">
            <a:avLst/>
          </a:prstGeom>
        </p:spPr>
      </p:pic>
      <p:sp>
        <p:nvSpPr>
          <p:cNvPr id="900098" name="Rectangle 2"/>
          <p:cNvSpPr>
            <a:spLocks noGrp="1" noChangeArrowheads="1"/>
          </p:cNvSpPr>
          <p:nvPr>
            <p:ph type="ctrTitle"/>
          </p:nvPr>
        </p:nvSpPr>
        <p:spPr>
          <a:xfrm>
            <a:off x="0" y="4229100"/>
            <a:ext cx="9144000" cy="251152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622300" indent="-622300" algn="r" rtl="1"/>
            <a:r>
              <a:rPr lang="ar-JO" sz="4800" b="1" dirty="0">
                <a:effectLst>
                  <a:glow rad="127000">
                    <a:schemeClr val="tx1"/>
                  </a:glow>
                </a:effectLst>
                <a:latin typeface="Arial" charset="0"/>
                <a:ea typeface="ＭＳ Ｐゴシック" charset="0"/>
              </a:rPr>
              <a:t>2. </a:t>
            </a:r>
            <a:r>
              <a:rPr lang="ar-JO" sz="4800" b="1" dirty="0">
                <a:solidFill>
                  <a:srgbClr val="FFFF00"/>
                </a:solidFill>
                <a:effectLst>
                  <a:glow rad="127000">
                    <a:schemeClr val="tx1"/>
                  </a:glow>
                </a:effectLst>
                <a:latin typeface="Arial" charset="0"/>
                <a:ea typeface="ＭＳ Ｐゴシック" charset="0"/>
              </a:rPr>
              <a:t>أكرم الل</a:t>
            </a:r>
            <a:r>
              <a:rPr lang="ar-JO" sz="4800" b="1" dirty="0">
                <a:effectLst>
                  <a:glow rad="127000">
                    <a:schemeClr val="tx1"/>
                  </a:glow>
                </a:effectLst>
                <a:latin typeface="Arial" charset="0"/>
                <a:ea typeface="ＭＳ Ｐゴシック" charset="0"/>
              </a:rPr>
              <a:t>ه كخالق قبل الشيخوخة و الموت (12: 1-7)</a:t>
            </a:r>
            <a:endParaRPr lang="en-US" sz="48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1139702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4254501"/>
          </a:xfrm>
        </p:spPr>
        <p:txBody>
          <a:bodyPr/>
          <a:lstStyle/>
          <a:p>
            <a:r>
              <a:rPr lang="ar-JO" sz="8800" dirty="0">
                <a:latin typeface="Arial" charset="0"/>
                <a:ea typeface="Osaka" charset="0"/>
                <a:cs typeface="Arial" charset="0"/>
              </a:rPr>
              <a:t>الجامعة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926951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33500" y="-952500"/>
            <a:ext cx="7810500" cy="7810500"/>
          </a:xfrm>
          <a:prstGeom prst="rect">
            <a:avLst/>
          </a:prstGeom>
        </p:spPr>
      </p:pic>
      <p:sp>
        <p:nvSpPr>
          <p:cNvPr id="900098" name="Rectangle 2"/>
          <p:cNvSpPr>
            <a:spLocks noGrp="1" noChangeArrowheads="1"/>
          </p:cNvSpPr>
          <p:nvPr>
            <p:ph type="ctrTitle"/>
          </p:nvPr>
        </p:nvSpPr>
        <p:spPr>
          <a:xfrm>
            <a:off x="0" y="1448837"/>
            <a:ext cx="5134429" cy="540916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فاذكر خالقك في أيام شبابك قبل أن تداهمك سنوات الشيخوخة الصعبة لأنك حينئذ ستقول أين سعادتي (12: 1)</a:t>
            </a:r>
            <a:endParaRPr lang="en-US" sz="36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138663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rPr>
              <a:t>فاذكر خالقك في أيام شبابك (12: 1)</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54406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987425" indent="-987425" algn="r">
              <a:defRPr/>
            </a:pPr>
            <a:r>
              <a:rPr lang="ar-JO" sz="4800" b="1" dirty="0"/>
              <a:t>1. الموضوع : الحياة </a:t>
            </a:r>
            <a:r>
              <a:rPr lang="ar-JO" sz="4800" b="1" dirty="0">
                <a:solidFill>
                  <a:srgbClr val="FFFF00"/>
                </a:solidFill>
              </a:rPr>
              <a:t>زائلة</a:t>
            </a:r>
            <a:r>
              <a:rPr lang="ar-JO" sz="4800" b="1" dirty="0"/>
              <a:t> (12: 8)</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charset="0"/>
                <a:ea typeface="ＭＳ Ｐゴシック" charset="0"/>
                <a:cs typeface="ＭＳ Ｐゴシック" charset="0"/>
              </a:rPr>
              <a:t>الكلمة المفتاحية في سفر الجامعة</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charset="0"/>
                <a:ea typeface="ＭＳ Ｐゴシック" charset="0"/>
                <a:cs typeface="ＭＳ Ｐゴシック" charset="0"/>
              </a:rPr>
              <a:t>باطل الأباطيل</a:t>
            </a:r>
          </a:p>
          <a:p>
            <a:pPr>
              <a:defRPr/>
            </a:pPr>
            <a:r>
              <a:rPr lang="ar-JO" sz="4000" b="1" dirty="0">
                <a:solidFill>
                  <a:srgbClr val="FFFFFF"/>
                </a:solidFill>
                <a:effectLst>
                  <a:glow rad="127000">
                    <a:srgbClr val="000000"/>
                  </a:glow>
                </a:effectLst>
                <a:latin typeface="Arial" charset="0"/>
                <a:ea typeface="ＭＳ Ｐゴシック" charset="0"/>
                <a:cs typeface="ＭＳ Ｐゴシック" charset="0"/>
              </a:rPr>
              <a:t>قال الجامعة</a:t>
            </a:r>
          </a:p>
          <a:p>
            <a:pPr>
              <a:defRPr/>
            </a:pPr>
            <a:r>
              <a:rPr lang="ar-JO" sz="4000" b="1" dirty="0">
                <a:solidFill>
                  <a:srgbClr val="FFFFFF"/>
                </a:solidFill>
                <a:effectLst>
                  <a:glow rad="127000">
                    <a:srgbClr val="000000"/>
                  </a:glow>
                </a:effectLst>
                <a:latin typeface="Arial" charset="0"/>
                <a:ea typeface="ＭＳ Ｐゴシック" charset="0"/>
                <a:cs typeface="ＭＳ Ｐゴシック" charset="0"/>
              </a:rPr>
              <a:t>الكل باطل</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815375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88640"/>
            <a:ext cx="9144000" cy="252028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622300" indent="-622300" algn="r" rtl="1"/>
            <a:r>
              <a:rPr lang="ar-JO" sz="4800" b="1" dirty="0">
                <a:effectLst>
                  <a:glow rad="127000">
                    <a:schemeClr val="tx1"/>
                  </a:glow>
                </a:effectLst>
                <a:latin typeface="Arial" charset="0"/>
                <a:ea typeface="ＭＳ Ｐゴシック" charset="0"/>
              </a:rPr>
              <a:t>2. السلطة : عش بحسب </a:t>
            </a:r>
            <a:r>
              <a:rPr lang="ar-JO" sz="4800" b="1" dirty="0">
                <a:solidFill>
                  <a:srgbClr val="FFFF00"/>
                </a:solidFill>
                <a:effectLst>
                  <a:glow rad="127000">
                    <a:schemeClr val="tx1"/>
                  </a:glow>
                </a:effectLst>
                <a:latin typeface="Arial" charset="0"/>
                <a:ea typeface="ＭＳ Ｐゴシック" charset="0"/>
              </a:rPr>
              <a:t>كلمات الله</a:t>
            </a:r>
            <a:r>
              <a:rPr lang="ar-JO" sz="4800" b="1" dirty="0">
                <a:effectLst>
                  <a:glow rad="127000">
                    <a:schemeClr val="tx1"/>
                  </a:glow>
                </a:effectLst>
                <a:latin typeface="Arial" charset="0"/>
                <a:ea typeface="ＭＳ Ｐゴシック" charset="0"/>
              </a:rPr>
              <a:t> </a:t>
            </a:r>
            <a:br>
              <a:rPr lang="ar-JO" sz="4800" b="1" dirty="0">
                <a:effectLst>
                  <a:glow rad="127000">
                    <a:schemeClr val="tx1"/>
                  </a:glow>
                </a:effectLst>
                <a:latin typeface="Arial" charset="0"/>
                <a:ea typeface="ＭＳ Ｐゴシック" charset="0"/>
              </a:rPr>
            </a:br>
            <a:r>
              <a:rPr lang="ar-JO" sz="4800" b="1" dirty="0">
                <a:effectLst>
                  <a:glow rad="127000">
                    <a:schemeClr val="tx1"/>
                  </a:glow>
                </a:effectLst>
                <a:latin typeface="Arial" charset="0"/>
                <a:ea typeface="ＭＳ Ｐゴシック" charset="0"/>
              </a:rPr>
              <a:t>(12: 9-12)</a:t>
            </a:r>
            <a:endParaRPr lang="en-US" sz="48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351943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31750" y="1196975"/>
            <a:ext cx="9329738" cy="4614863"/>
            <a:chOff x="-31750" y="1196975"/>
            <a:chExt cx="9329738" cy="4614863"/>
          </a:xfrm>
        </p:grpSpPr>
        <p:pic>
          <p:nvPicPr>
            <p:cNvPr id="17203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50" y="1196975"/>
              <a:ext cx="9329738" cy="461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0" name="Rectangle 1"/>
            <p:cNvSpPr>
              <a:spLocks noChangeArrowheads="1"/>
            </p:cNvSpPr>
            <p:nvPr/>
          </p:nvSpPr>
          <p:spPr bwMode="auto">
            <a:xfrm>
              <a:off x="323528" y="2708920"/>
              <a:ext cx="1440160" cy="576064"/>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2041" name="Rectangle 6"/>
            <p:cNvSpPr>
              <a:spLocks noChangeArrowheads="1"/>
            </p:cNvSpPr>
            <p:nvPr/>
          </p:nvSpPr>
          <p:spPr bwMode="auto">
            <a:xfrm>
              <a:off x="4410" y="4941168"/>
              <a:ext cx="2551366" cy="576064"/>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Still a rat</a:t>
            </a:r>
          </a:p>
        </p:txBody>
      </p:sp>
      <p:sp>
        <p:nvSpPr>
          <p:cNvPr id="172036" name="Rectangle 2"/>
          <p:cNvSpPr txBox="1">
            <a:spLocks noChangeArrowheads="1"/>
          </p:cNvSpPr>
          <p:nvPr/>
        </p:nvSpPr>
        <p:spPr bwMode="auto">
          <a:xfrm>
            <a:off x="0" y="981075"/>
            <a:ext cx="9144000" cy="1295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5400" b="1" dirty="0">
                <a:solidFill>
                  <a:srgbClr val="000000"/>
                </a:solidFill>
                <a:latin typeface="Chalkduster" charset="0"/>
                <a:cs typeface="Chalkduster" charset="0"/>
              </a:rPr>
              <a:t>سباق الفئران</a:t>
            </a:r>
            <a:endParaRPr lang="en-US" sz="5400" b="1" dirty="0">
              <a:solidFill>
                <a:srgbClr val="000000"/>
              </a:solidFill>
              <a:latin typeface="Chalkduster" charset="0"/>
              <a:cs typeface="Chalkduster" charset="0"/>
            </a:endParaRPr>
          </a:p>
        </p:txBody>
      </p:sp>
      <p:sp>
        <p:nvSpPr>
          <p:cNvPr id="5" name="Rectangle 2"/>
          <p:cNvSpPr txBox="1">
            <a:spLocks noChangeArrowheads="1"/>
          </p:cNvSpPr>
          <p:nvPr/>
        </p:nvSpPr>
        <p:spPr bwMode="auto">
          <a:xfrm>
            <a:off x="-36513" y="2205038"/>
            <a:ext cx="237648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4400" b="1" dirty="0">
                <a:solidFill>
                  <a:srgbClr val="000000"/>
                </a:solidFill>
                <a:latin typeface="Chalkduster" charset="0"/>
                <a:cs typeface="Chalkduster" charset="0"/>
              </a:rPr>
              <a:t>أنت ؟</a:t>
            </a:r>
            <a:endParaRPr lang="en-US" sz="4400" b="1" dirty="0">
              <a:solidFill>
                <a:srgbClr val="000000"/>
              </a:solidFill>
              <a:latin typeface="Chalkduster" charset="0"/>
              <a:cs typeface="Chalkduster" charset="0"/>
            </a:endParaRPr>
          </a:p>
        </p:txBody>
      </p:sp>
      <p:sp>
        <p:nvSpPr>
          <p:cNvPr id="9" name="Rectangle 2"/>
          <p:cNvSpPr txBox="1">
            <a:spLocks noChangeArrowheads="1"/>
          </p:cNvSpPr>
          <p:nvPr/>
        </p:nvSpPr>
        <p:spPr bwMode="auto">
          <a:xfrm>
            <a:off x="0" y="4941888"/>
            <a:ext cx="277177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4400" b="1" dirty="0">
                <a:solidFill>
                  <a:srgbClr val="000000"/>
                </a:solidFill>
                <a:latin typeface="Chalkduster" charset="0"/>
                <a:cs typeface="Chalkduster" charset="0"/>
              </a:rPr>
              <a:t>لا زلت فأراً</a:t>
            </a:r>
            <a:endParaRPr lang="en-US" sz="4400" b="1" dirty="0">
              <a:solidFill>
                <a:srgbClr val="000000"/>
              </a:solidFill>
              <a:latin typeface="Chalkduster" charset="0"/>
              <a:cs typeface="Chalkduster" charset="0"/>
            </a:endParaRPr>
          </a:p>
        </p:txBody>
      </p:sp>
    </p:spTree>
    <p:extLst>
      <p:ext uri="{BB962C8B-B14F-4D97-AF65-F5344CB8AC3E}">
        <p14:creationId xmlns:p14="http://schemas.microsoft.com/office/powerpoint/2010/main" val="4057555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7800" y="3289300"/>
            <a:ext cx="6350000" cy="35687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0" y="-10271"/>
            <a:ext cx="5715454" cy="731838"/>
          </a:xfrm>
          <a:solidFill>
            <a:schemeClr val="accent1"/>
          </a:solidFill>
        </p:spPr>
        <p:txBody>
          <a:bodyPr/>
          <a:lstStyle/>
          <a:p>
            <a:pPr eaLnBrk="1" hangingPunct="1"/>
            <a:r>
              <a:rPr lang="ar-JO" sz="3600" b="1" dirty="0">
                <a:solidFill>
                  <a:schemeClr val="tx1"/>
                </a:solidFill>
                <a:latin typeface="Arial" charset="0"/>
                <a:ea typeface="ＭＳ Ｐゴシック" charset="0"/>
                <a:cs typeface="Arial" charset="0"/>
              </a:rPr>
              <a:t>كلمات الله مهمة</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72570" y="893096"/>
            <a:ext cx="8995230" cy="1569660"/>
          </a:xfrm>
          <a:prstGeom prst="rect">
            <a:avLst/>
          </a:prstGeom>
          <a:noFill/>
          <a:ln w="9525">
            <a:noFill/>
            <a:miter lim="800000"/>
            <a:headEnd/>
            <a:tailEnd/>
          </a:ln>
          <a:effectLst/>
        </p:spPr>
        <p:txBody>
          <a:bodyPr wrap="square">
            <a:spAutoFit/>
          </a:bodyPr>
          <a:lstStyle/>
          <a:p>
            <a:pPr algn="ctr" defTabSz="914400" fontAlgn="base">
              <a:spcBef>
                <a:spcPct val="50000"/>
              </a:spcBef>
              <a:spcAft>
                <a:spcPct val="0"/>
              </a:spcAft>
              <a:defRPr/>
            </a:pPr>
            <a:r>
              <a:rPr lang="ar-JO"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بقي أن الجامعة كان حكيماً و أيضاً علم الشعب علماً ووزن و بحث و أتقن أمثالاً كثيرة 10 </a:t>
            </a:r>
            <a:r>
              <a:rPr lang="ar-JO" sz="32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الجامعة طلب أن يجد كلمات مسرة </a:t>
            </a:r>
            <a:r>
              <a:rPr lang="ar-JO"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مكتوبة بالإستقامة كلمات حق (جا 12: 9-10)</a:t>
            </a:r>
            <a:endPar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Tree>
    <p:extLst>
      <p:ext uri="{BB962C8B-B14F-4D97-AF65-F5344CB8AC3E}">
        <p14:creationId xmlns:p14="http://schemas.microsoft.com/office/powerpoint/2010/main" val="2977521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9144000" cy="51435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672319" y="117901"/>
            <a:ext cx="7383110" cy="830997"/>
          </a:xfrm>
          <a:noFill/>
          <a:ln w="9525">
            <a:noFill/>
            <a:miter lim="800000"/>
            <a:headEnd/>
            <a:tailEnd/>
          </a:ln>
          <a:effectLst/>
        </p:spPr>
        <p:txBody>
          <a:bodyPr wrap="square">
            <a:spAutoFit/>
          </a:bodyPr>
          <a:lstStyle/>
          <a:p>
            <a:pPr eaLnBrk="1" hangingPunct="1">
              <a:spcBef>
                <a:spcPct val="50000"/>
              </a:spcBef>
            </a:pPr>
            <a:r>
              <a:rPr lang="ar-JO"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حكمة الكتاب المقدس</a:t>
            </a:r>
            <a:endPar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
        <p:nvSpPr>
          <p:cNvPr id="7" name="Text Box 3"/>
          <p:cNvSpPr txBox="1">
            <a:spLocks noChangeArrowheads="1"/>
          </p:cNvSpPr>
          <p:nvPr/>
        </p:nvSpPr>
        <p:spPr bwMode="auto">
          <a:xfrm>
            <a:off x="36285" y="5027474"/>
            <a:ext cx="9071430" cy="1754326"/>
          </a:xfrm>
          <a:prstGeom prst="rect">
            <a:avLst/>
          </a:prstGeom>
          <a:solidFill>
            <a:schemeClr val="tx1"/>
          </a:solidFill>
          <a:ln w="9525">
            <a:noFill/>
            <a:miter lim="800000"/>
            <a:headEnd/>
            <a:tailEnd/>
          </a:ln>
          <a:effectLst/>
        </p:spPr>
        <p:txBody>
          <a:bodyPr wrap="square">
            <a:spAutoFit/>
          </a:bodyPr>
          <a:lstStyle/>
          <a:p>
            <a:pPr algn="ctr" defTabSz="914400" fontAlgn="base">
              <a:spcBef>
                <a:spcPct val="50000"/>
              </a:spcBef>
              <a:spcAft>
                <a:spcPct val="0"/>
              </a:spcAft>
              <a:defRPr/>
            </a:pPr>
            <a:r>
              <a:rPr lang="ar-JO"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 كلام الحكماء كالمناسيس و كأوتاد منغرزة أرباب الجماعات قد أعطيت من راع واحد 12 </a:t>
            </a:r>
            <a:r>
              <a:rPr lang="ar-JO" sz="36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و بقي فمن هذا يا ابني تحذر</a:t>
            </a:r>
            <a:r>
              <a:rPr lang="ar-JO"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  (جا 12: 11-12أ)</a:t>
            </a:r>
            <a:endPar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Tree>
    <p:extLst>
      <p:ext uri="{BB962C8B-B14F-4D97-AF65-F5344CB8AC3E}">
        <p14:creationId xmlns:p14="http://schemas.microsoft.com/office/powerpoint/2010/main" val="155179297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8151812" cy="679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716338"/>
            <a:ext cx="9144000" cy="3024187"/>
          </a:xfrm>
          <a:effectLst>
            <a:outerShdw blurRad="63500" dist="35921" dir="2700000" algn="ctr" rotWithShape="0">
              <a:schemeClr val="tx2">
                <a:alpha val="74998"/>
              </a:schemeClr>
            </a:outerShdw>
          </a:effectLst>
        </p:spPr>
        <p:txBody>
          <a:bodyPr/>
          <a:lstStyle/>
          <a:p>
            <a:pPr>
              <a:defRPr/>
            </a:pPr>
            <a:r>
              <a:rPr lang="ar-JO" b="1" dirty="0">
                <a:effectLst>
                  <a:glow rad="279400">
                    <a:srgbClr val="000000"/>
                  </a:glow>
                  <a:outerShdw blurRad="38100" dist="38100" dir="2700000" algn="tl">
                    <a:srgbClr val="000000">
                      <a:alpha val="43137"/>
                    </a:srgbClr>
                  </a:outerShdw>
                </a:effectLst>
                <a:latin typeface="Arial" charset="0"/>
                <a:ea typeface="Arial" charset="0"/>
                <a:cs typeface="Arial" charset="0"/>
              </a:rPr>
              <a:t>لعمل كتب كثيرة</a:t>
            </a:r>
            <a:br>
              <a:rPr lang="ar-JO"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ar-JO" b="1" dirty="0">
                <a:effectLst>
                  <a:glow rad="279400">
                    <a:srgbClr val="000000"/>
                  </a:glow>
                  <a:outerShdw blurRad="38100" dist="38100" dir="2700000" algn="tl">
                    <a:srgbClr val="000000">
                      <a:alpha val="43137"/>
                    </a:srgbClr>
                  </a:outerShdw>
                </a:effectLst>
                <a:latin typeface="Arial" charset="0"/>
                <a:ea typeface="Arial" charset="0"/>
                <a:cs typeface="Arial" charset="0"/>
              </a:rPr>
              <a:t>لا نهاية</a:t>
            </a:r>
            <a:br>
              <a:rPr lang="ar-JO"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ar-JO" b="1" dirty="0">
                <a:effectLst>
                  <a:glow rad="279400">
                    <a:srgbClr val="000000"/>
                  </a:glow>
                  <a:outerShdw blurRad="38100" dist="38100" dir="2700000" algn="tl">
                    <a:srgbClr val="000000">
                      <a:alpha val="43137"/>
                    </a:srgbClr>
                  </a:outerShdw>
                </a:effectLst>
                <a:latin typeface="Arial" charset="0"/>
                <a:ea typeface="Arial" charset="0"/>
                <a:cs typeface="Arial" charset="0"/>
              </a:rPr>
              <a:t>(جا 12: 12ب)</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923432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040"/>
            <a:ext cx="9144000" cy="71780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2232247"/>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b="1" dirty="0">
                <a:effectLst>
                  <a:glow rad="279400">
                    <a:srgbClr val="000000"/>
                  </a:glow>
                  <a:outerShdw blurRad="38100" dist="38100" dir="2700000" algn="tl">
                    <a:srgbClr val="000000">
                      <a:alpha val="43137"/>
                    </a:srgbClr>
                  </a:outerShdw>
                </a:effectLst>
                <a:latin typeface="Arial" charset="0"/>
                <a:cs typeface="Arial" charset="0"/>
              </a:rPr>
              <a:t>و الدرس الكثير تعب للجسد</a:t>
            </a:r>
            <a:br>
              <a:rPr lang="en-US" b="1" dirty="0">
                <a:effectLst>
                  <a:glow rad="279400">
                    <a:srgbClr val="000000"/>
                  </a:glow>
                  <a:outerShdw blurRad="38100" dist="38100" dir="2700000" algn="tl">
                    <a:srgbClr val="000000">
                      <a:alpha val="43137"/>
                    </a:srgbClr>
                  </a:outerShdw>
                </a:effectLst>
                <a:latin typeface="Arial" charset="0"/>
                <a:cs typeface="Arial" charset="0"/>
              </a:rPr>
            </a:br>
            <a:r>
              <a:rPr lang="en-US" b="1" dirty="0">
                <a:effectLst>
                  <a:glow rad="279400">
                    <a:srgbClr val="000000"/>
                  </a:glow>
                  <a:outerShdw blurRad="38100" dist="38100" dir="2700000" algn="tl">
                    <a:srgbClr val="000000">
                      <a:alpha val="43137"/>
                    </a:srgbClr>
                  </a:outerShdw>
                </a:effectLst>
                <a:latin typeface="Arial" charset="0"/>
                <a:cs typeface="Arial" charset="0"/>
              </a:rPr>
              <a:t>(</a:t>
            </a:r>
            <a:r>
              <a:rPr lang="ar-JO" b="1" dirty="0">
                <a:effectLst>
                  <a:glow rad="279400">
                    <a:srgbClr val="000000"/>
                  </a:glow>
                  <a:outerShdw blurRad="38100" dist="38100" dir="2700000" algn="tl">
                    <a:srgbClr val="000000">
                      <a:alpha val="43137"/>
                    </a:srgbClr>
                  </a:outerShdw>
                </a:effectLst>
                <a:latin typeface="Arial" charset="0"/>
                <a:cs typeface="Arial" charset="0"/>
              </a:rPr>
              <a:t>12: 12ت</a:t>
            </a:r>
            <a:r>
              <a:rPr lang="en-US" b="1" dirty="0">
                <a:effectLst>
                  <a:glow rad="279400">
                    <a:srgbClr val="000000"/>
                  </a:glow>
                  <a:outerShdw blurRad="38100" dist="38100" dir="2700000" algn="tl">
                    <a:srgbClr val="000000">
                      <a:alpha val="43137"/>
                    </a:srgbClr>
                  </a:outerShdw>
                </a:effectLst>
                <a:latin typeface="Arial" charset="0"/>
                <a:cs typeface="Arial" charset="0"/>
              </a:rPr>
              <a:t>)</a:t>
            </a:r>
          </a:p>
        </p:txBody>
      </p:sp>
    </p:spTree>
    <p:extLst>
      <p:ext uri="{BB962C8B-B14F-4D97-AF65-F5344CB8AC3E}">
        <p14:creationId xmlns:p14="http://schemas.microsoft.com/office/powerpoint/2010/main" val="27957809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9016" y="3211916"/>
            <a:ext cx="5494984" cy="3646084"/>
          </a:xfrm>
          <a:prstGeom prst="rect">
            <a:avLst/>
          </a:prstGeom>
        </p:spPr>
      </p:pic>
      <p:sp>
        <p:nvSpPr>
          <p:cNvPr id="900098" name="Rectangle 2"/>
          <p:cNvSpPr>
            <a:spLocks noGrp="1" noChangeArrowheads="1"/>
          </p:cNvSpPr>
          <p:nvPr>
            <p:ph type="ctrTitle"/>
          </p:nvPr>
        </p:nvSpPr>
        <p:spPr>
          <a:xfrm>
            <a:off x="-18526" y="-166165"/>
            <a:ext cx="9144000" cy="350879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622300" indent="-622300" algn="r" rtl="1"/>
            <a:r>
              <a:rPr lang="ar-JO" sz="4800" b="1" dirty="0">
                <a:effectLst>
                  <a:glow rad="127000">
                    <a:schemeClr val="tx1"/>
                  </a:glow>
                </a:effectLst>
                <a:latin typeface="Arial" charset="0"/>
                <a:ea typeface="ＭＳ Ｐゴシック" charset="0"/>
              </a:rPr>
              <a:t>3. الخلاصة : احترم و أطع الله لأن هذا ينطبق على </a:t>
            </a:r>
            <a:r>
              <a:rPr lang="ar-JO" sz="4800" b="1" dirty="0">
                <a:solidFill>
                  <a:srgbClr val="FFFF00"/>
                </a:solidFill>
                <a:effectLst>
                  <a:glow rad="127000">
                    <a:schemeClr val="tx1"/>
                  </a:glow>
                </a:effectLst>
                <a:latin typeface="Arial" charset="0"/>
                <a:ea typeface="ＭＳ Ｐゴシック" charset="0"/>
              </a:rPr>
              <a:t>الجميع</a:t>
            </a:r>
            <a:r>
              <a:rPr lang="ar-JO" sz="4800" b="1" dirty="0">
                <a:effectLst>
                  <a:glow rad="127000">
                    <a:schemeClr val="tx1"/>
                  </a:glow>
                </a:effectLst>
                <a:latin typeface="Arial" charset="0"/>
                <a:ea typeface="ＭＳ Ｐゴシック" charset="0"/>
              </a:rPr>
              <a:t> (12: 13-14)</a:t>
            </a:r>
            <a:endParaRPr lang="en-US" sz="48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81317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5BA332-09D8-B0BA-5171-51883050B54C}"/>
              </a:ext>
            </a:extLst>
          </p:cNvPr>
          <p:cNvPicPr>
            <a:picLocks noChangeAspect="1"/>
          </p:cNvPicPr>
          <p:nvPr/>
        </p:nvPicPr>
        <p:blipFill>
          <a:blip r:embed="rId3"/>
          <a:stretch>
            <a:fillRect/>
          </a:stretch>
        </p:blipFill>
        <p:spPr>
          <a:xfrm>
            <a:off x="0" y="2692400"/>
            <a:ext cx="9144000" cy="44457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6878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b="1" dirty="0">
                <a:effectLst>
                  <a:glow rad="279400">
                    <a:srgbClr val="000000"/>
                  </a:glow>
                  <a:outerShdw blurRad="38100" dist="38100" dir="2700000" algn="tl">
                    <a:srgbClr val="000000">
                      <a:alpha val="43137"/>
                    </a:srgbClr>
                  </a:outerShdw>
                </a:effectLst>
                <a:latin typeface="Arial" charset="0"/>
                <a:cs typeface="Arial" charset="0"/>
              </a:rPr>
              <a:t>فلنسمع ختام الأمر كله</a:t>
            </a:r>
            <a:br>
              <a:rPr lang="ar-JO" b="1" dirty="0">
                <a:effectLst>
                  <a:glow rad="279400">
                    <a:srgbClr val="000000"/>
                  </a:glow>
                  <a:outerShdw blurRad="38100" dist="38100" dir="2700000" algn="tl">
                    <a:srgbClr val="000000">
                      <a:alpha val="43137"/>
                    </a:srgbClr>
                  </a:outerShdw>
                </a:effectLst>
                <a:latin typeface="Arial" charset="0"/>
                <a:cs typeface="Arial" charset="0"/>
              </a:rPr>
            </a:br>
            <a:r>
              <a:rPr lang="ar-JO" b="1" dirty="0">
                <a:solidFill>
                  <a:srgbClr val="FFFF00"/>
                </a:solidFill>
                <a:effectLst>
                  <a:glow rad="279400">
                    <a:srgbClr val="000000"/>
                  </a:glow>
                  <a:outerShdw blurRad="38100" dist="38100" dir="2700000" algn="tl">
                    <a:srgbClr val="000000">
                      <a:alpha val="43137"/>
                    </a:srgbClr>
                  </a:outerShdw>
                </a:effectLst>
                <a:latin typeface="Arial" charset="0"/>
                <a:cs typeface="Arial" charset="0"/>
              </a:rPr>
              <a:t>اتق الله و احفظ وصاياه</a:t>
            </a:r>
            <a:br>
              <a:rPr lang="ar-JO" b="1" dirty="0">
                <a:effectLst>
                  <a:glow rad="279400">
                    <a:srgbClr val="000000"/>
                  </a:glow>
                  <a:outerShdw blurRad="38100" dist="38100" dir="2700000" algn="tl">
                    <a:srgbClr val="000000">
                      <a:alpha val="43137"/>
                    </a:srgbClr>
                  </a:outerShdw>
                </a:effectLst>
                <a:latin typeface="Arial" charset="0"/>
                <a:cs typeface="Arial" charset="0"/>
              </a:rPr>
            </a:br>
            <a:r>
              <a:rPr lang="ar-JO" b="1" dirty="0">
                <a:effectLst>
                  <a:glow rad="279400">
                    <a:srgbClr val="000000"/>
                  </a:glow>
                  <a:outerShdw blurRad="38100" dist="38100" dir="2700000" algn="tl">
                    <a:srgbClr val="000000">
                      <a:alpha val="43137"/>
                    </a:srgbClr>
                  </a:outerShdw>
                </a:effectLst>
                <a:latin typeface="Arial" charset="0"/>
                <a:cs typeface="Arial" charset="0"/>
              </a:rPr>
              <a:t>(12: 13أ-ب)</a:t>
            </a:r>
            <a:endParaRPr lang="en-US" b="1" dirty="0">
              <a:effectLst>
                <a:glow rad="279400">
                  <a:srgbClr val="000000"/>
                </a:glow>
                <a:outerShdw blurRad="38100" dist="38100" dir="2700000" algn="tl">
                  <a:srgbClr val="000000">
                    <a:alpha val="43137"/>
                  </a:srgbClr>
                </a:outerShdw>
              </a:effectLst>
              <a:latin typeface="Arial" charset="0"/>
              <a:cs typeface="Arial" charset="0"/>
            </a:endParaRPr>
          </a:p>
        </p:txBody>
      </p:sp>
      <p:sp>
        <p:nvSpPr>
          <p:cNvPr id="6" name="Rectangle 2"/>
          <p:cNvSpPr txBox="1">
            <a:spLocks noChangeArrowheads="1"/>
          </p:cNvSpPr>
          <p:nvPr/>
        </p:nvSpPr>
        <p:spPr bwMode="auto">
          <a:xfrm>
            <a:off x="82831" y="4132505"/>
            <a:ext cx="9144000"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FFFFFF"/>
                </a:solidFill>
                <a:effectLst>
                  <a:glow rad="127000">
                    <a:srgbClr val="000000"/>
                  </a:glow>
                </a:effectLst>
                <a:latin typeface="Arial" charset="0"/>
                <a:ea typeface="ＭＳ Ｐゴシック" charset="0"/>
                <a:cs typeface="ＭＳ Ｐゴシック" charset="0"/>
              </a:rPr>
              <a:t>لكن لماذا ؟</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8391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92400"/>
            <a:ext cx="9144000" cy="44457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6878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dirty="0">
                <a:effectLst>
                  <a:glow rad="279400">
                    <a:srgbClr val="000000"/>
                  </a:glow>
                  <a:outerShdw blurRad="38100" dist="38100" dir="2700000" algn="tl">
                    <a:srgbClr val="000000">
                      <a:alpha val="43137"/>
                    </a:srgbClr>
                  </a:outerShdw>
                </a:effectLst>
                <a:latin typeface="Arial" charset="0"/>
                <a:cs typeface="Arial" charset="0"/>
              </a:rPr>
              <a:t>فلنسمع ختام الأمر كله</a:t>
            </a:r>
            <a:br>
              <a:rPr lang="ar-JO" sz="4000" b="1" dirty="0">
                <a:effectLst>
                  <a:glow rad="279400">
                    <a:srgbClr val="000000"/>
                  </a:glow>
                  <a:outerShdw blurRad="38100" dist="38100" dir="2700000" algn="tl">
                    <a:srgbClr val="000000">
                      <a:alpha val="43137"/>
                    </a:srgbClr>
                  </a:outerShdw>
                </a:effectLst>
                <a:latin typeface="Arial" charset="0"/>
                <a:cs typeface="Arial" charset="0"/>
              </a:rPr>
            </a:br>
            <a:r>
              <a:rPr lang="ar-JO" sz="4000" b="1" dirty="0">
                <a:effectLst>
                  <a:glow rad="279400">
                    <a:srgbClr val="000000"/>
                  </a:glow>
                  <a:outerShdw blurRad="38100" dist="38100" dir="2700000" algn="tl">
                    <a:srgbClr val="000000">
                      <a:alpha val="43137"/>
                    </a:srgbClr>
                  </a:outerShdw>
                </a:effectLst>
                <a:latin typeface="Arial" charset="0"/>
                <a:cs typeface="Arial" charset="0"/>
              </a:rPr>
              <a:t>اتق الله و احفظ وصاياه</a:t>
            </a:r>
            <a:br>
              <a:rPr lang="ar-JO" sz="4000" b="1" dirty="0">
                <a:effectLst>
                  <a:glow rad="279400">
                    <a:srgbClr val="000000"/>
                  </a:glow>
                  <a:outerShdw blurRad="38100" dist="38100" dir="2700000" algn="tl">
                    <a:srgbClr val="000000">
                      <a:alpha val="43137"/>
                    </a:srgbClr>
                  </a:outerShdw>
                </a:effectLst>
                <a:latin typeface="Arial" charset="0"/>
                <a:cs typeface="Arial" charset="0"/>
              </a:rPr>
            </a:br>
            <a:r>
              <a:rPr lang="ar-JO" sz="4000" b="1" dirty="0">
                <a:solidFill>
                  <a:srgbClr val="FFFF00"/>
                </a:solidFill>
                <a:effectLst>
                  <a:glow rad="279400">
                    <a:srgbClr val="000000"/>
                  </a:glow>
                  <a:outerShdw blurRad="38100" dist="38100" dir="2700000" algn="tl">
                    <a:srgbClr val="000000">
                      <a:alpha val="43137"/>
                    </a:srgbClr>
                  </a:outerShdw>
                </a:effectLst>
                <a:latin typeface="Arial" charset="0"/>
                <a:cs typeface="Arial" charset="0"/>
              </a:rPr>
              <a:t>لأن هذا هو الإنسان كله</a:t>
            </a:r>
            <a:br>
              <a:rPr lang="ar-JO" sz="4000" b="1" dirty="0">
                <a:effectLst>
                  <a:glow rad="279400">
                    <a:srgbClr val="000000"/>
                  </a:glow>
                  <a:outerShdw blurRad="38100" dist="38100" dir="2700000" algn="tl">
                    <a:srgbClr val="000000">
                      <a:alpha val="43137"/>
                    </a:srgbClr>
                  </a:outerShdw>
                </a:effectLst>
                <a:latin typeface="Arial" charset="0"/>
                <a:cs typeface="Arial" charset="0"/>
              </a:rPr>
            </a:br>
            <a:r>
              <a:rPr lang="ar-JO" sz="4000" b="1" dirty="0">
                <a:effectLst>
                  <a:glow rad="279400">
                    <a:srgbClr val="000000"/>
                  </a:glow>
                  <a:outerShdw blurRad="38100" dist="38100" dir="2700000" algn="tl">
                    <a:srgbClr val="000000">
                      <a:alpha val="43137"/>
                    </a:srgbClr>
                  </a:outerShdw>
                </a:effectLst>
                <a:latin typeface="Arial" charset="0"/>
                <a:cs typeface="Arial" charset="0"/>
              </a:rPr>
              <a:t>(12: 13)</a:t>
            </a:r>
            <a:endParaRPr lang="en-US" sz="4000" b="1" dirty="0">
              <a:effectLst>
                <a:glow rad="279400">
                  <a:srgbClr val="000000"/>
                </a:glow>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306953201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5" name="Rectangle 2"/>
          <p:cNvSpPr txBox="1">
            <a:spLocks noChangeArrowheads="1"/>
          </p:cNvSpPr>
          <p:nvPr/>
        </p:nvSpPr>
        <p:spPr bwMode="auto">
          <a:xfrm>
            <a:off x="0" y="2245460"/>
            <a:ext cx="9144000" cy="23296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FFFF00"/>
                </a:solidFill>
                <a:effectLst>
                  <a:glow rad="127000">
                    <a:srgbClr val="000000"/>
                  </a:glow>
                </a:effectLst>
                <a:latin typeface="Arial" charset="0"/>
                <a:ea typeface="ＭＳ Ｐゴシック" charset="0"/>
                <a:cs typeface="ＭＳ Ｐゴシック" charset="0"/>
              </a:rPr>
              <a:t>احترم</a:t>
            </a:r>
            <a:r>
              <a:rPr lang="ar-JO" sz="6000" b="1" dirty="0">
                <a:solidFill>
                  <a:srgbClr val="FFFFFF"/>
                </a:solidFill>
                <a:effectLst>
                  <a:glow rad="127000">
                    <a:srgbClr val="000000"/>
                  </a:glow>
                </a:effectLst>
                <a:latin typeface="Arial" charset="0"/>
                <a:ea typeface="ＭＳ Ｐゴシック" charset="0"/>
                <a:cs typeface="ＭＳ Ｐゴシック" charset="0"/>
              </a:rPr>
              <a:t> و </a:t>
            </a:r>
            <a:r>
              <a:rPr lang="ar-JO" sz="6000" b="1" dirty="0">
                <a:solidFill>
                  <a:srgbClr val="FFFF00"/>
                </a:solidFill>
                <a:effectLst>
                  <a:glow rad="127000">
                    <a:srgbClr val="000000"/>
                  </a:glow>
                </a:effectLst>
                <a:latin typeface="Arial" charset="0"/>
                <a:ea typeface="ＭＳ Ｐゴシック" charset="0"/>
                <a:cs typeface="ＭＳ Ｐゴシック" charset="0"/>
              </a:rPr>
              <a:t>أطع</a:t>
            </a:r>
            <a:r>
              <a:rPr lang="ar-JO" sz="6000" b="1" dirty="0">
                <a:solidFill>
                  <a:srgbClr val="FFFFFF"/>
                </a:solidFill>
                <a:effectLst>
                  <a:glow rad="127000">
                    <a:srgbClr val="000000"/>
                  </a:glow>
                </a:effectLst>
                <a:latin typeface="Arial" charset="0"/>
                <a:ea typeface="ＭＳ Ｐゴシック" charset="0"/>
                <a:cs typeface="ＭＳ Ｐゴシック" charset="0"/>
              </a:rPr>
              <a:t> الله</a:t>
            </a:r>
          </a:p>
          <a:p>
            <a:pPr>
              <a:defRPr/>
            </a:pPr>
            <a:r>
              <a:rPr lang="ar-JO" sz="6000" b="1" dirty="0">
                <a:solidFill>
                  <a:srgbClr val="FFFFFF"/>
                </a:solidFill>
                <a:effectLst>
                  <a:glow rad="127000">
                    <a:srgbClr val="000000"/>
                  </a:glow>
                </a:effectLst>
                <a:latin typeface="Arial" charset="0"/>
                <a:ea typeface="ＭＳ Ｐゴシック" charset="0"/>
                <a:cs typeface="ＭＳ Ｐゴシック" charset="0"/>
              </a:rPr>
              <a:t>لتنهي بشكل جيد</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29108"/>
          </a:xfrm>
          <a:effectLst>
            <a:outerShdw blurRad="63500" dist="35921" dir="2700000" algn="ctr" rotWithShape="0">
              <a:schemeClr val="tx2">
                <a:alpha val="74998"/>
              </a:schemeClr>
            </a:outerShdw>
          </a:effectLst>
        </p:spPr>
        <p:txBody>
          <a:bodyPr anchor="t"/>
          <a:lstStyle/>
          <a:p>
            <a:pPr>
              <a:defRPr/>
            </a:pPr>
            <a:r>
              <a:rPr lang="ar-JO" sz="4800" b="1" i="1" dirty="0">
                <a:effectLst>
                  <a:glow rad="127000">
                    <a:schemeClr val="tx1"/>
                  </a:glow>
                </a:effectLst>
                <a:latin typeface="Arial" charset="0"/>
                <a:ea typeface="ＭＳ Ｐゴシック" charset="0"/>
                <a:cs typeface="ＭＳ Ｐゴシック" charset="0"/>
              </a:rPr>
              <a:t>نفس القول بطريقة مختلفة</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94531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يمكننا فعل الأمرين معاً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التمتع بالحياة</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خوف الله</a:t>
            </a:r>
            <a:endParaRPr lang="en-US" sz="5400" spc="-100" dirty="0">
              <a:solidFill>
                <a:srgbClr val="000090"/>
              </a:solidFill>
              <a:latin typeface="Helvetica Neue Black Condensed"/>
              <a:ea typeface="ＭＳ Ｐゴシック" charset="0"/>
              <a:cs typeface="Helvetica Neue Black Condensed"/>
            </a:endParaRP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766334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95536" y="0"/>
            <a:ext cx="8352928" cy="1180768"/>
          </a:xfrm>
          <a:effectLst>
            <a:outerShdw blurRad="63500" dist="35921" dir="2700000" algn="ctr" rotWithShape="0">
              <a:schemeClr val="tx2">
                <a:alpha val="74998"/>
              </a:schemeClr>
            </a:outerShdw>
          </a:effectLst>
        </p:spPr>
        <p:txBody>
          <a:bodyPr/>
          <a:lstStyle/>
          <a:p>
            <a:pPr algn="l">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3949700"/>
            <a:ext cx="9144000" cy="2792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كن متعمداً أن تعيش كما لو أن الحياة </a:t>
            </a:r>
            <a:r>
              <a:rPr lang="ar-JO" sz="5400" b="1" dirty="0">
                <a:solidFill>
                  <a:srgbClr val="FFFF00"/>
                </a:solidFill>
                <a:effectLst>
                  <a:glow rad="127000">
                    <a:srgbClr val="000000"/>
                  </a:glow>
                </a:effectLst>
                <a:latin typeface="Arial" charset="0"/>
                <a:ea typeface="ＭＳ Ｐゴシック" charset="0"/>
                <a:cs typeface="ＭＳ Ｐゴシック" charset="0"/>
              </a:rPr>
              <a:t>زائلة</a:t>
            </a:r>
            <a:r>
              <a:rPr lang="ar-JO" sz="5400" b="1" dirty="0">
                <a:solidFill>
                  <a:srgbClr val="FFFFFF"/>
                </a:solidFill>
                <a:effectLst>
                  <a:glow rad="127000">
                    <a:srgbClr val="000000"/>
                  </a:glow>
                </a:effectLst>
                <a:latin typeface="Arial" charset="0"/>
                <a:ea typeface="ＭＳ Ｐゴシック" charset="0"/>
                <a:cs typeface="ＭＳ Ｐゴシック" charset="0"/>
              </a:rPr>
              <a:t> بما يشمل العمل، الصحة و الشباب</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5578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0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96388"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44463" y="188913"/>
            <a:ext cx="8748712"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نعم و لكنك لو تعرف من هو رئيسي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8142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ar-JO" sz="4800" b="1" dirty="0">
                <a:latin typeface="Arial" charset="0"/>
              </a:rPr>
              <a:t>1. عش كما لو أن </a:t>
            </a:r>
            <a:r>
              <a:rPr lang="ar-JO" sz="4800" b="1" dirty="0">
                <a:solidFill>
                  <a:srgbClr val="FFFF00"/>
                </a:solidFill>
                <a:latin typeface="Arial" charset="0"/>
              </a:rPr>
              <a:t>الحياة</a:t>
            </a:r>
            <a:r>
              <a:rPr lang="ar-JO" sz="4800" b="1" dirty="0">
                <a:latin typeface="Arial" charset="0"/>
              </a:rPr>
              <a:t> زائلة (1: 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415875521"/>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2.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العمل</a:t>
            </a:r>
            <a:r>
              <a:rPr lang="ar-JO" sz="4800" b="1" dirty="0">
                <a:effectLst>
                  <a:glow rad="127000">
                    <a:schemeClr val="tx1"/>
                  </a:glow>
                </a:effectLst>
                <a:latin typeface="Arial" charset="0"/>
                <a:ea typeface="ＭＳ Ｐゴシック" charset="0"/>
                <a:cs typeface="ＭＳ Ｐゴシック" charset="0"/>
              </a:rPr>
              <a:t> زائل (1: 12-6: 9)</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234504594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marL="685800" indent="-685800" algn="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عش كما لو أن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الحكمة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زائلة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(6: 10-11: 6)</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r="37527"/>
          <a:stretch/>
        </p:blipFill>
        <p:spPr>
          <a:xfrm>
            <a:off x="-1" y="1866900"/>
            <a:ext cx="9144001" cy="4991100"/>
          </a:xfrm>
          <a:prstGeom prst="rect">
            <a:avLst/>
          </a:prstGeom>
        </p:spPr>
      </p:pic>
    </p:spTree>
    <p:extLst>
      <p:ext uri="{BB962C8B-B14F-4D97-AF65-F5344CB8AC3E}">
        <p14:creationId xmlns:p14="http://schemas.microsoft.com/office/powerpoint/2010/main" val="2818972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6918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685800" indent="-685800" algn="r" rtl="1"/>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4. عش كما لو أن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الشباب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زائل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(11: 7-12: 14)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18970"/>
            <a:ext cx="9144000" cy="5139030"/>
          </a:xfrm>
          <a:prstGeom prst="rect">
            <a:avLst/>
          </a:prstGeom>
        </p:spPr>
      </p:pic>
    </p:spTree>
    <p:extLst>
      <p:ext uri="{BB962C8B-B14F-4D97-AF65-F5344CB8AC3E}">
        <p14:creationId xmlns:p14="http://schemas.microsoft.com/office/powerpoint/2010/main" val="214690045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فلنسمع ختام الأمر كله</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اتق الله و احفظ وصاياه</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12: 13أ-ب</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82831" y="4132505"/>
            <a:ext cx="9144000"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FFFFFF"/>
                </a:solidFill>
                <a:effectLst>
                  <a:glow rad="127000">
                    <a:srgbClr val="000000"/>
                  </a:glow>
                </a:effectLst>
                <a:latin typeface="Arial" charset="0"/>
                <a:ea typeface="ＭＳ Ｐゴシック" charset="0"/>
                <a:cs typeface="ＭＳ Ｐゴシック" charset="0"/>
              </a:rPr>
              <a:t>لكن كيف ؟</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3750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107504" y="116632"/>
            <a:ext cx="9036496" cy="1153195"/>
          </a:xfrm>
          <a:effectLst>
            <a:outerShdw blurRad="63500" dist="35921" dir="2700000" algn="ctr" rotWithShape="0">
              <a:schemeClr val="tx2">
                <a:alpha val="74998"/>
              </a:schemeClr>
            </a:outerShdw>
          </a:effectLst>
        </p:spPr>
        <p:txBody>
          <a:bodyPr anchor="t"/>
          <a:lstStyle/>
          <a:p>
            <a:pPr>
              <a:defRPr/>
            </a:pPr>
            <a:r>
              <a:rPr lang="ar-JO" sz="6600" b="1" dirty="0">
                <a:effectLst>
                  <a:glow rad="127000">
                    <a:schemeClr val="tx1"/>
                  </a:glow>
                </a:effectLst>
                <a:latin typeface="Arial" charset="0"/>
                <a:ea typeface="ＭＳ Ｐゴシック" charset="0"/>
                <a:cs typeface="ＭＳ Ｐゴシック" charset="0"/>
              </a:rPr>
              <a:t>مساعيك ؟</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8503419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4952"/>
          <a:stretch/>
        </p:blipFill>
        <p:spPr>
          <a:xfrm>
            <a:off x="0" y="0"/>
            <a:ext cx="9144000" cy="6858000"/>
          </a:xfrm>
          <a:prstGeom prst="rect">
            <a:avLst/>
          </a:prstGeom>
        </p:spPr>
      </p:pic>
      <p:sp>
        <p:nvSpPr>
          <p:cNvPr id="900098" name="Rectangle 2"/>
          <p:cNvSpPr>
            <a:spLocks noGrp="1" noChangeArrowheads="1"/>
          </p:cNvSpPr>
          <p:nvPr>
            <p:ph type="ctrTitle"/>
          </p:nvPr>
        </p:nvSpPr>
        <p:spPr>
          <a:xfrm>
            <a:off x="107504" y="-1209217"/>
            <a:ext cx="9036496" cy="120921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Bible Reading Plans</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 y="0"/>
            <a:ext cx="3874643" cy="6467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هل أنت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جائع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لكلمة الله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37628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209217"/>
            <a:ext cx="9036496" cy="120921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Bible Reading Plans</a:t>
            </a:r>
          </a:p>
        </p:txBody>
      </p:sp>
      <p:pic>
        <p:nvPicPr>
          <p:cNvPr id="2" name="Picture 1"/>
          <p:cNvPicPr>
            <a:picLocks noChangeAspect="1"/>
          </p:cNvPicPr>
          <p:nvPr/>
        </p:nvPicPr>
        <p:blipFill>
          <a:blip r:embed="rId3"/>
          <a:stretch>
            <a:fillRect/>
          </a:stretch>
        </p:blipFill>
        <p:spPr>
          <a:xfrm>
            <a:off x="0" y="0"/>
            <a:ext cx="9144000" cy="33337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3843211"/>
            <a:ext cx="9144000" cy="28909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5 دقائق/يوم = 1 /288 جزء من اليوم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bible-reading.com</a:t>
            </a:r>
          </a:p>
        </p:txBody>
      </p:sp>
    </p:spTree>
    <p:extLst>
      <p:ext uri="{BB962C8B-B14F-4D97-AF65-F5344CB8AC3E}">
        <p14:creationId xmlns:p14="http://schemas.microsoft.com/office/powerpoint/2010/main" val="232245358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9610025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37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a:defRPr/>
            </a:pPr>
            <a:r>
              <a:rPr lang="ar-JO" sz="5400" b="1" dirty="0">
                <a:latin typeface="Arial" charset="0"/>
              </a:rPr>
              <a:t>كل مسعى بشري </a:t>
            </a:r>
            <a:r>
              <a:rPr lang="ar-JO" sz="5400" b="1" dirty="0">
                <a:solidFill>
                  <a:srgbClr val="FFFF00"/>
                </a:solidFill>
                <a:latin typeface="Arial" charset="0"/>
              </a:rPr>
              <a:t>قصير العمر </a:t>
            </a:r>
            <a:r>
              <a:rPr lang="ar-JO" sz="5400" b="1" dirty="0">
                <a:latin typeface="Arial" charset="0"/>
              </a:rPr>
              <a:t>(1: 2)</a:t>
            </a:r>
            <a:endParaRPr lang="en-US" sz="6000" dirty="0">
              <a:effectLst>
                <a:outerShdw blurRad="38100" dist="38100" dir="2700000" algn="tl">
                  <a:srgbClr val="FFFFFF"/>
                </a:outerShdw>
              </a:effectLst>
              <a:latin typeface="Times New Roman" charset="0"/>
            </a:endParaRPr>
          </a:p>
        </p:txBody>
      </p:sp>
      <p:pic>
        <p:nvPicPr>
          <p:cNvPr id="188418" name="Picture 3" descr="F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419" name="Picture 4"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847768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58" r="7880"/>
          <a:stretch/>
        </p:blipFill>
        <p:spPr>
          <a:xfrm>
            <a:off x="-1" y="0"/>
            <a:ext cx="9144001" cy="6858000"/>
          </a:xfrm>
          <a:prstGeom prst="rect">
            <a:avLst/>
          </a:prstGeom>
        </p:spPr>
      </p:pic>
      <p:sp>
        <p:nvSpPr>
          <p:cNvPr id="900098" name="Rectangle 2"/>
          <p:cNvSpPr>
            <a:spLocks noGrp="1" noChangeArrowheads="1"/>
          </p:cNvSpPr>
          <p:nvPr>
            <p:ph type="ctrTitle"/>
          </p:nvPr>
        </p:nvSpPr>
        <p:spPr>
          <a:xfrm>
            <a:off x="0" y="-27384"/>
            <a:ext cx="9144000" cy="2476912"/>
          </a:xfrm>
          <a:effectLst>
            <a:outerShdw blurRad="63500" dist="35921" dir="2700000" algn="ctr" rotWithShape="0">
              <a:schemeClr val="tx2">
                <a:alpha val="74998"/>
              </a:schemeClr>
            </a:outerShdw>
          </a:effectLst>
        </p:spPr>
        <p:txBody>
          <a:bodyPr anchor="t"/>
          <a:lstStyle/>
          <a:p>
            <a:pPr>
              <a:defRPr/>
            </a:pPr>
            <a:br>
              <a:rPr lang="en-US" sz="5400" b="1" dirty="0">
                <a:effectLst>
                  <a:glow rad="254000">
                    <a:schemeClr val="tx1"/>
                  </a:glow>
                </a:effectLst>
                <a:latin typeface="Arial" charset="0"/>
                <a:ea typeface="ＭＳ Ｐゴシック" charset="0"/>
                <a:cs typeface="ＭＳ Ｐゴシック" charset="0"/>
              </a:rPr>
            </a:br>
            <a:r>
              <a:rPr lang="ar-JO" sz="5400" b="1" dirty="0">
                <a:effectLst>
                  <a:glow rad="254000">
                    <a:schemeClr val="tx1"/>
                  </a:glow>
                </a:effectLst>
                <a:latin typeface="Arial" charset="0"/>
                <a:ea typeface="ＭＳ Ｐゴシック" charset="0"/>
                <a:cs typeface="ＭＳ Ｐゴシック" charset="0"/>
              </a:rPr>
              <a:t>يعتقد الكثيرون أنه كونك مسيحياً فهذا أكثر حياة مملة على الإطلاق</a:t>
            </a:r>
            <a:endParaRPr lang="en-US" sz="54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579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1: 2</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301134"/>
            <a:ext cx="9144000" cy="7921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96F79C"/>
                </a:solidFill>
                <a:effectLst>
                  <a:glow rad="127000">
                    <a:srgbClr val="000000"/>
                  </a:glow>
                </a:effectLst>
                <a:latin typeface="Arial Black"/>
                <a:ea typeface="ＭＳ Ｐゴシック" charset="0"/>
                <a:cs typeface="Arial Black"/>
              </a:rPr>
              <a:t>“</a:t>
            </a:r>
            <a:r>
              <a:rPr lang="ar-JO" sz="6000" b="1" dirty="0">
                <a:solidFill>
                  <a:srgbClr val="96F79C"/>
                </a:solidFill>
                <a:effectLst>
                  <a:glow rad="127000">
                    <a:srgbClr val="000000"/>
                  </a:glow>
                </a:effectLst>
                <a:latin typeface="Arial Black"/>
                <a:ea typeface="ＭＳ Ｐゴシック" charset="0"/>
                <a:cs typeface="Arial Black"/>
              </a:rPr>
              <a:t>الكل باطل</a:t>
            </a:r>
            <a:r>
              <a:rPr lang="en-US" sz="6000" b="1" dirty="0">
                <a:solidFill>
                  <a:srgbClr val="96F79C"/>
                </a:solidFill>
                <a:effectLst>
                  <a:glow rad="127000">
                    <a:srgbClr val="000000"/>
                  </a:glow>
                </a:effectLst>
                <a:latin typeface="Arial Black"/>
                <a:ea typeface="ＭＳ Ｐゴシック" charset="0"/>
                <a:cs typeface="Arial Black"/>
              </a:rPr>
              <a:t>”</a:t>
            </a:r>
          </a:p>
        </p:txBody>
      </p:sp>
      <p:sp>
        <p:nvSpPr>
          <p:cNvPr id="192517" name="Rectangle 2"/>
          <p:cNvSpPr txBox="1">
            <a:spLocks noChangeArrowheads="1"/>
          </p:cNvSpPr>
          <p:nvPr/>
        </p:nvSpPr>
        <p:spPr bwMode="auto">
          <a:xfrm>
            <a:off x="736600" y="836811"/>
            <a:ext cx="3529136" cy="21601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4400" b="1" dirty="0">
                <a:solidFill>
                  <a:srgbClr val="000000"/>
                </a:solidFill>
                <a:latin typeface="Arial Black" charset="0"/>
                <a:cs typeface="Arial Black" charset="0"/>
              </a:rPr>
              <a:t>باطل</a:t>
            </a:r>
          </a:p>
          <a:p>
            <a:pPr algn="ctr" defTabSz="914400" eaLnBrk="0" fontAlgn="base" hangingPunct="0">
              <a:spcBef>
                <a:spcPct val="0"/>
              </a:spcBef>
              <a:spcAft>
                <a:spcPct val="0"/>
              </a:spcAft>
            </a:pPr>
            <a:r>
              <a:rPr lang="ar-JO" sz="4400" b="1" dirty="0">
                <a:solidFill>
                  <a:srgbClr val="000000"/>
                </a:solidFill>
                <a:latin typeface="Arial Black" charset="0"/>
                <a:cs typeface="Arial Black" charset="0"/>
              </a:rPr>
              <a:t>الأباطيل</a:t>
            </a:r>
            <a:endParaRPr lang="en-US" sz="4400" b="1" dirty="0">
              <a:solidFill>
                <a:srgbClr val="000000"/>
              </a:solidFill>
              <a:latin typeface="Arial Black" charset="0"/>
              <a:cs typeface="Arial Black" charset="0"/>
            </a:endParaRP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000" b="1" dirty="0">
                <a:solidFill>
                  <a:srgbClr val="FFFFFF"/>
                </a:solidFill>
                <a:effectLst>
                  <a:glow rad="127000">
                    <a:srgbClr val="000000"/>
                  </a:glow>
                </a:effectLst>
                <a:latin typeface="Arial" charset="0"/>
                <a:ea typeface="ＭＳ Ｐゴシック" charset="0"/>
                <a:cs typeface="ＭＳ Ｐゴシック" charset="0"/>
              </a:rPr>
              <a:t>الكلمة العبرية هيبيل</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5307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093296"/>
            <a:ext cx="9142411"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charset="0"/>
                <a:ea typeface="ＭＳ Ｐゴシック" charset="0"/>
                <a:cs typeface="ＭＳ Ｐゴシック" charset="0"/>
              </a:rPr>
              <a:t>الكلمة الرئيسية في سفر الجامعة</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636838"/>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rPr>
              <a:t>"</a:t>
            </a:r>
            <a:r>
              <a:rPr lang="ar-JO" b="1" dirty="0">
                <a:solidFill>
                  <a:srgbClr val="FFFFFF"/>
                </a:solidFill>
              </a:rPr>
              <a:t>باطل</a:t>
            </a:r>
            <a:r>
              <a:rPr lang="en-US" b="1" dirty="0">
                <a:solidFill>
                  <a:srgbClr val="FFFFFF"/>
                </a:solidFill>
              </a:rPr>
              <a:t>" (KJV, ESV, NAU),</a:t>
            </a:r>
          </a:p>
          <a:p>
            <a:pPr defTabSz="914400">
              <a:defRPr/>
            </a:pPr>
            <a:r>
              <a:rPr lang="en-US" b="1" dirty="0">
                <a:solidFill>
                  <a:srgbClr val="FFFFFF"/>
                </a:solidFill>
              </a:rPr>
              <a:t>"</a:t>
            </a:r>
            <a:r>
              <a:rPr lang="ar-JO" b="1" dirty="0">
                <a:solidFill>
                  <a:srgbClr val="FFFFFF"/>
                </a:solidFill>
              </a:rPr>
              <a:t>بلا معنى</a:t>
            </a:r>
            <a:r>
              <a:rPr lang="en-US" b="1" dirty="0">
                <a:solidFill>
                  <a:srgbClr val="FFFFFF"/>
                </a:solidFill>
              </a:rPr>
              <a:t>" (NIV, NLT),</a:t>
            </a:r>
            <a:br>
              <a:rPr lang="en-US" b="1" dirty="0">
                <a:solidFill>
                  <a:srgbClr val="FFFFFF"/>
                </a:solidFill>
              </a:rPr>
            </a:br>
            <a:r>
              <a:rPr lang="en-US" b="1" dirty="0">
                <a:solidFill>
                  <a:srgbClr val="FFFFFF"/>
                </a:solidFill>
              </a:rPr>
              <a:t>"</a:t>
            </a:r>
            <a:r>
              <a:rPr lang="ar-JO" b="1" dirty="0">
                <a:solidFill>
                  <a:srgbClr val="FFFFFF"/>
                </a:solidFill>
              </a:rPr>
              <a:t>غير مجدي</a:t>
            </a:r>
            <a:r>
              <a:rPr lang="en-US" b="1" dirty="0">
                <a:solidFill>
                  <a:srgbClr val="FFFFFF"/>
                </a:solidFill>
              </a:rPr>
              <a:t>" (NET, TLB, BKC)</a:t>
            </a:r>
          </a:p>
          <a:p>
            <a:pPr defTabSz="914400">
              <a:defRPr/>
            </a:pPr>
            <a:r>
              <a:rPr lang="en-US" b="1" dirty="0">
                <a:solidFill>
                  <a:srgbClr val="FFFFFF"/>
                </a:solidFill>
              </a:rPr>
              <a:t>"</a:t>
            </a:r>
            <a:r>
              <a:rPr lang="ar-JO" b="1" dirty="0">
                <a:solidFill>
                  <a:srgbClr val="FFFFFF"/>
                </a:solidFill>
              </a:rPr>
              <a:t>زائل</a:t>
            </a:r>
            <a:r>
              <a:rPr lang="en-US" b="1" dirty="0">
                <a:solidFill>
                  <a:srgbClr val="FFFFFF"/>
                </a:solidFill>
              </a:rPr>
              <a:t>"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125538"/>
            <a:ext cx="9144000" cy="1655762"/>
          </a:xfrm>
          <a:prstGeom prst="rect">
            <a:avLst/>
          </a:prstGeom>
          <a:solidFill>
            <a:srgbClr val="3333CC"/>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11500" b="1" dirty="0">
                <a:solidFill>
                  <a:srgbClr val="FFFFFF"/>
                </a:solidFill>
                <a:effectLst>
                  <a:glow rad="127000">
                    <a:srgbClr val="000000"/>
                  </a:glow>
                </a:effectLst>
                <a:latin typeface="Bwhebb"/>
                <a:ea typeface="ＭＳ Ｐゴシック" charset="0"/>
                <a:cs typeface="Bwhebb"/>
              </a:rPr>
              <a:t>هـ ب ل</a:t>
            </a:r>
            <a:endParaRPr lang="en-US" sz="11500" b="1" dirty="0">
              <a:solidFill>
                <a:srgbClr val="FFFFFF"/>
              </a:solidFill>
              <a:effectLst>
                <a:glow rad="127000">
                  <a:srgbClr val="000000"/>
                </a:glow>
              </a:effectLst>
              <a:latin typeface="Bwhebb"/>
              <a:ea typeface="ＭＳ Ｐゴシック" charset="0"/>
              <a:cs typeface="Bwhebb"/>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3446" y="5013325"/>
            <a:ext cx="922338"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988"/>
          </a:xfrm>
          <a:solidFill>
            <a:srgbClr val="3333CC"/>
          </a:solidFill>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معنى هيبيل</a:t>
            </a:r>
            <a:endParaRPr lang="en-US" sz="54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04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5" name="Rectangle 3"/>
          <p:cNvSpPr>
            <a:spLocks noGrp="1" noChangeArrowheads="1"/>
          </p:cNvSpPr>
          <p:nvPr>
            <p:ph type="title" idx="4294967295"/>
          </p:nvPr>
        </p:nvSpPr>
        <p:spPr>
          <a:xfrm rot="16200000">
            <a:off x="-2857500" y="2857500"/>
            <a:ext cx="6858000" cy="1143000"/>
          </a:xfrm>
          <a:solidFill>
            <a:srgbClr val="060606"/>
          </a:solidFill>
        </p:spPr>
        <p:txBody>
          <a:bodyPr/>
          <a:lstStyle/>
          <a:p>
            <a:pPr eaLnBrk="1" hangingPunct="1">
              <a:defRPr/>
            </a:pPr>
            <a:r>
              <a:rPr lang="ar-JO" sz="4800" b="1" dirty="0">
                <a:effectLst/>
                <a:ea typeface="+mj-ea"/>
                <a:cs typeface="+mj-cs"/>
              </a:rPr>
              <a:t>طريقتين للنظر إلى الحياة</a:t>
            </a:r>
            <a:endParaRPr lang="en-US" sz="4800" b="1" dirty="0">
              <a:effectLst/>
              <a:ea typeface="+mj-ea"/>
              <a:cs typeface="+mj-cs"/>
            </a:endParaRPr>
          </a:p>
        </p:txBody>
      </p:sp>
      <p:sp>
        <p:nvSpPr>
          <p:cNvPr id="289796" name="Rectangle 4"/>
          <p:cNvSpPr>
            <a:spLocks noChangeArrowheads="1"/>
          </p:cNvSpPr>
          <p:nvPr/>
        </p:nvSpPr>
        <p:spPr bwMode="auto">
          <a:xfrm>
            <a:off x="1752600" y="5691188"/>
            <a:ext cx="6858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ar-JO"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تحت الشمس</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7" name="Rectangle 5"/>
          <p:cNvSpPr>
            <a:spLocks noChangeArrowheads="1"/>
          </p:cNvSpPr>
          <p:nvPr/>
        </p:nvSpPr>
        <p:spPr bwMode="auto">
          <a:xfrm>
            <a:off x="1752600" y="4941888"/>
            <a:ext cx="6858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ar-JO"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بلا معنى</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8" name="Rectangle 6"/>
          <p:cNvSpPr>
            <a:spLocks noChangeArrowheads="1"/>
          </p:cNvSpPr>
          <p:nvPr/>
        </p:nvSpPr>
        <p:spPr bwMode="auto">
          <a:xfrm>
            <a:off x="1116013" y="1371600"/>
            <a:ext cx="8027987"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ar-JO"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احفظ وصاياه</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9" name="Rectangle 7"/>
          <p:cNvSpPr>
            <a:spLocks noChangeArrowheads="1"/>
          </p:cNvSpPr>
          <p:nvPr/>
        </p:nvSpPr>
        <p:spPr bwMode="auto">
          <a:xfrm>
            <a:off x="1116013" y="685800"/>
            <a:ext cx="8027987"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ar-JO"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اتق الله</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800" name="Rectangle 8"/>
          <p:cNvSpPr>
            <a:spLocks noChangeArrowheads="1"/>
          </p:cNvSpPr>
          <p:nvPr/>
        </p:nvSpPr>
        <p:spPr bwMode="auto">
          <a:xfrm>
            <a:off x="1116013" y="0"/>
            <a:ext cx="8027987"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b="1" dirty="0">
                <a:solidFill>
                  <a:srgbClr val="FFFFFF"/>
                </a:solidFill>
              </a:rPr>
              <a:t>"</a:t>
            </a:r>
            <a:r>
              <a:rPr lang="ar-JO"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استمتع بالحياة</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9" name="TextBox 8"/>
          <p:cNvSpPr txBox="1"/>
          <p:nvPr/>
        </p:nvSpPr>
        <p:spPr>
          <a:xfrm>
            <a:off x="8366531" y="76200"/>
            <a:ext cx="704039" cy="461665"/>
          </a:xfrm>
          <a:prstGeom prst="rect">
            <a:avLst/>
          </a:prstGeom>
          <a:solidFill>
            <a:srgbClr val="000000"/>
          </a:solidFill>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406</a:t>
            </a:r>
            <a:endParaRPr lang="en-US"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393271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dissolve">
                                      <p:cBhvr>
                                        <p:cTn id="12" dur="500"/>
                                        <p:tgtEl>
                                          <p:spTgt spid="289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9798"/>
                                        </p:tgtEl>
                                        <p:attrNameLst>
                                          <p:attrName>style.visibility</p:attrName>
                                        </p:attrNameLst>
                                      </p:cBhvr>
                                      <p:to>
                                        <p:strVal val="visible"/>
                                      </p:to>
                                    </p:set>
                                    <p:animEffect transition="in" filter="dissolve">
                                      <p:cBhvr>
                                        <p:cTn id="2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عدم جدوى</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الإنجازات و الحكمة البشرية</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800" b="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640218">
            <a:off x="165881" y="1978630"/>
            <a:ext cx="9144000" cy="23764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00"/>
                </a:solidFill>
                <a:effectLst>
                  <a:glow rad="127000">
                    <a:srgbClr val="000000"/>
                  </a:glow>
                </a:effectLst>
                <a:latin typeface="Arial" charset="0"/>
                <a:ea typeface="ＭＳ Ｐゴシック" charset="0"/>
                <a:cs typeface="ＭＳ Ｐゴシック" charset="0"/>
              </a:rPr>
              <a:t>لكن ...</a:t>
            </a:r>
            <a:endParaRPr lang="en-US" sz="4800" b="1" dirty="0">
              <a:solidFill>
                <a:srgbClr val="FFFF00"/>
              </a:solidFill>
              <a:effectLst>
                <a:glow rad="127000">
                  <a:srgbClr val="000000"/>
                </a:glow>
              </a:effectLst>
              <a:latin typeface="Arial" charset="0"/>
              <a:ea typeface="ＭＳ Ｐゴシック" charset="0"/>
              <a:cs typeface="ＭＳ Ｐゴシック" charset="0"/>
            </a:endParaRPr>
          </a:p>
          <a:p>
            <a:pPr defTabSz="914400">
              <a:defRPr/>
            </a:pPr>
            <a:r>
              <a:rPr lang="ar-JO" sz="4800" b="1" dirty="0">
                <a:solidFill>
                  <a:srgbClr val="FFFF00"/>
                </a:solidFill>
                <a:effectLst>
                  <a:glow rad="127000">
                    <a:srgbClr val="000000"/>
                  </a:glow>
                </a:effectLst>
                <a:latin typeface="Arial" charset="0"/>
                <a:ea typeface="ＭＳ Ｐゴシック" charset="0"/>
                <a:cs typeface="ＭＳ Ｐゴシック" charset="0"/>
              </a:rPr>
              <a:t>هل الحياة فعلاً بلا معنى ؟</a:t>
            </a:r>
            <a:endParaRPr lang="en-US" sz="4800" b="1" dirty="0">
              <a:solidFill>
                <a:srgbClr val="FFFF00"/>
              </a:solidFill>
              <a:effectLst>
                <a:glow rad="127000">
                  <a:srgbClr val="000000"/>
                </a:glow>
              </a:effectLst>
              <a:latin typeface="Arial" charset="0"/>
              <a:ea typeface="ＭＳ Ｐゴシック" charset="0"/>
              <a:cs typeface="ＭＳ Ｐゴシック" charset="0"/>
            </a:endParaRPr>
          </a:p>
          <a:p>
            <a:pPr defTabSz="914400">
              <a:defRPr/>
            </a:pPr>
            <a:r>
              <a:rPr lang="ar-JO" sz="4800" b="1" dirty="0">
                <a:solidFill>
                  <a:srgbClr val="FFFF00"/>
                </a:solidFill>
                <a:effectLst>
                  <a:glow rad="127000">
                    <a:srgbClr val="000000"/>
                  </a:glow>
                </a:effectLst>
                <a:latin typeface="Arial" charset="0"/>
                <a:ea typeface="ＭＳ Ｐゴシック" charset="0"/>
                <a:cs typeface="ＭＳ Ｐゴシック" charset="0"/>
              </a:rPr>
              <a:t>هل كان سليمان مفصوماً ؟</a:t>
            </a:r>
            <a:endParaRPr lang="en-US" sz="4800" b="1"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8216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ar-JO" sz="4800" b="1" i="1" dirty="0"/>
              <a:t>معنى هيبيل الحرفي</a:t>
            </a:r>
            <a:br>
              <a:rPr lang="en-US" sz="4800" b="1" dirty="0"/>
            </a:br>
            <a:r>
              <a:rPr lang="en-US" sz="4800" b="1" dirty="0">
                <a:solidFill>
                  <a:srgbClr val="FFFF00"/>
                </a:solidFill>
              </a:rPr>
              <a:t>”</a:t>
            </a:r>
            <a:r>
              <a:rPr lang="ar-JO" sz="4800" b="1" dirty="0">
                <a:solidFill>
                  <a:srgbClr val="FFFF00"/>
                </a:solidFill>
              </a:rPr>
              <a:t>نفس، ريح، بخار</a:t>
            </a:r>
            <a:r>
              <a:rPr lang="en-US" sz="4800" b="1" dirty="0">
                <a:solidFill>
                  <a:srgbClr val="FFFF00"/>
                </a:solidFill>
              </a:rPr>
              <a:t>" </a:t>
            </a:r>
            <a:br>
              <a:rPr lang="en-US" sz="4800" b="1" dirty="0"/>
            </a:br>
            <a:r>
              <a:rPr lang="ar-JO" sz="4800" b="1" dirty="0"/>
              <a:t>(أم 21: 6، أش 57: 13)</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231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ترجمة حرفية جداً</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b="1" dirty="0">
                <a:solidFill>
                  <a:srgbClr val="FFFFFF"/>
                </a:solidFill>
                <a:effectLst>
                  <a:glow rad="127000">
                    <a:srgbClr val="000000"/>
                  </a:glow>
                </a:effectLst>
                <a:latin typeface="Arial" charset="0"/>
                <a:ea typeface="ＭＳ Ｐゴシック" charset="0"/>
                <a:cs typeface="ＭＳ Ｐゴシック" charset="0"/>
              </a:rPr>
              <a:t>تشبيه مجازي :</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algn="r" defTabSz="914400">
              <a:defRPr/>
            </a:pPr>
            <a:r>
              <a:rPr lang="ar-JO" b="1" dirty="0">
                <a:solidFill>
                  <a:srgbClr val="FFFFFF"/>
                </a:solidFill>
                <a:effectLst>
                  <a:glow rad="127000">
                    <a:srgbClr val="000000"/>
                  </a:glow>
                </a:effectLst>
                <a:latin typeface="Arial" charset="0"/>
                <a:ea typeface="ＭＳ Ｐゴシック" charset="0"/>
                <a:cs typeface="ＭＳ Ｐゴシック" charset="0"/>
              </a:rPr>
              <a:t>ما لا يدوم - "ما هو بدون مضمون حقيقي أو قيمة أو ديمومة </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algn="r" defTabSz="914400">
              <a:defRPr/>
            </a:pPr>
            <a:r>
              <a:rPr lang="ar-JO" b="1" dirty="0">
                <a:solidFill>
                  <a:srgbClr val="FFFFFF"/>
                </a:solidFill>
                <a:effectLst>
                  <a:glow rad="127000">
                    <a:srgbClr val="000000"/>
                  </a:glow>
                </a:effectLst>
                <a:latin typeface="Arial" charset="0"/>
                <a:ea typeface="ＭＳ Ｐゴシック" charset="0"/>
                <a:cs typeface="ＭＳ Ｐゴシック" charset="0"/>
              </a:rPr>
              <a:t>أو أهمية أو معنى</a:t>
            </a:r>
          </a:p>
          <a:p>
            <a:pPr algn="l"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en-US" b="1" i="1" dirty="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extLst>
      <p:ext uri="{BB962C8B-B14F-4D97-AF65-F5344CB8AC3E}">
        <p14:creationId xmlns:p14="http://schemas.microsoft.com/office/powerpoint/2010/main" val="284334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9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0594" y="1412776"/>
            <a:ext cx="9144000" cy="1584177"/>
          </a:xfrm>
        </p:spPr>
        <p:txBody>
          <a:bodyPr anchor="t"/>
          <a:lstStyle/>
          <a:p>
            <a:pPr marL="355600" indent="-355600" algn="r" rtl="1">
              <a:buFont typeface="Arial"/>
              <a:buChar char="•"/>
              <a:defRPr/>
            </a:pPr>
            <a:r>
              <a:rPr lang="ar-JO" sz="4000" b="1" kern="1200" dirty="0">
                <a:effectLst>
                  <a:glow rad="127000">
                    <a:schemeClr val="tx1"/>
                  </a:glow>
                </a:effectLst>
                <a:latin typeface="Arial" charset="0"/>
                <a:ea typeface="ＭＳ Ｐゴシック" charset="0"/>
                <a:cs typeface="ＭＳ Ｐゴシック" charset="0"/>
              </a:rPr>
              <a:t>زائلة أو عابرة (6: 12 مع 3: 19، 7: 15، 9: 9، 11: 10)</a:t>
            </a:r>
            <a:endParaRPr lang="en-US" sz="4000" b="1" kern="12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272" y="-9939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ماذا يشبه الريح أو البخار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0594" y="2960949"/>
            <a:ext cx="9144000"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buNone/>
              <a:defRPr/>
            </a:pPr>
            <a:endParaRPr lang="en-US" sz="4000" dirty="0">
              <a:solidFill>
                <a:srgbClr val="FFFFFF"/>
              </a:solidFill>
              <a:effectLst>
                <a:glow rad="127000">
                  <a:srgbClr val="000000"/>
                </a:glow>
              </a:effectLst>
              <a:ea typeface="ＭＳ Ｐゴシック" charset="0"/>
              <a:cs typeface="ＭＳ Ｐゴシック" charset="0"/>
            </a:endParaRPr>
          </a:p>
          <a:p>
            <a:pPr algn="r" defTabSz="914400" rtl="1" eaLnBrk="0" fontAlgn="base" hangingPunct="0">
              <a:spcBef>
                <a:spcPct val="0"/>
              </a:spcBef>
              <a:spcAft>
                <a:spcPct val="0"/>
              </a:spcAft>
              <a:defRPr/>
            </a:pPr>
            <a:r>
              <a:rPr lang="ar-JO" sz="4000" dirty="0">
                <a:solidFill>
                  <a:srgbClr val="FFFFFF"/>
                </a:solidFill>
                <a:effectLst>
                  <a:glow rad="127000">
                    <a:srgbClr val="000000"/>
                  </a:glow>
                </a:effectLst>
                <a:ea typeface="ＭＳ Ｐゴシック" charset="0"/>
                <a:cs typeface="ＭＳ Ｐゴシック" charset="0"/>
              </a:rPr>
              <a:t>غامض أو محير (6: 2، 8: 10 و 14)</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7" name="Rectangle 2"/>
          <p:cNvSpPr txBox="1">
            <a:spLocks noChangeArrowheads="1"/>
          </p:cNvSpPr>
          <p:nvPr/>
        </p:nvSpPr>
        <p:spPr bwMode="auto">
          <a:xfrm>
            <a:off x="-30594" y="4365104"/>
            <a:ext cx="9144000"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buNone/>
              <a:defRPr/>
            </a:pPr>
            <a:endParaRPr lang="en-US" sz="4000" dirty="0">
              <a:solidFill>
                <a:srgbClr val="FFFFFF"/>
              </a:solidFill>
              <a:effectLst>
                <a:glow rad="127000">
                  <a:srgbClr val="000000"/>
                </a:glow>
              </a:effectLst>
              <a:ea typeface="ＭＳ Ｐゴシック" charset="0"/>
              <a:cs typeface="ＭＳ Ｐゴシック" charset="0"/>
            </a:endParaRPr>
          </a:p>
          <a:p>
            <a:pPr algn="r" defTabSz="914400" rtl="1" eaLnBrk="0" fontAlgn="base" hangingPunct="0">
              <a:spcBef>
                <a:spcPct val="0"/>
              </a:spcBef>
              <a:spcAft>
                <a:spcPct val="0"/>
              </a:spcAft>
              <a:defRPr/>
            </a:pPr>
            <a:r>
              <a:rPr lang="ar-JO" sz="4000" dirty="0">
                <a:solidFill>
                  <a:srgbClr val="FFFFFF"/>
                </a:solidFill>
                <a:effectLst>
                  <a:glow rad="127000">
                    <a:srgbClr val="000000"/>
                  </a:glow>
                </a:effectLst>
                <a:ea typeface="ＭＳ Ｐゴシック" charset="0"/>
                <a:cs typeface="ＭＳ Ｐゴシック" charset="0"/>
              </a:rPr>
              <a:t>غائب و غامض (11: 8)</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210951" name="TextBox 1"/>
          <p:cNvSpPr txBox="1">
            <a:spLocks noChangeArrowheads="1"/>
          </p:cNvSpPr>
          <p:nvPr/>
        </p:nvSpPr>
        <p:spPr bwMode="auto">
          <a:xfrm>
            <a:off x="7235825" y="6165850"/>
            <a:ext cx="17589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i="1">
                <a:solidFill>
                  <a:srgbClr val="FFFFFF"/>
                </a:solidFill>
                <a:latin typeface="Arial" charset="0"/>
                <a:cs typeface="Arial" charset="0"/>
              </a:rPr>
              <a:t>BKC</a:t>
            </a:r>
            <a:r>
              <a:rPr lang="en-US">
                <a:solidFill>
                  <a:srgbClr val="FFFFFF"/>
                </a:solidFill>
                <a:latin typeface="Arial" charset="0"/>
                <a:cs typeface="Arial" charset="0"/>
              </a:rPr>
              <a:t>, 1:976</a:t>
            </a:r>
          </a:p>
        </p:txBody>
      </p:sp>
    </p:spTree>
    <p:extLst>
      <p:ext uri="{BB962C8B-B14F-4D97-AF65-F5344CB8AC3E}">
        <p14:creationId xmlns:p14="http://schemas.microsoft.com/office/powerpoint/2010/main" val="35842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P spid="5" grpId="0" build="allAtOnce"/>
      <p:bldP spid="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37484"/>
          </a:xfrm>
          <a:prstGeom prst="rect">
            <a:avLst/>
          </a:prstGeom>
        </p:spPr>
      </p:pic>
      <p:sp>
        <p:nvSpPr>
          <p:cNvPr id="900098" name="Rectangle 2"/>
          <p:cNvSpPr>
            <a:spLocks noGrp="1" noChangeArrowheads="1"/>
          </p:cNvSpPr>
          <p:nvPr>
            <p:ph type="ctrTitle"/>
          </p:nvPr>
        </p:nvSpPr>
        <p:spPr>
          <a:xfrm>
            <a:off x="-30594" y="836712"/>
            <a:ext cx="3810506" cy="5256584"/>
          </a:xfrm>
        </p:spPr>
        <p:txBody>
          <a:bodyPr anchor="ctr"/>
          <a:lstStyle/>
          <a:p>
            <a:pPr>
              <a:defRPr/>
            </a:pPr>
            <a:r>
              <a:rPr lang="ar-JO" sz="4000" b="1" kern="1200" dirty="0">
                <a:effectLst>
                  <a:glow rad="127000">
                    <a:schemeClr val="tx1"/>
                  </a:glow>
                </a:effectLst>
                <a:latin typeface="Arial" charset="0"/>
                <a:ea typeface="ＭＳ Ｐゴシック" charset="0"/>
                <a:cs typeface="ＭＳ Ｐゴシック" charset="0"/>
              </a:rPr>
              <a:t>زائل</a:t>
            </a:r>
            <a:br>
              <a:rPr lang="en-US" sz="4000" b="1" kern="1200" dirty="0">
                <a:effectLst>
                  <a:glow rad="127000">
                    <a:schemeClr val="tx1"/>
                  </a:glow>
                </a:effectLst>
                <a:latin typeface="Arial" charset="0"/>
                <a:ea typeface="ＭＳ Ｐゴシック" charset="0"/>
                <a:cs typeface="ＭＳ Ｐゴシック" charset="0"/>
              </a:rPr>
            </a:br>
            <a:r>
              <a:rPr lang="ar-JO" sz="4000" b="1" kern="1200" dirty="0">
                <a:effectLst>
                  <a:glow rad="127000">
                    <a:schemeClr val="tx1"/>
                  </a:glow>
                </a:effectLst>
                <a:latin typeface="Arial" charset="0"/>
                <a:ea typeface="ＭＳ Ｐゴシック" charset="0"/>
                <a:cs typeface="ＭＳ Ｐゴシック" charset="0"/>
              </a:rPr>
              <a:t>عابر</a:t>
            </a:r>
            <a:br>
              <a:rPr lang="en-US" sz="4000" b="1" kern="1200" dirty="0">
                <a:effectLst>
                  <a:glow rad="127000">
                    <a:schemeClr val="tx1"/>
                  </a:glow>
                </a:effectLst>
                <a:latin typeface="Arial" charset="0"/>
                <a:ea typeface="ＭＳ Ｐゴシック" charset="0"/>
                <a:cs typeface="ＭＳ Ｐゴシック" charset="0"/>
              </a:rPr>
            </a:br>
            <a:r>
              <a:rPr lang="ar-JO" sz="4000" b="1" kern="1200" dirty="0">
                <a:effectLst>
                  <a:glow rad="127000">
                    <a:schemeClr val="tx1"/>
                  </a:glow>
                </a:effectLst>
                <a:latin typeface="Arial" charset="0"/>
                <a:ea typeface="ＭＳ Ｐゴシック" charset="0"/>
                <a:cs typeface="ＭＳ Ｐゴシック" charset="0"/>
              </a:rPr>
              <a:t>مختصر</a:t>
            </a:r>
            <a:br>
              <a:rPr lang="en-US" sz="4000" b="1" kern="1200" dirty="0">
                <a:effectLst>
                  <a:glow rad="127000">
                    <a:schemeClr val="tx1"/>
                  </a:glow>
                </a:effectLst>
                <a:latin typeface="Arial" charset="0"/>
                <a:ea typeface="ＭＳ Ｐゴシック" charset="0"/>
                <a:cs typeface="ＭＳ Ｐゴシック" charset="0"/>
              </a:rPr>
            </a:br>
            <a:r>
              <a:rPr lang="ar-JO" sz="4000" b="1" kern="1200" dirty="0">
                <a:effectLst>
                  <a:glow rad="127000">
                    <a:schemeClr val="tx1"/>
                  </a:glow>
                </a:effectLst>
                <a:latin typeface="Arial" charset="0"/>
                <a:ea typeface="ＭＳ Ｐゴシック" charset="0"/>
                <a:cs typeface="ＭＳ Ｐゴシック" charset="0"/>
              </a:rPr>
              <a:t>مؤقت</a:t>
            </a:r>
            <a:br>
              <a:rPr lang="en-US" sz="4000" b="1" kern="1200" dirty="0">
                <a:effectLst>
                  <a:glow rad="127000">
                    <a:schemeClr val="tx1"/>
                  </a:glow>
                </a:effectLst>
                <a:latin typeface="Arial" charset="0"/>
                <a:ea typeface="ＭＳ Ｐゴシック" charset="0"/>
                <a:cs typeface="ＭＳ Ｐゴシック" charset="0"/>
              </a:rPr>
            </a:br>
            <a:r>
              <a:rPr lang="ar-JO" sz="4000" b="1" kern="1200" dirty="0">
                <a:effectLst>
                  <a:glow rad="127000">
                    <a:schemeClr val="tx1"/>
                  </a:glow>
                </a:effectLst>
                <a:latin typeface="Arial" charset="0"/>
                <a:ea typeface="ＭＳ Ｐゴシック" charset="0"/>
                <a:cs typeface="ＭＳ Ｐゴシック" charset="0"/>
              </a:rPr>
              <a:t>لحظي</a:t>
            </a:r>
            <a:br>
              <a:rPr lang="en-US" sz="4000" b="1" kern="1200" dirty="0">
                <a:effectLst>
                  <a:glow rad="127000">
                    <a:schemeClr val="tx1"/>
                  </a:glow>
                </a:effectLst>
                <a:latin typeface="Arial" charset="0"/>
                <a:ea typeface="ＭＳ Ｐゴシック" charset="0"/>
                <a:cs typeface="ＭＳ Ｐゴシック" charset="0"/>
              </a:rPr>
            </a:br>
            <a:r>
              <a:rPr lang="ar-JO" sz="4000" b="1" kern="1200" dirty="0">
                <a:effectLst>
                  <a:glow rad="127000">
                    <a:schemeClr val="tx1"/>
                  </a:glow>
                </a:effectLst>
                <a:latin typeface="Arial" charset="0"/>
                <a:ea typeface="ＭＳ Ｐゴシック" charset="0"/>
                <a:cs typeface="ＭＳ Ｐゴシック" charset="0"/>
              </a:rPr>
              <a:t>انتقالي</a:t>
            </a:r>
            <a:br>
              <a:rPr lang="ar-JO" sz="4000" b="1" kern="1200" dirty="0">
                <a:effectLst>
                  <a:glow rad="127000">
                    <a:schemeClr val="tx1"/>
                  </a:glow>
                </a:effectLst>
                <a:latin typeface="Arial" charset="0"/>
                <a:ea typeface="ＭＳ Ｐゴシック" charset="0"/>
                <a:cs typeface="ＭＳ Ｐゴシック" charset="0"/>
              </a:rPr>
            </a:br>
            <a:r>
              <a:rPr lang="ar-JO" sz="4000" b="1" kern="1200" dirty="0">
                <a:effectLst>
                  <a:glow rad="127000">
                    <a:schemeClr val="tx1"/>
                  </a:glow>
                </a:effectLst>
                <a:latin typeface="Arial" charset="0"/>
                <a:ea typeface="ＭＳ Ｐゴシック" charset="0"/>
                <a:cs typeface="ＭＳ Ｐゴシック" charset="0"/>
              </a:rPr>
              <a:t>قصير العمر</a:t>
            </a:r>
            <a:endParaRPr lang="en-US" sz="4000" b="1" kern="12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9512" y="-99392"/>
            <a:ext cx="8941216"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المترادفات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9133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437112"/>
            <a:ext cx="9144000" cy="2088232"/>
          </a:xfrm>
          <a:effectLst>
            <a:outerShdw blurRad="63500" dist="35921" dir="2700000" algn="ctr" rotWithShape="0">
              <a:schemeClr val="tx2">
                <a:alpha val="74998"/>
              </a:schemeClr>
            </a:outerShdw>
          </a:effectLst>
        </p:spPr>
        <p:txBody>
          <a:body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دوائر</a:t>
            </a:r>
            <a:r>
              <a:rPr lang="ar-JO" sz="4800" b="1" dirty="0">
                <a:effectLst>
                  <a:glow rad="127000">
                    <a:schemeClr val="tx1"/>
                  </a:glow>
                </a:effectLst>
                <a:latin typeface="Arial" charset="0"/>
                <a:ea typeface="ＭＳ Ｐゴシック" charset="0"/>
                <a:cs typeface="ＭＳ Ｐゴシック" charset="0"/>
              </a:rPr>
              <a:t> كثيرة عابرة في الحياة (1: 3-11)</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spTree>
    <p:extLst>
      <p:ext uri="{BB962C8B-B14F-4D97-AF65-F5344CB8AC3E}">
        <p14:creationId xmlns:p14="http://schemas.microsoft.com/office/powerpoint/2010/main" val="10011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000" y="1257300"/>
            <a:ext cx="63500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23272" y="0"/>
            <a:ext cx="9144000" cy="2564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ما الفائدة للإنسان من كل تعبه الذي يتعبه تحت الشمس ؟</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462" y="5328592"/>
            <a:ext cx="9144000" cy="155679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موضوع (1: 1-6: 9)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شغلنا يأتي بنا إلى الفراغ (1: 3)</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343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يمكن أن يفرح المسيحيون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790" y="1556792"/>
            <a:ext cx="9144000" cy="4583459"/>
          </a:xfrm>
          <a:prstGeom prst="rect">
            <a:avLst/>
          </a:prstGeom>
        </p:spPr>
      </p:pic>
    </p:spTree>
    <p:extLst>
      <p:ext uri="{BB962C8B-B14F-4D97-AF65-F5344CB8AC3E}">
        <p14:creationId xmlns:p14="http://schemas.microsoft.com/office/powerpoint/2010/main" val="4286134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819" y="0"/>
            <a:ext cx="9144000" cy="2924944"/>
          </a:xfrm>
          <a:effectLst>
            <a:outerShdw blurRad="63500" dist="35921" dir="2700000" algn="ctr" rotWithShape="0">
              <a:schemeClr val="tx2">
                <a:alpha val="74998"/>
              </a:schemeClr>
            </a:outerShdw>
          </a:effectLst>
        </p:spPr>
        <p:txBody>
          <a:bodyPr anchor="t"/>
          <a:lstStyle/>
          <a:p>
            <a:pPr>
              <a:defRPr/>
            </a:pPr>
            <a:r>
              <a:rPr lang="ar-JO" sz="4800" b="1" dirty="0"/>
              <a:t>الدليل: التكرارات العديدة في الحياة لا تجلب أي تغيير حقيقي (1: 4-11). </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2211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30210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2987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2232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7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6137919"/>
            <a:ext cx="9144000" cy="720081"/>
          </a:xfrm>
          <a:solidFill>
            <a:schemeClr val="tx1">
              <a:lumMod val="95000"/>
              <a:lumOff val="5000"/>
            </a:schemeClr>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دورة الحياة البشرية</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051720" y="1700808"/>
            <a:ext cx="4968552" cy="2088232"/>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t>الدورات المستمرة واضحة في أجيالنا (1: 4)</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4925" y="115888"/>
            <a:ext cx="1512888" cy="865187"/>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البويضة المخصبة</a:t>
            </a:r>
            <a:endParaRPr lang="en-US" sz="2400" b="1" dirty="0">
              <a:solidFill>
                <a:srgbClr val="FFFFFF"/>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700338" y="-26988"/>
            <a:ext cx="1511300" cy="431801"/>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الجنين</a:t>
            </a:r>
            <a:endParaRPr lang="en-US" sz="2400" b="1" dirty="0">
              <a:solidFill>
                <a:srgbClr val="FFFFFF"/>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227763" y="260350"/>
            <a:ext cx="1512887"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الطفل</a:t>
            </a:r>
            <a:endParaRPr lang="en-US" sz="2400" b="1" dirty="0">
              <a:solidFill>
                <a:srgbClr val="FFFFFF"/>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7740650" y="2636838"/>
            <a:ext cx="1511300" cy="431800"/>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الولد</a:t>
            </a:r>
            <a:endParaRPr lang="en-US" sz="2400" b="1" dirty="0">
              <a:solidFill>
                <a:srgbClr val="FFFFFF"/>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7235825" y="5084763"/>
            <a:ext cx="1908175" cy="433387"/>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المراهق</a:t>
            </a:r>
            <a:endParaRPr lang="en-US" sz="2400" b="1" dirty="0">
              <a:solidFill>
                <a:srgbClr val="FFFFFF"/>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4859338" y="5661025"/>
            <a:ext cx="1512887"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البالغ</a:t>
            </a:r>
            <a:endParaRPr lang="en-US" sz="2400" b="1" dirty="0">
              <a:solidFill>
                <a:srgbClr val="FFFFFF"/>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900113" y="5661025"/>
            <a:ext cx="1511300"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الشيخوخة</a:t>
            </a:r>
            <a:endParaRPr lang="en-US" sz="2400" b="1" dirty="0">
              <a:solidFill>
                <a:srgbClr val="FFFFFF"/>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0" y="3644900"/>
            <a:ext cx="1187450" cy="431800"/>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latin typeface="Arial" charset="0"/>
                <a:ea typeface="ＭＳ Ｐゴシック" charset="0"/>
                <a:cs typeface="ＭＳ Ｐゴシック" charset="0"/>
              </a:rPr>
              <a:t>الموت</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057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00213"/>
            <a:ext cx="78740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680" y="188441"/>
            <a:ext cx="9144000" cy="1296343"/>
          </a:xfrm>
          <a:effectLst>
            <a:outerShdw blurRad="63500" dist="35921" dir="2700000" algn="ctr" rotWithShape="0">
              <a:schemeClr val="tx2">
                <a:alpha val="74998"/>
              </a:schemeClr>
            </a:outerShdw>
          </a:effectLst>
        </p:spPr>
        <p:txBody>
          <a:bodyPr/>
          <a:lstStyle/>
          <a:p>
            <a:pPr defTabSz="914400">
              <a:defRPr/>
            </a:pPr>
            <a:r>
              <a:rPr lang="ar-JO" b="1" dirty="0"/>
              <a:t>الدورات المستمرة واضحة في الطبيعة (1: 5-7)</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9620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73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91821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الشمس تشرق و الشمس تغرب (1: 5)</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1286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93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949280"/>
            <a:ext cx="9144000" cy="908720"/>
          </a:xfrm>
          <a:effectLst>
            <a:outerShdw blurRad="63500" dist="35921" dir="2700000" algn="ctr" rotWithShape="0">
              <a:schemeClr val="tx2">
                <a:alpha val="74998"/>
              </a:schemeClr>
            </a:outerShdw>
          </a:effectLst>
        </p:spPr>
        <p:txBody>
          <a:bodyPr/>
          <a:lstStyle/>
          <a:p>
            <a:pPr>
              <a:defRPr/>
            </a:pPr>
            <a:r>
              <a:rPr lang="ar-JO" b="1" dirty="0"/>
              <a:t>تهب الرياح في دوائر (1: 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4548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07504"/>
            <a:ext cx="9144000" cy="12963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دورة المياه</a:t>
            </a:r>
            <a:endParaRPr lang="en-US" sz="5400" b="1" dirty="0">
              <a:effectLst>
                <a:glow rad="127000">
                  <a:schemeClr val="tx1"/>
                </a:glow>
              </a:effectLst>
              <a:latin typeface="Arial" charset="0"/>
              <a:ea typeface="ＭＳ Ｐゴシック" charset="0"/>
              <a:cs typeface="ＭＳ Ｐゴシック" charset="0"/>
            </a:endParaRPr>
          </a:p>
        </p:txBody>
      </p:sp>
      <p:grpSp>
        <p:nvGrpSpPr>
          <p:cNvPr id="231427" name="Group 1"/>
          <p:cNvGrpSpPr>
            <a:grpSpLocks/>
          </p:cNvGrpSpPr>
          <p:nvPr/>
        </p:nvGrpSpPr>
        <p:grpSpPr bwMode="auto">
          <a:xfrm>
            <a:off x="-396875" y="115888"/>
            <a:ext cx="9559925" cy="6756400"/>
            <a:chOff x="-396552" y="115888"/>
            <a:chExt cx="9559602" cy="6756400"/>
          </a:xfrm>
        </p:grpSpPr>
        <p:pic>
          <p:nvPicPr>
            <p:cNvPr id="2314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6305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3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844824"/>
              <a:ext cx="2008603"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3277" y="260648"/>
              <a:ext cx="1864587"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1"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4168" y="1689569"/>
              <a:ext cx="1136316" cy="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2" name="Pictur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04036" y="1628800"/>
              <a:ext cx="1082806" cy="242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3"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64088" y="3501008"/>
              <a:ext cx="1008112"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4"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42867" y="4935095"/>
              <a:ext cx="909053" cy="294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5" name="Pictur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6552" y="5445224"/>
              <a:ext cx="1263648" cy="320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6" name="Picture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3608" y="4725144"/>
              <a:ext cx="654181" cy="328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1950" y="-87313"/>
            <a:ext cx="9163050" cy="675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733257"/>
            <a:ext cx="9144000" cy="1124744"/>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t>دورة المياه في الأنهار والبحار إلى ما لا نهاية (1: 7).</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31431" name="Rectangle 2"/>
          <p:cNvSpPr txBox="1">
            <a:spLocks noChangeArrowheads="1"/>
          </p:cNvSpPr>
          <p:nvPr/>
        </p:nvSpPr>
        <p:spPr bwMode="auto">
          <a:xfrm>
            <a:off x="0" y="5229225"/>
            <a:ext cx="111601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rPr>
              <a:t>المحيط</a:t>
            </a:r>
            <a:endParaRPr lang="en-US" b="1" dirty="0">
              <a:solidFill>
                <a:srgbClr val="FFFFFF"/>
              </a:solidFill>
              <a:latin typeface="Arial" charset="0"/>
            </a:endParaRPr>
          </a:p>
        </p:txBody>
      </p:sp>
      <p:sp>
        <p:nvSpPr>
          <p:cNvPr id="231432" name="Rectangle 2"/>
          <p:cNvSpPr txBox="1">
            <a:spLocks noChangeArrowheads="1"/>
          </p:cNvSpPr>
          <p:nvPr/>
        </p:nvSpPr>
        <p:spPr bwMode="auto">
          <a:xfrm>
            <a:off x="936625" y="4581525"/>
            <a:ext cx="111442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rPr>
              <a:t>التربة</a:t>
            </a:r>
            <a:endParaRPr lang="en-US" b="1" dirty="0">
              <a:solidFill>
                <a:srgbClr val="000000"/>
              </a:solidFill>
              <a:latin typeface="Arial" charset="0"/>
            </a:endParaRPr>
          </a:p>
        </p:txBody>
      </p:sp>
      <p:sp>
        <p:nvSpPr>
          <p:cNvPr id="231433" name="Rectangle 2"/>
          <p:cNvSpPr txBox="1">
            <a:spLocks noChangeArrowheads="1"/>
          </p:cNvSpPr>
          <p:nvPr/>
        </p:nvSpPr>
        <p:spPr bwMode="auto">
          <a:xfrm>
            <a:off x="755650" y="188913"/>
            <a:ext cx="29527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rPr>
              <a:t>التكاثف</a:t>
            </a:r>
            <a:endParaRPr lang="en-US" b="1" dirty="0">
              <a:solidFill>
                <a:srgbClr val="000000"/>
              </a:solidFill>
              <a:latin typeface="Arial" charset="0"/>
            </a:endParaRPr>
          </a:p>
        </p:txBody>
      </p:sp>
      <p:sp>
        <p:nvSpPr>
          <p:cNvPr id="231434" name="Rectangle 2"/>
          <p:cNvSpPr txBox="1">
            <a:spLocks noChangeArrowheads="1"/>
          </p:cNvSpPr>
          <p:nvPr/>
        </p:nvSpPr>
        <p:spPr bwMode="auto">
          <a:xfrm>
            <a:off x="250825" y="1700213"/>
            <a:ext cx="29527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rPr>
              <a:t>التبخر</a:t>
            </a:r>
            <a:endParaRPr lang="en-US" b="1" dirty="0">
              <a:solidFill>
                <a:srgbClr val="000000"/>
              </a:solidFill>
              <a:latin typeface="Arial" charset="0"/>
            </a:endParaRPr>
          </a:p>
        </p:txBody>
      </p:sp>
      <p:sp>
        <p:nvSpPr>
          <p:cNvPr id="231435" name="Rectangle 2"/>
          <p:cNvSpPr txBox="1">
            <a:spLocks noChangeArrowheads="1"/>
          </p:cNvSpPr>
          <p:nvPr/>
        </p:nvSpPr>
        <p:spPr bwMode="auto">
          <a:xfrm>
            <a:off x="5219700" y="1484313"/>
            <a:ext cx="29527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rPr>
              <a:t>الهطول</a:t>
            </a:r>
            <a:endParaRPr lang="en-US" b="1" dirty="0">
              <a:solidFill>
                <a:srgbClr val="000000"/>
              </a:solidFill>
              <a:latin typeface="Arial" charset="0"/>
            </a:endParaRPr>
          </a:p>
        </p:txBody>
      </p:sp>
      <p:sp>
        <p:nvSpPr>
          <p:cNvPr id="231436" name="Rectangle 2"/>
          <p:cNvSpPr txBox="1">
            <a:spLocks noChangeArrowheads="1"/>
          </p:cNvSpPr>
          <p:nvPr/>
        </p:nvSpPr>
        <p:spPr bwMode="auto">
          <a:xfrm>
            <a:off x="4716463" y="3573463"/>
            <a:ext cx="2447925"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rPr>
              <a:t>الجريان السطحي</a:t>
            </a:r>
            <a:endParaRPr lang="en-US" b="1" dirty="0">
              <a:solidFill>
                <a:srgbClr val="000000"/>
              </a:solidFill>
              <a:latin typeface="Arial" charset="0"/>
            </a:endParaRPr>
          </a:p>
        </p:txBody>
      </p:sp>
      <p:sp>
        <p:nvSpPr>
          <p:cNvPr id="231437" name="Rectangle 2"/>
          <p:cNvSpPr txBox="1">
            <a:spLocks noChangeArrowheads="1"/>
          </p:cNvSpPr>
          <p:nvPr/>
        </p:nvSpPr>
        <p:spPr bwMode="auto">
          <a:xfrm>
            <a:off x="2843213" y="4724400"/>
            <a:ext cx="11160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rPr>
              <a:t>البحيرة</a:t>
            </a:r>
            <a:endParaRPr lang="en-US" b="1" dirty="0">
              <a:solidFill>
                <a:srgbClr val="000000"/>
              </a:solidFill>
              <a:latin typeface="Arial" charset="0"/>
            </a:endParaRPr>
          </a:p>
        </p:txBody>
      </p:sp>
    </p:spTree>
    <p:extLst>
      <p:ext uri="{BB962C8B-B14F-4D97-AF65-F5344CB8AC3E}">
        <p14:creationId xmlns:p14="http://schemas.microsoft.com/office/powerpoint/2010/main" val="242146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34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44016" y="188640"/>
            <a:ext cx="4355976" cy="331236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فليس تحت الشمس جديد (1: 9ب)</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373216"/>
            <a:ext cx="9144000" cy="1310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الدورات المستمرة واضحة في التاريخ </a:t>
            </a:r>
          </a:p>
          <a:p>
            <a:r>
              <a:rPr lang="ar-JO" dirty="0"/>
              <a:t>(1: 8-11)</a:t>
            </a:r>
            <a:endParaRPr lang="en-US" dirty="0"/>
          </a:p>
        </p:txBody>
      </p:sp>
    </p:spTree>
    <p:extLst>
      <p:ext uri="{BB962C8B-B14F-4D97-AF65-F5344CB8AC3E}">
        <p14:creationId xmlns:p14="http://schemas.microsoft.com/office/powerpoint/2010/main" val="2687977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78338"/>
            <a:ext cx="9144000" cy="237966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دوائر الحياة قصير العمر و </a:t>
            </a:r>
            <a:r>
              <a:rPr lang="ar-JO" b="1" dirty="0">
                <a:solidFill>
                  <a:srgbClr val="FFFF00"/>
                </a:solidFill>
                <a:effectLst>
                  <a:glow rad="127000">
                    <a:schemeClr val="tx1"/>
                  </a:glow>
                </a:effectLst>
                <a:latin typeface="Arial" charset="0"/>
                <a:ea typeface="ＭＳ Ｐゴシック" charset="0"/>
                <a:cs typeface="ＭＳ Ｐゴシック" charset="0"/>
              </a:rPr>
              <a:t>الزائلة</a:t>
            </a:r>
            <a:r>
              <a:rPr lang="ar-JO" b="1" dirty="0">
                <a:effectLst>
                  <a:glow rad="127000">
                    <a:schemeClr val="tx1"/>
                  </a:glow>
                </a:effectLst>
                <a:latin typeface="Arial" charset="0"/>
                <a:ea typeface="ＭＳ Ｐゴシック" charset="0"/>
                <a:cs typeface="ＭＳ Ｐゴシック" charset="0"/>
              </a:rPr>
              <a:t> يجب أن تحثنا على طلب الله</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600" b="1" dirty="0">
                <a:solidFill>
                  <a:srgbClr val="FFFFFF"/>
                </a:solidFill>
                <a:effectLst>
                  <a:glow rad="127000">
                    <a:srgbClr val="000000"/>
                  </a:glow>
                </a:effectLst>
                <a:latin typeface="Arial" charset="0"/>
                <a:ea typeface="ＭＳ Ｐゴシック" charset="0"/>
                <a:cs typeface="ＭＳ Ｐゴシック" charset="0"/>
              </a:rPr>
              <a:t>الفكرة الرئيسية في 1: 1-11</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3552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44675"/>
            <a:ext cx="9144000" cy="263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1560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192213"/>
            <a:ext cx="88900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3705" y="-171599"/>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لا تنشغل بالسباق</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0561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296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often run in circles</a:t>
            </a:r>
          </a:p>
        </p:txBody>
      </p:sp>
      <p:sp>
        <p:nvSpPr>
          <p:cNvPr id="6" name="Rectangle 2"/>
          <p:cNvSpPr txBox="1">
            <a:spLocks noChangeArrowheads="1"/>
          </p:cNvSpPr>
          <p:nvPr/>
        </p:nvSpPr>
        <p:spPr bwMode="auto">
          <a:xfrm>
            <a:off x="0" y="5993904"/>
            <a:ext cx="9144000"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245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240837"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509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هل تعتقد أن هذا متناقض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التمتع بالحياة</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خوف الله</a:t>
            </a:r>
            <a:endParaRPr lang="en-US" sz="5400" spc="-100" dirty="0">
              <a:solidFill>
                <a:srgbClr val="000090"/>
              </a:solidFill>
              <a:latin typeface="Helvetica Neue Black Condensed"/>
              <a:ea typeface="ＭＳ Ｐゴシック" charset="0"/>
              <a:cs typeface="Helvetica Neue Black Condensed"/>
            </a:endParaRP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646150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7175"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296343"/>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لا تنجح في الشيء الخطأ</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79513" y="476672"/>
            <a:ext cx="3528392" cy="6048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خوفنا الأكبر ليس من الفشل بل من النجاح في أمور الحياة غير المهمة</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فرانسيس تشان</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95037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نعمل الأمرين معاً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التمتع بالحياة</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خوف الله</a:t>
            </a:r>
            <a:endParaRPr lang="en-US" sz="5400" spc="-100" dirty="0">
              <a:solidFill>
                <a:srgbClr val="000090"/>
              </a:solidFill>
              <a:latin typeface="Helvetica Neue Black Condensed"/>
              <a:ea typeface="ＭＳ Ｐゴシック" charset="0"/>
              <a:cs typeface="Helvetica Neue Black Condensed"/>
            </a:endParaRP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342969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ar-JO" sz="4800" b="1" dirty="0"/>
              <a:t>1. عش كما لو أن </a:t>
            </a:r>
            <a:r>
              <a:rPr lang="ar-JO" sz="4800" b="1" dirty="0">
                <a:solidFill>
                  <a:srgbClr val="FFFF00"/>
                </a:solidFill>
              </a:rPr>
              <a:t>الحياة</a:t>
            </a:r>
            <a:r>
              <a:rPr lang="ar-JO" sz="4800" b="1" dirty="0"/>
              <a:t> زائلة (1: 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06097215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العمل</a:t>
            </a:r>
            <a:r>
              <a:rPr lang="ar-JO" sz="4800" b="1" dirty="0">
                <a:effectLst>
                  <a:glow rad="127000">
                    <a:schemeClr val="tx1"/>
                  </a:glow>
                </a:effectLst>
                <a:latin typeface="Arial" charset="0"/>
                <a:ea typeface="ＭＳ Ｐゴシック" charset="0"/>
                <a:cs typeface="ＭＳ Ｐゴシック" charset="0"/>
              </a:rPr>
              <a:t> زائل (1: 12-6: 9)</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37930819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ar-JO" sz="3200" b="1" dirty="0">
                <a:latin typeface="Arial" charset="0"/>
                <a:ea typeface="Osaka" charset="0"/>
                <a:cs typeface="Arial" charset="0"/>
              </a:rPr>
              <a:t>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11:7–12:14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1:1-11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الانسان </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انسانية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 "تحت الشمس") حوالي 935 قبل الميلاد</a:t>
                      </a:r>
                      <a:r>
                        <a:rPr kumimoji="0" lang="en-US" sz="24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Oval 5">
            <a:extLst>
              <a:ext uri="{FF2B5EF4-FFF2-40B4-BE49-F238E27FC236}">
                <a16:creationId xmlns:a16="http://schemas.microsoft.com/office/drawing/2014/main" id="{CEA6E8A9-5253-C7E3-A940-4D23A2184544}"/>
              </a:ext>
            </a:extLst>
          </p:cNvPr>
          <p:cNvSpPr/>
          <p:nvPr/>
        </p:nvSpPr>
        <p:spPr bwMode="auto">
          <a:xfrm>
            <a:off x="4365938" y="1196975"/>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5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2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2363" cy="446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0" y="465313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solidFill>
                  <a:srgbClr val="FFFFFF"/>
                </a:solidFill>
                <a:effectLst>
                  <a:glow rad="127000">
                    <a:srgbClr val="000000"/>
                  </a:glow>
                </a:effectLst>
                <a:latin typeface="Arial" charset="0"/>
                <a:ea typeface="ＭＳ Ｐゴシック" charset="0"/>
                <a:cs typeface="ＭＳ Ｐゴシック" charset="0"/>
              </a:rPr>
              <a:t>جامعة 1: 12-2: 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188640"/>
            <a:ext cx="5796136" cy="2953171"/>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المساعي </a:t>
            </a:r>
            <a:br>
              <a:rPr lang="ar-JO" sz="8800" b="1" dirty="0">
                <a:effectLst>
                  <a:glow rad="127000">
                    <a:schemeClr val="tx1"/>
                  </a:glow>
                </a:effectLst>
                <a:latin typeface="Arial" charset="0"/>
                <a:ea typeface="ＭＳ Ｐゴシック" charset="0"/>
                <a:cs typeface="ＭＳ Ｐゴシック" charset="0"/>
              </a:rPr>
            </a:br>
            <a:r>
              <a:rPr lang="ar-JO" sz="8800" b="1" dirty="0">
                <a:effectLst>
                  <a:glow rad="127000">
                    <a:schemeClr val="tx1"/>
                  </a:glow>
                </a:effectLst>
                <a:latin typeface="Arial" charset="0"/>
                <a:ea typeface="ＭＳ Ｐゴシック" charset="0"/>
                <a:cs typeface="ＭＳ Ｐゴシック" charset="0"/>
              </a:rPr>
              <a:t>غير المجدية</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73156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هوارد</a:t>
            </a:r>
            <a:br>
              <a:rPr lang="ar-JO"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 </a:t>
            </a:r>
            <a:r>
              <a:rPr lang="ar-JO" b="1" dirty="0">
                <a:effectLst>
                  <a:glow rad="127000">
                    <a:schemeClr val="tx1"/>
                  </a:glow>
                </a:effectLst>
                <a:latin typeface="Arial" charset="0"/>
                <a:ea typeface="ＭＳ Ｐゴシック" charset="0"/>
                <a:cs typeface="ＭＳ Ｐゴシック" charset="0"/>
              </a:rPr>
              <a:t>هيجوز</a:t>
            </a:r>
            <a:br>
              <a:rPr lang="ar-JO"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 (</a:t>
            </a:r>
            <a:r>
              <a:rPr lang="ar-JO" b="1" dirty="0">
                <a:effectLst>
                  <a:glow rad="127000">
                    <a:schemeClr val="tx1"/>
                  </a:glow>
                </a:effectLst>
                <a:latin typeface="Arial" charset="0"/>
                <a:ea typeface="ＭＳ Ｐゴシック" charset="0"/>
                <a:cs typeface="ＭＳ Ｐゴシック" charset="0"/>
              </a:rPr>
              <a:t>1905-1976</a:t>
            </a:r>
            <a:r>
              <a:rPr lang="en-US" b="1" dirty="0">
                <a:effectLst>
                  <a:glow rad="127000">
                    <a:schemeClr val="tx1"/>
                  </a:glow>
                </a:effectLst>
                <a:latin typeface="Arial" charset="0"/>
                <a:ea typeface="ＭＳ Ｐゴシック" charset="0"/>
                <a:cs typeface="ＭＳ Ｐゴシック" charset="0"/>
              </a:rPr>
              <a:t>)</a:t>
            </a:r>
          </a:p>
        </p:txBody>
      </p:sp>
      <p:pic>
        <p:nvPicPr>
          <p:cNvPr id="2549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7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0175" y="0"/>
            <a:ext cx="39338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9855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3700" y="431800"/>
            <a:ext cx="8356600" cy="598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2</a:t>
            </a:r>
          </a:p>
        </p:txBody>
      </p:sp>
      <p:pic>
        <p:nvPicPr>
          <p:cNvPr id="25702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115888"/>
            <a:ext cx="3175000"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076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79208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نساء، نساء، نساء</a:t>
            </a:r>
            <a:endParaRPr lang="en-US" sz="4000" b="1" dirty="0">
              <a:effectLst>
                <a:glow rad="127000">
                  <a:schemeClr val="tx1"/>
                </a:glow>
              </a:effectLst>
              <a:latin typeface="Arial" charset="0"/>
              <a:ea typeface="ＭＳ Ｐゴシック" charset="0"/>
              <a:cs typeface="ＭＳ Ｐゴシック" charset="0"/>
            </a:endParaRPr>
          </a:p>
        </p:txBody>
      </p:sp>
      <p:grpSp>
        <p:nvGrpSpPr>
          <p:cNvPr id="3" name="Group 2"/>
          <p:cNvGrpSpPr>
            <a:grpSpLocks/>
          </p:cNvGrpSpPr>
          <p:nvPr/>
        </p:nvGrpSpPr>
        <p:grpSpPr bwMode="auto">
          <a:xfrm>
            <a:off x="34925" y="44450"/>
            <a:ext cx="2378075" cy="2862263"/>
            <a:chOff x="34925" y="44450"/>
            <a:chExt cx="2378075" cy="2862263"/>
          </a:xfrm>
        </p:grpSpPr>
        <p:pic>
          <p:nvPicPr>
            <p:cNvPr id="26319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2378075"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23081" y="2304464"/>
              <a:ext cx="1729049" cy="504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بيلي</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دوف</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4" name="Group 3"/>
          <p:cNvGrpSpPr>
            <a:grpSpLocks/>
          </p:cNvGrpSpPr>
          <p:nvPr/>
        </p:nvGrpSpPr>
        <p:grpSpPr bwMode="auto">
          <a:xfrm>
            <a:off x="2411413" y="44450"/>
            <a:ext cx="2305050" cy="2859088"/>
            <a:chOff x="2411413" y="44450"/>
            <a:chExt cx="2305050" cy="2859088"/>
          </a:xfrm>
        </p:grpSpPr>
        <p:pic>
          <p:nvPicPr>
            <p:cNvPr id="26319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1413" y="44450"/>
              <a:ext cx="2305050" cy="285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2699792" y="2368069"/>
              <a:ext cx="1728590" cy="3768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بيتي</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ديفيس</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7" name="Group 6"/>
          <p:cNvGrpSpPr>
            <a:grpSpLocks/>
          </p:cNvGrpSpPr>
          <p:nvPr/>
        </p:nvGrpSpPr>
        <p:grpSpPr bwMode="auto">
          <a:xfrm>
            <a:off x="4716463" y="44450"/>
            <a:ext cx="2198687" cy="2870200"/>
            <a:chOff x="4716463" y="44450"/>
            <a:chExt cx="2198687" cy="2870200"/>
          </a:xfrm>
        </p:grpSpPr>
        <p:pic>
          <p:nvPicPr>
            <p:cNvPr id="263188"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463" y="44450"/>
              <a:ext cx="2198687"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076056" y="2260038"/>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آفا</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غاردنر</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8" name="Group 7"/>
          <p:cNvGrpSpPr>
            <a:grpSpLocks/>
          </p:cNvGrpSpPr>
          <p:nvPr/>
        </p:nvGrpSpPr>
        <p:grpSpPr bwMode="auto">
          <a:xfrm>
            <a:off x="6789738" y="0"/>
            <a:ext cx="2354262" cy="2943225"/>
            <a:chOff x="6789738" y="0"/>
            <a:chExt cx="2354262" cy="2943225"/>
          </a:xfrm>
        </p:grpSpPr>
        <p:pic>
          <p:nvPicPr>
            <p:cNvPr id="263186"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89738" y="0"/>
              <a:ext cx="2354262"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6947639" y="2268278"/>
              <a:ext cx="2160861" cy="5764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أوليفيا دي</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هافي لاند</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0" name="Group 9"/>
          <p:cNvGrpSpPr>
            <a:grpSpLocks/>
          </p:cNvGrpSpPr>
          <p:nvPr/>
        </p:nvGrpSpPr>
        <p:grpSpPr bwMode="auto">
          <a:xfrm>
            <a:off x="0" y="3182938"/>
            <a:ext cx="2484438" cy="2838450"/>
            <a:chOff x="0" y="3182267"/>
            <a:chExt cx="2483768" cy="2839021"/>
          </a:xfrm>
        </p:grpSpPr>
        <p:pic>
          <p:nvPicPr>
            <p:cNvPr id="263184"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182267"/>
              <a:ext cx="2417763"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0" y="5301208"/>
              <a:ext cx="248376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كاثرين</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هيبورن</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1" name="Group 10"/>
          <p:cNvGrpSpPr>
            <a:grpSpLocks/>
          </p:cNvGrpSpPr>
          <p:nvPr/>
        </p:nvGrpSpPr>
        <p:grpSpPr bwMode="auto">
          <a:xfrm>
            <a:off x="2411413" y="3182938"/>
            <a:ext cx="2320925" cy="2682875"/>
            <a:chOff x="2411413" y="3182267"/>
            <a:chExt cx="2320925" cy="2682875"/>
          </a:xfrm>
        </p:grpSpPr>
        <p:pic>
          <p:nvPicPr>
            <p:cNvPr id="263182"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1413" y="3182267"/>
              <a:ext cx="2320925"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2"/>
            <p:cNvSpPr txBox="1">
              <a:spLocks noChangeArrowheads="1"/>
            </p:cNvSpPr>
            <p:nvPr/>
          </p:nvSpPr>
          <p:spPr bwMode="auto">
            <a:xfrm>
              <a:off x="2699792" y="5472811"/>
              <a:ext cx="2013561" cy="376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غينجر</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روجرز</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2" name="Group 11"/>
          <p:cNvGrpSpPr>
            <a:grpSpLocks/>
          </p:cNvGrpSpPr>
          <p:nvPr/>
        </p:nvGrpSpPr>
        <p:grpSpPr bwMode="auto">
          <a:xfrm>
            <a:off x="4708525" y="3182938"/>
            <a:ext cx="2097088" cy="2774950"/>
            <a:chOff x="4708525" y="3182267"/>
            <a:chExt cx="2097088" cy="2775430"/>
          </a:xfrm>
        </p:grpSpPr>
        <p:pic>
          <p:nvPicPr>
            <p:cNvPr id="263180" name="Picture 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08525" y="3182267"/>
              <a:ext cx="2097088" cy="270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2"/>
            <p:cNvSpPr txBox="1">
              <a:spLocks noChangeArrowheads="1"/>
            </p:cNvSpPr>
            <p:nvPr/>
          </p:nvSpPr>
          <p:spPr bwMode="auto">
            <a:xfrm>
              <a:off x="5148064" y="5364799"/>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جيني</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تيرني</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4" name="Group 13"/>
          <p:cNvGrpSpPr>
            <a:grpSpLocks/>
          </p:cNvGrpSpPr>
          <p:nvPr/>
        </p:nvGrpSpPr>
        <p:grpSpPr bwMode="auto">
          <a:xfrm>
            <a:off x="6792913" y="3182938"/>
            <a:ext cx="2351087" cy="2774950"/>
            <a:chOff x="6792913" y="3182267"/>
            <a:chExt cx="2351087" cy="2775430"/>
          </a:xfrm>
        </p:grpSpPr>
        <p:pic>
          <p:nvPicPr>
            <p:cNvPr id="263178" name="Pictur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92913" y="3182267"/>
              <a:ext cx="2351087" cy="276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
            <p:cNvSpPr txBox="1">
              <a:spLocks noChangeArrowheads="1"/>
            </p:cNvSpPr>
            <p:nvPr/>
          </p:nvSpPr>
          <p:spPr bwMode="auto">
            <a:xfrm>
              <a:off x="6876256" y="5364799"/>
              <a:ext cx="2160240"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جوان</a:t>
              </a:r>
            </a:p>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فونتاين</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58834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72008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فندق الصحراء، لاس فيغاس</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541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98" y="422"/>
            <a:ext cx="9185276"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780615" y="0"/>
            <a:ext cx="3672408" cy="4536504"/>
          </a:xfrm>
          <a:solidFill>
            <a:srgbClr val="13151A"/>
          </a:solid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الجامعة</a:t>
            </a:r>
            <a:br>
              <a:rPr lang="en-US" sz="3200" b="1" dirty="0">
                <a:effectLst>
                  <a:glow rad="127000">
                    <a:schemeClr val="tx1"/>
                  </a:glow>
                </a:effectLst>
                <a:latin typeface="Arial" charset="0"/>
                <a:ea typeface="ＭＳ Ｐゴシック" charset="0"/>
                <a:cs typeface="ＭＳ Ｐゴシック" charset="0"/>
              </a:rPr>
            </a:br>
            <a:r>
              <a:rPr lang="ar-JO" sz="2800" b="1" i="1" dirty="0">
                <a:effectLst>
                  <a:glow rad="127000">
                    <a:schemeClr val="tx1"/>
                  </a:glow>
                </a:effectLst>
                <a:latin typeface="Arial" charset="0"/>
                <a:ea typeface="ＭＳ Ｐゴシック" charset="0"/>
                <a:cs typeface="ＭＳ Ｐゴシック" charset="0"/>
              </a:rPr>
              <a:t>طموح الملك</a:t>
            </a:r>
            <a:endParaRPr lang="en-US" sz="28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798" y="1944216"/>
            <a:ext cx="2792413" cy="647700"/>
          </a:xfrm>
          <a:prstGeom prst="rect">
            <a:avLst/>
          </a:prstGeom>
          <a:blipFill rotWithShape="1">
            <a:blip r:embed="rId4"/>
            <a:tile tx="0" ty="0" sx="100000" sy="100000" flip="none" algn="tl"/>
          </a:blip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000000"/>
                </a:solidFill>
                <a:latin typeface="Arial" charset="0"/>
                <a:ea typeface="ＭＳ Ｐゴシック" charset="0"/>
                <a:cs typeface="ＭＳ Ｐゴシック" charset="0"/>
              </a:rPr>
              <a:t>كاتب فريد</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682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2636838"/>
            <a:ext cx="3995737" cy="345598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Howard Hughes (1905-1976)</a:t>
            </a:r>
          </a:p>
        </p:txBody>
      </p:sp>
      <p:pic>
        <p:nvPicPr>
          <p:cNvPr id="269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8050"/>
            <a:ext cx="9223375" cy="59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0338" y="0"/>
            <a:ext cx="3514725" cy="4365625"/>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06008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Howard Hughes</a:t>
            </a:r>
          </a:p>
        </p:txBody>
      </p:sp>
      <p:pic>
        <p:nvPicPr>
          <p:cNvPr id="2713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375" y="620713"/>
            <a:ext cx="7872413"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6069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131840" y="2492896"/>
            <a:ext cx="6012160" cy="424772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ما هي المساعي غير المجدية التي يجب تجنبها ؟</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399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p:spPr>
        <p:txBody>
          <a:bodyPr/>
          <a:lstStyle/>
          <a:p>
            <a:pPr algn="l">
              <a:defRPr/>
            </a:pPr>
            <a:r>
              <a:rPr lang="ar-JO" sz="5400" b="1" dirty="0">
                <a:effectLst>
                  <a:glow rad="127000">
                    <a:schemeClr val="tx1"/>
                  </a:glow>
                </a:effectLst>
                <a:latin typeface="Arial" charset="0"/>
                <a:ea typeface="ＭＳ Ｐゴシック" charset="0"/>
                <a:cs typeface="ＭＳ Ｐゴシック" charset="0"/>
              </a:rPr>
              <a:t>سليمان</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000" b="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07904" y="116632"/>
            <a:ext cx="5292080" cy="41044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أنا الجامعة كنت ملكاً</a:t>
            </a:r>
          </a:p>
          <a:p>
            <a:pPr algn="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على إسرائيل في أورشليم</a:t>
            </a:r>
          </a:p>
          <a:p>
            <a:pPr algn="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(1: 12)</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4454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effectLst>
            <a:outerShdw blurRad="63500" dist="35921" dir="2700000" algn="ctr" rotWithShape="0">
              <a:schemeClr val="tx2">
                <a:alpha val="74998"/>
              </a:schemeClr>
            </a:outerShdw>
          </a:effectLst>
        </p:spPr>
        <p:txBody>
          <a:bodyPr/>
          <a:lstStyle/>
          <a:p>
            <a:pPr>
              <a:defRPr/>
            </a:pPr>
            <a:r>
              <a:rPr lang="ar-JO" b="1" i="1" dirty="0">
                <a:effectLst/>
                <a:latin typeface="Arial" charset="0"/>
                <a:ea typeface="ＭＳ Ｐゴシック" charset="0"/>
                <a:cs typeface="ＭＳ Ｐゴシック" charset="0"/>
              </a:rPr>
              <a:t>عصر إسرائيل الذهبي</a:t>
            </a:r>
            <a:endParaRPr lang="en-US" b="1" i="1" dirty="0">
              <a:effectLst/>
              <a:latin typeface="Arial" charset="0"/>
              <a:ea typeface="ＭＳ Ｐゴシック" charset="0"/>
              <a:cs typeface="ＭＳ Ｐゴシック" charset="0"/>
            </a:endParaRPr>
          </a:p>
        </p:txBody>
      </p:sp>
      <p:pic>
        <p:nvPicPr>
          <p:cNvPr id="2795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955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7304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effectLst>
            <a:outerShdw blurRad="63500" dist="35921" dir="2700000" algn="ctr" rotWithShape="0">
              <a:schemeClr val="tx2">
                <a:alpha val="74998"/>
              </a:schemeClr>
            </a:outerShdw>
          </a:effectLst>
        </p:spPr>
        <p:txBody>
          <a:bodyPr/>
          <a:lstStyle/>
          <a:p>
            <a:pPr algn="l">
              <a:defRPr/>
            </a:pPr>
            <a:r>
              <a:rPr lang="ar-JO" sz="5400" b="1" dirty="0">
                <a:effectLst>
                  <a:glow rad="127000">
                    <a:schemeClr val="tx1"/>
                  </a:glow>
                </a:effectLst>
                <a:latin typeface="Arial" charset="0"/>
                <a:ea typeface="ＭＳ Ｐゴシック" charset="0"/>
                <a:cs typeface="ＭＳ Ｐゴシック" charset="0"/>
              </a:rPr>
              <a:t>الزوال</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000" b="1" dirty="0">
                <a:solidFill>
                  <a:srgbClr val="FFFFFF"/>
                </a:solidFill>
                <a:effectLst>
                  <a:glow rad="127000">
                    <a:srgbClr val="000000"/>
                  </a:glow>
                </a:effectLst>
                <a:latin typeface="Arial" charset="0"/>
                <a:ea typeface="ＭＳ Ｐゴシック" charset="0"/>
                <a:cs typeface="ＭＳ Ｐゴシック" charset="0"/>
              </a:rPr>
              <a:t>الجامعة</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رأيت كل الأعمال التي عملت تحت الشمس فإذا الكل باطل و قبض الريح</a:t>
            </a:r>
          </a:p>
          <a:p>
            <a:pPr algn="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(1: 14)</a:t>
            </a:r>
          </a:p>
        </p:txBody>
      </p:sp>
    </p:spTree>
    <p:extLst>
      <p:ext uri="{BB962C8B-B14F-4D97-AF65-F5344CB8AC3E}">
        <p14:creationId xmlns:p14="http://schemas.microsoft.com/office/powerpoint/2010/main" val="992954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287746"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7"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287748"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287749"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المساعي غير المجدية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
        <p:nvSpPr>
          <p:cNvPr id="9" name="Rectangle 2"/>
          <p:cNvSpPr txBox="1">
            <a:spLocks noChangeArrowheads="1"/>
          </p:cNvSpPr>
          <p:nvPr/>
        </p:nvSpPr>
        <p:spPr bwMode="auto">
          <a:xfrm>
            <a:off x="179511" y="44624"/>
            <a:ext cx="4680521" cy="41044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solidFill>
                  <a:srgbClr val="FFFFFF"/>
                </a:solidFill>
                <a:effectLst>
                  <a:glow rad="127000">
                    <a:srgbClr val="000000"/>
                  </a:glow>
                </a:effectLst>
                <a:latin typeface="Arial" charset="0"/>
                <a:ea typeface="ＭＳ Ｐゴシック" charset="0"/>
                <a:cs typeface="ＭＳ Ｐゴシック" charset="0"/>
              </a:rPr>
              <a:t>دعونا نرى </a:t>
            </a:r>
          </a:p>
          <a:p>
            <a:pPr defTabSz="914400">
              <a:defRPr/>
            </a:pPr>
            <a:r>
              <a:rPr lang="ar-JO" sz="7200" b="1" kern="0" dirty="0">
                <a:solidFill>
                  <a:srgbClr val="FFFFFF"/>
                </a:solidFill>
                <a:effectLst>
                  <a:glow rad="127000">
                    <a:srgbClr val="000000"/>
                  </a:glow>
                </a:effectLst>
                <a:latin typeface="Arial" charset="0"/>
                <a:ea typeface="ＭＳ Ｐゴシック" charset="0"/>
                <a:cs typeface="ＭＳ Ｐゴシック" charset="0"/>
              </a:rPr>
              <a:t>5 منهم</a:t>
            </a:r>
            <a:endParaRPr lang="en-US" sz="7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87751"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تحت الشمس</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Tree>
    <p:extLst>
      <p:ext uri="{BB962C8B-B14F-4D97-AF65-F5344CB8AC3E}">
        <p14:creationId xmlns:p14="http://schemas.microsoft.com/office/powerpoint/2010/main" val="206690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442913" indent="-442913" algn="l">
              <a:defRPr/>
            </a:pPr>
            <a:r>
              <a:rPr lang="ar-JO" b="1" dirty="0"/>
              <a:t>1. </a:t>
            </a:r>
            <a:r>
              <a:rPr lang="ar-JO" b="1" dirty="0">
                <a:solidFill>
                  <a:srgbClr val="FFFF00"/>
                </a:solidFill>
              </a:rPr>
              <a:t>الحكمة</a:t>
            </a:r>
            <a:r>
              <a:rPr lang="ar-JO" b="1" dirty="0"/>
              <a:t> لا ترضي (1: 16-18 ؛ 2: 12-16)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034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r">
              <a:defRPr/>
            </a:pPr>
            <a:r>
              <a:rPr lang="ar-JO" b="1" dirty="0"/>
              <a:t>2. </a:t>
            </a:r>
            <a:r>
              <a:rPr lang="ar-JO" b="1" dirty="0">
                <a:solidFill>
                  <a:srgbClr val="FFFF00"/>
                </a:solidFill>
              </a:rPr>
              <a:t>اللذة</a:t>
            </a:r>
            <a:r>
              <a:rPr lang="ar-JO" b="1" dirty="0"/>
              <a:t> لا تشبع (2: 1-3)</a:t>
            </a:r>
            <a:endParaRPr lang="en-US" b="1" dirty="0">
              <a:effectLst>
                <a:glow rad="127000">
                  <a:schemeClr val="tx1"/>
                </a:glow>
              </a:effectLst>
              <a:latin typeface="Arial" charset="0"/>
              <a:ea typeface="ＭＳ Ｐゴシック" charset="0"/>
              <a:cs typeface="ＭＳ Ｐゴシック" charset="0"/>
            </a:endParaRPr>
          </a:p>
        </p:txBody>
      </p:sp>
      <p:pic>
        <p:nvPicPr>
          <p:cNvPr id="29696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4800" y="2046288"/>
            <a:ext cx="34417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6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4090988"/>
            <a:ext cx="5969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64"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35600" y="3357563"/>
            <a:ext cx="3238500"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2063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982663" indent="-982663" algn="r">
              <a:defRPr/>
            </a:pPr>
            <a:r>
              <a:rPr lang="ar-JO" b="1" dirty="0"/>
              <a:t>3. </a:t>
            </a:r>
            <a:r>
              <a:rPr lang="ar-JO" b="1" dirty="0">
                <a:solidFill>
                  <a:srgbClr val="FFFF00"/>
                </a:solidFill>
              </a:rPr>
              <a:t>المشاريع</a:t>
            </a:r>
            <a:r>
              <a:rPr lang="ar-JO" b="1" dirty="0"/>
              <a:t> لا ترضي (2: 4-6)</a:t>
            </a:r>
            <a:endParaRPr lang="en-US" b="1" dirty="0">
              <a:effectLst>
                <a:glow rad="127000">
                  <a:schemeClr val="tx1"/>
                </a:glow>
              </a:effectLst>
              <a:latin typeface="Arial" charset="0"/>
              <a:ea typeface="ＭＳ Ｐゴシック" charset="0"/>
              <a:cs typeface="ＭＳ Ｐゴシック" charset="0"/>
            </a:endParaRPr>
          </a:p>
        </p:txBody>
      </p:sp>
      <p:pic>
        <p:nvPicPr>
          <p:cNvPr id="3235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744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6" name="WordArt 3"/>
          <p:cNvSpPr>
            <a:spLocks noChangeArrowheads="1" noChangeShapeType="1" noTextEdit="1"/>
          </p:cNvSpPr>
          <p:nvPr/>
        </p:nvSpPr>
        <p:spPr bwMode="auto">
          <a:xfrm rot="-337604">
            <a:off x="6704013" y="1116013"/>
            <a:ext cx="2209800" cy="642937"/>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CC00CC"/>
                    </a:gs>
                    <a:gs pos="100000">
                      <a:srgbClr val="6600CC"/>
                    </a:gs>
                  </a:gsLst>
                  <a:lin ang="16500000" scaled="1"/>
                </a:gradFill>
                <a:effectLst>
                  <a:outerShdw blurRad="63500" dist="53882" dir="2700000" algn="ctr" rotWithShape="0">
                    <a:srgbClr val="9999FF">
                      <a:alpha val="79999"/>
                    </a:srgbClr>
                  </a:outerShdw>
                </a:effectLst>
                <a:latin typeface="Impact"/>
                <a:ea typeface="Impact"/>
                <a:cs typeface="Impact"/>
              </a:rPr>
              <a:t>الأمثال</a:t>
            </a:r>
            <a:endParaRPr lang="en-US" sz="3600" kern="10" dirty="0">
              <a:ln w="9525">
                <a:solidFill>
                  <a:srgbClr val="CC99FF"/>
                </a:solidFill>
                <a:round/>
                <a:headEnd/>
                <a:tailEnd/>
              </a:ln>
              <a:gradFill rotWithShape="1">
                <a:gsLst>
                  <a:gs pos="0">
                    <a:srgbClr val="CC00CC"/>
                  </a:gs>
                  <a:gs pos="100000">
                    <a:srgbClr val="6600CC"/>
                  </a:gs>
                </a:gsLst>
                <a:lin ang="16500000" scaled="1"/>
              </a:gradFill>
              <a:effectLst>
                <a:outerShdw blurRad="63500" dist="53882" dir="2700000" algn="ctr" rotWithShape="0">
                  <a:srgbClr val="9999FF">
                    <a:alpha val="79999"/>
                  </a:srgbClr>
                </a:outerShdw>
              </a:effectLst>
              <a:latin typeface="Impact"/>
              <a:ea typeface="Impact"/>
              <a:cs typeface="Impact"/>
            </a:endParaRPr>
          </a:p>
        </p:txBody>
      </p:sp>
      <p:sp>
        <p:nvSpPr>
          <p:cNvPr id="415747" name="WordArt 4"/>
          <p:cNvSpPr>
            <a:spLocks noChangeArrowheads="1" noChangeShapeType="1" noTextEdit="1"/>
          </p:cNvSpPr>
          <p:nvPr/>
        </p:nvSpPr>
        <p:spPr bwMode="auto">
          <a:xfrm rot="-285818">
            <a:off x="5561013" y="222250"/>
            <a:ext cx="2990850" cy="533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CC00CC"/>
                    </a:gs>
                    <a:gs pos="100000">
                      <a:srgbClr val="6600CC"/>
                    </a:gs>
                  </a:gsLst>
                  <a:lin ang="16440000" scaled="1"/>
                </a:gradFill>
                <a:effectLst>
                  <a:outerShdw blurRad="63500" dist="53882" dir="2700000" algn="ctr" rotWithShape="0">
                    <a:srgbClr val="9999FF">
                      <a:alpha val="79999"/>
                    </a:srgbClr>
                  </a:outerShdw>
                </a:effectLst>
                <a:latin typeface="Impact"/>
                <a:ea typeface="Impact"/>
                <a:cs typeface="Impact"/>
              </a:rPr>
              <a:t>نشيد </a:t>
            </a:r>
            <a:endParaRPr lang="en-US" sz="3600" kern="10" dirty="0">
              <a:ln w="9525">
                <a:solidFill>
                  <a:srgbClr val="CC99FF"/>
                </a:solidFill>
                <a:round/>
                <a:headEnd/>
                <a:tailEnd/>
              </a:ln>
              <a:gradFill rotWithShape="1">
                <a:gsLst>
                  <a:gs pos="0">
                    <a:srgbClr val="CC00CC"/>
                  </a:gs>
                  <a:gs pos="100000">
                    <a:srgbClr val="6600CC"/>
                  </a:gs>
                </a:gsLst>
                <a:lin ang="16440000" scaled="1"/>
              </a:gradFill>
              <a:effectLst>
                <a:outerShdw blurRad="63500" dist="53882" dir="2700000" algn="ctr" rotWithShape="0">
                  <a:srgbClr val="9999FF">
                    <a:alpha val="79999"/>
                  </a:srgbClr>
                </a:outerShdw>
              </a:effectLst>
              <a:latin typeface="Impact"/>
              <a:ea typeface="Impact"/>
              <a:cs typeface="Impact"/>
            </a:endParaRPr>
          </a:p>
        </p:txBody>
      </p:sp>
      <p:sp>
        <p:nvSpPr>
          <p:cNvPr id="415748" name="WordArt 5"/>
          <p:cNvSpPr>
            <a:spLocks noChangeArrowheads="1" noChangeShapeType="1" noTextEdit="1"/>
          </p:cNvSpPr>
          <p:nvPr/>
        </p:nvSpPr>
        <p:spPr bwMode="auto">
          <a:xfrm rot="-186459">
            <a:off x="3046413" y="682625"/>
            <a:ext cx="1830387" cy="471488"/>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CC00CC"/>
                    </a:gs>
                    <a:gs pos="100000">
                      <a:srgbClr val="6600CC"/>
                    </a:gs>
                  </a:gsLst>
                  <a:lin ang="16380000" scaled="1"/>
                </a:gradFill>
                <a:effectLst>
                  <a:outerShdw blurRad="63500" dist="53882" dir="2700000" algn="ctr" rotWithShape="0">
                    <a:srgbClr val="9999FF">
                      <a:alpha val="79999"/>
                    </a:srgbClr>
                  </a:outerShdw>
                </a:effectLst>
                <a:latin typeface="Impact"/>
                <a:ea typeface="Impact"/>
                <a:cs typeface="Impact"/>
              </a:rPr>
              <a:t>سليمان</a:t>
            </a:r>
            <a:endParaRPr lang="en-US" sz="3600" kern="10" dirty="0">
              <a:ln w="9525">
                <a:solidFill>
                  <a:srgbClr val="CC99FF"/>
                </a:solidFill>
                <a:round/>
                <a:headEnd/>
                <a:tailEnd/>
              </a:ln>
              <a:gradFill rotWithShape="1">
                <a:gsLst>
                  <a:gs pos="0">
                    <a:srgbClr val="CC00CC"/>
                  </a:gs>
                  <a:gs pos="100000">
                    <a:srgbClr val="6600CC"/>
                  </a:gs>
                </a:gsLst>
                <a:lin ang="16380000" scaled="1"/>
              </a:gradFill>
              <a:effectLst>
                <a:outerShdw blurRad="63500" dist="53882" dir="2700000" algn="ctr" rotWithShape="0">
                  <a:srgbClr val="9999FF">
                    <a:alpha val="79999"/>
                  </a:srgbClr>
                </a:outerShdw>
              </a:effectLst>
              <a:latin typeface="Impact"/>
              <a:ea typeface="Impact"/>
              <a:cs typeface="Impact"/>
            </a:endParaRPr>
          </a:p>
        </p:txBody>
      </p:sp>
      <p:sp>
        <p:nvSpPr>
          <p:cNvPr id="415749" name="WordArt 6"/>
          <p:cNvSpPr>
            <a:spLocks noChangeArrowheads="1" noChangeShapeType="1" noTextEdit="1"/>
          </p:cNvSpPr>
          <p:nvPr/>
        </p:nvSpPr>
        <p:spPr bwMode="auto">
          <a:xfrm rot="3324070">
            <a:off x="5349082" y="2374106"/>
            <a:ext cx="2743200" cy="642937"/>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2040000" scaled="1"/>
                </a:gradFill>
                <a:effectLst>
                  <a:outerShdw blurRad="63500" dist="53882" dir="2700000" algn="ctr" rotWithShape="0">
                    <a:srgbClr val="9999FF">
                      <a:alpha val="79999"/>
                    </a:srgbClr>
                  </a:outerShdw>
                </a:effectLst>
                <a:latin typeface="Impact"/>
                <a:ea typeface="Impact"/>
                <a:cs typeface="Impact"/>
              </a:rPr>
              <a:t>الجامعة</a:t>
            </a:r>
            <a:endParaRPr lang="en-US" sz="3600" kern="10" dirty="0">
              <a:ln w="9525">
                <a:solidFill>
                  <a:srgbClr val="CC99FF"/>
                </a:solidFill>
                <a:round/>
                <a:headEnd/>
                <a:tailEnd/>
              </a:ln>
              <a:gradFill rotWithShape="1">
                <a:gsLst>
                  <a:gs pos="0">
                    <a:srgbClr val="6600CC"/>
                  </a:gs>
                  <a:gs pos="100000">
                    <a:srgbClr val="CC00CC"/>
                  </a:gs>
                </a:gsLst>
                <a:lin ang="2040000" scaled="1"/>
              </a:gradFill>
              <a:effectLst>
                <a:outerShdw blurRad="63500" dist="53882" dir="2700000" algn="ctr" rotWithShape="0">
                  <a:srgbClr val="9999FF">
                    <a:alpha val="79999"/>
                  </a:srgbClr>
                </a:outerShdw>
              </a:effectLst>
              <a:latin typeface="Impact"/>
              <a:ea typeface="Impact"/>
              <a:cs typeface="Impact"/>
            </a:endParaRPr>
          </a:p>
        </p:txBody>
      </p:sp>
      <p:sp>
        <p:nvSpPr>
          <p:cNvPr id="206855" name="Rectangle 7"/>
          <p:cNvSpPr>
            <a:spLocks noChangeArrowheads="1"/>
          </p:cNvSpPr>
          <p:nvPr/>
        </p:nvSpPr>
        <p:spPr bwMode="auto">
          <a:xfrm>
            <a:off x="76200" y="2425523"/>
            <a:ext cx="9067800" cy="2702278"/>
          </a:xfrm>
          <a:prstGeom prst="rect">
            <a:avLst/>
          </a:prstGeom>
          <a:noFill/>
          <a:ln w="9525">
            <a:noFill/>
            <a:miter lim="800000"/>
            <a:headEnd/>
            <a:tailEnd/>
          </a:ln>
          <a:effectLst/>
        </p:spPr>
        <p:txBody>
          <a:bodyPr wrap="square" anchor="ctr">
            <a:spAutoFit/>
          </a:bodyPr>
          <a:lstStyle/>
          <a:p>
            <a:pPr algn="r" defTabSz="914400" eaLnBrk="0" fontAlgn="base" hangingPunct="0">
              <a:spcBef>
                <a:spcPct val="0"/>
              </a:spcBef>
              <a:spcAft>
                <a:spcPct val="0"/>
              </a:spcAft>
              <a:defRPr/>
            </a:pP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سليمان كما يرى في</a:t>
            </a:r>
            <a:endPar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endParaRPr>
          </a:p>
          <a:p>
            <a:pPr defTabSz="914400" eaLnBrk="0" fontAlgn="base" hangingPunct="0">
              <a:spcBef>
                <a:spcPct val="0"/>
              </a:spcBef>
              <a:spcAft>
                <a:spcPct val="0"/>
              </a:spcAft>
              <a:defRPr/>
            </a:pPr>
            <a:endPar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endParaRPr>
          </a:p>
          <a:p>
            <a:pPr algn="r" defTabSz="914400" rtl="1" eaLnBrk="0" fontAlgn="base" hangingPunct="0">
              <a:lnSpc>
                <a:spcPct val="110000"/>
              </a:lnSpc>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a:t>
            </a: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 نشيد الأنشاد</a:t>
            </a: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a:t>
            </a: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      العاشق (في شبابه)</a:t>
            </a:r>
            <a:endPar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endParaRPr>
          </a:p>
          <a:p>
            <a:pPr algn="r" defTabSz="914400" rtl="1" eaLnBrk="0" fontAlgn="base" hangingPunct="0">
              <a:lnSpc>
                <a:spcPct val="110000"/>
              </a:lnSpc>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 </a:t>
            </a: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الأمثال</a:t>
            </a: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a:t>
            </a: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الحكيم (في منتصف حياته)</a:t>
            </a:r>
            <a:endPar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endParaRPr>
          </a:p>
          <a:p>
            <a:pPr algn="r" defTabSz="914400" rtl="1" eaLnBrk="0" fontAlgn="base" hangingPunct="0">
              <a:lnSpc>
                <a:spcPct val="110000"/>
              </a:lnSpc>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 </a:t>
            </a: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الجامعة</a:t>
            </a: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a:t>
            </a:r>
            <a:r>
              <a:rPr lang="ar-JO" sz="3200" b="1" dirty="0">
                <a:solidFill>
                  <a:srgbClr val="FFFFFF"/>
                </a:solidFill>
                <a:effectLst>
                  <a:glow rad="228600">
                    <a:srgbClr val="DADADA">
                      <a:lumMod val="10000"/>
                    </a:srgbClr>
                  </a:glow>
                </a:effectLst>
                <a:latin typeface="Arial" charset="0"/>
                <a:ea typeface="ＭＳ Ｐゴシック" charset="0"/>
                <a:cs typeface="ＭＳ Ｐゴシック" charset="0"/>
              </a:rPr>
              <a:t>     الغبي (في شيخوخته)</a:t>
            </a:r>
            <a:endPar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endParaRPr>
          </a:p>
        </p:txBody>
      </p:sp>
      <p:sp>
        <p:nvSpPr>
          <p:cNvPr id="206856" name="Rectangle 8"/>
          <p:cNvSpPr>
            <a:spLocks noGrp="1" noChangeArrowheads="1"/>
          </p:cNvSpPr>
          <p:nvPr>
            <p:ph type="title" idx="4294967295"/>
          </p:nvPr>
        </p:nvSpPr>
        <p:spPr>
          <a:xfrm>
            <a:off x="0" y="0"/>
            <a:ext cx="5867400" cy="533400"/>
          </a:xfrm>
          <a:solidFill>
            <a:srgbClr val="000000"/>
          </a:solidFill>
        </p:spPr>
        <p:txBody>
          <a:bodyPr/>
          <a:lstStyle/>
          <a:p>
            <a:pPr eaLnBrk="1" hangingPunct="1">
              <a:defRPr/>
            </a:pPr>
            <a:r>
              <a:rPr lang="ar-JO" sz="3200" b="1" dirty="0">
                <a:solidFill>
                  <a:schemeClr val="tx1"/>
                </a:solidFill>
                <a:latin typeface="Arial" charset="0"/>
              </a:rPr>
              <a:t>التاريخ : سليمان في أسفاره</a:t>
            </a:r>
            <a:endParaRPr lang="en-US" sz="3200" b="1" dirty="0">
              <a:solidFill>
                <a:schemeClr val="tx1"/>
              </a:solidFill>
              <a:latin typeface="Arial" charset="0"/>
            </a:endParaRPr>
          </a:p>
        </p:txBody>
      </p:sp>
      <p:sp>
        <p:nvSpPr>
          <p:cNvPr id="415752" name="Text Box 9"/>
          <p:cNvSpPr txBox="1">
            <a:spLocks noChangeArrowheads="1"/>
          </p:cNvSpPr>
          <p:nvPr/>
        </p:nvSpPr>
        <p:spPr bwMode="auto">
          <a:xfrm>
            <a:off x="8471306" y="-476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60606"/>
                </a:solidFill>
                <a:latin typeface="Arial" charset="0"/>
              </a:rPr>
              <a:t>404</a:t>
            </a:r>
            <a:endParaRPr lang="en-US" dirty="0">
              <a:solidFill>
                <a:srgbClr val="FFFFFF"/>
              </a:solidFill>
              <a:latin typeface="Arial" charset="0"/>
            </a:endParaRPr>
          </a:p>
        </p:txBody>
      </p:sp>
    </p:spTree>
    <p:extLst>
      <p:ext uri="{BB962C8B-B14F-4D97-AF65-F5344CB8AC3E}">
        <p14:creationId xmlns:p14="http://schemas.microsoft.com/office/powerpoint/2010/main" val="1054176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childTnLst>
                                    <p:set>
                                      <p:cBhvr>
                                        <p:cTn id="6" dur="1" fill="hold">
                                          <p:stCondLst>
                                            <p:cond delay="0"/>
                                          </p:stCondLst>
                                        </p:cTn>
                                        <p:tgtEl>
                                          <p:spTgt spid="206855">
                                            <p:txEl>
                                              <p:pRg st="0" end="0"/>
                                            </p:txEl>
                                          </p:spTgt>
                                        </p:tgtEl>
                                        <p:attrNameLst>
                                          <p:attrName>style.visibility</p:attrName>
                                        </p:attrNameLst>
                                      </p:cBhvr>
                                      <p:to>
                                        <p:strVal val="visible"/>
                                      </p:to>
                                    </p:set>
                                    <p:anim calcmode="discrete" valueType="clr">
                                      <p:cBhvr override="childStyle">
                                        <p:cTn id="7" dur="500"/>
                                        <p:tgtEl>
                                          <p:spTgt spid="2068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06855">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20685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childTnLst>
                                    <p:set>
                                      <p:cBhvr>
                                        <p:cTn id="13" dur="1" fill="hold">
                                          <p:stCondLst>
                                            <p:cond delay="0"/>
                                          </p:stCondLst>
                                        </p:cTn>
                                        <p:tgtEl>
                                          <p:spTgt spid="206855">
                                            <p:txEl>
                                              <p:pRg st="2" end="2"/>
                                            </p:txEl>
                                          </p:spTgt>
                                        </p:tgtEl>
                                        <p:attrNameLst>
                                          <p:attrName>style.visibility</p:attrName>
                                        </p:attrNameLst>
                                      </p:cBhvr>
                                      <p:to>
                                        <p:strVal val="visible"/>
                                      </p:to>
                                    </p:set>
                                    <p:anim calcmode="discrete" valueType="clr">
                                      <p:cBhvr override="childStyle">
                                        <p:cTn id="14" dur="500"/>
                                        <p:tgtEl>
                                          <p:spTgt spid="20685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206855">
                                            <p:txEl>
                                              <p:pRg st="2" end="2"/>
                                            </p:txEl>
                                          </p:spTgt>
                                        </p:tgtEl>
                                        <p:attrNameLst>
                                          <p:attrName>fillcolor</p:attrName>
                                        </p:attrNameLst>
                                      </p:cBhvr>
                                      <p:tavLst>
                                        <p:tav tm="0">
                                          <p:val>
                                            <p:clrVal>
                                              <a:schemeClr val="accent2"/>
                                            </p:clrVal>
                                          </p:val>
                                        </p:tav>
                                        <p:tav tm="50000">
                                          <p:val>
                                            <p:clrVal>
                                              <a:schemeClr val="hlink"/>
                                            </p:clrVal>
                                          </p:val>
                                        </p:tav>
                                      </p:tavLst>
                                    </p:anim>
                                    <p:set>
                                      <p:cBhvr>
                                        <p:cTn id="16" dur="500"/>
                                        <p:tgtEl>
                                          <p:spTgt spid="206855">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childTnLst>
                                    <p:set>
                                      <p:cBhvr>
                                        <p:cTn id="20" dur="1" fill="hold">
                                          <p:stCondLst>
                                            <p:cond delay="0"/>
                                          </p:stCondLst>
                                        </p:cTn>
                                        <p:tgtEl>
                                          <p:spTgt spid="206855">
                                            <p:txEl>
                                              <p:pRg st="3" end="3"/>
                                            </p:txEl>
                                          </p:spTgt>
                                        </p:tgtEl>
                                        <p:attrNameLst>
                                          <p:attrName>style.visibility</p:attrName>
                                        </p:attrNameLst>
                                      </p:cBhvr>
                                      <p:to>
                                        <p:strVal val="visible"/>
                                      </p:to>
                                    </p:set>
                                    <p:anim calcmode="discrete" valueType="clr">
                                      <p:cBhvr override="childStyle">
                                        <p:cTn id="21" dur="500"/>
                                        <p:tgtEl>
                                          <p:spTgt spid="20685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206855">
                                            <p:txEl>
                                              <p:pRg st="3" end="3"/>
                                            </p:txEl>
                                          </p:spTgt>
                                        </p:tgtEl>
                                        <p:attrNameLst>
                                          <p:attrName>fillcolor</p:attrName>
                                        </p:attrNameLst>
                                      </p:cBhvr>
                                      <p:tavLst>
                                        <p:tav tm="0">
                                          <p:val>
                                            <p:clrVal>
                                              <a:schemeClr val="accent2"/>
                                            </p:clrVal>
                                          </p:val>
                                        </p:tav>
                                        <p:tav tm="50000">
                                          <p:val>
                                            <p:clrVal>
                                              <a:schemeClr val="hlink"/>
                                            </p:clrVal>
                                          </p:val>
                                        </p:tav>
                                      </p:tavLst>
                                    </p:anim>
                                    <p:set>
                                      <p:cBhvr>
                                        <p:cTn id="23" dur="500"/>
                                        <p:tgtEl>
                                          <p:spTgt spid="206855">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childTnLst>
                                    <p:set>
                                      <p:cBhvr>
                                        <p:cTn id="27" dur="1" fill="hold">
                                          <p:stCondLst>
                                            <p:cond delay="0"/>
                                          </p:stCondLst>
                                        </p:cTn>
                                        <p:tgtEl>
                                          <p:spTgt spid="206855">
                                            <p:txEl>
                                              <p:pRg st="4" end="4"/>
                                            </p:txEl>
                                          </p:spTgt>
                                        </p:tgtEl>
                                        <p:attrNameLst>
                                          <p:attrName>style.visibility</p:attrName>
                                        </p:attrNameLst>
                                      </p:cBhvr>
                                      <p:to>
                                        <p:strVal val="visible"/>
                                      </p:to>
                                    </p:set>
                                    <p:anim calcmode="discrete" valueType="clr">
                                      <p:cBhvr override="childStyle">
                                        <p:cTn id="28" dur="500"/>
                                        <p:tgtEl>
                                          <p:spTgt spid="20685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206855">
                                            <p:txEl>
                                              <p:pRg st="4" end="4"/>
                                            </p:txEl>
                                          </p:spTgt>
                                        </p:tgtEl>
                                        <p:attrNameLst>
                                          <p:attrName>fillcolor</p:attrName>
                                        </p:attrNameLst>
                                      </p:cBhvr>
                                      <p:tavLst>
                                        <p:tav tm="0">
                                          <p:val>
                                            <p:clrVal>
                                              <a:schemeClr val="accent2"/>
                                            </p:clrVal>
                                          </p:val>
                                        </p:tav>
                                        <p:tav tm="50000">
                                          <p:val>
                                            <p:clrVal>
                                              <a:schemeClr val="hlink"/>
                                            </p:clrVal>
                                          </p:val>
                                        </p:tav>
                                      </p:tavLst>
                                    </p:anim>
                                    <p:set>
                                      <p:cBhvr>
                                        <p:cTn id="30" dur="500"/>
                                        <p:tgtEl>
                                          <p:spTgt spid="20685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803275" indent="-803275" algn="r">
              <a:defRPr/>
            </a:pPr>
            <a:r>
              <a:rPr lang="ar-JO" b="1" dirty="0">
                <a:effectLst>
                  <a:glow rad="127000">
                    <a:schemeClr val="tx1"/>
                  </a:glow>
                </a:effectLst>
                <a:latin typeface="Arial" charset="0"/>
                <a:ea typeface="ＭＳ Ｐゴシック" charset="0"/>
                <a:cs typeface="ＭＳ Ｐゴシック" charset="0"/>
              </a:rPr>
              <a:t>4. </a:t>
            </a:r>
            <a:r>
              <a:rPr lang="ar-JO" b="1" dirty="0">
                <a:solidFill>
                  <a:srgbClr val="FFFF00"/>
                </a:solidFill>
                <a:effectLst>
                  <a:glow rad="127000">
                    <a:schemeClr val="tx1"/>
                  </a:glow>
                </a:effectLst>
                <a:latin typeface="Arial" charset="0"/>
                <a:ea typeface="ＭＳ Ｐゴシック" charset="0"/>
                <a:cs typeface="ＭＳ Ｐゴシック" charset="0"/>
              </a:rPr>
              <a:t>الممتلكات</a:t>
            </a:r>
            <a:r>
              <a:rPr lang="ar-JO" b="1" dirty="0">
                <a:effectLst>
                  <a:glow rad="127000">
                    <a:schemeClr val="tx1"/>
                  </a:glow>
                </a:effectLst>
                <a:latin typeface="Arial" charset="0"/>
                <a:ea typeface="ＭＳ Ｐゴシック" charset="0"/>
                <a:cs typeface="ＭＳ Ｐゴシック" charset="0"/>
              </a:rPr>
              <a:t> لا تكفي (2: 7-8)</a:t>
            </a:r>
            <a:endParaRPr lang="en-US" b="1" dirty="0">
              <a:effectLst>
                <a:glow rad="127000">
                  <a:schemeClr val="tx1"/>
                </a:glow>
              </a:effectLst>
              <a:latin typeface="Arial" charset="0"/>
              <a:ea typeface="ＭＳ Ｐゴシック" charset="0"/>
              <a:cs typeface="ＭＳ Ｐゴシック" charset="0"/>
            </a:endParaRPr>
          </a:p>
        </p:txBody>
      </p:sp>
      <p:pic>
        <p:nvPicPr>
          <p:cNvPr id="3440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1916113"/>
            <a:ext cx="6194425" cy="472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599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0" y="1712913"/>
            <a:ext cx="9223375"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88913"/>
            <a:ext cx="8980487" cy="1295400"/>
          </a:xfrm>
          <a:effectLst>
            <a:outerShdw blurRad="63500" dist="35921" dir="2700000" algn="ctr" rotWithShape="0">
              <a:schemeClr val="tx2">
                <a:alpha val="74998"/>
              </a:schemeClr>
            </a:outerShdw>
          </a:effectLst>
        </p:spPr>
        <p:txBody>
          <a:bodyPr/>
          <a:lstStyle/>
          <a:p>
            <a:pPr marL="803275" indent="-803275" algn="r">
              <a:defRPr/>
            </a:pPr>
            <a:r>
              <a:rPr lang="ar-JO" b="1" dirty="0">
                <a:effectLst>
                  <a:glow rad="127000">
                    <a:schemeClr val="tx1"/>
                  </a:glow>
                </a:effectLst>
                <a:latin typeface="Arial" charset="0"/>
                <a:ea typeface="ＭＳ Ｐゴシック" charset="0"/>
                <a:cs typeface="ＭＳ Ｐゴシック" charset="0"/>
              </a:rPr>
              <a:t>5. </a:t>
            </a:r>
            <a:r>
              <a:rPr lang="ar-JO" b="1" dirty="0">
                <a:solidFill>
                  <a:srgbClr val="FFFF00"/>
                </a:solidFill>
                <a:effectLst>
                  <a:glow rad="127000">
                    <a:schemeClr val="tx1"/>
                  </a:glow>
                </a:effectLst>
                <a:latin typeface="Arial" charset="0"/>
                <a:ea typeface="ＭＳ Ｐゴシック" charset="0"/>
                <a:cs typeface="ＭＳ Ｐゴシック" charset="0"/>
              </a:rPr>
              <a:t>القوة</a:t>
            </a:r>
            <a:r>
              <a:rPr lang="ar-JO" b="1" dirty="0">
                <a:effectLst>
                  <a:glow rad="127000">
                    <a:schemeClr val="tx1"/>
                  </a:glow>
                </a:effectLst>
                <a:latin typeface="Arial" charset="0"/>
                <a:ea typeface="ＭＳ Ｐゴシック" charset="0"/>
                <a:cs typeface="ＭＳ Ｐゴシック" charset="0"/>
              </a:rPr>
              <a:t> لا تكفي (2: 9)</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417" y="4797152"/>
            <a:ext cx="9144000" cy="2044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فعظمت و ازددت أكثر من جميع الذين كانوا قبلي في أورشليم و بقيت أيضاً حكمتي معي</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3803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71714" name="Group 2"/>
          <p:cNvGrpSpPr>
            <a:grpSpLocks/>
          </p:cNvGrpSpPr>
          <p:nvPr/>
        </p:nvGrpSpPr>
        <p:grpSpPr bwMode="auto">
          <a:xfrm>
            <a:off x="0" y="2830513"/>
            <a:ext cx="9144000" cy="4027487"/>
            <a:chOff x="0" y="2830513"/>
            <a:chExt cx="9144000" cy="4027487"/>
          </a:xfrm>
        </p:grpSpPr>
        <p:pic>
          <p:nvPicPr>
            <p:cNvPr id="3717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8"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188640"/>
            <a:ext cx="9144000" cy="4680520"/>
          </a:xfrm>
          <a:effectLst>
            <a:outerShdw blurRad="63500" dist="35921" dir="2700000" algn="ctr" rotWithShape="0">
              <a:schemeClr val="tx2">
                <a:alpha val="74998"/>
              </a:schemeClr>
            </a:outerShdw>
          </a:effectLst>
        </p:spPr>
        <p:txBody>
          <a:bodyPr/>
          <a:lstStyle/>
          <a:p>
            <a:pPr>
              <a:defRPr/>
            </a:pPr>
            <a:r>
              <a:rPr lang="ar-JO" sz="3600" b="1" kern="1200" dirty="0">
                <a:solidFill>
                  <a:srgbClr val="FFFFFF"/>
                </a:solidFill>
                <a:effectLst>
                  <a:glow rad="127000">
                    <a:srgbClr val="000000"/>
                  </a:glow>
                </a:effectLst>
                <a:latin typeface="Arial" charset="0"/>
                <a:ea typeface="ＭＳ Ｐゴシック" charset="0"/>
                <a:cs typeface="ＭＳ Ｐゴシック" charset="0"/>
              </a:rPr>
              <a:t>و مهما اشتهته عيناي لم أمسكه عنهما لم أمنع قلبي من كل فرح لأن قلبي فرح بكل تعبي و هذا كان نصيبي من كل تعبي 11 ثم التفت أنا إلى كل أعمالي التي عملتها يداي و إلى التعب الذي تعبته في عمله فإذا الكل </a:t>
            </a:r>
            <a:r>
              <a:rPr lang="ar-JO" sz="3600" b="1" kern="1200" dirty="0">
                <a:solidFill>
                  <a:srgbClr val="FFFF00"/>
                </a:solidFill>
                <a:effectLst>
                  <a:glow rad="127000">
                    <a:srgbClr val="000000"/>
                  </a:glow>
                </a:effectLst>
                <a:latin typeface="Arial" charset="0"/>
                <a:ea typeface="ＭＳ Ｐゴシック" charset="0"/>
                <a:cs typeface="ＭＳ Ｐゴシック" charset="0"/>
              </a:rPr>
              <a:t>باطل</a:t>
            </a:r>
            <a:r>
              <a:rPr lang="ar-JO" sz="3600" b="1" kern="1200" dirty="0">
                <a:solidFill>
                  <a:srgbClr val="FFFFFF"/>
                </a:solidFill>
                <a:effectLst>
                  <a:glow rad="127000">
                    <a:srgbClr val="000000"/>
                  </a:glow>
                </a:effectLst>
                <a:latin typeface="Arial" charset="0"/>
                <a:ea typeface="ＭＳ Ｐゴシック" charset="0"/>
                <a:cs typeface="ＭＳ Ｐゴシック" charset="0"/>
              </a:rPr>
              <a:t> و قبض الريح و لا منفعة تحت الشمس</a:t>
            </a:r>
            <a:endParaRPr lang="en-US" sz="36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solidFill>
                  <a:srgbClr val="FFFFFF"/>
                </a:solidFill>
                <a:effectLst>
                  <a:glow rad="127000">
                    <a:srgbClr val="000000"/>
                  </a:glow>
                </a:effectLst>
                <a:latin typeface="Arial" charset="0"/>
                <a:ea typeface="ＭＳ Ｐゴシック" charset="0"/>
                <a:cs typeface="ＭＳ Ｐゴシック" charset="0"/>
              </a:rPr>
              <a:t>خلاصة المساعي غير المجدية</a:t>
            </a:r>
          </a:p>
          <a:p>
            <a:pPr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2: 10-11</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0317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1047750"/>
            <a:ext cx="8255000"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086350"/>
            <a:ext cx="9144000" cy="1295400"/>
          </a:xfrm>
          <a:effectLst>
            <a:outerShdw blurRad="63500" dist="35921" dir="2700000" algn="ctr" rotWithShape="0">
              <a:schemeClr val="tx2">
                <a:alpha val="74998"/>
              </a:schemeClr>
            </a:outerShdw>
          </a:effectLst>
        </p:spPr>
        <p:txBody>
          <a:body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مساعينا</a:t>
            </a:r>
            <a:r>
              <a:rPr lang="ar-JO" sz="4800" b="1" dirty="0">
                <a:effectLst>
                  <a:glow rad="127000">
                    <a:schemeClr val="tx1"/>
                  </a:glow>
                </a:effectLst>
                <a:latin typeface="Arial" charset="0"/>
                <a:ea typeface="ＭＳ Ｐゴシック" charset="0"/>
                <a:cs typeface="ＭＳ Ｐゴシック" charset="0"/>
              </a:rPr>
              <a:t> لا </a:t>
            </a:r>
            <a:r>
              <a:rPr lang="ar-JO" sz="4800" b="1" dirty="0">
                <a:solidFill>
                  <a:srgbClr val="FFFF00"/>
                </a:solidFill>
                <a:effectLst>
                  <a:glow rad="127000">
                    <a:schemeClr val="tx1"/>
                  </a:glow>
                </a:effectLst>
                <a:latin typeface="Arial" charset="0"/>
                <a:ea typeface="ＭＳ Ｐゴシック" charset="0"/>
                <a:cs typeface="ＭＳ Ｐゴシック" charset="0"/>
              </a:rPr>
              <a:t>تجدي</a:t>
            </a:r>
            <a:r>
              <a:rPr lang="ar-JO" sz="4800" b="1" dirty="0">
                <a:effectLst>
                  <a:glow rad="127000">
                    <a:schemeClr val="tx1"/>
                  </a:glow>
                </a:effectLst>
                <a:latin typeface="Arial" charset="0"/>
                <a:ea typeface="ＭＳ Ｐゴシック" charset="0"/>
                <a:cs typeface="ＭＳ Ｐゴシック" charset="0"/>
              </a:rPr>
              <a:t> أبداً</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الفكرة الرئيسية في 1: 12-2: 16</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3619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37785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5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37786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37786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المساعي غير المجدية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الحكمة</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اللذة</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المشاريع</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الممتلكات</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القوة</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37786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تحت الشمس</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pic>
        <p:nvPicPr>
          <p:cNvPr id="1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03800" y="142875"/>
            <a:ext cx="39338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0474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3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525"/>
            <a:ext cx="9144000" cy="208756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ما الذي تحتاجه حقاً لتكون </a:t>
            </a:r>
            <a:r>
              <a:rPr lang="ar-JO" sz="5400" b="1" dirty="0">
                <a:solidFill>
                  <a:srgbClr val="FFFF00"/>
                </a:solidFill>
                <a:effectLst>
                  <a:glow rad="127000">
                    <a:schemeClr val="tx1"/>
                  </a:glow>
                </a:effectLst>
                <a:latin typeface="Arial" charset="0"/>
                <a:ea typeface="ＭＳ Ｐゴシック" charset="0"/>
                <a:cs typeface="ＭＳ Ｐゴシック" charset="0"/>
              </a:rPr>
              <a:t>مكتفياً</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391171" name="Picture 1"/>
          <p:cNvSpPr>
            <a:spLocks noChangeAspect="1"/>
          </p:cNvSpPr>
          <p:nvPr/>
        </p:nvSpPr>
        <p:spPr bwMode="auto">
          <a:xfrm>
            <a:off x="1574800" y="0"/>
            <a:ext cx="5989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775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4874" y="2320925"/>
            <a:ext cx="8026400" cy="4521200"/>
          </a:xfrm>
          <a:prstGeom prst="rect">
            <a:avLst/>
          </a:prstGeom>
        </p:spPr>
      </p:pic>
      <p:sp>
        <p:nvSpPr>
          <p:cNvPr id="900098" name="Rectangle 2"/>
          <p:cNvSpPr>
            <a:spLocks noGrp="1" noChangeArrowheads="1"/>
          </p:cNvSpPr>
          <p:nvPr>
            <p:ph type="ctrTitle"/>
          </p:nvPr>
        </p:nvSpPr>
        <p:spPr>
          <a:xfrm>
            <a:off x="0" y="16223"/>
            <a:ext cx="9144000" cy="208756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بما أن العمل زائل ثق بتوقيت الله، تمتع بالحياة و تمتع بالله (2: 17-6: 9)</a:t>
            </a:r>
            <a:r>
              <a:rPr lang="en-US" sz="4800" b="1" dirty="0">
                <a:effectLst>
                  <a:glow rad="127000">
                    <a:schemeClr val="tx1"/>
                  </a:glow>
                </a:effectLst>
                <a:latin typeface="Arial" charset="0"/>
                <a:ea typeface="ＭＳ Ｐゴシック" charset="0"/>
                <a:cs typeface="ＭＳ Ｐゴシック" charset="0"/>
              </a:rPr>
              <a:t> </a:t>
            </a:r>
          </a:p>
        </p:txBody>
      </p:sp>
      <p:sp>
        <p:nvSpPr>
          <p:cNvPr id="391171" name="Picture 1"/>
          <p:cNvSpPr>
            <a:spLocks noChangeAspect="1"/>
          </p:cNvSpPr>
          <p:nvPr/>
        </p:nvSpPr>
        <p:spPr bwMode="auto">
          <a:xfrm>
            <a:off x="1574800" y="0"/>
            <a:ext cx="5989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0619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35697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b="1" dirty="0">
                <a:solidFill>
                  <a:srgbClr val="FFFF00"/>
                </a:solidFill>
                <a:effectLst>
                  <a:glow rad="127000">
                    <a:schemeClr val="tx1"/>
                  </a:glow>
                </a:effectLst>
                <a:latin typeface="Arial" charset="0"/>
                <a:ea typeface="ＭＳ Ｐゴシック" charset="0"/>
                <a:cs typeface="ＭＳ Ｐゴシック" charset="0"/>
              </a:rPr>
              <a:t>توقيت</a:t>
            </a:r>
            <a:r>
              <a:rPr lang="ar-JO" sz="6600" b="1" dirty="0">
                <a:effectLst>
                  <a:glow rad="127000">
                    <a:schemeClr val="tx1"/>
                  </a:glow>
                </a:effectLst>
                <a:latin typeface="Arial" charset="0"/>
                <a:ea typeface="ＭＳ Ｐゴシック" charset="0"/>
                <a:cs typeface="ＭＳ Ｐゴシック" charset="0"/>
              </a:rPr>
              <a:t> الله دقيق </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(3: 1-8)</a:t>
            </a:r>
            <a:r>
              <a:rPr lang="en-US" sz="6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73966434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63" y="692150"/>
            <a:ext cx="9205913"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4624"/>
            <a:ext cx="9144000" cy="1555750"/>
          </a:xfrm>
          <a:effectLst>
            <a:outerShdw blurRad="63500" dist="35921" dir="2700000" algn="ctr" rotWithShape="0">
              <a:schemeClr val="tx2">
                <a:alpha val="74998"/>
              </a:schemeClr>
            </a:outerShdw>
          </a:effectLst>
        </p:spPr>
        <p:txBody>
          <a:bodyPr/>
          <a:lstStyle/>
          <a:p>
            <a:pPr>
              <a:defRPr/>
            </a:pPr>
            <a:br>
              <a:rPr lang="en-US" b="1" dirty="0">
                <a:effectLst>
                  <a:glow rad="127000">
                    <a:schemeClr val="tx1"/>
                  </a:glow>
                </a:effectLst>
                <a:latin typeface="Arial" charset="0"/>
                <a:ea typeface="ＭＳ Ｐゴシック" charset="0"/>
                <a:cs typeface="ＭＳ Ｐゴシック" charset="0"/>
              </a:rPr>
            </a:br>
            <a:r>
              <a:rPr lang="ar-JO" b="1" u="sng" dirty="0">
                <a:effectLst>
                  <a:glow rad="127000">
                    <a:schemeClr val="tx1"/>
                  </a:glow>
                </a:effectLst>
                <a:latin typeface="Arial" charset="0"/>
                <a:ea typeface="ＭＳ Ｐゴシック" charset="0"/>
                <a:cs typeface="ＭＳ Ｐゴシック" charset="0"/>
              </a:rPr>
              <a:t>الرسالة</a:t>
            </a:r>
            <a:r>
              <a:rPr lang="ar-JO" b="1" dirty="0">
                <a:effectLst>
                  <a:glow rad="127000">
                    <a:schemeClr val="tx1"/>
                  </a:glow>
                </a:effectLst>
                <a:latin typeface="Arial" charset="0"/>
                <a:ea typeface="ＭＳ Ｐゴシック" charset="0"/>
                <a:cs typeface="ＭＳ Ｐゴシック" charset="0"/>
              </a:rPr>
              <a:t> : لكل نشاط وقته المحدد (3: 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98064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3200"/>
            <a:ext cx="9144000" cy="6432917"/>
          </a:xfrm>
          <a:prstGeom prst="rect">
            <a:avLst/>
          </a:prstGeom>
        </p:spPr>
      </p:pic>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من الذي يعجبك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2688882" y="2035376"/>
            <a:ext cx="4754936" cy="3174746"/>
          </a:xfrm>
          <a:prstGeom prst="rect">
            <a:avLst/>
          </a:prstGeom>
        </p:spPr>
      </p:pic>
      <p:sp>
        <p:nvSpPr>
          <p:cNvPr id="7" name="Rectangle 2"/>
          <p:cNvSpPr txBox="1">
            <a:spLocks noChangeArrowheads="1"/>
          </p:cNvSpPr>
          <p:nvPr/>
        </p:nvSpPr>
        <p:spPr bwMode="auto">
          <a:xfrm>
            <a:off x="2688882" y="4468852"/>
            <a:ext cx="4754936" cy="741270"/>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charset="0"/>
                <a:ea typeface="ＭＳ Ｐゴシック" charset="0"/>
                <a:cs typeface="ＭＳ Ｐゴシック" charset="0"/>
              </a:rPr>
              <a:t>الأصنام الحالية</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847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الجامعة 3: 1أ</a:t>
            </a:r>
            <a:endParaRPr lang="en-US" b="1" i="1" dirty="0">
              <a:effectLst>
                <a:glow rad="876300">
                  <a:schemeClr val="tx1"/>
                </a:glow>
              </a:effectLst>
              <a:latin typeface="Arial" charset="0"/>
              <a:ea typeface="ＭＳ Ｐゴシック" charset="0"/>
              <a:cs typeface="ＭＳ Ｐゴシック" charset="0"/>
            </a:endParaRPr>
          </a:p>
        </p:txBody>
      </p:sp>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4" descr="Screen Shot 2014-07-27 at 10.27.11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0"/>
            <a:ext cx="9145588"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24346" y="4927"/>
            <a:ext cx="4547654" cy="27039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لكل شيء</a:t>
            </a:r>
          </a:p>
          <a:p>
            <a:pPr defTabSz="914400">
              <a:defRPr/>
            </a:pPr>
            <a:r>
              <a:rPr lang="ar-JO" sz="4000" b="1" dirty="0">
                <a:solidFill>
                  <a:srgbClr val="FFFFFF"/>
                </a:solidFill>
                <a:effectLst>
                  <a:glow rad="127000">
                    <a:srgbClr val="000000"/>
                  </a:glow>
                </a:effectLst>
                <a:latin typeface="Arial" charset="0"/>
                <a:ea typeface="ＭＳ Ｐゴシック" charset="0"/>
                <a:cs typeface="ＭＳ Ｐゴシック" charset="0"/>
              </a:rPr>
              <a:t>زمان</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83892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675"/>
            <a:ext cx="9144000"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57192"/>
            <a:ext cx="9144000" cy="172819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و لكل أمر تحت السماوات وقت (3: 1ب)</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a:spLocks noChangeArrowheads="1"/>
          </p:cNvSpPr>
          <p:nvPr/>
        </p:nvSpPr>
        <p:spPr bwMode="auto">
          <a:xfrm>
            <a:off x="8366531" y="76200"/>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b="1" dirty="0">
                <a:solidFill>
                  <a:srgbClr val="FFFFFF"/>
                </a:solidFill>
                <a:effectLst>
                  <a:outerShdw blurRad="38100" dist="38100" dir="2700000" algn="tl">
                    <a:srgbClr val="000000">
                      <a:alpha val="43137"/>
                    </a:srgbClr>
                  </a:outerShdw>
                </a:effectLst>
                <a:latin typeface="Arial" charset="0"/>
                <a:cs typeface="Arial" charset="0"/>
              </a:rPr>
              <a:t>409</a:t>
            </a:r>
            <a:endParaRPr lang="en-US" b="1" dirty="0">
              <a:solidFill>
                <a:srgbClr val="FFFFFF"/>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44964952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b="1" dirty="0">
                <a:solidFill>
                  <a:srgbClr val="FFFF00"/>
                </a:solidFill>
                <a:effectLst>
                  <a:glow rad="127000">
                    <a:schemeClr val="tx1"/>
                  </a:glow>
                </a:effectLst>
                <a:latin typeface="Arial" charset="0"/>
                <a:ea typeface="ＭＳ Ｐゴシック" charset="0"/>
                <a:cs typeface="ＭＳ Ｐゴシック" charset="0"/>
              </a:rPr>
              <a:t>طرق</a:t>
            </a:r>
            <a:r>
              <a:rPr lang="ar-JO" sz="6600" b="1" dirty="0">
                <a:effectLst>
                  <a:glow rad="127000">
                    <a:schemeClr val="tx1"/>
                  </a:glow>
                </a:effectLst>
                <a:latin typeface="Arial" charset="0"/>
                <a:ea typeface="ＭＳ Ｐゴシック" charset="0"/>
                <a:cs typeface="ＭＳ Ｐゴシック" charset="0"/>
              </a:rPr>
              <a:t> الله دقيقة</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(3: 9-11)</a:t>
            </a:r>
            <a:r>
              <a:rPr lang="en-US" sz="6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0909189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69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فأي منفعة لمن يتعب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مما يتعب به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9)</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89525"/>
            <a:ext cx="6959600" cy="1768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10427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17575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قد رأيت الشغل الذي أعطاه الله بني البشر ليشتغلوا به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10) فاندايك</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79512" y="3356992"/>
            <a:ext cx="6408712" cy="35010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رأيت كل العمل الشاق </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الذي أعطانا إياه الله لنعمله </a:t>
            </a:r>
          </a:p>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(3: 10) المبسطة</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9959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20688"/>
            <a:ext cx="3707904" cy="4680520"/>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صنع الكل </a:t>
            </a:r>
            <a:br>
              <a:rPr lang="ar-JO" sz="36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حسناً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في وقته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11أ)</a:t>
            </a:r>
            <a:endParaRPr lang="en-US" sz="3600" b="1" dirty="0">
              <a:effectLst>
                <a:glow rad="127000">
                  <a:schemeClr val="tx1"/>
                </a:glow>
              </a:effectLst>
              <a:latin typeface="Arial" charset="0"/>
              <a:ea typeface="ＭＳ Ｐゴシック" charset="0"/>
              <a:cs typeface="ＭＳ Ｐゴシック" charset="0"/>
            </a:endParaRPr>
          </a:p>
        </p:txBody>
      </p:sp>
      <p:pic>
        <p:nvPicPr>
          <p:cNvPr id="15769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0150" y="587375"/>
            <a:ext cx="5080000"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77272"/>
            <a:ext cx="9144000" cy="9632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ar-JO" sz="3200" b="1" dirty="0">
                <a:solidFill>
                  <a:srgbClr val="FFFFFF"/>
                </a:solidFill>
                <a:effectLst>
                  <a:glow rad="127000">
                    <a:srgbClr val="000000"/>
                  </a:glow>
                </a:effectLst>
                <a:latin typeface="Arial" charset="0"/>
                <a:ea typeface="ＭＳ Ｐゴシック" charset="0"/>
                <a:cs typeface="ＭＳ Ｐゴシック" charset="0"/>
              </a:rPr>
              <a:t>مناسباً</a:t>
            </a:r>
            <a:r>
              <a:rPr lang="en-US" sz="3200" b="1" dirty="0">
                <a:solidFill>
                  <a:srgbClr val="FFFFFF"/>
                </a:solidFill>
                <a:effectLst>
                  <a:glow rad="127000">
                    <a:srgbClr val="000000"/>
                  </a:glow>
                </a:effectLst>
                <a:latin typeface="Arial" charset="0"/>
                <a:ea typeface="ＭＳ Ｐゴシック" charset="0"/>
                <a:cs typeface="ＭＳ Ｐゴシック" charset="0"/>
              </a:rPr>
              <a:t>" (NAU), ”</a:t>
            </a:r>
            <a:r>
              <a:rPr lang="ar-JO" sz="3200" b="1" dirty="0">
                <a:solidFill>
                  <a:srgbClr val="FFFFFF"/>
                </a:solidFill>
                <a:effectLst>
                  <a:glow rad="127000">
                    <a:srgbClr val="000000"/>
                  </a:glow>
                </a:effectLst>
                <a:latin typeface="Arial" charset="0"/>
                <a:ea typeface="ＭＳ Ｐゴシック" charset="0"/>
                <a:cs typeface="ＭＳ Ｐゴシック" charset="0"/>
              </a:rPr>
              <a:t>لائقاً</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ar-JO" sz="3200" b="1" dirty="0">
                <a:solidFill>
                  <a:srgbClr val="FFFFFF"/>
                </a:solidFill>
                <a:effectLst>
                  <a:glow rad="127000">
                    <a:srgbClr val="000000"/>
                  </a:glow>
                </a:effectLst>
                <a:latin typeface="Arial" charset="0"/>
                <a:ea typeface="ＭＳ Ｐゴシック" charset="0"/>
                <a:cs typeface="ＭＳ Ｐゴシック" charset="0"/>
              </a:rPr>
              <a:t>5: 18</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118528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0"/>
            <a:ext cx="9339263" cy="540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5936" y="332656"/>
            <a:ext cx="4283249" cy="108011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الفكرة الرئيسية في الجامعة 3</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445224"/>
            <a:ext cx="9144000"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solidFill>
                  <a:srgbClr val="FFFFFF"/>
                </a:solidFill>
                <a:effectLst>
                  <a:glow rad="127000">
                    <a:srgbClr val="000000"/>
                  </a:glow>
                </a:effectLst>
                <a:latin typeface="Arial" charset="0"/>
                <a:ea typeface="ＭＳ Ｐゴシック" charset="0"/>
                <a:cs typeface="ＭＳ Ｐゴシック" charset="0"/>
              </a:rPr>
              <a:t>احتفل بجهلك ل</a:t>
            </a:r>
            <a:r>
              <a:rPr lang="ar-JO" b="1" dirty="0">
                <a:solidFill>
                  <a:srgbClr val="FFFF00"/>
                </a:solidFill>
                <a:effectLst>
                  <a:glow rad="127000">
                    <a:srgbClr val="000000"/>
                  </a:glow>
                </a:effectLst>
                <a:latin typeface="Arial" charset="0"/>
                <a:ea typeface="ＭＳ Ｐゴシック" charset="0"/>
                <a:cs typeface="ＭＳ Ｐゴシック" charset="0"/>
              </a:rPr>
              <a:t>توقيت</a:t>
            </a:r>
            <a:r>
              <a:rPr lang="ar-JO" b="1" dirty="0">
                <a:solidFill>
                  <a:srgbClr val="FFFFFF"/>
                </a:solidFill>
                <a:effectLst>
                  <a:glow rad="127000">
                    <a:srgbClr val="000000"/>
                  </a:glow>
                </a:effectLst>
                <a:latin typeface="Arial" charset="0"/>
                <a:ea typeface="ＭＳ Ｐゴシック" charset="0"/>
                <a:cs typeface="ＭＳ Ｐゴシック" charset="0"/>
              </a:rPr>
              <a:t> الله</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879877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864096"/>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الأفكار الرئيسية</a:t>
            </a:r>
            <a:endParaRPr lang="en-US" b="1" i="1" dirty="0">
              <a:effectLst>
                <a:glow rad="876300">
                  <a:schemeClr val="tx1"/>
                </a:glow>
              </a:effectLst>
              <a:latin typeface="Arial" charset="0"/>
              <a:ea typeface="ＭＳ Ｐゴシック" charset="0"/>
              <a:cs typeface="ＭＳ Ｐゴシック" charset="0"/>
            </a:endParaRPr>
          </a:p>
        </p:txBody>
      </p:sp>
      <p:pic>
        <p:nvPicPr>
          <p:cNvPr id="2017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1124297"/>
            <a:ext cx="9188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0" y="0"/>
            <a:ext cx="9144000" cy="23488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i="1" dirty="0">
                <a:solidFill>
                  <a:srgbClr val="FFFF00"/>
                </a:solidFill>
                <a:effectLst>
                  <a:glow rad="165100">
                    <a:srgbClr val="000000"/>
                  </a:glow>
                </a:effectLst>
                <a:latin typeface="Arial" charset="0"/>
                <a:ea typeface="ＭＳ Ｐゴシック" charset="0"/>
                <a:cs typeface="ＭＳ Ｐゴシック" charset="0"/>
              </a:rPr>
              <a:t>توقيت</a:t>
            </a:r>
            <a:r>
              <a:rPr lang="ar-JO" b="1" i="1" dirty="0">
                <a:solidFill>
                  <a:srgbClr val="FFFFFF"/>
                </a:solidFill>
                <a:effectLst>
                  <a:glow rad="165100">
                    <a:srgbClr val="000000"/>
                  </a:glow>
                </a:effectLst>
                <a:latin typeface="Arial" charset="0"/>
                <a:ea typeface="ＭＳ Ｐゴシック" charset="0"/>
                <a:cs typeface="ＭＳ Ｐゴシック" charset="0"/>
              </a:rPr>
              <a:t> الله دقيق (3: 1-8)</a:t>
            </a:r>
          </a:p>
          <a:p>
            <a:pPr defTabSz="914400">
              <a:defRPr/>
            </a:pPr>
            <a:r>
              <a:rPr lang="ar-JO" b="1" i="1" dirty="0">
                <a:solidFill>
                  <a:srgbClr val="FFFF00"/>
                </a:solidFill>
                <a:effectLst>
                  <a:glow rad="165100">
                    <a:srgbClr val="000000"/>
                  </a:glow>
                </a:effectLst>
                <a:latin typeface="Arial" charset="0"/>
                <a:ea typeface="ＭＳ Ｐゴシック" charset="0"/>
                <a:cs typeface="ＭＳ Ｐゴシック" charset="0"/>
              </a:rPr>
              <a:t>طرق</a:t>
            </a:r>
            <a:r>
              <a:rPr lang="ar-JO" b="1" i="1" dirty="0">
                <a:solidFill>
                  <a:srgbClr val="FFFFFF"/>
                </a:solidFill>
                <a:effectLst>
                  <a:glow rad="165100">
                    <a:srgbClr val="000000"/>
                  </a:glow>
                </a:effectLst>
                <a:latin typeface="Arial" charset="0"/>
                <a:ea typeface="ＭＳ Ｐゴシック" charset="0"/>
                <a:cs typeface="ＭＳ Ｐゴシック" charset="0"/>
              </a:rPr>
              <a:t> الله دقيقة (3: 9-11)</a:t>
            </a:r>
          </a:p>
          <a:p>
            <a:pPr defTabSz="914400">
              <a:defRPr/>
            </a:pPr>
            <a:r>
              <a:rPr lang="ar-JO" b="1" i="1" dirty="0">
                <a:solidFill>
                  <a:srgbClr val="FFFF00"/>
                </a:solidFill>
                <a:effectLst>
                  <a:glow rad="165100">
                    <a:srgbClr val="000000"/>
                  </a:glow>
                </a:effectLst>
                <a:latin typeface="Arial" charset="0"/>
                <a:ea typeface="ＭＳ Ｐゴシック" charset="0"/>
                <a:cs typeface="ＭＳ Ｐゴシック" charset="0"/>
              </a:rPr>
              <a:t>تمتع</a:t>
            </a:r>
            <a:r>
              <a:rPr lang="ar-JO" b="1" i="1" dirty="0">
                <a:solidFill>
                  <a:srgbClr val="FFFFFF"/>
                </a:solidFill>
                <a:effectLst>
                  <a:glow rad="165100">
                    <a:srgbClr val="000000"/>
                  </a:glow>
                </a:effectLst>
                <a:latin typeface="Arial" charset="0"/>
                <a:ea typeface="ＭＳ Ｐゴシック" charset="0"/>
                <a:cs typeface="ＭＳ Ｐゴシック" charset="0"/>
              </a:rPr>
              <a:t> بالحياة و</a:t>
            </a:r>
            <a:r>
              <a:rPr lang="ar-JO" b="1" i="1" dirty="0">
                <a:solidFill>
                  <a:srgbClr val="FFFF00"/>
                </a:solidFill>
                <a:effectLst>
                  <a:glow rad="165100">
                    <a:srgbClr val="000000"/>
                  </a:glow>
                </a:effectLst>
                <a:latin typeface="Arial" charset="0"/>
                <a:ea typeface="ＭＳ Ｐゴシック" charset="0"/>
                <a:cs typeface="ＭＳ Ｐゴシック" charset="0"/>
              </a:rPr>
              <a:t> اتق </a:t>
            </a:r>
            <a:r>
              <a:rPr lang="ar-JO" b="1" i="1" dirty="0">
                <a:solidFill>
                  <a:srgbClr val="FFFFFF"/>
                </a:solidFill>
                <a:effectLst>
                  <a:glow rad="165100">
                    <a:srgbClr val="000000"/>
                  </a:glow>
                </a:effectLst>
                <a:latin typeface="Arial" charset="0"/>
                <a:ea typeface="ＭＳ Ｐゴシック" charset="0"/>
                <a:cs typeface="ＭＳ Ｐゴシック" charset="0"/>
              </a:rPr>
              <a:t>الله (3: 12-15)</a:t>
            </a:r>
            <a:endParaRPr lang="en-US" b="1" i="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520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99485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ماذا يجب أن تفعل حين تكون الحياة </a:t>
            </a:r>
            <a:br>
              <a:rPr lang="ar-JO"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غير عادلة </a:t>
            </a: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2711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444500" indent="-444500" algn="r">
              <a:defRPr/>
            </a:pPr>
            <a:r>
              <a:rPr lang="ar-JO" sz="5400" b="1" dirty="0">
                <a:effectLst>
                  <a:glow rad="127000">
                    <a:schemeClr val="tx1"/>
                  </a:glow>
                </a:effectLst>
                <a:latin typeface="Arial" charset="0"/>
                <a:ea typeface="ＭＳ Ｐゴシック" charset="0"/>
                <a:cs typeface="ＭＳ Ｐゴシック" charset="0"/>
              </a:rPr>
              <a:t>1. اعلم </a:t>
            </a:r>
            <a:r>
              <a:rPr lang="ar-JO" sz="5400" b="1" dirty="0">
                <a:solidFill>
                  <a:srgbClr val="FFFF00"/>
                </a:solidFill>
                <a:effectLst>
                  <a:glow rad="127000">
                    <a:schemeClr val="tx1"/>
                  </a:glow>
                </a:effectLst>
                <a:latin typeface="Arial" charset="0"/>
                <a:ea typeface="ＭＳ Ｐゴシック" charset="0"/>
                <a:cs typeface="ＭＳ Ｐゴシック" charset="0"/>
              </a:rPr>
              <a:t>أنك</a:t>
            </a:r>
            <a:r>
              <a:rPr lang="ar-JO" sz="5400" b="1" dirty="0">
                <a:effectLst>
                  <a:glow rad="127000">
                    <a:schemeClr val="tx1"/>
                  </a:glow>
                </a:effectLst>
                <a:latin typeface="Arial" charset="0"/>
                <a:ea typeface="ＭＳ Ｐゴシック" charset="0"/>
                <a:cs typeface="ＭＳ Ｐゴシック" charset="0"/>
              </a:rPr>
              <a:t> ستحاسب أمام الله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(3: 16-17)</a:t>
            </a:r>
            <a:endParaRPr lang="en-US" sz="5400" b="1" dirty="0">
              <a:effectLst>
                <a:glow rad="127000">
                  <a:schemeClr val="tx1"/>
                </a:glow>
              </a:effectLst>
              <a:latin typeface="Arial" charset="0"/>
              <a:ea typeface="ＭＳ Ｐゴシック" charset="0"/>
              <a:cs typeface="ＭＳ Ｐゴシック" charset="0"/>
            </a:endParaRP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defTabSz="914400" eaLnBrk="0" fontAlgn="base" hangingPunct="0">
              <a:spcBef>
                <a:spcPct val="0"/>
              </a:spcBef>
              <a:spcAft>
                <a:spcPct val="0"/>
              </a:spcAft>
            </a:pPr>
            <a:r>
              <a:rPr lang="ar-JO" sz="4000" b="1" dirty="0">
                <a:solidFill>
                  <a:srgbClr val="000000"/>
                </a:solidFill>
                <a:latin typeface="Arial"/>
                <a:ea typeface="ＭＳ Ｐゴシック" charset="0"/>
                <a:cs typeface="Arial"/>
              </a:rPr>
              <a:t>الظلم</a:t>
            </a:r>
            <a:endParaRPr lang="en-US" sz="4000" b="1" dirty="0">
              <a:solidFill>
                <a:srgbClr val="000000"/>
              </a:solidFill>
              <a:latin typeface="Arial"/>
              <a:ea typeface="ＭＳ Ｐゴシック" charset="0"/>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defTabSz="914400" eaLnBrk="0" fontAlgn="base" hangingPunct="0">
              <a:spcBef>
                <a:spcPct val="0"/>
              </a:spcBef>
              <a:spcAft>
                <a:spcPct val="0"/>
              </a:spcAft>
            </a:pPr>
            <a:r>
              <a:rPr lang="ar-JO" sz="4000" b="1" dirty="0">
                <a:solidFill>
                  <a:srgbClr val="000000"/>
                </a:solidFill>
                <a:latin typeface="Arial"/>
                <a:ea typeface="ＭＳ Ｐゴシック" charset="0"/>
                <a:cs typeface="Arial"/>
              </a:rPr>
              <a:t>أنت</a:t>
            </a:r>
            <a:endParaRPr lang="en-US" sz="40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2450923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041" y="0"/>
            <a:ext cx="8972548" cy="6857999"/>
          </a:xfrm>
          <a:prstGeom prst="rect">
            <a:avLst/>
          </a:prstGeom>
        </p:spPr>
      </p:pic>
      <p:sp>
        <p:nvSpPr>
          <p:cNvPr id="900098" name="Rectangle 2"/>
          <p:cNvSpPr>
            <a:spLocks noGrp="1" noChangeArrowheads="1"/>
          </p:cNvSpPr>
          <p:nvPr>
            <p:ph type="ctrTitle"/>
          </p:nvPr>
        </p:nvSpPr>
        <p:spPr>
          <a:xfrm>
            <a:off x="4887518" y="349663"/>
            <a:ext cx="4256482" cy="400666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لقد أعجبوا بالحكماء</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806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59820"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723900" indent="-723900" algn="r">
              <a:defRPr/>
            </a:pPr>
            <a:r>
              <a:rPr lang="ar-JO" sz="5400" b="1" dirty="0">
                <a:effectLst>
                  <a:glow rad="127000">
                    <a:schemeClr val="tx1"/>
                  </a:glow>
                </a:effectLst>
                <a:latin typeface="Arial" charset="0"/>
                <a:ea typeface="ＭＳ Ｐゴシック" charset="0"/>
                <a:cs typeface="ＭＳ Ｐゴシック" charset="0"/>
              </a:rPr>
              <a:t>2. </a:t>
            </a:r>
            <a:r>
              <a:rPr lang="ar-JO" sz="5400" b="1" dirty="0">
                <a:solidFill>
                  <a:srgbClr val="FFFF00"/>
                </a:solidFill>
                <a:effectLst>
                  <a:glow rad="127000">
                    <a:schemeClr val="tx1"/>
                  </a:glow>
                </a:effectLst>
                <a:latin typeface="Arial" charset="0"/>
                <a:ea typeface="ＭＳ Ｐゴシック" charset="0"/>
                <a:cs typeface="ＭＳ Ｐゴシック" charset="0"/>
              </a:rPr>
              <a:t>تمتع</a:t>
            </a:r>
            <a:r>
              <a:rPr lang="ar-JO" sz="5400" b="1" dirty="0">
                <a:effectLst>
                  <a:glow rad="127000">
                    <a:schemeClr val="tx1"/>
                  </a:glow>
                </a:effectLst>
                <a:latin typeface="Arial" charset="0"/>
                <a:ea typeface="ＭＳ Ｐゴシック" charset="0"/>
                <a:cs typeface="ＭＳ Ｐゴシック" charset="0"/>
              </a:rPr>
              <a:t> بالحياة الآن (3: 18-22)</a:t>
            </a:r>
            <a:r>
              <a:rPr lang="en-US" sz="5400" b="1" dirty="0">
                <a:effectLst>
                  <a:glow rad="127000">
                    <a:schemeClr val="tx1"/>
                  </a:glow>
                </a:effectLst>
                <a:latin typeface="Arial" charset="0"/>
                <a:ea typeface="ＭＳ Ｐゴシック" charset="0"/>
                <a:cs typeface="ＭＳ Ｐゴシック" charset="0"/>
              </a:rPr>
              <a:t>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defTabSz="914400" eaLnBrk="0" fontAlgn="base" hangingPunct="0">
              <a:spcBef>
                <a:spcPct val="0"/>
              </a:spcBef>
              <a:spcAft>
                <a:spcPct val="0"/>
              </a:spcAft>
            </a:pPr>
            <a:r>
              <a:rPr lang="ar-JO" sz="4000" b="1" dirty="0">
                <a:solidFill>
                  <a:srgbClr val="000000"/>
                </a:solidFill>
                <a:latin typeface="Arial"/>
                <a:ea typeface="ＭＳ Ｐゴシック" charset="0"/>
                <a:cs typeface="Arial"/>
              </a:rPr>
              <a:t>الموت</a:t>
            </a:r>
            <a:endParaRPr lang="en-US" sz="4000" b="1" dirty="0">
              <a:solidFill>
                <a:srgbClr val="000000"/>
              </a:solidFill>
              <a:latin typeface="Arial"/>
              <a:ea typeface="ＭＳ Ｐゴシック" charset="0"/>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defTabSz="914400" eaLnBrk="0" fontAlgn="base" hangingPunct="0">
              <a:spcBef>
                <a:spcPct val="0"/>
              </a:spcBef>
              <a:spcAft>
                <a:spcPct val="0"/>
              </a:spcAft>
            </a:pPr>
            <a:r>
              <a:rPr lang="ar-JO" sz="4000" b="1" dirty="0">
                <a:solidFill>
                  <a:srgbClr val="000000"/>
                </a:solidFill>
                <a:latin typeface="Arial"/>
                <a:ea typeface="ＭＳ Ｐゴシック" charset="0"/>
                <a:cs typeface="Arial"/>
              </a:rPr>
              <a:t>تمتع</a:t>
            </a:r>
            <a:endParaRPr lang="en-US" sz="40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4890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34642"/>
            <a:ext cx="9144000" cy="1389464"/>
          </a:xfrm>
          <a:effectLst>
            <a:outerShdw blurRad="63500" dist="35921" dir="2700000" algn="ctr" rotWithShape="0">
              <a:schemeClr val="tx2">
                <a:alpha val="74998"/>
              </a:schemeClr>
            </a:outerShdw>
          </a:effectLst>
        </p:spPr>
        <p:txBody>
          <a:bodyPr/>
          <a:lstStyle/>
          <a:p>
            <a:pPr>
              <a:defRPr/>
            </a:pPr>
            <a:r>
              <a:rPr lang="ar-JO" sz="6000" b="1" dirty="0">
                <a:solidFill>
                  <a:srgbClr val="FFFF00"/>
                </a:solidFill>
                <a:effectLst>
                  <a:glow rad="127000">
                    <a:schemeClr val="tx1"/>
                  </a:glow>
                </a:effectLst>
                <a:latin typeface="Arial" charset="0"/>
                <a:ea typeface="ＭＳ Ｐゴシック" charset="0"/>
                <a:cs typeface="ＭＳ Ｐゴシック" charset="0"/>
              </a:rPr>
              <a:t>سلّم</a:t>
            </a:r>
            <a:r>
              <a:rPr lang="ar-JO" sz="6000" b="1" dirty="0">
                <a:effectLst>
                  <a:glow rad="127000">
                    <a:schemeClr val="tx1"/>
                  </a:glow>
                </a:effectLst>
                <a:latin typeface="Arial" charset="0"/>
                <a:ea typeface="ＭＳ Ｐゴシック" charset="0"/>
                <a:cs typeface="ＭＳ Ｐゴシック" charset="0"/>
              </a:rPr>
              <a:t> لله و </a:t>
            </a:r>
            <a:r>
              <a:rPr lang="ar-JO" sz="6000" b="1" dirty="0">
                <a:solidFill>
                  <a:srgbClr val="FFFF00"/>
                </a:solidFill>
                <a:effectLst>
                  <a:glow rad="127000">
                    <a:schemeClr val="tx1"/>
                  </a:glow>
                </a:effectLst>
                <a:latin typeface="Arial" charset="0"/>
                <a:ea typeface="ＭＳ Ｐゴシック" charset="0"/>
                <a:cs typeface="ＭＳ Ｐゴシック" charset="0"/>
              </a:rPr>
              <a:t>تمتع</a:t>
            </a:r>
            <a:r>
              <a:rPr lang="ar-JO" sz="6000" b="1" dirty="0">
                <a:effectLst>
                  <a:glow rad="127000">
                    <a:schemeClr val="tx1"/>
                  </a:glow>
                </a:effectLst>
                <a:latin typeface="Arial" charset="0"/>
                <a:ea typeface="ＭＳ Ｐゴシック" charset="0"/>
                <a:cs typeface="ＭＳ Ｐゴシック" charset="0"/>
              </a:rPr>
              <a:t> بالحياة</a:t>
            </a:r>
            <a:endParaRPr lang="en-US" sz="6000" b="1" dirty="0">
              <a:effectLst>
                <a:glow rad="127000">
                  <a:schemeClr val="tx1"/>
                </a:glow>
              </a:effectLst>
              <a:latin typeface="Arial" charset="0"/>
              <a:ea typeface="ＭＳ Ｐゴシック" charset="0"/>
              <a:cs typeface="ＭＳ Ｐゴシック" charset="0"/>
            </a:endParaRPr>
          </a:p>
        </p:txBody>
      </p:sp>
      <p:pic>
        <p:nvPicPr>
          <p:cNvPr id="1617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0" y="-6350"/>
            <a:ext cx="4553409" cy="145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chemeClr val="tx1"/>
                </a:solidFill>
                <a:latin typeface="Arial" charset="0"/>
                <a:ea typeface="ＭＳ Ｐゴシック" charset="0"/>
                <a:cs typeface="ＭＳ Ｐゴシック" charset="0"/>
              </a:rPr>
              <a:t>الفكرة الرئيسية في</a:t>
            </a:r>
          </a:p>
          <a:p>
            <a:pPr defTabSz="914400">
              <a:defRPr/>
            </a:pPr>
            <a:r>
              <a:rPr lang="ar-JO" sz="4800" b="1" dirty="0">
                <a:solidFill>
                  <a:schemeClr val="tx1"/>
                </a:solidFill>
                <a:latin typeface="Arial" charset="0"/>
                <a:ea typeface="ＭＳ Ｐゴシック" charset="0"/>
                <a:cs typeface="ＭＳ Ｐゴシック" charset="0"/>
              </a:rPr>
              <a:t> 3: 16-22</a:t>
            </a:r>
            <a:endParaRPr lang="en-US" sz="48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23766"/>
            <a:ext cx="4163460" cy="24418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4800" b="1">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ماذا يجب أن تفعل حين تكون الحياة غير عادلة ؟</a:t>
            </a:r>
            <a:endParaRPr lang="en-US" dirty="0"/>
          </a:p>
        </p:txBody>
      </p:sp>
    </p:spTree>
    <p:extLst>
      <p:ext uri="{BB962C8B-B14F-4D97-AF65-F5344CB8AC3E}">
        <p14:creationId xmlns:p14="http://schemas.microsoft.com/office/powerpoint/2010/main" val="34682457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200519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1"/>
            <a:ext cx="9167813" cy="6116241"/>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fontAlgn="base" hangingPunct="0">
              <a:spcBef>
                <a:spcPct val="0"/>
              </a:spcBef>
              <a:spcAft>
                <a:spcPct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fontAlgn="base" hangingPunct="0">
              <a:spcBef>
                <a:spcPct val="0"/>
              </a:spcBef>
              <a:spcAft>
                <a:spcPct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3627193" y="3355454"/>
            <a:ext cx="5792916" cy="1319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i="1" dirty="0">
                <a:solidFill>
                  <a:srgbClr val="000000"/>
                </a:solidFill>
                <a:latin typeface="Arial" charset="0"/>
                <a:ea typeface="ＭＳ Ｐゴシック" charset="0"/>
                <a:cs typeface="ＭＳ Ｐゴシック" charset="0"/>
              </a:rPr>
              <a:t>الجامعة 4</a:t>
            </a:r>
            <a:endParaRPr lang="en-US" b="1" i="1" dirty="0">
              <a:solidFill>
                <a:srgbClr val="000000"/>
              </a:solidFill>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48754" y="337876"/>
            <a:ext cx="5252781" cy="3583429"/>
          </a:xfrm>
          <a:effectLst/>
        </p:spPr>
        <p:txBody>
          <a:bodyPr/>
          <a:lstStyle/>
          <a:p>
            <a:pPr>
              <a:defRPr/>
            </a:pPr>
            <a:r>
              <a:rPr lang="ar-JO" sz="7200" b="1" dirty="0">
                <a:solidFill>
                  <a:srgbClr val="000000"/>
                </a:solidFill>
                <a:effectLst/>
                <a:latin typeface="Arial" charset="0"/>
                <a:ea typeface="ＭＳ Ｐゴシック" charset="0"/>
                <a:cs typeface="ＭＳ Ｐゴシック" charset="0"/>
              </a:rPr>
              <a:t>مشاكل مدمني العمل</a:t>
            </a:r>
            <a:endParaRPr lang="en-US" sz="72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12505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921185" cy="6921185"/>
          </a:xfrm>
          <a:prstGeom prst="rect">
            <a:avLst/>
          </a:prstGeom>
        </p:spPr>
      </p:pic>
      <p:sp>
        <p:nvSpPr>
          <p:cNvPr id="900098" name="Rectangle 2"/>
          <p:cNvSpPr>
            <a:spLocks noGrp="1" noChangeArrowheads="1"/>
          </p:cNvSpPr>
          <p:nvPr>
            <p:ph type="ctrTitle"/>
          </p:nvPr>
        </p:nvSpPr>
        <p:spPr>
          <a:xfrm>
            <a:off x="1602932" y="2831690"/>
            <a:ext cx="7541068" cy="390883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لما يجب </a:t>
            </a:r>
            <a:r>
              <a:rPr lang="ar-JO" sz="5400" b="1" dirty="0">
                <a:solidFill>
                  <a:srgbClr val="FFFF00"/>
                </a:solidFill>
                <a:effectLst>
                  <a:glow rad="127000">
                    <a:schemeClr val="tx1"/>
                  </a:glow>
                </a:effectLst>
                <a:latin typeface="Arial" charset="0"/>
                <a:ea typeface="ＭＳ Ｐゴシック" charset="0"/>
                <a:cs typeface="ＭＳ Ｐゴシック" charset="0"/>
              </a:rPr>
              <a:t>تجنب</a:t>
            </a:r>
            <a:r>
              <a:rPr lang="ar-JO" sz="5400" b="1" dirty="0">
                <a:effectLst>
                  <a:glow rad="127000">
                    <a:schemeClr val="tx1"/>
                  </a:glow>
                </a:effectLst>
                <a:latin typeface="Arial" charset="0"/>
                <a:ea typeface="ＭＳ Ｐゴシック" charset="0"/>
                <a:cs typeface="ＭＳ Ｐゴシック" charset="0"/>
              </a:rPr>
              <a:t>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أن تكون من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مدمني العمل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53814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لا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معزين</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0"/>
            <a:ext cx="4559171" cy="3466069"/>
            <a:chOff x="4584829" y="0"/>
            <a:chExt cx="4559171" cy="346606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لا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راحة</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لا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مستفيدين</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لا</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أصدقاء</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لا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أتباع</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charset="0"/>
                <a:ea typeface="ＭＳ Ｐゴシック" charset="0"/>
                <a:cs typeface="ＭＳ Ｐゴシック" charset="0"/>
              </a:rPr>
              <a:t>مشاكل مدمني العمل</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49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 في الجامعة 4</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اعمل </a:t>
            </a:r>
            <a:r>
              <a:rPr lang="ar-JO" sz="5400" b="1" dirty="0">
                <a:effectLst>
                  <a:glow rad="127000">
                    <a:srgbClr val="000000"/>
                  </a:glow>
                </a:effectLst>
                <a:latin typeface="Arial" charset="0"/>
                <a:ea typeface="ＭＳ Ｐゴシック" charset="0"/>
                <a:cs typeface="ＭＳ Ｐゴシック" charset="0"/>
              </a:rPr>
              <a:t>حتى لا تصبح مدمناً على العمل</a:t>
            </a:r>
            <a:endParaRPr lang="en-US" sz="5400" b="1" dirty="0">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095500" y="2032000"/>
            <a:ext cx="4953000" cy="2794000"/>
          </a:xfrm>
          <a:prstGeom prst="rect">
            <a:avLst/>
          </a:prstGeom>
        </p:spPr>
      </p:pic>
    </p:spTree>
    <p:extLst>
      <p:ext uri="{BB962C8B-B14F-4D97-AF65-F5344CB8AC3E}">
        <p14:creationId xmlns:p14="http://schemas.microsoft.com/office/powerpoint/2010/main" val="2370534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5443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58" y="-52740"/>
            <a:ext cx="9339140" cy="6145566"/>
          </a:xfrm>
          <a:prstGeom prst="rect">
            <a:avLst/>
          </a:prstGeom>
        </p:spPr>
      </p:pic>
      <p:sp>
        <p:nvSpPr>
          <p:cNvPr id="8" name="Rectangle 2"/>
          <p:cNvSpPr txBox="1">
            <a:spLocks noChangeArrowheads="1"/>
          </p:cNvSpPr>
          <p:nvPr/>
        </p:nvSpPr>
        <p:spPr bwMode="auto">
          <a:xfrm>
            <a:off x="-26844" y="481707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i="1" dirty="0">
                <a:solidFill>
                  <a:srgbClr val="FFFFFF"/>
                </a:solidFill>
                <a:effectLst>
                  <a:glow rad="127000">
                    <a:srgbClr val="000000"/>
                  </a:glow>
                </a:effectLst>
                <a:latin typeface="Arial" charset="0"/>
                <a:ea typeface="ＭＳ Ｐゴシック" charset="0"/>
                <a:cs typeface="ＭＳ Ｐゴシック" charset="0"/>
              </a:rPr>
              <a:t>الجامعة 5: 1-7</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كيف تكرم</a:t>
            </a:r>
            <a:br>
              <a:rPr lang="ar-JO" sz="8000" b="1" dirty="0">
                <a:effectLst>
                  <a:glow rad="127000">
                    <a:schemeClr val="tx1"/>
                  </a:glow>
                </a:effectLst>
                <a:latin typeface="Arial" charset="0"/>
                <a:ea typeface="ＭＳ Ｐゴシック" charset="0"/>
                <a:cs typeface="ＭＳ Ｐゴシック" charset="0"/>
              </a:rPr>
            </a:br>
            <a:r>
              <a:rPr lang="ar-JO" sz="8000" dirty="0">
                <a:effectLst>
                  <a:glow rad="127000">
                    <a:schemeClr val="tx1"/>
                  </a:glow>
                </a:effectLst>
                <a:latin typeface="Arial" charset="0"/>
                <a:ea typeface="ＭＳ Ｐゴシック" charset="0"/>
                <a:cs typeface="ＭＳ Ｐゴシック" charset="0"/>
              </a:rPr>
              <a:t>الله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05435443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تصارع</a:t>
            </a:r>
            <a:br>
              <a:rPr lang="ar-JO" sz="5400" b="1"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في عبادة الله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546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نعمل الأمرين معاً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التمتع بالحياة</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خوف الله</a:t>
            </a:r>
            <a:endParaRPr lang="en-US" sz="5400" spc="-100" dirty="0">
              <a:solidFill>
                <a:srgbClr val="000090"/>
              </a:solidFill>
              <a:latin typeface="Helvetica Neue Black Condensed"/>
              <a:ea typeface="ＭＳ Ｐゴシック" charset="0"/>
              <a:cs typeface="Helvetica Neue Black Condensed"/>
            </a:endParaRP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rot="20198540">
            <a:off x="2235784" y="1902530"/>
            <a:ext cx="5221088" cy="1581908"/>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4 طرق لتكون متعمداً</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7058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32"/>
            <a:ext cx="9144000" cy="6085230"/>
          </a:xfrm>
          <a:prstGeom prst="rect">
            <a:avLst/>
          </a:prstGeom>
        </p:spPr>
      </p:pic>
      <p:sp>
        <p:nvSpPr>
          <p:cNvPr id="900098" name="Rectangle 2"/>
          <p:cNvSpPr>
            <a:spLocks noGrp="1" noChangeArrowheads="1"/>
          </p:cNvSpPr>
          <p:nvPr>
            <p:ph type="ctrTitle"/>
          </p:nvPr>
        </p:nvSpPr>
        <p:spPr>
          <a:xfrm>
            <a:off x="0" y="5896914"/>
            <a:ext cx="9144000" cy="95701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يمكننا أن </a:t>
            </a:r>
            <a:r>
              <a:rPr lang="ar-JO" sz="5400" b="1" dirty="0">
                <a:solidFill>
                  <a:srgbClr val="FFFF00"/>
                </a:solidFill>
                <a:effectLst>
                  <a:glow rad="127000">
                    <a:schemeClr val="tx1"/>
                  </a:glow>
                </a:effectLst>
                <a:latin typeface="Arial" charset="0"/>
                <a:ea typeface="ＭＳ Ｐゴシック" charset="0"/>
                <a:cs typeface="ＭＳ Ｐゴシック" charset="0"/>
              </a:rPr>
              <a:t>نكرم</a:t>
            </a:r>
            <a:r>
              <a:rPr lang="ar-JO" sz="5400" b="1" dirty="0">
                <a:effectLst>
                  <a:glow rad="127000">
                    <a:schemeClr val="tx1"/>
                  </a:glow>
                </a:effectLst>
                <a:latin typeface="Arial" charset="0"/>
                <a:ea typeface="ＭＳ Ｐゴシック" charset="0"/>
                <a:cs typeface="ＭＳ Ｐゴシック" charset="0"/>
              </a:rPr>
              <a:t> الله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89210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latin typeface="Arial" charset="0"/>
                <a:ea typeface="ＭＳ Ｐゴシック" charset="0"/>
                <a:cs typeface="ＭＳ Ｐゴシック" charset="0"/>
              </a:rPr>
              <a:t>1. أكرم الله في </a:t>
            </a:r>
            <a:r>
              <a:rPr lang="ar-JO" sz="5400" dirty="0">
                <a:solidFill>
                  <a:srgbClr val="FFFF00"/>
                </a:solidFill>
                <a:effectLst>
                  <a:glow rad="127000">
                    <a:schemeClr val="tx1"/>
                  </a:glow>
                </a:effectLst>
                <a:latin typeface="Arial" charset="0"/>
                <a:ea typeface="ＭＳ Ｐゴシック" charset="0"/>
                <a:cs typeface="ＭＳ Ｐゴシック" charset="0"/>
              </a:rPr>
              <a:t>عبادتك</a:t>
            </a:r>
            <a:r>
              <a:rPr lang="ar-JO" sz="5400" dirty="0">
                <a:effectLst>
                  <a:glow rad="127000">
                    <a:schemeClr val="tx1"/>
                  </a:glow>
                </a:effectLst>
                <a:latin typeface="Arial" charset="0"/>
                <a:ea typeface="ＭＳ Ｐゴシック" charset="0"/>
                <a:cs typeface="ＭＳ Ｐゴシック" charset="0"/>
              </a:rPr>
              <a:t> (5: 1-3)</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9961234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9097"/>
            <a:ext cx="9144000" cy="6864824"/>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latin typeface="Arial" charset="0"/>
                <a:ea typeface="ＭＳ Ｐゴシック" charset="0"/>
                <a:cs typeface="ＭＳ Ｐゴシック" charset="0"/>
              </a:rPr>
              <a:t>2. أكرم الله في </a:t>
            </a:r>
            <a:r>
              <a:rPr lang="ar-JO" sz="5400" dirty="0">
                <a:solidFill>
                  <a:srgbClr val="FFFF00"/>
                </a:solidFill>
                <a:effectLst>
                  <a:glow rad="127000">
                    <a:schemeClr val="tx1"/>
                  </a:glow>
                </a:effectLst>
                <a:latin typeface="Arial" charset="0"/>
                <a:ea typeface="ＭＳ Ｐゴシック" charset="0"/>
                <a:cs typeface="ＭＳ Ｐゴシック" charset="0"/>
              </a:rPr>
              <a:t>نذورك</a:t>
            </a:r>
            <a:r>
              <a:rPr lang="ar-JO" sz="5400" dirty="0">
                <a:effectLst>
                  <a:glow rad="127000">
                    <a:schemeClr val="tx1"/>
                  </a:glow>
                </a:effectLst>
                <a:latin typeface="Arial" charset="0"/>
                <a:ea typeface="ＭＳ Ｐゴシック" charset="0"/>
                <a:cs typeface="ＭＳ Ｐゴシック" charset="0"/>
              </a:rPr>
              <a:t> (5: 4-7)</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6613197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5: 1-7</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785360"/>
          </a:xfrm>
          <a:prstGeom prst="rect">
            <a:avLst/>
          </a:prstGeom>
        </p:spPr>
      </p:pic>
      <p:sp>
        <p:nvSpPr>
          <p:cNvPr id="4" name="Rectangle 2"/>
          <p:cNvSpPr txBox="1">
            <a:spLocks noChangeArrowheads="1"/>
          </p:cNvSpPr>
          <p:nvPr/>
        </p:nvSpPr>
        <p:spPr bwMode="auto">
          <a:xfrm>
            <a:off x="0" y="674511"/>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600" b="1" dirty="0">
                <a:solidFill>
                  <a:srgbClr val="FFFFFF"/>
                </a:solidFill>
                <a:effectLst>
                  <a:glow rad="127000">
                    <a:srgbClr val="000000"/>
                  </a:glow>
                </a:effectLst>
                <a:latin typeface="Arial" charset="0"/>
                <a:ea typeface="ＭＳ Ｐゴシック" charset="0"/>
                <a:cs typeface="ＭＳ Ｐゴシック" charset="0"/>
              </a:rPr>
              <a:t>أكرم الله في</a:t>
            </a:r>
          </a:p>
          <a:p>
            <a:pPr defTabSz="914400">
              <a:defRPr/>
            </a:pPr>
            <a:r>
              <a:rPr lang="ar-JO" sz="6600" b="1" dirty="0">
                <a:solidFill>
                  <a:srgbClr val="FFFF00"/>
                </a:solidFill>
                <a:effectLst>
                  <a:glow rad="127000">
                    <a:srgbClr val="000000"/>
                  </a:glow>
                </a:effectLst>
                <a:latin typeface="Arial" charset="0"/>
                <a:ea typeface="ＭＳ Ｐゴシック" charset="0"/>
                <a:cs typeface="ＭＳ Ｐゴシック" charset="0"/>
              </a:rPr>
              <a:t>عبادتك</a:t>
            </a:r>
            <a:r>
              <a:rPr lang="ar-JO" sz="6600" b="1" dirty="0">
                <a:solidFill>
                  <a:srgbClr val="FFFFFF"/>
                </a:solidFill>
                <a:effectLst>
                  <a:glow rad="127000">
                    <a:srgbClr val="000000"/>
                  </a:glow>
                </a:effectLst>
                <a:latin typeface="Arial" charset="0"/>
                <a:ea typeface="ＭＳ Ｐゴシック" charset="0"/>
                <a:cs typeface="ＭＳ Ｐゴシック" charset="0"/>
              </a:rPr>
              <a:t> و </a:t>
            </a:r>
            <a:r>
              <a:rPr lang="ar-JO" sz="6600" b="1" dirty="0">
                <a:solidFill>
                  <a:srgbClr val="FFFF00"/>
                </a:solidFill>
                <a:effectLst>
                  <a:glow rad="127000">
                    <a:srgbClr val="000000"/>
                  </a:glow>
                </a:effectLst>
                <a:latin typeface="Arial" charset="0"/>
                <a:ea typeface="ＭＳ Ｐゴシック" charset="0"/>
                <a:cs typeface="ＭＳ Ｐゴシック" charset="0"/>
              </a:rPr>
              <a:t>نذورك</a:t>
            </a:r>
            <a:endParaRPr lang="en-US" sz="6600" b="1"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72525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الجامعة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86358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يمكننا عمل الأمرين معاً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التمتع بالحياة</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spc="-100" dirty="0">
                <a:solidFill>
                  <a:srgbClr val="000090"/>
                </a:solidFill>
                <a:latin typeface="Helvetica Neue Black Condensed"/>
                <a:ea typeface="ＭＳ Ｐゴシック" charset="0"/>
                <a:cs typeface="Helvetica Neue Black Condensed"/>
              </a:rPr>
              <a:t>مخافة الله</a:t>
            </a:r>
            <a:endParaRPr lang="en-US" sz="5400" spc="-100" dirty="0">
              <a:solidFill>
                <a:srgbClr val="000090"/>
              </a:solidFill>
              <a:latin typeface="Helvetica Neue Black Condensed"/>
              <a:ea typeface="ＭＳ Ｐゴシック" charset="0"/>
              <a:cs typeface="Helvetica Neue Black Condensed"/>
            </a:endParaRP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038383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ar-JO" sz="4800" b="1" dirty="0">
                <a:latin typeface="Arial" charset="0"/>
              </a:rPr>
              <a:t>1. عش كما لو أن </a:t>
            </a:r>
            <a:r>
              <a:rPr lang="ar-JO" sz="4800" b="1" dirty="0">
                <a:solidFill>
                  <a:srgbClr val="FFFF00"/>
                </a:solidFill>
                <a:latin typeface="Arial" charset="0"/>
              </a:rPr>
              <a:t>الحياة</a:t>
            </a:r>
            <a:r>
              <a:rPr lang="ar-JO" sz="4800" b="1" dirty="0">
                <a:latin typeface="Arial" charset="0"/>
              </a:rPr>
              <a:t> زائلة (1: 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4250976716"/>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العمل</a:t>
            </a:r>
            <a:r>
              <a:rPr lang="ar-JO" sz="4800" b="1" dirty="0">
                <a:effectLst>
                  <a:glow rad="127000">
                    <a:schemeClr val="tx1"/>
                  </a:glow>
                </a:effectLst>
                <a:latin typeface="Arial" charset="0"/>
                <a:ea typeface="ＭＳ Ｐゴシック" charset="0"/>
                <a:cs typeface="ＭＳ Ｐゴシック" charset="0"/>
              </a:rPr>
              <a:t> زائل (1: 12-6: 9)</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239264387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3. عش كما لو أن </a:t>
            </a:r>
            <a:r>
              <a:rPr lang="ar-JO" sz="4800" b="1" dirty="0">
                <a:solidFill>
                  <a:srgbClr val="FFFF00"/>
                </a:solidFill>
                <a:effectLst>
                  <a:glow rad="127000">
                    <a:schemeClr val="tx1"/>
                  </a:glow>
                </a:effectLst>
                <a:latin typeface="Arial" charset="0"/>
                <a:ea typeface="ＭＳ Ｐゴシック" charset="0"/>
                <a:cs typeface="ＭＳ Ｐゴシック" charset="0"/>
              </a:rPr>
              <a:t>الحكمة</a:t>
            </a:r>
            <a:r>
              <a:rPr lang="ar-JO" sz="4800" b="1" dirty="0">
                <a:effectLst>
                  <a:glow rad="127000">
                    <a:schemeClr val="tx1"/>
                  </a:glow>
                </a:effectLst>
                <a:latin typeface="Arial" charset="0"/>
                <a:ea typeface="ＭＳ Ｐゴシック" charset="0"/>
                <a:cs typeface="ＭＳ Ｐゴシック" charset="0"/>
              </a:rPr>
              <a:t> زائلة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( 6: 10-11: 6)</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r="37527"/>
          <a:stretch/>
        </p:blipFill>
        <p:spPr>
          <a:xfrm>
            <a:off x="-1" y="1866900"/>
            <a:ext cx="9144001" cy="4991100"/>
          </a:xfrm>
          <a:prstGeom prst="rect">
            <a:avLst/>
          </a:prstGeom>
        </p:spPr>
      </p:pic>
    </p:spTree>
    <p:extLst>
      <p:ext uri="{BB962C8B-B14F-4D97-AF65-F5344CB8AC3E}">
        <p14:creationId xmlns:p14="http://schemas.microsoft.com/office/powerpoint/2010/main" val="127727176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ar-JO" sz="3200" b="1" dirty="0">
                <a:latin typeface="Arial" charset="0"/>
                <a:ea typeface="Osaka" charset="0"/>
                <a:cs typeface="Arial" charset="0"/>
              </a:rPr>
              <a:t>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11:7–12:14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1:1-11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الانسان </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انسانية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 "تحت الشمس") حوالي 935 قبل الميلاد</a:t>
                      </a:r>
                      <a:r>
                        <a:rPr kumimoji="0" lang="en-US" sz="24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Oval 5">
            <a:extLst>
              <a:ext uri="{FF2B5EF4-FFF2-40B4-BE49-F238E27FC236}">
                <a16:creationId xmlns:a16="http://schemas.microsoft.com/office/drawing/2014/main" id="{CEA6E8A9-5253-C7E3-A940-4D23A2184544}"/>
              </a:ext>
            </a:extLst>
          </p:cNvPr>
          <p:cNvSpPr/>
          <p:nvPr/>
        </p:nvSpPr>
        <p:spPr bwMode="auto">
          <a:xfrm>
            <a:off x="2116223" y="1196975"/>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9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P spid="6"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3938</TotalTime>
  <Words>8731</Words>
  <Application>Microsoft Macintosh PowerPoint</Application>
  <PresentationFormat>On-screen Show (4:3)</PresentationFormat>
  <Paragraphs>1091</Paragraphs>
  <Slides>189</Slides>
  <Notes>177</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189</vt:i4>
      </vt:variant>
    </vt:vector>
  </HeadingPairs>
  <TitlesOfParts>
    <vt:vector size="208" baseType="lpstr">
      <vt:lpstr>qr</vt:lpstr>
      <vt:lpstr>Arial</vt:lpstr>
      <vt:lpstr>Arial Black</vt:lpstr>
      <vt:lpstr>Bwhebb</vt:lpstr>
      <vt:lpstr>Calibri</vt:lpstr>
      <vt:lpstr>Capitals</vt:lpstr>
      <vt:lpstr>Chalkduster</vt:lpstr>
      <vt:lpstr>Comic Sans MS</vt:lpstr>
      <vt:lpstr>Helvetica Neue Black Condensed</vt:lpstr>
      <vt:lpstr>Impact</vt:lpstr>
      <vt:lpstr>Times New Roman</vt:lpstr>
      <vt:lpstr>Wingdings</vt:lpstr>
      <vt:lpstr>49_Blank Presentation</vt:lpstr>
      <vt:lpstr>Digital Dots</vt:lpstr>
      <vt:lpstr>Blank Presentation</vt:lpstr>
      <vt:lpstr>3_Digital Dots</vt:lpstr>
      <vt:lpstr>2_Digital Dots</vt:lpstr>
      <vt:lpstr>4_Default Design</vt:lpstr>
      <vt:lpstr>46_Blank Presentation</vt:lpstr>
      <vt:lpstr>كن متعمداً</vt:lpstr>
      <vt:lpstr> يعتقد الكثيرون أنه كونك مسيحياً فهذا أكثر حياة مملة على الإطلاق</vt:lpstr>
      <vt:lpstr>هل يمكن أن يفرح المسيحيون ؟</vt:lpstr>
      <vt:lpstr>هل تعتقد أن هذا متناقض ؟</vt:lpstr>
      <vt:lpstr>الجامعة طموح الملك</vt:lpstr>
      <vt:lpstr>التاريخ : سليمان في أسفاره</vt:lpstr>
      <vt:lpstr>من الذي يعجبك ؟</vt:lpstr>
      <vt:lpstr>لقد أعجبوا بالحكماء</vt:lpstr>
      <vt:lpstr>كيف نعمل الأمرين معاً ؟</vt:lpstr>
      <vt:lpstr>1. عش كما لو أن الحياة زائلة (1: 1-11)</vt:lpstr>
      <vt:lpstr>الجامعة</vt:lpstr>
      <vt:lpstr>الجامعة 1 </vt:lpstr>
      <vt:lpstr>الدخول في دوائر (1: 1-11)</vt:lpstr>
      <vt:lpstr>لماذا السرعة ؟</vt:lpstr>
      <vt:lpstr>غالباً ما تجري الفئران في دوائر</vt:lpstr>
      <vt:lpstr>Rats climb the ladder</vt:lpstr>
      <vt:lpstr>Still a rat</vt:lpstr>
      <vt:lpstr>نعم و لكنك لو تعرف من هو رئيسي</vt:lpstr>
      <vt:lpstr>كل مسعى بشري قصير العمر (1: 2)</vt:lpstr>
      <vt:lpstr>1: 2</vt:lpstr>
      <vt:lpstr>معنى هيبيل</vt:lpstr>
      <vt:lpstr>طريقتين للنظر إلى الحياة</vt:lpstr>
      <vt:lpstr>عدم جدوى الإنجازات و الحكمة البشرية</vt:lpstr>
      <vt:lpstr>معنى هيبيل الحرفي ”نفس، ريح، بخار"  (أم 21: 6، أش 57: 13)</vt:lpstr>
      <vt:lpstr>ترجمة حرفية جداً</vt:lpstr>
      <vt:lpstr>زائلة أو عابرة (6: 12 مع 3: 19، 7: 15، 9: 9، 11: 10)</vt:lpstr>
      <vt:lpstr>زائل عابر مختصر مؤقت لحظي انتقالي قصير العمر</vt:lpstr>
      <vt:lpstr>دوائر كثيرة عابرة في الحياة (1: 3-11)</vt:lpstr>
      <vt:lpstr>موضوع (1: 1-6: 9)  شغلنا يأتي بنا إلى الفراغ (1: 3)</vt:lpstr>
      <vt:lpstr>الدليل: التكرارات العديدة في الحياة لا تجلب أي تغيير حقيقي (1: 4-11).  </vt:lpstr>
      <vt:lpstr>دورة الحياة البشرية</vt:lpstr>
      <vt:lpstr>الدورات المستمرة واضحة في الطبيعة (1: 5-7)</vt:lpstr>
      <vt:lpstr>الشمس تشرق و الشمس تغرب (1: 5)</vt:lpstr>
      <vt:lpstr>تهب الرياح في دوائر (1: 6)</vt:lpstr>
      <vt:lpstr>دورة المياه</vt:lpstr>
      <vt:lpstr>فليس تحت الشمس جديد (1: 9ب)</vt:lpstr>
      <vt:lpstr>دوائر الحياة قصير العمر و الزائلة يجب أن تحثنا على طلب الله</vt:lpstr>
      <vt:lpstr>لا تنشغل بالسباق</vt:lpstr>
      <vt:lpstr>Rats often run in circles</vt:lpstr>
      <vt:lpstr>لا تنجح في الشيء الخطأ</vt:lpstr>
      <vt:lpstr>كيف نعمل الأمرين معاً ؟</vt:lpstr>
      <vt:lpstr>1. عش كما لو أن الحياة زائلة (1: 1-11)</vt:lpstr>
      <vt:lpstr>2. عش كما لو أن العمل زائل (1: 12-6: 9)</vt:lpstr>
      <vt:lpstr>الجامعة</vt:lpstr>
      <vt:lpstr>المساعي  غير المجدية</vt:lpstr>
      <vt:lpstr>هوارد  هيجوز  (1905-1976)</vt:lpstr>
      <vt:lpstr>H-4 Hercules 2</vt:lpstr>
      <vt:lpstr>نساء، نساء، نساء</vt:lpstr>
      <vt:lpstr>فندق الصحراء، لاس فيغاس</vt:lpstr>
      <vt:lpstr>Howard Hughes (1905-1976)</vt:lpstr>
      <vt:lpstr>Howard Hughes</vt:lpstr>
      <vt:lpstr>ما هي المساعي غير المجدية التي يجب تجنبها ؟</vt:lpstr>
      <vt:lpstr>سليمان</vt:lpstr>
      <vt:lpstr>عصر إسرائيل الذهبي</vt:lpstr>
      <vt:lpstr>الزوال</vt:lpstr>
      <vt:lpstr>Cover</vt:lpstr>
      <vt:lpstr>1. الحكمة لا ترضي (1: 16-18 ؛ 2: 12-16)</vt:lpstr>
      <vt:lpstr>2. اللذة لا تشبع (2: 1-3)</vt:lpstr>
      <vt:lpstr>3. المشاريع لا ترضي (2: 4-6)</vt:lpstr>
      <vt:lpstr>4. الممتلكات لا تكفي (2: 7-8)</vt:lpstr>
      <vt:lpstr>5. القوة لا تكفي (2: 9)</vt:lpstr>
      <vt:lpstr>و مهما اشتهته عيناي لم أمسكه عنهما لم أمنع قلبي من كل فرح لأن قلبي فرح بكل تعبي و هذا كان نصيبي من كل تعبي 11 ثم التفت أنا إلى كل أعمالي التي عملتها يداي و إلى التعب الذي تعبته في عمله فإذا الكل باطل و قبض الريح و لا منفعة تحت الشمس</vt:lpstr>
      <vt:lpstr>مساعينا لا تجدي أبداً</vt:lpstr>
      <vt:lpstr>Cover</vt:lpstr>
      <vt:lpstr>ما الذي تحتاجه حقاً لتكون مكتفياً ؟</vt:lpstr>
      <vt:lpstr>بما أن العمل زائل ثق بتوقيت الله، تمتع بالحياة و تمتع بالله (2: 17-6: 9) </vt:lpstr>
      <vt:lpstr>الجامعة 3 </vt:lpstr>
      <vt:lpstr>توقيت الله دقيق  (3: 1-8) </vt:lpstr>
      <vt:lpstr> الرسالة : لكل نشاط وقته المحدد (3: 1)</vt:lpstr>
      <vt:lpstr>الجامعة 3: 1أ</vt:lpstr>
      <vt:lpstr>و لكل أمر تحت السماوات وقت (3: 1ب)</vt:lpstr>
      <vt:lpstr>طرق الله دقيقة (3: 9-11) </vt:lpstr>
      <vt:lpstr> فأي منفعة لمن يتعب  مما يتعب به (3: 9)</vt:lpstr>
      <vt:lpstr>قد رأيت الشغل الذي أعطاه الله بني البشر ليشتغلوا به (3: 10) فاندايك</vt:lpstr>
      <vt:lpstr> صنع الكل  حسناً  في وقته (3: 11أ)</vt:lpstr>
      <vt:lpstr>الفكرة الرئيسية في الجامعة 3</vt:lpstr>
      <vt:lpstr>الأفكار الرئيسية</vt:lpstr>
      <vt:lpstr>ماذا يجب أن تفعل حين تكون الحياة  غير عادلة ؟</vt:lpstr>
      <vt:lpstr>1. اعلم أنك ستحاسب أمام الله  (3: 16-17)</vt:lpstr>
      <vt:lpstr>2. تمتع بالحياة الآن (3: 18-22) </vt:lpstr>
      <vt:lpstr>سلّم لله و تمتع بالحياة</vt:lpstr>
      <vt:lpstr>الجامعة 4 </vt:lpstr>
      <vt:lpstr>مشاكل مدمني العمل</vt:lpstr>
      <vt:lpstr>لما يجب تجنب  أن تكون من  مدمني العمل ؟</vt:lpstr>
      <vt:lpstr>مشاكل مدمني العمل</vt:lpstr>
      <vt:lpstr>الفكرة الرئيسية في الجامعة 4</vt:lpstr>
      <vt:lpstr>الجامعة 5 </vt:lpstr>
      <vt:lpstr>كيف تكرم الله ؟</vt:lpstr>
      <vt:lpstr>هل تصارع في عبادة الله ؟</vt:lpstr>
      <vt:lpstr>كيف يمكننا أن نكرم الله ؟</vt:lpstr>
      <vt:lpstr>1. أكرم الله في عبادتك (5: 1-3) </vt:lpstr>
      <vt:lpstr>2. أكرم الله في نذورك (5: 4-7) </vt:lpstr>
      <vt:lpstr>الفكرة الرئيسية في 5: 1-7</vt:lpstr>
      <vt:lpstr>الجامعة 6 </vt:lpstr>
      <vt:lpstr>كيف يمكننا عمل الأمرين معاً ؟</vt:lpstr>
      <vt:lpstr>1. عش كما لو أن الحياة زائلة (1: 1-11)</vt:lpstr>
      <vt:lpstr>2. عش كما لو أن العمل زائل (1: 12-6: 9)</vt:lpstr>
      <vt:lpstr>3. عش كما لو أن الحكمة زائلة  ( 6: 10-11: 6)</vt:lpstr>
      <vt:lpstr>الجامعة</vt:lpstr>
      <vt:lpstr>الجامعة 7 </vt:lpstr>
      <vt:lpstr>الإنسان جاهل لذلك يجب أن يعتمد على خطة الله الثابتة والحكيمة (٧: ١-٩: ١٠).</vt:lpstr>
      <vt:lpstr>علامات الحكمة الحقيقية</vt:lpstr>
      <vt:lpstr>الحكمة عملية</vt:lpstr>
      <vt:lpstr>ما هي صفات الحكمة ؟</vt:lpstr>
      <vt:lpstr>1. الحكمة متوازنة :  تتجنب النقيضين ما بين الإعتماد على البر الذاتي و العيش في الخطية (7: 15-18) </vt:lpstr>
      <vt:lpstr>2. الحكمة قوية : تتجنب الضعف بسبب العمى عن أخطائك الشخصية  (7: 19-22)</vt:lpstr>
      <vt:lpstr>3. الحكمة متبصرة : تتجنب التفكير أنك تمتلك كل الإجابات لكنها تقدم البصيرة  (7: 23-29) </vt:lpstr>
      <vt:lpstr>الفكرة الرئيسية</vt:lpstr>
      <vt:lpstr>أسئلة</vt:lpstr>
      <vt:lpstr>الجامعة 8 </vt:lpstr>
      <vt:lpstr>الخضوع و الفرح</vt:lpstr>
      <vt:lpstr>كيف يجب أن نتجاوب مع السلطة لكل من الله و الناس ؟</vt:lpstr>
      <vt:lpstr>1. طع السلطات بسبب الفوائد العديدة (8: 1-9)</vt:lpstr>
      <vt:lpstr>2. نحن نعاقب الأشخاص الخطأ – لهذا فإنها تحيرنا (8: 10-14)</vt:lpstr>
      <vt:lpstr>من نعاقب ؟</vt:lpstr>
      <vt:lpstr>3. تمتع بالحياة و اخضع لله حتى لو لم يخبرنا عن أسبابه (8: 15-17)</vt:lpstr>
      <vt:lpstr>فمدحت الفرح لأنه ليس للإنسان خير تحت الشمس إلا أن يأكل و يشرب و يفرح</vt:lpstr>
      <vt:lpstr>اخضع بتواضع للناس و الله  و سوف تنال الفرح </vt:lpstr>
      <vt:lpstr>أين تحتاج أن</vt:lpstr>
      <vt:lpstr>الجامعة 9 </vt:lpstr>
      <vt:lpstr>المستقبل</vt:lpstr>
      <vt:lpstr>كيف يتعامل معظم الناس  مع مستقبلنا غير المؤكد ؟</vt:lpstr>
      <vt:lpstr>كيف نتجاوب مع  المستقبل غير المؤكد ؟</vt:lpstr>
      <vt:lpstr>1. مستقبلك غير المؤكد يتضمن الموت المؤكد (9: 1-6) </vt:lpstr>
      <vt:lpstr>75 عامًا من الوفيات في الولايات المتحدة ،  1935-2010</vt:lpstr>
      <vt:lpstr>نسبة الوفيات 1992-1996</vt:lpstr>
      <vt:lpstr>2. بما أنك ستموت تمتع بالحياة و اعمل بجد الآن (9: 7-10)</vt:lpstr>
      <vt:lpstr>اذهب كل خبزك بفرح و اشرب خمرك بقلب طيب لأن الله منذ زمان قد رضي عملك (9: 7)</vt:lpstr>
      <vt:lpstr>الفكرة الرئيسية في الجامعة 9: 1-10</vt:lpstr>
      <vt:lpstr>الجامعة 10 </vt:lpstr>
      <vt:lpstr>لماذا لا تقود الحكمة  إلى النجاح دائماً ؟</vt:lpstr>
      <vt:lpstr>1. الحياة ليست عادلة (9: 11-10: 7)</vt:lpstr>
      <vt:lpstr>2. الحياة ليست مؤكدة (10: 8-11)</vt:lpstr>
      <vt:lpstr>لا تثق بالحكمة ثق بالله</vt:lpstr>
      <vt:lpstr>الحمقى</vt:lpstr>
      <vt:lpstr>الحمقى</vt:lpstr>
      <vt:lpstr>الحمقى</vt:lpstr>
      <vt:lpstr>كيف نتعامل مع الشخص الأحمق ؟</vt:lpstr>
      <vt:lpstr> 1. الوصف : أقوال  و أعمال  الأحمق  مدمرة  (10: 12-19)</vt:lpstr>
      <vt:lpstr>2. تحذير: لا تنتقد بشكل خاص السلطات الحمقاء لأنها قد تكتشف ذلك (10:20).</vt:lpstr>
      <vt:lpstr>لا تنتقد قائدك الأحمق الفكرة الرئيسية في 10: 12-20 </vt:lpstr>
      <vt:lpstr>هل انتقدت رئيسا ؟  الانتقاد يتطلب القليل من الحجم.</vt:lpstr>
      <vt:lpstr>الجامعة 11 </vt:lpstr>
      <vt:lpstr> كيف يؤثر  عليك المستقبل غير المؤكد ؟</vt:lpstr>
      <vt:lpstr> كيف يجب أن يؤثر عليك  مستقبلك غير المؤكد ؟</vt:lpstr>
      <vt:lpstr> 1. أعط بسخاء و استثمر بحكمة (11: 1-3) </vt:lpstr>
      <vt:lpstr>ارم خبزك  على وجه المياه  فإنك تجده  بعد أيام كثيرة (11: 1) فاندايك</vt:lpstr>
      <vt:lpstr>أعط نصيباً لسبعة و لثمانية أيضاً لأنك لست تعلم أي شر يكون على الأرض (11: 2)</vt:lpstr>
      <vt:lpstr> 2. اعمل بجد بسبب المستقبل غير المؤكد (11: 4-6) </vt:lpstr>
      <vt:lpstr>أعط بسخاء، استثمر بحكمة و اعمل بجد  بما أنك لا تعرف مستقبلك</vt:lpstr>
      <vt:lpstr>كيف يمكننا عمل الأمرين معاً ؟</vt:lpstr>
      <vt:lpstr>1. عش كما لو أن الحياة زائلة (1: 1-11)</vt:lpstr>
      <vt:lpstr>2. عش كما لو أن العمل زائل (1: 12-6: 9)</vt:lpstr>
      <vt:lpstr>3. عش كما لو أن الحكمة زائلة  (6: 10-11: 6)</vt:lpstr>
      <vt:lpstr>4. عش كما لو أن الشباب زائل  (11: 7-12: 14)</vt:lpstr>
      <vt:lpstr>الجامعة</vt:lpstr>
      <vt:lpstr>كيف تفرح بشبابك ؟</vt:lpstr>
      <vt:lpstr>هل أنت شاب ؟</vt:lpstr>
      <vt:lpstr>ما هي مراحل الحياة ؟</vt:lpstr>
      <vt:lpstr>ثلاث مراحل للنساء</vt:lpstr>
      <vt:lpstr>ثلاث مراحل للرجال</vt:lpstr>
      <vt:lpstr>ثلاث مراحل في الحياة</vt:lpstr>
      <vt:lpstr>ثلاث مراحل في الحياة</vt:lpstr>
      <vt:lpstr>1. تمتع بالحياة الآن قبل مجيء الدينونة و الموت (11: 7-10)</vt:lpstr>
      <vt:lpstr>2. أكرم الله كخالق قبل الشيخوخة و الموت (12: 1-7)</vt:lpstr>
      <vt:lpstr>الجامعة 12 </vt:lpstr>
      <vt:lpstr>فاذكر خالقك في أيام شبابك قبل أن تداهمك سنوات الشيخوخة الصعبة لأنك حينئذ ستقول أين سعادتي (12: 1)</vt:lpstr>
      <vt:lpstr>1. الموضوع : الحياة زائلة (12: 8)</vt:lpstr>
      <vt:lpstr>2. السلطة : عش بحسب كلمات الله  (12: 9-12)</vt:lpstr>
      <vt:lpstr>كلمات الله مهمة</vt:lpstr>
      <vt:lpstr>حكمة الكتاب المقدس</vt:lpstr>
      <vt:lpstr>لعمل كتب كثيرة لا نهاية (جا 12: 12ب)</vt:lpstr>
      <vt:lpstr>و الدرس الكثير تعب للجسد (12: 12ت)</vt:lpstr>
      <vt:lpstr>3. الخلاصة : احترم و أطع الله لأن هذا ينطبق على الجميع (12: 13-14)</vt:lpstr>
      <vt:lpstr>فلنسمع ختام الأمر كله اتق الله و احفظ وصاياه (12: 13أ-ب)</vt:lpstr>
      <vt:lpstr>فلنسمع ختام الأمر كله اتق الله و احفظ وصاياه لأن هذا هو الإنسان كله (12: 13)</vt:lpstr>
      <vt:lpstr>نفس القول بطريقة مختلفة</vt:lpstr>
      <vt:lpstr>كيف يمكننا فعل الأمرين معاً ؟</vt:lpstr>
      <vt:lpstr>الفكرة الرئيسية</vt:lpstr>
      <vt:lpstr>1. عش كما لو أن الحياة زائلة (1: 1-11)</vt:lpstr>
      <vt:lpstr>2. عش كما لو أن العمل زائل (1: 12-6: 9)</vt:lpstr>
      <vt:lpstr>3. عش كما لو أن الحكمة زائلة  (6: 10-11: 6)</vt:lpstr>
      <vt:lpstr>4. عش كما لو أن الشباب زائل  (11: 7-12: 14)</vt:lpstr>
      <vt:lpstr>فلنسمع ختام الأمر كله اتق الله و احفظ وصاياه (12: 13أ-ب)</vt:lpstr>
      <vt:lpstr>مساعيك ؟</vt:lpstr>
      <vt:lpstr>Bible Reading Plans</vt:lpstr>
      <vt:lpstr>Bible Reading Plans</vt:lpstr>
      <vt:lpstr>Black</vt:lpstr>
      <vt:lpstr>وعظ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195</cp:revision>
  <dcterms:created xsi:type="dcterms:W3CDTF">2014-08-02T06:39:19Z</dcterms:created>
  <dcterms:modified xsi:type="dcterms:W3CDTF">2022-05-06T10:40:25Z</dcterms:modified>
</cp:coreProperties>
</file>