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5.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48" r:id="rId3"/>
    <p:sldMasterId id="2147483772" r:id="rId4"/>
    <p:sldMasterId id="2147483852" r:id="rId5"/>
    <p:sldMasterId id="2147483876" r:id="rId6"/>
    <p:sldMasterId id="2147483900" r:id="rId7"/>
    <p:sldMasterId id="2147483912" r:id="rId8"/>
    <p:sldMasterId id="2147483915" r:id="rId9"/>
    <p:sldMasterId id="2147483927" r:id="rId10"/>
    <p:sldMasterId id="2147483939" r:id="rId11"/>
    <p:sldMasterId id="2147483951" r:id="rId12"/>
    <p:sldMasterId id="2147483963" r:id="rId13"/>
    <p:sldMasterId id="2147483975" r:id="rId14"/>
    <p:sldMasterId id="2147483989" r:id="rId15"/>
    <p:sldMasterId id="2147483991" r:id="rId16"/>
    <p:sldMasterId id="2147484003" r:id="rId17"/>
    <p:sldMasterId id="2147484015" r:id="rId18"/>
    <p:sldMasterId id="2147484027" r:id="rId19"/>
    <p:sldMasterId id="2147484039" r:id="rId20"/>
    <p:sldMasterId id="2147484051" r:id="rId21"/>
  </p:sldMasterIdLst>
  <p:notesMasterIdLst>
    <p:notesMasterId r:id="rId128"/>
  </p:notesMasterIdLst>
  <p:sldIdLst>
    <p:sldId id="458" r:id="rId22"/>
    <p:sldId id="751" r:id="rId23"/>
    <p:sldId id="752" r:id="rId24"/>
    <p:sldId id="753" r:id="rId25"/>
    <p:sldId id="754" r:id="rId26"/>
    <p:sldId id="755" r:id="rId27"/>
    <p:sldId id="756" r:id="rId28"/>
    <p:sldId id="757" r:id="rId29"/>
    <p:sldId id="758" r:id="rId30"/>
    <p:sldId id="759" r:id="rId31"/>
    <p:sldId id="760" r:id="rId32"/>
    <p:sldId id="761" r:id="rId33"/>
    <p:sldId id="762" r:id="rId34"/>
    <p:sldId id="763" r:id="rId35"/>
    <p:sldId id="764" r:id="rId36"/>
    <p:sldId id="765" r:id="rId37"/>
    <p:sldId id="766" r:id="rId38"/>
    <p:sldId id="767" r:id="rId39"/>
    <p:sldId id="768" r:id="rId40"/>
    <p:sldId id="769" r:id="rId41"/>
    <p:sldId id="770" r:id="rId42"/>
    <p:sldId id="771" r:id="rId43"/>
    <p:sldId id="481" r:id="rId44"/>
    <p:sldId id="482" r:id="rId45"/>
    <p:sldId id="543" r:id="rId46"/>
    <p:sldId id="544" r:id="rId47"/>
    <p:sldId id="545" r:id="rId48"/>
    <p:sldId id="546" r:id="rId49"/>
    <p:sldId id="547" r:id="rId50"/>
    <p:sldId id="548" r:id="rId51"/>
    <p:sldId id="549" r:id="rId52"/>
    <p:sldId id="550" r:id="rId53"/>
    <p:sldId id="551" r:id="rId54"/>
    <p:sldId id="552" r:id="rId55"/>
    <p:sldId id="4024" r:id="rId56"/>
    <p:sldId id="492" r:id="rId57"/>
    <p:sldId id="491" r:id="rId58"/>
    <p:sldId id="1569" r:id="rId59"/>
    <p:sldId id="1572" r:id="rId60"/>
    <p:sldId id="1570" r:id="rId61"/>
    <p:sldId id="1571" r:id="rId62"/>
    <p:sldId id="4023" r:id="rId63"/>
    <p:sldId id="497" r:id="rId64"/>
    <p:sldId id="498" r:id="rId65"/>
    <p:sldId id="499" r:id="rId66"/>
    <p:sldId id="500" r:id="rId67"/>
    <p:sldId id="501" r:id="rId68"/>
    <p:sldId id="4018" r:id="rId69"/>
    <p:sldId id="503" r:id="rId70"/>
    <p:sldId id="504" r:id="rId71"/>
    <p:sldId id="505" r:id="rId72"/>
    <p:sldId id="506" r:id="rId73"/>
    <p:sldId id="507" r:id="rId74"/>
    <p:sldId id="508" r:id="rId75"/>
    <p:sldId id="509" r:id="rId76"/>
    <p:sldId id="510" r:id="rId77"/>
    <p:sldId id="511" r:id="rId78"/>
    <p:sldId id="512" r:id="rId79"/>
    <p:sldId id="513" r:id="rId80"/>
    <p:sldId id="514" r:id="rId81"/>
    <p:sldId id="350" r:id="rId82"/>
    <p:sldId id="355" r:id="rId83"/>
    <p:sldId id="386" r:id="rId84"/>
    <p:sldId id="387" r:id="rId85"/>
    <p:sldId id="515" r:id="rId86"/>
    <p:sldId id="516" r:id="rId87"/>
    <p:sldId id="517" r:id="rId88"/>
    <p:sldId id="518" r:id="rId89"/>
    <p:sldId id="519" r:id="rId90"/>
    <p:sldId id="520" r:id="rId91"/>
    <p:sldId id="521" r:id="rId92"/>
    <p:sldId id="522" r:id="rId93"/>
    <p:sldId id="4202" r:id="rId94"/>
    <p:sldId id="4204" r:id="rId95"/>
    <p:sldId id="526" r:id="rId96"/>
    <p:sldId id="525" r:id="rId97"/>
    <p:sldId id="4205" r:id="rId98"/>
    <p:sldId id="528" r:id="rId99"/>
    <p:sldId id="530" r:id="rId100"/>
    <p:sldId id="531" r:id="rId101"/>
    <p:sldId id="532" r:id="rId102"/>
    <p:sldId id="533" r:id="rId103"/>
    <p:sldId id="534" r:id="rId104"/>
    <p:sldId id="535" r:id="rId105"/>
    <p:sldId id="536" r:id="rId106"/>
    <p:sldId id="537" r:id="rId107"/>
    <p:sldId id="538" r:id="rId108"/>
    <p:sldId id="539" r:id="rId109"/>
    <p:sldId id="540" r:id="rId110"/>
    <p:sldId id="445" r:id="rId111"/>
    <p:sldId id="415" r:id="rId112"/>
    <p:sldId id="541" r:id="rId113"/>
    <p:sldId id="447" r:id="rId114"/>
    <p:sldId id="4017" r:id="rId115"/>
    <p:sldId id="4016" r:id="rId116"/>
    <p:sldId id="451" r:id="rId117"/>
    <p:sldId id="452" r:id="rId118"/>
    <p:sldId id="3874" r:id="rId119"/>
    <p:sldId id="555" r:id="rId120"/>
    <p:sldId id="542" r:id="rId121"/>
    <p:sldId id="556" r:id="rId122"/>
    <p:sldId id="4021" r:id="rId123"/>
    <p:sldId id="4022" r:id="rId124"/>
    <p:sldId id="455" r:id="rId125"/>
    <p:sldId id="456" r:id="rId126"/>
    <p:sldId id="457"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71" autoAdjust="0"/>
    <p:restoredTop sz="74825" autoAdjust="0"/>
  </p:normalViewPr>
  <p:slideViewPr>
    <p:cSldViewPr snapToGrid="0" snapToObjects="1">
      <p:cViewPr varScale="1">
        <p:scale>
          <a:sx n="92" d="100"/>
          <a:sy n="92" d="100"/>
        </p:scale>
        <p:origin x="176" y="584"/>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presProps" Target="presProps.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theme" Target="theme/theme1.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5/4/22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proverbs31.org/speakers/chrystal-evans-hurst"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procrastinating.</a:t>
            </a:r>
          </a:p>
          <a:p>
            <a:r>
              <a:rPr lang="en-US" dirty="0"/>
              <a:t>Don’t think about things or plan ahead—hmmm, do you think Nike follows their own slogan? Not on your life!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091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do with every minute of the day is your best investment.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7181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rPr>
              <a:t>Use varying strategies depending on whom you are relating to.</a:t>
            </a:r>
          </a:p>
          <a:p>
            <a:endParaRPr lang="en-US" dirty="0">
              <a:latin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latin typeface="Arial" charset="0"/>
              </a:rPr>
              <a:t>"</a:t>
            </a:r>
            <a:r>
              <a:rPr lang="en-US" dirty="0">
                <a:latin typeface="Arial" charset="0"/>
              </a:rPr>
              <a:t>The earliest use of </a:t>
            </a:r>
            <a:r>
              <a:rPr lang="en-US" b="1" dirty="0">
                <a:latin typeface="Arial" charset="0"/>
              </a:rPr>
              <a:t>DIFFERENT STROKES FOR DIFFERENT FOLKS</a:t>
            </a:r>
            <a:r>
              <a:rPr lang="en-US" dirty="0">
                <a:latin typeface="Arial" charset="0"/>
              </a:rPr>
              <a:t> that I could find was from 1966 (see quote below) by boxer and world heavyweight champion Muhammad Ali (Cassius Marcellus Clay, Jr.). Rhythm and soul singer Syl Johnson (father of </a:t>
            </a:r>
            <a:r>
              <a:rPr lang="en-US" dirty="0" err="1">
                <a:latin typeface="Arial" charset="0"/>
              </a:rPr>
              <a:t>Syleena</a:t>
            </a:r>
            <a:r>
              <a:rPr lang="en-US" dirty="0">
                <a:latin typeface="Arial" charset="0"/>
              </a:rPr>
              <a:t>) released the single titled </a:t>
            </a:r>
            <a:r>
              <a:rPr lang="fr-FR" dirty="0">
                <a:latin typeface="Arial" charset="0"/>
              </a:rPr>
              <a:t>'</a:t>
            </a:r>
            <a:r>
              <a:rPr lang="en-US" dirty="0">
                <a:latin typeface="Arial" charset="0"/>
              </a:rPr>
              <a:t>DIFFERENT STROKES</a:t>
            </a:r>
            <a:r>
              <a:rPr lang="fr-FR" dirty="0">
                <a:latin typeface="Arial" charset="0"/>
              </a:rPr>
              <a:t>'</a:t>
            </a:r>
            <a:r>
              <a:rPr lang="en-US" dirty="0">
                <a:latin typeface="Arial" charset="0"/>
              </a:rPr>
              <a:t> in 1967 with the line also appearing in the song. But its appearance in Sly and the Family Stone</a:t>
            </a:r>
            <a:r>
              <a:rPr lang="fr-FR" dirty="0">
                <a:latin typeface="Arial" charset="0"/>
              </a:rPr>
              <a:t>'</a:t>
            </a:r>
            <a:r>
              <a:rPr lang="en-US" dirty="0">
                <a:latin typeface="Arial" charset="0"/>
              </a:rPr>
              <a:t>s 1968 big hit single </a:t>
            </a:r>
            <a:r>
              <a:rPr lang="en-US" i="1" dirty="0">
                <a:latin typeface="Arial" charset="0"/>
              </a:rPr>
              <a:t>Everyday People</a:t>
            </a:r>
            <a:r>
              <a:rPr lang="en-US" dirty="0">
                <a:latin typeface="Arial" charset="0"/>
              </a:rPr>
              <a:t> is probably what put the phrase on the map. Additional exposure of the expression was burned into our collective psyches with the television comedy </a:t>
            </a:r>
            <a:r>
              <a:rPr lang="en-US" i="1" dirty="0">
                <a:latin typeface="Arial" charset="0"/>
              </a:rPr>
              <a:t>Diff</a:t>
            </a:r>
            <a:r>
              <a:rPr lang="fr-FR" i="1" dirty="0">
                <a:latin typeface="Arial" charset="0"/>
              </a:rPr>
              <a:t>'</a:t>
            </a:r>
            <a:r>
              <a:rPr lang="en-US" i="1" dirty="0">
                <a:latin typeface="Arial" charset="0"/>
              </a:rPr>
              <a:t>rent Strokes</a:t>
            </a:r>
            <a:r>
              <a:rPr lang="en-US" dirty="0">
                <a:latin typeface="Arial" charset="0"/>
              </a:rPr>
              <a:t> [1978-86] (an often used abbreviated form of the expression, but without the apostrophe) about a millionaire white widower who adopts two Black boys (one of which was that cute little guy Gary Coleman), and which was subsequently shown in the U.K where, so I</a:t>
            </a:r>
            <a:r>
              <a:rPr lang="fr-FR" dirty="0">
                <a:latin typeface="Arial" charset="0"/>
              </a:rPr>
              <a:t>'</a:t>
            </a:r>
            <a:r>
              <a:rPr lang="en-US" dirty="0">
                <a:latin typeface="Arial" charset="0"/>
              </a:rPr>
              <a:t>ve read, when the expression is used, the word </a:t>
            </a:r>
            <a:r>
              <a:rPr lang="en-US" i="1" dirty="0">
                <a:latin typeface="Arial" charset="0"/>
              </a:rPr>
              <a:t>folks</a:t>
            </a:r>
            <a:r>
              <a:rPr lang="en-US" dirty="0">
                <a:latin typeface="Arial" charset="0"/>
              </a:rPr>
              <a:t> may sometimes be replaced by </a:t>
            </a:r>
            <a:r>
              <a:rPr lang="en-US" i="1" dirty="0">
                <a:latin typeface="Arial" charset="0"/>
              </a:rPr>
              <a:t>blokes</a:t>
            </a:r>
            <a:r>
              <a:rPr lang="en-US" dirty="0">
                <a:latin typeface="Arial" charset="0"/>
              </a:rPr>
              <a:t>.</a:t>
            </a:r>
            <a:br>
              <a:rPr lang="en-US" dirty="0">
                <a:latin typeface="Arial" charset="0"/>
              </a:rPr>
            </a:br>
            <a:br>
              <a:rPr lang="en-US" dirty="0">
                <a:latin typeface="Arial" charset="0"/>
              </a:rPr>
            </a:br>
            <a:r>
              <a:rPr lang="en-US" dirty="0">
                <a:latin typeface="Arial" charset="0"/>
              </a:rPr>
              <a:t>&lt;1966 [quoting boxer Cassius Clay]</a:t>
            </a:r>
            <a:r>
              <a:rPr lang="ru-RU" dirty="0">
                <a:latin typeface="Arial" charset="0"/>
              </a:rPr>
              <a:t>"</a:t>
            </a:r>
            <a:r>
              <a:rPr lang="en-US" dirty="0">
                <a:latin typeface="Arial" charset="0"/>
              </a:rPr>
              <a:t> I got DIFFERENT STROKES FOR DIFFERENT FOLKS.</a:t>
            </a:r>
            <a:r>
              <a:rPr lang="ru-RU" dirty="0">
                <a:latin typeface="Arial" charset="0"/>
              </a:rPr>
              <a:t>"</a:t>
            </a:r>
            <a:r>
              <a:rPr lang="en-US" dirty="0">
                <a:latin typeface="Arial" charset="0"/>
              </a:rPr>
              <a:t>—</a:t>
            </a:r>
            <a:r>
              <a:rPr lang="en-US" i="1" dirty="0">
                <a:latin typeface="Arial" charset="0"/>
              </a:rPr>
              <a:t>Great Bend Daily Tribune</a:t>
            </a:r>
            <a:r>
              <a:rPr lang="en-US" dirty="0">
                <a:latin typeface="Arial" charset="0"/>
              </a:rPr>
              <a:t> (Kansas), 11 November, page 6&gt; </a:t>
            </a:r>
            <a:br>
              <a:rPr lang="en-US" dirty="0">
                <a:latin typeface="Arial" charset="0"/>
              </a:rPr>
            </a:br>
            <a:br>
              <a:rPr lang="en-US" dirty="0">
                <a:latin typeface="Arial" charset="0"/>
              </a:rPr>
            </a:br>
            <a:r>
              <a:rPr lang="en-US" dirty="0">
                <a:latin typeface="Arial" charset="0"/>
              </a:rPr>
              <a:t>&lt;1969 </a:t>
            </a:r>
            <a:r>
              <a:rPr lang="ru-RU" dirty="0">
                <a:latin typeface="Arial" charset="0"/>
              </a:rPr>
              <a:t>"</a:t>
            </a:r>
            <a:r>
              <a:rPr lang="en-US" dirty="0">
                <a:latin typeface="Arial" charset="0"/>
              </a:rPr>
              <a:t>The Adult has something to work on: what must I do to gain their STROKES, or their approval?</a:t>
            </a:r>
            <a:r>
              <a:rPr lang="ru-RU" dirty="0">
                <a:latin typeface="Arial" charset="0"/>
              </a:rPr>
              <a:t>"</a:t>
            </a:r>
            <a:r>
              <a:rPr lang="en-US" dirty="0">
                <a:latin typeface="Arial" charset="0"/>
              </a:rPr>
              <a:t>—</a:t>
            </a:r>
            <a:r>
              <a:rPr lang="en-US" i="1" dirty="0">
                <a:latin typeface="Arial" charset="0"/>
              </a:rPr>
              <a:t>I</a:t>
            </a:r>
            <a:r>
              <a:rPr lang="fr-FR" i="1" dirty="0">
                <a:latin typeface="Arial" charset="0"/>
              </a:rPr>
              <a:t>'</a:t>
            </a:r>
            <a:r>
              <a:rPr lang="en-US" i="1" dirty="0">
                <a:latin typeface="Arial" charset="0"/>
              </a:rPr>
              <a:t>m OK, You</a:t>
            </a:r>
            <a:r>
              <a:rPr lang="fr-FR" i="1" dirty="0">
                <a:latin typeface="Arial" charset="0"/>
              </a:rPr>
              <a:t>'</a:t>
            </a:r>
            <a:r>
              <a:rPr lang="en-US" i="1" dirty="0">
                <a:latin typeface="Arial" charset="0"/>
              </a:rPr>
              <a:t>re OK</a:t>
            </a:r>
            <a:r>
              <a:rPr lang="en-US" dirty="0">
                <a:latin typeface="Arial" charset="0"/>
              </a:rPr>
              <a:t> by T. A. Harris, iii. page 45&gt;</a:t>
            </a:r>
            <a:br>
              <a:rPr lang="en-US" dirty="0">
                <a:latin typeface="Arial" charset="0"/>
              </a:rPr>
            </a:br>
            <a:br>
              <a:rPr lang="en-US" dirty="0">
                <a:latin typeface="Arial" charset="0"/>
              </a:rPr>
            </a:br>
            <a:r>
              <a:rPr lang="en-US" dirty="0">
                <a:latin typeface="Arial" charset="0"/>
              </a:rPr>
              <a:t>&lt;1973 </a:t>
            </a:r>
            <a:r>
              <a:rPr lang="ru-RU" dirty="0">
                <a:latin typeface="Arial" charset="0"/>
              </a:rPr>
              <a:t>"</a:t>
            </a:r>
            <a:r>
              <a:rPr lang="en-US" dirty="0">
                <a:latin typeface="Arial" charset="0"/>
              </a:rPr>
              <a:t>The popular saying around the P[</a:t>
            </a:r>
            <a:r>
              <a:rPr lang="en-US" dirty="0" err="1">
                <a:latin typeface="Arial" charset="0"/>
              </a:rPr>
              <a:t>almer</a:t>
            </a:r>
            <a:r>
              <a:rPr lang="en-US" dirty="0">
                <a:latin typeface="Arial" charset="0"/>
              </a:rPr>
              <a:t>]D[rug]A[</a:t>
            </a:r>
            <a:r>
              <a:rPr lang="en-US" dirty="0" err="1">
                <a:latin typeface="Arial" charset="0"/>
              </a:rPr>
              <a:t>buse</a:t>
            </a:r>
            <a:r>
              <a:rPr lang="en-US" dirty="0">
                <a:latin typeface="Arial" charset="0"/>
              </a:rPr>
              <a:t>]P[</a:t>
            </a:r>
            <a:r>
              <a:rPr lang="en-US" dirty="0" err="1">
                <a:latin typeface="Arial" charset="0"/>
              </a:rPr>
              <a:t>rogram</a:t>
            </a:r>
            <a:r>
              <a:rPr lang="en-US" dirty="0">
                <a:latin typeface="Arial" charset="0"/>
              </a:rPr>
              <a:t>] is </a:t>
            </a:r>
            <a:r>
              <a:rPr lang="fr-FR" dirty="0">
                <a:latin typeface="Arial" charset="0"/>
              </a:rPr>
              <a:t>'</a:t>
            </a:r>
            <a:r>
              <a:rPr lang="en-US" dirty="0">
                <a:latin typeface="Arial" charset="0"/>
              </a:rPr>
              <a:t>DIFFERENT STROKES FOR DIFFERENT FOLKS,</a:t>
            </a:r>
            <a:r>
              <a:rPr lang="fr-FR" dirty="0">
                <a:latin typeface="Arial" charset="0"/>
              </a:rPr>
              <a:t>'</a:t>
            </a:r>
            <a:r>
              <a:rPr lang="en-US" dirty="0">
                <a:latin typeface="Arial" charset="0"/>
              </a:rPr>
              <a:t> and that</a:t>
            </a:r>
            <a:r>
              <a:rPr lang="fr-FR" dirty="0">
                <a:latin typeface="Arial" charset="0"/>
              </a:rPr>
              <a:t>'</a:t>
            </a:r>
            <a:r>
              <a:rPr lang="en-US" dirty="0">
                <a:latin typeface="Arial" charset="0"/>
              </a:rPr>
              <a:t>s the basis of the program.</a:t>
            </a:r>
            <a:r>
              <a:rPr lang="ru-RU" dirty="0">
                <a:latin typeface="Arial" charset="0"/>
              </a:rPr>
              <a:t>"</a:t>
            </a:r>
            <a:r>
              <a:rPr lang="en-US" dirty="0">
                <a:latin typeface="Arial" charset="0"/>
              </a:rPr>
              <a:t>—</a:t>
            </a:r>
            <a:r>
              <a:rPr lang="en-US" i="1" dirty="0">
                <a:latin typeface="Arial" charset="0"/>
              </a:rPr>
              <a:t>Houston Chronicle Magazine</a:t>
            </a:r>
            <a:r>
              <a:rPr lang="en-US" dirty="0">
                <a:latin typeface="Arial" charset="0"/>
              </a:rPr>
              <a:t>, 14 October, page 4/1&gt;</a:t>
            </a:r>
            <a:br>
              <a:rPr lang="en-US" dirty="0">
                <a:latin typeface="Arial" charset="0"/>
              </a:rPr>
            </a:br>
            <a:br>
              <a:rPr lang="en-US" dirty="0">
                <a:latin typeface="Arial" charset="0"/>
              </a:rPr>
            </a:br>
            <a:r>
              <a:rPr lang="en-US" dirty="0">
                <a:latin typeface="Arial" charset="0"/>
              </a:rPr>
              <a:t>&lt;1978 </a:t>
            </a:r>
            <a:r>
              <a:rPr lang="ru-RU" dirty="0">
                <a:latin typeface="Arial" charset="0"/>
              </a:rPr>
              <a:t>"</a:t>
            </a:r>
            <a:r>
              <a:rPr lang="en-US" dirty="0">
                <a:latin typeface="Arial" charset="0"/>
              </a:rPr>
              <a:t>He started off dishing out some nice STROKES. With an admiring smile he told me how smart I was, how honest, so absolutely reliable.</a:t>
            </a:r>
            <a:r>
              <a:rPr lang="ru-RU" dirty="0">
                <a:latin typeface="Arial" charset="0"/>
              </a:rPr>
              <a:t>"</a:t>
            </a:r>
            <a:r>
              <a:rPr lang="en-US" dirty="0">
                <a:latin typeface="Arial" charset="0"/>
              </a:rPr>
              <a:t>—</a:t>
            </a:r>
            <a:r>
              <a:rPr lang="en-US" i="1" dirty="0">
                <a:latin typeface="Arial" charset="0"/>
              </a:rPr>
              <a:t>Fools Die</a:t>
            </a:r>
            <a:r>
              <a:rPr lang="en-US" dirty="0">
                <a:latin typeface="Arial" charset="0"/>
              </a:rPr>
              <a:t> by Mario </a:t>
            </a:r>
            <a:r>
              <a:rPr lang="en-US" dirty="0" err="1">
                <a:latin typeface="Arial" charset="0"/>
              </a:rPr>
              <a:t>Puzzo</a:t>
            </a:r>
            <a:r>
              <a:rPr lang="en-US" dirty="0">
                <a:latin typeface="Arial" charset="0"/>
              </a:rPr>
              <a:t>, xi. page 122&gt; </a:t>
            </a:r>
            <a:br>
              <a:rPr lang="en-US" dirty="0">
                <a:latin typeface="Arial" charset="0"/>
              </a:rPr>
            </a:br>
            <a:br>
              <a:rPr lang="en-US" dirty="0">
                <a:latin typeface="Arial" charset="0"/>
              </a:rPr>
            </a:br>
            <a:r>
              <a:rPr lang="en-US" dirty="0">
                <a:latin typeface="Arial" charset="0"/>
              </a:rPr>
              <a:t>&lt;1981 </a:t>
            </a:r>
            <a:r>
              <a:rPr lang="ru-RU" dirty="0">
                <a:latin typeface="Arial" charset="0"/>
              </a:rPr>
              <a:t>"</a:t>
            </a:r>
            <a:r>
              <a:rPr lang="en-US" dirty="0">
                <a:latin typeface="Arial" charset="0"/>
              </a:rPr>
              <a:t>Let</a:t>
            </a:r>
            <a:r>
              <a:rPr lang="fr-FR" dirty="0">
                <a:latin typeface="Arial" charset="0"/>
              </a:rPr>
              <a:t>'</a:t>
            </a:r>
            <a:r>
              <a:rPr lang="en-US" dirty="0">
                <a:latin typeface="Arial" charset="0"/>
              </a:rPr>
              <a:t>s face it, everybody needs their STROKES and that would be very ego-satisfying.</a:t>
            </a:r>
            <a:r>
              <a:rPr lang="ru-RU" dirty="0">
                <a:latin typeface="Arial" charset="0"/>
              </a:rPr>
              <a:t>"</a:t>
            </a:r>
            <a:r>
              <a:rPr lang="en-US" dirty="0">
                <a:latin typeface="Arial" charset="0"/>
              </a:rPr>
              <a:t>—</a:t>
            </a:r>
            <a:r>
              <a:rPr lang="en-US" i="1" dirty="0">
                <a:latin typeface="Arial" charset="0"/>
              </a:rPr>
              <a:t>TV Picture Life</a:t>
            </a:r>
            <a:r>
              <a:rPr lang="en-US" dirty="0">
                <a:latin typeface="Arial" charset="0"/>
              </a:rPr>
              <a:t>, March, page 12/3&gt;</a:t>
            </a:r>
            <a:br>
              <a:rPr lang="en-US" dirty="0">
                <a:latin typeface="Arial" charset="0"/>
              </a:rPr>
            </a:br>
            <a:br>
              <a:rPr lang="en-US" dirty="0">
                <a:latin typeface="Arial" charset="0"/>
              </a:rPr>
            </a:br>
            <a:r>
              <a:rPr lang="en-US" dirty="0">
                <a:latin typeface="Arial" charset="0"/>
              </a:rPr>
              <a:t>&lt;1986 </a:t>
            </a:r>
            <a:r>
              <a:rPr lang="ru-RU" dirty="0">
                <a:latin typeface="Arial" charset="0"/>
              </a:rPr>
              <a:t>"</a:t>
            </a:r>
            <a:r>
              <a:rPr lang="en-US" dirty="0">
                <a:latin typeface="Arial" charset="0"/>
              </a:rPr>
              <a:t>The whole point, says John Poindexter, [[President]] Reagan</a:t>
            </a:r>
            <a:r>
              <a:rPr lang="fr-FR" dirty="0">
                <a:latin typeface="Arial" charset="0"/>
              </a:rPr>
              <a:t>'</a:t>
            </a:r>
            <a:r>
              <a:rPr lang="en-US" dirty="0">
                <a:latin typeface="Arial" charset="0"/>
              </a:rPr>
              <a:t>s national security adviser, is DIFFERENT STROKES FOR DIFFERENT FOLKS. </a:t>
            </a:r>
            <a:r>
              <a:rPr lang="fr-FR" dirty="0">
                <a:latin typeface="Arial" charset="0"/>
              </a:rPr>
              <a:t>'</a:t>
            </a:r>
            <a:r>
              <a:rPr lang="en-US" dirty="0">
                <a:latin typeface="Arial" charset="0"/>
              </a:rPr>
              <a:t>We need different policies toward Communist dictatorships . . . , . . . for non-democratic regimes that are slowly evolving toward democracy, and different policies for non-democratic regimes in which there is no viable democratic center . . .</a:t>
            </a:r>
            <a:r>
              <a:rPr lang="fr-FR" dirty="0">
                <a:latin typeface="Arial" charset="0"/>
              </a:rPr>
              <a:t>'</a:t>
            </a:r>
            <a:r>
              <a:rPr lang="ru-RU" dirty="0">
                <a:latin typeface="Arial" charset="0"/>
              </a:rPr>
              <a:t>"</a:t>
            </a:r>
            <a:r>
              <a:rPr lang="en-US" dirty="0">
                <a:latin typeface="Arial" charset="0"/>
              </a:rPr>
              <a:t>—in </a:t>
            </a:r>
            <a:r>
              <a:rPr lang="en-US" i="1" dirty="0">
                <a:latin typeface="Arial" charset="0"/>
              </a:rPr>
              <a:t>New York</a:t>
            </a:r>
            <a:r>
              <a:rPr lang="en-US" dirty="0">
                <a:latin typeface="Arial" charset="0"/>
              </a:rPr>
              <a:t> (magazine), </a:t>
            </a:r>
            <a:r>
              <a:rPr lang="ru-RU" dirty="0">
                <a:latin typeface="Arial" charset="0"/>
              </a:rPr>
              <a:t>"</a:t>
            </a:r>
            <a:r>
              <a:rPr lang="en-US" dirty="0">
                <a:latin typeface="Arial" charset="0"/>
              </a:rPr>
              <a:t>How Reagan Does It</a:t>
            </a:r>
            <a:r>
              <a:rPr lang="ru-RU" dirty="0">
                <a:latin typeface="Arial" charset="0"/>
              </a:rPr>
              <a:t>"</a:t>
            </a:r>
            <a:r>
              <a:rPr lang="en-US" dirty="0">
                <a:latin typeface="Arial" charset="0"/>
              </a:rPr>
              <a:t> by Michael Kramer&gt;</a:t>
            </a:r>
            <a:br>
              <a:rPr lang="en-US" dirty="0">
                <a:latin typeface="Arial" charset="0"/>
              </a:rPr>
            </a:br>
            <a:br>
              <a:rPr lang="en-US" dirty="0">
                <a:latin typeface="Arial" charset="0"/>
              </a:rPr>
            </a:br>
            <a:r>
              <a:rPr lang="en-US" dirty="0">
                <a:latin typeface="Arial" charset="0"/>
              </a:rPr>
              <a:t>&lt;1999 </a:t>
            </a:r>
            <a:r>
              <a:rPr lang="ru-RU" dirty="0">
                <a:latin typeface="Arial" charset="0"/>
              </a:rPr>
              <a:t>"</a:t>
            </a:r>
            <a:r>
              <a:rPr lang="en-US" dirty="0">
                <a:latin typeface="Arial" charset="0"/>
              </a:rPr>
              <a:t>There are a hundred times as many people addicted to alcohol, antidepressants and nicotine as there are to heroin or Charlie [cocaine]. DIFFERENT STROKES FOR DIFFERENT FOLKS, right?</a:t>
            </a:r>
            <a:r>
              <a:rPr lang="ru-RU" dirty="0">
                <a:latin typeface="Arial" charset="0"/>
              </a:rPr>
              <a:t>"</a:t>
            </a:r>
            <a:r>
              <a:rPr lang="en-US" dirty="0">
                <a:latin typeface="Arial" charset="0"/>
              </a:rPr>
              <a:t>—</a:t>
            </a:r>
            <a:r>
              <a:rPr lang="en-US" i="1" dirty="0">
                <a:latin typeface="Arial" charset="0"/>
              </a:rPr>
              <a:t>Spanish Highs</a:t>
            </a:r>
            <a:r>
              <a:rPr lang="en-US" dirty="0">
                <a:latin typeface="Arial" charset="0"/>
              </a:rPr>
              <a:t> by Wayne Anthony, page 65&gt;</a:t>
            </a:r>
            <a:br>
              <a:rPr lang="en-US" dirty="0">
                <a:latin typeface="Arial" charset="0"/>
              </a:rPr>
            </a:br>
            <a:br>
              <a:rPr lang="en-US" dirty="0">
                <a:latin typeface="Arial" charset="0"/>
              </a:rPr>
            </a:br>
            <a:r>
              <a:rPr lang="en-US" dirty="0">
                <a:latin typeface="Arial" charset="0"/>
              </a:rPr>
              <a:t>&lt;2003 </a:t>
            </a:r>
            <a:r>
              <a:rPr lang="ru-RU" dirty="0">
                <a:latin typeface="Arial" charset="0"/>
              </a:rPr>
              <a:t>"</a:t>
            </a:r>
            <a:r>
              <a:rPr lang="en-US" dirty="0">
                <a:latin typeface="Arial" charset="0"/>
              </a:rPr>
              <a:t>If one motto sums up the [[weight loss]] industry, it could be </a:t>
            </a:r>
            <a:r>
              <a:rPr lang="fr-FR" dirty="0">
                <a:latin typeface="Arial" charset="0"/>
              </a:rPr>
              <a:t>'</a:t>
            </a:r>
            <a:r>
              <a:rPr lang="en-US" dirty="0">
                <a:latin typeface="Arial" charset="0"/>
              </a:rPr>
              <a:t>DIFFERENT STROKES FOR DIFFERENT FOLKS.</a:t>
            </a:r>
            <a:r>
              <a:rPr lang="fr-FR" dirty="0">
                <a:latin typeface="Arial" charset="0"/>
              </a:rPr>
              <a:t>'</a:t>
            </a:r>
            <a:r>
              <a:rPr lang="en-US" dirty="0">
                <a:latin typeface="Arial" charset="0"/>
              </a:rPr>
              <a:t> At No. 1, with revenues this year expected to reach $1 billion, is 40-year-old Weight Watchers, with its program of weekly meetings and group support. Next comes Slim-Fast, the maker of bar and shake replacement meals. . . .</a:t>
            </a:r>
            <a:r>
              <a:rPr lang="ru-RU" dirty="0">
                <a:latin typeface="Arial" charset="0"/>
              </a:rPr>
              <a:t>"</a:t>
            </a:r>
            <a:r>
              <a:rPr lang="en-US" dirty="0">
                <a:latin typeface="Arial" charset="0"/>
              </a:rPr>
              <a:t>— </a:t>
            </a:r>
            <a:r>
              <a:rPr lang="en-US" i="1" dirty="0">
                <a:latin typeface="Arial" charset="0"/>
              </a:rPr>
              <a:t>U.S. News &amp; World Report</a:t>
            </a:r>
            <a:r>
              <a:rPr lang="en-US" dirty="0">
                <a:latin typeface="Arial" charset="0"/>
              </a:rPr>
              <a:t>, 16 July&gt;</a:t>
            </a:r>
            <a:br>
              <a:rPr lang="en-US" dirty="0">
                <a:latin typeface="Arial" charset="0"/>
              </a:rPr>
            </a:br>
            <a:br>
              <a:rPr lang="en-US" dirty="0">
                <a:latin typeface="Arial" charset="0"/>
              </a:rPr>
            </a:br>
            <a:r>
              <a:rPr lang="en-US" dirty="0">
                <a:latin typeface="Arial" charset="0"/>
              </a:rPr>
              <a:t>&lt;2008 </a:t>
            </a:r>
            <a:r>
              <a:rPr lang="ru-RU" dirty="0">
                <a:latin typeface="Arial" charset="0"/>
              </a:rPr>
              <a:t>"</a:t>
            </a:r>
            <a:r>
              <a:rPr lang="en-US" dirty="0">
                <a:latin typeface="Arial" charset="0"/>
              </a:rPr>
              <a:t>Suddenly [[Professor Wolfgang]] </a:t>
            </a:r>
            <a:r>
              <a:rPr lang="en-US" dirty="0" err="1">
                <a:latin typeface="Arial" charset="0"/>
              </a:rPr>
              <a:t>Mieder</a:t>
            </a:r>
            <a:r>
              <a:rPr lang="en-US" dirty="0">
                <a:latin typeface="Arial" charset="0"/>
              </a:rPr>
              <a:t> [[renowned expert on proverbs at the University of Vermont]] reminds me that he </a:t>
            </a:r>
            <a:r>
              <a:rPr lang="en-US" dirty="0" err="1">
                <a:latin typeface="Arial" charset="0"/>
              </a:rPr>
              <a:t>hasn</a:t>
            </a:r>
            <a:r>
              <a:rPr lang="fr-FR" dirty="0">
                <a:latin typeface="Arial" charset="0"/>
              </a:rPr>
              <a:t>'</a:t>
            </a:r>
            <a:r>
              <a:rPr lang="en-US" dirty="0">
                <a:latin typeface="Arial" charset="0"/>
              </a:rPr>
              <a:t>t yet told me his favorite proverb. Can he really have a favorite? . . . But </a:t>
            </a:r>
            <a:r>
              <a:rPr lang="en-US" dirty="0" err="1">
                <a:latin typeface="Arial" charset="0"/>
              </a:rPr>
              <a:t>Mieder</a:t>
            </a:r>
            <a:r>
              <a:rPr lang="en-US" dirty="0">
                <a:latin typeface="Arial" charset="0"/>
              </a:rPr>
              <a:t> is a decisive man. </a:t>
            </a:r>
            <a:r>
              <a:rPr lang="fr-FR" dirty="0">
                <a:latin typeface="Arial" charset="0"/>
              </a:rPr>
              <a:t>'</a:t>
            </a:r>
            <a:r>
              <a:rPr lang="en-US" dirty="0">
                <a:latin typeface="Arial" charset="0"/>
              </a:rPr>
              <a:t>DIFFERENT STROKES FOR DIFFERENT FOLKS is my favorite proverb,</a:t>
            </a:r>
            <a:r>
              <a:rPr lang="fr-FR" dirty="0">
                <a:latin typeface="Arial" charset="0"/>
              </a:rPr>
              <a:t>'</a:t>
            </a:r>
            <a:r>
              <a:rPr lang="en-US" dirty="0">
                <a:latin typeface="Arial" charset="0"/>
              </a:rPr>
              <a:t> he says. . . . </a:t>
            </a:r>
            <a:r>
              <a:rPr lang="fr-FR" dirty="0">
                <a:latin typeface="Arial" charset="0"/>
              </a:rPr>
              <a:t>'</a:t>
            </a:r>
            <a:r>
              <a:rPr lang="en-US" dirty="0">
                <a:latin typeface="Arial" charset="0"/>
              </a:rPr>
              <a:t>I would argue it had to grow on American ground, because it </a:t>
            </a:r>
            <a:r>
              <a:rPr lang="en-US" dirty="0" err="1">
                <a:latin typeface="Arial" charset="0"/>
              </a:rPr>
              <a:t>doesn</a:t>
            </a:r>
            <a:r>
              <a:rPr lang="fr-FR" dirty="0">
                <a:latin typeface="Arial" charset="0"/>
              </a:rPr>
              <a:t>'</a:t>
            </a:r>
            <a:r>
              <a:rPr lang="en-US" dirty="0">
                <a:latin typeface="Arial" charset="0"/>
              </a:rPr>
              <a:t>t tell you what to do. It says, </a:t>
            </a:r>
            <a:r>
              <a:rPr lang="ru-RU" dirty="0">
                <a:latin typeface="Arial" charset="0"/>
              </a:rPr>
              <a:t>"</a:t>
            </a:r>
            <a:r>
              <a:rPr lang="en-US" dirty="0">
                <a:latin typeface="Arial" charset="0"/>
              </a:rPr>
              <a:t>Accept the differences in people.</a:t>
            </a:r>
            <a:r>
              <a:rPr lang="ru-RU" dirty="0">
                <a:latin typeface="Arial" charset="0"/>
              </a:rPr>
              <a:t>"</a:t>
            </a:r>
            <a:r>
              <a:rPr lang="en-US" dirty="0">
                <a:latin typeface="Arial" charset="0"/>
              </a:rPr>
              <a:t> . . . </a:t>
            </a:r>
            <a:r>
              <a:rPr lang="fr-FR" dirty="0">
                <a:latin typeface="Arial" charset="0"/>
              </a:rPr>
              <a:t>'</a:t>
            </a:r>
            <a:r>
              <a:rPr lang="en-US" dirty="0">
                <a:latin typeface="Arial" charset="0"/>
              </a:rPr>
              <a:t>I think it</a:t>
            </a:r>
            <a:r>
              <a:rPr lang="fr-FR" dirty="0">
                <a:latin typeface="Arial" charset="0"/>
              </a:rPr>
              <a:t>'</a:t>
            </a:r>
            <a:r>
              <a:rPr lang="en-US" dirty="0">
                <a:latin typeface="Arial" charset="0"/>
              </a:rPr>
              <a:t>s a truly liberating proverb.</a:t>
            </a:r>
            <a:r>
              <a:rPr lang="fr-FR" dirty="0">
                <a:latin typeface="Arial" charset="0"/>
              </a:rPr>
              <a:t>'</a:t>
            </a:r>
            <a:r>
              <a:rPr lang="ru-RU" dirty="0">
                <a:latin typeface="Arial" charset="0"/>
              </a:rPr>
              <a:t>"</a:t>
            </a:r>
            <a:r>
              <a:rPr lang="en-US" dirty="0">
                <a:latin typeface="Arial" charset="0"/>
              </a:rPr>
              <a:t>—</a:t>
            </a:r>
            <a:r>
              <a:rPr lang="en-US" i="1" dirty="0">
                <a:latin typeface="Arial" charset="0"/>
              </a:rPr>
              <a:t>Christian Science Monitor</a:t>
            </a:r>
            <a:r>
              <a:rPr lang="en-US" dirty="0">
                <a:latin typeface="Arial" charset="0"/>
              </a:rPr>
              <a:t>, 6 March&gt;</a:t>
            </a:r>
            <a:r>
              <a:rPr lang="ru-RU" dirty="0">
                <a:latin typeface="Arial" charset="0"/>
              </a:rPr>
              <a:t>"</a:t>
            </a:r>
            <a:r>
              <a:rPr lang="en-US" dirty="0">
                <a:latin typeface="Arial" charset="0"/>
              </a:rPr>
              <a:t> (accessed 20 Aug 2014) http://</a:t>
            </a:r>
            <a:r>
              <a:rPr lang="en-US" dirty="0" err="1">
                <a:latin typeface="Arial" charset="0"/>
              </a:rPr>
              <a:t>www.wordwizard.com</a:t>
            </a:r>
            <a:r>
              <a:rPr lang="en-US" dirty="0">
                <a:latin typeface="Arial" charset="0"/>
              </a:rPr>
              <a:t>/phpbb3/</a:t>
            </a:r>
            <a:r>
              <a:rPr lang="en-US" dirty="0" err="1">
                <a:latin typeface="Arial" charset="0"/>
              </a:rPr>
              <a:t>viewtopic.php?f</a:t>
            </a:r>
            <a:r>
              <a:rPr lang="en-US" dirty="0">
                <a:latin typeface="Arial" charset="0"/>
              </a:rPr>
              <a:t>=7&amp;t=20582</a:t>
            </a:r>
          </a:p>
          <a:p>
            <a:endParaRPr lang="en-US" dirty="0">
              <a:latin typeface="Arial" charset="0"/>
            </a:endParaRPr>
          </a:p>
          <a:p>
            <a:endParaRPr lang="en-US" dirty="0">
              <a:latin typeface="Arial" charset="0"/>
            </a:endParaRPr>
          </a:p>
        </p:txBody>
      </p:sp>
      <p:sp>
        <p:nvSpPr>
          <p:cNvPr id="17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AFC31-99A3-7B43-9AF0-73D8482994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03437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Books impact us more than armies.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615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 in when you are in a different environment.</a:t>
            </a:r>
          </a:p>
          <a:p>
            <a:r>
              <a:rPr lang="en-US" dirty="0"/>
              <a:t>Don’t try to stick out.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0093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person who makes the most noise generally gets the most attention to his or her concerns.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9077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person operates in isolation.</a:t>
            </a:r>
          </a:p>
          <a:p>
            <a:r>
              <a:rPr lang="en-US" dirty="0"/>
              <a:t>We all need other people.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99960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be so critical that you destroy your own reputation or that of your family.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8187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Visuals sum up reality more than many descriptions.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1958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Somebody pays for every benefit that you have.</a:t>
            </a:r>
          </a:p>
          <a:p>
            <a:r>
              <a:rPr lang="en-US" dirty="0"/>
              <a:t>You may not be paying for something, but someone else did.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1861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Money—so Singapore has the highest percentage of millionaires worldwide (16.5%)</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Education—few feel you could be overeducated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Power—many are not happy with their 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Sex—few people remain with one person for life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Fun—the last experience didn’t satisfy, so try another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Travel—never before have so many traveled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Food—some travel across the country for a certain stall</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Sports—depression if their team loses, elation if it wins</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3322719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want the security and familiarity of a place where we belong—typical where we grew up and where our family resides.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38031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F9EC08-C996-C548-8B35-CAC93EA3EB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rPr>
              <a:t>We have a natural desire for good food, so we should have the same desire for wisdom.</a:t>
            </a:r>
          </a:p>
        </p:txBody>
      </p:sp>
    </p:spTree>
    <p:extLst>
      <p:ext uri="{BB962C8B-B14F-4D97-AF65-F5344CB8AC3E}">
        <p14:creationId xmlns:p14="http://schemas.microsoft.com/office/powerpoint/2010/main" val="1840850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E55AE8-91D8-354A-93B5-7595ABB1680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rPr>
              <a:t>The Chinese character for wisdom implies that we know what is appropriate for that day.</a:t>
            </a:r>
          </a:p>
        </p:txBody>
      </p:sp>
    </p:spTree>
    <p:extLst>
      <p:ext uri="{BB962C8B-B14F-4D97-AF65-F5344CB8AC3E}">
        <p14:creationId xmlns:p14="http://schemas.microsoft.com/office/powerpoint/2010/main" val="3701495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627CBE-8FDE-924A-9F8F-45E9B9DBC865}" type="slidenum">
              <a:rPr lang="en-US" sz="1200">
                <a:solidFill>
                  <a:prstClr val="black"/>
                </a:solidFill>
              </a:rPr>
              <a:pPr eaLnBrk="1" hangingPunct="1"/>
              <a:t>23</a:t>
            </a:fld>
            <a:endParaRPr lang="en-US" sz="1200">
              <a:solidFill>
                <a:prstClr val="black"/>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0EE153-6AA2-3242-BE8E-DE0E9A422224}" type="slidenum">
              <a:rPr lang="en-US" sz="1200">
                <a:solidFill>
                  <a:prstClr val="black"/>
                </a:solidFill>
              </a:rPr>
              <a:pPr eaLnBrk="1" hangingPunct="1"/>
              <a:t>24</a:t>
            </a:fld>
            <a:endParaRPr lang="en-US" sz="1200">
              <a:solidFill>
                <a:prstClr val="black"/>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B4315F-F951-2444-872D-6C746389764D}" type="slidenum">
              <a:rPr lang="en-US" sz="1200">
                <a:solidFill>
                  <a:prstClr val="black"/>
                </a:solidFill>
              </a:rPr>
              <a:pPr eaLnBrk="1" hangingPunct="1"/>
              <a:t>25</a:t>
            </a:fld>
            <a:endParaRPr lang="en-US" sz="120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5E4FB-5F47-874E-B46B-72550CCE05D6}" type="slidenum">
              <a:rPr lang="en-US" sz="1200">
                <a:solidFill>
                  <a:prstClr val="black"/>
                </a:solidFill>
              </a:rPr>
              <a:pPr eaLnBrk="1" hangingPunct="1"/>
              <a:t>26</a:t>
            </a:fld>
            <a:endParaRPr lang="en-US" sz="1200">
              <a:solidFill>
                <a:prstClr val="black"/>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2D38FB-0357-C04C-8190-7C81173A8A05}" type="slidenum">
              <a:rPr lang="en-US" sz="1200">
                <a:solidFill>
                  <a:prstClr val="black"/>
                </a:solidFill>
              </a:rPr>
              <a:pPr eaLnBrk="1" hangingPunct="1"/>
              <a:t>27</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4EA93-A423-2B44-8FC2-1F004786ED10}" type="slidenum">
              <a:rPr lang="en-US" sz="1200">
                <a:solidFill>
                  <a:prstClr val="black"/>
                </a:solidFill>
              </a:rPr>
              <a:pPr eaLnBrk="1" hangingPunct="1"/>
              <a:t>28</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83F38B-6A2C-5E4F-A927-62F5A9264267}" type="slidenum">
              <a:rPr lang="en-US" sz="1200">
                <a:solidFill>
                  <a:prstClr val="black"/>
                </a:solidFill>
              </a:rPr>
              <a:pPr eaLnBrk="1" hangingPunct="1"/>
              <a:t>29</a:t>
            </a:fld>
            <a:endParaRPr lang="en-US" sz="120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But have you ever met someone who said he or she was passionate about gaining wisdom? Are </a:t>
            </a:r>
            <a:r>
              <a:rPr lang="en-US" i="1" dirty="0">
                <a:latin typeface="Arial"/>
                <a:cs typeface="Arial"/>
              </a:rPr>
              <a:t>you</a:t>
            </a:r>
            <a:r>
              <a:rPr lang="en-US" dirty="0">
                <a:latin typeface="Arial"/>
                <a:cs typeface="Arial"/>
              </a:rPr>
              <a:t> passionate about pursuing wisdom?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gave Solomon one wish (since God is not a genie who gives three wishes!).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Solomon had the wisdom to want wisdom (1 Kings 3).</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much do you want wisdom?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But even if you desire to be wise, it still won’t just happen, so…</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504672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6B9023-E0F1-3B4A-BD6D-02ABB4AEC6C0}" type="slidenum">
              <a:rPr lang="en-US" sz="1200">
                <a:solidFill>
                  <a:srgbClr val="000000"/>
                </a:solidFill>
              </a:rPr>
              <a:pPr eaLnBrk="1" hangingPunct="1"/>
              <a:t>30</a:t>
            </a:fld>
            <a:endParaRPr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DFD3BC-D7B1-4E4F-AA13-BFAF86A6D2CB}" type="slidenum">
              <a:rPr lang="en-US" sz="1200">
                <a:solidFill>
                  <a:srgbClr val="000000"/>
                </a:solidFill>
              </a:rPr>
              <a:pPr eaLnBrk="1" hangingPunct="1"/>
              <a:t>31</a:t>
            </a:fld>
            <a:endParaRPr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B63FB6-D411-F741-855D-A3CB0931E74E}" type="slidenum">
              <a:rPr lang="en-US" sz="1200">
                <a:solidFill>
                  <a:prstClr val="black"/>
                </a:solidFill>
              </a:rPr>
              <a:pPr eaLnBrk="1" hangingPunct="1"/>
              <a:t>32</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483F50-3C99-9942-8D18-A40072DC0792}" type="slidenum">
              <a:rPr lang="en-US" sz="1200">
                <a:solidFill>
                  <a:prstClr val="black"/>
                </a:solidFill>
              </a:rPr>
              <a:pPr eaLnBrk="1" hangingPunct="1"/>
              <a:t>33</a:t>
            </a:fld>
            <a:endParaRPr lang="en-US" sz="1200">
              <a:solidFill>
                <a:prstClr val="black"/>
              </a:solidFill>
            </a:endParaRPr>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0FEB37-174B-2E40-AB2A-D7F9C655F61F}" type="slidenum">
              <a:rPr lang="en-US" sz="1200">
                <a:solidFill>
                  <a:prstClr val="black"/>
                </a:solidFill>
              </a:rPr>
              <a:pPr eaLnBrk="1" hangingPunct="1"/>
              <a:t>34</a:t>
            </a:fld>
            <a:endParaRPr lang="en-US" sz="1200">
              <a:solidFill>
                <a:prstClr val="black"/>
              </a:solidFill>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is the way for you to gain true wisdom? Not knowledge, but discernment</a:t>
            </a:r>
            <a:r>
              <a:rPr lang="en-US" baseline="0" dirty="0">
                <a:latin typeface="Arial"/>
                <a:cs typeface="Arial"/>
              </a:rPr>
              <a:t> in life—the question we'll address today is HOW this type of prudence is gained. Such sense will not keep trouble from finding you, but it will keep you from finding trouble.</a:t>
            </a:r>
            <a:endParaRPr lang="en-US" dirty="0">
              <a:latin typeface="Arial"/>
              <a:cs typeface="Arial"/>
            </a:endParaRPr>
          </a:p>
        </p:txBody>
      </p:sp>
    </p:spTree>
    <p:extLst>
      <p:ext uri="{BB962C8B-B14F-4D97-AF65-F5344CB8AC3E}">
        <p14:creationId xmlns:p14="http://schemas.microsoft.com/office/powerpoint/2010/main" val="394797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wise person is never a lazy person, but rather one who diligently seeks God</a:t>
            </a:r>
            <a:r>
              <a:rPr lang="en-US" dirty="0">
                <a:effectLst/>
              </a:rPr>
              <a:t> </a:t>
            </a:r>
            <a:endParaRPr lang="en-US" dirty="0">
              <a:latin typeface="Arial"/>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Wisdom is practical because it helps us to continue to learn from others who are wiser than we are (1:2b).</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02501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Wisdom is ethical because it shows us the difference between right and wrong (1:5).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13894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a:t>
            </a:r>
            <a:r>
              <a:rPr lang="en-SG" sz="1200" kern="1200" dirty="0">
                <a:solidFill>
                  <a:schemeClr val="tx1"/>
                </a:solidFill>
                <a:effectLst/>
                <a:latin typeface="Arial" pitchFamily="-112" charset="0"/>
                <a:ea typeface="ＭＳ Ｐゴシック" charset="0"/>
                <a:cs typeface="Arial" pitchFamily="-112" charset="0"/>
              </a:rPr>
              <a:t>1 John 4:18, we see that, “There is no fear in love. But perfect love drives out fear, because fear has to do with punishment. The one who fears is not made perfect in love,” </a:t>
            </a:r>
            <a:r>
              <a:rPr lang="en-US" dirty="0"/>
              <a:t>so does the NT contradict the OT?</a:t>
            </a:r>
          </a:p>
          <a:p>
            <a:r>
              <a:rPr lang="en-US" dirty="0"/>
              <a:t>Actually, this NT verse speaks of fear of people, not fear of God.</a:t>
            </a:r>
          </a:p>
          <a:p>
            <a:r>
              <a:rPr lang="en-US" dirty="0"/>
              <a:t>We should fear what might have to do to us to get us back on the right path when we stray from him!</a:t>
            </a:r>
          </a:p>
          <a:p>
            <a:r>
              <a:rPr lang="en-US" dirty="0"/>
              <a:t>Only a fool despises the </a:t>
            </a:r>
            <a:r>
              <a:rPr lang="en-US"/>
              <a:t>things that benefit </a:t>
            </a:r>
            <a:r>
              <a:rPr lang="en-US" dirty="0"/>
              <a:t>his life.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9767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is the way for you to gain true wisdom? Not knowledge, but discernment</a:t>
            </a:r>
            <a:r>
              <a:rPr lang="en-US" baseline="0" dirty="0">
                <a:latin typeface="Arial"/>
                <a:cs typeface="Arial"/>
              </a:rPr>
              <a:t> in life—the question we'll address today is HOW this type of prudence is gained. Such sense will not keep trouble from finding you, but it will keep you from finding trouble.</a:t>
            </a:r>
            <a:endParaRPr lang="en-US" dirty="0">
              <a:latin typeface="Arial"/>
              <a:cs typeface="Arial"/>
            </a:endParaRPr>
          </a:p>
        </p:txBody>
      </p:sp>
    </p:spTree>
    <p:extLst>
      <p:ext uri="{BB962C8B-B14F-4D97-AF65-F5344CB8AC3E}">
        <p14:creationId xmlns:p14="http://schemas.microsoft.com/office/powerpoint/2010/main" val="3068923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wise person is never a lazy person, but rather one who diligently seeks God</a:t>
            </a:r>
            <a:r>
              <a:rPr lang="en-US" dirty="0">
                <a:effectLst/>
              </a:rPr>
              <a:t> </a:t>
            </a:r>
            <a:endParaRPr lang="en-US" dirty="0">
              <a:latin typeface="Arial"/>
              <a:cs typeface="Arial"/>
            </a:endParaRPr>
          </a:p>
        </p:txBody>
      </p:sp>
    </p:spTree>
    <p:extLst>
      <p:ext uri="{BB962C8B-B14F-4D97-AF65-F5344CB8AC3E}">
        <p14:creationId xmlns:p14="http://schemas.microsoft.com/office/powerpoint/2010/main" val="2233278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wise person really </a:t>
            </a:r>
            <a:r>
              <a:rPr lang="en-US" sz="1200" i="1" kern="1200" dirty="0">
                <a:solidFill>
                  <a:schemeClr val="tx1"/>
                </a:solidFill>
                <a:effectLst/>
                <a:latin typeface="+mn-lt"/>
                <a:ea typeface="+mn-ea"/>
                <a:cs typeface="+mn-cs"/>
              </a:rPr>
              <a:t>wants wisdom</a:t>
            </a:r>
            <a:r>
              <a:rPr lang="en-US" sz="1200" kern="1200" dirty="0">
                <a:solidFill>
                  <a:schemeClr val="tx1"/>
                </a:solidFill>
                <a:effectLst/>
                <a:latin typeface="+mn-lt"/>
                <a:ea typeface="+mn-ea"/>
                <a:cs typeface="+mn-cs"/>
              </a:rPr>
              <a:t> and then experiences wisdom’s benefits.</a:t>
            </a:r>
            <a:r>
              <a:rPr lang="en-US" dirty="0">
                <a:effectLst/>
              </a:rPr>
              <a:t> </a:t>
            </a:r>
            <a:endParaRPr lang="en-US" dirty="0">
              <a:latin typeface="Arial"/>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627CBE-8FDE-924A-9F8F-45E9B9DBC865}" type="slidenum">
              <a:rPr lang="en-US" sz="1200">
                <a:solidFill>
                  <a:prstClr val="black"/>
                </a:solidFill>
              </a:rPr>
              <a:pPr eaLnBrk="1" hangingPunct="1"/>
              <a:t>48</a:t>
            </a:fld>
            <a:endParaRPr lang="en-US" sz="1200">
              <a:solidFill>
                <a:prstClr val="black"/>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41C2DF-C542-584C-A6B4-1065B41827F7}" type="slidenum">
              <a:rPr lang="en-US" sz="1200">
                <a:solidFill>
                  <a:prstClr val="black"/>
                </a:solidFill>
              </a:rPr>
              <a:pPr eaLnBrk="1" hangingPunct="1"/>
              <a:t>51</a:t>
            </a:fld>
            <a:endParaRPr lang="en-US" sz="1200">
              <a:solidFill>
                <a:prstClr val="black"/>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4EF91A-C36E-3642-8BA2-FC4A2017E8A3}" type="slidenum">
              <a:rPr lang="en-US" sz="1200">
                <a:solidFill>
                  <a:prstClr val="black"/>
                </a:solidFill>
              </a:rPr>
              <a:pPr eaLnBrk="1" hangingPunct="1"/>
              <a:t>52</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9F24BC-7343-2841-AAC1-B7A8E605903E}" type="slidenum">
              <a:rPr lang="en-US" sz="1200">
                <a:solidFill>
                  <a:prstClr val="black"/>
                </a:solidFill>
              </a:rPr>
              <a:pPr eaLnBrk="1" hangingPunct="1"/>
              <a:t>53</a:t>
            </a:fld>
            <a:endParaRPr lang="en-US" sz="1200">
              <a:solidFill>
                <a:prstClr val="black"/>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extLst>
      <p:ext uri="{BB962C8B-B14F-4D97-AF65-F5344CB8AC3E}">
        <p14:creationId xmlns:p14="http://schemas.microsoft.com/office/powerpoint/2010/main" val="891962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CDAA82-BFF9-7641-A70D-614ED01AFCC7}" type="slidenum">
              <a:rPr lang="en-US" sz="1200">
                <a:solidFill>
                  <a:prstClr val="black"/>
                </a:solidFill>
              </a:rPr>
              <a:pPr eaLnBrk="1" hangingPunct="1"/>
              <a:t>54</a:t>
            </a:fld>
            <a:endParaRPr lang="en-US" sz="1200">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(5:3) Immoral people</a:t>
            </a:r>
            <a:r>
              <a:rPr lang="uk-UA" dirty="0"/>
              <a:t>'</a:t>
            </a:r>
            <a:r>
              <a:rPr lang="en-US" dirty="0"/>
              <a:t>s advances are genuinely enticing in touch and sound.</a:t>
            </a:r>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we study the book of Proverbs. This may seem strange to be studying short, pithy sayings, but actually, you and I encounter proverbs all the time. Can you think of the proverb associated with this picture? </a:t>
            </a:r>
          </a:p>
          <a:p>
            <a:r>
              <a:rPr lang="en-US" baseline="0" dirty="0"/>
              <a:t>• Yes, a bird in the hand is worth two in the bush.</a:t>
            </a:r>
          </a:p>
          <a:p>
            <a:r>
              <a:rPr lang="en-US" baseline="0" dirty="0"/>
              <a:t>This proverb isn't just talking about birds. It means we should be satisfied with the blessing that we have rather than long for those we will never have. You may like the two birds over in a bush, but try going after them and they will fly away. It's better to be satisfied with the chicken you have to eat today than chase after two Peking ducks that you'll never catch.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099352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wise person is never a lazy person, but rather one who diligently seeks God</a:t>
            </a:r>
            <a:r>
              <a:rPr lang="en-US" dirty="0">
                <a:effectLst/>
              </a:rPr>
              <a:t> </a:t>
            </a:r>
            <a:endParaRPr lang="en-US" dirty="0">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wise person really </a:t>
            </a:r>
            <a:r>
              <a:rPr lang="en-US" sz="1200" i="1" kern="1200" dirty="0">
                <a:solidFill>
                  <a:schemeClr val="tx1"/>
                </a:solidFill>
                <a:effectLst/>
                <a:latin typeface="+mn-lt"/>
                <a:ea typeface="+mn-ea"/>
                <a:cs typeface="+mn-cs"/>
              </a:rPr>
              <a:t>wants wisdom</a:t>
            </a:r>
            <a:r>
              <a:rPr lang="en-US" sz="1200" kern="1200" dirty="0">
                <a:solidFill>
                  <a:schemeClr val="tx1"/>
                </a:solidFill>
                <a:effectLst/>
                <a:latin typeface="+mn-lt"/>
                <a:ea typeface="+mn-ea"/>
                <a:cs typeface="+mn-cs"/>
              </a:rPr>
              <a:t> and then experiences wisdom’s benefits.</a:t>
            </a:r>
            <a:r>
              <a:rPr lang="en-US" dirty="0">
                <a:effectLst/>
              </a:rPr>
              <a:t> </a:t>
            </a:r>
            <a:endParaRPr lang="en-US" dirty="0">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0"/>
                <a:cs typeface="Arial" pitchFamily="-112" charset="0"/>
              </a:rPr>
              <a:t>A wise person isn’t a loner but relies on others to relate better with people.</a:t>
            </a:r>
            <a:r>
              <a:rPr lang="en-US" dirty="0">
                <a:effectLst/>
              </a:rPr>
              <a:t> </a:t>
            </a:r>
            <a:endParaRPr lang="en-US" dirty="0">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Follow these many short sayings and you will be truly wise!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A927A5-F83D-0744-809D-D9EC64E70C60}" type="slidenum">
              <a:rPr lang="en-US" sz="1200">
                <a:solidFill>
                  <a:srgbClr val="000000"/>
                </a:solidFill>
              </a:rPr>
              <a:pPr eaLnBrk="1" hangingPunct="1"/>
              <a:t>79</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spend one British pound to save one penny. Wisdom</a:t>
            </a:r>
            <a:r>
              <a:rPr lang="en-US" baseline="0" dirty="0"/>
              <a:t> is allowing yourself to waste something small to preserve something big. That's why we all pay money for insurance.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1235695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fld id="{73392363-B67A-7349-BC8D-0F91DB928007}" type="slidenum">
              <a:rPr lang="en-US" sz="1200">
                <a:solidFill>
                  <a:srgbClr val="000000"/>
                </a:solidFill>
                <a:latin typeface="Arial" charset="0"/>
              </a:rPr>
              <a:pPr/>
              <a:t>86</a:t>
            </a:fld>
            <a:endParaRPr lang="en-US" sz="1200">
              <a:solidFill>
                <a:srgbClr val="000000"/>
              </a:solidFill>
              <a:latin typeface="Arial" charset="0"/>
            </a:endParaRPr>
          </a:p>
        </p:txBody>
      </p:sp>
      <p:sp>
        <p:nvSpPr>
          <p:cNvPr id="429058" name="Rectangle 2"/>
          <p:cNvSpPr>
            <a:spLocks noGrp="1" noRot="1" noChangeAspect="1" noChangeArrowheads="1"/>
          </p:cNvSpPr>
          <p:nvPr>
            <p:ph type="sldImg"/>
          </p:nvPr>
        </p:nvSpPr>
        <p:spPr>
          <a:xfrm>
            <a:off x="1150938" y="692150"/>
            <a:ext cx="4556125" cy="3416300"/>
          </a:xfrm>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D98FFA-FCE2-F54F-BB9F-0D3801661F7C}" type="slidenum">
              <a:rPr lang="en-US" sz="1200">
                <a:solidFill>
                  <a:prstClr val="black"/>
                </a:solidFill>
              </a:rPr>
              <a:pPr eaLnBrk="1" hangingPunct="1"/>
              <a:t>90</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A6E371-5512-CE45-A827-5EFDB1B9930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5547608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3C57E-7BB2-6645-9A20-58100CA8D4BD}" type="slidenum">
              <a:rPr lang="en-US" sz="1200">
                <a:solidFill>
                  <a:prstClr val="black"/>
                </a:solidFill>
              </a:rPr>
              <a:pPr eaLnBrk="1" hangingPunct="1"/>
              <a:t>92</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3C57E-7BB2-6645-9A20-58100CA8D4BD}" type="slidenum">
              <a:rPr lang="en-US" sz="1200">
                <a:solidFill>
                  <a:prstClr val="black"/>
                </a:solidFill>
              </a:rPr>
              <a:pPr eaLnBrk="1" hangingPunct="1"/>
              <a:t>93</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F747CE-F177-A64E-9D85-B47A5E1052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28782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spend </a:t>
            </a:r>
            <a:r>
              <a:rPr lang="en-US" dirty="0" err="1"/>
              <a:t>friviously</a:t>
            </a:r>
            <a:r>
              <a:rPr lang="en-US" baseline="0" dirty="0"/>
              <a:t>, then you won't have financial woes in the future.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7721716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AD7351-4CE6-2C4E-8F0C-0F4DC5118D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SG" dirty="0">
                <a:hlinkClick r:id="rId3"/>
              </a:rPr>
              <a:t>Chrystal Evans Hurst</a:t>
            </a:r>
            <a:endParaRPr lang="en-SG" dirty="0"/>
          </a:p>
          <a:p>
            <a:pPr eaLnBrk="1" hangingPunct="1"/>
            <a:r>
              <a:rPr lang="en-US" dirty="0">
                <a:latin typeface="Arial" charset="0"/>
              </a:rPr>
              <a:t>https://www.proverbs31.org/speakers</a:t>
            </a:r>
          </a:p>
          <a:p>
            <a:pPr eaLnBrk="1" hangingPunct="1"/>
            <a:endParaRPr lang="en-US" dirty="0">
              <a:latin typeface="Arial" charset="0"/>
            </a:endParaRPr>
          </a:p>
        </p:txBody>
      </p:sp>
    </p:spTree>
    <p:extLst>
      <p:ext uri="{BB962C8B-B14F-4D97-AF65-F5344CB8AC3E}">
        <p14:creationId xmlns:p14="http://schemas.microsoft.com/office/powerpoint/2010/main" val="18900617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B31006-745D-2649-9BC5-B0EE2609D824}" type="slidenum">
              <a:rPr lang="en-US" sz="1200">
                <a:solidFill>
                  <a:prstClr val="black"/>
                </a:solidFill>
              </a:rPr>
              <a:pPr eaLnBrk="1" hangingPunct="1"/>
              <a:t>96</a:t>
            </a:fld>
            <a:endParaRPr lang="en-US" sz="1200">
              <a:solidFill>
                <a:prstClr val="black"/>
              </a:solidFill>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EF37CE-8334-6145-B746-455E9E66C535}" type="slidenum">
              <a:rPr lang="en-US" sz="1200">
                <a:solidFill>
                  <a:prstClr val="black"/>
                </a:solidFill>
              </a:rPr>
              <a:pPr eaLnBrk="1" hangingPunct="1"/>
              <a:t>97</a:t>
            </a:fld>
            <a:endParaRPr lang="en-US" sz="1200">
              <a:solidFill>
                <a:prstClr val="black"/>
              </a:solidFill>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rPr>
              <a:t>For all you women who are trying to please God but feel utterly despaired every time someone whips out Proverbs 31: take heart! God is not comparing you to this fictitious female, nor should you be interpreting this passage as His personal calling on your life. To put this passage in perspective, you need to put the whole book of Proverbs in perspective. A proverb is simply a saying. The Holy Spirit will make it clear to you when a particular proverb has any value for you in a given moment. But let</a:t>
            </a:r>
            <a:r>
              <a:rPr lang="fr-FR">
                <a:latin typeface="Arial" charset="0"/>
              </a:rPr>
              <a:t>'</a:t>
            </a:r>
            <a:r>
              <a:rPr lang="en-US">
                <a:latin typeface="Arial" charset="0"/>
              </a:rPr>
              <a:t>s be clear about the kind of effect the Holy Spirit</a:t>
            </a:r>
            <a:r>
              <a:rPr lang="fr-FR">
                <a:latin typeface="Arial" charset="0"/>
              </a:rPr>
              <a:t>'</a:t>
            </a:r>
            <a:r>
              <a:rPr lang="en-US">
                <a:latin typeface="Arial" charset="0"/>
              </a:rPr>
              <a:t>s Voice has on us. When He speaks to your heart, you don</a:t>
            </a:r>
            <a:r>
              <a:rPr lang="fr-FR">
                <a:latin typeface="Arial" charset="0"/>
              </a:rPr>
              <a:t>'</a:t>
            </a:r>
            <a:r>
              <a:rPr lang="en-US">
                <a:latin typeface="Arial" charset="0"/>
              </a:rPr>
              <a:t>t end up feeling beat down, discouraged, and hopelessly flawed. So as you</a:t>
            </a:r>
            <a:r>
              <a:rPr lang="fr-FR">
                <a:latin typeface="Arial" charset="0"/>
              </a:rPr>
              <a:t>'</a:t>
            </a:r>
            <a:r>
              <a:rPr lang="en-US">
                <a:latin typeface="Arial" charset="0"/>
              </a:rPr>
              <a:t>re reading through Proverbs 31, if it feels like someone is shoveling wet cement onto your back and you</a:t>
            </a:r>
            <a:r>
              <a:rPr lang="fr-FR">
                <a:latin typeface="Arial" charset="0"/>
              </a:rPr>
              <a:t>'</a:t>
            </a:r>
            <a:r>
              <a:rPr lang="en-US">
                <a:latin typeface="Arial" charset="0"/>
              </a:rPr>
              <a:t>re feeling more and more burdened with every word you read, then you</a:t>
            </a:r>
            <a:r>
              <a:rPr lang="fr-FR">
                <a:latin typeface="Arial" charset="0"/>
              </a:rPr>
              <a:t>'</a:t>
            </a:r>
            <a:r>
              <a:rPr lang="en-US">
                <a:latin typeface="Arial" charset="0"/>
              </a:rPr>
              <a:t>re not hearing from the Holy Spirit. You</a:t>
            </a:r>
            <a:r>
              <a:rPr lang="fr-FR">
                <a:latin typeface="Arial" charset="0"/>
              </a:rPr>
              <a:t>'</a:t>
            </a:r>
            <a:r>
              <a:rPr lang="en-US">
                <a:latin typeface="Arial" charset="0"/>
              </a:rPr>
              <a:t>re hearing from that nasty old deceiver Satan, or one of his many sordid friends.</a:t>
            </a:r>
          </a:p>
          <a:p>
            <a:r>
              <a:rPr lang="en-US">
                <a:latin typeface="Arial" charset="0"/>
              </a:rPr>
              <a:t>Demons are the ones who want you to go through life feeling like a flop because you don</a:t>
            </a:r>
            <a:r>
              <a:rPr lang="fr-FR">
                <a:latin typeface="Arial" charset="0"/>
              </a:rPr>
              <a:t>'</a:t>
            </a:r>
            <a:r>
              <a:rPr lang="en-US">
                <a:latin typeface="Arial" charset="0"/>
              </a:rPr>
              <a:t>t live up to someone</a:t>
            </a:r>
            <a:r>
              <a:rPr lang="fr-FR">
                <a:latin typeface="Arial" charset="0"/>
              </a:rPr>
              <a:t>'</a:t>
            </a:r>
            <a:r>
              <a:rPr lang="en-US">
                <a:latin typeface="Arial" charset="0"/>
              </a:rPr>
              <a:t>s fantasy woman. And fantasy is what we</a:t>
            </a:r>
            <a:r>
              <a:rPr lang="fr-FR">
                <a:latin typeface="Arial" charset="0"/>
              </a:rPr>
              <a:t>'</a:t>
            </a:r>
            <a:r>
              <a:rPr lang="en-US">
                <a:latin typeface="Arial" charset="0"/>
              </a:rPr>
              <a:t>re dealing with in Proverbs 31, because the woman described there has magically escaped the burden of carnal flesh. Not only is this woman utterly selfless, she</a:t>
            </a:r>
            <a:r>
              <a:rPr lang="fr-FR">
                <a:latin typeface="Arial" charset="0"/>
              </a:rPr>
              <a:t>'</a:t>
            </a:r>
            <a:r>
              <a:rPr lang="en-US">
                <a:latin typeface="Arial" charset="0"/>
              </a:rPr>
              <a:t>s also in perfect health, she</a:t>
            </a:r>
            <a:r>
              <a:rPr lang="fr-FR">
                <a:latin typeface="Arial" charset="0"/>
              </a:rPr>
              <a:t>'</a:t>
            </a:r>
            <a:r>
              <a:rPr lang="en-US">
                <a:latin typeface="Arial" charset="0"/>
              </a:rPr>
              <a:t>s got bundles of energy, she</a:t>
            </a:r>
            <a:r>
              <a:rPr lang="fr-FR">
                <a:latin typeface="Arial" charset="0"/>
              </a:rPr>
              <a:t>'</a:t>
            </a:r>
            <a:r>
              <a:rPr lang="en-US">
                <a:latin typeface="Arial" charset="0"/>
              </a:rPr>
              <a:t>s super social, she</a:t>
            </a:r>
            <a:r>
              <a:rPr lang="fr-FR">
                <a:latin typeface="Arial" charset="0"/>
              </a:rPr>
              <a:t>'</a:t>
            </a:r>
            <a:r>
              <a:rPr lang="en-US">
                <a:latin typeface="Arial" charset="0"/>
              </a:rPr>
              <a:t>s physically strong, and she clearly has more than 24 hours in a day. And as this charming lady is busy making everything from scratch and running a charity house for the poor out of her home, she</a:t>
            </a:r>
            <a:r>
              <a:rPr lang="fr-FR">
                <a:latin typeface="Arial" charset="0"/>
              </a:rPr>
              <a:t>'</a:t>
            </a:r>
            <a:r>
              <a:rPr lang="en-US">
                <a:latin typeface="Arial" charset="0"/>
              </a:rPr>
              <a:t>s also super wealthy (since she and her children only wear the best of threads), plus she</a:t>
            </a:r>
            <a:r>
              <a:rPr lang="fr-FR">
                <a:latin typeface="Arial" charset="0"/>
              </a:rPr>
              <a:t>'</a:t>
            </a:r>
            <a:r>
              <a:rPr lang="en-US">
                <a:latin typeface="Arial" charset="0"/>
              </a:rPr>
              <a:t>s politically powerful. Her husband is one of the leaders in the land (v23), which puts her hobnobbing in higher society. And to top it all off, this lady who weaves her own fabric and sews everything she owns from scratch also gets by on only a few hours of sleep. We</a:t>
            </a:r>
            <a:r>
              <a:rPr lang="fr-FR">
                <a:latin typeface="Arial" charset="0"/>
              </a:rPr>
              <a:t>'</a:t>
            </a:r>
            <a:r>
              <a:rPr lang="en-US">
                <a:latin typeface="Arial" charset="0"/>
              </a:rPr>
              <a:t>re told she works late into the night and is up before the sun feeding the servant girls. She never wastes her time (v27), and she gives her husband </a:t>
            </a:r>
            <a:r>
              <a:rPr lang="en-US" i="1">
                <a:latin typeface="Arial" charset="0"/>
              </a:rPr>
              <a:t>everything</a:t>
            </a:r>
            <a:r>
              <a:rPr lang="en-US">
                <a:latin typeface="Arial" charset="0"/>
              </a:rPr>
              <a:t> he needs. So of course her family praises her and everyone thinks this lady is fabulous. And by the time she</a:t>
            </a:r>
            <a:r>
              <a:rPr lang="fr-FR">
                <a:latin typeface="Arial" charset="0"/>
              </a:rPr>
              <a:t>'</a:t>
            </a:r>
            <a:r>
              <a:rPr lang="en-US">
                <a:latin typeface="Arial" charset="0"/>
              </a:rPr>
              <a:t>s done making wardrobes from scratch, planting vineyards, cooking meals and running a booth at the local marketplace, we wonder what those servant girls do besides get up before dawn to eat their pre-made breakfast.</a:t>
            </a:r>
          </a:p>
          <a:p>
            <a:r>
              <a:rPr lang="en-US">
                <a:latin typeface="Arial" charset="0"/>
              </a:rPr>
              <a:t>So how do we put things in perspective here? Well, for one thing, let</a:t>
            </a:r>
            <a:r>
              <a:rPr lang="fr-FR">
                <a:latin typeface="Arial" charset="0"/>
              </a:rPr>
              <a:t>'</a:t>
            </a:r>
            <a:r>
              <a:rPr lang="en-US">
                <a:latin typeface="Arial" charset="0"/>
              </a:rPr>
              <a:t>s remember how credit is assigned to people in the Old Testament. For example, we</a:t>
            </a:r>
            <a:r>
              <a:rPr lang="fr-FR">
                <a:latin typeface="Arial" charset="0"/>
              </a:rPr>
              <a:t>'</a:t>
            </a:r>
            <a:r>
              <a:rPr lang="en-US">
                <a:latin typeface="Arial" charset="0"/>
              </a:rPr>
              <a:t>re told that King Solomon built God</a:t>
            </a:r>
            <a:r>
              <a:rPr lang="fr-FR">
                <a:latin typeface="Arial" charset="0"/>
              </a:rPr>
              <a:t>'</a:t>
            </a:r>
            <a:r>
              <a:rPr lang="en-US">
                <a:latin typeface="Arial" charset="0"/>
              </a:rPr>
              <a:t>s Temple, per the instructions of his father King David. But while Solomon gets all the glory for creating that massive structure, what did he really contribute besides a long prayer on dedication day? In real life King Solomon didn</a:t>
            </a:r>
            <a:r>
              <a:rPr lang="fr-FR">
                <a:latin typeface="Arial" charset="0"/>
              </a:rPr>
              <a:t>'</a:t>
            </a:r>
            <a:r>
              <a:rPr lang="en-US">
                <a:latin typeface="Arial" charset="0"/>
              </a:rPr>
              <a:t>t lift a single stone—he just told other people to go and build the Temple while he went off and parked in a nice shaded room with lots of goodies and soft sofas. When all the laborers were done sweating and slaving under the hot sun, their accomplishments were recorded as Solomon</a:t>
            </a:r>
            <a:r>
              <a:rPr lang="fr-FR">
                <a:latin typeface="Arial" charset="0"/>
              </a:rPr>
              <a:t>'</a:t>
            </a:r>
            <a:r>
              <a:rPr lang="en-US">
                <a:latin typeface="Arial" charset="0"/>
              </a:rPr>
              <a:t>s accomplishments. This is how it works when you</a:t>
            </a:r>
            <a:r>
              <a:rPr lang="fr-FR">
                <a:latin typeface="Arial" charset="0"/>
              </a:rPr>
              <a:t>'</a:t>
            </a:r>
            <a:r>
              <a:rPr lang="en-US">
                <a:latin typeface="Arial" charset="0"/>
              </a:rPr>
              <a:t>re the king or the head of a household. In Proverbs 31, the woman being described is running a rich household. That means she</a:t>
            </a:r>
            <a:r>
              <a:rPr lang="fr-FR">
                <a:latin typeface="Arial" charset="0"/>
              </a:rPr>
              <a:t>'</a:t>
            </a:r>
            <a:r>
              <a:rPr lang="en-US">
                <a:latin typeface="Arial" charset="0"/>
              </a:rPr>
              <a:t>d have a bunch of servants who she</a:t>
            </a:r>
            <a:r>
              <a:rPr lang="fr-FR">
                <a:latin typeface="Arial" charset="0"/>
              </a:rPr>
              <a:t>'</a:t>
            </a:r>
            <a:r>
              <a:rPr lang="en-US">
                <a:latin typeface="Arial" charset="0"/>
              </a:rPr>
              <a:t>d get to boss around all day. Would a woman in her position really be trimming wool off the sheep and weaving it into thread? No, because such tasks are beneath her. What we really have being described in Proverbs 31 is a good delegator—someone who is definitely busy, but she</a:t>
            </a:r>
            <a:r>
              <a:rPr lang="fr-FR">
                <a:latin typeface="Arial" charset="0"/>
              </a:rPr>
              <a:t>'</a:t>
            </a:r>
            <a:r>
              <a:rPr lang="en-US">
                <a:latin typeface="Arial" charset="0"/>
              </a:rPr>
              <a:t>s also telling everyone else what to do all day and then taking the glory for both their work and hers. Well, no wonder she gets so much done.</a:t>
            </a:r>
          </a:p>
          <a:p>
            <a:r>
              <a:rPr lang="en-US">
                <a:latin typeface="Arial" charset="0"/>
              </a:rPr>
              <a:t>Look up rich people in the Bible and you</a:t>
            </a:r>
            <a:r>
              <a:rPr lang="fr-FR">
                <a:latin typeface="Arial" charset="0"/>
              </a:rPr>
              <a:t>'</a:t>
            </a:r>
            <a:r>
              <a:rPr lang="en-US">
                <a:latin typeface="Arial" charset="0"/>
              </a:rPr>
              <a:t>ll find they are credited for all sorts of things that they didn</a:t>
            </a:r>
            <a:r>
              <a:rPr lang="fr-FR">
                <a:latin typeface="Arial" charset="0"/>
              </a:rPr>
              <a:t>'</a:t>
            </a:r>
            <a:r>
              <a:rPr lang="en-US">
                <a:latin typeface="Arial" charset="0"/>
              </a:rPr>
              <a:t>t do. In a culture where women got the credit for the babies their slave girls birthed, we have to read records of accomplishments with caution.</a:t>
            </a:r>
          </a:p>
          <a:p>
            <a:r>
              <a:rPr lang="en-US">
                <a:latin typeface="Arial" charset="0"/>
              </a:rPr>
              <a:t>So who wrote Proverbs 31, anyway? It</a:t>
            </a:r>
            <a:r>
              <a:rPr lang="fr-FR">
                <a:latin typeface="Arial" charset="0"/>
              </a:rPr>
              <a:t>'</a:t>
            </a:r>
            <a:r>
              <a:rPr lang="en-US">
                <a:latin typeface="Arial" charset="0"/>
              </a:rPr>
              <a:t>s a man named King Lemuel who is sharing things his mother drilled into his brain. In verse 1 we</a:t>
            </a:r>
            <a:r>
              <a:rPr lang="fr-FR">
                <a:latin typeface="Arial" charset="0"/>
              </a:rPr>
              <a:t>'</a:t>
            </a:r>
            <a:r>
              <a:rPr lang="en-US">
                <a:latin typeface="Arial" charset="0"/>
              </a:rPr>
              <a:t>re told: </a:t>
            </a:r>
            <a:r>
              <a:rPr lang="ru-RU">
                <a:latin typeface="Arial" charset="0"/>
              </a:rPr>
              <a:t>"</a:t>
            </a:r>
            <a:r>
              <a:rPr lang="en-US">
                <a:latin typeface="Arial" charset="0"/>
              </a:rPr>
              <a:t>These are the words of King Lemuel, the message his mother taught him.</a:t>
            </a:r>
            <a:r>
              <a:rPr lang="ru-RU">
                <a:latin typeface="Arial" charset="0"/>
              </a:rPr>
              <a:t>"</a:t>
            </a:r>
            <a:r>
              <a:rPr lang="en-US">
                <a:latin typeface="Arial" charset="0"/>
              </a:rPr>
              <a:t> Lemuel</a:t>
            </a:r>
            <a:r>
              <a:rPr lang="fr-FR">
                <a:latin typeface="Arial" charset="0"/>
              </a:rPr>
              <a:t>'</a:t>
            </a:r>
            <a:r>
              <a:rPr lang="en-US">
                <a:latin typeface="Arial" charset="0"/>
              </a:rPr>
              <a:t>s mom then starts off by telling her son to stay away from liquor because kings don</a:t>
            </a:r>
            <a:r>
              <a:rPr lang="fr-FR">
                <a:latin typeface="Arial" charset="0"/>
              </a:rPr>
              <a:t>'</a:t>
            </a:r>
            <a:r>
              <a:rPr lang="en-US">
                <a:latin typeface="Arial" charset="0"/>
              </a:rPr>
              <a:t>t rule well when they</a:t>
            </a:r>
            <a:r>
              <a:rPr lang="fr-FR">
                <a:latin typeface="Arial" charset="0"/>
              </a:rPr>
              <a:t>'</a:t>
            </a:r>
            <a:r>
              <a:rPr lang="en-US">
                <a:latin typeface="Arial" charset="0"/>
              </a:rPr>
              <a:t>re drunk. Then she tells him to look out for the needs of the poor. This is certainly sound advice. Interestingly in verse 3, Mom doesn</a:t>
            </a:r>
            <a:r>
              <a:rPr lang="fr-FR">
                <a:latin typeface="Arial" charset="0"/>
              </a:rPr>
              <a:t>'</a:t>
            </a:r>
            <a:r>
              <a:rPr lang="en-US">
                <a:latin typeface="Arial" charset="0"/>
              </a:rPr>
              <a:t>t sound very keen on women in general, for she tells her son:</a:t>
            </a:r>
          </a:p>
          <a:p>
            <a:r>
              <a:rPr lang="ru-RU" i="1">
                <a:latin typeface="Arial" charset="0"/>
              </a:rPr>
              <a:t>"</a:t>
            </a:r>
            <a:r>
              <a:rPr lang="en-US" i="1">
                <a:latin typeface="Arial" charset="0"/>
              </a:rPr>
              <a:t>Don</a:t>
            </a:r>
            <a:r>
              <a:rPr lang="fr-FR" i="1">
                <a:latin typeface="Arial" charset="0"/>
              </a:rPr>
              <a:t>'</a:t>
            </a:r>
            <a:r>
              <a:rPr lang="en-US" i="1">
                <a:latin typeface="Arial" charset="0"/>
              </a:rPr>
              <a:t>t waste your strength on women, or your time on those who ruin kings.</a:t>
            </a:r>
            <a:r>
              <a:rPr lang="ru-RU" i="1">
                <a:latin typeface="Arial" charset="0"/>
              </a:rPr>
              <a:t>"</a:t>
            </a:r>
            <a:endParaRPr lang="en-US" altLang="ja-JP">
              <a:latin typeface="Arial" charset="0"/>
            </a:endParaRPr>
          </a:p>
          <a:p>
            <a:r>
              <a:rPr lang="en-US">
                <a:latin typeface="Arial" charset="0"/>
              </a:rPr>
              <a:t>The way poetry works in the Bible, these two phrases are meant to be descriptions of the same people: Mom is defining women as </a:t>
            </a:r>
            <a:r>
              <a:rPr lang="ru-RU">
                <a:latin typeface="Arial" charset="0"/>
              </a:rPr>
              <a:t>"</a:t>
            </a:r>
            <a:r>
              <a:rPr lang="en-US">
                <a:latin typeface="Arial" charset="0"/>
              </a:rPr>
              <a:t>those who ruin kings.</a:t>
            </a:r>
            <a:r>
              <a:rPr lang="ru-RU">
                <a:latin typeface="Arial" charset="0"/>
              </a:rPr>
              <a:t>"</a:t>
            </a:r>
            <a:r>
              <a:rPr lang="en-US">
                <a:latin typeface="Arial" charset="0"/>
              </a:rPr>
              <a:t> Now we all know that rich men become targets for Delilah type vipers. Mom sounds pretty protective, and she has good reason to be. There</a:t>
            </a:r>
            <a:r>
              <a:rPr lang="fr-FR">
                <a:latin typeface="Arial" charset="0"/>
              </a:rPr>
              <a:t>'</a:t>
            </a:r>
            <a:r>
              <a:rPr lang="en-US">
                <a:latin typeface="Arial" charset="0"/>
              </a:rPr>
              <a:t>s a reason kings have harems—once a guy gets some rank, his hormones have a way of taking him over and pretty soon he cares more about sex than he does about his kingdom and God. This is what happened with King Solomon and his 1,000 recorded lovers (plus who knows how many unrecorded flings). Solomon has had a lot more airtime in the book of Proverbs. We only hear about Lemuel here at the end, when Mom pipes up to tell her son </a:t>
            </a:r>
            <a:r>
              <a:rPr lang="ru-RU">
                <a:latin typeface="Arial" charset="0"/>
              </a:rPr>
              <a:t>"</a:t>
            </a:r>
            <a:r>
              <a:rPr lang="en-US">
                <a:latin typeface="Arial" charset="0"/>
              </a:rPr>
              <a:t>no wine and no women.</a:t>
            </a:r>
            <a:r>
              <a:rPr lang="ru-RU">
                <a:latin typeface="Arial" charset="0"/>
              </a:rPr>
              <a:t>"</a:t>
            </a:r>
            <a:r>
              <a:rPr lang="en-US">
                <a:latin typeface="Arial" charset="0"/>
              </a:rPr>
              <a:t> Rather harsh. One wonders if Mom is ruling out all women or just the shady ones. It</a:t>
            </a:r>
            <a:r>
              <a:rPr lang="fr-FR">
                <a:latin typeface="Arial" charset="0"/>
              </a:rPr>
              <a:t>'</a:t>
            </a:r>
            <a:r>
              <a:rPr lang="en-US">
                <a:latin typeface="Arial" charset="0"/>
              </a:rPr>
              <a:t>s interesting that she doesn</a:t>
            </a:r>
            <a:r>
              <a:rPr lang="fr-FR">
                <a:latin typeface="Arial" charset="0"/>
              </a:rPr>
              <a:t>'</a:t>
            </a:r>
            <a:r>
              <a:rPr lang="en-US">
                <a:latin typeface="Arial" charset="0"/>
              </a:rPr>
              <a:t>t use any extra adjectives to pinpoint what percentage of her own gender she disapproves of. The way her words are written, it sounds like Mom</a:t>
            </a:r>
            <a:r>
              <a:rPr lang="fr-FR">
                <a:latin typeface="Arial" charset="0"/>
              </a:rPr>
              <a:t>'</a:t>
            </a:r>
            <a:r>
              <a:rPr lang="en-US">
                <a:latin typeface="Arial" charset="0"/>
              </a:rPr>
              <a:t>s pretty much anti-female. Perhaps she</a:t>
            </a:r>
            <a:r>
              <a:rPr lang="fr-FR">
                <a:latin typeface="Arial" charset="0"/>
              </a:rPr>
              <a:t>'</a:t>
            </a:r>
            <a:r>
              <a:rPr lang="en-US">
                <a:latin typeface="Arial" charset="0"/>
              </a:rPr>
              <a:t>s been burned in the past by seeing evil women corrupt those she cares about and she</a:t>
            </a:r>
            <a:r>
              <a:rPr lang="fr-FR">
                <a:latin typeface="Arial" charset="0"/>
              </a:rPr>
              <a:t>'</a:t>
            </a:r>
            <a:r>
              <a:rPr lang="en-US">
                <a:latin typeface="Arial" charset="0"/>
              </a:rPr>
              <a:t>s not going to let that happen to her Lemuel.</a:t>
            </a:r>
          </a:p>
          <a:p>
            <a:r>
              <a:rPr lang="en-US">
                <a:latin typeface="Arial" charset="0"/>
              </a:rPr>
              <a:t>Now it</a:t>
            </a:r>
            <a:r>
              <a:rPr lang="fr-FR">
                <a:latin typeface="Arial" charset="0"/>
              </a:rPr>
              <a:t>'</a:t>
            </a:r>
            <a:r>
              <a:rPr lang="en-US">
                <a:latin typeface="Arial" charset="0"/>
              </a:rPr>
              <a:t>s not very realistic to think Lemuel isn</a:t>
            </a:r>
            <a:r>
              <a:rPr lang="fr-FR">
                <a:latin typeface="Arial" charset="0"/>
              </a:rPr>
              <a:t>'</a:t>
            </a:r>
            <a:r>
              <a:rPr lang="en-US">
                <a:latin typeface="Arial" charset="0"/>
              </a:rPr>
              <a:t>t going to get married, so after Mom tells him to stay away from women in general, she then supplies a long, detailed definition of an acceptable wife. Because Lemuel is crediting Mom for everything he</a:t>
            </a:r>
            <a:r>
              <a:rPr lang="fr-FR">
                <a:latin typeface="Arial" charset="0"/>
              </a:rPr>
              <a:t>'</a:t>
            </a:r>
            <a:r>
              <a:rPr lang="en-US">
                <a:latin typeface="Arial" charset="0"/>
              </a:rPr>
              <a:t>s saying in this passage, we have to assume that this perfect wife is something she</a:t>
            </a:r>
            <a:r>
              <a:rPr lang="fr-FR">
                <a:latin typeface="Arial" charset="0"/>
              </a:rPr>
              <a:t>'</a:t>
            </a:r>
            <a:r>
              <a:rPr lang="en-US">
                <a:latin typeface="Arial" charset="0"/>
              </a:rPr>
              <a:t>s come up with—and this would make sense because the passage has a very female tone to it. Women are the nurturing gender and we hear the nurturing instinct coming through in a comment about the woman being concerned for her family</a:t>
            </a:r>
            <a:r>
              <a:rPr lang="fr-FR">
                <a:latin typeface="Arial" charset="0"/>
              </a:rPr>
              <a:t>'</a:t>
            </a:r>
            <a:r>
              <a:rPr lang="en-US">
                <a:latin typeface="Arial" charset="0"/>
              </a:rPr>
              <a:t>s warmth in the winter months (v21), plus we hear an awful lot about clothes and cooking. The Proverbs 31 perspective is very much that of a homemaker and not at all that of a busy king. Clearly Lemuel</a:t>
            </a:r>
            <a:r>
              <a:rPr lang="fr-FR">
                <a:latin typeface="Arial" charset="0"/>
              </a:rPr>
              <a:t>'</a:t>
            </a:r>
            <a:r>
              <a:rPr lang="en-US">
                <a:latin typeface="Arial" charset="0"/>
              </a:rPr>
              <a:t>s mom is a fan of the textile industry for we hear all about fabric in this passage—weaving it, sewing it, and selling it. We hear about raw material: wool and flax. We hear about the quality of the finished product: fine linen. And we hear about colors: scarlet and purple. With such a strong focus on fabric, it</a:t>
            </a:r>
            <a:r>
              <a:rPr lang="fr-FR">
                <a:latin typeface="Arial" charset="0"/>
              </a:rPr>
              <a:t>'</a:t>
            </a:r>
            <a:r>
              <a:rPr lang="en-US">
                <a:latin typeface="Arial" charset="0"/>
              </a:rPr>
              <a:t>s quite possible that Lemuel</a:t>
            </a:r>
            <a:r>
              <a:rPr lang="fr-FR">
                <a:latin typeface="Arial" charset="0"/>
              </a:rPr>
              <a:t>'</a:t>
            </a:r>
            <a:r>
              <a:rPr lang="en-US">
                <a:latin typeface="Arial" charset="0"/>
              </a:rPr>
              <a:t>s inherited wealth came from the clothing business. So what we find in Proverbs 31 is not a description of God</a:t>
            </a:r>
            <a:r>
              <a:rPr lang="fr-FR">
                <a:latin typeface="Arial" charset="0"/>
              </a:rPr>
              <a:t>'</a:t>
            </a:r>
            <a:r>
              <a:rPr lang="en-US">
                <a:latin typeface="Arial" charset="0"/>
              </a:rPr>
              <a:t>s ideal woman, but of one king</a:t>
            </a:r>
            <a:r>
              <a:rPr lang="fr-FR">
                <a:latin typeface="Arial" charset="0"/>
              </a:rPr>
              <a:t>'</a:t>
            </a:r>
            <a:r>
              <a:rPr lang="en-US">
                <a:latin typeface="Arial" charset="0"/>
              </a:rPr>
              <a:t>s mother</a:t>
            </a:r>
            <a:r>
              <a:rPr lang="fr-FR">
                <a:latin typeface="Arial" charset="0"/>
              </a:rPr>
              <a:t>'</a:t>
            </a:r>
            <a:r>
              <a:rPr lang="en-US">
                <a:latin typeface="Arial" charset="0"/>
              </a:rPr>
              <a:t>s ideal vision for the kind of woman she wants her son to marry. What mother doesn</a:t>
            </a:r>
            <a:r>
              <a:rPr lang="fr-FR">
                <a:latin typeface="Arial" charset="0"/>
              </a:rPr>
              <a:t>'</a:t>
            </a:r>
            <a:r>
              <a:rPr lang="en-US">
                <a:latin typeface="Arial" charset="0"/>
              </a:rPr>
              <a:t>t hope for the stars when it comes to marrying off her pride and joy? And with Mom</a:t>
            </a:r>
            <a:r>
              <a:rPr lang="fr-FR">
                <a:latin typeface="Arial" charset="0"/>
              </a:rPr>
              <a:t>'</a:t>
            </a:r>
            <a:r>
              <a:rPr lang="en-US">
                <a:latin typeface="Arial" charset="0"/>
              </a:rPr>
              <a:t>s hostility towards women in general so openly expressed, it</a:t>
            </a:r>
            <a:r>
              <a:rPr lang="fr-FR">
                <a:latin typeface="Arial" charset="0"/>
              </a:rPr>
              <a:t>'</a:t>
            </a:r>
            <a:r>
              <a:rPr lang="en-US">
                <a:latin typeface="Arial" charset="0"/>
              </a:rPr>
              <a:t>s no wonder that she</a:t>
            </a:r>
            <a:r>
              <a:rPr lang="fr-FR">
                <a:latin typeface="Arial" charset="0"/>
              </a:rPr>
              <a:t>'</a:t>
            </a:r>
            <a:r>
              <a:rPr lang="en-US">
                <a:latin typeface="Arial" charset="0"/>
              </a:rPr>
              <a:t>s demanding the best of the best for her son. She wants Lemuel to find a woman who will satisfy his every need, make him a bunch of money, and be a total workaholic. With her daughter-in-law working hard day in and day out, she certainly wouldn</a:t>
            </a:r>
            <a:r>
              <a:rPr lang="fr-FR">
                <a:latin typeface="Arial" charset="0"/>
              </a:rPr>
              <a:t>'</a:t>
            </a:r>
            <a:r>
              <a:rPr lang="en-US">
                <a:latin typeface="Arial" charset="0"/>
              </a:rPr>
              <a:t>t be much competition for Lemuel</a:t>
            </a:r>
            <a:r>
              <a:rPr lang="fr-FR">
                <a:latin typeface="Arial" charset="0"/>
              </a:rPr>
              <a:t>'</a:t>
            </a:r>
            <a:r>
              <a:rPr lang="en-US">
                <a:latin typeface="Arial" charset="0"/>
              </a:rPr>
              <a:t>s attention. When we realize who is really supplying the words of this passage, it</a:t>
            </a:r>
            <a:r>
              <a:rPr lang="fr-FR">
                <a:latin typeface="Arial" charset="0"/>
              </a:rPr>
              <a:t>'</a:t>
            </a:r>
            <a:r>
              <a:rPr lang="en-US">
                <a:latin typeface="Arial" charset="0"/>
              </a:rPr>
              <a:t>s interesting to wonder about all the ulterior motives that went into painting a picture of an </a:t>
            </a:r>
            <a:r>
              <a:rPr lang="ru-RU">
                <a:latin typeface="Arial" charset="0"/>
              </a:rPr>
              <a:t>"</a:t>
            </a:r>
            <a:r>
              <a:rPr lang="en-US">
                <a:latin typeface="Arial" charset="0"/>
              </a:rPr>
              <a:t>ideal</a:t>
            </a:r>
            <a:r>
              <a:rPr lang="ru-RU">
                <a:latin typeface="Arial" charset="0"/>
              </a:rPr>
              <a:t>"</a:t>
            </a:r>
            <a:r>
              <a:rPr lang="en-US">
                <a:latin typeface="Arial" charset="0"/>
              </a:rPr>
              <a:t> woman—a woman who clearly doesn</a:t>
            </a:r>
            <a:r>
              <a:rPr lang="fr-FR">
                <a:latin typeface="Arial" charset="0"/>
              </a:rPr>
              <a:t>'</a:t>
            </a:r>
            <a:r>
              <a:rPr lang="en-US">
                <a:latin typeface="Arial" charset="0"/>
              </a:rPr>
              <a:t>t exist. Obviously Mom isn</a:t>
            </a:r>
            <a:r>
              <a:rPr lang="fr-FR">
                <a:latin typeface="Arial" charset="0"/>
              </a:rPr>
              <a:t>'</a:t>
            </a:r>
            <a:r>
              <a:rPr lang="en-US">
                <a:latin typeface="Arial" charset="0"/>
              </a:rPr>
              <a:t>t in any rush for grandchildren. And clearly she isn</a:t>
            </a:r>
            <a:r>
              <a:rPr lang="fr-FR">
                <a:latin typeface="Arial" charset="0"/>
              </a:rPr>
              <a:t>'</a:t>
            </a:r>
            <a:r>
              <a:rPr lang="en-US">
                <a:latin typeface="Arial" charset="0"/>
              </a:rPr>
              <a:t>t going to be an easy sell to anyone Lemuel tries to bring home for dinner.</a:t>
            </a:r>
          </a:p>
          <a:p>
            <a:r>
              <a:rPr lang="ru-RU" i="1">
                <a:latin typeface="Arial" charset="0"/>
              </a:rPr>
              <a:t>"</a:t>
            </a:r>
            <a:r>
              <a:rPr lang="en-US" i="1">
                <a:latin typeface="Arial" charset="0"/>
              </a:rPr>
              <a:t>An excellent wife, who can find?</a:t>
            </a:r>
            <a:r>
              <a:rPr lang="ru-RU" i="1">
                <a:latin typeface="Arial" charset="0"/>
              </a:rPr>
              <a:t>"</a:t>
            </a:r>
            <a:r>
              <a:rPr lang="en-US" i="1">
                <a:latin typeface="Arial" charset="0"/>
              </a:rPr>
              <a:t> (v10)</a:t>
            </a:r>
            <a:endParaRPr lang="en-US">
              <a:latin typeface="Arial" charset="0"/>
            </a:endParaRPr>
          </a:p>
          <a:p>
            <a:r>
              <a:rPr lang="en-US">
                <a:latin typeface="Arial" charset="0"/>
              </a:rPr>
              <a:t>Indeed, and as we read through Mom</a:t>
            </a:r>
            <a:r>
              <a:rPr lang="fr-FR">
                <a:latin typeface="Arial" charset="0"/>
              </a:rPr>
              <a:t>'</a:t>
            </a:r>
            <a:r>
              <a:rPr lang="en-US">
                <a:latin typeface="Arial" charset="0"/>
              </a:rPr>
              <a:t>s list of impossible requirements, we wonder if she ever wants Lemuel to get a wife. It</a:t>
            </a:r>
            <a:r>
              <a:rPr lang="fr-FR">
                <a:latin typeface="Arial" charset="0"/>
              </a:rPr>
              <a:t>'</a:t>
            </a:r>
            <a:r>
              <a:rPr lang="en-US">
                <a:latin typeface="Arial" charset="0"/>
              </a:rPr>
              <a:t>s really Mom</a:t>
            </a:r>
            <a:r>
              <a:rPr lang="fr-FR">
                <a:latin typeface="Arial" charset="0"/>
              </a:rPr>
              <a:t>'</a:t>
            </a:r>
            <a:r>
              <a:rPr lang="en-US">
                <a:latin typeface="Arial" charset="0"/>
              </a:rPr>
              <a:t>s character that</a:t>
            </a:r>
            <a:r>
              <a:rPr lang="fr-FR">
                <a:latin typeface="Arial" charset="0"/>
              </a:rPr>
              <a:t>'</a:t>
            </a:r>
            <a:r>
              <a:rPr lang="en-US">
                <a:latin typeface="Arial" charset="0"/>
              </a:rPr>
              <a:t>s coming through in this passage more than anything else. Whoever Lemuel</a:t>
            </a:r>
            <a:r>
              <a:rPr lang="fr-FR">
                <a:latin typeface="Arial" charset="0"/>
              </a:rPr>
              <a:t>'</a:t>
            </a:r>
            <a:r>
              <a:rPr lang="en-US">
                <a:latin typeface="Arial" charset="0"/>
              </a:rPr>
              <a:t>s mother was, she clearly felt that lollygagging about was a major sin. She sounds like a very driven woman—obsessed with productivity and very concerned with social reputation. What does God tell us about these themes elsewhere in the Bible? Well, when Martha complained that her sister Mary was slacking with the household chores, Jesus took the side of the slacker. Productivity is all fine and well, but God tell us not to store up our treasures here on earth, or to spend our lives focused on accumulating wealth.</a:t>
            </a:r>
          </a:p>
          <a:p>
            <a:r>
              <a:rPr lang="en-US">
                <a:latin typeface="Arial" charset="0"/>
              </a:rPr>
              <a:t>As for all people thinking well of us—this is another dream that both Yahweh and Jesus shoot down. As Christians, we don</a:t>
            </a:r>
            <a:r>
              <a:rPr lang="fr-FR">
                <a:latin typeface="Arial" charset="0"/>
              </a:rPr>
              <a:t>'</a:t>
            </a:r>
            <a:r>
              <a:rPr lang="en-US">
                <a:latin typeface="Arial" charset="0"/>
              </a:rPr>
              <a:t>t want to be agitating others just to do it. But God</a:t>
            </a:r>
            <a:r>
              <a:rPr lang="fr-FR">
                <a:latin typeface="Arial" charset="0"/>
              </a:rPr>
              <a:t>'</a:t>
            </a:r>
            <a:r>
              <a:rPr lang="en-US">
                <a:latin typeface="Arial" charset="0"/>
              </a:rPr>
              <a:t>s truth is a divisive thing, and His influence is often greeted with great hostility. Jesus said He didn</a:t>
            </a:r>
            <a:r>
              <a:rPr lang="fr-FR">
                <a:latin typeface="Arial" charset="0"/>
              </a:rPr>
              <a:t>'</a:t>
            </a:r>
            <a:r>
              <a:rPr lang="en-US">
                <a:latin typeface="Arial" charset="0"/>
              </a:rPr>
              <a:t>t come to bring peace to the world, but to cause division and strife (Lk 12:51). The more we mature in the faith, the more division we will cause as well. Lukewarm Christians are generally tolerated by the world, but fully devoted ones are met with opposition in both the world and the Church. Who was it that really pushed for Jesus to be crucified? It was the religious leaders, not the lay people. It was the ancient Jewish equivalent of our modern pastors, theologians and elders. The more like Christ we are, the more we can expect the same hostile treatment He received. So while Lemuel</a:t>
            </a:r>
            <a:r>
              <a:rPr lang="fr-FR">
                <a:latin typeface="Arial" charset="0"/>
              </a:rPr>
              <a:t>'</a:t>
            </a:r>
            <a:r>
              <a:rPr lang="en-US">
                <a:latin typeface="Arial" charset="0"/>
              </a:rPr>
              <a:t>s mom dreams of a daughter-in-law who is both righteous in character and super popular, in real life, these two </a:t>
            </a:r>
          </a:p>
          <a:p>
            <a:pPr eaLnBrk="1" hangingPunct="1"/>
            <a:endParaRPr lang="en-US">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2D70F1-B4FA-D944-B988-70DFDB85F2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But the qualities here are traits that every believer should seek.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1305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0"/>
                <a:cs typeface="Arial" pitchFamily="-112" charset="0"/>
              </a:rPr>
              <a:t>A wise person isn’t a loner but relies on others to relate better with people.</a:t>
            </a:r>
            <a:r>
              <a:rPr lang="en-US" dirty="0">
                <a:effectLst/>
              </a:rPr>
              <a:t> </a:t>
            </a:r>
            <a:endParaRPr lang="en-US" dirty="0">
              <a:latin typeface="Arial"/>
              <a:cs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843BF9-5681-8141-802B-8C89925A7B7D}" type="slidenum">
              <a:rPr lang="en-US" sz="1200">
                <a:solidFill>
                  <a:prstClr val="black"/>
                </a:solidFill>
              </a:rPr>
              <a:pPr eaLnBrk="1" hangingPunct="1"/>
              <a:t>104</a:t>
            </a:fld>
            <a:endParaRPr lang="en-US" sz="1200">
              <a:solidFill>
                <a:prstClr val="black"/>
              </a:solidFill>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like to be with people who are like them.</a:t>
            </a:r>
          </a:p>
          <a:p>
            <a:r>
              <a:rPr lang="en-US" dirty="0"/>
              <a:t>We typically do not seek out others who differ from us in values and priorities.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705934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2463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501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638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41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215046"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215047" name="Rectangle 1031"/>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893E5B09-916B-5541-B1E6-3A4A9CAAAD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54760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E73CB8-907C-A342-955C-7B93B80D76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8066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551B810-BF11-C446-A126-EE3B1C5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56108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7AD4881-3460-4747-A65F-062F079B2A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59998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362406D-D897-3145-B1B7-4CECD7605A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79421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C7FBEB48-9B05-E54E-997A-88CD48DB2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2652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322E31DF-9312-5047-92AF-DA02F2D149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14475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3F3D8D4-31AA-6D4E-B09A-715CB69010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99499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875FAD-BB6C-3B42-A4C6-1D86F4041C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5524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6AFFE7F-790E-F242-96CA-43016D4E76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81893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989EBEA-14E7-434C-B244-F7AD3A4249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73938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31679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1298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1270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7984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8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1875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8827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1531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2548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6947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4824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grpSp>
      <p:sp>
        <p:nvSpPr>
          <p:cNvPr id="18024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8024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1051"/>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1052"/>
          <p:cNvSpPr>
            <a:spLocks noGrp="1" noChangeArrowheads="1"/>
          </p:cNvSpPr>
          <p:nvPr>
            <p:ph type="sldNum" sz="quarter" idx="12"/>
          </p:nvPr>
        </p:nvSpPr>
        <p:spPr/>
        <p:txBody>
          <a:bodyPr/>
          <a:lstStyle>
            <a:lvl1pPr>
              <a:defRPr/>
            </a:lvl1pPr>
          </a:lstStyle>
          <a:p>
            <a:pPr>
              <a:defRPr/>
            </a:pPr>
            <a:fld id="{48763148-C34C-C84F-9DDA-D78BF8864E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67269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95748D1E-019B-6E45-97A4-A473D2F9E9F2}"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934365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53E04B61-EC83-6A4F-88F2-0E5015C146D5}"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4545033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4247C29-5971-184A-977D-7F30780BFAE3}"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95690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4EE44A61-CC2A-3443-AA75-D761CA308B29}"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1184503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43D7572D-6939-7F4B-8A12-23AFF28F5E06}"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6645765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EC657BD1-57C7-5948-B031-82D68B89AA94}"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0865318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48B9B144-8C2B-E14B-BA9A-CFEE6E316794}"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000196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A16E98F8-5909-A341-9F5C-36F8063E7D1F}"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9108882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172E4AD-C925-534D-838F-302D99316FE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994921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FB170A8-EEA6-1A49-AA6C-5B9CF5C643E1}"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58413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289406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888866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74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63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387860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313451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085823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454380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43198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92187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221701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171444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977755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86511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3555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p:txBody>
          <a:bodyPr/>
          <a:lstStyle>
            <a:lvl1pPr>
              <a:defRPr/>
            </a:lvl1pPr>
          </a:lstStyle>
          <a:p>
            <a:pPr>
              <a:defRPr/>
            </a:pPr>
            <a:fld id="{01B1CF28-4AF4-DE4E-9192-6B98936F4070}" type="slidenum">
              <a:rPr lang="en-US">
                <a:latin typeface="Arial"/>
              </a:rPr>
              <a:pPr>
                <a:defRPr/>
              </a:pPr>
              <a:t>‹#›</a:t>
            </a:fld>
            <a:endParaRPr lang="en-US">
              <a:latin typeface="Arial"/>
            </a:endParaRPr>
          </a:p>
        </p:txBody>
      </p:sp>
      <p:sp>
        <p:nvSpPr>
          <p:cNvPr id="4" name="Rectangle 219"/>
          <p:cNvSpPr>
            <a:spLocks noGrp="1" noChangeArrowheads="1"/>
          </p:cNvSpPr>
          <p:nvPr>
            <p:ph type="dt" sz="half" idx="11"/>
          </p:nvPr>
        </p:nvSpPr>
        <p:spPr/>
        <p:txBody>
          <a:bodyPr/>
          <a:lstStyle>
            <a:lvl1pPr>
              <a:defRPr>
                <a:ea typeface="Arial" charset="0"/>
                <a:cs typeface="Arial" charset="0"/>
              </a:defRPr>
            </a:lvl1pPr>
          </a:lstStyle>
          <a:p>
            <a:pPr>
              <a:defRPr/>
            </a:pPr>
            <a:endParaRPr lang="en-US">
              <a:latin typeface="Arial"/>
            </a:endParaRPr>
          </a:p>
        </p:txBody>
      </p:sp>
      <p:sp>
        <p:nvSpPr>
          <p:cNvPr id="5" name="Rectangle 220"/>
          <p:cNvSpPr>
            <a:spLocks noGrp="1" noChangeArrowheads="1"/>
          </p:cNvSpPr>
          <p:nvPr>
            <p:ph type="ftr" sz="quarter" idx="12"/>
          </p:nvPr>
        </p:nvSpPr>
        <p:spPr/>
        <p:txBody>
          <a:bodyPr/>
          <a:lstStyle>
            <a:lvl1pPr algn="l">
              <a:defRPr>
                <a:ea typeface="Arial" charset="0"/>
                <a:cs typeface="Arial" charset="0"/>
              </a:defRPr>
            </a:lvl1pPr>
          </a:lstStyle>
          <a:p>
            <a:pPr>
              <a:defRPr/>
            </a:pPr>
            <a:endParaRPr lang="en-US">
              <a:latin typeface="Arial"/>
            </a:endParaRPr>
          </a:p>
        </p:txBody>
      </p:sp>
    </p:spTree>
    <p:extLst>
      <p:ext uri="{BB962C8B-B14F-4D97-AF65-F5344CB8AC3E}">
        <p14:creationId xmlns:p14="http://schemas.microsoft.com/office/powerpoint/2010/main" val="39799513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648FB-A72B-8144-AC5D-4A6C8CAEA623}" type="slidenum">
              <a:rPr lang="en-US"/>
              <a:pPr>
                <a:defRPr/>
              </a:pPr>
              <a:t>‹#›</a:t>
            </a:fld>
            <a:endParaRPr lang="en-US"/>
          </a:p>
        </p:txBody>
      </p:sp>
    </p:spTree>
    <p:extLst>
      <p:ext uri="{BB962C8B-B14F-4D97-AF65-F5344CB8AC3E}">
        <p14:creationId xmlns:p14="http://schemas.microsoft.com/office/powerpoint/2010/main" val="23925732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B70D22-ABFD-0A4A-9428-D77E7B9C0C2B}" type="slidenum">
              <a:rPr lang="en-US"/>
              <a:pPr>
                <a:defRPr/>
              </a:pPr>
              <a:t>‹#›</a:t>
            </a:fld>
            <a:endParaRPr lang="en-US"/>
          </a:p>
        </p:txBody>
      </p:sp>
    </p:spTree>
    <p:extLst>
      <p:ext uri="{BB962C8B-B14F-4D97-AF65-F5344CB8AC3E}">
        <p14:creationId xmlns:p14="http://schemas.microsoft.com/office/powerpoint/2010/main" val="1433504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9672E-B8CA-194B-86FC-CD4AA643DF9A}" type="slidenum">
              <a:rPr lang="en-US"/>
              <a:pPr>
                <a:defRPr/>
              </a:pPr>
              <a:t>‹#›</a:t>
            </a:fld>
            <a:endParaRPr lang="en-US"/>
          </a:p>
        </p:txBody>
      </p:sp>
    </p:spTree>
    <p:extLst>
      <p:ext uri="{BB962C8B-B14F-4D97-AF65-F5344CB8AC3E}">
        <p14:creationId xmlns:p14="http://schemas.microsoft.com/office/powerpoint/2010/main" val="6424856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274084-8E23-9440-980A-436445CE533C}" type="slidenum">
              <a:rPr lang="en-US"/>
              <a:pPr>
                <a:defRPr/>
              </a:pPr>
              <a:t>‹#›</a:t>
            </a:fld>
            <a:endParaRPr lang="en-US"/>
          </a:p>
        </p:txBody>
      </p:sp>
    </p:spTree>
    <p:extLst>
      <p:ext uri="{BB962C8B-B14F-4D97-AF65-F5344CB8AC3E}">
        <p14:creationId xmlns:p14="http://schemas.microsoft.com/office/powerpoint/2010/main" val="6467999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FA8794-1A33-7C4F-8AF0-62E232E5FDEB}" type="slidenum">
              <a:rPr lang="en-US"/>
              <a:pPr>
                <a:defRPr/>
              </a:pPr>
              <a:t>‹#›</a:t>
            </a:fld>
            <a:endParaRPr lang="en-US"/>
          </a:p>
        </p:txBody>
      </p:sp>
    </p:spTree>
    <p:extLst>
      <p:ext uri="{BB962C8B-B14F-4D97-AF65-F5344CB8AC3E}">
        <p14:creationId xmlns:p14="http://schemas.microsoft.com/office/powerpoint/2010/main" val="9982048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B2E237-CABD-9A48-BF8F-10A8DE1853C5}" type="slidenum">
              <a:rPr lang="en-US"/>
              <a:pPr>
                <a:defRPr/>
              </a:pPr>
              <a:t>‹#›</a:t>
            </a:fld>
            <a:endParaRPr lang="en-US"/>
          </a:p>
        </p:txBody>
      </p:sp>
    </p:spTree>
    <p:extLst>
      <p:ext uri="{BB962C8B-B14F-4D97-AF65-F5344CB8AC3E}">
        <p14:creationId xmlns:p14="http://schemas.microsoft.com/office/powerpoint/2010/main" val="41855165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244B18-A3C1-E34D-A9E1-22BF63FB7A54}" type="slidenum">
              <a:rPr lang="en-US"/>
              <a:pPr>
                <a:defRPr/>
              </a:pPr>
              <a:t>‹#›</a:t>
            </a:fld>
            <a:endParaRPr lang="en-US"/>
          </a:p>
        </p:txBody>
      </p:sp>
    </p:spTree>
    <p:extLst>
      <p:ext uri="{BB962C8B-B14F-4D97-AF65-F5344CB8AC3E}">
        <p14:creationId xmlns:p14="http://schemas.microsoft.com/office/powerpoint/2010/main" val="14346108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69CD5D-35BB-194C-970B-DC2C16C79951}" type="slidenum">
              <a:rPr lang="en-US"/>
              <a:pPr>
                <a:defRPr/>
              </a:pPr>
              <a:t>‹#›</a:t>
            </a:fld>
            <a:endParaRPr lang="en-US"/>
          </a:p>
        </p:txBody>
      </p:sp>
    </p:spTree>
    <p:extLst>
      <p:ext uri="{BB962C8B-B14F-4D97-AF65-F5344CB8AC3E}">
        <p14:creationId xmlns:p14="http://schemas.microsoft.com/office/powerpoint/2010/main" val="31890510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7E0662-3E79-4442-96B5-1DDB5A2C6120}" type="slidenum">
              <a:rPr lang="en-US"/>
              <a:pPr>
                <a:defRPr/>
              </a:pPr>
              <a:t>‹#›</a:t>
            </a:fld>
            <a:endParaRPr lang="en-US"/>
          </a:p>
        </p:txBody>
      </p:sp>
    </p:spTree>
    <p:extLst>
      <p:ext uri="{BB962C8B-B14F-4D97-AF65-F5344CB8AC3E}">
        <p14:creationId xmlns:p14="http://schemas.microsoft.com/office/powerpoint/2010/main" val="24613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8279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8D7177-02F8-944F-A325-E5A4577F9BDF}" type="slidenum">
              <a:rPr lang="en-US"/>
              <a:pPr>
                <a:defRPr/>
              </a:pPr>
              <a:t>‹#›</a:t>
            </a:fld>
            <a:endParaRPr lang="en-US"/>
          </a:p>
        </p:txBody>
      </p:sp>
    </p:spTree>
    <p:extLst>
      <p:ext uri="{BB962C8B-B14F-4D97-AF65-F5344CB8AC3E}">
        <p14:creationId xmlns:p14="http://schemas.microsoft.com/office/powerpoint/2010/main" val="27658308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405DD6-B96A-554F-9D42-57A85CC4E9DF}" type="slidenum">
              <a:rPr lang="en-US"/>
              <a:pPr>
                <a:defRPr/>
              </a:pPr>
              <a:t>‹#›</a:t>
            </a:fld>
            <a:endParaRPr lang="en-US"/>
          </a:p>
        </p:txBody>
      </p:sp>
    </p:spTree>
    <p:extLst>
      <p:ext uri="{BB962C8B-B14F-4D97-AF65-F5344CB8AC3E}">
        <p14:creationId xmlns:p14="http://schemas.microsoft.com/office/powerpoint/2010/main" val="5314993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pPr>
                <a:defRPr/>
              </a:pPr>
              <a:t>‹#›</a:t>
            </a:fld>
            <a:endParaRPr lang="en-US"/>
          </a:p>
        </p:txBody>
      </p:sp>
    </p:spTree>
    <p:extLst>
      <p:ext uri="{BB962C8B-B14F-4D97-AF65-F5344CB8AC3E}">
        <p14:creationId xmlns:p14="http://schemas.microsoft.com/office/powerpoint/2010/main" val="37399321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pPr>
                <a:defRPr/>
              </a:pPr>
              <a:t>‹#›</a:t>
            </a:fld>
            <a:endParaRPr lang="en-US"/>
          </a:p>
        </p:txBody>
      </p:sp>
    </p:spTree>
    <p:extLst>
      <p:ext uri="{BB962C8B-B14F-4D97-AF65-F5344CB8AC3E}">
        <p14:creationId xmlns:p14="http://schemas.microsoft.com/office/powerpoint/2010/main" val="5498651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pPr>
                <a:defRPr/>
              </a:pPr>
              <a:t>‹#›</a:t>
            </a:fld>
            <a:endParaRPr lang="en-US"/>
          </a:p>
        </p:txBody>
      </p:sp>
    </p:spTree>
    <p:extLst>
      <p:ext uri="{BB962C8B-B14F-4D97-AF65-F5344CB8AC3E}">
        <p14:creationId xmlns:p14="http://schemas.microsoft.com/office/powerpoint/2010/main" val="9538104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pPr>
                <a:defRPr/>
              </a:pPr>
              <a:t>‹#›</a:t>
            </a:fld>
            <a:endParaRPr lang="en-US"/>
          </a:p>
        </p:txBody>
      </p:sp>
    </p:spTree>
    <p:extLst>
      <p:ext uri="{BB962C8B-B14F-4D97-AF65-F5344CB8AC3E}">
        <p14:creationId xmlns:p14="http://schemas.microsoft.com/office/powerpoint/2010/main" val="27198663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pPr>
                <a:defRPr/>
              </a:pPr>
              <a:t>‹#›</a:t>
            </a:fld>
            <a:endParaRPr lang="en-US"/>
          </a:p>
        </p:txBody>
      </p:sp>
    </p:spTree>
    <p:extLst>
      <p:ext uri="{BB962C8B-B14F-4D97-AF65-F5344CB8AC3E}">
        <p14:creationId xmlns:p14="http://schemas.microsoft.com/office/powerpoint/2010/main" val="2680131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pPr>
                <a:defRPr/>
              </a:pPr>
              <a:t>‹#›</a:t>
            </a:fld>
            <a:endParaRPr lang="en-US"/>
          </a:p>
        </p:txBody>
      </p:sp>
    </p:spTree>
    <p:extLst>
      <p:ext uri="{BB962C8B-B14F-4D97-AF65-F5344CB8AC3E}">
        <p14:creationId xmlns:p14="http://schemas.microsoft.com/office/powerpoint/2010/main" val="10260791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pPr>
                <a:defRPr/>
              </a:pPr>
              <a:t>‹#›</a:t>
            </a:fld>
            <a:endParaRPr lang="en-US"/>
          </a:p>
        </p:txBody>
      </p:sp>
    </p:spTree>
    <p:extLst>
      <p:ext uri="{BB962C8B-B14F-4D97-AF65-F5344CB8AC3E}">
        <p14:creationId xmlns:p14="http://schemas.microsoft.com/office/powerpoint/2010/main" val="32514127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pPr>
                <a:defRPr/>
              </a:pPr>
              <a:t>‹#›</a:t>
            </a:fld>
            <a:endParaRPr lang="en-US"/>
          </a:p>
        </p:txBody>
      </p:sp>
    </p:spTree>
    <p:extLst>
      <p:ext uri="{BB962C8B-B14F-4D97-AF65-F5344CB8AC3E}">
        <p14:creationId xmlns:p14="http://schemas.microsoft.com/office/powerpoint/2010/main" val="2565933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0109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pPr>
                <a:defRPr/>
              </a:pPr>
              <a:t>‹#›</a:t>
            </a:fld>
            <a:endParaRPr lang="en-US"/>
          </a:p>
        </p:txBody>
      </p:sp>
    </p:spTree>
    <p:extLst>
      <p:ext uri="{BB962C8B-B14F-4D97-AF65-F5344CB8AC3E}">
        <p14:creationId xmlns:p14="http://schemas.microsoft.com/office/powerpoint/2010/main" val="24601333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pPr>
                <a:defRPr/>
              </a:pPr>
              <a:t>‹#›</a:t>
            </a:fld>
            <a:endParaRPr lang="en-US"/>
          </a:p>
        </p:txBody>
      </p:sp>
    </p:spTree>
    <p:extLst>
      <p:ext uri="{BB962C8B-B14F-4D97-AF65-F5344CB8AC3E}">
        <p14:creationId xmlns:p14="http://schemas.microsoft.com/office/powerpoint/2010/main" val="17121654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pPr>
                <a:defRPr/>
              </a:pPr>
              <a:t>‹#›</a:t>
            </a:fld>
            <a:endParaRPr lang="en-US"/>
          </a:p>
        </p:txBody>
      </p:sp>
    </p:spTree>
    <p:extLst>
      <p:ext uri="{BB962C8B-B14F-4D97-AF65-F5344CB8AC3E}">
        <p14:creationId xmlns:p14="http://schemas.microsoft.com/office/powerpoint/2010/main" val="4063819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1970" name="Rectangle 1026"/>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11971" name="Rectangle 102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04C4F-3AFD-7F48-AA8B-8F6AEA119127}" type="slidenum">
              <a:rPr lang="en-US"/>
              <a:pPr>
                <a:defRPr/>
              </a:pPr>
              <a:t>‹#›</a:t>
            </a:fld>
            <a:endParaRPr lang="en-US"/>
          </a:p>
        </p:txBody>
      </p:sp>
    </p:spTree>
    <p:extLst>
      <p:ext uri="{BB962C8B-B14F-4D97-AF65-F5344CB8AC3E}">
        <p14:creationId xmlns:p14="http://schemas.microsoft.com/office/powerpoint/2010/main" val="6159508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A1D785-840F-E04D-ABEB-837841BD2462}" type="slidenum">
              <a:rPr lang="en-US"/>
              <a:pPr>
                <a:defRPr/>
              </a:pPr>
              <a:t>‹#›</a:t>
            </a:fld>
            <a:endParaRPr lang="en-US"/>
          </a:p>
        </p:txBody>
      </p:sp>
    </p:spTree>
    <p:extLst>
      <p:ext uri="{BB962C8B-B14F-4D97-AF65-F5344CB8AC3E}">
        <p14:creationId xmlns:p14="http://schemas.microsoft.com/office/powerpoint/2010/main" val="30263127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5CE360-1FD4-7E49-8E39-204595155610}" type="slidenum">
              <a:rPr lang="en-US"/>
              <a:pPr>
                <a:defRPr/>
              </a:pPr>
              <a:t>‹#›</a:t>
            </a:fld>
            <a:endParaRPr lang="en-US"/>
          </a:p>
        </p:txBody>
      </p:sp>
    </p:spTree>
    <p:extLst>
      <p:ext uri="{BB962C8B-B14F-4D97-AF65-F5344CB8AC3E}">
        <p14:creationId xmlns:p14="http://schemas.microsoft.com/office/powerpoint/2010/main" val="20784043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08945-249A-DF42-B8DC-D829EA10D95C}" type="slidenum">
              <a:rPr lang="en-US"/>
              <a:pPr>
                <a:defRPr/>
              </a:pPr>
              <a:t>‹#›</a:t>
            </a:fld>
            <a:endParaRPr lang="en-US"/>
          </a:p>
        </p:txBody>
      </p:sp>
    </p:spTree>
    <p:extLst>
      <p:ext uri="{BB962C8B-B14F-4D97-AF65-F5344CB8AC3E}">
        <p14:creationId xmlns:p14="http://schemas.microsoft.com/office/powerpoint/2010/main" val="12949872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F23679-321F-074C-AE08-B513AF11FE76}" type="slidenum">
              <a:rPr lang="en-US"/>
              <a:pPr>
                <a:defRPr/>
              </a:pPr>
              <a:t>‹#›</a:t>
            </a:fld>
            <a:endParaRPr lang="en-US"/>
          </a:p>
        </p:txBody>
      </p:sp>
    </p:spTree>
    <p:extLst>
      <p:ext uri="{BB962C8B-B14F-4D97-AF65-F5344CB8AC3E}">
        <p14:creationId xmlns:p14="http://schemas.microsoft.com/office/powerpoint/2010/main" val="26562551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FF7E54-541D-B844-93C7-ADEF7CC94B64}" type="slidenum">
              <a:rPr lang="en-US"/>
              <a:pPr>
                <a:defRPr/>
              </a:pPr>
              <a:t>‹#›</a:t>
            </a:fld>
            <a:endParaRPr lang="en-US"/>
          </a:p>
        </p:txBody>
      </p:sp>
    </p:spTree>
    <p:extLst>
      <p:ext uri="{BB962C8B-B14F-4D97-AF65-F5344CB8AC3E}">
        <p14:creationId xmlns:p14="http://schemas.microsoft.com/office/powerpoint/2010/main" val="42228741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CB20E5-7829-484E-B6EC-F006D1FAF5E6}" type="slidenum">
              <a:rPr lang="en-US"/>
              <a:pPr>
                <a:defRPr/>
              </a:pPr>
              <a:t>‹#›</a:t>
            </a:fld>
            <a:endParaRPr lang="en-US"/>
          </a:p>
        </p:txBody>
      </p:sp>
    </p:spTree>
    <p:extLst>
      <p:ext uri="{BB962C8B-B14F-4D97-AF65-F5344CB8AC3E}">
        <p14:creationId xmlns:p14="http://schemas.microsoft.com/office/powerpoint/2010/main" val="4117039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7516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CEDDD-83E4-484F-9DBF-59E4D7F7E627}" type="slidenum">
              <a:rPr lang="en-US"/>
              <a:pPr>
                <a:defRPr/>
              </a:pPr>
              <a:t>‹#›</a:t>
            </a:fld>
            <a:endParaRPr lang="en-US"/>
          </a:p>
        </p:txBody>
      </p:sp>
    </p:spTree>
    <p:extLst>
      <p:ext uri="{BB962C8B-B14F-4D97-AF65-F5344CB8AC3E}">
        <p14:creationId xmlns:p14="http://schemas.microsoft.com/office/powerpoint/2010/main" val="42618147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37F2AE-E03A-0642-8686-6A8E6EABDD10}" type="slidenum">
              <a:rPr lang="en-US"/>
              <a:pPr>
                <a:defRPr/>
              </a:pPr>
              <a:t>‹#›</a:t>
            </a:fld>
            <a:endParaRPr lang="en-US"/>
          </a:p>
        </p:txBody>
      </p:sp>
    </p:spTree>
    <p:extLst>
      <p:ext uri="{BB962C8B-B14F-4D97-AF65-F5344CB8AC3E}">
        <p14:creationId xmlns:p14="http://schemas.microsoft.com/office/powerpoint/2010/main" val="12341246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AF4EAC-2BAA-7946-850F-08C2BDEC592F}" type="slidenum">
              <a:rPr lang="en-US"/>
              <a:pPr>
                <a:defRPr/>
              </a:pPr>
              <a:t>‹#›</a:t>
            </a:fld>
            <a:endParaRPr lang="en-US"/>
          </a:p>
        </p:txBody>
      </p:sp>
    </p:spTree>
    <p:extLst>
      <p:ext uri="{BB962C8B-B14F-4D97-AF65-F5344CB8AC3E}">
        <p14:creationId xmlns:p14="http://schemas.microsoft.com/office/powerpoint/2010/main" val="29859686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742A28-E493-BD4A-9D29-CE51E9726FF7}" type="slidenum">
              <a:rPr lang="en-US"/>
              <a:pPr>
                <a:defRPr/>
              </a:pPr>
              <a:t>‹#›</a:t>
            </a:fld>
            <a:endParaRPr lang="en-US"/>
          </a:p>
        </p:txBody>
      </p:sp>
    </p:spTree>
    <p:extLst>
      <p:ext uri="{BB962C8B-B14F-4D97-AF65-F5344CB8AC3E}">
        <p14:creationId xmlns:p14="http://schemas.microsoft.com/office/powerpoint/2010/main" val="20238683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5728C5E-104E-46B1-ADBA-CBF764F891F0}"/>
              </a:ext>
            </a:extLst>
          </p:cNvPr>
          <p:cNvSpPr>
            <a:spLocks noGrp="1"/>
          </p:cNvSpPr>
          <p:nvPr>
            <p:ph type="dt" sz="half" idx="10"/>
          </p:nvPr>
        </p:nvSpPr>
        <p:spPr/>
        <p:txBody>
          <a:bodyPr/>
          <a:lstStyle>
            <a:lvl1pPr>
              <a:defRPr/>
            </a:lvl1pPr>
          </a:lstStyle>
          <a:p>
            <a:pPr>
              <a:defRPr/>
            </a:pPr>
            <a:fld id="{C1D29A44-E139-450A-8C27-AFC1DC6F6508}" type="datetimeFigureOut">
              <a:rPr lang="en-US">
                <a:latin typeface="Calibri"/>
              </a:rPr>
              <a:pPr>
                <a:defRPr/>
              </a:pPr>
              <a:t>5/4/22</a:t>
            </a:fld>
            <a:endParaRPr lang="en-US">
              <a:latin typeface="Calibri"/>
            </a:endParaRPr>
          </a:p>
        </p:txBody>
      </p:sp>
      <p:sp>
        <p:nvSpPr>
          <p:cNvPr id="5" name="Footer Placeholder 4">
            <a:extLst>
              <a:ext uri="{FF2B5EF4-FFF2-40B4-BE49-F238E27FC236}">
                <a16:creationId xmlns:a16="http://schemas.microsoft.com/office/drawing/2014/main" id="{17AA2038-6AF5-4394-9F56-7EAC65121E3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7E2A11C-17B7-4D48-98DC-B232CE12CB4C}"/>
              </a:ext>
            </a:extLst>
          </p:cNvPr>
          <p:cNvSpPr>
            <a:spLocks noGrp="1"/>
          </p:cNvSpPr>
          <p:nvPr>
            <p:ph type="sldNum" sz="quarter" idx="12"/>
          </p:nvPr>
        </p:nvSpPr>
        <p:spPr/>
        <p:txBody>
          <a:bodyPr/>
          <a:lstStyle>
            <a:lvl1pPr>
              <a:defRPr/>
            </a:lvl1pPr>
          </a:lstStyle>
          <a:p>
            <a:fld id="{2AA3FA01-FD59-4865-B869-37B4B392A11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0858030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4170A-C52D-4E7A-857D-6AD5350CA8E4}"/>
              </a:ext>
            </a:extLst>
          </p:cNvPr>
          <p:cNvSpPr>
            <a:spLocks noGrp="1"/>
          </p:cNvSpPr>
          <p:nvPr>
            <p:ph type="dt" sz="half" idx="10"/>
          </p:nvPr>
        </p:nvSpPr>
        <p:spPr/>
        <p:txBody>
          <a:bodyPr/>
          <a:lstStyle>
            <a:lvl1pPr>
              <a:defRPr/>
            </a:lvl1pPr>
          </a:lstStyle>
          <a:p>
            <a:pPr>
              <a:defRPr/>
            </a:pPr>
            <a:fld id="{465E3AA9-1F49-48B7-944C-57698287F414}" type="datetimeFigureOut">
              <a:rPr lang="en-US">
                <a:latin typeface="Calibri"/>
              </a:rPr>
              <a:pPr>
                <a:defRPr/>
              </a:pPr>
              <a:t>5/4/22</a:t>
            </a:fld>
            <a:endParaRPr lang="en-US">
              <a:latin typeface="Calibri"/>
            </a:endParaRPr>
          </a:p>
        </p:txBody>
      </p:sp>
      <p:sp>
        <p:nvSpPr>
          <p:cNvPr id="5" name="Footer Placeholder 4">
            <a:extLst>
              <a:ext uri="{FF2B5EF4-FFF2-40B4-BE49-F238E27FC236}">
                <a16:creationId xmlns:a16="http://schemas.microsoft.com/office/drawing/2014/main" id="{36934AB0-42EC-45ED-94F2-CD174B568D5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4BFAB86-E6C1-4523-8940-30751B7B4C96}"/>
              </a:ext>
            </a:extLst>
          </p:cNvPr>
          <p:cNvSpPr>
            <a:spLocks noGrp="1"/>
          </p:cNvSpPr>
          <p:nvPr>
            <p:ph type="sldNum" sz="quarter" idx="12"/>
          </p:nvPr>
        </p:nvSpPr>
        <p:spPr/>
        <p:txBody>
          <a:bodyPr/>
          <a:lstStyle>
            <a:lvl1pPr>
              <a:defRPr/>
            </a:lvl1pPr>
          </a:lstStyle>
          <a:p>
            <a:fld id="{1E01790D-161B-408E-836F-CC411E7F4DD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854381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61279-B382-4211-B3F4-F8ADB845E823}"/>
              </a:ext>
            </a:extLst>
          </p:cNvPr>
          <p:cNvSpPr>
            <a:spLocks noGrp="1"/>
          </p:cNvSpPr>
          <p:nvPr>
            <p:ph type="dt" sz="half" idx="10"/>
          </p:nvPr>
        </p:nvSpPr>
        <p:spPr/>
        <p:txBody>
          <a:bodyPr/>
          <a:lstStyle>
            <a:lvl1pPr>
              <a:defRPr/>
            </a:lvl1pPr>
          </a:lstStyle>
          <a:p>
            <a:pPr>
              <a:defRPr/>
            </a:pPr>
            <a:fld id="{5C587448-0708-4E6B-AE4C-7BB0969749A3}" type="datetimeFigureOut">
              <a:rPr lang="en-US">
                <a:latin typeface="Calibri"/>
              </a:rPr>
              <a:pPr>
                <a:defRPr/>
              </a:pPr>
              <a:t>5/4/22</a:t>
            </a:fld>
            <a:endParaRPr lang="en-US">
              <a:latin typeface="Calibri"/>
            </a:endParaRPr>
          </a:p>
        </p:txBody>
      </p:sp>
      <p:sp>
        <p:nvSpPr>
          <p:cNvPr id="5" name="Footer Placeholder 4">
            <a:extLst>
              <a:ext uri="{FF2B5EF4-FFF2-40B4-BE49-F238E27FC236}">
                <a16:creationId xmlns:a16="http://schemas.microsoft.com/office/drawing/2014/main" id="{D8977776-AB78-4631-BB80-E436C1986A8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88A68F6-D925-483E-B047-06C835CE0E92}"/>
              </a:ext>
            </a:extLst>
          </p:cNvPr>
          <p:cNvSpPr>
            <a:spLocks noGrp="1"/>
          </p:cNvSpPr>
          <p:nvPr>
            <p:ph type="sldNum" sz="quarter" idx="12"/>
          </p:nvPr>
        </p:nvSpPr>
        <p:spPr/>
        <p:txBody>
          <a:bodyPr/>
          <a:lstStyle>
            <a:lvl1pPr>
              <a:defRPr/>
            </a:lvl1pPr>
          </a:lstStyle>
          <a:p>
            <a:fld id="{823F28DC-0411-428A-B27A-B52CD003206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442471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A0C1945-9A4B-4A18-8F25-911DCDD961FD}"/>
              </a:ext>
            </a:extLst>
          </p:cNvPr>
          <p:cNvSpPr>
            <a:spLocks noGrp="1"/>
          </p:cNvSpPr>
          <p:nvPr>
            <p:ph type="dt" sz="half" idx="10"/>
          </p:nvPr>
        </p:nvSpPr>
        <p:spPr/>
        <p:txBody>
          <a:bodyPr/>
          <a:lstStyle>
            <a:lvl1pPr>
              <a:defRPr/>
            </a:lvl1pPr>
          </a:lstStyle>
          <a:p>
            <a:pPr>
              <a:defRPr/>
            </a:pPr>
            <a:fld id="{B9FD37D8-088F-4C36-AA48-0D6B7660DB01}" type="datetimeFigureOut">
              <a:rPr lang="en-US">
                <a:latin typeface="Calibri"/>
              </a:rPr>
              <a:pPr>
                <a:defRPr/>
              </a:pPr>
              <a:t>5/4/22</a:t>
            </a:fld>
            <a:endParaRPr lang="en-US">
              <a:latin typeface="Calibri"/>
            </a:endParaRPr>
          </a:p>
        </p:txBody>
      </p:sp>
      <p:sp>
        <p:nvSpPr>
          <p:cNvPr id="6" name="Footer Placeholder 4">
            <a:extLst>
              <a:ext uri="{FF2B5EF4-FFF2-40B4-BE49-F238E27FC236}">
                <a16:creationId xmlns:a16="http://schemas.microsoft.com/office/drawing/2014/main" id="{F0592DD8-F9B2-4ADF-9C0E-3A3C10B2EC7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028495F-4C44-4A7A-8A21-7F054DE54403}"/>
              </a:ext>
            </a:extLst>
          </p:cNvPr>
          <p:cNvSpPr>
            <a:spLocks noGrp="1"/>
          </p:cNvSpPr>
          <p:nvPr>
            <p:ph type="sldNum" sz="quarter" idx="12"/>
          </p:nvPr>
        </p:nvSpPr>
        <p:spPr/>
        <p:txBody>
          <a:bodyPr/>
          <a:lstStyle>
            <a:lvl1pPr>
              <a:defRPr/>
            </a:lvl1pPr>
          </a:lstStyle>
          <a:p>
            <a:fld id="{E2C434DE-46F0-44E5-8BAE-107F7EE74AF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452773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9F5CCB-E64C-48C7-8430-670E5BE6A1C5}"/>
              </a:ext>
            </a:extLst>
          </p:cNvPr>
          <p:cNvSpPr>
            <a:spLocks noGrp="1"/>
          </p:cNvSpPr>
          <p:nvPr>
            <p:ph type="dt" sz="half" idx="10"/>
          </p:nvPr>
        </p:nvSpPr>
        <p:spPr/>
        <p:txBody>
          <a:bodyPr/>
          <a:lstStyle>
            <a:lvl1pPr>
              <a:defRPr/>
            </a:lvl1pPr>
          </a:lstStyle>
          <a:p>
            <a:pPr>
              <a:defRPr/>
            </a:pPr>
            <a:fld id="{8E57310E-76F8-47FD-B920-6DCCE4EA4BE4}" type="datetimeFigureOut">
              <a:rPr lang="en-US">
                <a:latin typeface="Calibri"/>
              </a:rPr>
              <a:pPr>
                <a:defRPr/>
              </a:pPr>
              <a:t>5/4/22</a:t>
            </a:fld>
            <a:endParaRPr lang="en-US">
              <a:latin typeface="Calibri"/>
            </a:endParaRPr>
          </a:p>
        </p:txBody>
      </p:sp>
      <p:sp>
        <p:nvSpPr>
          <p:cNvPr id="8" name="Footer Placeholder 4">
            <a:extLst>
              <a:ext uri="{FF2B5EF4-FFF2-40B4-BE49-F238E27FC236}">
                <a16:creationId xmlns:a16="http://schemas.microsoft.com/office/drawing/2014/main" id="{C039A449-2CB6-400E-A135-930D799437E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040458BD-4C97-4C04-AE0E-B3E2E14042D5}"/>
              </a:ext>
            </a:extLst>
          </p:cNvPr>
          <p:cNvSpPr>
            <a:spLocks noGrp="1"/>
          </p:cNvSpPr>
          <p:nvPr>
            <p:ph type="sldNum" sz="quarter" idx="12"/>
          </p:nvPr>
        </p:nvSpPr>
        <p:spPr/>
        <p:txBody>
          <a:bodyPr/>
          <a:lstStyle>
            <a:lvl1pPr>
              <a:defRPr/>
            </a:lvl1pPr>
          </a:lstStyle>
          <a:p>
            <a:fld id="{A40072F0-A83E-4C72-B897-801C1B913FF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686371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C70C78-5913-40DF-9403-08D3D0115BF3}"/>
              </a:ext>
            </a:extLst>
          </p:cNvPr>
          <p:cNvSpPr>
            <a:spLocks noGrp="1"/>
          </p:cNvSpPr>
          <p:nvPr>
            <p:ph type="dt" sz="half" idx="10"/>
          </p:nvPr>
        </p:nvSpPr>
        <p:spPr/>
        <p:txBody>
          <a:bodyPr/>
          <a:lstStyle>
            <a:lvl1pPr>
              <a:defRPr/>
            </a:lvl1pPr>
          </a:lstStyle>
          <a:p>
            <a:pPr>
              <a:defRPr/>
            </a:pPr>
            <a:fld id="{F061015A-076B-4EC4-91D7-75EE63DBC34D}" type="datetimeFigureOut">
              <a:rPr lang="en-US">
                <a:latin typeface="Calibri"/>
              </a:rPr>
              <a:pPr>
                <a:defRPr/>
              </a:pPr>
              <a:t>5/4/22</a:t>
            </a:fld>
            <a:endParaRPr lang="en-US">
              <a:latin typeface="Calibri"/>
            </a:endParaRPr>
          </a:p>
        </p:txBody>
      </p:sp>
      <p:sp>
        <p:nvSpPr>
          <p:cNvPr id="4" name="Footer Placeholder 4">
            <a:extLst>
              <a:ext uri="{FF2B5EF4-FFF2-40B4-BE49-F238E27FC236}">
                <a16:creationId xmlns:a16="http://schemas.microsoft.com/office/drawing/2014/main" id="{F7268E99-639C-4765-B676-2AF63A808B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3A9FC51D-9FDD-4105-A0D5-38222ECB44D6}"/>
              </a:ext>
            </a:extLst>
          </p:cNvPr>
          <p:cNvSpPr>
            <a:spLocks noGrp="1"/>
          </p:cNvSpPr>
          <p:nvPr>
            <p:ph type="sldNum" sz="quarter" idx="12"/>
          </p:nvPr>
        </p:nvSpPr>
        <p:spPr/>
        <p:txBody>
          <a:bodyPr/>
          <a:lstStyle>
            <a:lvl1pPr>
              <a:defRPr/>
            </a:lvl1pPr>
          </a:lstStyle>
          <a:p>
            <a:fld id="{F0946717-F6B3-4953-BF06-D5FC22EDDA4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384357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5865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AEFEC4-FD50-4B2F-9F74-BDCD8DF2BA4B}"/>
              </a:ext>
            </a:extLst>
          </p:cNvPr>
          <p:cNvSpPr>
            <a:spLocks noGrp="1"/>
          </p:cNvSpPr>
          <p:nvPr>
            <p:ph type="dt" sz="half" idx="10"/>
          </p:nvPr>
        </p:nvSpPr>
        <p:spPr/>
        <p:txBody>
          <a:bodyPr/>
          <a:lstStyle>
            <a:lvl1pPr>
              <a:defRPr/>
            </a:lvl1pPr>
          </a:lstStyle>
          <a:p>
            <a:pPr>
              <a:defRPr/>
            </a:pPr>
            <a:fld id="{7AFB487D-D88B-4D7F-BECE-88EB7364EEE3}" type="datetimeFigureOut">
              <a:rPr lang="en-US">
                <a:latin typeface="Calibri"/>
              </a:rPr>
              <a:pPr>
                <a:defRPr/>
              </a:pPr>
              <a:t>5/4/22</a:t>
            </a:fld>
            <a:endParaRPr lang="en-US">
              <a:latin typeface="Calibri"/>
            </a:endParaRPr>
          </a:p>
        </p:txBody>
      </p:sp>
      <p:sp>
        <p:nvSpPr>
          <p:cNvPr id="3" name="Footer Placeholder 4">
            <a:extLst>
              <a:ext uri="{FF2B5EF4-FFF2-40B4-BE49-F238E27FC236}">
                <a16:creationId xmlns:a16="http://schemas.microsoft.com/office/drawing/2014/main" id="{D222B747-5DA8-484C-8EF2-ACC7B58D194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6E62D0C0-C452-4FE0-86B9-2AC745DF05A0}"/>
              </a:ext>
            </a:extLst>
          </p:cNvPr>
          <p:cNvSpPr>
            <a:spLocks noGrp="1"/>
          </p:cNvSpPr>
          <p:nvPr>
            <p:ph type="sldNum" sz="quarter" idx="12"/>
          </p:nvPr>
        </p:nvSpPr>
        <p:spPr/>
        <p:txBody>
          <a:bodyPr/>
          <a:lstStyle>
            <a:lvl1pPr>
              <a:defRPr/>
            </a:lvl1pPr>
          </a:lstStyle>
          <a:p>
            <a:fld id="{B0F5D276-6D0F-47AD-B7ED-21ADAEBD482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4163509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26320BB-4594-4636-8B84-FBA96496A638}"/>
              </a:ext>
            </a:extLst>
          </p:cNvPr>
          <p:cNvSpPr>
            <a:spLocks noGrp="1"/>
          </p:cNvSpPr>
          <p:nvPr>
            <p:ph type="dt" sz="half" idx="10"/>
          </p:nvPr>
        </p:nvSpPr>
        <p:spPr/>
        <p:txBody>
          <a:bodyPr/>
          <a:lstStyle>
            <a:lvl1pPr>
              <a:defRPr/>
            </a:lvl1pPr>
          </a:lstStyle>
          <a:p>
            <a:pPr>
              <a:defRPr/>
            </a:pPr>
            <a:fld id="{6043B398-5CC4-4976-B37F-D0E3EB7A100B}" type="datetimeFigureOut">
              <a:rPr lang="en-US">
                <a:latin typeface="Calibri"/>
              </a:rPr>
              <a:pPr>
                <a:defRPr/>
              </a:pPr>
              <a:t>5/4/22</a:t>
            </a:fld>
            <a:endParaRPr lang="en-US">
              <a:latin typeface="Calibri"/>
            </a:endParaRPr>
          </a:p>
        </p:txBody>
      </p:sp>
      <p:sp>
        <p:nvSpPr>
          <p:cNvPr id="6" name="Footer Placeholder 4">
            <a:extLst>
              <a:ext uri="{FF2B5EF4-FFF2-40B4-BE49-F238E27FC236}">
                <a16:creationId xmlns:a16="http://schemas.microsoft.com/office/drawing/2014/main" id="{282EE785-1357-4C49-8130-221A7112C8E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7D48811-48A4-4CBD-8A69-CE92468BF2D0}"/>
              </a:ext>
            </a:extLst>
          </p:cNvPr>
          <p:cNvSpPr>
            <a:spLocks noGrp="1"/>
          </p:cNvSpPr>
          <p:nvPr>
            <p:ph type="sldNum" sz="quarter" idx="12"/>
          </p:nvPr>
        </p:nvSpPr>
        <p:spPr/>
        <p:txBody>
          <a:bodyPr/>
          <a:lstStyle>
            <a:lvl1pPr>
              <a:defRPr/>
            </a:lvl1pPr>
          </a:lstStyle>
          <a:p>
            <a:fld id="{49DD01A7-5CBA-49CA-BFA2-F8D90F19ADC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024953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C2173B-D061-44C0-A2F4-CD933BB9717F}"/>
              </a:ext>
            </a:extLst>
          </p:cNvPr>
          <p:cNvSpPr>
            <a:spLocks noGrp="1"/>
          </p:cNvSpPr>
          <p:nvPr>
            <p:ph type="dt" sz="half" idx="10"/>
          </p:nvPr>
        </p:nvSpPr>
        <p:spPr/>
        <p:txBody>
          <a:bodyPr/>
          <a:lstStyle>
            <a:lvl1pPr>
              <a:defRPr/>
            </a:lvl1pPr>
          </a:lstStyle>
          <a:p>
            <a:pPr>
              <a:defRPr/>
            </a:pPr>
            <a:fld id="{854820D8-4FA2-47BA-9BD5-B4DF02EE6A0C}" type="datetimeFigureOut">
              <a:rPr lang="en-US">
                <a:latin typeface="Calibri"/>
              </a:rPr>
              <a:pPr>
                <a:defRPr/>
              </a:pPr>
              <a:t>5/4/22</a:t>
            </a:fld>
            <a:endParaRPr lang="en-US">
              <a:latin typeface="Calibri"/>
            </a:endParaRPr>
          </a:p>
        </p:txBody>
      </p:sp>
      <p:sp>
        <p:nvSpPr>
          <p:cNvPr id="6" name="Footer Placeholder 4">
            <a:extLst>
              <a:ext uri="{FF2B5EF4-FFF2-40B4-BE49-F238E27FC236}">
                <a16:creationId xmlns:a16="http://schemas.microsoft.com/office/drawing/2014/main" id="{EFC0FF5D-7E14-492D-BDB7-8A3F9C07CD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7CE259C-0BE9-472A-AB13-AC9214D71325}"/>
              </a:ext>
            </a:extLst>
          </p:cNvPr>
          <p:cNvSpPr>
            <a:spLocks noGrp="1"/>
          </p:cNvSpPr>
          <p:nvPr>
            <p:ph type="sldNum" sz="quarter" idx="12"/>
          </p:nvPr>
        </p:nvSpPr>
        <p:spPr/>
        <p:txBody>
          <a:bodyPr/>
          <a:lstStyle>
            <a:lvl1pPr>
              <a:defRPr/>
            </a:lvl1pPr>
          </a:lstStyle>
          <a:p>
            <a:fld id="{F6F34B33-1E7B-4464-BB16-26E3B3E936D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738505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EB6E0-B0A2-41AF-8FDB-C810D766BBA4}"/>
              </a:ext>
            </a:extLst>
          </p:cNvPr>
          <p:cNvSpPr>
            <a:spLocks noGrp="1"/>
          </p:cNvSpPr>
          <p:nvPr>
            <p:ph type="dt" sz="half" idx="10"/>
          </p:nvPr>
        </p:nvSpPr>
        <p:spPr/>
        <p:txBody>
          <a:bodyPr/>
          <a:lstStyle>
            <a:lvl1pPr>
              <a:defRPr/>
            </a:lvl1pPr>
          </a:lstStyle>
          <a:p>
            <a:pPr>
              <a:defRPr/>
            </a:pPr>
            <a:fld id="{FFE7AD67-BDDB-481E-9F5E-EDA0A045E840}" type="datetimeFigureOut">
              <a:rPr lang="en-US">
                <a:latin typeface="Calibri"/>
              </a:rPr>
              <a:pPr>
                <a:defRPr/>
              </a:pPr>
              <a:t>5/4/22</a:t>
            </a:fld>
            <a:endParaRPr lang="en-US">
              <a:latin typeface="Calibri"/>
            </a:endParaRPr>
          </a:p>
        </p:txBody>
      </p:sp>
      <p:sp>
        <p:nvSpPr>
          <p:cNvPr id="5" name="Footer Placeholder 4">
            <a:extLst>
              <a:ext uri="{FF2B5EF4-FFF2-40B4-BE49-F238E27FC236}">
                <a16:creationId xmlns:a16="http://schemas.microsoft.com/office/drawing/2014/main" id="{3943EAB7-F153-453E-8391-9AA29084508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3026388-B30F-4E09-BBF9-570C22824454}"/>
              </a:ext>
            </a:extLst>
          </p:cNvPr>
          <p:cNvSpPr>
            <a:spLocks noGrp="1"/>
          </p:cNvSpPr>
          <p:nvPr>
            <p:ph type="sldNum" sz="quarter" idx="12"/>
          </p:nvPr>
        </p:nvSpPr>
        <p:spPr/>
        <p:txBody>
          <a:bodyPr/>
          <a:lstStyle>
            <a:lvl1pPr>
              <a:defRPr/>
            </a:lvl1pPr>
          </a:lstStyle>
          <a:p>
            <a:fld id="{C8DE5D85-3DE9-4A7C-9AD0-018841FEE17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163572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70A1B-2F74-4EC1-B4B8-95861E813411}"/>
              </a:ext>
            </a:extLst>
          </p:cNvPr>
          <p:cNvSpPr>
            <a:spLocks noGrp="1"/>
          </p:cNvSpPr>
          <p:nvPr>
            <p:ph type="dt" sz="half" idx="10"/>
          </p:nvPr>
        </p:nvSpPr>
        <p:spPr/>
        <p:txBody>
          <a:bodyPr/>
          <a:lstStyle>
            <a:lvl1pPr>
              <a:defRPr/>
            </a:lvl1pPr>
          </a:lstStyle>
          <a:p>
            <a:pPr>
              <a:defRPr/>
            </a:pPr>
            <a:fld id="{7BD73C2B-ED7E-4837-BE53-973CB7931725}" type="datetimeFigureOut">
              <a:rPr lang="en-US">
                <a:latin typeface="Calibri"/>
              </a:rPr>
              <a:pPr>
                <a:defRPr/>
              </a:pPr>
              <a:t>5/4/22</a:t>
            </a:fld>
            <a:endParaRPr lang="en-US">
              <a:latin typeface="Calibri"/>
            </a:endParaRPr>
          </a:p>
        </p:txBody>
      </p:sp>
      <p:sp>
        <p:nvSpPr>
          <p:cNvPr id="5" name="Footer Placeholder 4">
            <a:extLst>
              <a:ext uri="{FF2B5EF4-FFF2-40B4-BE49-F238E27FC236}">
                <a16:creationId xmlns:a16="http://schemas.microsoft.com/office/drawing/2014/main" id="{B55D1CA1-42A3-4D2D-909A-9E29735A902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2A40117-634E-4C53-8CE8-8FE567800AFB}"/>
              </a:ext>
            </a:extLst>
          </p:cNvPr>
          <p:cNvSpPr>
            <a:spLocks noGrp="1"/>
          </p:cNvSpPr>
          <p:nvPr>
            <p:ph type="sldNum" sz="quarter" idx="12"/>
          </p:nvPr>
        </p:nvSpPr>
        <p:spPr/>
        <p:txBody>
          <a:bodyPr/>
          <a:lstStyle>
            <a:lvl1pPr>
              <a:defRPr/>
            </a:lvl1pPr>
          </a:lstStyle>
          <a:p>
            <a:fld id="{853D57E7-4907-4783-A189-FF4C59B4C92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883736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7693D-08B5-D94A-B794-76DCBEF1B5B3}" type="slidenum">
              <a:rPr lang="en-US"/>
              <a:pPr>
                <a:defRPr/>
              </a:pPr>
              <a:t>‹#›</a:t>
            </a:fld>
            <a:endParaRPr lang="en-US"/>
          </a:p>
        </p:txBody>
      </p:sp>
    </p:spTree>
    <p:extLst>
      <p:ext uri="{BB962C8B-B14F-4D97-AF65-F5344CB8AC3E}">
        <p14:creationId xmlns:p14="http://schemas.microsoft.com/office/powerpoint/2010/main" val="35094854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07610-F3B5-4049-8939-DB1D7DCEFCA5}" type="slidenum">
              <a:rPr lang="en-US"/>
              <a:pPr>
                <a:defRPr/>
              </a:pPr>
              <a:t>‹#›</a:t>
            </a:fld>
            <a:endParaRPr lang="en-US"/>
          </a:p>
        </p:txBody>
      </p:sp>
    </p:spTree>
    <p:extLst>
      <p:ext uri="{BB962C8B-B14F-4D97-AF65-F5344CB8AC3E}">
        <p14:creationId xmlns:p14="http://schemas.microsoft.com/office/powerpoint/2010/main" val="29509624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22123-301E-2344-B6E8-46139FC7DB89}" type="slidenum">
              <a:rPr lang="en-US"/>
              <a:pPr>
                <a:defRPr/>
              </a:pPr>
              <a:t>‹#›</a:t>
            </a:fld>
            <a:endParaRPr lang="en-US"/>
          </a:p>
        </p:txBody>
      </p:sp>
    </p:spTree>
    <p:extLst>
      <p:ext uri="{BB962C8B-B14F-4D97-AF65-F5344CB8AC3E}">
        <p14:creationId xmlns:p14="http://schemas.microsoft.com/office/powerpoint/2010/main" val="3964974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028CA6-1F93-3649-8C28-286B466F29C8}" type="slidenum">
              <a:rPr lang="en-US"/>
              <a:pPr>
                <a:defRPr/>
              </a:pPr>
              <a:t>‹#›</a:t>
            </a:fld>
            <a:endParaRPr lang="en-US"/>
          </a:p>
        </p:txBody>
      </p:sp>
    </p:spTree>
    <p:extLst>
      <p:ext uri="{BB962C8B-B14F-4D97-AF65-F5344CB8AC3E}">
        <p14:creationId xmlns:p14="http://schemas.microsoft.com/office/powerpoint/2010/main" val="12907874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A80DEC-9262-FE4A-8A24-8AEB9E6E4BBA}" type="slidenum">
              <a:rPr lang="en-US"/>
              <a:pPr>
                <a:defRPr/>
              </a:pPr>
              <a:t>‹#›</a:t>
            </a:fld>
            <a:endParaRPr lang="en-US"/>
          </a:p>
        </p:txBody>
      </p:sp>
    </p:spTree>
    <p:extLst>
      <p:ext uri="{BB962C8B-B14F-4D97-AF65-F5344CB8AC3E}">
        <p14:creationId xmlns:p14="http://schemas.microsoft.com/office/powerpoint/2010/main" val="2536491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66418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0AA876-89AE-1341-9D78-BCF815E3C702}" type="slidenum">
              <a:rPr lang="en-US"/>
              <a:pPr>
                <a:defRPr/>
              </a:pPr>
              <a:t>‹#›</a:t>
            </a:fld>
            <a:endParaRPr lang="en-US"/>
          </a:p>
        </p:txBody>
      </p:sp>
    </p:spTree>
    <p:extLst>
      <p:ext uri="{BB962C8B-B14F-4D97-AF65-F5344CB8AC3E}">
        <p14:creationId xmlns:p14="http://schemas.microsoft.com/office/powerpoint/2010/main" val="723060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C5AD6-F907-E940-962C-1953722C5224}" type="slidenum">
              <a:rPr lang="en-US"/>
              <a:pPr>
                <a:defRPr/>
              </a:pPr>
              <a:t>‹#›</a:t>
            </a:fld>
            <a:endParaRPr lang="en-US"/>
          </a:p>
        </p:txBody>
      </p:sp>
    </p:spTree>
    <p:extLst>
      <p:ext uri="{BB962C8B-B14F-4D97-AF65-F5344CB8AC3E}">
        <p14:creationId xmlns:p14="http://schemas.microsoft.com/office/powerpoint/2010/main" val="42330383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7BD12B-FB69-BA4F-9506-76FC6F2552DE}" type="slidenum">
              <a:rPr lang="en-US"/>
              <a:pPr>
                <a:defRPr/>
              </a:pPr>
              <a:t>‹#›</a:t>
            </a:fld>
            <a:endParaRPr lang="en-US"/>
          </a:p>
        </p:txBody>
      </p:sp>
    </p:spTree>
    <p:extLst>
      <p:ext uri="{BB962C8B-B14F-4D97-AF65-F5344CB8AC3E}">
        <p14:creationId xmlns:p14="http://schemas.microsoft.com/office/powerpoint/2010/main" val="11955080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A9C021-CB5F-D746-AA6D-9322B88EC7AF}" type="slidenum">
              <a:rPr lang="en-US"/>
              <a:pPr>
                <a:defRPr/>
              </a:pPr>
              <a:t>‹#›</a:t>
            </a:fld>
            <a:endParaRPr lang="en-US"/>
          </a:p>
        </p:txBody>
      </p:sp>
    </p:spTree>
    <p:extLst>
      <p:ext uri="{BB962C8B-B14F-4D97-AF65-F5344CB8AC3E}">
        <p14:creationId xmlns:p14="http://schemas.microsoft.com/office/powerpoint/2010/main" val="33762215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F7141-7472-F048-A2DC-324CCBF2D034}" type="slidenum">
              <a:rPr lang="en-US"/>
              <a:pPr>
                <a:defRPr/>
              </a:pPr>
              <a:t>‹#›</a:t>
            </a:fld>
            <a:endParaRPr lang="en-US"/>
          </a:p>
        </p:txBody>
      </p:sp>
    </p:spTree>
    <p:extLst>
      <p:ext uri="{BB962C8B-B14F-4D97-AF65-F5344CB8AC3E}">
        <p14:creationId xmlns:p14="http://schemas.microsoft.com/office/powerpoint/2010/main" val="19236662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EEEB82-DBD7-8B44-B189-3BC836D1EA6B}" type="slidenum">
              <a:rPr lang="en-US"/>
              <a:pPr>
                <a:defRPr/>
              </a:pPr>
              <a:t>‹#›</a:t>
            </a:fld>
            <a:endParaRPr lang="en-US"/>
          </a:p>
        </p:txBody>
      </p:sp>
    </p:spTree>
    <p:extLst>
      <p:ext uri="{BB962C8B-B14F-4D97-AF65-F5344CB8AC3E}">
        <p14:creationId xmlns:p14="http://schemas.microsoft.com/office/powerpoint/2010/main" val="12584867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8800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3508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2619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47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8588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6886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3910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5630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2059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9860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4224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768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132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876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07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5AEF5-EE4F-D14B-A408-A8CCBE3B4620}" type="slidenum">
              <a:rPr lang="en-US"/>
              <a:pPr>
                <a:defRPr/>
              </a:pPr>
              <a:t>‹#›</a:t>
            </a:fld>
            <a:endParaRPr lang="en-US"/>
          </a:p>
        </p:txBody>
      </p:sp>
    </p:spTree>
    <p:extLst>
      <p:ext uri="{BB962C8B-B14F-4D97-AF65-F5344CB8AC3E}">
        <p14:creationId xmlns:p14="http://schemas.microsoft.com/office/powerpoint/2010/main" val="742566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92D4EA-9A8E-6441-B22C-CF7C735A9B5E}" type="slidenum">
              <a:rPr lang="en-US"/>
              <a:pPr>
                <a:defRPr/>
              </a:pPr>
              <a:t>‹#›</a:t>
            </a:fld>
            <a:endParaRPr lang="en-US"/>
          </a:p>
        </p:txBody>
      </p:sp>
    </p:spTree>
    <p:extLst>
      <p:ext uri="{BB962C8B-B14F-4D97-AF65-F5344CB8AC3E}">
        <p14:creationId xmlns:p14="http://schemas.microsoft.com/office/powerpoint/2010/main" val="1867851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211E6-537F-AC4F-B43B-62D2EBF09728}" type="slidenum">
              <a:rPr lang="en-US"/>
              <a:pPr>
                <a:defRPr/>
              </a:pPr>
              <a:t>‹#›</a:t>
            </a:fld>
            <a:endParaRPr lang="en-US"/>
          </a:p>
        </p:txBody>
      </p:sp>
    </p:spTree>
    <p:extLst>
      <p:ext uri="{BB962C8B-B14F-4D97-AF65-F5344CB8AC3E}">
        <p14:creationId xmlns:p14="http://schemas.microsoft.com/office/powerpoint/2010/main" val="443258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66E067-83B1-4947-8D0A-23D6E103A97C}" type="slidenum">
              <a:rPr lang="en-US"/>
              <a:pPr>
                <a:defRPr/>
              </a:pPr>
              <a:t>‹#›</a:t>
            </a:fld>
            <a:endParaRPr lang="en-US"/>
          </a:p>
        </p:txBody>
      </p:sp>
    </p:spTree>
    <p:extLst>
      <p:ext uri="{BB962C8B-B14F-4D97-AF65-F5344CB8AC3E}">
        <p14:creationId xmlns:p14="http://schemas.microsoft.com/office/powerpoint/2010/main" val="2558972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D3879D-4BF2-DC4F-BFD9-9EA6F5D8CBED}" type="slidenum">
              <a:rPr lang="en-US"/>
              <a:pPr>
                <a:defRPr/>
              </a:pPr>
              <a:t>‹#›</a:t>
            </a:fld>
            <a:endParaRPr lang="en-US"/>
          </a:p>
        </p:txBody>
      </p:sp>
    </p:spTree>
    <p:extLst>
      <p:ext uri="{BB962C8B-B14F-4D97-AF65-F5344CB8AC3E}">
        <p14:creationId xmlns:p14="http://schemas.microsoft.com/office/powerpoint/2010/main" val="18088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0AAF89-720E-A643-B1A3-8B31D7C79389}" type="slidenum">
              <a:rPr lang="en-US"/>
              <a:pPr>
                <a:defRPr/>
              </a:pPr>
              <a:t>‹#›</a:t>
            </a:fld>
            <a:endParaRPr lang="en-US"/>
          </a:p>
        </p:txBody>
      </p:sp>
    </p:spTree>
    <p:extLst>
      <p:ext uri="{BB962C8B-B14F-4D97-AF65-F5344CB8AC3E}">
        <p14:creationId xmlns:p14="http://schemas.microsoft.com/office/powerpoint/2010/main" val="226843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98167E-E0EA-5347-AC63-FD3DF2E82FD5}" type="slidenum">
              <a:rPr lang="en-US"/>
              <a:pPr>
                <a:defRPr/>
              </a:pPr>
              <a:t>‹#›</a:t>
            </a:fld>
            <a:endParaRPr lang="en-US"/>
          </a:p>
        </p:txBody>
      </p:sp>
    </p:spTree>
    <p:extLst>
      <p:ext uri="{BB962C8B-B14F-4D97-AF65-F5344CB8AC3E}">
        <p14:creationId xmlns:p14="http://schemas.microsoft.com/office/powerpoint/2010/main" val="2452450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859B0A-8ADA-5845-B9F7-E713D04A1E86}" type="slidenum">
              <a:rPr lang="en-US"/>
              <a:pPr>
                <a:defRPr/>
              </a:pPr>
              <a:t>‹#›</a:t>
            </a:fld>
            <a:endParaRPr lang="en-US"/>
          </a:p>
        </p:txBody>
      </p:sp>
    </p:spTree>
    <p:extLst>
      <p:ext uri="{BB962C8B-B14F-4D97-AF65-F5344CB8AC3E}">
        <p14:creationId xmlns:p14="http://schemas.microsoft.com/office/powerpoint/2010/main" val="2773292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EE57A0-5223-DB45-878B-BF8BF90CAF02}" type="slidenum">
              <a:rPr lang="en-US"/>
              <a:pPr>
                <a:defRPr/>
              </a:pPr>
              <a:t>‹#›</a:t>
            </a:fld>
            <a:endParaRPr lang="en-US"/>
          </a:p>
        </p:txBody>
      </p:sp>
    </p:spTree>
    <p:extLst>
      <p:ext uri="{BB962C8B-B14F-4D97-AF65-F5344CB8AC3E}">
        <p14:creationId xmlns:p14="http://schemas.microsoft.com/office/powerpoint/2010/main" val="2912124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5B61F-8671-AC46-B499-98568EC222BC}" type="slidenum">
              <a:rPr lang="en-US"/>
              <a:pPr>
                <a:defRPr/>
              </a:pPr>
              <a:t>‹#›</a:t>
            </a:fld>
            <a:endParaRPr lang="en-US"/>
          </a:p>
        </p:txBody>
      </p:sp>
    </p:spTree>
    <p:extLst>
      <p:ext uri="{BB962C8B-B14F-4D97-AF65-F5344CB8AC3E}">
        <p14:creationId xmlns:p14="http://schemas.microsoft.com/office/powerpoint/2010/main" val="4188860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4EB7E-0756-574E-9E85-45960EA4565C}" type="slidenum">
              <a:rPr lang="en-US"/>
              <a:pPr>
                <a:defRPr/>
              </a:pPr>
              <a:t>‹#›</a:t>
            </a:fld>
            <a:endParaRPr lang="en-US"/>
          </a:p>
        </p:txBody>
      </p:sp>
    </p:spTree>
    <p:extLst>
      <p:ext uri="{BB962C8B-B14F-4D97-AF65-F5344CB8AC3E}">
        <p14:creationId xmlns:p14="http://schemas.microsoft.com/office/powerpoint/2010/main" val="4169790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3871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3264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14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6963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64060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2566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2682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3879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6282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374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5424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880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350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26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47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688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391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563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205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986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422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768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912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622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9246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21987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4526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06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859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383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099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518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6150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25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4383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811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2115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050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80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7716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864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751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5236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51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Book Antiqua" charset="0"/>
              </a:defRPr>
            </a:lvl1pPr>
          </a:lstStyle>
          <a:p>
            <a:pPr>
              <a:defRPr/>
            </a:pPr>
            <a:fld id="{9EF77983-536D-0B49-BCDE-8CD39D9AD12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165833606"/>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B70F03AE-FD38-CE49-8DF0-A671DAE8219A}"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29330990"/>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2233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647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892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1998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4990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916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389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4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2044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2861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8702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2721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0473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371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773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0692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0166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62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7.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2.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9.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0.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71638177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228600" y="228600"/>
            <a:ext cx="8686800" cy="5943600"/>
            <a:chOff x="144" y="144"/>
            <a:chExt cx="5472" cy="3744"/>
          </a:xfrm>
        </p:grpSpPr>
        <p:sp>
          <p:nvSpPr>
            <p:cNvPr id="512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512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512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512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02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FFFFFF"/>
              </a:solidFill>
            </a:endParaRPr>
          </a:p>
        </p:txBody>
      </p:sp>
      <p:sp>
        <p:nvSpPr>
          <p:cNvPr id="21402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FFFFFF"/>
              </a:solidFill>
            </a:endParaRPr>
          </a:p>
        </p:txBody>
      </p:sp>
      <p:sp>
        <p:nvSpPr>
          <p:cNvPr id="21402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cs typeface="Arial" charset="0"/>
              </a:defRPr>
            </a:lvl1pPr>
          </a:lstStyle>
          <a:p>
            <a:pPr defTabSz="914400" fontAlgn="base">
              <a:spcBef>
                <a:spcPct val="0"/>
              </a:spcBef>
              <a:spcAft>
                <a:spcPct val="0"/>
              </a:spcAft>
              <a:defRPr/>
            </a:pPr>
            <a:fld id="{F0A723F1-35DA-664D-8FB4-D28D4100E0B6}"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359469995"/>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5pPr>
      <a:lvl6pPr marL="4572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54600198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58000"/>
            <a:chOff x="0" y="0"/>
            <a:chExt cx="5770" cy="4320"/>
          </a:xfrm>
        </p:grpSpPr>
        <p:sp>
          <p:nvSpPr>
            <p:cNvPr id="17920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920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17921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921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921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921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922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grpSp>
      <p:sp>
        <p:nvSpPr>
          <p:cNvPr id="17922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922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22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Arial" pitchFamily="-112" charset="0"/>
                <a:cs typeface="Arial" pitchFamily="-112" charset="0"/>
              </a:defRPr>
            </a:lvl1pPr>
          </a:lstStyle>
          <a:p>
            <a:pPr defTabSz="914400" fontAlgn="base">
              <a:spcBef>
                <a:spcPct val="0"/>
              </a:spcBef>
              <a:spcAft>
                <a:spcPct val="0"/>
              </a:spcAft>
              <a:defRPr/>
            </a:pPr>
            <a:endParaRPr lang="en-US">
              <a:solidFill>
                <a:srgbClr val="FFFFFF"/>
              </a:solidFill>
              <a:latin typeface="Tahoma"/>
            </a:endParaRPr>
          </a:p>
        </p:txBody>
      </p:sp>
      <p:sp>
        <p:nvSpPr>
          <p:cNvPr id="17922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cs typeface="Arial" charset="0"/>
              </a:defRPr>
            </a:lvl1pPr>
          </a:lstStyle>
          <a:p>
            <a:pPr defTabSz="914400" fontAlgn="base">
              <a:spcBef>
                <a:spcPct val="0"/>
              </a:spcBef>
              <a:spcAft>
                <a:spcPct val="0"/>
              </a:spcAft>
              <a:defRPr/>
            </a:pPr>
            <a:fld id="{D8790C1A-34DE-E14D-A075-77932E67E1F7}"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
        <p:nvSpPr>
          <p:cNvPr id="17922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Arial" pitchFamily="-112" charset="0"/>
                <a:cs typeface="Arial" pitchFamily="-112" charset="0"/>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3281079107"/>
      </p:ext>
    </p:extLst>
  </p:cSld>
  <p:clrMap bg1="dk2" tx1="lt1" bg2="dk1"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3627024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cs typeface="Arial" charset="0"/>
              </a:defRPr>
            </a:lvl1pPr>
          </a:lstStyle>
          <a:p>
            <a:pPr>
              <a:defRPr/>
            </a:pPr>
            <a:fld id="{EF029174-46D5-6249-A8D7-CD0FC29A72A3}" type="slidenum">
              <a:rPr lang="en-US"/>
              <a:pPr>
                <a:defRPr/>
              </a:pPr>
              <a:t>‹#›</a:t>
            </a:fld>
            <a:endParaRPr lang="en-US"/>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latin typeface="Arial"/>
            </a:endParaRPr>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latin typeface="Arial"/>
            </a:endParaRPr>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372109204"/>
      </p:ext>
    </p:extLst>
  </p:cSld>
  <p:clrMap bg1="dk2" tx1="lt1" bg2="dk1" tx2="lt2" accent1="accent1" accent2="accent2" accent3="accent3" accent4="accent4" accent5="accent5" accent6="accent6" hlink="hlink" folHlink="folHlink"/>
  <p:sldLayoutIdLst>
    <p:sldLayoutId id="214748399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4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Unicode MS"/>
                <a:ea typeface="Arial Unicode MS"/>
                <a:cs typeface="Arial Unicode MS"/>
              </a:defRPr>
            </a:lvl1pPr>
          </a:lstStyle>
          <a:p>
            <a:pPr>
              <a:defRPr/>
            </a:pPr>
            <a:endParaRPr lang="en-US"/>
          </a:p>
        </p:txBody>
      </p:sp>
      <p:sp>
        <p:nvSpPr>
          <p:cNvPr id="494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Unicode MS"/>
                <a:ea typeface="Arial Unicode MS"/>
                <a:cs typeface="Arial Unicode MS"/>
              </a:defRPr>
            </a:lvl1pPr>
          </a:lstStyle>
          <a:p>
            <a:pPr>
              <a:defRPr/>
            </a:pPr>
            <a:endParaRPr lang="en-US"/>
          </a:p>
        </p:txBody>
      </p:sp>
      <p:sp>
        <p:nvSpPr>
          <p:cNvPr id="494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Unicode MS" charset="0"/>
                <a:cs typeface="Arial Unicode MS" charset="0"/>
              </a:defRPr>
            </a:lvl1pPr>
          </a:lstStyle>
          <a:p>
            <a:pPr>
              <a:defRPr/>
            </a:pPr>
            <a:fld id="{FB03E664-E4AD-294D-A979-2FC48D4EB845}" type="slidenum">
              <a:rPr lang="en-US"/>
              <a:pPr>
                <a:defRPr/>
              </a:pPr>
              <a:t>‹#›</a:t>
            </a:fld>
            <a:endParaRPr lang="en-US"/>
          </a:p>
        </p:txBody>
      </p:sp>
    </p:spTree>
    <p:extLst>
      <p:ext uri="{BB962C8B-B14F-4D97-AF65-F5344CB8AC3E}">
        <p14:creationId xmlns:p14="http://schemas.microsoft.com/office/powerpoint/2010/main" val="1527944021"/>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pPr>
                <a:defRPr/>
              </a:pPr>
              <a:t>‹#›</a:t>
            </a:fld>
            <a:endParaRPr lang="en-US"/>
          </a:p>
        </p:txBody>
      </p:sp>
    </p:spTree>
    <p:extLst>
      <p:ext uri="{BB962C8B-B14F-4D97-AF65-F5344CB8AC3E}">
        <p14:creationId xmlns:p14="http://schemas.microsoft.com/office/powerpoint/2010/main" val="317942218"/>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0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cs typeface="Arial" charset="0"/>
              </a:defRPr>
            </a:lvl1pPr>
          </a:lstStyle>
          <a:p>
            <a:pPr>
              <a:defRPr/>
            </a:pPr>
            <a:fld id="{725D8290-463E-8543-AFFB-2EB940226C32}" type="slidenum">
              <a:rPr lang="en-US"/>
              <a:pPr>
                <a:defRPr/>
              </a:pPr>
              <a:t>‹#›</a:t>
            </a:fld>
            <a:endParaRPr lang="en-US"/>
          </a:p>
        </p:txBody>
      </p:sp>
    </p:spTree>
    <p:extLst>
      <p:ext uri="{BB962C8B-B14F-4D97-AF65-F5344CB8AC3E}">
        <p14:creationId xmlns:p14="http://schemas.microsoft.com/office/powerpoint/2010/main" val="1188398606"/>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C41CD6-191B-4D55-8870-24B8089A48B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41F921D-AD91-4285-814B-CF41198E0F8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5D076-D041-4571-85C8-B9564E9925F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defRPr/>
            </a:pPr>
            <a:fld id="{F5FDF1C6-D325-4932-8AAD-9D474E803742}" type="datetimeFigureOut">
              <a:rPr lang="en-US">
                <a:latin typeface="Calibri"/>
                <a:ea typeface="+mn-ea"/>
                <a:cs typeface="+mn-cs"/>
              </a:rPr>
              <a:pPr defTabSz="457177" fontAlgn="auto">
                <a:spcBef>
                  <a:spcPts val="0"/>
                </a:spcBef>
                <a:spcAft>
                  <a:spcPts val="0"/>
                </a:spcAft>
                <a:defRPr/>
              </a:pPr>
              <a:t>5/4/22</a:t>
            </a:fld>
            <a:endParaRPr lang="en-US">
              <a:latin typeface="Calibri"/>
              <a:ea typeface="+mn-ea"/>
              <a:cs typeface="+mn-cs"/>
            </a:endParaRPr>
          </a:p>
        </p:txBody>
      </p:sp>
      <p:sp>
        <p:nvSpPr>
          <p:cNvPr id="5" name="Footer Placeholder 4">
            <a:extLst>
              <a:ext uri="{FF2B5EF4-FFF2-40B4-BE49-F238E27FC236}">
                <a16:creationId xmlns:a16="http://schemas.microsoft.com/office/drawing/2014/main" id="{BAC27661-4A59-4099-9F37-A6C52B4D628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22B32E73-F067-4566-A8BE-56E5F9A0F49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EAA9ECEE-FBCC-48D3-9A0F-989FB4E3DD68}" type="slidenum">
              <a:rPr lang="en-US" altLang="en-US">
                <a:latin typeface="Calibri"/>
                <a:ea typeface="+mn-ea"/>
                <a:cs typeface="+mn-cs"/>
              </a:rPr>
              <a:pPr defTabSz="457177" fontAlgn="auto">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1403089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7540569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C7AF0112-D98E-E844-9703-A5884C7AAA0D}" type="slidenum">
              <a:rPr lang="en-US"/>
              <a:pPr>
                <a:defRPr/>
              </a:pPr>
              <a:t>‹#›</a:t>
            </a:fld>
            <a:endParaRPr lang="en-US"/>
          </a:p>
        </p:txBody>
      </p:sp>
    </p:spTree>
    <p:extLst>
      <p:ext uri="{BB962C8B-B14F-4D97-AF65-F5344CB8AC3E}">
        <p14:creationId xmlns:p14="http://schemas.microsoft.com/office/powerpoint/2010/main" val="4233390803"/>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869112630"/>
      </p:ext>
    </p:extLst>
  </p:cSld>
  <p:clrMap bg1="dk2" tx1="lt1" bg2="dk1" tx2="lt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defTabSz="914400" fontAlgn="base">
              <a:spcBef>
                <a:spcPct val="0"/>
              </a:spcBef>
              <a:spcAft>
                <a:spcPct val="0"/>
              </a:spcAft>
              <a:defRPr/>
            </a:pPr>
            <a:fld id="{D13E035F-48ED-3544-95D5-AF985FDC0AE5}"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02372316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23412559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86911263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54945027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64901079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65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defTabSz="914400" fontAlgn="base">
              <a:spcBef>
                <a:spcPct val="0"/>
              </a:spcBef>
              <a:spcAft>
                <a:spcPct val="0"/>
              </a:spcAft>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defTabSz="914400" fontAlgn="base">
              <a:spcBef>
                <a:spcPct val="0"/>
              </a:spcBef>
              <a:spcAft>
                <a:spcPct val="0"/>
              </a:spcAft>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EBEB240F-A66B-E64E-80C0-A27E2578F06E}" type="slidenum">
              <a:rPr lang="en-GB">
                <a:ea typeface="ＭＳ Ｐゴシック" charset="0"/>
              </a:rPr>
              <a:pPr defTabSz="914400"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4172567016"/>
      </p:ext>
    </p:extLst>
  </p:cSld>
  <p:clrMap bg1="lt1" tx1="dk1" bg2="lt2" tx2="dk2" accent1="accent1" accent2="accent2" accent3="accent3" accent4="accent4" accent5="accent5" accent6="accent6" hlink="hlink" folHlink="folHlink"/>
  <p:sldLayoutIdLst>
    <p:sldLayoutId id="2147483913" r:id="rId1"/>
    <p:sldLayoutId id="2147483914" r:id="rId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023690433"/>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7.xml"/><Relationship Id="rId1" Type="http://schemas.openxmlformats.org/officeDocument/2006/relationships/themeOverride" Target="../theme/themeOverride1.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5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5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7.xml"/><Relationship Id="rId1" Type="http://schemas.openxmlformats.org/officeDocument/2006/relationships/themeOverride" Target="../theme/themeOverride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7.xml"/><Relationship Id="rId1" Type="http://schemas.openxmlformats.org/officeDocument/2006/relationships/themeOverride" Target="../theme/themeOverride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5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5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6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79.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99.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10.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3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8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8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5.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8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2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75.xml"/><Relationship Id="rId4" Type="http://schemas.openxmlformats.org/officeDocument/2006/relationships/image" Target="../media/image55.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0.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5.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8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0.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20.xml"/><Relationship Id="rId4" Type="http://schemas.openxmlformats.org/officeDocument/2006/relationships/image" Target="../media/image66.jpeg"/></Relationships>
</file>

<file path=ppt/slides/_rels/slide9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88.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168.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20.xml"/><Relationship Id="rId5" Type="http://schemas.openxmlformats.org/officeDocument/2006/relationships/image" Target="../media/image74.png"/><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201.xml"/></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99" r="4569"/>
          <a:stretch/>
        </p:blipFill>
        <p:spPr>
          <a:xfrm>
            <a:off x="-23813" y="526329"/>
            <a:ext cx="9167814" cy="5508807"/>
          </a:xfrm>
          <a:prstGeom prst="rect">
            <a:avLst/>
          </a:prstGeom>
        </p:spPr>
      </p:pic>
      <p:sp>
        <p:nvSpPr>
          <p:cNvPr id="8" name="Rectangle 2"/>
          <p:cNvSpPr txBox="1">
            <a:spLocks noChangeArrowheads="1"/>
          </p:cNvSpPr>
          <p:nvPr/>
        </p:nvSpPr>
        <p:spPr bwMode="auto">
          <a:xfrm>
            <a:off x="-23813" y="474199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الأمثال</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4" y="56626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حكيماً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0210733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3058" name="Picture 3" descr="nike-just-do-i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8" y="3592513"/>
            <a:ext cx="9323388" cy="326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539750" y="1989138"/>
            <a:ext cx="7993063"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فقط افعلها</a:t>
            </a:r>
            <a:endPar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630799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232008"/>
            <a:ext cx="9144000" cy="892736"/>
          </a:xfrm>
          <a:solidFill>
            <a:srgbClr val="0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الفكرة الرئيسية في الأمثال</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29128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اتق الله من خلال الإصغاء لأمثاله عن </a:t>
            </a:r>
            <a:r>
              <a:rPr lang="ar-JO" sz="5400" b="1" dirty="0">
                <a:solidFill>
                  <a:srgbClr val="FFFF00"/>
                </a:solidFill>
                <a:effectLst>
                  <a:glow rad="127000">
                    <a:srgbClr val="000000"/>
                  </a:glow>
                </a:effectLst>
                <a:latin typeface="Arial" charset="0"/>
                <a:ea typeface="ＭＳ Ｐゴシック" charset="0"/>
                <a:cs typeface="ＭＳ Ｐゴシック" charset="0"/>
              </a:rPr>
              <a:t>قيمة</a:t>
            </a:r>
            <a:r>
              <a:rPr lang="ar-JO" sz="5400" b="1" dirty="0">
                <a:solidFill>
                  <a:srgbClr val="FFFFFF"/>
                </a:solidFill>
                <a:effectLst>
                  <a:glow rad="127000">
                    <a:srgbClr val="000000"/>
                  </a:glow>
                </a:effectLst>
                <a:latin typeface="Arial" charset="0"/>
                <a:ea typeface="ＭＳ Ｐゴシック" charset="0"/>
                <a:cs typeface="ＭＳ Ｐゴシック" charset="0"/>
              </a:rPr>
              <a:t> و </a:t>
            </a:r>
            <a:r>
              <a:rPr lang="ar-JO" sz="5400" b="1" dirty="0">
                <a:solidFill>
                  <a:srgbClr val="FFFF00"/>
                </a:solidFill>
                <a:effectLst>
                  <a:glow rad="127000">
                    <a:srgbClr val="000000"/>
                  </a:glow>
                </a:effectLst>
                <a:latin typeface="Arial" charset="0"/>
                <a:ea typeface="ＭＳ Ｐゴシック" charset="0"/>
                <a:cs typeface="ＭＳ Ｐゴシック" charset="0"/>
              </a:rPr>
              <a:t>سبيل</a:t>
            </a:r>
            <a:r>
              <a:rPr lang="ar-JO" sz="5400" b="1" dirty="0">
                <a:solidFill>
                  <a:srgbClr val="FFFFFF"/>
                </a:solidFill>
                <a:effectLst>
                  <a:glow rad="127000">
                    <a:srgbClr val="000000"/>
                  </a:glow>
                </a:effectLst>
                <a:latin typeface="Arial" charset="0"/>
                <a:ea typeface="ＭＳ Ｐゴシック" charset="0"/>
                <a:cs typeface="ＭＳ Ｐゴシック" charset="0"/>
              </a:rPr>
              <a:t> الحكمة</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31432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lgn="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تعلم </a:t>
            </a:r>
            <a:r>
              <a:rPr lang="ar-JO" sz="4800" b="1" dirty="0">
                <a:solidFill>
                  <a:srgbClr val="FFFF00"/>
                </a:solidFill>
                <a:effectLst>
                  <a:glow rad="127000">
                    <a:schemeClr val="tx1"/>
                  </a:glow>
                </a:effectLst>
                <a:latin typeface="Arial" charset="0"/>
                <a:ea typeface="ＭＳ Ｐゴシック" charset="0"/>
                <a:cs typeface="ＭＳ Ｐゴシック" charset="0"/>
              </a:rPr>
              <a:t>الإنضباط</a:t>
            </a:r>
            <a:r>
              <a:rPr lang="ar-JO" sz="4800" b="1" dirty="0">
                <a:effectLst>
                  <a:glow rad="127000">
                    <a:schemeClr val="tx1"/>
                  </a:glow>
                </a:effectLst>
                <a:latin typeface="Arial" charset="0"/>
                <a:ea typeface="ＭＳ Ｐゴシック" charset="0"/>
                <a:cs typeface="ＭＳ Ｐゴシック" charset="0"/>
              </a:rPr>
              <a:t> و </a:t>
            </a:r>
            <a:r>
              <a:rPr lang="ar-JO" sz="4800" b="1" dirty="0">
                <a:solidFill>
                  <a:srgbClr val="FFFF00"/>
                </a:solidFill>
                <a:effectLst>
                  <a:glow rad="127000">
                    <a:schemeClr val="tx1"/>
                  </a:glow>
                </a:effectLst>
                <a:latin typeface="Arial" charset="0"/>
                <a:ea typeface="ＭＳ Ｐゴシック" charset="0"/>
                <a:cs typeface="ＭＳ Ｐゴシック" charset="0"/>
              </a:rPr>
              <a:t>مخافة</a:t>
            </a:r>
            <a:r>
              <a:rPr lang="ar-JO" sz="4800" b="1" dirty="0">
                <a:effectLst>
                  <a:glow rad="127000">
                    <a:schemeClr val="tx1"/>
                  </a:glow>
                </a:effectLst>
                <a:latin typeface="Arial" charset="0"/>
                <a:ea typeface="ＭＳ Ｐゴシック" charset="0"/>
                <a:cs typeface="ＭＳ Ｐゴシック" charset="0"/>
              </a:rPr>
              <a:t> الرب (1: 1-7)</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defTabSz="914400" fontAlgn="base">
              <a:spcBef>
                <a:spcPct val="0"/>
              </a:spcBef>
              <a:spcAft>
                <a:spcPct val="0"/>
              </a:spcAft>
            </a:pPr>
            <a:r>
              <a:rPr lang="ar-JO" i="1" dirty="0">
                <a:solidFill>
                  <a:srgbClr val="FFFFFF"/>
                </a:solidFill>
                <a:effectLst>
                  <a:glow rad="127000">
                    <a:srgbClr val="000000"/>
                  </a:glow>
                </a:effectLst>
                <a:latin typeface="Arial" charset="0"/>
                <a:ea typeface="ＭＳ Ｐゴシック" charset="0"/>
                <a:cs typeface="ＭＳ Ｐゴシック" charset="0"/>
              </a:rPr>
              <a:t>كيف تكون حكيماً</a:t>
            </a:r>
            <a:endParaRPr lang="en-US"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9332237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2816"/>
            <a:ext cx="9144000" cy="3960440"/>
          </a:xfrm>
          <a:noFill/>
          <a:ln>
            <a:noFill/>
          </a:ln>
          <a:effectLst/>
        </p:spPr>
        <p:txBody>
          <a:bodyPr vert="horz" wrap="square" lIns="91440" tIns="45720" rIns="91440" bIns="45720" numCol="1" anchor="ctr" anchorCtr="0" compatLnSpc="1">
            <a:prstTxWarp prst="textNoShape">
              <a:avLst/>
            </a:prstTxWarp>
          </a:bodyPr>
          <a:lstStyle/>
          <a:p>
            <a:pPr marL="717550" indent="-717550" algn="r" defTabSz="457200"/>
            <a:br>
              <a:rPr lang="en-US" sz="5400" b="1" kern="1200" dirty="0">
                <a:solidFill>
                  <a:srgbClr val="000000"/>
                </a:solidFill>
                <a:latin typeface="Arial" charset="0"/>
                <a:ea typeface="ＭＳ Ｐゴシック" charset="0"/>
                <a:cs typeface="ＭＳ Ｐゴシック" charset="0"/>
              </a:rPr>
            </a:br>
            <a:r>
              <a:rPr lang="ar-JO" sz="5400" b="1" kern="1200" dirty="0">
                <a:solidFill>
                  <a:srgbClr val="000000"/>
                </a:solidFill>
                <a:latin typeface="Arial" charset="0"/>
                <a:ea typeface="ＭＳ Ｐゴシック" charset="0"/>
                <a:cs typeface="ＭＳ Ｐゴシック" charset="0"/>
              </a:rPr>
              <a:t>2. </a:t>
            </a:r>
            <a:r>
              <a:rPr lang="ar-JO" sz="5400" b="1" kern="1200" dirty="0">
                <a:solidFill>
                  <a:schemeClr val="accent2"/>
                </a:solidFill>
                <a:latin typeface="Arial" charset="0"/>
                <a:ea typeface="ＭＳ Ｐゴシック" charset="0"/>
                <a:cs typeface="ＭＳ Ｐゴシック" charset="0"/>
              </a:rPr>
              <a:t>قدّر</a:t>
            </a:r>
            <a:r>
              <a:rPr lang="ar-JO" sz="5400" b="1" kern="1200" dirty="0">
                <a:solidFill>
                  <a:srgbClr val="000000"/>
                </a:solidFill>
                <a:latin typeface="Arial" charset="0"/>
                <a:ea typeface="ＭＳ Ｐゴシック" charset="0"/>
                <a:cs typeface="ＭＳ Ｐゴシック" charset="0"/>
              </a:rPr>
              <a:t> الحكمة التي تقود إلى حياة مزدهرة (1: 8-9: 18)</a:t>
            </a:r>
            <a:r>
              <a:rPr lang="en-US" sz="5400" b="1" kern="1200" dirty="0">
                <a:solidFill>
                  <a:srgbClr val="000000"/>
                </a:solidFill>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defTabSz="914400" fontAlgn="base">
              <a:spcBef>
                <a:spcPct val="0"/>
              </a:spcBef>
              <a:spcAft>
                <a:spcPct val="0"/>
              </a:spcAft>
            </a:pPr>
            <a:r>
              <a:rPr lang="ar-JO" i="1" dirty="0">
                <a:solidFill>
                  <a:srgbClr val="FFFFFF"/>
                </a:solidFill>
                <a:effectLst>
                  <a:glow rad="127000">
                    <a:srgbClr val="000000"/>
                  </a:glow>
                </a:effectLst>
                <a:latin typeface="Arial" charset="0"/>
                <a:ea typeface="ＭＳ Ｐゴシック" charset="0"/>
                <a:cs typeface="ＭＳ Ｐゴシック" charset="0"/>
              </a:rPr>
              <a:t>كيف تكون حكيماً</a:t>
            </a:r>
            <a:endParaRPr lang="en-US"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212078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3. انتبه لنصائح الحكماء بخصوص </a:t>
            </a:r>
            <a:r>
              <a:rPr lang="ar-JO" sz="4800" b="1" dirty="0">
                <a:solidFill>
                  <a:srgbClr val="FFFF00"/>
                </a:solidFill>
                <a:effectLst>
                  <a:glow rad="127000">
                    <a:schemeClr val="tx1"/>
                  </a:glow>
                </a:effectLst>
                <a:latin typeface="Arial" charset="0"/>
                <a:ea typeface="ＭＳ Ｐゴシック" charset="0"/>
                <a:cs typeface="ＭＳ Ｐゴシック" charset="0"/>
              </a:rPr>
              <a:t>العلاقات</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(أم 10-31)</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defTabSz="914400" fontAlgn="base">
              <a:spcBef>
                <a:spcPct val="0"/>
              </a:spcBef>
              <a:spcAft>
                <a:spcPct val="0"/>
              </a:spcAft>
            </a:pPr>
            <a:r>
              <a:rPr lang="ar-JO" i="1" dirty="0">
                <a:solidFill>
                  <a:srgbClr val="FFFFFF"/>
                </a:solidFill>
                <a:effectLst>
                  <a:glow rad="127000">
                    <a:srgbClr val="000000"/>
                  </a:glow>
                </a:effectLst>
                <a:latin typeface="Arial" charset="0"/>
                <a:ea typeface="ＭＳ Ｐゴシック" charset="0"/>
                <a:cs typeface="ＭＳ Ｐゴシック" charset="0"/>
              </a:rPr>
              <a:t>كيف تكون حكيماً</a:t>
            </a:r>
            <a:endParaRPr lang="en-US"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095081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3282" name="Rectangle 3"/>
          <p:cNvSpPr>
            <a:spLocks noGrp="1" noChangeArrowheads="1"/>
          </p:cNvSpPr>
          <p:nvPr>
            <p:ph type="title"/>
          </p:nvPr>
        </p:nvSpPr>
        <p:spPr>
          <a:solidFill>
            <a:schemeClr val="tx1"/>
          </a:solidFill>
        </p:spPr>
        <p:txBody>
          <a:bodyPr/>
          <a:lstStyle/>
          <a:p>
            <a:pPr eaLnBrk="1" hangingPunct="1"/>
            <a:r>
              <a:rPr lang="ar-JO" b="1" dirty="0">
                <a:solidFill>
                  <a:srgbClr val="FFFFFF"/>
                </a:solidFill>
                <a:latin typeface="Arial" charset="0"/>
              </a:rPr>
              <a:t>التطبيقات</a:t>
            </a:r>
            <a:endParaRPr lang="en-US" b="1" dirty="0">
              <a:solidFill>
                <a:srgbClr val="FFFFFF"/>
              </a:solidFill>
              <a:latin typeface="Arial" charset="0"/>
            </a:endParaRPr>
          </a:p>
        </p:txBody>
      </p:sp>
      <p:sp>
        <p:nvSpPr>
          <p:cNvPr id="219140" name="Rectangle 4"/>
          <p:cNvSpPr>
            <a:spLocks noGrp="1" noChangeArrowheads="1"/>
          </p:cNvSpPr>
          <p:nvPr>
            <p:ph type="body" idx="1"/>
          </p:nvPr>
        </p:nvSpPr>
        <p:spPr/>
        <p:txBody>
          <a:bodyPr/>
          <a:lstStyle/>
          <a:p>
            <a:pPr algn="r" rtl="1" eaLnBrk="1" hangingPunct="1"/>
            <a:r>
              <a:rPr lang="ar-JO" sz="3600" b="1" dirty="0">
                <a:solidFill>
                  <a:srgbClr val="FF0000"/>
                </a:solidFill>
                <a:latin typeface="Arial" charset="0"/>
              </a:rPr>
              <a:t>علّم</a:t>
            </a:r>
            <a:r>
              <a:rPr lang="ar-JO" sz="3600" b="1" dirty="0">
                <a:solidFill>
                  <a:srgbClr val="0000CC"/>
                </a:solidFill>
                <a:latin typeface="Arial" charset="0"/>
              </a:rPr>
              <a:t> الشباب و (الأطفال) سفر الأمثال</a:t>
            </a:r>
            <a:endParaRPr lang="en-US" sz="3600" b="1" dirty="0">
              <a:solidFill>
                <a:srgbClr val="0000CC"/>
              </a:solidFill>
              <a:latin typeface="Arial" charset="0"/>
            </a:endParaRPr>
          </a:p>
          <a:p>
            <a:pPr algn="r" rtl="1" eaLnBrk="1" hangingPunct="1"/>
            <a:r>
              <a:rPr lang="ar-JO" sz="3600" b="1" dirty="0">
                <a:solidFill>
                  <a:srgbClr val="FF0000"/>
                </a:solidFill>
                <a:latin typeface="Arial" charset="0"/>
              </a:rPr>
              <a:t>احفظ</a:t>
            </a:r>
            <a:r>
              <a:rPr lang="ar-JO" sz="3600" b="1" dirty="0">
                <a:solidFill>
                  <a:srgbClr val="0000CC"/>
                </a:solidFill>
                <a:latin typeface="Arial" charset="0"/>
              </a:rPr>
              <a:t> الأمثال لعيش الحياة الحكيمة</a:t>
            </a:r>
            <a:endParaRPr lang="en-US" sz="3600" b="1" dirty="0">
              <a:solidFill>
                <a:srgbClr val="0000CC"/>
              </a:solidFill>
              <a:latin typeface="Arial" charset="0"/>
            </a:endParaRPr>
          </a:p>
          <a:p>
            <a:pPr algn="r" rtl="1" eaLnBrk="1" hangingPunct="1"/>
            <a:r>
              <a:rPr lang="ar-JO" sz="3600" b="1" dirty="0">
                <a:solidFill>
                  <a:srgbClr val="FF0000"/>
                </a:solidFill>
                <a:latin typeface="Arial" charset="0"/>
              </a:rPr>
              <a:t>اقرأ</a:t>
            </a:r>
            <a:r>
              <a:rPr lang="ar-JO" sz="3600" b="1" dirty="0">
                <a:solidFill>
                  <a:srgbClr val="0000CC"/>
                </a:solidFill>
                <a:latin typeface="Arial" charset="0"/>
              </a:rPr>
              <a:t> إصحاحاً واحداً من الأمثال كل يوم في الشهر (31 يوم 31 إصحاح)</a:t>
            </a:r>
            <a:endParaRPr lang="en-US" sz="3600" b="1" dirty="0">
              <a:solidFill>
                <a:srgbClr val="0000CC"/>
              </a:solidFill>
              <a:latin typeface="Arial" charset="0"/>
            </a:endParaRPr>
          </a:p>
        </p:txBody>
      </p:sp>
      <p:sp>
        <p:nvSpPr>
          <p:cNvPr id="353284" name="Text Box 5"/>
          <p:cNvSpPr txBox="1">
            <a:spLocks noChangeArrowheads="1"/>
          </p:cNvSpPr>
          <p:nvPr/>
        </p:nvSpPr>
        <p:spPr bwMode="auto">
          <a:xfrm>
            <a:off x="8578850" y="0"/>
            <a:ext cx="574196" cy="3693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FFFFFF"/>
                </a:solidFill>
              </a:rPr>
              <a:t>394</a:t>
            </a:r>
            <a:endParaRPr lang="en-US" sz="1800" b="1" dirty="0">
              <a:solidFill>
                <a:srgbClr val="FFFFFF"/>
              </a:solidFill>
            </a:endParaRPr>
          </a:p>
        </p:txBody>
      </p:sp>
    </p:spTree>
    <p:extLst>
      <p:ext uri="{BB962C8B-B14F-4D97-AF65-F5344CB8AC3E}">
        <p14:creationId xmlns:p14="http://schemas.microsoft.com/office/powerpoint/2010/main" val="18982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to="" calcmode="lin" valueType="num">
                                      <p:cBhvr>
                                        <p:cTn id="7" dur="1" fill="hold"/>
                                        <p:tgtEl>
                                          <p:spTgt spid="21914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9140">
                                            <p:txEl>
                                              <p:pRg st="1" end="1"/>
                                            </p:txEl>
                                          </p:spTgt>
                                        </p:tgtEl>
                                        <p:attrNameLst>
                                          <p:attrName>style.visibility</p:attrName>
                                        </p:attrNameLst>
                                      </p:cBhvr>
                                      <p:to>
                                        <p:strVal val="visible"/>
                                      </p:to>
                                    </p:set>
                                    <p:anim to="" calcmode="lin" valueType="num">
                                      <p:cBhvr>
                                        <p:cTn id="12" dur="1" fill="hold"/>
                                        <p:tgtEl>
                                          <p:spTgt spid="219140">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9140">
                                            <p:txEl>
                                              <p:pRg st="2" end="2"/>
                                            </p:txEl>
                                          </p:spTgt>
                                        </p:tgtEl>
                                        <p:attrNameLst>
                                          <p:attrName>style.visibility</p:attrName>
                                        </p:attrNameLst>
                                      </p:cBhvr>
                                      <p:to>
                                        <p:strVal val="visible"/>
                                      </p:to>
                                    </p:set>
                                    <p:anim to="" calcmode="lin" valueType="num">
                                      <p:cBhvr>
                                        <p:cTn id="17" dur="1" fill="hold"/>
                                        <p:tgtEl>
                                          <p:spTgt spid="21914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6210000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434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20072" y="1556792"/>
            <a:ext cx="3888432" cy="396044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الوقت من ذهب</a:t>
            </a:r>
            <a:endPar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pic>
        <p:nvPicPr>
          <p:cNvPr id="1740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97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397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2738"/>
            <a:ext cx="7119938"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179512" y="548680"/>
            <a:ext cx="8712968" cy="1800225"/>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جلطات مختلفة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لأشخاص مختلفين</a:t>
            </a:r>
            <a:endPar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pic>
        <p:nvPicPr>
          <p:cNvPr id="17510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46825" y="2641600"/>
            <a:ext cx="2794000" cy="421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48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6995" y="835669"/>
            <a:ext cx="7871429" cy="6121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611560" y="-27384"/>
            <a:ext cx="7993063" cy="1368177"/>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0000"/>
                </a:solidFill>
                <a:effectLst/>
                <a:uLnTx/>
                <a:uFillTx/>
                <a:latin typeface="Arial" charset="0"/>
                <a:ea typeface="ＭＳ Ｐゴシック" charset="0"/>
              </a:rPr>
              <a:t>القلم أقوى من السيف</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2187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5220072" y="0"/>
            <a:ext cx="3923928" cy="6741368"/>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عندما تكون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في روما تصرف كالرومان</a:t>
            </a:r>
            <a:endPar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
        <p:nvSpPr>
          <p:cNvPr id="4" name="Title 1"/>
          <p:cNvSpPr txBox="1">
            <a:spLocks/>
          </p:cNvSpPr>
          <p:nvPr/>
        </p:nvSpPr>
        <p:spPr>
          <a:xfrm>
            <a:off x="-7263" y="-13867"/>
            <a:ext cx="3283119" cy="94478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روما</a:t>
            </a:r>
            <a:endPar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190618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02725"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0" y="260648"/>
            <a:ext cx="9144000"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600" b="1" dirty="0">
                <a:solidFill>
                  <a:srgbClr val="FFFFFF"/>
                </a:solidFill>
                <a:effectLst>
                  <a:glow rad="381000">
                    <a:srgbClr val="000000"/>
                  </a:glow>
                </a:effectLst>
                <a:latin typeface="Arial" charset="0"/>
              </a:rPr>
              <a:t>صرير العجلة تحصل على الشحوم</a:t>
            </a:r>
            <a:endParaRPr kumimoji="0" lang="en-US" sz="66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endParaRPr>
          </a:p>
        </p:txBody>
      </p:sp>
      <p:sp>
        <p:nvSpPr>
          <p:cNvPr id="4" name="Title 1"/>
          <p:cNvSpPr txBox="1">
            <a:spLocks/>
          </p:cNvSpPr>
          <p:nvPr/>
        </p:nvSpPr>
        <p:spPr>
          <a:xfrm>
            <a:off x="1475656" y="3717032"/>
            <a:ext cx="2664296" cy="936104"/>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rPr>
              <a:t>الشحوم</a:t>
            </a:r>
            <a:endParaRPr kumimoji="0" lang="en-US" sz="54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848305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022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7088" y="1336675"/>
            <a:ext cx="7362825" cy="552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34925" y="-26988"/>
            <a:ext cx="9109075" cy="1368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90"/>
                </a:solidFill>
                <a:effectLst/>
                <a:uLnTx/>
                <a:uFillTx/>
                <a:latin typeface="Arial" charset="0"/>
                <a:ea typeface="ＭＳ Ｐゴシック" charset="0"/>
                <a:cs typeface="Geneva" charset="0"/>
              </a:rPr>
              <a:t>حيث لا رجل</a:t>
            </a:r>
            <a:r>
              <a:rPr kumimoji="0" lang="ar-JO" sz="6000" b="1" i="0" u="none" strike="noStrike" kern="1200" cap="none" spc="0" normalizeH="0" noProof="0" dirty="0">
                <a:ln>
                  <a:noFill/>
                </a:ln>
                <a:solidFill>
                  <a:srgbClr val="000090"/>
                </a:solidFill>
                <a:effectLst/>
                <a:uLnTx/>
                <a:uFillTx/>
                <a:latin typeface="Arial" charset="0"/>
                <a:ea typeface="ＭＳ Ｐゴシック" charset="0"/>
                <a:cs typeface="Geneva" charset="0"/>
              </a:rPr>
              <a:t> يوجد جزيرة</a:t>
            </a:r>
            <a:endParaRPr kumimoji="0" lang="en-US" sz="6000" b="1" i="0" u="none" strike="noStrike" kern="1200" cap="none" spc="0" normalizeH="0" baseline="0" noProof="0" dirty="0">
              <a:ln>
                <a:noFill/>
              </a:ln>
              <a:solidFill>
                <a:srgbClr val="000090"/>
              </a:solidFill>
              <a:effectLst/>
              <a:uLnTx/>
              <a:uFillTx/>
              <a:latin typeface="Arial" charset="0"/>
              <a:ea typeface="ＭＳ Ｐゴシック" charset="0"/>
              <a:cs typeface="Geneva" charset="0"/>
            </a:endParaRPr>
          </a:p>
        </p:txBody>
      </p:sp>
    </p:spTree>
    <p:extLst>
      <p:ext uri="{BB962C8B-B14F-4D97-AF65-F5344CB8AC3E}">
        <p14:creationId xmlns:p14="http://schemas.microsoft.com/office/powerpoint/2010/main" val="11545778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125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26988"/>
            <a:ext cx="8208963" cy="6877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5004048" y="0"/>
            <a:ext cx="4176464" cy="6597352"/>
          </a:xfrm>
          <a:prstGeom prst="rect">
            <a:avLst/>
          </a:prstGeom>
          <a:noFill/>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noProof="0" dirty="0">
                <a:solidFill>
                  <a:srgbClr val="FFFFFF"/>
                </a:solidFill>
                <a:effectLst>
                  <a:glow rad="139700">
                    <a:srgbClr val="000000"/>
                  </a:glow>
                </a:effectLst>
                <a:latin typeface="Arial" charset="0"/>
              </a:rPr>
              <a:t>الناس الذين بيوتهم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noProof="0" dirty="0">
                <a:solidFill>
                  <a:srgbClr val="FFFFFF"/>
                </a:solidFill>
                <a:effectLst>
                  <a:glow rad="139700">
                    <a:srgbClr val="000000"/>
                  </a:glow>
                </a:effectLst>
                <a:latin typeface="Arial" charset="0"/>
              </a:rPr>
              <a:t>من زجاج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noProof="0" dirty="0">
                <a:solidFill>
                  <a:srgbClr val="FFFFFF"/>
                </a:solidFill>
                <a:effectLst>
                  <a:glow rad="139700">
                    <a:srgbClr val="000000"/>
                  </a:glow>
                </a:effectLst>
                <a:latin typeface="Arial" charset="0"/>
              </a:rPr>
              <a:t>لا يرمون الحجارة</a:t>
            </a:r>
            <a:endPar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5992015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107504" y="1989138"/>
            <a:ext cx="8964488" cy="223195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الصورة خير من ألف كلمة</a:t>
            </a:r>
            <a:endPar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863044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901700"/>
            <a:ext cx="5191125" cy="525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5076056" y="188640"/>
            <a:ext cx="3960440" cy="6552728"/>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لا يوجد ما يساوي طعاماً مجانياً</a:t>
            </a:r>
            <a:endPar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293353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44000" cy="5120640"/>
          </a:xfrm>
          <a:prstGeom prst="rect">
            <a:avLst/>
          </a:prstGeom>
        </p:spPr>
      </p:pic>
      <p:sp>
        <p:nvSpPr>
          <p:cNvPr id="900098" name="Rectangle 2"/>
          <p:cNvSpPr>
            <a:spLocks noGrp="1" noChangeArrowheads="1"/>
          </p:cNvSpPr>
          <p:nvPr>
            <p:ph type="ctrTitle"/>
          </p:nvPr>
        </p:nvSpPr>
        <p:spPr>
          <a:xfrm>
            <a:off x="3419872" y="1340768"/>
            <a:ext cx="5724128" cy="280831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glow rad="127000">
                    <a:schemeClr val="bg1"/>
                  </a:glow>
                </a:effectLst>
                <a:latin typeface="Arial" charset="0"/>
                <a:ea typeface="ＭＳ Ｐゴシック" charset="0"/>
                <a:cs typeface="ＭＳ Ｐゴシック" charset="0"/>
              </a:rPr>
              <a:t>ما الذي </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يثير </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sz="6600" b="1" dirty="0">
                <a:solidFill>
                  <a:schemeClr val="tx2"/>
                </a:solidFill>
                <a:effectLst>
                  <a:glow rad="127000">
                    <a:schemeClr val="bg1"/>
                  </a:glow>
                </a:effectLst>
                <a:latin typeface="Arial" charset="0"/>
                <a:ea typeface="ＭＳ Ｐゴシック" charset="0"/>
                <a:cs typeface="ＭＳ Ｐゴシック" charset="0"/>
              </a:rPr>
              <a:t>شغف </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الناس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9988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765175"/>
            <a:ext cx="9159875"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a:xfrm>
            <a:off x="15187" y="116633"/>
            <a:ext cx="9128813" cy="144016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لا يوجد مكان كالمنزل</a:t>
            </a:r>
            <a:endParaRPr kumimoji="0" lang="en-US" sz="4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974475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5" descr="shboncol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Text Box 6"/>
          <p:cNvSpPr txBox="1">
            <a:spLocks noChangeArrowheads="1"/>
          </p:cNvSpPr>
          <p:nvPr/>
        </p:nvSpPr>
        <p:spPr bwMode="auto">
          <a:xfrm>
            <a:off x="254000" y="1411288"/>
            <a:ext cx="8710613" cy="1938992"/>
          </a:xfrm>
          <a:prstGeom prst="rect">
            <a:avLst/>
          </a:prstGeom>
          <a:gradFill rotWithShape="0">
            <a:gsLst>
              <a:gs pos="0">
                <a:srgbClr val="FFFFFF">
                  <a:alpha val="79999"/>
                </a:srgbClr>
              </a:gs>
              <a:gs pos="100000">
                <a:srgbClr val="7676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A50021"/>
                </a:solidFill>
                <a:effectLst/>
                <a:uLnTx/>
                <a:uFillTx/>
                <a:latin typeface="Arial" charset="0"/>
                <a:ea typeface="ＭＳ Ｐゴシック" charset="0"/>
              </a:rPr>
              <a:t>يا ابني كل عسلاً لأنه طيب</a:t>
            </a:r>
            <a:r>
              <a:rPr kumimoji="0" lang="ar-JO" altLang="ja-JP" sz="4000" b="1" i="0" u="none" strike="noStrike" kern="1200" cap="none" spc="0" normalizeH="0" noProof="0" dirty="0">
                <a:ln>
                  <a:noFill/>
                </a:ln>
                <a:solidFill>
                  <a:srgbClr val="A50021"/>
                </a:solidFill>
                <a:effectLst/>
                <a:uLnTx/>
                <a:uFillTx/>
                <a:latin typeface="Arial" charset="0"/>
                <a:ea typeface="ＭＳ Ｐゴシック" charset="0"/>
              </a:rPr>
              <a:t> و قطر العسل حلو في حنكك كذلك معرفة الحكمة لنفسك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baseline="0" dirty="0">
                <a:solidFill>
                  <a:srgbClr val="A50021"/>
                </a:solidFill>
              </a:rPr>
              <a:t>(أم</a:t>
            </a:r>
            <a:r>
              <a:rPr lang="ar-JO" sz="4000" b="1" dirty="0">
                <a:solidFill>
                  <a:srgbClr val="A50021"/>
                </a:solidFill>
              </a:rPr>
              <a:t> 24 : 13-14أ)</a:t>
            </a:r>
            <a:endParaRPr kumimoji="0" lang="en-US" sz="3600" b="1" i="1" u="none" strike="noStrike" kern="1200" cap="none" spc="0" normalizeH="0" baseline="0" noProof="0" dirty="0">
              <a:ln>
                <a:noFill/>
              </a:ln>
              <a:solidFill>
                <a:srgbClr val="A50021"/>
              </a:solidFill>
              <a:effectLst/>
              <a:uLnTx/>
              <a:uFillTx/>
              <a:latin typeface="Arial" charset="0"/>
              <a:ea typeface="ＭＳ Ｐゴシック" charset="0"/>
            </a:endParaRPr>
          </a:p>
        </p:txBody>
      </p:sp>
      <p:sp>
        <p:nvSpPr>
          <p:cNvPr id="185347" name="Rectangle 8"/>
          <p:cNvSpPr>
            <a:spLocks noGrp="1" noChangeArrowheads="1"/>
          </p:cNvSpPr>
          <p:nvPr>
            <p:ph type="title" idx="4294967295"/>
          </p:nvPr>
        </p:nvSpPr>
        <p:spPr>
          <a:xfrm>
            <a:off x="457200" y="76200"/>
            <a:ext cx="8229600" cy="868363"/>
          </a:xfrm>
          <a:solidFill>
            <a:srgbClr val="000000"/>
          </a:solidFill>
        </p:spPr>
        <p:txBody>
          <a:bodyPr/>
          <a:lstStyle/>
          <a:p>
            <a:pPr eaLnBrk="1" hangingPunct="1"/>
            <a:r>
              <a:rPr lang="ar-JO" b="1" dirty="0">
                <a:solidFill>
                  <a:schemeClr val="accent1"/>
                </a:solidFill>
                <a:latin typeface="Arial" charset="0"/>
              </a:rPr>
              <a:t>الحكمة جيدة لك</a:t>
            </a:r>
            <a:endParaRPr lang="en-US" b="1" dirty="0">
              <a:solidFill>
                <a:schemeClr val="accent1"/>
              </a:solidFill>
              <a:latin typeface="Arial" charset="0"/>
            </a:endParaRPr>
          </a:p>
        </p:txBody>
      </p:sp>
    </p:spTree>
    <p:extLst>
      <p:ext uri="{BB962C8B-B14F-4D97-AF65-F5344CB8AC3E}">
        <p14:creationId xmlns:p14="http://schemas.microsoft.com/office/powerpoint/2010/main" val="2753117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26988"/>
            <a:ext cx="4032250" cy="3225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4751388" y="3711575"/>
            <a:ext cx="3827462" cy="1323439"/>
          </a:xfrm>
          <a:prstGeom prst="rect">
            <a:avLst/>
          </a:prstGeom>
          <a:noFill/>
          <a:ln w="9525">
            <a:noFill/>
            <a:miter lim="800000"/>
            <a:headEnd/>
            <a:tailEnd/>
          </a:ln>
          <a:effectLst>
            <a:outerShdw blurRad="63500" dist="107763" dir="2700000" algn="ctr" rotWithShape="0">
              <a:srgbClr val="003300">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0" b="0" i="0" u="none" strike="noStrike" kern="1200" cap="none" spc="0" normalizeH="0" baseline="0" noProof="0" dirty="0">
                <a:ln>
                  <a:noFill/>
                </a:ln>
                <a:solidFill>
                  <a:srgbClr val="FFFFFF"/>
                </a:solidFill>
                <a:effectLst/>
                <a:uLnTx/>
                <a:uFillTx/>
                <a:latin typeface="Arial" pitchFamily="-112" charset="0"/>
                <a:ea typeface="Arial" pitchFamily="-112" charset="0"/>
                <a:cs typeface="Arial" pitchFamily="-112" charset="0"/>
              </a:rPr>
              <a:t>الحكمة</a:t>
            </a:r>
            <a:endParaRPr kumimoji="0" lang="en-US" sz="8000" b="0" i="0" u="none" strike="noStrike" kern="1200" cap="none" spc="0" normalizeH="0" baseline="0" noProof="0" dirty="0">
              <a:ln>
                <a:noFill/>
              </a:ln>
              <a:solidFill>
                <a:srgbClr val="FFFFFF"/>
              </a:solidFill>
              <a:effectLst/>
              <a:uLnTx/>
              <a:uFillTx/>
              <a:latin typeface="Arial" pitchFamily="-112" charset="0"/>
              <a:ea typeface="Arial" pitchFamily="-112" charset="0"/>
              <a:cs typeface="Arial" pitchFamily="-112" charset="0"/>
            </a:endParaRPr>
          </a:p>
        </p:txBody>
      </p:sp>
      <p:sp>
        <p:nvSpPr>
          <p:cNvPr id="203779" name="Text Box 6"/>
          <p:cNvSpPr txBox="1">
            <a:spLocks noChangeArrowheads="1"/>
          </p:cNvSpPr>
          <p:nvPr/>
        </p:nvSpPr>
        <p:spPr bwMode="auto">
          <a:xfrm>
            <a:off x="8578850" y="0"/>
            <a:ext cx="574196"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rPr>
              <a:t>394</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583" name="Rectangle 7"/>
          <p:cNvSpPr>
            <a:spLocks noGrp="1" noChangeArrowheads="1"/>
          </p:cNvSpPr>
          <p:nvPr>
            <p:ph type="title" idx="4294967295"/>
          </p:nvPr>
        </p:nvSpPr>
        <p:spPr>
          <a:xfrm>
            <a:off x="4500563" y="1196975"/>
            <a:ext cx="4356100" cy="1754326"/>
          </a:xfrm>
          <a:effectLst>
            <a:outerShdw blurRad="63500" dist="107763" dir="2700000" algn="ctr" rotWithShape="0">
              <a:srgbClr val="003300">
                <a:alpha val="74998"/>
              </a:srgbClr>
            </a:outerShdw>
          </a:effectLst>
        </p:spPr>
        <p:txBody>
          <a:bodyPr anchor="t">
            <a:spAutoFit/>
          </a:bodyPr>
          <a:lstStyle/>
          <a:p>
            <a:pPr eaLnBrk="1" hangingPunct="1">
              <a:defRPr/>
            </a:pPr>
            <a:r>
              <a:rPr lang="ar-JO" sz="5400" dirty="0">
                <a:solidFill>
                  <a:schemeClr val="tx1"/>
                </a:solidFill>
                <a:effectLst/>
                <a:latin typeface="Arial" pitchFamily="-112" charset="0"/>
                <a:ea typeface="+mj-ea"/>
              </a:rPr>
              <a:t>الكلمة المفتاحية في سفر الأمثال</a:t>
            </a:r>
            <a:endParaRPr lang="en-US" sz="5400" dirty="0">
              <a:solidFill>
                <a:schemeClr val="tx1"/>
              </a:solidFill>
              <a:effectLst/>
              <a:latin typeface="Arial" pitchFamily="-112" charset="0"/>
              <a:ea typeface="+mj-ea"/>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3213100"/>
            <a:ext cx="3998913"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88900" y="3141663"/>
            <a:ext cx="5094288" cy="1995487"/>
            <a:chOff x="88275" y="3140968"/>
            <a:chExt cx="5095409" cy="1996454"/>
          </a:xfrm>
        </p:grpSpPr>
        <p:sp>
          <p:nvSpPr>
            <p:cNvPr id="2" name="Oval 1"/>
            <p:cNvSpPr/>
            <p:nvPr/>
          </p:nvSpPr>
          <p:spPr>
            <a:xfrm rot="20369880">
              <a:off x="88275" y="3283912"/>
              <a:ext cx="4033137" cy="1853510"/>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Arial"/>
                <a:cs typeface="Arial"/>
              </a:endParaRPr>
            </a:p>
          </p:txBody>
        </p:sp>
        <p:sp>
          <p:nvSpPr>
            <p:cNvPr id="7" name="Rectangle 7"/>
            <p:cNvSpPr txBox="1">
              <a:spLocks noChangeArrowheads="1"/>
            </p:cNvSpPr>
            <p:nvPr/>
          </p:nvSpPr>
          <p:spPr bwMode="auto">
            <a:xfrm>
              <a:off x="828213" y="3140968"/>
              <a:ext cx="4355471" cy="922784"/>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itchFamily="-112" charset="0"/>
                  <a:ea typeface="Arial"/>
                  <a:cs typeface="Arial"/>
                </a:rPr>
                <a:t>اعرف</a:t>
              </a:r>
              <a:endParaRPr kumimoji="0" lang="en-US" sz="5400" b="1" i="0" u="none" strike="noStrike" kern="1200" cap="none" spc="0" normalizeH="0" baseline="0" noProof="0" dirty="0">
                <a:ln>
                  <a:noFill/>
                </a:ln>
                <a:solidFill>
                  <a:srgbClr val="000000"/>
                </a:solidFill>
                <a:effectLst/>
                <a:uLnTx/>
                <a:uFillTx/>
                <a:latin typeface="Arial" pitchFamily="-112" charset="0"/>
                <a:ea typeface="Arial"/>
                <a:cs typeface="Arial"/>
              </a:endParaRPr>
            </a:p>
          </p:txBody>
        </p:sp>
      </p:grpSp>
      <p:grpSp>
        <p:nvGrpSpPr>
          <p:cNvPr id="5" name="Group 4"/>
          <p:cNvGrpSpPr>
            <a:grpSpLocks/>
          </p:cNvGrpSpPr>
          <p:nvPr/>
        </p:nvGrpSpPr>
        <p:grpSpPr bwMode="auto">
          <a:xfrm>
            <a:off x="755650" y="5005388"/>
            <a:ext cx="4572000" cy="1852612"/>
            <a:chOff x="755576" y="5004967"/>
            <a:chExt cx="4572124" cy="1853033"/>
          </a:xfrm>
        </p:grpSpPr>
        <p:sp>
          <p:nvSpPr>
            <p:cNvPr id="8" name="Rectangle 7"/>
            <p:cNvSpPr txBox="1">
              <a:spLocks noChangeArrowheads="1"/>
            </p:cNvSpPr>
            <p:nvPr/>
          </p:nvSpPr>
          <p:spPr bwMode="auto">
            <a:xfrm>
              <a:off x="1835105" y="5373351"/>
              <a:ext cx="3492595" cy="922547"/>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itchFamily="-112" charset="0"/>
                  <a:ea typeface="Arial"/>
                  <a:cs typeface="Arial"/>
                </a:rPr>
                <a:t>اليوم</a:t>
              </a:r>
              <a:endParaRPr kumimoji="0" lang="en-US" sz="5400" b="1" i="0" u="none" strike="noStrike" kern="1200" cap="none" spc="0" normalizeH="0" baseline="0" noProof="0" dirty="0">
                <a:ln>
                  <a:noFill/>
                </a:ln>
                <a:solidFill>
                  <a:srgbClr val="000000"/>
                </a:solidFill>
                <a:effectLst/>
                <a:uLnTx/>
                <a:uFillTx/>
                <a:latin typeface="Arial" pitchFamily="-112" charset="0"/>
                <a:ea typeface="Arial"/>
                <a:cs typeface="Arial"/>
              </a:endParaRPr>
            </a:p>
          </p:txBody>
        </p:sp>
        <p:sp>
          <p:nvSpPr>
            <p:cNvPr id="12" name="Oval 11"/>
            <p:cNvSpPr/>
            <p:nvPr/>
          </p:nvSpPr>
          <p:spPr>
            <a:xfrm rot="20369880">
              <a:off x="755576" y="5004967"/>
              <a:ext cx="4032359" cy="185303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Arial"/>
                <a:cs typeface="Arial"/>
              </a:endParaRPr>
            </a:p>
          </p:txBody>
        </p:sp>
      </p:grpSp>
    </p:spTree>
    <p:extLst>
      <p:ext uri="{BB962C8B-B14F-4D97-AF65-F5344CB8AC3E}">
        <p14:creationId xmlns:p14="http://schemas.microsoft.com/office/powerpoint/2010/main" val="921376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to="" calcmode="lin" valueType="num">
                                      <p:cBhvr>
                                        <p:cTn id="7" dur="1" fill="hold"/>
                                        <p:tgtEl>
                                          <p:spTgt spid="24581"/>
                                        </p:tgtEl>
                                        <p:attrNameLst>
                                          <p:attrName/>
                                        </p:attrNameLst>
                                      </p:cBhvr>
                                    </p:anim>
                                  </p:childTnLst>
                                </p:cTn>
                              </p:par>
                              <p:par>
                                <p:cTn id="8" presetID="2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3971" name="Group 3"/>
          <p:cNvGraphicFramePr>
            <a:graphicFrameLocks noGrp="1"/>
          </p:cNvGraphicFramePr>
          <p:nvPr/>
        </p:nvGraphicFramePr>
        <p:xfrm>
          <a:off x="0" y="-34925"/>
          <a:ext cx="9144000" cy="684417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0" i="0" u="none" strike="noStrike" cap="none" normalizeH="0" baseline="0" dirty="0">
                          <a:ln>
                            <a:noFill/>
                          </a:ln>
                          <a:solidFill>
                            <a:srgbClr val="0033CC"/>
                          </a:solidFill>
                          <a:effectLst/>
                          <a:latin typeface="Monotype Corsiva" charset="0"/>
                          <a:ea typeface="ＭＳ Ｐゴシック" charset="0"/>
                          <a:cs typeface="Arial" charset="0"/>
                        </a:rPr>
                        <a:t>الأمثال – قيمة و سبيل الحكمة</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سليمان</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الرجال الحكماء</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33CC"/>
                          </a:solidFill>
                          <a:effectLst/>
                          <a:latin typeface="Arial" charset="0"/>
                          <a:ea typeface="ＭＳ Ｐゴシック" charset="0"/>
                          <a:cs typeface="Arial" charset="0"/>
                        </a:rPr>
                        <a:t>(</a:t>
                      </a:r>
                      <a:r>
                        <a:rPr kumimoji="0" lang="ar-JO" sz="2400" b="0" i="0" u="none" strike="noStrike" cap="none" normalizeH="0" baseline="0" dirty="0">
                          <a:ln>
                            <a:noFill/>
                          </a:ln>
                          <a:solidFill>
                            <a:srgbClr val="0033CC"/>
                          </a:solidFill>
                          <a:effectLst/>
                          <a:latin typeface="Arial" charset="0"/>
                          <a:ea typeface="ＭＳ Ｐゴシック" charset="0"/>
                          <a:cs typeface="Arial" charset="0"/>
                        </a:rPr>
                        <a:t>مجهول</a:t>
                      </a:r>
                      <a:r>
                        <a:rPr kumimoji="0" lang="en-US" sz="2400" b="0" i="0" u="none" strike="noStrike" cap="none" normalizeH="0" baseline="0" dirty="0">
                          <a:ln>
                            <a:noFill/>
                          </a:ln>
                          <a:solidFill>
                            <a:srgbClr val="0033CC"/>
                          </a:solidFill>
                          <a:effectLst/>
                          <a:latin typeface="Arial" charset="0"/>
                          <a:ea typeface="ＭＳ Ｐゴシック" charset="0"/>
                          <a:cs typeface="Arial" charset="0"/>
                        </a:rPr>
                        <a:t>)</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سليمان</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رجال حكماء</a:t>
                      </a:r>
                      <a:endParaRPr kumimoji="0" lang="ar-JO" sz="2400" b="0" i="0" u="none" strike="noStrike" cap="none" normalizeH="0" baseline="0" dirty="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(أجور، لموئيل، مجهولين)</a:t>
                      </a:r>
                      <a:endParaRPr kumimoji="0" lang="en-US" sz="24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1: 1-22: 16</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22: 17-24: 34</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25-29</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30-31</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13 قول</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375 مثل شطرين</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36 قول</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700" b="0" i="0" u="none" strike="noStrike" cap="none" normalizeH="0" baseline="0" dirty="0">
                          <a:ln>
                            <a:noFill/>
                          </a:ln>
                          <a:solidFill>
                            <a:srgbClr val="0033CC"/>
                          </a:solidFill>
                          <a:effectLst/>
                          <a:latin typeface="Arial" charset="0"/>
                          <a:ea typeface="ＭＳ Ｐゴシック" charset="0"/>
                          <a:cs typeface="Arial" charset="0"/>
                        </a:rPr>
                        <a:t>حوالي 100 مثل من شطرين</a:t>
                      </a:r>
                      <a:endParaRPr kumimoji="0" lang="en-US" sz="27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3 أقوال</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6462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اجتماعي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و متفرقات</a:t>
                      </a:r>
                      <a:endParaRPr kumimoji="0" lang="en-US" sz="24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اجتماعي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و متفرقات</a:t>
                      </a:r>
                      <a:endParaRPr kumimoji="0" lang="en-US" sz="24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1600" b="0" i="0" u="none" strike="noStrike" cap="none" normalizeH="0" baseline="0" dirty="0">
                          <a:ln>
                            <a:noFill/>
                          </a:ln>
                          <a:solidFill>
                            <a:srgbClr val="0033CC"/>
                          </a:solidFill>
                          <a:effectLst/>
                          <a:latin typeface="Arial" charset="0"/>
                          <a:ea typeface="ＭＳ Ｐゴシック" charset="0"/>
                          <a:cs typeface="Arial" charset="0"/>
                        </a:rPr>
                        <a:t>مقدمة</a:t>
                      </a:r>
                      <a:endParaRPr kumimoji="0" lang="en-US" sz="16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مبادئ الحكمة</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خاتمة</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950-700 ق.م</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16111" name="Text Box 48"/>
          <p:cNvSpPr txBox="1">
            <a:spLocks noChangeArrowheads="1"/>
          </p:cNvSpPr>
          <p:nvPr/>
        </p:nvSpPr>
        <p:spPr bwMode="auto">
          <a:xfrm rot="-5400000">
            <a:off x="800894" y="4072235"/>
            <a:ext cx="20574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srgbClr val="0033CC"/>
                </a:solidFill>
              </a:rPr>
              <a:t>التناقضات</a:t>
            </a:r>
          </a:p>
          <a:p>
            <a:pPr algn="ctr" defTabSz="914400" eaLnBrk="1" fontAlgn="base" hangingPunct="1">
              <a:spcBef>
                <a:spcPct val="0"/>
              </a:spcBef>
              <a:spcAft>
                <a:spcPct val="0"/>
              </a:spcAft>
            </a:pPr>
            <a:r>
              <a:rPr lang="ar-JO" sz="1800" dirty="0">
                <a:solidFill>
                  <a:srgbClr val="0033CC"/>
                </a:solidFill>
              </a:rPr>
              <a:t>و التقوى</a:t>
            </a:r>
            <a:endParaRPr lang="en-US" sz="1800" dirty="0">
              <a:solidFill>
                <a:srgbClr val="0033CC"/>
              </a:solidFill>
            </a:endParaRPr>
          </a:p>
          <a:p>
            <a:pPr algn="ctr" defTabSz="914400" eaLnBrk="1" fontAlgn="base" hangingPunct="1">
              <a:spcBef>
                <a:spcPct val="0"/>
              </a:spcBef>
              <a:spcAft>
                <a:spcPct val="0"/>
              </a:spcAft>
            </a:pPr>
            <a:r>
              <a:rPr lang="ar-JO" sz="1800" dirty="0">
                <a:solidFill>
                  <a:srgbClr val="0033CC"/>
                </a:solidFill>
              </a:rPr>
              <a:t>10: 1-22: 16</a:t>
            </a:r>
            <a:endParaRPr lang="en-US" sz="1800" dirty="0">
              <a:solidFill>
                <a:srgbClr val="0033CC"/>
              </a:solidFill>
            </a:endParaRPr>
          </a:p>
        </p:txBody>
      </p:sp>
      <p:sp>
        <p:nvSpPr>
          <p:cNvPr id="216112" name="Text Box 49"/>
          <p:cNvSpPr txBox="1">
            <a:spLocks noChangeArrowheads="1"/>
          </p:cNvSpPr>
          <p:nvPr/>
        </p:nvSpPr>
        <p:spPr bwMode="auto">
          <a:xfrm rot="-5400000">
            <a:off x="-708025" y="4261535"/>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srgbClr val="0033CC"/>
                </a:solidFill>
              </a:rPr>
              <a:t>الأهداف</a:t>
            </a:r>
            <a:r>
              <a:rPr lang="en-US" sz="1800" dirty="0">
                <a:solidFill>
                  <a:srgbClr val="0033CC"/>
                </a:solidFill>
              </a:rPr>
              <a:t>       </a:t>
            </a:r>
          </a:p>
          <a:p>
            <a:pPr algn="ctr" defTabSz="914400" eaLnBrk="1" fontAlgn="base" hangingPunct="1">
              <a:spcBef>
                <a:spcPct val="0"/>
              </a:spcBef>
              <a:spcAft>
                <a:spcPct val="0"/>
              </a:spcAft>
            </a:pPr>
            <a:r>
              <a:rPr lang="en-US" sz="1800" dirty="0">
                <a:solidFill>
                  <a:srgbClr val="0033CC"/>
                </a:solidFill>
              </a:rPr>
              <a:t>         </a:t>
            </a:r>
            <a:r>
              <a:rPr lang="ar-JO" sz="1800" dirty="0">
                <a:solidFill>
                  <a:srgbClr val="0033CC"/>
                </a:solidFill>
              </a:rPr>
              <a:t>1: 1-7</a:t>
            </a:r>
            <a:endParaRPr lang="en-US" sz="1800" dirty="0">
              <a:solidFill>
                <a:srgbClr val="0033CC"/>
              </a:solidFill>
            </a:endParaRPr>
          </a:p>
        </p:txBody>
      </p:sp>
      <p:sp>
        <p:nvSpPr>
          <p:cNvPr id="216113" name="Text Box 50"/>
          <p:cNvSpPr txBox="1">
            <a:spLocks noChangeArrowheads="1"/>
          </p:cNvSpPr>
          <p:nvPr/>
        </p:nvSpPr>
        <p:spPr bwMode="auto">
          <a:xfrm rot="-5400000">
            <a:off x="-22225" y="4289425"/>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srgbClr val="0033CC"/>
                </a:solidFill>
              </a:rPr>
              <a:t>قيمة الحكمة</a:t>
            </a:r>
            <a:endParaRPr lang="en-US" sz="1800" dirty="0">
              <a:solidFill>
                <a:srgbClr val="0033CC"/>
              </a:solidFill>
            </a:endParaRPr>
          </a:p>
          <a:p>
            <a:pPr algn="ctr" defTabSz="914400" eaLnBrk="1" fontAlgn="base" hangingPunct="1">
              <a:spcBef>
                <a:spcPct val="0"/>
              </a:spcBef>
              <a:spcAft>
                <a:spcPct val="0"/>
              </a:spcAft>
            </a:pPr>
            <a:r>
              <a:rPr lang="ar-JO" sz="1800" dirty="0">
                <a:solidFill>
                  <a:srgbClr val="0033CC"/>
                </a:solidFill>
              </a:rPr>
              <a:t>1: 8-9: 18</a:t>
            </a:r>
            <a:endParaRPr lang="en-US" sz="1800" dirty="0">
              <a:solidFill>
                <a:srgbClr val="0033CC"/>
              </a:solidFill>
            </a:endParaRPr>
          </a:p>
        </p:txBody>
      </p:sp>
      <p:sp>
        <p:nvSpPr>
          <p:cNvPr id="216114" name="Text Box 51"/>
          <p:cNvSpPr txBox="1">
            <a:spLocks noChangeArrowheads="1"/>
          </p:cNvSpPr>
          <p:nvPr/>
        </p:nvSpPr>
        <p:spPr bwMode="auto">
          <a:xfrm rot="-5400000">
            <a:off x="6264275" y="4179586"/>
            <a:ext cx="19812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dirty="0">
                <a:solidFill>
                  <a:srgbClr val="0033CC"/>
                </a:solidFill>
              </a:rPr>
              <a:t>اجتماعي و الطبيعة</a:t>
            </a:r>
          </a:p>
          <a:p>
            <a:pPr algn="ctr" defTabSz="914400" eaLnBrk="1" fontAlgn="base" hangingPunct="1">
              <a:spcBef>
                <a:spcPct val="50000"/>
              </a:spcBef>
              <a:spcAft>
                <a:spcPct val="0"/>
              </a:spcAft>
            </a:pPr>
            <a:r>
              <a:rPr lang="ar-JO" sz="1800" dirty="0">
                <a:solidFill>
                  <a:srgbClr val="0033CC"/>
                </a:solidFill>
              </a:rPr>
              <a:t>30</a:t>
            </a:r>
            <a:endParaRPr lang="en-US" sz="1800" dirty="0">
              <a:solidFill>
                <a:srgbClr val="0033CC"/>
              </a:solidFill>
            </a:endParaRPr>
          </a:p>
        </p:txBody>
      </p:sp>
      <p:sp>
        <p:nvSpPr>
          <p:cNvPr id="216115" name="Text Box 52"/>
          <p:cNvSpPr txBox="1">
            <a:spLocks noChangeArrowheads="1"/>
          </p:cNvSpPr>
          <p:nvPr/>
        </p:nvSpPr>
        <p:spPr bwMode="auto">
          <a:xfrm rot="-5400000">
            <a:off x="7030629" y="4604126"/>
            <a:ext cx="1972492"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dirty="0">
                <a:solidFill>
                  <a:srgbClr val="0033CC"/>
                </a:solidFill>
              </a:rPr>
              <a:t>الحكم</a:t>
            </a:r>
          </a:p>
          <a:p>
            <a:pPr algn="ctr" defTabSz="914400" eaLnBrk="1" fontAlgn="base" hangingPunct="1">
              <a:spcBef>
                <a:spcPct val="50000"/>
              </a:spcBef>
              <a:spcAft>
                <a:spcPct val="0"/>
              </a:spcAft>
            </a:pPr>
            <a:r>
              <a:rPr lang="en-US" sz="1800" dirty="0">
                <a:solidFill>
                  <a:srgbClr val="0033CC"/>
                </a:solidFill>
              </a:rPr>
              <a:t>           </a:t>
            </a:r>
            <a:r>
              <a:rPr lang="ar-JO" sz="1800" dirty="0">
                <a:solidFill>
                  <a:srgbClr val="0033CC"/>
                </a:solidFill>
              </a:rPr>
              <a:t>31: 1-9</a:t>
            </a:r>
            <a:endParaRPr lang="en-US" sz="1800" dirty="0">
              <a:solidFill>
                <a:srgbClr val="0033CC"/>
              </a:solidFill>
            </a:endParaRPr>
          </a:p>
        </p:txBody>
      </p:sp>
      <p:sp>
        <p:nvSpPr>
          <p:cNvPr id="216116" name="Text Box 53"/>
          <p:cNvSpPr txBox="1">
            <a:spLocks noChangeArrowheads="1"/>
          </p:cNvSpPr>
          <p:nvPr/>
        </p:nvSpPr>
        <p:spPr bwMode="auto">
          <a:xfrm rot="-5400000">
            <a:off x="7749381" y="4191492"/>
            <a:ext cx="2058987"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dirty="0">
                <a:solidFill>
                  <a:srgbClr val="0033CC"/>
                </a:solidFill>
              </a:rPr>
              <a:t>الزودة التقية</a:t>
            </a:r>
          </a:p>
          <a:p>
            <a:pPr algn="ctr" defTabSz="914400" eaLnBrk="1" fontAlgn="base" hangingPunct="1">
              <a:spcBef>
                <a:spcPct val="50000"/>
              </a:spcBef>
              <a:spcAft>
                <a:spcPct val="0"/>
              </a:spcAft>
            </a:pPr>
            <a:r>
              <a:rPr lang="ar-JO" sz="1800" dirty="0">
                <a:solidFill>
                  <a:srgbClr val="0033CC"/>
                </a:solidFill>
              </a:rPr>
              <a:t>31: 10-31</a:t>
            </a:r>
            <a:endParaRPr lang="en-US" sz="1800" dirty="0">
              <a:solidFill>
                <a:srgbClr val="0033CC"/>
              </a:solidFill>
            </a:endParaRPr>
          </a:p>
        </p:txBody>
      </p:sp>
      <p:sp>
        <p:nvSpPr>
          <p:cNvPr id="216117" name="Text Box 54"/>
          <p:cNvSpPr txBox="1">
            <a:spLocks noChangeArrowheads="1"/>
          </p:cNvSpPr>
          <p:nvPr/>
        </p:nvSpPr>
        <p:spPr bwMode="auto">
          <a:xfrm>
            <a:off x="8578850" y="0"/>
            <a:ext cx="574196" cy="3693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FFFFFF"/>
                </a:solidFill>
              </a:rPr>
              <a:t>394</a:t>
            </a:r>
            <a:endParaRPr lang="en-US" sz="1800" b="1" dirty="0">
              <a:solidFill>
                <a:srgbClr val="FFFFFF"/>
              </a:solidFill>
            </a:endParaRPr>
          </a:p>
        </p:txBody>
      </p:sp>
      <p:sp>
        <p:nvSpPr>
          <p:cNvPr id="84023" name="Rectangle 55"/>
          <p:cNvSpPr>
            <a:spLocks noChangeArrowheads="1"/>
          </p:cNvSpPr>
          <p:nvPr/>
        </p:nvSpPr>
        <p:spPr bwMode="auto">
          <a:xfrm flipV="1">
            <a:off x="0" y="685799"/>
            <a:ext cx="8578850" cy="45719"/>
          </a:xfrm>
          <a:prstGeom prst="rect">
            <a:avLst/>
          </a:prstGeom>
          <a:solidFill>
            <a:srgbClr val="FF990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84024" name="Rectangle 56"/>
          <p:cNvSpPr>
            <a:spLocks noChangeArrowheads="1"/>
          </p:cNvSpPr>
          <p:nvPr/>
        </p:nvSpPr>
        <p:spPr bwMode="auto">
          <a:xfrm>
            <a:off x="0" y="6324600"/>
            <a:ext cx="9144000" cy="533400"/>
          </a:xfrm>
          <a:prstGeom prst="rect">
            <a:avLst/>
          </a:prstGeom>
          <a:solidFill>
            <a:srgbClr val="FF990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16120" name="Rectangle 57"/>
          <p:cNvSpPr>
            <a:spLocks noGrp="1" noChangeArrowheads="1"/>
          </p:cNvSpPr>
          <p:nvPr>
            <p:ph type="title" idx="4294967295"/>
          </p:nvPr>
        </p:nvSpPr>
        <p:spPr>
          <a:xfrm>
            <a:off x="0" y="0"/>
            <a:ext cx="1524000" cy="457200"/>
          </a:xfrm>
        </p:spPr>
        <p:txBody>
          <a:bodyPr/>
          <a:lstStyle/>
          <a:p>
            <a:pPr algn="l" eaLnBrk="1" hangingPunct="1"/>
            <a:r>
              <a:rPr lang="ar-JO" sz="1800" dirty="0">
                <a:latin typeface="Arial" charset="0"/>
              </a:rPr>
              <a:t>العنوان و التاريخ</a:t>
            </a:r>
            <a:endParaRPr lang="en-US" dirty="0">
              <a:latin typeface="Arial" charset="0"/>
            </a:endParaRPr>
          </a:p>
        </p:txBody>
      </p:sp>
    </p:spTree>
    <p:extLst>
      <p:ext uri="{BB962C8B-B14F-4D97-AF65-F5344CB8AC3E}">
        <p14:creationId xmlns:p14="http://schemas.microsoft.com/office/powerpoint/2010/main" val="1144123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4023"/>
                                        </p:tgtEl>
                                        <p:attrNameLst>
                                          <p:attrName>style.visibility</p:attrName>
                                        </p:attrNameLst>
                                      </p:cBhvr>
                                      <p:to>
                                        <p:strVal val="visible"/>
                                      </p:to>
                                    </p:set>
                                    <p:anim to="" calcmode="lin" valueType="num">
                                      <p:cBhvr>
                                        <p:cTn id="7" dur="1" fill="hold"/>
                                        <p:tgtEl>
                                          <p:spTgt spid="8402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84024"/>
                                        </p:tgtEl>
                                        <p:attrNameLst>
                                          <p:attrName>style.visibility</p:attrName>
                                        </p:attrNameLst>
                                      </p:cBhvr>
                                      <p:to>
                                        <p:strVal val="visible"/>
                                      </p:to>
                                    </p:set>
                                    <p:anim to="" calcmode="lin" valueType="num">
                                      <p:cBhvr>
                                        <p:cTn id="10" dur="1" fill="hold"/>
                                        <p:tgtEl>
                                          <p:spTgt spid="840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23" grpId="0" animBg="1"/>
      <p:bldP spid="840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4" name="Rectangle 3"/>
          <p:cNvSpPr>
            <a:spLocks noGrp="1" noChangeArrowheads="1"/>
          </p:cNvSpPr>
          <p:nvPr>
            <p:ph type="title"/>
          </p:nvPr>
        </p:nvSpPr>
        <p:spPr/>
        <p:txBody>
          <a:bodyPr/>
          <a:lstStyle/>
          <a:p>
            <a:pPr eaLnBrk="1" hangingPunct="1"/>
            <a:r>
              <a:rPr lang="ar-JO" dirty="0">
                <a:latin typeface="Arial" charset="0"/>
              </a:rPr>
              <a:t>عنوان السفر</a:t>
            </a:r>
            <a:endParaRPr lang="en-US" dirty="0">
              <a:latin typeface="Arial" charset="0"/>
            </a:endParaRPr>
          </a:p>
        </p:txBody>
      </p:sp>
      <p:sp>
        <p:nvSpPr>
          <p:cNvPr id="218115" name="Text Box 6"/>
          <p:cNvSpPr txBox="1">
            <a:spLocks noChangeArrowheads="1"/>
          </p:cNvSpPr>
          <p:nvPr/>
        </p:nvSpPr>
        <p:spPr bwMode="auto">
          <a:xfrm>
            <a:off x="8578850" y="0"/>
            <a:ext cx="574196" cy="3693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FFFFFF"/>
                </a:solidFill>
              </a:rPr>
              <a:t>395</a:t>
            </a:r>
            <a:endParaRPr lang="en-US" sz="1800" b="1" dirty="0">
              <a:solidFill>
                <a:srgbClr val="FFFFFF"/>
              </a:solidFill>
            </a:endParaRPr>
          </a:p>
        </p:txBody>
      </p:sp>
      <p:sp>
        <p:nvSpPr>
          <p:cNvPr id="50183" name="Rectangle 7"/>
          <p:cNvSpPr>
            <a:spLocks noChangeArrowheads="1"/>
          </p:cNvSpPr>
          <p:nvPr/>
        </p:nvSpPr>
        <p:spPr bwMode="auto">
          <a:xfrm>
            <a:off x="685800" y="16764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pPr>
            <a:r>
              <a:rPr lang="ar-JO" altLang="ja-JP" sz="3600" b="1" dirty="0">
                <a:solidFill>
                  <a:srgbClr val="0000CC"/>
                </a:solidFill>
                <a:latin typeface="Arial" charset="0"/>
                <a:ea typeface="ＭＳ Ｐゴシック" charset="0"/>
                <a:cs typeface="ＭＳ Ｐゴシック" charset="0"/>
              </a:rPr>
              <a:t>كلمة مثل تعني : يشبه أو يقارن مع</a:t>
            </a:r>
            <a:endParaRPr lang="en-US" sz="3600" b="1" dirty="0">
              <a:solidFill>
                <a:srgbClr val="0000CC"/>
              </a:solidFill>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pPr>
            <a:endParaRPr lang="en-US" sz="3600" b="1" dirty="0">
              <a:solidFill>
                <a:srgbClr val="0000CC"/>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sz="3600" b="1" dirty="0">
                <a:solidFill>
                  <a:srgbClr val="0000CC"/>
                </a:solidFill>
                <a:latin typeface="Arial" charset="0"/>
                <a:ea typeface="ＭＳ Ｐゴシック" charset="0"/>
                <a:cs typeface="ＭＳ Ｐゴシック" charset="0"/>
              </a:rPr>
              <a:t>المثل هو عبارة تصنع مقارنة أو تصف اختباراً عاماً</a:t>
            </a:r>
          </a:p>
          <a:p>
            <a:pPr marL="342900" indent="-342900" algn="r" defTabSz="914400" rtl="1" fontAlgn="base">
              <a:lnSpc>
                <a:spcPct val="90000"/>
              </a:lnSpc>
              <a:spcBef>
                <a:spcPct val="20000"/>
              </a:spcBef>
              <a:spcAft>
                <a:spcPct val="0"/>
              </a:spcAft>
            </a:pPr>
            <a:endParaRPr lang="en-US" sz="3600" b="1" dirty="0">
              <a:solidFill>
                <a:srgbClr val="0000CC"/>
              </a:solidFill>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sz="3600" b="1" dirty="0">
                <a:solidFill>
                  <a:srgbClr val="3333CC"/>
                </a:solidFill>
              </a:rPr>
              <a:t>العنوان اللاتيني: المثل هو "الكلمة التي تعني" العديد من الكلمات (أي مجتمعة في قول قصير واحد).</a:t>
            </a:r>
            <a:endParaRPr lang="en-US" sz="3600" b="1" dirty="0">
              <a:solidFill>
                <a:srgbClr val="3333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754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descr="Landscape 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6" name="Rectangle 4"/>
          <p:cNvSpPr>
            <a:spLocks noGrp="1" noChangeArrowheads="1"/>
          </p:cNvSpPr>
          <p:nvPr>
            <p:ph type="title" idx="4294967295"/>
          </p:nvPr>
        </p:nvSpPr>
        <p:spPr>
          <a:xfrm>
            <a:off x="457200" y="274638"/>
            <a:ext cx="8229600" cy="6049962"/>
          </a:xfrm>
          <a:effectLst>
            <a:outerShdw blurRad="63500" dist="35921" dir="2700000" algn="ctr" rotWithShape="0">
              <a:schemeClr val="tx2">
                <a:alpha val="74998"/>
              </a:schemeClr>
            </a:outerShdw>
          </a:effectLst>
        </p:spPr>
        <p:txBody>
          <a:bodyPr/>
          <a:lstStyle/>
          <a:p>
            <a:pPr eaLnBrk="1" hangingPunct="1">
              <a:defRPr/>
            </a:pPr>
            <a:r>
              <a:rPr lang="ar-JO" sz="15000" dirty="0">
                <a:solidFill>
                  <a:schemeClr val="bg1"/>
                </a:solidFill>
                <a:latin typeface="Monotype Corsiva" charset="0"/>
                <a:cs typeface="Arial" charset="0"/>
              </a:rPr>
              <a:t>مواضيع</a:t>
            </a:r>
            <a:br>
              <a:rPr lang="ar-JO" sz="15000" dirty="0">
                <a:solidFill>
                  <a:schemeClr val="bg1"/>
                </a:solidFill>
                <a:latin typeface="Monotype Corsiva" charset="0"/>
                <a:cs typeface="Arial" charset="0"/>
              </a:rPr>
            </a:br>
            <a:r>
              <a:rPr lang="ar-JO" sz="15000" dirty="0">
                <a:solidFill>
                  <a:schemeClr val="bg1"/>
                </a:solidFill>
                <a:latin typeface="Monotype Corsiva" charset="0"/>
                <a:cs typeface="Arial" charset="0"/>
              </a:rPr>
              <a:t>في</a:t>
            </a:r>
            <a:br>
              <a:rPr lang="ar-JO" sz="15000" dirty="0">
                <a:solidFill>
                  <a:schemeClr val="bg1"/>
                </a:solidFill>
                <a:latin typeface="Monotype Corsiva" charset="0"/>
                <a:cs typeface="Arial" charset="0"/>
              </a:rPr>
            </a:br>
            <a:r>
              <a:rPr lang="ar-JO" sz="15000" dirty="0">
                <a:solidFill>
                  <a:schemeClr val="bg1"/>
                </a:solidFill>
                <a:latin typeface="Monotype Corsiva" charset="0"/>
                <a:cs typeface="Arial" charset="0"/>
              </a:rPr>
              <a:t>الأمثال</a:t>
            </a:r>
            <a:endParaRPr lang="en-US" dirty="0">
              <a:latin typeface="Arial" charset="0"/>
              <a:cs typeface="Arial" charset="0"/>
            </a:endParaRPr>
          </a:p>
        </p:txBody>
      </p:sp>
    </p:spTree>
    <p:extLst>
      <p:ext uri="{BB962C8B-B14F-4D97-AF65-F5344CB8AC3E}">
        <p14:creationId xmlns:p14="http://schemas.microsoft.com/office/powerpoint/2010/main" val="2028430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goss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Text Box 7"/>
          <p:cNvSpPr txBox="1">
            <a:spLocks noChangeArrowheads="1"/>
          </p:cNvSpPr>
          <p:nvPr/>
        </p:nvSpPr>
        <p:spPr bwMode="auto">
          <a:xfrm>
            <a:off x="8578850" y="0"/>
            <a:ext cx="574196" cy="3693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FFFFFF"/>
                </a:solidFill>
              </a:rPr>
              <a:t>401</a:t>
            </a:r>
            <a:endParaRPr lang="en-US" sz="1800" b="1" dirty="0">
              <a:solidFill>
                <a:srgbClr val="FFFFFF"/>
              </a:solidFill>
            </a:endParaRPr>
          </a:p>
        </p:txBody>
      </p:sp>
      <p:sp>
        <p:nvSpPr>
          <p:cNvPr id="302083" name="Rectangle 8"/>
          <p:cNvSpPr>
            <a:spLocks noGrp="1" noChangeArrowheads="1"/>
          </p:cNvSpPr>
          <p:nvPr>
            <p:ph type="title" idx="4294967295"/>
          </p:nvPr>
        </p:nvSpPr>
        <p:spPr>
          <a:xfrm>
            <a:off x="838200" y="5749925"/>
            <a:ext cx="7467600" cy="923925"/>
          </a:xfrm>
          <a:solidFill>
            <a:srgbClr val="FFFF00"/>
          </a:solidFill>
          <a:ln cap="flat">
            <a:solidFill>
              <a:schemeClr val="tx1"/>
            </a:solidFill>
            <a:miter lim="800000"/>
            <a:headEnd/>
            <a:tailEnd/>
          </a:ln>
        </p:spPr>
        <p:txBody>
          <a:bodyPr anchor="t">
            <a:spAutoFit/>
          </a:bodyPr>
          <a:lstStyle/>
          <a:p>
            <a:pPr eaLnBrk="1" hangingPunct="1"/>
            <a:r>
              <a:rPr lang="ar-JO" sz="5400" dirty="0">
                <a:solidFill>
                  <a:schemeClr val="accent2"/>
                </a:solidFill>
                <a:latin typeface="Haettenschweiler" charset="0"/>
              </a:rPr>
              <a:t>الكلمات و الخطاب</a:t>
            </a:r>
            <a:endParaRPr lang="en-US" sz="5400" dirty="0">
              <a:solidFill>
                <a:schemeClr val="accent2"/>
              </a:solidFill>
              <a:latin typeface="Haettenschweiler" charset="0"/>
            </a:endParaRPr>
          </a:p>
        </p:txBody>
      </p:sp>
      <p:sp>
        <p:nvSpPr>
          <p:cNvPr id="2" name="Oval 1"/>
          <p:cNvSpPr/>
          <p:nvPr/>
        </p:nvSpPr>
        <p:spPr>
          <a:xfrm>
            <a:off x="5508625" y="115888"/>
            <a:ext cx="3455988"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8" name="Oval 7"/>
          <p:cNvSpPr/>
          <p:nvPr/>
        </p:nvSpPr>
        <p:spPr>
          <a:xfrm>
            <a:off x="250825" y="2205038"/>
            <a:ext cx="2665413"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9" name="Oval 8"/>
          <p:cNvSpPr/>
          <p:nvPr/>
        </p:nvSpPr>
        <p:spPr>
          <a:xfrm>
            <a:off x="5724525" y="2349500"/>
            <a:ext cx="3311525" cy="19431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10" name="Text Box 6"/>
          <p:cNvSpPr txBox="1">
            <a:spLocks noChangeArrowheads="1"/>
          </p:cNvSpPr>
          <p:nvPr/>
        </p:nvSpPr>
        <p:spPr bwMode="auto">
          <a:xfrm>
            <a:off x="5651500" y="407988"/>
            <a:ext cx="31686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3200" b="1" dirty="0">
                <a:solidFill>
                  <a:srgbClr val="000000"/>
                </a:solidFill>
              </a:rPr>
              <a:t>الطريقة التي </a:t>
            </a:r>
          </a:p>
          <a:p>
            <a:pPr algn="ctr" defTabSz="914400" eaLnBrk="1" fontAlgn="base" hangingPunct="1">
              <a:spcBef>
                <a:spcPct val="0"/>
              </a:spcBef>
              <a:spcAft>
                <a:spcPct val="0"/>
              </a:spcAft>
            </a:pPr>
            <a:r>
              <a:rPr lang="ar-JO" sz="3200" b="1" dirty="0">
                <a:solidFill>
                  <a:srgbClr val="000000"/>
                </a:solidFill>
              </a:rPr>
              <a:t>سمعته بها</a:t>
            </a:r>
            <a:endParaRPr lang="en-US" sz="3200" b="1" dirty="0">
              <a:solidFill>
                <a:srgbClr val="000000"/>
              </a:solidFill>
            </a:endParaRPr>
          </a:p>
        </p:txBody>
      </p:sp>
      <p:sp>
        <p:nvSpPr>
          <p:cNvPr id="11" name="Text Box 6"/>
          <p:cNvSpPr txBox="1">
            <a:spLocks noChangeArrowheads="1"/>
          </p:cNvSpPr>
          <p:nvPr/>
        </p:nvSpPr>
        <p:spPr bwMode="auto">
          <a:xfrm>
            <a:off x="5940425" y="2852738"/>
            <a:ext cx="29527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3200" b="1" dirty="0">
                <a:solidFill>
                  <a:srgbClr val="000000"/>
                </a:solidFill>
              </a:rPr>
              <a:t>هل تعلم أن</a:t>
            </a:r>
            <a:endParaRPr lang="en-US" sz="3200" b="1" dirty="0">
              <a:solidFill>
                <a:srgbClr val="000000"/>
              </a:solidFill>
            </a:endParaRPr>
          </a:p>
        </p:txBody>
      </p:sp>
      <p:sp>
        <p:nvSpPr>
          <p:cNvPr id="6" name="Text Box 6"/>
          <p:cNvSpPr txBox="1">
            <a:spLocks noChangeArrowheads="1"/>
          </p:cNvSpPr>
          <p:nvPr/>
        </p:nvSpPr>
        <p:spPr bwMode="auto">
          <a:xfrm>
            <a:off x="323850" y="2420938"/>
            <a:ext cx="25923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3200" b="1" dirty="0">
                <a:solidFill>
                  <a:srgbClr val="000000"/>
                </a:solidFill>
              </a:rPr>
              <a:t>سمعت أن</a:t>
            </a:r>
            <a:endParaRPr lang="en-US" sz="3200" b="1" dirty="0">
              <a:solidFill>
                <a:srgbClr val="000000"/>
              </a:solidFill>
            </a:endParaRPr>
          </a:p>
        </p:txBody>
      </p:sp>
      <p:sp>
        <p:nvSpPr>
          <p:cNvPr id="118787" name="Text Box 3"/>
          <p:cNvSpPr txBox="1">
            <a:spLocks noChangeArrowheads="1"/>
          </p:cNvSpPr>
          <p:nvPr/>
        </p:nvSpPr>
        <p:spPr bwMode="auto">
          <a:xfrm>
            <a:off x="109538" y="1052513"/>
            <a:ext cx="8469311" cy="193899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4000" b="1" dirty="0">
                <a:solidFill>
                  <a:srgbClr val="333399"/>
                </a:solidFill>
              </a:rPr>
              <a:t>الساعي بالوشاية يفشي السر </a:t>
            </a:r>
          </a:p>
          <a:p>
            <a:pPr algn="ctr" defTabSz="914400" eaLnBrk="1" fontAlgn="base" hangingPunct="1">
              <a:spcBef>
                <a:spcPct val="0"/>
              </a:spcBef>
              <a:spcAft>
                <a:spcPct val="0"/>
              </a:spcAft>
            </a:pPr>
            <a:r>
              <a:rPr lang="ar-JO" sz="4000" b="1" dirty="0">
                <a:solidFill>
                  <a:srgbClr val="333399"/>
                </a:solidFill>
              </a:rPr>
              <a:t>و الأمين الروح يكتم الأمر</a:t>
            </a:r>
          </a:p>
          <a:p>
            <a:pPr algn="ctr" defTabSz="914400" eaLnBrk="1" fontAlgn="base" hangingPunct="1">
              <a:spcBef>
                <a:spcPct val="0"/>
              </a:spcBef>
              <a:spcAft>
                <a:spcPct val="0"/>
              </a:spcAft>
            </a:pPr>
            <a:r>
              <a:rPr lang="ar-JO" sz="4000" b="1" dirty="0">
                <a:solidFill>
                  <a:srgbClr val="333399"/>
                </a:solidFill>
              </a:rPr>
              <a:t>(أمثال 11: 13) </a:t>
            </a:r>
            <a:endParaRPr lang="en-US" sz="4000" b="1" dirty="0">
              <a:solidFill>
                <a:srgbClr val="333399"/>
              </a:solidFill>
            </a:endParaRPr>
          </a:p>
        </p:txBody>
      </p:sp>
    </p:spTree>
    <p:extLst>
      <p:ext uri="{BB962C8B-B14F-4D97-AF65-F5344CB8AC3E}">
        <p14:creationId xmlns:p14="http://schemas.microsoft.com/office/powerpoint/2010/main" val="3200278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18787"/>
                                        </p:tgtEl>
                                        <p:attrNameLst>
                                          <p:attrName>style.visibility</p:attrName>
                                        </p:attrNameLst>
                                      </p:cBhvr>
                                      <p:to>
                                        <p:strVal val="visible"/>
                                      </p:to>
                                    </p:set>
                                    <p:anim to="" calcmode="lin" valueType="num">
                                      <p:cBhvr>
                                        <p:cTn id="19" dur="1" fill="hold"/>
                                        <p:tgtEl>
                                          <p:spTgt spid="1187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P spid="11878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mon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6" name="Rectangle 4"/>
          <p:cNvSpPr>
            <a:spLocks noGrp="1" noChangeArrowheads="1"/>
          </p:cNvSpPr>
          <p:nvPr>
            <p:ph type="title" idx="4294967295"/>
          </p:nvPr>
        </p:nvSpPr>
        <p:spPr>
          <a:xfrm>
            <a:off x="2514600" y="2895600"/>
            <a:ext cx="4225834" cy="1569660"/>
          </a:xfrm>
          <a:solidFill>
            <a:schemeClr val="bg1"/>
          </a:solidFill>
        </p:spPr>
        <p:txBody>
          <a:bodyPr wrap="square" anchor="t">
            <a:spAutoFit/>
          </a:bodyPr>
          <a:lstStyle/>
          <a:p>
            <a:pPr eaLnBrk="1" hangingPunct="1">
              <a:defRPr/>
            </a:pPr>
            <a:r>
              <a:rPr lang="ar-JO" sz="9600" dirty="0">
                <a:solidFill>
                  <a:srgbClr val="006600"/>
                </a:solidFill>
                <a:effectLst>
                  <a:outerShdw blurRad="38100" dist="38100" dir="2700000" algn="tl">
                    <a:srgbClr val="DDDDDD"/>
                  </a:outerShdw>
                </a:effectLst>
                <a:latin typeface="Arial" charset="0"/>
                <a:cs typeface="Arial" charset="0"/>
              </a:rPr>
              <a:t>المال</a:t>
            </a:r>
            <a:endParaRPr lang="en-US" sz="9600" dirty="0">
              <a:solidFill>
                <a:srgbClr val="006600"/>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152771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mon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6178" name="Picture 4" descr="penguin_prov15_6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295400"/>
            <a:ext cx="7620000" cy="422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Rectangle 5"/>
          <p:cNvSpPr>
            <a:spLocks noGrp="1" noChangeArrowheads="1"/>
          </p:cNvSpPr>
          <p:nvPr>
            <p:ph type="title" idx="4294967295"/>
          </p:nvPr>
        </p:nvSpPr>
        <p:spPr>
          <a:xfrm>
            <a:off x="457200" y="838200"/>
            <a:ext cx="8229600" cy="762000"/>
          </a:xfrm>
          <a:solidFill>
            <a:schemeClr val="accent2"/>
          </a:solidFill>
        </p:spPr>
        <p:txBody>
          <a:bodyPr/>
          <a:lstStyle/>
          <a:p>
            <a:pPr eaLnBrk="1" hangingPunct="1"/>
            <a:r>
              <a:rPr lang="ar-JO" dirty="0">
                <a:solidFill>
                  <a:schemeClr val="bg1"/>
                </a:solidFill>
                <a:latin typeface="Arial" charset="0"/>
              </a:rPr>
              <a:t>التقوى على الذهب</a:t>
            </a:r>
            <a:endParaRPr lang="en-US" dirty="0">
              <a:solidFill>
                <a:schemeClr val="bg1"/>
              </a:solidFill>
              <a:latin typeface="Arial" charset="0"/>
            </a:endParaRPr>
          </a:p>
        </p:txBody>
      </p:sp>
      <p:sp>
        <p:nvSpPr>
          <p:cNvPr id="306180" name="Text Box 6"/>
          <p:cNvSpPr txBox="1">
            <a:spLocks noChangeArrowheads="1"/>
          </p:cNvSpPr>
          <p:nvPr/>
        </p:nvSpPr>
        <p:spPr bwMode="auto">
          <a:xfrm>
            <a:off x="3779838" y="1916113"/>
            <a:ext cx="4433887" cy="353943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3200" b="1" dirty="0">
                <a:solidFill>
                  <a:srgbClr val="000000"/>
                </a:solidFill>
                <a:latin typeface="Geneva" charset="0"/>
              </a:rPr>
              <a:t>القليل مع مخافة الرب </a:t>
            </a:r>
          </a:p>
          <a:p>
            <a:pPr algn="ctr" defTabSz="914400" eaLnBrk="1" fontAlgn="base" hangingPunct="1">
              <a:spcBef>
                <a:spcPct val="0"/>
              </a:spcBef>
              <a:spcAft>
                <a:spcPct val="0"/>
              </a:spcAft>
            </a:pPr>
            <a:r>
              <a:rPr lang="ar-JO" sz="3200" b="1" dirty="0">
                <a:solidFill>
                  <a:srgbClr val="000000"/>
                </a:solidFill>
                <a:latin typeface="Geneva" charset="0"/>
              </a:rPr>
              <a:t>خير من </a:t>
            </a:r>
            <a:endParaRPr lang="en-US" sz="3200" b="1" dirty="0">
              <a:solidFill>
                <a:srgbClr val="000000"/>
              </a:solidFill>
              <a:latin typeface="Geneva" charset="0"/>
            </a:endParaRPr>
          </a:p>
          <a:p>
            <a:pPr algn="ctr" defTabSz="914400" eaLnBrk="1" fontAlgn="base" hangingPunct="1">
              <a:spcBef>
                <a:spcPct val="0"/>
              </a:spcBef>
              <a:spcAft>
                <a:spcPct val="0"/>
              </a:spcAft>
            </a:pPr>
            <a:r>
              <a:rPr lang="ar-JO" sz="3200" b="1" dirty="0">
                <a:solidFill>
                  <a:srgbClr val="000000"/>
                </a:solidFill>
                <a:latin typeface="Geneva" charset="0"/>
              </a:rPr>
              <a:t>كنز عظيم مع هم</a:t>
            </a:r>
          </a:p>
          <a:p>
            <a:pPr algn="ctr" defTabSz="914400" eaLnBrk="1" fontAlgn="base" hangingPunct="1">
              <a:spcBef>
                <a:spcPct val="0"/>
              </a:spcBef>
              <a:spcAft>
                <a:spcPct val="0"/>
              </a:spcAft>
            </a:pPr>
            <a:endParaRPr lang="ar-JO" sz="3200" b="1" dirty="0">
              <a:solidFill>
                <a:srgbClr val="000000"/>
              </a:solidFill>
              <a:latin typeface="Geneva" charset="0"/>
            </a:endParaRPr>
          </a:p>
          <a:p>
            <a:pPr algn="ctr" defTabSz="914400" eaLnBrk="1" fontAlgn="base" hangingPunct="1">
              <a:spcBef>
                <a:spcPct val="0"/>
              </a:spcBef>
              <a:spcAft>
                <a:spcPct val="0"/>
              </a:spcAft>
            </a:pPr>
            <a:endParaRPr lang="ar-JO" sz="3200" b="1" dirty="0">
              <a:solidFill>
                <a:srgbClr val="000000"/>
              </a:solidFill>
              <a:latin typeface="Geneva" charset="0"/>
            </a:endParaRPr>
          </a:p>
          <a:p>
            <a:pPr algn="ctr" defTabSz="914400" eaLnBrk="1" fontAlgn="base" hangingPunct="1">
              <a:spcBef>
                <a:spcPct val="0"/>
              </a:spcBef>
              <a:spcAft>
                <a:spcPct val="0"/>
              </a:spcAft>
            </a:pPr>
            <a:r>
              <a:rPr lang="ar-JO" sz="3200" b="1" dirty="0">
                <a:solidFill>
                  <a:srgbClr val="000000"/>
                </a:solidFill>
                <a:latin typeface="Geneva" charset="0"/>
              </a:rPr>
              <a:t>(أمثال 15: 16)</a:t>
            </a:r>
            <a:endParaRPr lang="en-US" sz="3200" b="1" dirty="0">
              <a:solidFill>
                <a:srgbClr val="000000"/>
              </a:solidFill>
              <a:latin typeface="Geneva" charset="0"/>
            </a:endParaRPr>
          </a:p>
          <a:p>
            <a:pPr algn="ctr" defTabSz="914400" eaLnBrk="1" fontAlgn="base" hangingPunct="1">
              <a:spcBef>
                <a:spcPct val="0"/>
              </a:spcBef>
              <a:spcAft>
                <a:spcPct val="0"/>
              </a:spcAft>
            </a:pPr>
            <a:endParaRPr lang="en-US" sz="3200" b="1" dirty="0">
              <a:solidFill>
                <a:srgbClr val="000000"/>
              </a:solidFill>
              <a:latin typeface="Geneva" charset="0"/>
            </a:endParaRPr>
          </a:p>
        </p:txBody>
      </p:sp>
    </p:spTree>
    <p:extLst>
      <p:ext uri="{BB962C8B-B14F-4D97-AF65-F5344CB8AC3E}">
        <p14:creationId xmlns:p14="http://schemas.microsoft.com/office/powerpoint/2010/main" val="517600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plan-for-succ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6" name="Picture 3" descr="book-formula-for-success-LToo-23320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3775" y="228600"/>
            <a:ext cx="434022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5" name="Text Box 5"/>
          <p:cNvSpPr txBox="1">
            <a:spLocks noChangeArrowheads="1"/>
          </p:cNvSpPr>
          <p:nvPr/>
        </p:nvSpPr>
        <p:spPr bwMode="auto">
          <a:xfrm>
            <a:off x="1143000" y="1066800"/>
            <a:ext cx="1768433" cy="1015663"/>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ar-JO" sz="6000" b="1" dirty="0">
                <a:solidFill>
                  <a:srgbClr val="161616"/>
                </a:solidFill>
                <a:effectLst>
                  <a:outerShdw blurRad="38100" dist="38100" dir="2700000" algn="tl">
                    <a:srgbClr val="DDDDDD"/>
                  </a:outerShdw>
                </a:effectLst>
              </a:rPr>
              <a:t>النجاح</a:t>
            </a:r>
            <a:endParaRPr lang="en-US" sz="6000" b="1" dirty="0">
              <a:solidFill>
                <a:srgbClr val="161616"/>
              </a:solidFill>
              <a:effectLst>
                <a:outerShdw blurRad="38100" dist="38100" dir="2700000" algn="tl">
                  <a:srgbClr val="DDDDDD"/>
                </a:outerShdw>
              </a:effectLst>
            </a:endParaRPr>
          </a:p>
        </p:txBody>
      </p:sp>
      <p:sp>
        <p:nvSpPr>
          <p:cNvPr id="138246" name="Text Box 6"/>
          <p:cNvSpPr txBox="1">
            <a:spLocks noChangeArrowheads="1"/>
          </p:cNvSpPr>
          <p:nvPr/>
        </p:nvSpPr>
        <p:spPr bwMode="auto">
          <a:xfrm>
            <a:off x="2971800" y="2514600"/>
            <a:ext cx="2353529" cy="1015663"/>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ar-JO" sz="6000" b="1" dirty="0">
                <a:solidFill>
                  <a:srgbClr val="161616"/>
                </a:solidFill>
                <a:effectLst>
                  <a:outerShdw blurRad="38100" dist="38100" dir="2700000" algn="tl">
                    <a:srgbClr val="DDDDDD"/>
                  </a:outerShdw>
                </a:effectLst>
              </a:rPr>
              <a:t>في عيني</a:t>
            </a:r>
            <a:endParaRPr lang="en-US" sz="6000" b="1" dirty="0">
              <a:solidFill>
                <a:srgbClr val="161616"/>
              </a:solidFill>
              <a:effectLst>
                <a:outerShdw blurRad="38100" dist="38100" dir="2700000" algn="tl">
                  <a:srgbClr val="DDDDDD"/>
                </a:outerShdw>
              </a:effectLst>
            </a:endParaRPr>
          </a:p>
        </p:txBody>
      </p:sp>
      <p:sp>
        <p:nvSpPr>
          <p:cNvPr id="138247" name="Text Box 7"/>
          <p:cNvSpPr txBox="1">
            <a:spLocks noChangeArrowheads="1"/>
          </p:cNvSpPr>
          <p:nvPr/>
        </p:nvSpPr>
        <p:spPr bwMode="auto">
          <a:xfrm>
            <a:off x="6096000" y="3890963"/>
            <a:ext cx="840295" cy="1015663"/>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ar-JO" sz="6000" b="1" dirty="0">
                <a:solidFill>
                  <a:srgbClr val="161616"/>
                </a:solidFill>
                <a:effectLst>
                  <a:outerShdw blurRad="38100" dist="38100" dir="2700000" algn="tl">
                    <a:srgbClr val="DDDDDD"/>
                  </a:outerShdw>
                </a:effectLst>
              </a:rPr>
              <a:t>الله</a:t>
            </a:r>
            <a:endParaRPr lang="en-US" sz="6000" b="1" dirty="0">
              <a:solidFill>
                <a:srgbClr val="161616"/>
              </a:solidFill>
              <a:effectLst>
                <a:outerShdw blurRad="38100" dist="38100" dir="2700000" algn="tl">
                  <a:srgbClr val="DDDDDD"/>
                </a:outerShdw>
              </a:effectLst>
            </a:endParaRPr>
          </a:p>
        </p:txBody>
      </p:sp>
      <p:sp>
        <p:nvSpPr>
          <p:cNvPr id="196614" name="Rectangle 8"/>
          <p:cNvSpPr>
            <a:spLocks noGrp="1" noChangeArrowheads="1"/>
          </p:cNvSpPr>
          <p:nvPr>
            <p:ph type="title" idx="4294967295"/>
          </p:nvPr>
        </p:nvSpPr>
        <p:spPr>
          <a:xfrm>
            <a:off x="0" y="228600"/>
            <a:ext cx="6553200" cy="381000"/>
          </a:xfrm>
        </p:spPr>
        <p:txBody>
          <a:bodyPr anchor="ctr"/>
          <a:lstStyle/>
          <a:p>
            <a:pPr eaLnBrk="1" hangingPunct="1">
              <a:defRPr/>
            </a:pPr>
            <a:r>
              <a:rPr lang="ar-JO" b="1" dirty="0">
                <a:effectLst>
                  <a:glow rad="101600">
                    <a:schemeClr val="bg1">
                      <a:alpha val="75000"/>
                    </a:schemeClr>
                  </a:glow>
                </a:effectLst>
                <a:latin typeface="Arial"/>
                <a:cs typeface="Arial"/>
              </a:rPr>
              <a:t>النجاح الحقيقي</a:t>
            </a:r>
            <a:endParaRPr lang="en-US" b="1" dirty="0">
              <a:effectLst>
                <a:glow rad="101600">
                  <a:schemeClr val="bg1">
                    <a:alpha val="75000"/>
                  </a:schemeClr>
                </a:glow>
              </a:effectLst>
              <a:latin typeface="Arial"/>
              <a:cs typeface="Arial"/>
            </a:endParaRPr>
          </a:p>
        </p:txBody>
      </p:sp>
    </p:spTree>
    <p:extLst>
      <p:ext uri="{BB962C8B-B14F-4D97-AF65-F5344CB8AC3E}">
        <p14:creationId xmlns:p14="http://schemas.microsoft.com/office/powerpoint/2010/main" val="2593367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8245"/>
                                        </p:tgtEl>
                                        <p:attrNameLst>
                                          <p:attrName>style.visibility</p:attrName>
                                        </p:attrNameLst>
                                      </p:cBhvr>
                                      <p:to>
                                        <p:strVal val="visible"/>
                                      </p:to>
                                    </p:set>
                                    <p:anim calcmode="lin" valueType="num">
                                      <p:cBhvr additive="base">
                                        <p:cTn id="7" dur="1000" fill="hold"/>
                                        <p:tgtEl>
                                          <p:spTgt spid="138245"/>
                                        </p:tgtEl>
                                        <p:attrNameLst>
                                          <p:attrName>ppt_x</p:attrName>
                                        </p:attrNameLst>
                                      </p:cBhvr>
                                      <p:tavLst>
                                        <p:tav tm="0">
                                          <p:val>
                                            <p:strVal val="0-#ppt_w/2"/>
                                          </p:val>
                                        </p:tav>
                                        <p:tav tm="100000">
                                          <p:val>
                                            <p:strVal val="#ppt_x"/>
                                          </p:val>
                                        </p:tav>
                                      </p:tavLst>
                                    </p:anim>
                                    <p:anim calcmode="lin" valueType="num">
                                      <p:cBhvr additive="base">
                                        <p:cTn id="8" dur="1000" fill="hold"/>
                                        <p:tgtEl>
                                          <p:spTgt spid="13824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38246"/>
                                        </p:tgtEl>
                                        <p:attrNameLst>
                                          <p:attrName>style.visibility</p:attrName>
                                        </p:attrNameLst>
                                      </p:cBhvr>
                                      <p:to>
                                        <p:strVal val="visible"/>
                                      </p:to>
                                    </p:set>
                                    <p:anim calcmode="lin" valueType="num">
                                      <p:cBhvr additive="base">
                                        <p:cTn id="11" dur="1000" fill="hold"/>
                                        <p:tgtEl>
                                          <p:spTgt spid="138246"/>
                                        </p:tgtEl>
                                        <p:attrNameLst>
                                          <p:attrName>ppt_x</p:attrName>
                                        </p:attrNameLst>
                                      </p:cBhvr>
                                      <p:tavLst>
                                        <p:tav tm="0">
                                          <p:val>
                                            <p:strVal val="1+#ppt_w/2"/>
                                          </p:val>
                                        </p:tav>
                                        <p:tav tm="100000">
                                          <p:val>
                                            <p:strVal val="#ppt_x"/>
                                          </p:val>
                                        </p:tav>
                                      </p:tavLst>
                                    </p:anim>
                                    <p:anim calcmode="lin" valueType="num">
                                      <p:cBhvr additive="base">
                                        <p:cTn id="12" dur="1000" fill="hold"/>
                                        <p:tgtEl>
                                          <p:spTgt spid="138246"/>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38247"/>
                                        </p:tgtEl>
                                        <p:attrNameLst>
                                          <p:attrName>style.visibility</p:attrName>
                                        </p:attrNameLst>
                                      </p:cBhvr>
                                      <p:to>
                                        <p:strVal val="visible"/>
                                      </p:to>
                                    </p:set>
                                    <p:anim calcmode="lin" valueType="num">
                                      <p:cBhvr additive="base">
                                        <p:cTn id="15" dur="1000" fill="hold"/>
                                        <p:tgtEl>
                                          <p:spTgt spid="138247"/>
                                        </p:tgtEl>
                                        <p:attrNameLst>
                                          <p:attrName>ppt_x</p:attrName>
                                        </p:attrNameLst>
                                      </p:cBhvr>
                                      <p:tavLst>
                                        <p:tav tm="0">
                                          <p:val>
                                            <p:strVal val="1+#ppt_w/2"/>
                                          </p:val>
                                        </p:tav>
                                        <p:tav tm="100000">
                                          <p:val>
                                            <p:strVal val="#ppt_x"/>
                                          </p:val>
                                        </p:tav>
                                      </p:tavLst>
                                    </p:anim>
                                    <p:anim calcmode="lin" valueType="num">
                                      <p:cBhvr additive="base">
                                        <p:cTn id="16" dur="1000" fill="hold"/>
                                        <p:tgtEl>
                                          <p:spTgt spid="138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P spid="138246" grpId="0" animBg="1"/>
      <p:bldP spid="1382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هل تريد أن تكون حكيماً</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97687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0274" name="Picture 2" descr="prov live 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338" y="-458788"/>
            <a:ext cx="8388350" cy="6927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5" name="Text Box 9"/>
          <p:cNvSpPr txBox="1">
            <a:spLocks noChangeArrowheads="1"/>
          </p:cNvSpPr>
          <p:nvPr/>
        </p:nvSpPr>
        <p:spPr bwMode="auto">
          <a:xfrm>
            <a:off x="0" y="5479470"/>
            <a:ext cx="9180513" cy="1200329"/>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rtl="1" fontAlgn="base">
              <a:spcBef>
                <a:spcPct val="50000"/>
              </a:spcBef>
              <a:spcAft>
                <a:spcPct val="0"/>
              </a:spcAft>
              <a:defRPr/>
            </a:pPr>
            <a:r>
              <a:rPr lang="ar-JO" sz="3600" b="1" dirty="0">
                <a:solidFill>
                  <a:srgbClr val="FFFFFF"/>
                </a:solidFill>
                <a:latin typeface="Arial"/>
                <a:ea typeface="Arial" pitchFamily="-112" charset="0"/>
                <a:cs typeface="Arial"/>
              </a:rPr>
              <a:t>السكنى في أرض برية </a:t>
            </a:r>
            <a:br>
              <a:rPr lang="en-US" sz="3600" b="1" dirty="0">
                <a:solidFill>
                  <a:srgbClr val="FFFFFF"/>
                </a:solidFill>
                <a:latin typeface="Arial"/>
                <a:ea typeface="Arial" pitchFamily="-112" charset="0"/>
                <a:cs typeface="Arial"/>
              </a:rPr>
            </a:br>
            <a:r>
              <a:rPr lang="ar-JO" sz="3600" b="1" dirty="0">
                <a:solidFill>
                  <a:srgbClr val="FFFFFF"/>
                </a:solidFill>
                <a:latin typeface="Arial"/>
                <a:ea typeface="Arial" pitchFamily="-112" charset="0"/>
                <a:cs typeface="Arial"/>
              </a:rPr>
              <a:t>خير من امرأة مخاصمة حردة</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latin typeface="Arial"/>
                <a:cs typeface="Arial"/>
              </a:rPr>
              <a:t>أمثال 21: 19</a:t>
            </a:r>
            <a:endParaRPr lang="en-US" sz="4800" b="1" dirty="0">
              <a:latin typeface="Arial"/>
              <a:cs typeface="Arial"/>
            </a:endParaRPr>
          </a:p>
        </p:txBody>
      </p:sp>
    </p:spTree>
    <p:extLst>
      <p:ext uri="{BB962C8B-B14F-4D97-AF65-F5344CB8AC3E}">
        <p14:creationId xmlns:p14="http://schemas.microsoft.com/office/powerpoint/2010/main" val="252398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2322" name="Picture 1" descr="prov 26.11 fool returns to fol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0"/>
            <a:ext cx="8459787" cy="677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5" name="Text Box 9"/>
          <p:cNvSpPr txBox="1">
            <a:spLocks noChangeArrowheads="1"/>
          </p:cNvSpPr>
          <p:nvPr/>
        </p:nvSpPr>
        <p:spPr bwMode="auto">
          <a:xfrm>
            <a:off x="0" y="5451760"/>
            <a:ext cx="9180513" cy="1200329"/>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rtl="1" fontAlgn="base">
              <a:spcBef>
                <a:spcPct val="50000"/>
              </a:spcBef>
              <a:spcAft>
                <a:spcPct val="0"/>
              </a:spcAft>
              <a:defRPr/>
            </a:pPr>
            <a:r>
              <a:rPr lang="ar-JO" sz="3600" b="1" dirty="0">
                <a:solidFill>
                  <a:srgbClr val="FFFFFF"/>
                </a:solidFill>
                <a:latin typeface="Arial"/>
                <a:ea typeface="Arial" pitchFamily="-112" charset="0"/>
                <a:cs typeface="Arial"/>
              </a:rPr>
              <a:t>كما يعود الكلب إلى قيئه </a:t>
            </a:r>
            <a:br>
              <a:rPr lang="en-US" sz="3600" b="1" dirty="0">
                <a:solidFill>
                  <a:srgbClr val="FFFFFF"/>
                </a:solidFill>
                <a:latin typeface="Arial"/>
                <a:ea typeface="Arial" pitchFamily="-112" charset="0"/>
                <a:cs typeface="Arial"/>
              </a:rPr>
            </a:br>
            <a:r>
              <a:rPr lang="ar-JO" sz="3600" b="1" dirty="0">
                <a:solidFill>
                  <a:srgbClr val="FFFFFF"/>
                </a:solidFill>
                <a:latin typeface="Arial"/>
                <a:ea typeface="Arial" pitchFamily="-112" charset="0"/>
                <a:cs typeface="Arial"/>
              </a:rPr>
              <a:t>هكذا الجاهل يعيد حماقته</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latin typeface="Arial"/>
                <a:cs typeface="Arial"/>
              </a:rPr>
              <a:t>أمثال 26: 11</a:t>
            </a:r>
            <a:endParaRPr lang="en-US" sz="4800" b="1" dirty="0">
              <a:latin typeface="Arial"/>
              <a:cs typeface="Arial"/>
            </a:endParaRPr>
          </a:p>
        </p:txBody>
      </p:sp>
    </p:spTree>
    <p:extLst>
      <p:ext uri="{BB962C8B-B14F-4D97-AF65-F5344CB8AC3E}">
        <p14:creationId xmlns:p14="http://schemas.microsoft.com/office/powerpoint/2010/main" val="2514404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7" descr="notmy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Text Box 5"/>
          <p:cNvSpPr txBox="1">
            <a:spLocks noChangeArrowheads="1"/>
          </p:cNvSpPr>
          <p:nvPr/>
        </p:nvSpPr>
        <p:spPr bwMode="auto">
          <a:xfrm>
            <a:off x="5105400" y="3505200"/>
            <a:ext cx="3810000" cy="181588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ar-JO" altLang="ja-JP" sz="2800" b="1" i="1" dirty="0">
                <a:solidFill>
                  <a:srgbClr val="000000"/>
                </a:solidFill>
              </a:rPr>
              <a:t>نفس الكسلان تشتهي </a:t>
            </a:r>
          </a:p>
          <a:p>
            <a:pPr algn="r" defTabSz="914400" eaLnBrk="1" fontAlgn="base" hangingPunct="1">
              <a:spcBef>
                <a:spcPct val="0"/>
              </a:spcBef>
              <a:spcAft>
                <a:spcPct val="0"/>
              </a:spcAft>
            </a:pPr>
            <a:r>
              <a:rPr lang="ar-JO" altLang="ja-JP" sz="2800" b="1" i="1" dirty="0">
                <a:solidFill>
                  <a:srgbClr val="000000"/>
                </a:solidFill>
              </a:rPr>
              <a:t>و لا شيء لها </a:t>
            </a:r>
          </a:p>
          <a:p>
            <a:pPr algn="r" defTabSz="914400" eaLnBrk="1" fontAlgn="base" hangingPunct="1">
              <a:spcBef>
                <a:spcPct val="0"/>
              </a:spcBef>
              <a:spcAft>
                <a:spcPct val="0"/>
              </a:spcAft>
            </a:pPr>
            <a:r>
              <a:rPr lang="ar-JO" altLang="ja-JP" sz="2800" b="1" i="1" dirty="0">
                <a:solidFill>
                  <a:srgbClr val="000000"/>
                </a:solidFill>
              </a:rPr>
              <a:t>و نفس المجتهدين تسمن</a:t>
            </a:r>
          </a:p>
          <a:p>
            <a:pPr algn="r" defTabSz="914400" eaLnBrk="1" fontAlgn="base" hangingPunct="1">
              <a:spcBef>
                <a:spcPct val="0"/>
              </a:spcBef>
              <a:spcAft>
                <a:spcPct val="0"/>
              </a:spcAft>
            </a:pPr>
            <a:r>
              <a:rPr lang="ar-JO" sz="2800" b="1" i="1" dirty="0">
                <a:solidFill>
                  <a:srgbClr val="000000"/>
                </a:solidFill>
              </a:rPr>
              <a:t>(أمثال 13: 4)</a:t>
            </a:r>
            <a:endParaRPr lang="en-US" sz="2800" b="1" i="1" dirty="0">
              <a:solidFill>
                <a:srgbClr val="000000"/>
              </a:solidFill>
            </a:endParaRPr>
          </a:p>
        </p:txBody>
      </p:sp>
      <p:sp>
        <p:nvSpPr>
          <p:cNvPr id="32774" name="Rectangle 6"/>
          <p:cNvSpPr>
            <a:spLocks noGrp="1" noChangeArrowheads="1"/>
          </p:cNvSpPr>
          <p:nvPr>
            <p:ph type="title" idx="4294967295"/>
          </p:nvPr>
        </p:nvSpPr>
        <p:spPr>
          <a:xfrm>
            <a:off x="304800" y="0"/>
            <a:ext cx="3505200" cy="2971800"/>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latin typeface="Arial"/>
                <a:cs typeface="Arial"/>
              </a:rPr>
              <a:t>الإجتهاد</a:t>
            </a:r>
            <a:br>
              <a:rPr lang="ar-JO" sz="4800" b="1" dirty="0">
                <a:solidFill>
                  <a:schemeClr val="bg1"/>
                </a:solidFill>
                <a:latin typeface="Arial"/>
                <a:cs typeface="Arial"/>
              </a:rPr>
            </a:br>
            <a:r>
              <a:rPr lang="ar-JO" sz="4800" b="1" dirty="0">
                <a:solidFill>
                  <a:schemeClr val="bg1"/>
                </a:solidFill>
                <a:latin typeface="Arial"/>
                <a:cs typeface="Arial"/>
              </a:rPr>
              <a:t>و</a:t>
            </a:r>
            <a:br>
              <a:rPr lang="ar-JO" sz="4800" b="1" dirty="0">
                <a:solidFill>
                  <a:schemeClr val="bg1"/>
                </a:solidFill>
                <a:latin typeface="Arial"/>
                <a:cs typeface="Arial"/>
              </a:rPr>
            </a:br>
            <a:r>
              <a:rPr lang="ar-JO" sz="4800" b="1" dirty="0">
                <a:solidFill>
                  <a:schemeClr val="bg1"/>
                </a:solidFill>
                <a:latin typeface="Arial"/>
                <a:cs typeface="Arial"/>
              </a:rPr>
              <a:t>الكسل</a:t>
            </a:r>
            <a:endParaRPr lang="en-US" b="1" dirty="0">
              <a:solidFill>
                <a:schemeClr val="bg1"/>
              </a:solidFill>
              <a:latin typeface="Arial"/>
              <a:cs typeface="Arial"/>
            </a:endParaRPr>
          </a:p>
        </p:txBody>
      </p:sp>
    </p:spTree>
    <p:extLst>
      <p:ext uri="{BB962C8B-B14F-4D97-AF65-F5344CB8AC3E}">
        <p14:creationId xmlns:p14="http://schemas.microsoft.com/office/powerpoint/2010/main" val="4113838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to="" calcmode="lin" valueType="num">
                                      <p:cBhvr>
                                        <p:cTn id="7" dur="1" fill="hold"/>
                                        <p:tgtEl>
                                          <p:spTgt spid="327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1026"/>
          <p:cNvSpPr>
            <a:spLocks noGrp="1" noChangeArrowheads="1"/>
          </p:cNvSpPr>
          <p:nvPr>
            <p:ph type="ctrTitle"/>
          </p:nvPr>
        </p:nvSpPr>
        <p:spPr>
          <a:xfrm>
            <a:off x="685800" y="2286000"/>
            <a:ext cx="7772400" cy="1143000"/>
          </a:xfrm>
        </p:spPr>
        <p:txBody>
          <a:bodyPr/>
          <a:lstStyle/>
          <a:p>
            <a:pPr eaLnBrk="1" hangingPunct="1"/>
            <a:r>
              <a:rPr lang="en-US">
                <a:latin typeface="Arial" charset="0"/>
              </a:rPr>
              <a:t>American, idle</a:t>
            </a:r>
          </a:p>
        </p:txBody>
      </p:sp>
      <p:pic>
        <p:nvPicPr>
          <p:cNvPr id="326658" name="Picture 1028" descr="marn48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001000" cy="636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34925" y="6054725"/>
            <a:ext cx="9109075" cy="768350"/>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hangingPunct="1">
              <a:defRPr/>
            </a:pPr>
            <a:r>
              <a:rPr lang="ar-JO" sz="4400" b="1" kern="0" dirty="0">
                <a:solidFill>
                  <a:srgbClr val="161616"/>
                </a:solidFill>
                <a:effectLst>
                  <a:outerShdw blurRad="38100" dist="38100" dir="2700000" algn="tl">
                    <a:srgbClr val="DDDDDD"/>
                  </a:outerShdw>
                </a:effectLst>
              </a:rPr>
              <a:t>أمريكي، عاطل</a:t>
            </a:r>
            <a:endParaRPr lang="en-US" sz="4400" b="1" kern="0" dirty="0">
              <a:solidFill>
                <a:srgbClr val="161616"/>
              </a:solidFill>
              <a:effectLst>
                <a:outerShdw blurRad="38100" dist="38100" dir="2700000" algn="tl">
                  <a:srgbClr val="DDDDDD"/>
                </a:outerShdw>
              </a:effectLst>
            </a:endParaRPr>
          </a:p>
        </p:txBody>
      </p:sp>
    </p:spTree>
    <p:extLst>
      <p:ext uri="{BB962C8B-B14F-4D97-AF65-F5344CB8AC3E}">
        <p14:creationId xmlns:p14="http://schemas.microsoft.com/office/powerpoint/2010/main" val="154536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4" descr="justed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713"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6" name="Rectangle 6"/>
          <p:cNvSpPr>
            <a:spLocks noGrp="1" noChangeArrowheads="1"/>
          </p:cNvSpPr>
          <p:nvPr>
            <p:ph type="title" idx="4294967295"/>
          </p:nvPr>
        </p:nvSpPr>
        <p:spPr>
          <a:xfrm rot="16200000">
            <a:off x="-2470944" y="2877344"/>
            <a:ext cx="6859588" cy="1098550"/>
          </a:xfrm>
          <a:effectLst>
            <a:outerShdw blurRad="63500" dist="35921" dir="2700000" algn="ctr" rotWithShape="0">
              <a:schemeClr val="accent2">
                <a:alpha val="74998"/>
              </a:schemeClr>
            </a:outerShdw>
          </a:effectLst>
        </p:spPr>
        <p:txBody>
          <a:bodyPr anchor="t" anchorCtr="0">
            <a:spAutoFit/>
          </a:bodyPr>
          <a:lstStyle/>
          <a:p>
            <a:pPr eaLnBrk="1" hangingPunct="1">
              <a:defRPr/>
            </a:pPr>
            <a:r>
              <a:rPr lang="ar-JO" sz="6600" b="1" dirty="0">
                <a:effectLst/>
                <a:latin typeface="Arial" pitchFamily="-112" charset="0"/>
                <a:ea typeface="+mj-ea"/>
              </a:rPr>
              <a:t>العلاقات</a:t>
            </a:r>
            <a:endParaRPr lang="en-US" sz="6600" b="1" dirty="0">
              <a:effectLst/>
              <a:latin typeface="Arial" pitchFamily="-112" charset="0"/>
              <a:ea typeface="+mj-ea"/>
            </a:endParaRPr>
          </a:p>
        </p:txBody>
      </p:sp>
      <p:sp>
        <p:nvSpPr>
          <p:cNvPr id="4" name="Text Box 6"/>
          <p:cNvSpPr txBox="1">
            <a:spLocks noChangeArrowheads="1"/>
          </p:cNvSpPr>
          <p:nvPr/>
        </p:nvSpPr>
        <p:spPr bwMode="auto">
          <a:xfrm>
            <a:off x="1871663" y="5356225"/>
            <a:ext cx="6661150" cy="1384995"/>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hangingPunct="1">
              <a:defRPr/>
            </a:pPr>
            <a:r>
              <a:rPr lang="ar-JO" sz="2800" b="1" kern="0" dirty="0">
                <a:solidFill>
                  <a:srgbClr val="161616"/>
                </a:solidFill>
                <a:effectLst>
                  <a:outerShdw blurRad="38100" dist="38100" dir="2700000" algn="tl">
                    <a:srgbClr val="DDDDDD"/>
                  </a:outerShdw>
                </a:effectLst>
              </a:rPr>
              <a:t>أمثال 25: 17 </a:t>
            </a:r>
          </a:p>
          <a:p>
            <a:pPr algn="ctr" defTabSz="914400" eaLnBrk="1" hangingPunct="1">
              <a:defRPr/>
            </a:pPr>
            <a:r>
              <a:rPr lang="ar-JO" sz="2800" b="1" kern="0" dirty="0">
                <a:solidFill>
                  <a:srgbClr val="161616"/>
                </a:solidFill>
                <a:effectLst>
                  <a:outerShdw blurRad="38100" dist="38100" dir="2700000" algn="tl">
                    <a:srgbClr val="DDDDDD"/>
                  </a:outerShdw>
                </a:effectLst>
              </a:rPr>
              <a:t>(لا تدخل دار صاحبك كثيراً لئلا يمل منك و يكرهك)</a:t>
            </a:r>
          </a:p>
          <a:p>
            <a:pPr algn="ctr" defTabSz="914400" eaLnBrk="1" hangingPunct="1">
              <a:defRPr/>
            </a:pPr>
            <a:endParaRPr lang="en-US" sz="2800" b="1" kern="0" dirty="0">
              <a:solidFill>
                <a:srgbClr val="161616"/>
              </a:solidFill>
              <a:effectLst>
                <a:outerShdw blurRad="38100" dist="38100" dir="2700000" algn="tl">
                  <a:srgbClr val="DDDDDD"/>
                </a:outerShdw>
              </a:effectLst>
            </a:endParaRPr>
          </a:p>
        </p:txBody>
      </p:sp>
      <p:sp>
        <p:nvSpPr>
          <p:cNvPr id="5" name="Text Box 6"/>
          <p:cNvSpPr txBox="1">
            <a:spLocks noChangeArrowheads="1"/>
          </p:cNvSpPr>
          <p:nvPr/>
        </p:nvSpPr>
        <p:spPr bwMode="auto">
          <a:xfrm>
            <a:off x="2195513" y="1033463"/>
            <a:ext cx="5761037" cy="523875"/>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hangingPunct="1">
              <a:defRPr/>
            </a:pPr>
            <a:r>
              <a:rPr lang="ar-JO" sz="2800" b="1" kern="0" dirty="0">
                <a:solidFill>
                  <a:srgbClr val="161616"/>
                </a:solidFill>
                <a:effectLst>
                  <a:outerShdw blurRad="38100" dist="38100" dir="2700000" algn="tl">
                    <a:srgbClr val="DDDDDD"/>
                  </a:outerShdw>
                </a:effectLst>
              </a:rPr>
              <a:t>من منكم مستعد للتمرين ؟</a:t>
            </a:r>
            <a:endParaRPr lang="en-US" sz="2800" b="1" kern="0" dirty="0">
              <a:solidFill>
                <a:srgbClr val="161616"/>
              </a:solidFill>
              <a:effectLst>
                <a:outerShdw blurRad="38100" dist="38100" dir="2700000" algn="tl">
                  <a:srgbClr val="DDDDDD"/>
                </a:outerShdw>
              </a:effectLst>
            </a:endParaRPr>
          </a:p>
        </p:txBody>
      </p:sp>
    </p:spTree>
    <p:extLst>
      <p:ext uri="{BB962C8B-B14F-4D97-AF65-F5344CB8AC3E}">
        <p14:creationId xmlns:p14="http://schemas.microsoft.com/office/powerpoint/2010/main" val="3970605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كيف </a:t>
            </a:r>
            <a:r>
              <a:rPr lang="ar-JO" sz="5400" b="1" dirty="0">
                <a:effectLst>
                  <a:glow rad="127000">
                    <a:schemeClr val="tx1"/>
                  </a:glow>
                </a:effectLst>
                <a:latin typeface="Arial" charset="0"/>
                <a:ea typeface="ＭＳ Ｐゴシック" charset="0"/>
                <a:cs typeface="ＭＳ Ｐゴシック" charset="0"/>
              </a:rPr>
              <a:t>يمكنك أن تكون حكيماً ؟</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2" name="TextBox 1"/>
          <p:cNvSpPr txBox="1"/>
          <p:nvPr/>
        </p:nvSpPr>
        <p:spPr>
          <a:xfrm>
            <a:off x="1529712" y="7200720"/>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5" name="Rectangle 2">
            <a:extLst>
              <a:ext uri="{FF2B5EF4-FFF2-40B4-BE49-F238E27FC236}">
                <a16:creationId xmlns:a16="http://schemas.microsoft.com/office/drawing/2014/main" id="{81C29058-560A-3223-3609-517904B05451}"/>
              </a:ext>
            </a:extLst>
          </p:cNvPr>
          <p:cNvSpPr txBox="1">
            <a:spLocks noChangeArrowheads="1"/>
          </p:cNvSpPr>
          <p:nvPr/>
        </p:nvSpPr>
        <p:spPr bwMode="auto">
          <a:xfrm>
            <a:off x="0" y="5866805"/>
            <a:ext cx="9144000" cy="9087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charset="0"/>
                <a:ea typeface="ＭＳ Ｐゴシック" charset="0"/>
                <a:cs typeface="ＭＳ Ｐゴシック" charset="0"/>
              </a:rPr>
              <a:t>الأمثال يقدم 3 طرق</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8676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lgn="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تعلم </a:t>
            </a:r>
            <a:r>
              <a:rPr lang="ar-JO" sz="4800" b="1" dirty="0">
                <a:solidFill>
                  <a:srgbClr val="FFFF00"/>
                </a:solidFill>
                <a:effectLst>
                  <a:glow rad="127000">
                    <a:schemeClr val="tx1"/>
                  </a:glow>
                </a:effectLst>
                <a:latin typeface="Arial" charset="0"/>
                <a:ea typeface="ＭＳ Ｐゴシック" charset="0"/>
                <a:cs typeface="ＭＳ Ｐゴシック" charset="0"/>
              </a:rPr>
              <a:t>الإنضباط </a:t>
            </a:r>
            <a:r>
              <a:rPr lang="ar-JO" sz="4800" b="1" dirty="0">
                <a:effectLst>
                  <a:glow rad="127000">
                    <a:schemeClr val="tx1"/>
                  </a:glow>
                </a:effectLst>
                <a:latin typeface="Arial" charset="0"/>
                <a:ea typeface="ＭＳ Ｐゴシック" charset="0"/>
                <a:cs typeface="ＭＳ Ｐゴシック" charset="0"/>
              </a:rPr>
              <a:t>و </a:t>
            </a:r>
            <a:r>
              <a:rPr lang="ar-JO" sz="4800" b="1" dirty="0">
                <a:solidFill>
                  <a:srgbClr val="FFFF00"/>
                </a:solidFill>
                <a:effectLst>
                  <a:glow rad="127000">
                    <a:schemeClr val="tx1"/>
                  </a:glow>
                </a:effectLst>
                <a:latin typeface="Arial" charset="0"/>
                <a:ea typeface="ＭＳ Ｐゴシック" charset="0"/>
                <a:cs typeface="ＭＳ Ｐゴシック" charset="0"/>
              </a:rPr>
              <a:t>مخافة</a:t>
            </a:r>
            <a:r>
              <a:rPr lang="ar-JO" sz="4800" b="1" dirty="0">
                <a:effectLst>
                  <a:glow rad="127000">
                    <a:schemeClr val="tx1"/>
                  </a:glow>
                </a:effectLst>
                <a:latin typeface="Arial" charset="0"/>
                <a:ea typeface="ＭＳ Ｐゴシック" charset="0"/>
                <a:cs typeface="ＭＳ Ｐゴシック" charset="0"/>
              </a:rPr>
              <a:t> الرب (1: 1-7)</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8908869"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defTabSz="914400" fontAlgn="base">
              <a:spcBef>
                <a:spcPct val="0"/>
              </a:spcBef>
              <a:spcAft>
                <a:spcPct val="0"/>
              </a:spcAft>
            </a:pPr>
            <a:r>
              <a:rPr lang="ar-JO" i="1" dirty="0">
                <a:solidFill>
                  <a:srgbClr val="FFFFFF"/>
                </a:solidFill>
                <a:effectLst>
                  <a:glow rad="127000">
                    <a:srgbClr val="000000"/>
                  </a:glow>
                </a:effectLst>
                <a:latin typeface="Arial" charset="0"/>
                <a:ea typeface="ＭＳ Ｐゴシック" charset="0"/>
                <a:cs typeface="ＭＳ Ｐゴシック" charset="0"/>
              </a:rPr>
              <a:t>كيف تكون حكيماً</a:t>
            </a:r>
            <a:endParaRPr lang="en-US"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48323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69581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240863B4-29B3-4DD8-9596-7ABE268A1786}"/>
              </a:ext>
            </a:extLst>
          </p:cNvPr>
          <p:cNvSpPr/>
          <p:nvPr/>
        </p:nvSpPr>
        <p:spPr>
          <a:xfrm>
            <a:off x="0" y="886068"/>
            <a:ext cx="9144000" cy="156966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228600">
                    <a:prstClr val="black"/>
                  </a:glow>
                </a:effectLst>
                <a:latin typeface="Calibri"/>
                <a:ea typeface="ＭＳ Ｐゴシック" charset="0"/>
              </a:rPr>
              <a:t>1 أمثال سليمان بن داود ملك إسرائيل</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prstClr val="white"/>
              </a:solidFill>
              <a:effectLst>
                <a:glow rad="228600">
                  <a:prstClr val="black"/>
                </a:glow>
              </a:effectLst>
              <a:uLnTx/>
              <a:uFillTx/>
              <a:latin typeface="Calibri"/>
              <a:ea typeface="ＭＳ Ｐゴシック" charset="0"/>
              <a:cs typeface="+mn-cs"/>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228600">
                    <a:prstClr val="black"/>
                  </a:glow>
                </a:effectLst>
                <a:latin typeface="Calibri"/>
                <a:ea typeface="ＭＳ Ｐゴシック" charset="0"/>
              </a:rPr>
              <a:t>2 لمعرفة </a:t>
            </a:r>
            <a:r>
              <a:rPr lang="ar-JO" sz="3200" b="1" dirty="0">
                <a:solidFill>
                  <a:srgbClr val="FFFF00"/>
                </a:solidFill>
                <a:effectLst>
                  <a:glow rad="228600">
                    <a:prstClr val="black"/>
                  </a:glow>
                </a:effectLst>
                <a:latin typeface="Calibri"/>
                <a:ea typeface="ＭＳ Ｐゴシック" charset="0"/>
              </a:rPr>
              <a:t>حكمة</a:t>
            </a:r>
            <a:r>
              <a:rPr lang="ar-JO" sz="3200" b="1" dirty="0">
                <a:solidFill>
                  <a:prstClr val="white"/>
                </a:solidFill>
                <a:effectLst>
                  <a:glow rad="228600">
                    <a:prstClr val="black"/>
                  </a:glow>
                </a:effectLst>
                <a:latin typeface="Calibri"/>
                <a:ea typeface="ＭＳ Ｐゴシック" charset="0"/>
              </a:rPr>
              <a:t> و </a:t>
            </a:r>
            <a:r>
              <a:rPr lang="ar-JO" sz="3200" b="1" dirty="0">
                <a:solidFill>
                  <a:srgbClr val="FFFF00"/>
                </a:solidFill>
                <a:effectLst>
                  <a:glow rad="228600">
                    <a:prstClr val="black"/>
                  </a:glow>
                </a:effectLst>
                <a:latin typeface="Calibri"/>
                <a:ea typeface="ＭＳ Ｐゴシック" charset="0"/>
              </a:rPr>
              <a:t>أدب</a:t>
            </a:r>
            <a:r>
              <a:rPr lang="ar-JO" sz="3200" b="1" dirty="0">
                <a:solidFill>
                  <a:prstClr val="white"/>
                </a:solidFill>
                <a:effectLst>
                  <a:glow rad="228600">
                    <a:prstClr val="black"/>
                  </a:glow>
                </a:effectLst>
                <a:latin typeface="Calibri"/>
                <a:ea typeface="ＭＳ Ｐゴシック" charset="0"/>
              </a:rPr>
              <a:t> لإدراك </a:t>
            </a:r>
            <a:r>
              <a:rPr lang="ar-JO" sz="3200" b="1" dirty="0">
                <a:solidFill>
                  <a:srgbClr val="FFFF00"/>
                </a:solidFill>
                <a:effectLst>
                  <a:glow rad="228600">
                    <a:prstClr val="black"/>
                  </a:glow>
                </a:effectLst>
                <a:latin typeface="Calibri"/>
                <a:ea typeface="ＭＳ Ｐゴシック" charset="0"/>
              </a:rPr>
              <a:t>أقوال</a:t>
            </a:r>
            <a:r>
              <a:rPr lang="ar-JO" sz="3200" b="1" dirty="0">
                <a:solidFill>
                  <a:prstClr val="white"/>
                </a:solidFill>
                <a:effectLst>
                  <a:glow rad="228600">
                    <a:prstClr val="black"/>
                  </a:glow>
                </a:effectLst>
                <a:latin typeface="Calibri"/>
                <a:ea typeface="ＭＳ Ｐゴシック" charset="0"/>
              </a:rPr>
              <a:t> الفهم </a:t>
            </a:r>
            <a:endParaRPr kumimoji="0" lang="en-US" sz="3200" b="1" i="0" u="none" strike="noStrike" kern="1200" cap="none" spc="0" normalizeH="0" baseline="0" noProof="0" dirty="0">
              <a:ln>
                <a:noFill/>
              </a:ln>
              <a:solidFill>
                <a:prstClr val="white"/>
              </a:solidFill>
              <a:effectLst>
                <a:glow rad="228600">
                  <a:prstClr val="black"/>
                </a:glow>
              </a:effectLst>
              <a:uLnTx/>
              <a:uFillTx/>
              <a:latin typeface="Calibri"/>
              <a:ea typeface="ＭＳ Ｐゴシック" charset="0"/>
              <a:cs typeface="+mn-cs"/>
            </a:endParaRPr>
          </a:p>
        </p:txBody>
      </p:sp>
      <p:sp>
        <p:nvSpPr>
          <p:cNvPr id="5" name="Rectangle 4">
            <a:extLst>
              <a:ext uri="{FF2B5EF4-FFF2-40B4-BE49-F238E27FC236}">
                <a16:creationId xmlns:a16="http://schemas.microsoft.com/office/drawing/2014/main" id="{7E3DB61A-0A75-4F4D-A523-D8FC6C2CE030}"/>
              </a:ext>
            </a:extLst>
          </p:cNvPr>
          <p:cNvSpPr/>
          <p:nvPr/>
        </p:nvSpPr>
        <p:spPr>
          <a:xfrm>
            <a:off x="-12700" y="6177498"/>
            <a:ext cx="9144000" cy="70788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4000" b="1" dirty="0">
                <a:solidFill>
                  <a:prstClr val="white"/>
                </a:solidFill>
                <a:latin typeface="Calibri"/>
                <a:ea typeface="ＭＳ Ｐゴシック" charset="0"/>
              </a:rPr>
              <a:t>لماذا ندرس الأمثال ؟</a:t>
            </a:r>
            <a:endPar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
        <p:nvSpPr>
          <p:cNvPr id="6" name="Rectangle 5">
            <a:extLst>
              <a:ext uri="{FF2B5EF4-FFF2-40B4-BE49-F238E27FC236}">
                <a16:creationId xmlns:a16="http://schemas.microsoft.com/office/drawing/2014/main" id="{0FB80A53-3504-EC41-A1B4-D4F2DDF5ABE3}"/>
              </a:ext>
            </a:extLst>
          </p:cNvPr>
          <p:cNvSpPr/>
          <p:nvPr/>
        </p:nvSpPr>
        <p:spPr>
          <a:xfrm>
            <a:off x="-12700" y="-13445"/>
            <a:ext cx="9144000" cy="584775"/>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noProof="0" dirty="0">
                <a:solidFill>
                  <a:prstClr val="white"/>
                </a:solidFill>
                <a:latin typeface="Calibri"/>
                <a:ea typeface="ＭＳ Ｐゴシック" charset="0"/>
              </a:rPr>
              <a:t>الأمثال تعطي الحكمة، الإنضباط و البصيرة (1: 1-2)</a:t>
            </a:r>
            <a:endParaRPr kumimoji="0" lang="en-SG" sz="32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34065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240863B4-29B3-4DD8-9596-7ABE268A1786}"/>
              </a:ext>
            </a:extLst>
          </p:cNvPr>
          <p:cNvSpPr/>
          <p:nvPr/>
        </p:nvSpPr>
        <p:spPr>
          <a:xfrm>
            <a:off x="0" y="923236"/>
            <a:ext cx="9144000"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228600">
                    <a:prstClr val="black"/>
                  </a:glow>
                </a:effectLst>
                <a:latin typeface="Calibri"/>
                <a:ea typeface="ＭＳ Ｐゴシック" charset="0"/>
              </a:rPr>
              <a:t>3 لقبول تأديب المعرفة و العدل و </a:t>
            </a:r>
            <a:r>
              <a:rPr lang="ar-JO" sz="3200" b="1" dirty="0">
                <a:solidFill>
                  <a:srgbClr val="FFFF00"/>
                </a:solidFill>
                <a:effectLst>
                  <a:glow rad="228600">
                    <a:prstClr val="black"/>
                  </a:glow>
                </a:effectLst>
                <a:latin typeface="Calibri"/>
                <a:ea typeface="ＭＳ Ｐゴシック" charset="0"/>
              </a:rPr>
              <a:t>الحق</a:t>
            </a:r>
            <a:r>
              <a:rPr lang="ar-JO" sz="3200" b="1" dirty="0">
                <a:solidFill>
                  <a:prstClr val="white"/>
                </a:solidFill>
                <a:effectLst>
                  <a:glow rad="228600">
                    <a:prstClr val="black"/>
                  </a:glow>
                </a:effectLst>
                <a:latin typeface="Calibri"/>
                <a:ea typeface="ＭＳ Ｐゴシック" charset="0"/>
              </a:rPr>
              <a:t> و الإستقامة</a:t>
            </a:r>
            <a:endParaRPr kumimoji="0" lang="en-US" sz="3200" b="1" i="0" u="none" strike="noStrike" kern="1200" cap="none" spc="0" normalizeH="0" baseline="0" noProof="0" dirty="0">
              <a:ln>
                <a:noFill/>
              </a:ln>
              <a:solidFill>
                <a:prstClr val="white"/>
              </a:solidFill>
              <a:effectLst>
                <a:glow rad="228600">
                  <a:prstClr val="black"/>
                </a:glow>
              </a:effectLst>
              <a:uLnTx/>
              <a:uFillTx/>
              <a:latin typeface="Calibri"/>
              <a:ea typeface="ＭＳ Ｐゴシック" charset="0"/>
              <a:cs typeface="+mn-cs"/>
            </a:endParaRPr>
          </a:p>
        </p:txBody>
      </p:sp>
      <p:sp>
        <p:nvSpPr>
          <p:cNvPr id="5" name="Rectangle 4">
            <a:extLst>
              <a:ext uri="{FF2B5EF4-FFF2-40B4-BE49-F238E27FC236}">
                <a16:creationId xmlns:a16="http://schemas.microsoft.com/office/drawing/2014/main" id="{7E3DB61A-0A75-4F4D-A523-D8FC6C2CE030}"/>
              </a:ext>
            </a:extLst>
          </p:cNvPr>
          <p:cNvSpPr/>
          <p:nvPr/>
        </p:nvSpPr>
        <p:spPr>
          <a:xfrm>
            <a:off x="-12700" y="6177498"/>
            <a:ext cx="9144000" cy="70788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uLnTx/>
                <a:uFillTx/>
                <a:latin typeface="Calibri"/>
                <a:ea typeface="ＭＳ Ｐゴシック" charset="0"/>
                <a:cs typeface="+mn-cs"/>
              </a:rPr>
              <a:t>لماذا ندرس الأمثال ؟</a:t>
            </a:r>
            <a:endPar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
        <p:nvSpPr>
          <p:cNvPr id="6" name="Rectangle 5">
            <a:extLst>
              <a:ext uri="{FF2B5EF4-FFF2-40B4-BE49-F238E27FC236}">
                <a16:creationId xmlns:a16="http://schemas.microsoft.com/office/drawing/2014/main" id="{0FB80A53-3504-EC41-A1B4-D4F2DDF5ABE3}"/>
              </a:ext>
            </a:extLst>
          </p:cNvPr>
          <p:cNvSpPr/>
          <p:nvPr/>
        </p:nvSpPr>
        <p:spPr>
          <a:xfrm>
            <a:off x="-12700" y="-13445"/>
            <a:ext cx="9144000" cy="584775"/>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dirty="0">
                <a:solidFill>
                  <a:prstClr val="white"/>
                </a:solidFill>
                <a:latin typeface="Calibri"/>
                <a:ea typeface="ＭＳ Ｐゴシック" charset="0"/>
              </a:rPr>
              <a:t>الأمثال تقودنا لعمل ما هو صحيح (1: 3)</a:t>
            </a:r>
            <a:endParaRPr kumimoji="0" lang="en-SG" sz="32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3198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كيف </a:t>
            </a:r>
            <a:r>
              <a:rPr lang="ar-JO" sz="5400" b="1" dirty="0">
                <a:effectLst>
                  <a:glow rad="127000">
                    <a:schemeClr val="tx1"/>
                  </a:glow>
                </a:effectLst>
                <a:latin typeface="Arial" charset="0"/>
                <a:ea typeface="ＭＳ Ｐゴシック" charset="0"/>
                <a:cs typeface="ＭＳ Ｐゴシック" charset="0"/>
              </a:rPr>
              <a:t>يمكنك أن تكون حكيماً ؟</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2" name="TextBox 1"/>
          <p:cNvSpPr txBox="1"/>
          <p:nvPr/>
        </p:nvSpPr>
        <p:spPr>
          <a:xfrm>
            <a:off x="1529712" y="7200720"/>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1249253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A1C23241-D6FE-4AFC-B2FE-DD1EFD301B11}"/>
              </a:ext>
            </a:extLst>
          </p:cNvPr>
          <p:cNvSpPr/>
          <p:nvPr/>
        </p:nvSpPr>
        <p:spPr>
          <a:xfrm>
            <a:off x="0" y="837287"/>
            <a:ext cx="9144000" cy="3046988"/>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endParaRPr lang="en-US" sz="3200" b="1" dirty="0">
              <a:solidFill>
                <a:prstClr val="white"/>
              </a:solidFill>
              <a:effectLst>
                <a:glow rad="228600">
                  <a:prstClr val="black"/>
                </a:glow>
              </a:effectLst>
              <a:latin typeface="Calibri"/>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228600">
                    <a:prstClr val="black"/>
                  </a:glow>
                </a:effectLst>
                <a:latin typeface="Calibri"/>
                <a:ea typeface="ＭＳ Ｐゴシック" charset="0"/>
              </a:rPr>
              <a:t>4 لتعطي </a:t>
            </a:r>
            <a:r>
              <a:rPr lang="ar-JO" sz="3200" b="1" dirty="0">
                <a:solidFill>
                  <a:srgbClr val="FFFF00"/>
                </a:solidFill>
                <a:effectLst>
                  <a:glow rad="228600">
                    <a:prstClr val="black"/>
                  </a:glow>
                </a:effectLst>
                <a:latin typeface="Calibri"/>
                <a:ea typeface="ＭＳ Ｐゴシック" charset="0"/>
              </a:rPr>
              <a:t>الجهال</a:t>
            </a:r>
            <a:r>
              <a:rPr lang="ar-JO" sz="3200" b="1" dirty="0">
                <a:solidFill>
                  <a:prstClr val="white"/>
                </a:solidFill>
                <a:effectLst>
                  <a:glow rad="228600">
                    <a:prstClr val="black"/>
                  </a:glow>
                </a:effectLst>
                <a:latin typeface="Calibri"/>
                <a:ea typeface="ＭＳ Ｐゴシック" charset="0"/>
              </a:rPr>
              <a:t> ذكاء و الشاب معرفة و تدبراً</a:t>
            </a:r>
          </a:p>
          <a:p>
            <a:pPr marL="0" marR="0" lvl="0" indent="0" algn="ctr" defTabSz="457177" rtl="0" eaLnBrk="1" fontAlgn="auto" latinLnBrk="0" hangingPunct="1">
              <a:lnSpc>
                <a:spcPct val="100000"/>
              </a:lnSpc>
              <a:spcBef>
                <a:spcPts val="0"/>
              </a:spcBef>
              <a:spcAft>
                <a:spcPts val="0"/>
              </a:spcAft>
              <a:buClrTx/>
              <a:buSzTx/>
              <a:buFontTx/>
              <a:buNone/>
              <a:tabLst/>
              <a:defRPr/>
            </a:pPr>
            <a:endParaRPr lang="ar-JO" sz="3200" b="1" dirty="0">
              <a:solidFill>
                <a:prstClr val="white"/>
              </a:solidFill>
              <a:effectLst>
                <a:glow rad="228600">
                  <a:prstClr val="black"/>
                </a:glow>
              </a:effectLst>
              <a:latin typeface="Calibri"/>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228600">
                    <a:prstClr val="black"/>
                  </a:glow>
                </a:effectLst>
                <a:uLnTx/>
                <a:uFillTx/>
                <a:latin typeface="Calibri"/>
                <a:ea typeface="ＭＳ Ｐゴシック" charset="0"/>
              </a:rPr>
              <a:t>5</a:t>
            </a:r>
            <a:r>
              <a:rPr kumimoji="0" lang="ar-JO" sz="3200" b="1" i="0" u="none" strike="noStrike" kern="1200" cap="none" spc="0" normalizeH="0" noProof="0" dirty="0">
                <a:ln>
                  <a:noFill/>
                </a:ln>
                <a:solidFill>
                  <a:prstClr val="white"/>
                </a:solidFill>
                <a:effectLst>
                  <a:glow rad="228600">
                    <a:prstClr val="black"/>
                  </a:glow>
                </a:effectLst>
                <a:uLnTx/>
                <a:uFillTx/>
                <a:latin typeface="Calibri"/>
                <a:ea typeface="ＭＳ Ｐゴシック" charset="0"/>
              </a:rPr>
              <a:t> يسمعها </a:t>
            </a:r>
            <a:r>
              <a:rPr kumimoji="0" lang="ar-JO" sz="3200" b="1" i="0" u="none" strike="noStrike" kern="1200" cap="none" spc="0" normalizeH="0" noProof="0" dirty="0">
                <a:ln>
                  <a:noFill/>
                </a:ln>
                <a:solidFill>
                  <a:srgbClr val="FFFF00"/>
                </a:solidFill>
                <a:effectLst>
                  <a:glow rad="228600">
                    <a:prstClr val="black"/>
                  </a:glow>
                </a:effectLst>
                <a:uLnTx/>
                <a:uFillTx/>
                <a:latin typeface="Calibri"/>
                <a:ea typeface="ＭＳ Ｐゴシック" charset="0"/>
              </a:rPr>
              <a:t>الحكيم</a:t>
            </a:r>
            <a:r>
              <a:rPr kumimoji="0" lang="ar-JO" sz="3200" b="1" i="0" u="none" strike="noStrike" kern="1200" cap="none" spc="0" normalizeH="0" noProof="0" dirty="0">
                <a:ln>
                  <a:noFill/>
                </a:ln>
                <a:solidFill>
                  <a:prstClr val="white"/>
                </a:solidFill>
                <a:effectLst>
                  <a:glow rad="228600">
                    <a:prstClr val="black"/>
                  </a:glow>
                </a:effectLst>
                <a:uLnTx/>
                <a:uFillTx/>
                <a:latin typeface="Calibri"/>
                <a:ea typeface="ＭＳ Ｐゴシック" charset="0"/>
              </a:rPr>
              <a:t> فيزداد علماً و الفهيم يكتسب تدبيراً</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noProof="0" dirty="0">
              <a:ln>
                <a:noFill/>
              </a:ln>
              <a:solidFill>
                <a:prstClr val="white"/>
              </a:solidFill>
              <a:effectLst>
                <a:glow rad="228600">
                  <a:prstClr val="black"/>
                </a:glow>
              </a:effectLst>
              <a:uLnTx/>
              <a:uFillTx/>
              <a:latin typeface="Calibri"/>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baseline="0" dirty="0">
                <a:solidFill>
                  <a:prstClr val="white"/>
                </a:solidFill>
                <a:effectLst>
                  <a:glow rad="228600">
                    <a:prstClr val="black"/>
                  </a:glow>
                </a:effectLst>
                <a:latin typeface="Calibri"/>
                <a:ea typeface="ＭＳ Ｐゴシック" charset="0"/>
              </a:rPr>
              <a:t>6</a:t>
            </a:r>
            <a:r>
              <a:rPr lang="ar-JO" sz="3200" b="1" dirty="0">
                <a:solidFill>
                  <a:prstClr val="white"/>
                </a:solidFill>
                <a:effectLst>
                  <a:glow rad="228600">
                    <a:prstClr val="black"/>
                  </a:glow>
                </a:effectLst>
                <a:latin typeface="Calibri"/>
                <a:ea typeface="ＭＳ Ｐゴシック" charset="0"/>
              </a:rPr>
              <a:t> لفهم المثل و اللغز أقوال الحكماء و غوامضهم</a:t>
            </a:r>
            <a:endParaRPr kumimoji="0" lang="en-US" sz="3200" b="1" i="0" u="none" strike="noStrike" kern="1200" cap="none" spc="0" normalizeH="0" baseline="0" noProof="0" dirty="0">
              <a:ln>
                <a:noFill/>
              </a:ln>
              <a:solidFill>
                <a:prstClr val="white"/>
              </a:solidFill>
              <a:effectLst>
                <a:glow rad="228600">
                  <a:prstClr val="black"/>
                </a:glow>
              </a:effectLst>
              <a:uLnTx/>
              <a:uFillTx/>
              <a:latin typeface="Calibri"/>
              <a:ea typeface="ＭＳ Ｐゴシック" charset="0"/>
            </a:endParaRPr>
          </a:p>
        </p:txBody>
      </p:sp>
      <p:sp>
        <p:nvSpPr>
          <p:cNvPr id="7" name="Rectangle 6">
            <a:extLst>
              <a:ext uri="{FF2B5EF4-FFF2-40B4-BE49-F238E27FC236}">
                <a16:creationId xmlns:a16="http://schemas.microsoft.com/office/drawing/2014/main" id="{4BA1BD9E-2B78-0747-AF8A-A2F9987D5606}"/>
              </a:ext>
            </a:extLst>
          </p:cNvPr>
          <p:cNvSpPr/>
          <p:nvPr/>
        </p:nvSpPr>
        <p:spPr>
          <a:xfrm>
            <a:off x="-12700" y="6177498"/>
            <a:ext cx="9144000" cy="70788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4000" b="1" dirty="0">
                <a:solidFill>
                  <a:prstClr val="white"/>
                </a:solidFill>
                <a:latin typeface="Calibri"/>
                <a:ea typeface="ＭＳ Ｐゴシック" charset="0"/>
              </a:rPr>
              <a:t>لماذا ندرس الأمثال ؟</a:t>
            </a:r>
            <a:endPar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
        <p:nvSpPr>
          <p:cNvPr id="8" name="Rectangle 7">
            <a:extLst>
              <a:ext uri="{FF2B5EF4-FFF2-40B4-BE49-F238E27FC236}">
                <a16:creationId xmlns:a16="http://schemas.microsoft.com/office/drawing/2014/main" id="{4F758E63-BA11-C648-8E80-040EE72D8BEA}"/>
              </a:ext>
            </a:extLst>
          </p:cNvPr>
          <p:cNvSpPr/>
          <p:nvPr/>
        </p:nvSpPr>
        <p:spPr>
          <a:xfrm>
            <a:off x="-12700" y="-13445"/>
            <a:ext cx="9144000" cy="584775"/>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noProof="0" dirty="0">
                <a:solidFill>
                  <a:prstClr val="white"/>
                </a:solidFill>
                <a:latin typeface="Calibri"/>
                <a:ea typeface="ＭＳ Ｐゴシック" charset="0"/>
              </a:rPr>
              <a:t>الأمثال تعطي بصيرة خلال الحياة (1: 4-6)</a:t>
            </a:r>
            <a:endParaRPr kumimoji="0" lang="en-SG" sz="32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331957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C228B0E5-63A6-44EA-BA5D-4CA741BCE353}"/>
              </a:ext>
            </a:extLst>
          </p:cNvPr>
          <p:cNvSpPr/>
          <p:nvPr/>
        </p:nvSpPr>
        <p:spPr>
          <a:xfrm>
            <a:off x="0" y="1340768"/>
            <a:ext cx="9144000" cy="2062103"/>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228600">
                    <a:prstClr val="black"/>
                  </a:glow>
                </a:effectLst>
                <a:latin typeface="Calibri"/>
                <a:ea typeface="ＭＳ Ｐゴシック" charset="0"/>
              </a:rPr>
              <a:t>7 </a:t>
            </a:r>
            <a:r>
              <a:rPr lang="ar-JO" sz="3200" b="1" dirty="0">
                <a:solidFill>
                  <a:srgbClr val="FFFF00"/>
                </a:solidFill>
                <a:effectLst>
                  <a:glow rad="228600">
                    <a:prstClr val="black"/>
                  </a:glow>
                </a:effectLst>
                <a:latin typeface="Calibri"/>
                <a:ea typeface="ＭＳ Ｐゴシック" charset="0"/>
              </a:rPr>
              <a:t>مخافة</a:t>
            </a:r>
            <a:r>
              <a:rPr lang="ar-JO" sz="3200" b="1" dirty="0">
                <a:solidFill>
                  <a:prstClr val="white"/>
                </a:solidFill>
                <a:effectLst>
                  <a:glow rad="228600">
                    <a:prstClr val="black"/>
                  </a:glow>
                </a:effectLst>
                <a:latin typeface="Calibri"/>
                <a:ea typeface="ＭＳ Ｐゴシック" charset="0"/>
              </a:rPr>
              <a:t> الرب رأس المعرفة </a:t>
            </a:r>
          </a:p>
          <a:p>
            <a:pPr marL="0" marR="0" lvl="0" indent="0" algn="ctr" defTabSz="457177" rtl="0" eaLnBrk="1" fontAlgn="auto" latinLnBrk="0" hangingPunct="1">
              <a:lnSpc>
                <a:spcPct val="100000"/>
              </a:lnSpc>
              <a:spcBef>
                <a:spcPts val="0"/>
              </a:spcBef>
              <a:spcAft>
                <a:spcPts val="0"/>
              </a:spcAft>
              <a:buClrTx/>
              <a:buSzTx/>
              <a:buFontTx/>
              <a:buNone/>
              <a:tabLst/>
              <a:defRPr/>
            </a:pPr>
            <a:endParaRPr lang="ar-JO" sz="3200" b="1" dirty="0">
              <a:solidFill>
                <a:prstClr val="white"/>
              </a:solidFill>
              <a:effectLst>
                <a:glow rad="228600">
                  <a:prstClr val="black"/>
                </a:glow>
              </a:effectLst>
              <a:latin typeface="Calibri"/>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dirty="0">
                <a:solidFill>
                  <a:prstClr val="white"/>
                </a:solidFill>
                <a:effectLst>
                  <a:glow rad="228600">
                    <a:prstClr val="black"/>
                  </a:glow>
                </a:effectLst>
                <a:latin typeface="Calibri"/>
                <a:ea typeface="ＭＳ Ｐゴシック" charset="0"/>
              </a:rPr>
              <a:t>أما الجاهلون فيحتقرون الحكمة و الأدب</a:t>
            </a:r>
            <a:br>
              <a:rPr kumimoji="0" lang="en-US" sz="3200" b="1" i="0" u="none" strike="noStrike" kern="1200" cap="none" spc="0" normalizeH="0" baseline="0" noProof="0" dirty="0">
                <a:ln>
                  <a:noFill/>
                </a:ln>
                <a:solidFill>
                  <a:prstClr val="white"/>
                </a:solidFill>
                <a:effectLst>
                  <a:glow rad="228600">
                    <a:prstClr val="black"/>
                  </a:glow>
                </a:effectLst>
                <a:uLnTx/>
                <a:uFillTx/>
                <a:latin typeface="Calibri"/>
                <a:ea typeface="ＭＳ Ｐゴシック" charset="0"/>
                <a:cs typeface="+mn-cs"/>
              </a:rPr>
            </a:br>
            <a:endParaRPr kumimoji="0" lang="en-SG" sz="3200" b="1" i="0" u="none" strike="noStrike" kern="1200" cap="none" spc="0" normalizeH="0" baseline="0" noProof="0" dirty="0">
              <a:ln>
                <a:noFill/>
              </a:ln>
              <a:solidFill>
                <a:prstClr val="white"/>
              </a:solidFill>
              <a:effectLst>
                <a:glow rad="228600">
                  <a:prstClr val="black"/>
                </a:glow>
              </a:effectLst>
              <a:uLnTx/>
              <a:uFillTx/>
              <a:latin typeface="Calibri"/>
              <a:ea typeface="ＭＳ Ｐゴシック" charset="0"/>
              <a:cs typeface="+mn-cs"/>
            </a:endParaRPr>
          </a:p>
        </p:txBody>
      </p:sp>
      <p:sp>
        <p:nvSpPr>
          <p:cNvPr id="5" name="Rectangle 4">
            <a:extLst>
              <a:ext uri="{FF2B5EF4-FFF2-40B4-BE49-F238E27FC236}">
                <a16:creationId xmlns:a16="http://schemas.microsoft.com/office/drawing/2014/main" id="{BD65765A-319C-D64D-B000-E095FF76990B}"/>
              </a:ext>
            </a:extLst>
          </p:cNvPr>
          <p:cNvSpPr/>
          <p:nvPr/>
        </p:nvSpPr>
        <p:spPr>
          <a:xfrm>
            <a:off x="-12700" y="6177498"/>
            <a:ext cx="9144000" cy="707886"/>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uLnTx/>
                <a:uFillTx/>
                <a:latin typeface="Calibri"/>
                <a:ea typeface="ＭＳ Ｐゴシック" charset="0"/>
                <a:cs typeface="+mn-cs"/>
              </a:rPr>
              <a:t>لماذا ندرس الأمثال ؟</a:t>
            </a:r>
            <a:endParaRPr kumimoji="0" lang="en-SG" sz="40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
        <p:nvSpPr>
          <p:cNvPr id="8" name="Rectangle 7">
            <a:extLst>
              <a:ext uri="{FF2B5EF4-FFF2-40B4-BE49-F238E27FC236}">
                <a16:creationId xmlns:a16="http://schemas.microsoft.com/office/drawing/2014/main" id="{05B31C8A-8B7B-CD48-97C0-4C1E695C44EC}"/>
              </a:ext>
            </a:extLst>
          </p:cNvPr>
          <p:cNvSpPr/>
          <p:nvPr/>
        </p:nvSpPr>
        <p:spPr>
          <a:xfrm>
            <a:off x="-12700" y="-13445"/>
            <a:ext cx="9144000" cy="584775"/>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noProof="0" dirty="0">
                <a:solidFill>
                  <a:prstClr val="white"/>
                </a:solidFill>
                <a:latin typeface="Calibri"/>
                <a:ea typeface="ＭＳ Ｐゴシック" charset="0"/>
              </a:rPr>
              <a:t>الأمثال تعلمنا مخافة الرب (1: 7)</a:t>
            </a:r>
            <a:endParaRPr kumimoji="0" lang="en-SG" sz="3200" b="1" i="0" u="none" strike="noStrike" kern="1200" cap="none" spc="0" normalizeH="0" baseline="0" noProof="0" dirty="0">
              <a:ln>
                <a:noFill/>
              </a:ln>
              <a:solidFill>
                <a:prstClr val="white"/>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31480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lgn="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تعلم </a:t>
            </a:r>
            <a:r>
              <a:rPr lang="ar-JO" sz="4800" b="1" dirty="0">
                <a:solidFill>
                  <a:srgbClr val="FFFF00"/>
                </a:solidFill>
                <a:effectLst>
                  <a:glow rad="127000">
                    <a:schemeClr val="tx1"/>
                  </a:glow>
                </a:effectLst>
                <a:latin typeface="Arial" charset="0"/>
                <a:ea typeface="ＭＳ Ｐゴシック" charset="0"/>
                <a:cs typeface="ＭＳ Ｐゴシック" charset="0"/>
              </a:rPr>
              <a:t>الإنضباط </a:t>
            </a:r>
            <a:r>
              <a:rPr lang="ar-JO" sz="4800" b="1" dirty="0">
                <a:effectLst>
                  <a:glow rad="127000">
                    <a:schemeClr val="tx1"/>
                  </a:glow>
                </a:effectLst>
                <a:latin typeface="Arial" charset="0"/>
                <a:ea typeface="ＭＳ Ｐゴシック" charset="0"/>
                <a:cs typeface="ＭＳ Ｐゴシック" charset="0"/>
              </a:rPr>
              <a:t>و </a:t>
            </a:r>
            <a:r>
              <a:rPr lang="ar-JO" sz="4800" b="1" dirty="0">
                <a:solidFill>
                  <a:srgbClr val="FFFF00"/>
                </a:solidFill>
                <a:effectLst>
                  <a:glow rad="127000">
                    <a:schemeClr val="tx1"/>
                  </a:glow>
                </a:effectLst>
                <a:latin typeface="Arial" charset="0"/>
                <a:ea typeface="ＭＳ Ｐゴシック" charset="0"/>
                <a:cs typeface="ＭＳ Ｐゴシック" charset="0"/>
              </a:rPr>
              <a:t>مخافة</a:t>
            </a:r>
            <a:r>
              <a:rPr lang="ar-JO" sz="4800" b="1" dirty="0">
                <a:effectLst>
                  <a:glow rad="127000">
                    <a:schemeClr val="tx1"/>
                  </a:glow>
                </a:effectLst>
                <a:latin typeface="Arial" charset="0"/>
                <a:ea typeface="ＭＳ Ｐゴシック" charset="0"/>
                <a:cs typeface="ＭＳ Ｐゴシック" charset="0"/>
              </a:rPr>
              <a:t> الرب (1: 1-7)</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8908869"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defTabSz="914400" fontAlgn="base">
              <a:spcBef>
                <a:spcPct val="0"/>
              </a:spcBef>
              <a:spcAft>
                <a:spcPct val="0"/>
              </a:spcAft>
            </a:pPr>
            <a:r>
              <a:rPr lang="ar-JO" i="1" dirty="0">
                <a:solidFill>
                  <a:srgbClr val="FFFFFF"/>
                </a:solidFill>
                <a:effectLst>
                  <a:glow rad="127000">
                    <a:srgbClr val="000000"/>
                  </a:glow>
                </a:effectLst>
                <a:latin typeface="Arial" charset="0"/>
                <a:ea typeface="ＭＳ Ｐゴシック" charset="0"/>
                <a:cs typeface="ＭＳ Ｐゴシック" charset="0"/>
              </a:rPr>
              <a:t>كيف تكون حكيماً</a:t>
            </a:r>
            <a:endParaRPr lang="en-US"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7022443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2816"/>
            <a:ext cx="9144000" cy="3960440"/>
          </a:xfrm>
          <a:noFill/>
          <a:ln>
            <a:noFill/>
          </a:ln>
          <a:effectLst/>
        </p:spPr>
        <p:txBody>
          <a:bodyPr vert="horz" wrap="square" lIns="91440" tIns="45720" rIns="91440" bIns="45720" numCol="1" anchor="ctr" anchorCtr="0" compatLnSpc="1">
            <a:prstTxWarp prst="textNoShape">
              <a:avLst/>
            </a:prstTxWarp>
          </a:bodyPr>
          <a:lstStyle/>
          <a:p>
            <a:pPr marL="717550" indent="-717550" algn="r" defTabSz="457200"/>
            <a:br>
              <a:rPr lang="en-US" sz="5400" b="1" kern="1200" dirty="0">
                <a:solidFill>
                  <a:srgbClr val="000000"/>
                </a:solidFill>
                <a:latin typeface="Arial" charset="0"/>
                <a:ea typeface="ＭＳ Ｐゴシック" charset="0"/>
                <a:cs typeface="ＭＳ Ｐゴシック" charset="0"/>
              </a:rPr>
            </a:br>
            <a:r>
              <a:rPr lang="ar-JO" sz="5400" b="1" kern="1200" dirty="0">
                <a:solidFill>
                  <a:srgbClr val="000000"/>
                </a:solidFill>
                <a:latin typeface="Arial" charset="0"/>
                <a:ea typeface="ＭＳ Ｐゴシック" charset="0"/>
                <a:cs typeface="ＭＳ Ｐゴシック" charset="0"/>
              </a:rPr>
              <a:t>2. </a:t>
            </a:r>
            <a:r>
              <a:rPr lang="ar-JO" sz="5400" b="1" kern="1200" dirty="0">
                <a:solidFill>
                  <a:schemeClr val="accent2"/>
                </a:solidFill>
                <a:latin typeface="Arial" charset="0"/>
                <a:ea typeface="ＭＳ Ｐゴシック" charset="0"/>
                <a:cs typeface="ＭＳ Ｐゴシック" charset="0"/>
              </a:rPr>
              <a:t>قدّر</a:t>
            </a:r>
            <a:r>
              <a:rPr lang="ar-JO" sz="5400" b="1" kern="1200" dirty="0">
                <a:solidFill>
                  <a:srgbClr val="000000"/>
                </a:solidFill>
                <a:latin typeface="Arial" charset="0"/>
                <a:ea typeface="ＭＳ Ｐゴシック" charset="0"/>
                <a:cs typeface="ＭＳ Ｐゴシック" charset="0"/>
              </a:rPr>
              <a:t> الحكمة التي تقود إلى حياة مزدهرة (1: 8-9: 18)</a:t>
            </a:r>
            <a:r>
              <a:rPr lang="en-US" sz="5400" b="1" kern="1200" dirty="0">
                <a:solidFill>
                  <a:srgbClr val="000000"/>
                </a:solidFill>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defTabSz="914400" fontAlgn="base">
              <a:spcBef>
                <a:spcPct val="0"/>
              </a:spcBef>
              <a:spcAft>
                <a:spcPct val="0"/>
              </a:spcAft>
            </a:pPr>
            <a:r>
              <a:rPr lang="ar-JO" i="1" dirty="0">
                <a:solidFill>
                  <a:srgbClr val="FFFFFF"/>
                </a:solidFill>
                <a:effectLst>
                  <a:glow rad="127000">
                    <a:srgbClr val="000000"/>
                  </a:glow>
                </a:effectLst>
                <a:latin typeface="Arial" charset="0"/>
                <a:ea typeface="ＭＳ Ｐゴシック" charset="0"/>
                <a:cs typeface="ＭＳ Ｐゴシック" charset="0"/>
              </a:rPr>
              <a:t>كيف تكون حكيماً</a:t>
            </a:r>
            <a:endParaRPr lang="en-US"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212078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تعطي الكرامة </a:t>
            </a:r>
            <a:r>
              <a:rPr lang="ar-JO" sz="5400" b="1" dirty="0">
                <a:solidFill>
                  <a:srgbClr val="FFFFFF"/>
                </a:solidFill>
                <a:effectLst>
                  <a:glow rad="127000">
                    <a:srgbClr val="000000"/>
                  </a:glow>
                </a:effectLst>
                <a:latin typeface="Arial" charset="0"/>
                <a:ea typeface="ＭＳ Ｐゴシック" charset="0"/>
                <a:cs typeface="ＭＳ Ｐゴシック" charset="0"/>
              </a:rPr>
              <a:t>لحماية الشباب من عار الغباوة (1: 8-9)</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3203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تحمي الشباب من </a:t>
            </a:r>
          </a:p>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الكارثة </a:t>
            </a:r>
            <a:r>
              <a:rPr lang="ar-JO" sz="5400" b="1" dirty="0">
                <a:solidFill>
                  <a:srgbClr val="FFFFFF"/>
                </a:solidFill>
                <a:effectLst>
                  <a:glow rad="127000">
                    <a:srgbClr val="000000"/>
                  </a:glow>
                </a:effectLst>
                <a:latin typeface="Arial" charset="0"/>
                <a:ea typeface="ＭＳ Ｐゴシック" charset="0"/>
                <a:cs typeface="ＭＳ Ｐゴシック" charset="0"/>
              </a:rPr>
              <a:t>(1: 10-33)</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26447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3551570"/>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تساعد في الحفاظ على </a:t>
            </a:r>
          </a:p>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السلوك الأخلاقي </a:t>
            </a:r>
            <a:r>
              <a:rPr lang="ar-JO" sz="5400" b="1" dirty="0">
                <a:solidFill>
                  <a:srgbClr val="FFFFFF"/>
                </a:solidFill>
                <a:effectLst>
                  <a:glow rad="127000">
                    <a:srgbClr val="000000"/>
                  </a:glow>
                </a:effectLst>
                <a:latin typeface="Arial" charset="0"/>
                <a:ea typeface="ＭＳ Ｐゴシック" charset="0"/>
                <a:cs typeface="ＭＳ Ｐゴシック" charset="0"/>
              </a:rPr>
              <a:t>(أم 2)</a:t>
            </a:r>
            <a:r>
              <a:rPr lang="en-US" sz="54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323584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3971" name="Group 3"/>
          <p:cNvGraphicFramePr>
            <a:graphicFrameLocks noGrp="1"/>
          </p:cNvGraphicFramePr>
          <p:nvPr/>
        </p:nvGraphicFramePr>
        <p:xfrm>
          <a:off x="0" y="-34925"/>
          <a:ext cx="9144000" cy="684417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0" i="0" u="none" strike="noStrike" cap="none" normalizeH="0" baseline="0" dirty="0">
                          <a:ln>
                            <a:noFill/>
                          </a:ln>
                          <a:solidFill>
                            <a:srgbClr val="0033CC"/>
                          </a:solidFill>
                          <a:effectLst/>
                          <a:latin typeface="Monotype Corsiva" charset="0"/>
                          <a:ea typeface="ＭＳ Ｐゴシック" charset="0"/>
                          <a:cs typeface="Arial" charset="0"/>
                        </a:rPr>
                        <a:t>الأمثال – قيمة و سبيل الحكمة</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سليمان</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الرجال الحكماء</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33CC"/>
                          </a:solidFill>
                          <a:effectLst/>
                          <a:latin typeface="Arial" charset="0"/>
                          <a:ea typeface="ＭＳ Ｐゴシック" charset="0"/>
                          <a:cs typeface="Arial" charset="0"/>
                        </a:rPr>
                        <a:t>(</a:t>
                      </a:r>
                      <a:r>
                        <a:rPr kumimoji="0" lang="ar-JO" sz="2400" b="0" i="0" u="none" strike="noStrike" cap="none" normalizeH="0" baseline="0" dirty="0">
                          <a:ln>
                            <a:noFill/>
                          </a:ln>
                          <a:solidFill>
                            <a:srgbClr val="0033CC"/>
                          </a:solidFill>
                          <a:effectLst/>
                          <a:latin typeface="Arial" charset="0"/>
                          <a:ea typeface="ＭＳ Ｐゴシック" charset="0"/>
                          <a:cs typeface="Arial" charset="0"/>
                        </a:rPr>
                        <a:t>مجهول</a:t>
                      </a:r>
                      <a:r>
                        <a:rPr kumimoji="0" lang="en-US" sz="2400" b="0" i="0" u="none" strike="noStrike" cap="none" normalizeH="0" baseline="0" dirty="0">
                          <a:ln>
                            <a:noFill/>
                          </a:ln>
                          <a:solidFill>
                            <a:srgbClr val="0033CC"/>
                          </a:solidFill>
                          <a:effectLst/>
                          <a:latin typeface="Arial" charset="0"/>
                          <a:ea typeface="ＭＳ Ｐゴシック" charset="0"/>
                          <a:cs typeface="Arial" charset="0"/>
                        </a:rPr>
                        <a:t>)</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سليمان</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رجال حكماء</a:t>
                      </a:r>
                      <a:endParaRPr kumimoji="0" lang="ar-JO" sz="2400" b="0" i="0" u="none" strike="noStrike" cap="none" normalizeH="0" baseline="0" dirty="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(أجور، لموئيل، مجهولين)</a:t>
                      </a:r>
                      <a:endParaRPr kumimoji="0" lang="en-US" sz="24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1: 1-22: 16</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22: 17-24: 34</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25-29</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30-31</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13 قول</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375 مثل شطرين</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36 قول</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700" b="0" i="0" u="none" strike="noStrike" cap="none" normalizeH="0" baseline="0" dirty="0">
                          <a:ln>
                            <a:noFill/>
                          </a:ln>
                          <a:solidFill>
                            <a:srgbClr val="0033CC"/>
                          </a:solidFill>
                          <a:effectLst/>
                          <a:latin typeface="Arial" charset="0"/>
                          <a:ea typeface="ＭＳ Ｐゴシック" charset="0"/>
                          <a:cs typeface="Arial" charset="0"/>
                        </a:rPr>
                        <a:t>حوالي 100 مثل من شطرين</a:t>
                      </a:r>
                      <a:endParaRPr kumimoji="0" lang="en-US" sz="27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3 أقوال</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6462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اجتماعي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و متفرقات</a:t>
                      </a:r>
                      <a:endParaRPr kumimoji="0" lang="en-US" sz="24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اجتماعي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0033CC"/>
                          </a:solidFill>
                          <a:effectLst/>
                          <a:latin typeface="Arial" charset="0"/>
                          <a:ea typeface="ＭＳ Ｐゴシック" charset="0"/>
                          <a:cs typeface="Arial" charset="0"/>
                        </a:rPr>
                        <a:t>و متفرقات</a:t>
                      </a:r>
                      <a:endParaRPr kumimoji="0" lang="en-US" sz="24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1600" b="0" i="0" u="none" strike="noStrike" cap="none" normalizeH="0" baseline="0" dirty="0">
                          <a:ln>
                            <a:noFill/>
                          </a:ln>
                          <a:solidFill>
                            <a:srgbClr val="0033CC"/>
                          </a:solidFill>
                          <a:effectLst/>
                          <a:latin typeface="Arial" charset="0"/>
                          <a:ea typeface="ＭＳ Ｐゴシック" charset="0"/>
                          <a:cs typeface="Arial" charset="0"/>
                        </a:rPr>
                        <a:t>مقدمة</a:t>
                      </a:r>
                      <a:endParaRPr kumimoji="0" lang="en-US" sz="16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مبادئ الحكمة</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خاتمة</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0033CC"/>
                          </a:solidFill>
                          <a:effectLst/>
                          <a:latin typeface="Arial" charset="0"/>
                          <a:ea typeface="ＭＳ Ｐゴシック" charset="0"/>
                          <a:cs typeface="Arial" charset="0"/>
                        </a:rPr>
                        <a:t>950-700 ق.م</a:t>
                      </a:r>
                      <a:endParaRPr kumimoji="0" lang="en-US" sz="2800" b="0" i="0" u="none" strike="noStrike" cap="none" normalizeH="0" baseline="0" dirty="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16111" name="Text Box 48"/>
          <p:cNvSpPr txBox="1">
            <a:spLocks noChangeArrowheads="1"/>
          </p:cNvSpPr>
          <p:nvPr/>
        </p:nvSpPr>
        <p:spPr bwMode="auto">
          <a:xfrm rot="-5400000">
            <a:off x="800894" y="4072235"/>
            <a:ext cx="20574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srgbClr val="0033CC"/>
                </a:solidFill>
              </a:rPr>
              <a:t>التناقضات</a:t>
            </a:r>
          </a:p>
          <a:p>
            <a:pPr algn="ctr" defTabSz="914400" eaLnBrk="1" fontAlgn="base" hangingPunct="1">
              <a:spcBef>
                <a:spcPct val="0"/>
              </a:spcBef>
              <a:spcAft>
                <a:spcPct val="0"/>
              </a:spcAft>
            </a:pPr>
            <a:r>
              <a:rPr lang="ar-JO" sz="1800" dirty="0">
                <a:solidFill>
                  <a:srgbClr val="0033CC"/>
                </a:solidFill>
              </a:rPr>
              <a:t>و التقوى</a:t>
            </a:r>
            <a:endParaRPr lang="en-US" sz="1800" dirty="0">
              <a:solidFill>
                <a:srgbClr val="0033CC"/>
              </a:solidFill>
            </a:endParaRPr>
          </a:p>
          <a:p>
            <a:pPr algn="ctr" defTabSz="914400" eaLnBrk="1" fontAlgn="base" hangingPunct="1">
              <a:spcBef>
                <a:spcPct val="0"/>
              </a:spcBef>
              <a:spcAft>
                <a:spcPct val="0"/>
              </a:spcAft>
            </a:pPr>
            <a:r>
              <a:rPr lang="ar-JO" sz="1800" dirty="0">
                <a:solidFill>
                  <a:srgbClr val="0033CC"/>
                </a:solidFill>
              </a:rPr>
              <a:t>10: 1-22: 16</a:t>
            </a:r>
            <a:endParaRPr lang="en-US" sz="1800" dirty="0">
              <a:solidFill>
                <a:srgbClr val="0033CC"/>
              </a:solidFill>
            </a:endParaRPr>
          </a:p>
        </p:txBody>
      </p:sp>
      <p:sp>
        <p:nvSpPr>
          <p:cNvPr id="216112" name="Text Box 49"/>
          <p:cNvSpPr txBox="1">
            <a:spLocks noChangeArrowheads="1"/>
          </p:cNvSpPr>
          <p:nvPr/>
        </p:nvSpPr>
        <p:spPr bwMode="auto">
          <a:xfrm rot="-5400000">
            <a:off x="-708025" y="4261535"/>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srgbClr val="0033CC"/>
                </a:solidFill>
              </a:rPr>
              <a:t>الأهداف</a:t>
            </a:r>
            <a:r>
              <a:rPr lang="en-US" sz="1800" dirty="0">
                <a:solidFill>
                  <a:srgbClr val="0033CC"/>
                </a:solidFill>
              </a:rPr>
              <a:t>       </a:t>
            </a:r>
          </a:p>
          <a:p>
            <a:pPr algn="ctr" defTabSz="914400" eaLnBrk="1" fontAlgn="base" hangingPunct="1">
              <a:spcBef>
                <a:spcPct val="0"/>
              </a:spcBef>
              <a:spcAft>
                <a:spcPct val="0"/>
              </a:spcAft>
            </a:pPr>
            <a:r>
              <a:rPr lang="en-US" sz="1800" dirty="0">
                <a:solidFill>
                  <a:srgbClr val="0033CC"/>
                </a:solidFill>
              </a:rPr>
              <a:t>         </a:t>
            </a:r>
            <a:r>
              <a:rPr lang="ar-JO" sz="1800" dirty="0">
                <a:solidFill>
                  <a:srgbClr val="0033CC"/>
                </a:solidFill>
              </a:rPr>
              <a:t>1: 1-7</a:t>
            </a:r>
            <a:endParaRPr lang="en-US" sz="1800" dirty="0">
              <a:solidFill>
                <a:srgbClr val="0033CC"/>
              </a:solidFill>
            </a:endParaRPr>
          </a:p>
        </p:txBody>
      </p:sp>
      <p:sp>
        <p:nvSpPr>
          <p:cNvPr id="216113" name="Text Box 50"/>
          <p:cNvSpPr txBox="1">
            <a:spLocks noChangeArrowheads="1"/>
          </p:cNvSpPr>
          <p:nvPr/>
        </p:nvSpPr>
        <p:spPr bwMode="auto">
          <a:xfrm rot="-5400000">
            <a:off x="-22225" y="4289425"/>
            <a:ext cx="2057400" cy="641350"/>
          </a:xfrm>
          <a:prstGeom prst="rect">
            <a:avLst/>
          </a:prstGeom>
          <a:solidFill>
            <a:srgbClr val="FF99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dirty="0">
                <a:solidFill>
                  <a:srgbClr val="0033CC"/>
                </a:solidFill>
              </a:rPr>
              <a:t>قيمة الحكمة</a:t>
            </a:r>
            <a:endParaRPr lang="en-US" sz="1800" dirty="0">
              <a:solidFill>
                <a:srgbClr val="0033CC"/>
              </a:solidFill>
            </a:endParaRPr>
          </a:p>
          <a:p>
            <a:pPr algn="ctr" defTabSz="914400" eaLnBrk="1" fontAlgn="base" hangingPunct="1">
              <a:spcBef>
                <a:spcPct val="0"/>
              </a:spcBef>
              <a:spcAft>
                <a:spcPct val="0"/>
              </a:spcAft>
            </a:pPr>
            <a:r>
              <a:rPr lang="ar-JO" sz="1800" dirty="0">
                <a:solidFill>
                  <a:srgbClr val="0033CC"/>
                </a:solidFill>
              </a:rPr>
              <a:t>1: 8-9: 18</a:t>
            </a:r>
            <a:endParaRPr lang="en-US" sz="1800" dirty="0">
              <a:solidFill>
                <a:srgbClr val="0033CC"/>
              </a:solidFill>
            </a:endParaRPr>
          </a:p>
        </p:txBody>
      </p:sp>
      <p:sp>
        <p:nvSpPr>
          <p:cNvPr id="216114" name="Text Box 51"/>
          <p:cNvSpPr txBox="1">
            <a:spLocks noChangeArrowheads="1"/>
          </p:cNvSpPr>
          <p:nvPr/>
        </p:nvSpPr>
        <p:spPr bwMode="auto">
          <a:xfrm rot="-5400000">
            <a:off x="6264275" y="4179586"/>
            <a:ext cx="19812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dirty="0">
                <a:solidFill>
                  <a:srgbClr val="0033CC"/>
                </a:solidFill>
              </a:rPr>
              <a:t>اجتماعي و الطبيعة</a:t>
            </a:r>
          </a:p>
          <a:p>
            <a:pPr algn="ctr" defTabSz="914400" eaLnBrk="1" fontAlgn="base" hangingPunct="1">
              <a:spcBef>
                <a:spcPct val="50000"/>
              </a:spcBef>
              <a:spcAft>
                <a:spcPct val="0"/>
              </a:spcAft>
            </a:pPr>
            <a:r>
              <a:rPr lang="ar-JO" sz="1800" dirty="0">
                <a:solidFill>
                  <a:srgbClr val="0033CC"/>
                </a:solidFill>
              </a:rPr>
              <a:t>30</a:t>
            </a:r>
            <a:endParaRPr lang="en-US" sz="1800" dirty="0">
              <a:solidFill>
                <a:srgbClr val="0033CC"/>
              </a:solidFill>
            </a:endParaRPr>
          </a:p>
        </p:txBody>
      </p:sp>
      <p:sp>
        <p:nvSpPr>
          <p:cNvPr id="216115" name="Text Box 52"/>
          <p:cNvSpPr txBox="1">
            <a:spLocks noChangeArrowheads="1"/>
          </p:cNvSpPr>
          <p:nvPr/>
        </p:nvSpPr>
        <p:spPr bwMode="auto">
          <a:xfrm rot="-5400000">
            <a:off x="7030629" y="4604126"/>
            <a:ext cx="1972492"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dirty="0">
                <a:solidFill>
                  <a:srgbClr val="0033CC"/>
                </a:solidFill>
              </a:rPr>
              <a:t>الحكم</a:t>
            </a:r>
          </a:p>
          <a:p>
            <a:pPr algn="ctr" defTabSz="914400" eaLnBrk="1" fontAlgn="base" hangingPunct="1">
              <a:spcBef>
                <a:spcPct val="50000"/>
              </a:spcBef>
              <a:spcAft>
                <a:spcPct val="0"/>
              </a:spcAft>
            </a:pPr>
            <a:r>
              <a:rPr lang="en-US" sz="1800" dirty="0">
                <a:solidFill>
                  <a:srgbClr val="0033CC"/>
                </a:solidFill>
              </a:rPr>
              <a:t>           </a:t>
            </a:r>
            <a:r>
              <a:rPr lang="ar-JO" sz="1800" dirty="0">
                <a:solidFill>
                  <a:srgbClr val="0033CC"/>
                </a:solidFill>
              </a:rPr>
              <a:t>31: 1-9</a:t>
            </a:r>
            <a:endParaRPr lang="en-US" sz="1800" dirty="0">
              <a:solidFill>
                <a:srgbClr val="0033CC"/>
              </a:solidFill>
            </a:endParaRPr>
          </a:p>
        </p:txBody>
      </p:sp>
      <p:sp>
        <p:nvSpPr>
          <p:cNvPr id="216116" name="Text Box 53"/>
          <p:cNvSpPr txBox="1">
            <a:spLocks noChangeArrowheads="1"/>
          </p:cNvSpPr>
          <p:nvPr/>
        </p:nvSpPr>
        <p:spPr bwMode="auto">
          <a:xfrm rot="-5400000">
            <a:off x="7749381" y="4191492"/>
            <a:ext cx="2058987"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dirty="0">
                <a:solidFill>
                  <a:srgbClr val="0033CC"/>
                </a:solidFill>
              </a:rPr>
              <a:t>الزودة التقية</a:t>
            </a:r>
          </a:p>
          <a:p>
            <a:pPr algn="ctr" defTabSz="914400" eaLnBrk="1" fontAlgn="base" hangingPunct="1">
              <a:spcBef>
                <a:spcPct val="50000"/>
              </a:spcBef>
              <a:spcAft>
                <a:spcPct val="0"/>
              </a:spcAft>
            </a:pPr>
            <a:r>
              <a:rPr lang="ar-JO" sz="1800" dirty="0">
                <a:solidFill>
                  <a:srgbClr val="0033CC"/>
                </a:solidFill>
              </a:rPr>
              <a:t>31: 10-31</a:t>
            </a:r>
            <a:endParaRPr lang="en-US" sz="1800" dirty="0">
              <a:solidFill>
                <a:srgbClr val="0033CC"/>
              </a:solidFill>
            </a:endParaRPr>
          </a:p>
        </p:txBody>
      </p:sp>
      <p:sp>
        <p:nvSpPr>
          <p:cNvPr id="216117" name="Text Box 54"/>
          <p:cNvSpPr txBox="1">
            <a:spLocks noChangeArrowheads="1"/>
          </p:cNvSpPr>
          <p:nvPr/>
        </p:nvSpPr>
        <p:spPr bwMode="auto">
          <a:xfrm>
            <a:off x="8578850" y="0"/>
            <a:ext cx="574196" cy="3693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FFFFFF"/>
                </a:solidFill>
              </a:rPr>
              <a:t>394</a:t>
            </a:r>
            <a:endParaRPr lang="en-US" sz="1800" b="1" dirty="0">
              <a:solidFill>
                <a:srgbClr val="FFFFFF"/>
              </a:solidFill>
            </a:endParaRPr>
          </a:p>
        </p:txBody>
      </p:sp>
      <p:sp>
        <p:nvSpPr>
          <p:cNvPr id="84023" name="Rectangle 55"/>
          <p:cNvSpPr>
            <a:spLocks noChangeArrowheads="1"/>
          </p:cNvSpPr>
          <p:nvPr/>
        </p:nvSpPr>
        <p:spPr bwMode="auto">
          <a:xfrm flipV="1">
            <a:off x="0" y="685799"/>
            <a:ext cx="8578850" cy="45719"/>
          </a:xfrm>
          <a:prstGeom prst="rect">
            <a:avLst/>
          </a:prstGeom>
          <a:solidFill>
            <a:srgbClr val="FF990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ea typeface="ＭＳ Ｐゴシック" charset="0"/>
              <a:cs typeface="ＭＳ Ｐゴシック" charset="0"/>
            </a:endParaRPr>
          </a:p>
        </p:txBody>
      </p:sp>
      <p:sp>
        <p:nvSpPr>
          <p:cNvPr id="84024" name="Rectangle 56"/>
          <p:cNvSpPr>
            <a:spLocks noChangeArrowheads="1"/>
          </p:cNvSpPr>
          <p:nvPr/>
        </p:nvSpPr>
        <p:spPr bwMode="auto">
          <a:xfrm>
            <a:off x="0" y="6324600"/>
            <a:ext cx="9144000" cy="533400"/>
          </a:xfrm>
          <a:prstGeom prst="rect">
            <a:avLst/>
          </a:prstGeom>
          <a:solidFill>
            <a:srgbClr val="FF990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ea typeface="ＭＳ Ｐゴシック" charset="0"/>
              <a:cs typeface="ＭＳ Ｐゴシック" charset="0"/>
            </a:endParaRPr>
          </a:p>
        </p:txBody>
      </p:sp>
      <p:sp>
        <p:nvSpPr>
          <p:cNvPr id="216120" name="Rectangle 57"/>
          <p:cNvSpPr>
            <a:spLocks noGrp="1" noChangeArrowheads="1"/>
          </p:cNvSpPr>
          <p:nvPr>
            <p:ph type="title" idx="4294967295"/>
          </p:nvPr>
        </p:nvSpPr>
        <p:spPr>
          <a:xfrm>
            <a:off x="0" y="0"/>
            <a:ext cx="1524000" cy="457200"/>
          </a:xfrm>
        </p:spPr>
        <p:txBody>
          <a:bodyPr/>
          <a:lstStyle/>
          <a:p>
            <a:pPr algn="l" eaLnBrk="1" hangingPunct="1"/>
            <a:r>
              <a:rPr lang="ar-JO" sz="1800" dirty="0">
                <a:latin typeface="Arial" charset="0"/>
              </a:rPr>
              <a:t>العنوان و التاريخ</a:t>
            </a:r>
            <a:endParaRPr lang="en-US" dirty="0">
              <a:latin typeface="Arial" charset="0"/>
            </a:endParaRPr>
          </a:p>
        </p:txBody>
      </p:sp>
    </p:spTree>
    <p:extLst>
      <p:ext uri="{BB962C8B-B14F-4D97-AF65-F5344CB8AC3E}">
        <p14:creationId xmlns:p14="http://schemas.microsoft.com/office/powerpoint/2010/main" val="1144123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4023"/>
                                        </p:tgtEl>
                                        <p:attrNameLst>
                                          <p:attrName>style.visibility</p:attrName>
                                        </p:attrNameLst>
                                      </p:cBhvr>
                                      <p:to>
                                        <p:strVal val="visible"/>
                                      </p:to>
                                    </p:set>
                                    <p:anim to="" calcmode="lin" valueType="num">
                                      <p:cBhvr>
                                        <p:cTn id="7" dur="1" fill="hold"/>
                                        <p:tgtEl>
                                          <p:spTgt spid="8402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84024"/>
                                        </p:tgtEl>
                                        <p:attrNameLst>
                                          <p:attrName>style.visibility</p:attrName>
                                        </p:attrNameLst>
                                      </p:cBhvr>
                                      <p:to>
                                        <p:strVal val="visible"/>
                                      </p:to>
                                    </p:set>
                                    <p:anim to="" calcmode="lin" valueType="num">
                                      <p:cBhvr>
                                        <p:cTn id="10" dur="1" fill="hold"/>
                                        <p:tgtEl>
                                          <p:spTgt spid="840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23" grpId="0" animBg="1"/>
      <p:bldP spid="840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3066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charset="0"/>
                <a:ea typeface="ＭＳ Ｐゴシック" charset="0"/>
                <a:cs typeface="ＭＳ Ｐゴシック" charset="0"/>
              </a:rPr>
              <a:t>دعونا ندرس </a:t>
            </a:r>
            <a:br>
              <a:rPr lang="ar-JO" sz="5400" b="1" dirty="0">
                <a:solidFill>
                  <a:schemeClr val="tx1"/>
                </a:solidFill>
                <a:effectLst/>
                <a:latin typeface="Arial" charset="0"/>
                <a:ea typeface="ＭＳ Ｐゴシック" charset="0"/>
                <a:cs typeface="ＭＳ Ｐゴシック" charset="0"/>
              </a:rPr>
            </a:br>
            <a:r>
              <a:rPr lang="ar-JO" sz="5400" b="1" dirty="0">
                <a:solidFill>
                  <a:schemeClr val="tx1"/>
                </a:solidFill>
                <a:latin typeface="Arial" charset="0"/>
                <a:ea typeface="ＭＳ Ｐゴシック" charset="0"/>
                <a:cs typeface="ＭＳ Ｐゴシック" charset="0"/>
              </a:rPr>
              <a:t>النص الكتابي</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3308231"/>
            <a:ext cx="5290456"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92218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تساعدنا على الإرتباط </a:t>
            </a:r>
            <a:r>
              <a:rPr lang="ar-JO" sz="5400" b="1" dirty="0">
                <a:solidFill>
                  <a:srgbClr val="FFFFFF"/>
                </a:solidFill>
                <a:effectLst>
                  <a:glow rad="127000">
                    <a:srgbClr val="000000"/>
                  </a:glow>
                </a:effectLst>
                <a:latin typeface="Arial" charset="0"/>
                <a:ea typeface="ＭＳ Ｐゴシック" charset="0"/>
                <a:cs typeface="ＭＳ Ｐゴシック" charset="0"/>
              </a:rPr>
              <a:t>مع الله و الناس</a:t>
            </a:r>
          </a:p>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(أم 3)</a:t>
            </a:r>
            <a:r>
              <a:rPr lang="en-US" sz="54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540977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5" descr="ca-ra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76523" cy="695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Text Box 6"/>
          <p:cNvSpPr txBox="1">
            <a:spLocks noChangeArrowheads="1"/>
          </p:cNvSpPr>
          <p:nvPr/>
        </p:nvSpPr>
        <p:spPr bwMode="auto">
          <a:xfrm>
            <a:off x="304800" y="609600"/>
            <a:ext cx="8534400" cy="5632311"/>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endParaRPr lang="en-US" sz="6000" dirty="0">
              <a:solidFill>
                <a:srgbClr val="CC00FF"/>
              </a:solidFill>
            </a:endParaRPr>
          </a:p>
          <a:p>
            <a:pPr defTabSz="914400" eaLnBrk="1" fontAlgn="base" hangingPunct="1">
              <a:spcBef>
                <a:spcPct val="0"/>
              </a:spcBef>
              <a:spcAft>
                <a:spcPct val="0"/>
              </a:spcAft>
              <a:defRPr/>
            </a:pPr>
            <a:endParaRPr lang="en-US" sz="6000" dirty="0">
              <a:solidFill>
                <a:srgbClr val="CC00FF"/>
              </a:solidFill>
            </a:endParaRPr>
          </a:p>
          <a:p>
            <a:pPr algn="ctr" defTabSz="914400" eaLnBrk="1" fontAlgn="base" hangingPunct="1">
              <a:spcBef>
                <a:spcPct val="0"/>
              </a:spcBef>
              <a:spcAft>
                <a:spcPct val="0"/>
              </a:spcAft>
              <a:defRPr/>
            </a:pPr>
            <a:r>
              <a:rPr lang="ar-JO" sz="6000" b="1" i="1" dirty="0">
                <a:solidFill>
                  <a:srgbClr val="FF0000"/>
                </a:solidFill>
                <a:effectLst>
                  <a:glow rad="254000">
                    <a:srgbClr val="FFFFFF">
                      <a:alpha val="75000"/>
                    </a:srgbClr>
                  </a:glow>
                  <a:outerShdw blurRad="38100" dist="38100" dir="2700000" algn="tl">
                    <a:srgbClr val="DDDDDD"/>
                  </a:outerShdw>
                </a:effectLst>
                <a:latin typeface="Bookman Old Style" charset="0"/>
              </a:rPr>
              <a:t>توكل على الرب</a:t>
            </a:r>
          </a:p>
          <a:p>
            <a:pPr algn="ctr" defTabSz="914400" eaLnBrk="1" fontAlgn="base" hangingPunct="1">
              <a:spcBef>
                <a:spcPct val="0"/>
              </a:spcBef>
              <a:spcAft>
                <a:spcPct val="0"/>
              </a:spcAft>
              <a:defRPr/>
            </a:pPr>
            <a:r>
              <a:rPr lang="ar-JO" sz="6000" b="1" i="1" dirty="0">
                <a:solidFill>
                  <a:srgbClr val="FF0000"/>
                </a:solidFill>
                <a:effectLst>
                  <a:glow rad="254000">
                    <a:srgbClr val="FFFFFF">
                      <a:alpha val="75000"/>
                    </a:srgbClr>
                  </a:glow>
                  <a:outerShdw blurRad="38100" dist="38100" dir="2700000" algn="tl">
                    <a:srgbClr val="DDDDDD"/>
                  </a:outerShdw>
                </a:effectLst>
                <a:latin typeface="Bookman Old Style" charset="0"/>
              </a:rPr>
              <a:t>بكل قلبك</a:t>
            </a:r>
            <a:endParaRPr lang="en-US" sz="6000" b="1" i="1" dirty="0">
              <a:solidFill>
                <a:srgbClr val="FF0000"/>
              </a:solidFill>
              <a:effectLst>
                <a:glow rad="254000">
                  <a:srgbClr val="FFFFFF">
                    <a:alpha val="75000"/>
                  </a:srgbClr>
                </a:glow>
                <a:outerShdw blurRad="38100" dist="38100" dir="2700000" algn="tl">
                  <a:srgbClr val="DDDDDD"/>
                </a:outerShdw>
              </a:effectLst>
              <a:latin typeface="Bookman Old Style" charset="0"/>
            </a:endParaRPr>
          </a:p>
          <a:p>
            <a:pPr defTabSz="914400" eaLnBrk="1" fontAlgn="base" hangingPunct="1">
              <a:spcBef>
                <a:spcPct val="0"/>
              </a:spcBef>
              <a:spcAft>
                <a:spcPct val="0"/>
              </a:spcAft>
              <a:defRPr/>
            </a:pPr>
            <a:endParaRPr lang="en-US" sz="6000" i="1" dirty="0">
              <a:solidFill>
                <a:srgbClr val="FF0000"/>
              </a:solidFill>
              <a:effectLst>
                <a:outerShdw blurRad="38100" dist="38100" dir="2700000" algn="tl">
                  <a:srgbClr val="DDDDDD"/>
                </a:outerShdw>
              </a:effectLst>
              <a:latin typeface="Bookman Old Style" charset="0"/>
            </a:endParaRPr>
          </a:p>
          <a:p>
            <a:pPr defTabSz="914400" eaLnBrk="1" fontAlgn="base" hangingPunct="1">
              <a:spcBef>
                <a:spcPct val="0"/>
              </a:spcBef>
              <a:spcAft>
                <a:spcPct val="0"/>
              </a:spcAft>
              <a:defRPr/>
            </a:pPr>
            <a:endParaRPr lang="en-US" sz="6000" dirty="0">
              <a:solidFill>
                <a:srgbClr val="CC00FF"/>
              </a:solidFill>
            </a:endParaRPr>
          </a:p>
        </p:txBody>
      </p:sp>
      <p:sp>
        <p:nvSpPr>
          <p:cNvPr id="205827" name="Text Box 7"/>
          <p:cNvSpPr txBox="1">
            <a:spLocks noChangeArrowheads="1"/>
          </p:cNvSpPr>
          <p:nvPr/>
        </p:nvSpPr>
        <p:spPr bwMode="auto">
          <a:xfrm>
            <a:off x="5943600" y="5486400"/>
            <a:ext cx="213712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3200" dirty="0">
                <a:solidFill>
                  <a:srgbClr val="000000"/>
                </a:solidFill>
              </a:rPr>
              <a:t>امثال 3: 5-6)</a:t>
            </a:r>
            <a:endParaRPr lang="en-US" sz="3200" dirty="0">
              <a:solidFill>
                <a:srgbClr val="000000"/>
              </a:solidFill>
            </a:endParaRPr>
          </a:p>
        </p:txBody>
      </p:sp>
      <p:sp>
        <p:nvSpPr>
          <p:cNvPr id="205828" name="Text Box 9"/>
          <p:cNvSpPr txBox="1">
            <a:spLocks noChangeArrowheads="1"/>
          </p:cNvSpPr>
          <p:nvPr/>
        </p:nvSpPr>
        <p:spPr bwMode="auto">
          <a:xfrm>
            <a:off x="8578850" y="0"/>
            <a:ext cx="574196" cy="3693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FFFFFF"/>
                </a:solidFill>
              </a:rPr>
              <a:t>394</a:t>
            </a:r>
            <a:endParaRPr lang="en-US" sz="1800" b="1" dirty="0">
              <a:solidFill>
                <a:srgbClr val="FFFFFF"/>
              </a:solidFill>
            </a:endParaRPr>
          </a:p>
        </p:txBody>
      </p:sp>
      <p:sp>
        <p:nvSpPr>
          <p:cNvPr id="205829" name="Rectangle 10"/>
          <p:cNvSpPr>
            <a:spLocks noGrp="1" noChangeArrowheads="1"/>
          </p:cNvSpPr>
          <p:nvPr>
            <p:ph type="title" idx="4294967295"/>
          </p:nvPr>
        </p:nvSpPr>
        <p:spPr>
          <a:xfrm>
            <a:off x="304800" y="609600"/>
            <a:ext cx="3429000" cy="1143000"/>
          </a:xfrm>
        </p:spPr>
        <p:txBody>
          <a:bodyPr/>
          <a:lstStyle/>
          <a:p>
            <a:pPr algn="l" eaLnBrk="1" hangingPunct="1"/>
            <a:r>
              <a:rPr lang="ar-JO" dirty="0">
                <a:latin typeface="Arial" charset="0"/>
              </a:rPr>
              <a:t>الآية المفتاحية</a:t>
            </a:r>
            <a:endParaRPr lang="en-US" dirty="0">
              <a:latin typeface="Arial" charset="0"/>
            </a:endParaRPr>
          </a:p>
        </p:txBody>
      </p:sp>
    </p:spTree>
    <p:extLst>
      <p:ext uri="{BB962C8B-B14F-4D97-AF65-F5344CB8AC3E}">
        <p14:creationId xmlns:p14="http://schemas.microsoft.com/office/powerpoint/2010/main" val="2701888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48134">
                                            <p:txEl>
                                              <p:pRg st="2" end="2"/>
                                            </p:txEl>
                                          </p:spTgt>
                                        </p:tgtEl>
                                        <p:attrNameLst>
                                          <p:attrName>style.visibility</p:attrName>
                                        </p:attrNameLst>
                                      </p:cBhvr>
                                      <p:to>
                                        <p:strVal val="visible"/>
                                      </p:to>
                                    </p:set>
                                    <p:anim to="" calcmode="lin" valueType="num">
                                      <p:cBhvr>
                                        <p:cTn id="7" dur="1" fill="hold"/>
                                        <p:tgtEl>
                                          <p:spTgt spid="48134">
                                            <p:txEl>
                                              <p:pRg st="2" end="2"/>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8134">
                                            <p:txEl>
                                              <p:pRg st="3" end="3"/>
                                            </p:txEl>
                                          </p:spTgt>
                                        </p:tgtEl>
                                        <p:attrNameLst>
                                          <p:attrName>style.visibility</p:attrName>
                                        </p:attrNameLst>
                                      </p:cBhvr>
                                      <p:to>
                                        <p:strVal val="visible"/>
                                      </p:to>
                                    </p:set>
                                    <p:anim to="" calcmode="lin" valueType="num">
                                      <p:cBhvr>
                                        <p:cTn id="10" dur="1" fill="hold"/>
                                        <p:tgtEl>
                                          <p:spTgt spid="4813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tree-co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Text Box 4"/>
          <p:cNvSpPr txBox="1">
            <a:spLocks noChangeArrowheads="1"/>
          </p:cNvSpPr>
          <p:nvPr/>
        </p:nvSpPr>
        <p:spPr bwMode="auto">
          <a:xfrm>
            <a:off x="304800" y="609600"/>
            <a:ext cx="8534400" cy="4708981"/>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endParaRPr lang="en-US" sz="6000" b="1" dirty="0">
              <a:solidFill>
                <a:srgbClr val="CC00FF"/>
              </a:solidFill>
              <a:effectLst>
                <a:glow rad="266700">
                  <a:srgbClr val="FFFFFF">
                    <a:alpha val="75000"/>
                  </a:srgbClr>
                </a:glow>
              </a:effectLst>
            </a:endParaRPr>
          </a:p>
          <a:p>
            <a:pPr defTabSz="914400" eaLnBrk="1" fontAlgn="base" hangingPunct="1">
              <a:spcBef>
                <a:spcPct val="0"/>
              </a:spcBef>
              <a:spcAft>
                <a:spcPct val="0"/>
              </a:spcAft>
              <a:defRPr/>
            </a:pPr>
            <a:endParaRPr lang="en-US" sz="6000" b="1" dirty="0">
              <a:solidFill>
                <a:srgbClr val="CC00FF"/>
              </a:solidFill>
              <a:effectLst>
                <a:glow rad="266700">
                  <a:srgbClr val="FFFFFF">
                    <a:alpha val="75000"/>
                  </a:srgbClr>
                </a:glow>
              </a:effectLst>
            </a:endParaRPr>
          </a:p>
          <a:p>
            <a:pPr algn="ctr" defTabSz="914400" eaLnBrk="1" fontAlgn="base" hangingPunct="1">
              <a:spcBef>
                <a:spcPct val="0"/>
              </a:spcBef>
              <a:spcAft>
                <a:spcPct val="0"/>
              </a:spcAft>
              <a:defRPr/>
            </a:pPr>
            <a:r>
              <a:rPr lang="ar-JO" sz="6000" b="1" i="1" dirty="0">
                <a:solidFill>
                  <a:srgbClr val="FF0000"/>
                </a:solidFill>
                <a:effectLst>
                  <a:glow rad="266700">
                    <a:srgbClr val="FFFFFF">
                      <a:alpha val="75000"/>
                    </a:srgbClr>
                  </a:glow>
                  <a:outerShdw blurRad="38100" dist="38100" dir="2700000" algn="tl">
                    <a:srgbClr val="DDDDDD"/>
                  </a:outerShdw>
                </a:effectLst>
                <a:latin typeface="Bookman Old Style" charset="0"/>
              </a:rPr>
              <a:t>و على فهمك لا تعتمد</a:t>
            </a:r>
            <a:endParaRPr lang="en-US" sz="6000" b="1" i="1" dirty="0">
              <a:solidFill>
                <a:srgbClr val="FF0000"/>
              </a:solidFill>
              <a:effectLst>
                <a:glow rad="266700">
                  <a:srgbClr val="FFFFFF">
                    <a:alpha val="75000"/>
                  </a:srgbClr>
                </a:glow>
                <a:outerShdw blurRad="38100" dist="38100" dir="2700000" algn="tl">
                  <a:srgbClr val="DDDDDD"/>
                </a:outerShdw>
              </a:effectLst>
              <a:latin typeface="Bookman Old Style" charset="0"/>
            </a:endParaRPr>
          </a:p>
          <a:p>
            <a:pPr defTabSz="914400" eaLnBrk="1" fontAlgn="base" hangingPunct="1">
              <a:spcBef>
                <a:spcPct val="0"/>
              </a:spcBef>
              <a:spcAft>
                <a:spcPct val="0"/>
              </a:spcAft>
              <a:defRPr/>
            </a:pPr>
            <a:endParaRPr lang="en-US" sz="6000" b="1" dirty="0">
              <a:solidFill>
                <a:srgbClr val="FF0000"/>
              </a:solidFill>
              <a:effectLst>
                <a:glow rad="266700">
                  <a:srgbClr val="FFFFFF">
                    <a:alpha val="75000"/>
                  </a:srgbClr>
                </a:glow>
              </a:effectLst>
            </a:endParaRPr>
          </a:p>
          <a:p>
            <a:pPr defTabSz="914400" eaLnBrk="1" fontAlgn="base" hangingPunct="1">
              <a:spcBef>
                <a:spcPct val="0"/>
              </a:spcBef>
              <a:spcAft>
                <a:spcPct val="0"/>
              </a:spcAft>
              <a:defRPr/>
            </a:pPr>
            <a:endParaRPr lang="en-US" sz="6000" b="1" dirty="0">
              <a:solidFill>
                <a:srgbClr val="CC00FF"/>
              </a:solidFill>
              <a:effectLst>
                <a:glow rad="266700">
                  <a:srgbClr val="FFFFFF">
                    <a:alpha val="75000"/>
                  </a:srgbClr>
                </a:glow>
              </a:effectLst>
            </a:endParaRPr>
          </a:p>
        </p:txBody>
      </p:sp>
      <p:sp>
        <p:nvSpPr>
          <p:cNvPr id="207875" name="Text Box 5"/>
          <p:cNvSpPr txBox="1">
            <a:spLocks noChangeArrowheads="1"/>
          </p:cNvSpPr>
          <p:nvPr/>
        </p:nvSpPr>
        <p:spPr bwMode="auto">
          <a:xfrm>
            <a:off x="6792686" y="5486400"/>
            <a:ext cx="235131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3200" dirty="0">
                <a:solidFill>
                  <a:srgbClr val="000000"/>
                </a:solidFill>
              </a:rPr>
              <a:t>أمثال 3: 5-6</a:t>
            </a:r>
            <a:endParaRPr lang="en-US" sz="3200" dirty="0">
              <a:solidFill>
                <a:srgbClr val="000000"/>
              </a:solidFill>
            </a:endParaRPr>
          </a:p>
        </p:txBody>
      </p:sp>
      <p:sp>
        <p:nvSpPr>
          <p:cNvPr id="207876" name="Text Box 7"/>
          <p:cNvSpPr txBox="1">
            <a:spLocks noChangeArrowheads="1"/>
          </p:cNvSpPr>
          <p:nvPr/>
        </p:nvSpPr>
        <p:spPr bwMode="auto">
          <a:xfrm>
            <a:off x="8578850" y="0"/>
            <a:ext cx="574196" cy="3693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FFFFFF"/>
                </a:solidFill>
              </a:rPr>
              <a:t>394</a:t>
            </a:r>
            <a:endParaRPr lang="en-US" sz="1800" b="1" dirty="0">
              <a:solidFill>
                <a:srgbClr val="FFFFFF"/>
              </a:solidFill>
            </a:endParaRPr>
          </a:p>
        </p:txBody>
      </p:sp>
      <p:sp>
        <p:nvSpPr>
          <p:cNvPr id="207877" name="Rectangle 8"/>
          <p:cNvSpPr>
            <a:spLocks noGrp="1" noChangeArrowheads="1"/>
          </p:cNvSpPr>
          <p:nvPr>
            <p:ph type="title" idx="4294967295"/>
          </p:nvPr>
        </p:nvSpPr>
        <p:spPr>
          <a:xfrm>
            <a:off x="304800" y="609600"/>
            <a:ext cx="3581400" cy="1143000"/>
          </a:xfrm>
        </p:spPr>
        <p:txBody>
          <a:bodyPr/>
          <a:lstStyle/>
          <a:p>
            <a:pPr algn="l" eaLnBrk="1" hangingPunct="1"/>
            <a:r>
              <a:rPr lang="ar-JO" dirty="0">
                <a:latin typeface="Arial" charset="0"/>
              </a:rPr>
              <a:t>الآية المفتاحية</a:t>
            </a:r>
            <a:endParaRPr lang="en-US" dirty="0">
              <a:latin typeface="Arial" charset="0"/>
            </a:endParaRPr>
          </a:p>
        </p:txBody>
      </p:sp>
    </p:spTree>
    <p:extLst>
      <p:ext uri="{BB962C8B-B14F-4D97-AF65-F5344CB8AC3E}">
        <p14:creationId xmlns:p14="http://schemas.microsoft.com/office/powerpoint/2010/main" val="981637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 to="" calcmode="lin" valueType="num">
                                      <p:cBhvr>
                                        <p:cTn id="7" dur="1" fill="hold"/>
                                        <p:tgtEl>
                                          <p:spTgt spid="389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descr="path-down-from-the-big-hole-01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2" name="Text Box 4"/>
          <p:cNvSpPr txBox="1">
            <a:spLocks noChangeArrowheads="1"/>
          </p:cNvSpPr>
          <p:nvPr/>
        </p:nvSpPr>
        <p:spPr bwMode="auto">
          <a:xfrm>
            <a:off x="4648200" y="0"/>
            <a:ext cx="4495800" cy="440120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endParaRPr lang="en-US" sz="6000" dirty="0">
              <a:solidFill>
                <a:srgbClr val="CC00FF"/>
              </a:solidFill>
            </a:endParaRPr>
          </a:p>
          <a:p>
            <a:pPr defTabSz="914400" eaLnBrk="1" fontAlgn="base" hangingPunct="1">
              <a:spcBef>
                <a:spcPct val="0"/>
              </a:spcBef>
              <a:spcAft>
                <a:spcPct val="0"/>
              </a:spcAft>
              <a:defRPr/>
            </a:pPr>
            <a:endParaRPr lang="en-US" sz="4000" dirty="0">
              <a:solidFill>
                <a:srgbClr val="CC00FF"/>
              </a:solidFill>
            </a:endParaRPr>
          </a:p>
          <a:p>
            <a:pPr algn="ctr" defTabSz="914400" eaLnBrk="1" fontAlgn="base" hangingPunct="1">
              <a:spcBef>
                <a:spcPct val="0"/>
              </a:spcBef>
              <a:spcAft>
                <a:spcPct val="0"/>
              </a:spcAft>
              <a:defRPr/>
            </a:pPr>
            <a:r>
              <a:rPr lang="ar-JO" sz="6000" b="1" i="1" dirty="0">
                <a:solidFill>
                  <a:srgbClr val="FF0000"/>
                </a:solidFill>
                <a:effectLst>
                  <a:outerShdw blurRad="38100" dist="38100" dir="2700000" algn="tl">
                    <a:srgbClr val="DDDDDD"/>
                  </a:outerShdw>
                </a:effectLst>
                <a:latin typeface="Bookman Old Style" charset="0"/>
              </a:rPr>
              <a:t>في كل</a:t>
            </a:r>
          </a:p>
          <a:p>
            <a:pPr algn="ctr" defTabSz="914400" eaLnBrk="1" fontAlgn="base" hangingPunct="1">
              <a:spcBef>
                <a:spcPct val="0"/>
              </a:spcBef>
              <a:spcAft>
                <a:spcPct val="0"/>
              </a:spcAft>
              <a:defRPr/>
            </a:pPr>
            <a:r>
              <a:rPr lang="ar-JO" sz="6000" b="1" i="1" dirty="0">
                <a:solidFill>
                  <a:srgbClr val="FF0000"/>
                </a:solidFill>
                <a:effectLst>
                  <a:outerShdw blurRad="38100" dist="38100" dir="2700000" algn="tl">
                    <a:srgbClr val="DDDDDD"/>
                  </a:outerShdw>
                </a:effectLst>
                <a:latin typeface="Bookman Old Style" charset="0"/>
              </a:rPr>
              <a:t>طرقك اعرفه</a:t>
            </a:r>
            <a:endParaRPr lang="en-US" sz="6000" b="1" i="1" dirty="0">
              <a:solidFill>
                <a:srgbClr val="FF0000"/>
              </a:solidFill>
              <a:effectLst>
                <a:outerShdw blurRad="38100" dist="38100" dir="2700000" algn="tl">
                  <a:srgbClr val="DDDDDD"/>
                </a:outerShdw>
              </a:effectLst>
              <a:latin typeface="Bookman Old Style" charset="0"/>
            </a:endParaRPr>
          </a:p>
          <a:p>
            <a:pPr algn="ctr" defTabSz="914400" eaLnBrk="1" fontAlgn="base" hangingPunct="1">
              <a:spcBef>
                <a:spcPct val="0"/>
              </a:spcBef>
              <a:spcAft>
                <a:spcPct val="0"/>
              </a:spcAft>
              <a:defRPr/>
            </a:pPr>
            <a:endParaRPr lang="en-US" sz="6000" dirty="0">
              <a:solidFill>
                <a:srgbClr val="CC00FF"/>
              </a:solidFill>
            </a:endParaRPr>
          </a:p>
        </p:txBody>
      </p:sp>
      <p:sp>
        <p:nvSpPr>
          <p:cNvPr id="209923" name="Text Box 5"/>
          <p:cNvSpPr txBox="1">
            <a:spLocks noChangeArrowheads="1"/>
          </p:cNvSpPr>
          <p:nvPr/>
        </p:nvSpPr>
        <p:spPr bwMode="auto">
          <a:xfrm>
            <a:off x="6321425" y="6096000"/>
            <a:ext cx="201208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3200" dirty="0">
                <a:solidFill>
                  <a:srgbClr val="000000"/>
                </a:solidFill>
              </a:rPr>
              <a:t>أمثال 3: 5-6</a:t>
            </a:r>
            <a:endParaRPr lang="en-US" sz="3200" dirty="0">
              <a:solidFill>
                <a:srgbClr val="000000"/>
              </a:solidFill>
            </a:endParaRPr>
          </a:p>
        </p:txBody>
      </p:sp>
      <p:sp>
        <p:nvSpPr>
          <p:cNvPr id="209924" name="Text Box 7"/>
          <p:cNvSpPr txBox="1">
            <a:spLocks noChangeArrowheads="1"/>
          </p:cNvSpPr>
          <p:nvPr/>
        </p:nvSpPr>
        <p:spPr bwMode="auto">
          <a:xfrm>
            <a:off x="8578850" y="0"/>
            <a:ext cx="574196" cy="3693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FFFFFF"/>
                </a:solidFill>
              </a:rPr>
              <a:t>394</a:t>
            </a:r>
            <a:endParaRPr lang="en-US" sz="1800" b="1" dirty="0">
              <a:solidFill>
                <a:srgbClr val="FFFFFF"/>
              </a:solidFill>
            </a:endParaRPr>
          </a:p>
        </p:txBody>
      </p:sp>
      <p:sp>
        <p:nvSpPr>
          <p:cNvPr id="209925" name="Rectangle 8"/>
          <p:cNvSpPr>
            <a:spLocks noGrp="1" noChangeArrowheads="1"/>
          </p:cNvSpPr>
          <p:nvPr>
            <p:ph type="title" idx="4294967295"/>
          </p:nvPr>
        </p:nvSpPr>
        <p:spPr>
          <a:xfrm>
            <a:off x="4800600" y="274638"/>
            <a:ext cx="3886200" cy="868362"/>
          </a:xfrm>
        </p:spPr>
        <p:txBody>
          <a:bodyPr/>
          <a:lstStyle/>
          <a:p>
            <a:pPr eaLnBrk="1" hangingPunct="1"/>
            <a:r>
              <a:rPr lang="ar-JO" dirty="0">
                <a:latin typeface="Arial" charset="0"/>
              </a:rPr>
              <a:t>الاية المفتاحية</a:t>
            </a:r>
            <a:endParaRPr lang="en-US" dirty="0">
              <a:latin typeface="Arial" charset="0"/>
            </a:endParaRPr>
          </a:p>
        </p:txBody>
      </p:sp>
    </p:spTree>
    <p:extLst>
      <p:ext uri="{BB962C8B-B14F-4D97-AF65-F5344CB8AC3E}">
        <p14:creationId xmlns:p14="http://schemas.microsoft.com/office/powerpoint/2010/main" val="2280412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3012"/>
                                        </p:tgtEl>
                                        <p:attrNameLst>
                                          <p:attrName>style.visibility</p:attrName>
                                        </p:attrNameLst>
                                      </p:cBhvr>
                                      <p:to>
                                        <p:strVal val="visible"/>
                                      </p:to>
                                    </p:set>
                                    <p:anim to="" calcmode="lin" valueType="num">
                                      <p:cBhvr>
                                        <p:cTn id="7" dur="1" fill="hold"/>
                                        <p:tgtEl>
                                          <p:spTgt spid="430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3" descr="arkh-pa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Text Box 4"/>
          <p:cNvSpPr txBox="1">
            <a:spLocks noChangeArrowheads="1"/>
          </p:cNvSpPr>
          <p:nvPr/>
        </p:nvSpPr>
        <p:spPr bwMode="auto">
          <a:xfrm>
            <a:off x="4572000" y="0"/>
            <a:ext cx="4572000" cy="532453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endParaRPr lang="en-US" sz="6000" dirty="0">
              <a:solidFill>
                <a:srgbClr val="CC00FF"/>
              </a:solidFill>
            </a:endParaRPr>
          </a:p>
          <a:p>
            <a:pPr defTabSz="914400" eaLnBrk="1" fontAlgn="base" hangingPunct="1">
              <a:spcBef>
                <a:spcPct val="0"/>
              </a:spcBef>
              <a:spcAft>
                <a:spcPct val="0"/>
              </a:spcAft>
              <a:defRPr/>
            </a:pPr>
            <a:endParaRPr lang="en-US" sz="4000" dirty="0">
              <a:solidFill>
                <a:srgbClr val="CC00FF"/>
              </a:solidFill>
            </a:endParaRPr>
          </a:p>
          <a:p>
            <a:pPr algn="ctr" defTabSz="914400" eaLnBrk="1" fontAlgn="base" hangingPunct="1">
              <a:spcBef>
                <a:spcPct val="0"/>
              </a:spcBef>
              <a:spcAft>
                <a:spcPct val="0"/>
              </a:spcAft>
              <a:defRPr/>
            </a:pPr>
            <a:r>
              <a:rPr lang="ar-JO" sz="6000" b="1" i="1" dirty="0">
                <a:solidFill>
                  <a:srgbClr val="FF0000"/>
                </a:solidFill>
                <a:effectLst>
                  <a:outerShdw blurRad="38100" dist="38100" dir="2700000" algn="tl">
                    <a:srgbClr val="DDDDDD"/>
                  </a:outerShdw>
                </a:effectLst>
                <a:latin typeface="Bookman Old Style" charset="0"/>
              </a:rPr>
              <a:t>وهو </a:t>
            </a:r>
          </a:p>
          <a:p>
            <a:pPr algn="ctr" defTabSz="914400" eaLnBrk="1" fontAlgn="base" hangingPunct="1">
              <a:spcBef>
                <a:spcPct val="0"/>
              </a:spcBef>
              <a:spcAft>
                <a:spcPct val="0"/>
              </a:spcAft>
              <a:defRPr/>
            </a:pPr>
            <a:r>
              <a:rPr lang="ar-JO" sz="6000" b="1" i="1" dirty="0">
                <a:solidFill>
                  <a:srgbClr val="FF0000"/>
                </a:solidFill>
                <a:effectLst>
                  <a:outerShdw blurRad="38100" dist="38100" dir="2700000" algn="tl">
                    <a:srgbClr val="DDDDDD"/>
                  </a:outerShdw>
                </a:effectLst>
                <a:latin typeface="Bookman Old Style" charset="0"/>
              </a:rPr>
              <a:t>يقوم</a:t>
            </a:r>
          </a:p>
          <a:p>
            <a:pPr algn="ctr" defTabSz="914400" eaLnBrk="1" fontAlgn="base" hangingPunct="1">
              <a:spcBef>
                <a:spcPct val="0"/>
              </a:spcBef>
              <a:spcAft>
                <a:spcPct val="0"/>
              </a:spcAft>
              <a:defRPr/>
            </a:pPr>
            <a:r>
              <a:rPr lang="ar-JO" sz="6000" b="1" i="1" dirty="0">
                <a:solidFill>
                  <a:srgbClr val="FF0000"/>
                </a:solidFill>
                <a:effectLst>
                  <a:outerShdw blurRad="38100" dist="38100" dir="2700000" algn="tl">
                    <a:srgbClr val="DDDDDD"/>
                  </a:outerShdw>
                </a:effectLst>
                <a:latin typeface="Bookman Old Style" charset="0"/>
              </a:rPr>
              <a:t>سبلك</a:t>
            </a:r>
            <a:endParaRPr lang="en-US" sz="6000" b="1" i="1" dirty="0">
              <a:solidFill>
                <a:srgbClr val="FF0000"/>
              </a:solidFill>
              <a:effectLst>
                <a:outerShdw blurRad="38100" dist="38100" dir="2700000" algn="tl">
                  <a:srgbClr val="DDDDDD"/>
                </a:outerShdw>
              </a:effectLst>
              <a:latin typeface="Bookman Old Style" charset="0"/>
            </a:endParaRPr>
          </a:p>
          <a:p>
            <a:pPr algn="ctr" defTabSz="914400" eaLnBrk="1" fontAlgn="base" hangingPunct="1">
              <a:spcBef>
                <a:spcPct val="0"/>
              </a:spcBef>
              <a:spcAft>
                <a:spcPct val="0"/>
              </a:spcAft>
              <a:defRPr/>
            </a:pPr>
            <a:endParaRPr lang="en-US" sz="6000" dirty="0">
              <a:solidFill>
                <a:srgbClr val="CC00FF"/>
              </a:solidFill>
            </a:endParaRPr>
          </a:p>
        </p:txBody>
      </p:sp>
      <p:sp>
        <p:nvSpPr>
          <p:cNvPr id="211971" name="Text Box 5"/>
          <p:cNvSpPr txBox="1">
            <a:spLocks noChangeArrowheads="1"/>
          </p:cNvSpPr>
          <p:nvPr/>
        </p:nvSpPr>
        <p:spPr bwMode="auto">
          <a:xfrm>
            <a:off x="6321425" y="6096000"/>
            <a:ext cx="201208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3200" dirty="0">
                <a:solidFill>
                  <a:srgbClr val="000000"/>
                </a:solidFill>
              </a:rPr>
              <a:t>أمثال 3: 5-6</a:t>
            </a:r>
            <a:endParaRPr lang="en-US" sz="3200" dirty="0">
              <a:solidFill>
                <a:srgbClr val="000000"/>
              </a:solidFill>
            </a:endParaRPr>
          </a:p>
        </p:txBody>
      </p:sp>
      <p:sp>
        <p:nvSpPr>
          <p:cNvPr id="211972" name="Text Box 7"/>
          <p:cNvSpPr txBox="1">
            <a:spLocks noChangeArrowheads="1"/>
          </p:cNvSpPr>
          <p:nvPr/>
        </p:nvSpPr>
        <p:spPr bwMode="auto">
          <a:xfrm>
            <a:off x="8578850" y="0"/>
            <a:ext cx="574196" cy="3693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FFFFFF"/>
                </a:solidFill>
              </a:rPr>
              <a:t>394</a:t>
            </a:r>
            <a:endParaRPr lang="en-US" sz="1800" b="1" dirty="0">
              <a:solidFill>
                <a:srgbClr val="FFFFFF"/>
              </a:solidFill>
            </a:endParaRPr>
          </a:p>
        </p:txBody>
      </p:sp>
      <p:sp>
        <p:nvSpPr>
          <p:cNvPr id="211973" name="Rectangle 8"/>
          <p:cNvSpPr>
            <a:spLocks noGrp="1" noChangeArrowheads="1"/>
          </p:cNvSpPr>
          <p:nvPr>
            <p:ph type="title" idx="4294967295"/>
          </p:nvPr>
        </p:nvSpPr>
        <p:spPr>
          <a:xfrm>
            <a:off x="4800600" y="274638"/>
            <a:ext cx="3886200" cy="868362"/>
          </a:xfrm>
        </p:spPr>
        <p:txBody>
          <a:bodyPr/>
          <a:lstStyle/>
          <a:p>
            <a:pPr eaLnBrk="1" hangingPunct="1"/>
            <a:r>
              <a:rPr lang="ar-JO" dirty="0">
                <a:latin typeface="Arial" charset="0"/>
              </a:rPr>
              <a:t>الآية المفتاحية</a:t>
            </a:r>
            <a:endParaRPr lang="en-US" dirty="0">
              <a:latin typeface="Arial" charset="0"/>
            </a:endParaRPr>
          </a:p>
        </p:txBody>
      </p:sp>
    </p:spTree>
    <p:extLst>
      <p:ext uri="{BB962C8B-B14F-4D97-AF65-F5344CB8AC3E}">
        <p14:creationId xmlns:p14="http://schemas.microsoft.com/office/powerpoint/2010/main" val="3507166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 to="" calcmode="lin" valueType="num">
                                      <p:cBhvr>
                                        <p:cTn id="7" dur="1" fill="hold"/>
                                        <p:tgtEl>
                                          <p:spTgt spid="368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39254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توفر حياة كريمة</a:t>
            </a:r>
          </a:p>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(4: 1-9)</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2998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تحفظ الشباب من المشاكل</a:t>
            </a:r>
          </a:p>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(4: 10-19)</a:t>
            </a:r>
            <a:r>
              <a:rPr lang="en-US" sz="54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485657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تنتج شباب أصحاء</a:t>
            </a:r>
          </a:p>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(4: 20-27)</a:t>
            </a:r>
            <a:r>
              <a:rPr lang="en-US" sz="54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273577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6620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ar-JO" sz="4800" b="1" dirty="0">
                <a:latin typeface="Arial" charset="0"/>
              </a:rPr>
              <a:t>أمثال </a:t>
            </a:r>
            <a:br>
              <a:rPr lang="ar-JO" sz="4800" b="1" dirty="0">
                <a:latin typeface="Arial" charset="0"/>
              </a:rPr>
            </a:br>
            <a:r>
              <a:rPr lang="ar-JO" sz="4800" b="1" dirty="0">
                <a:latin typeface="Arial" charset="0"/>
              </a:rPr>
              <a:t>الأيام الحالية</a:t>
            </a:r>
            <a:endParaRPr lang="en-US" sz="4800" b="1" dirty="0">
              <a:latin typeface="Arial" charset="0"/>
            </a:endParaRPr>
          </a:p>
        </p:txBody>
      </p:sp>
      <p:sp>
        <p:nvSpPr>
          <p:cNvPr id="3" name="Text Placeholder 2"/>
          <p:cNvSpPr>
            <a:spLocks noGrp="1"/>
          </p:cNvSpPr>
          <p:nvPr>
            <p:ph type="body" idx="4294967295"/>
          </p:nvPr>
        </p:nvSpPr>
        <p:spPr>
          <a:xfrm>
            <a:off x="0" y="4913313"/>
            <a:ext cx="9144000" cy="2044700"/>
          </a:xfrm>
        </p:spPr>
        <p:txBody>
          <a:bodyPr/>
          <a:lstStyle/>
          <a:p>
            <a:pPr marL="0" indent="0" algn="ctr">
              <a:buFont typeface="Wingdings" charset="0"/>
              <a:buNone/>
              <a:defRPr/>
            </a:pPr>
            <a:r>
              <a:rPr lang="ar-JO" sz="5400" b="1" dirty="0">
                <a:latin typeface="Arial" charset="0"/>
              </a:rPr>
              <a:t>عصفور في اليد</a:t>
            </a:r>
          </a:p>
          <a:p>
            <a:pPr marL="0" indent="0" algn="ctr">
              <a:buFont typeface="Wingdings" charset="0"/>
              <a:buNone/>
              <a:defRPr/>
            </a:pPr>
            <a:r>
              <a:rPr lang="ar-JO" sz="5400" b="1" dirty="0">
                <a:latin typeface="Arial" charset="0"/>
              </a:rPr>
              <a:t>أفضل من اثنين في العش</a:t>
            </a:r>
            <a:endParaRPr lang="en-US" sz="6000" b="1" dirty="0">
              <a:latin typeface="Arial" charset="0"/>
            </a:endParaRPr>
          </a:p>
        </p:txBody>
      </p:sp>
    </p:spTree>
    <p:extLst>
      <p:ext uri="{BB962C8B-B14F-4D97-AF65-F5344CB8AC3E}">
        <p14:creationId xmlns:p14="http://schemas.microsoft.com/office/powerpoint/2010/main" val="4027065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تساعد في تجنب الخطية الجنسية</a:t>
            </a:r>
          </a:p>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(أم 5)</a:t>
            </a:r>
            <a:r>
              <a:rPr lang="en-US" sz="54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122210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0859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1 يا ابني أصغ إلى حكمتي أمل أذنك إلى فهمي</a:t>
            </a:r>
            <a:br>
              <a:rPr lang="ar-JO" sz="3600" b="1" dirty="0">
                <a:effectLst>
                  <a:glow rad="127000">
                    <a:schemeClr val="tx1"/>
                  </a:glow>
                </a:effectLst>
                <a:latin typeface="Arial" charset="0"/>
                <a:ea typeface="ＭＳ Ｐゴシック" charset="0"/>
                <a:cs typeface="ＭＳ Ｐゴシック" charset="0"/>
              </a:rPr>
            </a:b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2 لحفظ التدابير و لتحفظ شفتاك معرفة</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32000" y="2962275"/>
            <a:ext cx="5080000" cy="3505200"/>
          </a:xfrm>
          <a:prstGeom prst="rect">
            <a:avLst/>
          </a:prstGeom>
        </p:spPr>
      </p:pic>
    </p:spTree>
    <p:extLst>
      <p:ext uri="{BB962C8B-B14F-4D97-AF65-F5344CB8AC3E}">
        <p14:creationId xmlns:p14="http://schemas.microsoft.com/office/powerpoint/2010/main" val="108746168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53190" y="29469"/>
            <a:ext cx="639081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2753190" cy="682853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لأن شفتي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المرأة الأجنبية تقطران عسلاً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و حنكها أنعم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من الزيت</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5: 3</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305636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781800" cy="5092700"/>
          </a:xfrm>
          <a:prstGeom prst="rect">
            <a:avLst/>
          </a:prstGeom>
        </p:spPr>
      </p:pic>
      <p:sp>
        <p:nvSpPr>
          <p:cNvPr id="900098" name="Rectangle 2"/>
          <p:cNvSpPr>
            <a:spLocks noGrp="1" noChangeArrowheads="1"/>
          </p:cNvSpPr>
          <p:nvPr>
            <p:ph type="ctrTitle"/>
          </p:nvPr>
        </p:nvSpPr>
        <p:spPr>
          <a:xfrm>
            <a:off x="1270054" y="2319561"/>
            <a:ext cx="7828756" cy="4538439"/>
          </a:xfrm>
          <a:effectLst/>
        </p:spPr>
        <p:txBody>
          <a:bodyPr/>
          <a:lstStyle/>
          <a:p>
            <a:pPr algn="l">
              <a:defRPr/>
            </a:pPr>
            <a:r>
              <a:rPr lang="ar-JO" sz="6000" b="1" dirty="0">
                <a:effectLst>
                  <a:glow rad="127000">
                    <a:schemeClr val="tx1"/>
                  </a:glow>
                </a:effectLst>
                <a:latin typeface="Arial Narrow"/>
                <a:ea typeface="ＭＳ Ｐゴシック" charset="0"/>
                <a:cs typeface="Arial Narrow"/>
              </a:rPr>
              <a:t>سجل</a:t>
            </a:r>
            <a:br>
              <a:rPr lang="ar-JO" sz="6000" b="1" dirty="0">
                <a:effectLst>
                  <a:glow rad="127000">
                    <a:schemeClr val="tx1"/>
                  </a:glow>
                </a:effectLst>
                <a:latin typeface="Arial Narrow"/>
                <a:ea typeface="ＭＳ Ｐゴシック" charset="0"/>
                <a:cs typeface="Arial Narrow"/>
              </a:rPr>
            </a:br>
            <a:r>
              <a:rPr lang="ar-JO" sz="6000" b="1" dirty="0">
                <a:effectLst>
                  <a:glow rad="127000">
                    <a:schemeClr val="tx1"/>
                  </a:glow>
                </a:effectLst>
                <a:latin typeface="Arial Narrow"/>
                <a:ea typeface="ＭＳ Ｐゴシック" charset="0"/>
                <a:cs typeface="Arial Narrow"/>
              </a:rPr>
              <a:t>في برنامج</a:t>
            </a:r>
            <a:br>
              <a:rPr lang="ar-JO" sz="6000" b="1" dirty="0">
                <a:effectLst>
                  <a:glow rad="127000">
                    <a:schemeClr val="tx1"/>
                  </a:glow>
                </a:effectLst>
                <a:latin typeface="Arial Narrow"/>
                <a:ea typeface="ＭＳ Ｐゴシック" charset="0"/>
                <a:cs typeface="Arial Narrow"/>
              </a:rPr>
            </a:br>
            <a:r>
              <a:rPr lang="ar-JO" sz="6000" b="1" dirty="0">
                <a:effectLst>
                  <a:glow rad="127000">
                    <a:schemeClr val="tx1"/>
                  </a:glow>
                </a:effectLst>
                <a:latin typeface="Arial Narrow"/>
                <a:ea typeface="ＭＳ Ｐゴシック" charset="0"/>
                <a:cs typeface="Arial Narrow"/>
              </a:rPr>
              <a:t>عهد العيون</a:t>
            </a:r>
            <a:endParaRPr lang="en-US" sz="6000" b="1" dirty="0">
              <a:effectLst>
                <a:glow rad="127000">
                  <a:schemeClr val="tx1"/>
                </a:glow>
              </a:effectLst>
              <a:latin typeface="Arial Narrow"/>
              <a:ea typeface="ＭＳ Ｐゴシック" charset="0"/>
              <a:cs typeface="Arial Narrow"/>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873249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Covenant Eyes</a:t>
            </a:r>
          </a:p>
        </p:txBody>
      </p:sp>
      <p:pic>
        <p:nvPicPr>
          <p:cNvPr id="2" name="Picture 1"/>
          <p:cNvPicPr>
            <a:picLocks noChangeAspect="1"/>
          </p:cNvPicPr>
          <p:nvPr/>
        </p:nvPicPr>
        <p:blipFill>
          <a:blip r:embed="rId3"/>
          <a:stretch>
            <a:fillRect/>
          </a:stretch>
        </p:blipFill>
        <p:spPr>
          <a:xfrm>
            <a:off x="-1" y="-1"/>
            <a:ext cx="9155735" cy="6016626"/>
          </a:xfrm>
          <a:prstGeom prst="rect">
            <a:avLst/>
          </a:prstGeom>
        </p:spPr>
      </p:pic>
    </p:spTree>
    <p:extLst>
      <p:ext uri="{BB962C8B-B14F-4D97-AF65-F5344CB8AC3E}">
        <p14:creationId xmlns:p14="http://schemas.microsoft.com/office/powerpoint/2010/main" val="98841823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93910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تحفظ من الفقر</a:t>
            </a:r>
          </a:p>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(6: 1-11)</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374300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تحفظ من الخلاف</a:t>
            </a:r>
          </a:p>
          <a:p>
            <a:pPr defTabSz="914400">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r>
              <a:rPr lang="ar-JO" sz="5400" b="1" dirty="0">
                <a:solidFill>
                  <a:srgbClr val="FFFFFF"/>
                </a:solidFill>
                <a:effectLst>
                  <a:glow rad="127000">
                    <a:srgbClr val="000000"/>
                  </a:glow>
                </a:effectLst>
                <a:latin typeface="Arial" charset="0"/>
                <a:ea typeface="ＭＳ Ｐゴシック" charset="0"/>
                <a:cs typeface="ＭＳ Ｐゴシック" charset="0"/>
              </a:rPr>
              <a:t>6: 12-19</a:t>
            </a:r>
            <a:r>
              <a:rPr lang="en-US" sz="54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073736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تحفظ الشباب من </a:t>
            </a:r>
          </a:p>
          <a:p>
            <a:pPr defTabSz="914400">
              <a:defRPr/>
            </a:pPr>
            <a:r>
              <a:rPr lang="ar-JO" sz="5400" b="1" dirty="0">
                <a:solidFill>
                  <a:srgbClr val="FFFF00"/>
                </a:solidFill>
                <a:effectLst>
                  <a:glow rad="127000">
                    <a:srgbClr val="000000"/>
                  </a:glow>
                </a:effectLst>
                <a:latin typeface="Arial" charset="0"/>
                <a:ea typeface="ＭＳ Ｐゴシック" charset="0"/>
                <a:cs typeface="ＭＳ Ｐゴシック" charset="0"/>
              </a:rPr>
              <a:t>الفجور الجنسي</a:t>
            </a:r>
          </a:p>
          <a:p>
            <a:pPr defTabSz="914400">
              <a:defRPr/>
            </a:pPr>
            <a:r>
              <a:rPr lang="ar-JO" sz="5400" b="1" dirty="0">
                <a:solidFill>
                  <a:srgbClr val="FFFFFF"/>
                </a:solidFill>
                <a:effectLst>
                  <a:glow rad="127000">
                    <a:srgbClr val="000000"/>
                  </a:glow>
                </a:effectLst>
                <a:latin typeface="Arial" charset="0"/>
                <a:ea typeface="ＭＳ Ｐゴシック" charset="0"/>
                <a:cs typeface="ＭＳ Ｐゴシック" charset="0"/>
              </a:rPr>
              <a:t>(6: 20-7: 27)</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48418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12451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ar-JO" sz="4800" b="1" dirty="0">
                <a:latin typeface="Arial" charset="0"/>
              </a:rPr>
              <a:t>أمثال </a:t>
            </a:r>
            <a:br>
              <a:rPr lang="ar-JO" sz="4800" b="1" dirty="0">
                <a:latin typeface="Arial" charset="0"/>
              </a:rPr>
            </a:br>
            <a:r>
              <a:rPr lang="ar-JO" sz="4800" b="1" dirty="0">
                <a:latin typeface="Arial" charset="0"/>
              </a:rPr>
              <a:t>الأيام الحالية</a:t>
            </a:r>
            <a:endParaRPr lang="en-US" sz="4800" b="1" dirty="0">
              <a:latin typeface="Arial" charset="0"/>
            </a:endParaRPr>
          </a:p>
        </p:txBody>
      </p:sp>
      <p:sp>
        <p:nvSpPr>
          <p:cNvPr id="3" name="Text Placeholder 2"/>
          <p:cNvSpPr>
            <a:spLocks noGrp="1"/>
          </p:cNvSpPr>
          <p:nvPr>
            <p:ph type="body" idx="4294967295"/>
          </p:nvPr>
        </p:nvSpPr>
        <p:spPr>
          <a:xfrm>
            <a:off x="0" y="1484313"/>
            <a:ext cx="9144000" cy="1081087"/>
          </a:xfrm>
        </p:spPr>
        <p:txBody>
          <a:bodyPr/>
          <a:lstStyle/>
          <a:p>
            <a:pPr marL="0" indent="0" algn="ctr">
              <a:buFont typeface="Wingdings" charset="0"/>
              <a:buNone/>
              <a:defRPr/>
            </a:pPr>
            <a:r>
              <a:rPr lang="ar-JO" sz="4400" b="1" dirty="0">
                <a:latin typeface="Arial" charset="0"/>
              </a:rPr>
              <a:t>حكيم بفلس و لكن أحمق بجنيه</a:t>
            </a:r>
            <a:endParaRPr lang="en-US" sz="4400" b="1" dirty="0">
              <a:latin typeface="Arial" charset="0"/>
            </a:endParaRPr>
          </a:p>
        </p:txBody>
      </p:sp>
      <p:pic>
        <p:nvPicPr>
          <p:cNvPr id="1699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2205038"/>
            <a:ext cx="6350000" cy="448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27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rPr>
              <a:t>لها فضائل ومكافآت ثمينة </a:t>
            </a:r>
          </a:p>
          <a:p>
            <a:pPr defTabSz="914400">
              <a:defRPr/>
            </a:pPr>
            <a:r>
              <a:rPr lang="ar-JO" sz="5400" b="1" dirty="0">
                <a:solidFill>
                  <a:srgbClr val="FFFF00"/>
                </a:solidFill>
              </a:rPr>
              <a:t>واستخدمت في الخلق </a:t>
            </a:r>
          </a:p>
          <a:p>
            <a:pPr defTabSz="914400">
              <a:defRPr/>
            </a:pPr>
            <a:r>
              <a:rPr lang="ar-JO" sz="5400" b="1" dirty="0"/>
              <a:t>(أمثال 8)</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6933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57117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00"/>
                </a:solidFill>
              </a:rPr>
              <a:t>لها قيمة مقارنة بادعاءات الحماقة </a:t>
            </a:r>
          </a:p>
          <a:p>
            <a:pPr defTabSz="914400">
              <a:defRPr/>
            </a:pPr>
            <a:r>
              <a:rPr lang="ar-JO" sz="5400" b="1" dirty="0"/>
              <a:t>(أمثال 9)</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396024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lgn="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تعلم </a:t>
            </a:r>
            <a:r>
              <a:rPr lang="ar-JO" sz="4800" b="1" dirty="0">
                <a:solidFill>
                  <a:srgbClr val="FFFF00"/>
                </a:solidFill>
                <a:effectLst>
                  <a:glow rad="127000">
                    <a:schemeClr val="tx1"/>
                  </a:glow>
                </a:effectLst>
                <a:latin typeface="Arial" charset="0"/>
                <a:ea typeface="ＭＳ Ｐゴシック" charset="0"/>
                <a:cs typeface="ＭＳ Ｐゴシック" charset="0"/>
              </a:rPr>
              <a:t>الإنضباط </a:t>
            </a:r>
            <a:r>
              <a:rPr lang="ar-JO" sz="4800" b="1" dirty="0">
                <a:effectLst>
                  <a:glow rad="127000">
                    <a:schemeClr val="tx1"/>
                  </a:glow>
                </a:effectLst>
                <a:latin typeface="Arial" charset="0"/>
                <a:ea typeface="ＭＳ Ｐゴシック" charset="0"/>
                <a:cs typeface="ＭＳ Ｐゴシック" charset="0"/>
              </a:rPr>
              <a:t>و </a:t>
            </a:r>
            <a:r>
              <a:rPr lang="ar-JO" sz="4800" b="1" dirty="0">
                <a:solidFill>
                  <a:srgbClr val="FFFF00"/>
                </a:solidFill>
                <a:effectLst>
                  <a:glow rad="127000">
                    <a:schemeClr val="tx1"/>
                  </a:glow>
                </a:effectLst>
                <a:latin typeface="Arial" charset="0"/>
                <a:ea typeface="ＭＳ Ｐゴシック" charset="0"/>
                <a:cs typeface="ＭＳ Ｐゴシック" charset="0"/>
              </a:rPr>
              <a:t>مخافة</a:t>
            </a:r>
            <a:r>
              <a:rPr lang="ar-JO" sz="4800" b="1" dirty="0">
                <a:effectLst>
                  <a:glow rad="127000">
                    <a:schemeClr val="tx1"/>
                  </a:glow>
                </a:effectLst>
                <a:latin typeface="Arial" charset="0"/>
                <a:ea typeface="ＭＳ Ｐゴシック" charset="0"/>
                <a:cs typeface="ＭＳ Ｐゴシック" charset="0"/>
              </a:rPr>
              <a:t> الرب (1: 1-7)</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8908869"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تكون حكيماً</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0615185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2816"/>
            <a:ext cx="9144000" cy="3960440"/>
          </a:xfrm>
          <a:noFill/>
          <a:ln>
            <a:noFill/>
          </a:ln>
          <a:effectLst/>
        </p:spPr>
        <p:txBody>
          <a:bodyPr vert="horz" wrap="square" lIns="91440" tIns="45720" rIns="91440" bIns="45720" numCol="1" anchor="ctr" anchorCtr="0" compatLnSpc="1">
            <a:prstTxWarp prst="textNoShape">
              <a:avLst/>
            </a:prstTxWarp>
          </a:bodyPr>
          <a:lstStyle/>
          <a:p>
            <a:pPr marL="717550" indent="-717550" algn="r" defTabSz="457200"/>
            <a:br>
              <a:rPr lang="en-US" sz="5400" b="1" kern="1200" dirty="0">
                <a:solidFill>
                  <a:srgbClr val="000000"/>
                </a:solidFill>
                <a:latin typeface="Arial" charset="0"/>
                <a:ea typeface="ＭＳ Ｐゴシック" charset="0"/>
                <a:cs typeface="ＭＳ Ｐゴシック" charset="0"/>
              </a:rPr>
            </a:br>
            <a:r>
              <a:rPr lang="ar-JO" sz="5400" b="1" kern="1200" dirty="0">
                <a:solidFill>
                  <a:srgbClr val="000000"/>
                </a:solidFill>
                <a:latin typeface="Arial" charset="0"/>
                <a:ea typeface="ＭＳ Ｐゴシック" charset="0"/>
                <a:cs typeface="ＭＳ Ｐゴシック" charset="0"/>
              </a:rPr>
              <a:t>2. </a:t>
            </a:r>
            <a:r>
              <a:rPr lang="ar-JO" sz="5400" b="1" kern="1200" dirty="0">
                <a:solidFill>
                  <a:schemeClr val="accent2"/>
                </a:solidFill>
                <a:latin typeface="Arial" charset="0"/>
                <a:ea typeface="ＭＳ Ｐゴシック" charset="0"/>
                <a:cs typeface="ＭＳ Ｐゴシック" charset="0"/>
              </a:rPr>
              <a:t>قدّر</a:t>
            </a:r>
            <a:r>
              <a:rPr lang="ar-JO" sz="5400" b="1" kern="1200" dirty="0">
                <a:solidFill>
                  <a:srgbClr val="000000"/>
                </a:solidFill>
                <a:latin typeface="Arial" charset="0"/>
                <a:ea typeface="ＭＳ Ｐゴシック" charset="0"/>
                <a:cs typeface="ＭＳ Ｐゴシック" charset="0"/>
              </a:rPr>
              <a:t> الحكمة التي تقود إلى حياة مزدهرة (1: 8-9: 18)</a:t>
            </a:r>
            <a:r>
              <a:rPr lang="en-US" sz="5400" b="1" kern="1200" dirty="0">
                <a:solidFill>
                  <a:srgbClr val="000000"/>
                </a:solidFill>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تكون حكيماً</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1105033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3. انتبه لنصائح الحكماء بخصوص </a:t>
            </a:r>
            <a:r>
              <a:rPr lang="ar-JO" sz="4800" b="1" dirty="0">
                <a:solidFill>
                  <a:srgbClr val="FFFF00"/>
                </a:solidFill>
                <a:effectLst>
                  <a:glow rad="127000">
                    <a:schemeClr val="tx1"/>
                  </a:glow>
                </a:effectLst>
                <a:latin typeface="Arial" charset="0"/>
                <a:ea typeface="ＭＳ Ｐゴシック" charset="0"/>
                <a:cs typeface="ＭＳ Ｐゴシック" charset="0"/>
              </a:rPr>
              <a:t>العلاقات</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(أم 10-31)</a:t>
            </a:r>
            <a:r>
              <a:rPr lang="en-US" sz="48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defTabSz="914400" fontAlgn="base">
              <a:spcBef>
                <a:spcPct val="0"/>
              </a:spcBef>
              <a:spcAft>
                <a:spcPct val="0"/>
              </a:spcAft>
            </a:pPr>
            <a:r>
              <a:rPr lang="ar-JO" i="1" dirty="0">
                <a:solidFill>
                  <a:srgbClr val="FFFFFF"/>
                </a:solidFill>
                <a:effectLst>
                  <a:glow rad="127000">
                    <a:srgbClr val="000000"/>
                  </a:glow>
                </a:effectLst>
                <a:latin typeface="Arial" charset="0"/>
                <a:ea typeface="ＭＳ Ｐゴシック" charset="0"/>
                <a:cs typeface="ＭＳ Ｐゴシック" charset="0"/>
              </a:rPr>
              <a:t>كيف تكون حكيماً</a:t>
            </a:r>
            <a:endParaRPr lang="en-US"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095081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10</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790291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1376"/>
          <a:stretch/>
        </p:blipFill>
        <p:spPr>
          <a:xfrm>
            <a:off x="-13489" y="1460378"/>
            <a:ext cx="9144000" cy="5397622"/>
          </a:xfrm>
          <a:prstGeom prst="rect">
            <a:avLst/>
          </a:prstGeom>
        </p:spPr>
      </p:pic>
      <p:sp>
        <p:nvSpPr>
          <p:cNvPr id="900098" name="Rectangle 2"/>
          <p:cNvSpPr>
            <a:spLocks noGrp="1" noChangeArrowheads="1"/>
          </p:cNvSpPr>
          <p:nvPr>
            <p:ph type="ctrTitle"/>
          </p:nvPr>
        </p:nvSpPr>
        <p:spPr>
          <a:xfrm>
            <a:off x="0" y="44624"/>
            <a:ext cx="9144000" cy="3485024"/>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حوالي 375 مثل من شطرين لسليمان تعلم الفوائد العملية للحكمة فوق الشر في الحياة اليومية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(10: 1-22: 16)</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6727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599159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5" descr="pig-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0" name="Picture 8" descr="Pig sn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57150"/>
            <a:ext cx="9296400" cy="696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Text Box 6"/>
          <p:cNvSpPr txBox="1">
            <a:spLocks noChangeArrowheads="1"/>
          </p:cNvSpPr>
          <p:nvPr/>
        </p:nvSpPr>
        <p:spPr bwMode="auto">
          <a:xfrm>
            <a:off x="96838" y="333375"/>
            <a:ext cx="9012237" cy="1323439"/>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altLang="ja-JP" sz="3200" b="1" dirty="0">
                <a:solidFill>
                  <a:srgbClr val="000099"/>
                </a:solidFill>
                <a:cs typeface="Arial" charset="0"/>
              </a:rPr>
              <a:t>خزامة ذهب في فنطيسة خنزيرة المرأة الجميلة العديمة العقل</a:t>
            </a:r>
          </a:p>
          <a:p>
            <a:pPr algn="ctr" defTabSz="914400" eaLnBrk="1" fontAlgn="base" hangingPunct="1">
              <a:spcBef>
                <a:spcPct val="50000"/>
              </a:spcBef>
              <a:spcAft>
                <a:spcPct val="0"/>
              </a:spcAft>
            </a:pPr>
            <a:r>
              <a:rPr lang="ar-JO" sz="3200" b="1" dirty="0">
                <a:solidFill>
                  <a:srgbClr val="000099"/>
                </a:solidFill>
                <a:cs typeface="Arial" charset="0"/>
              </a:rPr>
              <a:t>(أم 11: 22)</a:t>
            </a:r>
            <a:endParaRPr lang="en-US" sz="2800" b="1" dirty="0">
              <a:solidFill>
                <a:srgbClr val="000099"/>
              </a:solidFill>
              <a:cs typeface="Arial" charset="0"/>
            </a:endParaRPr>
          </a:p>
        </p:txBody>
      </p:sp>
      <p:sp>
        <p:nvSpPr>
          <p:cNvPr id="166919" name="Rectangle 7"/>
          <p:cNvSpPr>
            <a:spLocks noGrp="1" noChangeArrowheads="1"/>
          </p:cNvSpPr>
          <p:nvPr>
            <p:ph type="title" idx="4294967295"/>
          </p:nvPr>
        </p:nvSpPr>
        <p:spPr>
          <a:xfrm>
            <a:off x="4876800" y="5486400"/>
            <a:ext cx="4191000" cy="1219200"/>
          </a:xfrm>
        </p:spPr>
        <p:txBody>
          <a:bodyPr/>
          <a:lstStyle/>
          <a:p>
            <a:pPr algn="r" eaLnBrk="1" hangingPunct="1">
              <a:defRPr/>
            </a:pPr>
            <a:r>
              <a:rPr lang="ar-JO" b="1" dirty="0">
                <a:solidFill>
                  <a:schemeClr val="accent1"/>
                </a:solidFill>
                <a:ea typeface="+mj-ea"/>
              </a:rPr>
              <a:t>وصفي جداً</a:t>
            </a:r>
            <a:endParaRPr lang="en-US" b="1" dirty="0">
              <a:solidFill>
                <a:schemeClr val="accent1"/>
              </a:solidFill>
              <a:ea typeface="+mj-ea"/>
            </a:endParaRPr>
          </a:p>
        </p:txBody>
      </p:sp>
    </p:spTree>
    <p:extLst>
      <p:ext uri="{BB962C8B-B14F-4D97-AF65-F5344CB8AC3E}">
        <p14:creationId xmlns:p14="http://schemas.microsoft.com/office/powerpoint/2010/main" val="37870847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ar-JO" sz="4800" b="1" dirty="0">
                <a:latin typeface="Arial" charset="0"/>
              </a:rPr>
              <a:t>أمثال</a:t>
            </a:r>
            <a:br>
              <a:rPr lang="ar-JO" sz="4800" b="1" dirty="0">
                <a:latin typeface="Arial" charset="0"/>
              </a:rPr>
            </a:br>
            <a:r>
              <a:rPr lang="ar-JO" sz="4800" b="1" dirty="0">
                <a:latin typeface="Arial" charset="0"/>
              </a:rPr>
              <a:t>الأيام الحالية</a:t>
            </a:r>
            <a:endParaRPr lang="en-US" sz="4800" b="1" dirty="0">
              <a:latin typeface="Arial" charset="0"/>
            </a:endParaRPr>
          </a:p>
        </p:txBody>
      </p:sp>
      <p:sp>
        <p:nvSpPr>
          <p:cNvPr id="3" name="Text Placeholder 2"/>
          <p:cNvSpPr>
            <a:spLocks noGrp="1"/>
          </p:cNvSpPr>
          <p:nvPr>
            <p:ph type="body" idx="4294967295"/>
          </p:nvPr>
        </p:nvSpPr>
        <p:spPr>
          <a:xfrm>
            <a:off x="0" y="1916113"/>
            <a:ext cx="9144000" cy="1296987"/>
          </a:xfrm>
        </p:spPr>
        <p:txBody>
          <a:bodyPr/>
          <a:lstStyle/>
          <a:p>
            <a:pPr marL="0" indent="0" algn="ctr">
              <a:buFont typeface="Wingdings" charset="0"/>
              <a:buNone/>
              <a:defRPr/>
            </a:pPr>
            <a:r>
              <a:rPr lang="ar-JO" sz="6000" b="1" dirty="0">
                <a:effectLst>
                  <a:glow rad="101600">
                    <a:srgbClr val="000000">
                      <a:alpha val="75000"/>
                    </a:srgbClr>
                  </a:glow>
                  <a:outerShdw blurRad="38100" dist="38100" dir="2700000" algn="tl">
                    <a:srgbClr val="000000"/>
                  </a:outerShdw>
                </a:effectLst>
                <a:latin typeface="Arial" charset="0"/>
              </a:rPr>
              <a:t>لا تضيعها و لا تريدها</a:t>
            </a:r>
            <a:endParaRPr lang="en-US" sz="6000" b="1" dirty="0">
              <a:effectLst>
                <a:glow rad="101600">
                  <a:srgbClr val="000000">
                    <a:alpha val="75000"/>
                  </a:srgbClr>
                </a:glow>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359574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22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69008936"/>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95400"/>
            <a:ext cx="9144000" cy="4242062"/>
          </a:xfrm>
          <a:prstGeom prst="rect">
            <a:avLst/>
          </a:prstGeom>
        </p:spPr>
      </p:pic>
      <p:sp>
        <p:nvSpPr>
          <p:cNvPr id="4" name="Rectangle 2"/>
          <p:cNvSpPr txBox="1">
            <a:spLocks noChangeArrowheads="1"/>
          </p:cNvSpPr>
          <p:nvPr/>
        </p:nvSpPr>
        <p:spPr bwMode="auto">
          <a:xfrm>
            <a:off x="3203848" y="1340768"/>
            <a:ext cx="5940152" cy="403244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dirty="0">
                <a:solidFill>
                  <a:schemeClr val="tx1"/>
                </a:solidFill>
              </a:rPr>
              <a:t>تحذر أقوال الحكماء الأكثر طولاً عن أهمية الحكمة العملية في العديد من المجالات </a:t>
            </a:r>
          </a:p>
          <a:p>
            <a:pPr defTabSz="914400">
              <a:defRPr/>
            </a:pPr>
            <a:r>
              <a:rPr lang="ar-JO" b="1" dirty="0">
                <a:solidFill>
                  <a:schemeClr val="tx1"/>
                </a:solidFill>
              </a:rPr>
              <a:t>(22: 17-24: 34)</a:t>
            </a:r>
            <a:endParaRPr lang="en-US" b="1" dirty="0">
              <a:solidFill>
                <a:schemeClr val="tx1"/>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2605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25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59235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1699141"/>
            <a:ext cx="9144000" cy="5143500"/>
          </a:xfrm>
          <a:prstGeom prst="rect">
            <a:avLst/>
          </a:prstGeom>
        </p:spPr>
      </p:pic>
      <p:sp>
        <p:nvSpPr>
          <p:cNvPr id="6" name="Rectangle 2"/>
          <p:cNvSpPr txBox="1">
            <a:spLocks noChangeArrowheads="1"/>
          </p:cNvSpPr>
          <p:nvPr/>
        </p:nvSpPr>
        <p:spPr bwMode="auto">
          <a:xfrm>
            <a:off x="0" y="1844824"/>
            <a:ext cx="9144000" cy="35283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effectLst>
                  <a:glow rad="228600">
                    <a:schemeClr val="accent4">
                      <a:satMod val="175000"/>
                      <a:alpha val="84000"/>
                    </a:schemeClr>
                  </a:glow>
                </a:effectLst>
              </a:rPr>
              <a:t>المجموعة الأخيرة من أمثال سليمان التي كتبها كتبة حزقيا بعد 250 عامًا ترشد العلاقات الاجتماعية والأنشطة المختلفة (أمثال 25-29).</a:t>
            </a:r>
            <a:endParaRPr lang="en-US" sz="4000" b="1" dirty="0">
              <a:solidFill>
                <a:srgbClr val="FFFFFF"/>
              </a:solidFill>
              <a:effectLst>
                <a:glow rad="228600">
                  <a:schemeClr val="accent4">
                    <a:satMod val="175000"/>
                    <a:alpha val="84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93472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30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69225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241376" y="1143000"/>
            <a:ext cx="11430000" cy="5715000"/>
          </a:xfrm>
          <a:prstGeom prst="rect">
            <a:avLst/>
          </a:prstGeom>
        </p:spPr>
      </p:pic>
      <p:sp>
        <p:nvSpPr>
          <p:cNvPr id="5" name="Rectangle 2"/>
          <p:cNvSpPr txBox="1">
            <a:spLocks noChangeArrowheads="1"/>
          </p:cNvSpPr>
          <p:nvPr/>
        </p:nvSpPr>
        <p:spPr bwMode="auto">
          <a:xfrm>
            <a:off x="0" y="1196752"/>
            <a:ext cx="4211960" cy="537321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b="1" dirty="0">
              <a:solidFill>
                <a:srgbClr val="000000"/>
              </a:solidFill>
            </a:endParaRPr>
          </a:p>
          <a:p>
            <a:pPr defTabSz="914400">
              <a:defRPr/>
            </a:pPr>
            <a:r>
              <a:rPr lang="ar-JO" b="1" dirty="0">
                <a:solidFill>
                  <a:srgbClr val="000000"/>
                </a:solidFill>
              </a:rPr>
              <a:t>أقوال أجور لإيثيئيل و أكال تظهر بصيرة بخصوص الطبيعة و العلاقات الإجتماعية</a:t>
            </a:r>
          </a:p>
          <a:p>
            <a:pPr defTabSz="914400">
              <a:defRPr/>
            </a:pPr>
            <a:r>
              <a:rPr lang="ar-JO" b="1" dirty="0">
                <a:solidFill>
                  <a:srgbClr val="000000"/>
                </a:solidFill>
              </a:rPr>
              <a:t>(أم 30)</a:t>
            </a:r>
            <a:r>
              <a:rPr lang="en-US" b="1" dirty="0">
                <a:solidFill>
                  <a:srgbClr val="000000"/>
                </a:solidFill>
              </a:rPr>
              <a:t> </a:t>
            </a:r>
            <a:endParaRPr lang="en-US" b="1" dirty="0">
              <a:solidFill>
                <a:srgbClr val="0000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96610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8035" name="Rectangle 2"/>
          <p:cNvSpPr>
            <a:spLocks noGrp="1" noChangeArrowheads="1"/>
          </p:cNvSpPr>
          <p:nvPr>
            <p:ph type="title"/>
          </p:nvPr>
        </p:nvSpPr>
        <p:spPr>
          <a:xfrm>
            <a:off x="0" y="1"/>
            <a:ext cx="9144000" cy="838716"/>
          </a:xfrm>
          <a:gradFill flip="none" rotWithShape="1">
            <a:gsLst>
              <a:gs pos="0">
                <a:srgbClr val="660066"/>
              </a:gs>
              <a:gs pos="100000">
                <a:schemeClr val="tx1"/>
              </a:gs>
            </a:gsLst>
            <a:path path="rect">
              <a:fillToRect l="50000" t="50000" r="50000" b="50000"/>
            </a:path>
            <a:tileRect/>
          </a:gradFill>
        </p:spPr>
        <p:txBody>
          <a:bodyPr/>
          <a:lstStyle/>
          <a:p>
            <a:pPr eaLnBrk="1" hangingPunct="1"/>
            <a:r>
              <a:rPr lang="ar-JO" b="1" i="1" dirty="0">
                <a:solidFill>
                  <a:schemeClr val="bg1"/>
                </a:solidFill>
                <a:latin typeface="Arial" charset="0"/>
                <a:ea typeface="ＭＳ Ｐゴシック" charset="0"/>
              </a:rPr>
              <a:t>أمثال 30: 18-20</a:t>
            </a:r>
            <a:endParaRPr lang="en-US" i="1" dirty="0">
              <a:solidFill>
                <a:schemeClr val="bg1"/>
              </a:solidFill>
              <a:latin typeface="Arial" charset="0"/>
              <a:ea typeface="ＭＳ Ｐゴシック" charset="0"/>
            </a:endParaRPr>
          </a:p>
        </p:txBody>
      </p:sp>
      <p:sp>
        <p:nvSpPr>
          <p:cNvPr id="428036" name="Rectangle 2"/>
          <p:cNvSpPr txBox="1">
            <a:spLocks noChangeArrowheads="1"/>
          </p:cNvSpPr>
          <p:nvPr/>
        </p:nvSpPr>
        <p:spPr bwMode="auto">
          <a:xfrm>
            <a:off x="186985" y="855244"/>
            <a:ext cx="8706190" cy="875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ar-JO" sz="3200" b="1" dirty="0">
                <a:solidFill>
                  <a:srgbClr val="FFFFFF"/>
                </a:solidFill>
                <a:effectLst>
                  <a:glow rad="101600">
                    <a:srgbClr val="000000">
                      <a:alpha val="95000"/>
                    </a:srgbClr>
                  </a:glow>
                </a:effectLst>
                <a:latin typeface="Arial" charset="0"/>
                <a:cs typeface="Arial" charset="0"/>
              </a:rPr>
              <a:t>ثلاثة عجيبة فوقي و أربعة لا أعرفها</a:t>
            </a:r>
            <a:endParaRPr lang="en-US" sz="4400" dirty="0">
              <a:solidFill>
                <a:srgbClr val="FFFFFF"/>
              </a:solidFill>
              <a:effectLst>
                <a:glow rad="101600">
                  <a:srgbClr val="000000">
                    <a:alpha val="95000"/>
                  </a:srgbClr>
                </a:glow>
              </a:effectLst>
              <a:latin typeface="Arial" charset="0"/>
              <a:cs typeface="Arial" charset="0"/>
            </a:endParaRPr>
          </a:p>
        </p:txBody>
      </p:sp>
      <p:grpSp>
        <p:nvGrpSpPr>
          <p:cNvPr id="12" name="Group 11"/>
          <p:cNvGrpSpPr/>
          <p:nvPr/>
        </p:nvGrpSpPr>
        <p:grpSpPr>
          <a:xfrm>
            <a:off x="397699" y="1817339"/>
            <a:ext cx="4200541" cy="2611561"/>
            <a:chOff x="397699" y="1817339"/>
            <a:chExt cx="4200541" cy="2611561"/>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699" y="1817339"/>
              <a:ext cx="4200541" cy="2611561"/>
            </a:xfrm>
            <a:prstGeom prst="rect">
              <a:avLst/>
            </a:prstGeom>
          </p:spPr>
        </p:pic>
        <p:sp>
          <p:nvSpPr>
            <p:cNvPr id="6" name="Rectangle 2"/>
            <p:cNvSpPr txBox="1">
              <a:spLocks noChangeArrowheads="1"/>
            </p:cNvSpPr>
            <p:nvPr/>
          </p:nvSpPr>
          <p:spPr bwMode="auto">
            <a:xfrm>
              <a:off x="434338" y="3511575"/>
              <a:ext cx="3573220" cy="875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ar-JO" sz="3200" b="1" dirty="0">
                  <a:solidFill>
                    <a:srgbClr val="FFFFFF"/>
                  </a:solidFill>
                  <a:effectLst>
                    <a:glow rad="101600">
                      <a:srgbClr val="000000">
                        <a:alpha val="95000"/>
                      </a:srgbClr>
                    </a:glow>
                  </a:effectLst>
                  <a:latin typeface="Arial" charset="0"/>
                  <a:cs typeface="Arial" charset="0"/>
                </a:rPr>
                <a:t>طريق نسر في السماوات</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3" name="Group 12"/>
          <p:cNvGrpSpPr/>
          <p:nvPr/>
        </p:nvGrpSpPr>
        <p:grpSpPr>
          <a:xfrm>
            <a:off x="4787365" y="1817339"/>
            <a:ext cx="4154572" cy="2630493"/>
            <a:chOff x="4787365" y="1817339"/>
            <a:chExt cx="4154572" cy="2630493"/>
          </a:xfrm>
        </p:grpSpPr>
        <p:pic>
          <p:nvPicPr>
            <p:cNvPr id="3" name="Picture 2"/>
            <p:cNvPicPr>
              <a:picLocks noChangeAspect="1"/>
            </p:cNvPicPr>
            <p:nvPr/>
          </p:nvPicPr>
          <p:blipFill>
            <a:blip r:embed="rId4"/>
            <a:stretch>
              <a:fillRect/>
            </a:stretch>
          </p:blipFill>
          <p:spPr>
            <a:xfrm>
              <a:off x="4888188" y="1817339"/>
              <a:ext cx="3952927" cy="2630493"/>
            </a:xfrm>
            <a:prstGeom prst="rect">
              <a:avLst/>
            </a:prstGeom>
          </p:spPr>
        </p:pic>
        <p:sp>
          <p:nvSpPr>
            <p:cNvPr id="7" name="Rectangle 2"/>
            <p:cNvSpPr txBox="1">
              <a:spLocks noChangeArrowheads="1"/>
            </p:cNvSpPr>
            <p:nvPr/>
          </p:nvSpPr>
          <p:spPr bwMode="auto">
            <a:xfrm>
              <a:off x="4787365" y="3511575"/>
              <a:ext cx="4154572" cy="875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ar-JO" sz="3200" b="1" dirty="0">
                  <a:solidFill>
                    <a:srgbClr val="FFFFFF"/>
                  </a:solidFill>
                  <a:effectLst>
                    <a:glow rad="101600">
                      <a:srgbClr val="000000">
                        <a:alpha val="95000"/>
                      </a:srgbClr>
                    </a:glow>
                  </a:effectLst>
                  <a:latin typeface="Arial" charset="0"/>
                  <a:cs typeface="Arial" charset="0"/>
                </a:rPr>
                <a:t>طريق حية على صخر</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4" name="Group 13"/>
          <p:cNvGrpSpPr/>
          <p:nvPr/>
        </p:nvGrpSpPr>
        <p:grpSpPr>
          <a:xfrm>
            <a:off x="399061" y="4605272"/>
            <a:ext cx="4199179" cy="2767304"/>
            <a:chOff x="399061" y="4605272"/>
            <a:chExt cx="4199179" cy="2767304"/>
          </a:xfrm>
        </p:grpSpPr>
        <p:pic>
          <p:nvPicPr>
            <p:cNvPr id="11" name="Picture 10"/>
            <p:cNvPicPr>
              <a:picLocks noChangeAspect="1"/>
            </p:cNvPicPr>
            <p:nvPr/>
          </p:nvPicPr>
          <p:blipFill>
            <a:blip r:embed="rId5"/>
            <a:stretch>
              <a:fillRect/>
            </a:stretch>
          </p:blipFill>
          <p:spPr>
            <a:xfrm>
              <a:off x="399061" y="4605272"/>
              <a:ext cx="4199179" cy="2767304"/>
            </a:xfrm>
            <a:prstGeom prst="rect">
              <a:avLst/>
            </a:prstGeom>
          </p:spPr>
        </p:pic>
        <p:sp>
          <p:nvSpPr>
            <p:cNvPr id="8" name="Rectangle 2"/>
            <p:cNvSpPr txBox="1">
              <a:spLocks noChangeArrowheads="1"/>
            </p:cNvSpPr>
            <p:nvPr/>
          </p:nvSpPr>
          <p:spPr bwMode="auto">
            <a:xfrm>
              <a:off x="584684" y="5820562"/>
              <a:ext cx="3573220" cy="875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ar-JO" sz="3200" b="1" dirty="0">
                  <a:solidFill>
                    <a:srgbClr val="FFFFFF"/>
                  </a:solidFill>
                  <a:effectLst>
                    <a:glow rad="101600">
                      <a:srgbClr val="000000">
                        <a:alpha val="95000"/>
                      </a:srgbClr>
                    </a:glow>
                  </a:effectLst>
                  <a:latin typeface="Arial" charset="0"/>
                  <a:cs typeface="Arial" charset="0"/>
                </a:rPr>
                <a:t>طريق سفينة في قلب البحر</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5" name="Group 14"/>
          <p:cNvGrpSpPr/>
          <p:nvPr/>
        </p:nvGrpSpPr>
        <p:grpSpPr>
          <a:xfrm>
            <a:off x="4862538" y="4605272"/>
            <a:ext cx="4004226" cy="2400300"/>
            <a:chOff x="4862538" y="4605272"/>
            <a:chExt cx="4004226" cy="2400300"/>
          </a:xfrm>
        </p:grpSpPr>
        <p:pic>
          <p:nvPicPr>
            <p:cNvPr id="10" name="Picture 9"/>
            <p:cNvPicPr>
              <a:picLocks noChangeAspect="1"/>
            </p:cNvPicPr>
            <p:nvPr/>
          </p:nvPicPr>
          <p:blipFill>
            <a:blip r:embed="rId6"/>
            <a:stretch>
              <a:fillRect/>
            </a:stretch>
          </p:blipFill>
          <p:spPr>
            <a:xfrm>
              <a:off x="4896151" y="4605272"/>
              <a:ext cx="3937000" cy="2400300"/>
            </a:xfrm>
            <a:prstGeom prst="rect">
              <a:avLst/>
            </a:prstGeom>
          </p:spPr>
        </p:pic>
        <p:sp>
          <p:nvSpPr>
            <p:cNvPr id="9" name="Rectangle 2"/>
            <p:cNvSpPr txBox="1">
              <a:spLocks noChangeArrowheads="1"/>
            </p:cNvSpPr>
            <p:nvPr/>
          </p:nvSpPr>
          <p:spPr bwMode="auto">
            <a:xfrm>
              <a:off x="4862538" y="5820562"/>
              <a:ext cx="4004226" cy="875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ar-JO" sz="3200" b="1" dirty="0">
                  <a:solidFill>
                    <a:srgbClr val="FFFFFF"/>
                  </a:solidFill>
                  <a:effectLst>
                    <a:glow rad="101600">
                      <a:srgbClr val="000000">
                        <a:alpha val="95000"/>
                      </a:srgbClr>
                    </a:glow>
                  </a:effectLst>
                  <a:latin typeface="Arial" charset="0"/>
                  <a:cs typeface="Arial" charset="0"/>
                </a:rPr>
                <a:t>طريق رجل بفتاة</a:t>
              </a:r>
              <a:endParaRPr lang="en-US" sz="4400" dirty="0">
                <a:solidFill>
                  <a:srgbClr val="FFFFFF"/>
                </a:solidFill>
                <a:effectLst>
                  <a:glow rad="101600">
                    <a:srgbClr val="000000">
                      <a:alpha val="95000"/>
                    </a:srgbClr>
                  </a:glow>
                </a:effectLst>
                <a:latin typeface="Arial" charset="0"/>
                <a:cs typeface="Arial" charset="0"/>
              </a:endParaRPr>
            </a:p>
          </p:txBody>
        </p:sp>
      </p:grpSp>
    </p:spTree>
    <p:extLst>
      <p:ext uri="{BB962C8B-B14F-4D97-AF65-F5344CB8AC3E}">
        <p14:creationId xmlns:p14="http://schemas.microsoft.com/office/powerpoint/2010/main" val="4044142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8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أمثال 31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60173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2776"/>
            <a:ext cx="9137857" cy="504056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844824"/>
            <a:ext cx="9144000" cy="35283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effectLst>
                  <a:glow rad="228600">
                    <a:schemeClr val="accent4">
                      <a:satMod val="175000"/>
                      <a:alpha val="85000"/>
                    </a:schemeClr>
                  </a:glow>
                </a:effectLst>
              </a:rPr>
              <a:t>تعد والدة لموئيل المجهولة ابنها للملك </a:t>
            </a:r>
          </a:p>
          <a:p>
            <a:pPr defTabSz="914400">
              <a:defRPr/>
            </a:pPr>
            <a:r>
              <a:rPr lang="ar-JO" sz="4000" b="1" dirty="0">
                <a:effectLst>
                  <a:glow rad="228600">
                    <a:schemeClr val="accent4">
                      <a:satMod val="175000"/>
                      <a:alpha val="85000"/>
                    </a:schemeClr>
                  </a:glow>
                </a:effectLst>
              </a:rPr>
              <a:t>من خلال نصحه بتجنب تجاوزات النساء والخمر وحماية حقوق المحرومين (31: 1-9).</a:t>
            </a:r>
            <a:endParaRPr lang="en-US" sz="4000" b="1" dirty="0">
              <a:solidFill>
                <a:srgbClr val="FFFFFF"/>
              </a:solidFill>
              <a:effectLst>
                <a:glow rad="228600">
                  <a:schemeClr val="accent4">
                    <a:satMod val="175000"/>
                    <a:alpha val="8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85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68760"/>
            <a:ext cx="9144000" cy="477774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الحكمة</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844824"/>
            <a:ext cx="9144000" cy="35283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4000" b="1">
                <a:solidFill>
                  <a:schemeClr val="bg1"/>
                </a:solidFill>
                <a:effectLst>
                  <a:glow rad="228600">
                    <a:schemeClr val="accent4">
                      <a:satMod val="175000"/>
                      <a:alpha val="85000"/>
                    </a:schemeClr>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تحث قصيدة أفقية ومجهولة الإسم لزوجة نبيلة الشابات على التقوى والمثابرة وتحث الأزواج الصغار على مدح هذه الصفات في زوجاتهم (31: 10-31).</a:t>
            </a:r>
            <a:endParaRPr lang="en-US" dirty="0"/>
          </a:p>
        </p:txBody>
      </p:sp>
    </p:spTree>
    <p:extLst>
      <p:ext uri="{BB962C8B-B14F-4D97-AF65-F5344CB8AC3E}">
        <p14:creationId xmlns:p14="http://schemas.microsoft.com/office/powerpoint/2010/main" val="326007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ar-JO" sz="4800" b="1" dirty="0">
                <a:latin typeface="Arial" charset="0"/>
              </a:rPr>
              <a:t>أمثال </a:t>
            </a:r>
            <a:br>
              <a:rPr lang="ar-JO" sz="4800" b="1" dirty="0">
                <a:latin typeface="Arial" charset="0"/>
              </a:rPr>
            </a:br>
            <a:r>
              <a:rPr lang="ar-JO" sz="4800" b="1" dirty="0">
                <a:latin typeface="Arial" charset="0"/>
              </a:rPr>
              <a:t>الأيام الحالية</a:t>
            </a:r>
            <a:endParaRPr lang="en-US" sz="4800" b="1" dirty="0">
              <a:latin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55650" y="0"/>
            <a:ext cx="3187700" cy="255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idx="4294967295"/>
          </p:nvPr>
        </p:nvSpPr>
        <p:spPr>
          <a:xfrm>
            <a:off x="0" y="1628775"/>
            <a:ext cx="4716463" cy="3960813"/>
          </a:xfrm>
        </p:spPr>
        <p:txBody>
          <a:bodyPr/>
          <a:lstStyle/>
          <a:p>
            <a:pPr marL="0" indent="0" algn="ctr">
              <a:buFont typeface="Wingdings" charset="0"/>
              <a:buNone/>
              <a:defRPr/>
            </a:pPr>
            <a:r>
              <a:rPr lang="ar-JO" sz="6000" b="1" dirty="0">
                <a:effectLst>
                  <a:glow rad="101600">
                    <a:srgbClr val="000000">
                      <a:alpha val="75000"/>
                    </a:srgbClr>
                  </a:glow>
                  <a:outerShdw blurRad="38100" dist="38100" dir="2700000" algn="tl">
                    <a:srgbClr val="000000"/>
                  </a:outerShdw>
                </a:effectLst>
                <a:latin typeface="Arial" charset="0"/>
              </a:rPr>
              <a:t>الطيور على أشكالها تقع</a:t>
            </a:r>
            <a:endParaRPr lang="en-US" sz="6000" b="1" dirty="0">
              <a:effectLst>
                <a:glow rad="101600">
                  <a:srgbClr val="000000">
                    <a:alpha val="75000"/>
                  </a:srgbClr>
                </a:glow>
                <a:outerShdw blurRad="38100" dist="38100" dir="2700000" algn="tl">
                  <a:srgbClr val="000000"/>
                </a:outerShdw>
              </a:effectLst>
              <a:latin typeface="Arial" charset="0"/>
            </a:endParaRPr>
          </a:p>
        </p:txBody>
      </p:sp>
      <p:grpSp>
        <p:nvGrpSpPr>
          <p:cNvPr id="9" name="Group 8"/>
          <p:cNvGrpSpPr>
            <a:grpSpLocks/>
          </p:cNvGrpSpPr>
          <p:nvPr/>
        </p:nvGrpSpPr>
        <p:grpSpPr bwMode="auto">
          <a:xfrm>
            <a:off x="4392613" y="1757363"/>
            <a:ext cx="4751387" cy="5080000"/>
            <a:chOff x="4392488" y="1757818"/>
            <a:chExt cx="4751512" cy="5080000"/>
          </a:xfrm>
        </p:grpSpPr>
        <p:pic>
          <p:nvPicPr>
            <p:cNvPr id="172038"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84700" y="1757818"/>
              <a:ext cx="45593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Placeholder 2"/>
            <p:cNvSpPr txBox="1">
              <a:spLocks/>
            </p:cNvSpPr>
            <p:nvPr/>
          </p:nvSpPr>
          <p:spPr bwMode="auto">
            <a:xfrm>
              <a:off x="4392488" y="5013780"/>
              <a:ext cx="4716586" cy="1584325"/>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Font typeface="Wingdings" charset="0"/>
                <a:buBlip>
                  <a:blip r:embed="rId6"/>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6"/>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6"/>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6"/>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6"/>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6"/>
                </a:buBlip>
                <a:defRPr sz="2000">
                  <a:solidFill>
                    <a:schemeClr val="tx1"/>
                  </a:solidFill>
                  <a:effectLst>
                    <a:outerShdw blurRad="38100" dist="38100" dir="2700000" algn="tl">
                      <a:srgbClr val="000000"/>
                    </a:outerShdw>
                  </a:effectLst>
                  <a:latin typeface="+mn-lt"/>
                  <a:ea typeface="Geneva" charset="-128"/>
                </a:defRPr>
              </a:lvl9pPr>
            </a:lstStyle>
            <a:p>
              <a:pPr marL="0" marR="0" lvl="0" indent="0" algn="ctr" defTabSz="914400" rtl="0" eaLnBrk="0" fontAlgn="base" latinLnBrk="0" hangingPunct="0">
                <a:lnSpc>
                  <a:spcPct val="100000"/>
                </a:lnSpc>
                <a:spcBef>
                  <a:spcPct val="20000"/>
                </a:spcBef>
                <a:spcAft>
                  <a:spcPct val="0"/>
                </a:spcAft>
                <a:buClr>
                  <a:srgbClr val="9999FF"/>
                </a:buClr>
                <a:buSzTx/>
                <a:buFont typeface="Wingdings" charset="0"/>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rPr>
                <a:t>شافيز و أحمدي نجاد</a:t>
              </a:r>
              <a:endParaRPr kumimoji="0" lang="en-US" sz="4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endParaRPr>
            </a:p>
          </p:txBody>
        </p:sp>
      </p:grpSp>
    </p:spTree>
    <p:extLst>
      <p:ext uri="{BB962C8B-B14F-4D97-AF65-F5344CB8AC3E}">
        <p14:creationId xmlns:p14="http://schemas.microsoft.com/office/powerpoint/2010/main" val="1776290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1" name="Picture 5" descr="Lady%20in%20waiting%20I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183" name="Picture 7" descr="Pink%20Lady%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5" name="Text Box 9"/>
          <p:cNvSpPr txBox="1">
            <a:spLocks noChangeArrowheads="1"/>
          </p:cNvSpPr>
          <p:nvPr/>
        </p:nvSpPr>
        <p:spPr bwMode="auto">
          <a:xfrm>
            <a:off x="3124200" y="1524000"/>
            <a:ext cx="3200400" cy="2862322"/>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50000"/>
              </a:spcBef>
              <a:spcAft>
                <a:spcPct val="0"/>
              </a:spcAft>
              <a:defRPr/>
            </a:pPr>
            <a:r>
              <a:rPr lang="ar-JO" sz="7200" b="1" dirty="0">
                <a:solidFill>
                  <a:srgbClr val="FFFFFF"/>
                </a:solidFill>
                <a:latin typeface="Monotype Corsiva" pitchFamily="-112" charset="0"/>
                <a:ea typeface="Arial" pitchFamily="-112" charset="0"/>
                <a:cs typeface="Arial" pitchFamily="-112" charset="0"/>
              </a:rPr>
              <a:t>الحكمة</a:t>
            </a:r>
          </a:p>
          <a:p>
            <a:pPr algn="ctr" defTabSz="914400" fontAlgn="base">
              <a:spcBef>
                <a:spcPct val="50000"/>
              </a:spcBef>
              <a:spcAft>
                <a:spcPct val="0"/>
              </a:spcAft>
              <a:defRPr/>
            </a:pPr>
            <a:r>
              <a:rPr lang="ar-JO" sz="7200" b="1" dirty="0">
                <a:solidFill>
                  <a:srgbClr val="FFFFFF"/>
                </a:solidFill>
                <a:latin typeface="Monotype Corsiva" pitchFamily="-112" charset="0"/>
                <a:ea typeface="Arial" pitchFamily="-112" charset="0"/>
                <a:cs typeface="Arial" pitchFamily="-112" charset="0"/>
              </a:rPr>
              <a:t>و الجهل</a:t>
            </a:r>
            <a:endParaRPr lang="en-US" sz="7200" b="1" dirty="0">
              <a:solidFill>
                <a:srgbClr val="FFFFFF"/>
              </a:solidFill>
              <a:latin typeface="Monotype Corsiva" pitchFamily="-112" charset="0"/>
              <a:ea typeface="Arial" pitchFamily="-112" charset="0"/>
              <a:cs typeface="Arial" pitchFamily="-112" charset="0"/>
            </a:endParaRPr>
          </a:p>
        </p:txBody>
      </p:sp>
      <p:sp>
        <p:nvSpPr>
          <p:cNvPr id="178186" name="Rectangle 10"/>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latin typeface="Arial" charset="0"/>
                <a:cs typeface="Arial" charset="0"/>
              </a:rPr>
              <a:t>امرأتين</a:t>
            </a:r>
            <a:endParaRPr lang="en-US" b="1" dirty="0">
              <a:latin typeface="Arial" charset="0"/>
              <a:cs typeface="Arial" charset="0"/>
            </a:endParaRPr>
          </a:p>
        </p:txBody>
      </p:sp>
    </p:spTree>
    <p:extLst>
      <p:ext uri="{BB962C8B-B14F-4D97-AF65-F5344CB8AC3E}">
        <p14:creationId xmlns:p14="http://schemas.microsoft.com/office/powerpoint/2010/main" val="1148738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fade">
                                      <p:cBhvr>
                                        <p:cTn id="7" dur="2000"/>
                                        <p:tgtEl>
                                          <p:spTgt spid="178181"/>
                                        </p:tgtEl>
                                      </p:cBhvr>
                                    </p:animEffect>
                                  </p:childTnLst>
                                </p:cTn>
                              </p:par>
                              <p:par>
                                <p:cTn id="8" presetID="55" presetClass="entr" presetSubtype="0" fill="hold" nodeType="withEffect">
                                  <p:stCondLst>
                                    <p:cond delay="0"/>
                                  </p:stCondLst>
                                  <p:childTnLst>
                                    <p:set>
                                      <p:cBhvr>
                                        <p:cTn id="9" dur="1" fill="hold">
                                          <p:stCondLst>
                                            <p:cond delay="0"/>
                                          </p:stCondLst>
                                        </p:cTn>
                                        <p:tgtEl>
                                          <p:spTgt spid="178183"/>
                                        </p:tgtEl>
                                        <p:attrNameLst>
                                          <p:attrName>style.visibility</p:attrName>
                                        </p:attrNameLst>
                                      </p:cBhvr>
                                      <p:to>
                                        <p:strVal val="visible"/>
                                      </p:to>
                                    </p:set>
                                    <p:anim calcmode="lin" valueType="num">
                                      <p:cBhvr>
                                        <p:cTn id="10" dur="1000" fill="hold"/>
                                        <p:tgtEl>
                                          <p:spTgt spid="178183"/>
                                        </p:tgtEl>
                                        <p:attrNameLst>
                                          <p:attrName>ppt_w</p:attrName>
                                        </p:attrNameLst>
                                      </p:cBhvr>
                                      <p:tavLst>
                                        <p:tav tm="0">
                                          <p:val>
                                            <p:strVal val="#ppt_w*0.70"/>
                                          </p:val>
                                        </p:tav>
                                        <p:tav tm="100000">
                                          <p:val>
                                            <p:strVal val="#ppt_w"/>
                                          </p:val>
                                        </p:tav>
                                      </p:tavLst>
                                    </p:anim>
                                    <p:anim calcmode="lin" valueType="num">
                                      <p:cBhvr>
                                        <p:cTn id="11" dur="1000" fill="hold"/>
                                        <p:tgtEl>
                                          <p:spTgt spid="178183"/>
                                        </p:tgtEl>
                                        <p:attrNameLst>
                                          <p:attrName>ppt_h</p:attrName>
                                        </p:attrNameLst>
                                      </p:cBhvr>
                                      <p:tavLst>
                                        <p:tav tm="0">
                                          <p:val>
                                            <p:strVal val="#ppt_h"/>
                                          </p:val>
                                        </p:tav>
                                        <p:tav tm="100000">
                                          <p:val>
                                            <p:strVal val="#ppt_h"/>
                                          </p:val>
                                        </p:tav>
                                      </p:tavLst>
                                    </p:anim>
                                    <p:animEffect transition="in" filter="fade">
                                      <p:cBhvr>
                                        <p:cTn id="12" dur="1000"/>
                                        <p:tgtEl>
                                          <p:spTgt spid="178183"/>
                                        </p:tgtEl>
                                      </p:cBhvr>
                                    </p:animEffect>
                                  </p:childTnLst>
                                </p:cTn>
                              </p:par>
                            </p:childTnLst>
                          </p:cTn>
                        </p:par>
                        <p:par>
                          <p:cTn id="13" fill="hold" nodeType="afterGroup">
                            <p:stCondLst>
                              <p:cond delay="2000"/>
                            </p:stCondLst>
                            <p:childTnLst>
                              <p:par>
                                <p:cTn id="14" presetID="5" presetClass="entr" presetSubtype="10" fill="hold" grpId="0" nodeType="afterEffect">
                                  <p:stCondLst>
                                    <p:cond delay="500"/>
                                  </p:stCondLst>
                                  <p:childTnLst>
                                    <p:set>
                                      <p:cBhvr>
                                        <p:cTn id="15" dur="1" fill="hold">
                                          <p:stCondLst>
                                            <p:cond delay="0"/>
                                          </p:stCondLst>
                                        </p:cTn>
                                        <p:tgtEl>
                                          <p:spTgt spid="178185"/>
                                        </p:tgtEl>
                                        <p:attrNameLst>
                                          <p:attrName>style.visibility</p:attrName>
                                        </p:attrNameLst>
                                      </p:cBhvr>
                                      <p:to>
                                        <p:strVal val="visible"/>
                                      </p:to>
                                    </p:set>
                                    <p:animEffect transition="in" filter="checkerboard(across)">
                                      <p:cBhvr>
                                        <p:cTn id="16"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F35D0A-C4C1-0841-95F9-C100F63E0A3E}"/>
              </a:ext>
            </a:extLst>
          </p:cNvPr>
          <p:cNvPicPr>
            <a:picLocks noChangeAspect="1"/>
          </p:cNvPicPr>
          <p:nvPr/>
        </p:nvPicPr>
        <p:blipFill>
          <a:blip r:embed="rId3"/>
          <a:stretch>
            <a:fillRect/>
          </a:stretch>
        </p:blipFill>
        <p:spPr>
          <a:xfrm>
            <a:off x="0" y="0"/>
            <a:ext cx="9144000" cy="6858000"/>
          </a:xfrm>
          <a:prstGeom prst="rect">
            <a:avLst/>
          </a:prstGeom>
        </p:spPr>
      </p:pic>
      <p:sp>
        <p:nvSpPr>
          <p:cNvPr id="178185" name="Text Box 9"/>
          <p:cNvSpPr txBox="1">
            <a:spLocks noChangeArrowheads="1"/>
          </p:cNvSpPr>
          <p:nvPr/>
        </p:nvSpPr>
        <p:spPr bwMode="auto">
          <a:xfrm>
            <a:off x="5796136" y="404664"/>
            <a:ext cx="3200400" cy="317009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228600">
                    <a:srgbClr val="000000">
                      <a:satMod val="175000"/>
                      <a:alpha val="63000"/>
                    </a:srgbClr>
                  </a:glow>
                </a:effectLst>
                <a:uLnTx/>
                <a:uFillTx/>
                <a:latin typeface="Monotype Corsiva" pitchFamily="-112" charset="0"/>
                <a:ea typeface="Arial" pitchFamily="-112" charset="0"/>
                <a:cs typeface="Arial" pitchFamily="-112" charset="0"/>
              </a:rPr>
              <a:t>المرأة </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8000" b="1" dirty="0">
                <a:solidFill>
                  <a:srgbClr val="FFFFFF"/>
                </a:solidFill>
                <a:effectLst>
                  <a:glow rad="228600">
                    <a:srgbClr val="000000">
                      <a:satMod val="175000"/>
                      <a:alpha val="63000"/>
                    </a:srgbClr>
                  </a:glow>
                </a:effectLst>
                <a:latin typeface="Monotype Corsiva" pitchFamily="-112" charset="0"/>
                <a:ea typeface="Arial" pitchFamily="-112" charset="0"/>
                <a:cs typeface="Arial" pitchFamily="-112" charset="0"/>
              </a:rPr>
              <a:t>الحكيمة</a:t>
            </a:r>
            <a:endParaRPr kumimoji="0" lang="en-US" sz="8000" b="1" i="0" u="none" strike="noStrike" kern="1200" cap="none" spc="0" normalizeH="0" baseline="0" noProof="0" dirty="0">
              <a:ln>
                <a:noFill/>
              </a:ln>
              <a:solidFill>
                <a:srgbClr val="FFFFFF"/>
              </a:solidFill>
              <a:effectLst>
                <a:glow rad="228600">
                  <a:srgbClr val="000000">
                    <a:satMod val="175000"/>
                    <a:alpha val="63000"/>
                  </a:srgbClr>
                </a:glow>
              </a:effectLst>
              <a:uLnTx/>
              <a:uFillTx/>
              <a:latin typeface="Monotype Corsiva" pitchFamily="-112" charset="0"/>
              <a:ea typeface="Arial" pitchFamily="-112" charset="0"/>
              <a:cs typeface="Arial" pitchFamily="-112" charset="0"/>
            </a:endParaRPr>
          </a:p>
        </p:txBody>
      </p:sp>
    </p:spTree>
    <p:extLst>
      <p:ext uri="{BB962C8B-B14F-4D97-AF65-F5344CB8AC3E}">
        <p14:creationId xmlns:p14="http://schemas.microsoft.com/office/powerpoint/2010/main" val="1467802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r>
              <a:rPr lang="ar-JO" sz="3200" b="1" i="1" dirty="0">
                <a:solidFill>
                  <a:srgbClr val="FFFFFF"/>
                </a:solidFill>
                <a:latin typeface="Arial" charset="0"/>
                <a:cs typeface="Arial" charset="0"/>
              </a:rPr>
              <a:t>كل مجتمع يمتلك امرأة مثالية</a:t>
            </a:r>
            <a:endParaRPr lang="en-US" sz="3600" b="1" i="1" dirty="0">
              <a:solidFill>
                <a:srgbClr val="000000"/>
              </a:solidFill>
              <a:latin typeface="Arial" charset="0"/>
              <a:cs typeface="Arial" charset="0"/>
            </a:endParaRPr>
          </a:p>
        </p:txBody>
      </p:sp>
      <p:sp>
        <p:nvSpPr>
          <p:cNvPr id="4" name="Rectangle 10"/>
          <p:cNvSpPr txBox="1">
            <a:spLocks noChangeArrowheads="1"/>
          </p:cNvSpPr>
          <p:nvPr/>
        </p:nvSpPr>
        <p:spPr bwMode="auto">
          <a:xfrm>
            <a:off x="395536" y="1196752"/>
            <a:ext cx="5616624" cy="51125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algn="r" defTabSz="914400" eaLnBrk="1" hangingPunct="1">
              <a:defRPr/>
            </a:pPr>
            <a:br>
              <a:rPr lang="en-US" sz="2800" b="1" dirty="0">
                <a:solidFill>
                  <a:srgbClr val="FFFF00"/>
                </a:solidFill>
                <a:latin typeface="Arial" charset="0"/>
                <a:cs typeface="Arial" charset="0"/>
              </a:rPr>
            </a:br>
            <a:r>
              <a:rPr lang="ar-JO" sz="2800" b="1" dirty="0">
                <a:solidFill>
                  <a:srgbClr val="FFFF00"/>
                </a:solidFill>
              </a:rPr>
              <a:t>نموذج المرأة في الأبوية القبلية هو فرس حضنة </a:t>
            </a:r>
            <a:r>
              <a:rPr lang="ar-JO" sz="2800" b="1" dirty="0">
                <a:solidFill>
                  <a:schemeClr val="bg1"/>
                </a:solidFill>
              </a:rPr>
              <a:t>؛ في مذهب المتعة الطبيعية ، هي الأرنب أو اللعب ؛ </a:t>
            </a:r>
            <a:r>
              <a:rPr lang="ar-JO" sz="2800" b="1" dirty="0">
                <a:solidFill>
                  <a:srgbClr val="FFFF00"/>
                </a:solidFill>
              </a:rPr>
              <a:t>في الأيديولوجية النسوية ، هي المرأة المهنية المكتفية ذاتيًا </a:t>
            </a:r>
            <a:r>
              <a:rPr lang="ar-JO" sz="2800" b="1" dirty="0">
                <a:solidFill>
                  <a:schemeClr val="bg1"/>
                </a:solidFill>
              </a:rPr>
              <a:t>؛ في الرومانسية ، هي الأميرة الخرافية أو العذراء المنتظرة ليتم خلاصها ؛ </a:t>
            </a:r>
            <a:r>
              <a:rPr lang="ar-JO" sz="2800" b="1" dirty="0">
                <a:solidFill>
                  <a:srgbClr val="FFFF00"/>
                </a:solidFill>
              </a:rPr>
              <a:t>في الإيمان الكتابي ، هي شريكة في الخدمة. </a:t>
            </a:r>
            <a:endParaRPr lang="en-US" sz="2800" b="1" dirty="0">
              <a:solidFill>
                <a:srgbClr val="FFFF00"/>
              </a:solidFill>
              <a:latin typeface="Arial" charset="0"/>
              <a:cs typeface="Arial" charset="0"/>
            </a:endParaRPr>
          </a:p>
        </p:txBody>
      </p:sp>
      <p:sp>
        <p:nvSpPr>
          <p:cNvPr id="5" name="Rectangle 10"/>
          <p:cNvSpPr txBox="1">
            <a:spLocks noChangeArrowheads="1"/>
          </p:cNvSpPr>
          <p:nvPr/>
        </p:nvSpPr>
        <p:spPr bwMode="auto">
          <a:xfrm>
            <a:off x="5508104" y="5661248"/>
            <a:ext cx="3814441" cy="6480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endParaRPr lang="en-US" sz="2400" b="1" i="1" dirty="0">
              <a:solidFill>
                <a:srgbClr val="FFFFFF"/>
              </a:solidFill>
              <a:latin typeface="Arial" charset="0"/>
              <a:cs typeface="Arial" charset="0"/>
            </a:endParaRPr>
          </a:p>
          <a:p>
            <a:pPr defTabSz="914400" eaLnBrk="1" hangingPunct="1">
              <a:defRPr/>
            </a:pPr>
            <a:r>
              <a:rPr lang="ar-JO" sz="2400" b="1" i="1" dirty="0">
                <a:solidFill>
                  <a:srgbClr val="FFFFFF"/>
                </a:solidFill>
                <a:latin typeface="Arial" charset="0"/>
                <a:cs typeface="Arial" charset="0"/>
              </a:rPr>
              <a:t>اللاهوتي دونالد بلوسيك</a:t>
            </a:r>
          </a:p>
          <a:p>
            <a:pPr defTabSz="914400" eaLnBrk="1" hangingPunct="1">
              <a:defRPr/>
            </a:pPr>
            <a:r>
              <a:rPr lang="ar-JO" sz="2400" b="1" i="1" dirty="0">
                <a:solidFill>
                  <a:srgbClr val="FFFFFF"/>
                </a:solidFill>
                <a:latin typeface="Arial" charset="0"/>
                <a:cs typeface="Arial" charset="0"/>
              </a:rPr>
              <a:t> (1928-2010)</a:t>
            </a:r>
            <a:endParaRPr lang="en-US" sz="2800" b="1" i="1" dirty="0">
              <a:solidFill>
                <a:srgbClr val="000000"/>
              </a:solidFill>
              <a:latin typeface="Arial" charset="0"/>
              <a:cs typeface="Arial" charset="0"/>
            </a:endParaRPr>
          </a:p>
        </p:txBody>
      </p:sp>
      <p:pic>
        <p:nvPicPr>
          <p:cNvPr id="2" name="Picture 1"/>
          <p:cNvPicPr>
            <a:picLocks noChangeAspect="1"/>
          </p:cNvPicPr>
          <p:nvPr/>
        </p:nvPicPr>
        <p:blipFill>
          <a:blip r:embed="rId3"/>
          <a:stretch>
            <a:fillRect/>
          </a:stretch>
        </p:blipFill>
        <p:spPr>
          <a:xfrm>
            <a:off x="6156176" y="1556791"/>
            <a:ext cx="2592288" cy="3551079"/>
          </a:xfrm>
          <a:prstGeom prst="rect">
            <a:avLst/>
          </a:prstGeom>
        </p:spPr>
      </p:pic>
    </p:spTree>
    <p:extLst>
      <p:ext uri="{BB962C8B-B14F-4D97-AF65-F5344CB8AC3E}">
        <p14:creationId xmlns:p14="http://schemas.microsoft.com/office/powerpoint/2010/main" val="2524813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557338"/>
            <a:ext cx="88900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
          <p:cNvSpPr txBox="1">
            <a:spLocks noChangeArrowheads="1"/>
          </p:cNvSpPr>
          <p:nvPr/>
        </p:nvSpPr>
        <p:spPr bwMode="auto">
          <a:xfrm>
            <a:off x="107950" y="333375"/>
            <a:ext cx="8891588" cy="17272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r>
              <a:rPr lang="ar-JO" sz="3200" b="1" i="1" dirty="0">
                <a:solidFill>
                  <a:srgbClr val="FFFFFF"/>
                </a:solidFill>
                <a:latin typeface="Arial" charset="0"/>
                <a:cs typeface="Arial" charset="0"/>
              </a:rPr>
              <a:t>امرأة فاضلة من يجدها لأن ثمنها يفوق اللآلئ</a:t>
            </a:r>
          </a:p>
          <a:p>
            <a:pPr defTabSz="914400" eaLnBrk="1" hangingPunct="1">
              <a:defRPr/>
            </a:pPr>
            <a:r>
              <a:rPr lang="ar-JO" sz="3200" b="1" i="1" dirty="0">
                <a:solidFill>
                  <a:srgbClr val="FFFFFF"/>
                </a:solidFill>
                <a:latin typeface="Arial" charset="0"/>
                <a:cs typeface="Arial" charset="0"/>
              </a:rPr>
              <a:t>(أم 31: 10)</a:t>
            </a:r>
            <a:endParaRPr lang="en-US" sz="3600" b="1" i="1" dirty="0">
              <a:solidFill>
                <a:srgbClr val="000000"/>
              </a:solidFill>
              <a:latin typeface="Arial" charset="0"/>
              <a:cs typeface="Arial" charset="0"/>
            </a:endParaRPr>
          </a:p>
        </p:txBody>
      </p:sp>
    </p:spTree>
    <p:extLst>
      <p:ext uri="{BB962C8B-B14F-4D97-AF65-F5344CB8AC3E}">
        <p14:creationId xmlns:p14="http://schemas.microsoft.com/office/powerpoint/2010/main" val="11093122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52825" y="-1179512"/>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latin typeface="Arial" charset="0"/>
                <a:cs typeface="Arial" charset="0"/>
              </a:rPr>
              <a:t>Proverbs 31</a:t>
            </a:r>
            <a:endParaRPr lang="en-US" sz="6000" b="1" dirty="0">
              <a:latin typeface="Arial" charset="0"/>
              <a:cs typeface="Arial" charset="0"/>
            </a:endParaRPr>
          </a:p>
        </p:txBody>
      </p:sp>
      <p:sp>
        <p:nvSpPr>
          <p:cNvPr id="338948" name="Rectangle 10"/>
          <p:cNvSpPr txBox="1">
            <a:spLocks noChangeArrowheads="1"/>
          </p:cNvSpPr>
          <p:nvPr/>
        </p:nvSpPr>
        <p:spPr bwMode="auto">
          <a:xfrm>
            <a:off x="0" y="5851525"/>
            <a:ext cx="9144000" cy="979488"/>
          </a:xfrm>
          <a:prstGeom prst="rect">
            <a:avLst/>
          </a:prstGeom>
          <a:solidFill>
            <a:srgbClr val="FFDDCE"/>
          </a:solidFill>
          <a:ln w="38100">
            <a:solidFill>
              <a:srgbClr val="000000"/>
            </a:solidFill>
            <a:miter lim="800000"/>
            <a:headEnd/>
            <a:tailEnd/>
          </a:ln>
          <a:extLs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و تقوم إذ الليل بعد و تعطي أكلاً لأهل بيتها و فريضة لفتياتها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000000"/>
                </a:solidFill>
                <a:cs typeface="Arial" charset="0"/>
              </a:rPr>
              <a:t>(أم 31: 15)</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38949" name="Rectangle 10"/>
          <p:cNvSpPr txBox="1">
            <a:spLocks noChangeArrowheads="1"/>
          </p:cNvSpPr>
          <p:nvPr/>
        </p:nvSpPr>
        <p:spPr bwMode="auto">
          <a:xfrm>
            <a:off x="0" y="332656"/>
            <a:ext cx="9155336" cy="720725"/>
          </a:xfrm>
          <a:prstGeom prst="rect">
            <a:avLst/>
          </a:prstGeom>
          <a:solidFill>
            <a:srgbClr val="F2A0A1"/>
          </a:solidFill>
          <a:ln w="57150">
            <a:solidFill>
              <a:srgbClr val="000000"/>
            </a:solidFill>
            <a:miter lim="800000"/>
            <a:headEnd/>
            <a:tailEnd/>
          </a:ln>
          <a:extLs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000000"/>
                </a:solidFill>
                <a:cs typeface="Arial" charset="0"/>
              </a:rPr>
              <a:t>تقوم باكراً لتهتم بعائلتها</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074" name="Picture 2" descr="Image result for early to rise woman">
            <a:extLst>
              <a:ext uri="{FF2B5EF4-FFF2-40B4-BE49-F238E27FC236}">
                <a16:creationId xmlns:a16="http://schemas.microsoft.com/office/drawing/2014/main" id="{E88246E8-6EED-6C41-A481-2FFE299F5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720850"/>
            <a:ext cx="8978900"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9511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87750" y="-1036736"/>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latin typeface="Arial" charset="0"/>
                <a:cs typeface="Arial" charset="0"/>
              </a:rPr>
              <a:t>Proverbs 31</a:t>
            </a:r>
            <a:endParaRPr lang="en-US" sz="6000" b="1" dirty="0">
              <a:latin typeface="Arial" charset="0"/>
              <a:cs typeface="Arial" charset="0"/>
            </a:endParaRPr>
          </a:p>
        </p:txBody>
      </p:sp>
      <p:sp>
        <p:nvSpPr>
          <p:cNvPr id="340996" name="Rectangle 10"/>
          <p:cNvSpPr txBox="1">
            <a:spLocks noChangeArrowheads="1"/>
          </p:cNvSpPr>
          <p:nvPr/>
        </p:nvSpPr>
        <p:spPr bwMode="auto">
          <a:xfrm>
            <a:off x="827088" y="5876925"/>
            <a:ext cx="7848600" cy="981075"/>
          </a:xfrm>
          <a:prstGeom prst="rect">
            <a:avLst/>
          </a:prstGeom>
          <a:solidFill>
            <a:srgbClr val="FFFF00"/>
          </a:solidFill>
          <a:ln w="38100">
            <a:solidFill>
              <a:srgbClr val="000000"/>
            </a:solidFill>
            <a:miter lim="800000"/>
            <a:headEnd/>
            <a:tailEnd/>
          </a:ln>
          <a:extLs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العز و البهاء لباسها و تضحك على الزمن الآتي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cs typeface="Arial" charset="0"/>
              </a:rPr>
              <a:t>(أم 31: 25)</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40997" name="Rectangle 10"/>
          <p:cNvSpPr txBox="1">
            <a:spLocks noChangeArrowheads="1"/>
          </p:cNvSpPr>
          <p:nvPr/>
        </p:nvSpPr>
        <p:spPr bwMode="auto">
          <a:xfrm>
            <a:off x="1331913" y="115888"/>
            <a:ext cx="6553200" cy="4333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تضحك على مستقبلها</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050" name="Picture 2" descr="Image result for proverbs 31">
            <a:extLst>
              <a:ext uri="{FF2B5EF4-FFF2-40B4-BE49-F238E27FC236}">
                <a16:creationId xmlns:a16="http://schemas.microsoft.com/office/drawing/2014/main" id="{34F6EB7D-E6F6-1344-B379-28C753E79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664840"/>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5106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05038"/>
            <a:ext cx="9144000"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288"/>
            <a:ext cx="29972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2"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78313" y="0"/>
            <a:ext cx="4852987" cy="272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12700" y="6092825"/>
            <a:ext cx="9131300" cy="765175"/>
          </a:xfrm>
          <a:effectLst>
            <a:outerShdw blurRad="63500" dist="35921" dir="2700000" algn="ctr" rotWithShape="0">
              <a:schemeClr val="tx2">
                <a:alpha val="74998"/>
              </a:schemeClr>
            </a:outerShdw>
          </a:effectLst>
        </p:spPr>
        <p:txBody>
          <a:bodyPr/>
          <a:lstStyle/>
          <a:p>
            <a:pPr eaLnBrk="1" hangingPunct="1">
              <a:defRPr/>
            </a:pPr>
            <a:r>
              <a:rPr lang="ar-JO" sz="4000" b="1" dirty="0">
                <a:solidFill>
                  <a:schemeClr val="bg1"/>
                </a:solidFill>
                <a:latin typeface="Arial" charset="0"/>
                <a:cs typeface="Arial" charset="0"/>
              </a:rPr>
              <a:t>تعتبر أفضل عارضة أزياء</a:t>
            </a:r>
            <a:endParaRPr lang="en-US" b="1" dirty="0">
              <a:latin typeface="Arial" charset="0"/>
              <a:cs typeface="Arial" charset="0"/>
            </a:endParaRPr>
          </a:p>
        </p:txBody>
      </p:sp>
    </p:spTree>
    <p:extLst>
      <p:ext uri="{BB962C8B-B14F-4D97-AF65-F5344CB8AC3E}">
        <p14:creationId xmlns:p14="http://schemas.microsoft.com/office/powerpoint/2010/main" val="33058050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2200275"/>
            <a:ext cx="80010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0" y="790575"/>
            <a:ext cx="9144000" cy="1485900"/>
          </a:xfrm>
          <a:effectLst>
            <a:outerShdw blurRad="63500" dist="35921" dir="2700000" algn="ctr" rotWithShape="0">
              <a:schemeClr val="tx2">
                <a:alpha val="74998"/>
              </a:schemeClr>
            </a:outerShdw>
          </a:effectLst>
        </p:spPr>
        <p:txBody>
          <a:bodyPr/>
          <a:lstStyle/>
          <a:p>
            <a:pPr eaLnBrk="1" hangingPunct="1">
              <a:defRPr/>
            </a:pPr>
            <a:br>
              <a:rPr lang="en-US" sz="4000" b="1" dirty="0">
                <a:solidFill>
                  <a:schemeClr val="bg1"/>
                </a:solidFill>
                <a:latin typeface="Arial" charset="0"/>
                <a:cs typeface="Arial" charset="0"/>
              </a:rPr>
            </a:br>
            <a:r>
              <a:rPr lang="ar-JO" sz="4000" b="1" dirty="0">
                <a:solidFill>
                  <a:schemeClr val="bg1"/>
                </a:solidFill>
                <a:latin typeface="Arial" charset="0"/>
                <a:cs typeface="Arial" charset="0"/>
              </a:rPr>
              <a:t>توقفي عن مقارنة نفسك بامرأة أمثال 31 </a:t>
            </a:r>
            <a:endParaRPr lang="en-US" b="1" dirty="0">
              <a:latin typeface="Arial" charset="0"/>
              <a:cs typeface="Arial" charset="0"/>
            </a:endParaRPr>
          </a:p>
        </p:txBody>
      </p:sp>
      <p:sp>
        <p:nvSpPr>
          <p:cNvPr id="6" name="Rectangle 10"/>
          <p:cNvSpPr txBox="1">
            <a:spLocks noChangeArrowheads="1"/>
          </p:cNvSpPr>
          <p:nvPr/>
        </p:nvSpPr>
        <p:spPr bwMode="auto">
          <a:xfrm>
            <a:off x="107950" y="5949950"/>
            <a:ext cx="8891588" cy="83661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r>
              <a:rPr lang="ar-JO" sz="2000" b="1" dirty="0">
                <a:solidFill>
                  <a:schemeClr val="bg1"/>
                </a:solidFill>
              </a:rPr>
              <a:t>تعرف على من اخترع امرأة الأمثال 31 ولماذا لا تتوافق هذه القائمة من الصفات "المثالية" مع أولويات الله بالنسبة لك.</a:t>
            </a:r>
            <a:endParaRPr lang="en-US" sz="2400" b="1" i="1" dirty="0">
              <a:solidFill>
                <a:schemeClr val="bg1"/>
              </a:solidFill>
              <a:latin typeface="Arial" charset="0"/>
              <a:cs typeface="Arial" charset="0"/>
            </a:endParaRPr>
          </a:p>
        </p:txBody>
      </p:sp>
      <p:sp>
        <p:nvSpPr>
          <p:cNvPr id="7" name="Rectangle 10"/>
          <p:cNvSpPr txBox="1">
            <a:spLocks noChangeArrowheads="1"/>
          </p:cNvSpPr>
          <p:nvPr/>
        </p:nvSpPr>
        <p:spPr bwMode="auto">
          <a:xfrm>
            <a:off x="0" y="0"/>
            <a:ext cx="9144000" cy="90805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r>
              <a:rPr lang="en-US" sz="2400" b="1" i="1" dirty="0">
                <a:solidFill>
                  <a:srgbClr val="FFFFFF"/>
                </a:solidFill>
                <a:latin typeface="Arial" charset="0"/>
                <a:cs typeface="Arial" charset="0"/>
              </a:rPr>
              <a:t>http://924jeremiah.wordpress.com/2014/03/21/stop-comparing-yourself-to-the-proverbs-31-woman/ advises…</a:t>
            </a:r>
            <a:endParaRPr lang="en-US" sz="2800" b="1" i="1" dirty="0">
              <a:solidFill>
                <a:srgbClr val="000000"/>
              </a:solidFill>
              <a:latin typeface="Arial" charset="0"/>
              <a:cs typeface="Arial" charset="0"/>
            </a:endParaRPr>
          </a:p>
        </p:txBody>
      </p:sp>
    </p:spTree>
    <p:extLst>
      <p:ext uri="{BB962C8B-B14F-4D97-AF65-F5344CB8AC3E}">
        <p14:creationId xmlns:p14="http://schemas.microsoft.com/office/powerpoint/2010/main" val="8337878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usan 2011.png">
            <a:extLst>
              <a:ext uri="{FF2B5EF4-FFF2-40B4-BE49-F238E27FC236}">
                <a16:creationId xmlns:a16="http://schemas.microsoft.com/office/drawing/2014/main" id="{A54B99A1-867D-7E45-91F4-1989A0103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
            <a:ext cx="4830219" cy="6858000"/>
          </a:xfrm>
          <a:prstGeom prst="rect">
            <a:avLst/>
          </a:prstGeom>
        </p:spPr>
      </p:pic>
      <p:sp>
        <p:nvSpPr>
          <p:cNvPr id="178185" name="Text Box 9"/>
          <p:cNvSpPr txBox="1">
            <a:spLocks noChangeArrowheads="1"/>
          </p:cNvSpPr>
          <p:nvPr/>
        </p:nvSpPr>
        <p:spPr bwMode="auto">
          <a:xfrm>
            <a:off x="5180045" y="1557338"/>
            <a:ext cx="3579203" cy="1615827"/>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t>هل هذا الكلام للنساء فقط ؟</a:t>
            </a:r>
            <a:endParaRPr kumimoji="0" lang="en-US" sz="60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endParaRPr>
          </a:p>
        </p:txBody>
      </p:sp>
      <p:sp>
        <p:nvSpPr>
          <p:cNvPr id="178186" name="Rectangle 10"/>
          <p:cNvSpPr>
            <a:spLocks noGrp="1" noChangeArrowheads="1"/>
          </p:cNvSpPr>
          <p:nvPr>
            <p:ph type="title" idx="4294967295"/>
          </p:nvPr>
        </p:nvSpPr>
        <p:spPr>
          <a:xfrm>
            <a:off x="4830219" y="274638"/>
            <a:ext cx="4278855" cy="1143000"/>
          </a:xfrm>
          <a:effectLst>
            <a:outerShdw blurRad="63500" dist="35921" dir="2700000" algn="ctr" rotWithShape="0">
              <a:schemeClr val="tx2">
                <a:alpha val="74998"/>
              </a:schemeClr>
            </a:outerShdw>
          </a:effectLst>
        </p:spPr>
        <p:txBody>
          <a:bodyPr/>
          <a:lstStyle/>
          <a:p>
            <a:pPr eaLnBrk="1" hangingPunct="1">
              <a:defRPr/>
            </a:pPr>
            <a:r>
              <a:rPr lang="ar-JO" sz="5400" dirty="0">
                <a:solidFill>
                  <a:schemeClr val="bg1"/>
                </a:solidFill>
                <a:effectLst>
                  <a:glow rad="139700">
                    <a:schemeClr val="accent4">
                      <a:satMod val="175000"/>
                      <a:alpha val="68000"/>
                    </a:schemeClr>
                  </a:glow>
                </a:effectLst>
                <a:latin typeface="Arial" charset="0"/>
                <a:cs typeface="Arial" charset="0"/>
              </a:rPr>
              <a:t>أمثال 31</a:t>
            </a:r>
            <a:endParaRPr lang="en-US" sz="6000" b="1" dirty="0">
              <a:effectLst>
                <a:glow rad="139700">
                  <a:schemeClr val="accent4">
                    <a:satMod val="175000"/>
                    <a:alpha val="68000"/>
                  </a:schemeClr>
                </a:glow>
              </a:effectLst>
              <a:latin typeface="Arial" charset="0"/>
              <a:cs typeface="Arial" charset="0"/>
            </a:endParaRPr>
          </a:p>
        </p:txBody>
      </p:sp>
      <p:sp>
        <p:nvSpPr>
          <p:cNvPr id="5" name="Text Box 9"/>
          <p:cNvSpPr txBox="1">
            <a:spLocks noChangeArrowheads="1"/>
          </p:cNvSpPr>
          <p:nvPr/>
        </p:nvSpPr>
        <p:spPr bwMode="auto">
          <a:xfrm>
            <a:off x="35496" y="4994672"/>
            <a:ext cx="9001124" cy="190821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lang="ar-JO" sz="4000" b="1" dirty="0">
                <a:solidFill>
                  <a:srgbClr val="FFFFFF"/>
                </a:solidFill>
                <a:effectLst>
                  <a:glow rad="139700">
                    <a:srgbClr val="000000">
                      <a:satMod val="175000"/>
                      <a:alpha val="68000"/>
                    </a:srgbClr>
                  </a:glow>
                </a:effectLst>
                <a:latin typeface="Monotype Corsiva" pitchFamily="-112" charset="0"/>
                <a:ea typeface="Arial" pitchFamily="-112" charset="0"/>
                <a:cs typeface="Arial" pitchFamily="-112" charset="0"/>
              </a:rPr>
              <a:t>ليس حقاً . إنها تعطي مثالاً عما تبدو عليه الحكمة في المرأة</a:t>
            </a:r>
          </a:p>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t>الرجال يحتاجون نفس الصفات</a:t>
            </a:r>
            <a:endParaRPr kumimoji="0" lang="en-US" sz="40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endParaRPr>
          </a:p>
        </p:txBody>
      </p:sp>
    </p:spTree>
    <p:extLst>
      <p:ext uri="{BB962C8B-B14F-4D97-AF65-F5344CB8AC3E}">
        <p14:creationId xmlns:p14="http://schemas.microsoft.com/office/powerpoint/2010/main" val="2569327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par>
                          <p:cTn id="8" fill="hold" nodeType="afterGroup">
                            <p:stCondLst>
                              <p:cond delay="1500"/>
                            </p:stCondLst>
                            <p:childTnLst>
                              <p:par>
                                <p:cTn id="9" presetID="5" presetClass="entr" presetSubtype="1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nchor="t"/>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كيف </a:t>
            </a:r>
            <a:r>
              <a:rPr lang="ar-JO" sz="5400" b="1" dirty="0">
                <a:effectLst>
                  <a:glow rad="127000">
                    <a:schemeClr val="tx1"/>
                  </a:glow>
                </a:effectLst>
                <a:latin typeface="Arial" charset="0"/>
                <a:ea typeface="ＭＳ Ｐゴシック" charset="0"/>
                <a:cs typeface="ＭＳ Ｐゴシック" charset="0"/>
              </a:rPr>
              <a:t>يمكنك أن تكون حكيماً ؟</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5" name="Rectangle 2"/>
          <p:cNvSpPr txBox="1">
            <a:spLocks noChangeArrowheads="1"/>
          </p:cNvSpPr>
          <p:nvPr/>
        </p:nvSpPr>
        <p:spPr bwMode="auto">
          <a:xfrm>
            <a:off x="0" y="5866805"/>
            <a:ext cx="9144000" cy="9087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الأمثال تعطي 3 طرق</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8575662"/>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Unicode MS"/>
        <a:ea typeface="Arial Unicode MS"/>
        <a:cs typeface="Arial Unicode MS"/>
      </a:majorFont>
      <a:minorFont>
        <a:latin typeface="Arial Unicode MS"/>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4960</TotalTime>
  <Words>5563</Words>
  <Application>Microsoft Macintosh PowerPoint</Application>
  <PresentationFormat>On-screen Show (4:3)</PresentationFormat>
  <Paragraphs>575</Paragraphs>
  <Slides>106</Slides>
  <Notes>90</Notes>
  <HiddenSlides>0</HiddenSlides>
  <MMClips>0</MMClips>
  <ScaleCrop>false</ScaleCrop>
  <HeadingPairs>
    <vt:vector size="6" baseType="variant">
      <vt:variant>
        <vt:lpstr>Fonts Used</vt:lpstr>
      </vt:variant>
      <vt:variant>
        <vt:i4>13</vt:i4>
      </vt:variant>
      <vt:variant>
        <vt:lpstr>Theme</vt:lpstr>
      </vt:variant>
      <vt:variant>
        <vt:i4>21</vt:i4>
      </vt:variant>
      <vt:variant>
        <vt:lpstr>Slide Titles</vt:lpstr>
      </vt:variant>
      <vt:variant>
        <vt:i4>106</vt:i4>
      </vt:variant>
    </vt:vector>
  </HeadingPairs>
  <TitlesOfParts>
    <vt:vector size="140" baseType="lpstr">
      <vt:lpstr>Arial Unicode MS</vt:lpstr>
      <vt:lpstr>Arial</vt:lpstr>
      <vt:lpstr>Arial Narrow</vt:lpstr>
      <vt:lpstr>Book Antiqua</vt:lpstr>
      <vt:lpstr>Bookman Old Style</vt:lpstr>
      <vt:lpstr>Calibri</vt:lpstr>
      <vt:lpstr>Comic Sans MS</vt:lpstr>
      <vt:lpstr>Geneva</vt:lpstr>
      <vt:lpstr>Haettenschweiler</vt:lpstr>
      <vt:lpstr>Monotype Corsiva</vt:lpstr>
      <vt:lpstr>Tahoma</vt:lpstr>
      <vt:lpstr>Times New Roman</vt:lpstr>
      <vt:lpstr>Wingdings</vt:lpstr>
      <vt:lpstr>49_Blank Presentation</vt:lpstr>
      <vt:lpstr>Default Design</vt:lpstr>
      <vt:lpstr>1_Default Design</vt:lpstr>
      <vt:lpstr>Blank Presentation</vt:lpstr>
      <vt:lpstr>3_Default Design</vt:lpstr>
      <vt:lpstr>4_Default Design</vt:lpstr>
      <vt:lpstr>5_Default Design</vt:lpstr>
      <vt:lpstr>9_Default Design</vt:lpstr>
      <vt:lpstr>6_Default Design</vt:lpstr>
      <vt:lpstr>7_Default Design</vt:lpstr>
      <vt:lpstr>Refined</vt:lpstr>
      <vt:lpstr>8_Default Design</vt:lpstr>
      <vt:lpstr>1_Curtain Call</vt:lpstr>
      <vt:lpstr>50_Blank Presentation</vt:lpstr>
      <vt:lpstr>1_Digital Dots</vt:lpstr>
      <vt:lpstr>10_Default Design</vt:lpstr>
      <vt:lpstr>11_Default Design</vt:lpstr>
      <vt:lpstr>2_Textured</vt:lpstr>
      <vt:lpstr>4_Office Theme</vt:lpstr>
      <vt:lpstr>12_Default Design</vt:lpstr>
      <vt:lpstr>13_Default Design</vt:lpstr>
      <vt:lpstr>كن حكيماً</vt:lpstr>
      <vt:lpstr>ما الذي  يثير  شغف  الناس ؟</vt:lpstr>
      <vt:lpstr>هل تريد أن تكون حكيماً</vt:lpstr>
      <vt:lpstr>كيف يمكنك أن تكون حكيماً ؟</vt:lpstr>
      <vt:lpstr>دعونا ندرس  النص الكتابي</vt:lpstr>
      <vt:lpstr>أمثال  الأيام الحالية</vt:lpstr>
      <vt:lpstr>أمثال  الأيام الحالية</vt:lpstr>
      <vt:lpstr>أمثال الأيام الحالية</vt:lpstr>
      <vt:lpstr>أمثال  الأيام الحالية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الحكمة جيدة لك</vt:lpstr>
      <vt:lpstr>الكلمة المفتاحية في سفر الأمثال</vt:lpstr>
      <vt:lpstr>العنوان و التاريخ</vt:lpstr>
      <vt:lpstr>عنوان السفر</vt:lpstr>
      <vt:lpstr>مواضيع في الأمثال</vt:lpstr>
      <vt:lpstr>الكلمات و الخطاب</vt:lpstr>
      <vt:lpstr>المال</vt:lpstr>
      <vt:lpstr>التقوى على الذهب</vt:lpstr>
      <vt:lpstr>النجاح الحقيقي</vt:lpstr>
      <vt:lpstr>أمثال 21: 19</vt:lpstr>
      <vt:lpstr>أمثال 26: 11</vt:lpstr>
      <vt:lpstr>الإجتهاد و الكسل</vt:lpstr>
      <vt:lpstr>American, idle</vt:lpstr>
      <vt:lpstr>العلاقات</vt:lpstr>
      <vt:lpstr>كيف يمكنك أن تكون حكيماً ؟</vt:lpstr>
      <vt:lpstr> 1. تعلم الإنضباط و مخافة الرب (1: 1-7) </vt:lpstr>
      <vt:lpstr>أمثال 1 </vt:lpstr>
      <vt:lpstr>PowerPoint Presentation</vt:lpstr>
      <vt:lpstr>PowerPoint Presentation</vt:lpstr>
      <vt:lpstr>PowerPoint Presentation</vt:lpstr>
      <vt:lpstr>PowerPoint Presentation</vt:lpstr>
      <vt:lpstr> 1. تعلم الإنضباط و مخافة الرب (1: 1-7) </vt:lpstr>
      <vt:lpstr> 2. قدّر الحكمة التي تقود إلى حياة مزدهرة (1: 8-9: 18)  </vt:lpstr>
      <vt:lpstr>الحكمة</vt:lpstr>
      <vt:lpstr>الحكمة</vt:lpstr>
      <vt:lpstr>أمثال 2 </vt:lpstr>
      <vt:lpstr>الحكمة</vt:lpstr>
      <vt:lpstr>العنوان و التاريخ</vt:lpstr>
      <vt:lpstr>أمثال 3 </vt:lpstr>
      <vt:lpstr>الحكمة</vt:lpstr>
      <vt:lpstr>الآية المفتاحية</vt:lpstr>
      <vt:lpstr>الآية المفتاحية</vt:lpstr>
      <vt:lpstr>الاية المفتاحية</vt:lpstr>
      <vt:lpstr>الآية المفتاحية</vt:lpstr>
      <vt:lpstr>أمثال 4 </vt:lpstr>
      <vt:lpstr>الحكمة</vt:lpstr>
      <vt:lpstr>الحكمة</vt:lpstr>
      <vt:lpstr>الحكمة</vt:lpstr>
      <vt:lpstr>أمثال 5 </vt:lpstr>
      <vt:lpstr>الحكمة</vt:lpstr>
      <vt:lpstr>1 يا ابني أصغ إلى حكمتي أمل أذنك إلى فهمي  2 لحفظ التدابير و لتحفظ شفتاك معرفة</vt:lpstr>
      <vt:lpstr>لأن شفتي  المرأة الأجنبية تقطران عسلاً  و حنكها أنعم  من الزيت (5: 3)</vt:lpstr>
      <vt:lpstr>سجل في برنامج عهد العيون</vt:lpstr>
      <vt:lpstr>Covenant Eyes</vt:lpstr>
      <vt:lpstr>أمثال 6 </vt:lpstr>
      <vt:lpstr>الحكمة</vt:lpstr>
      <vt:lpstr>الحكمة</vt:lpstr>
      <vt:lpstr>الحكمة</vt:lpstr>
      <vt:lpstr>أمثال 8 </vt:lpstr>
      <vt:lpstr>الحكمة</vt:lpstr>
      <vt:lpstr>أمثال 9 </vt:lpstr>
      <vt:lpstr>الحكمة</vt:lpstr>
      <vt:lpstr> 1. تعلم الإنضباط و مخافة الرب (1: 1-7) </vt:lpstr>
      <vt:lpstr> 2. قدّر الحكمة التي تقود إلى حياة مزدهرة (1: 8-9: 18)  </vt:lpstr>
      <vt:lpstr> 3. انتبه لنصائح الحكماء بخصوص العلاقات (أم 10-31) </vt:lpstr>
      <vt:lpstr>أمثال 10</vt:lpstr>
      <vt:lpstr>حوالي 375 مثل من شطرين لسليمان تعلم الفوائد العملية للحكمة فوق الشر في الحياة اليومية  (10: 1-22: 16)</vt:lpstr>
      <vt:lpstr>أمثال 11 </vt:lpstr>
      <vt:lpstr>وصفي جداً</vt:lpstr>
      <vt:lpstr>أمثال 22 </vt:lpstr>
      <vt:lpstr>الحكمة</vt:lpstr>
      <vt:lpstr>أمثال 25 </vt:lpstr>
      <vt:lpstr>الحكمة</vt:lpstr>
      <vt:lpstr>أمثال 30 </vt:lpstr>
      <vt:lpstr>الحكمة</vt:lpstr>
      <vt:lpstr>أمثال 30: 18-20</vt:lpstr>
      <vt:lpstr>أمثال 31 </vt:lpstr>
      <vt:lpstr>الحكمة</vt:lpstr>
      <vt:lpstr>الحكمة</vt:lpstr>
      <vt:lpstr>امرأتين</vt:lpstr>
      <vt:lpstr>PowerPoint Presentation</vt:lpstr>
      <vt:lpstr>PowerPoint Presentation</vt:lpstr>
      <vt:lpstr>PowerPoint Presentation</vt:lpstr>
      <vt:lpstr>Proverbs 31</vt:lpstr>
      <vt:lpstr>Proverbs 31</vt:lpstr>
      <vt:lpstr>تعتبر أفضل عارضة أزياء</vt:lpstr>
      <vt:lpstr> توقفي عن مقارنة نفسك بامرأة أمثال 31 </vt:lpstr>
      <vt:lpstr>أمثال 31</vt:lpstr>
      <vt:lpstr>كيف يمكنك أن تكون حكيماً ؟</vt:lpstr>
      <vt:lpstr>الفكرة الرئيسية في الأمثال</vt:lpstr>
      <vt:lpstr> 1. تعلم الإنضباط و مخافة الرب (1: 1-7)</vt:lpstr>
      <vt:lpstr> 2. قدّر الحكمة التي تقود إلى حياة مزدهرة (1: 8-9: 18)  </vt:lpstr>
      <vt:lpstr> 3. انتبه لنصائح الحكماء بخصوص العلاقات (أم 10-31) </vt:lpstr>
      <vt:lpstr>التطبيقات</vt:lpstr>
      <vt:lpstr>Black</vt:lpstr>
      <vt:lpstr>وعظ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134</cp:revision>
  <dcterms:created xsi:type="dcterms:W3CDTF">2014-08-02T06:39:19Z</dcterms:created>
  <dcterms:modified xsi:type="dcterms:W3CDTF">2022-05-04T18:33:18Z</dcterms:modified>
</cp:coreProperties>
</file>