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88" r:id="rId4"/>
    <p:sldMasterId id="2147483690" r:id="rId5"/>
    <p:sldMasterId id="2147483702" r:id="rId6"/>
    <p:sldMasterId id="2147483714" r:id="rId7"/>
    <p:sldMasterId id="2147483726" r:id="rId8"/>
    <p:sldMasterId id="2147483739" r:id="rId9"/>
    <p:sldMasterId id="2147483751" r:id="rId10"/>
    <p:sldMasterId id="2147483765" r:id="rId11"/>
  </p:sldMasterIdLst>
  <p:notesMasterIdLst>
    <p:notesMasterId r:id="rId95"/>
  </p:notesMasterIdLst>
  <p:sldIdLst>
    <p:sldId id="256" r:id="rId12"/>
    <p:sldId id="257" r:id="rId13"/>
    <p:sldId id="340" r:id="rId14"/>
    <p:sldId id="258" r:id="rId15"/>
    <p:sldId id="259" r:id="rId16"/>
    <p:sldId id="261" r:id="rId17"/>
    <p:sldId id="260" r:id="rId18"/>
    <p:sldId id="322" r:id="rId19"/>
    <p:sldId id="263" r:id="rId20"/>
    <p:sldId id="264" r:id="rId21"/>
    <p:sldId id="265" r:id="rId22"/>
    <p:sldId id="266" r:id="rId23"/>
    <p:sldId id="267" r:id="rId24"/>
    <p:sldId id="268" r:id="rId25"/>
    <p:sldId id="269" r:id="rId26"/>
    <p:sldId id="271" r:id="rId27"/>
    <p:sldId id="272" r:id="rId28"/>
    <p:sldId id="273" r:id="rId29"/>
    <p:sldId id="274" r:id="rId30"/>
    <p:sldId id="275" r:id="rId31"/>
    <p:sldId id="349" r:id="rId32"/>
    <p:sldId id="329" r:id="rId33"/>
    <p:sldId id="327" r:id="rId34"/>
    <p:sldId id="282" r:id="rId35"/>
    <p:sldId id="276" r:id="rId36"/>
    <p:sldId id="279" r:id="rId37"/>
    <p:sldId id="280" r:id="rId38"/>
    <p:sldId id="281" r:id="rId39"/>
    <p:sldId id="328" r:id="rId40"/>
    <p:sldId id="325" r:id="rId41"/>
    <p:sldId id="284" r:id="rId42"/>
    <p:sldId id="283" r:id="rId43"/>
    <p:sldId id="326" r:id="rId44"/>
    <p:sldId id="285" r:id="rId45"/>
    <p:sldId id="286" r:id="rId46"/>
    <p:sldId id="344" r:id="rId47"/>
    <p:sldId id="288" r:id="rId48"/>
    <p:sldId id="289" r:id="rId49"/>
    <p:sldId id="343" r:id="rId50"/>
    <p:sldId id="291" r:id="rId51"/>
    <p:sldId id="292" r:id="rId52"/>
    <p:sldId id="331" r:id="rId53"/>
    <p:sldId id="332" r:id="rId54"/>
    <p:sldId id="333" r:id="rId55"/>
    <p:sldId id="293" r:id="rId56"/>
    <p:sldId id="341" r:id="rId57"/>
    <p:sldId id="294" r:id="rId58"/>
    <p:sldId id="290" r:id="rId59"/>
    <p:sldId id="295" r:id="rId60"/>
    <p:sldId id="296" r:id="rId61"/>
    <p:sldId id="342" r:id="rId62"/>
    <p:sldId id="297" r:id="rId63"/>
    <p:sldId id="346" r:id="rId64"/>
    <p:sldId id="298" r:id="rId65"/>
    <p:sldId id="299" r:id="rId66"/>
    <p:sldId id="348" r:id="rId67"/>
    <p:sldId id="300" r:id="rId68"/>
    <p:sldId id="301" r:id="rId69"/>
    <p:sldId id="302" r:id="rId70"/>
    <p:sldId id="303" r:id="rId71"/>
    <p:sldId id="304" r:id="rId72"/>
    <p:sldId id="350" r:id="rId73"/>
    <p:sldId id="305" r:id="rId74"/>
    <p:sldId id="306" r:id="rId75"/>
    <p:sldId id="307" r:id="rId76"/>
    <p:sldId id="351" r:id="rId77"/>
    <p:sldId id="309" r:id="rId78"/>
    <p:sldId id="310" r:id="rId79"/>
    <p:sldId id="311" r:id="rId80"/>
    <p:sldId id="312" r:id="rId81"/>
    <p:sldId id="313" r:id="rId82"/>
    <p:sldId id="335" r:id="rId83"/>
    <p:sldId id="336" r:id="rId84"/>
    <p:sldId id="334" r:id="rId85"/>
    <p:sldId id="337" r:id="rId86"/>
    <p:sldId id="339" r:id="rId87"/>
    <p:sldId id="338" r:id="rId88"/>
    <p:sldId id="314" r:id="rId89"/>
    <p:sldId id="345" r:id="rId90"/>
    <p:sldId id="318" r:id="rId91"/>
    <p:sldId id="319" r:id="rId92"/>
    <p:sldId id="320" r:id="rId93"/>
    <p:sldId id="321"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C9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79726" autoAdjust="0"/>
  </p:normalViewPr>
  <p:slideViewPr>
    <p:cSldViewPr snapToGrid="0" snapToObjects="1">
      <p:cViewPr varScale="1">
        <p:scale>
          <a:sx n="131" d="100"/>
          <a:sy n="131" d="100"/>
        </p:scale>
        <p:origin x="1624" y="18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notesMaster" Target="notesMasters/notesMaster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11/11/21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0DE667A-7EB0-EC48-8289-059E97F95C4C}" type="slidenum">
              <a:rPr lang="en-US" sz="1200"/>
              <a:pPr eaLnBrk="1" hangingPunct="1"/>
              <a:t>10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9BDA2DB-3B07-FD46-9F9F-D199E073EAA6}" type="slidenum">
              <a:rPr lang="en-US" sz="1200"/>
              <a:pPr eaLnBrk="1" hangingPunct="1"/>
              <a:t>11</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E17670F-8CD0-DA4D-BF0F-521B6607F8C6}" type="slidenum">
              <a:rPr lang="en-US" sz="1200"/>
              <a:pPr eaLnBrk="1" hangingPunct="1"/>
              <a:t>12</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13</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14</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4B770BF-54AF-3E41-954C-102848790DDF}" type="slidenum">
              <a:rPr lang="en-US" sz="1200"/>
              <a:pPr eaLnBrk="1" hangingPunct="1"/>
              <a:t>16</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434939B-DAC0-EC4C-83C4-289F2E74525C}" type="slidenum">
              <a:rPr lang="en-US" sz="1200"/>
              <a:pPr eaLnBrk="1" hangingPunct="1"/>
              <a:t>17</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Why do you think?</a:t>
            </a:r>
            <a:r>
              <a:rPr lang="en-US" baseline="0">
                <a:latin typeface="Arial"/>
                <a:cs typeface="Arial"/>
              </a:rPr>
              <a:t> Tell your neighbor next to you.</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Threat</a:t>
            </a:r>
            <a:r>
              <a:rPr lang="en-US" sz="1200" kern="1200">
                <a:solidFill>
                  <a:schemeClr val="tx1"/>
                </a:solidFill>
                <a:effectLst/>
                <a:latin typeface="+mn-lt"/>
                <a:ea typeface="+mn-ea"/>
                <a:cs typeface="+mn-cs"/>
              </a:rPr>
              <a:t>: God strategically placed Mordecai and Esther to thwart Haman's plot to exterminate the Jews to fulfill the Abrahamic Covenant (Esther 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20</a:t>
            </a:fld>
            <a:endParaRPr lang="en-US"/>
          </a:p>
        </p:txBody>
      </p:sp>
    </p:spTree>
    <p:extLst>
      <p:ext uri="{BB962C8B-B14F-4D97-AF65-F5344CB8AC3E}">
        <p14:creationId xmlns:p14="http://schemas.microsoft.com/office/powerpoint/2010/main" val="1392021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a:effectLst/>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The account begins with a very frustrated King Xerxes,</a:t>
            </a:r>
            <a:r>
              <a:rPr lang="en-US" baseline="0">
                <a:latin typeface="Arial"/>
                <a:ea typeface="ＭＳ Ｐゴシック" charset="0"/>
                <a:cs typeface="Arial"/>
              </a:rPr>
              <a:t> or Ahasuerus.</a:t>
            </a:r>
            <a:endParaRPr lang="en-US">
              <a:latin typeface="Arial"/>
              <a:ea typeface="ＭＳ Ｐゴシック" charset="0"/>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Xerxes (Heb. </a:t>
            </a:r>
            <a:r>
              <a:rPr lang="en-US" sz="1200" i="1" kern="1200">
                <a:solidFill>
                  <a:schemeClr val="tx1"/>
                </a:solidFill>
                <a:effectLst/>
                <a:latin typeface="+mn-lt"/>
                <a:ea typeface="+mn-ea"/>
                <a:cs typeface="+mn-cs"/>
              </a:rPr>
              <a:t>Ahasuerus</a:t>
            </a:r>
            <a:r>
              <a:rPr lang="en-US" sz="1200" kern="1200">
                <a:solidFill>
                  <a:schemeClr val="tx1"/>
                </a:solidFill>
                <a:effectLst/>
                <a:latin typeface="+mn-lt"/>
                <a:ea typeface="+mn-ea"/>
                <a:cs typeface="+mn-cs"/>
              </a:rPr>
              <a:t> in the book) divorced his disobedient Queen Vashti, unaware of God’s plan for Esther to replace Vashti to preserve the Jews (Esther 1; 483 BC; 1:3).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64729C-DB76-4641-879B-B1B317487D49}" type="slidenum">
              <a:rPr lang="en-US" sz="1200"/>
              <a:pPr eaLnBrk="1" hangingPunct="1"/>
              <a:t>24</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God actually uses the confusion of the first two chapters</a:t>
            </a:r>
            <a:r>
              <a:rPr lang="en-US" baseline="0">
                <a:latin typeface="Arial"/>
                <a:ea typeface="ＭＳ Ｐゴシック" charset="0"/>
                <a:cs typeface="Arial"/>
              </a:rPr>
              <a:t> to bring about his plan. Sound familiar?</a:t>
            </a:r>
            <a:endParaRPr lang="en-US">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25</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Haman’s plot to kill the Jews came just after Mordecai foiled a plot to murder the king to show God protecting Jews via Esther to uphold the Abrahamic Covenant (2:19–4:17).</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Xerxes married Esther to replace Vashti after a divinely designed beauty contest where God controlled Xerxes' taste in women to avert a disaster for the Jews (2:1-18; 479 BC).</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26</a:t>
            </a:fld>
            <a:endParaRPr lang="en-US"/>
          </a:p>
        </p:txBody>
      </p:sp>
    </p:spTree>
    <p:extLst>
      <p:ext uri="{BB962C8B-B14F-4D97-AF65-F5344CB8AC3E}">
        <p14:creationId xmlns:p14="http://schemas.microsoft.com/office/powerpoint/2010/main" val="300253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Actually God uses a beauty contest for his plan.</a:t>
            </a:r>
          </a:p>
          <a:p>
            <a:pPr eaLnBrk="1" hangingPunct="1"/>
            <a:r>
              <a:rPr lang="en-US">
                <a:latin typeface="Arial"/>
                <a:ea typeface="ＭＳ Ｐゴシック" charset="0"/>
                <a:cs typeface="Arial"/>
              </a:rPr>
              <a:t>• So all the beauties are gathered.</a:t>
            </a:r>
          </a:p>
          <a:p>
            <a:pPr eaLnBrk="1" hangingPunct="1"/>
            <a:r>
              <a:rPr lang="en-US">
                <a:latin typeface="Arial"/>
                <a:ea typeface="ＭＳ Ｐゴシック" charset="0"/>
                <a:cs typeface="Arial"/>
              </a:rPr>
              <a:t>• And they were happy about that!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28</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OK, maybe they looked better than that</a:t>
            </a:r>
            <a:r>
              <a:rPr lang="mr-IN">
                <a:latin typeface="Arial"/>
                <a:ea typeface="ＭＳ Ｐゴシック" charset="0"/>
                <a:cs typeface="Arial"/>
              </a:rPr>
              <a:t>…</a:t>
            </a:r>
            <a:endParaRPr lang="en-US">
              <a:latin typeface="Arial"/>
              <a:ea typeface="ＭＳ Ｐゴシック" charset="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SG" sz="1200" b="0" i="0" u="none" strike="noStrike" kern="1200" baseline="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a:solidFill>
                  <a:schemeClr val="tx1"/>
                </a:solidFill>
                <a:latin typeface="Arial"/>
                <a:ea typeface="+mn-ea"/>
                <a:cs typeface="Arial"/>
              </a:rPr>
              <a:t>6</a:t>
            </a:r>
            <a:r>
              <a:rPr lang="en-SG" sz="1200" b="0" i="0" u="none" strike="noStrike" kern="1200" baseline="0">
                <a:solidFill>
                  <a:schemeClr val="tx1"/>
                </a:solidFill>
                <a:latin typeface="Arial"/>
                <a:ea typeface="+mn-ea"/>
                <a:cs typeface="Arial"/>
              </a:rPr>
              <a:t> His family had been among those who, with King Jehoiachin of Judah, had been exiled from Jerusalem to Babylon by King Nebuchadnezzar" (2:5-6 NLT).</a:t>
            </a:r>
            <a:endParaRPr lang="en-US">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3</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If you were accused of being devoted to Jesus, would there be enough evidence to convict you in a court of law?</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This man had a very beautiful and lovely young cousin, Hadassah, who was also called Esther. When her father and mother died, Mordecai adopted her into his family and raised her as his own daughter" (2:7 NLT).</a:t>
            </a:r>
            <a:endParaRPr lang="en-US">
              <a:latin typeface="Arial"/>
              <a:ea typeface="ＭＳ Ｐゴシック" charset="0"/>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a:t>
            </a:r>
            <a:r>
              <a:rPr lang="en-SG" sz="1200" b="0" i="0" u="none" strike="noStrike" kern="1200" baseline="0">
                <a:solidFill>
                  <a:schemeClr val="tx1"/>
                </a:solidFill>
                <a:latin typeface="Arial"/>
                <a:ea typeface="+mn-ea"/>
                <a:cs typeface="Arial"/>
              </a:rPr>
              <a:t>Esther had not told anyone of her nationality and family background, because Mordecai had directed her not to do so" (2:10 NLT).</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31</a:t>
            </a:fld>
            <a:endParaRPr lang="en-US"/>
          </a:p>
        </p:txBody>
      </p:sp>
    </p:spTree>
    <p:extLst>
      <p:ext uri="{BB962C8B-B14F-4D97-AF65-F5344CB8AC3E}">
        <p14:creationId xmlns:p14="http://schemas.microsoft.com/office/powerpoint/2010/main" val="2701084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a:t>
            </a:r>
            <a:r>
              <a:rPr lang="en-SG" sz="1200" b="1" i="0" u="none" strike="noStrike" kern="1200" baseline="0">
                <a:solidFill>
                  <a:schemeClr val="tx1"/>
                </a:solidFill>
                <a:latin typeface="Arial"/>
                <a:ea typeface="+mn-ea"/>
                <a:cs typeface="Arial"/>
              </a:rPr>
              <a:t>Esther</a:t>
            </a:r>
            <a:r>
              <a:rPr lang="en-SG" sz="1200" b="0" i="0" u="none" strike="noStrike" kern="1200" baseline="0">
                <a:solidFill>
                  <a:schemeClr val="tx1"/>
                </a:solidFill>
                <a:latin typeface="Arial"/>
                <a:ea typeface="+mn-ea"/>
                <a:cs typeface="Arial"/>
              </a:rPr>
              <a:t> kept her Jewish nationality a secret (cf. v. 20), not telling Hegai, her maids, or anyone else </a:t>
            </a:r>
            <a:r>
              <a:rPr lang="en-SG" sz="1200" b="1" i="0" u="none" strike="noStrike" kern="1200" baseline="0">
                <a:solidFill>
                  <a:schemeClr val="tx1"/>
                </a:solidFill>
                <a:latin typeface="Arial"/>
                <a:ea typeface="+mn-ea"/>
                <a:cs typeface="Arial"/>
              </a:rPr>
              <a:t>because Mordecai had</a:t>
            </a:r>
            <a:r>
              <a:rPr lang="en-SG" sz="1200" b="0" i="0" u="none" strike="noStrike" kern="1200" baseline="0">
                <a:solidFill>
                  <a:schemeClr val="tx1"/>
                </a:solidFill>
                <a:latin typeface="Arial"/>
                <a:ea typeface="+mn-ea"/>
                <a:cs typeface="Arial"/>
              </a:rPr>
              <a:t> told </a:t>
            </a:r>
            <a:r>
              <a:rPr lang="en-SG" sz="1200" b="1" i="0" u="none" strike="noStrike" kern="1200" baseline="0">
                <a:solidFill>
                  <a:schemeClr val="tx1"/>
                </a:solidFill>
                <a:latin typeface="Arial"/>
                <a:ea typeface="+mn-ea"/>
                <a:cs typeface="Arial"/>
              </a:rPr>
              <a:t>her</a:t>
            </a:r>
            <a:r>
              <a:rPr lang="en-SG" sz="1200" b="0" i="0" u="none" strike="noStrike" kern="1200" baseline="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a:solidFill>
                  <a:schemeClr val="tx1"/>
                </a:solidFill>
                <a:latin typeface="Arial"/>
                <a:ea typeface="+mn-ea"/>
                <a:cs typeface="Arial"/>
              </a:rPr>
              <a:t>in spite of</a:t>
            </a:r>
            <a:r>
              <a:rPr lang="en-SG" sz="1200" b="0" i="0" u="none" strike="noStrike" kern="1200" baseline="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a:solidFill>
                  <a:schemeClr val="tx1"/>
                </a:solidFill>
                <a:latin typeface="Arial"/>
                <a:ea typeface="+mn-ea"/>
                <a:cs typeface="Arial"/>
              </a:rPr>
              <a:t>Esther</a:t>
            </a:r>
            <a:r>
              <a:rPr lang="en-SG" sz="1200" b="0" i="0" u="none" strike="noStrike" kern="1200" baseline="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a:solidFill>
                  <a:schemeClr val="tx1"/>
                </a:solidFill>
                <a:latin typeface="Arial"/>
                <a:ea typeface="+mn-ea"/>
                <a:cs typeface="Arial"/>
              </a:rPr>
              <a:t>The Bible Knowledge Commentary</a:t>
            </a:r>
            <a:r>
              <a:rPr lang="en-SG" sz="1200" b="0" i="0" u="none" strike="noStrike" kern="1200" baseline="0">
                <a:solidFill>
                  <a:schemeClr val="tx1"/>
                </a:solidFill>
                <a:latin typeface="Arial"/>
                <a:ea typeface="+mn-ea"/>
                <a:cs typeface="Arial"/>
              </a:rPr>
              <a:t>, 1:704).</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32</a:t>
            </a:fld>
            <a:endParaRPr lang="en-US"/>
          </a:p>
        </p:txBody>
      </p:sp>
    </p:spTree>
    <p:extLst>
      <p:ext uri="{BB962C8B-B14F-4D97-AF65-F5344CB8AC3E}">
        <p14:creationId xmlns:p14="http://schemas.microsoft.com/office/powerpoint/2010/main" val="223942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Haman’s plot to kill the Jews came just after Mordecai foiled a plot to murder the king to show God protecting Jews via Esther to uphold the Abrahamic Covenant (2:19–4:17).</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34</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God informed Mordecai of a secret assassination plot that saved Xerxes' life as God’s design to later exalt Mordecai to benefit his people (2:19-23).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Haman’s anger at Mordecai refusing to honor him convinced Xerxes to kill all Jews from Egypt to India eleven months later for God protect them instead (Esther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35</a:t>
            </a:fld>
            <a:endParaRPr lang="en-US"/>
          </a:p>
        </p:txBody>
      </p:sp>
    </p:spTree>
    <p:extLst>
      <p:ext uri="{BB962C8B-B14F-4D97-AF65-F5344CB8AC3E}">
        <p14:creationId xmlns:p14="http://schemas.microsoft.com/office/powerpoint/2010/main" val="508387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r>
              <a:rPr lang="en-SG" sz="1200" b="0" i="0" u="none" strike="noStrike" kern="1200" baseline="0">
                <a:solidFill>
                  <a:schemeClr val="tx1"/>
                </a:solidFill>
                <a:latin typeface="Arial"/>
                <a:ea typeface="+mn-ea"/>
                <a:cs typeface="Arial"/>
              </a:rPr>
              <a:t>"Some time later King Xerxes promoted </a:t>
            </a:r>
            <a:r>
              <a:rPr lang="en-SG" sz="1200" b="1" i="0" u="none" strike="noStrike" kern="1200" baseline="0">
                <a:solidFill>
                  <a:schemeClr val="tx1"/>
                </a:solidFill>
                <a:latin typeface="Arial"/>
                <a:ea typeface="+mn-ea"/>
                <a:cs typeface="Arial"/>
              </a:rPr>
              <a:t>Haman </a:t>
            </a:r>
            <a:r>
              <a:rPr lang="en-SG" sz="1200" b="0" i="0" u="none" strike="noStrike" kern="1200" baseline="0">
                <a:solidFill>
                  <a:schemeClr val="tx1"/>
                </a:solidFill>
                <a:latin typeface="Arial"/>
                <a:ea typeface="+mn-ea"/>
                <a:cs typeface="Arial"/>
              </a:rPr>
              <a:t>son of Hammedatha the Agagite over all the other nobles, making him the most powerful official in the empire.  </a:t>
            </a:r>
            <a:r>
              <a:rPr lang="en-SG" sz="1200" b="1" i="0" u="none" strike="noStrike" kern="1200" baseline="30000">
                <a:solidFill>
                  <a:schemeClr val="tx1"/>
                </a:solidFill>
                <a:latin typeface="Arial"/>
                <a:ea typeface="+mn-ea"/>
                <a:cs typeface="Arial"/>
              </a:rPr>
              <a:t>2</a:t>
            </a:r>
            <a:r>
              <a:rPr lang="en-SG" sz="1200" b="0" i="0" u="none" strike="noStrike" kern="1200" baseline="0">
                <a:solidFill>
                  <a:schemeClr val="tx1"/>
                </a:solidFill>
                <a:latin typeface="Arial"/>
                <a:ea typeface="+mn-ea"/>
                <a:cs typeface="Arial"/>
              </a:rPr>
              <a:t> All the king’s officials would bow down before </a:t>
            </a:r>
            <a:r>
              <a:rPr lang="en-SG" sz="1200" b="1" i="0" u="none" strike="noStrike" kern="1200" baseline="0">
                <a:solidFill>
                  <a:schemeClr val="tx1"/>
                </a:solidFill>
                <a:latin typeface="Arial"/>
                <a:ea typeface="+mn-ea"/>
                <a:cs typeface="Arial"/>
              </a:rPr>
              <a:t>Haman </a:t>
            </a:r>
            <a:r>
              <a:rPr lang="en-SG" sz="1200" b="0" i="0" u="none" strike="noStrike" kern="1200" baseline="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a:solidFill>
                  <a:schemeClr val="tx1"/>
                </a:solidFill>
                <a:latin typeface="Arial"/>
                <a:ea typeface="+mn-ea"/>
                <a:cs typeface="Arial"/>
              </a:rPr>
              <a:t>"</a:t>
            </a:r>
            <a:r>
              <a:rPr lang="en-SG" sz="1200" b="0" i="0" u="none" strike="noStrike" kern="1200" baseline="0">
                <a:solidFill>
                  <a:schemeClr val="tx1"/>
                </a:solidFill>
                <a:latin typeface="+mn-lt"/>
                <a:ea typeface="+mn-ea"/>
                <a:cs typeface="+mn-cs"/>
              </a:rPr>
              <a:t>Because Haman was an </a:t>
            </a:r>
            <a:r>
              <a:rPr lang="en-SG" sz="1200" b="1" i="0" u="none" strike="noStrike" kern="1200" baseline="0">
                <a:solidFill>
                  <a:schemeClr val="tx1"/>
                </a:solidFill>
                <a:latin typeface="+mn-lt"/>
                <a:ea typeface="+mn-ea"/>
                <a:cs typeface="+mn-cs"/>
              </a:rPr>
              <a:t>Agagite,</a:t>
            </a:r>
            <a:r>
              <a:rPr lang="en-SG" sz="1200" b="0" i="0" u="none" strike="noStrike" kern="1200" baseline="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Archeologists have uncovered an inscription which indicates that Agag was also the name of a province in the Persian Empire. This probably explains why Haman was called an Agagite" </a:t>
            </a:r>
            <a:r>
              <a:rPr lang="en-SG" sz="1200" b="0" i="0" u="none" strike="noStrike" kern="1200" baseline="0">
                <a:solidFill>
                  <a:schemeClr val="tx1"/>
                </a:solidFill>
                <a:latin typeface="Arial"/>
                <a:ea typeface="+mn-ea"/>
                <a:cs typeface="Arial"/>
              </a:rPr>
              <a:t>(John A. Martin, "Esther," </a:t>
            </a:r>
            <a:r>
              <a:rPr lang="en-SG" sz="1200" b="0" i="1" u="none" strike="noStrike" kern="1200" baseline="0">
                <a:solidFill>
                  <a:schemeClr val="tx1"/>
                </a:solidFill>
                <a:latin typeface="Arial"/>
                <a:ea typeface="+mn-ea"/>
                <a:cs typeface="Arial"/>
              </a:rPr>
              <a:t>Bible Knowledge Commentary</a:t>
            </a:r>
            <a:r>
              <a:rPr lang="en-SG" sz="1200" b="0" i="0" u="none" strike="noStrike" kern="1200" baseline="0">
                <a:solidFill>
                  <a:schemeClr val="tx1"/>
                </a:solidFill>
                <a:latin typeface="Arial"/>
                <a:ea typeface="+mn-ea"/>
                <a:cs typeface="Arial"/>
              </a:rPr>
              <a:t>, 1:705).</a:t>
            </a:r>
          </a:p>
          <a:p>
            <a:pPr eaLnBrk="1" hangingPunct="1"/>
            <a:endParaRPr lang="en-US">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37</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Haman was so stuck on himself that when Mordecai</a:t>
            </a:r>
            <a:r>
              <a:rPr lang="en-US" baseline="0">
                <a:latin typeface="Arial"/>
                <a:ea typeface="ＭＳ Ｐゴシック" charset="0"/>
                <a:cs typeface="Arial"/>
              </a:rPr>
              <a:t> refused to stand in his presence, Haman decided to kill not only him, but ALL Jews throughout the 127 provinces of the empire! Talk a chip on his shoulder!</a:t>
            </a:r>
            <a:endParaRPr lang="en-US">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convinced Esther to risk her life for the Jews by showing that God crowned her for this role even if she failed since he would still uphold the Abrahamic Covenant (Esther 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38</a:t>
            </a:fld>
            <a:endParaRPr lang="en-US"/>
          </a:p>
        </p:txBody>
      </p:sp>
    </p:spTree>
    <p:extLst>
      <p:ext uri="{BB962C8B-B14F-4D97-AF65-F5344CB8AC3E}">
        <p14:creationId xmlns:p14="http://schemas.microsoft.com/office/powerpoint/2010/main" val="2208608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39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We are at war. The sad reality is that many of us do not realize it—so we are not committed to God as a result.</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44</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Like the Jews in the story of Esther,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Why should we be committed to God?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Satan is always trying to push down whatever the Lord does.</a:t>
            </a:r>
          </a:p>
          <a:p>
            <a:r>
              <a:rPr lang="en-US">
                <a:latin typeface="Arial"/>
                <a:cs typeface="Arial"/>
              </a:rPr>
              <a:t>But the Lord will eventually</a:t>
            </a:r>
            <a:r>
              <a:rPr lang="en-US" baseline="0">
                <a:latin typeface="Arial"/>
                <a:cs typeface="Arial"/>
              </a:rPr>
              <a:t> be the victor.</a:t>
            </a:r>
          </a:p>
          <a:p>
            <a:r>
              <a:rPr lang="en-US" sz="1200" kern="1200">
                <a:solidFill>
                  <a:schemeClr val="tx1"/>
                </a:solidFill>
                <a:effectLst/>
                <a:latin typeface="Arial"/>
                <a:ea typeface="+mn-ea"/>
                <a:cs typeface="Arial"/>
              </a:rPr>
              <a:t>It’s easier to be committed to God’s plan when we know that it will ultimately succeed.</a:t>
            </a:r>
            <a:r>
              <a:rPr lang="en-SG">
                <a:effectLst/>
                <a:latin typeface="Arial"/>
                <a:cs typeface="Arial"/>
              </a:rPr>
              <a:t> </a:t>
            </a:r>
            <a:endParaRPr lang="en-US">
              <a:latin typeface="Arial"/>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46</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u="sng" kern="1200">
                <a:solidFill>
                  <a:schemeClr val="tx1"/>
                </a:solidFill>
                <a:effectLst/>
                <a:latin typeface="Arial"/>
                <a:ea typeface="+mn-ea"/>
                <a:cs typeface="Arial"/>
              </a:rPr>
              <a:t>Triumph</a:t>
            </a:r>
            <a:r>
              <a:rPr lang="en-US" sz="1200" kern="1200">
                <a:solidFill>
                  <a:schemeClr val="tx1"/>
                </a:solidFill>
                <a:effectLst/>
                <a:latin typeface="Arial"/>
                <a:ea typeface="+mn-ea"/>
                <a:cs typeface="Arial"/>
              </a:rPr>
              <a:t>: God reverted Haman's massacre plot on his own head via Mordecai and Esther to fulfill the Abrahamic Covenant (Esther 5–10).</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overcame Haman as proof of God's faithfulness when we fear him (5:1–8:2).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47</a:t>
            </a:fld>
            <a:endParaRPr lang="en-US"/>
          </a:p>
        </p:txBody>
      </p:sp>
    </p:spTree>
    <p:extLst>
      <p:ext uri="{BB962C8B-B14F-4D97-AF65-F5344CB8AC3E}">
        <p14:creationId xmlns:p14="http://schemas.microsoft.com/office/powerpoint/2010/main" val="178248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7BF8A9C-52A3-4C40-97A6-A0FEB9E086AA}" type="slidenum">
              <a:rPr lang="en-US" sz="1200"/>
              <a:pPr eaLnBrk="1" hangingPunct="1"/>
              <a:t>48</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True, God is for us—but that doesn't mean it doesn't take courage on our part!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Esther had not been summonded by the king for</a:t>
            </a:r>
            <a:r>
              <a:rPr lang="en-US" baseline="0">
                <a:latin typeface="Arial"/>
                <a:cs typeface="Arial"/>
              </a:rPr>
              <a:t> over a month, and to come into his presence without an invitation was actually risking her very life.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49</a:t>
            </a:fld>
            <a:endParaRPr lang="en-US"/>
          </a:p>
        </p:txBody>
      </p:sp>
    </p:spTree>
    <p:extLst>
      <p:ext uri="{BB962C8B-B14F-4D97-AF65-F5344CB8AC3E}">
        <p14:creationId xmlns:p14="http://schemas.microsoft.com/office/powerpoint/2010/main" val="354925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Today in the book of Esther we will</a:t>
            </a:r>
            <a:r>
              <a:rPr lang="en-US" baseline="0">
                <a:latin typeface="Arial"/>
                <a:cs typeface="Arial"/>
              </a:rPr>
              <a:t> see that apathy can be cured.</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028F5B-962F-F64A-B5D2-FD66F8EC7E20}" type="slidenum">
              <a:rPr lang="en-US" sz="1200"/>
              <a:pPr eaLnBrk="1" hangingPunct="1"/>
              <a:t>50</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 think it is telling here that a woman is set as an example of courage. Too</a:t>
            </a:r>
            <a:r>
              <a:rPr lang="en-US" baseline="0">
                <a:latin typeface="Arial"/>
                <a:ea typeface="ＭＳ Ｐゴシック" charset="0"/>
                <a:cs typeface="Arial"/>
              </a:rPr>
              <a:t> often it is the ladies who model courage before us men, even though God's plan is for the men to be the spiritual leaders.</a:t>
            </a:r>
            <a:endParaRPr lang="en-US">
              <a:latin typeface="Arial"/>
              <a:ea typeface="ＭＳ Ｐゴシック" charset="0"/>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king enthusiastically and curiously accepted Esther's boldness, yet Esther only invited him to a banquet to put him in the proper mood to grant her request (5:1-8).</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51</a:t>
            </a:fld>
            <a:endParaRPr lang="en-US"/>
          </a:p>
        </p:txBody>
      </p:sp>
    </p:spTree>
    <p:extLst>
      <p:ext uri="{BB962C8B-B14F-4D97-AF65-F5344CB8AC3E}">
        <p14:creationId xmlns:p14="http://schemas.microsoft.com/office/powerpoint/2010/main" val="4289827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DFB6CE-43F3-F147-97DA-D610D6CA01B5}" type="slidenum">
              <a:rPr lang="en-US" sz="1200"/>
              <a:pPr eaLnBrk="1" hangingPunct="1"/>
              <a:t>52</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Yet, when Haman leaves after the meal, Mordecai</a:t>
            </a:r>
            <a:r>
              <a:rPr lang="en-US" baseline="0">
                <a:latin typeface="Arial"/>
                <a:ea typeface="ＭＳ Ｐゴシック" charset="0"/>
                <a:cs typeface="Arial"/>
              </a:rPr>
              <a:t> refused to stand for Haman which motivated Haman to impale Mordecai.</a:t>
            </a:r>
          </a:p>
          <a:p>
            <a:pPr eaLnBrk="1" hangingPunct="1"/>
            <a:r>
              <a:rPr lang="en-US" sz="1200" kern="1200">
                <a:solidFill>
                  <a:schemeClr val="tx1"/>
                </a:solidFill>
                <a:effectLst/>
                <a:latin typeface="Arial"/>
                <a:ea typeface="+mn-ea"/>
                <a:cs typeface="Arial"/>
              </a:rPr>
              <a:t>So Haman arrogantly plotted to murder Mordecai on a 75-foot gallows as God's provision for his own death to protect the Jews (5:9-14).</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53</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Haman’s </a:t>
            </a:r>
            <a:r>
              <a:rPr lang="en-SG" sz="1200" b="1" i="0" u="none" strike="noStrike" kern="1200" baseline="0">
                <a:solidFill>
                  <a:schemeClr val="tx1"/>
                </a:solidFill>
                <a:latin typeface="Arial"/>
                <a:ea typeface="+mn-ea"/>
                <a:cs typeface="Arial"/>
              </a:rPr>
              <a:t>wife, Zeresh, and all his friends</a:t>
            </a:r>
            <a:r>
              <a:rPr lang="en-SG" sz="1200" b="0" i="0" u="none" strike="noStrike" kern="1200" baseline="0">
                <a:solidFill>
                  <a:schemeClr val="tx1"/>
                </a:solidFill>
                <a:latin typeface="Arial"/>
                <a:ea typeface="+mn-ea"/>
                <a:cs typeface="Arial"/>
              </a:rPr>
              <a:t> were no better than he was. They suggested that Haman </a:t>
            </a:r>
            <a:r>
              <a:rPr lang="en-SG" sz="1200" b="1" i="0" u="none" strike="noStrike" kern="1200" baseline="0">
                <a:solidFill>
                  <a:schemeClr val="tx1"/>
                </a:solidFill>
                <a:latin typeface="Arial"/>
                <a:ea typeface="+mn-ea"/>
                <a:cs typeface="Arial"/>
              </a:rPr>
              <a:t>have a gallows built</a:t>
            </a:r>
            <a:r>
              <a:rPr lang="en-SG" sz="1200" b="0" i="0" u="none" strike="noStrike" kern="1200" baseline="0">
                <a:solidFill>
                  <a:schemeClr val="tx1"/>
                </a:solidFill>
                <a:latin typeface="Arial"/>
                <a:ea typeface="+mn-ea"/>
                <a:cs typeface="Arial"/>
              </a:rPr>
              <a:t> that would be </a:t>
            </a:r>
            <a:r>
              <a:rPr lang="en-SG" sz="1200" b="1" i="0" u="none" strike="noStrike" kern="1200" baseline="0">
                <a:solidFill>
                  <a:schemeClr val="tx1"/>
                </a:solidFill>
                <a:latin typeface="Arial"/>
                <a:ea typeface="+mn-ea"/>
                <a:cs typeface="Arial"/>
              </a:rPr>
              <a:t>75</a:t>
            </a:r>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feet high</a:t>
            </a:r>
            <a:r>
              <a:rPr lang="en-SG" sz="1200" b="0" i="0" u="none" strike="noStrike" kern="1200" baseline="0">
                <a:solidFill>
                  <a:schemeClr val="tx1"/>
                </a:solidFill>
                <a:latin typeface="Arial"/>
                <a:ea typeface="+mn-ea"/>
                <a:cs typeface="Arial"/>
              </a:rPr>
              <a:t> and that he </a:t>
            </a:r>
            <a:r>
              <a:rPr lang="en-SG" sz="1200" b="1" i="0" u="none" strike="noStrike" kern="1200" baseline="0">
                <a:solidFill>
                  <a:schemeClr val="tx1"/>
                </a:solidFill>
                <a:latin typeface="Arial"/>
                <a:ea typeface="+mn-ea"/>
                <a:cs typeface="Arial"/>
              </a:rPr>
              <a:t>have Mordecai hanged on it</a:t>
            </a:r>
            <a:r>
              <a:rPr lang="en-SG" sz="1200" b="0" i="0" u="none" strike="noStrike" kern="1200" baseline="0">
                <a:solidFill>
                  <a:schemeClr val="tx1"/>
                </a:solidFill>
                <a:latin typeface="Arial"/>
                <a:ea typeface="+mn-ea"/>
                <a:cs typeface="Arial"/>
              </a:rPr>
              <a:t> before the banquet so he would have nothing bothering him when he went to the feast. </a:t>
            </a:r>
            <a:r>
              <a:rPr lang="en-SG" sz="1200" b="1" i="0" u="none" strike="noStrike" kern="1200" baseline="0">
                <a:solidFill>
                  <a:schemeClr val="tx1"/>
                </a:solidFill>
                <a:latin typeface="Arial"/>
                <a:ea typeface="+mn-ea"/>
                <a:cs typeface="Arial"/>
              </a:rPr>
              <a:t>The gallows</a:t>
            </a:r>
            <a:r>
              <a:rPr lang="en-SG" sz="1200" b="0" i="0" u="none" strike="noStrike" kern="1200" baseline="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Haman</a:t>
            </a:r>
            <a:r>
              <a:rPr lang="en-SG" sz="1200" b="0" i="0" u="none" strike="noStrike" kern="1200" baseline="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skillful narrator had previously mentioned but had not highlighted. God was sovereignly at work behind even such a hateful act as building a gallows (cf. Acts 2:23; 4:27-28)" (John A. Martin, "Esther," </a:t>
            </a:r>
            <a:r>
              <a:rPr lang="en-SG" sz="1200" b="0" i="1" u="none" strike="noStrike" kern="1200" baseline="0">
                <a:solidFill>
                  <a:schemeClr val="tx1"/>
                </a:solidFill>
                <a:latin typeface="Arial"/>
                <a:ea typeface="+mn-ea"/>
                <a:cs typeface="Arial"/>
              </a:rPr>
              <a:t>Bible Knowledge Commentary</a:t>
            </a:r>
            <a:r>
              <a:rPr lang="en-SG" sz="1200" b="0" i="0" u="none" strike="noStrike" kern="1200" baseline="0">
                <a:solidFill>
                  <a:schemeClr val="tx1"/>
                </a:solidFill>
                <a:latin typeface="Arial"/>
                <a:ea typeface="+mn-ea"/>
                <a:cs typeface="Arial"/>
              </a:rPr>
              <a:t>, 1:708).</a:t>
            </a:r>
            <a:endParaRPr lang="en-US">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Haman honored Mordecai and returned home humiliated (Esther 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54</a:t>
            </a:fld>
            <a:endParaRPr lang="en-US"/>
          </a:p>
        </p:txBody>
      </p:sp>
    </p:spTree>
    <p:extLst>
      <p:ext uri="{BB962C8B-B14F-4D97-AF65-F5344CB8AC3E}">
        <p14:creationId xmlns:p14="http://schemas.microsoft.com/office/powerpoint/2010/main" val="2829792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971EE3-B464-6046-863A-53B2A9A42777}" type="slidenum">
              <a:rPr lang="en-US" sz="1200"/>
              <a:pPr eaLnBrk="1" hangingPunct="1"/>
              <a:t>55</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 can just hear</a:t>
            </a:r>
            <a:r>
              <a:rPr lang="en-US" baseline="0">
                <a:latin typeface="Arial"/>
                <a:ea typeface="ＭＳ Ｐゴシック" charset="0"/>
                <a:cs typeface="Arial"/>
              </a:rPr>
              <a:t> Haman pronounce under his voice, "This is what the king does for the one he wants to honor" and then Morcedai says, "Hey, say it a little louder!"</a:t>
            </a:r>
            <a:endParaRPr lang="en-US">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56</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Haman died on the gallows prepared for Mordecai as evidence that God protects those who fear him and punishes those who oppose him and his people (Esther 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57</a:t>
            </a:fld>
            <a:endParaRPr lang="en-US"/>
          </a:p>
        </p:txBody>
      </p:sp>
    </p:spTree>
    <p:extLst>
      <p:ext uri="{BB962C8B-B14F-4D97-AF65-F5344CB8AC3E}">
        <p14:creationId xmlns:p14="http://schemas.microsoft.com/office/powerpoint/2010/main" val="2022347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60</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E2DE2A-F1EE-604E-89FC-ED427A661DBA}" type="slidenum">
              <a:rPr lang="en-US" sz="1200"/>
              <a:pPr eaLnBrk="1" hangingPunct="1"/>
              <a:t>61</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signaling his doom" (7:8 NLT).</a:t>
            </a:r>
            <a:endParaRPr lang="en-US">
              <a:latin typeface="Arial"/>
              <a:ea typeface="ＭＳ Ｐゴシック"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6</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The temple was rebuilt some 50 years</a:t>
            </a:r>
            <a:r>
              <a:rPr lang="en-US" baseline="0">
                <a:latin typeface="Arial"/>
                <a:ea typeface="ＭＳ Ｐゴシック" charset="0"/>
                <a:cs typeface="Arial"/>
              </a:rPr>
              <a:t> before Esther—and Nehemiah would live some 50 years afterwards.</a:t>
            </a:r>
            <a:endParaRPr lang="en-US">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62</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Haman’s </a:t>
            </a:r>
            <a:r>
              <a:rPr lang="en-SG" sz="1200" b="1" i="0" u="none" strike="noStrike" kern="1200" baseline="0">
                <a:solidFill>
                  <a:schemeClr val="tx1"/>
                </a:solidFill>
                <a:latin typeface="Arial"/>
                <a:ea typeface="+mn-ea"/>
                <a:cs typeface="Arial"/>
              </a:rPr>
              <a:t>wife, Zeresh, and all his friends</a:t>
            </a:r>
            <a:r>
              <a:rPr lang="en-SG" sz="1200" b="0" i="0" u="none" strike="noStrike" kern="1200" baseline="0">
                <a:solidFill>
                  <a:schemeClr val="tx1"/>
                </a:solidFill>
                <a:latin typeface="Arial"/>
                <a:ea typeface="+mn-ea"/>
                <a:cs typeface="Arial"/>
              </a:rPr>
              <a:t> were no better than he was. They suggested that Haman </a:t>
            </a:r>
            <a:r>
              <a:rPr lang="en-SG" sz="1200" b="1" i="0" u="none" strike="noStrike" kern="1200" baseline="0">
                <a:solidFill>
                  <a:schemeClr val="tx1"/>
                </a:solidFill>
                <a:latin typeface="Arial"/>
                <a:ea typeface="+mn-ea"/>
                <a:cs typeface="Arial"/>
              </a:rPr>
              <a:t>have a gallows built</a:t>
            </a:r>
            <a:r>
              <a:rPr lang="en-SG" sz="1200" b="0" i="0" u="none" strike="noStrike" kern="1200" baseline="0">
                <a:solidFill>
                  <a:schemeClr val="tx1"/>
                </a:solidFill>
                <a:latin typeface="Arial"/>
                <a:ea typeface="+mn-ea"/>
                <a:cs typeface="Arial"/>
              </a:rPr>
              <a:t> that would be </a:t>
            </a:r>
            <a:r>
              <a:rPr lang="en-SG" sz="1200" b="1" i="0" u="none" strike="noStrike" kern="1200" baseline="0">
                <a:solidFill>
                  <a:schemeClr val="tx1"/>
                </a:solidFill>
                <a:latin typeface="Arial"/>
                <a:ea typeface="+mn-ea"/>
                <a:cs typeface="Arial"/>
              </a:rPr>
              <a:t>75</a:t>
            </a:r>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feet high</a:t>
            </a:r>
            <a:r>
              <a:rPr lang="en-SG" sz="1200" b="0" i="0" u="none" strike="noStrike" kern="1200" baseline="0">
                <a:solidFill>
                  <a:schemeClr val="tx1"/>
                </a:solidFill>
                <a:latin typeface="Arial"/>
                <a:ea typeface="+mn-ea"/>
                <a:cs typeface="Arial"/>
              </a:rPr>
              <a:t> and that he </a:t>
            </a:r>
            <a:r>
              <a:rPr lang="en-SG" sz="1200" b="1" i="0" u="none" strike="noStrike" kern="1200" baseline="0">
                <a:solidFill>
                  <a:schemeClr val="tx1"/>
                </a:solidFill>
                <a:latin typeface="Arial"/>
                <a:ea typeface="+mn-ea"/>
                <a:cs typeface="Arial"/>
              </a:rPr>
              <a:t>have Mordecai hanged on it</a:t>
            </a:r>
            <a:r>
              <a:rPr lang="en-SG" sz="1200" b="0" i="0" u="none" strike="noStrike" kern="1200" baseline="0">
                <a:solidFill>
                  <a:schemeClr val="tx1"/>
                </a:solidFill>
                <a:latin typeface="Arial"/>
                <a:ea typeface="+mn-ea"/>
                <a:cs typeface="Arial"/>
              </a:rPr>
              <a:t> before the banquet so he would have nothing bothering him when he went to the feast. </a:t>
            </a:r>
            <a:r>
              <a:rPr lang="en-SG" sz="1200" b="1" i="0" u="none" strike="noStrike" kern="1200" baseline="0">
                <a:solidFill>
                  <a:schemeClr val="tx1"/>
                </a:solidFill>
                <a:latin typeface="Arial"/>
                <a:ea typeface="+mn-ea"/>
                <a:cs typeface="Arial"/>
              </a:rPr>
              <a:t>The gallows</a:t>
            </a:r>
            <a:r>
              <a:rPr lang="en-SG" sz="1200" b="0" i="0" u="none" strike="noStrike" kern="1200" baseline="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Haman</a:t>
            </a:r>
            <a:r>
              <a:rPr lang="en-SG" sz="1200" b="0" i="0" u="none" strike="noStrike" kern="1200" baseline="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skillful narrator had previously mentioned but had not highlighted. God was sovereignly at work behind even such a hateful act as building a gallows (cf. Acts 2:23; 4:27-28)" (John A. Martin, "Esther," </a:t>
            </a:r>
            <a:r>
              <a:rPr lang="en-SG" sz="1200" b="0" i="1" u="none" strike="noStrike" kern="1200" baseline="0">
                <a:solidFill>
                  <a:schemeClr val="tx1"/>
                </a:solidFill>
                <a:latin typeface="Arial"/>
                <a:ea typeface="+mn-ea"/>
                <a:cs typeface="Arial"/>
              </a:rPr>
              <a:t>Bible Knowledge Commentary</a:t>
            </a:r>
            <a:r>
              <a:rPr lang="en-SG" sz="1200" b="0" i="0" u="none" strike="noStrike" kern="1200" baseline="0">
                <a:solidFill>
                  <a:schemeClr val="tx1"/>
                </a:solidFill>
                <a:latin typeface="Arial"/>
                <a:ea typeface="+mn-ea"/>
                <a:cs typeface="Arial"/>
              </a:rPr>
              <a:t>, 1:708).</a:t>
            </a:r>
            <a:endParaRPr lang="en-US">
              <a:latin typeface="Arial"/>
              <a:ea typeface="ＭＳ Ｐゴシック" charset="0"/>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was elevated to Haman's position and appointed over Haman's estate to show that those who plot evil will only prosper the righteous (8:1-2).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63</a:t>
            </a:fld>
            <a:endParaRPr lang="en-US"/>
          </a:p>
        </p:txBody>
      </p:sp>
    </p:spTree>
    <p:extLst>
      <p:ext uri="{BB962C8B-B14F-4D97-AF65-F5344CB8AC3E}">
        <p14:creationId xmlns:p14="http://schemas.microsoft.com/office/powerpoint/2010/main" val="3733601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64</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65</a:t>
            </a:fld>
            <a:endParaRPr lang="en-US"/>
          </a:p>
        </p:txBody>
      </p:sp>
    </p:spTree>
    <p:extLst>
      <p:ext uri="{BB962C8B-B14F-4D97-AF65-F5344CB8AC3E}">
        <p14:creationId xmlns:p14="http://schemas.microsoft.com/office/powerpoint/2010/main" val="2791355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66</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28C0D04-A133-5F4E-8335-BE81803F99A1}" type="slidenum">
              <a:rPr lang="en-US" sz="1200"/>
              <a:pPr eaLnBrk="1" hangingPunct="1"/>
              <a:t>67</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Xerxes allowed Esther and Mordecai’s counter-decree for Jews to defend themselves and God caused many Gentiles to become proselytes (8:3-17).</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8FFD864-B9A8-1243-AF5A-36702055DC19}" type="slidenum">
              <a:rPr lang="en-US" sz="1200"/>
              <a:pPr eaLnBrk="1" hangingPunct="1"/>
              <a:t>68</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The Jews slaughtered at least 75,810 enemies in two days with help from royal officials to show God's faithfulness to the Abrahamic Covenant (9:1-16; Feb-Mar 473 BC).</a:t>
            </a:r>
            <a:r>
              <a:rPr lang="en-SG">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Mordecai and Esther authorized the Feast of Purim (plural for </a:t>
            </a:r>
            <a:r>
              <a:rPr lang="en-US" sz="1200" i="1" kern="1200">
                <a:solidFill>
                  <a:schemeClr val="tx1"/>
                </a:solidFill>
                <a:effectLst/>
                <a:latin typeface="Arial"/>
                <a:ea typeface="+mn-ea"/>
                <a:cs typeface="Arial"/>
              </a:rPr>
              <a:t>pur</a:t>
            </a:r>
            <a:r>
              <a:rPr lang="en-US" sz="1200" kern="1200">
                <a:solidFill>
                  <a:schemeClr val="tx1"/>
                </a:solidFill>
                <a:effectLst/>
                <a:latin typeface="Arial"/>
                <a:ea typeface="+mn-ea"/>
                <a:cs typeface="Arial"/>
              </a:rPr>
              <a:t>, the lot thrown by Haman) to annually celebrate God’s victory over the enemies of the Jews (9:17-32).</a:t>
            </a:r>
            <a:r>
              <a:rPr lang="en-SG">
                <a:effectLst/>
                <a:latin typeface="Arial"/>
                <a:cs typeface="Arial"/>
              </a:rPr>
              <a:t> </a:t>
            </a:r>
            <a:endParaRPr lang="en-US">
              <a:latin typeface="Arial"/>
              <a:cs typeface="Arial"/>
            </a:endParaRPr>
          </a:p>
          <a:p>
            <a:pPr eaLnBrk="1" hangingPunct="1"/>
            <a:endParaRPr lang="en-US">
              <a:latin typeface="Arial"/>
              <a:ea typeface="ＭＳ Ｐゴシック" charset="0"/>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Purim is celebrated annually by Jews where boys play  the part of Mordecai and girls</a:t>
            </a:r>
            <a:r>
              <a:rPr lang="en-US" sz="1200" kern="1200" baseline="0">
                <a:solidFill>
                  <a:schemeClr val="tx1"/>
                </a:solidFill>
                <a:effectLst/>
                <a:latin typeface="Arial"/>
                <a:ea typeface="+mn-ea"/>
                <a:cs typeface="Arial"/>
              </a:rPr>
              <a:t> Esther.</a:t>
            </a:r>
            <a:endParaRPr lang="en-US" sz="1200" kern="120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69</a:t>
            </a:fld>
            <a:endParaRPr lang="en-US"/>
          </a:p>
        </p:txBody>
      </p:sp>
    </p:spTree>
    <p:extLst>
      <p:ext uri="{BB962C8B-B14F-4D97-AF65-F5344CB8AC3E}">
        <p14:creationId xmlns:p14="http://schemas.microsoft.com/office/powerpoint/2010/main" val="3102890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9E2912C-9D13-DB43-920A-87F0D4B2033D}" type="slidenum">
              <a:rPr lang="en-US" sz="1200"/>
              <a:pPr eaLnBrk="1" hangingPunct="1"/>
              <a:t>70</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It</a:t>
            </a:r>
            <a:r>
              <a:rPr lang="en-US" baseline="0">
                <a:latin typeface="Arial"/>
                <a:ea typeface="ＭＳ Ｐゴシック" charset="0"/>
                <a:cs typeface="Arial"/>
              </a:rPr>
              <a:t> is a festive time!</a:t>
            </a:r>
            <a:endParaRPr lang="en-US">
              <a:latin typeface="Arial"/>
              <a:ea typeface="ＭＳ Ｐゴシック" charset="0"/>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LORD exalted Mordecai to second only to Xerxes due to his selfless concern for the Jews, which shows God's blessing on those who seek the welfare of others (Esther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71</a:t>
            </a:fld>
            <a:endParaRPr lang="en-US"/>
          </a:p>
        </p:txBody>
      </p:sp>
    </p:spTree>
    <p:extLst>
      <p:ext uri="{BB962C8B-B14F-4D97-AF65-F5344CB8AC3E}">
        <p14:creationId xmlns:p14="http://schemas.microsoft.com/office/powerpoint/2010/main" val="408153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Why didn’t they return? What would happen to them? How would God shake them out of their lethargy?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7</a:t>
            </a:fld>
            <a:endParaRPr lang="en-US"/>
          </a:p>
        </p:txBody>
      </p:sp>
    </p:spTree>
    <p:extLst>
      <p:ext uri="{BB962C8B-B14F-4D97-AF65-F5344CB8AC3E}">
        <p14:creationId xmlns:p14="http://schemas.microsoft.com/office/powerpoint/2010/main" val="3418556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74</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a:solidFill>
                  <a:schemeClr val="tx1"/>
                </a:solidFill>
                <a:effectLst/>
                <a:latin typeface="Arial"/>
                <a:ea typeface="+mn-ea"/>
                <a:cs typeface="Arial"/>
              </a:rPr>
              <a:t>.</a:t>
            </a:r>
            <a:endParaRPr lang="en-US">
              <a:latin typeface="Arial"/>
              <a:ea typeface="ＭＳ Ｐゴシック" charset="0"/>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BB4968-C7E9-6747-BEE9-ABA413F08DA2}" type="slidenum">
              <a:rPr lang="en-GB" sz="1200">
                <a:solidFill>
                  <a:prstClr val="white"/>
                </a:solidFill>
              </a:rPr>
              <a:pPr/>
              <a:t>76</a:t>
            </a:fld>
            <a:endParaRPr lang="en-GB" sz="1200">
              <a:solidFill>
                <a:prstClr val="white"/>
              </a:solidFill>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a:ea typeface="ＭＳ Ｐゴシック" charset="0"/>
              <a:cs typeface="Arial"/>
            </a:endParaRPr>
          </a:p>
          <a:p>
            <a:r>
              <a:rPr lang="en-US">
                <a:latin typeface="Arial"/>
                <a:ea typeface="ＭＳ Ｐゴシック" charset="0"/>
                <a:cs typeface="Arial"/>
              </a:rPr>
              <a:t>Creation in Genesis 1–2 is repeated In the Restored, New Creation in Rev 21–22</a:t>
            </a:r>
          </a:p>
          <a:p>
            <a:r>
              <a:rPr lang="en-US">
                <a:latin typeface="Arial"/>
                <a:ea typeface="ＭＳ Ｐゴシック" charset="0"/>
                <a:cs typeface="Arial"/>
              </a:rPr>
              <a:t>Man was created to rule over the fish, birds, and land animals (Gen. 1:28) but he gave over his rule over to the god of this world, Satan (2 Cor. 4:4)</a:t>
            </a:r>
          </a:p>
          <a:p>
            <a:r>
              <a:rPr lang="en-US">
                <a:latin typeface="Arial"/>
                <a:ea typeface="ＭＳ Ｐゴシック" charset="0"/>
                <a:cs typeface="Arial"/>
              </a:rPr>
              <a:t>However, this rule is restored during the 1000-year reign of the saints (Rev. 20:4-6)</a:t>
            </a:r>
          </a:p>
          <a:p>
            <a:r>
              <a:rPr lang="en-US">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Believers</a:t>
            </a:r>
            <a:r>
              <a:rPr lang="en-US" baseline="0">
                <a:latin typeface="Arial"/>
                <a:ea typeface="ＭＳ Ｐゴシック" charset="0"/>
                <a:cs typeface="Arial"/>
              </a:rPr>
              <a:t> will reign with Christ for 1000 years!</a:t>
            </a:r>
            <a:endParaRPr lang="en-US">
              <a:latin typeface="Arial"/>
              <a:ea typeface="ＭＳ Ｐゴシック" charset="0"/>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Satan is always trying to push down whatever the Lord does.</a:t>
            </a:r>
          </a:p>
          <a:p>
            <a:r>
              <a:rPr lang="en-US">
                <a:latin typeface="Arial"/>
                <a:cs typeface="Arial"/>
              </a:rPr>
              <a:t>But the Lord will eventually</a:t>
            </a:r>
            <a:r>
              <a:rPr lang="en-US" baseline="0">
                <a:latin typeface="Arial"/>
                <a:cs typeface="Arial"/>
              </a:rPr>
              <a:t> be the victor.</a:t>
            </a:r>
          </a:p>
          <a:p>
            <a:r>
              <a:rPr lang="en-US" sz="1200" kern="1200">
                <a:solidFill>
                  <a:schemeClr val="tx1"/>
                </a:solidFill>
                <a:effectLst/>
                <a:latin typeface="Arial"/>
                <a:ea typeface="+mn-ea"/>
                <a:cs typeface="Arial"/>
              </a:rPr>
              <a:t>It’s easier to be committed to God’s plan when we know that it will ultimately succeed.</a:t>
            </a:r>
            <a:r>
              <a:rPr lang="en-SG">
                <a:effectLst/>
                <a:latin typeface="Arial"/>
                <a:cs typeface="Arial"/>
              </a:rPr>
              <a:t> </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80</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 Use your providentially placed position to help God's people. How? </a:t>
            </a:r>
            <a:r>
              <a:rPr lang="en-US" sz="1200" kern="1200">
                <a:solidFill>
                  <a:schemeClr val="tx1"/>
                </a:solidFill>
                <a:effectLst/>
                <a:latin typeface="Arial"/>
                <a:ea typeface="+mn-ea"/>
                <a:cs typeface="Arial"/>
              </a:rPr>
              <a:t>What advantages do you have that others do not? Language? Relationships? Money? </a:t>
            </a:r>
            <a:endParaRPr lang="en-US">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Just as one can visit Esther’s tomb in Iran today, who knows but that your courage could long be remembered in God’s service.</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81</a:t>
            </a:fld>
            <a:endParaRPr lang="en-US"/>
          </a:p>
        </p:txBody>
      </p:sp>
    </p:spTree>
    <p:extLst>
      <p:ext uri="{BB962C8B-B14F-4D97-AF65-F5344CB8AC3E}">
        <p14:creationId xmlns:p14="http://schemas.microsoft.com/office/powerpoint/2010/main" val="281397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a:effectLst/>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70DD94F-776E-3842-B443-EFD0FCDC1000}" type="slidenum">
              <a:rPr lang="en-US" sz="1200"/>
              <a:pPr eaLnBrk="1" hangingPunct="1"/>
              <a:t>9</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2045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885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43967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611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3101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9776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198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96026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133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76950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68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8745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211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7799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98524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36505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83337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7530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38365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pPr>
                <a:defRPr/>
              </a:pPr>
              <a:t>‹#›</a:t>
            </a:fld>
            <a:endParaRPr lang="en-US"/>
          </a:p>
        </p:txBody>
      </p:sp>
    </p:spTree>
    <p:extLst>
      <p:ext uri="{BB962C8B-B14F-4D97-AF65-F5344CB8AC3E}">
        <p14:creationId xmlns:p14="http://schemas.microsoft.com/office/powerpoint/2010/main" val="62752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334706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0599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24582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370831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441407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721855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350094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725559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685451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411929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2346492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40867273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9459917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42191763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91864230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262916692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7354170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53013489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117378171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408812427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138403541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8830419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143018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3141467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2582054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1191582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1063204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713885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2984396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1764611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3963101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582977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145019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3695807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3364678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642565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823416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510558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04448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631561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25886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160292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24485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59961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249003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11/11/21</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713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959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1993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11/11/21</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44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11/11/21</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437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11/11/21</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705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11/11/21</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506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11/11/21</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11/11/21</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929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40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691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065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941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60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16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722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42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13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323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96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2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003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552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853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1889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4677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0540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58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231630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965254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35778951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defTabSz="914400" fontAlgn="base">
              <a:spcBef>
                <a:spcPct val="0"/>
              </a:spcBef>
              <a:spcAft>
                <a:spcPct val="0"/>
              </a:spcAft>
              <a:defRPr/>
            </a:pPr>
            <a:fld id="{2542E8DB-4850-AE4D-B4BB-5722E30C7B6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86782340"/>
      </p:ext>
    </p:extLst>
  </p:cSld>
  <p:clrMap bg1="dk2" tx1="lt1" bg2="dk1" tx2="lt2" accent1="accent1" accent2="accent2" accent3="accent3" accent4="accent4" accent5="accent5" accent6="accent6" hlink="hlink" folHlink="folHlink"/>
  <p:sldLayoutIdLst>
    <p:sldLayoutId id="214748368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defTabSz="914400" fontAlgn="base">
              <a:spcBef>
                <a:spcPct val="0"/>
              </a:spcBef>
              <a:spcAft>
                <a:spcPct val="0"/>
              </a:spcAft>
              <a:defRPr/>
            </a:pPr>
            <a:fld id="{BB4673D3-18B3-6B41-9D61-A4E3201D8535}" type="slidenum">
              <a:rPr lang="en-US">
                <a:latin typeface="Arial Narrow" charset="0"/>
                <a:ea typeface="ＭＳ Ｐゴシック" charset="0"/>
              </a:rPr>
              <a:pPr defTabSz="914400" fontAlgn="base">
                <a:spcBef>
                  <a:spcPct val="0"/>
                </a:spcBef>
                <a:spcAft>
                  <a:spcPct val="0"/>
                </a:spcAft>
                <a:defRPr/>
              </a:pPr>
              <a:t>‹#›</a:t>
            </a:fld>
            <a:endParaRPr lang="en-US">
              <a:latin typeface="Arial Narrow" charset="0"/>
              <a:ea typeface="ＭＳ Ｐゴシック" charset="0"/>
            </a:endParaRPr>
          </a:p>
        </p:txBody>
      </p:sp>
    </p:spTree>
    <p:extLst>
      <p:ext uri="{BB962C8B-B14F-4D97-AF65-F5344CB8AC3E}">
        <p14:creationId xmlns:p14="http://schemas.microsoft.com/office/powerpoint/2010/main" val="863302196"/>
      </p:ext>
    </p:extLst>
  </p:cSld>
  <p:clrMap bg1="dk2" tx1="lt1" bg2="dk1" tx2="lt2" accent1="accent1" accent2="accent2" accent3="accent3" accent4="accent4" accent5="accent5" accent6="accent6" hlink="hlink" folHlink="folHlink"/>
  <p:sldLayoutIdLst>
    <p:sldLayoutId id="2147483689"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10525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7645810"/>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965254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84954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11/11/21</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6030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hemeOverride" Target="../theme/themeOverride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xml"/><Relationship Id="rId1" Type="http://schemas.openxmlformats.org/officeDocument/2006/relationships/themeOverride" Target="../theme/themeOverride5.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8.xml"/><Relationship Id="rId1" Type="http://schemas.openxmlformats.org/officeDocument/2006/relationships/themeOverride" Target="../theme/themeOverride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8.xml"/><Relationship Id="rId1" Type="http://schemas.openxmlformats.org/officeDocument/2006/relationships/themeOverride" Target="../theme/themeOverride7.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8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72.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27.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أستير</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ar-JO" sz="6600" b="1" i="1" dirty="0">
                <a:solidFill>
                  <a:schemeClr val="tx1"/>
                </a:solidFill>
                <a:effectLst/>
                <a:latin typeface="Arial" charset="0"/>
                <a:ea typeface="ＭＳ Ｐゴシック" charset="0"/>
                <a:cs typeface="ＭＳ Ｐゴシック" charset="0"/>
              </a:rPr>
              <a:t>كن ملتزماً</a:t>
            </a:r>
            <a:endParaRPr lang="en-US" sz="6600" b="1" i="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0921532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60419" name="Text Box 3"/>
          <p:cNvSpPr txBox="1">
            <a:spLocks noChangeArrowheads="1"/>
          </p:cNvSpPr>
          <p:nvPr/>
        </p:nvSpPr>
        <p:spPr bwMode="auto">
          <a:xfrm>
            <a:off x="4419600" y="6392863"/>
            <a:ext cx="4724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ar-JO" sz="2400" b="1" dirty="0">
                <a:solidFill>
                  <a:srgbClr val="F1F7E9"/>
                </a:solidFill>
                <a:latin typeface="Arial"/>
                <a:ea typeface="Times New Roman" pitchFamily="-111" charset="0"/>
                <a:cs typeface="Arial"/>
              </a:rPr>
              <a:t>رحلة عبر الكتاب</a:t>
            </a:r>
            <a:r>
              <a:rPr lang="en-US" sz="2400" b="1" dirty="0">
                <a:solidFill>
                  <a:srgbClr val="F1F7E9"/>
                </a:solidFill>
                <a:latin typeface="Arial"/>
                <a:ea typeface="Times New Roman" pitchFamily="-111" charset="0"/>
                <a:cs typeface="Arial"/>
              </a:rPr>
              <a:t>©</a:t>
            </a:r>
            <a:r>
              <a:rPr lang="ar-JO" sz="2400" b="1" dirty="0">
                <a:solidFill>
                  <a:srgbClr val="F1F7E9"/>
                </a:solidFill>
                <a:latin typeface="Arial"/>
                <a:ea typeface="Times New Roman" pitchFamily="-111" charset="0"/>
                <a:cs typeface="Arial"/>
              </a:rPr>
              <a:t>1989</a:t>
            </a:r>
            <a:endParaRPr lang="en-US" sz="2400" b="1" dirty="0">
              <a:solidFill>
                <a:srgbClr val="F1F7E9"/>
              </a:solidFill>
              <a:latin typeface="Arial"/>
              <a:ea typeface="Times New Roman" pitchFamily="-111" charset="0"/>
              <a:cs typeface="Arial"/>
            </a:endParaRP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76200"/>
            <a:ext cx="8915400" cy="1143000"/>
          </a:xfrm>
        </p:spPr>
        <p:txBody>
          <a:bodyPr/>
          <a:lstStyle/>
          <a:p>
            <a:pPr algn="ctr">
              <a:defRPr/>
            </a:pPr>
            <a:r>
              <a:rPr lang="ar-JO" sz="4800" dirty="0">
                <a:solidFill>
                  <a:schemeClr val="bg1"/>
                </a:solidFill>
                <a:effectLst>
                  <a:outerShdw blurRad="38100" dist="38100" dir="2700000" algn="tl">
                    <a:srgbClr val="000000"/>
                  </a:outerShdw>
                </a:effectLst>
                <a:latin typeface="Arial" charset="0"/>
                <a:ea typeface="ＭＳ Ｐゴシック" charset="0"/>
                <a:cs typeface="Times New Roman" charset="0"/>
              </a:rPr>
              <a:t>أستير : ملكة فارس</a:t>
            </a:r>
            <a:endParaRPr lang="en-US" sz="44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2618053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70" descr="esther-Jan_Victors_-_Esther_en_Haman_voor_Ahasverus.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9144000" cy="609600"/>
          </a:xfrm>
          <a:solidFill>
            <a:srgbClr val="000000"/>
          </a:solidFill>
        </p:spPr>
        <p:txBody>
          <a:bodyPr/>
          <a:lstStyle/>
          <a:p>
            <a:pPr algn="ctr">
              <a:defRPr/>
            </a:pPr>
            <a:r>
              <a:rPr lang="ar-JO" i="0" dirty="0">
                <a:effectLst>
                  <a:glow rad="101600">
                    <a:srgbClr val="000000"/>
                  </a:glow>
                  <a:outerShdw blurRad="38100" dist="38100" dir="2700000" algn="tl">
                    <a:srgbClr val="366B1B"/>
                  </a:outerShdw>
                </a:effectLst>
                <a:latin typeface="Arial Black" charset="0"/>
                <a:ea typeface="ＭＳ Ｐゴシック" charset="0"/>
                <a:cs typeface="Arial" charset="0"/>
              </a:rPr>
              <a:t>جدول سفر أستير</a:t>
            </a:r>
            <a:endParaRPr lang="en-US" i="0" dirty="0">
              <a:effectLst>
                <a:glow rad="101600">
                  <a:srgbClr val="000000"/>
                </a:glow>
                <a:outerShdw blurRad="38100" dist="38100" dir="2700000" algn="tl">
                  <a:srgbClr val="366B1B"/>
                </a:outerShdw>
              </a:effectLst>
              <a:latin typeface="Arial Black" charset="0"/>
              <a:ea typeface="ＭＳ Ｐゴシック" charset="0"/>
              <a:cs typeface="Arial" charset="0"/>
            </a:endParaRP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ar-JO" sz="2400" b="1" dirty="0">
                <a:solidFill>
                  <a:srgbClr val="F1F7E9"/>
                </a:solidFill>
                <a:effectLst>
                  <a:glow rad="101600">
                    <a:srgbClr val="000000"/>
                  </a:glow>
                </a:effectLst>
                <a:latin typeface="Arail"/>
                <a:ea typeface="Times New Roman" pitchFamily="-111" charset="0"/>
                <a:cs typeface="Arail"/>
              </a:rPr>
              <a:t>308</a:t>
            </a:r>
            <a:endParaRPr lang="en-US" sz="2400" b="1" dirty="0">
              <a:solidFill>
                <a:srgbClr val="F1F7E9"/>
              </a:solidFill>
              <a:effectLst>
                <a:glow rad="101600">
                  <a:srgbClr val="000000"/>
                </a:glow>
              </a:effectLst>
              <a:latin typeface="Arail"/>
              <a:ea typeface="Times New Roman" pitchFamily="-111" charset="0"/>
              <a:cs typeface="Arail"/>
            </a:endParaRPr>
          </a:p>
        </p:txBody>
      </p:sp>
      <p:grpSp>
        <p:nvGrpSpPr>
          <p:cNvPr id="108549" name="Group 36"/>
          <p:cNvGrpSpPr>
            <a:grpSpLocks/>
          </p:cNvGrpSpPr>
          <p:nvPr/>
        </p:nvGrpSpPr>
        <p:grpSpPr bwMode="auto">
          <a:xfrm>
            <a:off x="6350" y="762000"/>
            <a:ext cx="9137650" cy="557213"/>
            <a:chOff x="0" y="0"/>
            <a:chExt cx="4240" cy="671"/>
          </a:xfrm>
        </p:grpSpPr>
        <p:sp>
          <p:nvSpPr>
            <p:cNvPr id="84037"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3600" b="1" dirty="0">
                  <a:solidFill>
                    <a:srgbClr val="FFFFFF"/>
                  </a:solidFill>
                  <a:effectLst>
                    <a:glow rad="101600">
                      <a:srgbClr val="000000"/>
                    </a:glow>
                  </a:effectLst>
                  <a:latin typeface="Arial Narrow" charset="0"/>
                  <a:ea typeface="ＭＳ Ｐゴシック" charset="0"/>
                  <a:cs typeface="ＭＳ Ｐゴシック" charset="0"/>
                </a:rPr>
                <a:t>إحباط مؤامرة الإبادة</a:t>
              </a:r>
              <a:endParaRPr lang="en-US" altLang="zh-CN" sz="3600" b="1" dirty="0">
                <a:solidFill>
                  <a:srgbClr val="FFFFFF"/>
                </a:solidFill>
                <a:effectLst>
                  <a:glow rad="101600">
                    <a:srgbClr val="000000"/>
                  </a:glow>
                </a:effectLst>
                <a:latin typeface="Arial Narrow" charset="0"/>
                <a:ea typeface="宋体" charset="0"/>
                <a:cs typeface="宋体" charset="0"/>
              </a:endParaRPr>
            </a:p>
          </p:txBody>
        </p:sp>
        <p:sp>
          <p:nvSpPr>
            <p:cNvPr id="84038"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0" name="Group 38"/>
          <p:cNvGrpSpPr>
            <a:grpSpLocks/>
          </p:cNvGrpSpPr>
          <p:nvPr/>
        </p:nvGrpSpPr>
        <p:grpSpPr bwMode="auto">
          <a:xfrm>
            <a:off x="6350" y="1319213"/>
            <a:ext cx="4224338" cy="525462"/>
            <a:chOff x="0" y="671"/>
            <a:chExt cx="1960" cy="633"/>
          </a:xfrm>
        </p:grpSpPr>
        <p:sp>
          <p:nvSpPr>
            <p:cNvPr id="84035"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تخطيط المؤامرة</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6"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1" name="Group 40"/>
          <p:cNvGrpSpPr>
            <a:grpSpLocks/>
          </p:cNvGrpSpPr>
          <p:nvPr/>
        </p:nvGrpSpPr>
        <p:grpSpPr bwMode="auto">
          <a:xfrm>
            <a:off x="4230688" y="1319213"/>
            <a:ext cx="4913312" cy="525462"/>
            <a:chOff x="1960" y="671"/>
            <a:chExt cx="2280" cy="633"/>
          </a:xfrm>
        </p:grpSpPr>
        <p:sp>
          <p:nvSpPr>
            <p:cNvPr id="84033"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احباط المؤامرة</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4"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2" name="Group 42"/>
          <p:cNvGrpSpPr>
            <a:grpSpLocks/>
          </p:cNvGrpSpPr>
          <p:nvPr/>
        </p:nvGrpSpPr>
        <p:grpSpPr bwMode="auto">
          <a:xfrm>
            <a:off x="6350" y="1844675"/>
            <a:ext cx="4224338" cy="525463"/>
            <a:chOff x="0" y="1304"/>
            <a:chExt cx="1960" cy="633"/>
          </a:xfrm>
        </p:grpSpPr>
        <p:sp>
          <p:nvSpPr>
            <p:cNvPr id="84031"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الإصحاحات 1-4</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2"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3" name="Group 44"/>
          <p:cNvGrpSpPr>
            <a:grpSpLocks/>
          </p:cNvGrpSpPr>
          <p:nvPr/>
        </p:nvGrpSpPr>
        <p:grpSpPr bwMode="auto">
          <a:xfrm>
            <a:off x="4230688" y="1844675"/>
            <a:ext cx="4913312" cy="525463"/>
            <a:chOff x="1960" y="1304"/>
            <a:chExt cx="2280" cy="633"/>
          </a:xfrm>
        </p:grpSpPr>
        <p:sp>
          <p:nvSpPr>
            <p:cNvPr id="84029"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الإصحاحات 5-10</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0"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4" name="Group 46"/>
          <p:cNvGrpSpPr>
            <a:grpSpLocks/>
          </p:cNvGrpSpPr>
          <p:nvPr/>
        </p:nvGrpSpPr>
        <p:grpSpPr bwMode="auto">
          <a:xfrm>
            <a:off x="6350" y="2370138"/>
            <a:ext cx="4224338" cy="523875"/>
            <a:chOff x="0" y="1937"/>
            <a:chExt cx="1960" cy="633"/>
          </a:xfrm>
        </p:grpSpPr>
        <p:sp>
          <p:nvSpPr>
            <p:cNvPr id="84027"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التهديد</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28"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5" name="Group 48"/>
          <p:cNvGrpSpPr>
            <a:grpSpLocks/>
          </p:cNvGrpSpPr>
          <p:nvPr/>
        </p:nvGrpSpPr>
        <p:grpSpPr bwMode="auto">
          <a:xfrm>
            <a:off x="4230688" y="2370138"/>
            <a:ext cx="4913312" cy="523875"/>
            <a:chOff x="1960" y="1937"/>
            <a:chExt cx="2280" cy="633"/>
          </a:xfrm>
        </p:grpSpPr>
        <p:sp>
          <p:nvSpPr>
            <p:cNvPr id="84025"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الإنتصار</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26"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6" name="Group 50"/>
          <p:cNvGrpSpPr>
            <a:grpSpLocks/>
          </p:cNvGrpSpPr>
          <p:nvPr/>
        </p:nvGrpSpPr>
        <p:grpSpPr bwMode="auto">
          <a:xfrm>
            <a:off x="6350" y="2894013"/>
            <a:ext cx="4224338" cy="525462"/>
            <a:chOff x="0" y="2570"/>
            <a:chExt cx="1960" cy="633"/>
          </a:xfrm>
        </p:grpSpPr>
        <p:sp>
          <p:nvSpPr>
            <p:cNvPr id="84023"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إعداد العناية الإلهية</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24"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7" name="Group 52"/>
          <p:cNvGrpSpPr>
            <a:grpSpLocks/>
          </p:cNvGrpSpPr>
          <p:nvPr/>
        </p:nvGrpSpPr>
        <p:grpSpPr bwMode="auto">
          <a:xfrm>
            <a:off x="4230688" y="2894013"/>
            <a:ext cx="4913312" cy="525462"/>
            <a:chOff x="1960" y="2570"/>
            <a:chExt cx="2280" cy="633"/>
          </a:xfrm>
        </p:grpSpPr>
        <p:sp>
          <p:nvSpPr>
            <p:cNvPr id="84021"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تتميم العناية الإلهية</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22"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8" name="Group 54"/>
          <p:cNvGrpSpPr>
            <a:grpSpLocks/>
          </p:cNvGrpSpPr>
          <p:nvPr/>
        </p:nvGrpSpPr>
        <p:grpSpPr bwMode="auto">
          <a:xfrm>
            <a:off x="6350" y="3419475"/>
            <a:ext cx="4224338" cy="525463"/>
            <a:chOff x="0" y="3203"/>
            <a:chExt cx="1960" cy="633"/>
          </a:xfrm>
        </p:grpSpPr>
        <p:sp>
          <p:nvSpPr>
            <p:cNvPr id="84019"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الإضطهاد</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20"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9" name="Group 56"/>
          <p:cNvGrpSpPr>
            <a:grpSpLocks/>
          </p:cNvGrpSpPr>
          <p:nvPr/>
        </p:nvGrpSpPr>
        <p:grpSpPr bwMode="auto">
          <a:xfrm>
            <a:off x="4230688" y="3419475"/>
            <a:ext cx="4913312" cy="525463"/>
            <a:chOff x="1960" y="3203"/>
            <a:chExt cx="2280" cy="633"/>
          </a:xfrm>
        </p:grpSpPr>
        <p:sp>
          <p:nvSpPr>
            <p:cNvPr id="84017"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الحفظ</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18"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0" name="Group 58"/>
          <p:cNvGrpSpPr>
            <a:grpSpLocks/>
          </p:cNvGrpSpPr>
          <p:nvPr/>
        </p:nvGrpSpPr>
        <p:grpSpPr bwMode="auto">
          <a:xfrm>
            <a:off x="6350" y="3944938"/>
            <a:ext cx="4224338" cy="525462"/>
            <a:chOff x="0" y="3836"/>
            <a:chExt cx="1960" cy="633"/>
          </a:xfrm>
        </p:grpSpPr>
        <p:sp>
          <p:nvSpPr>
            <p:cNvPr id="84015"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خطر جسيم</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16"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1" name="Group 60"/>
          <p:cNvGrpSpPr>
            <a:grpSpLocks/>
          </p:cNvGrpSpPr>
          <p:nvPr/>
        </p:nvGrpSpPr>
        <p:grpSpPr bwMode="auto">
          <a:xfrm>
            <a:off x="4230688" y="3944938"/>
            <a:ext cx="4913312" cy="525462"/>
            <a:chOff x="1960" y="3836"/>
            <a:chExt cx="2280" cy="633"/>
          </a:xfrm>
        </p:grpSpPr>
        <p:sp>
          <p:nvSpPr>
            <p:cNvPr id="84013"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انتصار عظيم</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14"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2" name="Group 62"/>
          <p:cNvGrpSpPr>
            <a:grpSpLocks/>
          </p:cNvGrpSpPr>
          <p:nvPr/>
        </p:nvGrpSpPr>
        <p:grpSpPr bwMode="auto">
          <a:xfrm>
            <a:off x="6350" y="4470400"/>
            <a:ext cx="4224338" cy="525463"/>
            <a:chOff x="0" y="4469"/>
            <a:chExt cx="1960" cy="633"/>
          </a:xfrm>
        </p:grpSpPr>
        <p:sp>
          <p:nvSpPr>
            <p:cNvPr id="84011"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احتفالات أحشويروش</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12"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3" name="Group 64"/>
          <p:cNvGrpSpPr>
            <a:grpSpLocks/>
          </p:cNvGrpSpPr>
          <p:nvPr/>
        </p:nvGrpSpPr>
        <p:grpSpPr bwMode="auto">
          <a:xfrm>
            <a:off x="4230688" y="4470400"/>
            <a:ext cx="4913312" cy="525463"/>
            <a:chOff x="1960" y="4469"/>
            <a:chExt cx="2280" cy="633"/>
          </a:xfrm>
        </p:grpSpPr>
        <p:sp>
          <p:nvSpPr>
            <p:cNvPr id="84009"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احتفالات أستير و الفوريم</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10"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4" name="Group 66"/>
          <p:cNvGrpSpPr>
            <a:grpSpLocks/>
          </p:cNvGrpSpPr>
          <p:nvPr/>
        </p:nvGrpSpPr>
        <p:grpSpPr bwMode="auto">
          <a:xfrm>
            <a:off x="0" y="4995863"/>
            <a:ext cx="2133600" cy="715962"/>
            <a:chOff x="-3" y="5102"/>
            <a:chExt cx="990" cy="863"/>
          </a:xfrm>
        </p:grpSpPr>
        <p:sp>
          <p:nvSpPr>
            <p:cNvPr id="84007" name="Rectangle 27"/>
            <p:cNvSpPr>
              <a:spLocks noChangeArrowheads="1"/>
            </p:cNvSpPr>
            <p:nvPr/>
          </p:nvSpPr>
          <p:spPr bwMode="auto">
            <a:xfrm>
              <a:off x="-3" y="5102"/>
              <a:ext cx="99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 </a:t>
              </a:r>
              <a:r>
                <a:rPr lang="ar-JO" altLang="zh-CN" sz="2400" b="1" dirty="0">
                  <a:solidFill>
                    <a:srgbClr val="FFFFFF"/>
                  </a:solidFill>
                  <a:effectLst>
                    <a:glow rad="101600">
                      <a:srgbClr val="000000"/>
                    </a:glow>
                  </a:effectLst>
                  <a:latin typeface="Arial Narrow" charset="0"/>
                  <a:ea typeface="ＭＳ Ｐゴシック" charset="0"/>
                  <a:cs typeface="ＭＳ Ｐゴシック" charset="0"/>
                </a:rPr>
                <a:t>تعظيم أستير</a:t>
              </a:r>
              <a:endParaRPr lang="en-US" altLang="zh-CN" sz="2400" b="1" dirty="0">
                <a:solidFill>
                  <a:srgbClr val="FFFFFF"/>
                </a:solidFill>
                <a:effectLst>
                  <a:glow rad="101600">
                    <a:srgbClr val="000000"/>
                  </a:glow>
                </a:effectLst>
                <a:latin typeface="Arial Narrow" charset="0"/>
                <a:ea typeface="ＭＳ Ｐゴシック" charset="0"/>
                <a:cs typeface="ＭＳ Ｐゴシック" charset="0"/>
              </a:endParaRPr>
            </a:p>
            <a:p>
              <a:pPr algn="ctr" defTabSz="914400" eaLnBrk="0" fontAlgn="base" hangingPunct="0">
                <a:spcBef>
                  <a:spcPct val="0"/>
                </a:spcBef>
                <a:spcAft>
                  <a:spcPct val="0"/>
                </a:spcAft>
                <a:defRPr/>
              </a:pPr>
              <a:r>
                <a:rPr lang="ar-JO" altLang="zh-CN" sz="2400" b="1" dirty="0">
                  <a:solidFill>
                    <a:srgbClr val="FFFFFF"/>
                  </a:solidFill>
                  <a:effectLst>
                    <a:glow rad="101600">
                      <a:srgbClr val="000000"/>
                    </a:glow>
                  </a:effectLst>
                  <a:latin typeface="Arial Narrow" charset="0"/>
                  <a:ea typeface="ＭＳ Ｐゴシック" charset="0"/>
                  <a:cs typeface="ＭＳ Ｐゴシック" charset="0"/>
                </a:rPr>
                <a:t>1: 1-2: 18</a:t>
              </a:r>
              <a:endParaRPr lang="en-US" altLang="zh-CN" sz="2400" b="1" dirty="0">
                <a:solidFill>
                  <a:srgbClr val="FFFFFF"/>
                </a:solidFill>
                <a:effectLst>
                  <a:glow rad="101600">
                    <a:srgbClr val="000000"/>
                  </a:glow>
                </a:effectLst>
                <a:latin typeface="Arial Narrow" charset="0"/>
                <a:ea typeface="宋体" charset="0"/>
                <a:cs typeface="宋体" charset="0"/>
              </a:endParaRPr>
            </a:p>
          </p:txBody>
        </p:sp>
        <p:sp>
          <p:nvSpPr>
            <p:cNvPr id="84008"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5" name="Group 68"/>
          <p:cNvGrpSpPr>
            <a:grpSpLocks/>
          </p:cNvGrpSpPr>
          <p:nvPr/>
        </p:nvGrpSpPr>
        <p:grpSpPr bwMode="auto">
          <a:xfrm>
            <a:off x="2092325" y="4995863"/>
            <a:ext cx="2138363" cy="715962"/>
            <a:chOff x="968" y="5102"/>
            <a:chExt cx="992" cy="863"/>
          </a:xfrm>
        </p:grpSpPr>
        <p:sp>
          <p:nvSpPr>
            <p:cNvPr id="84005"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01600">
                      <a:srgbClr val="000000"/>
                    </a:glow>
                  </a:effectLst>
                  <a:latin typeface="Arial Narrow" charset="0"/>
                  <a:ea typeface="ＭＳ Ｐゴシック" charset="0"/>
                  <a:cs typeface="ＭＳ Ｐゴシック" charset="0"/>
                </a:rPr>
                <a:t>مؤامرة هامان </a:t>
              </a:r>
            </a:p>
            <a:p>
              <a:pPr algn="ctr" defTabSz="914400" fontAlgn="base">
                <a:spcBef>
                  <a:spcPct val="0"/>
                </a:spcBef>
                <a:spcAft>
                  <a:spcPct val="0"/>
                </a:spcAft>
                <a:defRPr/>
              </a:pPr>
              <a:r>
                <a:rPr lang="ar-JO" altLang="zh-CN" sz="2400" b="1" dirty="0">
                  <a:solidFill>
                    <a:srgbClr val="FFFFFF"/>
                  </a:solidFill>
                  <a:effectLst>
                    <a:glow rad="101600">
                      <a:srgbClr val="000000"/>
                    </a:glow>
                  </a:effectLst>
                  <a:latin typeface="Arial Narrow" charset="0"/>
                  <a:ea typeface="ＭＳ Ｐゴシック" charset="0"/>
                  <a:cs typeface="ＭＳ Ｐゴシック" charset="0"/>
                </a:rPr>
                <a:t>2: 19-4: 17</a:t>
              </a:r>
              <a:endParaRPr lang="en-US" altLang="zh-CN" sz="2400" b="1" dirty="0">
                <a:solidFill>
                  <a:srgbClr val="FFFFFF"/>
                </a:solidFill>
                <a:effectLst>
                  <a:glow rad="101600">
                    <a:srgbClr val="000000"/>
                  </a:glow>
                </a:effectLst>
                <a:latin typeface="Arial Narrow" charset="0"/>
                <a:ea typeface="宋体" charset="0"/>
                <a:cs typeface="宋体" charset="0"/>
              </a:endParaRPr>
            </a:p>
          </p:txBody>
        </p:sp>
        <p:sp>
          <p:nvSpPr>
            <p:cNvPr id="84006"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6" name="Group 70"/>
          <p:cNvGrpSpPr>
            <a:grpSpLocks/>
          </p:cNvGrpSpPr>
          <p:nvPr/>
        </p:nvGrpSpPr>
        <p:grpSpPr bwMode="auto">
          <a:xfrm>
            <a:off x="4230688" y="4995863"/>
            <a:ext cx="1789112" cy="715962"/>
            <a:chOff x="1960" y="5102"/>
            <a:chExt cx="784" cy="863"/>
          </a:xfrm>
        </p:grpSpPr>
        <p:sp>
          <p:nvSpPr>
            <p:cNvPr id="84003"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 </a:t>
              </a:r>
              <a:r>
                <a:rPr lang="ar-JO" altLang="zh-CN" sz="2000" b="1" dirty="0">
                  <a:solidFill>
                    <a:srgbClr val="FFFFFF"/>
                  </a:solidFill>
                  <a:effectLst>
                    <a:glow rad="101600">
                      <a:srgbClr val="000000"/>
                    </a:glow>
                  </a:effectLst>
                  <a:latin typeface="Arial Narrow" charset="0"/>
                  <a:ea typeface="ＭＳ Ｐゴシック" charset="0"/>
                  <a:cs typeface="ＭＳ Ｐゴシック" charset="0"/>
                </a:rPr>
                <a:t>سيادة مردخاي على هامان</a:t>
              </a:r>
              <a:endParaRPr lang="en-US" altLang="zh-CN" sz="2000" b="1" dirty="0">
                <a:solidFill>
                  <a:srgbClr val="FFFFFF"/>
                </a:solidFill>
                <a:effectLst>
                  <a:glow rad="101600">
                    <a:srgbClr val="000000"/>
                  </a:glow>
                </a:effectLst>
                <a:latin typeface="Arial Narrow" charset="0"/>
                <a:ea typeface="ＭＳ Ｐゴシック" charset="0"/>
                <a:cs typeface="ＭＳ Ｐゴシック" charset="0"/>
              </a:endParaRPr>
            </a:p>
            <a:p>
              <a:pPr algn="ctr" defTabSz="914400" eaLnBrk="0" fontAlgn="base" hangingPunct="0">
                <a:lnSpc>
                  <a:spcPct val="80000"/>
                </a:lnSpc>
                <a:spcBef>
                  <a:spcPct val="0"/>
                </a:spcBef>
                <a:spcAft>
                  <a:spcPct val="0"/>
                </a:spcAft>
                <a:defRPr/>
              </a:pPr>
              <a:r>
                <a:rPr lang="ar-JO" altLang="zh-CN" sz="2000" b="1" dirty="0">
                  <a:solidFill>
                    <a:srgbClr val="FFFFFF"/>
                  </a:solidFill>
                  <a:effectLst>
                    <a:glow rad="101600">
                      <a:srgbClr val="000000"/>
                    </a:glow>
                  </a:effectLst>
                  <a:latin typeface="Arial Narrow" charset="0"/>
                  <a:ea typeface="ＭＳ Ｐゴシック" charset="0"/>
                  <a:cs typeface="ＭＳ Ｐゴシック" charset="0"/>
                </a:rPr>
                <a:t>5: 1-8: 2</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4"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7" name="Group 72"/>
          <p:cNvGrpSpPr>
            <a:grpSpLocks/>
          </p:cNvGrpSpPr>
          <p:nvPr/>
        </p:nvGrpSpPr>
        <p:grpSpPr bwMode="auto">
          <a:xfrm>
            <a:off x="6019800" y="4995863"/>
            <a:ext cx="1357313" cy="715962"/>
            <a:chOff x="2744" y="5102"/>
            <a:chExt cx="676" cy="863"/>
          </a:xfrm>
        </p:grpSpPr>
        <p:sp>
          <p:nvSpPr>
            <p:cNvPr id="84001"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ar-JO" altLang="zh-CN" sz="2000" b="1" dirty="0">
                  <a:solidFill>
                    <a:srgbClr val="FFFFFF"/>
                  </a:solidFill>
                  <a:effectLst>
                    <a:glow rad="101600">
                      <a:srgbClr val="000000"/>
                    </a:glow>
                  </a:effectLst>
                  <a:latin typeface="Arial Narrow" charset="0"/>
                  <a:ea typeface="ＭＳ Ｐゴシック" charset="0"/>
                  <a:cs typeface="ＭＳ Ｐゴシック" charset="0"/>
                </a:rPr>
                <a:t>سيادة اليهود على الأعداء</a:t>
              </a:r>
              <a:endParaRPr lang="en-US" altLang="zh-CN" sz="2000" b="1" dirty="0">
                <a:solidFill>
                  <a:srgbClr val="FFFFFF"/>
                </a:solidFill>
                <a:effectLst>
                  <a:glow rad="101600">
                    <a:srgbClr val="000000"/>
                  </a:glow>
                </a:effectLst>
                <a:latin typeface="Arial Narrow" charset="0"/>
                <a:ea typeface="ＭＳ Ｐゴシック" charset="0"/>
                <a:cs typeface="ＭＳ Ｐゴシック" charset="0"/>
              </a:endParaRPr>
            </a:p>
            <a:p>
              <a:pPr algn="ctr" defTabSz="914400" eaLnBrk="0" fontAlgn="base" hangingPunct="0">
                <a:lnSpc>
                  <a:spcPct val="80000"/>
                </a:lnSpc>
                <a:spcBef>
                  <a:spcPct val="0"/>
                </a:spcBef>
                <a:spcAft>
                  <a:spcPct val="0"/>
                </a:spcAft>
                <a:defRPr/>
              </a:pPr>
              <a:r>
                <a:rPr lang="ar-JO" altLang="zh-CN" sz="2000" b="1" dirty="0">
                  <a:solidFill>
                    <a:srgbClr val="FFFFFF"/>
                  </a:solidFill>
                  <a:effectLst>
                    <a:glow rad="101600">
                      <a:srgbClr val="000000"/>
                    </a:glow>
                  </a:effectLst>
                  <a:latin typeface="Arial Narrow" charset="0"/>
                  <a:ea typeface="ＭＳ Ｐゴシック" charset="0"/>
                  <a:cs typeface="ＭＳ Ｐゴシック" charset="0"/>
                </a:rPr>
                <a:t>8: 3-9: 32</a:t>
              </a: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 </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2"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8" name="Group 74"/>
          <p:cNvGrpSpPr>
            <a:grpSpLocks/>
          </p:cNvGrpSpPr>
          <p:nvPr/>
        </p:nvGrpSpPr>
        <p:grpSpPr bwMode="auto">
          <a:xfrm>
            <a:off x="7377113" y="4995863"/>
            <a:ext cx="1766887" cy="715962"/>
            <a:chOff x="3420" y="5102"/>
            <a:chExt cx="820" cy="863"/>
          </a:xfrm>
        </p:grpSpPr>
        <p:sp>
          <p:nvSpPr>
            <p:cNvPr id="83999"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ar-JO" altLang="zh-CN" sz="2000" b="1" dirty="0">
                  <a:solidFill>
                    <a:srgbClr val="FFFFFF"/>
                  </a:solidFill>
                  <a:effectLst>
                    <a:glow rad="101600">
                      <a:srgbClr val="000000"/>
                    </a:glow>
                  </a:effectLst>
                  <a:latin typeface="Arial Narrow" charset="0"/>
                  <a:ea typeface="ＭＳ Ｐゴシック" charset="0"/>
                  <a:cs typeface="ＭＳ Ｐゴシック" charset="0"/>
                </a:rPr>
                <a:t>سيادة مردخاي  على فارس</a:t>
              </a:r>
            </a:p>
            <a:p>
              <a:pPr algn="ctr" defTabSz="914400" fontAlgn="base">
                <a:lnSpc>
                  <a:spcPct val="80000"/>
                </a:lnSpc>
                <a:spcBef>
                  <a:spcPct val="0"/>
                </a:spcBef>
                <a:spcAft>
                  <a:spcPct val="0"/>
                </a:spcAft>
                <a:defRPr/>
              </a:pPr>
              <a:r>
                <a:rPr lang="ar-JO" altLang="zh-CN" sz="2000" b="1" dirty="0">
                  <a:solidFill>
                    <a:srgbClr val="FFFFFF"/>
                  </a:solidFill>
                  <a:effectLst>
                    <a:glow rad="101600">
                      <a:srgbClr val="000000"/>
                    </a:glow>
                  </a:effectLst>
                  <a:latin typeface="Arial Narrow" charset="0"/>
                  <a:ea typeface="ＭＳ Ｐゴシック" charset="0"/>
                  <a:cs typeface="宋体" charset="0"/>
                </a:rPr>
                <a:t>10</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0"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9" name="Group 78"/>
          <p:cNvGrpSpPr>
            <a:grpSpLocks/>
          </p:cNvGrpSpPr>
          <p:nvPr/>
        </p:nvGrpSpPr>
        <p:grpSpPr bwMode="auto">
          <a:xfrm>
            <a:off x="6350" y="5711825"/>
            <a:ext cx="9132888" cy="525463"/>
            <a:chOff x="0" y="5965"/>
            <a:chExt cx="5752" cy="633"/>
          </a:xfrm>
        </p:grpSpPr>
        <p:sp>
          <p:nvSpPr>
            <p:cNvPr id="83997"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فارس</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3998"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70" name="Group 80"/>
          <p:cNvGrpSpPr>
            <a:grpSpLocks/>
          </p:cNvGrpSpPr>
          <p:nvPr/>
        </p:nvGrpSpPr>
        <p:grpSpPr bwMode="auto">
          <a:xfrm>
            <a:off x="6350" y="6237288"/>
            <a:ext cx="9132888" cy="620712"/>
            <a:chOff x="0" y="6598"/>
            <a:chExt cx="5752" cy="748"/>
          </a:xfrm>
        </p:grpSpPr>
        <p:sp>
          <p:nvSpPr>
            <p:cNvPr id="83995"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01600">
                      <a:srgbClr val="000000"/>
                    </a:glow>
                  </a:effectLst>
                  <a:latin typeface="Arial Narrow" charset="0"/>
                  <a:ea typeface="ＭＳ Ｐゴシック" charset="0"/>
                  <a:cs typeface="ＭＳ Ｐゴシック" charset="0"/>
                </a:rPr>
                <a:t>10 سنوات (483-473 ق.م)</a:t>
              </a:r>
              <a:endParaRPr lang="en-US" altLang="zh-CN" sz="2800" b="1" dirty="0">
                <a:solidFill>
                  <a:srgbClr val="FFFFFF"/>
                </a:solidFill>
                <a:effectLst>
                  <a:glow rad="101600">
                    <a:srgbClr val="000000"/>
                  </a:glow>
                </a:effectLst>
                <a:latin typeface="Arial Narrow" charset="0"/>
                <a:ea typeface="ＭＳ Ｐゴシック" charset="0"/>
                <a:cs typeface="ＭＳ Ｐゴシック" charset="0"/>
              </a:endParaRPr>
            </a:p>
          </p:txBody>
        </p:sp>
        <p:sp>
          <p:nvSpPr>
            <p:cNvPr id="83996"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spTree>
    <p:extLst>
      <p:ext uri="{BB962C8B-B14F-4D97-AF65-F5344CB8AC3E}">
        <p14:creationId xmlns:p14="http://schemas.microsoft.com/office/powerpoint/2010/main" val="419119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latin typeface="Arial" charset="0"/>
                <a:cs typeface="Arial" charset="0"/>
              </a:rPr>
              <a:t>308</a:t>
            </a:r>
            <a:endParaRPr lang="en-US" dirty="0">
              <a:latin typeface="Arial" charset="0"/>
              <a:cs typeface="Arial" charset="0"/>
            </a:endParaRP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algn="ctr" defTabSz="914400" fontAlgn="base">
              <a:spcBef>
                <a:spcPct val="0"/>
              </a:spcBef>
              <a:spcAft>
                <a:spcPct val="0"/>
              </a:spcAft>
            </a:pPr>
            <a:r>
              <a:rPr lang="ar-JO" sz="9600" b="1" kern="10" dirty="0">
                <a:solidFill>
                  <a:srgbClr val="993366"/>
                </a:solidFill>
                <a:effectLst>
                  <a:outerShdw blurRad="63500" dist="38099" dir="2700000" algn="ctr" rotWithShape="0">
                    <a:srgbClr val="C0C0C0">
                      <a:alpha val="74997"/>
                    </a:srgbClr>
                  </a:outerShdw>
                </a:effectLst>
                <a:latin typeface="Impact"/>
                <a:ea typeface="Impact"/>
                <a:cs typeface="Impact"/>
              </a:rPr>
              <a:t>العناية الإلهية</a:t>
            </a:r>
            <a:endParaRPr lang="en-US" sz="9600" b="1" kern="10" dirty="0">
              <a:solidFill>
                <a:srgbClr val="993366"/>
              </a:solidFill>
              <a:effectLst>
                <a:outerShdw blurRad="63500" dist="38099" dir="2700000" algn="ctr" rotWithShape="0">
                  <a:srgbClr val="C0C0C0">
                    <a:alpha val="74997"/>
                  </a:srgbClr>
                </a:outerShdw>
              </a:effectLst>
              <a:latin typeface="Impact"/>
              <a:ea typeface="Impact"/>
              <a:cs typeface="Impact"/>
            </a:endParaRP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ar-JO" sz="4400" dirty="0">
                <a:solidFill>
                  <a:schemeClr val="bg1"/>
                </a:solidFill>
                <a:effectLst>
                  <a:outerShdw blurRad="38100" dist="38100" dir="2700000" algn="tl">
                    <a:srgbClr val="000000"/>
                  </a:outerShdw>
                </a:effectLst>
                <a:latin typeface="Arial Black" charset="0"/>
                <a:ea typeface="ＭＳ Ｐゴシック" charset="0"/>
                <a:cs typeface="Times New Roman" charset="0"/>
              </a:rPr>
              <a:t>الكلمة المفتاحية</a:t>
            </a:r>
            <a:endParaRPr lang="en-US" sz="4400" dirty="0">
              <a:solidFill>
                <a:schemeClr val="bg1"/>
              </a:solidFill>
              <a:effectLst>
                <a:outerShdw blurRad="38100" dist="38100" dir="2700000" algn="tl">
                  <a:srgbClr val="000000"/>
                </a:outerShdw>
              </a:effectLst>
              <a:latin typeface="Arial Black" charset="0"/>
              <a:ea typeface="ＭＳ Ｐゴシック" charset="0"/>
              <a:cs typeface="Times New Roman" charset="0"/>
            </a:endParaRPr>
          </a:p>
        </p:txBody>
      </p:sp>
    </p:spTree>
    <p:extLst>
      <p:ext uri="{BB962C8B-B14F-4D97-AF65-F5344CB8AC3E}">
        <p14:creationId xmlns:p14="http://schemas.microsoft.com/office/powerpoint/2010/main" val="4028931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الآية المفتاحية</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ar-JO" sz="2400" b="1" dirty="0">
                <a:solidFill>
                  <a:srgbClr val="FFFFFF"/>
                </a:solidFill>
                <a:effectLst>
                  <a:glow rad="228600">
                    <a:srgbClr val="000000">
                      <a:alpha val="75000"/>
                    </a:srgbClr>
                  </a:glow>
                </a:effectLst>
                <a:latin typeface="Arial"/>
                <a:ea typeface="Times New Roman" pitchFamily="-111" charset="0"/>
                <a:cs typeface="Arial"/>
              </a:rPr>
              <a:t>308</a:t>
            </a:r>
            <a:endParaRPr lang="en-US" sz="2400" b="1" dirty="0">
              <a:solidFill>
                <a:srgbClr val="FFFFFF"/>
              </a:solidFill>
              <a:effectLst>
                <a:glow rad="228600">
                  <a:srgbClr val="000000">
                    <a:alpha val="75000"/>
                  </a:srgbClr>
                </a:glow>
              </a:effectLst>
              <a:latin typeface="Arial"/>
              <a:ea typeface="Times New Roman" pitchFamily="-111" charset="0"/>
              <a:cs typeface="Arial"/>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مردخاي إلى أستير</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لأنك إن سكت سكوتاً في هذا الوقت يكون الفرج و النجاة لليهود من مكان آخر و أما أنت و بيت أبيك فتبيدون و من يعلم إن كنت لوقت مثل هذا وصلت إلى الملك</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أستير 4: 14</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05821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لوقت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مثل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هذا</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433911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لوقت</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مثل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هذا</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1647949292"/>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2"/>
          <p:cNvSpPr>
            <a:spLocks noGrp="1" noChangeArrowheads="1"/>
          </p:cNvSpPr>
          <p:nvPr>
            <p:ph type="title"/>
          </p:nvPr>
        </p:nvSpPr>
        <p:spPr>
          <a:xfrm>
            <a:off x="685800" y="76200"/>
            <a:ext cx="7772400" cy="1295400"/>
          </a:xfrm>
          <a:effectLst>
            <a:outerShdw blurRad="63500" dist="35921" dir="2700000" algn="ctr" rotWithShape="0">
              <a:srgbClr val="000000">
                <a:alpha val="74998"/>
              </a:srgbClr>
            </a:outerShdw>
          </a:effectLst>
        </p:spPr>
        <p:txBody>
          <a:bodyPr/>
          <a:lstStyle/>
          <a:p>
            <a:pPr algn="ctr">
              <a:defRPr/>
            </a:pPr>
            <a:r>
              <a:rPr lang="ar-JO" i="0" dirty="0">
                <a:effectLst>
                  <a:glow rad="228600">
                    <a:srgbClr val="000000"/>
                  </a:glow>
                </a:effectLst>
                <a:ea typeface="ＭＳ Ｐゴシック" charset="0"/>
              </a:rPr>
              <a:t>البيان الموجز</a:t>
            </a:r>
            <a:endParaRPr lang="en-US" i="0" dirty="0">
              <a:effectLst>
                <a:glow rad="228600">
                  <a:srgbClr val="000000"/>
                </a:glow>
              </a:effectLst>
              <a:ea typeface="ＭＳ Ｐゴシック" charset="0"/>
            </a:endParaRP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defRPr/>
            </a:pPr>
            <a:r>
              <a:rPr lang="ar-JO" dirty="0">
                <a:solidFill>
                  <a:srgbClr val="F1F7E9"/>
                </a:solidFill>
                <a:effectLst>
                  <a:glow rad="228600">
                    <a:srgbClr val="000000"/>
                  </a:glow>
                </a:effectLst>
                <a:latin typeface="Arial"/>
                <a:cs typeface="Arial"/>
              </a:rPr>
              <a:t>308</a:t>
            </a:r>
            <a:endParaRPr lang="en-US" dirty="0">
              <a:solidFill>
                <a:srgbClr val="F1F7E9"/>
              </a:solidFill>
              <a:effectLst>
                <a:glow rad="228600">
                  <a:srgbClr val="000000"/>
                </a:glow>
              </a:effectLst>
              <a:latin typeface="Arial"/>
              <a:cs typeface="Arial"/>
            </a:endParaRPr>
          </a:p>
        </p:txBody>
      </p:sp>
      <p:sp>
        <p:nvSpPr>
          <p:cNvPr id="7" name="Rectangle 3"/>
          <p:cNvSpPr txBox="1">
            <a:spLocks noChangeArrowheads="1"/>
          </p:cNvSpPr>
          <p:nvPr/>
        </p:nvSpPr>
        <p:spPr bwMode="auto">
          <a:xfrm>
            <a:off x="381000" y="1371600"/>
            <a:ext cx="8534400" cy="5105400"/>
          </a:xfrm>
          <a:prstGeom prst="rect">
            <a:avLst/>
          </a:prstGeom>
          <a:noFill/>
          <a:ln w="9525">
            <a:noFill/>
            <a:miter lim="800000"/>
            <a:headEnd/>
            <a:tailEnd/>
          </a:ln>
          <a:effectLst/>
        </p:spPr>
        <p:txBody>
          <a:bodyPr anchor="ctr"/>
          <a:lstStyle/>
          <a:p>
            <a:pPr marL="342900" indent="-342900" algn="ctr" defTabSz="914400" eaLnBrk="0" fontAlgn="base" hangingPunct="0">
              <a:spcBef>
                <a:spcPct val="20000"/>
              </a:spcBef>
              <a:spcAft>
                <a:spcPct val="0"/>
              </a:spcAft>
              <a:buClr>
                <a:srgbClr val="808000"/>
              </a:buClr>
              <a:defRPr/>
            </a:pPr>
            <a:r>
              <a:rPr kumimoji="1" lang="ar-JO" altLang="zh-CN" sz="3600" b="1" kern="0" dirty="0">
                <a:solidFill>
                  <a:srgbClr val="FFFFFF"/>
                </a:solidFill>
                <a:effectLst>
                  <a:glow rad="228600">
                    <a:srgbClr val="000000"/>
                  </a:glow>
                </a:effectLst>
                <a:latin typeface="Arial"/>
                <a:ea typeface="宋体" pitchFamily="-111" charset="-122"/>
                <a:cs typeface="Arial"/>
              </a:rPr>
              <a:t>إبادة الأمة اليهودية التي خططها هامان عادت على رأسه من خلال العناية الإلهية عبر مردخاي و أستير لتشجيع إسرائيل ما بعد السبي على التزام الله المستمر نحو العهد الإبراهيمي</a:t>
            </a:r>
            <a:endParaRPr kumimoji="1" lang="en-US" altLang="zh-CN" sz="3600" b="1" kern="0" dirty="0">
              <a:solidFill>
                <a:srgbClr val="FFFFFF"/>
              </a:solidFill>
              <a:effectLst>
                <a:glow rad="228600">
                  <a:srgbClr val="000000"/>
                </a:glow>
              </a:effectLst>
              <a:latin typeface="Arial"/>
              <a:ea typeface="宋体" pitchFamily="-111" charset="-122"/>
              <a:cs typeface="Arial"/>
            </a:endParaRPr>
          </a:p>
        </p:txBody>
      </p:sp>
    </p:spTree>
    <p:extLst>
      <p:ext uri="{BB962C8B-B14F-4D97-AF65-F5344CB8AC3E}">
        <p14:creationId xmlns:p14="http://schemas.microsoft.com/office/powerpoint/2010/main" val="11614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ar-JO" i="0" dirty="0">
                <a:effectLst/>
                <a:latin typeface="Arial Black" charset="0"/>
                <a:ea typeface="ＭＳ Ｐゴシック" charset="0"/>
                <a:cs typeface="Arial" charset="0"/>
              </a:rPr>
              <a:t>التركيب</a:t>
            </a:r>
            <a:endParaRPr lang="en-US" i="0" dirty="0">
              <a:effectLst/>
              <a:latin typeface="Arial Black" charset="0"/>
              <a:ea typeface="ＭＳ Ｐゴシック" charset="0"/>
              <a:cs typeface="Arial" charset="0"/>
            </a:endParaRP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solidFill>
                  <a:srgbClr val="FFFFFF"/>
                </a:solidFill>
                <a:latin typeface="Times New Roman" charset="0"/>
              </a:rPr>
              <a:t>311</a:t>
            </a:r>
            <a:endParaRPr lang="en-US" dirty="0">
              <a:solidFill>
                <a:srgbClr val="FFFFFF"/>
              </a:solidFill>
              <a:latin typeface="Times New Roman" charset="0"/>
            </a:endParaRPr>
          </a:p>
        </p:txBody>
      </p:sp>
      <p:sp>
        <p:nvSpPr>
          <p:cNvPr id="103428" name="Text Box 4"/>
          <p:cNvSpPr txBox="1">
            <a:spLocks noChangeArrowheads="1"/>
          </p:cNvSpPr>
          <p:nvPr/>
        </p:nvSpPr>
        <p:spPr bwMode="auto">
          <a:xfrm>
            <a:off x="609600" y="2916238"/>
            <a:ext cx="6705600"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ar-JO" altLang="zh-CN" sz="3200" dirty="0">
                <a:solidFill>
                  <a:srgbClr val="FFFFFF"/>
                </a:solidFill>
                <a:latin typeface="Arial Black" charset="0"/>
              </a:rPr>
              <a:t>1-4     تخطيط المؤامرة - تهديد</a:t>
            </a:r>
            <a:endParaRPr lang="en-US" altLang="zh-CN" sz="3200" dirty="0">
              <a:solidFill>
                <a:srgbClr val="FFFFFF"/>
              </a:solidFill>
              <a:latin typeface="Arial Black" charset="0"/>
            </a:endParaRP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ar-JO" altLang="zh-CN" sz="3200" dirty="0">
                <a:latin typeface="Arial Black" charset="0"/>
              </a:rPr>
              <a:t>إحباط مؤامرة الإبادة</a:t>
            </a:r>
            <a:endParaRPr lang="en-US" altLang="zh-CN" sz="3200" dirty="0">
              <a:latin typeface="Arial Black" charset="0"/>
            </a:endParaRPr>
          </a:p>
        </p:txBody>
      </p:sp>
      <p:sp>
        <p:nvSpPr>
          <p:cNvPr id="103430" name="Text Box 6"/>
          <p:cNvSpPr txBox="1">
            <a:spLocks noChangeArrowheads="1"/>
          </p:cNvSpPr>
          <p:nvPr/>
        </p:nvSpPr>
        <p:spPr bwMode="auto">
          <a:xfrm>
            <a:off x="1676400" y="5486400"/>
            <a:ext cx="6875463"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ar-JO" altLang="zh-CN" sz="3200" dirty="0">
                <a:solidFill>
                  <a:srgbClr val="FFFFFF"/>
                </a:solidFill>
                <a:latin typeface="Arial Black" charset="0"/>
              </a:rPr>
              <a:t>5-10     فشل المؤامرة - انتصار</a:t>
            </a:r>
            <a:endParaRPr lang="en-US" altLang="zh-CN" sz="3200" dirty="0">
              <a:solidFill>
                <a:srgbClr val="FFFFFF"/>
              </a:solidFill>
              <a:latin typeface="Arial Black" charset="0"/>
            </a:endParaRPr>
          </a:p>
        </p:txBody>
      </p:sp>
    </p:spTree>
    <p:extLst>
      <p:ext uri="{BB962C8B-B14F-4D97-AF65-F5344CB8AC3E}">
        <p14:creationId xmlns:p14="http://schemas.microsoft.com/office/powerpoint/2010/main" val="142506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charset="0"/>
                <a:ea typeface="ＭＳ Ｐゴシック" charset="0"/>
                <a:cs typeface="ＭＳ Ｐゴシック" charset="0"/>
              </a:rPr>
              <a:t>لماذا يجب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ملتزماً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نحو الله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سببين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655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عمل الله         يواجه </a:t>
            </a:r>
            <a:r>
              <a:rPr lang="ar-JO" sz="4800" b="1" dirty="0">
                <a:solidFill>
                  <a:srgbClr val="FFFF00"/>
                </a:solidFill>
                <a:effectLst>
                  <a:glow rad="127000">
                    <a:schemeClr val="tx1"/>
                  </a:glow>
                </a:effectLst>
                <a:latin typeface="Arial" charset="0"/>
                <a:ea typeface="ＭＳ Ｐゴシック" charset="0"/>
                <a:cs typeface="ＭＳ Ｐゴシック" charset="0"/>
              </a:rPr>
              <a:t>تهديدات</a:t>
            </a:r>
            <a:r>
              <a:rPr lang="ar-JO" sz="4800" b="1" dirty="0">
                <a:effectLst>
                  <a:glow rad="127000">
                    <a:schemeClr val="tx1"/>
                  </a:glow>
                </a:effectLst>
                <a:latin typeface="Arial" charset="0"/>
                <a:ea typeface="ＭＳ Ｐゴシック" charset="0"/>
                <a:cs typeface="ＭＳ Ｐゴシック" charset="0"/>
              </a:rPr>
              <a:t>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(أستير 1-4)</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لماذا الإلتزام نحو الله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8156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Times New Roman"/>
                <a:ea typeface="ＭＳ Ｐゴシック" charset="0"/>
                <a:cs typeface="Times New Roman"/>
              </a:rPr>
              <a:t>عادة ما تعاني الكنيسة من نقص خطير في الإلتزام</a:t>
            </a:r>
            <a:endParaRPr lang="en-US" sz="5400" b="1" dirty="0">
              <a:effectLst>
                <a:glow rad="127000">
                  <a:schemeClr val="tx1"/>
                </a:glow>
              </a:effectLst>
              <a:latin typeface="Times New Roman"/>
              <a:ea typeface="ＭＳ Ｐゴシック" charset="0"/>
              <a:cs typeface="Times New Roman"/>
            </a:endParaRP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Times New Roman"/>
                <a:ea typeface="ＭＳ Ｐゴシック" charset="0"/>
                <a:cs typeface="Times New Roman"/>
              </a:rPr>
              <a:t>لماذا يحدث هذا ؟</a:t>
            </a:r>
            <a:endParaRPr lang="en-US" sz="5400" b="1" dirty="0">
              <a:solidFill>
                <a:srgbClr val="FFFFFF"/>
              </a:solidFill>
              <a:effectLst>
                <a:glow rad="127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1302689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7252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ar-JO" sz="2400" b="1" dirty="0">
                <a:solidFill>
                  <a:srgbClr val="FFFFFF"/>
                </a:solidFill>
                <a:ea typeface="ＭＳ Ｐゴシック" charset="0"/>
                <a:cs typeface="Arial" charset="0"/>
              </a:rPr>
              <a:t>حدود الإمبراطورية التي أسسها كورش الثاني ووسعها داريوس الأول                     امتدت من اليونان إلى الهند</a:t>
            </a:r>
            <a:endParaRPr lang="en-US" sz="2400" b="1" dirty="0">
              <a:solidFill>
                <a:srgbClr val="FFFFFF"/>
              </a:solidFill>
              <a:ea typeface="ＭＳ Ｐゴシック" charset="0"/>
              <a:cs typeface="Arial"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2"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dirty="0">
                  <a:solidFill>
                    <a:srgbClr val="FFFFFF"/>
                  </a:solidFill>
                  <a:latin typeface="Arial" charset="0"/>
                </a:rPr>
                <a:t>شوشن</a:t>
              </a:r>
              <a:endParaRPr lang="en-US" dirty="0">
                <a:solidFill>
                  <a:srgbClr val="FFFFFF"/>
                </a:solidFill>
                <a:latin typeface="Arial"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ar-JO" sz="2000" b="1" i="1" dirty="0">
                <a:solidFill>
                  <a:srgbClr val="000000"/>
                </a:solidFill>
                <a:ea typeface="ＭＳ Ｐゴシック" charset="0"/>
                <a:cs typeface="ＭＳ Ｐゴシック" charset="0"/>
              </a:rPr>
              <a:t>الإمبراطورية الفارسية في القرن الخامس قبل الميلاد امتدت من الهند و الحبشة (أس 1: 1)</a:t>
            </a:r>
            <a:endParaRPr lang="en-US" sz="2000" b="1" i="1" dirty="0">
              <a:solidFill>
                <a:srgbClr val="000000"/>
              </a:solidFill>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a:defRPr/>
            </a:pPr>
            <a:r>
              <a:rPr lang="ar-JO" altLang="zh-CN" i="0" dirty="0">
                <a:solidFill>
                  <a:srgbClr val="FFFFFF"/>
                </a:solidFill>
                <a:effectLst/>
                <a:latin typeface="Arial Black" charset="0"/>
                <a:ea typeface="ＭＳ Ｐゴシック" charset="0"/>
                <a:cs typeface="Times New Roman" charset="0"/>
              </a:rPr>
              <a:t>خارطة الإمبراطورية الفارسية</a:t>
            </a:r>
            <a:endParaRPr lang="en-US" sz="2000" i="0" dirty="0">
              <a:solidFill>
                <a:srgbClr val="FFFFFF"/>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eaLnBrk="1" fontAlgn="base" hangingPunct="1">
              <a:spcBef>
                <a:spcPct val="0"/>
              </a:spcBef>
              <a:spcAft>
                <a:spcPct val="0"/>
              </a:spcAft>
              <a:defRPr/>
            </a:pPr>
            <a:r>
              <a:rPr kumimoji="1" lang="ar-JO" sz="2000" kern="0" dirty="0">
                <a:solidFill>
                  <a:srgbClr val="FFFFFF"/>
                </a:solidFill>
              </a:rPr>
              <a:t>باري ج. بيتزل، أطلس مودي لأراضي الكتاب المقدس، 150-51</a:t>
            </a:r>
            <a:endParaRPr lang="en-US" kern="0" dirty="0"/>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solidFill>
                  <a:srgbClr val="FFFFFF"/>
                </a:solidFill>
                <a:latin typeface="Arial"/>
                <a:cs typeface="Arial"/>
              </a:rPr>
              <a:t>317</a:t>
            </a:r>
            <a:endParaRPr lang="en-US" dirty="0">
              <a:solidFill>
                <a:srgbClr val="FFFFFF"/>
              </a:solidFill>
              <a:latin typeface="Arial"/>
              <a:cs typeface="Arial"/>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ar-JO" altLang="ja-JP" b="1" dirty="0">
                <a:effectLst>
                  <a:glow rad="228600">
                    <a:srgbClr val="000000">
                      <a:alpha val="75000"/>
                    </a:srgbClr>
                  </a:glow>
                </a:effectLst>
                <a:latin typeface="Arial"/>
                <a:ea typeface="ＭＳ Ｐゴシック" charset="0"/>
                <a:cs typeface="Arial"/>
              </a:rPr>
              <a:t>أمر الملك أحشويروش غير المنطقي </a:t>
            </a:r>
            <a:br>
              <a:rPr lang="ar-JO" altLang="ja-JP" b="1" dirty="0">
                <a:effectLst>
                  <a:glow rad="228600">
                    <a:srgbClr val="000000">
                      <a:alpha val="75000"/>
                    </a:srgbClr>
                  </a:glow>
                </a:effectLst>
                <a:latin typeface="Arial"/>
                <a:ea typeface="ＭＳ Ｐゴシック" charset="0"/>
                <a:cs typeface="Arial"/>
              </a:rPr>
            </a:br>
            <a:r>
              <a:rPr lang="ar-JO" altLang="ja-JP" b="1" dirty="0">
                <a:effectLst>
                  <a:glow rad="228600">
                    <a:srgbClr val="000000">
                      <a:alpha val="75000"/>
                    </a:srgbClr>
                  </a:glow>
                </a:effectLst>
                <a:latin typeface="Arial"/>
                <a:ea typeface="ＭＳ Ｐゴシック" charset="0"/>
                <a:cs typeface="Arial"/>
              </a:rPr>
              <a:t>للملكة وشتي</a:t>
            </a:r>
            <a:endParaRPr lang="en-US"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2877027237"/>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ar-JO" altLang="ja-JP" b="1" i="0" dirty="0">
                <a:effectLst>
                  <a:glow rad="228600">
                    <a:srgbClr val="000000">
                      <a:alpha val="75000"/>
                    </a:srgbClr>
                  </a:glow>
                </a:effectLst>
                <a:latin typeface="Arial"/>
                <a:ea typeface="ＭＳ Ｐゴシック" charset="0"/>
                <a:cs typeface="Arial"/>
              </a:rPr>
              <a:t>إنزعاج وشتي</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851404455"/>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الإرتباك 1-2</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وشتي</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483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مردخاي</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ولائم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479</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28" name="Title 27"/>
          <p:cNvSpPr>
            <a:spLocks noGrp="1"/>
          </p:cNvSpPr>
          <p:nvPr>
            <p:ph type="title" idx="4294967295"/>
          </p:nvPr>
        </p:nvSpPr>
        <p:spPr>
          <a:xfrm>
            <a:off x="0" y="0"/>
            <a:ext cx="1600200" cy="1981200"/>
          </a:xfrm>
        </p:spPr>
        <p:txBody>
          <a:bodyPr/>
          <a:lstStyle/>
          <a:p>
            <a:pPr algn="ctr">
              <a:defRPr/>
            </a:pPr>
            <a:r>
              <a:rPr lang="ar-JO" sz="2800" dirty="0">
                <a:effectLst>
                  <a:glow rad="228600">
                    <a:srgbClr val="000000"/>
                  </a:glow>
                  <a:outerShdw blurRad="38100" dist="38100" dir="2700000" algn="tl">
                    <a:srgbClr val="000000"/>
                  </a:outerShdw>
                </a:effectLst>
                <a:ea typeface="ＭＳ Ｐゴシック" charset="0"/>
              </a:rPr>
              <a:t>صعود أستير</a:t>
            </a:r>
            <a:endParaRPr lang="en-US" sz="28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711406426"/>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ar-JO" dirty="0">
                <a:effectLst>
                  <a:outerShdw blurRad="38100" dist="38100" dir="2700000" algn="tl">
                    <a:srgbClr val="366B1B"/>
                  </a:outerShdw>
                </a:effectLst>
                <a:latin typeface="Arail" charset="0"/>
                <a:ea typeface="ＭＳ Ｐゴシック" charset="0"/>
                <a:cs typeface="Arail" charset="0"/>
              </a:rPr>
              <a:t>الموجز</a:t>
            </a:r>
            <a:endParaRPr lang="en-US" dirty="0">
              <a:effectLst>
                <a:outerShdw blurRad="38100" dist="38100" dir="2700000" algn="tl">
                  <a:srgbClr val="366B1B"/>
                </a:outerShdw>
              </a:effectLst>
              <a:latin typeface="Arail" charset="0"/>
              <a:ea typeface="ＭＳ Ｐゴシック" charset="0"/>
              <a:cs typeface="Arail"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latin typeface="Arail" charset="0"/>
                <a:cs typeface="Arail" charset="0"/>
              </a:rPr>
              <a:t>311-312</a:t>
            </a:r>
            <a:endParaRPr lang="en-US" dirty="0">
              <a:latin typeface="Arail" charset="0"/>
              <a:cs typeface="Arail" charset="0"/>
            </a:endParaRP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514350" indent="-514350" algn="r" defTabSz="914400" fontAlgn="base">
              <a:spcBef>
                <a:spcPct val="20000"/>
              </a:spcBef>
              <a:spcAft>
                <a:spcPct val="0"/>
              </a:spcAft>
              <a:buClr>
                <a:srgbClr val="808000"/>
              </a:buClr>
              <a:defRPr/>
            </a:pPr>
            <a:r>
              <a:rPr kumimoji="1" lang="ar-JO" altLang="zh-CN" dirty="0">
                <a:solidFill>
                  <a:srgbClr val="003300"/>
                </a:solidFill>
                <a:latin typeface="Arail" charset="0"/>
                <a:cs typeface="Arail" charset="0"/>
              </a:rPr>
              <a:t>1. (الإصحاحات 1-4) مؤامرة هامان لإبادة الشعب اليهودي أصبحت معروفة لمردخاي و </a:t>
            </a:r>
            <a:r>
              <a:rPr kumimoji="1" lang="en-US" altLang="zh-CN" dirty="0">
                <a:solidFill>
                  <a:srgbClr val="003300"/>
                </a:solidFill>
                <a:latin typeface="Arail" charset="0"/>
                <a:cs typeface="Arail" charset="0"/>
              </a:rPr>
              <a:t> </a:t>
            </a:r>
            <a:r>
              <a:rPr kumimoji="1" lang="ar-JO" altLang="zh-CN" dirty="0">
                <a:solidFill>
                  <a:srgbClr val="003300"/>
                </a:solidFill>
                <a:latin typeface="Arail" charset="0"/>
                <a:cs typeface="Arail" charset="0"/>
              </a:rPr>
              <a:t>أستير، اللذان خطط الله لوضعهما لينذرا إسرائيل أن الإنفصال عن الله قد يؤدي إلى فنائهم كأمة</a:t>
            </a:r>
            <a:endParaRPr kumimoji="1" lang="en-US" altLang="zh-CN" dirty="0">
              <a:solidFill>
                <a:srgbClr val="003300"/>
              </a:solidFill>
              <a:latin typeface="Arail" charset="0"/>
              <a:cs typeface="Arail" charset="0"/>
            </a:endParaRPr>
          </a:p>
        </p:txBody>
      </p:sp>
    </p:spTree>
    <p:extLst>
      <p:ext uri="{BB962C8B-B14F-4D97-AF65-F5344CB8AC3E}">
        <p14:creationId xmlns:p14="http://schemas.microsoft.com/office/powerpoint/2010/main" val="61167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6021366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ar-JO" altLang="ja-JP" b="1" i="0" dirty="0">
                <a:effectLst>
                  <a:glow rad="228600">
                    <a:srgbClr val="000000">
                      <a:alpha val="75000"/>
                    </a:srgbClr>
                  </a:glow>
                </a:effectLst>
                <a:latin typeface="Arial"/>
                <a:ea typeface="ＭＳ Ｐゴシック" charset="0"/>
                <a:cs typeface="Arial"/>
              </a:rPr>
              <a:t>مسابقة الجمال</a:t>
            </a:r>
            <a:endParaRPr lang="en-US" b="1" i="0" dirty="0">
              <a:effectLst>
                <a:glow rad="228600">
                  <a:srgbClr val="000000">
                    <a:alpha val="75000"/>
                  </a:srgbClr>
                </a:glow>
              </a:effectLst>
              <a:latin typeface="Arial"/>
              <a:ea typeface="ＭＳ Ｐゴシック" charset="0"/>
              <a:cs typeface="Arial"/>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040056607"/>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ar-JO" altLang="ja-JP" b="1" i="0" dirty="0">
                <a:effectLst>
                  <a:glow rad="228600">
                    <a:srgbClr val="000000">
                      <a:alpha val="75000"/>
                    </a:srgbClr>
                  </a:glow>
                </a:effectLst>
                <a:latin typeface="Arial"/>
                <a:ea typeface="ＭＳ Ｐゴシック" charset="0"/>
                <a:cs typeface="Arial"/>
              </a:rPr>
              <a:t>مسابقة الجمال</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2312363315"/>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745" r="957"/>
          <a:stretch/>
        </p:blipFill>
        <p:spPr>
          <a:xfrm>
            <a:off x="0" y="1388425"/>
            <a:ext cx="9144000" cy="5136790"/>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ar-JO" altLang="ja-JP" b="1" i="0" dirty="0">
                <a:effectLst>
                  <a:glow rad="228600">
                    <a:srgbClr val="000000">
                      <a:alpha val="75000"/>
                    </a:srgbClr>
                  </a:glow>
                </a:effectLst>
                <a:latin typeface="Arial"/>
                <a:ea typeface="ＭＳ Ｐゴシック" charset="0"/>
                <a:cs typeface="Arial"/>
              </a:rPr>
              <a:t>مردخاي اليهودي</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a:t>
            </a:r>
            <a:r>
              <a:rPr lang="ar-JO" altLang="ja-JP" b="1" dirty="0">
                <a:effectLst>
                  <a:glow rad="228600">
                    <a:srgbClr val="000000">
                      <a:alpha val="75000"/>
                    </a:srgbClr>
                  </a:glow>
                </a:effectLst>
                <a:latin typeface="Arial"/>
                <a:ea typeface="ＭＳ Ｐゴシック" charset="0"/>
                <a:cs typeface="Arial"/>
              </a:rPr>
              <a:t>أستير 2: 5</a:t>
            </a:r>
            <a:r>
              <a:rPr lang="en-US" altLang="ja-JP" b="1" i="0" dirty="0">
                <a:effectLst>
                  <a:glow rad="228600">
                    <a:srgbClr val="000000">
                      <a:alpha val="75000"/>
                    </a:srgbClr>
                  </a:glow>
                </a:effectLst>
                <a:latin typeface="Arial"/>
                <a:ea typeface="ＭＳ Ｐゴシック" charset="0"/>
                <a:cs typeface="Arial"/>
              </a:rPr>
              <a: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425255447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413713"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ar-JO" altLang="ja-JP" b="1"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ما هو </a:t>
            </a:r>
            <a:br>
              <a:rPr lang="ar-JO" altLang="ja-JP" b="1"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b="1"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مقدار التزامك </a:t>
            </a:r>
            <a:br>
              <a:rPr lang="ar-JO" altLang="ja-JP" b="1"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b="1"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نحو عمل الله ؟</a:t>
            </a:r>
            <a:endParaRPr lang="en-US" b="1"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31823333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ar-JO" altLang="ja-JP" sz="4000" b="1" i="0" dirty="0">
                <a:effectLst>
                  <a:glow rad="228600">
                    <a:srgbClr val="000000">
                      <a:alpha val="75000"/>
                    </a:srgbClr>
                  </a:glow>
                </a:effectLst>
                <a:latin typeface="Arial"/>
                <a:ea typeface="ＭＳ Ｐゴシック" charset="0"/>
                <a:cs typeface="Arial"/>
              </a:rPr>
              <a:t>أستير الشابة ابنة عم مردخاي</a:t>
            </a:r>
            <a:br>
              <a:rPr lang="ar-JO" altLang="ja-JP" sz="4000" b="1" i="0" dirty="0">
                <a:effectLst>
                  <a:glow rad="228600">
                    <a:srgbClr val="000000">
                      <a:alpha val="75000"/>
                    </a:srgbClr>
                  </a:glow>
                </a:effectLst>
                <a:latin typeface="Arial"/>
                <a:ea typeface="ＭＳ Ｐゴシック" charset="0"/>
                <a:cs typeface="Arial"/>
              </a:rPr>
            </a:br>
            <a:r>
              <a:rPr lang="en-US" altLang="ja-JP" sz="4000" b="1" i="0" dirty="0">
                <a:effectLst>
                  <a:glow rad="228600">
                    <a:srgbClr val="000000">
                      <a:alpha val="75000"/>
                    </a:srgbClr>
                  </a:glow>
                </a:effectLst>
                <a:latin typeface="Arial"/>
                <a:ea typeface="ＭＳ Ｐゴシック" charset="0"/>
                <a:cs typeface="Arial"/>
              </a:rPr>
              <a:t>(</a:t>
            </a:r>
            <a:r>
              <a:rPr lang="ar-JO" altLang="ja-JP" sz="4000" b="1" i="0" dirty="0">
                <a:effectLst>
                  <a:glow rad="228600">
                    <a:srgbClr val="000000">
                      <a:alpha val="75000"/>
                    </a:srgbClr>
                  </a:glow>
                </a:effectLst>
                <a:latin typeface="Arial"/>
                <a:ea typeface="ＭＳ Ｐゴシック" charset="0"/>
                <a:cs typeface="Arial"/>
              </a:rPr>
              <a:t>2: 7</a:t>
            </a:r>
            <a:r>
              <a:rPr lang="en-US" altLang="ja-JP" sz="4000" b="1" i="0" dirty="0">
                <a:effectLst>
                  <a:glow rad="228600">
                    <a:srgbClr val="000000">
                      <a:alpha val="75000"/>
                    </a:srgbClr>
                  </a:glow>
                </a:effectLst>
                <a:latin typeface="Arial"/>
                <a:ea typeface="ＭＳ Ｐゴシック" charset="0"/>
                <a:cs typeface="Arial"/>
              </a:rPr>
              <a:t>)</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655578772"/>
      </p:ext>
    </p:extLst>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4" name="Title 3"/>
          <p:cNvSpPr>
            <a:spLocks noGrp="1"/>
          </p:cNvSpPr>
          <p:nvPr>
            <p:ph type="title" idx="4294967295"/>
          </p:nvPr>
        </p:nvSpPr>
        <p:spPr>
          <a:xfrm>
            <a:off x="0" y="6165850"/>
            <a:ext cx="9271000" cy="647700"/>
          </a:xfrm>
        </p:spPr>
        <p:txBody>
          <a:bodyPr/>
          <a:lstStyle/>
          <a:p>
            <a:pPr algn="ctr">
              <a:defRPr/>
            </a:pPr>
            <a:r>
              <a:rPr lang="ar-JO" sz="4400" dirty="0">
                <a:effectLst>
                  <a:outerShdw blurRad="38100" dist="38100" dir="2700000" algn="tl">
                    <a:srgbClr val="000000"/>
                  </a:outerShdw>
                </a:effectLst>
                <a:latin typeface="Arial" charset="0"/>
                <a:ea typeface="ＭＳ Ｐゴシック" charset="0"/>
                <a:cs typeface="Arial" charset="0"/>
              </a:rPr>
              <a:t>مردخاي يرشد أستير</a:t>
            </a:r>
            <a:endParaRPr lang="en-US" sz="4400" dirty="0">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444846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ar-JO" sz="4400" dirty="0">
                <a:effectLst>
                  <a:outerShdw blurRad="38100" dist="38100" dir="2700000" algn="tl">
                    <a:srgbClr val="000000"/>
                  </a:outerShdw>
                </a:effectLst>
                <a:latin typeface="Arial" charset="0"/>
                <a:ea typeface="ＭＳ Ｐゴシック" charset="0"/>
                <a:cs typeface="Arial" charset="0"/>
              </a:rPr>
              <a:t>هل تصرفت أستير بشرف ؟</a:t>
            </a:r>
            <a:endParaRPr lang="en-US" sz="44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02083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ar-JO" altLang="ja-JP" i="0" dirty="0">
                <a:effectLst>
                  <a:glow rad="228600">
                    <a:srgbClr val="000000">
                      <a:alpha val="75000"/>
                    </a:srgbClr>
                  </a:glow>
                </a:effectLst>
                <a:latin typeface="Arial Black" charset="0"/>
                <a:ea typeface="ＭＳ Ｐゴシック" charset="0"/>
                <a:cs typeface="Arial" charset="0"/>
              </a:rPr>
              <a:t>كل رجال الملك</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712917270"/>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الإرتباك 1-2</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وشتي</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483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مردخاي</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الولائم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1F7E9"/>
                </a:solidFill>
                <a:effectLst>
                  <a:glow rad="228600">
                    <a:srgbClr val="000000"/>
                  </a:glow>
                </a:effectLst>
                <a:latin typeface="Arial"/>
                <a:ea typeface="Times New Roman" pitchFamily="-111" charset="0"/>
                <a:cs typeface="Arial"/>
              </a:rPr>
              <a:t>أستير</a:t>
            </a:r>
            <a:endParaRPr lang="en-US" sz="3600" b="1" dirty="0">
              <a:solidFill>
                <a:srgbClr val="F1F7E9"/>
              </a:solidFill>
              <a:effectLst>
                <a:glow rad="228600">
                  <a:srgbClr val="000000"/>
                </a:glow>
              </a:effectLst>
              <a:latin typeface="Arial"/>
              <a:ea typeface="Times New Roman" pitchFamily="-111" charset="0"/>
              <a:cs typeface="Arial"/>
            </a:endParaRP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479</a:t>
            </a:r>
            <a:endParaRPr lang="en-US" sz="2400" b="1" dirty="0">
              <a:solidFill>
                <a:srgbClr val="F1F7E9"/>
              </a:solidFill>
              <a:effectLst>
                <a:glow rad="228600">
                  <a:srgbClr val="000000"/>
                </a:glow>
              </a:effectLst>
              <a:latin typeface="Arial"/>
              <a:ea typeface="Times New Roman" pitchFamily="-111" charset="0"/>
              <a:cs typeface="Arial"/>
            </a:endParaRP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التنصت</a:t>
            </a:r>
            <a:endParaRPr lang="en-US" sz="20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603645869"/>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14613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ar-JO" altLang="ja-JP" b="1" i="0" dirty="0">
                <a:effectLst>
                  <a:glow rad="228600">
                    <a:srgbClr val="000000">
                      <a:alpha val="75000"/>
                    </a:srgbClr>
                  </a:glow>
                </a:effectLst>
                <a:latin typeface="Arial"/>
                <a:ea typeface="ＭＳ Ｐゴシック" charset="0"/>
                <a:cs typeface="Arial"/>
              </a:rPr>
              <a:t>هامان الأجاجي</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a:t>
            </a:r>
            <a:r>
              <a:rPr lang="ar-JO" altLang="ja-JP" b="1" dirty="0">
                <a:effectLst>
                  <a:glow rad="228600">
                    <a:srgbClr val="000000">
                      <a:alpha val="75000"/>
                    </a:srgbClr>
                  </a:glow>
                </a:effectLst>
                <a:latin typeface="Arial"/>
                <a:ea typeface="ＭＳ Ｐゴシック" charset="0"/>
                <a:cs typeface="Arial"/>
              </a:rPr>
              <a:t>أستير 3: 1-2</a:t>
            </a:r>
            <a:r>
              <a:rPr lang="en-US" altLang="ja-JP" b="1" i="0" dirty="0">
                <a:effectLst>
                  <a:glow rad="228600">
                    <a:srgbClr val="000000">
                      <a:alpha val="75000"/>
                    </a:srgbClr>
                  </a:glow>
                </a:effectLst>
                <a:latin typeface="Arial"/>
                <a:ea typeface="ＭＳ Ｐゴシック" charset="0"/>
                <a:cs typeface="Arial"/>
              </a:rPr>
              <a:t>)</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خطر جسيم</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الإرتباك 1-2</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المؤامرة 3-4</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وشتي</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483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مردخاي</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و سقوط هامان</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الولائم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1F7E9"/>
                </a:solidFill>
                <a:effectLst>
                  <a:glow rad="228600">
                    <a:srgbClr val="000000"/>
                  </a:glow>
                </a:effectLst>
                <a:latin typeface="Arial"/>
                <a:ea typeface="Times New Roman" pitchFamily="-111" charset="0"/>
                <a:cs typeface="Arial"/>
              </a:rPr>
              <a:t>أستير</a:t>
            </a:r>
            <a:endParaRPr lang="en-US" sz="3600" b="1" dirty="0">
              <a:solidFill>
                <a:srgbClr val="F1F7E9"/>
              </a:solidFill>
              <a:effectLst>
                <a:glow rad="228600">
                  <a:srgbClr val="000000"/>
                </a:glow>
              </a:effectLst>
              <a:latin typeface="Arial"/>
              <a:ea typeface="Times New Roman" pitchFamily="-111" charset="0"/>
              <a:cs typeface="Arial"/>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479</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الصوم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32" name="Title 31"/>
          <p:cNvSpPr>
            <a:spLocks noGrp="1"/>
          </p:cNvSpPr>
          <p:nvPr>
            <p:ph type="title" idx="4294967295"/>
          </p:nvPr>
        </p:nvSpPr>
        <p:spPr>
          <a:xfrm>
            <a:off x="2590800" y="6324600"/>
            <a:ext cx="6553200" cy="6858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عدم الإحترام (3: 1-2(</a:t>
            </a:r>
            <a:endParaRPr lang="en-US" sz="2400" dirty="0">
              <a:effectLst>
                <a:glow rad="228600">
                  <a:srgbClr val="000000"/>
                </a:glow>
                <a:outerShdw blurRad="38100" dist="38100" dir="2700000" algn="tl">
                  <a:srgbClr val="000000"/>
                </a:outerShdw>
              </a:effectLst>
              <a:ea typeface="ＭＳ Ｐゴシック" charset="0"/>
            </a:endParaRPr>
          </a:p>
        </p:txBody>
      </p:sp>
      <p:pic>
        <p:nvPicPr>
          <p:cNvPr id="2" name="Picture 1"/>
          <p:cNvPicPr>
            <a:picLocks noChangeAspect="1"/>
          </p:cNvPicPr>
          <p:nvPr/>
        </p:nvPicPr>
        <p:blipFill>
          <a:blip r:embed="rId4"/>
          <a:stretch>
            <a:fillRect/>
          </a:stretch>
        </p:blipFill>
        <p:spPr>
          <a:xfrm>
            <a:off x="3733801" y="40744"/>
            <a:ext cx="5410200" cy="6817256"/>
          </a:xfrm>
          <a:prstGeom prst="rect">
            <a:avLst/>
          </a:prstGeom>
        </p:spPr>
      </p:pic>
    </p:spTree>
    <p:extLst>
      <p:ext uri="{BB962C8B-B14F-4D97-AF65-F5344CB8AC3E}">
        <p14:creationId xmlns:p14="http://schemas.microsoft.com/office/powerpoint/2010/main" val="1744420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17124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lgn="ctr">
              <a:defRPr/>
            </a:pPr>
            <a:r>
              <a:rPr lang="ar-JO"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الآية المفتاحية</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ar-JO" sz="2400" b="1" dirty="0">
                <a:solidFill>
                  <a:srgbClr val="FFFFFF"/>
                </a:solidFill>
                <a:effectLst>
                  <a:glow rad="228600">
                    <a:srgbClr val="000000">
                      <a:alpha val="75000"/>
                    </a:srgbClr>
                  </a:glow>
                </a:effectLst>
                <a:latin typeface="Arial"/>
                <a:ea typeface="Times New Roman" pitchFamily="-111" charset="0"/>
                <a:cs typeface="Arial"/>
              </a:rPr>
              <a:t>308</a:t>
            </a:r>
            <a:endParaRPr lang="en-US" sz="2400" b="1" dirty="0">
              <a:solidFill>
                <a:srgbClr val="FFFFFF"/>
              </a:solidFill>
              <a:effectLst>
                <a:glow rad="228600">
                  <a:srgbClr val="000000">
                    <a:alpha val="75000"/>
                  </a:srgbClr>
                </a:glow>
              </a:effectLst>
              <a:latin typeface="Arial"/>
              <a:ea typeface="Times New Roman" pitchFamily="-111" charset="0"/>
              <a:cs typeface="Arial"/>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مردخاي إلى أستير</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لأنك إن سكت سكوتاً في هذا الوقت يكون الفرج و النجاة لليهود من مكان آخر و أما أنت و بيت أبيك فتبيدون و من يعلم إن كنت لوقت مثل هذا وصلت إلى الملك</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أستير 4: 14</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92084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charset="0"/>
                <a:ea typeface="ＭＳ Ｐゴシック" charset="0"/>
                <a:cs typeface="ＭＳ Ｐゴシック" charset="0"/>
              </a:rPr>
              <a:t>لماذا يجب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ملتزماً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نحو الله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49548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charset="0"/>
                <a:ea typeface="ＭＳ Ｐゴシック" charset="0"/>
                <a:cs typeface="ＭＳ Ｐゴシック" charset="0"/>
              </a:rPr>
              <a:t>لماذا يجب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ملتزماً </a:t>
            </a:r>
            <a:br>
              <a:rPr lang="ar-JO" sz="5400" b="1" dirty="0">
                <a:solidFill>
                  <a:srgbClr val="FFFF00"/>
                </a:solidFill>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نحو الله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731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عمل الله         يواجه </a:t>
            </a:r>
            <a:r>
              <a:rPr lang="ar-JO" sz="4800" b="1" dirty="0">
                <a:solidFill>
                  <a:srgbClr val="FFFF00"/>
                </a:solidFill>
                <a:effectLst>
                  <a:glow rad="127000">
                    <a:schemeClr val="tx1"/>
                  </a:glow>
                </a:effectLst>
                <a:latin typeface="Arial" charset="0"/>
                <a:ea typeface="ＭＳ Ｐゴシック" charset="0"/>
                <a:cs typeface="ＭＳ Ｐゴシック" charset="0"/>
              </a:rPr>
              <a:t>التهديدات</a:t>
            </a:r>
            <a:r>
              <a:rPr lang="ar-JO" sz="4800" b="1" dirty="0">
                <a:effectLst>
                  <a:glow rad="127000">
                    <a:schemeClr val="tx1"/>
                  </a:glow>
                </a:effectLst>
                <a:latin typeface="Arial" charset="0"/>
                <a:ea typeface="ＭＳ Ｐゴシック" charset="0"/>
                <a:cs typeface="ＭＳ Ｐゴシック" charset="0"/>
              </a:rPr>
              <a:t> (أستير 1-4)</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لماذا الإلتزام نحو الله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6811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br>
              <a:rPr lang="en-US" altLang="ja-JP" b="1" dirty="0">
                <a:effectLst>
                  <a:glow rad="228600">
                    <a:srgbClr val="000000">
                      <a:alpha val="75000"/>
                    </a:srgbClr>
                  </a:glow>
                </a:effectLst>
                <a:latin typeface="Arial Black" charset="0"/>
                <a:ea typeface="ＭＳ Ｐゴシック" charset="0"/>
                <a:cs typeface="Arial" charset="0"/>
              </a:rPr>
            </a:br>
            <a:r>
              <a:rPr lang="ar-JO" altLang="ja-JP" b="1" dirty="0">
                <a:effectLst>
                  <a:glow rad="228600">
                    <a:srgbClr val="000000">
                      <a:alpha val="75000"/>
                    </a:srgbClr>
                  </a:glow>
                </a:effectLst>
                <a:latin typeface="Arial Black" charset="0"/>
                <a:ea typeface="ＭＳ Ｐゴシック" charset="0"/>
                <a:cs typeface="Arial" charset="0"/>
              </a:rPr>
              <a:t>نحن آمنون في علاقتنا مع الله – لكن هذا لا يعني أنه لن يكون هناك هجومات</a:t>
            </a:r>
            <a:r>
              <a:rPr lang="en-US" altLang="ja-JP" b="1" dirty="0">
                <a:effectLst>
                  <a:glow rad="228600">
                    <a:srgbClr val="000000">
                      <a:alpha val="75000"/>
                    </a:srgbClr>
                  </a:glow>
                </a:effectLst>
                <a:latin typeface="Arial Black" charset="0"/>
                <a:ea typeface="ＭＳ Ｐゴシック" charset="0"/>
                <a:cs typeface="Arial" charset="0"/>
              </a:rPr>
              <a:t> </a:t>
            </a:r>
            <a:endParaRPr lang="en-US" b="1"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857111667"/>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ar-JO" altLang="ja-JP" b="1" dirty="0">
                <a:effectLst>
                  <a:glow rad="228600">
                    <a:srgbClr val="000000">
                      <a:alpha val="75000"/>
                    </a:srgbClr>
                  </a:glow>
                </a:effectLst>
                <a:latin typeface="Arial Black" charset="0"/>
                <a:ea typeface="ＭＳ Ｐゴシック" charset="0"/>
                <a:cs typeface="Arial" charset="0"/>
              </a:rPr>
              <a:t>نحن في حالة حرب</a:t>
            </a:r>
            <a:endParaRPr lang="en-US" b="1"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201282638"/>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ar-JO" altLang="ja-JP" dirty="0">
                <a:effectLst>
                  <a:glow rad="228600">
                    <a:srgbClr val="000000">
                      <a:alpha val="75000"/>
                    </a:srgbClr>
                  </a:glow>
                </a:effectLst>
                <a:latin typeface="Arial Black" charset="0"/>
                <a:ea typeface="ＭＳ Ｐゴシック" charset="0"/>
                <a:cs typeface="Arial" charset="0"/>
              </a:rPr>
              <a:t>تقاطع طرق</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064575830"/>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عمل الله        يواجه </a:t>
            </a:r>
            <a:r>
              <a:rPr lang="ar-JO" sz="4800" b="1" dirty="0">
                <a:solidFill>
                  <a:srgbClr val="FFFF00"/>
                </a:solidFill>
                <a:effectLst>
                  <a:glow rad="127000">
                    <a:schemeClr val="tx1"/>
                  </a:glow>
                </a:effectLst>
                <a:latin typeface="Arial" charset="0"/>
                <a:ea typeface="ＭＳ Ｐゴシック" charset="0"/>
                <a:cs typeface="ＭＳ Ｐゴシック" charset="0"/>
              </a:rPr>
              <a:t>التهديدات</a:t>
            </a:r>
            <a:r>
              <a:rPr lang="ar-JO" sz="4800" b="1" dirty="0">
                <a:effectLst>
                  <a:glow rad="127000">
                    <a:schemeClr val="tx1"/>
                  </a:glow>
                </a:effectLst>
                <a:latin typeface="Arial" charset="0"/>
                <a:ea typeface="ＭＳ Ｐゴシック" charset="0"/>
                <a:cs typeface="ＭＳ Ｐゴシック" charset="0"/>
              </a:rPr>
              <a:t> (أستير 1-4)</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لماذا الإلتزام نحو الله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عمل الله        سوف </a:t>
            </a:r>
            <a:r>
              <a:rPr lang="ar-JO" sz="4800" b="1" dirty="0">
                <a:solidFill>
                  <a:srgbClr val="FFFF00"/>
                </a:solidFill>
                <a:effectLst>
                  <a:glow rad="127000">
                    <a:srgbClr val="000000"/>
                  </a:glow>
                </a:effectLst>
                <a:latin typeface="Arial" charset="0"/>
                <a:ea typeface="ＭＳ Ｐゴシック" charset="0"/>
                <a:cs typeface="ＭＳ Ｐゴシック" charset="0"/>
              </a:rPr>
              <a:t>ينتصر</a:t>
            </a:r>
            <a:r>
              <a:rPr lang="ar-JO" sz="4800" b="1" dirty="0">
                <a:solidFill>
                  <a:srgbClr val="FFFFFF"/>
                </a:solidFill>
                <a:effectLst>
                  <a:glow rad="127000">
                    <a:srgbClr val="000000"/>
                  </a:glow>
                </a:effectLst>
                <a:latin typeface="Arial" charset="0"/>
                <a:ea typeface="ＭＳ Ｐゴシック" charset="0"/>
                <a:cs typeface="ＭＳ Ｐゴシック" charset="0"/>
              </a:rPr>
              <a:t>  (أستير 5-10)</a:t>
            </a:r>
            <a:r>
              <a:rPr lang="en-US" sz="48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85584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ar-JO" dirty="0">
                <a:effectLst>
                  <a:outerShdw blurRad="38100" dist="38100" dir="2700000" algn="tl">
                    <a:srgbClr val="366B1B"/>
                  </a:outerShdw>
                </a:effectLst>
                <a:latin typeface="Arail" charset="0"/>
                <a:ea typeface="ＭＳ Ｐゴシック" charset="0"/>
                <a:cs typeface="Arail" charset="0"/>
              </a:rPr>
              <a:t>الموجز</a:t>
            </a:r>
            <a:endParaRPr lang="en-US" dirty="0">
              <a:effectLst>
                <a:outerShdw blurRad="38100" dist="38100" dir="2700000" algn="tl">
                  <a:srgbClr val="366B1B"/>
                </a:outerShdw>
              </a:effectLst>
              <a:latin typeface="Arail" charset="0"/>
              <a:ea typeface="ＭＳ Ｐゴシック" charset="0"/>
              <a:cs typeface="Arail"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latin typeface="Arail" charset="0"/>
                <a:cs typeface="Arail" charset="0"/>
              </a:rPr>
              <a:t>311-312</a:t>
            </a:r>
            <a:endParaRPr lang="en-US" dirty="0">
              <a:latin typeface="Arail" charset="0"/>
              <a:cs typeface="Arail" charset="0"/>
            </a:endParaRP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2552791"/>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514350" indent="-514350" algn="r" defTabSz="914400" fontAlgn="base">
              <a:spcBef>
                <a:spcPct val="20000"/>
              </a:spcBef>
              <a:spcAft>
                <a:spcPct val="0"/>
              </a:spcAft>
              <a:buClr>
                <a:srgbClr val="808000"/>
              </a:buClr>
              <a:defRPr/>
            </a:pPr>
            <a:r>
              <a:rPr kumimoji="1" lang="ar-JO" altLang="zh-CN" dirty="0">
                <a:solidFill>
                  <a:srgbClr val="003300"/>
                </a:solidFill>
                <a:latin typeface="Arail" charset="0"/>
                <a:cs typeface="Arail" charset="0"/>
              </a:rPr>
              <a:t>1. (الإصحاحات 1-4) مؤامرة هامان لإبادة الشعب اليهودي أصبحت معروفة لمردخاي و </a:t>
            </a:r>
            <a:r>
              <a:rPr kumimoji="1" lang="en-US" altLang="zh-CN" dirty="0">
                <a:solidFill>
                  <a:srgbClr val="003300"/>
                </a:solidFill>
                <a:latin typeface="Arail" charset="0"/>
                <a:cs typeface="Arail" charset="0"/>
              </a:rPr>
              <a:t> </a:t>
            </a:r>
            <a:r>
              <a:rPr kumimoji="1" lang="ar-JO" altLang="zh-CN" dirty="0">
                <a:solidFill>
                  <a:srgbClr val="003300"/>
                </a:solidFill>
                <a:latin typeface="Arail" charset="0"/>
                <a:cs typeface="Arail" charset="0"/>
              </a:rPr>
              <a:t>أستير، اللذان خطط الله لوضعهما لينذرا إسرائيل أن الإنفصال عن الله قد يؤدي غلى فنائهم كأمة</a:t>
            </a:r>
            <a:endParaRPr kumimoji="1" lang="en-US" altLang="zh-CN" dirty="0">
              <a:solidFill>
                <a:srgbClr val="003300"/>
              </a:solidFill>
              <a:latin typeface="Arail" charset="0"/>
              <a:cs typeface="Arail" charset="0"/>
            </a:endParaRP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defTabSz="914400" fontAlgn="base">
              <a:spcBef>
                <a:spcPct val="20000"/>
              </a:spcBef>
              <a:spcAft>
                <a:spcPct val="0"/>
              </a:spcAft>
              <a:buClr>
                <a:srgbClr val="808000"/>
              </a:buClr>
              <a:defRPr/>
            </a:pPr>
            <a:r>
              <a:rPr kumimoji="1" lang="ar-JO" dirty="0">
                <a:solidFill>
                  <a:srgbClr val="003300"/>
                </a:solidFill>
                <a:latin typeface="Arail" charset="0"/>
                <a:cs typeface="Arail" charset="0"/>
              </a:rPr>
              <a:t>2. (الإصحاحات 5-10) مؤامرة هامان للإبادة تعود على رأسه من خلال العناية الإلهية العاملة في مردخاي و أستير لتشجيع إسرائيل ما بعد السبي على التزام الله المستمر نحو العهد الإبراهيمي</a:t>
            </a:r>
            <a:endParaRPr kumimoji="1" lang="en-US" dirty="0">
              <a:solidFill>
                <a:srgbClr val="003300"/>
              </a:solidFill>
              <a:latin typeface="Arail" charset="0"/>
              <a:cs typeface="Arail" charset="0"/>
            </a:endParaRPr>
          </a:p>
        </p:txBody>
      </p:sp>
    </p:spTree>
    <p:extLst>
      <p:ext uri="{BB962C8B-B14F-4D97-AF65-F5344CB8AC3E}">
        <p14:creationId xmlns:p14="http://schemas.microsoft.com/office/powerpoint/2010/main" val="7790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6575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خطر جسيم</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الإرتباك 1-2</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المؤامرة 3-4</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وشتي</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483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مردخاي</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الشجاعة 5-7</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و سقوط هامان</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الولائم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الصوم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effectLst>
                  <a:glow rad="228600">
                    <a:srgbClr val="000000"/>
                  </a:glow>
                </a:effectLst>
                <a:latin typeface="Arial"/>
                <a:ea typeface="Times New Roman" pitchFamily="-111" charset="0"/>
                <a:cs typeface="Arial"/>
              </a:rPr>
              <a:t>الولائم</a:t>
            </a:r>
            <a:endParaRPr lang="en-US" sz="2800" b="1" dirty="0">
              <a:solidFill>
                <a:srgbClr val="F1F7E9"/>
              </a:solidFill>
              <a:effectLst>
                <a:glow rad="228600">
                  <a:srgbClr val="000000"/>
                </a:glow>
              </a:effectLst>
              <a:latin typeface="Arial"/>
              <a:ea typeface="Times New Roman" pitchFamily="-111" charset="0"/>
              <a:cs typeface="Arial"/>
            </a:endParaRP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1F7E9"/>
                </a:solidFill>
                <a:effectLst>
                  <a:glow rad="228600">
                    <a:srgbClr val="000000"/>
                  </a:glow>
                </a:effectLst>
                <a:latin typeface="Arial"/>
                <a:ea typeface="Times New Roman" pitchFamily="-111" charset="0"/>
                <a:cs typeface="Arial"/>
              </a:rPr>
              <a:t>أستير</a:t>
            </a:r>
            <a:endParaRPr lang="en-US" sz="3600" b="1" dirty="0">
              <a:solidFill>
                <a:srgbClr val="F1F7E9"/>
              </a:solidFill>
              <a:effectLst>
                <a:glow rad="228600">
                  <a:srgbClr val="000000"/>
                </a:glow>
              </a:effectLst>
              <a:latin typeface="Arial"/>
              <a:ea typeface="Times New Roman" pitchFamily="-111" charset="0"/>
              <a:cs typeface="Arial"/>
            </a:endParaRP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479</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33" name="Title 32"/>
          <p:cNvSpPr>
            <a:spLocks noGrp="1"/>
          </p:cNvSpPr>
          <p:nvPr>
            <p:ph type="title" idx="4294967295"/>
          </p:nvPr>
        </p:nvSpPr>
        <p:spPr>
          <a:xfrm>
            <a:off x="4724400" y="6477000"/>
            <a:ext cx="4419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الشجاعة 5-7</a:t>
            </a:r>
            <a:endParaRPr lang="en-US" sz="24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6075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ar-JO" sz="3600" dirty="0"/>
              <a:t>خاطرت أستير بحياتها لأجل اليهود (5: 2)</a:t>
            </a:r>
            <a:endParaRPr lang="en-US" sz="3600" dirty="0"/>
          </a:p>
        </p:txBody>
      </p:sp>
    </p:spTree>
    <p:extLst>
      <p:ext uri="{BB962C8B-B14F-4D97-AF65-F5344CB8AC3E}">
        <p14:creationId xmlns:p14="http://schemas.microsoft.com/office/powerpoint/2010/main" val="396551874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خلفية سفر أستير</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chemeClr val="tx1"/>
                </a:solidFill>
                <a:effectLst/>
                <a:latin typeface="Chalkduster"/>
                <a:ea typeface="ＭＳ Ｐゴシック" charset="0"/>
                <a:cs typeface="Chalkduster"/>
              </a:rPr>
              <a:t>لا تستسلم أبداً</a:t>
            </a:r>
            <a:endParaRPr lang="en-US" sz="6000" b="1" dirty="0">
              <a:solidFill>
                <a:schemeClr val="tx1"/>
              </a:solidFill>
              <a:effectLst/>
              <a:latin typeface="Chalkduster"/>
              <a:ea typeface="ＭＳ Ｐゴシック" charset="0"/>
              <a:cs typeface="Chalkduster"/>
            </a:endParaRPr>
          </a:p>
        </p:txBody>
      </p:sp>
    </p:spTree>
    <p:extLst>
      <p:ext uri="{BB962C8B-B14F-4D97-AF65-F5344CB8AC3E}">
        <p14:creationId xmlns:p14="http://schemas.microsoft.com/office/powerpoint/2010/main" val="3519641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p:txBody>
          <a:bodyPr/>
          <a:lstStyle/>
          <a:p>
            <a:pPr>
              <a:defRPr/>
            </a:pPr>
            <a:r>
              <a:rPr lang="ar-JO" dirty="0">
                <a:solidFill>
                  <a:schemeClr val="tx1"/>
                </a:solidFill>
                <a:effectLst/>
                <a:latin typeface="Arial" charset="0"/>
                <a:ea typeface="ＭＳ Ｐゴシック" charset="0"/>
                <a:cs typeface="Arial" charset="0"/>
              </a:rPr>
              <a:t>أستير 5: 1-8</a:t>
            </a:r>
            <a:endParaRPr lang="en-US" dirty="0">
              <a:effectLst/>
              <a:latin typeface="Arial" charset="0"/>
              <a:ea typeface="ＭＳ Ｐゴシック" charset="0"/>
              <a:cs typeface="Arial" charset="0"/>
            </a:endParaRPr>
          </a:p>
        </p:txBody>
      </p:sp>
    </p:spTree>
    <p:extLst>
      <p:ext uri="{BB962C8B-B14F-4D97-AF65-F5344CB8AC3E}">
        <p14:creationId xmlns:p14="http://schemas.microsoft.com/office/powerpoint/2010/main" val="4095762288"/>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br>
              <a:rPr lang="en-US" sz="3600" dirty="0"/>
            </a:br>
            <a:r>
              <a:rPr lang="ar-JO" sz="3600" dirty="0"/>
              <a:t>دعت أستير هامان و الملك للطعام      (5: 4)</a:t>
            </a:r>
            <a:endParaRPr lang="en-US" sz="3600" dirty="0"/>
          </a:p>
        </p:txBody>
      </p:sp>
    </p:spTree>
    <p:extLst>
      <p:ext uri="{BB962C8B-B14F-4D97-AF65-F5344CB8AC3E}">
        <p14:creationId xmlns:p14="http://schemas.microsoft.com/office/powerpoint/2010/main" val="189800527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152400" y="0"/>
            <a:ext cx="7772400" cy="914400"/>
          </a:xfrm>
        </p:spPr>
        <p:txBody>
          <a:bodyPr/>
          <a:lstStyle/>
          <a:p>
            <a:pPr>
              <a:defRPr/>
            </a:pPr>
            <a:r>
              <a:rPr lang="ar-JO" dirty="0">
                <a:solidFill>
                  <a:schemeClr val="bg1"/>
                </a:solidFill>
                <a:effectLst>
                  <a:outerShdw blurRad="38100" dist="38100" dir="2700000" algn="tl">
                    <a:srgbClr val="000000"/>
                  </a:outerShdw>
                </a:effectLst>
                <a:latin typeface="Arial" charset="0"/>
                <a:ea typeface="ＭＳ Ｐゴシック" charset="0"/>
                <a:cs typeface="Times New Roman" charset="0"/>
              </a:rPr>
              <a:t>أستير 5: 9-14</a:t>
            </a:r>
            <a:endParaRPr lang="en-US" dirty="0">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2787146255"/>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ar-JO" sz="3600" dirty="0">
                <a:solidFill>
                  <a:srgbClr val="FFFF00"/>
                </a:solidFill>
              </a:rPr>
              <a:t>عمود حاد </a:t>
            </a:r>
            <a:r>
              <a:rPr lang="ar-JO" sz="3600" dirty="0"/>
              <a:t>... </a:t>
            </a:r>
            <a:br>
              <a:rPr lang="ar-JO" sz="3600" dirty="0"/>
            </a:br>
            <a:r>
              <a:rPr lang="ar-JO" sz="3600" dirty="0"/>
              <a:t>ارتفاعه 75 قدماً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eaLnBrk="1" hangingPunct="1">
              <a:defRPr/>
            </a:pPr>
            <a:r>
              <a:rPr lang="ar-JO" sz="3600" dirty="0">
                <a:solidFill>
                  <a:srgbClr val="FFFF00"/>
                </a:solidFill>
                <a:effectLst/>
                <a:latin typeface="Arial" charset="0"/>
                <a:ea typeface="Geneva" charset="0"/>
                <a:cs typeface="Arial" charset="0"/>
              </a:rPr>
              <a:t>مشنقة</a:t>
            </a:r>
            <a:r>
              <a:rPr lang="ar-JO" sz="3600" dirty="0">
                <a:solidFill>
                  <a:schemeClr val="bg1"/>
                </a:solidFill>
                <a:effectLst/>
                <a:latin typeface="Arial" charset="0"/>
                <a:ea typeface="Geneva" charset="0"/>
                <a:cs typeface="Arial" charset="0"/>
              </a:rPr>
              <a:t> بنيت ...</a:t>
            </a:r>
          </a:p>
          <a:p>
            <a:pPr eaLnBrk="1" hangingPunct="1">
              <a:defRPr/>
            </a:pPr>
            <a:r>
              <a:rPr lang="ar-JO" sz="3600" dirty="0">
                <a:solidFill>
                  <a:schemeClr val="bg1"/>
                </a:solidFill>
                <a:effectLst/>
                <a:latin typeface="Arial" charset="0"/>
                <a:ea typeface="Geneva" charset="0"/>
                <a:cs typeface="Arial" charset="0"/>
              </a:rPr>
              <a:t>بطول 75 قدماً</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NIV, NAU</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Tree>
    <p:extLst>
      <p:ext uri="{BB962C8B-B14F-4D97-AF65-F5344CB8AC3E}">
        <p14:creationId xmlns:p14="http://schemas.microsoft.com/office/powerpoint/2010/main" val="1669336457"/>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53719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ar-JO" dirty="0">
                <a:solidFill>
                  <a:schemeClr val="bg1"/>
                </a:solidFill>
                <a:effectLst>
                  <a:outerShdw blurRad="38100" dist="38100" dir="2700000" algn="tl">
                    <a:srgbClr val="000000"/>
                  </a:outerShdw>
                </a:effectLst>
                <a:latin typeface="Arial" charset="0"/>
                <a:ea typeface="ＭＳ Ｐゴシック" charset="0"/>
                <a:cs typeface="Times New Roman" charset="0"/>
              </a:rPr>
              <a:t>أستير 6 </a:t>
            </a:r>
            <a:endParaRPr lang="en-US" dirty="0">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1085706168"/>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ar-JO" sz="3600" dirty="0">
                <a:solidFill>
                  <a:schemeClr val="bg1"/>
                </a:solidFill>
                <a:effectLst>
                  <a:glow rad="228600">
                    <a:schemeClr val="tx1"/>
                  </a:glow>
                </a:effectLst>
                <a:latin typeface="Arial" charset="0"/>
                <a:ea typeface="Geneva" charset="0"/>
                <a:cs typeface="Arial" charset="0"/>
              </a:rPr>
              <a:t>و رجع مردخاي إلى باب الملك و أما هامان فأسرع إلى بيته نائحاً و مغطى الرأس (6: 12)</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504007292"/>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62448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056" y="1679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Estherpg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ar-JO" sz="2400" dirty="0">
                <a:latin typeface="Times New Roman"/>
                <a:cs typeface="Times New Roman"/>
              </a:rPr>
              <a:t>أستير 7: 3-4أ</a:t>
            </a:r>
            <a:endParaRPr lang="en-US" sz="2400" dirty="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lnSpc>
                <a:spcPct val="150000"/>
              </a:lnSpc>
            </a:pPr>
            <a:r>
              <a:rPr lang="ar-JO" sz="3600" dirty="0">
                <a:solidFill>
                  <a:srgbClr val="800000"/>
                </a:solidFill>
                <a:latin typeface="Capitals"/>
                <a:ea typeface="Osaka"/>
                <a:cs typeface="Capitals"/>
              </a:rPr>
              <a:t>فأجابت أستير الملكة و قالت</a:t>
            </a:r>
            <a:br>
              <a:rPr lang="en-US" sz="2400" dirty="0">
                <a:solidFill>
                  <a:srgbClr val="000000"/>
                </a:solidFill>
                <a:latin typeface="Capitals"/>
                <a:ea typeface="Osaka"/>
                <a:cs typeface="Capitals"/>
              </a:rPr>
            </a:br>
            <a:r>
              <a:rPr lang="ar-JO" sz="2400" b="0" dirty="0">
                <a:solidFill>
                  <a:srgbClr val="000000"/>
                </a:solidFill>
                <a:latin typeface="Capitals"/>
                <a:ea typeface="Osaka"/>
                <a:cs typeface="Capitals"/>
              </a:rPr>
              <a:t>إن كنت قد وجدت نعمة في عينيك أيها الملك و إذا حسن عند الملك فلتعط لي نفسي بسؤلي و شعبي بطلبتي لأننا قد بعنا أنا و شعبي للهلاك و القتل و الإبادة</a:t>
            </a:r>
            <a:endParaRPr lang="en-US" sz="2400" b="0" dirty="0">
              <a:solidFill>
                <a:srgbClr val="000000"/>
              </a:solidFill>
              <a:latin typeface="Capitals"/>
              <a:ea typeface="Osaka"/>
              <a:cs typeface="Capitals"/>
            </a:endParaRPr>
          </a:p>
        </p:txBody>
      </p:sp>
    </p:spTree>
    <p:extLst>
      <p:ext uri="{BB962C8B-B14F-4D97-AF65-F5344CB8AC3E}">
        <p14:creationId xmlns:p14="http://schemas.microsoft.com/office/powerpoint/2010/main" val="4247626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ar-JO" altLang="ja-JP" dirty="0">
                <a:effectLst>
                  <a:glow rad="228600">
                    <a:srgbClr val="000000"/>
                  </a:glow>
                </a:effectLst>
                <a:latin typeface="Arial" charset="0"/>
                <a:ea typeface="ＭＳ Ｐゴシック" charset="0"/>
                <a:cs typeface="Arial" charset="0"/>
              </a:rPr>
              <a:t>هو رجل خصم و عدو هذا هامان الرديء</a:t>
            </a:r>
            <a:br>
              <a:rPr lang="ar-JO" altLang="ja-JP" dirty="0">
                <a:effectLst>
                  <a:glow rad="228600">
                    <a:srgbClr val="000000"/>
                  </a:glow>
                </a:effectLst>
                <a:latin typeface="Arial" charset="0"/>
                <a:ea typeface="ＭＳ Ｐゴシック" charset="0"/>
                <a:cs typeface="Arial" charset="0"/>
              </a:rPr>
            </a:br>
            <a:r>
              <a:rPr lang="en-US" altLang="ja-JP" dirty="0">
                <a:effectLst>
                  <a:glow rad="228600">
                    <a:srgbClr val="000000"/>
                  </a:glow>
                </a:effectLst>
                <a:latin typeface="Arial" charset="0"/>
                <a:ea typeface="ＭＳ Ｐゴシック" charset="0"/>
                <a:cs typeface="Arial" charset="0"/>
              </a:rPr>
              <a:t>(</a:t>
            </a:r>
            <a:r>
              <a:rPr lang="ar-JO" altLang="ja-JP" dirty="0">
                <a:effectLst>
                  <a:glow rad="228600">
                    <a:srgbClr val="000000"/>
                  </a:glow>
                </a:effectLst>
                <a:latin typeface="Arial" charset="0"/>
                <a:ea typeface="ＭＳ Ｐゴシック" charset="0"/>
                <a:cs typeface="Arial" charset="0"/>
              </a:rPr>
              <a:t>7: 6</a:t>
            </a:r>
            <a:r>
              <a:rPr lang="en-US" altLang="ja-JP" dirty="0">
                <a:effectLst>
                  <a:glow rad="228600">
                    <a:srgbClr val="000000"/>
                  </a:glow>
                </a:effectLst>
                <a:latin typeface="Arial" charset="0"/>
                <a:ea typeface="ＭＳ Ｐゴシック" charset="0"/>
                <a:cs typeface="Arial" charset="0"/>
              </a:rPr>
              <a:t>)</a:t>
            </a:r>
            <a:endParaRPr lang="en-US" dirty="0">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38519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defTabSz="914400" fontAlgn="base">
              <a:spcBef>
                <a:spcPct val="0"/>
              </a:spcBef>
              <a:spcAft>
                <a:spcPct val="0"/>
              </a:spcAft>
              <a:defRPr/>
            </a:pPr>
            <a:r>
              <a:rPr lang="ar-JO" sz="2400" b="1" dirty="0">
                <a:solidFill>
                  <a:srgbClr val="FFFFFF"/>
                </a:solidFill>
                <a:latin typeface="Arial"/>
                <a:ea typeface="Osaka"/>
                <a:cs typeface="Arial"/>
              </a:rPr>
              <a:t>295</a:t>
            </a:r>
            <a:br>
              <a:rPr lang="en-US" sz="2400" b="1" dirty="0">
                <a:solidFill>
                  <a:srgbClr val="FFFFFF"/>
                </a:solidFill>
                <a:latin typeface="Arial"/>
                <a:ea typeface="Osaka"/>
                <a:cs typeface="Arial"/>
              </a:rPr>
            </a:br>
            <a:r>
              <a:rPr lang="ar-JO" sz="2400" b="1" dirty="0">
                <a:solidFill>
                  <a:srgbClr val="FFFFFF"/>
                </a:solidFill>
                <a:latin typeface="Arial"/>
                <a:ea typeface="Osaka"/>
                <a:cs typeface="Arial"/>
              </a:rPr>
              <a:t>296</a:t>
            </a:r>
            <a:br>
              <a:rPr lang="en-US" sz="2400" b="1" dirty="0">
                <a:solidFill>
                  <a:srgbClr val="FFFFFF"/>
                </a:solidFill>
                <a:latin typeface="Arial"/>
                <a:ea typeface="Osaka"/>
                <a:cs typeface="Arial"/>
              </a:rPr>
            </a:br>
            <a:r>
              <a:rPr lang="ar-JO" sz="2400" b="1" dirty="0">
                <a:solidFill>
                  <a:srgbClr val="FFFFFF"/>
                </a:solidFill>
                <a:latin typeface="Arial"/>
                <a:ea typeface="Osaka"/>
                <a:cs typeface="Arial"/>
              </a:rPr>
              <a:t>560</a:t>
            </a:r>
            <a:endParaRPr lang="en-US" sz="2400" b="1" dirty="0">
              <a:solidFill>
                <a:srgbClr val="FFFFFF"/>
              </a:solidFill>
              <a:latin typeface="Arial"/>
              <a:ea typeface="Osaka"/>
              <a:cs typeface="Arial"/>
            </a:endParaRP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586</a:t>
            </a:r>
            <a:endParaRPr lang="en-US" sz="2400" b="1" dirty="0">
              <a:solidFill>
                <a:srgbClr val="FFFFFF"/>
              </a:solidFill>
              <a:latin typeface="Arial"/>
              <a:ea typeface="Osaka"/>
              <a:cs typeface="Arial"/>
            </a:endParaRP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ar-JO" sz="36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فترة ما بعد السبي</a:t>
            </a:r>
            <a:endParaRPr lang="en-US" sz="36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endParaRP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539</a:t>
            </a:r>
            <a:endParaRPr lang="en-US" sz="2400" b="1" dirty="0">
              <a:solidFill>
                <a:srgbClr val="FFFFFF"/>
              </a:solidFill>
              <a:latin typeface="Arial"/>
              <a:ea typeface="Osaka"/>
              <a:cs typeface="Arial"/>
            </a:endParaRP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536</a:t>
            </a:r>
            <a:endParaRPr lang="en-US" sz="2400" b="1" dirty="0">
              <a:solidFill>
                <a:srgbClr val="FFFFFF"/>
              </a:solidFill>
              <a:latin typeface="Arial"/>
              <a:ea typeface="Osaka"/>
              <a:cs typeface="Arial"/>
            </a:endParaRP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516</a:t>
            </a:r>
            <a:endParaRPr lang="en-US" sz="2400" b="1" dirty="0">
              <a:solidFill>
                <a:srgbClr val="FFFFFF"/>
              </a:solidFill>
              <a:latin typeface="Arial"/>
              <a:ea typeface="Osaka"/>
              <a:cs typeface="Arial"/>
            </a:endParaRP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605</a:t>
            </a:r>
            <a:endParaRPr lang="en-US" sz="2400" b="1" dirty="0">
              <a:solidFill>
                <a:srgbClr val="FFFFFF"/>
              </a:solidFill>
              <a:latin typeface="Arial"/>
              <a:ea typeface="Osaka"/>
              <a:cs typeface="Arial"/>
            </a:endParaRP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حجي</a:t>
            </a:r>
            <a:endParaRPr lang="en-US" sz="2800" dirty="0">
              <a:solidFill>
                <a:srgbClr val="FFFFFF"/>
              </a:solidFill>
              <a:latin typeface="Arial"/>
              <a:ea typeface="Osaka"/>
              <a:cs typeface="Arial"/>
            </a:endParaRP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زكريا</a:t>
            </a:r>
            <a:endParaRPr lang="en-US" sz="2800" dirty="0">
              <a:solidFill>
                <a:srgbClr val="FFFFFF"/>
              </a:solidFill>
              <a:latin typeface="Arial"/>
              <a:ea typeface="Osaka"/>
              <a:cs typeface="Arial"/>
            </a:endParaRPr>
          </a:p>
        </p:txBody>
      </p:sp>
      <p:sp>
        <p:nvSpPr>
          <p:cNvPr id="208910" name="Rectangle 14"/>
          <p:cNvSpPr>
            <a:spLocks noChangeArrowheads="1"/>
          </p:cNvSpPr>
          <p:nvPr/>
        </p:nvSpPr>
        <p:spPr bwMode="auto">
          <a:xfrm>
            <a:off x="7467600" y="22479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ملاخي</a:t>
            </a:r>
            <a:endParaRPr lang="en-US" sz="2800" dirty="0">
              <a:solidFill>
                <a:srgbClr val="FFFFFF"/>
              </a:solidFill>
              <a:latin typeface="Arial"/>
              <a:ea typeface="Osaka"/>
              <a:cs typeface="Arial"/>
            </a:endParaRP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520</a:t>
            </a:r>
            <a:endParaRPr lang="en-US" sz="2400" b="1" dirty="0">
              <a:solidFill>
                <a:srgbClr val="FFFFFF"/>
              </a:solidFill>
              <a:latin typeface="Arial"/>
              <a:ea typeface="Osaka"/>
              <a:cs typeface="Arial"/>
            </a:endParaRP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عمل الهيكل</a:t>
            </a:r>
            <a:endParaRPr lang="en-US" sz="2800" dirty="0">
              <a:solidFill>
                <a:srgbClr val="FFFFFF"/>
              </a:solidFill>
              <a:latin typeface="Arial"/>
              <a:ea typeface="Osaka"/>
              <a:cs typeface="Arial"/>
            </a:endParaRPr>
          </a:p>
        </p:txBody>
      </p:sp>
      <p:sp>
        <p:nvSpPr>
          <p:cNvPr id="208913" name="Rectangle 17"/>
          <p:cNvSpPr>
            <a:spLocks noChangeArrowheads="1"/>
          </p:cNvSpPr>
          <p:nvPr/>
        </p:nvSpPr>
        <p:spPr bwMode="auto">
          <a:xfrm>
            <a:off x="7053263" y="510540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عزرا</a:t>
            </a:r>
            <a:endParaRPr lang="en-US" sz="2800" dirty="0">
              <a:solidFill>
                <a:srgbClr val="FFFFFF"/>
              </a:solidFill>
              <a:latin typeface="Arial"/>
              <a:ea typeface="Osaka"/>
              <a:cs typeface="Arial"/>
            </a:endParaRPr>
          </a:p>
        </p:txBody>
      </p:sp>
      <p:sp>
        <p:nvSpPr>
          <p:cNvPr id="208914" name="Rectangle 18"/>
          <p:cNvSpPr>
            <a:spLocks noChangeArrowheads="1"/>
          </p:cNvSpPr>
          <p:nvPr/>
        </p:nvSpPr>
        <p:spPr bwMode="auto">
          <a:xfrm>
            <a:off x="7315200" y="55626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نحميا</a:t>
            </a:r>
            <a:endParaRPr lang="en-US" sz="2800" dirty="0">
              <a:solidFill>
                <a:srgbClr val="FFFFFF"/>
              </a:solidFill>
              <a:latin typeface="Arial"/>
              <a:ea typeface="Osaka"/>
              <a:cs typeface="Arial"/>
            </a:endParaRP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زربابل</a:t>
            </a:r>
            <a:endParaRPr lang="en-US" sz="2800" dirty="0">
              <a:solidFill>
                <a:srgbClr val="FFFFFF"/>
              </a:solidFill>
              <a:latin typeface="Arial"/>
              <a:ea typeface="Osaka"/>
              <a:cs typeface="Arial"/>
            </a:endParaRP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444-425</a:t>
            </a:r>
            <a:endParaRPr lang="en-US" sz="2400" b="1" dirty="0">
              <a:solidFill>
                <a:srgbClr val="FFFFFF"/>
              </a:solidFill>
              <a:latin typeface="Arial"/>
              <a:ea typeface="Osaka"/>
              <a:cs typeface="Arial"/>
            </a:endParaRPr>
          </a:p>
        </p:txBody>
      </p:sp>
      <p:sp>
        <p:nvSpPr>
          <p:cNvPr id="208920" name="Rectangle 24"/>
          <p:cNvSpPr>
            <a:spLocks noChangeArrowheads="1"/>
          </p:cNvSpPr>
          <p:nvPr/>
        </p:nvSpPr>
        <p:spPr bwMode="auto">
          <a:xfrm>
            <a:off x="5867400" y="5105400"/>
            <a:ext cx="12382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أستير</a:t>
            </a:r>
            <a:endParaRPr lang="en-US" sz="2800" dirty="0">
              <a:solidFill>
                <a:srgbClr val="FFFFFF"/>
              </a:solidFill>
              <a:latin typeface="Arial"/>
              <a:ea typeface="Osaka"/>
              <a:cs typeface="Arial"/>
            </a:endParaRP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400" b="1" dirty="0">
                <a:solidFill>
                  <a:srgbClr val="FFFFFF"/>
                </a:solidFill>
                <a:latin typeface="Arial"/>
                <a:ea typeface="Osaka"/>
                <a:cs typeface="Arial"/>
              </a:rPr>
              <a:t>483-473</a:t>
            </a:r>
            <a:endParaRPr lang="en-US" sz="2400" b="1" dirty="0">
              <a:solidFill>
                <a:srgbClr val="FFFFFF"/>
              </a:solidFill>
              <a:latin typeface="Arial"/>
              <a:ea typeface="Osaka"/>
              <a:cs typeface="Arial"/>
            </a:endParaRP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b="1" i="1" dirty="0">
                <a:solidFill>
                  <a:srgbClr val="FFFFFF"/>
                </a:solidFill>
                <a:latin typeface="Arial"/>
                <a:ea typeface="Osaka"/>
                <a:cs typeface="Arial"/>
              </a:rPr>
              <a:t>الأنبياء</a:t>
            </a:r>
            <a:endParaRPr lang="en-US" sz="2800" b="1" i="1" dirty="0">
              <a:solidFill>
                <a:srgbClr val="FFFFFF"/>
              </a:solidFill>
              <a:latin typeface="Arial"/>
              <a:ea typeface="Osaka"/>
              <a:cs typeface="Arial"/>
            </a:endParaRP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ar-JO" sz="2800" b="1" i="1" dirty="0">
                <a:solidFill>
                  <a:srgbClr val="FFFFFF"/>
                </a:solidFill>
                <a:latin typeface="Arial"/>
                <a:ea typeface="Osaka"/>
                <a:cs typeface="Arial"/>
              </a:rPr>
              <a:t>آخرون</a:t>
            </a:r>
            <a:endParaRPr lang="en-US" sz="2800" b="1" i="1" dirty="0">
              <a:solidFill>
                <a:srgbClr val="FFFFFF"/>
              </a:solidFill>
              <a:latin typeface="Arial"/>
              <a:ea typeface="Osaka"/>
              <a:cs typeface="Arial"/>
            </a:endParaRP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ar-JO" sz="2800" b="1" i="1" dirty="0">
                <a:solidFill>
                  <a:srgbClr val="FFFFFF"/>
                </a:solidFill>
                <a:latin typeface="Arial"/>
                <a:ea typeface="Osaka"/>
                <a:cs typeface="Arial"/>
              </a:rPr>
              <a:t>ملوك الفرس</a:t>
            </a:r>
            <a:endParaRPr lang="en-US" sz="2800" b="1" i="1" dirty="0">
              <a:solidFill>
                <a:srgbClr val="FFFFFF"/>
              </a:solidFill>
              <a:latin typeface="Arial"/>
              <a:ea typeface="Osaka"/>
              <a:cs typeface="Arial"/>
            </a:endParaRP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كورش</a:t>
            </a:r>
            <a:endParaRPr lang="en-US" sz="2800" dirty="0">
              <a:solidFill>
                <a:srgbClr val="FFFFFF"/>
              </a:solidFill>
              <a:latin typeface="Arial"/>
              <a:ea typeface="Osaka"/>
              <a:cs typeface="Arial"/>
            </a:endParaRP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داريوس</a:t>
            </a:r>
            <a:endParaRPr lang="en-US" sz="2800" dirty="0">
              <a:solidFill>
                <a:srgbClr val="FFFFFF"/>
              </a:solidFill>
              <a:latin typeface="Arial"/>
              <a:ea typeface="Osaka"/>
              <a:cs typeface="Arial"/>
            </a:endParaRP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أحشويروش</a:t>
            </a:r>
            <a:endParaRPr lang="en-US" sz="2800" dirty="0">
              <a:solidFill>
                <a:srgbClr val="FFFFFF"/>
              </a:solidFill>
              <a:latin typeface="Arial"/>
              <a:ea typeface="Osaka"/>
              <a:cs typeface="Arial"/>
            </a:endParaRP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ar-JO" sz="2800" dirty="0">
                <a:solidFill>
                  <a:srgbClr val="FFFFFF"/>
                </a:solidFill>
                <a:latin typeface="Arial"/>
                <a:ea typeface="Osaka"/>
                <a:cs typeface="Arial"/>
              </a:rPr>
              <a:t>أرتحشستا</a:t>
            </a:r>
            <a:endParaRPr lang="en-US" sz="2800" dirty="0">
              <a:solidFill>
                <a:srgbClr val="FFFFFF"/>
              </a:solidFill>
              <a:latin typeface="Arial"/>
              <a:ea typeface="Osaka"/>
              <a:cs typeface="Arial"/>
            </a:endParaRP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137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ar-JO" dirty="0">
                <a:solidFill>
                  <a:schemeClr val="bg1"/>
                </a:solidFill>
                <a:effectLst/>
                <a:latin typeface="Arial" charset="0"/>
                <a:ea typeface="Geneva" charset="0"/>
                <a:cs typeface="Arial" charset="0"/>
              </a:rPr>
              <a:t>هذا هامان الرديء (7: 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902288"/>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ar-JO" dirty="0">
                <a:solidFill>
                  <a:schemeClr val="bg1"/>
                </a:solidFill>
                <a:effectLst>
                  <a:outerShdw blurRad="38100" dist="38100" dir="2700000" algn="tl">
                    <a:srgbClr val="000000"/>
                  </a:outerShdw>
                </a:effectLst>
                <a:latin typeface="Arial" charset="0"/>
                <a:ea typeface="ＭＳ Ｐゴシック" charset="0"/>
                <a:cs typeface="Times New Roman" charset="0"/>
              </a:rPr>
              <a:t>أستير 7: 8</a:t>
            </a:r>
            <a:endParaRPr lang="en-US"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148463784"/>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ar-JO" sz="3600" dirty="0">
                <a:solidFill>
                  <a:srgbClr val="FFFF00"/>
                </a:solidFill>
              </a:rPr>
              <a:t>عمود حاد </a:t>
            </a:r>
            <a:r>
              <a:rPr lang="ar-JO" sz="3600" dirty="0"/>
              <a:t>... </a:t>
            </a:r>
            <a:br>
              <a:rPr lang="ar-JO" sz="3600" dirty="0"/>
            </a:br>
            <a:r>
              <a:rPr lang="ar-JO" sz="3600" dirty="0"/>
              <a:t>ارتفاعه 75 قدماً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eaLnBrk="1" hangingPunct="1">
              <a:defRPr/>
            </a:pPr>
            <a:r>
              <a:rPr lang="ar-JO" sz="3600" dirty="0">
                <a:solidFill>
                  <a:srgbClr val="FFFF00"/>
                </a:solidFill>
                <a:effectLst/>
                <a:latin typeface="Arial" charset="0"/>
                <a:ea typeface="Geneva" charset="0"/>
                <a:cs typeface="Arial" charset="0"/>
              </a:rPr>
              <a:t>مشنقة</a:t>
            </a:r>
            <a:r>
              <a:rPr lang="ar-JO" sz="3600" dirty="0">
                <a:effectLst/>
                <a:latin typeface="Arial" charset="0"/>
                <a:ea typeface="Geneva" charset="0"/>
                <a:cs typeface="Arial" charset="0"/>
              </a:rPr>
              <a:t> بنيت ...</a:t>
            </a:r>
          </a:p>
          <a:p>
            <a:pPr eaLnBrk="1" hangingPunct="1">
              <a:defRPr/>
            </a:pPr>
            <a:r>
              <a:rPr lang="ar-JO" sz="3600" dirty="0">
                <a:effectLst/>
                <a:latin typeface="Arial" charset="0"/>
                <a:ea typeface="Geneva" charset="0"/>
                <a:cs typeface="Arial" charset="0"/>
              </a:rPr>
              <a:t>بطول 75 قدماً</a:t>
            </a:r>
            <a:br>
              <a:rPr lang="en-US" sz="3600" dirty="0">
                <a:effectLst/>
                <a:latin typeface="Arial" charset="0"/>
                <a:ea typeface="Geneva" charset="0"/>
                <a:cs typeface="Arial" charset="0"/>
              </a:rPr>
            </a:br>
            <a:r>
              <a:rPr lang="en-US" sz="3600" dirty="0">
                <a:effectLst/>
                <a:latin typeface="Arial" charset="0"/>
                <a:ea typeface="Geneva" charset="0"/>
                <a:cs typeface="Arial" charset="0"/>
              </a:rPr>
              <a:t>(5:14 </a:t>
            </a:r>
            <a:r>
              <a:rPr lang="en-US" sz="3200" dirty="0">
                <a:effectLst/>
                <a:latin typeface="Arial" charset="0"/>
                <a:ea typeface="Geneva" charset="0"/>
                <a:cs typeface="Arial" charset="0"/>
              </a:rPr>
              <a:t>NIV, NAU</a:t>
            </a:r>
            <a:r>
              <a:rPr lang="en-US" sz="3600" dirty="0">
                <a:effectLst/>
                <a:latin typeface="Arial" charset="0"/>
                <a:ea typeface="Geneva" charset="0"/>
                <a:cs typeface="Arial" charset="0"/>
              </a:rPr>
              <a:t>)</a:t>
            </a:r>
          </a:p>
        </p:txBody>
      </p:sp>
    </p:spTree>
    <p:extLst>
      <p:ext uri="{BB962C8B-B14F-4D97-AF65-F5344CB8AC3E}">
        <p14:creationId xmlns:p14="http://schemas.microsoft.com/office/powerpoint/2010/main" val="1669336457"/>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62398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خطر جسيم</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الإرتباك 1-2</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المؤامرة 3-4</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وشتي</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483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مردخاي</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الشجاعة 5-7</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انتصار عظيم</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الدفاع 8</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و سقوط هامان</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حماية اليهود</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الولائم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الصوم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effectLst>
                  <a:glow rad="228600">
                    <a:srgbClr val="000000"/>
                  </a:glow>
                </a:effectLst>
                <a:latin typeface="Arial"/>
                <a:ea typeface="Times New Roman" pitchFamily="-111" charset="0"/>
                <a:cs typeface="Arial"/>
              </a:rPr>
              <a:t>الولائم</a:t>
            </a:r>
            <a:endParaRPr lang="en-US" sz="2800" b="1" dirty="0">
              <a:solidFill>
                <a:srgbClr val="F1F7E9"/>
              </a:solidFill>
              <a:effectLst>
                <a:glow rad="228600">
                  <a:srgbClr val="000000"/>
                </a:glow>
              </a:effectLst>
              <a:latin typeface="Arial"/>
              <a:ea typeface="Times New Roman" pitchFamily="-111" charset="0"/>
              <a:cs typeface="Arial"/>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effectLst>
                  <a:glow rad="228600">
                    <a:srgbClr val="000000"/>
                  </a:glow>
                </a:effectLst>
                <a:latin typeface="Arial"/>
                <a:ea typeface="Times New Roman" pitchFamily="-111" charset="0"/>
                <a:cs typeface="Arial"/>
              </a:rPr>
              <a:t>الإحتفال</a:t>
            </a:r>
            <a:endParaRPr lang="en-US" sz="2800" b="1" dirty="0">
              <a:solidFill>
                <a:srgbClr val="F1F7E9"/>
              </a:solidFill>
              <a:effectLst>
                <a:glow rad="228600">
                  <a:srgbClr val="000000"/>
                </a:glow>
              </a:effectLst>
              <a:latin typeface="Arial"/>
              <a:ea typeface="Times New Roman" pitchFamily="-111" charset="0"/>
              <a:cs typeface="Arial"/>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1F7E9"/>
                </a:solidFill>
                <a:effectLst>
                  <a:glow rad="228600">
                    <a:srgbClr val="000000"/>
                  </a:glow>
                </a:effectLst>
                <a:latin typeface="Arial"/>
                <a:ea typeface="Times New Roman" pitchFamily="-111" charset="0"/>
                <a:cs typeface="Arial"/>
              </a:rPr>
              <a:t>أستير </a:t>
            </a:r>
            <a:endParaRPr lang="en-US" sz="3600" b="1"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479</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39" name="Title 38"/>
          <p:cNvSpPr>
            <a:spLocks noGrp="1"/>
          </p:cNvSpPr>
          <p:nvPr>
            <p:ph type="title" idx="4294967295"/>
          </p:nvPr>
        </p:nvSpPr>
        <p:spPr>
          <a:xfrm>
            <a:off x="7010400" y="6400800"/>
            <a:ext cx="2133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يوم الإنتصار</a:t>
            </a:r>
            <a:endParaRPr lang="en-US" sz="240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9063756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34780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خطر جسيم</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الإرتباك 1-2</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المؤامرة 3-4</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وشتي</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483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مردخاي</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الشجاعة 5-7</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انتصار عظيم</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الدفاع 8</a:t>
            </a:r>
            <a:endParaRPr lang="en-US" sz="3200" b="1" dirty="0">
              <a:solidFill>
                <a:srgbClr val="F1F7E9"/>
              </a:solidFill>
              <a:effectLst>
                <a:glow rad="228600">
                  <a:srgbClr val="000000"/>
                </a:glow>
              </a:effectLst>
              <a:latin typeface="Arial"/>
              <a:ea typeface="Times New Roman" pitchFamily="-111" charset="0"/>
              <a:cs typeface="Arial"/>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صعود و سقوط هامان</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000" b="1" dirty="0">
                <a:solidFill>
                  <a:srgbClr val="F1F7E9"/>
                </a:solidFill>
                <a:effectLst>
                  <a:glow rad="228600">
                    <a:srgbClr val="000000"/>
                  </a:glow>
                </a:effectLst>
                <a:latin typeface="Arial"/>
                <a:ea typeface="Times New Roman" pitchFamily="-111" charset="0"/>
                <a:cs typeface="Arial"/>
              </a:rPr>
              <a:t>حماية اليهود</a:t>
            </a:r>
            <a:endParaRPr lang="en-US" sz="2000" b="1" dirty="0">
              <a:solidFill>
                <a:srgbClr val="F1F7E9"/>
              </a:solidFill>
              <a:effectLst>
                <a:glow rad="228600">
                  <a:srgbClr val="000000"/>
                </a:glow>
              </a:effectLst>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الولائم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1600" b="1" dirty="0">
                <a:solidFill>
                  <a:srgbClr val="F1F7E9"/>
                </a:solidFill>
                <a:effectLst>
                  <a:glow rad="228600">
                    <a:srgbClr val="000000"/>
                  </a:glow>
                </a:effectLst>
                <a:latin typeface="Arial"/>
                <a:ea typeface="Times New Roman" pitchFamily="-111" charset="0"/>
                <a:cs typeface="Arial"/>
              </a:rPr>
              <a:t>الصوم</a:t>
            </a:r>
            <a:endParaRPr lang="en-US" sz="1600" b="1" dirty="0">
              <a:solidFill>
                <a:srgbClr val="F1F7E9"/>
              </a:solidFill>
              <a:effectLst>
                <a:glow rad="228600">
                  <a:srgbClr val="000000"/>
                </a:glow>
              </a:effectLst>
              <a:latin typeface="Arial"/>
              <a:ea typeface="Times New Roman" pitchFamily="-111" charset="0"/>
              <a:cs typeface="Arial"/>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effectLst>
                  <a:glow rad="228600">
                    <a:srgbClr val="000000"/>
                  </a:glow>
                </a:effectLst>
                <a:latin typeface="Arial"/>
                <a:ea typeface="Times New Roman" pitchFamily="-111" charset="0"/>
                <a:cs typeface="Arial"/>
              </a:rPr>
              <a:t>الولائم</a:t>
            </a:r>
            <a:endParaRPr lang="en-US" sz="2800" b="1" dirty="0">
              <a:solidFill>
                <a:srgbClr val="F1F7E9"/>
              </a:solidFill>
              <a:effectLst>
                <a:glow rad="228600">
                  <a:srgbClr val="000000"/>
                </a:glow>
              </a:effectLst>
              <a:latin typeface="Arial"/>
              <a:ea typeface="Times New Roman" pitchFamily="-111" charset="0"/>
              <a:cs typeface="Arial"/>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effectLst>
                  <a:glow rad="228600">
                    <a:srgbClr val="000000"/>
                  </a:glow>
                </a:effectLst>
                <a:latin typeface="Arial"/>
                <a:ea typeface="Times New Roman" pitchFamily="-111" charset="0"/>
                <a:cs typeface="Arial"/>
              </a:rPr>
              <a:t>الإحتفال</a:t>
            </a:r>
            <a:endParaRPr lang="en-US" sz="2800" b="1" dirty="0">
              <a:solidFill>
                <a:srgbClr val="F1F7E9"/>
              </a:solidFill>
              <a:effectLst>
                <a:glow rad="228600">
                  <a:srgbClr val="000000"/>
                </a:glow>
              </a:effectLst>
              <a:latin typeface="Arial"/>
              <a:ea typeface="Times New Roman" pitchFamily="-111" charset="0"/>
              <a:cs typeface="Arial"/>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1F7E9"/>
                </a:solidFill>
                <a:effectLst>
                  <a:glow rad="228600">
                    <a:srgbClr val="000000"/>
                  </a:glow>
                </a:effectLst>
                <a:latin typeface="Arial"/>
                <a:ea typeface="Times New Roman" pitchFamily="-111" charset="0"/>
                <a:cs typeface="Arial"/>
              </a:rPr>
              <a:t>أستير </a:t>
            </a:r>
            <a:endParaRPr lang="en-US" sz="3600" b="1" dirty="0">
              <a:solidFill>
                <a:srgbClr val="F1F7E9"/>
              </a:solidFill>
              <a:effectLst>
                <a:glow rad="228600">
                  <a:srgbClr val="000000"/>
                </a:glow>
              </a:effectLst>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479</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1F7E9"/>
                </a:solidFill>
                <a:effectLst>
                  <a:glow rad="228600">
                    <a:srgbClr val="000000"/>
                  </a:glow>
                </a:effectLst>
                <a:latin typeface="Arial"/>
                <a:ea typeface="Times New Roman" pitchFamily="-111" charset="0"/>
                <a:cs typeface="Arial"/>
              </a:rPr>
              <a:t>473</a:t>
            </a:r>
            <a:endParaRPr lang="en-US" sz="2400" b="1" dirty="0">
              <a:solidFill>
                <a:srgbClr val="F1F7E9"/>
              </a:solidFill>
              <a:effectLst>
                <a:glow rad="228600">
                  <a:srgbClr val="000000"/>
                </a:glow>
              </a:effectLst>
              <a:latin typeface="Arial"/>
              <a:ea typeface="Times New Roman" pitchFamily="-111" charset="0"/>
              <a:cs typeface="Arial"/>
            </a:endParaRPr>
          </a:p>
        </p:txBody>
      </p:sp>
      <p:sp>
        <p:nvSpPr>
          <p:cNvPr id="39" name="Title 38"/>
          <p:cNvSpPr>
            <a:spLocks noGrp="1"/>
          </p:cNvSpPr>
          <p:nvPr>
            <p:ph type="title" idx="4294967295"/>
          </p:nvPr>
        </p:nvSpPr>
        <p:spPr>
          <a:xfrm>
            <a:off x="7010400" y="6400800"/>
            <a:ext cx="2133600" cy="457200"/>
          </a:xfrm>
        </p:spPr>
        <p:txBody>
          <a:bodyPr/>
          <a:lstStyle/>
          <a:p>
            <a:pPr algn="r">
              <a:defRPr/>
            </a:pPr>
            <a:r>
              <a:rPr lang="ar-JO" sz="2400" dirty="0">
                <a:effectLst>
                  <a:glow rad="228600">
                    <a:srgbClr val="000000"/>
                  </a:glow>
                  <a:outerShdw blurRad="38100" dist="38100" dir="2700000" algn="tl">
                    <a:srgbClr val="000000"/>
                  </a:outerShdw>
                </a:effectLst>
                <a:ea typeface="ＭＳ Ｐゴシック" charset="0"/>
              </a:rPr>
              <a:t>يوم الدفاع</a:t>
            </a:r>
            <a:endParaRPr lang="en-US" sz="2400" dirty="0">
              <a:effectLst>
                <a:glow rad="228600">
                  <a:srgbClr val="000000"/>
                </a:glow>
                <a:outerShdw blurRad="38100" dist="38100" dir="2700000" algn="tl">
                  <a:srgbClr val="000000"/>
                </a:outerShdw>
              </a:effectLst>
              <a:ea typeface="ＭＳ Ｐゴシック" charset="0"/>
            </a:endParaRPr>
          </a:p>
        </p:txBody>
      </p:sp>
      <p:sp>
        <p:nvSpPr>
          <p:cNvPr id="40" name="Text Box 20"/>
          <p:cNvSpPr txBox="1">
            <a:spLocks noChangeArrowheads="1"/>
          </p:cNvSpPr>
          <p:nvPr/>
        </p:nvSpPr>
        <p:spPr bwMode="auto">
          <a:xfrm rot="17323453">
            <a:off x="5108264" y="3283623"/>
            <a:ext cx="39655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1" algn="ctr" defTabSz="914400" fontAlgn="base">
              <a:spcBef>
                <a:spcPct val="50000"/>
              </a:spcBef>
              <a:spcAft>
                <a:spcPct val="0"/>
              </a:spcAft>
              <a:defRPr/>
            </a:pPr>
            <a:r>
              <a:rPr lang="ar-JO" sz="3200" b="1" dirty="0">
                <a:solidFill>
                  <a:srgbClr val="F1F7E9"/>
                </a:solidFill>
                <a:effectLst>
                  <a:glow rad="228600">
                    <a:srgbClr val="000000"/>
                  </a:glow>
                </a:effectLst>
                <a:latin typeface="Arial"/>
                <a:ea typeface="Times New Roman" pitchFamily="-111" charset="0"/>
                <a:cs typeface="Arial"/>
              </a:rPr>
              <a:t>الإنتصار 9-10</a:t>
            </a:r>
            <a:endParaRPr lang="en-US" sz="3200" b="1" dirty="0">
              <a:solidFill>
                <a:srgbClr val="F1F7E9"/>
              </a:solidFill>
              <a:effectLst>
                <a:glow rad="228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39063756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par>
                          <p:cTn id="24" fill="hold">
                            <p:stCondLst>
                              <p:cond delay="18500"/>
                            </p:stCondLst>
                            <p:childTnLst>
                              <p:par>
                                <p:cTn id="25" presetID="9" presetClass="entr" presetSubtype="0" fill="hold" nodeType="afterEffect">
                                  <p:stCondLst>
                                    <p:cond delay="300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329320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1F7E9"/>
                </a:solidFill>
                <a:effectLst>
                  <a:glow rad="228600">
                    <a:srgbClr val="000000">
                      <a:alpha val="75000"/>
                    </a:srgbClr>
                  </a:glow>
                </a:effectLst>
                <a:latin typeface="Arial" charset="0"/>
                <a:ea typeface="Arial" charset="0"/>
                <a:cs typeface="Arial" charset="0"/>
              </a:rPr>
              <a:t>عيد الفوريم هو عطلة صغيرة في التقويم اليهودي بناء على ما ورد في سفر أستير، يسبق هذه العطلة صوم أستير إحياء لذكرى فترة التجمع و الصوم قبل الإنقاذ .</a:t>
            </a:r>
          </a:p>
          <a:p>
            <a:pPr algn="r" defTabSz="914400" fontAlgn="base">
              <a:spcBef>
                <a:spcPct val="50000"/>
              </a:spcBef>
              <a:spcAft>
                <a:spcPct val="0"/>
              </a:spcAft>
              <a:defRPr/>
            </a:pPr>
            <a:r>
              <a:rPr lang="ar-JO" sz="3200" b="1" dirty="0">
                <a:solidFill>
                  <a:srgbClr val="F1F7E9"/>
                </a:solidFill>
                <a:effectLst>
                  <a:glow rad="228600">
                    <a:srgbClr val="000000">
                      <a:alpha val="75000"/>
                    </a:srgbClr>
                  </a:glow>
                </a:effectLst>
                <a:latin typeface="Arial" charset="0"/>
                <a:ea typeface="Arial" charset="0"/>
                <a:cs typeface="Arial" charset="0"/>
              </a:rPr>
              <a:t>في عيد الفوريم و بحسب ممارسات التلمود يتم قراءة الميغيلاه (سفر أستير) في المجمع و يتم توزيع الصدقات و تبادل هدايا الطعام كما يتم تناول وجبة احتفالية . </a:t>
            </a:r>
            <a:endParaRPr lang="en-US" sz="3200" b="1" dirty="0">
              <a:solidFill>
                <a:srgbClr val="F1F7E9"/>
              </a:solidFill>
              <a:effectLst>
                <a:glow rad="228600">
                  <a:srgbClr val="000000">
                    <a:alpha val="75000"/>
                  </a:srgbClr>
                </a:glow>
              </a:effectLst>
              <a:latin typeface="Arial" charset="0"/>
              <a:ea typeface="Arial" charset="0"/>
              <a:cs typeface="Arial" charset="0"/>
            </a:endParaRP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ar-JO" b="0" i="1" dirty="0">
                <a:solidFill>
                  <a:srgbClr val="F1F7E9"/>
                </a:solidFill>
                <a:effectLst>
                  <a:glow rad="228600">
                    <a:srgbClr val="000000">
                      <a:alpha val="75000"/>
                    </a:srgbClr>
                  </a:glow>
                </a:effectLst>
                <a:latin typeface="Arial" charset="0"/>
                <a:cs typeface="Arial" charset="0"/>
              </a:rPr>
              <a:t>الفوريم، قاموس هاربر للكتاب المقدس</a:t>
            </a:r>
            <a:endParaRPr lang="en-US" b="0" i="1" dirty="0">
              <a:solidFill>
                <a:srgbClr val="F1F7E9"/>
              </a:solidFill>
              <a:effectLst>
                <a:glow rad="228600">
                  <a:srgbClr val="000000">
                    <a:alpha val="75000"/>
                  </a:srgbClr>
                </a:glow>
              </a:effectLst>
              <a:latin typeface="Arial"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ar-JO" dirty="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الفوريم</a:t>
            </a:r>
            <a:endParaRPr lang="en-US" dirty="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06735135"/>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ail" charset="0"/>
              <a:ea typeface="ＭＳ Ｐゴシック" charset="0"/>
              <a:cs typeface="Arail"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2" algn="r" defTabSz="914400" eaLnBrk="1" fontAlgn="base" hangingPunct="1">
              <a:spcBef>
                <a:spcPct val="50000"/>
              </a:spcBef>
              <a:spcAft>
                <a:spcPct val="0"/>
              </a:spcAft>
              <a:defRPr/>
            </a:pPr>
            <a:r>
              <a:rPr lang="ar-JO" altLang="ja-JP" sz="3600" i="1" dirty="0">
                <a:solidFill>
                  <a:srgbClr val="F1F7E9"/>
                </a:solidFill>
                <a:latin typeface="Arail" charset="0"/>
                <a:ea typeface="ＭＳ Ｐゴシック" charset="0"/>
                <a:cs typeface="Arail" charset="0"/>
              </a:rPr>
              <a:t>القرعة تلقى في الحضن</a:t>
            </a:r>
          </a:p>
          <a:p>
            <a:pPr lvl="2" algn="r" defTabSz="914400" eaLnBrk="1" fontAlgn="base" hangingPunct="1">
              <a:spcBef>
                <a:spcPct val="50000"/>
              </a:spcBef>
              <a:spcAft>
                <a:spcPct val="0"/>
              </a:spcAft>
              <a:defRPr/>
            </a:pPr>
            <a:r>
              <a:rPr lang="ar-JO" sz="3600" i="1" dirty="0">
                <a:solidFill>
                  <a:srgbClr val="F1F7E9"/>
                </a:solidFill>
                <a:latin typeface="Arail" charset="0"/>
                <a:ea typeface="ＭＳ Ｐゴシック" charset="0"/>
                <a:cs typeface="Arail" charset="0"/>
              </a:rPr>
              <a:t>                   و من الرب كل حكمها</a:t>
            </a:r>
            <a:endParaRPr lang="en-US" sz="3600" i="1" dirty="0">
              <a:solidFill>
                <a:srgbClr val="F1F7E9"/>
              </a:solidFill>
              <a:latin typeface="Arail" charset="0"/>
              <a:ea typeface="ＭＳ Ｐゴシック" charset="0"/>
              <a:cs typeface="Arail"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ar-JO" sz="3200" dirty="0">
                <a:solidFill>
                  <a:schemeClr val="bg1"/>
                </a:solidFill>
                <a:effectLst>
                  <a:outerShdw blurRad="38100" dist="38100" dir="2700000" algn="tl">
                    <a:srgbClr val="000000"/>
                  </a:outerShdw>
                </a:effectLst>
                <a:latin typeface="Arail" charset="0"/>
                <a:ea typeface="Times New Roman" charset="0"/>
              </a:rPr>
              <a:t>أمثال 16: 33</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5765981"/>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lgn="ctr">
              <a:defRPr/>
            </a:pPr>
            <a:r>
              <a:rPr lang="ar-JO" sz="3600" dirty="0">
                <a:effectLst>
                  <a:outerShdw blurRad="38100" dist="38100" dir="2700000" algn="tl">
                    <a:srgbClr val="000000"/>
                  </a:outerShdw>
                </a:effectLst>
                <a:latin typeface="Arial" charset="0"/>
                <a:ea typeface="ＭＳ Ｐゴシック" charset="0"/>
                <a:cs typeface="Arial" charset="0"/>
              </a:rPr>
              <a:t>تستمر القصة في المسرحيات اليهودية كل عام</a:t>
            </a:r>
            <a:endParaRPr lang="en-US" sz="36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06306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2" name="Title 1"/>
          <p:cNvSpPr>
            <a:spLocks noGrp="1"/>
          </p:cNvSpPr>
          <p:nvPr>
            <p:ph type="title"/>
          </p:nvPr>
        </p:nvSpPr>
        <p:spPr>
          <a:xfrm>
            <a:off x="228600" y="76200"/>
            <a:ext cx="2438400" cy="3886200"/>
          </a:xfrm>
        </p:spPr>
        <p:txBody>
          <a:bodyPr/>
          <a:lstStyle/>
          <a:p>
            <a:pPr algn="ctr">
              <a:defRPr/>
            </a:pPr>
            <a:r>
              <a:rPr lang="ar-JO" sz="3600" dirty="0">
                <a:effectLst>
                  <a:outerShdw blurRad="38100" dist="38100" dir="2700000" algn="tl">
                    <a:srgbClr val="000000"/>
                  </a:outerShdw>
                </a:effectLst>
                <a:latin typeface="Arial" charset="0"/>
                <a:ea typeface="ＭＳ Ｐゴシック" charset="0"/>
                <a:cs typeface="Arial" charset="0"/>
              </a:rPr>
              <a:t>هل يهتم الله بمن تخلفوا عن الركب ؟</a:t>
            </a:r>
            <a:endParaRPr lang="en-US" sz="3600" dirty="0">
              <a:effectLst>
                <a:outerShdw blurRad="38100" dist="38100" dir="2700000" algn="tl">
                  <a:srgbClr val="000000"/>
                </a:outerShdw>
              </a:effectLst>
              <a:latin typeface="Arial" charset="0"/>
              <a:ea typeface="ＭＳ Ｐゴシック" charset="0"/>
              <a:cs typeface="Arial" charset="0"/>
            </a:endParaRP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kumimoji="1" lang="ar-JO" sz="4000" i="1" dirty="0">
                <a:solidFill>
                  <a:srgbClr val="FFFFFF"/>
                </a:solidFill>
                <a:effectLst>
                  <a:outerShdw blurRad="38100" dist="38100" dir="2700000" algn="tl">
                    <a:srgbClr val="000000"/>
                  </a:outerShdw>
                </a:effectLst>
                <a:latin typeface="Arial" charset="0"/>
                <a:cs typeface="Arial" charset="0"/>
              </a:rPr>
              <a:t>معظم اليهود لم يرجعوا مطلقاً إلى أرض إسرائيل حتى في فترة ما بعد السبي</a:t>
            </a:r>
            <a:endParaRPr kumimoji="1" lang="en-US" sz="4000" i="1" dirty="0">
              <a:solidFill>
                <a:srgbClr val="FFFFFF"/>
              </a:solidFill>
              <a:effectLst>
                <a:outerShdw blurRad="38100" dist="38100" dir="2700000" algn="tl">
                  <a:srgbClr val="000000"/>
                </a:outerShdw>
              </a:effectLst>
              <a:latin typeface="Arial" charset="0"/>
              <a:cs typeface="Arial" charset="0"/>
            </a:endParaRP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57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ar-JO" sz="4800" dirty="0">
                <a:effectLst>
                  <a:outerShdw blurRad="38100" dist="38100" dir="2700000" algn="tl">
                    <a:srgbClr val="000000"/>
                  </a:outerShdw>
                </a:effectLst>
                <a:latin typeface="Arail" charset="0"/>
                <a:ea typeface="ＭＳ Ｐゴシック" charset="0"/>
                <a:cs typeface="Arail" charset="0"/>
              </a:rPr>
              <a:t>عيد الفوريم : الكثير من الإنتصار</a:t>
            </a:r>
            <a:endParaRPr lang="en-US" sz="4800" dirty="0">
              <a:effectLst>
                <a:outerShdw blurRad="38100" dist="38100" dir="2700000" algn="tl">
                  <a:srgbClr val="000000"/>
                </a:outerShdw>
              </a:effectLst>
              <a:latin typeface="Arail" charset="0"/>
              <a:ea typeface="ＭＳ Ｐゴシック" charset="0"/>
              <a:cs typeface="Arail" charset="0"/>
            </a:endParaRPr>
          </a:p>
        </p:txBody>
      </p:sp>
    </p:spTree>
    <p:extLst>
      <p:ext uri="{BB962C8B-B14F-4D97-AF65-F5344CB8AC3E}">
        <p14:creationId xmlns:p14="http://schemas.microsoft.com/office/powerpoint/2010/main" val="3402525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05509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br>
              <a:rPr lang="en-US" altLang="ja-JP" b="1" dirty="0">
                <a:effectLst>
                  <a:glow rad="228600">
                    <a:srgbClr val="000000">
                      <a:alpha val="75000"/>
                    </a:srgbClr>
                  </a:glow>
                </a:effectLst>
                <a:latin typeface="Arial Black" charset="0"/>
                <a:ea typeface="ＭＳ Ｐゴシック" charset="0"/>
                <a:cs typeface="Arial" charset="0"/>
              </a:rPr>
            </a:br>
            <a:r>
              <a:rPr lang="ar-JO" altLang="ja-JP" b="1" dirty="0">
                <a:effectLst>
                  <a:glow rad="228600">
                    <a:srgbClr val="000000">
                      <a:alpha val="75000"/>
                    </a:srgbClr>
                  </a:glow>
                </a:effectLst>
                <a:latin typeface="Arial Black" charset="0"/>
                <a:ea typeface="ＭＳ Ｐゴシック" charset="0"/>
                <a:cs typeface="Arial" charset="0"/>
              </a:rPr>
              <a:t>نحن آمنون في علاقتنا مع الله – لكن هذا لا يعني أنه لن يكون هناك هجومات</a:t>
            </a:r>
            <a:r>
              <a:rPr lang="en-US" altLang="ja-JP" b="1" dirty="0">
                <a:effectLst>
                  <a:glow rad="228600">
                    <a:srgbClr val="000000">
                      <a:alpha val="75000"/>
                    </a:srgbClr>
                  </a:glow>
                </a:effectLst>
                <a:latin typeface="Arial Black" charset="0"/>
                <a:ea typeface="ＭＳ Ｐゴシック" charset="0"/>
                <a:cs typeface="Arial" charset="0"/>
              </a:rPr>
              <a:t>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532176949"/>
      </p:ext>
    </p:extLst>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br>
              <a:rPr lang="en-US" altLang="ja-JP" b="1" dirty="0">
                <a:effectLst>
                  <a:glow rad="228600">
                    <a:srgbClr val="000000">
                      <a:alpha val="75000"/>
                    </a:srgbClr>
                  </a:glow>
                </a:effectLst>
                <a:latin typeface="Arial Black" charset="0"/>
                <a:ea typeface="ＭＳ Ｐゴシック" charset="0"/>
                <a:cs typeface="Arial" charset="0"/>
              </a:rPr>
            </a:br>
            <a:r>
              <a:rPr lang="ar-JO" altLang="ja-JP" b="1" dirty="0">
                <a:effectLst>
                  <a:glow rad="228600">
                    <a:srgbClr val="000000">
                      <a:alpha val="75000"/>
                    </a:srgbClr>
                  </a:glow>
                </a:effectLst>
                <a:latin typeface="Arial Black" charset="0"/>
                <a:ea typeface="ＭＳ Ｐゴシック" charset="0"/>
                <a:cs typeface="Arial" charset="0"/>
              </a:rPr>
              <a:t>لدينا أيضاً انتصار مستقبلي </a:t>
            </a:r>
            <a:br>
              <a:rPr lang="ar-JO" altLang="ja-JP" b="1" dirty="0">
                <a:effectLst>
                  <a:glow rad="228600">
                    <a:srgbClr val="000000">
                      <a:alpha val="75000"/>
                    </a:srgbClr>
                  </a:glow>
                </a:effectLst>
                <a:latin typeface="Arial Black" charset="0"/>
                <a:ea typeface="ＭＳ Ｐゴシック" charset="0"/>
                <a:cs typeface="Arial" charset="0"/>
              </a:rPr>
            </a:br>
            <a:r>
              <a:rPr lang="ar-JO" altLang="ja-JP" b="1" dirty="0">
                <a:effectLst>
                  <a:glow rad="228600">
                    <a:srgbClr val="000000">
                      <a:alpha val="75000"/>
                    </a:srgbClr>
                  </a:glow>
                </a:effectLst>
                <a:latin typeface="Arial Black" charset="0"/>
                <a:ea typeface="ＭＳ Ｐゴシック" charset="0"/>
                <a:cs typeface="Arial" charset="0"/>
              </a:rPr>
              <a:t>لأن خطة الله لن يتم إحباطها</a:t>
            </a:r>
            <a:endParaRPr lang="en-US" b="1"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507282586"/>
      </p:ext>
    </p:extLst>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الآية المفتاحية</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ar-JO" sz="2400" b="1" dirty="0">
                <a:solidFill>
                  <a:srgbClr val="FFFFFF"/>
                </a:solidFill>
                <a:effectLst>
                  <a:glow rad="228600">
                    <a:srgbClr val="000000">
                      <a:alpha val="75000"/>
                    </a:srgbClr>
                  </a:glow>
                </a:effectLst>
                <a:latin typeface="Arial"/>
                <a:ea typeface="Times New Roman" pitchFamily="-111" charset="0"/>
                <a:cs typeface="Arial"/>
              </a:rPr>
              <a:t>308</a:t>
            </a:r>
            <a:endParaRPr lang="en-US" sz="2400" b="1" dirty="0">
              <a:solidFill>
                <a:srgbClr val="FFFFFF"/>
              </a:solidFill>
              <a:effectLst>
                <a:glow rad="228600">
                  <a:srgbClr val="000000">
                    <a:alpha val="75000"/>
                  </a:srgbClr>
                </a:glow>
              </a:effectLst>
              <a:latin typeface="Arial"/>
              <a:ea typeface="Times New Roman" pitchFamily="-111" charset="0"/>
              <a:cs typeface="Arial"/>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مردخاي إلى أستير</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لأنك إن سكت سكوتاً في هذا الوقت يكون الفرج و النجاة لليهود من مكان آخر و أما أنت و بيت ابيك فتبيدون و من يعلم إن كنت لوقت مثل هذا وصلت إلى الملك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ar-JO" altLang="zh-CN" sz="3200" b="1" dirty="0">
                <a:solidFill>
                  <a:srgbClr val="FFFFFF"/>
                </a:solidFill>
                <a:effectLst>
                  <a:glow rad="228600">
                    <a:srgbClr val="000000">
                      <a:alpha val="75000"/>
                    </a:srgbClr>
                  </a:glow>
                </a:effectLst>
                <a:latin typeface="Arial" charset="0"/>
                <a:ea typeface="ＭＳ Ｐゴシック" charset="0"/>
                <a:cs typeface="Arial" charset="0"/>
              </a:rPr>
              <a:t>أستير 4: 14</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25137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860877"/>
          </a:xfrm>
        </p:spPr>
        <p:txBody>
          <a:bodyPr anchor="t"/>
          <a:lstStyle/>
          <a:p>
            <a:pPr>
              <a:defRPr/>
            </a:pPr>
            <a:r>
              <a:rPr lang="ar-JO" altLang="ja-JP" b="1" dirty="0">
                <a:effectLst>
                  <a:glow rad="228600">
                    <a:srgbClr val="000000">
                      <a:alpha val="75000"/>
                    </a:srgbClr>
                  </a:glow>
                </a:effectLst>
                <a:latin typeface="Arial"/>
                <a:ea typeface="ＭＳ Ｐゴシック" charset="0"/>
                <a:cs typeface="Arial"/>
              </a:rPr>
              <a:t>لا يمكنك أن تحبط خطة الله السيادية</a:t>
            </a:r>
            <a:br>
              <a:rPr lang="ar-JO" altLang="ja-JP" b="1" dirty="0">
                <a:effectLst>
                  <a:glow rad="228600">
                    <a:srgbClr val="000000">
                      <a:alpha val="75000"/>
                    </a:srgbClr>
                  </a:glow>
                </a:effectLst>
                <a:latin typeface="Arial"/>
                <a:ea typeface="ＭＳ Ｐゴシック" charset="0"/>
                <a:cs typeface="Arial"/>
              </a:rPr>
            </a:br>
            <a:r>
              <a:rPr lang="ar-JO" altLang="ja-JP" b="1" dirty="0">
                <a:effectLst>
                  <a:glow rad="228600">
                    <a:srgbClr val="000000">
                      <a:alpha val="75000"/>
                    </a:srgbClr>
                  </a:glow>
                </a:effectLst>
                <a:latin typeface="Arial"/>
                <a:ea typeface="ＭＳ Ｐゴシック" charset="0"/>
                <a:cs typeface="Arial"/>
              </a:rPr>
              <a:t>لكن يمكنك أن تكون جزء منها</a:t>
            </a:r>
            <a:r>
              <a:rPr lang="en-US" altLang="ja-JP" b="1" dirty="0">
                <a:effectLst>
                  <a:glow rad="228600">
                    <a:srgbClr val="000000">
                      <a:alpha val="75000"/>
                    </a:srgbClr>
                  </a:glow>
                </a:effectLst>
                <a:latin typeface="Arial"/>
                <a:ea typeface="ＭＳ Ｐゴシック" charset="0"/>
                <a:cs typeface="Arial"/>
              </a:rPr>
              <a: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211387790"/>
      </p:ext>
    </p:extLst>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charset="0"/>
                <a:ea typeface="ＭＳ Ｐゴシック" charset="0"/>
              </a:rPr>
              <a:t>تناغم الكتاب المقدس</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i="1" dirty="0">
                <a:solidFill>
                  <a:srgbClr val="FFFFFF"/>
                </a:solidFill>
                <a:latin typeface="Arial" charset="0"/>
                <a:cs typeface="Arial" charset="0"/>
              </a:rPr>
              <a:t>أنماط متكررة بترتيب عكسي</a:t>
            </a:r>
            <a:endParaRPr lang="en-US" sz="1600" i="1" dirty="0">
              <a:solidFill>
                <a:srgbClr val="FFFFFF"/>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الخليقة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الخليقة الجديدة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فقدان </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حكم الإنسان في السقوط</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استرداد </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حكم </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الإنسان </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في </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الألفية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فداء            المسيح</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حكم         المسيح</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446</a:t>
            </a:r>
            <a:endParaRPr lang="en-US" b="1" dirty="0">
              <a:solidFill>
                <a:srgbClr val="000000"/>
              </a:solidFill>
              <a:latin typeface="Arial"/>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endParaRPr lang="en-US">
              <a:solidFill>
                <a:srgbClr val="000000"/>
              </a:solidFill>
              <a:latin typeface="Times New Roman"/>
            </a:endParaRPr>
          </a:p>
        </p:txBody>
      </p:sp>
    </p:spTree>
    <p:extLst>
      <p:ext uri="{BB962C8B-B14F-4D97-AF65-F5344CB8AC3E}">
        <p14:creationId xmlns:p14="http://schemas.microsoft.com/office/powerpoint/2010/main" val="3025864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r" defTabSz="914400" fontAlgn="base">
              <a:lnSpc>
                <a:spcPct val="90000"/>
              </a:lnSpc>
              <a:spcBef>
                <a:spcPct val="20000"/>
              </a:spcBef>
              <a:spcAft>
                <a:spcPct val="0"/>
              </a:spcAft>
              <a:buClr>
                <a:srgbClr val="000000"/>
              </a:buClr>
              <a:buSzPct val="80000"/>
              <a:buFont typeface="Wingdings" charset="0"/>
              <a:buNone/>
            </a:pPr>
            <a:endParaRPr lang="en-US" sz="2400" b="1" dirty="0">
              <a:solidFill>
                <a:srgbClr val="000000"/>
              </a:solidFill>
              <a:latin typeface="Arial" charset="0"/>
              <a:ea typeface="ＭＳ Ｐゴシック" charset="0"/>
              <a:cs typeface="ＭＳ Ｐゴシック" charset="0"/>
            </a:endParaRPr>
          </a:p>
          <a:p>
            <a:pPr algn="r" defTabSz="914400" fontAlgn="base">
              <a:lnSpc>
                <a:spcPct val="90000"/>
              </a:lnSpc>
              <a:spcBef>
                <a:spcPct val="20000"/>
              </a:spcBef>
              <a:spcAft>
                <a:spcPct val="0"/>
              </a:spcAft>
              <a:buClr>
                <a:srgbClr val="000000"/>
              </a:buClr>
              <a:buSzPct val="80000"/>
              <a:buFont typeface="Wingdings" charset="0"/>
              <a:buNone/>
            </a:pPr>
            <a:r>
              <a:rPr lang="ar-JO" sz="2400" b="1" dirty="0">
                <a:solidFill>
                  <a:srgbClr val="000000"/>
                </a:solidFill>
                <a:latin typeface="Arial" charset="0"/>
                <a:ea typeface="ＭＳ Ｐゴシック" charset="0"/>
                <a:cs typeface="ＭＳ Ｐゴシック" charset="0"/>
              </a:rPr>
              <a:t>5ب هذه هي </a:t>
            </a:r>
            <a:r>
              <a:rPr lang="ar-JO" sz="2400" b="1" dirty="0">
                <a:solidFill>
                  <a:srgbClr val="FF0000"/>
                </a:solidFill>
                <a:latin typeface="Arial" charset="0"/>
                <a:ea typeface="ＭＳ Ｐゴシック" charset="0"/>
                <a:cs typeface="ＭＳ Ｐゴシック" charset="0"/>
              </a:rPr>
              <a:t>القيامة الأولى </a:t>
            </a:r>
            <a:r>
              <a:rPr lang="ar-JO" sz="2400" b="1" dirty="0">
                <a:solidFill>
                  <a:srgbClr val="000000"/>
                </a:solidFill>
                <a:latin typeface="Arial" charset="0"/>
                <a:ea typeface="ＭＳ Ｐゴシック" charset="0"/>
                <a:cs typeface="ＭＳ Ｐゴシック" charset="0"/>
              </a:rPr>
              <a:t>6أ مبارك و مقدس من له نصيب في القيامة الأولى هؤلاء ليس للموت الثاني سلطان عليهم</a:t>
            </a:r>
            <a:endParaRPr lang="en-US" sz="2400" b="1" dirty="0">
              <a:solidFill>
                <a:srgbClr val="000000"/>
              </a:solidFill>
              <a:latin typeface="Arial"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r" defTabSz="914400" fontAlgn="base">
              <a:lnSpc>
                <a:spcPct val="90000"/>
              </a:lnSpc>
              <a:spcBef>
                <a:spcPct val="20000"/>
              </a:spcBef>
              <a:spcAft>
                <a:spcPct val="0"/>
              </a:spcAft>
              <a:buClr>
                <a:srgbClr val="000000"/>
              </a:buClr>
              <a:buSzPct val="80000"/>
              <a:buFont typeface="Wingdings" charset="0"/>
              <a:buNone/>
            </a:pPr>
            <a:r>
              <a:rPr lang="ar-JO" sz="2400" b="1" dirty="0">
                <a:solidFill>
                  <a:srgbClr val="000000"/>
                </a:solidFill>
                <a:latin typeface="Arial" charset="0"/>
                <a:ea typeface="ＭＳ Ｐゴシック" charset="0"/>
                <a:cs typeface="ＭＳ Ｐゴシック" charset="0"/>
              </a:rPr>
              <a:t>5أ و أما بقية الأموات فلم </a:t>
            </a:r>
            <a:r>
              <a:rPr lang="ar-JO" sz="2400" b="1" dirty="0">
                <a:solidFill>
                  <a:srgbClr val="C00000"/>
                </a:solidFill>
                <a:latin typeface="Arial" charset="0"/>
                <a:ea typeface="ＭＳ Ｐゴシック" charset="0"/>
                <a:cs typeface="ＭＳ Ｐゴシック" charset="0"/>
              </a:rPr>
              <a:t>تعش</a:t>
            </a:r>
            <a:r>
              <a:rPr lang="ar-JO" sz="2400" b="1" dirty="0">
                <a:solidFill>
                  <a:srgbClr val="000000"/>
                </a:solidFill>
                <a:latin typeface="Arial" charset="0"/>
                <a:ea typeface="ＭＳ Ｐゴシック" charset="0"/>
                <a:cs typeface="ＭＳ Ｐゴシック" charset="0"/>
              </a:rPr>
              <a:t> حتى تتم </a:t>
            </a:r>
            <a:r>
              <a:rPr lang="ar-JO" sz="2400" b="1" dirty="0">
                <a:solidFill>
                  <a:schemeClr val="accent1">
                    <a:lumMod val="50000"/>
                  </a:schemeClr>
                </a:solidFill>
                <a:latin typeface="Arial" charset="0"/>
                <a:ea typeface="ＭＳ Ｐゴシック" charset="0"/>
                <a:cs typeface="ＭＳ Ｐゴシック" charset="0"/>
              </a:rPr>
              <a:t>الألف سنة</a:t>
            </a:r>
            <a:endParaRPr lang="en-US" sz="2400" b="1" dirty="0">
              <a:solidFill>
                <a:schemeClr val="accent1">
                  <a:lumMod val="50000"/>
                </a:schemeClr>
              </a:solidFill>
              <a:latin typeface="Arial"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r" defTabSz="914400" fontAlgn="base">
              <a:lnSpc>
                <a:spcPct val="90000"/>
              </a:lnSpc>
              <a:spcBef>
                <a:spcPct val="20000"/>
              </a:spcBef>
              <a:spcAft>
                <a:spcPct val="0"/>
              </a:spcAft>
              <a:buClr>
                <a:srgbClr val="000000"/>
              </a:buClr>
              <a:buSzPct val="80000"/>
              <a:buFont typeface="Wingdings" charset="0"/>
              <a:buNone/>
            </a:pPr>
            <a:r>
              <a:rPr lang="ar-JO" sz="3600" b="1" baseline="30000" dirty="0">
                <a:solidFill>
                  <a:srgbClr val="000000"/>
                </a:solidFill>
                <a:latin typeface="Arial" charset="0"/>
                <a:ea typeface="ＭＳ Ｐゴシック" charset="0"/>
                <a:cs typeface="ＭＳ Ｐゴシック" charset="0"/>
              </a:rPr>
              <a:t>6ب بل سيكونون كهنة لله و المسيح و سيملكون معه </a:t>
            </a:r>
            <a:r>
              <a:rPr lang="ar-JO" sz="3600" b="1" baseline="30000" dirty="0">
                <a:solidFill>
                  <a:srgbClr val="002060"/>
                </a:solidFill>
                <a:latin typeface="Arial" charset="0"/>
                <a:ea typeface="ＭＳ Ｐゴシック" charset="0"/>
                <a:cs typeface="ＭＳ Ｐゴシック" charset="0"/>
              </a:rPr>
              <a:t>ألف سنة</a:t>
            </a:r>
            <a:endParaRPr lang="en-US" sz="3600" dirty="0">
              <a:solidFill>
                <a:srgbClr val="002060"/>
              </a:solidFill>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r" defTabSz="914400" fontAlgn="base">
              <a:lnSpc>
                <a:spcPct val="90000"/>
              </a:lnSpc>
              <a:spcBef>
                <a:spcPct val="20000"/>
              </a:spcBef>
              <a:spcAft>
                <a:spcPct val="0"/>
              </a:spcAft>
              <a:buClr>
                <a:srgbClr val="000000"/>
              </a:buClr>
              <a:buSzPct val="80000"/>
              <a:buFont typeface="Wingdings" charset="0"/>
              <a:buNone/>
            </a:pPr>
            <a:r>
              <a:rPr lang="ar-JO" sz="2400" b="1" baseline="30000" dirty="0">
                <a:solidFill>
                  <a:srgbClr val="000000"/>
                </a:solidFill>
                <a:latin typeface="Arial" charset="0"/>
                <a:ea typeface="ＭＳ Ｐゴシック" charset="0"/>
                <a:cs typeface="ＭＳ Ｐゴシック" charset="0"/>
              </a:rPr>
              <a:t>4</a:t>
            </a:r>
            <a:r>
              <a:rPr lang="ar-JO" sz="2400" b="1" dirty="0">
                <a:solidFill>
                  <a:srgbClr val="000000"/>
                </a:solidFill>
                <a:latin typeface="Arial"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lang="en-US" sz="2400" b="1" dirty="0">
              <a:solidFill>
                <a:srgbClr val="000000"/>
              </a:solidFill>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defTabSz="914400" fontAlgn="base">
              <a:lnSpc>
                <a:spcPct val="90000"/>
              </a:lnSpc>
              <a:spcBef>
                <a:spcPct val="20000"/>
              </a:spcBef>
              <a:spcAft>
                <a:spcPct val="0"/>
              </a:spcAft>
              <a:buClr>
                <a:srgbClr val="000000"/>
              </a:buClr>
              <a:buSzPct val="80000"/>
              <a:buFont typeface="Wingdings" charset="0"/>
              <a:buNone/>
            </a:pPr>
            <a:r>
              <a:rPr lang="ar-JO" sz="2400" b="1" dirty="0">
                <a:solidFill>
                  <a:srgbClr val="000000"/>
                </a:solidFill>
                <a:latin typeface="Arial" charset="0"/>
                <a:ea typeface="ＭＳ Ｐゴシック" charset="0"/>
                <a:cs typeface="ＭＳ Ｐゴシック" charset="0"/>
              </a:rPr>
              <a:t>4ب </a:t>
            </a:r>
            <a:r>
              <a:rPr lang="ar-JO" sz="2400" b="1" dirty="0">
                <a:solidFill>
                  <a:srgbClr val="C00000"/>
                </a:solidFill>
                <a:latin typeface="Arial" charset="0"/>
                <a:ea typeface="ＭＳ Ｐゴシック" charset="0"/>
                <a:cs typeface="ＭＳ Ｐゴシック" charset="0"/>
              </a:rPr>
              <a:t>فعاشوا</a:t>
            </a:r>
            <a:r>
              <a:rPr lang="ar-JO" sz="2400" b="1" dirty="0">
                <a:solidFill>
                  <a:srgbClr val="000000"/>
                </a:solidFill>
                <a:latin typeface="Arial" charset="0"/>
                <a:ea typeface="ＭＳ Ｐゴシック" charset="0"/>
                <a:cs typeface="ＭＳ Ｐゴシック" charset="0"/>
              </a:rPr>
              <a:t> </a:t>
            </a:r>
          </a:p>
          <a:p>
            <a:pPr algn="ctr" defTabSz="914400" fontAlgn="base">
              <a:lnSpc>
                <a:spcPct val="90000"/>
              </a:lnSpc>
              <a:spcBef>
                <a:spcPct val="20000"/>
              </a:spcBef>
              <a:spcAft>
                <a:spcPct val="0"/>
              </a:spcAft>
              <a:buClr>
                <a:srgbClr val="000000"/>
              </a:buClr>
              <a:buSzPct val="80000"/>
              <a:buFont typeface="Wingdings" charset="0"/>
              <a:buNone/>
            </a:pPr>
            <a:r>
              <a:rPr lang="ar-JO" sz="2400" b="1" dirty="0">
                <a:solidFill>
                  <a:srgbClr val="000000"/>
                </a:solidFill>
                <a:latin typeface="Arial" charset="0"/>
                <a:ea typeface="ＭＳ Ｐゴシック" charset="0"/>
                <a:cs typeface="ＭＳ Ｐゴシック" charset="0"/>
              </a:rPr>
              <a:t>و ملكوا </a:t>
            </a:r>
          </a:p>
          <a:p>
            <a:pPr algn="ctr" defTabSz="914400" fontAlgn="base">
              <a:lnSpc>
                <a:spcPct val="90000"/>
              </a:lnSpc>
              <a:spcBef>
                <a:spcPct val="20000"/>
              </a:spcBef>
              <a:spcAft>
                <a:spcPct val="0"/>
              </a:spcAft>
              <a:buClr>
                <a:srgbClr val="000000"/>
              </a:buClr>
              <a:buSzPct val="80000"/>
              <a:buFont typeface="Wingdings" charset="0"/>
              <a:buNone/>
            </a:pPr>
            <a:r>
              <a:rPr lang="ar-JO" sz="2400" b="1" dirty="0">
                <a:solidFill>
                  <a:srgbClr val="000000"/>
                </a:solidFill>
                <a:latin typeface="Arial" charset="0"/>
                <a:ea typeface="ＭＳ Ｐゴシック" charset="0"/>
                <a:cs typeface="ＭＳ Ｐゴシック" charset="0"/>
              </a:rPr>
              <a:t>مع المسيح </a:t>
            </a:r>
          </a:p>
          <a:p>
            <a:pPr algn="ctr" defTabSz="914400" fontAlgn="base">
              <a:lnSpc>
                <a:spcPct val="90000"/>
              </a:lnSpc>
              <a:spcBef>
                <a:spcPct val="20000"/>
              </a:spcBef>
              <a:spcAft>
                <a:spcPct val="0"/>
              </a:spcAft>
              <a:buClr>
                <a:srgbClr val="000000"/>
              </a:buClr>
              <a:buSzPct val="80000"/>
              <a:buFont typeface="Wingdings" charset="0"/>
              <a:buNone/>
            </a:pPr>
            <a:r>
              <a:rPr lang="ar-JO" sz="2400" b="1" dirty="0">
                <a:solidFill>
                  <a:srgbClr val="002060"/>
                </a:solidFill>
                <a:latin typeface="Arial" charset="0"/>
                <a:ea typeface="ＭＳ Ｐゴシック" charset="0"/>
                <a:cs typeface="ＭＳ Ｐゴシック" charset="0"/>
              </a:rPr>
              <a:t>ألف سنة</a:t>
            </a:r>
            <a:endParaRPr lang="en-US" sz="2400" b="1" dirty="0">
              <a:solidFill>
                <a:srgbClr val="002060"/>
              </a:solidFill>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ar-JO" sz="2400" dirty="0">
                <a:solidFill>
                  <a:srgbClr val="FFFFFF"/>
                </a:solidFill>
                <a:latin typeface="Comic Sans MS" charset="0"/>
                <a:ea typeface="ＭＳ Ｐゴシック" charset="0"/>
                <a:cs typeface="ＭＳ Ｐゴシック" charset="0"/>
              </a:rPr>
              <a:t>1000 سنة</a:t>
            </a:r>
            <a:endParaRPr lang="en-US" sz="2400" dirty="0">
              <a:solidFill>
                <a:srgbClr val="FFFFFF"/>
              </a:solidFill>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424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charset="0"/>
                <a:ea typeface="ＭＳ Ｐゴシック" charset="0"/>
                <a:cs typeface="ＭＳ Ｐゴシック" charset="0"/>
              </a:rPr>
              <a:t>لماذا يجب</a:t>
            </a:r>
            <a:br>
              <a:rPr lang="ar-JO" sz="5400" b="1"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أن تكون </a:t>
            </a:r>
            <a:r>
              <a:rPr lang="ar-JO" sz="5400" dirty="0">
                <a:solidFill>
                  <a:srgbClr val="FFFF00"/>
                </a:solidFill>
                <a:effectLst>
                  <a:glow rad="127000">
                    <a:schemeClr val="tx1"/>
                  </a:glow>
                </a:effectLst>
                <a:latin typeface="Arial" charset="0"/>
                <a:ea typeface="ＭＳ Ｐゴシック" charset="0"/>
                <a:cs typeface="ＭＳ Ｐゴシック" charset="0"/>
              </a:rPr>
              <a:t>ملتزماً</a:t>
            </a:r>
            <a:br>
              <a:rPr lang="ar-JO" sz="5400" dirty="0">
                <a:effectLst>
                  <a:glow rad="127000">
                    <a:schemeClr val="tx1"/>
                  </a:glow>
                </a:effectLst>
                <a:latin typeface="Arial" charset="0"/>
                <a:ea typeface="ＭＳ Ｐゴシック" charset="0"/>
                <a:cs typeface="ＭＳ Ｐゴシック" charset="0"/>
              </a:rPr>
            </a:br>
            <a:r>
              <a:rPr lang="ar-JO" sz="5400" dirty="0">
                <a:effectLst>
                  <a:glow rad="127000">
                    <a:schemeClr val="tx1"/>
                  </a:glow>
                </a:effectLst>
                <a:latin typeface="Arial" charset="0"/>
                <a:ea typeface="ＭＳ Ｐゴシック" charset="0"/>
                <a:cs typeface="ＭＳ Ｐゴシック" charset="0"/>
              </a:rPr>
              <a:t>نحو الله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66954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عمل الله        يواجه </a:t>
            </a:r>
            <a:r>
              <a:rPr lang="ar-JO" sz="4800" b="1" dirty="0">
                <a:solidFill>
                  <a:srgbClr val="FFFF00"/>
                </a:solidFill>
                <a:effectLst>
                  <a:glow rad="127000">
                    <a:schemeClr val="tx1"/>
                  </a:glow>
                </a:effectLst>
                <a:latin typeface="Arial" charset="0"/>
                <a:ea typeface="ＭＳ Ｐゴシック" charset="0"/>
                <a:cs typeface="ＭＳ Ｐゴシック" charset="0"/>
              </a:rPr>
              <a:t>التهديدات</a:t>
            </a:r>
            <a:r>
              <a:rPr lang="ar-JO" sz="4800" b="1" dirty="0">
                <a:effectLst>
                  <a:glow rad="127000">
                    <a:schemeClr val="tx1"/>
                  </a:glow>
                </a:effectLst>
                <a:latin typeface="Arial" charset="0"/>
                <a:ea typeface="ＭＳ Ｐゴシック" charset="0"/>
                <a:cs typeface="ＭＳ Ｐゴシック" charset="0"/>
              </a:rPr>
              <a:t> (أستير 1-4)</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لماذا الإلتزام نحو الله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عمل الله        سوف </a:t>
            </a:r>
            <a:r>
              <a:rPr lang="ar-JO" sz="4800" b="1" dirty="0">
                <a:solidFill>
                  <a:srgbClr val="FFFF00"/>
                </a:solidFill>
                <a:effectLst>
                  <a:glow rad="127000">
                    <a:srgbClr val="000000"/>
                  </a:glow>
                </a:effectLst>
                <a:latin typeface="Arial" charset="0"/>
                <a:ea typeface="ＭＳ Ｐゴシック" charset="0"/>
                <a:cs typeface="ＭＳ Ｐゴシック" charset="0"/>
              </a:rPr>
              <a:t>ينتصر</a:t>
            </a:r>
            <a:r>
              <a:rPr lang="ar-JO" sz="4800" b="1"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(أستير 5-10)</a:t>
            </a:r>
            <a:r>
              <a:rPr lang="en-US" sz="48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8" name="Rectangle 2"/>
          <p:cNvSpPr txBox="1">
            <a:spLocks noChangeArrowheads="1"/>
          </p:cNvSpPr>
          <p:nvPr/>
        </p:nvSpPr>
        <p:spPr bwMode="auto">
          <a:xfrm rot="21121882">
            <a:off x="-65642" y="4492300"/>
            <a:ext cx="9551216" cy="225906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outerShdw blurRad="38100" dist="38100" dir="2700000" algn="tl">
                    <a:srgbClr val="000000">
                      <a:alpha val="43137"/>
                    </a:srgbClr>
                  </a:outerShdw>
                </a:effectLst>
              </a:rPr>
              <a:t>الفكرة الرئيسية</a:t>
            </a:r>
            <a:r>
              <a:rPr lang="en-US" sz="4800" b="1" dirty="0">
                <a:solidFill>
                  <a:srgbClr val="FFFFFF"/>
                </a:solidFill>
                <a:effectLst>
                  <a:outerShdw blurRad="38100" dist="38100" dir="2700000" algn="tl">
                    <a:srgbClr val="000000">
                      <a:alpha val="43137"/>
                    </a:srgbClr>
                  </a:outerShdw>
                </a:effectLst>
              </a:rPr>
              <a:t> </a:t>
            </a:r>
          </a:p>
          <a:p>
            <a:pPr>
              <a:defRPr/>
            </a:pPr>
            <a:r>
              <a:rPr lang="ar-JO" sz="48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برغم تهديدات الشيطان</a:t>
            </a:r>
          </a:p>
          <a:p>
            <a:pPr>
              <a:defRPr/>
            </a:pPr>
            <a:r>
              <a:rPr lang="ar-JO" sz="48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فإن الله سوف ينتصر</a:t>
            </a:r>
            <a:endParaRPr lang="en-US" sz="48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9842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ar-JO" sz="2400" b="1" dirty="0">
                <a:solidFill>
                  <a:srgbClr val="FFFFFF"/>
                </a:solidFill>
                <a:latin typeface="Arial" charset="0"/>
                <a:ea typeface="ＭＳ Ｐゴシック" charset="0"/>
                <a:cs typeface="Arial" charset="0"/>
              </a:rPr>
              <a:t>حدود الإمبراطورية التي أسسها كورش الثاني ووسعها داريوس الأول                     امتدت من اليونان إلى الهند</a:t>
            </a:r>
            <a:endParaRPr lang="en-US" sz="2400" b="1" dirty="0">
              <a:solidFill>
                <a:srgbClr val="FFFFFF"/>
              </a:solidFill>
              <a:latin typeface="Arial" charset="0"/>
              <a:ea typeface="ＭＳ Ｐゴシック" charset="0"/>
              <a:cs typeface="Arial"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dirty="0">
                  <a:solidFill>
                    <a:srgbClr val="FFFFFF"/>
                  </a:solidFill>
                  <a:latin typeface="Arial" charset="0"/>
                </a:rPr>
                <a:t>شوشن</a:t>
              </a:r>
              <a:endParaRPr lang="en-US" dirty="0">
                <a:solidFill>
                  <a:srgbClr val="FFFFFF"/>
                </a:solidFill>
                <a:latin typeface="Arial"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ar-JO" sz="2000" b="1" i="1" dirty="0">
                <a:solidFill>
                  <a:srgbClr val="000000"/>
                </a:solidFill>
                <a:latin typeface="Arial" charset="0"/>
                <a:ea typeface="ＭＳ Ｐゴシック" charset="0"/>
                <a:cs typeface="ＭＳ Ｐゴシック" charset="0"/>
              </a:rPr>
              <a:t>الإمبراطورية الفارسية في القرن الخامس قبل الميلاد امتدت من الهند و الحبشة (أس 1: 1)</a:t>
            </a:r>
            <a:endParaRPr lang="en-US" sz="2000" b="1" i="1" dirty="0">
              <a:solidFill>
                <a:srgbClr val="00000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a:defRPr/>
            </a:pPr>
            <a:r>
              <a:rPr lang="ar-JO" altLang="zh-CN" i="0" dirty="0">
                <a:solidFill>
                  <a:schemeClr val="bg1"/>
                </a:solidFill>
                <a:effectLst/>
                <a:latin typeface="Arial Black" charset="0"/>
                <a:ea typeface="ＭＳ Ｐゴシック" charset="0"/>
                <a:cs typeface="Times New Roman" charset="0"/>
              </a:rPr>
              <a:t>خارطة الإمبراطورية الفارسية</a:t>
            </a:r>
            <a:endParaRPr lang="en-US" sz="2000" i="0" dirty="0">
              <a:solidFill>
                <a:schemeClr val="bg1"/>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ar-JO" sz="2000" kern="0" dirty="0">
                <a:solidFill>
                  <a:srgbClr val="FFFFFF"/>
                </a:solidFill>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solidFill>
                  <a:srgbClr val="FFFFFF"/>
                </a:solidFill>
                <a:latin typeface="Arial"/>
                <a:cs typeface="Arial"/>
              </a:rPr>
              <a:t>317</a:t>
            </a:r>
            <a:endParaRPr lang="en-US" dirty="0">
              <a:solidFill>
                <a:srgbClr val="FFFFFF"/>
              </a:solidFill>
              <a:latin typeface="Arial"/>
              <a:cs typeface="Arial"/>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ar-JO" sz="4400" i="0" dirty="0">
                <a:effectLst/>
                <a:latin typeface="Arial Black" charset="0"/>
                <a:ea typeface="ＭＳ Ｐゴシック" charset="0"/>
                <a:cs typeface="Arial" charset="0"/>
              </a:rPr>
              <a:t>ما العمل ؟</a:t>
            </a:r>
            <a:endParaRPr lang="en-US" sz="4400" i="0" dirty="0">
              <a:effectLst/>
              <a:latin typeface="Arial Black" charset="0"/>
              <a:ea typeface="ＭＳ Ｐゴシック" charset="0"/>
              <a:cs typeface="Arial"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ar-JO" dirty="0">
                <a:solidFill>
                  <a:srgbClr val="FFFFFF"/>
                </a:solidFill>
                <a:latin typeface="Arial" charset="0"/>
                <a:cs typeface="Arial" charset="0"/>
              </a:rPr>
              <a:t>308</a:t>
            </a:r>
            <a:endParaRPr lang="en-US" dirty="0">
              <a:solidFill>
                <a:srgbClr val="FFFFFF"/>
              </a:solidFill>
              <a:latin typeface="Arial" charset="0"/>
              <a:cs typeface="Arial" charset="0"/>
            </a:endParaRP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ar-JO" sz="6000" b="1" kern="1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استخدم موقعك</a:t>
            </a:r>
          </a:p>
          <a:p>
            <a:pPr algn="ctr" defTabSz="914400" fontAlgn="base">
              <a:spcBef>
                <a:spcPct val="0"/>
              </a:spcBef>
              <a:spcAft>
                <a:spcPct val="0"/>
              </a:spcAft>
            </a:pPr>
            <a:r>
              <a:rPr lang="ar-JO" sz="6000" b="1" kern="1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 المعد لك</a:t>
            </a:r>
          </a:p>
          <a:p>
            <a:pPr algn="ctr" defTabSz="914400" fontAlgn="base">
              <a:spcBef>
                <a:spcPct val="0"/>
              </a:spcBef>
              <a:spcAft>
                <a:spcPct val="0"/>
              </a:spcAft>
            </a:pPr>
            <a:r>
              <a:rPr lang="ar-JO" sz="6000" b="1" kern="1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 بعناية إلهية</a:t>
            </a:r>
          </a:p>
          <a:p>
            <a:pPr algn="ctr" defTabSz="914400" fontAlgn="base">
              <a:spcBef>
                <a:spcPct val="0"/>
              </a:spcBef>
              <a:spcAft>
                <a:spcPct val="0"/>
              </a:spcAft>
            </a:pPr>
            <a:r>
              <a:rPr lang="ar-JO" sz="6000" b="1" kern="1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 لمساعدة شعب الله</a:t>
            </a:r>
            <a:endParaRPr lang="en-US" sz="6000" b="1" kern="1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2865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ar-JO" dirty="0">
                <a:effectLst>
                  <a:outerShdw blurRad="38100" dist="38100" dir="2700000" algn="tl">
                    <a:srgbClr val="000000"/>
                  </a:outerShdw>
                </a:effectLst>
                <a:latin typeface="Arial" charset="0"/>
                <a:ea typeface="ＭＳ Ｐゴシック" charset="0"/>
                <a:cs typeface="Arial" charset="0"/>
              </a:rPr>
              <a:t>قبر أستير</a:t>
            </a:r>
            <a:br>
              <a:rPr lang="ar-JO" dirty="0">
                <a:effectLst>
                  <a:outerShdw blurRad="38100" dist="38100" dir="2700000" algn="tl">
                    <a:srgbClr val="000000"/>
                  </a:outerShdw>
                </a:effectLst>
                <a:latin typeface="Arial" charset="0"/>
                <a:ea typeface="ＭＳ Ｐゴシック" charset="0"/>
                <a:cs typeface="Arial" charset="0"/>
              </a:rPr>
            </a:br>
            <a:r>
              <a:rPr lang="ar-JO" dirty="0">
                <a:effectLst>
                  <a:outerShdw blurRad="38100" dist="38100" dir="2700000" algn="tl">
                    <a:srgbClr val="000000"/>
                  </a:outerShdw>
                </a:effectLst>
                <a:latin typeface="Arial" charset="0"/>
                <a:ea typeface="ＭＳ Ｐゴシック" charset="0"/>
                <a:cs typeface="Arial" charset="0"/>
              </a:rPr>
              <a:t>في إيران اليوم</a:t>
            </a:r>
            <a:endParaRPr lang="en-US"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46187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9815955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المخطوطة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5503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b="1" dirty="0">
                <a:solidFill>
                  <a:srgbClr val="FFFFFF"/>
                </a:solidFill>
                <a:latin typeface="Arial Black" charset="0"/>
                <a:ea typeface="ＭＳ Ｐゴシック" charset="0"/>
                <a:cs typeface="ＭＳ Ｐゴシック" charset="0"/>
              </a:rPr>
              <a:t>الإرتباط مع عزرا</a:t>
            </a:r>
            <a:endParaRPr lang="en-US" b="1" dirty="0">
              <a:solidFill>
                <a:srgbClr val="FFFFFF"/>
              </a:solidFill>
              <a:latin typeface="Arial Black" charset="0"/>
              <a:ea typeface="ＭＳ Ｐゴシック" charset="0"/>
              <a:cs typeface="ＭＳ Ｐゴシック" charset="0"/>
            </a:endParaRP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defTabSz="914400" eaLnBrk="0" fontAlgn="base" hangingPunct="0">
              <a:spcBef>
                <a:spcPct val="50000"/>
              </a:spcBef>
              <a:spcAft>
                <a:spcPct val="0"/>
              </a:spcAft>
              <a:defRPr/>
            </a:pPr>
            <a:r>
              <a:rPr lang="ar-JO" sz="2400" b="1" dirty="0">
                <a:solidFill>
                  <a:srgbClr val="000000"/>
                </a:solidFill>
                <a:latin typeface="Arial"/>
                <a:ea typeface="ＭＳ Ｐゴシック" charset="0"/>
                <a:cs typeface="Arial"/>
              </a:rPr>
              <a:t>289</a:t>
            </a:r>
            <a:endParaRPr lang="en-US" sz="2400" b="1" dirty="0">
              <a:solidFill>
                <a:srgbClr val="000000"/>
              </a:solidFill>
              <a:latin typeface="Arial"/>
              <a:ea typeface="ＭＳ Ｐゴシック" charset="0"/>
              <a:cs typeface="Arial"/>
            </a:endParaRP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استرداد الهيكل و الشعب</a:t>
                </a:r>
                <a:endParaRPr lang="en-US" altLang="zh-CN" sz="2400" b="1" dirty="0">
                  <a:solidFill>
                    <a:srgbClr val="000000"/>
                  </a:solidFill>
                  <a:latin typeface="Arial Narrow" charset="0"/>
                  <a:ea typeface="宋体" charset="0"/>
                  <a:cs typeface="宋体"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الهيكل</a:t>
                </a:r>
                <a:endParaRPr lang="en-US" altLang="zh-CN" sz="2400" b="1" dirty="0">
                  <a:solidFill>
                    <a:srgbClr val="000000"/>
                  </a:solidFill>
                  <a:latin typeface="Arial Narrow" charset="0"/>
                  <a:ea typeface="宋体" charset="0"/>
                  <a:cs typeface="宋体"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الشعب</a:t>
                </a:r>
                <a:endParaRPr lang="en-US" altLang="zh-CN" sz="2400" b="1" dirty="0">
                  <a:solidFill>
                    <a:srgbClr val="000000"/>
                  </a:solidFill>
                  <a:latin typeface="Arial Narrow" charset="0"/>
                  <a:ea typeface="宋体" charset="0"/>
                  <a:cs typeface="宋体"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زربابل</a:t>
                </a:r>
                <a:endParaRPr lang="en-US" altLang="zh-CN" sz="2400" b="1" dirty="0">
                  <a:solidFill>
                    <a:srgbClr val="000000"/>
                  </a:solidFill>
                  <a:latin typeface="Arial Narrow" charset="0"/>
                  <a:ea typeface="宋体" charset="0"/>
                  <a:cs typeface="宋体"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عزرا</a:t>
                </a:r>
                <a:endParaRPr lang="en-US" altLang="zh-CN" sz="2400" b="1" dirty="0">
                  <a:solidFill>
                    <a:srgbClr val="000000"/>
                  </a:solidFill>
                  <a:latin typeface="Arial Narrow" charset="0"/>
                  <a:ea typeface="宋体" charset="0"/>
                  <a:cs typeface="宋体"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عزرا 1-6</a:t>
                </a:r>
                <a:endParaRPr lang="en-US" altLang="zh-CN" sz="2400" b="1" dirty="0">
                  <a:solidFill>
                    <a:srgbClr val="000000"/>
                  </a:solidFill>
                  <a:latin typeface="Arial Narrow" charset="0"/>
                  <a:ea typeface="宋体" charset="0"/>
                  <a:cs typeface="宋体"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عزرا 7-10</a:t>
                </a:r>
                <a:endParaRPr lang="en-US" altLang="zh-CN" sz="2400" b="1" dirty="0">
                  <a:solidFill>
                    <a:srgbClr val="000000"/>
                  </a:solidFill>
                  <a:latin typeface="Arial Narrow" charset="0"/>
                  <a:ea typeface="宋体" charset="0"/>
                  <a:cs typeface="宋体"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50000 عائد</a:t>
                </a:r>
                <a:endParaRPr lang="en-US" altLang="zh-CN" sz="2400" b="1" dirty="0">
                  <a:solidFill>
                    <a:srgbClr val="000000"/>
                  </a:solidFill>
                  <a:latin typeface="Arial Narrow" charset="0"/>
                  <a:ea typeface="宋体" charset="0"/>
                  <a:cs typeface="宋体"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5000 عائد</a:t>
                </a:r>
                <a:endParaRPr lang="en-US" altLang="zh-CN" sz="2400" b="1" dirty="0">
                  <a:solidFill>
                    <a:srgbClr val="000000"/>
                  </a:solidFill>
                  <a:latin typeface="Arial Narrow" charset="0"/>
                  <a:ea typeface="宋体" charset="0"/>
                  <a:cs typeface="宋体"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النجاة</a:t>
                </a:r>
                <a:endParaRPr lang="en-US" altLang="zh-CN" sz="2400" b="1" dirty="0">
                  <a:solidFill>
                    <a:srgbClr val="000000"/>
                  </a:solidFill>
                  <a:latin typeface="Arial Narrow" charset="0"/>
                  <a:ea typeface="宋体" charset="0"/>
                  <a:cs typeface="宋体"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النهضة</a:t>
                </a:r>
                <a:endParaRPr lang="en-US" altLang="zh-CN" sz="2400" b="1" dirty="0">
                  <a:solidFill>
                    <a:srgbClr val="000000"/>
                  </a:solidFill>
                  <a:latin typeface="Arial Narrow" charset="0"/>
                  <a:ea typeface="宋体" charset="0"/>
                  <a:cs typeface="宋体"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العمل</a:t>
                </a:r>
                <a:endParaRPr lang="en-US" altLang="zh-CN" sz="2400" b="1" dirty="0">
                  <a:solidFill>
                    <a:srgbClr val="000000"/>
                  </a:solidFill>
                  <a:latin typeface="Arial Narrow" charset="0"/>
                  <a:ea typeface="宋体" charset="0"/>
                  <a:cs typeface="宋体"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العبادة</a:t>
                </a:r>
                <a:endParaRPr lang="en-US" altLang="zh-CN" sz="2400" b="1" dirty="0">
                  <a:solidFill>
                    <a:srgbClr val="000000"/>
                  </a:solidFill>
                  <a:latin typeface="Arial Narrow" charset="0"/>
                  <a:ea typeface="宋体" charset="0"/>
                  <a:cs typeface="宋体"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538-516 ق.م (22 سنة)</a:t>
                </a:r>
                <a:endParaRPr lang="en-US" altLang="zh-CN" sz="2400" b="1" dirty="0">
                  <a:solidFill>
                    <a:srgbClr val="000000"/>
                  </a:solidFill>
                  <a:latin typeface="Arial Narrow" charset="0"/>
                  <a:ea typeface="宋体" charset="0"/>
                  <a:cs typeface="宋体"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458-457 ق.م (سنة واحدة)</a:t>
                </a:r>
                <a:endParaRPr lang="en-US" altLang="zh-CN" sz="2400" b="1" dirty="0">
                  <a:solidFill>
                    <a:srgbClr val="000000"/>
                  </a:solidFill>
                  <a:latin typeface="Arial Narrow" charset="0"/>
                  <a:ea typeface="宋体" charset="0"/>
                  <a:cs typeface="宋体"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مقاومة خارجية : السامريون</a:t>
                </a:r>
                <a:endParaRPr lang="en-US" altLang="zh-CN" sz="2400" b="1" dirty="0">
                  <a:solidFill>
                    <a:srgbClr val="000000"/>
                  </a:solidFill>
                  <a:latin typeface="Arial Narrow" charset="0"/>
                  <a:ea typeface="宋体" charset="0"/>
                  <a:cs typeface="宋体"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200" b="1" dirty="0">
                    <a:solidFill>
                      <a:srgbClr val="000000"/>
                    </a:solidFill>
                    <a:latin typeface="Arial Narrow" charset="0"/>
                    <a:ea typeface="ＭＳ Ｐゴシック" charset="0"/>
                    <a:cs typeface="ＭＳ Ｐゴシック" charset="0"/>
                  </a:rPr>
                  <a:t>مقاومة داخلية : الزواج المتبادل</a:t>
                </a:r>
                <a:endParaRPr lang="en-US" altLang="zh-CN" sz="2200" b="1" dirty="0">
                  <a:solidFill>
                    <a:srgbClr val="000000"/>
                  </a:solidFill>
                  <a:latin typeface="Arial Narrow" charset="0"/>
                  <a:ea typeface="宋体" charset="0"/>
                  <a:cs typeface="宋体"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العودة       1-2</a:t>
                </a:r>
                <a:endParaRPr lang="en-US" altLang="zh-CN" sz="2400" b="1" dirty="0">
                  <a:solidFill>
                    <a:srgbClr val="000000"/>
                  </a:solidFill>
                  <a:latin typeface="Arial Narrow" charset="0"/>
                  <a:ea typeface="宋体" charset="0"/>
                  <a:cs typeface="宋体"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إعادة البناء               3-6</a:t>
                </a:r>
                <a:endParaRPr lang="en-US" altLang="zh-CN" sz="2400" b="1" dirty="0">
                  <a:solidFill>
                    <a:srgbClr val="000000"/>
                  </a:solidFill>
                  <a:latin typeface="Arial Narrow" charset="0"/>
                  <a:ea typeface="宋体" charset="0"/>
                  <a:cs typeface="宋体"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العودة              7-8</a:t>
                </a:r>
                <a:endParaRPr lang="en-US" altLang="zh-CN" sz="2400" b="1" dirty="0">
                  <a:solidFill>
                    <a:srgbClr val="000000"/>
                  </a:solidFill>
                  <a:latin typeface="Arial Narrow" charset="0"/>
                  <a:ea typeface="宋体" charset="0"/>
                  <a:cs typeface="宋体"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ar-JO" altLang="zh-CN" sz="2400" b="1" dirty="0">
                    <a:solidFill>
                      <a:srgbClr val="000000"/>
                    </a:solidFill>
                    <a:latin typeface="Arial Narrow" charset="0"/>
                    <a:ea typeface="ＭＳ Ｐゴシック" charset="0"/>
                    <a:cs typeface="ＭＳ Ｐゴシック" charset="0"/>
                  </a:rPr>
                  <a:t>الإسترداد       9-10</a:t>
                </a:r>
                <a:endParaRPr lang="en-US" altLang="zh-CN" sz="2400" b="1" dirty="0">
                  <a:solidFill>
                    <a:srgbClr val="000000"/>
                  </a:solidFill>
                  <a:latin typeface="Arial Narrow" charset="0"/>
                  <a:ea typeface="宋体" charset="0"/>
                  <a:cs typeface="宋体"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المرسوم 1</a:t>
                </a:r>
                <a:endParaRPr lang="en-US" altLang="zh-CN" sz="1600" b="1" dirty="0">
                  <a:solidFill>
                    <a:srgbClr val="000000"/>
                  </a:solidFill>
                  <a:latin typeface="Arial Narrow" charset="0"/>
                  <a:ea typeface="宋体" charset="0"/>
                  <a:cs typeface="宋体"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العائدون     2</a:t>
                </a:r>
                <a:endParaRPr lang="en-US" altLang="zh-CN" sz="1600" b="1" dirty="0">
                  <a:solidFill>
                    <a:srgbClr val="000000"/>
                  </a:solidFill>
                  <a:latin typeface="Arial Narrow" charset="0"/>
                  <a:ea typeface="宋体" charset="0"/>
                  <a:cs typeface="宋体"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البدء     3</a:t>
                </a:r>
                <a:endParaRPr lang="en-US" altLang="zh-CN" sz="1600" b="1" dirty="0">
                  <a:solidFill>
                    <a:srgbClr val="000000"/>
                  </a:solidFill>
                  <a:latin typeface="Arial Narrow" charset="0"/>
                  <a:ea typeface="宋体" charset="0"/>
                  <a:cs typeface="宋体"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المقاومة      4: 1-6: 12</a:t>
                </a:r>
                <a:endParaRPr lang="en-US" altLang="zh-CN" sz="1400" b="1" dirty="0">
                  <a:solidFill>
                    <a:srgbClr val="000000"/>
                  </a:solidFill>
                  <a:latin typeface="Arial Narrow" charset="0"/>
                  <a:ea typeface="宋体" charset="0"/>
                  <a:cs typeface="宋体" charset="0"/>
                </a:endParaRP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الإنتهاء       6: 13-22</a:t>
                </a:r>
                <a:endParaRPr lang="en-US" altLang="zh-CN" sz="1400" b="1" dirty="0">
                  <a:solidFill>
                    <a:srgbClr val="000000"/>
                  </a:solidFill>
                  <a:latin typeface="Arial Narrow" charset="0"/>
                  <a:ea typeface="宋体" charset="0"/>
                  <a:cs typeface="宋体" charset="0"/>
                </a:endParaRP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المؤهلات و الأحكام           7</a:t>
                </a:r>
                <a:endParaRPr lang="en-US" altLang="zh-CN" sz="1400" b="1" dirty="0">
                  <a:solidFill>
                    <a:srgbClr val="000000"/>
                  </a:solidFill>
                  <a:latin typeface="Arial Narrow" charset="0"/>
                  <a:ea typeface="宋体" charset="0"/>
                  <a:cs typeface="宋体"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7" name="Group 99"/>
            <p:cNvGrpSpPr>
              <a:grpSpLocks/>
            </p:cNvGrpSpPr>
            <p:nvPr/>
          </p:nvGrpSpPr>
          <p:grpSpPr bwMode="auto">
            <a:xfrm>
              <a:off x="3872" y="3830"/>
              <a:ext cx="675" cy="442"/>
              <a:chOff x="3051" y="6695"/>
              <a:chExt cx="532" cy="883"/>
            </a:xfrm>
          </p:grpSpPr>
          <p:sp>
            <p:nvSpPr>
              <p:cNvPr id="10346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العائدون و الحماية         8</a:t>
                </a:r>
                <a:endParaRPr lang="en-US" altLang="zh-CN" sz="1600" b="1" dirty="0">
                  <a:solidFill>
                    <a:srgbClr val="000000"/>
                  </a:solidFill>
                  <a:latin typeface="Arial Narrow" charset="0"/>
                  <a:ea typeface="宋体" charset="0"/>
                  <a:cs typeface="宋体" charset="0"/>
                </a:endParaRP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الزواج المتبادل و الرثاء</a:t>
                </a:r>
              </a:p>
              <a:p>
                <a:pPr algn="ctr" defTabSz="914400" fontAlgn="base">
                  <a:lnSpc>
                    <a:spcPct val="80000"/>
                  </a:lnSpc>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 9</a:t>
                </a:r>
                <a:endParaRPr lang="en-US" altLang="zh-CN" sz="1600" b="1" dirty="0">
                  <a:solidFill>
                    <a:srgbClr val="000000"/>
                  </a:solidFill>
                  <a:latin typeface="Arial Narrow" charset="0"/>
                  <a:ea typeface="宋体" charset="0"/>
                  <a:cs typeface="宋体"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تتميم </a:t>
                </a:r>
              </a:p>
              <a:p>
                <a:pPr algn="ctr" defTabSz="914400" fontAlgn="base">
                  <a:lnSpc>
                    <a:spcPct val="80000"/>
                  </a:lnSpc>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الطلاق</a:t>
                </a:r>
              </a:p>
              <a:p>
                <a:pPr algn="ctr" defTabSz="914400" fontAlgn="base">
                  <a:lnSpc>
                    <a:spcPct val="80000"/>
                  </a:lnSpc>
                  <a:spcBef>
                    <a:spcPct val="0"/>
                  </a:spcBef>
                  <a:spcAft>
                    <a:spcPct val="0"/>
                  </a:spcAft>
                </a:pPr>
                <a:r>
                  <a:rPr lang="ar-JO" altLang="zh-CN" sz="1400" b="1" dirty="0">
                    <a:solidFill>
                      <a:srgbClr val="000000"/>
                    </a:solidFill>
                    <a:latin typeface="Arial Narrow" charset="0"/>
                    <a:ea typeface="ＭＳ Ｐゴシック" charset="0"/>
                    <a:cs typeface="ＭＳ Ｐゴシック" charset="0"/>
                  </a:rPr>
                  <a:t> 10</a:t>
                </a:r>
                <a:endParaRPr lang="en-US" altLang="zh-CN" sz="1600" b="1" dirty="0">
                  <a:solidFill>
                    <a:srgbClr val="000000"/>
                  </a:solidFill>
                  <a:latin typeface="Arial Narrow" charset="0"/>
                  <a:ea typeface="宋体" charset="0"/>
                  <a:cs typeface="宋体"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algn="ctr" defTabSz="914400" eaLnBrk="0" fontAlgn="base" hangingPunct="0">
                <a:spcBef>
                  <a:spcPct val="50000"/>
                </a:spcBef>
                <a:spcAft>
                  <a:spcPct val="0"/>
                </a:spcAft>
                <a:defRPr/>
              </a:pPr>
              <a:r>
                <a:rPr lang="ar-JO" sz="3200" b="1" dirty="0">
                  <a:solidFill>
                    <a:srgbClr val="FFFFFF"/>
                  </a:solidFill>
                  <a:latin typeface="Arial Narrow" pitchFamily="-111" charset="0"/>
                  <a:ea typeface="ＭＳ Ｐゴシック" charset="0"/>
                  <a:cs typeface="ＭＳ Ｐゴシック" charset="0"/>
                </a:rPr>
                <a:t>سفر أستير (فجوة 58 سنة)</a:t>
              </a:r>
              <a:endParaRPr lang="en-US" sz="3200" b="1" dirty="0">
                <a:solidFill>
                  <a:srgbClr val="FFFFFF"/>
                </a:solidFill>
                <a:latin typeface="Arial Narrow" pitchFamily="-111" charset="0"/>
                <a:ea typeface="ＭＳ Ｐゴシック" charset="0"/>
                <a:cs typeface="ＭＳ Ｐゴシック" charset="0"/>
              </a:endParaRPr>
            </a:p>
          </p:txBody>
        </p:sp>
      </p:grpSp>
    </p:spTree>
    <p:extLst>
      <p:ext uri="{BB962C8B-B14F-4D97-AF65-F5344CB8AC3E}">
        <p14:creationId xmlns:p14="http://schemas.microsoft.com/office/powerpoint/2010/main" val="131129049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2069</TotalTime>
  <Words>4502</Words>
  <Application>Microsoft Macintosh PowerPoint</Application>
  <PresentationFormat>On-screen Show (4:3)</PresentationFormat>
  <Paragraphs>560</Paragraphs>
  <Slides>83</Slides>
  <Notes>80</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83</vt:i4>
      </vt:variant>
    </vt:vector>
  </HeadingPairs>
  <TitlesOfParts>
    <vt:vector size="108" baseType="lpstr">
      <vt:lpstr>Arail</vt:lpstr>
      <vt:lpstr>PerryGothic Regular</vt:lpstr>
      <vt:lpstr>Arial</vt:lpstr>
      <vt:lpstr>Arial Black</vt:lpstr>
      <vt:lpstr>Arial Narrow</vt:lpstr>
      <vt:lpstr>Calibri</vt:lpstr>
      <vt:lpstr>Capitals</vt:lpstr>
      <vt:lpstr>Chalkduster</vt:lpstr>
      <vt:lpstr>Comic Sans MS</vt:lpstr>
      <vt:lpstr>Impact</vt:lpstr>
      <vt:lpstr>Times</vt:lpstr>
      <vt:lpstr>Times New Roman</vt:lpstr>
      <vt:lpstr>Trebuchet MS</vt:lpstr>
      <vt:lpstr>Wingdings</vt:lpstr>
      <vt:lpstr>49_Blank Presentation</vt:lpstr>
      <vt:lpstr>MEADOW</vt:lpstr>
      <vt:lpstr>1_Crumple</vt:lpstr>
      <vt:lpstr>Construction</vt:lpstr>
      <vt:lpstr>Blank Presentation</vt:lpstr>
      <vt:lpstr>Orbit</vt:lpstr>
      <vt:lpstr>1_Default Design</vt:lpstr>
      <vt:lpstr>2_Default Design</vt:lpstr>
      <vt:lpstr>1_Glare</vt:lpstr>
      <vt:lpstr>46_Blank Presentation</vt:lpstr>
      <vt:lpstr>3_Default Design</vt:lpstr>
      <vt:lpstr>كن ملتزماً</vt:lpstr>
      <vt:lpstr>عادة ما تعاني الكنيسة من نقص خطير في الإلتزام</vt:lpstr>
      <vt:lpstr>ما هو  مقدار التزامك  نحو عمل الله ؟</vt:lpstr>
      <vt:lpstr>لماذا يجب  أن تكون ملتزماً  نحو الله ؟</vt:lpstr>
      <vt:lpstr>خلفية سفر أستير</vt:lpstr>
      <vt:lpstr>The Postexilic Era</vt:lpstr>
      <vt:lpstr>هل يهتم الله بمن تخلفوا عن الركب ؟</vt:lpstr>
      <vt:lpstr>The Persian Empire</vt:lpstr>
      <vt:lpstr>الإرتباط مع عزرا</vt:lpstr>
      <vt:lpstr>أستير : ملكة فارس</vt:lpstr>
      <vt:lpstr>جدول سفر أستير</vt:lpstr>
      <vt:lpstr>الكلمة المفتاحية</vt:lpstr>
      <vt:lpstr>الآية المفتاحية</vt:lpstr>
      <vt:lpstr>لوقت  مثل  هذا</vt:lpstr>
      <vt:lpstr>لوقت مثل  هذا</vt:lpstr>
      <vt:lpstr>البيان الموجز</vt:lpstr>
      <vt:lpstr>التركيب</vt:lpstr>
      <vt:lpstr>لماذا يجب  أن تكون ملتزماً  نحو الله ؟</vt:lpstr>
      <vt:lpstr>عمل الله         يواجه تهديدات  (أستير 1-4) </vt:lpstr>
      <vt:lpstr>أستير 1 </vt:lpstr>
      <vt:lpstr>The Persian Empire</vt:lpstr>
      <vt:lpstr>أمر الملك أحشويروش غير المنطقي  للملكة وشتي</vt:lpstr>
      <vt:lpstr>إنزعاج وشتي</vt:lpstr>
      <vt:lpstr>صعود أستير</vt:lpstr>
      <vt:lpstr>الموجز</vt:lpstr>
      <vt:lpstr>أستير 2 </vt:lpstr>
      <vt:lpstr>مسابقة الجمال</vt:lpstr>
      <vt:lpstr>مسابقة الجمال</vt:lpstr>
      <vt:lpstr>مردخاي اليهودي (أستير 2: 5)</vt:lpstr>
      <vt:lpstr>أستير الشابة ابنة عم مردخاي (2: 7)</vt:lpstr>
      <vt:lpstr>مردخاي يرشد أستير</vt:lpstr>
      <vt:lpstr>هل تصرفت أستير بشرف ؟</vt:lpstr>
      <vt:lpstr>كل رجال الملك</vt:lpstr>
      <vt:lpstr>التنصت</vt:lpstr>
      <vt:lpstr>أستير 3 </vt:lpstr>
      <vt:lpstr>هامان الأجاجي (أستير 3: 1-2)</vt:lpstr>
      <vt:lpstr>عدم الإحترام (3: 1-2(</vt:lpstr>
      <vt:lpstr>أستير 4 </vt:lpstr>
      <vt:lpstr>الآية المفتاحية</vt:lpstr>
      <vt:lpstr>لماذا يجب  أن تكون ملتزماً  نحو الله ؟</vt:lpstr>
      <vt:lpstr>عمل الله         يواجه التهديدات (أستير 1-4) </vt:lpstr>
      <vt:lpstr> نحن آمنون في علاقتنا مع الله – لكن هذا لا يعني أنه لن يكون هناك هجومات </vt:lpstr>
      <vt:lpstr>نحن في حالة حرب</vt:lpstr>
      <vt:lpstr>تقاطع طرق</vt:lpstr>
      <vt:lpstr>عمل الله        يواجه التهديدات (أستير 1-4) </vt:lpstr>
      <vt:lpstr>الموجز</vt:lpstr>
      <vt:lpstr>أستير 5 </vt:lpstr>
      <vt:lpstr>الشجاعة 5-7</vt:lpstr>
      <vt:lpstr>خاطرت أستير بحياتها لأجل اليهود (5: 2)</vt:lpstr>
      <vt:lpstr>أستير 5: 1-8</vt:lpstr>
      <vt:lpstr> دعت أستير هامان و الملك للطعام      (5: 4)</vt:lpstr>
      <vt:lpstr>أستير 5: 9-14</vt:lpstr>
      <vt:lpstr>عمود حاد ...  ارتفاعه 75 قدماً  (5:14 NLT)</vt:lpstr>
      <vt:lpstr>أستير 6 </vt:lpstr>
      <vt:lpstr>أستير 6 </vt:lpstr>
      <vt:lpstr>و رجع مردخاي إلى باب الملك و أما هامان فأسرع إلى بيته نائحاً و مغطى الرأس (6: 12)</vt:lpstr>
      <vt:lpstr>أستير 7 </vt:lpstr>
      <vt:lpstr>أستير 7: 3-4أ</vt:lpstr>
      <vt:lpstr>هو رجل خصم و عدو هذا هامان الرديء (7: 6)</vt:lpstr>
      <vt:lpstr>هذا هامان الرديء (7: 6)</vt:lpstr>
      <vt:lpstr>أستير 7: 8</vt:lpstr>
      <vt:lpstr>عمود حاد ...  ارتفاعه 75 قدماً  (5:14 NLT)</vt:lpstr>
      <vt:lpstr>أستير 8 </vt:lpstr>
      <vt:lpstr>يوم الإنتصار</vt:lpstr>
      <vt:lpstr>أستير 9 </vt:lpstr>
      <vt:lpstr>يوم الدفاع</vt:lpstr>
      <vt:lpstr>الفوريم</vt:lpstr>
      <vt:lpstr>أمثال 16: 33</vt:lpstr>
      <vt:lpstr>تستمر القصة في المسرحيات اليهودية كل عام</vt:lpstr>
      <vt:lpstr>عيد الفوريم : الكثير من الإنتصار</vt:lpstr>
      <vt:lpstr>أستير 10 </vt:lpstr>
      <vt:lpstr> نحن آمنون في علاقتنا مع الله – لكن هذا لا يعني أنه لن يكون هناك هجومات </vt:lpstr>
      <vt:lpstr> لدينا أيضاً انتصار مستقبلي  لأن خطة الله لن يتم إحباطها</vt:lpstr>
      <vt:lpstr>الآية المفتاحية</vt:lpstr>
      <vt:lpstr>لا يمكنك أن تحبط خطة الله السيادية لكن يمكنك أن تكون جزء منها </vt:lpstr>
      <vt:lpstr>تناغم الكتاب المقدس</vt:lpstr>
      <vt:lpstr>رسم بياني رؤيا 20: 4-6</vt:lpstr>
      <vt:lpstr>لماذا يجب أن تكون ملتزماً نحو الله ؟</vt:lpstr>
      <vt:lpstr>عمل الله        يواجه التهديدات (أستير 1-4) </vt:lpstr>
      <vt:lpstr>ما العمل ؟</vt:lpstr>
      <vt:lpstr>قبر أستير في إيران اليوم</vt:lpstr>
      <vt:lpstr>Black</vt:lpstr>
      <vt:lpstr>وعظ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163</cp:revision>
  <dcterms:created xsi:type="dcterms:W3CDTF">2014-08-02T06:39:19Z</dcterms:created>
  <dcterms:modified xsi:type="dcterms:W3CDTF">2021-11-11T13:36:20Z</dcterms:modified>
</cp:coreProperties>
</file>