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4.xml" ContentType="application/vnd.openxmlformats-officedocument.themeOverride+xml"/>
  <Override PartName="/ppt/notesSlides/notesSlide59.xml" ContentType="application/vnd.openxmlformats-officedocument.presentationml.notesSlide+xml"/>
  <Override PartName="/ppt/theme/themeOverride5.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6.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7.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961" r:id="rId3"/>
    <p:sldMasterId id="2147484057" r:id="rId4"/>
    <p:sldMasterId id="2147484070" r:id="rId5"/>
    <p:sldMasterId id="2147484082" r:id="rId6"/>
    <p:sldMasterId id="2147484096" r:id="rId7"/>
    <p:sldMasterId id="2147484109" r:id="rId8"/>
    <p:sldMasterId id="2147484121" r:id="rId9"/>
    <p:sldMasterId id="2147484134" r:id="rId10"/>
    <p:sldMasterId id="2147484147" r:id="rId11"/>
    <p:sldMasterId id="2147484160" r:id="rId12"/>
    <p:sldMasterId id="2147484172" r:id="rId13"/>
    <p:sldMasterId id="2147484198" r:id="rId14"/>
    <p:sldMasterId id="2147484272" r:id="rId15"/>
    <p:sldMasterId id="2147484284" r:id="rId16"/>
    <p:sldMasterId id="2147484296" r:id="rId17"/>
    <p:sldMasterId id="2147484299" r:id="rId18"/>
    <p:sldMasterId id="2147484328" r:id="rId19"/>
    <p:sldMasterId id="2147484341" r:id="rId20"/>
    <p:sldMasterId id="2147484354" r:id="rId21"/>
    <p:sldMasterId id="2147484444" r:id="rId22"/>
    <p:sldMasterId id="2147484458" r:id="rId23"/>
  </p:sldMasterIdLst>
  <p:notesMasterIdLst>
    <p:notesMasterId r:id="rId182"/>
  </p:notesMasterIdLst>
  <p:sldIdLst>
    <p:sldId id="429" r:id="rId24"/>
    <p:sldId id="434" r:id="rId25"/>
    <p:sldId id="319" r:id="rId26"/>
    <p:sldId id="551" r:id="rId27"/>
    <p:sldId id="336" r:id="rId28"/>
    <p:sldId id="335" r:id="rId29"/>
    <p:sldId id="320" r:id="rId30"/>
    <p:sldId id="416" r:id="rId31"/>
    <p:sldId id="430" r:id="rId32"/>
    <p:sldId id="311" r:id="rId33"/>
    <p:sldId id="288" r:id="rId34"/>
    <p:sldId id="435" r:id="rId35"/>
    <p:sldId id="525" r:id="rId36"/>
    <p:sldId id="526" r:id="rId37"/>
    <p:sldId id="344" r:id="rId38"/>
    <p:sldId id="471" r:id="rId39"/>
    <p:sldId id="660" r:id="rId40"/>
    <p:sldId id="361" r:id="rId41"/>
    <p:sldId id="362" r:id="rId42"/>
    <p:sldId id="277" r:id="rId43"/>
    <p:sldId id="363" r:id="rId44"/>
    <p:sldId id="345" r:id="rId45"/>
    <p:sldId id="364" r:id="rId46"/>
    <p:sldId id="356" r:id="rId47"/>
    <p:sldId id="346" r:id="rId48"/>
    <p:sldId id="276" r:id="rId49"/>
    <p:sldId id="357" r:id="rId50"/>
    <p:sldId id="358" r:id="rId51"/>
    <p:sldId id="337" r:id="rId52"/>
    <p:sldId id="279" r:id="rId53"/>
    <p:sldId id="359" r:id="rId54"/>
    <p:sldId id="347" r:id="rId55"/>
    <p:sldId id="354" r:id="rId56"/>
    <p:sldId id="348" r:id="rId57"/>
    <p:sldId id="2429" r:id="rId58"/>
    <p:sldId id="372" r:id="rId59"/>
    <p:sldId id="366" r:id="rId60"/>
    <p:sldId id="349" r:id="rId61"/>
    <p:sldId id="367" r:id="rId62"/>
    <p:sldId id="368" r:id="rId63"/>
    <p:sldId id="369" r:id="rId64"/>
    <p:sldId id="355" r:id="rId65"/>
    <p:sldId id="350" r:id="rId66"/>
    <p:sldId id="370" r:id="rId67"/>
    <p:sldId id="351" r:id="rId68"/>
    <p:sldId id="371" r:id="rId69"/>
    <p:sldId id="352" r:id="rId70"/>
    <p:sldId id="373" r:id="rId71"/>
    <p:sldId id="289" r:id="rId72"/>
    <p:sldId id="417" r:id="rId73"/>
    <p:sldId id="418" r:id="rId74"/>
    <p:sldId id="419" r:id="rId75"/>
    <p:sldId id="420" r:id="rId76"/>
    <p:sldId id="421" r:id="rId77"/>
    <p:sldId id="422" r:id="rId78"/>
    <p:sldId id="423" r:id="rId79"/>
    <p:sldId id="424" r:id="rId80"/>
    <p:sldId id="425" r:id="rId81"/>
    <p:sldId id="426" r:id="rId82"/>
    <p:sldId id="427" r:id="rId83"/>
    <p:sldId id="428" r:id="rId84"/>
    <p:sldId id="353" r:id="rId85"/>
    <p:sldId id="472" r:id="rId86"/>
    <p:sldId id="290" r:id="rId87"/>
    <p:sldId id="474" r:id="rId88"/>
    <p:sldId id="374" r:id="rId89"/>
    <p:sldId id="602" r:id="rId90"/>
    <p:sldId id="603" r:id="rId91"/>
    <p:sldId id="375" r:id="rId92"/>
    <p:sldId id="473" r:id="rId93"/>
    <p:sldId id="376" r:id="rId94"/>
    <p:sldId id="475" r:id="rId95"/>
    <p:sldId id="401" r:id="rId96"/>
    <p:sldId id="377" r:id="rId97"/>
    <p:sldId id="541" r:id="rId98"/>
    <p:sldId id="378" r:id="rId99"/>
    <p:sldId id="399" r:id="rId100"/>
    <p:sldId id="379" r:id="rId101"/>
    <p:sldId id="402" r:id="rId102"/>
    <p:sldId id="274" r:id="rId103"/>
    <p:sldId id="380" r:id="rId104"/>
    <p:sldId id="527" r:id="rId105"/>
    <p:sldId id="400" r:id="rId106"/>
    <p:sldId id="381" r:id="rId107"/>
    <p:sldId id="476" r:id="rId108"/>
    <p:sldId id="382" r:id="rId109"/>
    <p:sldId id="538" r:id="rId110"/>
    <p:sldId id="383" r:id="rId111"/>
    <p:sldId id="539" r:id="rId112"/>
    <p:sldId id="540" r:id="rId113"/>
    <p:sldId id="384" r:id="rId114"/>
    <p:sldId id="477" r:id="rId115"/>
    <p:sldId id="478" r:id="rId116"/>
    <p:sldId id="479" r:id="rId117"/>
    <p:sldId id="480" r:id="rId118"/>
    <p:sldId id="481" r:id="rId119"/>
    <p:sldId id="275" r:id="rId120"/>
    <p:sldId id="385" r:id="rId121"/>
    <p:sldId id="482" r:id="rId122"/>
    <p:sldId id="397" r:id="rId123"/>
    <p:sldId id="386" r:id="rId124"/>
    <p:sldId id="395" r:id="rId125"/>
    <p:sldId id="387" r:id="rId126"/>
    <p:sldId id="542" r:id="rId127"/>
    <p:sldId id="388" r:id="rId128"/>
    <p:sldId id="533" r:id="rId129"/>
    <p:sldId id="535" r:id="rId130"/>
    <p:sldId id="389" r:id="rId131"/>
    <p:sldId id="534" r:id="rId132"/>
    <p:sldId id="390" r:id="rId133"/>
    <p:sldId id="393" r:id="rId134"/>
    <p:sldId id="391" r:id="rId135"/>
    <p:sldId id="537" r:id="rId136"/>
    <p:sldId id="536" r:id="rId137"/>
    <p:sldId id="392" r:id="rId138"/>
    <p:sldId id="341" r:id="rId139"/>
    <p:sldId id="524" r:id="rId140"/>
    <p:sldId id="2422" r:id="rId141"/>
    <p:sldId id="2423" r:id="rId142"/>
    <p:sldId id="556" r:id="rId143"/>
    <p:sldId id="557" r:id="rId144"/>
    <p:sldId id="558" r:id="rId145"/>
    <p:sldId id="559" r:id="rId146"/>
    <p:sldId id="560" r:id="rId147"/>
    <p:sldId id="561" r:id="rId148"/>
    <p:sldId id="562" r:id="rId149"/>
    <p:sldId id="563" r:id="rId150"/>
    <p:sldId id="564" r:id="rId151"/>
    <p:sldId id="565" r:id="rId152"/>
    <p:sldId id="566" r:id="rId153"/>
    <p:sldId id="567" r:id="rId154"/>
    <p:sldId id="568" r:id="rId155"/>
    <p:sldId id="569" r:id="rId156"/>
    <p:sldId id="570" r:id="rId157"/>
    <p:sldId id="571" r:id="rId158"/>
    <p:sldId id="572" r:id="rId159"/>
    <p:sldId id="573" r:id="rId160"/>
    <p:sldId id="574" r:id="rId161"/>
    <p:sldId id="575" r:id="rId162"/>
    <p:sldId id="576" r:id="rId163"/>
    <p:sldId id="577" r:id="rId164"/>
    <p:sldId id="578" r:id="rId165"/>
    <p:sldId id="2426" r:id="rId166"/>
    <p:sldId id="580" r:id="rId167"/>
    <p:sldId id="2427" r:id="rId168"/>
    <p:sldId id="2428" r:id="rId169"/>
    <p:sldId id="583" r:id="rId170"/>
    <p:sldId id="584" r:id="rId171"/>
    <p:sldId id="585" r:id="rId172"/>
    <p:sldId id="586" r:id="rId173"/>
    <p:sldId id="587" r:id="rId174"/>
    <p:sldId id="588" r:id="rId175"/>
    <p:sldId id="589" r:id="rId176"/>
    <p:sldId id="590" r:id="rId177"/>
    <p:sldId id="591" r:id="rId178"/>
    <p:sldId id="592" r:id="rId179"/>
    <p:sldId id="600" r:id="rId180"/>
    <p:sldId id="4030" r:id="rId18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0479976-30D9-2E4D-85C5-AB481DAC2910}">
          <p14:sldIdLst>
            <p14:sldId id="429"/>
            <p14:sldId id="434"/>
            <p14:sldId id="319"/>
            <p14:sldId id="551"/>
            <p14:sldId id="336"/>
            <p14:sldId id="335"/>
            <p14:sldId id="320"/>
            <p14:sldId id="416"/>
            <p14:sldId id="430"/>
            <p14:sldId id="311"/>
            <p14:sldId id="288"/>
            <p14:sldId id="435"/>
            <p14:sldId id="525"/>
            <p14:sldId id="526"/>
          </p14:sldIdLst>
        </p14:section>
        <p14:section name="Chapters" id="{75B1F88F-2ABC-C844-877C-D5BC9C668B16}">
          <p14:sldIdLst>
            <p14:sldId id="344"/>
            <p14:sldId id="471"/>
            <p14:sldId id="660"/>
            <p14:sldId id="361"/>
            <p14:sldId id="362"/>
            <p14:sldId id="277"/>
            <p14:sldId id="363"/>
            <p14:sldId id="345"/>
            <p14:sldId id="364"/>
            <p14:sldId id="356"/>
            <p14:sldId id="346"/>
            <p14:sldId id="276"/>
            <p14:sldId id="357"/>
            <p14:sldId id="358"/>
            <p14:sldId id="337"/>
            <p14:sldId id="279"/>
            <p14:sldId id="359"/>
            <p14:sldId id="347"/>
            <p14:sldId id="354"/>
            <p14:sldId id="348"/>
            <p14:sldId id="2429"/>
            <p14:sldId id="372"/>
            <p14:sldId id="366"/>
            <p14:sldId id="349"/>
            <p14:sldId id="367"/>
            <p14:sldId id="368"/>
            <p14:sldId id="369"/>
            <p14:sldId id="355"/>
            <p14:sldId id="350"/>
            <p14:sldId id="370"/>
            <p14:sldId id="351"/>
            <p14:sldId id="371"/>
            <p14:sldId id="352"/>
            <p14:sldId id="373"/>
            <p14:sldId id="289"/>
            <p14:sldId id="417"/>
            <p14:sldId id="418"/>
            <p14:sldId id="419"/>
            <p14:sldId id="420"/>
            <p14:sldId id="421"/>
            <p14:sldId id="422"/>
            <p14:sldId id="423"/>
            <p14:sldId id="424"/>
            <p14:sldId id="425"/>
            <p14:sldId id="426"/>
            <p14:sldId id="427"/>
            <p14:sldId id="428"/>
            <p14:sldId id="353"/>
            <p14:sldId id="472"/>
            <p14:sldId id="290"/>
            <p14:sldId id="474"/>
            <p14:sldId id="374"/>
            <p14:sldId id="602"/>
            <p14:sldId id="603"/>
            <p14:sldId id="375"/>
            <p14:sldId id="473"/>
            <p14:sldId id="376"/>
            <p14:sldId id="475"/>
            <p14:sldId id="401"/>
            <p14:sldId id="377"/>
            <p14:sldId id="541"/>
            <p14:sldId id="378"/>
            <p14:sldId id="399"/>
            <p14:sldId id="379"/>
            <p14:sldId id="402"/>
            <p14:sldId id="274"/>
            <p14:sldId id="380"/>
            <p14:sldId id="527"/>
            <p14:sldId id="400"/>
            <p14:sldId id="381"/>
            <p14:sldId id="476"/>
            <p14:sldId id="382"/>
            <p14:sldId id="538"/>
            <p14:sldId id="383"/>
            <p14:sldId id="539"/>
            <p14:sldId id="540"/>
            <p14:sldId id="384"/>
            <p14:sldId id="477"/>
            <p14:sldId id="478"/>
            <p14:sldId id="479"/>
            <p14:sldId id="480"/>
            <p14:sldId id="481"/>
            <p14:sldId id="275"/>
            <p14:sldId id="385"/>
            <p14:sldId id="482"/>
            <p14:sldId id="397"/>
            <p14:sldId id="386"/>
            <p14:sldId id="395"/>
            <p14:sldId id="387"/>
            <p14:sldId id="542"/>
            <p14:sldId id="388"/>
            <p14:sldId id="533"/>
            <p14:sldId id="535"/>
            <p14:sldId id="389"/>
            <p14:sldId id="534"/>
            <p14:sldId id="390"/>
            <p14:sldId id="393"/>
            <p14:sldId id="391"/>
            <p14:sldId id="537"/>
            <p14:sldId id="536"/>
            <p14:sldId id="392"/>
            <p14:sldId id="341"/>
            <p14:sldId id="524"/>
          </p14:sldIdLst>
        </p14:section>
        <p14:section name="Conclusion" id="{67413FA6-C539-0143-829A-509905550403}">
          <p14:sldIdLst>
            <p14:sldId id="2422"/>
            <p14:sldId id="2423"/>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2426"/>
            <p14:sldId id="580"/>
            <p14:sldId id="2427"/>
            <p14:sldId id="2428"/>
            <p14:sldId id="583"/>
            <p14:sldId id="584"/>
            <p14:sldId id="585"/>
            <p14:sldId id="586"/>
            <p14:sldId id="587"/>
            <p14:sldId id="588"/>
            <p14:sldId id="589"/>
            <p14:sldId id="590"/>
            <p14:sldId id="591"/>
            <p14:sldId id="592"/>
            <p14:sldId id="600"/>
            <p14:sldId id="40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0000"/>
    <a:srgbClr val="006600"/>
    <a:srgbClr val="0000FF"/>
    <a:srgbClr val="968640"/>
    <a:srgbClr val="7366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314"/>
    <p:restoredTop sz="79094" autoAdjust="0"/>
  </p:normalViewPr>
  <p:slideViewPr>
    <p:cSldViewPr>
      <p:cViewPr varScale="1">
        <p:scale>
          <a:sx n="97" d="100"/>
          <a:sy n="97" d="100"/>
        </p:scale>
        <p:origin x="208" y="1480"/>
      </p:cViewPr>
      <p:guideLst>
        <p:guide orient="horz" pos="2160"/>
        <p:guide pos="2880"/>
      </p:guideLst>
    </p:cSldViewPr>
  </p:slideViewPr>
  <p:outlineViewPr>
    <p:cViewPr>
      <p:scale>
        <a:sx n="33" d="100"/>
        <a:sy n="33" d="100"/>
      </p:scale>
      <p:origin x="0" y="328"/>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slide" Target="slides/slide158.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182"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6.xml"/><Relationship Id="rId44" Type="http://schemas.openxmlformats.org/officeDocument/2006/relationships/slide" Target="slides/slide21.xml"/><Relationship Id="rId65" Type="http://schemas.openxmlformats.org/officeDocument/2006/relationships/slide" Target="slides/slide42.xml"/><Relationship Id="rId86" Type="http://schemas.openxmlformats.org/officeDocument/2006/relationships/slide" Target="slides/slide63.xml"/><Relationship Id="rId130" Type="http://schemas.openxmlformats.org/officeDocument/2006/relationships/slide" Target="slides/slide107.xml"/><Relationship Id="rId151" Type="http://schemas.openxmlformats.org/officeDocument/2006/relationships/slide" Target="slides/slide128.xml"/><Relationship Id="rId172" Type="http://schemas.openxmlformats.org/officeDocument/2006/relationships/slide" Target="slides/slide14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slide" Target="slides/slide144.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slide" Target="slides/slide156.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7.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186" Type="http://schemas.openxmlformats.org/officeDocument/2006/relationships/tableStyles" Target="tableStyles.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slide" Target="slides/slide153.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 Type="http://schemas.openxmlformats.org/officeDocument/2006/relationships/slideMaster" Target="slideMasters/slideMaster1.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60" Type="http://schemas.openxmlformats.org/officeDocument/2006/relationships/slide" Target="slides/slide37.xml"/><Relationship Id="rId81" Type="http://schemas.openxmlformats.org/officeDocument/2006/relationships/slide" Target="slides/slide58.xml"/><Relationship Id="rId135" Type="http://schemas.openxmlformats.org/officeDocument/2006/relationships/slide" Target="slides/slide112.xml"/><Relationship Id="rId156" Type="http://schemas.openxmlformats.org/officeDocument/2006/relationships/slide" Target="slides/slide133.xml"/><Relationship Id="rId177"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47"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891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9"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51"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8463B0E-4322-784C-AAEB-8FE465B948A1}" type="slidenum">
              <a:rPr lang="en-US"/>
              <a:pPr>
                <a:defRPr/>
              </a:pPr>
              <a:t>‹#›</a:t>
            </a:fld>
            <a:endParaRPr lang="en-US"/>
          </a:p>
        </p:txBody>
      </p:sp>
    </p:spTree>
    <p:extLst>
      <p:ext uri="{BB962C8B-B14F-4D97-AF65-F5344CB8AC3E}">
        <p14:creationId xmlns:p14="http://schemas.microsoft.com/office/powerpoint/2010/main" val="3797959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afn.org/~govern/index.html#Article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Christ is the best foundation for worship you can have since he alone fulfills God’s promises to David.</a:t>
            </a:r>
          </a:p>
        </p:txBody>
      </p:sp>
    </p:spTree>
    <p:extLst>
      <p:ext uri="{BB962C8B-B14F-4D97-AF65-F5344CB8AC3E}">
        <p14:creationId xmlns:p14="http://schemas.microsoft.com/office/powerpoint/2010/main" val="21091098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0FE2EB-351D-DD4A-BEDC-3ED01C2AD074}" type="slidenum">
              <a:rPr lang="zh-CN" altLang="en-US" sz="1200">
                <a:solidFill>
                  <a:prstClr val="black"/>
                </a:solidFill>
              </a:rPr>
              <a:pPr/>
              <a:t>18</a:t>
            </a:fld>
            <a:endParaRPr lang="en-US" altLang="zh-CN" sz="1200">
              <a:solidFill>
                <a:prstClr val="black"/>
              </a:solidFill>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11884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5DC6E-8864-4D4E-8015-FFE6B8ED9F26}" type="slidenum">
              <a:rPr lang="zh-CN" altLang="en-US" sz="1200">
                <a:solidFill>
                  <a:prstClr val="black"/>
                </a:solidFill>
              </a:rPr>
              <a:pPr/>
              <a:t>19</a:t>
            </a:fld>
            <a:endParaRPr lang="en-US" altLang="zh-CN" sz="1200">
              <a:solidFill>
                <a:prstClr val="black"/>
              </a:solidFill>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461874-7EB3-2E43-AC0C-8F07AA5840FA}" type="slidenum">
              <a:rPr lang="en-US" sz="1200"/>
              <a:pPr eaLnBrk="1" hangingPunct="1"/>
              <a:t>20</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23</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24</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15D9DB-0798-AA46-BC38-02E58B76EEA8}" type="slidenum">
              <a:rPr lang="en-US" sz="1200"/>
              <a:pPr eaLnBrk="1" hangingPunct="1"/>
              <a:t>26</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a:solidFill>
                  <a:srgbClr val="000000"/>
                </a:solidFill>
              </a:rPr>
              <a:pPr eaLnBrk="1" hangingPunct="1"/>
              <a:t>28</a:t>
            </a:fld>
            <a:endParaRPr lang="en-US" sz="1200">
              <a:solidFill>
                <a:srgbClr val="000000"/>
              </a:solidFill>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DC36A-7355-3149-AF48-754D804B76A9}" type="slidenum">
              <a:rPr lang="en-US" sz="1200"/>
              <a:pPr eaLnBrk="1" hangingPunct="1"/>
              <a:t>30</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33</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35</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36</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37</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Times New Roman" charset="0"/>
              </a:rPr>
              <a:pPr/>
              <a:t>39</a:t>
            </a:fld>
            <a:endParaRPr lang="en-US" sz="1200">
              <a:solidFill>
                <a:prstClr val="black"/>
              </a:solidFill>
              <a:latin typeface="Times New Roman"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Times New Roman" charset="0"/>
              </a:rPr>
              <a:pPr/>
              <a:t>40</a:t>
            </a:fld>
            <a:endParaRPr lang="en-US" sz="1200">
              <a:solidFill>
                <a:prstClr val="black"/>
              </a:solidFill>
              <a:latin typeface="Times New Roman"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41</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42</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44</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46</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48</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C3790C-6DAD-8542-BD14-03FAEA94F5A8}" type="slidenum">
              <a:rPr lang="en-US" sz="1200"/>
              <a:pPr eaLnBrk="1" hangingPunct="1"/>
              <a:t>49</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52</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53</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xfrm>
            <a:off x="914400" y="4343400"/>
            <a:ext cx="5029200" cy="185426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latin typeface="Times New Roman" pitchFamily="-112" charset="0"/>
                <a:ea typeface="ＭＳ Ｐゴシック" pitchFamily="-108" charset="-128"/>
                <a:cs typeface="ＭＳ Ｐゴシック" pitchFamily="-108" charset="-128"/>
              </a:rPr>
              <a:t>http://</a:t>
            </a:r>
            <a:r>
              <a:rPr lang="en-US" sz="1200" b="1" kern="1200" dirty="0" err="1">
                <a:solidFill>
                  <a:schemeClr val="tx1"/>
                </a:solidFill>
                <a:latin typeface="Times New Roman" pitchFamily="-112" charset="0"/>
                <a:ea typeface="ＭＳ Ｐゴシック" pitchFamily="-108" charset="-128"/>
                <a:cs typeface="ＭＳ Ｐゴシック" pitchFamily="-108" charset="-128"/>
              </a:rPr>
              <a:t>www.afn.org</a:t>
            </a:r>
            <a:r>
              <a:rPr lang="en-US" sz="1200" b="1" kern="1200" dirty="0">
                <a:solidFill>
                  <a:schemeClr val="tx1"/>
                </a:solidFill>
                <a:latin typeface="Times New Roman" pitchFamily="-112" charset="0"/>
                <a:ea typeface="ＭＳ Ｐゴシック" pitchFamily="-108" charset="-128"/>
                <a:cs typeface="ＭＳ Ｐゴシック" pitchFamily="-108" charset="-128"/>
              </a:rPr>
              <a:t>/~govern/</a:t>
            </a:r>
            <a:r>
              <a:rPr lang="en-US" sz="1200" b="1" kern="1200" dirty="0" err="1">
                <a:solidFill>
                  <a:schemeClr val="tx1"/>
                </a:solidFill>
                <a:latin typeface="Times New Roman" pitchFamily="-112" charset="0"/>
                <a:ea typeface="ＭＳ Ｐゴシック" pitchFamily="-108" charset="-128"/>
                <a:cs typeface="ＭＳ Ｐゴシック" pitchFamily="-108" charset="-128"/>
              </a:rPr>
              <a:t>Christian_Nation.html</a:t>
            </a:r>
            <a:r>
              <a:rPr lang="en-US" sz="1200" b="1" kern="1200" dirty="0">
                <a:solidFill>
                  <a:schemeClr val="tx1"/>
                </a:solidFill>
                <a:latin typeface="Times New Roman" pitchFamily="-112" charset="0"/>
                <a:ea typeface="ＭＳ Ｐゴシック" pitchFamily="-108" charset="-128"/>
                <a:cs typeface="ＭＳ Ｐゴシック" pitchFamily="-108" charset="-128"/>
              </a:rPr>
              <a:t> says…</a:t>
            </a:r>
          </a:p>
          <a:p>
            <a:endParaRPr lang="en-US" sz="1200" b="1" kern="1200" dirty="0">
              <a:solidFill>
                <a:schemeClr val="tx1"/>
              </a:solidFill>
              <a:latin typeface="Times New Roman" pitchFamily="-112" charset="0"/>
              <a:ea typeface="ＭＳ Ｐゴシック" pitchFamily="-108" charset="-128"/>
              <a:cs typeface="ＭＳ Ｐゴシック" pitchFamily="-108" charset="-128"/>
            </a:endParaRPr>
          </a:p>
          <a:p>
            <a:r>
              <a:rPr lang="en-US" sz="1200" b="1" kern="1200" dirty="0">
                <a:solidFill>
                  <a:schemeClr val="tx1"/>
                </a:solidFill>
                <a:latin typeface="Times New Roman" pitchFamily="-112" charset="0"/>
                <a:ea typeface="ＭＳ Ｐゴシック" pitchFamily="-108" charset="-128"/>
                <a:cs typeface="ＭＳ Ｐゴシック" pitchFamily="-108" charset="-128"/>
              </a:rPr>
              <a:t>WAS THE UNITED STATES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Recently, many authors have debated whether or not the United States of America was founded as a Christian nation. I wish to provide a few historical quotes from our Founding Era that lend credence to the supposition that we indeed were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sz="1200" b="1" kern="1200" dirty="0">
                <a:solidFill>
                  <a:schemeClr val="tx1"/>
                </a:solidFill>
                <a:latin typeface="Times New Roman" pitchFamily="-112" charset="0"/>
                <a:ea typeface="ＭＳ Ｐゴシック" pitchFamily="-108" charset="-128"/>
                <a:cs typeface="ＭＳ Ｐゴシック" pitchFamily="-108" charset="-128"/>
              </a:rPr>
              <a:t>it has pleased the almighty God </a:t>
            </a:r>
            <a:r>
              <a:rPr lang="en-US" sz="1200" kern="1200" dirty="0">
                <a:solidFill>
                  <a:schemeClr val="tx1"/>
                </a:solidFill>
                <a:latin typeface="Times New Roman" pitchFamily="-112" charset="0"/>
                <a:ea typeface="ＭＳ Ｐゴシック" pitchFamily="-108" charset="-128"/>
                <a:cs typeface="ＭＳ Ｐゴシック" pitchFamily="-108" charset="-128"/>
              </a:rPr>
              <a:t>by the wise disposition of His Divine Providence…"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sz="1200" b="1" kern="1200" dirty="0">
                <a:solidFill>
                  <a:schemeClr val="tx1"/>
                </a:solidFill>
                <a:latin typeface="Times New Roman" pitchFamily="-112" charset="0"/>
                <a:ea typeface="ＭＳ Ｐゴシック" pitchFamily="-108" charset="-128"/>
                <a:cs typeface="ＭＳ Ｐゴシック" pitchFamily="-108" charset="-128"/>
              </a:rPr>
              <a:t>Jesus Christ, Thy Son, our Savior. </a:t>
            </a:r>
            <a:r>
              <a:rPr lang="en-US" sz="1200" kern="1200" dirty="0">
                <a:solidFill>
                  <a:schemeClr val="tx1"/>
                </a:solidFill>
                <a:latin typeface="Times New Roman" pitchFamily="-112" charset="0"/>
                <a:ea typeface="ＭＳ Ｐゴシック" pitchFamily="-108" charset="-128"/>
                <a:cs typeface="ＭＳ Ｐゴシック" pitchFamily="-108" charset="-128"/>
              </a:rPr>
              <a:t>Amen". Sounds Christian to me.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Ben Franklin, at the Constitutional Convention, said: "</a:t>
            </a:r>
            <a:r>
              <a:rPr lang="en-US" sz="1200" b="1" kern="1200" dirty="0">
                <a:solidFill>
                  <a:schemeClr val="tx1"/>
                </a:solidFill>
                <a:latin typeface="Times New Roman" pitchFamily="-112" charset="0"/>
                <a:ea typeface="ＭＳ Ｐゴシック" pitchFamily="-108" charset="-128"/>
                <a:cs typeface="ＭＳ Ｐゴシック" pitchFamily="-108" charset="-128"/>
              </a:rPr>
              <a:t>...God governs in the affairs of men. </a:t>
            </a:r>
            <a:r>
              <a:rPr lang="en-US" sz="1200" kern="1200" dirty="0">
                <a:solidFill>
                  <a:schemeClr val="tx1"/>
                </a:solidFill>
                <a:latin typeface="Times New Roman" pitchFamily="-112" charset="0"/>
                <a:ea typeface="ＭＳ Ｐゴシック" pitchFamily="-108" charset="-128"/>
                <a:cs typeface="ＭＳ Ｐゴシック" pitchFamily="-108" charset="-128"/>
              </a:rPr>
              <a:t>And if a sparrow cannot fall to the ground without His notice is it probable that an empire can rise </a:t>
            </a:r>
            <a:r>
              <a:rPr lang="en-US" sz="1200" b="1" kern="1200" dirty="0">
                <a:solidFill>
                  <a:schemeClr val="tx1"/>
                </a:solidFill>
                <a:latin typeface="Times New Roman" pitchFamily="-112" charset="0"/>
                <a:ea typeface="ＭＳ Ｐゴシック" pitchFamily="-108" charset="-128"/>
                <a:cs typeface="ＭＳ Ｐゴシック" pitchFamily="-108" charset="-128"/>
              </a:rPr>
              <a:t>without His aid?"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Adams stated so eloquently during this period of time that; "The general principles </a:t>
            </a:r>
            <a:r>
              <a:rPr lang="en-US" sz="1200" b="1" kern="1200" dirty="0">
                <a:solidFill>
                  <a:schemeClr val="tx1"/>
                </a:solidFill>
                <a:latin typeface="Times New Roman" pitchFamily="-112" charset="0"/>
                <a:ea typeface="ＭＳ Ｐゴシック" pitchFamily="-108" charset="-128"/>
                <a:cs typeface="ＭＳ Ｐゴシック" pitchFamily="-108" charset="-128"/>
              </a:rPr>
              <a:t>on which the fathers achieved Independence were ... the general principles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 I will avow that I then believed, and now believe, that the general principles of Christianity are as </a:t>
            </a:r>
            <a:r>
              <a:rPr lang="en-US" sz="1200" kern="1200" dirty="0" err="1">
                <a:solidFill>
                  <a:schemeClr val="tx1"/>
                </a:solidFill>
                <a:latin typeface="Times New Roman" pitchFamily="-112" charset="0"/>
                <a:ea typeface="ＭＳ Ｐゴシック" pitchFamily="-108" charset="-128"/>
                <a:cs typeface="ＭＳ Ｐゴシック" pitchFamily="-108" charset="-128"/>
              </a:rPr>
              <a:t>etemal</a:t>
            </a:r>
            <a:r>
              <a:rPr lang="en-US" sz="1200" kern="1200" dirty="0">
                <a:solidFill>
                  <a:schemeClr val="tx1"/>
                </a:solidFill>
                <a:latin typeface="Times New Roman" pitchFamily="-112" charset="0"/>
                <a:ea typeface="ＭＳ Ｐゴシック" pitchFamily="-108" charset="-128"/>
                <a:cs typeface="ＭＳ Ｐゴシック" pitchFamily="-108" charset="-128"/>
              </a:rPr>
              <a:t> and immutable as the existence and attributes of God."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Later, John Quincy Adams answered the question as to why, next to Christmas, was the Fourth of July this most joyous and venerated day in the United States. He answered: "...Is</a:t>
            </a:r>
            <a:r>
              <a:rPr lang="en-US" sz="1200" b="1"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a:solidFill>
                  <a:schemeClr val="tx1"/>
                </a:solidFill>
                <a:latin typeface="Times New Roman" pitchFamily="-112" charset="0"/>
                <a:ea typeface="ＭＳ Ｐゴシック" pitchFamily="-108" charset="-128"/>
                <a:cs typeface="ＭＳ Ｐゴシック" pitchFamily="-108" charset="-128"/>
              </a:rPr>
              <a:t>it not that the Declaration of Independence first organized </a:t>
            </a:r>
            <a:r>
              <a:rPr lang="en-US" sz="1200" b="1" kern="1200" dirty="0">
                <a:solidFill>
                  <a:schemeClr val="tx1"/>
                </a:solidFill>
                <a:latin typeface="Times New Roman" pitchFamily="-112" charset="0"/>
                <a:ea typeface="ＭＳ Ｐゴシック" pitchFamily="-108" charset="-128"/>
                <a:cs typeface="ＭＳ Ｐゴシック" pitchFamily="-108" charset="-128"/>
              </a:rPr>
              <a:t>the social compact on the foundation of the Redeemer</a:t>
            </a:r>
            <a:r>
              <a:rPr lang="fr-FR" sz="1200" b="1" kern="1200" dirty="0">
                <a:solidFill>
                  <a:schemeClr val="tx1"/>
                </a:solidFill>
                <a:latin typeface="Times New Roman" pitchFamily="-112" charset="0"/>
                <a:ea typeface="ＭＳ Ｐゴシック" pitchFamily="-108" charset="-128"/>
                <a:cs typeface="ＭＳ Ｐゴシック" pitchFamily="-108" charset="-128"/>
              </a:rPr>
              <a:t>'</a:t>
            </a:r>
            <a:r>
              <a:rPr lang="en-US" sz="1200" b="1" kern="1200" dirty="0">
                <a:solidFill>
                  <a:schemeClr val="tx1"/>
                </a:solidFill>
                <a:latin typeface="Times New Roman" pitchFamily="-112" charset="0"/>
                <a:ea typeface="ＭＳ Ｐゴシック" pitchFamily="-108" charset="-128"/>
                <a:cs typeface="ＭＳ Ｐゴシック" pitchFamily="-108" charset="-128"/>
              </a:rPr>
              <a:t>s mission </a:t>
            </a:r>
            <a:r>
              <a:rPr lang="en-US" sz="1200" kern="1200" dirty="0">
                <a:solidFill>
                  <a:schemeClr val="tx1"/>
                </a:solidFill>
                <a:latin typeface="Times New Roman" pitchFamily="-112" charset="0"/>
                <a:ea typeface="ＭＳ Ｐゴシック" pitchFamily="-108" charset="-128"/>
                <a:cs typeface="ＭＳ Ｐゴシック" pitchFamily="-108" charset="-128"/>
              </a:rPr>
              <a:t>upon earth? That it laid </a:t>
            </a:r>
            <a:r>
              <a:rPr lang="en-US" sz="1200" b="1" kern="1200" dirty="0">
                <a:solidFill>
                  <a:schemeClr val="tx1"/>
                </a:solidFill>
                <a:latin typeface="Times New Roman" pitchFamily="-112" charset="0"/>
                <a:ea typeface="ＭＳ Ｐゴシック" pitchFamily="-108" charset="-128"/>
                <a:cs typeface="ＭＳ Ｐゴシック" pitchFamily="-108" charset="-128"/>
              </a:rPr>
              <a:t>the cornerstone of human government upon the first precepts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Sounds like the founding of a Christian nation to me. John Quincy Adams went on to say that the biggest victory won in the American Revolution was that </a:t>
            </a:r>
            <a:r>
              <a:rPr lang="en-US" sz="1200" b="1" kern="1200" dirty="0">
                <a:solidFill>
                  <a:schemeClr val="tx1"/>
                </a:solidFill>
                <a:latin typeface="Times New Roman" pitchFamily="-112" charset="0"/>
                <a:ea typeface="ＭＳ Ｐゴシック" pitchFamily="-108" charset="-128"/>
                <a:cs typeface="ＭＳ Ｐゴシック" pitchFamily="-108" charset="-128"/>
              </a:rPr>
              <a:t>Christian principles and civil government would be tied together In what he called an "indissoluble" bond. </a:t>
            </a:r>
            <a:r>
              <a:rPr lang="en-US" sz="1200" kern="1200" dirty="0">
                <a:solidFill>
                  <a:schemeClr val="tx1"/>
                </a:solidFill>
                <a:latin typeface="Times New Roman" pitchFamily="-112" charset="0"/>
                <a:ea typeface="ＭＳ Ｐゴシック" pitchFamily="-108" charset="-128"/>
                <a:cs typeface="ＭＳ Ｐゴシック" pitchFamily="-108" charset="-128"/>
              </a:rPr>
              <a:t>The Founding Fathers understood that religion was inextricably part of our nation and government. The practice of the Christian religion in our government was not only welcomed but encouraged.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The intent of the First Amendment was well understood during the founding of our country. The First Amendment was not to keep religion out of government. It was to keep Government from establishing a </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National Denomination" (like the Church of England). As early as 1799 a court declared: </a:t>
            </a:r>
            <a:r>
              <a:rPr lang="en-US" sz="1200" b="1" kern="1200" dirty="0">
                <a:solidFill>
                  <a:schemeClr val="tx1"/>
                </a:solidFill>
                <a:latin typeface="Times New Roman" pitchFamily="-112" charset="0"/>
                <a:ea typeface="ＭＳ Ｐゴシック" pitchFamily="-108" charset="-128"/>
                <a:cs typeface="ＭＳ Ｐゴシック" pitchFamily="-108" charset="-128"/>
              </a:rPr>
              <a:t>"By our form of government the Christian religion is the established religion; </a:t>
            </a:r>
            <a:r>
              <a:rPr lang="en-US" sz="1200" kern="1200" dirty="0">
                <a:solidFill>
                  <a:schemeClr val="tx1"/>
                </a:solidFill>
                <a:latin typeface="Times New Roman" pitchFamily="-112" charset="0"/>
                <a:ea typeface="ＭＳ Ｐゴシック" pitchFamily="-108" charset="-128"/>
                <a:cs typeface="ＭＳ Ｐゴシック" pitchFamily="-108" charset="-128"/>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Even George Washington who certainly knew the intent of the Constitution and the Bill of Rights, since he presided over their formation, said in his "Farewell Address": "Of all the dispositions and habits which lead to political prosperity, </a:t>
            </a:r>
            <a:r>
              <a:rPr lang="en-US" sz="1200" b="1" kern="1200" dirty="0">
                <a:solidFill>
                  <a:schemeClr val="tx1"/>
                </a:solidFill>
                <a:latin typeface="Times New Roman" pitchFamily="-112" charset="0"/>
                <a:ea typeface="ＭＳ Ｐゴシック" pitchFamily="-108" charset="-128"/>
                <a:cs typeface="ＭＳ Ｐゴシック" pitchFamily="-108" charset="-128"/>
              </a:rPr>
              <a:t>religion and morality are indispensable supports. </a:t>
            </a:r>
            <a:r>
              <a:rPr lang="en-US" sz="1200" kern="1200" dirty="0">
                <a:solidFill>
                  <a:schemeClr val="tx1"/>
                </a:solidFill>
                <a:latin typeface="Times New Roman" pitchFamily="-112" charset="0"/>
                <a:ea typeface="ＭＳ Ｐゴシック" pitchFamily="-108" charset="-128"/>
                <a:cs typeface="ＭＳ Ｐゴシック" pitchFamily="-108" charset="-128"/>
              </a:rPr>
              <a:t>In vain would that man claim the tribute of patriotism, </a:t>
            </a:r>
            <a:r>
              <a:rPr lang="en-US" sz="1200" b="1" kern="1200" dirty="0">
                <a:solidFill>
                  <a:schemeClr val="tx1"/>
                </a:solidFill>
                <a:latin typeface="Times New Roman" pitchFamily="-112" charset="0"/>
                <a:ea typeface="ＭＳ Ｐゴシック" pitchFamily="-108" charset="-128"/>
                <a:cs typeface="ＭＳ Ｐゴシック" pitchFamily="-108" charset="-128"/>
              </a:rPr>
              <a:t>who should labor to subvert these great pillars." </a:t>
            </a:r>
            <a:r>
              <a:rPr lang="en-US" sz="1200" kern="1200" dirty="0">
                <a:solidFill>
                  <a:schemeClr val="tx1"/>
                </a:solidFill>
                <a:latin typeface="Times New Roman" pitchFamily="-112" charset="0"/>
                <a:ea typeface="ＭＳ Ｐゴシック" pitchFamily="-108" charset="-128"/>
                <a:cs typeface="ＭＳ Ｐゴシック" pitchFamily="-108" charset="-128"/>
              </a:rPr>
              <a:t>Sure </a:t>
            </a:r>
            <a:r>
              <a:rPr lang="en-US" sz="1200" kern="1200" dirty="0" err="1">
                <a:solidFill>
                  <a:schemeClr val="tx1"/>
                </a:solidFill>
                <a:latin typeface="Times New Roman" pitchFamily="-112" charset="0"/>
                <a:ea typeface="ＭＳ Ｐゴシック" pitchFamily="-108" charset="-128"/>
                <a:cs typeface="ＭＳ Ｐゴシック" pitchFamily="-108" charset="-128"/>
              </a:rPr>
              <a:t>doesn</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t sound like Washington was trying to separate religion and politics.</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Jay, the first Chief Justice of the United States Supreme Court, and one of the three men most responsible for the writing of the Constitution declared: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"Providence has given to our people the choice of their rulers, and it is their duty-as well as privilege and interest- </a:t>
            </a:r>
            <a:r>
              <a:rPr lang="en-US" sz="1200" b="1" kern="1200" dirty="0">
                <a:solidFill>
                  <a:schemeClr val="tx1"/>
                </a:solidFill>
                <a:latin typeface="Times New Roman" pitchFamily="-112" charset="0"/>
                <a:ea typeface="ＭＳ Ｐゴシック" pitchFamily="-108" charset="-128"/>
                <a:cs typeface="ＭＳ Ｐゴシック" pitchFamily="-108" charset="-128"/>
              </a:rPr>
              <a:t>of our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to select and prefer Christians for their rulers." Still sounds like the Founding Fathers knew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This view, that we were a Christian nation, was hold for almost 150 years until the Everson v. Board of Education ruling in 1947. Before that momentous ruling, even the Supreme Court knew that we were a Christian nation. In 1892 the Court stated: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"No purpose of action against religion can be imputed to any legislation, state or national, because this is a religious people</a:t>
            </a:r>
            <a:r>
              <a:rPr lang="en-US" sz="1200" b="1" kern="1200" dirty="0">
                <a:solidFill>
                  <a:schemeClr val="tx1"/>
                </a:solidFill>
                <a:latin typeface="Times New Roman" pitchFamily="-112" charset="0"/>
                <a:ea typeface="ＭＳ Ｐゴシック" pitchFamily="-108" charset="-128"/>
                <a:cs typeface="ＭＳ Ｐゴシック" pitchFamily="-108" charset="-128"/>
              </a:rPr>
              <a:t>...This is a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There it is again! From the Supreme Court of the United States. This court went on to cite 87 precedents (prior actions, words, and rulings) to conclude that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In 1854, the House Judiciary Committee said: "in this age, there is </a:t>
            </a:r>
            <a:r>
              <a:rPr lang="en-US" sz="1200" b="1" kern="1200" dirty="0">
                <a:solidFill>
                  <a:schemeClr val="tx1"/>
                </a:solidFill>
                <a:latin typeface="Times New Roman" pitchFamily="-112" charset="0"/>
                <a:ea typeface="ＭＳ Ｐゴシック" pitchFamily="-108" charset="-128"/>
                <a:cs typeface="ＭＳ Ｐゴシック" pitchFamily="-108" charset="-128"/>
              </a:rPr>
              <a:t>no substitute for Christianity...That was the religion of the founders </a:t>
            </a:r>
            <a:r>
              <a:rPr lang="en-US" sz="1200" kern="1200" dirty="0">
                <a:solidFill>
                  <a:schemeClr val="tx1"/>
                </a:solidFill>
                <a:latin typeface="Times New Roman" pitchFamily="-112" charset="0"/>
                <a:ea typeface="ＭＳ Ｐゴシック" pitchFamily="-108" charset="-128"/>
                <a:cs typeface="ＭＳ Ｐゴシック" pitchFamily="-108" charset="-128"/>
              </a:rPr>
              <a:t>of the republic, and they expected it to remain the religion of their descendants.</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should be noted here that even as late as 1958 a dissenting judge warned in Baer v. </a:t>
            </a:r>
            <a:r>
              <a:rPr lang="en-US" sz="1200" kern="1200" dirty="0" err="1">
                <a:solidFill>
                  <a:schemeClr val="tx1"/>
                </a:solidFill>
                <a:latin typeface="Times New Roman" pitchFamily="-112" charset="0"/>
                <a:ea typeface="ＭＳ Ｐゴシック" pitchFamily="-108" charset="-128"/>
                <a:cs typeface="ＭＳ Ｐゴシック" pitchFamily="-108" charset="-128"/>
              </a:rPr>
              <a:t>Kolmorgen</a:t>
            </a:r>
            <a:r>
              <a:rPr lang="en-US" sz="1200" kern="1200" dirty="0">
                <a:solidFill>
                  <a:schemeClr val="tx1"/>
                </a:solidFill>
                <a:latin typeface="Times New Roman" pitchFamily="-112" charset="0"/>
                <a:ea typeface="ＭＳ Ｐゴシック" pitchFamily="-108" charset="-128"/>
                <a:cs typeface="ＭＳ Ｐゴシック" pitchFamily="-108" charset="-128"/>
              </a:rPr>
              <a:t> that if the court did not stop talking about the "separation of Church and State", people were going to start thinking it was part of the Constitution.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has been demonstrated in their own words: Ben Franklin, George Washington and John Adams, to the House of Representatives and the Supreme Court, how our founding fathers felt about the mix of politics and religion.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When we read articles such as "What</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s God got to do with it?" (</a:t>
            </a:r>
            <a:r>
              <a:rPr lang="en-US" sz="1200" kern="1200" dirty="0" err="1">
                <a:solidFill>
                  <a:schemeClr val="tx1"/>
                </a:solidFill>
                <a:latin typeface="Times New Roman" pitchFamily="-112" charset="0"/>
                <a:ea typeface="ＭＳ Ｐゴシック" pitchFamily="-108" charset="-128"/>
                <a:cs typeface="ＭＳ Ｐゴシック" pitchFamily="-108" charset="-128"/>
              </a:rPr>
              <a:t>Primack</a:t>
            </a:r>
            <a:r>
              <a:rPr lang="en-US" sz="1200" kern="1200" dirty="0">
                <a:solidFill>
                  <a:schemeClr val="tx1"/>
                </a:solidFill>
                <a:latin typeface="Times New Roman" pitchFamily="-112" charset="0"/>
                <a:ea typeface="ＭＳ Ｐゴシック" pitchFamily="-108" charset="-128"/>
                <a:cs typeface="ＭＳ Ｐゴシック" pitchFamily="-108" charset="-128"/>
              </a:rPr>
              <a:t>, 5/4) and "The wall between state and church must not be breached" (</a:t>
            </a:r>
            <a:r>
              <a:rPr lang="en-US" sz="1200" kern="1200" dirty="0" err="1">
                <a:solidFill>
                  <a:schemeClr val="tx1"/>
                </a:solidFill>
                <a:latin typeface="Times New Roman" pitchFamily="-112" charset="0"/>
                <a:ea typeface="ＭＳ Ｐゴシック" pitchFamily="-108" charset="-128"/>
                <a:cs typeface="ＭＳ Ｐゴシック" pitchFamily="-108" charset="-128"/>
              </a:rPr>
              <a:t>Tager</a:t>
            </a:r>
            <a:r>
              <a:rPr lang="en-US" sz="1200" kern="1200" dirty="0">
                <a:solidFill>
                  <a:schemeClr val="tx1"/>
                </a:solidFill>
                <a:latin typeface="Times New Roman" pitchFamily="-112" charset="0"/>
                <a:ea typeface="ＭＳ Ｐゴシック" pitchFamily="-108" charset="-128"/>
                <a:cs typeface="ＭＳ Ｐゴシック" pitchFamily="-108" charset="-128"/>
              </a:rPr>
              <a:t>,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Tex Browning</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i="1" kern="1200" dirty="0">
                <a:solidFill>
                  <a:schemeClr val="tx1"/>
                </a:solidFill>
                <a:latin typeface="Times New Roman" pitchFamily="-112" charset="0"/>
                <a:ea typeface="ＭＳ Ｐゴシック" pitchFamily="-108" charset="-128"/>
                <a:cs typeface="ＭＳ Ｐゴシック" pitchFamily="-108" charset="-128"/>
                <a:hlinkClick r:id="rId3"/>
              </a:rPr>
              <a:t>Back to Citizens for Better Government</a:t>
            </a:r>
            <a:r>
              <a:rPr lang="en-US" dirty="0"/>
              <a:t> </a:t>
            </a:r>
            <a:br>
              <a:rPr lang="en-US" dirty="0"/>
            </a:br>
            <a:r>
              <a:rPr lang="en-US" sz="1200" kern="1200" dirty="0">
                <a:solidFill>
                  <a:schemeClr val="tx1"/>
                </a:solidFill>
                <a:latin typeface="Times New Roman" pitchFamily="-112" charset="0"/>
                <a:ea typeface="ＭＳ Ｐゴシック" pitchFamily="-108" charset="-128"/>
                <a:cs typeface="ＭＳ Ｐゴシック" pitchFamily="-108" charset="-128"/>
              </a:rPr>
              <a:t>Last Modified May 1, 2003</a:t>
            </a:r>
            <a:r>
              <a:rPr lang="en-US" dirty="0"/>
              <a:t>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54</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BEF41D-81E9-DF45-8127-1DBC67953F8A}" type="slidenum">
              <a:rPr lang="en-US" sz="1200">
                <a:solidFill>
                  <a:srgbClr val="000000"/>
                </a:solidFill>
                <a:latin typeface="Arial" charset="0"/>
              </a:rPr>
              <a:pPr/>
              <a:t>55</a:t>
            </a:fld>
            <a:endParaRPr lang="en-US" sz="1200">
              <a:solidFill>
                <a:srgbClr val="000000"/>
              </a:solidFill>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In God We Trust.</a:t>
            </a:r>
            <a:r>
              <a:rPr lang="en-US"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D191AB-1730-2D4F-A86C-9F93E62CE129}" type="slidenum">
              <a:rPr lang="en-US" sz="1200">
                <a:solidFill>
                  <a:srgbClr val="000000"/>
                </a:solidFill>
                <a:latin typeface="Arial" charset="0"/>
              </a:rPr>
              <a:pPr/>
              <a:t>56</a:t>
            </a:fld>
            <a:endParaRPr lang="en-US" sz="1200">
              <a:solidFill>
                <a:srgbClr val="000000"/>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have this phrase on the front or the back.  Some have said that it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appear on the coin at all.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6C790-D08F-8E41-9E08-C03D22153A4E}" type="slidenum">
              <a:rPr lang="en-US" sz="1200">
                <a:solidFill>
                  <a:srgbClr val="000000"/>
                </a:solidFill>
                <a:latin typeface="Arial" charset="0"/>
              </a:rPr>
              <a:pPr/>
              <a:t>57</a:t>
            </a:fld>
            <a:endParaRPr lang="en-US" sz="1200">
              <a:solidFill>
                <a:srgbClr val="000000"/>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138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the phrase does appear--only it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443CAC-29E8-F84D-9154-B00997D66581}" type="slidenum">
              <a:rPr lang="en-US" sz="1200">
                <a:solidFill>
                  <a:srgbClr val="000000"/>
                </a:solidFill>
                <a:latin typeface="Arial" charset="0"/>
              </a:rPr>
              <a:pPr eaLnBrk="1" hangingPunct="1"/>
              <a:t>8</a:t>
            </a:fld>
            <a:endParaRPr lang="en-US" sz="1200">
              <a:solidFill>
                <a:srgbClr val="000000"/>
              </a:solidFill>
              <a:latin typeface="Arial"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17E53-06E6-8247-A458-7E054B265063}" type="slidenum">
              <a:rPr lang="en-US" sz="1200">
                <a:solidFill>
                  <a:srgbClr val="000000"/>
                </a:solidFill>
                <a:latin typeface="Arial" charset="0"/>
              </a:rPr>
              <a:pPr/>
              <a:t>58</a:t>
            </a:fld>
            <a:endParaRPr lang="en-US" sz="1200">
              <a:solidFill>
                <a:srgbClr val="000000"/>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admit that they trust in Christ.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59</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60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61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DF334-CF64-BB41-A93E-C1B8593E7ADD}" type="slidenum">
              <a:rPr lang="en-US" sz="1200"/>
              <a:pPr eaLnBrk="1" hangingPunct="1"/>
              <a:t>64</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t>James Tissot Bible c 1899 Three of David's captains</a:t>
            </a:r>
          </a:p>
          <a:p>
            <a:r>
              <a:rPr lang="en-US"/>
              <a:t>http://www.flickriver.com/photos/tags/1chronicles/interesting/</a:t>
            </a:r>
          </a:p>
          <a:p>
            <a:r>
              <a:rPr lang="en-US"/>
              <a:t>Accessed</a:t>
            </a:r>
            <a:r>
              <a:rPr lang="en-US" baseline="0"/>
              <a:t> 23 Jan 2018</a:t>
            </a:r>
            <a:endParaRPr lang="en-US"/>
          </a:p>
          <a:p>
            <a:endParaRPr lang="en-US">
              <a:latin typeface="Arial"/>
              <a:cs typeface="Arial"/>
            </a:endParaRPr>
          </a:p>
          <a:p>
            <a:endParaRPr lang="en-US">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t>James Tissot Bible c 1899 Three of David's captains</a:t>
            </a:r>
          </a:p>
          <a:p>
            <a:r>
              <a:rPr lang="en-US"/>
              <a:t>http://www.flickriver.com/photos/tags/1chronicles/interesting/</a:t>
            </a:r>
          </a:p>
          <a:p>
            <a:r>
              <a:rPr lang="en-US"/>
              <a:t>Accessed</a:t>
            </a:r>
            <a:r>
              <a:rPr lang="en-US" baseline="0"/>
              <a:t> 23 Jan 2018</a:t>
            </a:r>
            <a:endParaRPr lang="en-US"/>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pPr eaLnBrk="1" hangingPunct="1"/>
              <a:t>80</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In this photo taken Wednesday Aug. 24, 2011, Yoandri Hernandez Garrido, 37</a:t>
            </a:r>
          </a:p>
          <a:p>
            <a:endParaRPr lang="en-US"/>
          </a:p>
          <a:p>
            <a:endParaRPr lang="en-US"/>
          </a:p>
          <a:p>
            <a:r>
              <a:rPr lang="en-US" b="1"/>
              <a:t>There be GIANTS!</a:t>
            </a:r>
          </a:p>
          <a:p>
            <a:r>
              <a:rPr lang="en-US"/>
              <a:t>Posted on </a:t>
            </a:r>
            <a:r>
              <a:rPr lang="en-US">
                <a:hlinkClick r:id="rId3"/>
              </a:rPr>
              <a:t>October 6, 2015</a:t>
            </a:r>
            <a:r>
              <a:rPr lang="en-US"/>
              <a:t> by </a:t>
            </a:r>
            <a:r>
              <a:rPr lang="en-US">
                <a:hlinkClick r:id="rId4"/>
              </a:rPr>
              <a:t>TheMeltingThought</a:t>
            </a:r>
            <a:r>
              <a:rPr lang="en-US"/>
              <a:t> </a:t>
            </a:r>
          </a:p>
          <a:p>
            <a:r>
              <a:rPr lang="en-US"/>
              <a:t>https://themeltingthought2000.wordpress.com/2015/10/06/there-be-giants/</a:t>
            </a:r>
          </a:p>
          <a:p>
            <a:r>
              <a:rPr lang="en-US"/>
              <a:t>Accessed 21 Jan 2018</a:t>
            </a:r>
          </a:p>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822598-6B46-6244-B831-B09CC9E68FFC}" type="slidenum">
              <a:rPr lang="en-US" sz="1200"/>
              <a:pPr eaLnBrk="1" hangingPunct="1"/>
              <a:t>11</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pPr eaLnBrk="1" hangingPunct="1"/>
              <a:t>97</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pPr eaLnBrk="1" hangingPunct="1"/>
              <a:t>100</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102</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LORD exalted David because David exalted God.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111</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solidFill>
                  <a:prstClr val="black"/>
                </a:solidFill>
              </a:rPr>
              <a:pPr eaLnBrk="1" hangingPunct="1"/>
              <a:t>117</a:t>
            </a:fld>
            <a:endParaRPr lang="en-US" sz="1200">
              <a:solidFill>
                <a:prstClr val="black"/>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p:txBody>
      </p:sp>
    </p:spTree>
    <p:extLst>
      <p:ext uri="{BB962C8B-B14F-4D97-AF65-F5344CB8AC3E}">
        <p14:creationId xmlns:p14="http://schemas.microsoft.com/office/powerpoint/2010/main" val="3488566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Christ is the best foundation for worship you can have since he alone fulfills God’s promises to David.</a:t>
            </a:r>
          </a:p>
        </p:txBody>
      </p:sp>
    </p:spTree>
    <p:extLst>
      <p:ext uri="{BB962C8B-B14F-4D97-AF65-F5344CB8AC3E}">
        <p14:creationId xmlns:p14="http://schemas.microsoft.com/office/powerpoint/2010/main" val="33522711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Restatement</a:t>
            </a:r>
          </a:p>
          <a:p>
            <a:endParaRPr lang="en-US" dirty="0">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Restatement</a:t>
            </a:r>
          </a:p>
          <a:p>
            <a:endParaRPr lang="en-US" dirty="0">
              <a:latin typeface="Arial"/>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world system is falling apart. How do you get your life on solid ground?</a:t>
            </a:r>
          </a:p>
        </p:txBody>
      </p:sp>
    </p:spTree>
    <p:extLst>
      <p:ext uri="{BB962C8B-B14F-4D97-AF65-F5344CB8AC3E}">
        <p14:creationId xmlns:p14="http://schemas.microsoft.com/office/powerpoint/2010/main" val="23658400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p:txBody>
      </p:sp>
    </p:spTree>
    <p:extLst>
      <p:ext uri="{BB962C8B-B14F-4D97-AF65-F5344CB8AC3E}">
        <p14:creationId xmlns:p14="http://schemas.microsoft.com/office/powerpoint/2010/main" val="2216421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pPr>
                <a:defRPr/>
              </a:pPr>
              <a:t>‹#›</a:t>
            </a:fld>
            <a:endParaRPr lang="en-US"/>
          </a:p>
        </p:txBody>
      </p:sp>
    </p:spTree>
    <p:extLst>
      <p:ext uri="{BB962C8B-B14F-4D97-AF65-F5344CB8AC3E}">
        <p14:creationId xmlns:p14="http://schemas.microsoft.com/office/powerpoint/2010/main" val="17803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pPr>
                <a:defRPr/>
              </a:pPr>
              <a:t>‹#›</a:t>
            </a:fld>
            <a:endParaRPr lang="en-US"/>
          </a:p>
        </p:txBody>
      </p:sp>
    </p:spTree>
    <p:extLst>
      <p:ext uri="{BB962C8B-B14F-4D97-AF65-F5344CB8AC3E}">
        <p14:creationId xmlns:p14="http://schemas.microsoft.com/office/powerpoint/2010/main" val="266722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769120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4069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754945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15636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928121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36998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643611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644941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4096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1419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pPr>
                <a:defRPr/>
              </a:pPr>
              <a:t>‹#›</a:t>
            </a:fld>
            <a:endParaRPr lang="en-US"/>
          </a:p>
        </p:txBody>
      </p:sp>
    </p:spTree>
    <p:extLst>
      <p:ext uri="{BB962C8B-B14F-4D97-AF65-F5344CB8AC3E}">
        <p14:creationId xmlns:p14="http://schemas.microsoft.com/office/powerpoint/2010/main" val="564009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3971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69826"/>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051720"/>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8644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2815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600929"/>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643438"/>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23771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9985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021085"/>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pPr>
                <a:defRPr/>
              </a:pPr>
              <a:t>‹#›</a:t>
            </a:fld>
            <a:endParaRPr lang="en-US"/>
          </a:p>
        </p:txBody>
      </p:sp>
    </p:spTree>
    <p:extLst>
      <p:ext uri="{BB962C8B-B14F-4D97-AF65-F5344CB8AC3E}">
        <p14:creationId xmlns:p14="http://schemas.microsoft.com/office/powerpoint/2010/main" val="3764677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7103688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0949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00558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5164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136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348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057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867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9862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132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pPr>
                <a:defRPr/>
              </a:pPr>
              <a:t>‹#›</a:t>
            </a:fld>
            <a:endParaRPr lang="en-US"/>
          </a:p>
        </p:txBody>
      </p:sp>
    </p:spTree>
    <p:extLst>
      <p:ext uri="{BB962C8B-B14F-4D97-AF65-F5344CB8AC3E}">
        <p14:creationId xmlns:p14="http://schemas.microsoft.com/office/powerpoint/2010/main" val="41139224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1334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2074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457950"/>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381844"/>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43808"/>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09778"/>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5151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036915"/>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69974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404721"/>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pPr>
                <a:defRPr/>
              </a:pPr>
              <a:t>‹#›</a:t>
            </a:fld>
            <a:endParaRPr lang="en-US"/>
          </a:p>
        </p:txBody>
      </p:sp>
    </p:spTree>
    <p:extLst>
      <p:ext uri="{BB962C8B-B14F-4D97-AF65-F5344CB8AC3E}">
        <p14:creationId xmlns:p14="http://schemas.microsoft.com/office/powerpoint/2010/main" val="95401203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68576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65557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22309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6210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0513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6105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1182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1163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0504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233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pPr>
                <a:defRPr/>
              </a:pPr>
              <a:t>‹#›</a:t>
            </a:fld>
            <a:endParaRPr lang="en-US"/>
          </a:p>
        </p:txBody>
      </p:sp>
    </p:spTree>
    <p:extLst>
      <p:ext uri="{BB962C8B-B14F-4D97-AF65-F5344CB8AC3E}">
        <p14:creationId xmlns:p14="http://schemas.microsoft.com/office/powerpoint/2010/main" val="332610426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4582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8022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5046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5578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3656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921221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36592654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150990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729080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246917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pPr>
                <a:defRPr/>
              </a:pPr>
              <a:t>‹#›</a:t>
            </a:fld>
            <a:endParaRPr lang="en-US"/>
          </a:p>
        </p:txBody>
      </p:sp>
    </p:spTree>
    <p:extLst>
      <p:ext uri="{BB962C8B-B14F-4D97-AF65-F5344CB8AC3E}">
        <p14:creationId xmlns:p14="http://schemas.microsoft.com/office/powerpoint/2010/main" val="200810200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4868542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4369816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3281440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5708809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6197862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7450748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4966769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9629010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6179959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475112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pPr>
                <a:defRPr/>
              </a:pPr>
              <a:t>‹#›</a:t>
            </a:fld>
            <a:endParaRPr lang="en-US"/>
          </a:p>
        </p:txBody>
      </p:sp>
    </p:spTree>
    <p:extLst>
      <p:ext uri="{BB962C8B-B14F-4D97-AF65-F5344CB8AC3E}">
        <p14:creationId xmlns:p14="http://schemas.microsoft.com/office/powerpoint/2010/main" val="844622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5922926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29205264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0344321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11036990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6772404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778707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16328825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8573618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6383657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7571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pPr>
                <a:defRPr/>
              </a:pPr>
              <a:t>‹#›</a:t>
            </a:fld>
            <a:endParaRPr lang="en-US"/>
          </a:p>
        </p:txBody>
      </p:sp>
    </p:spTree>
    <p:extLst>
      <p:ext uri="{BB962C8B-B14F-4D97-AF65-F5344CB8AC3E}">
        <p14:creationId xmlns:p14="http://schemas.microsoft.com/office/powerpoint/2010/main" val="222942903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59708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4831319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838396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914085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43923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533888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341084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996471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18683025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886425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pPr>
                <a:defRPr/>
              </a:pPr>
              <a:t>‹#›</a:t>
            </a:fld>
            <a:endParaRPr lang="en-US"/>
          </a:p>
        </p:txBody>
      </p:sp>
    </p:spTree>
    <p:extLst>
      <p:ext uri="{BB962C8B-B14F-4D97-AF65-F5344CB8AC3E}">
        <p14:creationId xmlns:p14="http://schemas.microsoft.com/office/powerpoint/2010/main" val="358339759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A99208-E420-6F4A-91F4-92DE6E172602}" type="slidenum">
              <a:rPr lang="en-US"/>
              <a:pPr>
                <a:defRPr/>
              </a:pPr>
              <a:t>‹#›</a:t>
            </a:fld>
            <a:endParaRPr lang="en-US"/>
          </a:p>
        </p:txBody>
      </p:sp>
    </p:spTree>
    <p:extLst>
      <p:ext uri="{BB962C8B-B14F-4D97-AF65-F5344CB8AC3E}">
        <p14:creationId xmlns:p14="http://schemas.microsoft.com/office/powerpoint/2010/main" val="39072698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ACCCDFB-72D2-EE48-8BA3-236A2DCD4CC9}" type="slidenum">
              <a:rPr lang="en-US"/>
              <a:pPr>
                <a:defRPr/>
              </a:pPr>
              <a:t>‹#›</a:t>
            </a:fld>
            <a:endParaRPr lang="en-US"/>
          </a:p>
        </p:txBody>
      </p:sp>
    </p:spTree>
    <p:extLst>
      <p:ext uri="{BB962C8B-B14F-4D97-AF65-F5344CB8AC3E}">
        <p14:creationId xmlns:p14="http://schemas.microsoft.com/office/powerpoint/2010/main" val="13150668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4B6F0D3-A8A3-FF49-9A5F-60AE1B31C0DB}" type="slidenum">
              <a:rPr lang="en-US"/>
              <a:pPr>
                <a:defRPr/>
              </a:pPr>
              <a:t>‹#›</a:t>
            </a:fld>
            <a:endParaRPr lang="en-US"/>
          </a:p>
        </p:txBody>
      </p:sp>
    </p:spTree>
    <p:extLst>
      <p:ext uri="{BB962C8B-B14F-4D97-AF65-F5344CB8AC3E}">
        <p14:creationId xmlns:p14="http://schemas.microsoft.com/office/powerpoint/2010/main" val="37395481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1034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051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088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984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2739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4917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449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pPr>
                <a:defRPr/>
              </a:pPr>
              <a:t>‹#›</a:t>
            </a:fld>
            <a:endParaRPr lang="en-US"/>
          </a:p>
        </p:txBody>
      </p:sp>
    </p:spTree>
    <p:extLst>
      <p:ext uri="{BB962C8B-B14F-4D97-AF65-F5344CB8AC3E}">
        <p14:creationId xmlns:p14="http://schemas.microsoft.com/office/powerpoint/2010/main" val="36191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pPr>
                <a:defRPr/>
              </a:pPr>
              <a:t>‹#›</a:t>
            </a:fld>
            <a:endParaRPr lang="en-US"/>
          </a:p>
        </p:txBody>
      </p:sp>
    </p:spTree>
    <p:extLst>
      <p:ext uri="{BB962C8B-B14F-4D97-AF65-F5344CB8AC3E}">
        <p14:creationId xmlns:p14="http://schemas.microsoft.com/office/powerpoint/2010/main" val="265506688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0368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0702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3062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9212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0721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5736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6891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2803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140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463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pPr>
                <a:defRPr/>
              </a:pPr>
              <a:t>‹#›</a:t>
            </a:fld>
            <a:endParaRPr lang="en-US"/>
          </a:p>
        </p:txBody>
      </p:sp>
    </p:spTree>
    <p:extLst>
      <p:ext uri="{BB962C8B-B14F-4D97-AF65-F5344CB8AC3E}">
        <p14:creationId xmlns:p14="http://schemas.microsoft.com/office/powerpoint/2010/main" val="401547655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613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151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0628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8253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2121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5978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5913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5573824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7680993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682472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pPr>
                <a:defRPr/>
              </a:pPr>
              <a:t>‹#›</a:t>
            </a:fld>
            <a:endParaRPr lang="en-US"/>
          </a:p>
        </p:txBody>
      </p:sp>
    </p:spTree>
    <p:extLst>
      <p:ext uri="{BB962C8B-B14F-4D97-AF65-F5344CB8AC3E}">
        <p14:creationId xmlns:p14="http://schemas.microsoft.com/office/powerpoint/2010/main" val="286837719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37175653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0869719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17781803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4934375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18800913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7929364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3003036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40168145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721965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03790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pPr>
                <a:defRPr/>
              </a:pPr>
              <a:t>‹#›</a:t>
            </a:fld>
            <a:endParaRPr lang="en-US"/>
          </a:p>
        </p:txBody>
      </p:sp>
    </p:spTree>
    <p:extLst>
      <p:ext uri="{BB962C8B-B14F-4D97-AF65-F5344CB8AC3E}">
        <p14:creationId xmlns:p14="http://schemas.microsoft.com/office/powerpoint/2010/main" val="3327178766"/>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106015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191072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396988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193888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092506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510097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964467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119925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583847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4951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81155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437119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689876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80812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460972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59406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001756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648406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8747645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7284153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7554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54382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11290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22364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75929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524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63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363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pPr>
                <a:defRPr/>
              </a:pPr>
              <a:t>‹#›</a:t>
            </a:fld>
            <a:endParaRPr lang="en-US"/>
          </a:p>
        </p:txBody>
      </p:sp>
    </p:spTree>
    <p:extLst>
      <p:ext uri="{BB962C8B-B14F-4D97-AF65-F5344CB8AC3E}">
        <p14:creationId xmlns:p14="http://schemas.microsoft.com/office/powerpoint/2010/main" val="39179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8580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28128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57360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669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96446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2928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574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941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630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27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pPr>
                <a:defRPr/>
              </a:pPr>
              <a:t>‹#›</a:t>
            </a:fld>
            <a:endParaRPr lang="en-US"/>
          </a:p>
        </p:txBody>
      </p:sp>
    </p:spTree>
    <p:extLst>
      <p:ext uri="{BB962C8B-B14F-4D97-AF65-F5344CB8AC3E}">
        <p14:creationId xmlns:p14="http://schemas.microsoft.com/office/powerpoint/2010/main" val="2738631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281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804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5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596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906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4058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683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2774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843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2694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pPr>
                <a:defRPr/>
              </a:pPr>
              <a:t>‹#›</a:t>
            </a:fld>
            <a:endParaRPr lang="en-US"/>
          </a:p>
        </p:txBody>
      </p:sp>
    </p:spTree>
    <p:extLst>
      <p:ext uri="{BB962C8B-B14F-4D97-AF65-F5344CB8AC3E}">
        <p14:creationId xmlns:p14="http://schemas.microsoft.com/office/powerpoint/2010/main" val="330989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489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455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4667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9629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002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408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0551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2738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933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6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pPr>
                <a:defRPr/>
              </a:pPr>
              <a:t>‹#›</a:t>
            </a:fld>
            <a:endParaRPr lang="en-US"/>
          </a:p>
        </p:txBody>
      </p:sp>
    </p:spTree>
    <p:extLst>
      <p:ext uri="{BB962C8B-B14F-4D97-AF65-F5344CB8AC3E}">
        <p14:creationId xmlns:p14="http://schemas.microsoft.com/office/powerpoint/2010/main" val="3761003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2701371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2118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811043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17843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1666639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2982882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40187685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1252818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19873547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48956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pPr>
                <a:defRPr/>
              </a:pPr>
              <a:t>‹#›</a:t>
            </a:fld>
            <a:endParaRPr lang="en-US"/>
          </a:p>
        </p:txBody>
      </p:sp>
    </p:spTree>
    <p:extLst>
      <p:ext uri="{BB962C8B-B14F-4D97-AF65-F5344CB8AC3E}">
        <p14:creationId xmlns:p14="http://schemas.microsoft.com/office/powerpoint/2010/main" val="17774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68268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2390008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4596096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35917086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1594276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3848938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40255758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25352885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4087074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4103665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pPr>
                <a:defRPr/>
              </a:pPr>
              <a:t>‹#›</a:t>
            </a:fld>
            <a:endParaRPr lang="en-US"/>
          </a:p>
        </p:txBody>
      </p:sp>
    </p:spTree>
    <p:extLst>
      <p:ext uri="{BB962C8B-B14F-4D97-AF65-F5344CB8AC3E}">
        <p14:creationId xmlns:p14="http://schemas.microsoft.com/office/powerpoint/2010/main" val="112805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17102201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1358235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3456060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2450970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41207425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541540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4033393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779114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4981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92326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pPr>
                <a:defRPr/>
              </a:pPr>
              <a:t>‹#›</a:t>
            </a:fld>
            <a:endParaRPr lang="en-US"/>
          </a:p>
        </p:txBody>
      </p:sp>
    </p:spTree>
    <p:extLst>
      <p:ext uri="{BB962C8B-B14F-4D97-AF65-F5344CB8AC3E}">
        <p14:creationId xmlns:p14="http://schemas.microsoft.com/office/powerpoint/2010/main" val="269443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455309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16991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326500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864049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67479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642443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814959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474954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553228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7861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3.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92.xml"/><Relationship Id="rId7" Type="http://schemas.openxmlformats.org/officeDocument/2006/relationships/image" Target="../media/image6.png"/><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9.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20.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6429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defRPr/>
            </a:pPr>
            <a:fld id="{EE65F3BD-2025-CF4D-9022-D1CF420A00F0}"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2686204844"/>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a:defRPr/>
            </a:pPr>
            <a:fld id="{5C2A49A1-B744-154F-BF70-1B4AA0DC2927}" type="slidenum">
              <a:rPr lang="en-US" sz="1400">
                <a:solidFill>
                  <a:srgbClr val="000000"/>
                </a:solidFill>
              </a:rPr>
              <a:pPr algn="r">
                <a:defRPr/>
              </a:pPr>
              <a:t>‹#›</a:t>
            </a:fld>
            <a:endParaRPr lang="en-US" sz="1400">
              <a:solidFill>
                <a:srgbClr val="000000"/>
              </a:solidFill>
            </a:endParaRPr>
          </a:p>
        </p:txBody>
      </p:sp>
    </p:spTree>
    <p:extLst>
      <p:ext uri="{BB962C8B-B14F-4D97-AF65-F5344CB8AC3E}">
        <p14:creationId xmlns:p14="http://schemas.microsoft.com/office/powerpoint/2010/main" val="406486699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04236"/>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25115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spcBef>
                <a:spcPct val="50000"/>
              </a:spcBef>
            </a:pPr>
            <a:endParaRPr lang="en-US" sz="2800">
              <a:solidFill>
                <a:srgbClr val="000000"/>
              </a:solidFill>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a:pPr>
                <a:defRPr/>
              </a:pPr>
              <a:t>‹#›</a:t>
            </a:fld>
            <a:endParaRPr lang="en-US"/>
          </a:p>
        </p:txBody>
      </p:sp>
    </p:spTree>
    <p:extLst>
      <p:ext uri="{BB962C8B-B14F-4D97-AF65-F5344CB8AC3E}">
        <p14:creationId xmlns:p14="http://schemas.microsoft.com/office/powerpoint/2010/main" val="46955189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eaLnBrk="0" hangingPunct="0">
              <a:defRPr/>
            </a:pPr>
            <a:fld id="{FA95AB7F-7DC0-4E4A-B109-4C2CA84E81A6}" type="slidenum">
              <a:rPr lang="en-US"/>
              <a:pPr eaLnBrk="0" hangingPunct="0">
                <a:defRPr/>
              </a:pPr>
              <a:t>‹#›</a:t>
            </a:fld>
            <a:endParaRPr lang="en-US"/>
          </a:p>
        </p:txBody>
      </p:sp>
    </p:spTree>
    <p:extLst>
      <p:ext uri="{BB962C8B-B14F-4D97-AF65-F5344CB8AC3E}">
        <p14:creationId xmlns:p14="http://schemas.microsoft.com/office/powerpoint/2010/main" val="3708557246"/>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CCA3456F-C1F9-AD4D-B8A8-9083A5083E73}" type="slidenum">
              <a:rPr lang="en-US"/>
              <a:pPr eaLnBrk="0" hangingPunct="0">
                <a:defRPr/>
              </a:pPr>
              <a:t>‹#›</a:t>
            </a:fld>
            <a:endParaRPr lang="en-US"/>
          </a:p>
        </p:txBody>
      </p:sp>
    </p:spTree>
    <p:extLst>
      <p:ext uri="{BB962C8B-B14F-4D97-AF65-F5344CB8AC3E}">
        <p14:creationId xmlns:p14="http://schemas.microsoft.com/office/powerpoint/2010/main" val="1627937593"/>
      </p:ext>
    </p:extLst>
  </p:cSld>
  <p:clrMap bg1="dk2" tx1="lt1" bg2="dk1" tx2="lt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8068745B-3F59-2F4E-944F-3061FCA122EC}" type="slidenum">
              <a:rPr lang="en-US"/>
              <a:pPr>
                <a:defRPr/>
              </a:pPr>
              <a:t>‹#›</a:t>
            </a:fld>
            <a:endParaRPr lang="en-US"/>
          </a:p>
        </p:txBody>
      </p:sp>
    </p:spTree>
    <p:extLst>
      <p:ext uri="{BB962C8B-B14F-4D97-AF65-F5344CB8AC3E}">
        <p14:creationId xmlns:p14="http://schemas.microsoft.com/office/powerpoint/2010/main" val="2878584190"/>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289381"/>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0968251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65121881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defRPr/>
            </a:pPr>
            <a:fld id="{4F4197AA-8730-1349-91D6-10A3C9F9ECC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3912449"/>
      </p:ext>
    </p:extLst>
  </p:cSld>
  <p:clrMap bg1="dk2" tx1="lt1" bg2="dk1" tx2="lt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53952241"/>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900251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79636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285445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75467605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824C9D-66DC-AF44-83AE-B244BE49335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466620904"/>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716630787"/>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0A24B72E-656F-484A-938B-D8EA60420A88}"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2137647385"/>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49.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4.xml"/></Relationships>
</file>

<file path=ppt/slides/_rels/slide1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49.xm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49.xml"/></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1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05.xml"/><Relationship Id="rId4" Type="http://schemas.openxmlformats.org/officeDocument/2006/relationships/image" Target="../media/image84.jpeg"/></Relationships>
</file>

<file path=ppt/slides/_rels/slide1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0.xml"/><Relationship Id="rId1" Type="http://schemas.openxmlformats.org/officeDocument/2006/relationships/slideLayout" Target="../slideLayouts/slideLayout211.xml"/></Relationships>
</file>

<file path=ppt/slides/_rels/slide1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211.xml"/></Relationships>
</file>

<file path=ppt/slides/_rels/slide1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211.xml"/></Relationships>
</file>

<file path=ppt/slides/_rels/slide1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3.xml"/><Relationship Id="rId1" Type="http://schemas.openxmlformats.org/officeDocument/2006/relationships/slideLayout" Target="../slideLayouts/slideLayout211.xml"/></Relationships>
</file>

<file path=ppt/slides/_rels/slide1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211.xml"/></Relationships>
</file>

<file path=ppt/slides/_rels/slide1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5.xml"/><Relationship Id="rId1" Type="http://schemas.openxmlformats.org/officeDocument/2006/relationships/slideLayout" Target="../slideLayouts/slideLayout2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211.xml"/></Relationships>
</file>

<file path=ppt/slides/_rels/slide1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211.xml"/></Relationships>
</file>

<file path=ppt/slides/_rels/slide1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211.xml"/></Relationships>
</file>

<file path=ppt/slides/_rels/slide1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9.xml"/><Relationship Id="rId1" Type="http://schemas.openxmlformats.org/officeDocument/2006/relationships/slideLayout" Target="../slideLayouts/slideLayout211.xml"/></Relationships>
</file>

<file path=ppt/slides/_rels/slide1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0.xml"/><Relationship Id="rId1" Type="http://schemas.openxmlformats.org/officeDocument/2006/relationships/slideLayout" Target="../slideLayouts/slideLayout211.xml"/></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1.xml"/><Relationship Id="rId1" Type="http://schemas.openxmlformats.org/officeDocument/2006/relationships/slideLayout" Target="../slideLayouts/slideLayout211.xml"/></Relationships>
</file>

<file path=ppt/slides/_rels/slide1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211.xml"/></Relationships>
</file>

<file path=ppt/slides/_rels/slide1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3.xml"/><Relationship Id="rId1" Type="http://schemas.openxmlformats.org/officeDocument/2006/relationships/slideLayout" Target="../slideLayouts/slideLayout211.xml"/></Relationships>
</file>

<file path=ppt/slides/_rels/slide1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4.xml"/><Relationship Id="rId1" Type="http://schemas.openxmlformats.org/officeDocument/2006/relationships/slideLayout" Target="../slideLayouts/slideLayout211.xml"/></Relationships>
</file>

<file path=ppt/slides/_rels/slide1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_rels/slide1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05.xml"/></Relationships>
</file>

<file path=ppt/slides/_rels/slide14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01.jpeg"/><Relationship Id="rId1" Type="http://schemas.openxmlformats.org/officeDocument/2006/relationships/slideLayout" Target="../slideLayouts/slideLayout217.xml"/></Relationships>
</file>

<file path=ppt/slides/_rels/slide1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49.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0.xml"/><Relationship Id="rId1" Type="http://schemas.openxmlformats.org/officeDocument/2006/relationships/slideLayout" Target="../slideLayouts/slideLayout49.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4.xml"/><Relationship Id="rId1" Type="http://schemas.openxmlformats.org/officeDocument/2006/relationships/themeOverride" Target="../theme/themeOverride7.xml"/><Relationship Id="rId4" Type="http://schemas.openxmlformats.org/officeDocument/2006/relationships/image" Target="../media/image104.png"/></Relationships>
</file>

<file path=ppt/slides/_rels/slide1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239.xml"/><Relationship Id="rId4" Type="http://schemas.openxmlformats.org/officeDocument/2006/relationships/image" Target="../media/image11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0.xml"/><Relationship Id="rId1" Type="http://schemas.openxmlformats.org/officeDocument/2006/relationships/slideLayout" Target="../slideLayouts/slideLayout228.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24.xml"/><Relationship Id="rId1" Type="http://schemas.openxmlformats.org/officeDocument/2006/relationships/slideLayout" Target="../slideLayouts/slideLayout131.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78.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78.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7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8.xml"/><Relationship Id="rId1" Type="http://schemas.openxmlformats.org/officeDocument/2006/relationships/themeOverride" Target="../theme/themeOverride3.xml"/><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78.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88.xml"/><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88.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89.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90.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7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78.xm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78.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69.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4.xml"/><Relationship Id="rId1" Type="http://schemas.openxmlformats.org/officeDocument/2006/relationships/themeOverride" Target="../theme/themeOverride4.xml"/><Relationship Id="rId4"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4.xml"/><Relationship Id="rId1" Type="http://schemas.openxmlformats.org/officeDocument/2006/relationships/themeOverride" Target="../theme/themeOverride5.xml"/><Relationship Id="rId4" Type="http://schemas.openxmlformats.org/officeDocument/2006/relationships/image" Target="../media/image67.pn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4.xml"/><Relationship Id="rId1" Type="http://schemas.openxmlformats.org/officeDocument/2006/relationships/themeOverride" Target="../theme/themeOverride6.xml"/><Relationship Id="rId4" Type="http://schemas.openxmlformats.org/officeDocument/2006/relationships/image" Target="../media/image69.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431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1 أخبار الأيام</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مُؤسَسَاً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57659204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ar-JO" sz="4000" b="1" dirty="0">
                <a:solidFill>
                  <a:schemeClr val="bg1"/>
                </a:solidFill>
                <a:latin typeface="Arial"/>
                <a:cs typeface="Arial"/>
              </a:rPr>
              <a:t>سجلين تاريخيين لنفس الأحداث</a:t>
            </a:r>
            <a:endParaRPr lang="en-US" sz="4000" b="1" dirty="0">
              <a:solidFill>
                <a:schemeClr val="bg1"/>
              </a:solidFill>
              <a:latin typeface="Arial"/>
              <a:cs typeface="Arial"/>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a:cs typeface="Arial"/>
              </a:rPr>
              <a:t>تاريخ مبكر    قريب             من الأحداث</a:t>
            </a:r>
            <a:endParaRPr lang="en-US" sz="4000" b="1" dirty="0">
              <a:solidFill>
                <a:schemeClr val="bg1"/>
              </a:solidFill>
              <a:latin typeface="Arial"/>
              <a:cs typeface="Arial"/>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a:cs typeface="Arial"/>
              </a:rPr>
              <a:t>تاريخ متأخر    جداً بعد     الأحداث</a:t>
            </a:r>
            <a:endParaRPr lang="en-US" sz="4000" b="1" dirty="0">
              <a:solidFill>
                <a:schemeClr val="bg1"/>
              </a:solidFill>
              <a:latin typeface="Arial"/>
              <a:cs typeface="Arial"/>
            </a:endParaRP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1"/>
                </a:solidFill>
                <a:effectLst/>
                <a:latin typeface="Arial"/>
                <a:cs typeface="Arial"/>
              </a:rPr>
              <a:t>فترة تأمل</a:t>
            </a:r>
            <a:endParaRPr kumimoji="0" lang="en-US" sz="3200" b="1" i="0" u="none" strike="noStrike" cap="none" normalizeH="0" baseline="0" dirty="0">
              <a:ln>
                <a:noFill/>
              </a:ln>
              <a:solidFill>
                <a:schemeClr val="tx1"/>
              </a:solidFill>
              <a:effectLst/>
              <a:latin typeface="Arial"/>
              <a:cs typeface="Arial"/>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a:cs typeface="Arial"/>
              </a:rPr>
              <a:t>الملوك</a:t>
            </a:r>
            <a:endParaRPr lang="en-US" sz="4000" b="1" dirty="0">
              <a:solidFill>
                <a:schemeClr val="bg1"/>
              </a:solidFill>
              <a:latin typeface="Arial"/>
              <a:cs typeface="Arial"/>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a:cs typeface="Arial"/>
              </a:rPr>
              <a:t>الأخبار</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27890974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صموئيل/الملوك مقابل أخبار الأيام</a:t>
            </a:r>
            <a:endParaRPr lang="en-US" sz="3600" b="1" dirty="0">
              <a:solidFill>
                <a:srgbClr val="FFFFFF"/>
              </a:solidFill>
              <a:latin typeface="Arial Black" charset="0"/>
              <a:ea typeface="宋体" charset="0"/>
              <a:cs typeface="宋体"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rgbClr val="FFFFFF"/>
                </a:solidFill>
                <a:latin typeface="Arial" charset="0"/>
                <a:cs typeface="Arial" charset="0"/>
              </a:rPr>
              <a:t>267أ</a:t>
            </a:r>
            <a:endParaRPr lang="en-US" dirty="0">
              <a:solidFill>
                <a:srgbClr val="FFFFFF"/>
              </a:solidFill>
              <a:latin typeface="Arial" charset="0"/>
              <a:cs typeface="Arial"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مقتل عائلة شاول (1 صم 21: 1-14)</a:t>
                  </a:r>
                  <a:endParaRPr lang="en-US" sz="2000" b="1" dirty="0">
                    <a:latin typeface="Arial Narrow" charset="0"/>
                    <a:cs typeface="Times New Roman"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هزم أبيام من يهوذا يربعام الإسرائيلي بتكريمه الهيكل (2 أخبار الأيام 13: 3-21)</a:t>
                  </a:r>
                  <a:endParaRPr lang="en-US" sz="2000" b="1" dirty="0">
                    <a:latin typeface="Arial Narrow" charset="0"/>
                    <a:cs typeface="Times New Roman"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تمرد أدونيا ضد داود أبيه (1 ملوك 1)</a:t>
                  </a:r>
                  <a:endParaRPr lang="en-US" sz="2000" b="1" dirty="0">
                    <a:latin typeface="Arial Narrow" charset="0"/>
                    <a:cs typeface="Times New Roman"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نهضات تحت 6 ملوك من يهوذا جميع أبناء داود</a:t>
                  </a:r>
                  <a:endParaRPr lang="en-US" sz="2000" b="1" dirty="0">
                    <a:latin typeface="Arial Narrow" charset="0"/>
                    <a:cs typeface="Times New Roman"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تكليف داود لسليمان بالإنتقام لمقاوميه                 (1 ملوك 2: 1-9)</a:t>
                  </a:r>
                  <a:endParaRPr lang="en-US" sz="2000" b="1" dirty="0">
                    <a:latin typeface="Arial Narrow" charset="0"/>
                    <a:cs typeface="Times New Roman"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تكليف داود لسليمان ببناء الهيكل                         (1 أخبار الأيام 22: 2-19)</a:t>
                  </a:r>
                  <a:endParaRPr lang="en-US" sz="2000" b="1" dirty="0">
                    <a:latin typeface="Arial Narrow" charset="0"/>
                    <a:cs typeface="Times New Roman"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معلومات سلبية عن ملوك إسرائيل (على سبيل المثال     1 ملوك 13: 1-14: 20 على يربعام                 1 ملوك 15: 25-21: 29 على الآخرين)</a:t>
                  </a:r>
                  <a:endParaRPr lang="en-US" sz="2000" b="1" dirty="0">
                    <a:latin typeface="Arial Narrow" charset="0"/>
                    <a:cs typeface="Times New Roman"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تفاصيل إيجابية عن ملوك يهوذا: آسا (١ أخبار الأيام ١٤: ٦-١٥: ١٥) ، يهوشافاط (٢ أخبار الأيام ١٧: ١-١٩) ، حزقيا (٢ أخبار الأيام ٣٢: ٢٧-٣٠) ... إلخ</a:t>
                  </a:r>
                  <a:endParaRPr lang="en-US" sz="1900" b="1" dirty="0">
                    <a:latin typeface="Arial Narrow" charset="0"/>
                    <a:cs typeface="Times New Roman"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قصص إيليا (1 ملوك 15: 25-21: 29)           وإليشع (2 ملوك 2: 1-8: 15 ؛ 13: 14-25)        منذ أن خدموا في إسرائيل بشكل أساسي</a:t>
                  </a:r>
                  <a:endParaRPr lang="en-US" sz="2000" b="1" dirty="0">
                    <a:latin typeface="Arial Narrow" charset="0"/>
                    <a:cs typeface="Times New Roman"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تأديب الله بالضربات وغزوات العدو ليورام يهوذا على طرقه الشريرة (1 أخبار الأيام 21: 11-20)</a:t>
                  </a:r>
                  <a:endParaRPr lang="en-US" sz="2000" b="1" dirty="0">
                    <a:latin typeface="Arial Narrow" charset="0"/>
                    <a:cs typeface="Times New Roman"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الأحداث السلبية بعد سقوط يهوذا (2 ملوك 25)</a:t>
                  </a:r>
                  <a:endParaRPr lang="en-US" sz="2000" b="1" dirty="0">
                    <a:latin typeface="Arial Narrow" charset="0"/>
                    <a:cs typeface="Times New Roman"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تجديد عيد الفصح (2 أخبار الأيام 30)         وإصلاحات أخرى في العبادة (2 أخبار الأيام 31)</a:t>
                  </a:r>
                  <a:endParaRPr lang="en-US" sz="2000" b="1" dirty="0">
                    <a:latin typeface="Arial Narrow" charset="0"/>
                    <a:cs typeface="Times New Roman"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سقوطين لإسرائيل (2 ملوك 17: 1-41 و 17: 5-6 ؛ 18: 9-12)</a:t>
                  </a:r>
                  <a:endParaRPr lang="en-US" sz="2000" b="1" dirty="0">
                    <a:latin typeface="Arial Narrow" charset="0"/>
                    <a:cs typeface="Times New Roman"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نهاية سبي يهوذا (٢ أخبار الأيام ٣٦: ٢٢-٢٣)</a:t>
                  </a:r>
                  <a:endParaRPr lang="en-US" sz="2000" b="1" dirty="0">
                    <a:latin typeface="Arial Narrow" charset="0"/>
                    <a:cs typeface="Times New Roman"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49" name="Cloud 48"/>
          <p:cNvSpPr/>
          <p:nvPr/>
        </p:nvSpPr>
        <p:spPr bwMode="auto">
          <a:xfrm>
            <a:off x="4355976" y="2348880"/>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980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634699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صموئيل/الملوك مقابل أخبار الأيام</a:t>
            </a:r>
            <a:endParaRPr lang="en-US" sz="3600" b="1" dirty="0">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charset="0"/>
                <a:cs typeface="Arial" charset="0"/>
              </a:rPr>
              <a:t>267أ</a:t>
            </a:r>
            <a:endParaRPr lang="en-US" b="1" dirty="0">
              <a:solidFill>
                <a:srgbClr val="FFFFFF"/>
              </a:solidFill>
              <a:latin typeface="Arial" charset="0"/>
              <a:cs typeface="Arial"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Narrow" charset="0"/>
                  <a:ea typeface="宋体" charset="0"/>
                  <a:cs typeface="宋体" charset="0"/>
                </a:rPr>
                <a:t>ما هو </a:t>
              </a:r>
              <a:r>
                <a:rPr lang="ar-JO" altLang="zh-CN" sz="2500" b="1" u="sng" dirty="0">
                  <a:solidFill>
                    <a:srgbClr val="FFFFFF"/>
                  </a:solidFill>
                  <a:latin typeface="Arial Narrow" charset="0"/>
                  <a:ea typeface="宋体" charset="0"/>
                  <a:cs typeface="宋体" charset="0"/>
                </a:rPr>
                <a:t>المفقود</a:t>
              </a:r>
              <a:r>
                <a:rPr lang="ar-JO" altLang="zh-CN" sz="2500" b="1" dirty="0">
                  <a:solidFill>
                    <a:srgbClr val="FFFFFF"/>
                  </a:solidFill>
                  <a:latin typeface="Arial Narrow" charset="0"/>
                  <a:ea typeface="宋体" charset="0"/>
                  <a:cs typeface="宋体" charset="0"/>
                </a:rPr>
                <a:t> في أخبار الأيام و لكن موجود في صموئيل/الملوك ؟</a:t>
              </a:r>
              <a:r>
                <a:rPr lang="en-US" altLang="zh-CN" sz="2500" b="1" dirty="0">
                  <a:solidFill>
                    <a:srgbClr val="FFFFFF"/>
                  </a:solidFill>
                  <a:latin typeface="Arial Narrow" charset="0"/>
                  <a:ea typeface="宋体" charset="0"/>
                  <a:cs typeface="宋体" charset="0"/>
                </a:rPr>
                <a:t>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dirty="0">
                      <a:solidFill>
                        <a:srgbClr val="FFFFFF"/>
                      </a:solidFill>
                      <a:latin typeface="Arial Narrow" charset="0"/>
                      <a:ea typeface="宋体" charset="0"/>
                      <a:cs typeface="宋体" charset="0"/>
                    </a:rPr>
                    <a:t> </a:t>
                  </a:r>
                  <a:r>
                    <a:rPr lang="ar-JO" altLang="zh-CN" sz="2500" b="1" dirty="0">
                      <a:solidFill>
                        <a:srgbClr val="FFFFFF"/>
                      </a:solidFill>
                      <a:latin typeface="Arial Narrow" charset="0"/>
                      <a:ea typeface="宋体" charset="0"/>
                      <a:cs typeface="宋体" charset="0"/>
                    </a:rPr>
                    <a:t>ما هو </a:t>
                  </a:r>
                  <a:r>
                    <a:rPr lang="ar-JO" altLang="zh-CN" sz="2500" b="1" u="sng" dirty="0">
                      <a:solidFill>
                        <a:srgbClr val="FFFFFF"/>
                      </a:solidFill>
                      <a:latin typeface="Arial Narrow" charset="0"/>
                      <a:ea typeface="宋体" charset="0"/>
                      <a:cs typeface="宋体" charset="0"/>
                    </a:rPr>
                    <a:t>الموجود</a:t>
                  </a:r>
                  <a:r>
                    <a:rPr lang="ar-JO" altLang="zh-CN" sz="2500" b="1" dirty="0">
                      <a:solidFill>
                        <a:srgbClr val="FFFFFF"/>
                      </a:solidFill>
                      <a:latin typeface="Arial Narrow" charset="0"/>
                      <a:ea typeface="宋体" charset="0"/>
                      <a:cs typeface="宋体" charset="0"/>
                    </a:rPr>
                    <a:t> في أخبار الأيام و لكن مفقود في صموئيل/الملوك ؟</a:t>
                  </a:r>
                  <a:endParaRPr lang="en-US" altLang="zh-CN" sz="2500" b="1" dirty="0">
                    <a:solidFill>
                      <a:srgbClr val="000000"/>
                    </a:solidFill>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t>هذه بشكل عام عناصر سلبية أو مرتبطة بإسرائيل والعائلة المالكة</a:t>
                  </a:r>
                  <a:endParaRPr lang="en-US" altLang="zh-CN" sz="2100" b="1" dirty="0">
                    <a:solidFill>
                      <a:srgbClr val="000000"/>
                    </a:solidFill>
                    <a:latin typeface="Arial Narrow" charset="0"/>
                    <a:ea typeface="宋体" charset="0"/>
                    <a:cs typeface="宋体"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t>هذه بشكل عام عناصر إيجابية أو مرتبطة بيهوذا والهيكل</a:t>
                  </a:r>
                  <a:endParaRPr lang="en-US" altLang="zh-CN" sz="2100" b="1" dirty="0">
                    <a:solidFill>
                      <a:srgbClr val="000000"/>
                    </a:solidFill>
                    <a:latin typeface="Arial Narrow" charset="0"/>
                    <a:ea typeface="宋体" charset="0"/>
                    <a:cs typeface="宋体"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ميكال يحتقر داود بسبب التابوت                          (2 صم 6: 20 ب - 23)</a:t>
                </a:r>
                <a:endParaRPr lang="en-US" altLang="zh-CN" sz="2100" b="1" dirty="0">
                  <a:solidFill>
                    <a:srgbClr val="000000"/>
                  </a:solidFill>
                  <a:latin typeface="Arial Narrow" charset="0"/>
                  <a:ea typeface="宋体" charset="0"/>
                  <a:cs typeface="宋体"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اللاويون يكرمون الله في التابوت (1 أخ 16: 4-42)</a:t>
                </a:r>
                <a:endParaRPr lang="en-US" altLang="zh-CN" sz="2100" b="1" dirty="0">
                  <a:solidFill>
                    <a:srgbClr val="000000"/>
                  </a:solidFill>
                  <a:latin typeface="Arial Narrow" charset="0"/>
                  <a:ea typeface="宋体" charset="0"/>
                  <a:cs typeface="宋体"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جوانب التأديب في العهد الداوودي                        (2 صم 7: 14 ب)</a:t>
                </a:r>
                <a:endParaRPr lang="en-US" altLang="zh-CN" sz="2100" b="1" dirty="0">
                  <a:solidFill>
                    <a:srgbClr val="000000"/>
                  </a:solidFill>
                  <a:latin typeface="Arial Narrow" charset="0"/>
                  <a:ea typeface="宋体" charset="0"/>
                  <a:cs typeface="宋体"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تحديد موقع الهيكل حتى عندما يؤدب الله إحصاء داود المتكبر (1 أخ ٢١: ٢٧ - ٢٢: ١ ؛ ٢ صم ٢٤:٢٥)</a:t>
                </a:r>
                <a:endParaRPr lang="en-US" altLang="zh-CN" sz="2100" b="1" dirty="0">
                  <a:solidFill>
                    <a:srgbClr val="000000"/>
                  </a:solidFill>
                  <a:latin typeface="Arial Narrow" charset="0"/>
                  <a:ea typeface="宋体" charset="0"/>
                  <a:cs typeface="宋体"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زنا داود مع بثشبع وقتل أوريا ومواجهة ناثان النبي   (2 صم 11: 2-12: 25)</a:t>
                </a:r>
                <a:endParaRPr lang="en-US" altLang="zh-CN" sz="2100" b="1" dirty="0">
                  <a:solidFill>
                    <a:srgbClr val="000000"/>
                  </a:solidFill>
                  <a:latin typeface="Arial Narrow" charset="0"/>
                  <a:ea typeface="宋体" charset="0"/>
                  <a:cs typeface="宋体"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فرق اللاويين (١ أخ ٢٢-٢٧)</a:t>
                </a:r>
                <a:endParaRPr lang="en-US" altLang="zh-CN" sz="2100" b="1" dirty="0">
                  <a:solidFill>
                    <a:srgbClr val="000000"/>
                  </a:solidFill>
                  <a:latin typeface="Arial Narrow" charset="0"/>
                  <a:ea typeface="宋体" charset="0"/>
                  <a:cs typeface="宋体"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مشاكل داود مع أبشالوم (2 صم 13-19)</a:t>
                </a:r>
                <a:endParaRPr lang="en-US" altLang="zh-CN" sz="2100" b="1" dirty="0">
                  <a:solidFill>
                    <a:srgbClr val="000000"/>
                  </a:solidFill>
                  <a:latin typeface="Arial Narrow" charset="0"/>
                  <a:ea typeface="宋体" charset="0"/>
                  <a:cs typeface="宋体"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تهمة داود لإسرائيل وسليمان والصلاة                 (1 أخ 28: 1-29: 22 أ)</a:t>
                </a:r>
                <a:endParaRPr lang="en-US" altLang="zh-CN" sz="2100" b="1" dirty="0">
                  <a:solidFill>
                    <a:srgbClr val="000000"/>
                  </a:solidFill>
                  <a:latin typeface="Arial Narrow" charset="0"/>
                  <a:ea typeface="宋体" charset="0"/>
                  <a:cs typeface="宋体"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إخماد تمرد شبع (2 صم 20)</a:t>
                </a:r>
                <a:endParaRPr lang="en-US" altLang="zh-CN" sz="2100" b="1" dirty="0">
                  <a:solidFill>
                    <a:srgbClr val="000000"/>
                  </a:solidFill>
                  <a:latin typeface="Arial Narrow" charset="0"/>
                  <a:ea typeface="宋体" charset="0"/>
                  <a:cs typeface="宋体"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مشاريع رحبعام (٢ أخ ١١: ٥-٢٣)</a:t>
                </a:r>
                <a:endParaRPr lang="en-US" altLang="zh-CN" sz="2100" b="1" dirty="0">
                  <a:solidFill>
                    <a:srgbClr val="000000"/>
                  </a:solidFill>
                  <a:latin typeface="Arial Narrow" charset="0"/>
                  <a:ea typeface="宋体" charset="0"/>
                  <a:cs typeface="宋体"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sp>
        <p:nvSpPr>
          <p:cNvPr id="2" name="Cloud 1"/>
          <p:cNvSpPr/>
          <p:nvPr/>
        </p:nvSpPr>
        <p:spPr bwMode="auto">
          <a:xfrm>
            <a:off x="4355976" y="4581128"/>
            <a:ext cx="4788024"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3268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875080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3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579016"/>
          </a:xfrm>
          <a:effectLst>
            <a:outerShdw blurRad="63500" dist="35921" dir="2700000" algn="ctr" rotWithShape="0">
              <a:schemeClr val="tx2">
                <a:alpha val="74998"/>
              </a:schemeClr>
            </a:outerShdw>
          </a:effectLst>
        </p:spPr>
        <p:txBody>
          <a:bodyPr anchor="t"/>
          <a:lstStyle/>
          <a:p>
            <a:pPr>
              <a:defRPr/>
            </a:pPr>
            <a:r>
              <a:rPr lang="ar-JO" sz="3600" dirty="0"/>
              <a:t>أصبح الكهنة 24 فرقة لتقديم الذبائح أمام الرب في دورات لمدة أسبوعين كل عام</a:t>
            </a:r>
            <a:endParaRPr lang="en-US" sz="3600"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99064"/>
            <a:ext cx="9174915"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charset="0"/>
                <a:ea typeface="ＭＳ Ｐゴシック" charset="0"/>
                <a:cs typeface="ＭＳ Ｐゴシック" charset="0"/>
              </a:rPr>
              <a:t>1 أخبار الأيام 24</a:t>
            </a:r>
            <a:endParaRPr lang="en-US"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23278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7944825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رتب داود العازفين</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980728"/>
            <a:ext cx="9088565" cy="5877272"/>
          </a:xfrm>
          <a:prstGeom prst="rect">
            <a:avLst/>
          </a:prstGeom>
        </p:spPr>
      </p:pic>
      <p:sp>
        <p:nvSpPr>
          <p:cNvPr id="6" name="Rectangle 2"/>
          <p:cNvSpPr txBox="1">
            <a:spLocks noChangeArrowheads="1"/>
          </p:cNvSpPr>
          <p:nvPr/>
        </p:nvSpPr>
        <p:spPr bwMode="auto">
          <a:xfrm>
            <a:off x="30915" y="59990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charset="0"/>
                <a:ea typeface="ＭＳ Ｐゴシック" charset="0"/>
                <a:cs typeface="ＭＳ Ｐゴシック" charset="0"/>
              </a:rPr>
              <a:t>1 أخبار الأيام 25 </a:t>
            </a:r>
            <a:endParaRPr lang="en-US"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7701655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 y="1008112"/>
            <a:ext cx="9141095" cy="594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t>تم تنظيم الموسيقيين في عازفين ومغنين لتقديم التسبيح للرب في خدمة النبوة (1 أخبار الأيام 25)</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927200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2144174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t>تم تنظيم ضباط الهيكل في حراس بوابات، أمناء خزينة و وإداريين من أجل حسن سير الهيكل (1 أخبار الأيام 26)</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7584" y="1725578"/>
            <a:ext cx="7632848" cy="5159806"/>
          </a:xfrm>
          <a:prstGeom prst="rect">
            <a:avLst/>
          </a:prstGeom>
        </p:spPr>
      </p:pic>
    </p:spTree>
    <p:extLst>
      <p:ext uri="{BB962C8B-B14F-4D97-AF65-F5344CB8AC3E}">
        <p14:creationId xmlns:p14="http://schemas.microsoft.com/office/powerpoint/2010/main" val="1661038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89091"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a:solidFill>
                  <a:schemeClr val="bg1"/>
                </a:solidFill>
                <a:latin typeface="Arial"/>
                <a:ea typeface="+mn-ea"/>
                <a:cs typeface="Arial"/>
              </a:rPr>
              <a:t>Walk Through The Bible </a:t>
            </a:r>
            <a:r>
              <a:rPr lang="en-US" sz="2000" b="1">
                <a:solidFill>
                  <a:schemeClr val="bg1"/>
                </a:solidFill>
                <a:latin typeface="Arial"/>
                <a:ea typeface="Times New Roman" pitchFamily="-105" charset="0"/>
                <a:cs typeface="Arial"/>
              </a:rPr>
              <a:t>©</a:t>
            </a:r>
            <a:r>
              <a:rPr lang="en-US" sz="2000" b="1">
                <a:solidFill>
                  <a:schemeClr val="bg1"/>
                </a:solidFill>
                <a:latin typeface="Arial"/>
                <a:ea typeface="+mn-ea"/>
                <a:cs typeface="Arial"/>
              </a:rPr>
              <a:t>1989</a:t>
            </a:r>
          </a:p>
        </p:txBody>
      </p:sp>
      <p:sp>
        <p:nvSpPr>
          <p:cNvPr id="89092" name="Text Box 4"/>
          <p:cNvSpPr txBox="1">
            <a:spLocks noChangeArrowheads="1"/>
          </p:cNvSpPr>
          <p:nvPr/>
        </p:nvSpPr>
        <p:spPr bwMode="auto">
          <a:xfrm>
            <a:off x="0" y="76200"/>
            <a:ext cx="4643438"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4400" b="1" dirty="0">
                <a:solidFill>
                  <a:schemeClr val="bg1"/>
                </a:solidFill>
                <a:latin typeface="Arial"/>
                <a:ea typeface="+mn-ea"/>
                <a:cs typeface="Arial"/>
              </a:rPr>
              <a:t>افتتاحية عن داود</a:t>
            </a:r>
            <a:endParaRPr lang="en-US" sz="4400" b="1" dirty="0">
              <a:solidFill>
                <a:schemeClr val="bg1"/>
              </a:solidFill>
              <a:latin typeface="Arial"/>
              <a:ea typeface="+mn-ea"/>
              <a:cs typeface="Arial"/>
            </a:endParaRPr>
          </a:p>
        </p:txBody>
      </p:sp>
      <p:sp>
        <p:nvSpPr>
          <p:cNvPr id="89093" name="Text Box 5"/>
          <p:cNvSpPr txBox="1">
            <a:spLocks noChangeArrowheads="1"/>
          </p:cNvSpPr>
          <p:nvPr/>
        </p:nvSpPr>
        <p:spPr bwMode="auto">
          <a:xfrm>
            <a:off x="4876800" y="198438"/>
            <a:ext cx="42672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3600" b="1" dirty="0">
                <a:solidFill>
                  <a:schemeClr val="bg1"/>
                </a:solidFill>
                <a:latin typeface="Arial"/>
                <a:ea typeface="+mn-ea"/>
                <a:cs typeface="Arial"/>
              </a:rPr>
              <a:t>أخبار الأيام الأول</a:t>
            </a:r>
            <a:endParaRPr lang="en-US" sz="3600" b="1" dirty="0">
              <a:solidFill>
                <a:schemeClr val="bg1"/>
              </a:solidFill>
              <a:latin typeface="Arial"/>
              <a:ea typeface="+mn-ea"/>
              <a:cs typeface="Arial"/>
            </a:endParaRPr>
          </a:p>
        </p:txBody>
      </p:sp>
      <p:pic>
        <p:nvPicPr>
          <p:cNvPr id="77829" name="Picture 6" descr="1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629400"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5867400"/>
            <a:ext cx="9144000" cy="457200"/>
          </a:xfrm>
        </p:spPr>
        <p:txBody>
          <a:bodyPr/>
          <a:lstStyle/>
          <a:p>
            <a:pPr>
              <a:defRPr/>
            </a:pPr>
            <a:r>
              <a:rPr lang="ar-JO" sz="2400" b="1" dirty="0">
                <a:solidFill>
                  <a:srgbClr val="FFFFFF"/>
                </a:solidFill>
                <a:effectLst>
                  <a:outerShdw blurRad="38100" dist="38100" dir="2700000" algn="tl">
                    <a:srgbClr val="808080"/>
                  </a:outerShdw>
                </a:effectLst>
                <a:latin typeface="Arial"/>
                <a:ea typeface="ＭＳ Ｐゴシック" charset="0"/>
                <a:cs typeface="Arial"/>
              </a:rPr>
              <a:t>الطبيعة الإفتتاحية لسفر 1 أخبار الأيام</a:t>
            </a:r>
            <a:endParaRPr lang="en-US" sz="2400" b="1" dirty="0">
              <a:solidFill>
                <a:srgbClr val="FFFFFF"/>
              </a:solidFill>
              <a:effectLst>
                <a:outerShdw blurRad="38100" dist="38100" dir="2700000" algn="tl">
                  <a:srgbClr val="808080"/>
                </a:outerShdw>
              </a:effectLst>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525188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صموئيل/الملوك مقابل أخبار الأيام</a:t>
            </a:r>
            <a:endParaRPr lang="en-US" sz="3600" b="1" dirty="0">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charset="0"/>
                <a:cs typeface="Arial" charset="0"/>
              </a:rPr>
              <a:t>267أ</a:t>
            </a:r>
            <a:endParaRPr lang="en-US" b="1" dirty="0">
              <a:solidFill>
                <a:srgbClr val="FFFFFF"/>
              </a:solidFill>
              <a:latin typeface="Arial" charset="0"/>
              <a:cs typeface="Arial"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ar-JO" sz="2500" b="1" dirty="0">
                  <a:solidFill>
                    <a:schemeClr val="bg1"/>
                  </a:solidFill>
                </a:rPr>
                <a:t>ما هو </a:t>
              </a:r>
              <a:r>
                <a:rPr lang="ar-JO" sz="2500" b="1" u="sng" dirty="0">
                  <a:solidFill>
                    <a:schemeClr val="bg1"/>
                  </a:solidFill>
                </a:rPr>
                <a:t>مفقود</a:t>
              </a:r>
              <a:r>
                <a:rPr lang="ar-JO" sz="2500" b="1" dirty="0">
                  <a:solidFill>
                    <a:schemeClr val="bg1"/>
                  </a:solidFill>
                </a:rPr>
                <a:t> في أخبار الأيام لكن مشمول في صموئيل / الملوك؟</a:t>
              </a:r>
              <a:endParaRPr lang="en-US" altLang="zh-CN" sz="2500" b="1" dirty="0">
                <a:solidFill>
                  <a:schemeClr val="bg1"/>
                </a:solidFill>
                <a:latin typeface="Arial Narrow" charset="0"/>
                <a:ea typeface="宋体" charset="0"/>
                <a:cs typeface="宋体" charset="0"/>
              </a:endParaRP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ar-JO" sz="2500" b="1" dirty="0">
                      <a:solidFill>
                        <a:schemeClr val="bg1"/>
                      </a:solidFill>
                    </a:rPr>
                    <a:t>ما هو </a:t>
                  </a:r>
                  <a:r>
                    <a:rPr lang="ar-JO" sz="2500" b="1" u="sng" dirty="0">
                      <a:solidFill>
                        <a:schemeClr val="bg1"/>
                      </a:solidFill>
                    </a:rPr>
                    <a:t>موجود</a:t>
                  </a:r>
                  <a:r>
                    <a:rPr lang="ar-JO" sz="2500" b="1" dirty="0">
                      <a:solidFill>
                        <a:schemeClr val="bg1"/>
                      </a:solidFill>
                    </a:rPr>
                    <a:t> في أخبار الأيام لكن مفقود في صموئيل / الملوك؟</a:t>
                  </a:r>
                  <a:endParaRPr lang="en-US" altLang="zh-CN" sz="2500" b="1" dirty="0">
                    <a:solidFill>
                      <a:schemeClr val="bg1"/>
                    </a:solidFill>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t>هذه بشكل عام عناصر سلبية أو مرتبطة بإسرائيل والعائلة المالكة</a:t>
                  </a:r>
                  <a:endParaRPr lang="en-US" altLang="zh-CN" sz="2100" b="1" dirty="0">
                    <a:solidFill>
                      <a:srgbClr val="000000"/>
                    </a:solidFill>
                    <a:latin typeface="Arial Narrow" charset="0"/>
                    <a:ea typeface="宋体" charset="0"/>
                    <a:cs typeface="宋体"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t>هذه بشكل عام عناصر إيجابية أو مرتبطة بيهوذا والهيكل</a:t>
                  </a:r>
                  <a:endParaRPr lang="en-US" altLang="zh-CN" sz="2100" b="1" dirty="0">
                    <a:solidFill>
                      <a:srgbClr val="000000"/>
                    </a:solidFill>
                    <a:latin typeface="Arial Narrow" charset="0"/>
                    <a:ea typeface="宋体" charset="0"/>
                    <a:cs typeface="宋体"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ميكال تحتقر داود بسبب التابوت                          (2 صم 6: 20 ب - 23)</a:t>
                </a:r>
                <a:endParaRPr lang="en-US" altLang="zh-CN" sz="2100" b="1" dirty="0">
                  <a:solidFill>
                    <a:srgbClr val="000000"/>
                  </a:solidFill>
                  <a:latin typeface="Arial Narrow" charset="0"/>
                  <a:ea typeface="宋体" charset="0"/>
                  <a:cs typeface="宋体"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اللاويون يكرمون الله في التابوت                         (1 أخ 16: 4-42)</a:t>
                </a:r>
                <a:endParaRPr lang="en-US" altLang="zh-CN" sz="2100" b="1" dirty="0">
                  <a:solidFill>
                    <a:srgbClr val="000000"/>
                  </a:solidFill>
                  <a:latin typeface="Arial Narrow" charset="0"/>
                  <a:ea typeface="宋体" charset="0"/>
                  <a:cs typeface="宋体"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جوانب التأديب في العهد الداوودي                       (2 صم 7: 14 ب)</a:t>
                </a:r>
                <a:endParaRPr lang="en-US" altLang="zh-CN" sz="2100" b="1" dirty="0">
                  <a:solidFill>
                    <a:srgbClr val="000000"/>
                  </a:solidFill>
                  <a:latin typeface="Arial Narrow" charset="0"/>
                  <a:ea typeface="宋体" charset="0"/>
                  <a:cs typeface="宋体"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تحديد موقع الهيكل حتى عندما يؤدب الله إحصاء داود المتكبر (1 أخ ٢١: ٢٧ - ٢٢: ١ ؛ ٢ صم ٢٤:٢٥)</a:t>
                </a:r>
                <a:endParaRPr lang="en-US" altLang="zh-CN" sz="2100" b="1" dirty="0">
                  <a:solidFill>
                    <a:srgbClr val="000000"/>
                  </a:solidFill>
                  <a:latin typeface="Arial Narrow" charset="0"/>
                  <a:ea typeface="宋体" charset="0"/>
                  <a:cs typeface="宋体"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زنا داود مع بثشبع وقتل أوريا ومواجهة ناثان النبي   (2 صم 11: 2-12: 25)</a:t>
                </a:r>
                <a:endParaRPr lang="en-US" altLang="zh-CN" sz="2100" b="1" dirty="0">
                  <a:solidFill>
                    <a:srgbClr val="000000"/>
                  </a:solidFill>
                  <a:latin typeface="Arial Narrow" charset="0"/>
                  <a:ea typeface="宋体" charset="0"/>
                  <a:cs typeface="宋体"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فرق اللاويين (١ أخ ٢٢-٢٧)</a:t>
                </a:r>
                <a:endParaRPr lang="en-US" altLang="zh-CN" sz="2100" b="1" dirty="0">
                  <a:solidFill>
                    <a:srgbClr val="000000"/>
                  </a:solidFill>
                  <a:latin typeface="Arial Narrow" charset="0"/>
                  <a:ea typeface="宋体" charset="0"/>
                  <a:cs typeface="宋体"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مشاكل داود مع أبشالوم                                 (2 صم 13-19)</a:t>
                </a:r>
                <a:endParaRPr lang="en-US" altLang="zh-CN" sz="2100" b="1" dirty="0">
                  <a:solidFill>
                    <a:srgbClr val="000000"/>
                  </a:solidFill>
                  <a:latin typeface="Arial Narrow" charset="0"/>
                  <a:ea typeface="宋体" charset="0"/>
                  <a:cs typeface="宋体"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تهمة داود لإسرائيل وسليمان والصلاة                 (1 أخ 28: 1-29: 22 أ)</a:t>
                </a:r>
                <a:endParaRPr lang="en-US" altLang="zh-CN" sz="2100" b="1" dirty="0">
                  <a:solidFill>
                    <a:srgbClr val="000000"/>
                  </a:solidFill>
                  <a:latin typeface="Arial Narrow" charset="0"/>
                  <a:ea typeface="宋体" charset="0"/>
                  <a:cs typeface="宋体"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إخماد تمرد شبع (2 صم 20)</a:t>
                </a:r>
                <a:endParaRPr lang="en-US" altLang="zh-CN" sz="2100" b="1" dirty="0">
                  <a:solidFill>
                    <a:srgbClr val="000000"/>
                  </a:solidFill>
                  <a:latin typeface="Arial Narrow" charset="0"/>
                  <a:ea typeface="宋体" charset="0"/>
                  <a:cs typeface="宋体"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مشاريع رحبعام                                         (٢ أخ ١١: ٥-٢٣)</a:t>
                </a:r>
                <a:endParaRPr lang="en-US" altLang="zh-CN" sz="2100" b="1" dirty="0">
                  <a:solidFill>
                    <a:srgbClr val="000000"/>
                  </a:solidFill>
                  <a:latin typeface="Arial Narrow" charset="0"/>
                  <a:ea typeface="宋体" charset="0"/>
                  <a:cs typeface="宋体"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sp>
        <p:nvSpPr>
          <p:cNvPr id="2" name="Cloud 1"/>
          <p:cNvSpPr/>
          <p:nvPr/>
        </p:nvSpPr>
        <p:spPr bwMode="auto">
          <a:xfrm>
            <a:off x="4139952" y="5301208"/>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4213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37655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3523232"/>
          </a:xfrm>
          <a:solidFill>
            <a:schemeClr val="tx1"/>
          </a:solidFill>
          <a:effectLst>
            <a:outerShdw blurRad="63500" dist="35921" dir="2700000" algn="ctr" rotWithShape="0">
              <a:schemeClr val="tx2">
                <a:alpha val="74998"/>
              </a:schemeClr>
            </a:outerShdw>
          </a:effectLst>
        </p:spPr>
        <p:txBody>
          <a:bodyPr anchor="t"/>
          <a:lstStyle/>
          <a:p>
            <a:pPr>
              <a:defRPr/>
            </a:pPr>
            <a:r>
              <a:rPr lang="ar-JO" sz="3600" dirty="0"/>
              <a:t>و أعطى داود سليمان ابنه مثال الرواق و بيوته و خزائنه و علاليه و مخادعه الداخلية و بيت الغطاء و مثال كل ما كان عنده بالروح لديار بيت الرب و لجميع المخادع حواليه و لخزائن بيت الله و خزائن الأقداس (28: 11-12)</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87624" y="3639403"/>
            <a:ext cx="6408712" cy="3218597"/>
          </a:xfrm>
          <a:prstGeom prst="rect">
            <a:avLst/>
          </a:prstGeom>
        </p:spPr>
      </p:pic>
    </p:spTree>
    <p:extLst>
      <p:ext uri="{BB962C8B-B14F-4D97-AF65-F5344CB8AC3E}">
        <p14:creationId xmlns:p14="http://schemas.microsoft.com/office/powerpoint/2010/main" val="412757520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16632"/>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t>كلف داود إسرائيل وسليمان باتباع تصميم الله لبناء الهيكل وخدمته من قبل اللاويين والكهنة (1 أخ 28)</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72816"/>
            <a:ext cx="9174764" cy="3960440"/>
          </a:xfrm>
          <a:prstGeom prst="rect">
            <a:avLst/>
          </a:prstGeom>
        </p:spPr>
      </p:pic>
      <p:sp>
        <p:nvSpPr>
          <p:cNvPr id="5" name="Rectangle 2"/>
          <p:cNvSpPr txBox="1">
            <a:spLocks noChangeArrowheads="1"/>
          </p:cNvSpPr>
          <p:nvPr/>
        </p:nvSpPr>
        <p:spPr bwMode="auto">
          <a:xfrm>
            <a:off x="0" y="6026448"/>
            <a:ext cx="9144000" cy="71492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2800" dirty="0">
                <a:effectLst>
                  <a:glow rad="127000">
                    <a:schemeClr val="tx1"/>
                  </a:glow>
                </a:effectLst>
                <a:latin typeface="Arial" charset="0"/>
                <a:ea typeface="ＭＳ Ｐゴシック" charset="0"/>
                <a:cs typeface="ＭＳ Ｐゴシック" charset="0"/>
              </a:rPr>
              <a:t>المغنون، لجيمس تيسوت، 1896-1900</a:t>
            </a:r>
            <a:endParaRPr lang="en-US" sz="28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787909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4406086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698" name="Title 66"/>
          <p:cNvSpPr>
            <a:spLocks noGrp="1"/>
          </p:cNvSpPr>
          <p:nvPr>
            <p:ph type="title"/>
          </p:nvPr>
        </p:nvSpPr>
        <p:spPr/>
        <p:txBody>
          <a:bodyPr/>
          <a:lstStyle/>
          <a:p>
            <a:pPr>
              <a:defRPr/>
            </a:pPr>
            <a:r>
              <a:rPr lang="en-US" b="1">
                <a:effectLst>
                  <a:outerShdw blurRad="38100" dist="38100" dir="2700000" algn="tl">
                    <a:srgbClr val="000000">
                      <a:alpha val="43137"/>
                    </a:srgbClr>
                  </a:outerShdw>
                </a:effectLst>
                <a:latin typeface="Times New Roman" charset="0"/>
                <a:ea typeface="ＭＳ Ｐゴシック" charset="0"/>
                <a:cs typeface="ＭＳ Ｐゴシック" charset="0"/>
              </a:rPr>
              <a:t>Book Chart</a:t>
            </a:r>
          </a:p>
        </p:txBody>
      </p:sp>
      <p:pic>
        <p:nvPicPr>
          <p:cNvPr id="41987" name="Picture 2"/>
          <p:cNvPicPr>
            <a:picLocks noChangeAspect="1" noChangeArrowheads="1"/>
          </p:cNvPicPr>
          <p:nvPr/>
        </p:nvPicPr>
        <p:blipFill>
          <a:blip r:embed="rId2" cstate="screen">
            <a:lum bright="-24000" contrast="24000"/>
            <a:extLst>
              <a:ext uri="{28A0092B-C50C-407E-A947-70E740481C1C}">
                <a14:useLocalDpi xmlns:a14="http://schemas.microsoft.com/office/drawing/2010/main"/>
              </a:ext>
            </a:extLst>
          </a:blip>
          <a:srcRect/>
          <a:stretch>
            <a:fillRect/>
          </a:stretch>
        </p:blipFill>
        <p:spPr bwMode="auto">
          <a:xfrm>
            <a:off x="0" y="-80963"/>
            <a:ext cx="91440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 Box 3"/>
          <p:cNvSpPr txBox="1">
            <a:spLocks noChangeArrowheads="1"/>
          </p:cNvSpPr>
          <p:nvPr/>
        </p:nvSpPr>
        <p:spPr bwMode="auto">
          <a:xfrm>
            <a:off x="8347075"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alpha val="43137"/>
                    </a:srgbClr>
                  </a:outerShdw>
                </a:effectLst>
                <a:latin typeface="Arial"/>
                <a:cs typeface="Arial"/>
              </a:rPr>
              <a:t>262</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nvGrpSpPr>
          <p:cNvPr id="41989"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a:defRPr/>
              </a:pPr>
              <a:r>
                <a:rPr lang="ar-JO" altLang="zh-CN" sz="3600" b="1" dirty="0">
                  <a:solidFill>
                    <a:srgbClr val="FEFDE3"/>
                  </a:solidFill>
                  <a:effectLst>
                    <a:outerShdw blurRad="38100" dist="38100" dir="2700000" algn="tl">
                      <a:srgbClr val="000000">
                        <a:alpha val="43137"/>
                      </a:srgbClr>
                    </a:outerShdw>
                  </a:effectLst>
                  <a:latin typeface="Arial Narrow" pitchFamily="-105" charset="0"/>
                  <a:ea typeface="SimSun" pitchFamily="2" charset="-122"/>
                  <a:cs typeface="SimSun" pitchFamily="2" charset="-122"/>
                </a:rPr>
                <a:t>تأسيس نسل داود</a:t>
              </a:r>
              <a:endParaRPr lang="en-US" altLang="zh-CN" sz="3600" b="1" dirty="0">
                <a:solidFill>
                  <a:srgbClr val="FEFDE3"/>
                </a:solidFill>
                <a:effectLst>
                  <a:outerShdw blurRad="38100" dist="38100" dir="2700000" algn="tl">
                    <a:srgbClr val="000000">
                      <a:alpha val="43137"/>
                    </a:srgbClr>
                  </a:outerShdw>
                </a:effectLst>
                <a:latin typeface="Arial Narrow" pitchFamily="-105" charset="0"/>
                <a:ea typeface="SimSun" pitchFamily="2" charset="-122"/>
                <a:cs typeface="SimSun" pitchFamily="2" charset="-122"/>
              </a:endParaRPr>
            </a:p>
          </p:txBody>
        </p:sp>
        <p:sp>
          <p:nvSpPr>
            <p:cNvPr id="297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0" name="Group 7"/>
          <p:cNvGrpSpPr>
            <a:grpSpLocks/>
          </p:cNvGrpSpPr>
          <p:nvPr/>
        </p:nvGrpSpPr>
        <p:grpSpPr bwMode="auto">
          <a:xfrm>
            <a:off x="0" y="1397000"/>
            <a:ext cx="4605338" cy="744538"/>
            <a:chOff x="0" y="671"/>
            <a:chExt cx="2196" cy="633"/>
          </a:xfrm>
        </p:grpSpPr>
        <p:sp>
          <p:nvSpPr>
            <p:cNvPr id="29760" name="Rectangle 8"/>
            <p:cNvSpPr>
              <a:spLocks noChangeArrowheads="1"/>
            </p:cNvSpPr>
            <p:nvPr/>
          </p:nvSpPr>
          <p:spPr bwMode="auto">
            <a:xfrm>
              <a:off x="32" y="671"/>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نسل داود</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1" name="Group 10"/>
          <p:cNvGrpSpPr>
            <a:grpSpLocks/>
          </p:cNvGrpSpPr>
          <p:nvPr/>
        </p:nvGrpSpPr>
        <p:grpSpPr bwMode="auto">
          <a:xfrm>
            <a:off x="4572000" y="1397000"/>
            <a:ext cx="4572000" cy="744538"/>
            <a:chOff x="2180" y="671"/>
            <a:chExt cx="2180" cy="633"/>
          </a:xfrm>
        </p:grpSpPr>
        <p:sp>
          <p:nvSpPr>
            <p:cNvPr id="29758" name="Rectangle 11"/>
            <p:cNvSpPr>
              <a:spLocks noChangeArrowheads="1"/>
            </p:cNvSpPr>
            <p:nvPr/>
          </p:nvSpPr>
          <p:spPr bwMode="auto">
            <a:xfrm>
              <a:off x="2180" y="671"/>
              <a:ext cx="218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اهتمام داود (التابوت/الهيكل)</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2" name="Group 13"/>
          <p:cNvGrpSpPr>
            <a:grpSpLocks/>
          </p:cNvGrpSpPr>
          <p:nvPr/>
        </p:nvGrpSpPr>
        <p:grpSpPr bwMode="auto">
          <a:xfrm>
            <a:off x="0" y="2141538"/>
            <a:ext cx="4605338" cy="742950"/>
            <a:chOff x="0" y="1304"/>
            <a:chExt cx="2196" cy="633"/>
          </a:xfrm>
        </p:grpSpPr>
        <p:sp>
          <p:nvSpPr>
            <p:cNvPr id="29756" name="Rectangle 14"/>
            <p:cNvSpPr>
              <a:spLocks noChangeArrowheads="1"/>
            </p:cNvSpPr>
            <p:nvPr/>
          </p:nvSpPr>
          <p:spPr bwMode="auto">
            <a:xfrm>
              <a:off x="32" y="1304"/>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الإصحاحات 1-9</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3" name="Group 16"/>
          <p:cNvGrpSpPr>
            <a:grpSpLocks/>
          </p:cNvGrpSpPr>
          <p:nvPr/>
        </p:nvGrpSpPr>
        <p:grpSpPr bwMode="auto">
          <a:xfrm>
            <a:off x="4605338" y="2141538"/>
            <a:ext cx="4538662" cy="742950"/>
            <a:chOff x="2196" y="1304"/>
            <a:chExt cx="2164" cy="633"/>
          </a:xfrm>
        </p:grpSpPr>
        <p:sp>
          <p:nvSpPr>
            <p:cNvPr id="29754" name="Rectangle 17"/>
            <p:cNvSpPr>
              <a:spLocks noChangeArrowheads="1"/>
            </p:cNvSpPr>
            <p:nvPr/>
          </p:nvSpPr>
          <p:spPr bwMode="auto">
            <a:xfrm>
              <a:off x="2228" y="1304"/>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الإصحاحات 10-29</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4" name="Group 19"/>
          <p:cNvGrpSpPr>
            <a:grpSpLocks/>
          </p:cNvGrpSpPr>
          <p:nvPr/>
        </p:nvGrpSpPr>
        <p:grpSpPr bwMode="auto">
          <a:xfrm>
            <a:off x="0" y="2884488"/>
            <a:ext cx="4605338" cy="742950"/>
            <a:chOff x="0" y="1937"/>
            <a:chExt cx="2196" cy="633"/>
          </a:xfrm>
        </p:grpSpPr>
        <p:sp>
          <p:nvSpPr>
            <p:cNvPr id="29752" name="Rectangle 20"/>
            <p:cNvSpPr>
              <a:spLocks noChangeArrowheads="1"/>
            </p:cNvSpPr>
            <p:nvPr/>
          </p:nvSpPr>
          <p:spPr bwMode="auto">
            <a:xfrm>
              <a:off x="32" y="1937"/>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سجل النسب</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5" name="Group 22"/>
          <p:cNvGrpSpPr>
            <a:grpSpLocks/>
          </p:cNvGrpSpPr>
          <p:nvPr/>
        </p:nvGrpSpPr>
        <p:grpSpPr bwMode="auto">
          <a:xfrm>
            <a:off x="4605338" y="2884488"/>
            <a:ext cx="4538662" cy="742950"/>
            <a:chOff x="2196" y="1937"/>
            <a:chExt cx="2164" cy="633"/>
          </a:xfrm>
        </p:grpSpPr>
        <p:sp>
          <p:nvSpPr>
            <p:cNvPr id="29750" name="Rectangle 23"/>
            <p:cNvSpPr>
              <a:spLocks noChangeArrowheads="1"/>
            </p:cNvSpPr>
            <p:nvPr/>
          </p:nvSpPr>
          <p:spPr bwMode="auto">
            <a:xfrm>
              <a:off x="2228" y="1937"/>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التاريخ</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6" name="Group 25"/>
          <p:cNvGrpSpPr>
            <a:grpSpLocks/>
          </p:cNvGrpSpPr>
          <p:nvPr/>
        </p:nvGrpSpPr>
        <p:grpSpPr bwMode="auto">
          <a:xfrm>
            <a:off x="0" y="3627438"/>
            <a:ext cx="4605338" cy="742950"/>
            <a:chOff x="0" y="2570"/>
            <a:chExt cx="2196" cy="633"/>
          </a:xfrm>
        </p:grpSpPr>
        <p:sp>
          <p:nvSpPr>
            <p:cNvPr id="29748" name="Rectangle 26"/>
            <p:cNvSpPr>
              <a:spLocks noChangeArrowheads="1"/>
            </p:cNvSpPr>
            <p:nvPr/>
          </p:nvSpPr>
          <p:spPr bwMode="auto">
            <a:xfrm>
              <a:off x="32" y="2570"/>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الأسلاف</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7" name="Group 28"/>
          <p:cNvGrpSpPr>
            <a:grpSpLocks/>
          </p:cNvGrpSpPr>
          <p:nvPr/>
        </p:nvGrpSpPr>
        <p:grpSpPr bwMode="auto">
          <a:xfrm>
            <a:off x="4605338" y="3627438"/>
            <a:ext cx="4538662" cy="742950"/>
            <a:chOff x="2196" y="2570"/>
            <a:chExt cx="2164" cy="633"/>
          </a:xfrm>
        </p:grpSpPr>
        <p:sp>
          <p:nvSpPr>
            <p:cNvPr id="29746" name="Rectangle 29"/>
            <p:cNvSpPr>
              <a:spLocks noChangeArrowheads="1"/>
            </p:cNvSpPr>
            <p:nvPr/>
          </p:nvSpPr>
          <p:spPr bwMode="auto">
            <a:xfrm>
              <a:off x="2228" y="2570"/>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النشاط</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8" name="Group 31"/>
          <p:cNvGrpSpPr>
            <a:grpSpLocks/>
          </p:cNvGrpSpPr>
          <p:nvPr/>
        </p:nvGrpSpPr>
        <p:grpSpPr bwMode="auto">
          <a:xfrm>
            <a:off x="0" y="4370388"/>
            <a:ext cx="4605338" cy="744537"/>
            <a:chOff x="0" y="3203"/>
            <a:chExt cx="2196" cy="633"/>
          </a:xfrm>
        </p:grpSpPr>
        <p:sp>
          <p:nvSpPr>
            <p:cNvPr id="29744" name="Rectangle 32"/>
            <p:cNvSpPr>
              <a:spLocks noChangeArrowheads="1"/>
            </p:cNvSpPr>
            <p:nvPr/>
          </p:nvSpPr>
          <p:spPr bwMode="auto">
            <a:xfrm>
              <a:off x="32" y="3203"/>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عرش شاول إلى داود</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9" name="Group 34"/>
          <p:cNvGrpSpPr>
            <a:grpSpLocks/>
          </p:cNvGrpSpPr>
          <p:nvPr/>
        </p:nvGrpSpPr>
        <p:grpSpPr bwMode="auto">
          <a:xfrm>
            <a:off x="4605338" y="4370388"/>
            <a:ext cx="4538662" cy="744537"/>
            <a:chOff x="2196" y="3203"/>
            <a:chExt cx="2164" cy="633"/>
          </a:xfrm>
        </p:grpSpPr>
        <p:sp>
          <p:nvSpPr>
            <p:cNvPr id="29742" name="Rectangle 35"/>
            <p:cNvSpPr>
              <a:spLocks noChangeArrowheads="1"/>
            </p:cNvSpPr>
            <p:nvPr/>
          </p:nvSpPr>
          <p:spPr bwMode="auto">
            <a:xfrm>
              <a:off x="2228" y="3203"/>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عرش داود إلى سليمان</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0" name="Group 37"/>
          <p:cNvGrpSpPr>
            <a:grpSpLocks/>
          </p:cNvGrpSpPr>
          <p:nvPr/>
        </p:nvGrpSpPr>
        <p:grpSpPr bwMode="auto">
          <a:xfrm>
            <a:off x="0" y="5114925"/>
            <a:ext cx="4605338" cy="742950"/>
            <a:chOff x="0" y="3836"/>
            <a:chExt cx="2196" cy="633"/>
          </a:xfrm>
        </p:grpSpPr>
        <p:sp>
          <p:nvSpPr>
            <p:cNvPr id="29740" name="Rectangle 38"/>
            <p:cNvSpPr>
              <a:spLocks noChangeArrowheads="1"/>
            </p:cNvSpPr>
            <p:nvPr/>
          </p:nvSpPr>
          <p:spPr bwMode="auto">
            <a:xfrm>
              <a:off x="32" y="3860"/>
              <a:ext cx="2132" cy="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5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4143-1011 ق.م (3132 سنة)</a:t>
              </a:r>
              <a:endParaRPr lang="en-US" altLang="zh-CN" sz="25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1" name="Group 40"/>
          <p:cNvGrpSpPr>
            <a:grpSpLocks/>
          </p:cNvGrpSpPr>
          <p:nvPr/>
        </p:nvGrpSpPr>
        <p:grpSpPr bwMode="auto">
          <a:xfrm>
            <a:off x="4605338" y="5114925"/>
            <a:ext cx="4538662" cy="742950"/>
            <a:chOff x="2196" y="3836"/>
            <a:chExt cx="2164" cy="633"/>
          </a:xfrm>
        </p:grpSpPr>
        <p:sp>
          <p:nvSpPr>
            <p:cNvPr id="29738" name="Rectangle 41"/>
            <p:cNvSpPr>
              <a:spLocks noChangeArrowheads="1"/>
            </p:cNvSpPr>
            <p:nvPr/>
          </p:nvSpPr>
          <p:spPr bwMode="auto">
            <a:xfrm>
              <a:off x="2228" y="3836"/>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1011-971 ق.م (40 سنة)</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2" name="Group 43"/>
          <p:cNvGrpSpPr>
            <a:grpSpLocks/>
          </p:cNvGrpSpPr>
          <p:nvPr/>
        </p:nvGrpSpPr>
        <p:grpSpPr bwMode="auto">
          <a:xfrm>
            <a:off x="0" y="5857875"/>
            <a:ext cx="1073150" cy="923925"/>
            <a:chOff x="0" y="4469"/>
            <a:chExt cx="512" cy="787"/>
          </a:xfrm>
        </p:grpSpPr>
        <p:sp>
          <p:nvSpPr>
            <p:cNvPr id="29736" name="Rectangle 44"/>
            <p:cNvSpPr>
              <a:spLocks noChangeArrowheads="1"/>
            </p:cNvSpPr>
            <p:nvPr/>
          </p:nvSpPr>
          <p:spPr bwMode="auto">
            <a:xfrm>
              <a:off x="32" y="4469"/>
              <a:ext cx="44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النسل الداوودي 1-3</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3" name="Group 46"/>
          <p:cNvGrpSpPr>
            <a:grpSpLocks/>
          </p:cNvGrpSpPr>
          <p:nvPr/>
        </p:nvGrpSpPr>
        <p:grpSpPr bwMode="auto">
          <a:xfrm>
            <a:off x="1073150" y="5857875"/>
            <a:ext cx="1090613" cy="923925"/>
            <a:chOff x="512" y="4469"/>
            <a:chExt cx="520" cy="787"/>
          </a:xfrm>
        </p:grpSpPr>
        <p:sp>
          <p:nvSpPr>
            <p:cNvPr id="29734" name="Rectangle 47"/>
            <p:cNvSpPr>
              <a:spLocks noChangeArrowheads="1"/>
            </p:cNvSpPr>
            <p:nvPr/>
          </p:nvSpPr>
          <p:spPr bwMode="auto">
            <a:xfrm>
              <a:off x="544" y="4469"/>
              <a:ext cx="456"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نسل الأسباط 4-8</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4" name="Group 49"/>
          <p:cNvGrpSpPr>
            <a:grpSpLocks/>
          </p:cNvGrpSpPr>
          <p:nvPr/>
        </p:nvGrpSpPr>
        <p:grpSpPr bwMode="auto">
          <a:xfrm>
            <a:off x="2163763" y="5857875"/>
            <a:ext cx="1250950" cy="923925"/>
            <a:chOff x="1032" y="4469"/>
            <a:chExt cx="596" cy="787"/>
          </a:xfrm>
        </p:grpSpPr>
        <p:sp>
          <p:nvSpPr>
            <p:cNvPr id="29732" name="Rectangle 50"/>
            <p:cNvSpPr>
              <a:spLocks noChangeArrowheads="1"/>
            </p:cNvSpPr>
            <p:nvPr/>
          </p:nvSpPr>
          <p:spPr bwMode="auto">
            <a:xfrm>
              <a:off x="1064" y="4469"/>
              <a:ext cx="532"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الكهنة و اللاويين  9: 1-34</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5" name="Group 52"/>
          <p:cNvGrpSpPr>
            <a:grpSpLocks/>
          </p:cNvGrpSpPr>
          <p:nvPr/>
        </p:nvGrpSpPr>
        <p:grpSpPr bwMode="auto">
          <a:xfrm>
            <a:off x="3414713" y="5857875"/>
            <a:ext cx="1190625" cy="923925"/>
            <a:chOff x="1628" y="4469"/>
            <a:chExt cx="568" cy="787"/>
          </a:xfrm>
        </p:grpSpPr>
        <p:sp>
          <p:nvSpPr>
            <p:cNvPr id="29730" name="Rectangle 53"/>
            <p:cNvSpPr>
              <a:spLocks noChangeArrowheads="1"/>
            </p:cNvSpPr>
            <p:nvPr/>
          </p:nvSpPr>
          <p:spPr bwMode="auto">
            <a:xfrm>
              <a:off x="1660"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نسل شاول 9: 35-44</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6" name="Group 55"/>
          <p:cNvGrpSpPr>
            <a:grpSpLocks/>
          </p:cNvGrpSpPr>
          <p:nvPr/>
        </p:nvGrpSpPr>
        <p:grpSpPr bwMode="auto">
          <a:xfrm>
            <a:off x="4605338" y="5857875"/>
            <a:ext cx="1192212" cy="923925"/>
            <a:chOff x="2196" y="4469"/>
            <a:chExt cx="568" cy="787"/>
          </a:xfrm>
        </p:grpSpPr>
        <p:sp>
          <p:nvSpPr>
            <p:cNvPr id="29728" name="Rectangle 56"/>
            <p:cNvSpPr>
              <a:spLocks noChangeArrowheads="1"/>
            </p:cNvSpPr>
            <p:nvPr/>
          </p:nvSpPr>
          <p:spPr bwMode="auto">
            <a:xfrm>
              <a:off x="2228"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1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اعتلاء العرش</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10-12</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sp>
        <p:nvSpPr>
          <p:cNvPr id="29719" name="Rectangle 58"/>
          <p:cNvSpPr>
            <a:spLocks noChangeArrowheads="1"/>
          </p:cNvSpPr>
          <p:nvPr/>
        </p:nvSpPr>
        <p:spPr bwMode="auto">
          <a:xfrm>
            <a:off x="5791200" y="5857875"/>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توقير التابوت</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13-17</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20"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nvGrpSpPr>
          <p:cNvPr id="42009" name="Group 60"/>
          <p:cNvGrpSpPr>
            <a:grpSpLocks/>
          </p:cNvGrpSpPr>
          <p:nvPr/>
        </p:nvGrpSpPr>
        <p:grpSpPr bwMode="auto">
          <a:xfrm>
            <a:off x="6837363" y="5857875"/>
            <a:ext cx="1116012" cy="923925"/>
            <a:chOff x="3260" y="4469"/>
            <a:chExt cx="532" cy="787"/>
          </a:xfrm>
        </p:grpSpPr>
        <p:sp>
          <p:nvSpPr>
            <p:cNvPr id="29726" name="Rectangle 61"/>
            <p:cNvSpPr>
              <a:spLocks noChangeArrowheads="1"/>
            </p:cNvSpPr>
            <p:nvPr/>
          </p:nvSpPr>
          <p:spPr bwMode="auto">
            <a:xfrm>
              <a:off x="3292" y="4469"/>
              <a:ext cx="46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 </a:t>
              </a: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انتصارات عسكرية</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18-20</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27"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10" name="Group 63"/>
          <p:cNvGrpSpPr>
            <a:grpSpLocks/>
          </p:cNvGrpSpPr>
          <p:nvPr/>
        </p:nvGrpSpPr>
        <p:grpSpPr bwMode="auto">
          <a:xfrm>
            <a:off x="7953375" y="5857875"/>
            <a:ext cx="1190625" cy="923925"/>
            <a:chOff x="3792" y="4469"/>
            <a:chExt cx="568" cy="787"/>
          </a:xfrm>
        </p:grpSpPr>
        <p:sp>
          <p:nvSpPr>
            <p:cNvPr id="29724" name="Rectangle 64"/>
            <p:cNvSpPr>
              <a:spLocks noChangeArrowheads="1"/>
            </p:cNvSpPr>
            <p:nvPr/>
          </p:nvSpPr>
          <p:spPr bwMode="auto">
            <a:xfrm>
              <a:off x="3824"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تحضيرات الهيكل</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21-29</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25"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sp>
        <p:nvSpPr>
          <p:cNvPr id="42011" name="WordArt 66"/>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algn="ctr"/>
            <a:r>
              <a:rPr lang="ar-JO"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rotWithShape="0">
                    <a:srgbClr val="000000">
                      <a:alpha val="43137"/>
                    </a:srgbClr>
                  </a:outerShdw>
                </a:effectLst>
                <a:latin typeface="Arial Black"/>
                <a:ea typeface="Arial Black"/>
                <a:cs typeface="Arial Black"/>
              </a:rPr>
              <a:t>1 أخبار الأيام</a:t>
            </a:r>
            <a:endParaRPr 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rotWithShape="0">
                  <a:srgbClr val="000000">
                    <a:alpha val="43137"/>
                  </a:srgbClr>
                </a:outerShdw>
              </a:effectLst>
              <a:latin typeface="Arial Black"/>
              <a:ea typeface="Arial Black"/>
              <a:cs typeface="Arial Black"/>
            </a:endParaRPr>
          </a:p>
        </p:txBody>
      </p:sp>
    </p:spTree>
    <p:extLst>
      <p:ext uri="{BB962C8B-B14F-4D97-AF65-F5344CB8AC3E}">
        <p14:creationId xmlns:p14="http://schemas.microsoft.com/office/powerpoint/2010/main" val="4645133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ar-JO" b="1" dirty="0">
                <a:solidFill>
                  <a:schemeClr val="tx1"/>
                </a:solidFill>
                <a:latin typeface="Arial"/>
                <a:ea typeface="ＭＳ Ｐゴシック" charset="0"/>
                <a:cs typeface="Arial"/>
              </a:rPr>
              <a:t>البيان الموجز</a:t>
            </a:r>
            <a:endParaRPr lang="en-US" b="1" dirty="0">
              <a:solidFill>
                <a:schemeClr val="tx1"/>
              </a:solidFill>
              <a:latin typeface="Arial"/>
              <a:ea typeface="ＭＳ Ｐゴシック" charset="0"/>
              <a:cs typeface="Arial"/>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ar-JO" sz="3600" b="1" dirty="0">
                <a:solidFill>
                  <a:schemeClr val="bg1"/>
                </a:solidFill>
              </a:rPr>
              <a:t>يتم إعطاء المنظور الروحي لتأسيس مملكة داود لتشجيع البقية مع قيام الله </a:t>
            </a:r>
          </a:p>
          <a:p>
            <a:pPr algn="ctr" eaLnBrk="1" hangingPunct="1">
              <a:lnSpc>
                <a:spcPct val="90000"/>
              </a:lnSpc>
              <a:spcBef>
                <a:spcPct val="20000"/>
              </a:spcBef>
            </a:pPr>
            <a:r>
              <a:rPr lang="ar-JO" sz="3600" b="1" dirty="0">
                <a:solidFill>
                  <a:srgbClr val="FFFF00"/>
                </a:solidFill>
              </a:rPr>
              <a:t>بتأسيس سلالة داود </a:t>
            </a:r>
          </a:p>
          <a:p>
            <a:pPr algn="ctr" eaLnBrk="1" hangingPunct="1">
              <a:lnSpc>
                <a:spcPct val="90000"/>
              </a:lnSpc>
              <a:spcBef>
                <a:spcPct val="20000"/>
              </a:spcBef>
            </a:pPr>
            <a:r>
              <a:rPr lang="ar-JO" sz="3600" b="1" dirty="0">
                <a:solidFill>
                  <a:schemeClr val="bg1"/>
                </a:solidFill>
              </a:rPr>
              <a:t>وتوجيه تحذيرهم إلى </a:t>
            </a:r>
            <a:r>
              <a:rPr lang="ar-JO" sz="3600" b="1" dirty="0">
                <a:solidFill>
                  <a:srgbClr val="FFFF00"/>
                </a:solidFill>
              </a:rPr>
              <a:t>عبادة الهيكل الصحيحة </a:t>
            </a:r>
          </a:p>
          <a:p>
            <a:pPr algn="ctr" eaLnBrk="1" hangingPunct="1">
              <a:lnSpc>
                <a:spcPct val="90000"/>
              </a:lnSpc>
              <a:spcBef>
                <a:spcPct val="20000"/>
              </a:spcBef>
            </a:pPr>
            <a:r>
              <a:rPr lang="ar-JO" sz="3600" b="1" dirty="0">
                <a:solidFill>
                  <a:schemeClr val="bg1"/>
                </a:solidFill>
              </a:rPr>
              <a:t>وليس عبادة الأصنام في الماضي</a:t>
            </a:r>
            <a:endParaRPr lang="en-US" altLang="zh-CN" sz="3600" b="1" dirty="0">
              <a:solidFill>
                <a:schemeClr val="bg1"/>
              </a:solidFill>
              <a:latin typeface="Arial"/>
              <a:ea typeface="宋体" charset="0"/>
              <a:cs typeface="Arial"/>
            </a:endParaRP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charset="0"/>
                <a:cs typeface="Arial" charset="0"/>
              </a:rPr>
              <a:t>262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884799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أسس الله مملكة داود ليقدم </a:t>
            </a:r>
            <a:r>
              <a:rPr lang="ar-JO" sz="4800" b="1" dirty="0">
                <a:solidFill>
                  <a:srgbClr val="FFFF00"/>
                </a:solidFill>
                <a:effectLst>
                  <a:glow rad="127000">
                    <a:schemeClr val="tx1"/>
                  </a:glow>
                </a:effectLst>
                <a:latin typeface="Arial" charset="0"/>
                <a:ea typeface="ＭＳ Ｐゴシック" charset="0"/>
                <a:cs typeface="ＭＳ Ｐゴシック" charset="0"/>
              </a:rPr>
              <a:t>العبادة في الهيكل </a:t>
            </a:r>
            <a:r>
              <a:rPr lang="ar-JO" sz="4800" b="1" dirty="0">
                <a:effectLst>
                  <a:glow rad="127000">
                    <a:schemeClr val="tx1"/>
                  </a:glow>
                </a:effectLst>
                <a:latin typeface="Arial" charset="0"/>
                <a:ea typeface="ＭＳ Ｐゴシック" charset="0"/>
                <a:cs typeface="ＭＳ Ｐゴシック" charset="0"/>
              </a:rPr>
              <a:t>فوق الوثنية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069306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r">
              <a:defRPr/>
            </a:pPr>
            <a:br>
              <a:rPr lang="en-US" sz="4800" b="1"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2. كن مُؤسَسَاَ </a:t>
            </a:r>
            <a:r>
              <a:rPr lang="ar-JO" sz="4800" dirty="0">
                <a:solidFill>
                  <a:srgbClr val="FFFF00"/>
                </a:solidFill>
                <a:effectLst>
                  <a:glow rad="127000">
                    <a:schemeClr val="tx1"/>
                  </a:glow>
                </a:effectLst>
                <a:latin typeface="Arial" charset="0"/>
                <a:ea typeface="ＭＳ Ｐゴシック" charset="0"/>
                <a:cs typeface="ＭＳ Ｐゴシック" charset="0"/>
              </a:rPr>
              <a:t>لعبادة يسوع </a:t>
            </a:r>
            <a:r>
              <a:rPr lang="ar-JO" sz="4800" dirty="0">
                <a:effectLst>
                  <a:glow rad="127000">
                    <a:schemeClr val="tx1"/>
                  </a:glow>
                </a:effectLst>
                <a:latin typeface="Arial" charset="0"/>
                <a:ea typeface="ＭＳ Ｐゴシック" charset="0"/>
                <a:cs typeface="ＭＳ Ｐゴシック" charset="0"/>
              </a:rPr>
              <a:t>كوريث داود</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46410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أسس الله مملكة داود ليقدم </a:t>
            </a:r>
            <a:r>
              <a:rPr lang="ar-JO" sz="4800" b="1" dirty="0">
                <a:solidFill>
                  <a:srgbClr val="FFFF00"/>
                </a:solidFill>
                <a:effectLst>
                  <a:glow rad="127000">
                    <a:schemeClr val="tx1"/>
                  </a:glow>
                </a:effectLst>
                <a:latin typeface="Arial" charset="0"/>
                <a:ea typeface="ＭＳ Ｐゴシック" charset="0"/>
                <a:cs typeface="ＭＳ Ｐゴシック" charset="0"/>
              </a:rPr>
              <a:t>العبادة في الهيكل </a:t>
            </a:r>
            <a:r>
              <a:rPr lang="ar-JO" sz="4800" b="1" dirty="0">
                <a:effectLst>
                  <a:glow rad="127000">
                    <a:schemeClr val="tx1"/>
                  </a:glow>
                </a:effectLst>
                <a:latin typeface="Arial" charset="0"/>
                <a:ea typeface="ＭＳ Ｐゴシック" charset="0"/>
                <a:cs typeface="ＭＳ Ｐゴシック" charset="0"/>
              </a:rPr>
              <a:t>فوق الوثنية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896940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كان الهيكل مجيداً</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60892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لكن ماذا عن ذاك الهيكل ؟</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301" y="1484722"/>
            <a:ext cx="9144000" cy="5373278"/>
          </a:xfrm>
          <a:prstGeom prst="rect">
            <a:avLst/>
          </a:prstGeom>
        </p:spPr>
      </p:pic>
    </p:spTree>
    <p:extLst>
      <p:ext uri="{BB962C8B-B14F-4D97-AF65-F5344CB8AC3E}">
        <p14:creationId xmlns:p14="http://schemas.microsoft.com/office/powerpoint/2010/main" val="363825287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026316" cy="6858000"/>
          </a:xfrm>
          <a:prstGeom prst="rect">
            <a:avLst/>
          </a:prstGeom>
        </p:spPr>
      </p:pic>
      <p:sp>
        <p:nvSpPr>
          <p:cNvPr id="900098" name="Rectangle 2"/>
          <p:cNvSpPr>
            <a:spLocks noGrp="1" noChangeArrowheads="1"/>
          </p:cNvSpPr>
          <p:nvPr>
            <p:ph type="ctrTitle"/>
          </p:nvPr>
        </p:nvSpPr>
        <p:spPr>
          <a:xfrm>
            <a:off x="0" y="-99392"/>
            <a:ext cx="5580112" cy="4032448"/>
          </a:xfrm>
          <a:noFill/>
          <a:effectLst>
            <a:outerShdw blurRad="63500" dist="35921" dir="2700000" algn="ctr" rotWithShape="0">
              <a:schemeClr val="tx2">
                <a:alpha val="74998"/>
              </a:schemeClr>
            </a:outerShdw>
          </a:effectLst>
        </p:spPr>
        <p:txBody>
          <a:bodyPr anchor="t"/>
          <a:lstStyle/>
          <a:p>
            <a:pPr>
              <a:defRPr/>
            </a:pPr>
            <a:r>
              <a:rPr lang="ar-JO" sz="4000" dirty="0"/>
              <a:t>حتى الهيكل الذي أعيد بناؤه في وقت قريب من أخبار الأيام تم تدميره لاحقًا - فماذا عن عبادة الهيكل الآن؟</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80106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algn="r" defTabSz="914085" eaLnBrk="0" hangingPunct="0">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تطهير الهيكل</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متى 21: 12-17</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مرقس 11: 15-19</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لوقا 19: 45-48</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يوحنا 2: 13-24</a:t>
            </a: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algn="r" defTabSz="321487" eaLnBrk="0" hangingPunct="0">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قصة الفصح</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eaLnBrk="0" hangingPunct="0">
                <a:lnSpc>
                  <a:spcPct val="70000"/>
                </a:lnSpc>
              </a:pPr>
              <a:r>
                <a:rPr lang="ar-JO" altLang="zh-CN" sz="4400" spc="-250" dirty="0">
                  <a:solidFill>
                    <a:srgbClr val="002060"/>
                  </a:solidFill>
                  <a:latin typeface="Avenir Black"/>
                  <a:cs typeface="Avenir Black"/>
                </a:rPr>
                <a:t>صور   كتابية   مجانية</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5576757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كان وقت احتفال عيد      الفصح اليهودي قد اقترب،    و لهذا ذهب يسوع            إلى أورشليم</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7235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في منطقة الهيكل رأى التجار يبيعون الماعز و الخراف و الطيور للذبائح</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66602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كما رأى الصيارفة يبدلون العملات الأجنبية</a:t>
            </a:r>
            <a:endParaRPr lang="en-US" sz="3600"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36493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0903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صنع يسوع سوطاً من الحبال و طاردهم خارج الهيكل</a:t>
            </a:r>
            <a:r>
              <a:rPr lang="en-US" sz="3600"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29092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أخرج الخراف و الأبقار و نثر أموال الصيارفة على الأرض</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8346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التأسيس</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1 أخبار الأيام</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362</a:t>
            </a: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72808398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و قلب الموائد</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6595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ثم ذهب إلى باعة الحمام و قال لهم</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467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أخرجوا هذه من هنا و لا تجعلوا بيت أبي مغارة لصوص</a:t>
            </a:r>
            <a:endParaRPr lang="en-US" sz="3600"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6584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تذكر تلاميذه هذه النبوة من الكتاب المقدس ” غيرة بيتك أكلتني ”</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6895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8393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لكن القادة الدينيين سألوه : ماذا تفعل ؟ إن كان الله أعطاك السلطان أن تفعل هذا فأرنا معجزة لتثبت ذلك .</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905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حسناً : رد يسوع</a:t>
            </a:r>
          </a:p>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أنقضوا هذا الهيكل </a:t>
            </a:r>
          </a:p>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و في ثلاثة أيام أقيمه</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78584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ماذا : قالوا مستغربين</a:t>
            </a:r>
          </a:p>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في ست و أربعين سنة</a:t>
            </a:r>
          </a:p>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بني هذا الهيكل و أنت تقيمه في ثلاثة أيام ؟</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2420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لكن يسوع عندما قال هذا الهيكل كان يعني جسده</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93238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بعد أن قام من الأموات تذكر تلاميذه أنه قال ذلك و آمنوا بالمكتوب و بما قاله يسوع</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07136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rPr>
              <a:t>الموضوع الرئيسي</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تأسيس نسل داود</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cs typeface="Arial" charset="0"/>
              </a:rPr>
              <a:t>262</a:t>
            </a:r>
            <a:endParaRPr lang="en-US" b="1" dirty="0">
              <a:solidFill>
                <a:srgbClr val="FFFFFF"/>
              </a:solidFill>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1 أخبار الأيام</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132155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eaLnBrk="0" hangingPunct="0">
              <a:lnSpc>
                <a:spcPct val="70000"/>
              </a:lnSpc>
            </a:pPr>
            <a:r>
              <a:rPr lang="ar-JO" altLang="zh-CN" sz="11500" spc="-250" dirty="0">
                <a:solidFill>
                  <a:srgbClr val="002060"/>
                </a:solidFill>
                <a:latin typeface="Avenir Black"/>
                <a:cs typeface="Avenir Black"/>
              </a:rPr>
              <a:t>صور كتابية مجانية</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5609188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a:cs typeface="Arial"/>
              </a:rPr>
              <a:t>استخدمت بإذن رسمي</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ar-JO" sz="1300" b="1" dirty="0">
                <a:sym typeface="Times New Roman"/>
              </a:rPr>
              <a:t>نظرًا لإنتاج Lumo لمواد النشر الخاصة به ، نأسف لإبلاغك بأنه لا يمكننا ترخيص صورنا لعملاء آخرين خارج </a:t>
            </a:r>
          </a:p>
          <a:p>
            <a:pPr algn="ctr" hangingPunct="0">
              <a:defRPr sz="1300">
                <a:latin typeface="Times New Roman"/>
                <a:ea typeface="Times New Roman"/>
                <a:cs typeface="Times New Roman"/>
                <a:sym typeface="Times New Roman"/>
              </a:defRPr>
            </a:pPr>
            <a:r>
              <a:rPr lang="ar-JO" sz="1300" b="1" dirty="0">
                <a:sym typeface="Times New Roman"/>
              </a:rPr>
              <a:t>freebibleimages.org</a:t>
            </a:r>
            <a:endParaRPr sz="1300" b="1" kern="0" dirty="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إنجيل</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ar-JO" sz="1400" b="1" dirty="0"/>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sz="1300" b="1" kern="0" dirty="0">
              <a:solidFill>
                <a:srgbClr val="000000"/>
              </a:solidFill>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ar-JO" sz="1300" b="1" dirty="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algn="ctr" hangingPunct="0">
              <a:defRPr sz="1300">
                <a:latin typeface="Times New Roman"/>
                <a:ea typeface="Times New Roman"/>
                <a:cs typeface="Times New Roman"/>
                <a:sym typeface="Times New Roman"/>
              </a:defRPr>
            </a:pPr>
            <a:r>
              <a:rPr lang="ar-JO" sz="1300" b="1" dirty="0">
                <a:sym typeface="Times New Roman"/>
              </a:rPr>
              <a:t>www.LumoProject.com.</a:t>
            </a:r>
            <a:endParaRPr sz="1300" b="1" u="sng" kern="0" dirty="0">
              <a:solidFill>
                <a:srgbClr val="0000FF"/>
              </a:solidFill>
              <a:uFill>
                <a:solidFill>
                  <a:srgbClr val="0000FF"/>
                </a:solidFill>
              </a:uFill>
              <a:latin typeface="Arial"/>
              <a:ea typeface="Times New Roman"/>
              <a:cs typeface="Arial"/>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إنجيل </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مرقس</a:t>
            </a:r>
            <a:endParaRPr sz="1200" b="1" kern="0" dirty="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إنجيل</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لوقا</a:t>
            </a:r>
            <a:endParaRPr sz="1200" b="1" kern="0" dirty="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إنجيل </a:t>
            </a: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 </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يوحنا</a:t>
            </a:r>
            <a:endParaRPr sz="1200" b="1" kern="0" dirty="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499563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defRPr/>
            </a:pPr>
            <a:r>
              <a:rPr lang="ar-JO" sz="3200" b="1" dirty="0"/>
              <a:t>أم لستم تعلمون أن </a:t>
            </a:r>
            <a:r>
              <a:rPr lang="ar-JO" sz="3200" b="1" dirty="0">
                <a:solidFill>
                  <a:srgbClr val="FFFF00"/>
                </a:solidFill>
              </a:rPr>
              <a:t>جسدكم هو هيكل للروح القدس</a:t>
            </a:r>
            <a:r>
              <a:rPr lang="ar-JO" sz="3200" b="1" dirty="0"/>
              <a:t> الذي فيكم الذي لكم من الله و أنكم لستم لأنفسكم لأنكم قد اشتريتم بثمن فمجدوا الله في أجسادكم و في أرواحكم التي هي لله</a:t>
            </a:r>
            <a:br>
              <a:rPr lang="ar-JO" sz="3200" b="1" dirty="0"/>
            </a:br>
            <a:r>
              <a:rPr lang="ar-JO" sz="3200" b="1" dirty="0"/>
              <a:t>(1 كو 6 : 19-20)</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194305273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t>كيف يمكنك أن تكون راسخًا في عالم هش؟</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315254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charset="0"/>
                <a:ea typeface="ＭＳ Ｐゴシック" charset="0"/>
                <a:cs typeface="ＭＳ Ｐゴシック" charset="0"/>
              </a:rPr>
              <a:t>كن مُؤسَسَاَ مع </a:t>
            </a:r>
            <a:r>
              <a:rPr lang="ar-JO" sz="5400" b="1" dirty="0">
                <a:solidFill>
                  <a:srgbClr val="FFFF00"/>
                </a:solidFill>
                <a:effectLst>
                  <a:glow rad="127000">
                    <a:srgbClr val="000000"/>
                  </a:glow>
                </a:effectLst>
                <a:latin typeface="Arial" charset="0"/>
                <a:ea typeface="ＭＳ Ｐゴシック" charset="0"/>
                <a:cs typeface="ＭＳ Ｐゴシック" charset="0"/>
              </a:rPr>
              <a:t>المسيح</a:t>
            </a:r>
            <a:r>
              <a:rPr lang="ar-JO" sz="5400" b="1" dirty="0">
                <a:solidFill>
                  <a:srgbClr val="FFFFFF"/>
                </a:solidFill>
                <a:effectLst>
                  <a:glow rad="127000">
                    <a:srgbClr val="000000"/>
                  </a:glow>
                </a:effectLst>
                <a:latin typeface="Arial" charset="0"/>
                <a:ea typeface="ＭＳ Ｐゴシック" charset="0"/>
                <a:cs typeface="ＭＳ Ｐゴシック" charset="0"/>
              </a:rPr>
              <a:t> كأساس لك</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07503" y="1834420"/>
            <a:ext cx="5688633" cy="4452100"/>
          </a:xfrm>
          <a:prstGeom prst="rect">
            <a:avLst/>
          </a:prstGeom>
        </p:spPr>
      </p:pic>
    </p:spTree>
    <p:extLst>
      <p:ext uri="{BB962C8B-B14F-4D97-AF65-F5344CB8AC3E}">
        <p14:creationId xmlns:p14="http://schemas.microsoft.com/office/powerpoint/2010/main" val="24195309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أسس الله مملكة داود ليقدم </a:t>
            </a:r>
            <a:r>
              <a:rPr lang="ar-JO" sz="4800" b="1" dirty="0">
                <a:solidFill>
                  <a:srgbClr val="FFFF00"/>
                </a:solidFill>
                <a:effectLst>
                  <a:glow rad="127000">
                    <a:schemeClr val="tx1"/>
                  </a:glow>
                </a:effectLst>
                <a:latin typeface="Arial" charset="0"/>
                <a:ea typeface="ＭＳ Ｐゴシック" charset="0"/>
                <a:cs typeface="ＭＳ Ｐゴシック" charset="0"/>
              </a:rPr>
              <a:t>العبادة في الهيكل </a:t>
            </a:r>
            <a:r>
              <a:rPr lang="ar-JO" sz="4800" b="1" dirty="0">
                <a:effectLst>
                  <a:glow rad="127000">
                    <a:schemeClr val="tx1"/>
                  </a:glow>
                </a:effectLst>
                <a:latin typeface="Arial" charset="0"/>
                <a:ea typeface="ＭＳ Ｐゴシック" charset="0"/>
                <a:cs typeface="ＭＳ Ｐゴシック" charset="0"/>
              </a:rPr>
              <a:t>فوق الوثنية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421448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r">
              <a:defRPr/>
            </a:pPr>
            <a:br>
              <a:rPr lang="en-US" sz="4800" b="1"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2. كن مُؤسَسَاَ </a:t>
            </a:r>
            <a:r>
              <a:rPr lang="ar-JO" sz="4800" dirty="0">
                <a:solidFill>
                  <a:srgbClr val="FFFF00"/>
                </a:solidFill>
                <a:effectLst>
                  <a:glow rad="127000">
                    <a:schemeClr val="tx1"/>
                  </a:glow>
                </a:effectLst>
                <a:latin typeface="Arial" charset="0"/>
                <a:ea typeface="ＭＳ Ｐゴシック" charset="0"/>
                <a:cs typeface="ＭＳ Ｐゴシック" charset="0"/>
              </a:rPr>
              <a:t>لعبادة يسوع </a:t>
            </a:r>
            <a:r>
              <a:rPr lang="ar-JO" sz="4800" dirty="0">
                <a:effectLst>
                  <a:glow rad="127000">
                    <a:schemeClr val="tx1"/>
                  </a:glow>
                </a:effectLst>
                <a:latin typeface="Arial" charset="0"/>
                <a:ea typeface="ＭＳ Ｐゴシック" charset="0"/>
                <a:cs typeface="ＭＳ Ｐゴシック" charset="0"/>
              </a:rPr>
              <a:t>كوريث داود</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0192002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148064" y="5733256"/>
            <a:ext cx="3528392" cy="792087"/>
          </a:xfrm>
          <a:solidFill>
            <a:srgbClr val="000000"/>
          </a:solidFill>
          <a:effectLst/>
        </p:spPr>
        <p:txBody>
          <a:bodyPr anchor="ctr"/>
          <a:lstStyle/>
          <a:p>
            <a:pPr>
              <a:defRPr/>
            </a:pPr>
            <a:r>
              <a:rPr lang="ar-JO" sz="2800" b="1" dirty="0">
                <a:effectLst>
                  <a:glow rad="127000">
                    <a:schemeClr val="tx1"/>
                  </a:glow>
                </a:effectLst>
                <a:latin typeface="Arial" charset="0"/>
                <a:ea typeface="ＭＳ Ｐゴシック" charset="0"/>
                <a:cs typeface="ＭＳ Ｐゴシック" charset="0"/>
              </a:rPr>
              <a:t>1 كورنثوس 3 : 11</a:t>
            </a:r>
            <a:endParaRPr lang="en-US" sz="2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107503" y="1834420"/>
            <a:ext cx="5688633" cy="4760948"/>
          </a:xfrm>
          <a:prstGeom prst="rect">
            <a:avLst/>
          </a:prstGeom>
        </p:spPr>
      </p:pic>
      <p:sp>
        <p:nvSpPr>
          <p:cNvPr id="6" name="Rectangle 2"/>
          <p:cNvSpPr txBox="1">
            <a:spLocks noChangeArrowheads="1"/>
          </p:cNvSpPr>
          <p:nvPr/>
        </p:nvSpPr>
        <p:spPr bwMode="auto">
          <a:xfrm>
            <a:off x="3419872" y="288032"/>
            <a:ext cx="5724128" cy="249289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000000"/>
                </a:solidFill>
                <a:latin typeface="Arial" charset="0"/>
                <a:ea typeface="ＭＳ Ｐゴシック" charset="0"/>
                <a:cs typeface="ＭＳ Ｐゴシック" charset="0"/>
              </a:rPr>
              <a:t>فإنه لا يستطيع أحد أن يضع أساساً آخر غير الذي وضع – الذي هو يسوع المسيح</a:t>
            </a:r>
            <a:endParaRPr lang="en-US" sz="36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4854235"/>
      </p:ext>
    </p:extLst>
  </p:cSld>
  <p:clrMapOvr>
    <a:overrideClrMapping bg1="lt1" tx1="dk1" bg2="lt2" tx2="dk2" accent1="accent1" accent2="accent2" accent3="accent3" accent4="accent4" accent5="accent5" accent6="accent6" hlink="hlink" folHlink="folHlink"/>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188640"/>
            <a:ext cx="8412363" cy="3312368"/>
          </a:xfrm>
          <a:prstGeom prst="rect">
            <a:avLst/>
          </a:prstGeom>
        </p:spPr>
      </p:pic>
      <p:sp>
        <p:nvSpPr>
          <p:cNvPr id="900098" name="Rectangle 2"/>
          <p:cNvSpPr>
            <a:spLocks noGrp="1" noChangeArrowheads="1"/>
          </p:cNvSpPr>
          <p:nvPr>
            <p:ph type="ctrTitle"/>
          </p:nvPr>
        </p:nvSpPr>
        <p:spPr>
          <a:xfrm>
            <a:off x="-13485" y="566124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كيف هو أساسك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67959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508000"/>
            <a:ext cx="8775700" cy="58293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أساس متين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5513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216417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2191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أساس متين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77757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مُؤسَسَاً</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71" y="35397"/>
            <a:ext cx="9144000" cy="5009606"/>
          </a:xfrm>
          <a:prstGeom prst="rect">
            <a:avLst/>
          </a:prstGeom>
        </p:spPr>
      </p:pic>
    </p:spTree>
    <p:extLst>
      <p:ext uri="{BB962C8B-B14F-4D97-AF65-F5344CB8AC3E}">
        <p14:creationId xmlns:p14="http://schemas.microsoft.com/office/powerpoint/2010/main" val="6983754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89" y="0"/>
            <a:ext cx="9125511" cy="6077590"/>
          </a:xfrm>
          <a:prstGeom prst="rect">
            <a:avLst/>
          </a:prstGeom>
        </p:spPr>
      </p:pic>
      <p:sp>
        <p:nvSpPr>
          <p:cNvPr id="900098" name="Rectangle 2"/>
          <p:cNvSpPr>
            <a:spLocks noGrp="1" noChangeArrowheads="1"/>
          </p:cNvSpPr>
          <p:nvPr>
            <p:ph type="ctrTitle"/>
          </p:nvPr>
        </p:nvSpPr>
        <p:spPr>
          <a:xfrm>
            <a:off x="0" y="6022131"/>
            <a:ext cx="9144000" cy="86325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أساس متين</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524156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أساس متين</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2" y="620688"/>
            <a:ext cx="9144000" cy="4272855"/>
          </a:xfrm>
          <a:prstGeom prst="rect">
            <a:avLst/>
          </a:prstGeom>
        </p:spPr>
      </p:pic>
    </p:spTree>
    <p:extLst>
      <p:ext uri="{BB962C8B-B14F-4D97-AF65-F5344CB8AC3E}">
        <p14:creationId xmlns:p14="http://schemas.microsoft.com/office/powerpoint/2010/main" val="2764735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مُؤسَسَاً</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123"/>
            <a:ext cx="9144000" cy="5189838"/>
          </a:xfrm>
          <a:prstGeom prst="rect">
            <a:avLst/>
          </a:prstGeom>
        </p:spPr>
      </p:pic>
    </p:spTree>
    <p:extLst>
      <p:ext uri="{BB962C8B-B14F-4D97-AF65-F5344CB8AC3E}">
        <p14:creationId xmlns:p14="http://schemas.microsoft.com/office/powerpoint/2010/main" val="13907127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grpSp>
        <p:nvGrpSpPr>
          <p:cNvPr id="3" name="Group 2"/>
          <p:cNvGrpSpPr/>
          <p:nvPr/>
        </p:nvGrpSpPr>
        <p:grpSpPr>
          <a:xfrm>
            <a:off x="-324544" y="190501"/>
            <a:ext cx="9468544" cy="5419678"/>
            <a:chOff x="-324544" y="190501"/>
            <a:chExt cx="9468544" cy="541967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1"/>
              <a:ext cx="9144000" cy="5419678"/>
            </a:xfrm>
            <a:prstGeom prst="rect">
              <a:avLst/>
            </a:prstGeom>
          </p:spPr>
        </p:pic>
        <p:sp>
          <p:nvSpPr>
            <p:cNvPr id="2" name="Rectangle 1"/>
            <p:cNvSpPr/>
            <p:nvPr/>
          </p:nvSpPr>
          <p:spPr bwMode="auto">
            <a:xfrm>
              <a:off x="0" y="2492896"/>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Rectangle 6"/>
            <p:cNvSpPr/>
            <p:nvPr/>
          </p:nvSpPr>
          <p:spPr bwMode="auto">
            <a:xfrm>
              <a:off x="-324544" y="2060848"/>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7"/>
            <p:cNvSpPr/>
            <p:nvPr/>
          </p:nvSpPr>
          <p:spPr bwMode="auto">
            <a:xfrm>
              <a:off x="323528" y="332656"/>
              <a:ext cx="85689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0" y="332656"/>
            <a:ext cx="9143999" cy="1080120"/>
          </a:xfrm>
          <a:effectLst/>
        </p:spPr>
        <p:txBody>
          <a:bodyPr/>
          <a:lstStyle/>
          <a:p>
            <a:pPr>
              <a:defRPr/>
            </a:pPr>
            <a:r>
              <a:rPr lang="ar-JO" sz="8000" b="1" dirty="0">
                <a:solidFill>
                  <a:schemeClr val="tx2"/>
                </a:solidFill>
                <a:effectLst>
                  <a:glow rad="127000">
                    <a:schemeClr val="bg1"/>
                  </a:glow>
                </a:effectLst>
                <a:latin typeface="Arial" charset="0"/>
                <a:ea typeface="ＭＳ Ｐゴシック" charset="0"/>
                <a:cs typeface="ＭＳ Ｐゴシック" charset="0"/>
              </a:rPr>
              <a:t>كلمة الله</a:t>
            </a:r>
            <a:endParaRPr lang="en-US" sz="80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326" y="2348880"/>
            <a:ext cx="4464496"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000000"/>
                </a:solidFill>
                <a:effectLst>
                  <a:glow rad="127000">
                    <a:srgbClr val="FFFFFF"/>
                  </a:glow>
                </a:effectLst>
                <a:latin typeface="Arial" charset="0"/>
                <a:ea typeface="ＭＳ Ｐゴシック" charset="0"/>
                <a:cs typeface="ＭＳ Ｐゴシック" charset="0"/>
              </a:rPr>
              <a:t>أساس متين</a:t>
            </a:r>
            <a:endParaRPr lang="en-US" sz="4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2338644"/>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ابنِ على أساسك</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9743" y="1628800"/>
            <a:ext cx="9144000" cy="4785360"/>
          </a:xfrm>
          <a:prstGeom prst="rect">
            <a:avLst/>
          </a:prstGeom>
        </p:spPr>
      </p:pic>
    </p:spTree>
    <p:extLst>
      <p:ext uri="{BB962C8B-B14F-4D97-AF65-F5344CB8AC3E}">
        <p14:creationId xmlns:p14="http://schemas.microsoft.com/office/powerpoint/2010/main" val="43083043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6185167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607443"/>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charset="0"/>
                <a:ea typeface="ＭＳ Ｐゴシック" charset="0"/>
                <a:cs typeface="ＭＳ Ｐゴシック" charset="0"/>
              </a:rPr>
            </a:br>
            <a:r>
              <a:rPr lang="ar-JO" sz="3600" dirty="0">
                <a:effectLst>
                  <a:glow rad="127000">
                    <a:schemeClr val="tx1"/>
                  </a:glow>
                </a:effectLst>
                <a:latin typeface="Arial" charset="0"/>
                <a:ea typeface="ＭＳ Ｐゴシック" charset="0"/>
                <a:cs typeface="ＭＳ Ｐゴシック" charset="0"/>
              </a:rPr>
              <a:t>سجل النسب من آدم إلى 450 ق.م يظهر غياب عرش داود لكن نسله لا يزال حاضراً بسبب نعمة الله (1 أخ 1-9)</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9385" y="2564904"/>
            <a:ext cx="3811032" cy="4293096"/>
          </a:xfrm>
          <a:prstGeom prst="rect">
            <a:avLst/>
          </a:prstGeom>
        </p:spPr>
      </p:pic>
    </p:spTree>
    <p:extLst>
      <p:ext uri="{BB962C8B-B14F-4D97-AF65-F5344CB8AC3E}">
        <p14:creationId xmlns:p14="http://schemas.microsoft.com/office/powerpoint/2010/main" val="37568353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ar-JO" b="1" dirty="0">
                <a:solidFill>
                  <a:schemeClr val="tx1"/>
                </a:solidFill>
                <a:effectLst/>
                <a:latin typeface="Arial" charset="0"/>
                <a:ea typeface="ＭＳ Ｐゴシック" charset="0"/>
                <a:cs typeface="ＭＳ Ｐゴシック" charset="0"/>
              </a:rPr>
              <a:t>سجل نسب تكوين 5</a:t>
            </a:r>
            <a:endParaRPr lang="en-US"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38</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
        <p:nvSpPr>
          <p:cNvPr id="17" name="Title 2">
            <a:extLst>
              <a:ext uri="{FF2B5EF4-FFF2-40B4-BE49-F238E27FC236}">
                <a16:creationId xmlns:a16="http://schemas.microsoft.com/office/drawing/2014/main" id="{7858CEB9-A1A4-0141-91F3-9AAC9B2BF76F}"/>
              </a:ext>
            </a:extLst>
          </p:cNvPr>
          <p:cNvSpPr txBox="1">
            <a:spLocks/>
          </p:cNvSpPr>
          <p:nvPr/>
        </p:nvSpPr>
        <p:spPr bwMode="auto">
          <a:xfrm>
            <a:off x="4067944" y="5575299"/>
            <a:ext cx="5148064" cy="1498601"/>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eaLnBrk="1" hangingPunct="1">
              <a:defRPr sz="4800" b="1">
                <a:effectLst/>
                <a:latin typeface="Arial" charset="0"/>
              </a:defRPr>
            </a:lvl1pPr>
            <a:lvl2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r>
              <a:rPr lang="ar-JO" dirty="0"/>
              <a:t>1 أخبار الأيام 1 </a:t>
            </a:r>
            <a:endParaRPr lang="en-US" dirty="0"/>
          </a:p>
        </p:txBody>
      </p:sp>
    </p:spTree>
    <p:extLst>
      <p:ext uri="{BB962C8B-B14F-4D97-AF65-F5344CB8AC3E}">
        <p14:creationId xmlns:p14="http://schemas.microsoft.com/office/powerpoint/2010/main" val="78597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b="1" dirty="0">
                <a:solidFill>
                  <a:srgbClr val="FFFF00"/>
                </a:solidFill>
                <a:latin typeface="Arial" charset="0"/>
                <a:ea typeface="ＭＳ Ｐゴシック" charset="0"/>
              </a:rPr>
              <a:t>سجل الأمم</a:t>
            </a:r>
            <a:endParaRPr lang="en-US" sz="5400" b="1" dirty="0">
              <a:latin typeface="Arial" charset="0"/>
              <a:ea typeface="ＭＳ Ｐゴシック"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نوح</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يافث</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حام</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ar-JO" sz="3200" b="1" i="1" dirty="0">
                <a:solidFill>
                  <a:srgbClr val="FFFF00"/>
                </a:solidFill>
              </a:rPr>
              <a:t>سام</a:t>
            </a:r>
            <a:endParaRPr lang="en-US" sz="3200" b="1" dirty="0">
              <a:solidFill>
                <a:srgbClr val="FFFF00"/>
              </a:solidFill>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القوقازيون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الكنعانيون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ar-JO" sz="3200" b="1" i="1" dirty="0">
                <a:solidFill>
                  <a:srgbClr val="FFFF00"/>
                </a:solidFill>
              </a:rPr>
              <a:t>الساميون</a:t>
            </a:r>
            <a:endParaRPr lang="en-US" sz="3200" b="1" dirty="0">
              <a:solidFill>
                <a:srgbClr val="FFFF00"/>
              </a:solidFill>
            </a:endParaRPr>
          </a:p>
        </p:txBody>
      </p:sp>
      <p:sp>
        <p:nvSpPr>
          <p:cNvPr id="612363" name="Text Box 11"/>
          <p:cNvSpPr txBox="1">
            <a:spLocks noChangeArrowheads="1"/>
          </p:cNvSpPr>
          <p:nvPr/>
        </p:nvSpPr>
        <p:spPr bwMode="auto">
          <a:xfrm>
            <a:off x="85367" y="5105400"/>
            <a:ext cx="266932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الأوروبيون    </a:t>
            </a:r>
          </a:p>
          <a:p>
            <a:pP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و الهنود الشرقيون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3499195" y="5105400"/>
            <a:ext cx="1866217"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الأفارقة</a:t>
            </a:r>
          </a:p>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و الآسيويون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7039860" y="5105400"/>
            <a:ext cx="126188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ar-JO" sz="3200" b="1" i="1" dirty="0">
                <a:solidFill>
                  <a:srgbClr val="FFFF00"/>
                </a:solidFill>
              </a:rPr>
              <a:t>اليهود</a:t>
            </a:r>
          </a:p>
          <a:p>
            <a:pPr algn="ctr" eaLnBrk="0" hangingPunct="0">
              <a:defRPr/>
            </a:pPr>
            <a:r>
              <a:rPr lang="ar-JO" sz="3200" b="1" i="1" dirty="0">
                <a:solidFill>
                  <a:srgbClr val="FFFF00"/>
                </a:solidFill>
              </a:rPr>
              <a:t>و العرب</a:t>
            </a:r>
            <a:endParaRPr lang="en-US" sz="3200" b="1" dirty="0">
              <a:solidFill>
                <a:srgbClr val="FFFF00"/>
              </a:solidFill>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ar-JO" altLang="zh-CN" b="1" dirty="0">
                <a:solidFill>
                  <a:srgbClr val="FFFFFF"/>
                </a:solidFill>
              </a:rPr>
              <a:t>92</a:t>
            </a:r>
            <a:endParaRPr lang="en-US" altLang="zh-CN" b="1" dirty="0">
              <a:solidFill>
                <a:srgbClr val="FFFFFF"/>
              </a:solidFill>
            </a:endParaRPr>
          </a:p>
        </p:txBody>
      </p:sp>
      <p:sp>
        <p:nvSpPr>
          <p:cNvPr id="612370" name="Text Box 18"/>
          <p:cNvSpPr txBox="1">
            <a:spLocks noChangeArrowheads="1"/>
          </p:cNvSpPr>
          <p:nvPr/>
        </p:nvSpPr>
        <p:spPr bwMode="auto">
          <a:xfrm>
            <a:off x="2133600" y="3468688"/>
            <a:ext cx="6238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ar-JO" altLang="zh-CN" b="1" dirty="0">
                <a:solidFill>
                  <a:srgbClr val="FFFFFF"/>
                </a:solidFill>
              </a:rPr>
              <a:t>سين</a:t>
            </a:r>
            <a:endParaRPr lang="en-US" altLang="zh-CN" sz="1800" dirty="0">
              <a:solidFill>
                <a:srgbClr val="000000"/>
              </a:solidFill>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ar-JO" altLang="zh-CN" b="1" dirty="0">
                <a:solidFill>
                  <a:srgbClr val="FFFFFF"/>
                </a:solidFill>
              </a:rPr>
              <a:t>سيناء</a:t>
            </a:r>
            <a:endParaRPr lang="en-US" altLang="zh-CN" sz="1800" dirty="0">
              <a:solidFill>
                <a:srgbClr val="000000"/>
              </a:solidFill>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ar-JO" altLang="zh-CN" b="1" dirty="0">
                <a:solidFill>
                  <a:srgbClr val="FFFFFF"/>
                </a:solidFill>
              </a:rPr>
              <a:t>سينو</a:t>
            </a:r>
            <a:endParaRPr lang="en-US" altLang="zh-CN" sz="1800" dirty="0">
              <a:solidFill>
                <a:srgbClr val="000000"/>
              </a:solidFill>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eaLnBrk="0" hangingPunct="0"/>
            <a:endParaRPr lang="zh-CN" altLang="en-US">
              <a:solidFill>
                <a:srgbClr val="000000"/>
              </a:solidFill>
              <a:latin typeface="Arial"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eaLnBrk="0" hangingPunct="0">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1667444"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defRPr/>
            </a:pPr>
            <a:r>
              <a:rPr lang="ar-JO" sz="3200" b="1" dirty="0">
                <a:solidFill>
                  <a:srgbClr val="FFFFFF"/>
                </a:solidFill>
                <a:latin typeface="Times New Roman" pitchFamily="-112" charset="0"/>
                <a:ea typeface="ＭＳ Ｐゴシック" pitchFamily="-112" charset="-128"/>
                <a:cs typeface="ＭＳ Ｐゴシック" pitchFamily="-112" charset="-128"/>
              </a:rPr>
              <a:t>تكوين 10 </a:t>
            </a:r>
            <a:endParaRPr lang="en-US" sz="3200" b="1" dirty="0">
              <a:solidFill>
                <a:srgbClr val="FFFFFF"/>
              </a:solidFill>
              <a:latin typeface="Times New Roman" pitchFamily="-112" charset="0"/>
              <a:ea typeface="ＭＳ Ｐゴシック" pitchFamily="-112" charset="-128"/>
              <a:cs typeface="ＭＳ Ｐゴシック" pitchFamily="-112" charset="-128"/>
            </a:endParaRPr>
          </a:p>
        </p:txBody>
      </p:sp>
      <p:sp>
        <p:nvSpPr>
          <p:cNvPr id="25" name="Text Box 24"/>
          <p:cNvSpPr txBox="1">
            <a:spLocks noChangeArrowheads="1"/>
          </p:cNvSpPr>
          <p:nvPr/>
        </p:nvSpPr>
        <p:spPr bwMode="auto">
          <a:xfrm>
            <a:off x="-72008" y="833339"/>
            <a:ext cx="8964488"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0" hangingPunct="0">
              <a:defRPr/>
            </a:pPr>
            <a:r>
              <a:rPr lang="ar-JO" sz="3200" b="1" dirty="0">
                <a:solidFill>
                  <a:srgbClr val="FFFFFF"/>
                </a:solidFill>
                <a:latin typeface="Arial"/>
                <a:ea typeface="ＭＳ Ｐゴシック" pitchFamily="-112" charset="-128"/>
                <a:cs typeface="Arial"/>
              </a:rPr>
              <a:t>1 أخبار الأيام 1 : 4 – 27 </a:t>
            </a:r>
            <a:endParaRPr lang="en-US" sz="3200" b="1" dirty="0">
              <a:solidFill>
                <a:srgbClr val="FFFFFF"/>
              </a:solidFill>
              <a:latin typeface="Arial"/>
              <a:ea typeface="ＭＳ Ｐゴシック" pitchFamily="-112" charset="-128"/>
              <a:cs typeface="Arial"/>
            </a:endParaRPr>
          </a:p>
        </p:txBody>
      </p:sp>
    </p:spTree>
    <p:extLst>
      <p:ext uri="{BB962C8B-B14F-4D97-AF65-F5344CB8AC3E}">
        <p14:creationId xmlns:p14="http://schemas.microsoft.com/office/powerpoint/2010/main" val="3321516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eaLnBrk="1" hangingPunct="1"/>
            <a:r>
              <a:rPr lang="ar-JO" altLang="zh-CN" sz="2800" b="1" dirty="0">
                <a:solidFill>
                  <a:schemeClr val="bg1"/>
                </a:solidFill>
                <a:latin typeface="Arial" charset="0"/>
                <a:ea typeface="ＭＳ Ｐゴシック" charset="0"/>
              </a:rPr>
              <a:t>شجرة عائلة الآباء</a:t>
            </a:r>
            <a:br>
              <a:rPr lang="en-US" altLang="zh-CN" sz="2800" b="1" dirty="0">
                <a:solidFill>
                  <a:schemeClr val="bg1"/>
                </a:solidFill>
                <a:latin typeface="Arial" charset="0"/>
                <a:ea typeface="ＭＳ Ｐゴシック" charset="0"/>
              </a:rPr>
            </a:br>
            <a:r>
              <a:rPr lang="ar-JO" altLang="zh-CN" sz="2800" b="1" dirty="0">
                <a:solidFill>
                  <a:schemeClr val="bg1"/>
                </a:solidFill>
                <a:latin typeface="Arial" charset="0"/>
                <a:ea typeface="ＭＳ Ｐゴシック" charset="0"/>
              </a:rPr>
              <a:t>(تك 12-50, 1 أخ 1: 28-34)</a:t>
            </a:r>
            <a:endParaRPr lang="en-US" altLang="zh-CN" sz="2800" b="1" dirty="0">
              <a:solidFill>
                <a:schemeClr val="bg1"/>
              </a:solidFill>
              <a:latin typeface="Arial" charset="0"/>
              <a:ea typeface="ＭＳ Ｐゴシック" charset="0"/>
            </a:endParaRPr>
          </a:p>
        </p:txBody>
      </p:sp>
      <p:sp>
        <p:nvSpPr>
          <p:cNvPr id="302083"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FFFFFF"/>
                </a:solidFill>
                <a:latin typeface="Arial"/>
                <a:cs typeface="Arial"/>
              </a:rPr>
              <a:t>91</a:t>
            </a:r>
            <a:endParaRPr lang="en-US" altLang="zh-CN" b="1" dirty="0">
              <a:solidFill>
                <a:srgbClr val="FFFFFF"/>
              </a:solidFill>
              <a:latin typeface="Arial"/>
              <a:cs typeface="Arial"/>
            </a:endParaRPr>
          </a:p>
        </p:txBody>
      </p:sp>
      <p:sp>
        <p:nvSpPr>
          <p:cNvPr id="9" name="Oval 5">
            <a:extLst>
              <a:ext uri="{FF2B5EF4-FFF2-40B4-BE49-F238E27FC236}">
                <a16:creationId xmlns:a16="http://schemas.microsoft.com/office/drawing/2014/main" id="{0BEB5510-158A-8D43-9CBB-4CF399EBA28F}"/>
              </a:ext>
            </a:extLst>
          </p:cNvPr>
          <p:cNvSpPr>
            <a:spLocks noChangeArrowheads="1"/>
          </p:cNvSpPr>
          <p:nvPr/>
        </p:nvSpPr>
        <p:spPr bwMode="auto">
          <a:xfrm>
            <a:off x="-381000" y="19888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0" name="Oval 6">
            <a:extLst>
              <a:ext uri="{FF2B5EF4-FFF2-40B4-BE49-F238E27FC236}">
                <a16:creationId xmlns:a16="http://schemas.microsoft.com/office/drawing/2014/main" id="{047C0ECC-3DF4-7543-B851-D80F10AF05A7}"/>
              </a:ext>
            </a:extLst>
          </p:cNvPr>
          <p:cNvSpPr>
            <a:spLocks noChangeArrowheads="1"/>
          </p:cNvSpPr>
          <p:nvPr/>
        </p:nvSpPr>
        <p:spPr bwMode="auto">
          <a:xfrm>
            <a:off x="1371600" y="26746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1" name="Oval 7">
            <a:extLst>
              <a:ext uri="{FF2B5EF4-FFF2-40B4-BE49-F238E27FC236}">
                <a16:creationId xmlns:a16="http://schemas.microsoft.com/office/drawing/2014/main" id="{0F9268F6-D4DF-E141-8618-462AB08B8BB2}"/>
              </a:ext>
            </a:extLst>
          </p:cNvPr>
          <p:cNvSpPr>
            <a:spLocks noChangeArrowheads="1"/>
          </p:cNvSpPr>
          <p:nvPr/>
        </p:nvSpPr>
        <p:spPr bwMode="auto">
          <a:xfrm>
            <a:off x="2667000" y="342900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2" name="Oval 8">
            <a:extLst>
              <a:ext uri="{FF2B5EF4-FFF2-40B4-BE49-F238E27FC236}">
                <a16:creationId xmlns:a16="http://schemas.microsoft.com/office/drawing/2014/main" id="{C9979955-4AA4-054C-A460-52150B1B10D5}"/>
              </a:ext>
            </a:extLst>
          </p:cNvPr>
          <p:cNvSpPr>
            <a:spLocks noChangeArrowheads="1"/>
          </p:cNvSpPr>
          <p:nvPr/>
        </p:nvSpPr>
        <p:spPr bwMode="auto">
          <a:xfrm>
            <a:off x="5410200" y="51892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3" name="Text Box 10">
            <a:extLst>
              <a:ext uri="{FF2B5EF4-FFF2-40B4-BE49-F238E27FC236}">
                <a16:creationId xmlns:a16="http://schemas.microsoft.com/office/drawing/2014/main" id="{A08DF53C-9200-B14B-A580-E1539B2CE2A6}"/>
              </a:ext>
            </a:extLst>
          </p:cNvPr>
          <p:cNvSpPr txBox="1">
            <a:spLocks noChangeArrowheads="1"/>
          </p:cNvSpPr>
          <p:nvPr/>
        </p:nvSpPr>
        <p:spPr bwMode="auto">
          <a:xfrm>
            <a:off x="1981200" y="1447800"/>
            <a:ext cx="1726704"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إسماعيل</a:t>
            </a: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C2424A22-49D7-8B46-B206-026B6E4A7DD6}"/>
              </a:ext>
            </a:extLst>
          </p:cNvPr>
          <p:cNvSpPr txBox="1">
            <a:spLocks noChangeArrowheads="1"/>
          </p:cNvSpPr>
          <p:nvPr/>
        </p:nvSpPr>
        <p:spPr bwMode="auto">
          <a:xfrm>
            <a:off x="2057400" y="2743200"/>
            <a:ext cx="838200"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إسحق</a:t>
            </a: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5" name="Text Box 12">
            <a:extLst>
              <a:ext uri="{FF2B5EF4-FFF2-40B4-BE49-F238E27FC236}">
                <a16:creationId xmlns:a16="http://schemas.microsoft.com/office/drawing/2014/main" id="{6BD3A39F-78A0-CC40-A51F-8D4AA50C7AF0}"/>
              </a:ext>
            </a:extLst>
          </p:cNvPr>
          <p:cNvSpPr txBox="1">
            <a:spLocks noChangeArrowheads="1"/>
          </p:cNvSpPr>
          <p:nvPr/>
        </p:nvSpPr>
        <p:spPr bwMode="auto">
          <a:xfrm>
            <a:off x="3352800" y="3505200"/>
            <a:ext cx="990600"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يعقوب</a:t>
            </a: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6" name="Text Box 13">
            <a:extLst>
              <a:ext uri="{FF2B5EF4-FFF2-40B4-BE49-F238E27FC236}">
                <a16:creationId xmlns:a16="http://schemas.microsoft.com/office/drawing/2014/main" id="{E158EEE5-5DBF-0941-880A-5596A8B7108A}"/>
              </a:ext>
            </a:extLst>
          </p:cNvPr>
          <p:cNvSpPr txBox="1">
            <a:spLocks noChangeArrowheads="1"/>
          </p:cNvSpPr>
          <p:nvPr/>
        </p:nvSpPr>
        <p:spPr bwMode="auto">
          <a:xfrm>
            <a:off x="35496" y="5622339"/>
            <a:ext cx="3931468" cy="95410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lvl="0" algn="r" defTabSz="457200" eaLnBrk="1" hangingPunct="1">
              <a:spcBef>
                <a:spcPct val="50000"/>
              </a:spcBef>
              <a:defRPr/>
            </a:pPr>
            <a:r>
              <a:rPr lang="ar-JO" sz="1600" b="1" dirty="0">
                <a:latin typeface="Arial" panose="020B0604020202020204" pitchFamily="34" charset="0"/>
                <a:cs typeface="Arial" panose="020B0604020202020204" pitchFamily="34" charset="0"/>
              </a:rPr>
              <a:t>** أصبح يوسف أبًا لسبطين في إسرائيل منذ أن تبنى يعقوب ابنيه أفرايم ومنسى.</a:t>
            </a:r>
          </a:p>
          <a:p>
            <a:pPr lvl="0" algn="r" defTabSz="457200" eaLnBrk="1" hangingPunct="1">
              <a:spcBef>
                <a:spcPct val="50000"/>
              </a:spcBef>
              <a:defRPr/>
            </a:pPr>
            <a:endParaRPr kumimoji="0" 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7" name="Text Box 14">
            <a:extLst>
              <a:ext uri="{FF2B5EF4-FFF2-40B4-BE49-F238E27FC236}">
                <a16:creationId xmlns:a16="http://schemas.microsoft.com/office/drawing/2014/main" id="{7255EB9D-39B7-664B-A4D8-1919E8835E26}"/>
              </a:ext>
            </a:extLst>
          </p:cNvPr>
          <p:cNvSpPr txBox="1">
            <a:spLocks noChangeArrowheads="1"/>
          </p:cNvSpPr>
          <p:nvPr/>
        </p:nvSpPr>
        <p:spPr bwMode="auto">
          <a:xfrm>
            <a:off x="35496" y="4286256"/>
            <a:ext cx="3931468" cy="120032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lvl="0" algn="r" defTabSz="457200" eaLnBrk="1" hangingPunct="1">
              <a:spcBef>
                <a:spcPct val="50000"/>
              </a:spcBef>
              <a:buFont typeface="Arial" pitchFamily="34" charset="0"/>
              <a:buChar char="•"/>
              <a:defRPr/>
            </a:pPr>
            <a:r>
              <a:rPr lang="ar-JO" sz="1600" b="1" dirty="0">
                <a:latin typeface="Arial" panose="020B0604020202020204" pitchFamily="34" charset="0"/>
                <a:cs typeface="Arial" panose="020B0604020202020204" pitchFamily="34" charset="0"/>
              </a:rPr>
              <a:t>استُبعد لاوي من حقوق الأرض بعد غزو كنعان. عين موسى اللاويين للعمل الكهنوتي. أعطى يشوع اللاويين 48 مدينة في جميع أنحاء الأرض </a:t>
            </a:r>
          </a:p>
          <a:p>
            <a:pPr lvl="0" algn="r" defTabSz="457200" eaLnBrk="1" hangingPunct="1">
              <a:spcBef>
                <a:spcPct val="50000"/>
              </a:spcBef>
              <a:buFont typeface="Arial" pitchFamily="34" charset="0"/>
              <a:buChar char="•"/>
              <a:defRPr/>
            </a:pPr>
            <a:r>
              <a:rPr lang="ar-JO" sz="1600" b="1" dirty="0">
                <a:latin typeface="Arial" panose="020B0604020202020204" pitchFamily="34" charset="0"/>
                <a:cs typeface="Arial" panose="020B0604020202020204" pitchFamily="34" charset="0"/>
              </a:rPr>
              <a:t>(يش 21:41)</a:t>
            </a:r>
            <a:endParaRPr kumimoji="0" 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8" name="Text Box 10">
            <a:extLst>
              <a:ext uri="{FF2B5EF4-FFF2-40B4-BE49-F238E27FC236}">
                <a16:creationId xmlns:a16="http://schemas.microsoft.com/office/drawing/2014/main" id="{4019AF26-1311-1040-B478-47AC63C09B9C}"/>
              </a:ext>
            </a:extLst>
          </p:cNvPr>
          <p:cNvSpPr txBox="1">
            <a:spLocks noChangeArrowheads="1"/>
          </p:cNvSpPr>
          <p:nvPr/>
        </p:nvSpPr>
        <p:spPr bwMode="auto">
          <a:xfrm>
            <a:off x="78826" y="2057400"/>
            <a:ext cx="1292773"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إبراهيم</a:t>
            </a: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9" name="Text Box 12">
            <a:extLst>
              <a:ext uri="{FF2B5EF4-FFF2-40B4-BE49-F238E27FC236}">
                <a16:creationId xmlns:a16="http://schemas.microsoft.com/office/drawing/2014/main" id="{9F64B4D4-7C69-3F43-B3F5-2AFC688B9F50}"/>
              </a:ext>
            </a:extLst>
          </p:cNvPr>
          <p:cNvSpPr txBox="1">
            <a:spLocks noChangeArrowheads="1"/>
          </p:cNvSpPr>
          <p:nvPr/>
        </p:nvSpPr>
        <p:spPr bwMode="auto">
          <a:xfrm>
            <a:off x="5885792" y="5249918"/>
            <a:ext cx="1350503"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يوسف</a:t>
            </a: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15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70" decel="100000"/>
                                        <p:tgtEl>
                                          <p:spTgt spid="10"/>
                                        </p:tgtEl>
                                      </p:cBhvr>
                                    </p:animEffect>
                                    <p:animScale>
                                      <p:cBhvr>
                                        <p:cTn id="19" dur="770" decel="100000"/>
                                        <p:tgtEl>
                                          <p:spTgt spid="10"/>
                                        </p:tgtEl>
                                      </p:cBhvr>
                                      <p:from x="10000" y="10000"/>
                                      <p:to x="200000" y="450000"/>
                                    </p:animScale>
                                    <p:animScale>
                                      <p:cBhvr>
                                        <p:cTn id="20" dur="1230" accel="100000" fill="hold">
                                          <p:stCondLst>
                                            <p:cond delay="770"/>
                                          </p:stCondLst>
                                        </p:cTn>
                                        <p:tgtEl>
                                          <p:spTgt spid="10"/>
                                        </p:tgtEl>
                                      </p:cBhvr>
                                      <p:from x="200000" y="450000"/>
                                      <p:to x="100000" y="100000"/>
                                    </p:animScale>
                                    <p:set>
                                      <p:cBhvr>
                                        <p:cTn id="21" dur="770" fill="hold"/>
                                        <p:tgtEl>
                                          <p:spTgt spid="10"/>
                                        </p:tgtEl>
                                        <p:attrNameLst>
                                          <p:attrName>ppt_x</p:attrName>
                                        </p:attrNameLst>
                                      </p:cBhvr>
                                      <p:to>
                                        <p:strVal val="(0.5)"/>
                                      </p:to>
                                    </p:set>
                                    <p:anim from="(0.5)" to="(#ppt_x)" calcmode="lin" valueType="num">
                                      <p:cBhvr>
                                        <p:cTn id="22" dur="1230" accel="100000" fill="hold">
                                          <p:stCondLst>
                                            <p:cond delay="770"/>
                                          </p:stCondLst>
                                        </p:cTn>
                                        <p:tgtEl>
                                          <p:spTgt spid="10"/>
                                        </p:tgtEl>
                                        <p:attrNameLst>
                                          <p:attrName>ppt_x</p:attrName>
                                        </p:attrNameLst>
                                      </p:cBhvr>
                                    </p:anim>
                                    <p:set>
                                      <p:cBhvr>
                                        <p:cTn id="23" dur="770" fill="hold"/>
                                        <p:tgtEl>
                                          <p:spTgt spid="10"/>
                                        </p:tgtEl>
                                        <p:attrNameLst>
                                          <p:attrName>ppt_y</p:attrName>
                                        </p:attrNameLst>
                                      </p:cBhvr>
                                      <p:to>
                                        <p:strVal val="(#ppt_y+0.4)"/>
                                      </p:to>
                                    </p:set>
                                    <p:anim from="(#ppt_y+0.4)" to="(#ppt_y)" calcmode="lin" valueType="num">
                                      <p:cBhvr>
                                        <p:cTn id="24" dur="1230" accel="100000" fill="hold">
                                          <p:stCondLst>
                                            <p:cond delay="770"/>
                                          </p:stCondLst>
                                        </p:cTn>
                                        <p:tgtEl>
                                          <p:spTgt spid="10"/>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70" decel="100000"/>
                                        <p:tgtEl>
                                          <p:spTgt spid="11"/>
                                        </p:tgtEl>
                                      </p:cBhvr>
                                    </p:animEffect>
                                    <p:animScale>
                                      <p:cBhvr>
                                        <p:cTn id="30" dur="770" decel="100000"/>
                                        <p:tgtEl>
                                          <p:spTgt spid="11"/>
                                        </p:tgtEl>
                                      </p:cBhvr>
                                      <p:from x="10000" y="10000"/>
                                      <p:to x="200000" y="450000"/>
                                    </p:animScale>
                                    <p:animScale>
                                      <p:cBhvr>
                                        <p:cTn id="31" dur="1230" accel="100000" fill="hold">
                                          <p:stCondLst>
                                            <p:cond delay="770"/>
                                          </p:stCondLst>
                                        </p:cTn>
                                        <p:tgtEl>
                                          <p:spTgt spid="11"/>
                                        </p:tgtEl>
                                      </p:cBhvr>
                                      <p:from x="200000" y="450000"/>
                                      <p:to x="100000" y="100000"/>
                                    </p:animScale>
                                    <p:set>
                                      <p:cBhvr>
                                        <p:cTn id="32" dur="770" fill="hold"/>
                                        <p:tgtEl>
                                          <p:spTgt spid="11"/>
                                        </p:tgtEl>
                                        <p:attrNameLst>
                                          <p:attrName>ppt_x</p:attrName>
                                        </p:attrNameLst>
                                      </p:cBhvr>
                                      <p:to>
                                        <p:strVal val="(0.5)"/>
                                      </p:to>
                                    </p:set>
                                    <p:anim from="(0.5)" to="(#ppt_x)" calcmode="lin" valueType="num">
                                      <p:cBhvr>
                                        <p:cTn id="33" dur="1230" accel="100000" fill="hold">
                                          <p:stCondLst>
                                            <p:cond delay="770"/>
                                          </p:stCondLst>
                                        </p:cTn>
                                        <p:tgtEl>
                                          <p:spTgt spid="11"/>
                                        </p:tgtEl>
                                        <p:attrNameLst>
                                          <p:attrName>ppt_x</p:attrName>
                                        </p:attrNameLst>
                                      </p:cBhvr>
                                    </p:anim>
                                    <p:set>
                                      <p:cBhvr>
                                        <p:cTn id="34" dur="770" fill="hold"/>
                                        <p:tgtEl>
                                          <p:spTgt spid="11"/>
                                        </p:tgtEl>
                                        <p:attrNameLst>
                                          <p:attrName>ppt_y</p:attrName>
                                        </p:attrNameLst>
                                      </p:cBhvr>
                                      <p:to>
                                        <p:strVal val="(#ppt_y+0.4)"/>
                                      </p:to>
                                    </p:set>
                                    <p:anim from="(#ppt_y+0.4)" to="(#ppt_y)" calcmode="lin" valueType="num">
                                      <p:cBhvr>
                                        <p:cTn id="35" dur="1230" accel="100000" fill="hold">
                                          <p:stCondLst>
                                            <p:cond delay="770"/>
                                          </p:stCondLst>
                                        </p:cTn>
                                        <p:tgtEl>
                                          <p:spTgt spid="11"/>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70" decel="100000"/>
                                        <p:tgtEl>
                                          <p:spTgt spid="12"/>
                                        </p:tgtEl>
                                      </p:cBhvr>
                                    </p:animEffect>
                                    <p:animScale>
                                      <p:cBhvr>
                                        <p:cTn id="41" dur="770" decel="100000"/>
                                        <p:tgtEl>
                                          <p:spTgt spid="12"/>
                                        </p:tgtEl>
                                      </p:cBhvr>
                                      <p:from x="10000" y="10000"/>
                                      <p:to x="200000" y="450000"/>
                                    </p:animScale>
                                    <p:animScale>
                                      <p:cBhvr>
                                        <p:cTn id="42" dur="1230" accel="100000" fill="hold">
                                          <p:stCondLst>
                                            <p:cond delay="770"/>
                                          </p:stCondLst>
                                        </p:cTn>
                                        <p:tgtEl>
                                          <p:spTgt spid="12"/>
                                        </p:tgtEl>
                                      </p:cBhvr>
                                      <p:from x="200000" y="450000"/>
                                      <p:to x="100000" y="100000"/>
                                    </p:animScale>
                                    <p:set>
                                      <p:cBhvr>
                                        <p:cTn id="43" dur="770" fill="hold"/>
                                        <p:tgtEl>
                                          <p:spTgt spid="12"/>
                                        </p:tgtEl>
                                        <p:attrNameLst>
                                          <p:attrName>ppt_x</p:attrName>
                                        </p:attrNameLst>
                                      </p:cBhvr>
                                      <p:to>
                                        <p:strVal val="(0.5)"/>
                                      </p:to>
                                    </p:set>
                                    <p:anim from="(0.5)" to="(#ppt_x)" calcmode="lin" valueType="num">
                                      <p:cBhvr>
                                        <p:cTn id="44" dur="1230" accel="100000" fill="hold">
                                          <p:stCondLst>
                                            <p:cond delay="770"/>
                                          </p:stCondLst>
                                        </p:cTn>
                                        <p:tgtEl>
                                          <p:spTgt spid="12"/>
                                        </p:tgtEl>
                                        <p:attrNameLst>
                                          <p:attrName>ppt_x</p:attrName>
                                        </p:attrNameLst>
                                      </p:cBhvr>
                                    </p:anim>
                                    <p:set>
                                      <p:cBhvr>
                                        <p:cTn id="45" dur="770" fill="hold"/>
                                        <p:tgtEl>
                                          <p:spTgt spid="12"/>
                                        </p:tgtEl>
                                        <p:attrNameLst>
                                          <p:attrName>ppt_y</p:attrName>
                                        </p:attrNameLst>
                                      </p:cBhvr>
                                      <p:to>
                                        <p:strVal val="(#ppt_y+0.4)"/>
                                      </p:to>
                                    </p:set>
                                    <p:anim from="(#ppt_y+0.4)" to="(#ppt_y)" calcmode="lin" valueType="num">
                                      <p:cBhvr>
                                        <p:cTn id="46"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charset="0"/>
                <a:ea typeface="ＭＳ Ｐゴシック" charset="0"/>
                <a:cs typeface="ＭＳ Ｐゴシック" charset="0"/>
              </a:rPr>
              <a:t>دعونا ندرس   النص الكتابي</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charset="0"/>
                <a:ea typeface="ＭＳ Ｐゴシック" charset="0"/>
                <a:cs typeface="ＭＳ Ｐゴシック" charset="0"/>
              </a:rPr>
              <a:t>الكتاب المقدس :</a:t>
            </a:r>
          </a:p>
          <a:p>
            <a:pPr defTabSz="457200">
              <a:defRPr/>
            </a:pPr>
            <a:r>
              <a:rPr lang="ar-JO" sz="5400" b="1" dirty="0">
                <a:solidFill>
                  <a:srgbClr val="000000"/>
                </a:solidFill>
                <a:latin typeface="Arial" charset="0"/>
                <a:ea typeface="ＭＳ Ｐゴシック" charset="0"/>
                <a:cs typeface="ＭＳ Ｐゴシック" charset="0"/>
              </a:rPr>
              <a:t>سفراً سفراً</a:t>
            </a:r>
            <a:endParaRPr lang="en-US" sz="54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54938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410200" y="1341438"/>
            <a:ext cx="3733800" cy="3124200"/>
          </a:xfrm>
          <a:solidFill>
            <a:schemeClr val="tx1"/>
          </a:solidFill>
          <a:ln>
            <a:solidFill>
              <a:schemeClr val="tx1"/>
            </a:solidFill>
            <a:miter lim="800000"/>
            <a:headEnd/>
            <a:tailEnd/>
          </a:ln>
        </p:spPr>
        <p:txBody>
          <a:bodyPr/>
          <a:lstStyle/>
          <a:p>
            <a:pPr eaLnBrk="1" hangingPunct="1"/>
            <a:r>
              <a:rPr lang="ar-JO" altLang="zh-CN" b="1" dirty="0">
                <a:solidFill>
                  <a:srgbClr val="FFFFFF"/>
                </a:solidFill>
                <a:latin typeface="Arial" charset="0"/>
                <a:ea typeface="ＭＳ Ｐゴシック" charset="0"/>
                <a:cs typeface="Arial" charset="0"/>
              </a:rPr>
              <a:t>شجرة          عائلة الآباء</a:t>
            </a:r>
            <a:endParaRPr lang="en-US" sz="2000" b="1" dirty="0">
              <a:solidFill>
                <a:srgbClr val="FFFFFF"/>
              </a:solidFill>
              <a:latin typeface="Arial" charset="0"/>
              <a:ea typeface="ＭＳ Ｐゴシック" charset="0"/>
              <a:cs typeface="Arial" charset="0"/>
            </a:endParaRPr>
          </a:p>
        </p:txBody>
      </p:sp>
      <p:sp>
        <p:nvSpPr>
          <p:cNvPr id="90115"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rgbClr val="FFFFFF"/>
                </a:solidFill>
                <a:latin typeface="Arial" charset="0"/>
                <a:cs typeface="Arial" charset="0"/>
              </a:rPr>
              <a:t>269</a:t>
            </a:r>
            <a:endParaRPr lang="en-US" dirty="0">
              <a:solidFill>
                <a:srgbClr val="FFFFFF"/>
              </a:solidFill>
              <a:latin typeface="Arial" charset="0"/>
              <a:cs typeface="Arial" charset="0"/>
            </a:endParaRPr>
          </a:p>
        </p:txBody>
      </p:sp>
      <p:pic>
        <p:nvPicPr>
          <p:cNvPr id="90116"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6200" y="0"/>
            <a:ext cx="53975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0117" name="TextBox 4"/>
          <p:cNvSpPr txBox="1">
            <a:spLocks noChangeArrowheads="1"/>
          </p:cNvSpPr>
          <p:nvPr/>
        </p:nvSpPr>
        <p:spPr bwMode="auto">
          <a:xfrm>
            <a:off x="5448300" y="5572125"/>
            <a:ext cx="3657600"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600" b="1">
                <a:solidFill>
                  <a:srgbClr val="FFFFFF"/>
                </a:solidFill>
                <a:latin typeface="Arial" charset="0"/>
                <a:cs typeface="Arial" charset="0"/>
              </a:rPr>
              <a:t>John H. Walton, </a:t>
            </a:r>
            <a:r>
              <a:rPr lang="en-US" altLang="zh-CN" sz="1600" b="1" i="1">
                <a:solidFill>
                  <a:srgbClr val="FFFFFF"/>
                </a:solidFill>
                <a:latin typeface="Arial" charset="0"/>
                <a:cs typeface="Arial" charset="0"/>
              </a:rPr>
              <a:t>Chronological and Background Charts of the OT</a:t>
            </a:r>
            <a:r>
              <a:rPr lang="en-US" altLang="zh-CN" sz="1600" b="1">
                <a:solidFill>
                  <a:srgbClr val="FFFFFF"/>
                </a:solidFill>
                <a:latin typeface="Arial" charset="0"/>
                <a:cs typeface="Arial" charset="0"/>
              </a:rPr>
              <a:t> </a:t>
            </a:r>
            <a:endParaRPr lang="en-US" sz="1600">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الأسباط الشرقية           خلال فترة               المملكة المنقسمة</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يهوذا</a:t>
            </a:r>
            <a:endParaRPr lang="en-US" sz="3200" b="1" dirty="0">
              <a:solidFill>
                <a:srgbClr val="FFFFF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إسرائيل</a:t>
            </a:r>
            <a:endParaRPr lang="en-US" sz="32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35166" y="2348880"/>
            <a:ext cx="4752857"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أخ 1: 35-54 (أدوم)</a:t>
            </a:r>
          </a:p>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مل 12 – 2 مل 17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عمون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أرام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مؤاب</a:t>
            </a:r>
            <a:endParaRPr lang="en-US" sz="3200" b="1" dirty="0">
              <a:solidFill>
                <a:srgbClr val="FFFFFF"/>
              </a:solidFill>
              <a:effectLst>
                <a:glow rad="101600">
                  <a:srgbClr val="000000">
                    <a:alpha val="75000"/>
                  </a:srgbClr>
                </a:glow>
              </a:effectLst>
              <a:latin typeface="Arial"/>
              <a:ea typeface="+mn-ea"/>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مصر</a:t>
            </a:r>
            <a:endParaRPr lang="en-US" sz="3200" b="1" dirty="0">
              <a:solidFill>
                <a:srgbClr val="FFFFFF"/>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فلسطين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فينيقية</a:t>
            </a:r>
            <a:endParaRPr lang="en-US" sz="32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3154853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5561004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charset="0"/>
                <a:ea typeface="ＭＳ Ｐゴシック" charset="0"/>
              </a:rPr>
              <a:t>شجرة عائلة الآباء</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تارح</a:t>
            </a:r>
            <a:endParaRPr lang="en-US" altLang="zh-CN" b="1" dirty="0">
              <a:solidFill>
                <a:srgbClr val="007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هاران</a:t>
            </a:r>
            <a:endParaRPr lang="en-US" altLang="zh-CN" b="1" dirty="0">
              <a:solidFill>
                <a:srgbClr val="000000"/>
              </a:solidFill>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ناحور</a:t>
            </a:r>
            <a:endParaRPr lang="en-US" altLang="zh-CN" b="1" dirty="0">
              <a:solidFill>
                <a:srgbClr val="000000"/>
              </a:solidFill>
              <a:cs typeface="Arial"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إبراهيم</a:t>
            </a:r>
            <a:endParaRPr lang="en-US" altLang="zh-CN" b="1" dirty="0">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لوط</a:t>
            </a:r>
            <a:endParaRPr lang="en-US" altLang="zh-CN" b="1" dirty="0">
              <a:solidFill>
                <a:srgbClr val="000000"/>
              </a:solidFill>
              <a:cs typeface="Arial"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بتوئيل</a:t>
            </a:r>
            <a:endParaRPr lang="en-US" altLang="zh-CN" b="1" dirty="0">
              <a:solidFill>
                <a:srgbClr val="000000"/>
              </a:solidFill>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هاجر</a:t>
            </a:r>
            <a:r>
              <a:rPr lang="en-US" altLang="zh-CN" b="1" dirty="0">
                <a:solidFill>
                  <a:srgbClr val="FF33CC"/>
                </a:solidFill>
                <a:cs typeface="Arial" charset="0"/>
              </a:rPr>
              <a:t>) </a:t>
            </a:r>
            <a:r>
              <a:rPr lang="ar-JO" altLang="zh-CN" b="1" dirty="0">
                <a:solidFill>
                  <a:srgbClr val="000000"/>
                </a:solidFill>
                <a:cs typeface="Arial" charset="0"/>
              </a:rPr>
              <a:t>إسماعيل</a:t>
            </a:r>
            <a:endParaRPr lang="en-US" altLang="zh-CN" b="1" dirty="0">
              <a:solidFill>
                <a:srgbClr val="000000"/>
              </a:solidFill>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سارة</a:t>
            </a:r>
            <a:r>
              <a:rPr lang="en-US" altLang="zh-CN" b="1" dirty="0">
                <a:solidFill>
                  <a:srgbClr val="FF33CC"/>
                </a:solidFill>
                <a:cs typeface="Arial" charset="0"/>
              </a:rPr>
              <a:t>) </a:t>
            </a:r>
            <a:r>
              <a:rPr lang="ar-JO" altLang="zh-CN" b="1" dirty="0">
                <a:solidFill>
                  <a:srgbClr val="007000"/>
                </a:solidFill>
                <a:cs typeface="Arial" charset="0"/>
              </a:rPr>
              <a:t>إسحق</a:t>
            </a:r>
            <a:endParaRPr lang="en-US" altLang="zh-CN" b="1" dirty="0">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لابان</a:t>
            </a:r>
            <a:r>
              <a:rPr lang="en-US" altLang="zh-CN" b="1" dirty="0">
                <a:solidFill>
                  <a:srgbClr val="000000"/>
                </a:solidFill>
                <a:cs typeface="Arial" charset="0"/>
              </a:rPr>
              <a:t>     </a:t>
            </a:r>
            <a:r>
              <a:rPr lang="ar-JO" altLang="zh-CN" b="1" dirty="0">
                <a:solidFill>
                  <a:srgbClr val="FF33CC"/>
                </a:solidFill>
                <a:cs typeface="Arial" charset="0"/>
              </a:rPr>
              <a:t>رفقة</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cs typeface="Arial" charset="0"/>
              </a:rPr>
              <a:t>ليئة</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عيسو</a:t>
            </a:r>
            <a:endParaRPr lang="en-US" altLang="zh-CN" b="1" dirty="0">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ليئة</a:t>
            </a:r>
            <a:r>
              <a:rPr lang="en-US" altLang="zh-CN" b="1" dirty="0">
                <a:solidFill>
                  <a:srgbClr val="FF33CC"/>
                </a:solidFill>
                <a:cs typeface="Arial" charset="0"/>
              </a:rPr>
              <a:t>)</a:t>
            </a:r>
            <a:r>
              <a:rPr lang="en-US" altLang="zh-CN" b="1" dirty="0">
                <a:solidFill>
                  <a:srgbClr val="000000"/>
                </a:solidFill>
                <a:cs typeface="Arial" charset="0"/>
              </a:rPr>
              <a:t>   </a:t>
            </a:r>
            <a:r>
              <a:rPr lang="ar-JO" altLang="zh-CN" b="1" dirty="0">
                <a:solidFill>
                  <a:srgbClr val="000000"/>
                </a:solidFill>
                <a:cs typeface="Arial" charset="0"/>
              </a:rPr>
              <a:t>رأوبين     شمعون</a:t>
            </a:r>
            <a:r>
              <a:rPr lang="en-US" altLang="zh-CN" b="1" dirty="0">
                <a:solidFill>
                  <a:srgbClr val="000000"/>
                </a:solidFill>
                <a:cs typeface="Arial" charset="0"/>
              </a:rPr>
              <a:t>        </a:t>
            </a:r>
            <a:r>
              <a:rPr lang="ar-JO" altLang="zh-CN" b="1" dirty="0">
                <a:solidFill>
                  <a:srgbClr val="000000"/>
                </a:solidFill>
                <a:cs typeface="Arial" charset="0"/>
              </a:rPr>
              <a:t>لاوي</a:t>
            </a:r>
            <a:r>
              <a:rPr lang="en-US" altLang="zh-CN" b="1" dirty="0">
                <a:solidFill>
                  <a:srgbClr val="000000"/>
                </a:solidFill>
                <a:cs typeface="Arial" charset="0"/>
              </a:rPr>
              <a:t> </a:t>
            </a:r>
            <a:br>
              <a:rPr lang="en-US" altLang="zh-CN" b="1" dirty="0">
                <a:solidFill>
                  <a:srgbClr val="000000"/>
                </a:solidFill>
                <a:cs typeface="Arial" charset="0"/>
              </a:rPr>
            </a:br>
            <a:r>
              <a:rPr lang="ar-JO" altLang="zh-CN" b="1" dirty="0">
                <a:solidFill>
                  <a:srgbClr val="000000"/>
                </a:solidFill>
                <a:cs typeface="Arial" charset="0"/>
              </a:rPr>
              <a:t>يهوذا          يساكر      زبولون</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زلفة</a:t>
            </a:r>
            <a:r>
              <a:rPr lang="en-US" altLang="zh-CN" b="1" dirty="0">
                <a:solidFill>
                  <a:srgbClr val="FF33CC"/>
                </a:solidFill>
                <a:cs typeface="Arial" charset="0"/>
              </a:rPr>
              <a:t>)   </a:t>
            </a:r>
            <a:r>
              <a:rPr lang="en-US" altLang="zh-CN" b="1" dirty="0">
                <a:solidFill>
                  <a:srgbClr val="000000"/>
                </a:solidFill>
                <a:cs typeface="Arial" charset="0"/>
              </a:rPr>
              <a:t> </a:t>
            </a:r>
            <a:r>
              <a:rPr lang="ar-JO" altLang="zh-CN" b="1" dirty="0">
                <a:solidFill>
                  <a:srgbClr val="000000"/>
                </a:solidFill>
                <a:cs typeface="Arial" charset="0"/>
              </a:rPr>
              <a:t>جاد</a:t>
            </a:r>
            <a:br>
              <a:rPr lang="en-US" altLang="zh-CN" b="1" dirty="0">
                <a:solidFill>
                  <a:srgbClr val="000000"/>
                </a:solidFill>
                <a:cs typeface="Arial" charset="0"/>
              </a:rPr>
            </a:br>
            <a:r>
              <a:rPr lang="ar-JO" altLang="zh-CN" b="1" dirty="0">
                <a:solidFill>
                  <a:srgbClr val="000000"/>
                </a:solidFill>
                <a:cs typeface="Arial" charset="0"/>
              </a:rPr>
              <a:t>أشير</a:t>
            </a:r>
            <a:endParaRPr lang="en-US" altLang="zh-CN" b="1" dirty="0">
              <a:solidFill>
                <a:srgbClr val="000000"/>
              </a:solidFill>
              <a:cs typeface="Arial"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بلهة </a:t>
            </a:r>
            <a:r>
              <a:rPr lang="en-US" altLang="zh-CN" b="1" dirty="0">
                <a:solidFill>
                  <a:srgbClr val="FF33CC"/>
                </a:solidFill>
                <a:cs typeface="Arial" charset="0"/>
              </a:rPr>
              <a:t>)   </a:t>
            </a:r>
            <a:r>
              <a:rPr lang="ar-JO" altLang="zh-CN" b="1" dirty="0">
                <a:solidFill>
                  <a:srgbClr val="000000"/>
                </a:solidFill>
                <a:cs typeface="Arial" charset="0"/>
              </a:rPr>
              <a:t>دان، نفتالي</a:t>
            </a:r>
            <a:endParaRPr lang="en-US" altLang="zh-CN" b="1" dirty="0">
              <a:solidFill>
                <a:srgbClr val="000000"/>
              </a:solidFill>
              <a:cs typeface="Arial"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راحيل</a:t>
            </a:r>
            <a:r>
              <a:rPr lang="en-US" altLang="zh-CN" b="1" dirty="0">
                <a:solidFill>
                  <a:srgbClr val="FF33CC"/>
                </a:solidFill>
                <a:cs typeface="Arial" charset="0"/>
              </a:rPr>
              <a:t>)</a:t>
            </a:r>
            <a:r>
              <a:rPr lang="en-US" altLang="zh-CN" b="1" dirty="0">
                <a:solidFill>
                  <a:srgbClr val="000000"/>
                </a:solidFill>
                <a:cs typeface="Arial" charset="0"/>
              </a:rPr>
              <a:t> </a:t>
            </a:r>
            <a:br>
              <a:rPr lang="en-US" altLang="zh-CN" b="1" dirty="0">
                <a:solidFill>
                  <a:srgbClr val="000000"/>
                </a:solidFill>
                <a:cs typeface="Arial" charset="0"/>
              </a:rPr>
            </a:br>
            <a:r>
              <a:rPr lang="ar-JO" altLang="zh-CN" b="1" dirty="0">
                <a:solidFill>
                  <a:srgbClr val="000000"/>
                </a:solidFill>
                <a:cs typeface="Arial" charset="0"/>
              </a:rPr>
              <a:t>،بنيامين</a:t>
            </a:r>
            <a:r>
              <a:rPr lang="en-US" altLang="zh-CN" b="1" dirty="0">
                <a:solidFill>
                  <a:srgbClr val="000000"/>
                </a:solidFill>
                <a:cs typeface="Arial" charset="0"/>
              </a:rPr>
              <a:t> </a:t>
            </a:r>
            <a:r>
              <a:rPr lang="ar-JO" altLang="zh-CN" b="1" dirty="0">
                <a:solidFill>
                  <a:srgbClr val="007000"/>
                </a:solidFill>
                <a:cs typeface="Arial" charset="0"/>
              </a:rPr>
              <a:t>يوسف</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أفرايم</a:t>
            </a:r>
            <a:endParaRPr lang="en-US" altLang="zh-CN" b="1" dirty="0">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cs typeface="Arial" charset="0"/>
              </a:rPr>
              <a:t>راحيل</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يعقوب</a:t>
            </a:r>
            <a:endParaRPr lang="en-US" altLang="zh-CN" b="1" dirty="0">
              <a:solidFill>
                <a:srgbClr val="007000"/>
              </a:solidFill>
              <a:cs typeface="Arial"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منسى</a:t>
            </a:r>
            <a:endParaRPr lang="en-US" altLang="zh-CN" b="1" dirty="0">
              <a:solidFill>
                <a:srgbClr val="000000"/>
              </a:solidFill>
              <a:cs typeface="Arial"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cs typeface="Arial" charset="0"/>
              </a:rPr>
              <a:t>91</a:t>
            </a:r>
            <a:endParaRPr lang="en-US" altLang="zh-CN" b="1" dirty="0">
              <a:solidFill>
                <a:srgbClr val="000000"/>
              </a:solidFill>
              <a:cs typeface="Arial"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007000"/>
                </a:solidFill>
                <a:cs typeface="Arial" charset="0"/>
              </a:rPr>
              <a:t>الأخضر = خط البركة مع حقوق البكر على الرغم من أن أياً من هؤلاء لم يولد أولاً (1 أخبار الأيام 5: 1-2)</a:t>
            </a:r>
            <a:endParaRPr lang="en-US" altLang="zh-CN" sz="2000" b="1" dirty="0">
              <a:solidFill>
                <a:srgbClr val="007000"/>
              </a:solidFill>
              <a:cs typeface="Arial"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i="1" dirty="0">
                <a:solidFill>
                  <a:srgbClr val="000000"/>
                </a:solidFill>
                <a:cs typeface="Arial" charset="0"/>
              </a:rPr>
              <a:t>زوجة</a:t>
            </a:r>
            <a:endParaRPr lang="en-US" altLang="zh-CN" sz="1800" b="1" i="1" dirty="0">
              <a:solidFill>
                <a:srgbClr val="33CC33"/>
              </a:solidFill>
              <a:cs typeface="Arial"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cs typeface="Arial" charset="0"/>
              </a:rPr>
              <a:t>1 أخ 2 : 1 - 5</a:t>
            </a:r>
            <a:endParaRPr lang="en-US" altLang="zh-CN" sz="2800" b="1" dirty="0">
              <a:solidFill>
                <a:srgbClr val="FFFFFF"/>
              </a:solidFill>
              <a:cs typeface="Arial" charset="0"/>
            </a:endParaRPr>
          </a:p>
        </p:txBody>
      </p:sp>
    </p:spTree>
    <p:extLst>
      <p:ext uri="{BB962C8B-B14F-4D97-AF65-F5344CB8AC3E}">
        <p14:creationId xmlns:p14="http://schemas.microsoft.com/office/powerpoint/2010/main" val="2727937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الأسباط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549224" y="4149080"/>
            <a:ext cx="206148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يهوذا 76500</a:t>
            </a:r>
            <a:endParaRPr lang="en-US" sz="3200" b="1" dirty="0">
              <a:solidFill>
                <a:srgbClr val="FFFFFF"/>
              </a:solidFill>
              <a:effectLst>
                <a:glow rad="101600">
                  <a:srgbClr val="000000">
                    <a:alpha val="75000"/>
                  </a:srgbClr>
                </a:glow>
              </a:effectLst>
              <a:latin typeface="Arial"/>
              <a:ea typeface="+mn-ea"/>
              <a:cs typeface="Arial"/>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عد 26</a:t>
            </a:r>
          </a:p>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يش 13: 1- 19: 48</a:t>
            </a:r>
          </a:p>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1 أخ 2: 3-55 </a:t>
            </a:r>
          </a:p>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(يهوذا، حصرون، كالب، حور)</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1" name="Text Box 3"/>
          <p:cNvSpPr txBox="1">
            <a:spLocks noChangeArrowheads="1"/>
          </p:cNvSpPr>
          <p:nvPr/>
        </p:nvSpPr>
        <p:spPr bwMode="auto">
          <a:xfrm>
            <a:off x="2925889" y="2745816"/>
            <a:ext cx="167215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23000 لاوي انتشروا في كل أنحاء إسرائيل</a:t>
            </a:r>
            <a:endParaRPr lang="en-US" sz="20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38074309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19244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533400"/>
            <a:ext cx="7696200" cy="13716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عائلة و أسلاف داود</a:t>
            </a:r>
            <a:endParaRPr lang="en-US" sz="1800" b="1" dirty="0">
              <a:solidFill>
                <a:srgbClr val="FFFFFF"/>
              </a:solidFill>
              <a:latin typeface="Times" charset="0"/>
              <a:ea typeface="宋体" charset="0"/>
              <a:cs typeface="宋体" charset="0"/>
            </a:endParaRPr>
          </a:p>
        </p:txBody>
      </p:sp>
      <p:sp>
        <p:nvSpPr>
          <p:cNvPr id="92163"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rgbClr val="FFFFFF"/>
                </a:solidFill>
                <a:latin typeface="Arial" charset="0"/>
                <a:cs typeface="Arial" charset="0"/>
              </a:rPr>
              <a:t>270</a:t>
            </a:r>
            <a:endParaRPr lang="en-US" dirty="0">
              <a:solidFill>
                <a:srgbClr val="FFFFFF"/>
              </a:solidFill>
              <a:latin typeface="Arial" charset="0"/>
              <a:cs typeface="Arial" charset="0"/>
            </a:endParaRPr>
          </a:p>
        </p:txBody>
      </p:sp>
      <p:pic>
        <p:nvPicPr>
          <p:cNvPr id="92164" name="Picture 52"/>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2101850"/>
            <a:ext cx="9144000" cy="3994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2165" name="TextBox 4"/>
          <p:cNvSpPr txBox="1">
            <a:spLocks noChangeArrowheads="1"/>
          </p:cNvSpPr>
          <p:nvPr/>
        </p:nvSpPr>
        <p:spPr bwMode="auto">
          <a:xfrm>
            <a:off x="152400" y="1458913"/>
            <a:ext cx="7772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i="1" dirty="0">
                <a:solidFill>
                  <a:srgbClr val="FFFFFF"/>
                </a:solidFill>
                <a:latin typeface="Arial" charset="0"/>
                <a:cs typeface="Arial" charset="0"/>
              </a:rPr>
              <a:t>جون ه. والتون قائمة أنساب و خلفيات العهد القديم</a:t>
            </a:r>
            <a:r>
              <a:rPr lang="en-US" altLang="zh-CN" sz="1800" b="1" dirty="0">
                <a:solidFill>
                  <a:srgbClr val="FFFFFF"/>
                </a:solidFill>
                <a:latin typeface="Arial" charset="0"/>
                <a:cs typeface="Arial" charset="0"/>
              </a:rPr>
              <a:t> </a:t>
            </a:r>
            <a:endParaRPr lang="en-US" sz="1800" dirty="0">
              <a:latin typeface="Arial" charset="0"/>
              <a:cs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Tahoma" charset="0"/>
                </a:rPr>
                <a:t>إبراهيم</a:t>
              </a:r>
              <a:endParaRPr lang="en-GB" b="1" dirty="0">
                <a:solidFill>
                  <a:srgbClr val="FFFFFF"/>
                </a:solidFill>
                <a:effectLst>
                  <a:glow rad="241300">
                    <a:srgbClr val="000000">
                      <a:alpha val="89000"/>
                    </a:srgbClr>
                  </a:glow>
                </a:effectLst>
                <a:latin typeface="Tahoma"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Arial" charset="0"/>
                  </a:rPr>
                  <a:t>إسحق</a:t>
                </a:r>
                <a:endParaRPr lang="en-GB" b="1" dirty="0">
                  <a:solidFill>
                    <a:srgbClr val="FFFFFF"/>
                  </a:solidFill>
                  <a:effectLst>
                    <a:glow rad="241300">
                      <a:srgbClr val="000000">
                        <a:alpha val="89000"/>
                      </a:srgbClr>
                    </a:glow>
                  </a:effectLst>
                  <a:latin typeface="Arial"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يعقوب</a:t>
                </a:r>
                <a:endParaRPr lang="en-GB" sz="2000" b="1" dirty="0">
                  <a:solidFill>
                    <a:srgbClr val="FFFFFF"/>
                  </a:solidFill>
                  <a:effectLst>
                    <a:glow rad="241300">
                      <a:srgbClr val="000000">
                        <a:alpha val="89000"/>
                      </a:srgbClr>
                    </a:glow>
                  </a:effectLst>
                  <a:latin typeface="Arial"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يهوذا</a:t>
                </a:r>
                <a:endParaRPr lang="en-GB" sz="2000" b="1" dirty="0">
                  <a:solidFill>
                    <a:srgbClr val="FFFFFF"/>
                  </a:solidFill>
                  <a:effectLst>
                    <a:glow rad="241300">
                      <a:srgbClr val="000000">
                        <a:alpha val="89000"/>
                      </a:srgbClr>
                    </a:glow>
                  </a:effectLst>
                  <a:latin typeface="Arial"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فارص</a:t>
                </a:r>
                <a:endParaRPr lang="en-GB" sz="2000" b="1" dirty="0">
                  <a:solidFill>
                    <a:srgbClr val="FFFFFF"/>
                  </a:solidFill>
                  <a:effectLst>
                    <a:glow rad="241300">
                      <a:srgbClr val="000000">
                        <a:alpha val="89000"/>
                      </a:srgbClr>
                    </a:glow>
                  </a:effectLst>
                  <a:latin typeface="Arial"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حصرون</a:t>
                </a:r>
                <a:endParaRPr lang="en-GB" sz="2000" b="1" dirty="0">
                  <a:solidFill>
                    <a:srgbClr val="FFFFFF"/>
                  </a:solidFill>
                  <a:effectLst>
                    <a:glow rad="241300">
                      <a:srgbClr val="000000">
                        <a:alpha val="89000"/>
                      </a:srgbClr>
                    </a:glow>
                  </a:effectLst>
                  <a:latin typeface="Arial"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رام</a:t>
                </a:r>
                <a:endParaRPr lang="en-GB" sz="2000" b="1" dirty="0">
                  <a:solidFill>
                    <a:srgbClr val="FFFFFF"/>
                  </a:solidFill>
                  <a:effectLst>
                    <a:glow rad="241300">
                      <a:srgbClr val="000000">
                        <a:alpha val="89000"/>
                      </a:srgbClr>
                    </a:glow>
                  </a:effectLst>
                  <a:latin typeface="Arial"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عميناداب</a:t>
                </a:r>
                <a:endParaRPr lang="en-GB" sz="2000" b="1" dirty="0">
                  <a:solidFill>
                    <a:srgbClr val="FFFFFF"/>
                  </a:solidFill>
                  <a:effectLst>
                    <a:glow rad="241300">
                      <a:srgbClr val="000000">
                        <a:alpha val="89000"/>
                      </a:srgbClr>
                    </a:glow>
                  </a:effectLst>
                  <a:latin typeface="Arial"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نحشون</a:t>
                </a:r>
                <a:endParaRPr lang="en-GB" sz="2000" b="1" dirty="0">
                  <a:solidFill>
                    <a:srgbClr val="FFFFFF"/>
                  </a:solidFill>
                  <a:effectLst>
                    <a:glow rad="241300">
                      <a:srgbClr val="000000">
                        <a:alpha val="89000"/>
                      </a:srgbClr>
                    </a:glow>
                  </a:effectLst>
                  <a:latin typeface="Arial"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سلمون</a:t>
                </a:r>
                <a:endParaRPr lang="en-GB" sz="2000" b="1" dirty="0">
                  <a:solidFill>
                    <a:srgbClr val="FFFFFF"/>
                  </a:solidFill>
                  <a:effectLst>
                    <a:glow rad="241300">
                      <a:srgbClr val="000000">
                        <a:alpha val="89000"/>
                      </a:srgbClr>
                    </a:glow>
                  </a:effectLst>
                  <a:latin typeface="Arial"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بوعز</a:t>
                </a:r>
                <a:endParaRPr lang="en-GB" sz="2000" b="1" dirty="0">
                  <a:solidFill>
                    <a:srgbClr val="FFFFFF"/>
                  </a:solidFill>
                  <a:effectLst>
                    <a:glow rad="241300">
                      <a:srgbClr val="000000">
                        <a:alpha val="89000"/>
                      </a:srgbClr>
                    </a:glow>
                  </a:effectLst>
                  <a:latin typeface="Arial"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عوبيد</a:t>
                </a:r>
                <a:endParaRPr lang="en-GB" sz="2000" b="1" dirty="0">
                  <a:solidFill>
                    <a:srgbClr val="FFFFFF"/>
                  </a:solidFill>
                  <a:effectLst>
                    <a:glow rad="241300">
                      <a:srgbClr val="000000">
                        <a:alpha val="89000"/>
                      </a:srgbClr>
                    </a:glow>
                  </a:effectLst>
                  <a:latin typeface="Arial"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يسى</a:t>
                </a:r>
                <a:endParaRPr lang="en-GB" sz="2000" b="1" dirty="0">
                  <a:solidFill>
                    <a:srgbClr val="FFFFFF"/>
                  </a:solidFill>
                  <a:effectLst>
                    <a:glow rad="241300">
                      <a:srgbClr val="000000">
                        <a:alpha val="89000"/>
                      </a:srgbClr>
                    </a:glow>
                  </a:effectLst>
                  <a:latin typeface="Arial"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Tahoma" charset="0"/>
                  </a:rPr>
                  <a:t>داود</a:t>
                </a:r>
                <a:endParaRPr lang="en-GB" b="1" dirty="0">
                  <a:solidFill>
                    <a:srgbClr val="FFFFFF"/>
                  </a:solidFill>
                  <a:effectLst>
                    <a:glow rad="241300">
                      <a:srgbClr val="000000">
                        <a:alpha val="89000"/>
                      </a:srgbClr>
                    </a:glow>
                  </a:effectLst>
                  <a:latin typeface="Tahoma" charset="0"/>
                </a:endParaRPr>
              </a:p>
            </p:txBody>
          </p:sp>
        </p:grpSp>
      </p:grpSp>
      <p:sp>
        <p:nvSpPr>
          <p:cNvPr id="63491" name="Rectangle 97"/>
          <p:cNvSpPr>
            <a:spLocks noGrp="1" noChangeArrowheads="1"/>
          </p:cNvSpPr>
          <p:nvPr>
            <p:ph type="title"/>
          </p:nvPr>
        </p:nvSpPr>
        <p:spPr>
          <a:xfrm>
            <a:off x="4572000" y="68833"/>
            <a:ext cx="4572000" cy="3431605"/>
          </a:xfrm>
        </p:spPr>
        <p:txBody>
          <a:bodyPr/>
          <a:lstStyle/>
          <a:p>
            <a:pPr algn="ctr" eaLnBrk="1" hangingPunct="1">
              <a:defRPr/>
            </a:pPr>
            <a:r>
              <a:rPr lang="ar-JO" b="1" dirty="0">
                <a:solidFill>
                  <a:srgbClr val="FFFFFF"/>
                </a:solidFill>
                <a:effectLst>
                  <a:glow rad="241300">
                    <a:schemeClr val="bg1">
                      <a:alpha val="89000"/>
                    </a:schemeClr>
                  </a:glow>
                </a:effectLst>
                <a:latin typeface="Tahoma" charset="0"/>
              </a:rPr>
              <a:t>خط                       نسل داود</a:t>
            </a:r>
            <a:endParaRPr lang="en-US" b="1" dirty="0">
              <a:solidFill>
                <a:srgbClr val="FFFFFF"/>
              </a:solidFill>
              <a:effectLst>
                <a:glow rad="241300">
                  <a:schemeClr val="bg1">
                    <a:alpha val="89000"/>
                  </a:schemeClr>
                </a:glow>
              </a:effectLst>
              <a:latin typeface="Tahoma" charset="0"/>
            </a:endParaRPr>
          </a:p>
        </p:txBody>
      </p:sp>
    </p:spTree>
    <p:extLst>
      <p:ext uri="{BB962C8B-B14F-4D97-AF65-F5344CB8AC3E}">
        <p14:creationId xmlns:p14="http://schemas.microsoft.com/office/powerpoint/2010/main" val="4142286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mn-lt"/>
              </a:rPr>
              <a:t>المسيا من يهوذا</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lgn="ctr">
              <a:spcBef>
                <a:spcPct val="20000"/>
              </a:spcBef>
              <a:defRPr/>
            </a:pPr>
            <a:r>
              <a:rPr lang="ar-JO" sz="3200" b="1" kern="0" dirty="0">
                <a:solidFill>
                  <a:srgbClr val="FFFFFF"/>
                </a:solidFill>
                <a:effectLst>
                  <a:glow rad="152400">
                    <a:srgbClr val="000000">
                      <a:alpha val="95000"/>
                    </a:srgbClr>
                  </a:glow>
                </a:effectLst>
                <a:latin typeface="Arial"/>
                <a:ea typeface="ＭＳ Ｐゴシック" charset="-128"/>
                <a:cs typeface="ＭＳ Ｐゴシック" charset="-128"/>
              </a:rPr>
              <a:t>منذ بركة يعقوب في تكوين 49: 9-10 ، يصور الأسد ملكًا ...</a:t>
            </a:r>
            <a:endPar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endParaRPr>
          </a:p>
        </p:txBody>
      </p:sp>
      <p:sp>
        <p:nvSpPr>
          <p:cNvPr id="7" name="Rectangle 3"/>
          <p:cNvSpPr txBox="1">
            <a:spLocks noChangeArrowheads="1"/>
          </p:cNvSpPr>
          <p:nvPr/>
        </p:nvSpPr>
        <p:spPr bwMode="auto">
          <a:xfrm>
            <a:off x="3707904" y="2663823"/>
            <a:ext cx="5436096" cy="3994071"/>
          </a:xfrm>
          <a:prstGeom prst="rect">
            <a:avLst/>
          </a:prstGeom>
          <a:noFill/>
          <a:ln w="9525">
            <a:noFill/>
            <a:miter lim="800000"/>
            <a:headEnd/>
            <a:tailEnd/>
          </a:ln>
          <a:effectLst/>
        </p:spPr>
        <p:txBody>
          <a:bodyPr/>
          <a:lstStyle/>
          <a:p>
            <a:pPr algn="ctr">
              <a:spcBef>
                <a:spcPct val="20000"/>
              </a:spcBef>
              <a:defRPr/>
            </a:pPr>
            <a:r>
              <a:rPr lang="ar-JO" sz="3600" b="1" kern="0" dirty="0">
                <a:solidFill>
                  <a:srgbClr val="FFFFFF"/>
                </a:solidFill>
                <a:effectLst>
                  <a:glow rad="152400">
                    <a:srgbClr val="000000">
                      <a:alpha val="95000"/>
                    </a:srgbClr>
                  </a:glow>
                </a:effectLst>
                <a:latin typeface="Arial"/>
                <a:ea typeface="ＭＳ Ｐゴシック" charset="-128"/>
                <a:cs typeface="ＭＳ Ｐゴシック" charset="-128"/>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lang="en-US" sz="3600" b="1" kern="0" dirty="0">
              <a:solidFill>
                <a:srgbClr val="FFFFFF"/>
              </a:solidFill>
              <a:effectLst>
                <a:glow rad="152400">
                  <a:srgbClr val="000000">
                    <a:alpha val="95000"/>
                  </a:srgbClr>
                </a:glow>
              </a:effectLst>
              <a:latin typeface="Arial"/>
              <a:ea typeface="ＭＳ Ｐゴシック" charset="-128"/>
              <a:cs typeface="ＭＳ Ｐゴシック" charset="-128"/>
            </a:endParaRPr>
          </a:p>
        </p:txBody>
      </p:sp>
    </p:spTree>
    <p:extLst>
      <p:ext uri="{BB962C8B-B14F-4D97-AF65-F5344CB8AC3E}">
        <p14:creationId xmlns:p14="http://schemas.microsoft.com/office/powerpoint/2010/main" val="3145170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a:cs typeface="Arial"/>
              </a:rPr>
              <a:t>يا داود، لماذا لديك عدة زوجات ؟</a:t>
            </a:r>
            <a:endParaRPr lang="en-US" sz="4000" b="1" dirty="0">
              <a:solidFill>
                <a:schemeClr val="bg1"/>
              </a:solidFill>
              <a:latin typeface="Arial"/>
              <a:cs typeface="Aria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1600"/>
            <a:ext cx="9144000" cy="4102671"/>
          </a:xfrm>
          <a:prstGeom prst="rect">
            <a:avLst/>
          </a:prstGeom>
        </p:spPr>
      </p:pic>
    </p:spTree>
    <p:extLst>
      <p:ext uri="{BB962C8B-B14F-4D97-AF65-F5344CB8AC3E}">
        <p14:creationId xmlns:p14="http://schemas.microsoft.com/office/powerpoint/2010/main" val="435217335"/>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a:cs typeface="Arial"/>
              </a:rPr>
              <a:t>أوه, لا ... لقد وصلت إلى سلسلة النسب</a:t>
            </a:r>
            <a:endParaRPr lang="en-US" sz="4000" b="1" dirty="0">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a:cs typeface="Arial"/>
              </a:rPr>
              <a:t>في برنامج قراءتي للكتاب المقدس ثانيةً</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2920054421"/>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0"/>
            <a:ext cx="7772400" cy="6858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أسلاف و عائلة داود</a:t>
            </a:r>
            <a:endParaRPr lang="en-US" sz="2000" b="1" dirty="0">
              <a:solidFill>
                <a:srgbClr val="FFFFFF"/>
              </a:solidFill>
              <a:latin typeface="Times" charset="0"/>
              <a:ea typeface="宋体" charset="0"/>
              <a:cs typeface="宋体" charset="0"/>
            </a:endParaRPr>
          </a:p>
        </p:txBody>
      </p:sp>
      <p:sp>
        <p:nvSpPr>
          <p:cNvPr id="94211"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rgbClr val="FFFFFF"/>
                </a:solidFill>
                <a:latin typeface="Arial" charset="0"/>
                <a:cs typeface="Arial" charset="0"/>
              </a:rPr>
              <a:t>270</a:t>
            </a:r>
            <a:endParaRPr lang="en-US" dirty="0">
              <a:solidFill>
                <a:srgbClr val="FFFFFF"/>
              </a:solidFill>
              <a:latin typeface="Arial" charset="0"/>
              <a:cs typeface="Arial" charset="0"/>
            </a:endParaRPr>
          </a:p>
        </p:txBody>
      </p:sp>
      <p:pic>
        <p:nvPicPr>
          <p:cNvPr id="94212" name="Picture 8"/>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90600" y="852488"/>
            <a:ext cx="7172325" cy="60055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4213" name="TextBox 4"/>
          <p:cNvSpPr txBox="1">
            <a:spLocks noChangeArrowheads="1"/>
          </p:cNvSpPr>
          <p:nvPr/>
        </p:nvSpPr>
        <p:spPr bwMode="auto">
          <a:xfrm>
            <a:off x="152400" y="620713"/>
            <a:ext cx="7772400" cy="36988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i="1" dirty="0">
                <a:solidFill>
                  <a:srgbClr val="FFFFFF"/>
                </a:solidFill>
                <a:latin typeface="Arial" charset="0"/>
                <a:cs typeface="Arial" charset="0"/>
              </a:rPr>
              <a:t>جون ه. والتون قائمة أنساب و خلفيات العهد القديم</a:t>
            </a:r>
            <a:r>
              <a:rPr lang="en-US" altLang="zh-CN" sz="1800" b="1" dirty="0">
                <a:solidFill>
                  <a:srgbClr val="FFFFFF"/>
                </a:solidFill>
                <a:latin typeface="Arial" charset="0"/>
                <a:cs typeface="Arial" charset="0"/>
              </a:rPr>
              <a:t> </a:t>
            </a:r>
            <a:endParaRPr lang="en-US" sz="1800" dirty="0">
              <a:latin typeface="Arial" charset="0"/>
              <a:cs typeface="Arial" charset="0"/>
            </a:endParaRPr>
          </a:p>
        </p:txBody>
      </p:sp>
      <p:sp>
        <p:nvSpPr>
          <p:cNvPr id="8" name="Rectangle 7">
            <a:extLst>
              <a:ext uri="{FF2B5EF4-FFF2-40B4-BE49-F238E27FC236}">
                <a16:creationId xmlns:a16="http://schemas.microsoft.com/office/drawing/2014/main" id="{494CD5F9-601C-2940-BA72-C061A7B4D1C4}"/>
              </a:ext>
            </a:extLst>
          </p:cNvPr>
          <p:cNvSpPr/>
          <p:nvPr/>
        </p:nvSpPr>
        <p:spPr bwMode="auto">
          <a:xfrm>
            <a:off x="1115616" y="1037431"/>
            <a:ext cx="6839106" cy="369887"/>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ar-JO" b="1" dirty="0">
                <a:ln w="0"/>
                <a:effectLst>
                  <a:outerShdw blurRad="38100" dist="19050" dir="2700000" algn="tl" rotWithShape="0">
                    <a:schemeClr val="dk1">
                      <a:alpha val="40000"/>
                    </a:schemeClr>
                  </a:outerShdw>
                </a:effectLst>
                <a:latin typeface="Times New Roman" pitchFamily="-105" charset="0"/>
              </a:rPr>
              <a:t>العائلة (2 صم 3: 2-5 ؛ 5: 14-16 ؛ 1 اخبار 3: 5-8)</a:t>
            </a:r>
            <a:endParaRPr lang="en-US" b="1" dirty="0">
              <a:ln w="0"/>
              <a:effectLst>
                <a:outerShdw blurRad="38100" dist="19050" dir="2700000" algn="tl" rotWithShape="0">
                  <a:schemeClr val="dk1">
                    <a:alpha val="40000"/>
                  </a:schemeClr>
                </a:outerShdw>
              </a:effectLst>
              <a:latin typeface="Times New Roman" pitchFamily="-105" charset="0"/>
            </a:endParaRPr>
          </a:p>
        </p:txBody>
      </p:sp>
      <p:sp>
        <p:nvSpPr>
          <p:cNvPr id="9" name="Rectangle 8">
            <a:extLst>
              <a:ext uri="{FF2B5EF4-FFF2-40B4-BE49-F238E27FC236}">
                <a16:creationId xmlns:a16="http://schemas.microsoft.com/office/drawing/2014/main" id="{EF5D14D2-459A-3641-B459-BC6AC34AF49C}"/>
              </a:ext>
            </a:extLst>
          </p:cNvPr>
          <p:cNvSpPr/>
          <p:nvPr/>
        </p:nvSpPr>
        <p:spPr bwMode="auto">
          <a:xfrm>
            <a:off x="1115616" y="1596411"/>
            <a:ext cx="1925216"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ar-JO" sz="1800" b="1" dirty="0">
                <a:ln w="0"/>
                <a:effectLst>
                  <a:outerShdw blurRad="38100" dist="19050" dir="2700000" algn="tl" rotWithShape="0">
                    <a:schemeClr val="dk1">
                      <a:alpha val="40000"/>
                    </a:schemeClr>
                  </a:outerShdw>
                </a:effectLst>
                <a:latin typeface="Times New Roman" pitchFamily="-105" charset="0"/>
              </a:rPr>
              <a:t>أولاد يسى</a:t>
            </a:r>
            <a:endParaRPr kumimoji="0" lang="en-US" sz="1800" b="1" i="0" u="none" strike="noStrike" normalizeH="0" baseline="0" dirty="0">
              <a:ln w="0"/>
              <a:effectLst>
                <a:outerShdw blurRad="38100" dist="19050" dir="2700000" algn="tl" rotWithShape="0">
                  <a:schemeClr val="dk1">
                    <a:alpha val="40000"/>
                  </a:schemeClr>
                </a:outerShdw>
              </a:effectLst>
              <a:latin typeface="Times New Roman" pitchFamily="-105" charset="0"/>
            </a:endParaRPr>
          </a:p>
        </p:txBody>
      </p:sp>
      <p:sp>
        <p:nvSpPr>
          <p:cNvPr id="10" name="Rectangle 9">
            <a:extLst>
              <a:ext uri="{FF2B5EF4-FFF2-40B4-BE49-F238E27FC236}">
                <a16:creationId xmlns:a16="http://schemas.microsoft.com/office/drawing/2014/main" id="{84453D18-EB56-4343-91AE-85A1F324BD98}"/>
              </a:ext>
            </a:extLst>
          </p:cNvPr>
          <p:cNvSpPr/>
          <p:nvPr/>
        </p:nvSpPr>
        <p:spPr bwMode="auto">
          <a:xfrm>
            <a:off x="4283968" y="1596411"/>
            <a:ext cx="3670754"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normalizeH="0" baseline="0" dirty="0">
                <a:ln w="0"/>
                <a:effectLst>
                  <a:outerShdw blurRad="38100" dist="19050" dir="2700000" algn="tl" rotWithShape="0">
                    <a:schemeClr val="dk1">
                      <a:alpha val="40000"/>
                    </a:schemeClr>
                  </a:outerShdw>
                </a:effectLst>
                <a:latin typeface="Times New Roman" pitchFamily="-105" charset="0"/>
              </a:rPr>
              <a:t>أولاد داود</a:t>
            </a:r>
            <a:endParaRPr kumimoji="0" lang="en-US" sz="2400" b="1" i="0" u="none" strike="noStrike" normalizeH="0" baseline="0" dirty="0">
              <a:ln w="0"/>
              <a:effectLst>
                <a:outerShdw blurRad="38100" dist="19050" dir="2700000" algn="tl" rotWithShape="0">
                  <a:schemeClr val="dk1">
                    <a:alpha val="40000"/>
                  </a:schemeClr>
                </a:outerShdw>
              </a:effectLst>
              <a:latin typeface="Times New Roman" pitchFamily="-105" charset="0"/>
            </a:endParaRPr>
          </a:p>
        </p:txBody>
      </p:sp>
      <p:sp>
        <p:nvSpPr>
          <p:cNvPr id="11" name="Rectangle 10">
            <a:extLst>
              <a:ext uri="{FF2B5EF4-FFF2-40B4-BE49-F238E27FC236}">
                <a16:creationId xmlns:a16="http://schemas.microsoft.com/office/drawing/2014/main" id="{AFA65F04-49BE-8F41-BEFC-6E56426ADEAE}"/>
              </a:ext>
            </a:extLst>
          </p:cNvPr>
          <p:cNvSpPr/>
          <p:nvPr/>
        </p:nvSpPr>
        <p:spPr bwMode="auto">
          <a:xfrm>
            <a:off x="3256856" y="1520236"/>
            <a:ext cx="811088" cy="46860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JO" sz="1400" b="1" i="0" u="none" strike="noStrike" normalizeH="0" baseline="0" dirty="0">
                <a:ln w="0"/>
                <a:effectLst>
                  <a:outerShdw blurRad="38100" dist="19050" dir="2700000" algn="tl" rotWithShape="0">
                    <a:schemeClr val="dk1">
                      <a:alpha val="40000"/>
                    </a:schemeClr>
                  </a:outerShdw>
                </a:effectLst>
                <a:latin typeface="Times New Roman" pitchFamily="-105" charset="0"/>
              </a:rPr>
              <a:t>زوجات داود</a:t>
            </a:r>
            <a:endParaRPr kumimoji="0" lang="en-US" sz="1400" b="1" i="0" u="none" strike="noStrike" cap="none" normalizeH="0" baseline="0" dirty="0">
              <a:ln>
                <a:noFill/>
              </a:ln>
              <a:solidFill>
                <a:schemeClr val="tx1"/>
              </a:solidFill>
              <a:effectLst/>
              <a:latin typeface="Times New Roman" pitchFamily="-105"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مريم</a:t>
            </a:r>
            <a:endParaRPr lang="en-GB" sz="1400" b="1" dirty="0">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896"/>
            <a:ext cx="1981200" cy="2446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FFFFFF"/>
                </a:solidFill>
                <a:effectLst>
                  <a:glow rad="228600">
                    <a:srgbClr val="000000">
                      <a:lumMod val="95000"/>
                      <a:lumOff val="5000"/>
                    </a:srgbClr>
                  </a:glow>
                </a:effectLst>
                <a:cs typeface="Times New Roman" charset="0"/>
              </a:rPr>
              <a:t>فجميع الأجيال من إبراهيم إلى داود أربعة عشر جيلاً و من داود إلى سبي بابل أربعة عشر جيلاً و من سبي بابل إلى المسيح اربعة عشر جيلاً</a:t>
            </a:r>
          </a:p>
          <a:p>
            <a:pPr algn="ctr" eaLnBrk="1" hangingPunct="1">
              <a:spcBef>
                <a:spcPct val="50000"/>
              </a:spcBef>
              <a:defRPr/>
            </a:pPr>
            <a:r>
              <a:rPr lang="ar-JO" sz="1800" b="1" i="1" dirty="0">
                <a:solidFill>
                  <a:srgbClr val="FFFFFF"/>
                </a:solidFill>
                <a:effectLst>
                  <a:glow rad="228600">
                    <a:srgbClr val="000000">
                      <a:lumMod val="95000"/>
                      <a:lumOff val="5000"/>
                    </a:srgbClr>
                  </a:glow>
                </a:effectLst>
                <a:cs typeface="Times New Roman" charset="0"/>
              </a:rPr>
              <a:t>متى 1 : 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إبراهيم</a:t>
              </a:r>
              <a:endParaRPr lang="en-GB" sz="1600" b="1" dirty="0">
                <a:solidFill>
                  <a:srgbClr val="FFFFFF"/>
                </a:solidFill>
                <a:effectLst>
                  <a:glow rad="228600">
                    <a:srgbClr val="000000">
                      <a:lumMod val="95000"/>
                      <a:lumOff val="5000"/>
                    </a:srgbClr>
                  </a:glow>
                </a:effectLst>
                <a:latin typeface="Tahoma"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إسحق</a:t>
                </a:r>
                <a:endParaRPr lang="en-GB" sz="1400" b="1" dirty="0">
                  <a:solidFill>
                    <a:srgbClr val="FFFFFF"/>
                  </a:solidFill>
                  <a:effectLst>
                    <a:glow rad="228600">
                      <a:srgbClr val="000000">
                        <a:lumMod val="95000"/>
                        <a:lumOff val="5000"/>
                      </a:srgbClr>
                    </a:glow>
                  </a:effectLst>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يعقوب</a:t>
                </a:r>
                <a:endParaRPr lang="en-GB" sz="1400" b="1" dirty="0">
                  <a:solidFill>
                    <a:srgbClr val="FFFFFF"/>
                  </a:solidFill>
                  <a:effectLst>
                    <a:glow rad="228600">
                      <a:srgbClr val="000000">
                        <a:lumMod val="95000"/>
                        <a:lumOff val="5000"/>
                      </a:srgbClr>
                    </a:glow>
                  </a:effectLst>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يهوذا</a:t>
                </a:r>
                <a:endParaRPr lang="en-GB" sz="1400" b="1" dirty="0">
                  <a:solidFill>
                    <a:srgbClr val="FFFFFF"/>
                  </a:solidFill>
                  <a:effectLst>
                    <a:glow rad="228600">
                      <a:srgbClr val="000000">
                        <a:lumMod val="95000"/>
                        <a:lumOff val="5000"/>
                      </a:srgbClr>
                    </a:glow>
                  </a:effectLst>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فارص</a:t>
                </a:r>
                <a:endParaRPr lang="en-GB" sz="1400" b="1" dirty="0">
                  <a:solidFill>
                    <a:srgbClr val="FFFFFF"/>
                  </a:solidFill>
                  <a:effectLst>
                    <a:glow rad="228600">
                      <a:srgbClr val="000000">
                        <a:lumMod val="95000"/>
                        <a:lumOff val="5000"/>
                      </a:srgbClr>
                    </a:glow>
                  </a:effectLst>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حصرون</a:t>
                </a:r>
                <a:endParaRPr lang="en-GB" sz="1400" b="1" dirty="0">
                  <a:solidFill>
                    <a:srgbClr val="FFFFFF"/>
                  </a:solidFill>
                  <a:effectLst>
                    <a:glow rad="228600">
                      <a:srgbClr val="000000">
                        <a:lumMod val="95000"/>
                        <a:lumOff val="5000"/>
                      </a:srgbClr>
                    </a:glow>
                  </a:effectLst>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رام</a:t>
                </a:r>
                <a:endParaRPr lang="en-GB" sz="1400" b="1" dirty="0">
                  <a:solidFill>
                    <a:srgbClr val="FFFFFF"/>
                  </a:solidFill>
                  <a:effectLst>
                    <a:glow rad="228600">
                      <a:srgbClr val="000000">
                        <a:lumMod val="95000"/>
                        <a:lumOff val="5000"/>
                      </a:srgbClr>
                    </a:glow>
                  </a:effectLst>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عميناداب</a:t>
                </a:r>
                <a:endParaRPr lang="en-GB" sz="1400" b="1" dirty="0">
                  <a:solidFill>
                    <a:srgbClr val="FFFFFF"/>
                  </a:solidFill>
                  <a:effectLst>
                    <a:glow rad="228600">
                      <a:srgbClr val="000000">
                        <a:lumMod val="95000"/>
                        <a:lumOff val="5000"/>
                      </a:srgbClr>
                    </a:glow>
                  </a:effectLst>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نحشون</a:t>
                </a:r>
                <a:endParaRPr lang="en-GB" sz="1400" b="1" dirty="0">
                  <a:solidFill>
                    <a:srgbClr val="FFFFFF"/>
                  </a:solidFill>
                  <a:effectLst>
                    <a:glow rad="228600">
                      <a:srgbClr val="000000">
                        <a:lumMod val="95000"/>
                        <a:lumOff val="5000"/>
                      </a:srgbClr>
                    </a:glow>
                  </a:effectLst>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سلمون</a:t>
                </a:r>
                <a:endParaRPr lang="en-GB" sz="1400" b="1" dirty="0">
                  <a:solidFill>
                    <a:srgbClr val="FFFFFF"/>
                  </a:solidFill>
                  <a:effectLst>
                    <a:glow rad="228600">
                      <a:srgbClr val="000000">
                        <a:lumMod val="95000"/>
                        <a:lumOff val="5000"/>
                      </a:srgbClr>
                    </a:glow>
                  </a:effectLst>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بوعز</a:t>
                </a:r>
                <a:endParaRPr lang="en-GB" sz="1400" b="1" dirty="0">
                  <a:solidFill>
                    <a:srgbClr val="FFFFFF"/>
                  </a:solidFill>
                  <a:effectLst>
                    <a:glow rad="228600">
                      <a:srgbClr val="000000">
                        <a:lumMod val="95000"/>
                        <a:lumOff val="5000"/>
                      </a:srgbClr>
                    </a:glow>
                  </a:effectLst>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عوبيد</a:t>
                </a:r>
                <a:endParaRPr lang="en-GB" sz="1400" b="1" dirty="0">
                  <a:solidFill>
                    <a:srgbClr val="FFFFFF"/>
                  </a:solidFill>
                  <a:effectLst>
                    <a:glow rad="228600">
                      <a:srgbClr val="000000">
                        <a:lumMod val="95000"/>
                        <a:lumOff val="5000"/>
                      </a:srgbClr>
                    </a:glow>
                  </a:effectLst>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يسى</a:t>
                </a:r>
                <a:endParaRPr lang="en-GB" sz="1400" b="1" dirty="0">
                  <a:solidFill>
                    <a:srgbClr val="FFFFFF"/>
                  </a:solidFill>
                  <a:effectLst>
                    <a:glow rad="228600">
                      <a:srgbClr val="000000">
                        <a:lumMod val="95000"/>
                        <a:lumOff val="5000"/>
                      </a:srgbClr>
                    </a:glow>
                  </a:effectLst>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داود الملك</a:t>
                </a:r>
                <a:endParaRPr lang="en-GB" sz="1600" b="1" dirty="0">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1400" b="1" dirty="0">
                <a:solidFill>
                  <a:srgbClr val="FFFFFF"/>
                </a:solidFill>
                <a:effectLst>
                  <a:glow rad="228600">
                    <a:srgbClr val="000000">
                      <a:lumMod val="95000"/>
                      <a:lumOff val="5000"/>
                    </a:srgbClr>
                  </a:glow>
                </a:effectLst>
              </a:rPr>
              <a:t>سليمان</a:t>
            </a:r>
            <a:endParaRPr lang="en-GB" sz="1400" b="1" dirty="0">
              <a:solidFill>
                <a:srgbClr val="FFFFFF"/>
              </a:solidFill>
              <a:effectLst>
                <a:glow rad="228600">
                  <a:srgbClr val="000000">
                    <a:lumMod val="95000"/>
                    <a:lumOff val="5000"/>
                  </a:srgbClr>
                </a:glow>
              </a:effectLst>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رحبعام</a:t>
            </a:r>
            <a:endParaRPr lang="en-GB" sz="1400" b="1" dirty="0">
              <a:solidFill>
                <a:srgbClr val="FFFFFF"/>
              </a:solidFill>
              <a:effectLst>
                <a:glow rad="228600">
                  <a:srgbClr val="000000">
                    <a:lumMod val="95000"/>
                    <a:lumOff val="5000"/>
                  </a:srgbClr>
                </a:glow>
              </a:effectLst>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ابيا</a:t>
            </a:r>
            <a:endParaRPr lang="en-GB" sz="1400" b="1" dirty="0">
              <a:solidFill>
                <a:srgbClr val="FFFFFF"/>
              </a:solidFill>
              <a:effectLst>
                <a:glow rad="228600">
                  <a:srgbClr val="000000">
                    <a:lumMod val="95000"/>
                    <a:lumOff val="5000"/>
                  </a:srgbClr>
                </a:glow>
              </a:effectLst>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آسا</a:t>
            </a:r>
            <a:endParaRPr lang="en-GB" sz="1400" b="1" dirty="0">
              <a:solidFill>
                <a:srgbClr val="FFFFFF"/>
              </a:solidFill>
              <a:effectLst>
                <a:glow rad="228600">
                  <a:srgbClr val="000000">
                    <a:lumMod val="95000"/>
                    <a:lumOff val="5000"/>
                  </a:srgbClr>
                </a:glow>
              </a:effectLst>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يهوشافاط</a:t>
            </a:r>
            <a:endParaRPr lang="en-GB" sz="1400" b="1" dirty="0">
              <a:solidFill>
                <a:srgbClr val="FFFFFF"/>
              </a:solidFill>
              <a:effectLst>
                <a:glow rad="228600">
                  <a:srgbClr val="000000">
                    <a:lumMod val="95000"/>
                    <a:lumOff val="5000"/>
                  </a:srgbClr>
                </a:glow>
              </a:effectLst>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يهورام</a:t>
            </a:r>
            <a:endParaRPr lang="en-GB" sz="1400" b="1" dirty="0">
              <a:solidFill>
                <a:srgbClr val="FFFFFF"/>
              </a:solidFill>
              <a:effectLst>
                <a:glow rad="228600">
                  <a:srgbClr val="000000">
                    <a:lumMod val="95000"/>
                    <a:lumOff val="5000"/>
                  </a:srgbClr>
                </a:glow>
              </a:effectLst>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عزيا</a:t>
            </a:r>
            <a:endParaRPr lang="en-GB" sz="1400" b="1" dirty="0">
              <a:solidFill>
                <a:srgbClr val="FFFFFF"/>
              </a:solidFill>
              <a:effectLst>
                <a:glow rad="228600">
                  <a:srgbClr val="000000">
                    <a:lumMod val="95000"/>
                    <a:lumOff val="5000"/>
                  </a:srgbClr>
                </a:glow>
              </a:effectLst>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يوثام</a:t>
            </a:r>
            <a:endParaRPr lang="en-GB" sz="1400" b="1" dirty="0">
              <a:solidFill>
                <a:srgbClr val="FFFFFF"/>
              </a:solidFill>
              <a:effectLst>
                <a:glow rad="228600">
                  <a:srgbClr val="000000">
                    <a:lumMod val="95000"/>
                    <a:lumOff val="5000"/>
                  </a:srgbClr>
                </a:glow>
              </a:effectLst>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آحاز</a:t>
            </a:r>
            <a:endParaRPr lang="en-GB" sz="1400" b="1" dirty="0">
              <a:solidFill>
                <a:srgbClr val="FFFFFF"/>
              </a:solidFill>
              <a:effectLst>
                <a:glow rad="228600">
                  <a:srgbClr val="000000">
                    <a:lumMod val="95000"/>
                    <a:lumOff val="5000"/>
                  </a:srgbClr>
                </a:glow>
              </a:effectLst>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حزقيا</a:t>
            </a:r>
            <a:endParaRPr lang="en-GB" sz="1400" b="1" dirty="0">
              <a:solidFill>
                <a:srgbClr val="FFFFFF"/>
              </a:solidFill>
              <a:effectLst>
                <a:glow rad="228600">
                  <a:srgbClr val="000000">
                    <a:lumMod val="95000"/>
                    <a:lumOff val="5000"/>
                  </a:srgbClr>
                </a:glow>
              </a:effectLst>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منسى</a:t>
            </a:r>
            <a:endParaRPr lang="en-GB" sz="1400" b="1" dirty="0">
              <a:solidFill>
                <a:srgbClr val="FFFFFF"/>
              </a:solidFill>
              <a:effectLst>
                <a:glow rad="228600">
                  <a:srgbClr val="000000">
                    <a:lumMod val="95000"/>
                    <a:lumOff val="5000"/>
                  </a:srgbClr>
                </a:glow>
              </a:effectLst>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آمون</a:t>
            </a:r>
            <a:endParaRPr lang="en-GB" sz="1400" b="1" dirty="0">
              <a:solidFill>
                <a:srgbClr val="FFFFFF"/>
              </a:solidFill>
              <a:effectLst>
                <a:glow rad="228600">
                  <a:srgbClr val="000000">
                    <a:lumMod val="95000"/>
                    <a:lumOff val="5000"/>
                  </a:srgbClr>
                </a:glow>
              </a:effectLst>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يوشيا</a:t>
            </a:r>
            <a:endParaRPr lang="en-GB" sz="1400" b="1" dirty="0">
              <a:solidFill>
                <a:srgbClr val="FFFFFF"/>
              </a:solidFill>
              <a:effectLst>
                <a:glow rad="228600">
                  <a:srgbClr val="000000">
                    <a:lumMod val="95000"/>
                    <a:lumOff val="5000"/>
                  </a:srgbClr>
                </a:glow>
              </a:effectLst>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يكنيا (السبي)</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1400" b="1" dirty="0">
                <a:solidFill>
                  <a:srgbClr val="FFFFFF"/>
                </a:solidFill>
                <a:effectLst>
                  <a:glow rad="228600">
                    <a:srgbClr val="000000">
                      <a:lumMod val="95000"/>
                      <a:lumOff val="5000"/>
                    </a:srgbClr>
                  </a:glow>
                </a:effectLst>
              </a:rPr>
              <a:t>شألتئيل</a:t>
            </a:r>
            <a:endParaRPr lang="en-GB" sz="1400" b="1" dirty="0">
              <a:solidFill>
                <a:srgbClr val="FFFFFF"/>
              </a:solidFill>
              <a:effectLst>
                <a:glow rad="228600">
                  <a:srgbClr val="000000">
                    <a:lumMod val="95000"/>
                    <a:lumOff val="5000"/>
                  </a:srgbClr>
                </a:glow>
              </a:effectLst>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زربابل</a:t>
            </a:r>
            <a:endParaRPr lang="en-GB" sz="1400" b="1" dirty="0">
              <a:solidFill>
                <a:srgbClr val="FFFFFF"/>
              </a:solidFill>
              <a:effectLst>
                <a:glow rad="228600">
                  <a:srgbClr val="000000">
                    <a:lumMod val="95000"/>
                    <a:lumOff val="5000"/>
                  </a:srgbClr>
                </a:glow>
              </a:effectLst>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أبيهود</a:t>
            </a:r>
            <a:endParaRPr lang="en-GB" sz="1400" b="1" dirty="0">
              <a:solidFill>
                <a:srgbClr val="FFFFFF"/>
              </a:solidFill>
              <a:effectLst>
                <a:glow rad="228600">
                  <a:srgbClr val="000000">
                    <a:lumMod val="95000"/>
                    <a:lumOff val="5000"/>
                  </a:srgbClr>
                </a:glow>
              </a:effectLst>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ألياقيم</a:t>
            </a:r>
            <a:endParaRPr lang="en-GB" sz="1400" b="1" dirty="0">
              <a:solidFill>
                <a:srgbClr val="FFFFFF"/>
              </a:solidFill>
              <a:effectLst>
                <a:glow rad="228600">
                  <a:srgbClr val="000000">
                    <a:lumMod val="95000"/>
                    <a:lumOff val="5000"/>
                  </a:srgbClr>
                </a:glow>
              </a:effectLst>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عازور</a:t>
            </a:r>
            <a:endParaRPr lang="en-GB" sz="1400" b="1" dirty="0">
              <a:solidFill>
                <a:srgbClr val="FFFFFF"/>
              </a:solidFill>
              <a:effectLst>
                <a:glow rad="228600">
                  <a:srgbClr val="000000">
                    <a:lumMod val="95000"/>
                    <a:lumOff val="5000"/>
                  </a:srgbClr>
                </a:glow>
              </a:effectLst>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صادوق</a:t>
            </a:r>
            <a:endParaRPr lang="en-GB" sz="1400" b="1" dirty="0">
              <a:solidFill>
                <a:srgbClr val="FFFFFF"/>
              </a:solidFill>
              <a:effectLst>
                <a:glow rad="228600">
                  <a:srgbClr val="000000">
                    <a:lumMod val="95000"/>
                    <a:lumOff val="5000"/>
                  </a:srgbClr>
                </a:glow>
              </a:effectLst>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أخيم</a:t>
            </a:r>
            <a:endParaRPr lang="en-GB" sz="1400" b="1" dirty="0">
              <a:solidFill>
                <a:srgbClr val="FFFFFF"/>
              </a:solidFill>
              <a:effectLst>
                <a:glow rad="228600">
                  <a:srgbClr val="000000">
                    <a:lumMod val="95000"/>
                    <a:lumOff val="5000"/>
                  </a:srgbClr>
                </a:glow>
              </a:effectLst>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اليود</a:t>
            </a:r>
            <a:endParaRPr lang="en-GB" sz="1400" b="1" dirty="0">
              <a:solidFill>
                <a:srgbClr val="FFFFFF"/>
              </a:solidFill>
              <a:effectLst>
                <a:glow rad="228600">
                  <a:srgbClr val="000000">
                    <a:lumMod val="95000"/>
                    <a:lumOff val="5000"/>
                  </a:srgbClr>
                </a:glow>
              </a:effectLst>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أليعازر</a:t>
            </a:r>
            <a:endParaRPr lang="en-GB" sz="1400" b="1" dirty="0">
              <a:solidFill>
                <a:srgbClr val="FFFFFF"/>
              </a:solidFill>
              <a:effectLst>
                <a:glow rad="228600">
                  <a:srgbClr val="000000">
                    <a:lumMod val="95000"/>
                    <a:lumOff val="5000"/>
                  </a:srgbClr>
                </a:glow>
              </a:effectLst>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متان</a:t>
            </a:r>
            <a:endParaRPr lang="en-GB" sz="1400" b="1" dirty="0">
              <a:solidFill>
                <a:srgbClr val="FFFFFF"/>
              </a:solidFill>
              <a:effectLst>
                <a:glow rad="228600">
                  <a:srgbClr val="000000">
                    <a:lumMod val="95000"/>
                    <a:lumOff val="5000"/>
                  </a:srgbClr>
                </a:glow>
              </a:effectLst>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يعقوب</a:t>
            </a:r>
            <a:endParaRPr lang="en-GB" sz="1400" b="1" dirty="0">
              <a:solidFill>
                <a:srgbClr val="FFFFFF"/>
              </a:solidFill>
              <a:effectLst>
                <a:glow rad="228600">
                  <a:srgbClr val="000000">
                    <a:lumMod val="95000"/>
                    <a:lumOff val="5000"/>
                  </a:srgbClr>
                </a:glow>
              </a:effectLst>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يوسف</a:t>
            </a:r>
            <a:endParaRPr lang="en-GB" sz="1400" b="1" dirty="0">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يسوع المسيح</a:t>
            </a:r>
            <a:endParaRPr lang="en-GB" sz="1600" b="1" dirty="0">
              <a:solidFill>
                <a:srgbClr val="FFFFFF"/>
              </a:solidFill>
              <a:effectLst>
                <a:glow rad="228600">
                  <a:srgbClr val="000000">
                    <a:lumMod val="95000"/>
                    <a:lumOff val="5000"/>
                  </a:srgbClr>
                </a:glow>
              </a:effectLst>
              <a:latin typeface="Tahoma"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تأسيس            المملكة              الأبدية</a:t>
            </a:r>
            <a:endParaRPr lang="en-US" b="1" dirty="0">
              <a:solidFill>
                <a:srgbClr val="FFFFFF"/>
              </a:solidFill>
              <a:effectLst>
                <a:glow rad="228600">
                  <a:srgbClr val="000000">
                    <a:lumMod val="95000"/>
                    <a:lumOff val="5000"/>
                  </a:srgbClr>
                </a:glow>
              </a:effectLst>
              <a:latin typeface="Copperplate Gothic Bold"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48" name="Text Box 1112"/>
          <p:cNvSpPr txBox="1">
            <a:spLocks noChangeArrowheads="1"/>
          </p:cNvSpPr>
          <p:nvPr/>
        </p:nvSpPr>
        <p:spPr bwMode="auto">
          <a:xfrm>
            <a:off x="1524000" y="5635625"/>
            <a:ext cx="17526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صعود</a:t>
            </a:r>
          </a:p>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المملكة</a:t>
            </a:r>
            <a:endParaRPr lang="en-US" b="1" dirty="0">
              <a:solidFill>
                <a:srgbClr val="FFFFFF"/>
              </a:solidFill>
              <a:effectLst>
                <a:glow rad="228600">
                  <a:srgbClr val="000000">
                    <a:lumMod val="95000"/>
                    <a:lumOff val="5000"/>
                  </a:srgbClr>
                </a:glow>
              </a:effectLst>
              <a:latin typeface="Copperplate Gothic Bold" charset="0"/>
            </a:endParaRP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سقوط المملكة</a:t>
            </a:r>
            <a:endParaRPr lang="en-US" b="1" dirty="0">
              <a:solidFill>
                <a:srgbClr val="FFFFFF"/>
              </a:solidFill>
              <a:effectLst>
                <a:glow rad="228600">
                  <a:srgbClr val="000000">
                    <a:lumMod val="95000"/>
                    <a:lumOff val="5000"/>
                  </a:srgbClr>
                </a:glow>
              </a:effectLst>
              <a:latin typeface="Copperplate Gothic Bold" charset="0"/>
            </a:endParaRP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24" name="Rectangle 1117"/>
          <p:cNvSpPr>
            <a:spLocks noGrp="1" noChangeArrowheads="1"/>
          </p:cNvSpPr>
          <p:nvPr>
            <p:ph type="title" idx="4294967295"/>
          </p:nvPr>
        </p:nvSpPr>
        <p:spPr>
          <a:xfrm>
            <a:off x="0" y="0"/>
            <a:ext cx="5257800" cy="457200"/>
          </a:xfrm>
        </p:spPr>
        <p:txBody>
          <a:bodyPr/>
          <a:lstStyle/>
          <a:p>
            <a:pPr algn="ctr" eaLnBrk="1" hangingPunct="1">
              <a:defRPr/>
            </a:pPr>
            <a:r>
              <a:rPr lang="ar-JO"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rPr>
              <a:t>المملكة في متى 1 </a:t>
            </a:r>
            <a:endParaRPr lang="en-US"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603607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81191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كل سبط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يهوذا           76500</a:t>
            </a:r>
            <a:endParaRPr lang="en-US" sz="2000" b="1" dirty="0">
              <a:solidFill>
                <a:srgbClr val="FFFFFF"/>
              </a:solidFill>
              <a:effectLst>
                <a:glow rad="101600">
                  <a:srgbClr val="000000">
                    <a:alpha val="75000"/>
                  </a:srgbClr>
                </a:glow>
              </a:effectLst>
              <a:latin typeface="Arial"/>
              <a:ea typeface="+mn-ea"/>
              <a:cs typeface="Arial"/>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شمعون                  22200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74095" name="Text Box 2"/>
          <p:cNvSpPr txBox="1">
            <a:spLocks noChangeArrowheads="1"/>
          </p:cNvSpPr>
          <p:nvPr/>
        </p:nvSpPr>
        <p:spPr bwMode="auto">
          <a:xfrm>
            <a:off x="8388757"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2" y="1435222"/>
            <a:ext cx="4283969" cy="1777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عد 26</a:t>
            </a:r>
          </a:p>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يش 13: 1-19: 48</a:t>
            </a:r>
          </a:p>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1 أخ 4 (يهوذا – شمعون)</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66285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98016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charset="0"/>
                <a:ea typeface="ＭＳ Ｐゴシック" charset="0"/>
              </a:rPr>
              <a:t>شجرة عائلة الآباء</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تارح</a:t>
            </a:r>
            <a:endParaRPr lang="en-US" altLang="zh-CN" b="1" dirty="0">
              <a:solidFill>
                <a:srgbClr val="007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هاران</a:t>
            </a:r>
            <a:endParaRPr lang="en-US" altLang="zh-CN" b="1" dirty="0">
              <a:solidFill>
                <a:srgbClr val="000000"/>
              </a:solidFill>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ناحور</a:t>
            </a:r>
            <a:endParaRPr lang="en-US" altLang="zh-CN" b="1" dirty="0">
              <a:solidFill>
                <a:srgbClr val="000000"/>
              </a:solidFill>
              <a:cs typeface="Arial"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إبراهيم</a:t>
            </a:r>
            <a:endParaRPr lang="en-US" altLang="zh-CN" b="1" dirty="0">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لوط</a:t>
            </a:r>
            <a:endParaRPr lang="en-US" altLang="zh-CN" b="1" dirty="0">
              <a:solidFill>
                <a:srgbClr val="000000"/>
              </a:solidFill>
              <a:cs typeface="Arial"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بتوئيل</a:t>
            </a:r>
            <a:endParaRPr lang="en-US" altLang="zh-CN" b="1" dirty="0">
              <a:solidFill>
                <a:srgbClr val="000000"/>
              </a:solidFill>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هاجر</a:t>
            </a:r>
            <a:r>
              <a:rPr lang="en-US" altLang="zh-CN" b="1" dirty="0">
                <a:solidFill>
                  <a:srgbClr val="FF33CC"/>
                </a:solidFill>
                <a:cs typeface="Arial" charset="0"/>
              </a:rPr>
              <a:t>) </a:t>
            </a:r>
            <a:r>
              <a:rPr lang="ar-JO" altLang="zh-CN" b="1" dirty="0">
                <a:solidFill>
                  <a:srgbClr val="000000"/>
                </a:solidFill>
                <a:cs typeface="Arial" charset="0"/>
              </a:rPr>
              <a:t>إسماعيل</a:t>
            </a:r>
            <a:endParaRPr lang="en-US" altLang="zh-CN" b="1" dirty="0">
              <a:solidFill>
                <a:srgbClr val="000000"/>
              </a:solidFill>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سارة</a:t>
            </a:r>
            <a:r>
              <a:rPr lang="en-US" altLang="zh-CN" b="1" dirty="0">
                <a:solidFill>
                  <a:srgbClr val="FF33CC"/>
                </a:solidFill>
                <a:cs typeface="Arial" charset="0"/>
              </a:rPr>
              <a:t>) </a:t>
            </a:r>
            <a:r>
              <a:rPr lang="ar-JO" altLang="zh-CN" b="1" dirty="0">
                <a:solidFill>
                  <a:srgbClr val="007000"/>
                </a:solidFill>
                <a:cs typeface="Arial" charset="0"/>
              </a:rPr>
              <a:t>إسحق</a:t>
            </a:r>
            <a:endParaRPr lang="en-US" altLang="zh-CN" b="1" dirty="0">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لابان</a:t>
            </a:r>
            <a:r>
              <a:rPr lang="en-US" altLang="zh-CN" b="1" dirty="0">
                <a:solidFill>
                  <a:srgbClr val="000000"/>
                </a:solidFill>
                <a:cs typeface="Arial" charset="0"/>
              </a:rPr>
              <a:t>     </a:t>
            </a:r>
            <a:r>
              <a:rPr lang="ar-JO" altLang="zh-CN" b="1" dirty="0">
                <a:solidFill>
                  <a:srgbClr val="FF33CC"/>
                </a:solidFill>
                <a:cs typeface="Arial" charset="0"/>
              </a:rPr>
              <a:t>رفقة</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cs typeface="Arial" charset="0"/>
              </a:rPr>
              <a:t>ليئة</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عيسو</a:t>
            </a:r>
            <a:endParaRPr lang="en-US" altLang="zh-CN" b="1" dirty="0">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ليئة</a:t>
            </a:r>
            <a:r>
              <a:rPr lang="en-US" altLang="zh-CN" b="1" dirty="0">
                <a:solidFill>
                  <a:srgbClr val="FF33CC"/>
                </a:solidFill>
                <a:cs typeface="Arial" charset="0"/>
              </a:rPr>
              <a:t>)</a:t>
            </a:r>
            <a:r>
              <a:rPr lang="en-US" altLang="zh-CN" b="1" dirty="0">
                <a:solidFill>
                  <a:srgbClr val="000000"/>
                </a:solidFill>
                <a:cs typeface="Arial" charset="0"/>
              </a:rPr>
              <a:t>   </a:t>
            </a:r>
            <a:r>
              <a:rPr lang="ar-JO" altLang="zh-CN" b="1" dirty="0">
                <a:solidFill>
                  <a:srgbClr val="000000"/>
                </a:solidFill>
                <a:cs typeface="Arial" charset="0"/>
              </a:rPr>
              <a:t>رأوبين     شمعون</a:t>
            </a:r>
            <a:r>
              <a:rPr lang="en-US" altLang="zh-CN" b="1" dirty="0">
                <a:solidFill>
                  <a:srgbClr val="000000"/>
                </a:solidFill>
                <a:cs typeface="Arial" charset="0"/>
              </a:rPr>
              <a:t>        </a:t>
            </a:r>
            <a:r>
              <a:rPr lang="ar-JO" altLang="zh-CN" b="1" dirty="0">
                <a:solidFill>
                  <a:srgbClr val="000000"/>
                </a:solidFill>
                <a:cs typeface="Arial" charset="0"/>
              </a:rPr>
              <a:t>لاوي</a:t>
            </a:r>
            <a:r>
              <a:rPr lang="en-US" altLang="zh-CN" b="1" dirty="0">
                <a:solidFill>
                  <a:srgbClr val="000000"/>
                </a:solidFill>
                <a:cs typeface="Arial" charset="0"/>
              </a:rPr>
              <a:t> </a:t>
            </a:r>
            <a:br>
              <a:rPr lang="en-US" altLang="zh-CN" b="1" dirty="0">
                <a:solidFill>
                  <a:srgbClr val="000000"/>
                </a:solidFill>
                <a:cs typeface="Arial" charset="0"/>
              </a:rPr>
            </a:br>
            <a:r>
              <a:rPr lang="ar-JO" altLang="zh-CN" b="1" dirty="0">
                <a:solidFill>
                  <a:srgbClr val="000000"/>
                </a:solidFill>
                <a:cs typeface="Arial" charset="0"/>
              </a:rPr>
              <a:t>يهوذا          يساكر      زبولون</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زلفة</a:t>
            </a:r>
            <a:r>
              <a:rPr lang="en-US" altLang="zh-CN" b="1" dirty="0">
                <a:solidFill>
                  <a:srgbClr val="FF33CC"/>
                </a:solidFill>
                <a:cs typeface="Arial" charset="0"/>
              </a:rPr>
              <a:t>)   </a:t>
            </a:r>
            <a:r>
              <a:rPr lang="en-US" altLang="zh-CN" b="1" dirty="0">
                <a:solidFill>
                  <a:srgbClr val="000000"/>
                </a:solidFill>
                <a:cs typeface="Arial" charset="0"/>
              </a:rPr>
              <a:t> </a:t>
            </a:r>
            <a:r>
              <a:rPr lang="ar-JO" altLang="zh-CN" b="1" dirty="0">
                <a:solidFill>
                  <a:srgbClr val="000000"/>
                </a:solidFill>
                <a:cs typeface="Arial" charset="0"/>
              </a:rPr>
              <a:t>جاد</a:t>
            </a:r>
            <a:br>
              <a:rPr lang="en-US" altLang="zh-CN" b="1" dirty="0">
                <a:solidFill>
                  <a:srgbClr val="000000"/>
                </a:solidFill>
                <a:cs typeface="Arial" charset="0"/>
              </a:rPr>
            </a:br>
            <a:r>
              <a:rPr lang="ar-JO" altLang="zh-CN" b="1" dirty="0">
                <a:solidFill>
                  <a:srgbClr val="000000"/>
                </a:solidFill>
                <a:cs typeface="Arial" charset="0"/>
              </a:rPr>
              <a:t>أشير</a:t>
            </a:r>
            <a:endParaRPr lang="en-US" altLang="zh-CN" b="1" dirty="0">
              <a:solidFill>
                <a:srgbClr val="000000"/>
              </a:solidFill>
              <a:cs typeface="Arial"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بلهة </a:t>
            </a:r>
            <a:r>
              <a:rPr lang="en-US" altLang="zh-CN" b="1" dirty="0">
                <a:solidFill>
                  <a:srgbClr val="FF33CC"/>
                </a:solidFill>
                <a:cs typeface="Arial" charset="0"/>
              </a:rPr>
              <a:t>)   </a:t>
            </a:r>
            <a:r>
              <a:rPr lang="ar-JO" altLang="zh-CN" b="1" dirty="0">
                <a:solidFill>
                  <a:srgbClr val="000000"/>
                </a:solidFill>
                <a:cs typeface="Arial" charset="0"/>
              </a:rPr>
              <a:t>دان، نفتالي</a:t>
            </a:r>
            <a:endParaRPr lang="en-US" altLang="zh-CN" b="1" dirty="0">
              <a:solidFill>
                <a:srgbClr val="000000"/>
              </a:solidFill>
              <a:cs typeface="Arial"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راحيل</a:t>
            </a:r>
            <a:r>
              <a:rPr lang="en-US" altLang="zh-CN" b="1" dirty="0">
                <a:solidFill>
                  <a:srgbClr val="FF33CC"/>
                </a:solidFill>
                <a:cs typeface="Arial" charset="0"/>
              </a:rPr>
              <a:t>)</a:t>
            </a:r>
            <a:r>
              <a:rPr lang="en-US" altLang="zh-CN" b="1" dirty="0">
                <a:solidFill>
                  <a:srgbClr val="000000"/>
                </a:solidFill>
                <a:cs typeface="Arial" charset="0"/>
              </a:rPr>
              <a:t> </a:t>
            </a:r>
            <a:br>
              <a:rPr lang="en-US" altLang="zh-CN" b="1" dirty="0">
                <a:solidFill>
                  <a:srgbClr val="000000"/>
                </a:solidFill>
                <a:cs typeface="Arial" charset="0"/>
              </a:rPr>
            </a:br>
            <a:r>
              <a:rPr lang="ar-JO" altLang="zh-CN" b="1" dirty="0">
                <a:solidFill>
                  <a:srgbClr val="000000"/>
                </a:solidFill>
                <a:cs typeface="Arial" charset="0"/>
              </a:rPr>
              <a:t>،بنيامين</a:t>
            </a:r>
            <a:r>
              <a:rPr lang="en-US" altLang="zh-CN" b="1" dirty="0">
                <a:solidFill>
                  <a:srgbClr val="000000"/>
                </a:solidFill>
                <a:cs typeface="Arial" charset="0"/>
              </a:rPr>
              <a:t> </a:t>
            </a:r>
            <a:r>
              <a:rPr lang="ar-JO" altLang="zh-CN" b="1" dirty="0">
                <a:solidFill>
                  <a:srgbClr val="007000"/>
                </a:solidFill>
                <a:cs typeface="Arial" charset="0"/>
              </a:rPr>
              <a:t>يوسف</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أفرايم</a:t>
            </a:r>
            <a:endParaRPr lang="en-US" altLang="zh-CN" b="1" dirty="0">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cs typeface="Arial" charset="0"/>
              </a:rPr>
              <a:t>راحيل</a:t>
            </a:r>
            <a:endParaRPr lang="en-US" altLang="zh-CN" b="1" dirty="0">
              <a:solidFill>
                <a:srgbClr val="000000"/>
              </a:solidFill>
              <a:cs typeface="Arial"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يعقوب</a:t>
            </a:r>
            <a:endParaRPr lang="en-US" altLang="zh-CN" b="1" dirty="0">
              <a:solidFill>
                <a:srgbClr val="007000"/>
              </a:solidFill>
              <a:cs typeface="Arial"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منسى</a:t>
            </a:r>
            <a:endParaRPr lang="en-US" altLang="zh-CN" b="1" dirty="0">
              <a:solidFill>
                <a:srgbClr val="000000"/>
              </a:solidFill>
              <a:cs typeface="Arial"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cs typeface="Arial" charset="0"/>
              </a:rPr>
              <a:t>91</a:t>
            </a:r>
            <a:endParaRPr lang="en-US" altLang="zh-CN" b="1" dirty="0">
              <a:solidFill>
                <a:srgbClr val="000000"/>
              </a:solidFill>
              <a:cs typeface="Arial"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007000"/>
                </a:solidFill>
                <a:cs typeface="Arial" charset="0"/>
              </a:rPr>
              <a:t>الأخضر = خط البركة مع حقوق البكر على الرغم من أن أياً من هؤلاء لم يولد أولاً (1 أخبار الأيام 5: 1-2)</a:t>
            </a:r>
            <a:endParaRPr lang="en-US" altLang="zh-CN" sz="2000" b="1" dirty="0">
              <a:solidFill>
                <a:srgbClr val="007000"/>
              </a:solidFill>
              <a:cs typeface="Arial"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i="1" dirty="0">
                <a:solidFill>
                  <a:srgbClr val="000000"/>
                </a:solidFill>
                <a:cs typeface="Arial" charset="0"/>
              </a:rPr>
              <a:t>زوجة</a:t>
            </a:r>
            <a:endParaRPr lang="en-US" altLang="zh-CN" sz="1800" b="1" i="1" dirty="0">
              <a:solidFill>
                <a:srgbClr val="33CC33"/>
              </a:solidFill>
              <a:cs typeface="Arial"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cs typeface="Arial" charset="0"/>
              </a:rPr>
              <a:t>1 أخ 2 : 1 - 5</a:t>
            </a:r>
            <a:endParaRPr lang="en-US" altLang="zh-CN" sz="2800" b="1" dirty="0">
              <a:solidFill>
                <a:srgbClr val="FFFFFF"/>
              </a:solidFill>
              <a:cs typeface="Arial" charset="0"/>
            </a:endParaRPr>
          </a:p>
        </p:txBody>
      </p:sp>
    </p:spTree>
    <p:extLst>
      <p:ext uri="{BB962C8B-B14F-4D97-AF65-F5344CB8AC3E}">
        <p14:creationId xmlns:p14="http://schemas.microsoft.com/office/powerpoint/2010/main" val="2727937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كل سبط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رأوبين       43730</a:t>
            </a:r>
            <a:endParaRPr lang="en-US" sz="2000" b="1" dirty="0">
              <a:solidFill>
                <a:srgbClr val="FFFFFF"/>
              </a:solidFill>
              <a:effectLst>
                <a:glow rad="101600">
                  <a:srgbClr val="000000">
                    <a:alpha val="75000"/>
                  </a:srgbClr>
                </a:glow>
              </a:effectLst>
              <a:latin typeface="Arial"/>
              <a:ea typeface="+mn-ea"/>
              <a:cs typeface="Arial"/>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جاد          40500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منسى</a:t>
            </a:r>
            <a:endParaRPr lang="en-US" sz="2000" b="1" dirty="0">
              <a:solidFill>
                <a:srgbClr val="FFFFFF"/>
              </a:solidFill>
              <a:effectLst>
                <a:glow rad="101600">
                  <a:srgbClr val="000000">
                    <a:alpha val="75000"/>
                  </a:srgbClr>
                </a:glow>
              </a:effectLst>
              <a:latin typeface="Arial"/>
              <a:ea typeface="+mn-ea"/>
              <a:cs typeface="Arial"/>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منسى         52700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عد 26</a:t>
            </a:r>
          </a:p>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يش 13: 1-19: 48</a:t>
            </a:r>
          </a:p>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1 أخ 5</a:t>
            </a:r>
          </a:p>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(رأوبين، جاد، منسى)</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216311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charset="0"/>
                <a:ea typeface="ＭＳ Ｐゴシック" charset="0"/>
              </a:rPr>
              <a:t>شجرة عائلة الآباء</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تارح</a:t>
            </a:r>
            <a:endParaRPr lang="en-US" altLang="zh-CN" b="1" dirty="0">
              <a:solidFill>
                <a:srgbClr val="000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هاران</a:t>
            </a:r>
            <a:endParaRPr lang="en-US" altLang="zh-CN" b="1" dirty="0">
              <a:solidFill>
                <a:srgbClr val="000000"/>
              </a:solidFill>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ناحور</a:t>
            </a:r>
            <a:endParaRPr lang="en-US" altLang="zh-CN" b="1" dirty="0">
              <a:solidFill>
                <a:srgbClr val="000000"/>
              </a:solidFill>
              <a:cs typeface="Arial"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0000"/>
                </a:solidFill>
                <a:cs typeface="Arial" charset="0"/>
              </a:rPr>
              <a:t>إبراهيم</a:t>
            </a:r>
            <a:endParaRPr lang="en-US" altLang="zh-CN" b="1" dirty="0">
              <a:solidFill>
                <a:srgbClr val="FF00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لوط</a:t>
            </a:r>
            <a:endParaRPr lang="en-US" altLang="zh-CN" b="1" dirty="0">
              <a:solidFill>
                <a:srgbClr val="000000"/>
              </a:solidFill>
              <a:cs typeface="Arial"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بتوئيل</a:t>
            </a:r>
            <a:endParaRPr lang="en-US" altLang="zh-CN" b="1" dirty="0">
              <a:solidFill>
                <a:srgbClr val="000000"/>
              </a:solidFill>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هاجر</a:t>
            </a:r>
            <a:r>
              <a:rPr lang="en-US" altLang="zh-CN" b="1" dirty="0">
                <a:solidFill>
                  <a:srgbClr val="FF33CC"/>
                </a:solidFill>
                <a:cs typeface="Arial" charset="0"/>
              </a:rPr>
              <a:t>) </a:t>
            </a:r>
            <a:r>
              <a:rPr lang="ar-JO" altLang="zh-CN" b="1" dirty="0">
                <a:solidFill>
                  <a:srgbClr val="000000"/>
                </a:solidFill>
                <a:cs typeface="Arial" charset="0"/>
              </a:rPr>
              <a:t>إسماعيل</a:t>
            </a:r>
            <a:endParaRPr lang="en-US" altLang="zh-CN" b="1" dirty="0">
              <a:solidFill>
                <a:srgbClr val="000000"/>
              </a:solidFill>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سارة</a:t>
            </a:r>
            <a:r>
              <a:rPr lang="en-US" altLang="zh-CN" b="1" dirty="0">
                <a:solidFill>
                  <a:srgbClr val="FF33CC"/>
                </a:solidFill>
                <a:cs typeface="Arial" charset="0"/>
              </a:rPr>
              <a:t>) </a:t>
            </a:r>
            <a:r>
              <a:rPr lang="ar-JO" altLang="zh-CN" b="1" dirty="0">
                <a:solidFill>
                  <a:srgbClr val="FF0000"/>
                </a:solidFill>
                <a:cs typeface="Arial" charset="0"/>
              </a:rPr>
              <a:t>إسحق</a:t>
            </a:r>
            <a:endParaRPr lang="en-US" altLang="zh-CN" b="1" dirty="0">
              <a:solidFill>
                <a:srgbClr val="FF00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لابان</a:t>
            </a:r>
            <a:r>
              <a:rPr lang="en-US" altLang="zh-CN" b="1" dirty="0">
                <a:solidFill>
                  <a:srgbClr val="000000"/>
                </a:solidFill>
                <a:cs typeface="Arial" charset="0"/>
              </a:rPr>
              <a:t>     </a:t>
            </a:r>
            <a:r>
              <a:rPr lang="ar-JO" altLang="zh-CN" b="1" dirty="0">
                <a:solidFill>
                  <a:srgbClr val="000000"/>
                </a:solidFill>
                <a:cs typeface="Arial" charset="0"/>
              </a:rPr>
              <a:t>رفقة        </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ليئة</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عيسو</a:t>
            </a:r>
            <a:endParaRPr lang="en-US" altLang="zh-CN" b="1" dirty="0">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ليئة</a:t>
            </a:r>
            <a:r>
              <a:rPr lang="en-US" altLang="zh-CN" b="1" dirty="0">
                <a:solidFill>
                  <a:srgbClr val="FF33CC"/>
                </a:solidFill>
                <a:cs typeface="Arial" charset="0"/>
              </a:rPr>
              <a:t>) </a:t>
            </a:r>
            <a:r>
              <a:rPr lang="en-US" altLang="zh-CN" b="1" dirty="0">
                <a:solidFill>
                  <a:srgbClr val="000000"/>
                </a:solidFill>
                <a:cs typeface="Arial" charset="0"/>
              </a:rPr>
              <a:t>  </a:t>
            </a:r>
            <a:r>
              <a:rPr lang="ar-JO" altLang="zh-CN" b="1" dirty="0">
                <a:solidFill>
                  <a:srgbClr val="000000"/>
                </a:solidFill>
                <a:cs typeface="Arial" charset="0"/>
              </a:rPr>
              <a:t>رأوبين      </a:t>
            </a:r>
            <a:r>
              <a:rPr lang="en-US" altLang="zh-CN" b="1" dirty="0">
                <a:solidFill>
                  <a:srgbClr val="000000"/>
                </a:solidFill>
                <a:cs typeface="Arial" charset="0"/>
              </a:rPr>
              <a:t> </a:t>
            </a:r>
            <a:r>
              <a:rPr lang="ar-JO" altLang="zh-CN" b="1" dirty="0">
                <a:solidFill>
                  <a:srgbClr val="000000"/>
                </a:solidFill>
                <a:cs typeface="Arial" charset="0"/>
              </a:rPr>
              <a:t>   شمعون        لاوي</a:t>
            </a:r>
            <a:br>
              <a:rPr lang="en-US" altLang="zh-CN" b="1" dirty="0">
                <a:solidFill>
                  <a:srgbClr val="000000"/>
                </a:solidFill>
                <a:cs typeface="Arial" charset="0"/>
              </a:rPr>
            </a:br>
            <a:r>
              <a:rPr lang="ar-JO" altLang="zh-CN" b="1" dirty="0">
                <a:solidFill>
                  <a:srgbClr val="FF0000"/>
                </a:solidFill>
                <a:cs typeface="Arial" charset="0"/>
              </a:rPr>
              <a:t>يهوذا          </a:t>
            </a:r>
            <a:r>
              <a:rPr lang="ar-JO" altLang="zh-CN" b="1" dirty="0">
                <a:solidFill>
                  <a:srgbClr val="000000"/>
                </a:solidFill>
                <a:cs typeface="Arial" charset="0"/>
              </a:rPr>
              <a:t>يساكر      زبولون</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زلفة</a:t>
            </a:r>
            <a:r>
              <a:rPr lang="en-US" altLang="zh-CN" b="1" dirty="0">
                <a:solidFill>
                  <a:srgbClr val="FF33CC"/>
                </a:solidFill>
                <a:cs typeface="Arial" charset="0"/>
              </a:rPr>
              <a:t>)  </a:t>
            </a:r>
            <a:r>
              <a:rPr lang="en-US" altLang="zh-CN" b="1" dirty="0">
                <a:solidFill>
                  <a:srgbClr val="000000"/>
                </a:solidFill>
                <a:cs typeface="Arial" charset="0"/>
              </a:rPr>
              <a:t> </a:t>
            </a:r>
            <a:r>
              <a:rPr lang="ar-JO" altLang="zh-CN" b="1" dirty="0">
                <a:solidFill>
                  <a:srgbClr val="000000"/>
                </a:solidFill>
                <a:cs typeface="Arial" charset="0"/>
              </a:rPr>
              <a:t>جاد، أشير</a:t>
            </a:r>
            <a:endParaRPr lang="en-US" altLang="zh-CN" b="1" dirty="0">
              <a:solidFill>
                <a:srgbClr val="000000"/>
              </a:solidFill>
              <a:cs typeface="Arial"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بلهة</a:t>
            </a:r>
            <a:r>
              <a:rPr lang="en-US" altLang="zh-CN" b="1" dirty="0">
                <a:solidFill>
                  <a:srgbClr val="FF33CC"/>
                </a:solidFill>
                <a:cs typeface="Arial" charset="0"/>
              </a:rPr>
              <a:t>)  </a:t>
            </a:r>
            <a:r>
              <a:rPr lang="en-US" altLang="zh-CN" b="1" dirty="0">
                <a:solidFill>
                  <a:srgbClr val="000000"/>
                </a:solidFill>
                <a:cs typeface="Arial" charset="0"/>
              </a:rPr>
              <a:t>  </a:t>
            </a:r>
            <a:r>
              <a:rPr lang="ar-JO" altLang="zh-CN" b="1" dirty="0">
                <a:solidFill>
                  <a:srgbClr val="000000"/>
                </a:solidFill>
                <a:cs typeface="Arial" charset="0"/>
              </a:rPr>
              <a:t>دان، نفتالي</a:t>
            </a:r>
            <a:endParaRPr lang="en-US" altLang="zh-CN" b="1" dirty="0">
              <a:solidFill>
                <a:srgbClr val="000000"/>
              </a:solidFill>
              <a:cs typeface="Arial"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راحيل</a:t>
            </a:r>
            <a:r>
              <a:rPr lang="en-US" altLang="zh-CN" b="1" dirty="0">
                <a:solidFill>
                  <a:srgbClr val="FF33CC"/>
                </a:solidFill>
                <a:cs typeface="Arial" charset="0"/>
              </a:rPr>
              <a:t>)</a:t>
            </a:r>
            <a:r>
              <a:rPr lang="en-US" altLang="zh-CN" b="1" dirty="0">
                <a:solidFill>
                  <a:srgbClr val="000000"/>
                </a:solidFill>
                <a:cs typeface="Arial" charset="0"/>
              </a:rPr>
              <a:t> </a:t>
            </a:r>
            <a:br>
              <a:rPr lang="en-US" altLang="zh-CN" b="1" dirty="0">
                <a:solidFill>
                  <a:srgbClr val="000000"/>
                </a:solidFill>
                <a:cs typeface="Arial" charset="0"/>
              </a:rPr>
            </a:br>
            <a:r>
              <a:rPr lang="ar-JO" altLang="zh-CN" b="1" dirty="0">
                <a:solidFill>
                  <a:srgbClr val="000000"/>
                </a:solidFill>
                <a:cs typeface="Arial" charset="0"/>
              </a:rPr>
              <a:t>يوسف، بنيامين</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أفرايم</a:t>
            </a:r>
            <a:endParaRPr lang="en-US" altLang="zh-CN" b="1" dirty="0">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راحيل</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0000"/>
                </a:solidFill>
                <a:cs typeface="Arial" charset="0"/>
              </a:rPr>
              <a:t>يعقوب</a:t>
            </a:r>
            <a:endParaRPr lang="en-US" altLang="zh-CN" b="1" dirty="0">
              <a:solidFill>
                <a:srgbClr val="FF0000"/>
              </a:solidFill>
              <a:cs typeface="Arial"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منسى</a:t>
            </a:r>
            <a:endParaRPr lang="en-US" altLang="zh-CN" b="1" dirty="0">
              <a:solidFill>
                <a:srgbClr val="000000"/>
              </a:solidFill>
              <a:cs typeface="Arial" charset="0"/>
            </a:endParaRPr>
          </a:p>
        </p:txBody>
      </p:sp>
      <p:sp>
        <p:nvSpPr>
          <p:cNvPr id="412720" name="WordArt 57"/>
          <p:cNvSpPr>
            <a:spLocks noChangeArrowheads="1" noChangeShapeType="1" noTextEdit="1"/>
          </p:cNvSpPr>
          <p:nvPr/>
        </p:nvSpPr>
        <p:spPr bwMode="auto">
          <a:xfrm>
            <a:off x="76200" y="-38100"/>
            <a:ext cx="413861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النسل الملكي</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cs typeface="Arial" charset="0"/>
              </a:rPr>
              <a:t>91</a:t>
            </a:r>
            <a:endParaRPr lang="en-US" altLang="zh-CN" b="1" dirty="0">
              <a:solidFill>
                <a:srgbClr val="000000"/>
              </a:solidFill>
              <a:cs typeface="Arial" charset="0"/>
            </a:endParaRP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FF0000"/>
                </a:solidFill>
                <a:cs typeface="Arial" charset="0"/>
              </a:rPr>
              <a:t>أحمر : مع أن يهوذا لم يكن البكر لكن يعقوب صرح بأن ملوك إسرائيل سيكونون من نسله</a:t>
            </a:r>
            <a:endParaRPr lang="en-US" altLang="zh-CN" sz="2000" b="1" dirty="0">
              <a:solidFill>
                <a:srgbClr val="FF0000"/>
              </a:solidFill>
              <a:cs typeface="Arial"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i="1" dirty="0">
                <a:solidFill>
                  <a:srgbClr val="000000"/>
                </a:solidFill>
                <a:cs typeface="Arial" charset="0"/>
              </a:rPr>
              <a:t>زوجة</a:t>
            </a:r>
            <a:endParaRPr lang="en-US" altLang="zh-CN" sz="1800" b="1" i="1" dirty="0">
              <a:solidFill>
                <a:srgbClr val="33CC33"/>
              </a:solidFill>
              <a:cs typeface="Arial" charset="0"/>
            </a:endParaRPr>
          </a:p>
        </p:txBody>
      </p:sp>
    </p:spTree>
    <p:extLst>
      <p:ext uri="{BB962C8B-B14F-4D97-AF65-F5344CB8AC3E}">
        <p14:creationId xmlns:p14="http://schemas.microsoft.com/office/powerpoint/2010/main" val="1242606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62282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ar-JO" altLang="zh-CN" sz="3600" b="1" dirty="0">
                <a:solidFill>
                  <a:schemeClr val="tx1"/>
                </a:solidFill>
                <a:latin typeface="Arial" charset="0"/>
                <a:ea typeface="ＭＳ Ｐゴシック" charset="0"/>
              </a:rPr>
              <a:t>التباين بين اللاويين و الكهنة</a:t>
            </a:r>
            <a:endParaRPr lang="en-US" sz="3600" b="1" dirty="0">
              <a:solidFill>
                <a:schemeClr val="tx1"/>
              </a:solidFill>
              <a:latin typeface="Arial" charset="0"/>
              <a:ea typeface="ＭＳ Ｐゴシック" charset="0"/>
            </a:endParaRPr>
          </a:p>
        </p:txBody>
      </p:sp>
      <p:sp>
        <p:nvSpPr>
          <p:cNvPr id="254980" name="Text Box 3"/>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CBCBCB"/>
                </a:solidFill>
                <a:latin typeface="Arial" charset="0"/>
              </a:rPr>
              <a:t>132</a:t>
            </a:r>
            <a:endParaRPr lang="en-US" sz="2400" b="1" dirty="0">
              <a:solidFill>
                <a:srgbClr val="CBCBCB"/>
              </a:solidFill>
              <a:latin typeface="Arial" charset="0"/>
            </a:endParaRP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nvGrpSpPr>
          <p:cNvPr id="2" name="Group 48"/>
          <p:cNvGrpSpPr>
            <a:grpSpLocks/>
          </p:cNvGrpSpPr>
          <p:nvPr/>
        </p:nvGrpSpPr>
        <p:grpSpPr bwMode="auto">
          <a:xfrm>
            <a:off x="2428861" y="4267200"/>
            <a:ext cx="1714512"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grpSp>
        <p:nvGrpSpPr>
          <p:cNvPr id="3" name="Group 49"/>
          <p:cNvGrpSpPr>
            <a:grpSpLocks/>
          </p:cNvGrpSpPr>
          <p:nvPr/>
        </p:nvGrpSpPr>
        <p:grpSpPr bwMode="auto">
          <a:xfrm>
            <a:off x="1500166" y="5272088"/>
            <a:ext cx="3143272"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sp>
        <p:nvSpPr>
          <p:cNvPr id="19495" name="Text Box 39"/>
          <p:cNvSpPr txBox="1">
            <a:spLocks noChangeArrowheads="1"/>
          </p:cNvSpPr>
          <p:nvPr/>
        </p:nvSpPr>
        <p:spPr bwMode="auto">
          <a:xfrm>
            <a:off x="4602617" y="1295400"/>
            <a:ext cx="8579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dirty="0">
                <a:solidFill>
                  <a:srgbClr val="FFFFFF"/>
                </a:solidFill>
                <a:latin typeface="Arial Black" charset="0"/>
              </a:rPr>
              <a:t>إبراهيم</a:t>
            </a:r>
            <a:endParaRPr lang="en-US" sz="2400" dirty="0">
              <a:solidFill>
                <a:srgbClr val="FFFFFF"/>
              </a:solidFill>
              <a:latin typeface="Arial Black" charset="0"/>
            </a:endParaRPr>
          </a:p>
        </p:txBody>
      </p:sp>
      <p:sp>
        <p:nvSpPr>
          <p:cNvPr id="19496" name="Text Box 40"/>
          <p:cNvSpPr txBox="1">
            <a:spLocks noChangeArrowheads="1"/>
          </p:cNvSpPr>
          <p:nvPr/>
        </p:nvSpPr>
        <p:spPr bwMode="auto">
          <a:xfrm>
            <a:off x="4591208" y="2182813"/>
            <a:ext cx="7553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dirty="0">
                <a:solidFill>
                  <a:srgbClr val="FFFFFF"/>
                </a:solidFill>
                <a:latin typeface="Arial Black" charset="0"/>
              </a:rPr>
              <a:t>إسحق</a:t>
            </a:r>
            <a:endParaRPr lang="en-US" sz="2400" dirty="0">
              <a:solidFill>
                <a:srgbClr val="FFFFFF"/>
              </a:solidFill>
              <a:latin typeface="Arial Black" charset="0"/>
            </a:endParaRPr>
          </a:p>
        </p:txBody>
      </p:sp>
      <p:sp>
        <p:nvSpPr>
          <p:cNvPr id="19499" name="Text Box 43"/>
          <p:cNvSpPr txBox="1">
            <a:spLocks noChangeArrowheads="1"/>
          </p:cNvSpPr>
          <p:nvPr/>
        </p:nvSpPr>
        <p:spPr bwMode="auto">
          <a:xfrm>
            <a:off x="4612352" y="2895600"/>
            <a:ext cx="8146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dirty="0">
                <a:solidFill>
                  <a:srgbClr val="FFFFFF"/>
                </a:solidFill>
                <a:latin typeface="Arial Black" charset="0"/>
              </a:rPr>
              <a:t>يعقوب</a:t>
            </a:r>
            <a:endParaRPr lang="en-US" sz="2400" dirty="0">
              <a:solidFill>
                <a:srgbClr val="FFFFFF"/>
              </a:solidFill>
              <a:latin typeface="Times New Roman" charset="0"/>
            </a:endParaRPr>
          </a:p>
        </p:txBody>
      </p:sp>
      <p:sp>
        <p:nvSpPr>
          <p:cNvPr id="19500" name="Text Box 44"/>
          <p:cNvSpPr txBox="1">
            <a:spLocks noChangeArrowheads="1"/>
          </p:cNvSpPr>
          <p:nvPr/>
        </p:nvSpPr>
        <p:spPr bwMode="auto">
          <a:xfrm>
            <a:off x="0" y="3733800"/>
            <a:ext cx="802798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200" dirty="0">
                <a:solidFill>
                  <a:srgbClr val="FFFFFF"/>
                </a:solidFill>
                <a:latin typeface="Arial Black" charset="0"/>
              </a:rPr>
              <a:t>12 ابن : رأوبين – شمعون – لاوي – يهوذا ... الخ</a:t>
            </a:r>
            <a:r>
              <a:rPr lang="en-US" sz="2200" dirty="0">
                <a:solidFill>
                  <a:srgbClr val="FFFFFF"/>
                </a:solidFill>
                <a:latin typeface="Arial Black" charset="0"/>
              </a:rPr>
              <a:t> </a:t>
            </a:r>
          </a:p>
        </p:txBody>
      </p:sp>
      <p:sp>
        <p:nvSpPr>
          <p:cNvPr id="19501" name="Text Box 45"/>
          <p:cNvSpPr txBox="1">
            <a:spLocks noChangeArrowheads="1"/>
          </p:cNvSpPr>
          <p:nvPr/>
        </p:nvSpPr>
        <p:spPr bwMode="auto">
          <a:xfrm>
            <a:off x="714348" y="4724400"/>
            <a:ext cx="44291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dirty="0">
                <a:solidFill>
                  <a:srgbClr val="FFFFFF"/>
                </a:solidFill>
                <a:latin typeface="Arial Black" charset="0"/>
              </a:rPr>
              <a:t>الأنسال الأخرى</a:t>
            </a:r>
            <a:r>
              <a:rPr lang="en-US" sz="2400" dirty="0">
                <a:solidFill>
                  <a:srgbClr val="FFFFFF"/>
                </a:solidFill>
                <a:latin typeface="Arial Black" charset="0"/>
              </a:rPr>
              <a:t>	                </a:t>
            </a:r>
            <a:r>
              <a:rPr lang="ar-JO" sz="2400" dirty="0">
                <a:solidFill>
                  <a:srgbClr val="FFFFFF"/>
                </a:solidFill>
                <a:latin typeface="Arial Black" charset="0"/>
              </a:rPr>
              <a:t>هارون</a:t>
            </a:r>
            <a:endParaRPr lang="en-US" sz="2400" dirty="0">
              <a:solidFill>
                <a:srgbClr val="FFFFFF"/>
              </a:solidFill>
              <a:latin typeface="Arial Black" charset="0"/>
            </a:endParaRPr>
          </a:p>
        </p:txBody>
      </p:sp>
      <p:sp>
        <p:nvSpPr>
          <p:cNvPr id="19502" name="Text Box 46"/>
          <p:cNvSpPr txBox="1">
            <a:spLocks noChangeArrowheads="1"/>
          </p:cNvSpPr>
          <p:nvPr/>
        </p:nvSpPr>
        <p:spPr bwMode="auto">
          <a:xfrm>
            <a:off x="1214414" y="5715016"/>
            <a:ext cx="543562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dirty="0">
                <a:solidFill>
                  <a:srgbClr val="FFFFFF"/>
                </a:solidFill>
                <a:latin typeface="Arial Black" charset="0"/>
              </a:rPr>
              <a:t>اللاويين</a:t>
            </a:r>
            <a:r>
              <a:rPr lang="en-US" sz="2400" dirty="0">
                <a:solidFill>
                  <a:srgbClr val="FFFFFF"/>
                </a:solidFill>
                <a:latin typeface="Arial Black" charset="0"/>
              </a:rPr>
              <a:t>	         </a:t>
            </a:r>
            <a:r>
              <a:rPr lang="ar-JO" sz="2400" dirty="0">
                <a:solidFill>
                  <a:srgbClr val="FFFFFF"/>
                </a:solidFill>
                <a:latin typeface="Arial Black" charset="0"/>
              </a:rPr>
              <a:t>الكهنة               </a:t>
            </a:r>
            <a:endParaRPr lang="en-US" sz="2400" dirty="0">
              <a:solidFill>
                <a:srgbClr val="FFFFFF"/>
              </a:solidFill>
              <a:latin typeface="Arial Black" charset="0"/>
            </a:endParaRPr>
          </a:p>
          <a:p>
            <a:pPr eaLnBrk="0" hangingPunct="0"/>
            <a:r>
              <a:rPr lang="ar-JO" sz="1800" dirty="0">
                <a:solidFill>
                  <a:srgbClr val="FFFFFF"/>
                </a:solidFill>
                <a:latin typeface="Arial Black" charset="0"/>
              </a:rPr>
              <a:t>أنظر ص 171أ</a:t>
            </a:r>
            <a:r>
              <a:rPr lang="en-US" sz="1800" dirty="0">
                <a:solidFill>
                  <a:srgbClr val="FFFFFF"/>
                </a:solidFill>
                <a:latin typeface="Arial Black" charset="0"/>
              </a:rPr>
              <a:t>	             </a:t>
            </a:r>
            <a:r>
              <a:rPr lang="ar-JO" sz="1800" dirty="0">
                <a:solidFill>
                  <a:srgbClr val="FFFFFF"/>
                </a:solidFill>
                <a:latin typeface="Arial Black" charset="0"/>
              </a:rPr>
              <a:t>أنظر ص 202</a:t>
            </a:r>
            <a:endParaRPr lang="en-US" sz="1800" dirty="0">
              <a:solidFill>
                <a:srgbClr val="FFFFFF"/>
              </a:solidFill>
              <a:latin typeface="Times New Roman"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2483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i="1" dirty="0">
                <a:solidFill>
                  <a:schemeClr val="bg1"/>
                </a:solidFill>
                <a:latin typeface="Arial"/>
                <a:cs typeface="Arial"/>
              </a:rPr>
              <a:t>ما هي الفكرة</a:t>
            </a:r>
            <a:endParaRPr lang="en-US" sz="4000" b="1" i="1" dirty="0">
              <a:solidFill>
                <a:schemeClr val="bg1"/>
              </a:solidFill>
              <a:latin typeface="Arial"/>
              <a:cs typeface="Arial"/>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8800" b="1" dirty="0">
                <a:solidFill>
                  <a:schemeClr val="bg1"/>
                </a:solidFill>
                <a:latin typeface="Arial"/>
                <a:cs typeface="Arial"/>
              </a:rPr>
              <a:t>سلسلة النسب</a:t>
            </a:r>
            <a:endParaRPr lang="en-US" sz="8800" b="1" dirty="0">
              <a:solidFill>
                <a:schemeClr val="bg1"/>
              </a:solidFill>
              <a:latin typeface="Arial"/>
              <a:cs typeface="Arial"/>
            </a:endParaRPr>
          </a:p>
        </p:txBody>
      </p:sp>
    </p:spTree>
    <p:extLst>
      <p:ext uri="{BB962C8B-B14F-4D97-AF65-F5344CB8AC3E}">
        <p14:creationId xmlns:p14="http://schemas.microsoft.com/office/powerpoint/2010/main" val="2660331574"/>
      </p:ext>
    </p:extLst>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ar-JO" altLang="zh-CN" sz="3600" b="1" dirty="0">
                <a:solidFill>
                  <a:srgbClr val="FFFFFF"/>
                </a:solidFill>
                <a:latin typeface="Arial" charset="0"/>
                <a:ea typeface="ＭＳ Ｐゴシック" charset="0"/>
              </a:rPr>
              <a:t>التباين بين اللاويين و الكهنة</a:t>
            </a:r>
            <a:endParaRPr lang="en-US" sz="3600" b="1" dirty="0">
              <a:solidFill>
                <a:srgbClr val="FFFFFF"/>
              </a:solidFill>
              <a:latin typeface="Arial" charset="0"/>
              <a:ea typeface="ＭＳ Ｐゴシック" charset="0"/>
            </a:endParaRPr>
          </a:p>
        </p:txBody>
      </p:sp>
      <p:sp>
        <p:nvSpPr>
          <p:cNvPr id="257028" name="Text Box 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CBCBCB"/>
                </a:solidFill>
                <a:latin typeface="Arial" charset="0"/>
              </a:rPr>
              <a:t>132</a:t>
            </a:r>
            <a:endParaRPr lang="en-US" sz="2400" b="1" dirty="0">
              <a:solidFill>
                <a:srgbClr val="CBCBCB"/>
              </a:solidFill>
              <a:latin typeface="Arial" charset="0"/>
            </a:endParaRP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Narrow" charset="0"/>
                  <a:ea typeface="SimSun" charset="0"/>
                  <a:cs typeface="SimSun" charset="0"/>
                </a:rPr>
                <a:t>أبناء </a:t>
              </a:r>
              <a:endParaRPr lang="en-US" altLang="zh-CN" dirty="0">
                <a:solidFill>
                  <a:srgbClr val="FFFFFF"/>
                </a:solidFill>
                <a:latin typeface="Arial Narrow" charset="0"/>
                <a:ea typeface="SimSun" charset="0"/>
                <a:cs typeface="SimSun"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لاوي</a:t>
              </a:r>
              <a:endParaRPr lang="en-US" altLang="zh-CN" sz="2000" dirty="0">
                <a:solidFill>
                  <a:srgbClr val="FFFFFF"/>
                </a:solidFill>
                <a:latin typeface="Arial Narrow" charset="0"/>
                <a:ea typeface="SimSun" charset="0"/>
                <a:cs typeface="SimSun" charset="0"/>
              </a:endParaRP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هارون (من نسل لاوي)</a:t>
              </a:r>
              <a:endParaRPr lang="en-US" altLang="zh-CN" sz="2000" dirty="0">
                <a:solidFill>
                  <a:srgbClr val="FFFFFF"/>
                </a:solidFill>
                <a:latin typeface="Arial Narrow" charset="0"/>
                <a:ea typeface="SimSun" charset="0"/>
                <a:cs typeface="SimSun" charset="0"/>
              </a:endParaRP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Narrow" charset="0"/>
                  <a:ea typeface="SimSun" charset="0"/>
                  <a:cs typeface="SimSun" charset="0"/>
                </a:rPr>
                <a:t>التعداد</a:t>
              </a:r>
              <a:endParaRPr lang="en-US" altLang="zh-CN" dirty="0">
                <a:solidFill>
                  <a:srgbClr val="FFFFFF"/>
                </a:solidFill>
                <a:latin typeface="Arial Narrow" charset="0"/>
                <a:ea typeface="SimSun" charset="0"/>
                <a:cs typeface="SimSun"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كثيرون (المجموعة الأكبر)</a:t>
              </a:r>
              <a:endParaRPr lang="en-US" altLang="zh-CN" sz="2000" dirty="0">
                <a:solidFill>
                  <a:srgbClr val="FFFFFF"/>
                </a:solidFill>
                <a:latin typeface="Arial Narrow" charset="0"/>
                <a:ea typeface="SimSun" charset="0"/>
                <a:cs typeface="SimSun" charset="0"/>
              </a:endParaRP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قليلون (مجموعة فرعية من اللاويين، يش 21 : 4)</a:t>
              </a:r>
              <a:endParaRPr lang="en-US" altLang="zh-CN" sz="2000" dirty="0">
                <a:solidFill>
                  <a:srgbClr val="FFFFFF"/>
                </a:solidFill>
                <a:latin typeface="Arial Narrow" charset="0"/>
                <a:ea typeface="SimSun" charset="0"/>
                <a:cs typeface="SimSun" charset="0"/>
              </a:endParaRP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Narrow" charset="0"/>
                  <a:ea typeface="SimSun" charset="0"/>
                  <a:cs typeface="SimSun" charset="0"/>
                </a:rPr>
                <a:t>الدور</a:t>
              </a:r>
              <a:endParaRPr lang="en-US" altLang="zh-CN" dirty="0">
                <a:solidFill>
                  <a:srgbClr val="FFFFFF"/>
                </a:solidFill>
                <a:latin typeface="Arial Narrow" charset="0"/>
                <a:ea typeface="SimSun" charset="0"/>
                <a:cs typeface="SimSun"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مساعدة الكهنة والأنشطة الدينية الخاضعة للإشراف المسموح بها خارج الحرم: التدريس ، والغناء ، وقيادة العبادة ، والمسؤولون ، والإدارة ، والقضاة ، والبوابة</a:t>
              </a:r>
              <a:endParaRPr lang="en-US" altLang="zh-CN" sz="2000" dirty="0">
                <a:solidFill>
                  <a:srgbClr val="FFFFFF"/>
                </a:solidFill>
                <a:latin typeface="Arial Narrow" charset="0"/>
                <a:ea typeface="SimSun" charset="0"/>
                <a:cs typeface="SimSun" charset="0"/>
              </a:endParaRP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وسطاء بين الله و إسرائيل</a:t>
              </a:r>
              <a:endParaRPr lang="en-US" altLang="zh-CN" sz="2000" dirty="0">
                <a:solidFill>
                  <a:srgbClr val="FFFFFF"/>
                </a:solidFill>
                <a:latin typeface="Arial Narrow" charset="0"/>
                <a:ea typeface="SimSun" charset="0"/>
                <a:cs typeface="SimSun" charset="0"/>
              </a:endParaRP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Narrow" charset="0"/>
                  <a:ea typeface="SimSun" charset="0"/>
                  <a:cs typeface="SimSun" charset="0"/>
                </a:rPr>
                <a:t>الدور في تقديم الذبائح</a:t>
              </a:r>
              <a:endParaRPr lang="en-US" altLang="zh-CN" dirty="0">
                <a:solidFill>
                  <a:srgbClr val="FFFFFF"/>
                </a:solidFill>
                <a:latin typeface="Arial Narrow" charset="0"/>
                <a:ea typeface="SimSun" charset="0"/>
                <a:cs typeface="SimSun" charset="0"/>
              </a:endParaRP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لا يقدمون الذبائح و لكنهم يحرقون البخور (تث 33: 10ب)</a:t>
              </a:r>
              <a:endParaRPr lang="en-US" altLang="zh-CN" sz="2000" dirty="0">
                <a:solidFill>
                  <a:srgbClr val="FFFFFF"/>
                </a:solidFill>
                <a:latin typeface="Arial Narrow" charset="0"/>
                <a:ea typeface="SimSun" charset="0"/>
                <a:cs typeface="SimSun" charset="0"/>
              </a:endParaRP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يقدمون الذبائح (تث 33: 10ب)</a:t>
              </a:r>
              <a:endParaRPr lang="en-US" altLang="zh-CN" sz="2000" dirty="0">
                <a:solidFill>
                  <a:srgbClr val="FFFFFF"/>
                </a:solidFill>
                <a:latin typeface="Arial Narrow" charset="0"/>
                <a:ea typeface="SimSun" charset="0"/>
                <a:cs typeface="SimSun" charset="0"/>
              </a:endParaRP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Narrow" charset="0"/>
                  <a:ea typeface="SimSun" charset="0"/>
                  <a:cs typeface="SimSun" charset="0"/>
                </a:rPr>
                <a:t>موقع البيوت</a:t>
              </a:r>
              <a:endParaRPr lang="en-US" altLang="zh-CN" dirty="0">
                <a:solidFill>
                  <a:srgbClr val="FFFFFF"/>
                </a:solidFill>
                <a:latin typeface="Arial Narrow" charset="0"/>
                <a:ea typeface="SimSun" charset="0"/>
                <a:cs typeface="SimSun"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واسعة الانتشار - في 35 مدينة عبر الأسباط في الأجزاء الوسطى والشمالية والشرقية من إسرائيل (يش. 21: 5-7)</a:t>
              </a:r>
              <a:endParaRPr lang="en-US" altLang="zh-CN" sz="2000" dirty="0">
                <a:solidFill>
                  <a:srgbClr val="FFFFFF"/>
                </a:solidFill>
                <a:latin typeface="Arial Narrow" charset="0"/>
                <a:ea typeface="SimSun" charset="0"/>
                <a:cs typeface="SimSun" charset="0"/>
              </a:endParaRP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يقتصر على 13 مدينة في يهوذا وشمعون وبنيامين القريبة من الهيكل (يش 21: 4 ، 9-13)</a:t>
              </a:r>
              <a:endParaRPr lang="en-US" altLang="zh-CN" sz="2000" dirty="0">
                <a:solidFill>
                  <a:srgbClr val="FFFFFF"/>
                </a:solidFill>
                <a:latin typeface="Arial Narrow" charset="0"/>
                <a:ea typeface="SimSun" charset="0"/>
                <a:cs typeface="SimSun" charset="0"/>
              </a:endParaRP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a:t>
                </a:r>
              </a:p>
              <a:p>
                <a:pPr algn="ctr" eaLnBrk="0" hangingPunct="0"/>
                <a:endParaRPr lang="en-US" altLang="zh-CN" sz="2000">
                  <a:solidFill>
                    <a:srgbClr val="FFFFFF"/>
                  </a:solidFill>
                  <a:latin typeface="Arial Narrow" charset="0"/>
                  <a:ea typeface="SimSun" charset="0"/>
                  <a:cs typeface="SimSun"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ar-JO" altLang="zh-CN" sz="4400" b="1" i="1" dirty="0">
                    <a:solidFill>
                      <a:srgbClr val="FFFFFF"/>
                    </a:solidFill>
                    <a:latin typeface="Helvetica" charset="0"/>
                    <a:ea typeface="SimSun" charset="0"/>
                    <a:cs typeface="SimSun" charset="0"/>
                  </a:rPr>
                  <a:t>اللاويين</a:t>
                </a:r>
                <a:endParaRPr lang="en-US" altLang="zh-CN" sz="4400" i="1" dirty="0">
                  <a:solidFill>
                    <a:srgbClr val="FFFFFF"/>
                  </a:solidFill>
                  <a:latin typeface="Helvetica" charset="0"/>
                  <a:ea typeface="SimSun" charset="0"/>
                  <a:cs typeface="SimSun" charset="0"/>
                </a:endParaRP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ar-JO" altLang="zh-CN" sz="4400" b="1" i="1" dirty="0">
                    <a:solidFill>
                      <a:srgbClr val="FFFFFF"/>
                    </a:solidFill>
                    <a:latin typeface="Helvetica" charset="0"/>
                    <a:ea typeface="SimSun" charset="0"/>
                    <a:cs typeface="SimSun" charset="0"/>
                  </a:rPr>
                  <a:t>الكهنة</a:t>
                </a:r>
                <a:endParaRPr lang="en-US" altLang="zh-CN" sz="4400" i="1" dirty="0">
                  <a:solidFill>
                    <a:srgbClr val="FFFFFF"/>
                  </a:solidFill>
                  <a:latin typeface="Helvetica" charset="0"/>
                  <a:ea typeface="SimSun" charset="0"/>
                  <a:cs typeface="SimSun"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spTree>
    <p:extLst>
      <p:ext uri="{BB962C8B-B14F-4D97-AF65-F5344CB8AC3E}">
        <p14:creationId xmlns:p14="http://schemas.microsoft.com/office/powerpoint/2010/main" val="3783201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eaLnBrk="0" hangingPunct="0"/>
              <a:endParaRPr lang="en-US" sz="1400" b="1">
                <a:solidFill>
                  <a:srgbClr val="000000"/>
                </a:solidFill>
                <a:latin typeface="Arial Narrow"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ar-JO"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شجرة عائلة لاوي</a:t>
              </a:r>
              <a:endPar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endParaRP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Century Gothic" charset="0"/>
              </a:rPr>
              <a:t>لاوي</a:t>
            </a:r>
            <a:endParaRPr lang="en-US" sz="1800" b="1" dirty="0">
              <a:solidFill>
                <a:srgbClr val="000000"/>
              </a:solidFill>
              <a:latin typeface="Century Gothic"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Century Gothic" charset="0"/>
              </a:rPr>
              <a:t>جرشون</a:t>
            </a:r>
            <a:endParaRPr lang="en-US" sz="1800" b="1" dirty="0">
              <a:solidFill>
                <a:srgbClr val="000000"/>
              </a:solidFill>
              <a:latin typeface="Century Gothic" charset="0"/>
            </a:endParaRP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قهات</a:t>
            </a:r>
            <a:endParaRPr lang="en-US" sz="1800" b="1" dirty="0">
              <a:solidFill>
                <a:srgbClr val="000000"/>
              </a:solidFill>
              <a:latin typeface="Arial" charset="0"/>
            </a:endParaRP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Century Gothic" charset="0"/>
              </a:rPr>
              <a:t>مراري</a:t>
            </a:r>
            <a:endParaRPr lang="en-US" sz="1800" b="1" dirty="0">
              <a:solidFill>
                <a:srgbClr val="000000"/>
              </a:solidFill>
              <a:latin typeface="Century Gothic" charset="0"/>
            </a:endParaRP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مريم</a:t>
            </a:r>
            <a:endParaRPr lang="en-US" sz="1800" b="1" dirty="0">
              <a:solidFill>
                <a:srgbClr val="000000"/>
              </a:solidFill>
              <a:latin typeface="Arial" charset="0"/>
            </a:endParaRP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موسى</a:t>
            </a:r>
            <a:endParaRPr lang="en-US" sz="1800" b="1" dirty="0">
              <a:solidFill>
                <a:srgbClr val="000000"/>
              </a:solidFill>
              <a:latin typeface="Arial" charset="0"/>
            </a:endParaRP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ar-JO" sz="1800" b="1" dirty="0">
                <a:solidFill>
                  <a:srgbClr val="FFFFFF"/>
                </a:solidFill>
                <a:effectLst>
                  <a:outerShdw blurRad="38100" dist="38100" dir="2700000" algn="tl">
                    <a:srgbClr val="000000"/>
                  </a:outerShdw>
                </a:effectLst>
                <a:latin typeface="Arial" charset="0"/>
                <a:cs typeface="Times New Roman" charset="0"/>
              </a:rPr>
              <a:t>هارون</a:t>
            </a:r>
            <a:endParaRPr lang="en-US" sz="1800" b="1" dirty="0">
              <a:solidFill>
                <a:srgbClr val="FFFFFF"/>
              </a:solidFill>
              <a:effectLst>
                <a:outerShdw blurRad="38100" dist="38100" dir="2700000" algn="tl">
                  <a:srgbClr val="000000"/>
                </a:outerShdw>
              </a:effectLst>
              <a:latin typeface="Arial" charset="0"/>
              <a:cs typeface="Times New Roman" charset="0"/>
            </a:endParaRP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عمرام</a:t>
            </a:r>
            <a:endParaRPr lang="en-US" sz="1800" b="1" dirty="0">
              <a:solidFill>
                <a:srgbClr val="000000"/>
              </a:solidFill>
              <a:latin typeface="Arial" charset="0"/>
            </a:endParaRP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ناداب</a:t>
            </a:r>
            <a:endParaRPr lang="en-US" sz="1800" b="1" dirty="0">
              <a:solidFill>
                <a:srgbClr val="000000"/>
              </a:solidFill>
              <a:latin typeface="Arial" charset="0"/>
            </a:endParaRP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أبيهو</a:t>
            </a:r>
            <a:endParaRPr lang="en-US" sz="1800" b="1" dirty="0">
              <a:solidFill>
                <a:srgbClr val="000000"/>
              </a:solidFill>
              <a:latin typeface="Arial" charset="0"/>
            </a:endParaRP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ar-JO" sz="1800" b="1" dirty="0">
                <a:solidFill>
                  <a:srgbClr val="FFFFFF"/>
                </a:solidFill>
                <a:effectLst>
                  <a:outerShdw blurRad="38100" dist="38100" dir="2700000" algn="tl">
                    <a:srgbClr val="000000"/>
                  </a:outerShdw>
                </a:effectLst>
                <a:latin typeface="Arial" charset="0"/>
                <a:cs typeface="Times New Roman" charset="0"/>
              </a:rPr>
              <a:t>أليعازر</a:t>
            </a:r>
            <a:endParaRPr lang="en-US" sz="1800" b="1" dirty="0">
              <a:solidFill>
                <a:srgbClr val="FFFFFF"/>
              </a:solidFill>
              <a:effectLst>
                <a:outerShdw blurRad="38100" dist="38100" dir="2700000" algn="tl">
                  <a:srgbClr val="000000"/>
                </a:outerShdw>
              </a:effectLst>
              <a:latin typeface="Arial" charset="0"/>
              <a:cs typeface="Times New Roman" charset="0"/>
            </a:endParaRP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إيثامار</a:t>
            </a:r>
            <a:endParaRPr lang="en-US" sz="1800" b="1" dirty="0">
              <a:solidFill>
                <a:srgbClr val="000000"/>
              </a:solidFill>
              <a:latin typeface="Arial" charset="0"/>
            </a:endParaRP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a:endParaRPr lang="en-US" sz="1800" b="1">
              <a:solidFill>
                <a:srgbClr val="000000"/>
              </a:solidFill>
              <a:latin typeface="Century Gothic"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1" name="Text Box 40"/>
          <p:cNvSpPr txBox="1">
            <a:spLocks noChangeArrowheads="1"/>
          </p:cNvSpPr>
          <p:nvPr/>
        </p:nvSpPr>
        <p:spPr bwMode="auto">
          <a:xfrm>
            <a:off x="7316788" y="2667000"/>
            <a:ext cx="55175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Century Gothic" charset="0"/>
              </a:rPr>
              <a:t>لاويين</a:t>
            </a:r>
            <a:endParaRPr lang="en-US" b="1" dirty="0">
              <a:latin typeface="Century Gothic" charset="0"/>
            </a:endParaRPr>
          </a:p>
        </p:txBody>
      </p:sp>
      <p:sp>
        <p:nvSpPr>
          <p:cNvPr id="269352" name="Text Box 41"/>
          <p:cNvSpPr txBox="1">
            <a:spLocks noChangeArrowheads="1"/>
          </p:cNvSpPr>
          <p:nvPr/>
        </p:nvSpPr>
        <p:spPr bwMode="auto">
          <a:xfrm>
            <a:off x="7310438" y="3352800"/>
            <a:ext cx="45397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Century Gothic" charset="0"/>
              </a:rPr>
              <a:t>كهنة</a:t>
            </a:r>
            <a:endParaRPr lang="en-US" b="1" dirty="0">
              <a:latin typeface="Century Gothic" charset="0"/>
            </a:endParaRPr>
          </a:p>
        </p:txBody>
      </p:sp>
      <p:sp>
        <p:nvSpPr>
          <p:cNvPr id="269353" name="Text Box 42"/>
          <p:cNvSpPr txBox="1">
            <a:spLocks noChangeArrowheads="1"/>
          </p:cNvSpPr>
          <p:nvPr/>
        </p:nvSpPr>
        <p:spPr bwMode="auto">
          <a:xfrm>
            <a:off x="7315200" y="4038600"/>
            <a:ext cx="84350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Century Gothic" charset="0"/>
              </a:rPr>
              <a:t>رئيس كهنة</a:t>
            </a:r>
            <a:endParaRPr lang="en-US" b="1" dirty="0">
              <a:latin typeface="Century Gothic" charset="0"/>
            </a:endParaRPr>
          </a:p>
        </p:txBody>
      </p:sp>
      <p:sp>
        <p:nvSpPr>
          <p:cNvPr id="269354" name="Text Box 43"/>
          <p:cNvSpPr txBox="1">
            <a:spLocks noChangeArrowheads="1"/>
          </p:cNvSpPr>
          <p:nvPr/>
        </p:nvSpPr>
        <p:spPr bwMode="auto">
          <a:xfrm>
            <a:off x="7319963" y="4572000"/>
            <a:ext cx="95090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ar-JO" sz="1000" b="1" dirty="0">
                <a:latin typeface="Century Gothic" charset="0"/>
              </a:rPr>
              <a:t>قدموا نار غريبة : </a:t>
            </a:r>
          </a:p>
          <a:p>
            <a:pPr algn="ctr"/>
            <a:r>
              <a:rPr lang="ar-JO" sz="1000" b="1" dirty="0">
                <a:latin typeface="Century Gothic" charset="0"/>
              </a:rPr>
              <a:t>قتلهم الرب</a:t>
            </a:r>
            <a:endParaRPr lang="en-US" sz="1000" b="1" dirty="0">
              <a:latin typeface="Century Gothic" charset="0"/>
            </a:endParaRP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a:solidFill>
                  <a:srgbClr val="FFFFFF"/>
                </a:solidFill>
              </a:rPr>
              <a:t>Adapted from Manna Bible Maps</a:t>
            </a:r>
          </a:p>
        </p:txBody>
      </p:sp>
      <p:sp>
        <p:nvSpPr>
          <p:cNvPr id="269360" name="Text Box 41"/>
          <p:cNvSpPr txBox="1">
            <a:spLocks noChangeArrowheads="1"/>
          </p:cNvSpPr>
          <p:nvPr/>
        </p:nvSpPr>
        <p:spPr bwMode="auto">
          <a:xfrm>
            <a:off x="8374063" y="128588"/>
            <a:ext cx="68800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000" b="1" dirty="0">
                <a:solidFill>
                  <a:srgbClr val="FFFFFF"/>
                </a:solidFill>
                <a:latin typeface="Arial" charset="0"/>
                <a:cs typeface="Arial" charset="0"/>
              </a:rPr>
              <a:t>125 </a:t>
            </a:r>
          </a:p>
          <a:p>
            <a:pPr eaLnBrk="0" hangingPunct="0"/>
            <a:r>
              <a:rPr lang="ar-JO" sz="2000" b="1" dirty="0">
                <a:solidFill>
                  <a:srgbClr val="FFFFFF"/>
                </a:solidFill>
                <a:latin typeface="Arial" charset="0"/>
                <a:cs typeface="Arial" charset="0"/>
              </a:rPr>
              <a:t>202</a:t>
            </a:r>
            <a:endParaRPr lang="en-US" sz="2000" b="1" dirty="0">
              <a:solidFill>
                <a:srgbClr val="FFFFFF"/>
              </a:solidFill>
              <a:latin typeface="Arial" charset="0"/>
              <a:cs typeface="Arial" charset="0"/>
            </a:endParaRPr>
          </a:p>
        </p:txBody>
      </p:sp>
      <p:sp>
        <p:nvSpPr>
          <p:cNvPr id="51" name="Text Box 62"/>
          <p:cNvSpPr txBox="1">
            <a:spLocks noChangeArrowheads="1"/>
          </p:cNvSpPr>
          <p:nvPr/>
        </p:nvSpPr>
        <p:spPr bwMode="auto">
          <a:xfrm>
            <a:off x="5580112" y="146562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cs typeface="Arial" charset="0"/>
              </a:rPr>
              <a:t>1 أخ 6 : 1 - 3</a:t>
            </a:r>
            <a:endParaRPr lang="en-US" altLang="zh-CN" sz="2800" b="1" dirty="0">
              <a:solidFill>
                <a:srgbClr val="FFFFFF"/>
              </a:solidFill>
              <a:cs typeface="Arial" charset="0"/>
            </a:endParaRPr>
          </a:p>
        </p:txBody>
      </p:sp>
    </p:spTree>
    <p:extLst>
      <p:ext uri="{BB962C8B-B14F-4D97-AF65-F5344CB8AC3E}">
        <p14:creationId xmlns:p14="http://schemas.microsoft.com/office/powerpoint/2010/main" val="173606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2400" b="1" dirty="0">
                <a:effectLst>
                  <a:glow rad="127000">
                    <a:schemeClr val="tx1"/>
                  </a:glow>
                </a:effectLst>
                <a:latin typeface="Arial" charset="0"/>
                <a:ea typeface="ＭＳ Ｐゴシック" charset="0"/>
                <a:cs typeface="ＭＳ Ｐゴシック" charset="0"/>
              </a:rPr>
              <a:t>مدن اللاويين 48</a:t>
            </a:r>
            <a:endParaRPr lang="en-US" sz="2400" b="1" dirty="0">
              <a:effectLst>
                <a:glow rad="127000">
                  <a:schemeClr val="tx1"/>
                </a:glow>
              </a:effectLst>
              <a:latin typeface="Arial" charset="0"/>
              <a:ea typeface="ＭＳ Ｐゴシック" charset="0"/>
              <a:cs typeface="ＭＳ Ｐゴシック"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171أ</a:t>
            </a:r>
            <a:endParaRPr lang="en-US" b="1" dirty="0">
              <a:solidFill>
                <a:srgbClr val="FFFFFF"/>
              </a:solidFill>
              <a:latin typeface="Arial" charset="0"/>
              <a:cs typeface="Arial"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مدن الملجأ 6</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56" name="Rectangle 2"/>
          <p:cNvSpPr txBox="1">
            <a:spLocks noChangeArrowheads="1"/>
          </p:cNvSpPr>
          <p:nvPr/>
        </p:nvSpPr>
        <p:spPr bwMode="auto">
          <a:xfrm>
            <a:off x="-1" y="1435223"/>
            <a:ext cx="3582158" cy="769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أخ 6 : 54 - 80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7" name="Rectangle 2"/>
          <p:cNvSpPr txBox="1">
            <a:spLocks noChangeArrowheads="1"/>
          </p:cNvSpPr>
          <p:nvPr/>
        </p:nvSpPr>
        <p:spPr bwMode="auto">
          <a:xfrm>
            <a:off x="1691680" y="5301208"/>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قهات</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a:t>
            </a:r>
            <a:r>
              <a:rPr lang="ar-JO" sz="3600" b="1" i="1" dirty="0">
                <a:solidFill>
                  <a:srgbClr val="FFFFFF"/>
                </a:solidFill>
                <a:effectLst>
                  <a:glow rad="127000">
                    <a:srgbClr val="000000"/>
                  </a:glow>
                </a:effectLst>
                <a:latin typeface="Arial" charset="0"/>
                <a:ea typeface="ＭＳ Ｐゴシック" charset="0"/>
                <a:cs typeface="ＭＳ Ｐゴシック" charset="0"/>
              </a:rPr>
              <a:t>6: 54-61</a:t>
            </a:r>
            <a:r>
              <a:rPr lang="en-US" sz="3600" b="1" i="1" dirty="0">
                <a:solidFill>
                  <a:srgbClr val="FFFFFF"/>
                </a:solidFill>
                <a:effectLst>
                  <a:glow rad="127000">
                    <a:srgbClr val="000000"/>
                  </a:glow>
                </a:effectLst>
                <a:latin typeface="Arial" charset="0"/>
                <a:ea typeface="ＭＳ Ｐゴシック" charset="0"/>
                <a:cs typeface="ＭＳ Ｐゴシック" charset="0"/>
              </a:rPr>
              <a:t>)</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8" name="Rectangle 2"/>
          <p:cNvSpPr txBox="1">
            <a:spLocks noChangeArrowheads="1"/>
          </p:cNvSpPr>
          <p:nvPr/>
        </p:nvSpPr>
        <p:spPr bwMode="auto">
          <a:xfrm>
            <a:off x="2699792" y="908720"/>
            <a:ext cx="4824536"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جرشون (6: 62)</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9" name="Rectangle 2"/>
          <p:cNvSpPr txBox="1">
            <a:spLocks noChangeArrowheads="1"/>
          </p:cNvSpPr>
          <p:nvPr/>
        </p:nvSpPr>
        <p:spPr bwMode="auto">
          <a:xfrm>
            <a:off x="3563888" y="357301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مراري</a:t>
            </a:r>
          </a:p>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(6: 63،</a:t>
            </a:r>
          </a:p>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 78-81)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0" name="Rectangle 2"/>
          <p:cNvSpPr txBox="1">
            <a:spLocks noChangeArrowheads="1"/>
          </p:cNvSpPr>
          <p:nvPr/>
        </p:nvSpPr>
        <p:spPr bwMode="auto">
          <a:xfrm>
            <a:off x="2195736" y="2564904"/>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قهات</a:t>
            </a:r>
          </a:p>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(6: 66-70)</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1" name="Rectangle 2"/>
          <p:cNvSpPr txBox="1">
            <a:spLocks noChangeArrowheads="1"/>
          </p:cNvSpPr>
          <p:nvPr/>
        </p:nvSpPr>
        <p:spPr bwMode="auto">
          <a:xfrm>
            <a:off x="1835696" y="141277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مراري                       (6: 77)</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30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59" grpId="0"/>
      <p:bldP spid="160" grpId="0"/>
      <p:bldP spid="16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09627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كل سبط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أفرايم                    32500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نفتالي  45400</a:t>
            </a:r>
            <a:endParaRPr lang="en-US" sz="2000" b="1" dirty="0">
              <a:solidFill>
                <a:srgbClr val="FFFFFF"/>
              </a:solidFill>
              <a:effectLst>
                <a:glow rad="101600">
                  <a:srgbClr val="000000">
                    <a:alpha val="75000"/>
                  </a:srgbClr>
                </a:glow>
              </a:effectLst>
              <a:latin typeface="Arial"/>
              <a:ea typeface="+mn-ea"/>
              <a:cs typeface="Arial"/>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أشير   53400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يساكر                    64300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2" y="1435222"/>
            <a:ext cx="4644009" cy="21377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عد 26</a:t>
            </a:r>
          </a:p>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يش 13: 1-19: 48</a:t>
            </a:r>
          </a:p>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1 أخ 7</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بنيامين       45600</a:t>
            </a:r>
            <a:endParaRPr lang="en-US" sz="2000" b="1" dirty="0">
              <a:solidFill>
                <a:srgbClr val="FFFFFF"/>
              </a:solidFill>
              <a:effectLst>
                <a:glow rad="101600">
                  <a:srgbClr val="000000">
                    <a:alpha val="75000"/>
                  </a:srgbClr>
                </a:glow>
              </a:effectLst>
              <a:latin typeface="Arial"/>
              <a:ea typeface="+mn-ea"/>
              <a:cs typeface="Arial"/>
            </a:endParaRPr>
          </a:p>
        </p:txBody>
      </p:sp>
      <p:sp>
        <p:nvSpPr>
          <p:cNvPr id="22"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منسى         52700</a:t>
            </a:r>
            <a:endParaRPr lang="en-US" sz="20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208940994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55992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كل سبط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2" y="1435222"/>
            <a:ext cx="4788025" cy="19217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عد 26</a:t>
            </a:r>
          </a:p>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يش 13: 1-19: 48</a:t>
            </a:r>
          </a:p>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1 أخ 8</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بنيامين      45600</a:t>
            </a:r>
            <a:endParaRPr lang="en-US" sz="20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10620490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58298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كل سبط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دان        64400</a:t>
            </a:r>
            <a:endParaRPr lang="en-US" sz="2000" b="1" dirty="0">
              <a:solidFill>
                <a:srgbClr val="FFFFFF"/>
              </a:solidFill>
              <a:effectLst>
                <a:glow rad="101600">
                  <a:srgbClr val="000000">
                    <a:alpha val="75000"/>
                  </a:srgbClr>
                </a:glow>
              </a:effectLst>
              <a:latin typeface="Arial"/>
              <a:ea typeface="+mn-ea"/>
              <a:cs typeface="Arial"/>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a:ea typeface="+mn-ea"/>
                <a:cs typeface="Arial"/>
              </a:rPr>
              <a:t>يهوذا           76500</a:t>
            </a:r>
            <a:endParaRPr lang="en-US" sz="2000" b="1" dirty="0">
              <a:solidFill>
                <a:srgbClr val="FFFF00"/>
              </a:solidFill>
              <a:effectLst>
                <a:glow rad="101600">
                  <a:srgbClr val="000000">
                    <a:alpha val="75000"/>
                  </a:srgbClr>
                </a:glow>
              </a:effectLst>
              <a:latin typeface="Arial"/>
              <a:ea typeface="+mn-ea"/>
              <a:cs typeface="Arial"/>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شمعون                 22200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رأوبين      43730</a:t>
            </a:r>
            <a:endParaRPr lang="en-US" sz="2000" b="1" dirty="0">
              <a:solidFill>
                <a:srgbClr val="FFFFFF"/>
              </a:solidFill>
              <a:effectLst>
                <a:glow rad="101600">
                  <a:srgbClr val="000000">
                    <a:alpha val="75000"/>
                  </a:srgbClr>
                </a:glow>
              </a:effectLst>
              <a:latin typeface="Arial"/>
              <a:ea typeface="+mn-ea"/>
              <a:cs typeface="Arial"/>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جاد          40500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منسى</a:t>
            </a:r>
            <a:endParaRPr lang="en-US" sz="2000" b="1" dirty="0">
              <a:solidFill>
                <a:srgbClr val="FFFFFF"/>
              </a:solidFill>
              <a:effectLst>
                <a:glow rad="101600">
                  <a:srgbClr val="000000">
                    <a:alpha val="75000"/>
                  </a:srgbClr>
                </a:glow>
              </a:effectLst>
              <a:latin typeface="Arial"/>
              <a:ea typeface="+mn-ea"/>
              <a:cs typeface="Arial"/>
            </a:endParaRPr>
          </a:p>
        </p:txBody>
      </p:sp>
      <p:sp>
        <p:nvSpPr>
          <p:cNvPr id="13" name="Text Box 9"/>
          <p:cNvSpPr txBox="1">
            <a:spLocks noChangeArrowheads="1"/>
          </p:cNvSpPr>
          <p:nvPr/>
        </p:nvSpPr>
        <p:spPr bwMode="auto">
          <a:xfrm>
            <a:off x="5500694" y="3099759"/>
            <a:ext cx="150019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a:ea typeface="+mn-ea"/>
                <a:cs typeface="Arial"/>
              </a:rPr>
              <a:t>أفرايم                   32500</a:t>
            </a:r>
            <a:endParaRPr lang="en-US" sz="2000" b="1" dirty="0">
              <a:solidFill>
                <a:srgbClr val="FFFF00"/>
              </a:solidFill>
              <a:effectLst>
                <a:glow rad="101600">
                  <a:srgbClr val="000000">
                    <a:alpha val="75000"/>
                  </a:srgbClr>
                </a:glow>
              </a:effectLst>
              <a:latin typeface="Arial"/>
              <a:ea typeface="+mn-ea"/>
              <a:cs typeface="Arial"/>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a:ea typeface="+mn-ea"/>
                <a:cs typeface="Arial"/>
              </a:rPr>
              <a:t>منسى         52700</a:t>
            </a:r>
            <a:endParaRPr lang="en-US" sz="2000" b="1" dirty="0">
              <a:solidFill>
                <a:srgbClr val="FFFF00"/>
              </a:solidFill>
              <a:effectLst>
                <a:glow rad="101600">
                  <a:srgbClr val="000000">
                    <a:alpha val="75000"/>
                  </a:srgbClr>
                </a:glow>
              </a:effectLst>
              <a:latin typeface="Arial"/>
              <a:ea typeface="+mn-ea"/>
              <a:cs typeface="Arial"/>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نفتالي  45400</a:t>
            </a:r>
            <a:endParaRPr lang="en-US" sz="2000" b="1" dirty="0">
              <a:solidFill>
                <a:srgbClr val="FFFFFF"/>
              </a:solidFill>
              <a:effectLst>
                <a:glow rad="101600">
                  <a:srgbClr val="000000">
                    <a:alpha val="75000"/>
                  </a:srgbClr>
                </a:glow>
              </a:effectLst>
              <a:latin typeface="Arial"/>
              <a:ea typeface="+mn-ea"/>
              <a:cs typeface="Arial"/>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أشير   53400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زبولون               60500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يساكر                     64300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عد 26</a:t>
            </a:r>
            <a:endParaRPr lang="en-US" sz="2000" b="1" i="1" dirty="0">
              <a:solidFill>
                <a:srgbClr val="FFFFFF"/>
              </a:solidFill>
              <a:effectLst>
                <a:glow rad="127000">
                  <a:srgbClr val="000000"/>
                </a:glow>
              </a:effectLst>
              <a:latin typeface="Arial" charset="0"/>
              <a:ea typeface="ＭＳ Ｐゴシック" charset="0"/>
              <a:cs typeface="ＭＳ Ｐゴシック" charset="0"/>
            </a:endParaRPr>
          </a:p>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يش 13: 1-19: 48</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ar-JO" sz="2000" b="1" i="1" dirty="0">
                <a:solidFill>
                  <a:srgbClr val="FFFFFF"/>
                </a:solidFill>
                <a:effectLst>
                  <a:glow rad="127000">
                    <a:srgbClr val="000000"/>
                  </a:glow>
                </a:effectLst>
                <a:latin typeface="Arial" charset="0"/>
                <a:ea typeface="ＭＳ Ｐゴシック" charset="0"/>
                <a:cs typeface="ＭＳ Ｐゴシック" charset="0"/>
              </a:rPr>
              <a:t>1 أخ 9</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0694" y="3726311"/>
            <a:ext cx="169759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a:ea typeface="+mn-ea"/>
                <a:cs typeface="Arial"/>
              </a:rPr>
              <a:t>بنيامين    45600</a:t>
            </a:r>
            <a:endParaRPr lang="en-US" sz="2000" b="1" dirty="0">
              <a:solidFill>
                <a:srgbClr val="FFFF00"/>
              </a:solidFill>
              <a:effectLst>
                <a:glow rad="101600">
                  <a:srgbClr val="000000">
                    <a:alpha val="75000"/>
                  </a:srgbClr>
                </a:glow>
              </a:effectLst>
              <a:latin typeface="Arial"/>
              <a:ea typeface="+mn-ea"/>
              <a:cs typeface="Arial"/>
            </a:endParaRPr>
          </a:p>
        </p:txBody>
      </p:sp>
      <p:sp>
        <p:nvSpPr>
          <p:cNvPr id="21" name="Text Box 3"/>
          <p:cNvSpPr txBox="1">
            <a:spLocks noChangeArrowheads="1"/>
          </p:cNvSpPr>
          <p:nvPr/>
        </p:nvSpPr>
        <p:spPr bwMode="auto">
          <a:xfrm>
            <a:off x="3491880" y="1772816"/>
            <a:ext cx="167215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23000 لاوي انتشروا في كل أنحاء إسرائيل</a:t>
            </a:r>
            <a:endParaRPr lang="en-US" sz="2000" b="1" dirty="0">
              <a:solidFill>
                <a:srgbClr val="FFFFFF"/>
              </a:solidFill>
              <a:effectLst>
                <a:glow rad="101600">
                  <a:srgbClr val="000000">
                    <a:alpha val="75000"/>
                  </a:srgbClr>
                </a:glow>
              </a:effectLst>
              <a:latin typeface="Arial"/>
              <a:ea typeface="+mn-ea"/>
              <a:cs typeface="Arial"/>
            </a:endParaRPr>
          </a:p>
        </p:txBody>
      </p:sp>
      <p:sp>
        <p:nvSpPr>
          <p:cNvPr id="22" name="Rectangle 2"/>
          <p:cNvSpPr txBox="1">
            <a:spLocks noChangeArrowheads="1"/>
          </p:cNvSpPr>
          <p:nvPr/>
        </p:nvSpPr>
        <p:spPr bwMode="auto">
          <a:xfrm>
            <a:off x="72008" y="2708920"/>
            <a:ext cx="3491880" cy="381642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t>و السكان الأولون في ملكهم و مدنهم هم إسرائيل الكهنة و اللاويون و النثينيم و سكن في أورشليم من بني </a:t>
            </a:r>
            <a:r>
              <a:rPr lang="ar-JO" sz="2800" b="1" dirty="0">
                <a:solidFill>
                  <a:srgbClr val="FFFF00"/>
                </a:solidFill>
              </a:rPr>
              <a:t>يهوذا</a:t>
            </a:r>
            <a:r>
              <a:rPr lang="ar-JO" sz="2800" b="1" dirty="0"/>
              <a:t> و بني </a:t>
            </a:r>
            <a:r>
              <a:rPr lang="ar-JO" sz="2800" b="1" dirty="0">
                <a:solidFill>
                  <a:srgbClr val="FFFF00"/>
                </a:solidFill>
              </a:rPr>
              <a:t>بنيامين</a:t>
            </a:r>
            <a:r>
              <a:rPr lang="ar-JO" sz="2800" b="1" dirty="0"/>
              <a:t> و بني </a:t>
            </a:r>
            <a:r>
              <a:rPr lang="ar-JO" sz="2800" b="1" dirty="0">
                <a:solidFill>
                  <a:srgbClr val="FFFF00"/>
                </a:solidFill>
              </a:rPr>
              <a:t>أفرايم</a:t>
            </a:r>
            <a:r>
              <a:rPr lang="ar-JO" sz="2800" b="1" dirty="0"/>
              <a:t> و </a:t>
            </a:r>
            <a:r>
              <a:rPr lang="ar-JO" sz="2800" b="1" dirty="0">
                <a:solidFill>
                  <a:srgbClr val="FFFF00"/>
                </a:solidFill>
              </a:rPr>
              <a:t>منسى</a:t>
            </a:r>
          </a:p>
          <a:p>
            <a:r>
              <a:rPr lang="ar-JO" sz="2800" b="1" dirty="0"/>
              <a:t>(1 أخ 9 : 2 – 3)</a:t>
            </a:r>
            <a:endParaRPr lang="en-US" sz="2800" b="1" dirty="0"/>
          </a:p>
        </p:txBody>
      </p:sp>
    </p:spTree>
    <p:extLst>
      <p:ext uri="{BB962C8B-B14F-4D97-AF65-F5344CB8AC3E}">
        <p14:creationId xmlns:p14="http://schemas.microsoft.com/office/powerpoint/2010/main" val="420644145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79874" name="Group 3"/>
          <p:cNvGrpSpPr>
            <a:grpSpLocks/>
          </p:cNvGrpSpPr>
          <p:nvPr/>
        </p:nvGrpSpPr>
        <p:grpSpPr bwMode="auto">
          <a:xfrm>
            <a:off x="2401888" y="4597400"/>
            <a:ext cx="74612" cy="1570038"/>
            <a:chOff x="2352" y="3120"/>
            <a:chExt cx="48" cy="864"/>
          </a:xfrm>
        </p:grpSpPr>
        <p:sp>
          <p:nvSpPr>
            <p:cNvPr id="90116"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8" name="Group 5"/>
            <p:cNvGrpSpPr>
              <a:grpSpLocks/>
            </p:cNvGrpSpPr>
            <p:nvPr/>
          </p:nvGrpSpPr>
          <p:grpSpPr bwMode="auto">
            <a:xfrm>
              <a:off x="2352" y="3120"/>
              <a:ext cx="48" cy="432"/>
              <a:chOff x="2016" y="3120"/>
              <a:chExt cx="0" cy="864"/>
            </a:xfrm>
          </p:grpSpPr>
          <p:sp>
            <p:nvSpPr>
              <p:cNvPr id="90118"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19"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20"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1"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i="1" dirty="0">
                <a:solidFill>
                  <a:schemeClr val="bg1"/>
                </a:solidFill>
                <a:latin typeface="Arial"/>
                <a:ea typeface="+mn-ea"/>
                <a:cs typeface="Arial"/>
              </a:rPr>
              <a:t>لو أن شعبي</a:t>
            </a:r>
            <a:endParaRPr lang="en-US" sz="3600" b="1" i="1" dirty="0">
              <a:solidFill>
                <a:schemeClr val="bg1"/>
              </a:solidFill>
              <a:latin typeface="Arial"/>
              <a:ea typeface="+mn-ea"/>
              <a:cs typeface="Arial"/>
            </a:endParaRPr>
          </a:p>
        </p:txBody>
      </p:sp>
      <p:sp>
        <p:nvSpPr>
          <p:cNvPr id="90122" name="Text Box 10"/>
          <p:cNvSpPr txBox="1">
            <a:spLocks noChangeArrowheads="1"/>
          </p:cNvSpPr>
          <p:nvPr/>
        </p:nvSpPr>
        <p:spPr bwMode="auto">
          <a:xfrm rot="17026340">
            <a:off x="301625" y="2592556"/>
            <a:ext cx="308610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a:cs typeface="Arial"/>
              </a:rPr>
              <a:t>سيادة الله</a:t>
            </a:r>
          </a:p>
          <a:p>
            <a:pPr algn="ctr" eaLnBrk="1" hangingPunct="1">
              <a:spcBef>
                <a:spcPct val="50000"/>
              </a:spcBef>
              <a:defRPr/>
            </a:pPr>
            <a:r>
              <a:rPr lang="ar-JO" b="1" dirty="0">
                <a:solidFill>
                  <a:schemeClr val="bg1"/>
                </a:solidFill>
                <a:latin typeface="Arial"/>
                <a:cs typeface="Arial"/>
              </a:rPr>
              <a:t>1-9</a:t>
            </a:r>
            <a:endParaRPr lang="en-US" b="1" dirty="0">
              <a:solidFill>
                <a:schemeClr val="bg1"/>
              </a:solidFill>
              <a:latin typeface="Arial"/>
              <a:cs typeface="Arial"/>
            </a:endParaRPr>
          </a:p>
        </p:txBody>
      </p:sp>
      <p:sp>
        <p:nvSpPr>
          <p:cNvPr id="90123"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سلاسل النسب</a:t>
            </a:r>
            <a:endParaRPr lang="en-US" b="1" dirty="0">
              <a:solidFill>
                <a:schemeClr val="bg1"/>
              </a:solidFill>
              <a:latin typeface="Arial"/>
              <a:ea typeface="+mn-ea"/>
              <a:cs typeface="Arial"/>
            </a:endParaRPr>
          </a:p>
        </p:txBody>
      </p:sp>
      <p:sp>
        <p:nvSpPr>
          <p:cNvPr id="90124"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5"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6"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7"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8"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9"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0" name="Text Box 18"/>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4143-1011</a:t>
            </a:r>
            <a:endParaRPr lang="en-US" b="1" dirty="0">
              <a:solidFill>
                <a:schemeClr val="bg1"/>
              </a:solidFill>
              <a:latin typeface="Arial"/>
              <a:ea typeface="+mn-ea"/>
              <a:cs typeface="Arial"/>
            </a:endParaRPr>
          </a:p>
        </p:txBody>
      </p:sp>
      <p:sp>
        <p:nvSpPr>
          <p:cNvPr id="90131" name="Rectangle 19"/>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2" name="Rectangle 20"/>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79888" name="Group 21"/>
          <p:cNvGrpSpPr>
            <a:grpSpLocks/>
          </p:cNvGrpSpPr>
          <p:nvPr/>
        </p:nvGrpSpPr>
        <p:grpSpPr bwMode="auto">
          <a:xfrm>
            <a:off x="5945188" y="5100638"/>
            <a:ext cx="74612" cy="1071562"/>
            <a:chOff x="2352" y="3120"/>
            <a:chExt cx="48" cy="864"/>
          </a:xfrm>
        </p:grpSpPr>
        <p:sp>
          <p:nvSpPr>
            <p:cNvPr id="90134" name="Line 22"/>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4" name="Group 23"/>
            <p:cNvGrpSpPr>
              <a:grpSpLocks/>
            </p:cNvGrpSpPr>
            <p:nvPr/>
          </p:nvGrpSpPr>
          <p:grpSpPr bwMode="auto">
            <a:xfrm>
              <a:off x="2352" y="3120"/>
              <a:ext cx="48" cy="432"/>
              <a:chOff x="2016" y="3120"/>
              <a:chExt cx="0" cy="864"/>
            </a:xfrm>
          </p:grpSpPr>
          <p:sp>
            <p:nvSpPr>
              <p:cNvPr id="90136" name="Line 24"/>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37" name="Line 25"/>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38" name="Rectangle 26"/>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9" name="Text Box 27"/>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a:ea typeface="+mn-ea"/>
                <a:cs typeface="Arial"/>
              </a:rPr>
              <a:t>1 أخبار اليام</a:t>
            </a:r>
            <a:endParaRPr lang="en-US" sz="3600" b="1" dirty="0">
              <a:solidFill>
                <a:schemeClr val="bg1"/>
              </a:solidFill>
              <a:latin typeface="Arial"/>
              <a:ea typeface="+mn-ea"/>
              <a:cs typeface="Arial"/>
            </a:endParaRPr>
          </a:p>
        </p:txBody>
      </p:sp>
      <p:sp>
        <p:nvSpPr>
          <p:cNvPr id="90140" name="Text Box 28"/>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a:ea typeface="+mn-ea"/>
                <a:cs typeface="Arial"/>
              </a:rPr>
              <a:t>مجهزة</a:t>
            </a:r>
            <a:endParaRPr lang="en-US" sz="2800" b="1" dirty="0">
              <a:solidFill>
                <a:schemeClr val="bg1"/>
              </a:solidFill>
              <a:latin typeface="Arial"/>
              <a:ea typeface="+mn-ea"/>
              <a:cs typeface="Arial"/>
            </a:endParaRPr>
          </a:p>
        </p:txBody>
      </p:sp>
      <p:sp>
        <p:nvSpPr>
          <p:cNvPr id="29" name="Title 28"/>
          <p:cNvSpPr>
            <a:spLocks noGrp="1"/>
          </p:cNvSpPr>
          <p:nvPr>
            <p:ph type="title" idx="4294967295"/>
          </p:nvPr>
        </p:nvSpPr>
        <p:spPr>
          <a:xfrm>
            <a:off x="-152400" y="0"/>
            <a:ext cx="3581400" cy="685800"/>
          </a:xfrm>
        </p:spPr>
        <p:txBody>
          <a:bodyPr/>
          <a:lstStyle/>
          <a:p>
            <a:pPr>
              <a:defRPr/>
            </a:pPr>
            <a:r>
              <a:rPr lang="ar-JO" sz="2400" b="1" dirty="0">
                <a:solidFill>
                  <a:srgbClr val="FFFFFF"/>
                </a:solidFill>
                <a:effectLst>
                  <a:outerShdw blurRad="38100" dist="38100" dir="2700000" algn="tl">
                    <a:srgbClr val="808080"/>
                  </a:outerShdw>
                </a:effectLst>
                <a:latin typeface="Arial"/>
                <a:ea typeface="ＭＳ Ｐゴシック" charset="0"/>
                <a:cs typeface="Arial"/>
              </a:rPr>
              <a:t>لماذا سلاسل النسب</a:t>
            </a:r>
            <a:endParaRPr lang="en-US" sz="2400" b="1" dirty="0">
              <a:solidFill>
                <a:srgbClr val="FFFFFF"/>
              </a:solidFill>
              <a:effectLst>
                <a:outerShdw blurRad="38100" dist="38100" dir="2700000" algn="tl">
                  <a:srgbClr val="808080"/>
                </a:outerShdw>
              </a:effectLst>
              <a:latin typeface="Arial"/>
              <a:ea typeface="ＭＳ Ｐゴシック" charset="0"/>
              <a:cs typeface="Arial"/>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20080"/>
          </a:xfrm>
          <a:solidFill>
            <a:schemeClr val="tx1"/>
          </a:solidFill>
        </p:spPr>
        <p:txBody>
          <a:bodyPr/>
          <a:lstStyle/>
          <a:p>
            <a:r>
              <a:rPr lang="ar-JO" sz="4000" b="1" dirty="0">
                <a:solidFill>
                  <a:schemeClr val="bg1"/>
                </a:solidFill>
                <a:latin typeface="Arial"/>
                <a:cs typeface="Arial"/>
              </a:rPr>
              <a:t>ما هي الفكرة ؟</a:t>
            </a:r>
            <a:endParaRPr lang="en-US" sz="4000" b="1" dirty="0">
              <a:solidFill>
                <a:schemeClr val="bg1"/>
              </a:solidFill>
              <a:latin typeface="Arial"/>
              <a:cs typeface="Arial"/>
            </a:endParaRP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3200" b="1" dirty="0">
                <a:solidFill>
                  <a:schemeClr val="bg1"/>
                </a:solidFill>
                <a:latin typeface="Arial"/>
                <a:cs typeface="Arial"/>
              </a:rPr>
              <a:t>هذه طريقة رائعة لتعويض نومك؟</a:t>
            </a:r>
            <a:endParaRPr lang="en-US" sz="3200" b="1" dirty="0">
              <a:solidFill>
                <a:schemeClr val="bg1"/>
              </a:solidFill>
              <a:latin typeface="Arial"/>
              <a:cs typeface="Arial"/>
            </a:endParaRPr>
          </a:p>
        </p:txBody>
      </p:sp>
      <p:pic>
        <p:nvPicPr>
          <p:cNvPr id="4" name="Picture 3"/>
          <p:cNvPicPr>
            <a:picLocks noChangeAspect="1"/>
          </p:cNvPicPr>
          <p:nvPr/>
        </p:nvPicPr>
        <p:blipFill>
          <a:blip r:embed="rId2"/>
          <a:stretch>
            <a:fillRect/>
          </a:stretch>
        </p:blipFill>
        <p:spPr>
          <a:xfrm>
            <a:off x="0" y="1054100"/>
            <a:ext cx="9144000" cy="4730496"/>
          </a:xfrm>
          <a:prstGeom prst="rect">
            <a:avLst/>
          </a:prstGeom>
        </p:spPr>
      </p:pic>
    </p:spTree>
    <p:extLst>
      <p:ext uri="{BB962C8B-B14F-4D97-AF65-F5344CB8AC3E}">
        <p14:creationId xmlns:p14="http://schemas.microsoft.com/office/powerpoint/2010/main" val="16413603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73" y="0"/>
            <a:ext cx="7896102"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a:cs typeface="Arial"/>
              </a:rPr>
              <a:t>بدأت الولايات المتحدة كأمة مسيحية</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pic>
        <p:nvPicPr>
          <p:cNvPr id="4"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229"/>
            <a:ext cx="9187267" cy="6063596"/>
          </a:xfrm>
          <a:prstGeom prst="rect">
            <a:avLst/>
          </a:prstGeom>
        </p:spPr>
      </p:pic>
    </p:spTree>
    <p:extLst>
      <p:ext uri="{BB962C8B-B14F-4D97-AF65-F5344CB8AC3E}">
        <p14:creationId xmlns:p14="http://schemas.microsoft.com/office/powerpoint/2010/main" val="983945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89911" y="-30980"/>
            <a:ext cx="7511904"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a:cs typeface="Arial"/>
              </a:rPr>
              <a:t>حجاج بلايموث</a:t>
            </a:r>
            <a:endParaRPr lang="en-US" sz="3200" b="1" dirty="0">
              <a:solidFill>
                <a:schemeClr val="bg1"/>
              </a:solidFill>
              <a:latin typeface="Arial"/>
              <a:cs typeface="Arial"/>
            </a:endParaRPr>
          </a:p>
        </p:txBody>
      </p:sp>
      <p:pic>
        <p:nvPicPr>
          <p:cNvPr id="2" name="Picture 1" descr="rev 17 USA Plymouth Pilgr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4100"/>
            <a:ext cx="9144000" cy="6249390"/>
          </a:xfrm>
          <a:prstGeom prst="rect">
            <a:avLst/>
          </a:prstGeom>
        </p:spPr>
      </p:pic>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73304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934" y="356259"/>
            <a:ext cx="7511904"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a:cs typeface="Arial"/>
              </a:rPr>
              <a:t>مع ذلك فقد ذبحوا الهنود الحمر</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pic>
        <p:nvPicPr>
          <p:cNvPr id="3" name="Picture 2" descr="rev 17 USA LeonGardiner_Pequot-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1920"/>
            <a:ext cx="9144000" cy="5466080"/>
          </a:xfrm>
          <a:prstGeom prst="rect">
            <a:avLst/>
          </a:prstGeom>
        </p:spPr>
      </p:pic>
    </p:spTree>
    <p:extLst>
      <p:ext uri="{BB962C8B-B14F-4D97-AF65-F5344CB8AC3E}">
        <p14:creationId xmlns:p14="http://schemas.microsoft.com/office/powerpoint/2010/main" val="166019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48" y="789967"/>
            <a:ext cx="9118052" cy="6048308"/>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a:cs typeface="Arial"/>
              </a:rPr>
              <a:t>بدأت الولايات المتحدة الأمريكية كأمة مسيحية</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sp>
        <p:nvSpPr>
          <p:cNvPr id="5" name="Rectangle 2"/>
          <p:cNvSpPr txBox="1">
            <a:spLocks noChangeArrowheads="1"/>
          </p:cNvSpPr>
          <p:nvPr/>
        </p:nvSpPr>
        <p:spPr bwMode="auto">
          <a:xfrm>
            <a:off x="158758" y="1199596"/>
            <a:ext cx="8985242" cy="53629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يذكر </a:t>
            </a:r>
            <a:r>
              <a:rPr lang="ar-JO"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إعلان الإستقلال </a:t>
            </a: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(1776) الله 4 مرات .</a:t>
            </a:r>
            <a:endPar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endParaRP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a:t>
            </a:r>
            <a:r>
              <a:rPr lang="ar-JO"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الآباء المؤسسون، الرؤساء المبكرون و المحكمة العليا </a:t>
            </a: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سموا الولايات المتحدة الأمريكية أمة مسيحية حتى 1947 ( أنظر</a:t>
            </a:r>
            <a:endPar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endParaRPr>
          </a:p>
          <a:p>
            <a:pPr marL="176213" indent="-176213" algn="l">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(http://www.afn.org/~govern/Christian_Nation.html)</a:t>
            </a: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الولايات المتحدة الأمريكية </a:t>
            </a:r>
            <a:r>
              <a:rPr lang="ar-JO"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أرسلت أكثر المرسلين </a:t>
            </a: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في القرن العشرين</a:t>
            </a:r>
            <a:endPar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endParaRP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a:t>
            </a:r>
            <a:r>
              <a:rPr lang="ar-JO"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نحن نثق بالله </a:t>
            </a: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هو الشعار الوطني</a:t>
            </a:r>
            <a:endPar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endParaRPr>
          </a:p>
          <a:p>
            <a:pPr marL="176213" indent="-176213" algn="r">
              <a:defRPr/>
            </a:pPr>
            <a:r>
              <a:rPr lang="ar-JO" sz="3200" b="1" dirty="0">
                <a:solidFill>
                  <a:schemeClr val="bg1"/>
                </a:solidFill>
              </a:rPr>
              <a:t>* تناشد </a:t>
            </a:r>
            <a:r>
              <a:rPr lang="ar-JO" sz="3200" b="1" dirty="0">
                <a:solidFill>
                  <a:srgbClr val="FFFF00"/>
                </a:solidFill>
              </a:rPr>
              <a:t>مقدمة كل ولاية </a:t>
            </a:r>
            <a:r>
              <a:rPr lang="ar-JO" sz="3200" b="1" dirty="0">
                <a:solidFill>
                  <a:schemeClr val="bg1"/>
                </a:solidFill>
              </a:rPr>
              <a:t>من الولايات الخمسين مساعدة الله</a:t>
            </a:r>
            <a:endParaRPr lang="en-US" sz="3200" b="1" dirty="0">
              <a:solidFill>
                <a:schemeClr val="bg1"/>
              </a:solidFill>
              <a:effectLst>
                <a:glow rad="266700">
                  <a:srgbClr val="000000">
                    <a:alpha val="75000"/>
                  </a:srgbClr>
                </a:glow>
                <a:outerShdw blurRad="38100" dist="38100" dir="2700000" algn="tl">
                  <a:srgbClr val="000000"/>
                </a:outerShdw>
              </a:effectLst>
              <a:latin typeface="Arial"/>
              <a:ea typeface="ＭＳ Ｐゴシック"/>
              <a:cs typeface="Arial"/>
            </a:endParaRPr>
          </a:p>
        </p:txBody>
      </p:sp>
    </p:spTree>
    <p:extLst>
      <p:ext uri="{BB962C8B-B14F-4D97-AF65-F5344CB8AC3E}">
        <p14:creationId xmlns:p14="http://schemas.microsoft.com/office/powerpoint/2010/main" val="2469830086"/>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USA JesusFoundedAmeric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7" y="0"/>
            <a:ext cx="9231204" cy="6858000"/>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a:cs typeface="Arial"/>
              </a:rPr>
              <a:t>بدأت الولايات المتحدة الأمريكية كأمة مسيحية</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240906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ar-JO" b="1" dirty="0">
                <a:latin typeface="Arial Black" charset="0"/>
                <a:ea typeface="ＭＳ Ｐゴシック" charset="0"/>
                <a:cs typeface="ＭＳ Ｐゴシック" charset="0"/>
              </a:rPr>
              <a:t>هل         تثق         بالله ؟</a:t>
            </a:r>
            <a:endParaRPr lang="en-US" b="1" dirty="0">
              <a:latin typeface="Arial Black" charset="0"/>
              <a:ea typeface="ＭＳ Ｐゴシック" charset="0"/>
              <a:cs typeface="ＭＳ Ｐゴシック" charset="0"/>
            </a:endParaRP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Tree>
    <p:extLst>
      <p:ext uri="{BB962C8B-B14F-4D97-AF65-F5344CB8AC3E}">
        <p14:creationId xmlns:p14="http://schemas.microsoft.com/office/powerpoint/2010/main" val="219237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3"/>
          <p:cNvSpPr>
            <a:spLocks noGrp="1" noChangeArrowheads="1"/>
          </p:cNvSpPr>
          <p:nvPr>
            <p:ph type="ctrTitle"/>
          </p:nvPr>
        </p:nvSpPr>
        <p:spPr>
          <a:xfrm>
            <a:off x="0" y="0"/>
            <a:ext cx="7772400" cy="1143000"/>
          </a:xfrm>
        </p:spPr>
        <p:txBody>
          <a:bodyPr/>
          <a:lstStyle/>
          <a:p>
            <a:pPr eaLnBrk="1" hangingPunct="1"/>
            <a:r>
              <a:rPr lang="ar-JO" b="1" dirty="0">
                <a:latin typeface="Arial Black" charset="0"/>
                <a:ea typeface="ＭＳ Ｐゴシック" charset="0"/>
                <a:cs typeface="ＭＳ Ｐゴシック" charset="0"/>
              </a:rPr>
              <a:t>هل نثق بالله ؟</a:t>
            </a:r>
            <a:endParaRPr lang="en-US" b="1" dirty="0">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67622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ar-JO" b="1" dirty="0">
                <a:latin typeface="Arial Black" charset="0"/>
                <a:ea typeface="ＭＳ Ｐゴシック" charset="0"/>
                <a:cs typeface="ＭＳ Ｐゴシック" charset="0"/>
              </a:rPr>
              <a:t>هل ثقتك بالله تربكك ؟</a:t>
            </a:r>
            <a:endParaRPr lang="en-US" b="1" dirty="0">
              <a:latin typeface="Arial Black" charset="0"/>
              <a:ea typeface="ＭＳ Ｐゴシック" charset="0"/>
              <a:cs typeface="ＭＳ Ｐゴシック" charset="0"/>
            </a:endParaRPr>
          </a:p>
        </p:txBody>
      </p:sp>
      <p:pic>
        <p:nvPicPr>
          <p:cNvPr id="41987"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7201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eaLnBrk="0" hangingPunct="0"/>
            <a:endParaRPr lang="en-US">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ar-JO" b="1" u="sng" dirty="0">
                <a:solidFill>
                  <a:srgbClr val="FFFFFF"/>
                </a:solidFill>
                <a:latin typeface="Arial" charset="0"/>
                <a:ea typeface="ＭＳ Ｐゴシック" charset="0"/>
                <a:cs typeface="ＭＳ Ｐゴシック" charset="0"/>
              </a:rPr>
              <a:t>سبب للخجل ؟</a:t>
            </a:r>
            <a:endParaRPr lang="en-US" b="1" dirty="0">
              <a:solidFill>
                <a:srgbClr val="FFFFFF"/>
              </a:solidFill>
              <a:latin typeface="Arial" charset="0"/>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175432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buFont typeface="Arial" charset="0"/>
              <a:buNone/>
              <a:defRPr/>
            </a:pPr>
            <a:r>
              <a:rPr lang="ar-JO" sz="3600" dirty="0"/>
              <a:t>من أنا ؟ حسنًا </a:t>
            </a:r>
          </a:p>
          <a:p>
            <a:pPr algn="ctr">
              <a:buFont typeface="Arial" charset="0"/>
              <a:buNone/>
              <a:defRPr/>
            </a:pPr>
            <a:r>
              <a:rPr lang="ar-JO" sz="3600" dirty="0"/>
              <a:t>أنا لا أقول إنني مسيحي ... لكنني لا أقول إنني لست ...</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001044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USA began as a Christian nation but has left its godly heritage.</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 ObamaChristianN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57979" y="2415709"/>
            <a:ext cx="5266926" cy="3495931"/>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3200" b="1" dirty="0">
                <a:solidFill>
                  <a:schemeClr val="bg1"/>
                </a:solidFill>
              </a:rPr>
              <a:t>أينما كان مكاننا فنحن لم نعد أمة مسيحية فقط ؛ نحن أيضًا أمة يهودية وأمة مسلمة وأمة بوذية وأمة هندية وأمة غير مؤمنين ...</a:t>
            </a:r>
            <a:endParaRPr lang="en-US" sz="3200" b="1" dirty="0">
              <a:solidFill>
                <a:schemeClr val="bg1"/>
              </a:solidFill>
              <a:effectLst>
                <a:glow rad="241300">
                  <a:srgbClr val="000000">
                    <a:alpha val="86000"/>
                  </a:srgbClr>
                </a:glow>
              </a:effectLst>
              <a:latin typeface="Arial"/>
              <a:ea typeface="ＭＳ Ｐゴシック"/>
              <a:cs typeface="Arial"/>
            </a:endParaRPr>
          </a:p>
        </p:txBody>
      </p:sp>
      <p:sp>
        <p:nvSpPr>
          <p:cNvPr id="6" name="Rectangle 2"/>
          <p:cNvSpPr txBox="1">
            <a:spLocks noChangeArrowheads="1"/>
          </p:cNvSpPr>
          <p:nvPr/>
        </p:nvSpPr>
        <p:spPr bwMode="auto">
          <a:xfrm>
            <a:off x="1157979" y="1120688"/>
            <a:ext cx="3972000" cy="1544062"/>
          </a:xfrm>
          <a:prstGeom prst="rect">
            <a:avLst/>
          </a:prstGeom>
          <a:solidFill>
            <a:srgbClr val="000000"/>
          </a:solidFill>
          <a:ln w="57150"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3600" b="1" dirty="0">
                <a:solidFill>
                  <a:srgbClr val="FFFFFF"/>
                </a:solidFill>
                <a:effectLst>
                  <a:glow rad="241300">
                    <a:srgbClr val="000000">
                      <a:alpha val="86000"/>
                    </a:srgbClr>
                  </a:glow>
                </a:effectLst>
                <a:latin typeface="Arial"/>
                <a:ea typeface="ＭＳ Ｐゴシック"/>
                <a:cs typeface="Arial"/>
              </a:rPr>
              <a:t>رسالة أوباما إلى قناة سي بي إن الإخبارية</a:t>
            </a:r>
            <a:r>
              <a:rPr lang="en-US" sz="3600" b="1" dirty="0">
                <a:solidFill>
                  <a:srgbClr val="FFFFFF"/>
                </a:solidFill>
                <a:effectLst>
                  <a:glow rad="241300">
                    <a:srgbClr val="000000">
                      <a:alpha val="86000"/>
                    </a:srgbClr>
                  </a:glow>
                </a:effectLst>
                <a:latin typeface="Arial"/>
                <a:ea typeface="ＭＳ Ｐゴシック"/>
                <a:cs typeface="Arial"/>
              </a:rPr>
              <a:t> </a:t>
            </a:r>
          </a:p>
        </p:txBody>
      </p:sp>
    </p:spTree>
    <p:extLst>
      <p:ext uri="{BB962C8B-B14F-4D97-AF65-F5344CB8AC3E}">
        <p14:creationId xmlns:p14="http://schemas.microsoft.com/office/powerpoint/2010/main" val="973504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i="1" dirty="0">
                <a:solidFill>
                  <a:schemeClr val="bg1"/>
                </a:solidFill>
                <a:latin typeface="Arial"/>
                <a:cs typeface="Arial"/>
              </a:rPr>
              <a:t>ما هي الفكرة ؟</a:t>
            </a:r>
            <a:endParaRPr lang="en-US" sz="4000" b="1" i="1" dirty="0">
              <a:solidFill>
                <a:schemeClr val="bg1"/>
              </a:solidFill>
              <a:latin typeface="Arial"/>
              <a:cs typeface="Arial"/>
            </a:endParaRPr>
          </a:p>
        </p:txBody>
      </p:sp>
      <p:sp>
        <p:nvSpPr>
          <p:cNvPr id="8" name="Title 1"/>
          <p:cNvSpPr txBox="1">
            <a:spLocks/>
          </p:cNvSpPr>
          <p:nvPr/>
        </p:nvSpPr>
        <p:spPr bwMode="auto">
          <a:xfrm>
            <a:off x="0" y="6309320"/>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2400" b="1" dirty="0">
                <a:solidFill>
                  <a:schemeClr val="bg1"/>
                </a:solidFill>
                <a:latin typeface="Arial"/>
                <a:cs typeface="Arial"/>
              </a:rPr>
              <a:t>العرش فارغ و لكن نسل داود مستمر</a:t>
            </a:r>
            <a:endParaRPr lang="en-US" sz="2400" b="1" dirty="0">
              <a:solidFill>
                <a:schemeClr val="bg1"/>
              </a:solidFill>
              <a:latin typeface="Arial"/>
              <a:cs typeface="Arial"/>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8800" b="1" dirty="0">
                <a:solidFill>
                  <a:schemeClr val="bg1"/>
                </a:solidFill>
                <a:latin typeface="Arial"/>
                <a:cs typeface="Arial"/>
              </a:rPr>
              <a:t>سلسلة النسب</a:t>
            </a:r>
            <a:endParaRPr lang="en-US" sz="8800" b="1" dirty="0">
              <a:solidFill>
                <a:schemeClr val="bg1"/>
              </a:solidFill>
              <a:latin typeface="Arial"/>
              <a:cs typeface="Arial"/>
            </a:endParaRPr>
          </a:p>
        </p:txBody>
      </p:sp>
    </p:spTree>
    <p:extLst>
      <p:ext uri="{BB962C8B-B14F-4D97-AF65-F5344CB8AC3E}">
        <p14:creationId xmlns:p14="http://schemas.microsoft.com/office/powerpoint/2010/main" val="7141118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MN09-Rog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00706" name="Rectangle 2"/>
          <p:cNvSpPr>
            <a:spLocks noGrp="1" noChangeArrowheads="1"/>
          </p:cNvSpPr>
          <p:nvPr>
            <p:ph type="title"/>
          </p:nvPr>
        </p:nvSpPr>
        <p:spPr>
          <a:xfrm>
            <a:off x="381000" y="3860800"/>
            <a:ext cx="3903663" cy="2844800"/>
          </a:xfrm>
          <a:noFill/>
          <a:effectLst/>
        </p:spPr>
        <p:txBody>
          <a:bodyPr/>
          <a:lstStyle/>
          <a:p>
            <a:pPr>
              <a:defRPr/>
            </a:pPr>
            <a:br>
              <a:rPr lang="en-US" sz="3600" b="1" dirty="0">
                <a:solidFill>
                  <a:schemeClr val="bg1"/>
                </a:solidFill>
                <a:effectLst>
                  <a:glow rad="241300">
                    <a:schemeClr val="tx1">
                      <a:alpha val="86000"/>
                    </a:schemeClr>
                  </a:glow>
                </a:effectLst>
                <a:latin typeface="Arial"/>
                <a:cs typeface="Arial"/>
              </a:rPr>
            </a:br>
            <a:r>
              <a:rPr lang="ar-JO" sz="3600" b="1" dirty="0">
                <a:solidFill>
                  <a:schemeClr val="bg1"/>
                </a:solidFill>
                <a:effectLst>
                  <a:glow rad="241300">
                    <a:schemeClr val="tx1">
                      <a:alpha val="86000"/>
                    </a:schemeClr>
                  </a:glow>
                </a:effectLst>
                <a:latin typeface="Arial"/>
                <a:cs typeface="Arial"/>
              </a:rPr>
              <a:t>بدأت الولايات المتحدة الأمريكية كأمة مسيحية لكنها تركت إرثها الإلهي</a:t>
            </a:r>
            <a:endParaRPr lang="en-US" sz="3600" b="1" dirty="0">
              <a:solidFill>
                <a:schemeClr val="bg1"/>
              </a:solidFill>
              <a:effectLst>
                <a:glow rad="241300">
                  <a:schemeClr val="tx1">
                    <a:alpha val="86000"/>
                  </a:schemeClr>
                </a:glow>
              </a:effectLst>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pic>
        <p:nvPicPr>
          <p:cNvPr id="3" name="Picture 2" descr="rev 17 USA 090414Flag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5004" y="2766255"/>
            <a:ext cx="2815692" cy="3735485"/>
          </a:xfrm>
          <a:prstGeom prst="rect">
            <a:avLst/>
          </a:prstGeom>
        </p:spPr>
      </p:pic>
      <p:sp>
        <p:nvSpPr>
          <p:cNvPr id="6" name="Rectangle 2"/>
          <p:cNvSpPr txBox="1">
            <a:spLocks noChangeArrowheads="1"/>
          </p:cNvSpPr>
          <p:nvPr/>
        </p:nvSpPr>
        <p:spPr bwMode="auto">
          <a:xfrm>
            <a:off x="144400" y="262139"/>
            <a:ext cx="5608151" cy="224073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b="1" dirty="0">
                <a:solidFill>
                  <a:srgbClr val="FFFF00"/>
                </a:solidFill>
                <a:effectLst>
                  <a:glow rad="241300">
                    <a:srgbClr val="000000">
                      <a:alpha val="86000"/>
                    </a:srgbClr>
                  </a:glow>
                </a:effectLst>
                <a:latin typeface="Arial"/>
                <a:ea typeface="ＭＳ Ｐゴシック"/>
                <a:cs typeface="Arial"/>
              </a:rPr>
              <a:t>نحن لم نقد أمة مسيحية</a:t>
            </a:r>
            <a:endParaRPr lang="en-US" sz="3600" b="1" dirty="0">
              <a:solidFill>
                <a:srgbClr val="FFFF00"/>
              </a:solidFill>
              <a:effectLst>
                <a:glow rad="241300">
                  <a:srgbClr val="000000">
                    <a:alpha val="86000"/>
                  </a:srgbClr>
                </a:glow>
              </a:effectLst>
              <a:latin typeface="Arial"/>
              <a:ea typeface="ＭＳ Ｐゴシック"/>
              <a:cs typeface="Arial"/>
            </a:endParaRPr>
          </a:p>
          <a:p>
            <a:pPr algn="l">
              <a:defRPr/>
            </a:pPr>
            <a:r>
              <a:rPr lang="ar-JO" sz="3200" b="1" i="1" dirty="0">
                <a:solidFill>
                  <a:srgbClr val="FFFFFF"/>
                </a:solidFill>
                <a:effectLst>
                  <a:glow rad="241300">
                    <a:srgbClr val="000000">
                      <a:alpha val="86000"/>
                    </a:srgbClr>
                  </a:glow>
                </a:effectLst>
                <a:latin typeface="Arial"/>
                <a:ea typeface="ＭＳ Ｐゴシック"/>
                <a:cs typeface="Arial"/>
              </a:rPr>
              <a:t>باراك أوباما</a:t>
            </a:r>
            <a:endParaRPr lang="en-US" sz="3600" b="1" i="1" dirty="0">
              <a:solidFill>
                <a:srgbClr val="FFFFFF"/>
              </a:solidFill>
              <a:effectLst>
                <a:glow rad="241300">
                  <a:srgbClr val="000000">
                    <a:alpha val="86000"/>
                  </a:srgbClr>
                </a:glow>
              </a:effectLst>
              <a:latin typeface="Arial"/>
              <a:ea typeface="ＭＳ Ｐゴシック"/>
              <a:cs typeface="Arial"/>
            </a:endParaRPr>
          </a:p>
        </p:txBody>
      </p:sp>
    </p:spTree>
    <p:extLst>
      <p:ext uri="{BB962C8B-B14F-4D97-AF65-F5344CB8AC3E}">
        <p14:creationId xmlns:p14="http://schemas.microsoft.com/office/powerpoint/2010/main" val="28973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4776" y="5096064"/>
            <a:ext cx="3903663" cy="1671495"/>
          </a:xfrm>
          <a:noFill/>
          <a:effectLst>
            <a:outerShdw blurRad="63500" dist="38099" dir="2700000" algn="ctr" rotWithShape="0">
              <a:schemeClr val="tx1">
                <a:alpha val="74998"/>
              </a:schemeClr>
            </a:outerShdw>
          </a:effectLst>
        </p:spPr>
        <p:txBody>
          <a:bodyPr/>
          <a:lstStyle/>
          <a:p>
            <a:pPr>
              <a:defRPr/>
            </a:pPr>
            <a:r>
              <a:rPr lang="ar-JO" sz="3600" b="1" dirty="0">
                <a:solidFill>
                  <a:schemeClr val="bg1"/>
                </a:solidFill>
              </a:rPr>
              <a:t>التراث المسيحي  هو الآن محل             نقاش ساخن!</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5879"/>
            <a:ext cx="3671024" cy="3671024"/>
          </a:xfrm>
          <a:prstGeom prst="rect">
            <a:avLst/>
          </a:prstGeom>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848343"/>
            <a:ext cx="3701743" cy="3366739"/>
          </a:xfrm>
          <a:prstGeom prst="rect">
            <a:avLst/>
          </a:prstGeom>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2378" y="0"/>
            <a:ext cx="2735653" cy="6858000"/>
          </a:xfrm>
          <a:prstGeom prst="rect">
            <a:avLst/>
          </a:prstGeom>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932152">
            <a:off x="3799252" y="3904933"/>
            <a:ext cx="2444421" cy="3559420"/>
          </a:xfrm>
          <a:prstGeom prst="rect">
            <a:avLst/>
          </a:prstGeom>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2027" y="805460"/>
            <a:ext cx="4481974" cy="6036329"/>
          </a:xfrm>
          <a:prstGeom prst="rect">
            <a:avLst/>
          </a:prstGeom>
        </p:spPr>
      </p:pic>
    </p:spTree>
    <p:extLst>
      <p:ext uri="{BB962C8B-B14F-4D97-AF65-F5344CB8AC3E}">
        <p14:creationId xmlns:p14="http://schemas.microsoft.com/office/powerpoint/2010/main" val="5578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651304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175395"/>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بارك الله داود حتى تقلد إسرائيل شغفه لعبادة الهيكل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 أخ 10 – 29)</a:t>
            </a:r>
            <a:r>
              <a:rPr lang="en-US" sz="3600" b="1" dirty="0">
                <a:effectLst>
                  <a:glow rad="127000">
                    <a:schemeClr val="tx1"/>
                  </a:glow>
                </a:effectLst>
                <a:latin typeface="Arial" charset="0"/>
                <a:ea typeface="ＭＳ Ｐゴシック" charset="0"/>
                <a:cs typeface="ＭＳ Ｐゴシック" charset="0"/>
              </a:rPr>
              <a:t> </a:t>
            </a:r>
          </a:p>
        </p:txBody>
      </p:sp>
      <p:pic>
        <p:nvPicPr>
          <p:cNvPr id="2" name="Picture 1"/>
          <p:cNvPicPr>
            <a:picLocks noChangeAspect="1"/>
          </p:cNvPicPr>
          <p:nvPr/>
        </p:nvPicPr>
        <p:blipFill>
          <a:blip r:embed="rId3"/>
          <a:stretch>
            <a:fillRect/>
          </a:stretch>
        </p:blipFill>
        <p:spPr>
          <a:xfrm>
            <a:off x="467544" y="1988840"/>
            <a:ext cx="5456276" cy="35283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642" y="3356992"/>
            <a:ext cx="4664358" cy="3045811"/>
          </a:xfrm>
          <a:prstGeom prst="rect">
            <a:avLst/>
          </a:prstGeom>
        </p:spPr>
      </p:pic>
    </p:spTree>
    <p:extLst>
      <p:ext uri="{BB962C8B-B14F-4D97-AF65-F5344CB8AC3E}">
        <p14:creationId xmlns:p14="http://schemas.microsoft.com/office/powerpoint/2010/main" val="151478773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81922" name="Group 3"/>
          <p:cNvGrpSpPr>
            <a:grpSpLocks/>
          </p:cNvGrpSpPr>
          <p:nvPr/>
        </p:nvGrpSpPr>
        <p:grpSpPr bwMode="auto">
          <a:xfrm>
            <a:off x="2401888" y="4597400"/>
            <a:ext cx="74612" cy="1570038"/>
            <a:chOff x="2352" y="3120"/>
            <a:chExt cx="48" cy="864"/>
          </a:xfrm>
        </p:grpSpPr>
        <p:sp>
          <p:nvSpPr>
            <p:cNvPr id="91140"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81950" name="Group 5"/>
            <p:cNvGrpSpPr>
              <a:grpSpLocks/>
            </p:cNvGrpSpPr>
            <p:nvPr/>
          </p:nvGrpSpPr>
          <p:grpSpPr bwMode="auto">
            <a:xfrm>
              <a:off x="2352" y="3120"/>
              <a:ext cx="48" cy="432"/>
              <a:chOff x="2016" y="3120"/>
              <a:chExt cx="0" cy="864"/>
            </a:xfrm>
          </p:grpSpPr>
          <p:sp>
            <p:nvSpPr>
              <p:cNvPr id="91142"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3"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1144"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5"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i="1" dirty="0">
                <a:solidFill>
                  <a:schemeClr val="bg1"/>
                </a:solidFill>
                <a:latin typeface="Arial"/>
                <a:ea typeface="+mn-ea"/>
                <a:cs typeface="Arial"/>
              </a:rPr>
              <a:t>لو أن شعبي</a:t>
            </a:r>
            <a:endParaRPr lang="en-US" sz="3600" b="1" i="1" dirty="0">
              <a:solidFill>
                <a:schemeClr val="bg1"/>
              </a:solidFill>
              <a:latin typeface="Arial"/>
              <a:ea typeface="+mn-ea"/>
              <a:cs typeface="Arial"/>
            </a:endParaRPr>
          </a:p>
        </p:txBody>
      </p:sp>
      <p:sp>
        <p:nvSpPr>
          <p:cNvPr id="91146" name="Text Box 10"/>
          <p:cNvSpPr txBox="1">
            <a:spLocks noChangeArrowheads="1"/>
          </p:cNvSpPr>
          <p:nvPr/>
        </p:nvSpPr>
        <p:spPr bwMode="auto">
          <a:xfrm rot="17026340">
            <a:off x="301625" y="2684889"/>
            <a:ext cx="30861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a:cs typeface="Arial"/>
              </a:rPr>
              <a:t>سيادة الله                      1 - 9</a:t>
            </a:r>
            <a:endParaRPr lang="en-US" b="1" dirty="0">
              <a:solidFill>
                <a:schemeClr val="bg1"/>
              </a:solidFill>
              <a:latin typeface="Arial"/>
              <a:cs typeface="Arial"/>
            </a:endParaRPr>
          </a:p>
        </p:txBody>
      </p:sp>
      <p:sp>
        <p:nvSpPr>
          <p:cNvPr id="91147"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سلسلة النسب</a:t>
            </a:r>
            <a:endParaRPr lang="en-US" b="1" dirty="0">
              <a:solidFill>
                <a:schemeClr val="bg1"/>
              </a:solidFill>
              <a:latin typeface="Arial"/>
              <a:ea typeface="+mn-ea"/>
              <a:cs typeface="Arial"/>
            </a:endParaRPr>
          </a:p>
        </p:txBody>
      </p:sp>
      <p:sp>
        <p:nvSpPr>
          <p:cNvPr id="91148"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9"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0"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1"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2"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3"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54" name="Text Box 18"/>
          <p:cNvSpPr txBox="1">
            <a:spLocks noChangeArrowheads="1"/>
          </p:cNvSpPr>
          <p:nvPr/>
        </p:nvSpPr>
        <p:spPr bwMode="auto">
          <a:xfrm>
            <a:off x="3562350" y="5054600"/>
            <a:ext cx="15621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a:ea typeface="+mn-ea"/>
                <a:cs typeface="Arial"/>
              </a:rPr>
              <a:t>متحدة</a:t>
            </a:r>
            <a:endParaRPr lang="en-US" sz="2800" b="1" dirty="0">
              <a:solidFill>
                <a:schemeClr val="bg1"/>
              </a:solidFill>
              <a:latin typeface="Arial"/>
              <a:ea typeface="+mn-ea"/>
              <a:cs typeface="Arial"/>
            </a:endParaRPr>
          </a:p>
        </p:txBody>
      </p:sp>
      <p:sp>
        <p:nvSpPr>
          <p:cNvPr id="91155" name="Text Box 19"/>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4143 - 1011</a:t>
            </a:r>
            <a:endParaRPr lang="en-US" b="1" dirty="0">
              <a:solidFill>
                <a:schemeClr val="bg1"/>
              </a:solidFill>
              <a:latin typeface="Arial"/>
              <a:ea typeface="+mn-ea"/>
              <a:cs typeface="Arial"/>
            </a:endParaRPr>
          </a:p>
        </p:txBody>
      </p:sp>
      <p:sp>
        <p:nvSpPr>
          <p:cNvPr id="91156" name="Rectangle 20"/>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57" name="Rectangle 21"/>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81937" name="Group 22"/>
          <p:cNvGrpSpPr>
            <a:grpSpLocks/>
          </p:cNvGrpSpPr>
          <p:nvPr/>
        </p:nvGrpSpPr>
        <p:grpSpPr bwMode="auto">
          <a:xfrm>
            <a:off x="5945188" y="5100638"/>
            <a:ext cx="74612" cy="1071562"/>
            <a:chOff x="2352" y="3120"/>
            <a:chExt cx="48" cy="864"/>
          </a:xfrm>
        </p:grpSpPr>
        <p:sp>
          <p:nvSpPr>
            <p:cNvPr id="91159" name="Line 23"/>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81946" name="Group 24"/>
            <p:cNvGrpSpPr>
              <a:grpSpLocks/>
            </p:cNvGrpSpPr>
            <p:nvPr/>
          </p:nvGrpSpPr>
          <p:grpSpPr bwMode="auto">
            <a:xfrm>
              <a:off x="2352" y="3120"/>
              <a:ext cx="48" cy="432"/>
              <a:chOff x="2016" y="3120"/>
              <a:chExt cx="0" cy="864"/>
            </a:xfrm>
          </p:grpSpPr>
          <p:sp>
            <p:nvSpPr>
              <p:cNvPr id="91161" name="Line 25"/>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62" name="Line 26"/>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1163" name="Rectangle 27"/>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64" name="Text Box 28"/>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a:ea typeface="+mn-ea"/>
                <a:cs typeface="Arial"/>
              </a:rPr>
              <a:t>1 أخبار الأيام</a:t>
            </a:r>
            <a:endParaRPr lang="en-US" sz="3600" b="1" dirty="0">
              <a:solidFill>
                <a:schemeClr val="bg1"/>
              </a:solidFill>
              <a:latin typeface="Arial"/>
              <a:ea typeface="+mn-ea"/>
              <a:cs typeface="Arial"/>
            </a:endParaRPr>
          </a:p>
        </p:txBody>
      </p:sp>
      <p:sp>
        <p:nvSpPr>
          <p:cNvPr id="91165" name="Text Box 29"/>
          <p:cNvSpPr txBox="1">
            <a:spLocks noChangeArrowheads="1"/>
          </p:cNvSpPr>
          <p:nvPr/>
        </p:nvSpPr>
        <p:spPr bwMode="auto">
          <a:xfrm rot="17026340">
            <a:off x="2193925" y="2611864"/>
            <a:ext cx="3048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a:cs typeface="Arial"/>
              </a:rPr>
              <a:t>خدمة داود                   10 - 29</a:t>
            </a:r>
            <a:endParaRPr lang="en-US" b="1" dirty="0">
              <a:solidFill>
                <a:schemeClr val="bg1"/>
              </a:solidFill>
              <a:latin typeface="Arial"/>
              <a:cs typeface="Arial"/>
            </a:endParaRPr>
          </a:p>
        </p:txBody>
      </p:sp>
      <p:sp>
        <p:nvSpPr>
          <p:cNvPr id="91166" name="Text Box 30"/>
          <p:cNvSpPr txBox="1">
            <a:spLocks noChangeArrowheads="1"/>
          </p:cNvSpPr>
          <p:nvPr/>
        </p:nvSpPr>
        <p:spPr bwMode="auto">
          <a:xfrm>
            <a:off x="39624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التاريخ</a:t>
            </a:r>
            <a:endParaRPr lang="en-US" b="1" dirty="0">
              <a:solidFill>
                <a:schemeClr val="bg1"/>
              </a:solidFill>
              <a:latin typeface="Arial"/>
              <a:ea typeface="+mn-ea"/>
              <a:cs typeface="Arial"/>
            </a:endParaRPr>
          </a:p>
        </p:txBody>
      </p:sp>
      <p:sp>
        <p:nvSpPr>
          <p:cNvPr id="91167" name="Text Box 31"/>
          <p:cNvSpPr txBox="1">
            <a:spLocks noChangeArrowheads="1"/>
          </p:cNvSpPr>
          <p:nvPr/>
        </p:nvSpPr>
        <p:spPr bwMode="auto">
          <a:xfrm>
            <a:off x="3429000" y="5603875"/>
            <a:ext cx="1828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1011 - 930</a:t>
            </a:r>
            <a:endParaRPr lang="en-US" b="1" dirty="0">
              <a:solidFill>
                <a:schemeClr val="bg1"/>
              </a:solidFill>
              <a:latin typeface="Arial"/>
              <a:ea typeface="+mn-ea"/>
              <a:cs typeface="Arial"/>
            </a:endParaRPr>
          </a:p>
        </p:txBody>
      </p:sp>
      <p:sp>
        <p:nvSpPr>
          <p:cNvPr id="91168" name="Text Box 32"/>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a:ea typeface="+mn-ea"/>
                <a:cs typeface="Arial"/>
              </a:rPr>
              <a:t>مجهزة</a:t>
            </a:r>
            <a:endParaRPr lang="en-US" sz="2800" b="1" dirty="0">
              <a:solidFill>
                <a:schemeClr val="bg1"/>
              </a:solidFill>
              <a:latin typeface="Arial"/>
              <a:ea typeface="+mn-ea"/>
              <a:cs typeface="Arial"/>
            </a:endParaRPr>
          </a:p>
        </p:txBody>
      </p:sp>
      <p:sp>
        <p:nvSpPr>
          <p:cNvPr id="33" name="Title 32"/>
          <p:cNvSpPr>
            <a:spLocks noGrp="1"/>
          </p:cNvSpPr>
          <p:nvPr>
            <p:ph type="title" idx="4294967295"/>
          </p:nvPr>
        </p:nvSpPr>
        <p:spPr>
          <a:xfrm>
            <a:off x="39960" y="0"/>
            <a:ext cx="3103280" cy="609600"/>
          </a:xfrm>
        </p:spPr>
        <p:txBody>
          <a:bodyPr/>
          <a:lstStyle/>
          <a:p>
            <a:pPr algn="l">
              <a:defRPr/>
            </a:pPr>
            <a:r>
              <a:rPr lang="ar-JO" sz="3200" b="1" dirty="0">
                <a:solidFill>
                  <a:srgbClr val="FFFFFF"/>
                </a:solidFill>
                <a:effectLst>
                  <a:outerShdw blurRad="38100" dist="38100" dir="2700000" algn="tl">
                    <a:srgbClr val="808080"/>
                  </a:outerShdw>
                </a:effectLst>
                <a:latin typeface="Arial"/>
                <a:ea typeface="ＭＳ Ｐゴシック" charset="0"/>
                <a:cs typeface="Arial"/>
              </a:rPr>
              <a:t>التركيز على داود</a:t>
            </a:r>
            <a:endParaRPr lang="en-US" sz="3200" b="1" dirty="0">
              <a:solidFill>
                <a:srgbClr val="FFFFFF"/>
              </a:solidFill>
              <a:effectLst>
                <a:outerShdw blurRad="38100" dist="38100" dir="2700000" algn="tl">
                  <a:srgbClr val="808080"/>
                </a:outerShdw>
              </a:effectLst>
              <a:latin typeface="Arial"/>
              <a:ea typeface="ＭＳ Ｐゴシック" charset="0"/>
              <a:cs typeface="Arial"/>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3600" b="1" dirty="0">
                <a:solidFill>
                  <a:srgbClr val="FFFF00"/>
                </a:solidFill>
                <a:effectLst>
                  <a:glow rad="127000">
                    <a:schemeClr val="tx1"/>
                  </a:glow>
                </a:effectLst>
                <a:latin typeface="Arial" charset="0"/>
                <a:ea typeface="ＭＳ Ｐゴシック" charset="0"/>
                <a:cs typeface="ＭＳ Ｐゴシック" charset="0"/>
              </a:rPr>
              <a:t>أعد الله داود الملك </a:t>
            </a:r>
            <a:r>
              <a:rPr lang="ar-JO" sz="3600" b="1" dirty="0">
                <a:effectLst>
                  <a:glow rad="127000">
                    <a:schemeClr val="tx1"/>
                  </a:glow>
                </a:effectLst>
                <a:latin typeface="Arial" charset="0"/>
                <a:ea typeface="ＭＳ Ｐゴシック" charset="0"/>
                <a:cs typeface="ＭＳ Ｐゴシック" charset="0"/>
              </a:rPr>
              <a:t>بعدما نزع شاول الذي كان غير لائق للملك ليظهر داود كالملك المثالي (1 أخ 10 – 12)</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16063"/>
            <a:ext cx="9144000" cy="5041937"/>
          </a:xfrm>
          <a:prstGeom prst="rect">
            <a:avLst/>
          </a:prstGeom>
        </p:spPr>
      </p:pic>
    </p:spTree>
    <p:extLst>
      <p:ext uri="{BB962C8B-B14F-4D97-AF65-F5344CB8AC3E}">
        <p14:creationId xmlns:p14="http://schemas.microsoft.com/office/powerpoint/2010/main" val="243019328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72731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576786"/>
            <a:ext cx="6370953" cy="63806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30915" y="6237312"/>
            <a:ext cx="9144000" cy="62068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effectLst>
                  <a:glow rad="127000">
                    <a:schemeClr val="tx1"/>
                  </a:glow>
                </a:effectLst>
                <a:latin typeface="Arial" charset="0"/>
                <a:ea typeface="ＭＳ Ｐゴシック" charset="0"/>
                <a:cs typeface="ＭＳ Ｐゴシック" charset="0"/>
              </a:rPr>
              <a:t>1 أخ 11 : 10 – 19, 2 صم 23 : 11 </a:t>
            </a:r>
            <a:endParaRPr lang="en-US" sz="3600"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1792"/>
            <a:ext cx="9144000" cy="930944"/>
          </a:xfrm>
          <a:solidFill>
            <a:srgbClr val="000000"/>
          </a:solidFill>
          <a:effectLst>
            <a:outerShdw blurRad="63500" dist="35921" dir="2700000" algn="ctr" rotWithShape="0">
              <a:schemeClr val="tx2">
                <a:alpha val="74998"/>
              </a:schemeClr>
            </a:outerShdw>
          </a:effectLst>
        </p:spPr>
        <p:txBody>
          <a:bodyPr anchor="b"/>
          <a:lstStyle/>
          <a:p>
            <a:pPr>
              <a:defRPr/>
            </a:pPr>
            <a:r>
              <a:rPr lang="en-US" sz="4000" dirty="0">
                <a:effectLst>
                  <a:glow rad="127000">
                    <a:schemeClr val="tx1"/>
                  </a:glow>
                </a:effectLst>
                <a:latin typeface="Arial" charset="0"/>
                <a:ea typeface="ＭＳ Ｐゴシック" charset="0"/>
                <a:cs typeface="ＭＳ Ｐゴシック" charset="0"/>
              </a:rPr>
              <a:t>”</a:t>
            </a:r>
            <a:r>
              <a:rPr lang="ar-JO" sz="4000" dirty="0">
                <a:effectLst>
                  <a:glow rad="127000">
                    <a:schemeClr val="tx1"/>
                  </a:glow>
                </a:effectLst>
                <a:latin typeface="Arial" charset="0"/>
                <a:ea typeface="ＭＳ Ｐゴシック" charset="0"/>
                <a:cs typeface="ＭＳ Ｐゴシック" charset="0"/>
              </a:rPr>
              <a:t>الثلاثة</a:t>
            </a:r>
            <a:r>
              <a:rPr lang="en-US" sz="4000" dirty="0">
                <a:effectLst>
                  <a:glow rad="127000">
                    <a:schemeClr val="tx1"/>
                  </a:glow>
                </a:effectLst>
                <a:latin typeface="Arial" charset="0"/>
                <a:ea typeface="ＭＳ Ｐゴシック" charset="0"/>
                <a:cs typeface="ＭＳ Ｐゴシック" charset="0"/>
              </a:rPr>
              <a:t>” </a:t>
            </a:r>
            <a:br>
              <a:rPr lang="en-US" sz="2800" dirty="0">
                <a:effectLst>
                  <a:glow rad="127000">
                    <a:schemeClr val="tx1"/>
                  </a:glow>
                </a:effectLst>
                <a:latin typeface="Arial" charset="0"/>
                <a:ea typeface="ＭＳ Ｐゴシック" charset="0"/>
                <a:cs typeface="ＭＳ Ｐゴシック" charset="0"/>
              </a:rPr>
            </a:br>
            <a:r>
              <a:rPr lang="ar-JO" sz="2800" dirty="0">
                <a:effectLst>
                  <a:glow rad="127000">
                    <a:schemeClr val="tx1"/>
                  </a:glow>
                </a:effectLst>
                <a:latin typeface="Arial" charset="0"/>
                <a:ea typeface="ＭＳ Ｐゴシック" charset="0"/>
                <a:cs typeface="ＭＳ Ｐゴシック" charset="0"/>
              </a:rPr>
              <a:t>يشبعام, أليعازر و شمة</a:t>
            </a:r>
            <a:r>
              <a:rPr lang="en-US" sz="2800"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80366142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latin typeface="Arial" charset="0"/>
                <a:ea typeface="ＭＳ Ｐゴシック" charset="0"/>
                <a:cs typeface="ＭＳ Ｐゴシック" charset="0"/>
              </a:rPr>
              <a:t>رجال داود الأبطال لجيمس تيسوت</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0915" y="58052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charset="0"/>
                <a:ea typeface="ＭＳ Ｐゴシック" charset="0"/>
                <a:cs typeface="ＭＳ Ｐゴシック" charset="0"/>
              </a:rPr>
              <a:t>1 أخبار الأيام 11 : 26 - 47</a:t>
            </a:r>
            <a:endParaRPr lang="en-US"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84" y="1124744"/>
            <a:ext cx="9168864" cy="4477367"/>
          </a:xfrm>
          <a:prstGeom prst="rect">
            <a:avLst/>
          </a:prstGeom>
        </p:spPr>
      </p:pic>
    </p:spTree>
    <p:extLst>
      <p:ext uri="{BB962C8B-B14F-4D97-AF65-F5344CB8AC3E}">
        <p14:creationId xmlns:p14="http://schemas.microsoft.com/office/powerpoint/2010/main" val="311399799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9730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المملكة     المتحدة</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a:ea typeface="+mn-ea"/>
                <a:cs typeface="Arial"/>
              </a:rPr>
              <a:t>إسرائيل</a:t>
            </a:r>
            <a:endParaRPr lang="en-US" sz="48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42606" y="1482882"/>
            <a:ext cx="5537506"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صم 8 – 1 مل 11</a:t>
            </a:r>
          </a:p>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أخ 1 – 2 أخ 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عمون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أرام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مؤاب</a:t>
            </a:r>
            <a:endParaRPr lang="en-US" sz="3200" b="1" dirty="0">
              <a:solidFill>
                <a:srgbClr val="FFFFFF"/>
              </a:solidFill>
              <a:effectLst>
                <a:glow rad="101600">
                  <a:srgbClr val="000000">
                    <a:alpha val="75000"/>
                  </a:srgbClr>
                </a:glow>
              </a:effectLst>
              <a:latin typeface="Arial"/>
              <a:ea typeface="+mn-ea"/>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مصر</a:t>
            </a:r>
            <a:endParaRPr lang="en-US" sz="3200" b="1" dirty="0">
              <a:solidFill>
                <a:srgbClr val="FFFFFF"/>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فلسطين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فينيقية</a:t>
            </a:r>
            <a:endParaRPr lang="en-US" sz="3200" b="1" dirty="0">
              <a:solidFill>
                <a:srgbClr val="FFFFFF"/>
              </a:solidFill>
              <a:effectLst>
                <a:glow rad="101600">
                  <a:srgbClr val="000000">
                    <a:alpha val="75000"/>
                  </a:srgbClr>
                </a:glow>
              </a:effectLst>
              <a:latin typeface="Arial"/>
              <a:ea typeface="+mn-ea"/>
              <a:cs typeface="Arial"/>
            </a:endParaRPr>
          </a:p>
        </p:txBody>
      </p:sp>
      <p:sp>
        <p:nvSpPr>
          <p:cNvPr id="20" name="Text Box 6"/>
          <p:cNvSpPr txBox="1">
            <a:spLocks noChangeArrowheads="1"/>
          </p:cNvSpPr>
          <p:nvPr/>
        </p:nvSpPr>
        <p:spPr bwMode="auto">
          <a:xfrm>
            <a:off x="7247466" y="5384800"/>
            <a:ext cx="1842397"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b="1" dirty="0">
                <a:solidFill>
                  <a:srgbClr val="FFFFFF"/>
                </a:solidFill>
                <a:effectLst>
                  <a:glow rad="101600">
                    <a:srgbClr val="000000">
                      <a:alpha val="75000"/>
                    </a:srgbClr>
                  </a:glow>
                </a:effectLst>
                <a:latin typeface="Arial"/>
                <a:ea typeface="+mn-ea"/>
                <a:cs typeface="Arial"/>
              </a:rPr>
              <a:t>الممالك    المحتلة    بالأحمر</a:t>
            </a:r>
            <a:endParaRPr lang="en-US" b="1" dirty="0">
              <a:solidFill>
                <a:srgbClr val="FFFFFF"/>
              </a:solidFill>
              <a:effectLst>
                <a:glow rad="101600">
                  <a:srgbClr val="000000">
                    <a:alpha val="75000"/>
                  </a:srgbClr>
                </a:glow>
              </a:effectLst>
              <a:latin typeface="Arial"/>
              <a:ea typeface="+mn-ea"/>
              <a:cs typeface="Arial"/>
            </a:endParaRPr>
          </a:p>
        </p:txBody>
      </p:sp>
      <p:sp>
        <p:nvSpPr>
          <p:cNvPr id="21" name="Line 40"/>
          <p:cNvSpPr>
            <a:spLocks noChangeShapeType="1"/>
          </p:cNvSpPr>
          <p:nvPr/>
        </p:nvSpPr>
        <p:spPr bwMode="auto">
          <a:xfrm rot="20390226" flipH="1">
            <a:off x="7984323" y="437487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a:off x="6837575"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2394517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الملك النموذجي</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15900" y="977900"/>
            <a:ext cx="8699500" cy="4889500"/>
          </a:xfrm>
          <a:prstGeom prst="rect">
            <a:avLst/>
          </a:prstGeom>
        </p:spPr>
      </p:pic>
      <p:sp>
        <p:nvSpPr>
          <p:cNvPr id="5" name="Rectangle 2"/>
          <p:cNvSpPr txBox="1">
            <a:spLocks noChangeArrowheads="1"/>
          </p:cNvSpPr>
          <p:nvPr/>
        </p:nvSpPr>
        <p:spPr bwMode="auto">
          <a:xfrm>
            <a:off x="107504" y="6021288"/>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i="1" dirty="0">
                <a:effectLst>
                  <a:glow rad="127000">
                    <a:schemeClr val="tx1"/>
                  </a:glow>
                </a:effectLst>
                <a:latin typeface="Arial" charset="0"/>
                <a:ea typeface="ＭＳ Ｐゴシック" charset="0"/>
                <a:cs typeface="ＭＳ Ｐゴシック" charset="0"/>
              </a:rPr>
              <a:t>يا له من تباين مع شاول</a:t>
            </a:r>
            <a:endParaRPr lang="en-US" i="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12E8153-F2DA-F04B-A357-4FB6BE404265}"/>
              </a:ext>
            </a:extLst>
          </p:cNvPr>
          <p:cNvSpPr txBox="1">
            <a:spLocks noChangeArrowheads="1"/>
          </p:cNvSpPr>
          <p:nvPr/>
        </p:nvSpPr>
        <p:spPr bwMode="auto">
          <a:xfrm>
            <a:off x="3635896" y="2348880"/>
            <a:ext cx="5279504" cy="2880320"/>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spcBef>
                <a:spcPts val="50"/>
              </a:spcBef>
              <a:defRPr/>
            </a:pPr>
            <a:r>
              <a:rPr lang="ar-JO" kern="0" dirty="0">
                <a:effectLst/>
                <a:latin typeface="Times New Roman" panose="02020603050405020304" pitchFamily="18" charset="0"/>
                <a:ea typeface="ＭＳ Ｐゴシック" charset="0"/>
                <a:cs typeface="Times New Roman" panose="02020603050405020304" pitchFamily="18" charset="0"/>
              </a:rPr>
              <a:t>الملك</a:t>
            </a:r>
            <a:endParaRPr lang="en-US" sz="3600" kern="0" dirty="0">
              <a:effectLst/>
              <a:latin typeface="Times New Roman" panose="02020603050405020304" pitchFamily="18" charset="0"/>
              <a:ea typeface="ＭＳ Ｐゴシック" charset="0"/>
              <a:cs typeface="Times New Roman" panose="02020603050405020304" pitchFamily="18" charset="0"/>
            </a:endParaRPr>
          </a:p>
          <a:p>
            <a:pPr>
              <a:spcBef>
                <a:spcPts val="50"/>
              </a:spcBef>
              <a:defRPr/>
            </a:pPr>
            <a:r>
              <a:rPr lang="ar-JO" sz="11500" kern="0" dirty="0">
                <a:effectLst/>
                <a:latin typeface="Times New Roman" panose="02020603050405020304" pitchFamily="18" charset="0"/>
                <a:ea typeface="ＭＳ Ｐゴシック" charset="0"/>
                <a:cs typeface="Times New Roman" panose="02020603050405020304" pitchFamily="18" charset="0"/>
              </a:rPr>
              <a:t>داود</a:t>
            </a:r>
            <a:endParaRPr lang="en-US" sz="3600" kern="0" dirty="0">
              <a:effectLst/>
              <a:latin typeface="Times New Roman" panose="02020603050405020304" pitchFamily="18" charset="0"/>
              <a:ea typeface="ＭＳ Ｐゴシック" charset="0"/>
              <a:cs typeface="Times New Roman" panose="02020603050405020304" pitchFamily="18" charset="0"/>
            </a:endParaRPr>
          </a:p>
          <a:p>
            <a:pPr>
              <a:spcBef>
                <a:spcPts val="50"/>
              </a:spcBef>
              <a:defRPr/>
            </a:pPr>
            <a:r>
              <a:rPr lang="ar-JO" sz="2000" kern="0" dirty="0">
                <a:effectLst/>
                <a:latin typeface="Times New Roman" panose="02020603050405020304" pitchFamily="18" charset="0"/>
                <a:ea typeface="ＭＳ Ｐゴシック" charset="0"/>
                <a:cs typeface="Times New Roman" panose="02020603050405020304" pitchFamily="18" charset="0"/>
              </a:rPr>
              <a:t>رجل حسب قلب الله</a:t>
            </a:r>
            <a:endParaRPr lang="en-US" sz="2000" kern="0" dirty="0">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13487501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8064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4000" b="1" dirty="0">
                <a:solidFill>
                  <a:srgbClr val="FFFF00"/>
                </a:solidFill>
              </a:rPr>
              <a:t>كافأ الله احترام داود للتابوت </a:t>
            </a:r>
            <a:r>
              <a:rPr lang="ar-JO" sz="4000" b="1" dirty="0"/>
              <a:t>بوعده بالسلالة الدائمة لعهد داود ليبين كيف تؤدي الطاعة إلى البركة          (1 أخبار الأيام 13-17)</a:t>
            </a: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3261320"/>
            <a:ext cx="9144000" cy="3048000"/>
          </a:xfrm>
          <a:prstGeom prst="rect">
            <a:avLst/>
          </a:prstGeom>
        </p:spPr>
      </p:pic>
    </p:spTree>
    <p:extLst>
      <p:ext uri="{BB962C8B-B14F-4D97-AF65-F5344CB8AC3E}">
        <p14:creationId xmlns:p14="http://schemas.microsoft.com/office/powerpoint/2010/main" val="289731182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charset="0"/>
                <a:cs typeface="Arial" charset="0"/>
              </a:rPr>
              <a:t>275</a:t>
            </a:r>
            <a:endParaRPr kumimoji="0" lang="en-US" dirty="0">
              <a:solidFill>
                <a:srgbClr val="FFFFFF"/>
              </a:solidFill>
              <a:latin typeface="Arial" charset="0"/>
              <a:cs typeface="Arial"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b="1" dirty="0"/>
              <a:t>أوجه التشابه بين نقل داود وسليمان للتابوت</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10"/>
              <a:chOff x="0" y="282"/>
              <a:chExt cx="828" cy="833"/>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داود</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1 أخ</a:t>
                </a:r>
                <a:r>
                  <a:rPr lang="en-US" b="1" dirty="0">
                    <a:solidFill>
                      <a:srgbClr val="FFFFFF"/>
                    </a:solidFill>
                    <a:latin typeface="Arial Narrow" charset="0"/>
                  </a:rPr>
                  <a:t>)</a:t>
                </a: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سليمان</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2 أخ</a:t>
                </a:r>
                <a:r>
                  <a:rPr lang="en-US" b="1" dirty="0">
                    <a:solidFill>
                      <a:srgbClr val="FFFFFF"/>
                    </a:solidFill>
                    <a:latin typeface="Arial Narrow"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قبل نقله</a:t>
                </a:r>
                <a:endParaRPr lang="en-US" b="1" dirty="0">
                  <a:solidFill>
                    <a:srgbClr val="FFFFFF"/>
                  </a:solidFill>
                  <a:latin typeface="Arial Narrow"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قرية يعاريم</a:t>
                </a:r>
                <a:endParaRPr lang="en-US" b="1" dirty="0">
                  <a:solidFill>
                    <a:srgbClr val="FFFFFF"/>
                  </a:solidFill>
                  <a:latin typeface="Arial Narrow"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مدينة داود</a:t>
                </a:r>
                <a:endParaRPr lang="en-US" b="1" dirty="0">
                  <a:solidFill>
                    <a:srgbClr val="FFFFFF"/>
                  </a:solidFill>
                  <a:latin typeface="Arial Narrow" charset="0"/>
                </a:endParaRPr>
              </a:p>
            </p:txBody>
          </p:sp>
        </p:grpSp>
        <p:grpSp>
          <p:nvGrpSpPr>
            <p:cNvPr id="290827" name="Group 105"/>
            <p:cNvGrpSpPr>
              <a:grpSpLocks/>
            </p:cNvGrpSpPr>
            <p:nvPr/>
          </p:nvGrpSpPr>
          <p:grpSpPr bwMode="auto">
            <a:xfrm>
              <a:off x="0" y="1477"/>
              <a:ext cx="3600" cy="356"/>
              <a:chOff x="0" y="310"/>
              <a:chExt cx="2451" cy="418"/>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بعد نقله</a:t>
                </a:r>
                <a:endParaRPr lang="en-US" b="1" dirty="0">
                  <a:solidFill>
                    <a:srgbClr val="FFFFFF"/>
                  </a:solidFill>
                  <a:latin typeface="Arial Narrow" charset="0"/>
                </a:endParaRPr>
              </a:p>
            </p:txBody>
          </p:sp>
        </p:grpSp>
        <p:grpSp>
          <p:nvGrpSpPr>
            <p:cNvPr id="290828" name="Group 108"/>
            <p:cNvGrpSpPr>
              <a:grpSpLocks/>
            </p:cNvGrpSpPr>
            <p:nvPr/>
          </p:nvGrpSpPr>
          <p:grpSpPr bwMode="auto">
            <a:xfrm>
              <a:off x="3327" y="1477"/>
              <a:ext cx="1216" cy="656"/>
              <a:chOff x="0" y="310"/>
              <a:chExt cx="828" cy="769"/>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Narrow" charset="0"/>
                  </a:rPr>
                  <a:t>بيت عوبيد قرب مدينة داود</a:t>
                </a:r>
                <a:endParaRPr lang="en-US" b="1" dirty="0">
                  <a:solidFill>
                    <a:srgbClr val="FFFFFF"/>
                  </a:solidFill>
                  <a:latin typeface="Arial Narrow" charset="0"/>
                </a:endParaRPr>
              </a:p>
            </p:txBody>
          </p:sp>
        </p:grpSp>
        <p:grpSp>
          <p:nvGrpSpPr>
            <p:cNvPr id="290829" name="Group 111"/>
            <p:cNvGrpSpPr>
              <a:grpSpLocks/>
            </p:cNvGrpSpPr>
            <p:nvPr/>
          </p:nvGrpSpPr>
          <p:grpSpPr bwMode="auto">
            <a:xfrm>
              <a:off x="4543" y="1632"/>
              <a:ext cx="1217" cy="482"/>
              <a:chOff x="0" y="-32"/>
              <a:chExt cx="828" cy="217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Narrow" charset="0"/>
                  </a:rPr>
                  <a:t>هيكل المريا ( البيدر السابق لأرونة )</a:t>
                </a:r>
                <a:endParaRPr lang="en-US" sz="2000" b="1" dirty="0">
                  <a:solidFill>
                    <a:srgbClr val="FFFFFF"/>
                  </a:solidFill>
                  <a:latin typeface="Arial Narrow" charset="0"/>
                </a:endParaRP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t>التشاور مع قادة إسرائيل والموكب الوطني</a:t>
                </a:r>
                <a:endParaRPr lang="en-US" b="1" i="1" dirty="0">
                  <a:solidFill>
                    <a:srgbClr val="FFFFFF"/>
                  </a:solidFill>
                  <a:latin typeface="Arial Narrow"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13: 1-5</a:t>
                </a:r>
                <a:endParaRPr lang="en-US" b="1" dirty="0">
                  <a:solidFill>
                    <a:srgbClr val="FFFFFF"/>
                  </a:solidFill>
                  <a:latin typeface="Arial Narrow" charset="0"/>
                </a:endParaRPr>
              </a:p>
            </p:txBody>
          </p:sp>
        </p:grpSp>
        <p:grpSp>
          <p:nvGrpSpPr>
            <p:cNvPr id="290832" name="Group 120"/>
            <p:cNvGrpSpPr>
              <a:grpSpLocks/>
            </p:cNvGrpSpPr>
            <p:nvPr/>
          </p:nvGrpSpPr>
          <p:grpSpPr bwMode="auto">
            <a:xfrm>
              <a:off x="4464" y="2206"/>
              <a:ext cx="1217" cy="341"/>
              <a:chOff x="0" y="1699"/>
              <a:chExt cx="828" cy="853"/>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2-3</a:t>
                </a:r>
                <a:endParaRPr lang="en-US" b="1" dirty="0">
                  <a:solidFill>
                    <a:srgbClr val="FFFFFF"/>
                  </a:solidFill>
                  <a:latin typeface="Arial Narrow" charset="0"/>
                </a:endParaRP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نقل التابوت بشكل صحيح</a:t>
                </a:r>
                <a:endParaRPr lang="en-US" b="1" dirty="0">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15: 1-16: 3</a:t>
                </a:r>
                <a:endParaRPr lang="en-US" b="1" dirty="0">
                  <a:solidFill>
                    <a:srgbClr val="FFFFFF"/>
                  </a:solidFill>
                  <a:latin typeface="Arial Narrow"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2-10</a:t>
                </a:r>
                <a:endParaRPr lang="en-US" b="1" dirty="0">
                  <a:solidFill>
                    <a:srgbClr val="FFFFFF"/>
                  </a:solidFill>
                  <a:latin typeface="Arial Narrow" charset="0"/>
                </a:endParaRP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احتفال التسبيح عند الوصول</a:t>
                </a:r>
                <a:endParaRPr lang="en-US" b="1" dirty="0">
                  <a:solidFill>
                    <a:srgbClr val="FFFFFF"/>
                  </a:solidFill>
                  <a:latin typeface="Arial Narrow" charset="0"/>
                </a:endParaRPr>
              </a:p>
            </p:txBody>
          </p:sp>
        </p:grpSp>
        <p:grpSp>
          <p:nvGrpSpPr>
            <p:cNvPr id="290837" name="Group 135"/>
            <p:cNvGrpSpPr>
              <a:grpSpLocks/>
            </p:cNvGrpSpPr>
            <p:nvPr/>
          </p:nvGrpSpPr>
          <p:grpSpPr bwMode="auto">
            <a:xfrm>
              <a:off x="3327" y="2780"/>
              <a:ext cx="1216" cy="478"/>
              <a:chOff x="0" y="3851"/>
              <a:chExt cx="828" cy="561"/>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16: 7-36</a:t>
                </a:r>
                <a:endParaRPr lang="en-US" b="1" dirty="0">
                  <a:solidFill>
                    <a:srgbClr val="FFFFFF"/>
                  </a:solidFill>
                  <a:latin typeface="Arial Narrow" charset="0"/>
                </a:endParaRPr>
              </a:p>
            </p:txBody>
          </p:sp>
        </p:grpSp>
        <p:grpSp>
          <p:nvGrpSpPr>
            <p:cNvPr id="290838" name="Group 138"/>
            <p:cNvGrpSpPr>
              <a:grpSpLocks/>
            </p:cNvGrpSpPr>
            <p:nvPr/>
          </p:nvGrpSpPr>
          <p:grpSpPr bwMode="auto">
            <a:xfrm>
              <a:off x="4543" y="2780"/>
              <a:ext cx="1217" cy="478"/>
              <a:chOff x="0" y="4254"/>
              <a:chExt cx="828" cy="561"/>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11-14</a:t>
                </a:r>
                <a:endParaRPr lang="en-US" b="1" dirty="0">
                  <a:solidFill>
                    <a:srgbClr val="FFFFFF"/>
                  </a:solidFill>
                  <a:latin typeface="Arial Narrow" charset="0"/>
                </a:endParaRP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وضع نظام عبادة منتظم</a:t>
                </a:r>
                <a:endParaRPr lang="en-US" b="1" dirty="0">
                  <a:solidFill>
                    <a:srgbClr val="FFFFFF"/>
                  </a:solidFill>
                  <a:latin typeface="Arial Narrow" charset="0"/>
                </a:endParaRPr>
              </a:p>
            </p:txBody>
          </p:sp>
        </p:grpSp>
        <p:grpSp>
          <p:nvGrpSpPr>
            <p:cNvPr id="290840" name="Group 144"/>
            <p:cNvGrpSpPr>
              <a:grpSpLocks/>
            </p:cNvGrpSpPr>
            <p:nvPr/>
          </p:nvGrpSpPr>
          <p:grpSpPr bwMode="auto">
            <a:xfrm>
              <a:off x="3240" y="3125"/>
              <a:ext cx="1303" cy="471"/>
              <a:chOff x="-59" y="5060"/>
              <a:chExt cx="887" cy="553"/>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59" y="5340"/>
                <a:ext cx="887"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Narrow" charset="0"/>
                  </a:rPr>
                  <a:t>16: 4-6, 37-42</a:t>
                </a:r>
                <a:endParaRPr lang="en-US" b="1" dirty="0">
                  <a:solidFill>
                    <a:srgbClr val="FFFFFF"/>
                  </a:solidFill>
                  <a:latin typeface="Arial Narrow" charset="0"/>
                </a:endParaRPr>
              </a:p>
            </p:txBody>
          </p:sp>
        </p:grpSp>
        <p:grpSp>
          <p:nvGrpSpPr>
            <p:cNvPr id="290841" name="Group 147"/>
            <p:cNvGrpSpPr>
              <a:grpSpLocks/>
            </p:cNvGrpSpPr>
            <p:nvPr/>
          </p:nvGrpSpPr>
          <p:grpSpPr bwMode="auto">
            <a:xfrm>
              <a:off x="4543" y="3124"/>
              <a:ext cx="1217" cy="477"/>
              <a:chOff x="0" y="5463"/>
              <a:chExt cx="828" cy="560"/>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8: 12-16</a:t>
                </a:r>
                <a:endParaRPr lang="en-US" b="1" dirty="0">
                  <a:solidFill>
                    <a:srgbClr val="FFFFFF"/>
                  </a:solidFill>
                  <a:latin typeface="Arial Narrow"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الإعلان الإلهي المعطى</a:t>
                </a:r>
                <a:endParaRPr lang="en-US" b="1" dirty="0">
                  <a:solidFill>
                    <a:srgbClr val="FFFFFF"/>
                  </a:solidFill>
                  <a:latin typeface="Arial Narrow"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1-15</a:t>
                </a:r>
                <a:endParaRPr lang="en-US" b="1" dirty="0">
                  <a:solidFill>
                    <a:srgbClr val="FFFFFF"/>
                  </a:solidFill>
                  <a:latin typeface="Arial Narrow"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7: 12-22</a:t>
                </a:r>
                <a:endParaRPr lang="en-US" b="1" dirty="0">
                  <a:solidFill>
                    <a:srgbClr val="FFFFFF"/>
                  </a:solidFill>
                  <a:latin typeface="Arial Narrow"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صلاة الملك</a:t>
                </a:r>
                <a:endParaRPr lang="en-US" b="1" dirty="0">
                  <a:solidFill>
                    <a:srgbClr val="FFFFFF"/>
                  </a:solidFill>
                  <a:latin typeface="Arial Narrow"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16-27</a:t>
                </a:r>
                <a:endParaRPr lang="en-US" b="1" dirty="0">
                  <a:solidFill>
                    <a:srgbClr val="FFFFFF"/>
                  </a:solidFill>
                  <a:latin typeface="Arial Narrow"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6: 12-42</a:t>
                </a:r>
                <a:endParaRPr lang="en-US" b="1" dirty="0">
                  <a:solidFill>
                    <a:srgbClr val="FFFFFF"/>
                  </a:solidFill>
                  <a:latin typeface="Arial Narrow" charset="0"/>
                </a:endParaRPr>
              </a:p>
            </p:txBody>
          </p:sp>
        </p:grpSp>
      </p:grpSp>
      <p:sp>
        <p:nvSpPr>
          <p:cNvPr id="3" name="Notched Right Arrow 2"/>
          <p:cNvSpPr/>
          <p:nvPr/>
        </p:nvSpPr>
        <p:spPr bwMode="auto">
          <a:xfrm>
            <a:off x="5220072" y="335699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40969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059043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a:defRPr/>
            </a:pPr>
            <a:r>
              <a:rPr lang="ar-JO" sz="2800" b="1" dirty="0"/>
              <a:t>بارك الله داود كملك على الرغم من قصره والعديد من النساء والأطفال والإنتصارات على الفلسطينيين (1 أخبار الأيام 14)</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620" y="1727572"/>
            <a:ext cx="9144000" cy="5143500"/>
          </a:xfrm>
          <a:prstGeom prst="rect">
            <a:avLst/>
          </a:prstGeom>
        </p:spPr>
      </p:pic>
    </p:spTree>
    <p:extLst>
      <p:ext uri="{BB962C8B-B14F-4D97-AF65-F5344CB8AC3E}">
        <p14:creationId xmlns:p14="http://schemas.microsoft.com/office/powerpoint/2010/main" val="57467963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4332315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charset="0"/>
                <a:cs typeface="Arial" charset="0"/>
              </a:rPr>
              <a:t>275</a:t>
            </a:r>
            <a:endParaRPr kumimoji="0" lang="en-US" dirty="0">
              <a:solidFill>
                <a:srgbClr val="FFFFFF"/>
              </a:solidFill>
              <a:latin typeface="Arial" charset="0"/>
              <a:cs typeface="Arial"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b="1" dirty="0"/>
              <a:t>أوجه التشابه بين نقل داود وسليمان للتابوت</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10"/>
              <a:chOff x="0" y="282"/>
              <a:chExt cx="828" cy="833"/>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داود</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1 أخ</a:t>
                </a:r>
                <a:r>
                  <a:rPr lang="en-US" b="1" dirty="0">
                    <a:solidFill>
                      <a:srgbClr val="FFFFFF"/>
                    </a:solidFill>
                    <a:latin typeface="Arial Narrow" charset="0"/>
                  </a:rPr>
                  <a:t>)</a:t>
                </a: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سليمان</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2 أخ</a:t>
                </a:r>
                <a:r>
                  <a:rPr lang="en-US" b="1" dirty="0">
                    <a:solidFill>
                      <a:srgbClr val="FFFFFF"/>
                    </a:solidFill>
                    <a:latin typeface="Arial Narrow"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قبل نقله</a:t>
                </a:r>
                <a:endParaRPr lang="en-US" b="1" dirty="0">
                  <a:solidFill>
                    <a:srgbClr val="FFFFFF"/>
                  </a:solidFill>
                  <a:latin typeface="Arial Narrow"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قرية يعاريم</a:t>
                </a:r>
                <a:endParaRPr lang="en-US" b="1" dirty="0">
                  <a:solidFill>
                    <a:srgbClr val="FFFFFF"/>
                  </a:solidFill>
                  <a:latin typeface="Arial Narrow"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مدينة داود</a:t>
                </a:r>
                <a:endParaRPr lang="en-US" b="1" dirty="0">
                  <a:solidFill>
                    <a:srgbClr val="FFFFFF"/>
                  </a:solidFill>
                  <a:latin typeface="Arial Narrow" charset="0"/>
                </a:endParaRPr>
              </a:p>
            </p:txBody>
          </p:sp>
        </p:grpSp>
        <p:grpSp>
          <p:nvGrpSpPr>
            <p:cNvPr id="290827" name="Group 105"/>
            <p:cNvGrpSpPr>
              <a:grpSpLocks/>
            </p:cNvGrpSpPr>
            <p:nvPr/>
          </p:nvGrpSpPr>
          <p:grpSpPr bwMode="auto">
            <a:xfrm>
              <a:off x="0" y="1477"/>
              <a:ext cx="3600" cy="356"/>
              <a:chOff x="0" y="310"/>
              <a:chExt cx="2451" cy="418"/>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بعد نقله</a:t>
                </a:r>
                <a:endParaRPr lang="en-US" b="1" dirty="0">
                  <a:solidFill>
                    <a:srgbClr val="FFFFFF"/>
                  </a:solidFill>
                  <a:latin typeface="Arial Narrow" charset="0"/>
                </a:endParaRPr>
              </a:p>
            </p:txBody>
          </p:sp>
        </p:grpSp>
        <p:grpSp>
          <p:nvGrpSpPr>
            <p:cNvPr id="290828" name="Group 108"/>
            <p:cNvGrpSpPr>
              <a:grpSpLocks/>
            </p:cNvGrpSpPr>
            <p:nvPr/>
          </p:nvGrpSpPr>
          <p:grpSpPr bwMode="auto">
            <a:xfrm>
              <a:off x="3327" y="1477"/>
              <a:ext cx="1216" cy="656"/>
              <a:chOff x="0" y="310"/>
              <a:chExt cx="828" cy="769"/>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Narrow" charset="0"/>
                  </a:rPr>
                  <a:t>بيت عوبيد قرب مدينة داود</a:t>
                </a:r>
                <a:endParaRPr lang="en-US" b="1" dirty="0">
                  <a:solidFill>
                    <a:srgbClr val="FFFFFF"/>
                  </a:solidFill>
                  <a:latin typeface="Arial Narrow" charset="0"/>
                </a:endParaRPr>
              </a:p>
            </p:txBody>
          </p:sp>
        </p:grpSp>
        <p:grpSp>
          <p:nvGrpSpPr>
            <p:cNvPr id="290829" name="Group 111"/>
            <p:cNvGrpSpPr>
              <a:grpSpLocks/>
            </p:cNvGrpSpPr>
            <p:nvPr/>
          </p:nvGrpSpPr>
          <p:grpSpPr bwMode="auto">
            <a:xfrm>
              <a:off x="4543" y="1632"/>
              <a:ext cx="1217" cy="482"/>
              <a:chOff x="0" y="-32"/>
              <a:chExt cx="828" cy="217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Narrow" charset="0"/>
                  </a:rPr>
                  <a:t>هيكل المريا (بيدر أرونة السابق)</a:t>
                </a:r>
                <a:endParaRPr lang="en-US" sz="2000" b="1" dirty="0">
                  <a:solidFill>
                    <a:srgbClr val="FFFFFF"/>
                  </a:solidFill>
                  <a:latin typeface="Arial Narrow" charset="0"/>
                </a:endParaRP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t>التشاور مع قادة إسرائيل والموكب الوطني</a:t>
                </a:r>
                <a:endParaRPr lang="en-US" b="1" i="1" dirty="0">
                  <a:solidFill>
                    <a:srgbClr val="FFFFFF"/>
                  </a:solidFill>
                  <a:latin typeface="Arial Narrow"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13: 1-5</a:t>
                </a:r>
                <a:endParaRPr lang="en-US" b="1" dirty="0">
                  <a:solidFill>
                    <a:srgbClr val="FFFFFF"/>
                  </a:solidFill>
                  <a:latin typeface="Arial Narrow" charset="0"/>
                </a:endParaRPr>
              </a:p>
            </p:txBody>
          </p:sp>
        </p:grpSp>
        <p:grpSp>
          <p:nvGrpSpPr>
            <p:cNvPr id="290832" name="Group 120"/>
            <p:cNvGrpSpPr>
              <a:grpSpLocks/>
            </p:cNvGrpSpPr>
            <p:nvPr/>
          </p:nvGrpSpPr>
          <p:grpSpPr bwMode="auto">
            <a:xfrm>
              <a:off x="4464" y="2206"/>
              <a:ext cx="1217" cy="341"/>
              <a:chOff x="0" y="1699"/>
              <a:chExt cx="828" cy="853"/>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2-3</a:t>
                </a:r>
                <a:endParaRPr lang="en-US" b="1" dirty="0">
                  <a:solidFill>
                    <a:srgbClr val="FFFFFF"/>
                  </a:solidFill>
                  <a:latin typeface="Arial Narrow" charset="0"/>
                </a:endParaRP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نقل التابوت بشكل صحيح</a:t>
                </a:r>
                <a:endParaRPr lang="en-US" b="1" dirty="0">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15: 1-16: 3</a:t>
                </a:r>
                <a:endParaRPr lang="en-US" b="1" dirty="0">
                  <a:solidFill>
                    <a:srgbClr val="FFFFFF"/>
                  </a:solidFill>
                  <a:latin typeface="Arial Narrow"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2-10</a:t>
                </a:r>
                <a:endParaRPr lang="en-US" b="1" dirty="0">
                  <a:solidFill>
                    <a:srgbClr val="FFFFFF"/>
                  </a:solidFill>
                  <a:latin typeface="Arial Narrow" charset="0"/>
                </a:endParaRP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احتفال التسبيح عند الوصول</a:t>
                </a:r>
                <a:endParaRPr lang="en-US" b="1" dirty="0">
                  <a:solidFill>
                    <a:srgbClr val="FFFFFF"/>
                  </a:solidFill>
                  <a:latin typeface="Arial Narrow" charset="0"/>
                </a:endParaRPr>
              </a:p>
            </p:txBody>
          </p:sp>
        </p:grpSp>
        <p:grpSp>
          <p:nvGrpSpPr>
            <p:cNvPr id="290837" name="Group 135"/>
            <p:cNvGrpSpPr>
              <a:grpSpLocks/>
            </p:cNvGrpSpPr>
            <p:nvPr/>
          </p:nvGrpSpPr>
          <p:grpSpPr bwMode="auto">
            <a:xfrm>
              <a:off x="3327" y="2780"/>
              <a:ext cx="1216" cy="478"/>
              <a:chOff x="0" y="3851"/>
              <a:chExt cx="828" cy="561"/>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16: 7-36</a:t>
                </a:r>
                <a:endParaRPr lang="en-US" b="1" dirty="0">
                  <a:solidFill>
                    <a:srgbClr val="FFFFFF"/>
                  </a:solidFill>
                  <a:latin typeface="Arial Narrow" charset="0"/>
                </a:endParaRPr>
              </a:p>
            </p:txBody>
          </p:sp>
        </p:grpSp>
        <p:grpSp>
          <p:nvGrpSpPr>
            <p:cNvPr id="290838" name="Group 138"/>
            <p:cNvGrpSpPr>
              <a:grpSpLocks/>
            </p:cNvGrpSpPr>
            <p:nvPr/>
          </p:nvGrpSpPr>
          <p:grpSpPr bwMode="auto">
            <a:xfrm>
              <a:off x="4543" y="2780"/>
              <a:ext cx="1217" cy="478"/>
              <a:chOff x="0" y="4254"/>
              <a:chExt cx="828" cy="561"/>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11-14</a:t>
                </a:r>
                <a:endParaRPr lang="en-US" b="1" dirty="0">
                  <a:solidFill>
                    <a:srgbClr val="FFFFFF"/>
                  </a:solidFill>
                  <a:latin typeface="Arial Narrow" charset="0"/>
                </a:endParaRP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وضع نظام العبادة المنظم</a:t>
                </a:r>
                <a:endParaRPr lang="en-US" b="1" dirty="0">
                  <a:solidFill>
                    <a:srgbClr val="FFFFFF"/>
                  </a:solidFill>
                  <a:latin typeface="Arial Narrow" charset="0"/>
                </a:endParaRPr>
              </a:p>
            </p:txBody>
          </p:sp>
        </p:grpSp>
        <p:grpSp>
          <p:nvGrpSpPr>
            <p:cNvPr id="290840" name="Group 144"/>
            <p:cNvGrpSpPr>
              <a:grpSpLocks/>
            </p:cNvGrpSpPr>
            <p:nvPr/>
          </p:nvGrpSpPr>
          <p:grpSpPr bwMode="auto">
            <a:xfrm>
              <a:off x="3195" y="3125"/>
              <a:ext cx="1348" cy="471"/>
              <a:chOff x="-90" y="5060"/>
              <a:chExt cx="918" cy="553"/>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90" y="5340"/>
                <a:ext cx="91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Narrow" charset="0"/>
                  </a:rPr>
                  <a:t>16: 4-6, 37-42</a:t>
                </a:r>
                <a:endParaRPr lang="en-US" b="1" dirty="0">
                  <a:solidFill>
                    <a:srgbClr val="FFFFFF"/>
                  </a:solidFill>
                  <a:latin typeface="Arial Narrow" charset="0"/>
                </a:endParaRPr>
              </a:p>
            </p:txBody>
          </p:sp>
        </p:grpSp>
        <p:grpSp>
          <p:nvGrpSpPr>
            <p:cNvPr id="290841" name="Group 147"/>
            <p:cNvGrpSpPr>
              <a:grpSpLocks/>
            </p:cNvGrpSpPr>
            <p:nvPr/>
          </p:nvGrpSpPr>
          <p:grpSpPr bwMode="auto">
            <a:xfrm>
              <a:off x="4543" y="3124"/>
              <a:ext cx="1217" cy="477"/>
              <a:chOff x="0" y="5463"/>
              <a:chExt cx="828" cy="560"/>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8: 12-16</a:t>
                </a:r>
                <a:endParaRPr lang="en-US" b="1" dirty="0">
                  <a:solidFill>
                    <a:srgbClr val="FFFFFF"/>
                  </a:solidFill>
                  <a:latin typeface="Arial Narrow"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الإعلان الإلهي المعطى</a:t>
                </a:r>
                <a:endParaRPr lang="en-US" b="1" dirty="0">
                  <a:solidFill>
                    <a:srgbClr val="FFFFFF"/>
                  </a:solidFill>
                  <a:latin typeface="Arial Narrow"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1-15</a:t>
                </a:r>
                <a:endParaRPr lang="en-US" b="1" dirty="0">
                  <a:solidFill>
                    <a:srgbClr val="FFFFFF"/>
                  </a:solidFill>
                  <a:latin typeface="Arial Narrow"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7: 12-22</a:t>
                </a:r>
                <a:endParaRPr lang="en-US" b="1" dirty="0">
                  <a:solidFill>
                    <a:srgbClr val="FFFFFF"/>
                  </a:solidFill>
                  <a:latin typeface="Arial Narrow"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صلاة الملك</a:t>
                </a:r>
                <a:endParaRPr lang="en-US" b="1" dirty="0">
                  <a:solidFill>
                    <a:srgbClr val="FFFFFF"/>
                  </a:solidFill>
                  <a:latin typeface="Arial Narrow"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16-27</a:t>
                </a:r>
                <a:endParaRPr lang="en-US" b="1" dirty="0">
                  <a:solidFill>
                    <a:srgbClr val="FFFFFF"/>
                  </a:solidFill>
                  <a:latin typeface="Arial Narrow"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6: 12-42</a:t>
                </a:r>
                <a:endParaRPr lang="en-US" b="1" dirty="0">
                  <a:solidFill>
                    <a:srgbClr val="FFFFFF"/>
                  </a:solidFill>
                  <a:latin typeface="Arial Narrow" charset="0"/>
                </a:endParaRPr>
              </a:p>
            </p:txBody>
          </p:sp>
        </p:grpSp>
      </p:grpSp>
      <p:sp>
        <p:nvSpPr>
          <p:cNvPr id="3" name="Notched Right Arrow 2"/>
          <p:cNvSpPr/>
          <p:nvPr/>
        </p:nvSpPr>
        <p:spPr bwMode="auto">
          <a:xfrm>
            <a:off x="5220072" y="3933056"/>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5055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5572819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charset="0"/>
                <a:cs typeface="Arial" charset="0"/>
              </a:rPr>
              <a:t>275</a:t>
            </a:r>
            <a:endParaRPr kumimoji="0" lang="en-US" dirty="0">
              <a:solidFill>
                <a:srgbClr val="FFFFFF"/>
              </a:solidFill>
              <a:latin typeface="Arial" charset="0"/>
              <a:cs typeface="Arial"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b="1" dirty="0"/>
              <a:t>أوجه التشابه بين نقل داود وسليمان للتابوت</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10"/>
              <a:chOff x="0" y="282"/>
              <a:chExt cx="828" cy="833"/>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داود</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1 أخ</a:t>
                </a:r>
                <a:r>
                  <a:rPr lang="en-US" b="1" dirty="0">
                    <a:solidFill>
                      <a:srgbClr val="FFFFFF"/>
                    </a:solidFill>
                    <a:latin typeface="Arial Narrow" charset="0"/>
                  </a:rPr>
                  <a:t>)</a:t>
                </a: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سليمان</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2 أخ</a:t>
                </a:r>
                <a:r>
                  <a:rPr lang="en-US" b="1" dirty="0">
                    <a:solidFill>
                      <a:srgbClr val="FFFFFF"/>
                    </a:solidFill>
                    <a:latin typeface="Arial Narrow"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قبل نقله</a:t>
                </a:r>
                <a:endParaRPr lang="en-US" b="1" dirty="0">
                  <a:solidFill>
                    <a:srgbClr val="FFFFFF"/>
                  </a:solidFill>
                  <a:latin typeface="Arial Narrow"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قرية يعاريم</a:t>
                </a:r>
                <a:endParaRPr lang="en-US" b="1" dirty="0">
                  <a:solidFill>
                    <a:srgbClr val="FFFFFF"/>
                  </a:solidFill>
                  <a:latin typeface="Arial Narrow"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مدينة داود</a:t>
                </a:r>
                <a:endParaRPr lang="en-US" b="1" dirty="0">
                  <a:solidFill>
                    <a:srgbClr val="FFFFFF"/>
                  </a:solidFill>
                  <a:latin typeface="Arial Narrow" charset="0"/>
                </a:endParaRPr>
              </a:p>
            </p:txBody>
          </p:sp>
        </p:grpSp>
        <p:grpSp>
          <p:nvGrpSpPr>
            <p:cNvPr id="290827" name="Group 105"/>
            <p:cNvGrpSpPr>
              <a:grpSpLocks/>
            </p:cNvGrpSpPr>
            <p:nvPr/>
          </p:nvGrpSpPr>
          <p:grpSpPr bwMode="auto">
            <a:xfrm>
              <a:off x="0" y="1477"/>
              <a:ext cx="3600" cy="356"/>
              <a:chOff x="0" y="310"/>
              <a:chExt cx="2451" cy="418"/>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بعد نقله</a:t>
                </a:r>
                <a:endParaRPr lang="en-US" b="1" dirty="0">
                  <a:solidFill>
                    <a:srgbClr val="FFFFFF"/>
                  </a:solidFill>
                  <a:latin typeface="Arial Narrow" charset="0"/>
                </a:endParaRPr>
              </a:p>
            </p:txBody>
          </p:sp>
        </p:grpSp>
        <p:grpSp>
          <p:nvGrpSpPr>
            <p:cNvPr id="290828" name="Group 108"/>
            <p:cNvGrpSpPr>
              <a:grpSpLocks/>
            </p:cNvGrpSpPr>
            <p:nvPr/>
          </p:nvGrpSpPr>
          <p:grpSpPr bwMode="auto">
            <a:xfrm>
              <a:off x="3327" y="1477"/>
              <a:ext cx="1216" cy="656"/>
              <a:chOff x="0" y="310"/>
              <a:chExt cx="828" cy="769"/>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Narrow" charset="0"/>
                  </a:rPr>
                  <a:t>بيت عوبيد قرب مدينة داود</a:t>
                </a:r>
                <a:endParaRPr lang="en-US" b="1" dirty="0">
                  <a:solidFill>
                    <a:srgbClr val="FFFFFF"/>
                  </a:solidFill>
                  <a:latin typeface="Arial Narrow" charset="0"/>
                </a:endParaRPr>
              </a:p>
            </p:txBody>
          </p:sp>
        </p:grpSp>
        <p:grpSp>
          <p:nvGrpSpPr>
            <p:cNvPr id="290829" name="Group 111"/>
            <p:cNvGrpSpPr>
              <a:grpSpLocks/>
            </p:cNvGrpSpPr>
            <p:nvPr/>
          </p:nvGrpSpPr>
          <p:grpSpPr bwMode="auto">
            <a:xfrm>
              <a:off x="4543" y="1632"/>
              <a:ext cx="1217" cy="482"/>
              <a:chOff x="0" y="-32"/>
              <a:chExt cx="828" cy="217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Narrow" charset="0"/>
                  </a:rPr>
                  <a:t>هيكل المريا (بيدر أرونة السابق)</a:t>
                </a:r>
                <a:endParaRPr lang="en-US" sz="2000" b="1" dirty="0">
                  <a:solidFill>
                    <a:srgbClr val="FFFFFF"/>
                  </a:solidFill>
                  <a:latin typeface="Arial Narrow" charset="0"/>
                </a:endParaRP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t>التشاور مع قادة إسرائيل والموكب الوطني</a:t>
                </a:r>
                <a:endParaRPr lang="en-US" b="1" i="1" dirty="0">
                  <a:solidFill>
                    <a:srgbClr val="FFFFFF"/>
                  </a:solidFill>
                  <a:latin typeface="Arial Narrow"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13: 1-5</a:t>
                </a:r>
                <a:endParaRPr lang="en-US" b="1" dirty="0">
                  <a:solidFill>
                    <a:srgbClr val="FFFFFF"/>
                  </a:solidFill>
                  <a:latin typeface="Arial Narrow" charset="0"/>
                </a:endParaRPr>
              </a:p>
            </p:txBody>
          </p:sp>
        </p:grpSp>
        <p:grpSp>
          <p:nvGrpSpPr>
            <p:cNvPr id="290832" name="Group 120"/>
            <p:cNvGrpSpPr>
              <a:grpSpLocks/>
            </p:cNvGrpSpPr>
            <p:nvPr/>
          </p:nvGrpSpPr>
          <p:grpSpPr bwMode="auto">
            <a:xfrm>
              <a:off x="4464" y="2206"/>
              <a:ext cx="1217" cy="341"/>
              <a:chOff x="0" y="1699"/>
              <a:chExt cx="828" cy="853"/>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2-3</a:t>
                </a:r>
                <a:endParaRPr lang="en-US" b="1" dirty="0">
                  <a:solidFill>
                    <a:srgbClr val="FFFFFF"/>
                  </a:solidFill>
                  <a:latin typeface="Arial Narrow" charset="0"/>
                </a:endParaRP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نقل التابوت بشكل صحيح</a:t>
                </a:r>
                <a:endParaRPr lang="en-US" b="1" dirty="0">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15: 1-16: 3</a:t>
                </a:r>
                <a:endParaRPr lang="en-US" b="1" dirty="0">
                  <a:solidFill>
                    <a:srgbClr val="FFFFFF"/>
                  </a:solidFill>
                  <a:latin typeface="Arial Narrow"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2-10</a:t>
                </a:r>
                <a:endParaRPr lang="en-US" b="1" dirty="0">
                  <a:solidFill>
                    <a:srgbClr val="FFFFFF"/>
                  </a:solidFill>
                  <a:latin typeface="Arial Narrow" charset="0"/>
                </a:endParaRP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احتفال التسبيح عند الوصول</a:t>
                </a:r>
                <a:endParaRPr lang="en-US" b="1" dirty="0">
                  <a:solidFill>
                    <a:srgbClr val="FFFFFF"/>
                  </a:solidFill>
                  <a:latin typeface="Arial Narrow" charset="0"/>
                </a:endParaRPr>
              </a:p>
            </p:txBody>
          </p:sp>
        </p:grpSp>
        <p:grpSp>
          <p:nvGrpSpPr>
            <p:cNvPr id="290837" name="Group 135"/>
            <p:cNvGrpSpPr>
              <a:grpSpLocks/>
            </p:cNvGrpSpPr>
            <p:nvPr/>
          </p:nvGrpSpPr>
          <p:grpSpPr bwMode="auto">
            <a:xfrm>
              <a:off x="3327" y="2780"/>
              <a:ext cx="1216" cy="478"/>
              <a:chOff x="0" y="3851"/>
              <a:chExt cx="828" cy="561"/>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16: 7-36</a:t>
                </a:r>
                <a:endParaRPr lang="en-US" b="1" dirty="0">
                  <a:solidFill>
                    <a:srgbClr val="FFFFFF"/>
                  </a:solidFill>
                  <a:latin typeface="Arial Narrow" charset="0"/>
                </a:endParaRPr>
              </a:p>
            </p:txBody>
          </p:sp>
        </p:grpSp>
        <p:grpSp>
          <p:nvGrpSpPr>
            <p:cNvPr id="290838" name="Group 138"/>
            <p:cNvGrpSpPr>
              <a:grpSpLocks/>
            </p:cNvGrpSpPr>
            <p:nvPr/>
          </p:nvGrpSpPr>
          <p:grpSpPr bwMode="auto">
            <a:xfrm>
              <a:off x="4543" y="2780"/>
              <a:ext cx="1217" cy="478"/>
              <a:chOff x="0" y="4254"/>
              <a:chExt cx="828" cy="561"/>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11-14</a:t>
                </a:r>
                <a:endParaRPr lang="en-US" b="1" dirty="0">
                  <a:solidFill>
                    <a:srgbClr val="FFFFFF"/>
                  </a:solidFill>
                  <a:latin typeface="Arial Narrow" charset="0"/>
                </a:endParaRP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وضع نظام العبادة المنظم</a:t>
                </a:r>
                <a:endParaRPr lang="en-US" b="1" dirty="0">
                  <a:solidFill>
                    <a:srgbClr val="FFFFFF"/>
                  </a:solidFill>
                  <a:latin typeface="Arial Narrow" charset="0"/>
                </a:endParaRPr>
              </a:p>
            </p:txBody>
          </p:sp>
        </p:grpSp>
        <p:grpSp>
          <p:nvGrpSpPr>
            <p:cNvPr id="290840" name="Group 144"/>
            <p:cNvGrpSpPr>
              <a:grpSpLocks/>
            </p:cNvGrpSpPr>
            <p:nvPr/>
          </p:nvGrpSpPr>
          <p:grpSpPr bwMode="auto">
            <a:xfrm>
              <a:off x="3150" y="3125"/>
              <a:ext cx="1393" cy="471"/>
              <a:chOff x="-120" y="5060"/>
              <a:chExt cx="948" cy="553"/>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120" y="5340"/>
                <a:ext cx="94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Narrow" charset="0"/>
                  </a:rPr>
                  <a:t>16: 4-6, 37-42</a:t>
                </a:r>
                <a:endParaRPr lang="en-US" b="1" dirty="0">
                  <a:solidFill>
                    <a:srgbClr val="FFFFFF"/>
                  </a:solidFill>
                  <a:latin typeface="Arial Narrow" charset="0"/>
                </a:endParaRPr>
              </a:p>
            </p:txBody>
          </p:sp>
        </p:grpSp>
        <p:grpSp>
          <p:nvGrpSpPr>
            <p:cNvPr id="290841" name="Group 147"/>
            <p:cNvGrpSpPr>
              <a:grpSpLocks/>
            </p:cNvGrpSpPr>
            <p:nvPr/>
          </p:nvGrpSpPr>
          <p:grpSpPr bwMode="auto">
            <a:xfrm>
              <a:off x="4543" y="3124"/>
              <a:ext cx="1217" cy="477"/>
              <a:chOff x="0" y="5463"/>
              <a:chExt cx="828" cy="560"/>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8: 12-16</a:t>
                </a:r>
                <a:endParaRPr lang="en-US" b="1" dirty="0">
                  <a:solidFill>
                    <a:srgbClr val="FFFFFF"/>
                  </a:solidFill>
                  <a:latin typeface="Arial Narrow"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الإعلان الإلهي المعطى</a:t>
                </a:r>
                <a:endParaRPr lang="en-US" b="1" dirty="0">
                  <a:solidFill>
                    <a:srgbClr val="FFFFFF"/>
                  </a:solidFill>
                  <a:latin typeface="Arial Narrow"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1-15</a:t>
                </a:r>
                <a:endParaRPr lang="en-US" b="1" dirty="0">
                  <a:solidFill>
                    <a:srgbClr val="FFFFFF"/>
                  </a:solidFill>
                  <a:latin typeface="Arial Narrow"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7: 12-22</a:t>
                </a:r>
                <a:endParaRPr lang="en-US" b="1" dirty="0">
                  <a:solidFill>
                    <a:srgbClr val="FFFFFF"/>
                  </a:solidFill>
                  <a:latin typeface="Arial Narrow"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صلاة الملك</a:t>
                </a:r>
                <a:endParaRPr lang="en-US" b="1" dirty="0">
                  <a:solidFill>
                    <a:srgbClr val="FFFFFF"/>
                  </a:solidFill>
                  <a:latin typeface="Arial Narrow"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16-27</a:t>
                </a:r>
                <a:endParaRPr lang="en-US" b="1" dirty="0">
                  <a:solidFill>
                    <a:srgbClr val="FFFFFF"/>
                  </a:solidFill>
                  <a:latin typeface="Arial Narrow"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6: 12-42</a:t>
                </a:r>
                <a:endParaRPr lang="en-US" b="1" dirty="0">
                  <a:solidFill>
                    <a:srgbClr val="FFFFFF"/>
                  </a:solidFill>
                  <a:latin typeface="Arial Narrow" charset="0"/>
                </a:endParaRPr>
              </a:p>
            </p:txBody>
          </p:sp>
        </p:grpSp>
      </p:grpSp>
      <p:sp>
        <p:nvSpPr>
          <p:cNvPr id="3" name="Notched Right Arrow 2"/>
          <p:cNvSpPr/>
          <p:nvPr/>
        </p:nvSpPr>
        <p:spPr bwMode="auto">
          <a:xfrm>
            <a:off x="5220072" y="443711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0061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ar-JO" sz="3600" b="1" dirty="0">
                <a:solidFill>
                  <a:srgbClr val="FFFFFF"/>
                </a:solidFill>
                <a:latin typeface="Arial Black" charset="0"/>
                <a:ea typeface="ＭＳ Ｐゴシック" charset="0"/>
                <a:cs typeface="ＭＳ Ｐゴシック" charset="0"/>
              </a:rPr>
              <a:t>منطقية صموئيل, الملوك و الأخبار</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a:p>
            <a:pPr eaLnBrk="0" hangingPunct="0"/>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i="1" dirty="0">
                <a:solidFill>
                  <a:srgbClr val="000000"/>
                </a:solidFill>
                <a:latin typeface="Arial Narrow" charset="0"/>
                <a:cs typeface="Times New Roman" charset="0"/>
              </a:rPr>
              <a:t>الأسفار</a:t>
            </a:r>
            <a:endParaRPr lang="en-US" sz="2000" b="1" dirty="0">
              <a:solidFill>
                <a:srgbClr val="000000"/>
              </a:solidFill>
              <a:latin typeface="Arial Narrow"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i="1" dirty="0">
                <a:solidFill>
                  <a:srgbClr val="000000"/>
                </a:solidFill>
                <a:latin typeface="Arial Narrow" charset="0"/>
                <a:cs typeface="Times New Roman" charset="0"/>
              </a:rPr>
              <a:t>الملوك</a:t>
            </a:r>
            <a:endParaRPr lang="en-US" sz="2000" b="1" dirty="0">
              <a:solidFill>
                <a:srgbClr val="000000"/>
              </a:solidFill>
              <a:latin typeface="Arial Narrow"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شاول</a:t>
            </a:r>
            <a:endParaRPr lang="en-US" sz="2000" b="1" dirty="0">
              <a:solidFill>
                <a:srgbClr val="000000"/>
              </a:solidFill>
              <a:latin typeface="Arial Narrow" charset="0"/>
              <a:cs typeface="Times New Roman" charset="0"/>
            </a:endParaRP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داود</a:t>
            </a:r>
            <a:endParaRPr lang="en-US" sz="2000" b="1" dirty="0">
              <a:solidFill>
                <a:srgbClr val="000000"/>
              </a:solidFill>
              <a:latin typeface="Arial Narrow" charset="0"/>
              <a:cs typeface="Times New Roman" charset="0"/>
            </a:endParaRP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سليمان-أخزيا</a:t>
            </a:r>
            <a:endParaRPr lang="en-US" sz="2000" b="1" dirty="0">
              <a:solidFill>
                <a:srgbClr val="000000"/>
              </a:solidFill>
              <a:latin typeface="Arial Narrow" charset="0"/>
              <a:cs typeface="Times New Roman" charset="0"/>
            </a:endParaRP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أخزيا-صدقيا</a:t>
            </a:r>
            <a:endParaRPr lang="en-US" sz="2000" b="1" dirty="0">
              <a:solidFill>
                <a:srgbClr val="000000"/>
              </a:solidFill>
              <a:latin typeface="Arial Narrow" charset="0"/>
              <a:cs typeface="Times New Roman" charset="0"/>
            </a:endParaRP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i="1" dirty="0">
                <a:solidFill>
                  <a:srgbClr val="000000"/>
                </a:solidFill>
                <a:latin typeface="Arial Narrow" charset="0"/>
                <a:cs typeface="Times New Roman" charset="0"/>
              </a:rPr>
              <a:t>التواريخ</a:t>
            </a:r>
            <a:endParaRPr lang="en-US" sz="2000" b="1" dirty="0">
              <a:solidFill>
                <a:srgbClr val="000000"/>
              </a:solidFill>
              <a:latin typeface="Arial Narrow"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1043</a:t>
            </a:r>
            <a:endParaRPr lang="en-US" sz="2000" b="1" dirty="0">
              <a:solidFill>
                <a:srgbClr val="000000"/>
              </a:solidFill>
              <a:latin typeface="Arial Narrow" charset="0"/>
              <a:cs typeface="Times New Roman" charset="0"/>
            </a:endParaRP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000000"/>
                </a:solidFill>
                <a:latin typeface="Arial Narrow" charset="0"/>
                <a:cs typeface="Times New Roman" charset="0"/>
              </a:rPr>
              <a:t>1011</a:t>
            </a:r>
            <a:endParaRPr lang="en-US" sz="2000" b="1" dirty="0">
              <a:solidFill>
                <a:srgbClr val="000000"/>
              </a:solidFill>
              <a:latin typeface="Arial Narrow" charset="0"/>
              <a:cs typeface="Times New Roman" charset="0"/>
            </a:endParaRP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971</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931</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852</a:t>
            </a:r>
            <a:endParaRPr lang="en-US" sz="2000" b="1" dirty="0">
              <a:solidFill>
                <a:srgbClr val="000000"/>
              </a:solidFill>
              <a:latin typeface="Arial Narrow" charset="0"/>
              <a:cs typeface="Times New Roman" charset="0"/>
            </a:endParaRPr>
          </a:p>
        </p:txBody>
      </p:sp>
      <p:sp>
        <p:nvSpPr>
          <p:cNvPr id="269330" name="Rectangle 19"/>
          <p:cNvSpPr>
            <a:spLocks noChangeArrowheads="1"/>
          </p:cNvSpPr>
          <p:nvPr/>
        </p:nvSpPr>
        <p:spPr bwMode="auto">
          <a:xfrm>
            <a:off x="5562600" y="4173538"/>
            <a:ext cx="2009796"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Narrow" charset="0"/>
                <a:cs typeface="Times New Roman" charset="0"/>
              </a:rPr>
              <a:t>852</a:t>
            </a:r>
            <a:r>
              <a:rPr lang="en-US" sz="1600" b="1" dirty="0">
                <a:solidFill>
                  <a:srgbClr val="000000"/>
                </a:solidFill>
                <a:latin typeface="Arial Narrow" charset="0"/>
                <a:cs typeface="Times New Roman" charset="0"/>
              </a:rPr>
              <a:t>    </a:t>
            </a:r>
            <a:r>
              <a:rPr lang="ar-JO" sz="1600" b="1" dirty="0">
                <a:solidFill>
                  <a:srgbClr val="000000"/>
                </a:solidFill>
                <a:latin typeface="Arial Narrow" charset="0"/>
                <a:cs typeface="Times New Roman" charset="0"/>
              </a:rPr>
              <a:t>722</a:t>
            </a:r>
            <a:r>
              <a:rPr lang="en-US" sz="1600" b="1" dirty="0">
                <a:solidFill>
                  <a:srgbClr val="000000"/>
                </a:solidFill>
                <a:latin typeface="Arial Narrow" charset="0"/>
                <a:cs typeface="Times New Roman" charset="0"/>
              </a:rPr>
              <a:t>   </a:t>
            </a:r>
            <a:r>
              <a:rPr lang="ar-JO" sz="1600" b="1" dirty="0">
                <a:solidFill>
                  <a:srgbClr val="000000"/>
                </a:solidFill>
                <a:latin typeface="Arial Narrow" charset="0"/>
                <a:cs typeface="Times New Roman" charset="0"/>
              </a:rPr>
              <a:t>586</a:t>
            </a:r>
            <a:r>
              <a:rPr lang="en-US" sz="1600" b="1" dirty="0">
                <a:solidFill>
                  <a:srgbClr val="000000"/>
                </a:solidFill>
                <a:latin typeface="Arial Narrow" charset="0"/>
                <a:cs typeface="Times New Roman" charset="0"/>
              </a:rPr>
              <a:t>   </a:t>
            </a:r>
            <a:r>
              <a:rPr lang="ar-JO" sz="1600" b="1" dirty="0">
                <a:solidFill>
                  <a:srgbClr val="000000"/>
                </a:solidFill>
                <a:latin typeface="Arial Narrow" charset="0"/>
                <a:cs typeface="Times New Roman" charset="0"/>
              </a:rPr>
              <a:t>560</a:t>
            </a:r>
            <a:endParaRPr lang="en-US" sz="1600" b="1" dirty="0">
              <a:solidFill>
                <a:srgbClr val="000000"/>
              </a:solidFill>
              <a:latin typeface="Arial Narrow" charset="0"/>
              <a:cs typeface="Times New Roman" charset="0"/>
            </a:endParaRP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538</a:t>
            </a:r>
            <a:endParaRPr lang="en-US" sz="2000" b="1" dirty="0">
              <a:solidFill>
                <a:srgbClr val="000000"/>
              </a:solidFill>
              <a:latin typeface="Arial Narrow" charset="0"/>
              <a:cs typeface="Times New Roman" charset="0"/>
            </a:endParaRP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i="1" dirty="0">
                <a:solidFill>
                  <a:srgbClr val="000000"/>
                </a:solidFill>
                <a:latin typeface="Arial Narrow" charset="0"/>
                <a:cs typeface="Times New Roman" charset="0"/>
              </a:rPr>
              <a:t>المملكة</a:t>
            </a:r>
            <a:endParaRPr lang="en-US" sz="1600" b="1" dirty="0">
              <a:solidFill>
                <a:srgbClr val="000000"/>
              </a:solidFill>
              <a:latin typeface="Arial Narrow"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Narrow" charset="0"/>
                <a:cs typeface="Times New Roman" charset="0"/>
              </a:rPr>
              <a:t>---------</a:t>
            </a:r>
            <a:r>
              <a:rPr lang="ar-JO" sz="2000" b="1" dirty="0">
                <a:solidFill>
                  <a:srgbClr val="000000"/>
                </a:solidFill>
                <a:latin typeface="Arial Narrow" charset="0"/>
                <a:cs typeface="Times New Roman" charset="0"/>
              </a:rPr>
              <a:t> متحدة </a:t>
            </a:r>
            <a:r>
              <a:rPr lang="en-US" sz="2000" b="1" dirty="0">
                <a:solidFill>
                  <a:srgbClr val="000000"/>
                </a:solidFill>
                <a:latin typeface="Arial Narrow" charset="0"/>
                <a:cs typeface="Times New Roman"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 منقسمة </a:t>
            </a:r>
            <a:r>
              <a:rPr lang="en-US" sz="2000" b="1" dirty="0">
                <a:solidFill>
                  <a:srgbClr val="000000"/>
                </a:solidFill>
                <a:latin typeface="Arial Narrow" charset="0"/>
                <a:cs typeface="Times New Roman"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1700" b="1" dirty="0">
                <a:solidFill>
                  <a:srgbClr val="000000"/>
                </a:solidFill>
                <a:latin typeface="Arial Narrow" charset="0"/>
                <a:cs typeface="Times New Roman" charset="0"/>
              </a:rPr>
              <a:t>باقية</a:t>
            </a:r>
            <a:endParaRPr lang="en-US" sz="1700" b="1" dirty="0">
              <a:solidFill>
                <a:srgbClr val="000000"/>
              </a:solidFill>
              <a:latin typeface="Arial Narrow" charset="0"/>
              <a:cs typeface="Times New Roman"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راجعة</a:t>
            </a:r>
            <a:endParaRPr lang="en-US" sz="2000" b="1" dirty="0">
              <a:solidFill>
                <a:srgbClr val="000000"/>
              </a:solidFill>
              <a:latin typeface="Arial Narrow" charset="0"/>
              <a:cs typeface="Times New Roman"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endParaRPr lang="en-US" sz="1900" b="1">
                <a:solidFill>
                  <a:srgbClr val="000000"/>
                </a:solidFill>
                <a:latin typeface="Arial Narrow"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EFDE3"/>
                  </a:solidFill>
                  <a:latin typeface="Arial Narrow" charset="0"/>
                  <a:cs typeface="Times New Roman" charset="0"/>
                </a:rPr>
                <a:t>1          أخبار</a:t>
              </a:r>
              <a:endParaRPr lang="en-US" sz="2000" b="1" dirty="0">
                <a:solidFill>
                  <a:srgbClr val="FEFDE3"/>
                </a:solidFill>
                <a:latin typeface="Arial Narrow"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Narrow" charset="0"/>
                  <a:cs typeface="Times New Roman" charset="0"/>
                </a:rPr>
                <a:t>2                                                     أخبار</a:t>
              </a:r>
              <a:endParaRPr lang="en-US" b="1" dirty="0">
                <a:solidFill>
                  <a:srgbClr val="FEFDE3"/>
                </a:solidFill>
                <a:latin typeface="Arial Narrow" charset="0"/>
                <a:cs typeface="Times New Roman"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Narrow" charset="0"/>
                  <a:cs typeface="Times New Roman" charset="0"/>
                </a:rPr>
                <a:t>1   صموئيل</a:t>
              </a:r>
              <a:endParaRPr lang="en-US" b="1" dirty="0">
                <a:solidFill>
                  <a:srgbClr val="FEFDE3"/>
                </a:solidFill>
                <a:latin typeface="Arial Narrow" charset="0"/>
                <a:cs typeface="Times New Roman"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Narrow" charset="0"/>
                <a:cs typeface="Times New Roman" charset="0"/>
              </a:rPr>
              <a:t>2   صموئيل</a:t>
            </a:r>
            <a:endParaRPr lang="en-US" b="1" dirty="0">
              <a:solidFill>
                <a:srgbClr val="FEFDE3"/>
              </a:solidFill>
              <a:latin typeface="Arial Narrow" charset="0"/>
              <a:cs typeface="Times New Roman"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Narrow" charset="0"/>
                  <a:cs typeface="Times New Roman" charset="0"/>
                </a:rPr>
                <a:t>1                 ملوك</a:t>
              </a:r>
              <a:endParaRPr lang="en-US" b="1" dirty="0">
                <a:solidFill>
                  <a:srgbClr val="FEFDE3"/>
                </a:solidFill>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Narrow" charset="0"/>
                  <a:cs typeface="Times New Roman" charset="0"/>
                </a:rPr>
                <a:t>2              ملوك</a:t>
              </a:r>
              <a:endParaRPr lang="en-US" b="1" dirty="0">
                <a:solidFill>
                  <a:srgbClr val="FEFDE3"/>
                </a:solidFill>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ar-JO" sz="2400" b="1" dirty="0">
                <a:solidFill>
                  <a:srgbClr val="000000"/>
                </a:solidFill>
                <a:latin typeface="Arial" charset="0"/>
                <a:cs typeface="Arial" charset="0"/>
              </a:rPr>
              <a:t>220264</a:t>
            </a:r>
            <a:endParaRPr lang="en-US" sz="2400" b="1" dirty="0">
              <a:solidFill>
                <a:srgbClr val="000000"/>
              </a:solidFill>
              <a:latin typeface="Arial" charset="0"/>
              <a:cs typeface="Arial" charset="0"/>
            </a:endParaRPr>
          </a:p>
        </p:txBody>
      </p:sp>
    </p:spTree>
    <p:extLst>
      <p:ext uri="{BB962C8B-B14F-4D97-AF65-F5344CB8AC3E}">
        <p14:creationId xmlns:p14="http://schemas.microsoft.com/office/powerpoint/2010/main" val="276778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أخبار الأيام مقابل صموئيل و الملوك</a:t>
            </a:r>
            <a:endParaRPr lang="en-US" sz="3600" b="1" dirty="0">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charset="0"/>
                <a:cs typeface="Arial" charset="0"/>
              </a:rPr>
              <a:t>267أ</a:t>
            </a:r>
            <a:endParaRPr lang="en-US" b="1" dirty="0">
              <a:solidFill>
                <a:srgbClr val="FFFFFF"/>
              </a:solidFill>
              <a:latin typeface="Arial" charset="0"/>
              <a:cs typeface="Arial"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Narrow" charset="0"/>
                  <a:ea typeface="宋体" charset="0"/>
                  <a:cs typeface="宋体" charset="0"/>
                </a:rPr>
                <a:t>ما هو </a:t>
              </a:r>
              <a:r>
                <a:rPr lang="ar-JO" altLang="zh-CN" sz="2500" b="1" u="sng" dirty="0">
                  <a:solidFill>
                    <a:srgbClr val="FFFFFF"/>
                  </a:solidFill>
                  <a:latin typeface="Arial Narrow" charset="0"/>
                  <a:ea typeface="宋体" charset="0"/>
                  <a:cs typeface="宋体" charset="0"/>
                </a:rPr>
                <a:t>المفقود</a:t>
              </a:r>
              <a:r>
                <a:rPr lang="ar-JO" altLang="zh-CN" sz="2500" b="1" dirty="0">
                  <a:solidFill>
                    <a:srgbClr val="FFFFFF"/>
                  </a:solidFill>
                  <a:latin typeface="Arial Narrow" charset="0"/>
                  <a:ea typeface="宋体" charset="0"/>
                  <a:cs typeface="宋体" charset="0"/>
                </a:rPr>
                <a:t> في أخبار الأيام لكن موجود في صموئيل / الملوك ؟</a:t>
              </a:r>
              <a:r>
                <a:rPr lang="en-US" altLang="zh-CN" sz="2500" b="1" dirty="0">
                  <a:solidFill>
                    <a:srgbClr val="FFFFFF"/>
                  </a:solidFill>
                  <a:latin typeface="Arial Narrow" charset="0"/>
                  <a:ea typeface="宋体" charset="0"/>
                  <a:cs typeface="宋体" charset="0"/>
                </a:rPr>
                <a:t>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eaLnBrk="0" hangingPunct="0"/>
                  <a:r>
                    <a:rPr lang="ar-JO" altLang="zh-CN" sz="2500" b="1" dirty="0">
                      <a:solidFill>
                        <a:srgbClr val="FFFFFF"/>
                      </a:solidFill>
                      <a:latin typeface="Arial Narrow" charset="0"/>
                      <a:ea typeface="宋体" charset="0"/>
                      <a:cs typeface="宋体" charset="0"/>
                    </a:rPr>
                    <a:t>ما هو </a:t>
                  </a:r>
                  <a:r>
                    <a:rPr lang="ar-JO" altLang="zh-CN" sz="2500" b="1" u="sng" dirty="0">
                      <a:solidFill>
                        <a:srgbClr val="FFFFFF"/>
                      </a:solidFill>
                      <a:latin typeface="Arial Narrow" charset="0"/>
                      <a:ea typeface="宋体" charset="0"/>
                      <a:cs typeface="宋体" charset="0"/>
                    </a:rPr>
                    <a:t>الموجود</a:t>
                  </a:r>
                  <a:r>
                    <a:rPr lang="ar-JO" altLang="zh-CN" sz="2500" b="1" dirty="0">
                      <a:solidFill>
                        <a:srgbClr val="FFFFFF"/>
                      </a:solidFill>
                      <a:latin typeface="Arial Narrow" charset="0"/>
                      <a:ea typeface="宋体" charset="0"/>
                      <a:cs typeface="宋体" charset="0"/>
                    </a:rPr>
                    <a:t> في أخبار الأيام لكن مفقود في صموئيل / الملوك ؟</a:t>
                  </a:r>
                  <a:endParaRPr lang="en-US" altLang="zh-CN" sz="2500" b="1" dirty="0">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dirty="0">
                      <a:latin typeface="Arial Narrow" charset="0"/>
                      <a:ea typeface="宋体" charset="0"/>
                      <a:cs typeface="宋体" charset="0"/>
                    </a:rPr>
                    <a:t> </a:t>
                  </a:r>
                  <a:r>
                    <a:rPr lang="ar-JO" sz="2000" b="1" dirty="0"/>
                    <a:t> هذه بشكل عام عناصر سلبية أو مرتبطة بإسرائيل والعائلة المالكة</a:t>
                  </a:r>
                  <a:endParaRPr lang="en-US" altLang="zh-CN" sz="2100" b="1" dirty="0">
                    <a:latin typeface="Arial Narrow" charset="0"/>
                    <a:ea typeface="宋体" charset="0"/>
                    <a:cs typeface="宋体"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t>هذه بشكل عام عناصر إيجابية أو مرتبطة بيهوذا والهيكل</a:t>
                  </a:r>
                  <a:endParaRPr lang="en-US" altLang="zh-CN" sz="2100" b="1" dirty="0">
                    <a:latin typeface="Arial Narrow" charset="0"/>
                    <a:ea typeface="宋体" charset="0"/>
                    <a:cs typeface="宋体"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Narrow" charset="0"/>
                    <a:ea typeface="宋体" charset="0"/>
                    <a:cs typeface="宋体" charset="0"/>
                  </a:rPr>
                  <a:t>  </a:t>
                </a:r>
                <a:r>
                  <a:rPr lang="ar-JO" altLang="zh-CN" sz="2100" b="1" dirty="0">
                    <a:latin typeface="Arial Narrow" charset="0"/>
                    <a:ea typeface="宋体" charset="0"/>
                    <a:cs typeface="宋体" charset="0"/>
                  </a:rPr>
                  <a:t> ميكال تحتقر داود بسبب التابوت </a:t>
                </a:r>
              </a:p>
              <a:p>
                <a:pPr algn="ctr"/>
                <a:r>
                  <a:rPr lang="ar-JO" altLang="zh-CN" sz="2100" b="1" dirty="0">
                    <a:latin typeface="Arial Narrow" charset="0"/>
                    <a:ea typeface="宋体" charset="0"/>
                    <a:cs typeface="宋体" charset="0"/>
                  </a:rPr>
                  <a:t>(2 صم 6: 20ب-23)</a:t>
                </a:r>
                <a:endParaRPr lang="en-US" altLang="zh-CN" sz="2100" b="1" dirty="0">
                  <a:latin typeface="Arial Narrow" charset="0"/>
                  <a:ea typeface="宋体" charset="0"/>
                  <a:cs typeface="宋体"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اللاويون يكرمون الله في التابوت                         (1 أخ 16: 4-42)</a:t>
                </a:r>
                <a:endParaRPr lang="en-US" altLang="zh-CN" sz="2100" b="1" dirty="0">
                  <a:latin typeface="Arial Narrow" charset="0"/>
                  <a:ea typeface="宋体" charset="0"/>
                  <a:cs typeface="宋体"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altLang="zh-CN" sz="2100" b="1" dirty="0">
                    <a:latin typeface="Arial Narrow" charset="0"/>
                    <a:ea typeface="宋体" charset="0"/>
                    <a:cs typeface="宋体" charset="0"/>
                  </a:rPr>
                  <a:t>النواحي التأديبية في العهد الداوودي</a:t>
                </a:r>
              </a:p>
              <a:p>
                <a:pPr algn="ctr"/>
                <a:r>
                  <a:rPr lang="ar-JO" altLang="zh-CN" sz="2100" b="1" dirty="0">
                    <a:latin typeface="Arial Narrow" charset="0"/>
                    <a:ea typeface="宋体" charset="0"/>
                    <a:cs typeface="宋体" charset="0"/>
                  </a:rPr>
                  <a:t>(2 صم 7: 14ب)</a:t>
                </a:r>
                <a:endParaRPr lang="en-US" altLang="zh-CN" sz="2100" b="1" dirty="0">
                  <a:latin typeface="Arial Narrow" charset="0"/>
                  <a:ea typeface="宋体" charset="0"/>
                  <a:cs typeface="宋体"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تحديد موقع الهيكل حتى عندما يؤدب الله إحصاء داود المتكبر (1 أخبار الأيام. ٢١: ٢٧ - ٢٢: ١ ؛            ٢ صموئيل ٢٤:٢٥)</a:t>
                </a:r>
                <a:endParaRPr lang="en-US" altLang="zh-CN" sz="2100" b="1" dirty="0">
                  <a:latin typeface="Arial Narrow" charset="0"/>
                  <a:ea typeface="宋体" charset="0"/>
                  <a:cs typeface="宋体"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زنا داود مع بثشبع وقتل أوريا ومواجهة ناثان النبي   (2 صم 11: 2-12: 25)</a:t>
                </a:r>
                <a:endParaRPr lang="en-US" altLang="zh-CN" sz="2100" b="1" dirty="0">
                  <a:latin typeface="Arial Narrow" charset="0"/>
                  <a:ea typeface="宋体" charset="0"/>
                  <a:cs typeface="宋体"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فرق اللاويين (١ أخبار الأيام ٢٢-٢٧)</a:t>
                </a:r>
                <a:endParaRPr lang="en-US" altLang="zh-CN" sz="2100" b="1" dirty="0">
                  <a:latin typeface="Arial Narrow" charset="0"/>
                  <a:ea typeface="宋体" charset="0"/>
                  <a:cs typeface="宋体"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Narrow" charset="0"/>
                    <a:ea typeface="宋体" charset="0"/>
                    <a:cs typeface="宋体" charset="0"/>
                  </a:rPr>
                  <a:t> </a:t>
                </a:r>
                <a:r>
                  <a:rPr lang="ar-JO" altLang="zh-CN" sz="2100" b="1" dirty="0">
                    <a:latin typeface="Arial Narrow" charset="0"/>
                    <a:ea typeface="宋体" charset="0"/>
                    <a:cs typeface="宋体" charset="0"/>
                  </a:rPr>
                  <a:t>مشاكل داود مع أبشالوم</a:t>
                </a:r>
              </a:p>
              <a:p>
                <a:pPr algn="ctr"/>
                <a:r>
                  <a:rPr lang="ar-JO" altLang="zh-CN" sz="2100" b="1" dirty="0">
                    <a:latin typeface="Arial Narrow" charset="0"/>
                    <a:ea typeface="宋体" charset="0"/>
                    <a:cs typeface="宋体" charset="0"/>
                  </a:rPr>
                  <a:t>(2 صم 13 – 19)</a:t>
                </a:r>
                <a:endParaRPr lang="en-US" altLang="zh-CN" sz="2100" b="1" dirty="0">
                  <a:latin typeface="Arial Narrow" charset="0"/>
                  <a:ea typeface="宋体" charset="0"/>
                  <a:cs typeface="宋体"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تهمة داود لإسرائيل وسليمان والصلاة                  (1 أخبار 28: 1-29: 22 أ)</a:t>
                </a:r>
                <a:endParaRPr lang="en-US" altLang="zh-CN" sz="2100" b="1" dirty="0">
                  <a:latin typeface="Arial Narrow" charset="0"/>
                  <a:ea typeface="宋体" charset="0"/>
                  <a:cs typeface="宋体"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Narrow" charset="0"/>
                    <a:ea typeface="宋体" charset="0"/>
                    <a:cs typeface="宋体" charset="0"/>
                  </a:rPr>
                  <a:t> </a:t>
                </a:r>
                <a:r>
                  <a:rPr lang="ar-JO" altLang="zh-CN" sz="2100" b="1" dirty="0">
                    <a:latin typeface="Arial Narrow" charset="0"/>
                    <a:ea typeface="宋体" charset="0"/>
                    <a:cs typeface="宋体" charset="0"/>
                  </a:rPr>
                  <a:t>إخماد تمرد شبع</a:t>
                </a:r>
              </a:p>
              <a:p>
                <a:pPr algn="ctr"/>
                <a:r>
                  <a:rPr lang="ar-JO" altLang="zh-CN" sz="2100" b="1" dirty="0">
                    <a:latin typeface="Arial Narrow" charset="0"/>
                    <a:ea typeface="宋体" charset="0"/>
                    <a:cs typeface="宋体" charset="0"/>
                  </a:rPr>
                  <a:t>(2 صم 20)</a:t>
                </a:r>
                <a:endParaRPr lang="en-US" altLang="zh-CN" sz="2100" b="1" dirty="0">
                  <a:latin typeface="Arial Narrow" charset="0"/>
                  <a:ea typeface="宋体" charset="0"/>
                  <a:cs typeface="宋体"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مشاريع رحبعام (٢ أخبار الأيام ١١: ٥-٢٣)</a:t>
                </a:r>
                <a:endParaRPr lang="en-US" altLang="zh-CN" sz="2100" b="1" dirty="0">
                  <a:latin typeface="Arial Narrow" charset="0"/>
                  <a:ea typeface="宋体" charset="0"/>
                  <a:cs typeface="宋体"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2" name="Cloud 1"/>
          <p:cNvSpPr/>
          <p:nvPr/>
        </p:nvSpPr>
        <p:spPr bwMode="auto">
          <a:xfrm>
            <a:off x="4139952" y="2708920"/>
            <a:ext cx="5328592" cy="79151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995049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ar-JO" sz="3200" dirty="0"/>
              <a:t>و أخبرك أن الرب يبني لك بيتاً و يكون متى كملت أيامك لتذهب مع آبائك أني أقيم بعدك نسلك الذي يكون من بنيك و </a:t>
            </a:r>
            <a:r>
              <a:rPr lang="ar-JO" sz="3200" dirty="0">
                <a:solidFill>
                  <a:srgbClr val="FFFF00"/>
                </a:solidFill>
              </a:rPr>
              <a:t>أثبت</a:t>
            </a:r>
            <a:r>
              <a:rPr lang="ar-JO" sz="3200" dirty="0"/>
              <a:t> مملكته هو يبني لي بيتاً و أنا </a:t>
            </a:r>
            <a:r>
              <a:rPr lang="ar-JO" sz="3200" dirty="0">
                <a:solidFill>
                  <a:srgbClr val="FFFF00"/>
                </a:solidFill>
              </a:rPr>
              <a:t>أثبت</a:t>
            </a:r>
            <a:r>
              <a:rPr lang="ar-JO" sz="3200" dirty="0"/>
              <a:t> كرسيه إلى الأبد أنا أكون له أباً و هو يكون لي ابناً و لا أنزع رحمتي عنه كما نزعتها عن الذي كان قبلك و أقيمه في بيتي و ملكوتي إلى الأبد و يكون كرسيه </a:t>
            </a:r>
            <a:r>
              <a:rPr lang="ar-JO" sz="3200" dirty="0">
                <a:solidFill>
                  <a:srgbClr val="FFFF00"/>
                </a:solidFill>
              </a:rPr>
              <a:t>ثابتاً</a:t>
            </a:r>
            <a:r>
              <a:rPr lang="ar-JO" sz="3200" dirty="0"/>
              <a:t> إلى الأبد</a:t>
            </a:r>
          </a:p>
          <a:p>
            <a:pPr algn="ctr" defTabSz="457200"/>
            <a:r>
              <a:rPr lang="ar-JO" sz="3200" dirty="0"/>
              <a:t>(1 أخ 17 : 10ب – 14)</a:t>
            </a:r>
            <a:endParaRPr lang="en-US" sz="32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1 أخبار الأيام</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262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95812324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charset="0"/>
                <a:cs typeface="Arial" charset="0"/>
              </a:rPr>
              <a:t>275</a:t>
            </a:r>
            <a:endParaRPr kumimoji="0" lang="en-US" dirty="0">
              <a:solidFill>
                <a:srgbClr val="FFFFFF"/>
              </a:solidFill>
              <a:latin typeface="Arial" charset="0"/>
              <a:cs typeface="Arial"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b="1" dirty="0"/>
              <a:t>أوجه التشابه بين نقل داود وسليمان للتابوت</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10"/>
              <a:chOff x="0" y="282"/>
              <a:chExt cx="828" cy="833"/>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داود</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1 أخ</a:t>
                </a:r>
                <a:r>
                  <a:rPr lang="en-US" b="1" dirty="0">
                    <a:solidFill>
                      <a:srgbClr val="FFFFFF"/>
                    </a:solidFill>
                    <a:latin typeface="Arial Narrow" charset="0"/>
                  </a:rPr>
                  <a:t>)</a:t>
                </a: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سليمان</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2 أخ</a:t>
                </a:r>
                <a:r>
                  <a:rPr lang="en-US" b="1" dirty="0">
                    <a:solidFill>
                      <a:srgbClr val="FFFFFF"/>
                    </a:solidFill>
                    <a:latin typeface="Arial Narrow"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قبل نقله</a:t>
                </a:r>
                <a:endParaRPr lang="en-US" b="1" dirty="0">
                  <a:solidFill>
                    <a:srgbClr val="FFFFFF"/>
                  </a:solidFill>
                  <a:latin typeface="Arial Narrow"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قرية يعاريم</a:t>
                </a:r>
                <a:endParaRPr lang="en-US" b="1" dirty="0">
                  <a:solidFill>
                    <a:srgbClr val="FFFFFF"/>
                  </a:solidFill>
                  <a:latin typeface="Arial Narrow"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مدينة داود</a:t>
                </a:r>
                <a:endParaRPr lang="en-US" b="1" dirty="0">
                  <a:solidFill>
                    <a:srgbClr val="FFFFFF"/>
                  </a:solidFill>
                  <a:latin typeface="Arial Narrow" charset="0"/>
                </a:endParaRPr>
              </a:p>
            </p:txBody>
          </p:sp>
        </p:grpSp>
        <p:grpSp>
          <p:nvGrpSpPr>
            <p:cNvPr id="290827" name="Group 105"/>
            <p:cNvGrpSpPr>
              <a:grpSpLocks/>
            </p:cNvGrpSpPr>
            <p:nvPr/>
          </p:nvGrpSpPr>
          <p:grpSpPr bwMode="auto">
            <a:xfrm>
              <a:off x="0" y="1477"/>
              <a:ext cx="3600" cy="356"/>
              <a:chOff x="0" y="310"/>
              <a:chExt cx="2451" cy="418"/>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بعد نقله </a:t>
                </a:r>
                <a:endParaRPr lang="en-US" b="1" dirty="0">
                  <a:solidFill>
                    <a:srgbClr val="FFFFFF"/>
                  </a:solidFill>
                  <a:latin typeface="Arial Narrow" charset="0"/>
                </a:endParaRPr>
              </a:p>
            </p:txBody>
          </p:sp>
        </p:grpSp>
        <p:grpSp>
          <p:nvGrpSpPr>
            <p:cNvPr id="290828" name="Group 108"/>
            <p:cNvGrpSpPr>
              <a:grpSpLocks/>
            </p:cNvGrpSpPr>
            <p:nvPr/>
          </p:nvGrpSpPr>
          <p:grpSpPr bwMode="auto">
            <a:xfrm>
              <a:off x="3327" y="1477"/>
              <a:ext cx="1216" cy="656"/>
              <a:chOff x="0" y="310"/>
              <a:chExt cx="828" cy="769"/>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Narrow" charset="0"/>
                  </a:rPr>
                  <a:t>بيت عوبيد قرب مدينة داود</a:t>
                </a:r>
                <a:endParaRPr lang="en-US" b="1" dirty="0">
                  <a:solidFill>
                    <a:srgbClr val="FFFFFF"/>
                  </a:solidFill>
                  <a:latin typeface="Arial Narrow" charset="0"/>
                </a:endParaRPr>
              </a:p>
            </p:txBody>
          </p:sp>
        </p:grpSp>
        <p:grpSp>
          <p:nvGrpSpPr>
            <p:cNvPr id="290829" name="Group 111"/>
            <p:cNvGrpSpPr>
              <a:grpSpLocks/>
            </p:cNvGrpSpPr>
            <p:nvPr/>
          </p:nvGrpSpPr>
          <p:grpSpPr bwMode="auto">
            <a:xfrm>
              <a:off x="4543" y="1632"/>
              <a:ext cx="1217" cy="482"/>
              <a:chOff x="0" y="-32"/>
              <a:chExt cx="828" cy="217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Narrow" charset="0"/>
                  </a:rPr>
                  <a:t>هيكل المريا (بيدر أرونة السابق)</a:t>
                </a:r>
                <a:endParaRPr lang="en-US" sz="2000" b="1" dirty="0">
                  <a:solidFill>
                    <a:srgbClr val="FFFFFF"/>
                  </a:solidFill>
                  <a:latin typeface="Arial Narrow" charset="0"/>
                </a:endParaRP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t>التشاور مع قادة إسرائيل والموكب الوطني</a:t>
                </a:r>
                <a:endParaRPr lang="en-US" b="1" i="1" dirty="0">
                  <a:solidFill>
                    <a:srgbClr val="FFFFFF"/>
                  </a:solidFill>
                  <a:latin typeface="Arial Narrow"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13: 1-5</a:t>
                </a:r>
                <a:endParaRPr lang="en-US" b="1" dirty="0">
                  <a:solidFill>
                    <a:srgbClr val="FFFFFF"/>
                  </a:solidFill>
                  <a:latin typeface="Arial Narrow" charset="0"/>
                </a:endParaRPr>
              </a:p>
            </p:txBody>
          </p:sp>
        </p:grpSp>
        <p:grpSp>
          <p:nvGrpSpPr>
            <p:cNvPr id="290832" name="Group 120"/>
            <p:cNvGrpSpPr>
              <a:grpSpLocks/>
            </p:cNvGrpSpPr>
            <p:nvPr/>
          </p:nvGrpSpPr>
          <p:grpSpPr bwMode="auto">
            <a:xfrm>
              <a:off x="4464" y="2206"/>
              <a:ext cx="1217" cy="341"/>
              <a:chOff x="0" y="1699"/>
              <a:chExt cx="828" cy="853"/>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2-3</a:t>
                </a:r>
                <a:endParaRPr lang="en-US" b="1" dirty="0">
                  <a:solidFill>
                    <a:srgbClr val="FFFFFF"/>
                  </a:solidFill>
                  <a:latin typeface="Arial Narrow" charset="0"/>
                </a:endParaRP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نقل التابوت بشكل صحيح</a:t>
                </a:r>
                <a:endParaRPr lang="en-US" b="1" dirty="0">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15: 1-16: 3</a:t>
                </a:r>
                <a:endParaRPr lang="en-US" b="1" dirty="0">
                  <a:solidFill>
                    <a:srgbClr val="FFFFFF"/>
                  </a:solidFill>
                  <a:latin typeface="Arial Narrow"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2-10</a:t>
                </a:r>
                <a:endParaRPr lang="en-US" b="1" dirty="0">
                  <a:solidFill>
                    <a:srgbClr val="FFFFFF"/>
                  </a:solidFill>
                  <a:latin typeface="Arial Narrow" charset="0"/>
                </a:endParaRP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احتفال التسبيح عند الوصول</a:t>
                </a:r>
                <a:endParaRPr lang="en-US" b="1" dirty="0">
                  <a:solidFill>
                    <a:srgbClr val="FFFFFF"/>
                  </a:solidFill>
                  <a:latin typeface="Arial Narrow" charset="0"/>
                </a:endParaRPr>
              </a:p>
            </p:txBody>
          </p:sp>
        </p:grpSp>
        <p:grpSp>
          <p:nvGrpSpPr>
            <p:cNvPr id="290837" name="Group 135"/>
            <p:cNvGrpSpPr>
              <a:grpSpLocks/>
            </p:cNvGrpSpPr>
            <p:nvPr/>
          </p:nvGrpSpPr>
          <p:grpSpPr bwMode="auto">
            <a:xfrm>
              <a:off x="3327" y="2780"/>
              <a:ext cx="1216" cy="478"/>
              <a:chOff x="0" y="3851"/>
              <a:chExt cx="828" cy="561"/>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16: 7-36</a:t>
                </a:r>
                <a:endParaRPr lang="en-US" b="1" dirty="0">
                  <a:solidFill>
                    <a:srgbClr val="FFFFFF"/>
                  </a:solidFill>
                  <a:latin typeface="Arial Narrow" charset="0"/>
                </a:endParaRPr>
              </a:p>
            </p:txBody>
          </p:sp>
        </p:grpSp>
        <p:grpSp>
          <p:nvGrpSpPr>
            <p:cNvPr id="290838" name="Group 138"/>
            <p:cNvGrpSpPr>
              <a:grpSpLocks/>
            </p:cNvGrpSpPr>
            <p:nvPr/>
          </p:nvGrpSpPr>
          <p:grpSpPr bwMode="auto">
            <a:xfrm>
              <a:off x="4543" y="2780"/>
              <a:ext cx="1217" cy="478"/>
              <a:chOff x="0" y="4254"/>
              <a:chExt cx="828" cy="561"/>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11-14</a:t>
                </a:r>
                <a:endParaRPr lang="en-US" b="1" dirty="0">
                  <a:solidFill>
                    <a:srgbClr val="FFFFFF"/>
                  </a:solidFill>
                  <a:latin typeface="Arial Narrow" charset="0"/>
                </a:endParaRP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وضع نظام العبادة المنظم</a:t>
                </a:r>
                <a:endParaRPr lang="en-US" b="1" dirty="0">
                  <a:solidFill>
                    <a:srgbClr val="FFFFFF"/>
                  </a:solidFill>
                  <a:latin typeface="Arial Narrow" charset="0"/>
                </a:endParaRPr>
              </a:p>
            </p:txBody>
          </p:sp>
        </p:grpSp>
        <p:grpSp>
          <p:nvGrpSpPr>
            <p:cNvPr id="290840" name="Group 144"/>
            <p:cNvGrpSpPr>
              <a:grpSpLocks/>
            </p:cNvGrpSpPr>
            <p:nvPr/>
          </p:nvGrpSpPr>
          <p:grpSpPr bwMode="auto">
            <a:xfrm>
              <a:off x="3195" y="3125"/>
              <a:ext cx="1348" cy="471"/>
              <a:chOff x="-90" y="5060"/>
              <a:chExt cx="918" cy="553"/>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90" y="5340"/>
                <a:ext cx="91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Narrow" charset="0"/>
                  </a:rPr>
                  <a:t>16: 4-6, 37-42</a:t>
                </a:r>
                <a:endParaRPr lang="en-US" b="1" dirty="0">
                  <a:solidFill>
                    <a:srgbClr val="FFFFFF"/>
                  </a:solidFill>
                  <a:latin typeface="Arial Narrow" charset="0"/>
                </a:endParaRPr>
              </a:p>
            </p:txBody>
          </p:sp>
        </p:grpSp>
        <p:grpSp>
          <p:nvGrpSpPr>
            <p:cNvPr id="290841" name="Group 147"/>
            <p:cNvGrpSpPr>
              <a:grpSpLocks/>
            </p:cNvGrpSpPr>
            <p:nvPr/>
          </p:nvGrpSpPr>
          <p:grpSpPr bwMode="auto">
            <a:xfrm>
              <a:off x="4543" y="3124"/>
              <a:ext cx="1217" cy="477"/>
              <a:chOff x="0" y="5463"/>
              <a:chExt cx="828" cy="560"/>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8: 12-16</a:t>
                </a:r>
                <a:endParaRPr lang="en-US" b="1" dirty="0">
                  <a:solidFill>
                    <a:srgbClr val="FFFFFF"/>
                  </a:solidFill>
                  <a:latin typeface="Arial Narrow"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الإعلان الإلهي المعطى</a:t>
                </a:r>
                <a:endParaRPr lang="en-US" b="1" dirty="0">
                  <a:solidFill>
                    <a:srgbClr val="FFFFFF"/>
                  </a:solidFill>
                  <a:latin typeface="Arial Narrow"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1-15</a:t>
                </a:r>
                <a:endParaRPr lang="en-US" b="1" dirty="0">
                  <a:solidFill>
                    <a:srgbClr val="FFFFFF"/>
                  </a:solidFill>
                  <a:latin typeface="Arial Narrow"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7: 12-22</a:t>
                </a:r>
                <a:endParaRPr lang="en-US" b="1" dirty="0">
                  <a:solidFill>
                    <a:srgbClr val="FFFFFF"/>
                  </a:solidFill>
                  <a:latin typeface="Arial Narrow"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صلاة الملك</a:t>
                </a:r>
                <a:endParaRPr lang="en-US" b="1" dirty="0">
                  <a:solidFill>
                    <a:srgbClr val="FFFFFF"/>
                  </a:solidFill>
                  <a:latin typeface="Arial Narrow"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16-27</a:t>
                </a:r>
                <a:endParaRPr lang="en-US" b="1" dirty="0">
                  <a:solidFill>
                    <a:srgbClr val="FFFFFF"/>
                  </a:solidFill>
                  <a:latin typeface="Arial Narrow"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6: 12-42</a:t>
                </a:r>
                <a:endParaRPr lang="en-US" b="1" dirty="0">
                  <a:solidFill>
                    <a:srgbClr val="FFFFFF"/>
                  </a:solidFill>
                  <a:latin typeface="Arial Narrow" charset="0"/>
                </a:endParaRPr>
              </a:p>
            </p:txBody>
          </p:sp>
        </p:grpSp>
      </p:grpSp>
      <p:sp>
        <p:nvSpPr>
          <p:cNvPr id="87" name="Notched Right Arrow 86"/>
          <p:cNvSpPr/>
          <p:nvPr/>
        </p:nvSpPr>
        <p:spPr bwMode="auto">
          <a:xfrm>
            <a:off x="5220072" y="551723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3492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81498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دول جديدة          تابعة لداود</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a:cs typeface="Arial"/>
              </a:rPr>
              <a:t>إسرائيل</a:t>
            </a:r>
            <a:endParaRPr lang="en-US" sz="48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2 صم 10</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أرام</a:t>
            </a:r>
            <a:endParaRPr lang="en-US" sz="3200" b="1"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أدوم</a:t>
            </a:r>
            <a:endParaRPr lang="en-US" sz="3200" b="1"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مؤاب</a:t>
            </a:r>
            <a:endParaRPr lang="en-US" sz="3200" b="1"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مصر</a:t>
            </a:r>
            <a:endParaRPr lang="en-US" sz="3200" b="1"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فينيقية</a:t>
            </a:r>
            <a:endParaRPr lang="en-US" sz="3200" b="1" dirty="0">
              <a:solidFill>
                <a:srgbClr val="FFFFFF"/>
              </a:solidFill>
              <a:effectLst>
                <a:glow rad="101600">
                  <a:srgbClr val="000000">
                    <a:alpha val="75000"/>
                  </a:srgbClr>
                </a:glow>
              </a:effectLst>
              <a:latin typeface="Arial"/>
              <a:cs typeface="Arial"/>
            </a:endParaRP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فلسطين</a:t>
            </a:r>
            <a:endParaRPr lang="en-US" sz="3200" b="1" dirty="0">
              <a:solidFill>
                <a:srgbClr val="FFFFFF"/>
              </a:solidFill>
              <a:effectLst>
                <a:glow rad="101600">
                  <a:srgbClr val="000000">
                    <a:alpha val="75000"/>
                  </a:srgbClr>
                </a:glow>
              </a:effectLst>
              <a:latin typeface="Arial"/>
              <a:cs typeface="Arial"/>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زبح</a:t>
            </a:r>
            <a:endParaRPr lang="en-US" sz="3200" b="1" dirty="0">
              <a:solidFill>
                <a:srgbClr val="FFFFFF"/>
              </a:solidFill>
              <a:effectLst>
                <a:glow rad="101600">
                  <a:srgbClr val="000000">
                    <a:alpha val="75000"/>
                  </a:srgbClr>
                </a:glow>
              </a:effectLst>
              <a:latin typeface="Arial"/>
              <a:cs typeface="Arial"/>
            </a:endParaRP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00"/>
                </a:solidFill>
              </a:rPr>
              <a:t>كافأ الله داود بالنصر على الفلسطينيين </a:t>
            </a:r>
            <a:r>
              <a:rPr lang="ar-JO" sz="2400" b="1" dirty="0"/>
              <a:t>والأمم الأخرى ليُظهره كملك صالح وعده الله بسلالة أبدية (1 أخبار الأيام 18-20).</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48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80">
                                          <p:stCondLst>
                                            <p:cond delay="0"/>
                                          </p:stCondLst>
                                        </p:cTn>
                                        <p:tgtEl>
                                          <p:spTgt spid="25"/>
                                        </p:tgtEl>
                                      </p:cBhvr>
                                    </p:animEffect>
                                    <p:anim calcmode="lin" valueType="num">
                                      <p:cBhvr>
                                        <p:cTn id="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 dur="26">
                                          <p:stCondLst>
                                            <p:cond delay="650"/>
                                          </p:stCondLst>
                                        </p:cTn>
                                        <p:tgtEl>
                                          <p:spTgt spid="25"/>
                                        </p:tgtEl>
                                      </p:cBhvr>
                                      <p:to x="100000" y="60000"/>
                                    </p:animScale>
                                    <p:animScale>
                                      <p:cBhvr>
                                        <p:cTn id="16" dur="166" decel="50000">
                                          <p:stCondLst>
                                            <p:cond delay="676"/>
                                          </p:stCondLst>
                                        </p:cTn>
                                        <p:tgtEl>
                                          <p:spTgt spid="25"/>
                                        </p:tgtEl>
                                      </p:cBhvr>
                                      <p:to x="100000" y="100000"/>
                                    </p:animScale>
                                    <p:animScale>
                                      <p:cBhvr>
                                        <p:cTn id="17" dur="26">
                                          <p:stCondLst>
                                            <p:cond delay="1312"/>
                                          </p:stCondLst>
                                        </p:cTn>
                                        <p:tgtEl>
                                          <p:spTgt spid="25"/>
                                        </p:tgtEl>
                                      </p:cBhvr>
                                      <p:to x="100000" y="80000"/>
                                    </p:animScale>
                                    <p:animScale>
                                      <p:cBhvr>
                                        <p:cTn id="18" dur="166" decel="50000">
                                          <p:stCondLst>
                                            <p:cond delay="1338"/>
                                          </p:stCondLst>
                                        </p:cTn>
                                        <p:tgtEl>
                                          <p:spTgt spid="25"/>
                                        </p:tgtEl>
                                      </p:cBhvr>
                                      <p:to x="100000" y="100000"/>
                                    </p:animScale>
                                    <p:animScale>
                                      <p:cBhvr>
                                        <p:cTn id="19" dur="26">
                                          <p:stCondLst>
                                            <p:cond delay="1642"/>
                                          </p:stCondLst>
                                        </p:cTn>
                                        <p:tgtEl>
                                          <p:spTgt spid="25"/>
                                        </p:tgtEl>
                                      </p:cBhvr>
                                      <p:to x="100000" y="90000"/>
                                    </p:animScale>
                                    <p:animScale>
                                      <p:cBhvr>
                                        <p:cTn id="20" dur="166" decel="50000">
                                          <p:stCondLst>
                                            <p:cond delay="1668"/>
                                          </p:stCondLst>
                                        </p:cTn>
                                        <p:tgtEl>
                                          <p:spTgt spid="25"/>
                                        </p:tgtEl>
                                      </p:cBhvr>
                                      <p:to x="100000" y="100000"/>
                                    </p:animScale>
                                    <p:animScale>
                                      <p:cBhvr>
                                        <p:cTn id="21" dur="26">
                                          <p:stCondLst>
                                            <p:cond delay="1808"/>
                                          </p:stCondLst>
                                        </p:cTn>
                                        <p:tgtEl>
                                          <p:spTgt spid="25"/>
                                        </p:tgtEl>
                                      </p:cBhvr>
                                      <p:to x="100000" y="95000"/>
                                    </p:animScale>
                                    <p:animScale>
                                      <p:cBhvr>
                                        <p:cTn id="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532922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5076057"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الإنتصار على             أرام و عمون</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a:cs typeface="Arial"/>
              </a:rPr>
              <a:t>إسرائيل</a:t>
            </a:r>
            <a:endParaRPr lang="en-US" sz="48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أخبار الأيام 19</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عمون</a:t>
            </a:r>
            <a:endParaRPr lang="en-US" sz="3200" b="1"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أرام</a:t>
            </a:r>
            <a:endParaRPr lang="en-US" sz="3200" b="1"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أدوم</a:t>
            </a:r>
            <a:endParaRPr lang="en-US" sz="3200" b="1"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مؤاب</a:t>
            </a:r>
            <a:endParaRPr lang="en-US" sz="3200" b="1"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مصر</a:t>
            </a:r>
            <a:endParaRPr lang="en-US" sz="3200" b="1"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فينيقية</a:t>
            </a:r>
            <a:endParaRPr lang="en-US" sz="3200" b="1" dirty="0">
              <a:solidFill>
                <a:srgbClr val="FFFFFF"/>
              </a:solidFill>
              <a:effectLst>
                <a:glow rad="101600">
                  <a:srgbClr val="000000">
                    <a:alpha val="75000"/>
                  </a:srgbClr>
                </a:glow>
              </a:effectLst>
              <a:latin typeface="Arial"/>
              <a:cs typeface="Arial"/>
            </a:endParaRP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فلسطين</a:t>
            </a:r>
            <a:endParaRPr lang="en-US" sz="3200" b="1" dirty="0">
              <a:solidFill>
                <a:srgbClr val="FFFFFF"/>
              </a:solidFill>
              <a:effectLst>
                <a:glow rad="101600">
                  <a:srgbClr val="000000">
                    <a:alpha val="75000"/>
                  </a:srgbClr>
                </a:glow>
              </a:effectLst>
              <a:latin typeface="Arial"/>
              <a:cs typeface="Arial"/>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زبح</a:t>
            </a:r>
            <a:endParaRPr lang="en-US" sz="3200" b="1" dirty="0">
              <a:solidFill>
                <a:srgbClr val="FFFFFF"/>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4270689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51776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و كانت أيضاً حرب مع الفلسطينيين فقتل ألحانان بن ياعور لحمي أخا جليات الجتي و كانت قناة رمحه كنول النساجين</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(1 أخبار الأيام 20 : 5)</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1485358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استثمر الله ستة أسفار عن داود؟</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541694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403246"/>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373777"/>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ثم كانت أيضاً حرب في جت و كان رجل طويل القامة أعنش أصابعه أربع و عشرون و هو أيضاً ولد لرافا و لما عير إسرائيل ضربه يهوناثان بن شمعا أخي داود</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(1 أخبار الأيام 20 : 6 – 7)</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3973929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960745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648" y="2603500"/>
            <a:ext cx="63754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3600" b="1" dirty="0">
                <a:solidFill>
                  <a:srgbClr val="FFFF00"/>
                </a:solidFill>
              </a:rPr>
              <a:t>بارك الله عبادة داود </a:t>
            </a:r>
            <a:r>
              <a:rPr lang="ar-JO" sz="3600" b="1" dirty="0"/>
              <a:t>من خلال اختيار موقع الهيكل وتنظيم المواد والقادة والتكليف بالعمل لتشجيع عبادة الهيكل (أخبار الأيام الأول 21-29)</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0571744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2400"/>
            <a:ext cx="9144000" cy="6553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a:cs typeface="Arial"/>
              </a:rPr>
              <a:t>الموقع</a:t>
            </a:r>
            <a:endParaRPr lang="en-US" sz="2800" b="1" dirty="0">
              <a:solidFill>
                <a:srgbClr val="000000"/>
              </a:solidFill>
              <a:latin typeface="Arial"/>
              <a:cs typeface="Arial"/>
            </a:endParaRPr>
          </a:p>
        </p:txBody>
      </p:sp>
      <p:sp>
        <p:nvSpPr>
          <p:cNvPr id="900098" name="Rectangle 2"/>
          <p:cNvSpPr>
            <a:spLocks noGrp="1" noChangeArrowheads="1"/>
          </p:cNvSpPr>
          <p:nvPr>
            <p:ph type="ctrTitle"/>
          </p:nvPr>
        </p:nvSpPr>
        <p:spPr>
          <a:xfrm>
            <a:off x="251520" y="260648"/>
            <a:ext cx="4788023" cy="936104"/>
          </a:xfrm>
          <a:solidFill>
            <a:schemeClr val="tx1"/>
          </a:solidFill>
          <a:effectLst/>
        </p:spPr>
        <p:txBody>
          <a:bodyPr/>
          <a:lstStyle/>
          <a:p>
            <a:pPr>
              <a:defRPr/>
            </a:pPr>
            <a:r>
              <a:rPr lang="ar-JO" b="1" dirty="0">
                <a:effectLst/>
                <a:latin typeface="Arial" charset="0"/>
                <a:ea typeface="ＭＳ Ｐゴシック" charset="0"/>
                <a:cs typeface="ＭＳ Ｐゴシック" charset="0"/>
              </a:rPr>
              <a:t>موقع الهيكل</a:t>
            </a:r>
            <a:endParaRPr lang="en-US" b="1" dirty="0">
              <a:effectLst/>
              <a:latin typeface="Arial" charset="0"/>
              <a:ea typeface="ＭＳ Ｐゴシック" charset="0"/>
              <a:cs typeface="ＭＳ Ｐゴシック" charset="0"/>
            </a:endParaRPr>
          </a:p>
        </p:txBody>
      </p:sp>
      <p:sp>
        <p:nvSpPr>
          <p:cNvPr id="4" name="Right Arrow 3"/>
          <p:cNvSpPr/>
          <p:nvPr/>
        </p:nvSpPr>
        <p:spPr bwMode="auto">
          <a:xfrm>
            <a:off x="5004048" y="476672"/>
            <a:ext cx="1656184" cy="504056"/>
          </a:xfrm>
          <a:prstGeom prst="righ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4185352160"/>
      </p:ext>
    </p:extLst>
  </p:cSld>
  <p:clrMapOvr>
    <a:overrideClrMapping bg1="lt1" tx1="dk1" bg2="lt2" tx2="dk2" accent1="accent1" accent2="accent2" accent3="accent3" accent4="accent4" accent5="accent5" accent6="accent6" hlink="hlink" folHlink="folHlink"/>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25288"/>
            <a:ext cx="9144000" cy="584001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a:cs typeface="Arial"/>
              </a:rPr>
              <a:t>الموقع</a:t>
            </a:r>
            <a:endParaRPr lang="en-US" sz="2800" b="1" dirty="0">
              <a:solidFill>
                <a:srgbClr val="000000"/>
              </a:solidFill>
              <a:latin typeface="Arial"/>
              <a:cs typeface="Arial"/>
            </a:endParaRPr>
          </a:p>
        </p:txBody>
      </p:sp>
      <p:sp>
        <p:nvSpPr>
          <p:cNvPr id="900098" name="Rectangle 2"/>
          <p:cNvSpPr>
            <a:spLocks noGrp="1" noChangeArrowheads="1"/>
          </p:cNvSpPr>
          <p:nvPr>
            <p:ph type="ctrTitle"/>
          </p:nvPr>
        </p:nvSpPr>
        <p:spPr>
          <a:xfrm>
            <a:off x="0" y="-15922"/>
            <a:ext cx="9144000" cy="936104"/>
          </a:xfrm>
          <a:solidFill>
            <a:schemeClr val="tx1"/>
          </a:solidFill>
          <a:effectLst/>
        </p:spPr>
        <p:txBody>
          <a:bodyPr/>
          <a:lstStyle/>
          <a:p>
            <a:pPr>
              <a:defRPr/>
            </a:pPr>
            <a:r>
              <a:rPr lang="ar-JO" b="1" dirty="0">
                <a:effectLst/>
                <a:latin typeface="Arial" charset="0"/>
                <a:ea typeface="ＭＳ Ｐゴシック" charset="0"/>
                <a:cs typeface="ＭＳ Ｐゴシック" charset="0"/>
              </a:rPr>
              <a:t>بيدر أرونة</a:t>
            </a:r>
            <a:endParaRPr lang="en-US" b="1" dirty="0">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5877272"/>
            <a:ext cx="9144000" cy="936104"/>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latin typeface="Arial" charset="0"/>
                <a:ea typeface="ＭＳ Ｐゴシック" charset="0"/>
                <a:cs typeface="ＭＳ Ｐゴシック" charset="0"/>
              </a:rPr>
              <a:t>1 أخبار الأيام 21 : 15 و 18</a:t>
            </a:r>
            <a:endParaRPr lang="en-US"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1947737"/>
      </p:ext>
    </p:extLst>
  </p:cSld>
  <p:clrMapOvr>
    <a:overrideClrMapping bg1="lt1" tx1="dk1" bg2="lt2" tx2="dk2" accent1="accent1" accent2="accent2" accent3="accent3" accent4="accent4" accent5="accent5" accent6="accent6" hlink="hlink" folHlink="folHlink"/>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ar-JO" b="1" dirty="0">
                <a:solidFill>
                  <a:srgbClr val="000000"/>
                </a:solidFill>
                <a:latin typeface="Arial" charset="0"/>
                <a:ea typeface="ＭＳ Ｐゴシック" charset="0"/>
                <a:cs typeface="ＭＳ Ｐゴシック" charset="0"/>
              </a:rPr>
              <a:t>موقع الهيكل (1 أخ 21)</a:t>
            </a:r>
            <a:endParaRPr lang="en-US"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a:cs typeface="Arial"/>
              </a:rPr>
              <a:t>الموقع</a:t>
            </a:r>
            <a:endParaRPr lang="en-US" sz="2800" b="1" dirty="0">
              <a:solidFill>
                <a:srgbClr val="000000"/>
              </a:solidFill>
              <a:latin typeface="Arial"/>
              <a:cs typeface="Arial"/>
            </a:endParaRPr>
          </a:p>
        </p:txBody>
      </p:sp>
      <p:pic>
        <p:nvPicPr>
          <p:cNvPr id="2" name="Picture 1"/>
          <p:cNvPicPr>
            <a:picLocks noChangeAspect="1"/>
          </p:cNvPicPr>
          <p:nvPr/>
        </p:nvPicPr>
        <p:blipFill>
          <a:blip r:embed="rId3"/>
          <a:stretch>
            <a:fillRect/>
          </a:stretch>
        </p:blipFill>
        <p:spPr>
          <a:xfrm>
            <a:off x="0" y="1772816"/>
            <a:ext cx="10529926" cy="5085184"/>
          </a:xfrm>
          <a:prstGeom prst="rect">
            <a:avLst/>
          </a:prstGeom>
        </p:spPr>
      </p:pic>
      <p:sp>
        <p:nvSpPr>
          <p:cNvPr id="6" name="Rectangle 2">
            <a:extLst>
              <a:ext uri="{FF2B5EF4-FFF2-40B4-BE49-F238E27FC236}">
                <a16:creationId xmlns:a16="http://schemas.microsoft.com/office/drawing/2014/main" id="{4190D8B4-9B56-CA49-ACCF-3114374B1D1A}"/>
              </a:ext>
            </a:extLst>
          </p:cNvPr>
          <p:cNvSpPr txBox="1">
            <a:spLocks noChangeArrowheads="1"/>
          </p:cNvSpPr>
          <p:nvPr/>
        </p:nvSpPr>
        <p:spPr bwMode="auto">
          <a:xfrm>
            <a:off x="3995936" y="1772816"/>
            <a:ext cx="5148064"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solidFill>
                  <a:srgbClr val="000000"/>
                </a:solidFill>
                <a:latin typeface="Arial" charset="0"/>
                <a:ea typeface="ＭＳ Ｐゴシック" charset="0"/>
                <a:cs typeface="ＭＳ Ｐゴシック" charset="0"/>
              </a:rPr>
              <a:t>قبة الصخرة (لأنطونيا)</a:t>
            </a:r>
            <a:endParaRPr lang="en-US" sz="2400" b="1" kern="0" dirty="0">
              <a:solidFill>
                <a:srgbClr val="000000"/>
              </a:solidFill>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EA077C0B-A411-7343-8C4F-4B28C069D1E6}"/>
              </a:ext>
            </a:extLst>
          </p:cNvPr>
          <p:cNvSpPr txBox="1">
            <a:spLocks noChangeArrowheads="1"/>
          </p:cNvSpPr>
          <p:nvPr/>
        </p:nvSpPr>
        <p:spPr bwMode="auto">
          <a:xfrm>
            <a:off x="0" y="2885788"/>
            <a:ext cx="4103440"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400" b="1" kern="0" dirty="0">
                <a:solidFill>
                  <a:srgbClr val="000000"/>
                </a:solidFill>
                <a:latin typeface="Arial" charset="0"/>
                <a:ea typeface="ＭＳ Ｐゴシック" charset="0"/>
                <a:cs typeface="ＭＳ Ｐゴシック" charset="0"/>
              </a:rPr>
              <a:t>البيدر</a:t>
            </a:r>
            <a:endParaRPr lang="en-US" sz="2400" b="1" kern="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8471594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a:cs typeface="Arial"/>
              </a:rPr>
              <a:t>الموقع</a:t>
            </a:r>
            <a:endParaRPr lang="en-US" sz="2800" b="1" dirty="0">
              <a:solidFill>
                <a:srgbClr val="000000"/>
              </a:solidFill>
              <a:latin typeface="Arial"/>
              <a:cs typeface="Arial"/>
            </a:endParaRPr>
          </a:p>
        </p:txBody>
      </p:sp>
      <p:pic>
        <p:nvPicPr>
          <p:cNvPr id="3" name="Picture 2"/>
          <p:cNvPicPr>
            <a:picLocks noChangeAspect="1"/>
          </p:cNvPicPr>
          <p:nvPr/>
        </p:nvPicPr>
        <p:blipFill>
          <a:blip r:embed="rId4"/>
          <a:stretch>
            <a:fillRect/>
          </a:stretch>
        </p:blipFill>
        <p:spPr>
          <a:xfrm>
            <a:off x="0" y="-1"/>
            <a:ext cx="6372200" cy="6913837"/>
          </a:xfrm>
          <a:prstGeom prst="rect">
            <a:avLst/>
          </a:prstGeom>
        </p:spPr>
      </p:pic>
      <p:sp>
        <p:nvSpPr>
          <p:cNvPr id="900098" name="Rectangle 2"/>
          <p:cNvSpPr>
            <a:spLocks noGrp="1" noChangeArrowheads="1"/>
          </p:cNvSpPr>
          <p:nvPr>
            <p:ph type="ctrTitle"/>
          </p:nvPr>
        </p:nvSpPr>
        <p:spPr>
          <a:xfrm>
            <a:off x="6372200" y="-16580"/>
            <a:ext cx="2771799" cy="2365460"/>
          </a:xfrm>
          <a:effectLst/>
        </p:spPr>
        <p:txBody>
          <a:bodyPr/>
          <a:lstStyle/>
          <a:p>
            <a:pPr>
              <a:defRPr/>
            </a:pPr>
            <a:r>
              <a:rPr lang="ar-JO" b="1" dirty="0">
                <a:effectLst/>
                <a:latin typeface="Arial" charset="0"/>
                <a:ea typeface="ＭＳ Ｐゴシック" charset="0"/>
                <a:cs typeface="ＭＳ Ｐゴシック" charset="0"/>
              </a:rPr>
              <a:t>موقع الهيكل</a:t>
            </a:r>
            <a:endParaRPr lang="en-US"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2941216"/>
      </p:ext>
    </p:extLst>
  </p:cSld>
  <p:clrMapOvr>
    <a:overrideClrMapping bg1="lt1" tx1="dk1" bg2="lt2" tx2="dk2" accent1="accent1" accent2="accent2" accent3="accent3" accent4="accent4" accent5="accent5" accent6="accent6" hlink="hlink" folHlink="folHlink"/>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صموئيل و الملوك مقابل أخبار الأيام</a:t>
            </a:r>
            <a:endParaRPr lang="en-US" sz="3600" b="1" dirty="0">
              <a:solidFill>
                <a:srgbClr val="FFFFFF"/>
              </a:solidFill>
              <a:latin typeface="Arial Black" charset="0"/>
              <a:ea typeface="宋体" charset="0"/>
              <a:cs typeface="宋体"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charset="0"/>
                <a:cs typeface="Arial" charset="0"/>
              </a:rPr>
              <a:t>267أ</a:t>
            </a:r>
            <a:endParaRPr lang="en-US" b="1" dirty="0">
              <a:solidFill>
                <a:srgbClr val="FFFFFF"/>
              </a:solidFill>
              <a:latin typeface="Arial" charset="0"/>
              <a:cs typeface="Arial"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مقتل عائلة شاول (1 صم 21: 1-14)</a:t>
                  </a:r>
                  <a:endParaRPr lang="en-US" sz="2000" b="1" dirty="0">
                    <a:latin typeface="Arial Narrow" charset="0"/>
                    <a:cs typeface="Times New Roman"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هزم أبيام من يهوذا يربعام الإسرائيلي بتكريمه الهيكل (أخبار الأيام الثاني 13: 3-21)</a:t>
                  </a:r>
                  <a:endParaRPr lang="en-US" sz="2000" b="1" dirty="0">
                    <a:latin typeface="Arial Narrow" charset="0"/>
                    <a:cs typeface="Times New Roman"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تمرد أدونيا ضد داود أبيه (1 ملوك 1)</a:t>
                  </a:r>
                  <a:endParaRPr lang="en-US" sz="2000" b="1" dirty="0">
                    <a:latin typeface="Arial Narrow" charset="0"/>
                    <a:cs typeface="Times New Roman"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نهضات تحت 6 ملوك من يهوذا جميعهم أبناء داود</a:t>
                  </a:r>
                  <a:endParaRPr lang="en-US" sz="2000" b="1" dirty="0">
                    <a:latin typeface="Arial Narrow" charset="0"/>
                    <a:cs typeface="Times New Roman"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طلب داود من سليمان الإنتقام لمقاوميه                (1 ملوك 2: 1-9)</a:t>
                  </a:r>
                  <a:endParaRPr lang="en-US" sz="2000" b="1" dirty="0">
                    <a:latin typeface="Arial Narrow" charset="0"/>
                    <a:cs typeface="Times New Roman"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تكليف داود لسليمان ببناء الهيكل                      (1 أخبار الأيام 22: 2-19)</a:t>
                  </a:r>
                  <a:endParaRPr lang="en-US" sz="2000" b="1" dirty="0">
                    <a:latin typeface="Arial Narrow" charset="0"/>
                    <a:cs typeface="Times New Roman"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معلومات سلبية عن ملوك إسرائيل (على سبيل المثال    1 ملوك 13: 1-14: 20 على يربعام ؛                   1 ملوك 15: 25-21: 29 على الآخرين)</a:t>
                  </a:r>
                  <a:endParaRPr lang="en-US" sz="2000" b="1" dirty="0">
                    <a:latin typeface="Arial Narrow" charset="0"/>
                    <a:cs typeface="Times New Roman"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تفاصيل إيجابية عن ملوك يهوذا: آسا (١ أخبار الأيام ١٤: ٦-١٥: ١٥) ، يهوشافاط (٢ أخبار الأيام ١٧: ١-١٩) ، حزقيا (٢ أخبار الأيام ٣٢: ٢٧-٣٠) ، إلخ</a:t>
                  </a:r>
                  <a:endParaRPr lang="en-US" sz="1900" b="1" dirty="0">
                    <a:latin typeface="Arial Narrow" charset="0"/>
                    <a:cs typeface="Times New Roman"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قصص إيليا (1 ملوك 15: 25-21: 29)           وإليشع (2 ملوك 2: 1-8: 15 ؛ 13: 14-25)        منذ أن خدموا في إسرائيل بشكل أساسي</a:t>
                  </a:r>
                  <a:endParaRPr lang="en-US" sz="2000" b="1" dirty="0">
                    <a:latin typeface="Arial Narrow" charset="0"/>
                    <a:cs typeface="Times New Roman"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تأديب الله بالضربات وغزوات العدو ليورام يهوذا على طرقه الشريرة (1 أخبار الأيام 21: 11-20)</a:t>
                  </a:r>
                  <a:endParaRPr lang="en-US" sz="2000" b="1" dirty="0">
                    <a:latin typeface="Arial Narrow" charset="0"/>
                    <a:cs typeface="Times New Roman"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الأحداث السلبية بعد سقوط يهوذا (الملوك الثاني 25)</a:t>
                  </a:r>
                  <a:endParaRPr lang="en-US" sz="2000" b="1" dirty="0">
                    <a:latin typeface="Arial Narrow" charset="0"/>
                    <a:cs typeface="Times New Roman"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تجديد عيد الفصح (2 أخبار الأيام 30) وإصلاحات أخرى في العبادة (2 أخبار الأيام 31)</a:t>
                  </a:r>
                  <a:endParaRPr lang="en-US" sz="2000" b="1" dirty="0">
                    <a:latin typeface="Arial Narrow" charset="0"/>
                    <a:cs typeface="Times New Roman"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سقوطين لإسرائيل (2 ملوك 17: 1-41 و 17: 5-6 ؛ 18: 9-12)</a:t>
                  </a:r>
                  <a:endParaRPr lang="en-US" sz="2000" b="1" dirty="0">
                    <a:latin typeface="Arial Narrow" charset="0"/>
                    <a:cs typeface="Times New Roman"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نهاية سبي يهوذا (٢ أخبار ٣٦: ٢٢-٢٣)</a:t>
                  </a:r>
                  <a:endParaRPr lang="en-US" sz="2000" b="1" dirty="0">
                    <a:latin typeface="Arial Narrow" charset="0"/>
                    <a:cs typeface="Times New Roman"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208948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65123" cy="6858000"/>
          </a:xfrm>
          <a:prstGeom prst="rect">
            <a:avLst/>
          </a:prstGeom>
        </p:spPr>
      </p:pic>
      <p:sp>
        <p:nvSpPr>
          <p:cNvPr id="900098" name="Rectangle 2"/>
          <p:cNvSpPr>
            <a:spLocks noGrp="1" noChangeArrowheads="1"/>
          </p:cNvSpPr>
          <p:nvPr>
            <p:ph type="ctrTitle"/>
          </p:nvPr>
        </p:nvSpPr>
        <p:spPr>
          <a:xfrm>
            <a:off x="5148064" y="0"/>
            <a:ext cx="3995936" cy="6740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داود و سليمان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1224895"/>
      </p:ext>
    </p:extLst>
  </p:cSld>
  <p:clrMapOvr>
    <a:masterClrMapping/>
  </p:clrMapOvr>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10024</TotalTime>
  <Words>6160</Words>
  <Application>Microsoft Macintosh PowerPoint</Application>
  <PresentationFormat>On-screen Show (4:3)</PresentationFormat>
  <Paragraphs>1065</Paragraphs>
  <Slides>158</Slides>
  <Notes>111</Notes>
  <HiddenSlides>0</HiddenSlides>
  <MMClips>0</MMClips>
  <ScaleCrop>false</ScaleCrop>
  <HeadingPairs>
    <vt:vector size="6" baseType="variant">
      <vt:variant>
        <vt:lpstr>Fonts Used</vt:lpstr>
      </vt:variant>
      <vt:variant>
        <vt:i4>15</vt:i4>
      </vt:variant>
      <vt:variant>
        <vt:lpstr>Theme</vt:lpstr>
      </vt:variant>
      <vt:variant>
        <vt:i4>23</vt:i4>
      </vt:variant>
      <vt:variant>
        <vt:lpstr>Slide Titles</vt:lpstr>
      </vt:variant>
      <vt:variant>
        <vt:i4>158</vt:i4>
      </vt:variant>
    </vt:vector>
  </HeadingPairs>
  <TitlesOfParts>
    <vt:vector size="196" baseType="lpstr">
      <vt:lpstr>Arial</vt:lpstr>
      <vt:lpstr>Arial Black</vt:lpstr>
      <vt:lpstr>Arial Narrow</vt:lpstr>
      <vt:lpstr>Avenir Black</vt:lpstr>
      <vt:lpstr>Calibri</vt:lpstr>
      <vt:lpstr>Century Gothic</vt:lpstr>
      <vt:lpstr>Comic Sans MS</vt:lpstr>
      <vt:lpstr>Copperplate Gothic Bold</vt:lpstr>
      <vt:lpstr>Franklin Gothic Medium</vt:lpstr>
      <vt:lpstr>Helvetica</vt:lpstr>
      <vt:lpstr>Impact</vt:lpstr>
      <vt:lpstr>Tahoma</vt:lpstr>
      <vt:lpstr>Times</vt:lpstr>
      <vt:lpstr>Times New Roman</vt:lpstr>
      <vt:lpstr>Wingdings</vt:lpstr>
      <vt:lpstr>Notebook</vt:lpstr>
      <vt:lpstr>Default Design</vt:lpstr>
      <vt:lpstr>49_Blank Presentation</vt:lpstr>
      <vt:lpstr>1_Notebook</vt:lpstr>
      <vt:lpstr>Blank Presentation</vt:lpstr>
      <vt:lpstr>1_Fireworks</vt:lpstr>
      <vt:lpstr>2_Default Design</vt:lpstr>
      <vt:lpstr>Fireworks</vt:lpstr>
      <vt:lpstr>Orbit</vt:lpstr>
      <vt:lpstr>5_Default Design</vt:lpstr>
      <vt:lpstr>2_Contemporary</vt:lpstr>
      <vt:lpstr>6_Default Design</vt:lpstr>
      <vt:lpstr>2_Notebook</vt:lpstr>
      <vt:lpstr>1_Contemporary</vt:lpstr>
      <vt:lpstr>6_Notebook</vt:lpstr>
      <vt:lpstr>4_Default Design</vt:lpstr>
      <vt:lpstr>1_Blank Presentation</vt:lpstr>
      <vt:lpstr>3_Beam</vt:lpstr>
      <vt:lpstr>7_Notebook</vt:lpstr>
      <vt:lpstr>7_Default Design</vt:lpstr>
      <vt:lpstr>8_Office Theme</vt:lpstr>
      <vt:lpstr>3_Orbit</vt:lpstr>
      <vt:lpstr>50_Blank Presentation</vt:lpstr>
      <vt:lpstr>كن مُؤسَسَاً</vt:lpstr>
      <vt:lpstr>دعونا ندرس   النص الكتابي</vt:lpstr>
      <vt:lpstr>أوه, لا ... لقد وصلت إلى سلسلة النسب</vt:lpstr>
      <vt:lpstr>ما هي الفكرة</vt:lpstr>
      <vt:lpstr>ما هي الفكرة ؟</vt:lpstr>
      <vt:lpstr>ما هي الفكرة ؟</vt:lpstr>
      <vt:lpstr>المملكة     المتحدة</vt:lpstr>
      <vt:lpstr>منطقية صموئيل, الملوك و الأخبار</vt:lpstr>
      <vt:lpstr>لماذا استثمر الله ستة أسفار عن داود؟</vt:lpstr>
      <vt:lpstr>سجلين تاريخيين لنفس الأحداث</vt:lpstr>
      <vt:lpstr>الطبيعة الإفتتاحية لسفر 1 أخبار الأيام</vt:lpstr>
      <vt:lpstr> 1. أسس الله مملكة داود ليقدم العبادة في الهيكل فوق الوثنية</vt:lpstr>
      <vt:lpstr>الكلمة المفتاحية</vt:lpstr>
      <vt:lpstr>الموضوع الرئيسي</vt:lpstr>
      <vt:lpstr>1 أخبار الأيام 1 </vt:lpstr>
      <vt:lpstr> سجل النسب من آدم إلى 450 ق.م يظهر غياب عرش داود لكن نسله لا يزال حاضراً بسبب نعمة الله (1 أخ 1-9)</vt:lpstr>
      <vt:lpstr>سجل نسب تكوين 5</vt:lpstr>
      <vt:lpstr>سجل الأمم</vt:lpstr>
      <vt:lpstr>شجرة عائلة الآباء (تك 12-50, 1 أخ 1: 28-34)</vt:lpstr>
      <vt:lpstr>شجرة          عائلة الآباء</vt:lpstr>
      <vt:lpstr>الأسباط الشرقية           خلال فترة               المملكة المنقسمة</vt:lpstr>
      <vt:lpstr>1 أخبار الأيام 2 </vt:lpstr>
      <vt:lpstr>شجرة عائلة الآباء</vt:lpstr>
      <vt:lpstr>تعداد          الأسباط</vt:lpstr>
      <vt:lpstr>1 أخبار الأيام 3 </vt:lpstr>
      <vt:lpstr>عائلة و أسلاف داود</vt:lpstr>
      <vt:lpstr>خط                       نسل داود</vt:lpstr>
      <vt:lpstr>المسيا من يهوذا</vt:lpstr>
      <vt:lpstr>يا داود، لماذا لديك عدة زوجات ؟</vt:lpstr>
      <vt:lpstr>أسلاف و عائلة داود</vt:lpstr>
      <vt:lpstr>المملكة في متى 1 </vt:lpstr>
      <vt:lpstr>1 أخبار الأيام 4 </vt:lpstr>
      <vt:lpstr>تعداد كل سبط</vt:lpstr>
      <vt:lpstr>1 أخبار الأيام 5 </vt:lpstr>
      <vt:lpstr>شجرة عائلة الآباء</vt:lpstr>
      <vt:lpstr>تعداد كل سبط</vt:lpstr>
      <vt:lpstr>شجرة عائلة الآباء</vt:lpstr>
      <vt:lpstr>1 أخبار الأيام 6 </vt:lpstr>
      <vt:lpstr>التباين بين اللاويين و الكهنة</vt:lpstr>
      <vt:lpstr>التباين بين اللاويين و الكهنة</vt:lpstr>
      <vt:lpstr>Levi's Family Tree</vt:lpstr>
      <vt:lpstr>مدن اللاويين 48</vt:lpstr>
      <vt:lpstr>1 أخبار الأيام 7 </vt:lpstr>
      <vt:lpstr>تعداد كل سبط</vt:lpstr>
      <vt:lpstr>1 أخبار الأيام 8 </vt:lpstr>
      <vt:lpstr>تعداد كل سبط</vt:lpstr>
      <vt:lpstr>1 أخبار الأيام 9 </vt:lpstr>
      <vt:lpstr>تعداد كل سبط</vt:lpstr>
      <vt:lpstr>لماذا سلاسل النسب</vt:lpstr>
      <vt:lpstr>بدأت الولايات المتحدة كأمة مسيحية</vt:lpstr>
      <vt:lpstr>حجاج بلايموث</vt:lpstr>
      <vt:lpstr>مع ذلك فقد ذبحوا الهنود الحمر</vt:lpstr>
      <vt:lpstr>بدأت الولايات المتحدة الأمريكية كأمة مسيحية</vt:lpstr>
      <vt:lpstr>بدأت الولايات المتحدة الأمريكية كأمة مسيحية</vt:lpstr>
      <vt:lpstr>هل         تثق         بالله ؟</vt:lpstr>
      <vt:lpstr>هل نثق بالله ؟</vt:lpstr>
      <vt:lpstr>هل ثقتك بالله تربكك ؟</vt:lpstr>
      <vt:lpstr>سبب للخجل ؟</vt:lpstr>
      <vt:lpstr>The USA began as a Christian nation but has left its godly heritage.</vt:lpstr>
      <vt:lpstr> بدأت الولايات المتحدة الأمريكية كأمة مسيحية لكنها تركت إرثها الإلهي</vt:lpstr>
      <vt:lpstr>التراث المسيحي  هو الآن محل             نقاش ساخن!</vt:lpstr>
      <vt:lpstr>1 أخبار الأيام 10 </vt:lpstr>
      <vt:lpstr> بارك الله داود حتى تقلد إسرائيل شغفه لعبادة الهيكل  (1 أخ 10 – 29) </vt:lpstr>
      <vt:lpstr>التركيز على داود</vt:lpstr>
      <vt:lpstr>أعد الله داود الملك بعدما نزع شاول الذي كان غير لائق للملك ليظهر داود كالملك المثالي (1 أخ 10 – 12)</vt:lpstr>
      <vt:lpstr>1 أخبار الأيام 11 </vt:lpstr>
      <vt:lpstr>”الثلاثة”  يشبعام, أليعازر و شمة </vt:lpstr>
      <vt:lpstr>رجال داود الأبطال لجيمس تيسوت</vt:lpstr>
      <vt:lpstr>1 أخبار الأيام 12 </vt:lpstr>
      <vt:lpstr>الملك النموذجي</vt:lpstr>
      <vt:lpstr>1 أخبار الأيام 13 </vt:lpstr>
      <vt:lpstr>كافأ الله احترام داود للتابوت بوعده بالسلالة الدائمة لعهد داود ليبين كيف تؤدي الطاعة إلى البركة          (1 أخبار الأيام 13-17)</vt:lpstr>
      <vt:lpstr>أوجه التشابه بين نقل داود وسليمان للتابوت</vt:lpstr>
      <vt:lpstr>1 أخبار الأيام 14 </vt:lpstr>
      <vt:lpstr>بارك الله داود كملك على الرغم من قصره والعديد من النساء والأطفال والإنتصارات على الفلسطينيين (1 أخبار الأيام 14)</vt:lpstr>
      <vt:lpstr>1 أخبار الأيام 15 </vt:lpstr>
      <vt:lpstr>أوجه التشابه بين نقل داود وسليمان للتابوت</vt:lpstr>
      <vt:lpstr>1 أخبار الأيام 16 </vt:lpstr>
      <vt:lpstr>أوجه التشابه بين نقل داود وسليمان للتابوت</vt:lpstr>
      <vt:lpstr>أخبار الأيام مقابل صموئيل و الملوك</vt:lpstr>
      <vt:lpstr>1 أخبار الأيام 17 </vt:lpstr>
      <vt:lpstr>الآية المفتاحية</vt:lpstr>
      <vt:lpstr>أوجه التشابه بين نقل داود وسليمان للتابوت</vt:lpstr>
      <vt:lpstr>1 أخبار الأيام 18 </vt:lpstr>
      <vt:lpstr>دول جديدة          تابعة لداود</vt:lpstr>
      <vt:lpstr>1 أخبار الأيام 19 </vt:lpstr>
      <vt:lpstr>الإنتصار على             أرام و عمون</vt:lpstr>
      <vt:lpstr>1 أخبار الأيام 20 </vt:lpstr>
      <vt:lpstr>و كانت أيضاً حرب مع الفلسطينيين فقتل ألحانان بن ياعور لحمي أخا جليات الجتي و كانت قناة رمحه كنول النساجين (1 أخبار الأيام 20 : 5)</vt:lpstr>
      <vt:lpstr>ثم كانت أيضاً حرب في جت و كان رجل طويل القامة أعنش أصابعه أربع و عشرون و هو أيضاً ولد لرافا و لما عير إسرائيل ضربه يهوناثان بن شمعا أخي داود (1 أخبار الأيام 20 : 6 – 7)</vt:lpstr>
      <vt:lpstr>1 أخبار الأيام 21 </vt:lpstr>
      <vt:lpstr>بارك الله عبادة داود من خلال اختيار موقع الهيكل وتنظيم المواد والقادة والتكليف بالعمل لتشجيع عبادة الهيكل (أخبار الأيام الأول 21-29)</vt:lpstr>
      <vt:lpstr>موقع الهيكل</vt:lpstr>
      <vt:lpstr>بيدر أرونة</vt:lpstr>
      <vt:lpstr>موقع الهيكل (1 أخ 21)</vt:lpstr>
      <vt:lpstr>موقع الهيكل</vt:lpstr>
      <vt:lpstr>صموئيل و الملوك مقابل أخبار الأيام</vt:lpstr>
      <vt:lpstr>1 أخبار الأيام 22 </vt:lpstr>
      <vt:lpstr>داود و سليمان</vt:lpstr>
      <vt:lpstr>صموئيل/الملوك مقابل أخبار الأيام</vt:lpstr>
      <vt:lpstr>1 أخبار الأيام 23 </vt:lpstr>
      <vt:lpstr>صموئيل/الملوك مقابل أخبار الأيام</vt:lpstr>
      <vt:lpstr>1 أخبار الأيام 24 </vt:lpstr>
      <vt:lpstr>أصبح الكهنة 24 فرقة لتقديم الذبائح أمام الرب في دورات لمدة أسبوعين كل عام</vt:lpstr>
      <vt:lpstr>1 أخبار الأيام 25 </vt:lpstr>
      <vt:lpstr>رتب داود العازفين</vt:lpstr>
      <vt:lpstr>تم تنظيم الموسيقيين في عازفين ومغنين لتقديم التسبيح للرب في خدمة النبوة (1 أخبار الأيام 25)</vt:lpstr>
      <vt:lpstr>1 أخبار الأيام 26 </vt:lpstr>
      <vt:lpstr>تم تنظيم ضباط الهيكل في حراس بوابات، أمناء خزينة و وإداريين من أجل حسن سير الهيكل (1 أخبار الأيام 26)</vt:lpstr>
      <vt:lpstr>1 أخبار الأيام 27 </vt:lpstr>
      <vt:lpstr>صموئيل/الملوك مقابل أخبار الأيام</vt:lpstr>
      <vt:lpstr>1 أخبار الأيام 28 </vt:lpstr>
      <vt:lpstr>و أعطى داود سليمان ابنه مثال الرواق و بيوته و خزائنه و علاليه و مخادعه الداخلية و بيت الغطاء و مثال كل ما كان عنده بالروح لديار بيت الرب و لجميع المخادع حواليه و لخزائن بيت الله و خزائن الأقداس (28: 11-12)</vt:lpstr>
      <vt:lpstr>كلف داود إسرائيل وسليمان باتباع تصميم الله لبناء الهيكل وخدمته من قبل اللاويين والكهنة (1 أخ 28)</vt:lpstr>
      <vt:lpstr>1 أخبار الأيام 29 </vt:lpstr>
      <vt:lpstr>Book Chart</vt:lpstr>
      <vt:lpstr>البيان الموجز</vt:lpstr>
      <vt:lpstr> 1. أسس الله مملكة داود ليقدم العبادة في الهيكل فوق الوثنية</vt:lpstr>
      <vt:lpstr> 2. كن مُؤسَسَاَ لعبادة يسوع كوريث داود</vt:lpstr>
      <vt:lpstr>كان الهيكل مجيداً</vt:lpstr>
      <vt:lpstr>لكن ماذا عن ذاك الهيكل ؟</vt:lpstr>
      <vt:lpstr>حتى الهيكل الذي أعيد بناؤه في وقت قريب من أخبار الأيام تم تدميره لاحقًا - فماذا عن عبادة الهيكل الآن؟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أم لستم تعلمون أن جسدكم هو هيكل للروح القدس الذي فيكم الذي لكم من الله و أنكم لستم لأنفسكم لأنكم قد اشتريتم بثمن فمجدوا الله في أجسادكم و في أرواحكم التي هي لله (1 كو 6 : 19-20)</vt:lpstr>
      <vt:lpstr>كيف يمكنك أن تكون راسخًا في عالم هش؟</vt:lpstr>
      <vt:lpstr>الفكرة الرئيسية</vt:lpstr>
      <vt:lpstr> 1. أسس الله مملكة داود ليقدم العبادة في الهيكل فوق الوثنية</vt:lpstr>
      <vt:lpstr> 2. كن مُؤسَسَاَ لعبادة يسوع كوريث داود</vt:lpstr>
      <vt:lpstr>1 كورنثوس 3 : 11</vt:lpstr>
      <vt:lpstr>كيف هو أساسك ؟</vt:lpstr>
      <vt:lpstr>أساس متين</vt:lpstr>
      <vt:lpstr>أساس متين</vt:lpstr>
      <vt:lpstr>كن مُؤسَسَاً</vt:lpstr>
      <vt:lpstr>أساس متين</vt:lpstr>
      <vt:lpstr>أساس متين</vt:lpstr>
      <vt:lpstr>كن مُؤسَسَاً</vt:lpstr>
      <vt:lpstr>كلمة الله</vt:lpstr>
      <vt:lpstr>ابنِ على أساسك</vt:lpstr>
      <vt:lpstr>Black</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291</cp:revision>
  <dcterms:created xsi:type="dcterms:W3CDTF">2003-08-18T11:31:03Z</dcterms:created>
  <dcterms:modified xsi:type="dcterms:W3CDTF">2021-11-22T09:26:08Z</dcterms:modified>
</cp:coreProperties>
</file>