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1.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4.xml" ContentType="application/vnd.openxmlformats-officedocument.themeOverride+xml"/>
  <Override PartName="/ppt/notesSlides/notesSlide59.xml" ContentType="application/vnd.openxmlformats-officedocument.presentationml.notesSlide+xml"/>
  <Override PartName="/ppt/theme/themeOverride5.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4057" r:id="rId4"/>
    <p:sldMasterId id="2147484070" r:id="rId5"/>
    <p:sldMasterId id="2147484082" r:id="rId6"/>
    <p:sldMasterId id="2147484096" r:id="rId7"/>
    <p:sldMasterId id="2147484109" r:id="rId8"/>
    <p:sldMasterId id="2147484121" r:id="rId9"/>
    <p:sldMasterId id="2147484134" r:id="rId10"/>
    <p:sldMasterId id="2147484147" r:id="rId11"/>
    <p:sldMasterId id="2147484160" r:id="rId12"/>
    <p:sldMasterId id="2147484172" r:id="rId13"/>
    <p:sldMasterId id="2147484198" r:id="rId14"/>
    <p:sldMasterId id="2147484272" r:id="rId15"/>
    <p:sldMasterId id="2147484284" r:id="rId16"/>
    <p:sldMasterId id="2147484296" r:id="rId17"/>
    <p:sldMasterId id="2147484299" r:id="rId18"/>
    <p:sldMasterId id="2147484328" r:id="rId19"/>
    <p:sldMasterId id="2147484341" r:id="rId20"/>
    <p:sldMasterId id="2147484354" r:id="rId21"/>
    <p:sldMasterId id="2147484444" r:id="rId22"/>
    <p:sldMasterId id="2147484458" r:id="rId23"/>
  </p:sldMasterIdLst>
  <p:notesMasterIdLst>
    <p:notesMasterId r:id="rId182"/>
  </p:notesMasterIdLst>
  <p:sldIdLst>
    <p:sldId id="548" r:id="rId24"/>
    <p:sldId id="434" r:id="rId25"/>
    <p:sldId id="319" r:id="rId26"/>
    <p:sldId id="551" r:id="rId27"/>
    <p:sldId id="336" r:id="rId28"/>
    <p:sldId id="335" r:id="rId29"/>
    <p:sldId id="320" r:id="rId30"/>
    <p:sldId id="416" r:id="rId31"/>
    <p:sldId id="430" r:id="rId32"/>
    <p:sldId id="311" r:id="rId33"/>
    <p:sldId id="288" r:id="rId34"/>
    <p:sldId id="435" r:id="rId35"/>
    <p:sldId id="525" r:id="rId36"/>
    <p:sldId id="526" r:id="rId37"/>
    <p:sldId id="344" r:id="rId38"/>
    <p:sldId id="471" r:id="rId39"/>
    <p:sldId id="660" r:id="rId40"/>
    <p:sldId id="361" r:id="rId41"/>
    <p:sldId id="362" r:id="rId42"/>
    <p:sldId id="277" r:id="rId43"/>
    <p:sldId id="363" r:id="rId44"/>
    <p:sldId id="345" r:id="rId45"/>
    <p:sldId id="364" r:id="rId46"/>
    <p:sldId id="356" r:id="rId47"/>
    <p:sldId id="346" r:id="rId48"/>
    <p:sldId id="276" r:id="rId49"/>
    <p:sldId id="357" r:id="rId50"/>
    <p:sldId id="358" r:id="rId51"/>
    <p:sldId id="337" r:id="rId52"/>
    <p:sldId id="279" r:id="rId53"/>
    <p:sldId id="359" r:id="rId54"/>
    <p:sldId id="347" r:id="rId55"/>
    <p:sldId id="354" r:id="rId56"/>
    <p:sldId id="348" r:id="rId57"/>
    <p:sldId id="2429" r:id="rId58"/>
    <p:sldId id="372" r:id="rId59"/>
    <p:sldId id="366" r:id="rId60"/>
    <p:sldId id="349" r:id="rId61"/>
    <p:sldId id="367" r:id="rId62"/>
    <p:sldId id="368" r:id="rId63"/>
    <p:sldId id="369" r:id="rId64"/>
    <p:sldId id="355" r:id="rId65"/>
    <p:sldId id="350" r:id="rId66"/>
    <p:sldId id="370" r:id="rId67"/>
    <p:sldId id="351" r:id="rId68"/>
    <p:sldId id="371" r:id="rId69"/>
    <p:sldId id="352" r:id="rId70"/>
    <p:sldId id="373" r:id="rId71"/>
    <p:sldId id="289" r:id="rId72"/>
    <p:sldId id="417" r:id="rId73"/>
    <p:sldId id="418" r:id="rId74"/>
    <p:sldId id="419" r:id="rId75"/>
    <p:sldId id="420" r:id="rId76"/>
    <p:sldId id="421" r:id="rId77"/>
    <p:sldId id="422" r:id="rId78"/>
    <p:sldId id="423" r:id="rId79"/>
    <p:sldId id="424" r:id="rId80"/>
    <p:sldId id="425" r:id="rId81"/>
    <p:sldId id="426" r:id="rId82"/>
    <p:sldId id="427" r:id="rId83"/>
    <p:sldId id="428" r:id="rId84"/>
    <p:sldId id="353" r:id="rId85"/>
    <p:sldId id="472" r:id="rId86"/>
    <p:sldId id="290" r:id="rId87"/>
    <p:sldId id="474" r:id="rId88"/>
    <p:sldId id="374" r:id="rId89"/>
    <p:sldId id="602" r:id="rId90"/>
    <p:sldId id="603" r:id="rId91"/>
    <p:sldId id="375" r:id="rId92"/>
    <p:sldId id="473" r:id="rId93"/>
    <p:sldId id="376" r:id="rId94"/>
    <p:sldId id="475" r:id="rId95"/>
    <p:sldId id="401" r:id="rId96"/>
    <p:sldId id="377" r:id="rId97"/>
    <p:sldId id="541" r:id="rId98"/>
    <p:sldId id="378" r:id="rId99"/>
    <p:sldId id="399" r:id="rId100"/>
    <p:sldId id="379" r:id="rId101"/>
    <p:sldId id="402" r:id="rId102"/>
    <p:sldId id="274" r:id="rId103"/>
    <p:sldId id="380" r:id="rId104"/>
    <p:sldId id="527" r:id="rId105"/>
    <p:sldId id="400" r:id="rId106"/>
    <p:sldId id="381" r:id="rId107"/>
    <p:sldId id="476" r:id="rId108"/>
    <p:sldId id="382" r:id="rId109"/>
    <p:sldId id="538" r:id="rId110"/>
    <p:sldId id="383" r:id="rId111"/>
    <p:sldId id="539" r:id="rId112"/>
    <p:sldId id="540" r:id="rId113"/>
    <p:sldId id="384" r:id="rId114"/>
    <p:sldId id="477" r:id="rId115"/>
    <p:sldId id="478" r:id="rId116"/>
    <p:sldId id="479" r:id="rId117"/>
    <p:sldId id="480" r:id="rId118"/>
    <p:sldId id="481" r:id="rId119"/>
    <p:sldId id="275" r:id="rId120"/>
    <p:sldId id="385" r:id="rId121"/>
    <p:sldId id="482" r:id="rId122"/>
    <p:sldId id="397" r:id="rId123"/>
    <p:sldId id="386" r:id="rId124"/>
    <p:sldId id="395" r:id="rId125"/>
    <p:sldId id="387" r:id="rId126"/>
    <p:sldId id="542" r:id="rId127"/>
    <p:sldId id="388" r:id="rId128"/>
    <p:sldId id="533" r:id="rId129"/>
    <p:sldId id="535" r:id="rId130"/>
    <p:sldId id="389" r:id="rId131"/>
    <p:sldId id="534" r:id="rId132"/>
    <p:sldId id="390" r:id="rId133"/>
    <p:sldId id="393" r:id="rId134"/>
    <p:sldId id="391" r:id="rId135"/>
    <p:sldId id="537" r:id="rId136"/>
    <p:sldId id="536" r:id="rId137"/>
    <p:sldId id="392" r:id="rId138"/>
    <p:sldId id="341" r:id="rId139"/>
    <p:sldId id="524" r:id="rId140"/>
    <p:sldId id="2422" r:id="rId141"/>
    <p:sldId id="2423" r:id="rId142"/>
    <p:sldId id="556" r:id="rId143"/>
    <p:sldId id="557" r:id="rId144"/>
    <p:sldId id="558" r:id="rId145"/>
    <p:sldId id="559" r:id="rId146"/>
    <p:sldId id="560" r:id="rId147"/>
    <p:sldId id="561" r:id="rId148"/>
    <p:sldId id="562" r:id="rId149"/>
    <p:sldId id="563" r:id="rId150"/>
    <p:sldId id="564" r:id="rId151"/>
    <p:sldId id="565" r:id="rId152"/>
    <p:sldId id="566" r:id="rId153"/>
    <p:sldId id="567" r:id="rId154"/>
    <p:sldId id="568" r:id="rId155"/>
    <p:sldId id="569" r:id="rId156"/>
    <p:sldId id="570" r:id="rId157"/>
    <p:sldId id="571" r:id="rId158"/>
    <p:sldId id="572" r:id="rId159"/>
    <p:sldId id="573" r:id="rId160"/>
    <p:sldId id="574" r:id="rId161"/>
    <p:sldId id="575" r:id="rId162"/>
    <p:sldId id="576" r:id="rId163"/>
    <p:sldId id="577" r:id="rId164"/>
    <p:sldId id="578" r:id="rId165"/>
    <p:sldId id="2426" r:id="rId166"/>
    <p:sldId id="580" r:id="rId167"/>
    <p:sldId id="2427" r:id="rId168"/>
    <p:sldId id="2428" r:id="rId169"/>
    <p:sldId id="583" r:id="rId170"/>
    <p:sldId id="584" r:id="rId171"/>
    <p:sldId id="585" r:id="rId172"/>
    <p:sldId id="586" r:id="rId173"/>
    <p:sldId id="587" r:id="rId174"/>
    <p:sldId id="588" r:id="rId175"/>
    <p:sldId id="589" r:id="rId176"/>
    <p:sldId id="590" r:id="rId177"/>
    <p:sldId id="591" r:id="rId178"/>
    <p:sldId id="592" r:id="rId179"/>
    <p:sldId id="600" r:id="rId180"/>
    <p:sldId id="4030" r:id="rId18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0479976-30D9-2E4D-85C5-AB481DAC2910}">
          <p14:sldIdLst>
            <p14:sldId id="548"/>
            <p14:sldId id="434"/>
            <p14:sldId id="319"/>
            <p14:sldId id="551"/>
            <p14:sldId id="336"/>
            <p14:sldId id="335"/>
            <p14:sldId id="320"/>
            <p14:sldId id="416"/>
            <p14:sldId id="430"/>
            <p14:sldId id="311"/>
            <p14:sldId id="288"/>
            <p14:sldId id="435"/>
            <p14:sldId id="525"/>
            <p14:sldId id="526"/>
          </p14:sldIdLst>
        </p14:section>
        <p14:section name="Chapters" id="{75B1F88F-2ABC-C844-877C-D5BC9C668B16}">
          <p14:sldIdLst>
            <p14:sldId id="344"/>
            <p14:sldId id="471"/>
            <p14:sldId id="660"/>
            <p14:sldId id="361"/>
            <p14:sldId id="362"/>
            <p14:sldId id="277"/>
            <p14:sldId id="363"/>
            <p14:sldId id="345"/>
            <p14:sldId id="364"/>
            <p14:sldId id="356"/>
            <p14:sldId id="346"/>
            <p14:sldId id="276"/>
            <p14:sldId id="357"/>
            <p14:sldId id="358"/>
            <p14:sldId id="337"/>
            <p14:sldId id="279"/>
            <p14:sldId id="359"/>
            <p14:sldId id="347"/>
            <p14:sldId id="354"/>
            <p14:sldId id="348"/>
            <p14:sldId id="2429"/>
            <p14:sldId id="372"/>
            <p14:sldId id="366"/>
            <p14:sldId id="349"/>
            <p14:sldId id="367"/>
            <p14:sldId id="368"/>
            <p14:sldId id="369"/>
            <p14:sldId id="355"/>
            <p14:sldId id="350"/>
            <p14:sldId id="370"/>
            <p14:sldId id="351"/>
            <p14:sldId id="371"/>
            <p14:sldId id="352"/>
            <p14:sldId id="373"/>
            <p14:sldId id="289"/>
            <p14:sldId id="417"/>
            <p14:sldId id="418"/>
            <p14:sldId id="419"/>
            <p14:sldId id="420"/>
            <p14:sldId id="421"/>
            <p14:sldId id="422"/>
            <p14:sldId id="423"/>
            <p14:sldId id="424"/>
            <p14:sldId id="425"/>
            <p14:sldId id="426"/>
            <p14:sldId id="427"/>
            <p14:sldId id="428"/>
            <p14:sldId id="353"/>
            <p14:sldId id="472"/>
            <p14:sldId id="290"/>
            <p14:sldId id="474"/>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275"/>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341"/>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80"/>
            <p14:sldId id="2427"/>
            <p14:sldId id="2428"/>
            <p14:sldId id="583"/>
            <p14:sldId id="584"/>
            <p14:sldId id="585"/>
            <p14:sldId id="586"/>
            <p14:sldId id="587"/>
            <p14:sldId id="588"/>
            <p14:sldId id="589"/>
            <p14:sldId id="590"/>
            <p14:sldId id="591"/>
            <p14:sldId id="592"/>
            <p14:sldId id="600"/>
            <p14:sldId id="40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422"/>
    <p:restoredTop sz="79094" autoAdjust="0"/>
  </p:normalViewPr>
  <p:slideViewPr>
    <p:cSldViewPr>
      <p:cViewPr varScale="1">
        <p:scale>
          <a:sx n="94" d="100"/>
          <a:sy n="94" d="100"/>
        </p:scale>
        <p:origin x="208" y="1496"/>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tableStyles" Target="tableStyles.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0FE2EB-351D-DD4A-BEDC-3ED01C2AD074}" type="slidenum">
              <a:rPr lang="zh-CN" altLang="en-US" sz="1200">
                <a:solidFill>
                  <a:prstClr val="black"/>
                </a:solidFill>
              </a:rPr>
              <a:pPr/>
              <a:t>18</a:t>
            </a:fld>
            <a:endParaRPr lang="en-US" altLang="zh-CN" sz="1200">
              <a:solidFill>
                <a:prstClr val="black"/>
              </a:solidFill>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19</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20</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23</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26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28</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30</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33</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35</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36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37</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39</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40</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41</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42</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44</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48</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49</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52</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53</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a:t>
            </a:r>
            <a:r>
              <a:rPr lang="en-US" sz="1200" kern="1200" dirty="0" err="1">
                <a:solidFill>
                  <a:schemeClr val="tx1"/>
                </a:solidFill>
                <a:latin typeface="Times New Roman" pitchFamily="-112" charset="0"/>
                <a:ea typeface="ＭＳ Ｐゴシック" pitchFamily="-108" charset="-128"/>
                <a:cs typeface="ＭＳ Ｐゴシック" pitchFamily="-108" charset="-128"/>
              </a:rPr>
              <a:t>etemal</a:t>
            </a:r>
            <a:r>
              <a:rPr lang="en-US" sz="1200" kern="1200" dirty="0">
                <a:solidFill>
                  <a:schemeClr val="tx1"/>
                </a:solidFill>
                <a:latin typeface="Times New Roman" pitchFamily="-112" charset="0"/>
                <a:ea typeface="ＭＳ Ｐゴシック" pitchFamily="-108" charset="-128"/>
                <a:cs typeface="ＭＳ Ｐゴシック" pitchFamily="-108" charset="-128"/>
              </a:rPr>
              <a:t>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a:t>
            </a:r>
            <a:r>
              <a:rPr lang="en-US" sz="1200" kern="1200" dirty="0" err="1">
                <a:solidFill>
                  <a:schemeClr val="tx1"/>
                </a:solidFill>
                <a:latin typeface="Times New Roman" pitchFamily="-112" charset="0"/>
                <a:ea typeface="ＭＳ Ｐゴシック" pitchFamily="-108" charset="-128"/>
                <a:cs typeface="ＭＳ Ｐゴシック" pitchFamily="-108" charset="-128"/>
              </a:rPr>
              <a:t>Primack</a:t>
            </a:r>
            <a:r>
              <a:rPr lang="en-US" sz="1200" kern="1200" dirty="0">
                <a:solidFill>
                  <a:schemeClr val="tx1"/>
                </a:solidFill>
                <a:latin typeface="Times New Roman" pitchFamily="-112" charset="0"/>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Tex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54</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55</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56</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57</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a:solidFill>
                  <a:srgbClr val="000000"/>
                </a:solidFill>
                <a:latin typeface="Arial" charset="0"/>
              </a:rPr>
              <a:pPr eaLnBrk="1" hangingPunct="1"/>
              <a:t>8</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58</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59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61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pPr eaLnBrk="1" hangingPunct="1"/>
              <a:t>64</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80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 this photo taken Wednesday Aug. 24, 2011, Yoandri Hernandez Garrido, 37</a:t>
            </a:r>
          </a:p>
          <a:p>
            <a:endParaRPr lang="en-US"/>
          </a:p>
          <a:p>
            <a:endParaRPr lang="en-US"/>
          </a:p>
          <a:p>
            <a:r>
              <a:rPr lang="en-US" b="1"/>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pPr eaLnBrk="1" hangingPunct="1"/>
              <a:t>11</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97</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100</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102</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111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117</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Restatement</a:t>
            </a:r>
          </a:p>
          <a:p>
            <a:endParaRPr lang="en-US" dirty="0">
              <a:latin typeface="Arial"/>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Restatement</a:t>
            </a:r>
          </a:p>
          <a:p>
            <a:endParaRPr lang="en-US" dirty="0">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69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557382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7680993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82472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7175653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0869719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1778180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4934375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880091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7929364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3003036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01681459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721965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03790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106015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191072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3969887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1938889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092506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510097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964467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19925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583847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4951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37119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89876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8081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60972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594063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01756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48406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74764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284153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75549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112906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22364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941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3630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271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281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804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5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6596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906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40588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683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2774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6843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5917086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594276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848938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0255758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5288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074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3665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17102201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1358235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4560603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4509704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1207425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7861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3.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92.xml"/><Relationship Id="rId7" Type="http://schemas.openxmlformats.org/officeDocument/2006/relationships/image" Target="../media/image6.png"/><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theme" Target="../theme/theme19.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20.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1.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2.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a:pPr eaLnBrk="0" hangingPunct="0">
                <a:defRPr/>
              </a:pPr>
              <a:t>‹#›</a:t>
            </a:fld>
            <a:endParaRPr lang="en-US"/>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068745B-3F59-2F4E-944F-3061FCA122EC}" type="slidenum">
              <a:rPr lang="en-US"/>
              <a:pPr>
                <a:defRPr/>
              </a:pPr>
              <a:t>‹#›</a:t>
            </a:fld>
            <a:endParaRPr lang="en-US"/>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391244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5395224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9636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49.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4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94.xml"/></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05.xml"/><Relationship Id="rId4" Type="http://schemas.openxmlformats.org/officeDocument/2006/relationships/image" Target="../media/image84.jpeg"/></Relationships>
</file>

<file path=ppt/slides/_rels/slide1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211.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1.xml"/><Relationship Id="rId1" Type="http://schemas.openxmlformats.org/officeDocument/2006/relationships/slideLayout" Target="../slideLayouts/slideLayout211.xml"/></Relationships>
</file>

<file path=ppt/slides/_rels/slide12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2.xml"/><Relationship Id="rId1" Type="http://schemas.openxmlformats.org/officeDocument/2006/relationships/slideLayout" Target="../slideLayouts/slideLayout211.xml"/></Relationships>
</file>

<file path=ppt/slides/_rels/slide1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3.xml"/><Relationship Id="rId1" Type="http://schemas.openxmlformats.org/officeDocument/2006/relationships/slideLayout" Target="../slideLayouts/slideLayout211.xml"/></Relationships>
</file>

<file path=ppt/slides/_rels/slide1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4.xml"/><Relationship Id="rId1" Type="http://schemas.openxmlformats.org/officeDocument/2006/relationships/slideLayout" Target="../slideLayouts/slideLayout211.xml"/></Relationships>
</file>

<file path=ppt/slides/_rels/slide1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5.xml"/><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6.xml"/><Relationship Id="rId1" Type="http://schemas.openxmlformats.org/officeDocument/2006/relationships/slideLayout" Target="../slideLayouts/slideLayout211.xml"/></Relationships>
</file>

<file path=ppt/slides/_rels/slide13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11.xml"/></Relationships>
</file>

<file path=ppt/slides/_rels/slide1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211.xml"/></Relationships>
</file>

<file path=ppt/slides/_rels/slide13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9.xml"/><Relationship Id="rId1" Type="http://schemas.openxmlformats.org/officeDocument/2006/relationships/slideLayout" Target="../slideLayouts/slideLayout211.xml"/></Relationships>
</file>

<file path=ppt/slides/_rels/slide1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0.xml"/><Relationship Id="rId1" Type="http://schemas.openxmlformats.org/officeDocument/2006/relationships/slideLayout" Target="../slideLayouts/slideLayout211.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211.xml"/></Relationships>
</file>

<file path=ppt/slides/_rels/slide1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211.xml"/></Relationships>
</file>

<file path=ppt/slides/_rels/slide13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3.xml"/><Relationship Id="rId1" Type="http://schemas.openxmlformats.org/officeDocument/2006/relationships/slideLayout" Target="../slideLayouts/slideLayout211.xml"/></Relationships>
</file>

<file path=ppt/slides/_rels/slide1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4.xml"/><Relationship Id="rId1" Type="http://schemas.openxmlformats.org/officeDocument/2006/relationships/slideLayout" Target="../slideLayouts/slideLayout211.xml"/></Relationships>
</file>

<file path=ppt/slides/_rels/slide1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5.xml"/><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1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01.jpeg"/><Relationship Id="rId1" Type="http://schemas.openxmlformats.org/officeDocument/2006/relationships/slideLayout" Target="../slideLayouts/slideLayout217.xml"/></Relationships>
</file>

<file path=ppt/slides/_rels/slide1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49.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0.xml"/><Relationship Id="rId1" Type="http://schemas.openxmlformats.org/officeDocument/2006/relationships/slideLayout" Target="../slideLayouts/slideLayout4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4.xml"/><Relationship Id="rId1" Type="http://schemas.openxmlformats.org/officeDocument/2006/relationships/themeOverride" Target="../theme/themeOverride7.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1.xml"/><Relationship Id="rId1" Type="http://schemas.openxmlformats.org/officeDocument/2006/relationships/slideLayout" Target="../slideLayouts/slideLayout239.xml"/><Relationship Id="rId4" Type="http://schemas.openxmlformats.org/officeDocument/2006/relationships/image" Target="../media/image1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0.xml"/><Relationship Id="rId1" Type="http://schemas.openxmlformats.org/officeDocument/2006/relationships/slideLayout" Target="../slideLayouts/slideLayout228.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0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hemeOverride" Target="../theme/themeOverrid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24.xml"/><Relationship Id="rId1" Type="http://schemas.openxmlformats.org/officeDocument/2006/relationships/slideLayout" Target="../slideLayouts/slideLayout131.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78.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7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78.xml"/><Relationship Id="rId1" Type="http://schemas.openxmlformats.org/officeDocument/2006/relationships/themeOverride" Target="../theme/themeOverride3.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188.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88.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89.xml"/><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7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78.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78.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9.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4.xml"/><Relationship Id="rId1" Type="http://schemas.openxmlformats.org/officeDocument/2006/relationships/themeOverride" Target="../theme/themeOverride4.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4.xml"/><Relationship Id="rId1" Type="http://schemas.openxmlformats.org/officeDocument/2006/relationships/themeOverride" Target="../theme/themeOverride6.xml"/><Relationship Id="rId4" Type="http://schemas.openxmlformats.org/officeDocument/2006/relationships/image" Target="../media/image69.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i="1" dirty="0">
                <a:solidFill>
                  <a:srgbClr val="FFFFFF"/>
                </a:solidFill>
                <a:effectLst>
                  <a:glow rad="127000">
                    <a:srgbClr val="000000"/>
                  </a:glow>
                </a:effectLst>
                <a:latin typeface="Arial" charset="0"/>
                <a:ea typeface="ＭＳ Ｐゴシック" charset="0"/>
                <a:cs typeface="ＭＳ Ｐゴシック" charset="0"/>
              </a:rPr>
              <a:t>١ أخبار الأيام</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charset="0"/>
                <a:ea typeface="ＭＳ Ｐゴシック" charset="0"/>
                <a:cs typeface="ＭＳ Ｐゴシック" charset="0"/>
              </a:rPr>
              <a:t>كن مُؤسَساً</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162600297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a:cs typeface="Arial"/>
              </a:rPr>
              <a:t>سجلين تاريخيين لنفس الأحداث</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تاريخ مبكر    قريب             من الأحداث</a:t>
            </a:r>
            <a:endParaRPr lang="en-US" sz="4000" b="1" dirty="0">
              <a:solidFill>
                <a:schemeClr val="bg1"/>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تاريخ متأخر    جداً بعد     الأحداث</a:t>
            </a:r>
            <a:endParaRPr lang="en-US" sz="4000" b="1" dirty="0">
              <a:solidFill>
                <a:schemeClr val="bg1"/>
              </a:solidFill>
              <a:latin typeface="Arial"/>
              <a:cs typeface="Arial"/>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1"/>
                </a:solidFill>
                <a:effectLst/>
                <a:latin typeface="Arial"/>
                <a:cs typeface="Arial"/>
              </a:rPr>
              <a:t>فترة تأمل</a:t>
            </a:r>
            <a:endParaRPr kumimoji="0" lang="en-US" sz="3200" b="1" i="0" u="none" strike="noStrike" cap="none" normalizeH="0" baseline="0" dirty="0">
              <a:ln>
                <a:noFill/>
              </a:ln>
              <a:solidFill>
                <a:schemeClr val="tx1"/>
              </a:solidFill>
              <a:effectLst/>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الملوك</a:t>
            </a:r>
            <a:endParaRPr lang="en-US" sz="4000" b="1" dirty="0">
              <a:solidFill>
                <a:schemeClr val="bg1"/>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الأخبار</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267أ</a:t>
            </a:r>
            <a:endParaRPr lang="en-US" dirty="0">
              <a:solidFill>
                <a:srgbClr val="FFFFFF"/>
              </a:solidFill>
              <a:latin typeface="Arial" charset="0"/>
              <a:cs typeface="Arial"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مقتل عائلة شاول (1 صم 21: 1-14)</a:t>
                  </a:r>
                  <a:endParaRPr lang="en-US" sz="2000" b="1" dirty="0">
                    <a:latin typeface="Arial Narrow" charset="0"/>
                    <a:cs typeface="Times New Roman"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هزم أبيام من يهوذا يربعام الإسرائيلي بتكريمه الهيكل (2 أخبار الأيام 13: 3-21)</a:t>
                  </a:r>
                  <a:endParaRPr lang="en-US" sz="2000" b="1" dirty="0">
                    <a:latin typeface="Arial Narrow" charset="0"/>
                    <a:cs typeface="Times New Roman"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تمرد أدونيا ضد داود أبيه (1 ملوك 1)</a:t>
                  </a:r>
                  <a:endParaRPr lang="en-US" sz="2000" b="1" dirty="0">
                    <a:latin typeface="Arial Narrow" charset="0"/>
                    <a:cs typeface="Times New Roman"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نهضات تحت 6 ملوك من يهوذا جميع أبناء داود</a:t>
                  </a:r>
                  <a:endParaRPr lang="en-US" sz="2000" b="1" dirty="0">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بالإنتقام لمقاوميه                 (1 ملوك 2: 1-9)</a:t>
                  </a:r>
                  <a:endParaRPr lang="en-US" sz="2000" b="1" dirty="0">
                    <a:latin typeface="Arial Narrow" charset="0"/>
                    <a:cs typeface="Times New Roman"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ببناء الهيكل                         (1 أخبار الأيام 22: 2-19)</a:t>
                  </a:r>
                  <a:endParaRPr lang="en-US" sz="2000" b="1" dirty="0">
                    <a:latin typeface="Arial Narrow" charset="0"/>
                    <a:cs typeface="Times New Roman"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معلومات سلبية عن ملوك إسرائيل (على سبيل المثال     1 ملوك 13: 1-14: 20 على يربعام                 1 ملوك 15: 25-21: 29 على الآخرين)</a:t>
                  </a:r>
                  <a:endParaRPr lang="en-US" sz="2000" b="1" dirty="0">
                    <a:latin typeface="Arial Narrow" charset="0"/>
                    <a:cs typeface="Times New Roman"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Narrow" charset="0"/>
                    <a:cs typeface="Times New Roman"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قصص إيليا (1 ملوك 15: 25-21: 29)           وإليشع (2 ملوك 2: 1-8: 15 ؛ 13: 14-25)        منذ أن خدموا في إسرائيل بشكل أساسي</a:t>
                  </a:r>
                  <a:endParaRPr lang="en-US" sz="2000" b="1" dirty="0">
                    <a:latin typeface="Arial Narrow" charset="0"/>
                    <a:cs typeface="Times New Roman"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تأديب الله بالضربات وغزوات العدو ليورام يهوذا على طرقه الشريرة (1 أخبار الأيام 21: 11-20)</a:t>
                  </a:r>
                  <a:endParaRPr lang="en-US" sz="2000" b="1" dirty="0">
                    <a:latin typeface="Arial Narrow" charset="0"/>
                    <a:cs typeface="Times New Roman"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الأحداث السلبية بعد سقوط يهوذا (2 ملوك 25)</a:t>
                  </a:r>
                  <a:endParaRPr lang="en-US" sz="2000" b="1" dirty="0">
                    <a:latin typeface="Arial Narrow" charset="0"/>
                    <a:cs typeface="Times New Roman"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تجديد عيد الفصح (2 أخبار الأيام 30)         وإصلاحات أخرى في العبادة (2 أخبار الأيام 31)</a:t>
                  </a:r>
                  <a:endParaRPr lang="en-US" sz="2000" b="1" dirty="0">
                    <a:latin typeface="Arial Narrow" charset="0"/>
                    <a:cs typeface="Times New Roman"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سقوطين لإسرائيل (2 ملوك 17: 1-41 و 17: 5-6 ؛ 18: 9-12)</a:t>
                  </a:r>
                  <a:endParaRPr lang="en-US" sz="2000" b="1" dirty="0">
                    <a:latin typeface="Arial Narrow" charset="0"/>
                    <a:cs typeface="Times New Roman"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نهاية سبي يهوذا (٢ أخبار الأيام ٣٦: ٢٢-٢٣)</a:t>
                  </a:r>
                  <a:endParaRPr lang="en-US" sz="2000" b="1" dirty="0">
                    <a:latin typeface="Arial Narrow" charset="0"/>
                    <a:cs typeface="Times New Roman"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634699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المفقود</a:t>
              </a:r>
              <a:r>
                <a:rPr lang="ar-JO" altLang="zh-CN" sz="2500" b="1" dirty="0">
                  <a:solidFill>
                    <a:srgbClr val="FFFFFF"/>
                  </a:solidFill>
                  <a:latin typeface="Arial Narrow" charset="0"/>
                  <a:ea typeface="宋体" charset="0"/>
                  <a:cs typeface="宋体" charset="0"/>
                </a:rPr>
                <a:t> في أخبار الأيام و لكن موجود في صموئيل/الملوك ؟</a:t>
              </a:r>
              <a:r>
                <a:rPr lang="en-US" altLang="zh-CN" sz="2500" b="1" dirty="0">
                  <a:solidFill>
                    <a:srgbClr val="FFFFFF"/>
                  </a:solidFill>
                  <a:latin typeface="Arial Narrow" charset="0"/>
                  <a:ea typeface="宋体" charset="0"/>
                  <a:cs typeface="宋体"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dirty="0">
                      <a:solidFill>
                        <a:srgbClr val="FFFFFF"/>
                      </a:solidFill>
                      <a:latin typeface="Arial Narrow" charset="0"/>
                      <a:ea typeface="宋体" charset="0"/>
                      <a:cs typeface="宋体" charset="0"/>
                    </a:rPr>
                    <a:t> </a:t>
                  </a:r>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الموجود</a:t>
                  </a:r>
                  <a:r>
                    <a:rPr lang="ar-JO" altLang="zh-CN" sz="2500" b="1" dirty="0">
                      <a:solidFill>
                        <a:srgbClr val="FFFFFF"/>
                      </a:solidFill>
                      <a:latin typeface="Arial Narrow" charset="0"/>
                      <a:ea typeface="宋体" charset="0"/>
                      <a:cs typeface="宋体" charset="0"/>
                    </a:rPr>
                    <a:t> في أخبار الأيام و لكن مفقود في صموئيل/الملوك ؟</a:t>
                  </a:r>
                  <a:endParaRPr lang="en-US" altLang="zh-CN" sz="2500" b="1" dirty="0">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سلبية أو مرتبطة بإسرائيل والعائلة المالكة</a:t>
                  </a:r>
                  <a:endParaRPr lang="en-US" altLang="zh-CN" sz="2100" b="1" dirty="0">
                    <a:solidFill>
                      <a:srgbClr val="000000"/>
                    </a:solidFill>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solidFill>
                      <a:srgbClr val="000000"/>
                    </a:solidFill>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ميكال يحتقر داود بسبب التابوت                          (2 صم 6: 20 ب - 23)</a:t>
                </a:r>
                <a:endParaRPr lang="en-US" altLang="zh-CN" sz="2100" b="1" dirty="0">
                  <a:solidFill>
                    <a:srgbClr val="000000"/>
                  </a:solidFill>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solidFill>
                    <a:srgbClr val="000000"/>
                  </a:solidFill>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جوانب التأديب في العهد الداوودي                        (2 صم 7: 14 ب)</a:t>
                </a:r>
                <a:endParaRPr lang="en-US" altLang="zh-CN" sz="2100" b="1" dirty="0">
                  <a:solidFill>
                    <a:srgbClr val="000000"/>
                  </a:solidFill>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 ٢١: ٢٧ - ٢٢: ١ ؛ ٢ صم ٢٤:٢٥)</a:t>
                </a:r>
                <a:endParaRPr lang="en-US" altLang="zh-CN" sz="2100" b="1" dirty="0">
                  <a:solidFill>
                    <a:srgbClr val="000000"/>
                  </a:solidFill>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solidFill>
                    <a:srgbClr val="000000"/>
                  </a:solidFill>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 ٢٢-٢٧)</a:t>
                </a:r>
                <a:endParaRPr lang="en-US" altLang="zh-CN" sz="2100" b="1" dirty="0">
                  <a:solidFill>
                    <a:srgbClr val="000000"/>
                  </a:solidFill>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مشاكل داود مع أبشالوم (2 صم 13-19)</a:t>
                </a:r>
                <a:endParaRPr lang="en-US" altLang="zh-CN" sz="2100" b="1" dirty="0">
                  <a:solidFill>
                    <a:srgbClr val="000000"/>
                  </a:solidFill>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 28: 1-29: 22 أ)</a:t>
                </a:r>
                <a:endParaRPr lang="en-US" altLang="zh-CN" sz="2100" b="1" dirty="0">
                  <a:solidFill>
                    <a:srgbClr val="000000"/>
                  </a:solidFill>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إخماد تمرد شبع (2 صم 20)</a:t>
                </a:r>
                <a:endParaRPr lang="en-US" altLang="zh-CN" sz="2100" b="1" dirty="0">
                  <a:solidFill>
                    <a:srgbClr val="000000"/>
                  </a:solidFill>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 ١١: ٥-٢٣)</a:t>
                </a:r>
                <a:endParaRPr lang="en-US" altLang="zh-CN" sz="2100" b="1" dirty="0">
                  <a:solidFill>
                    <a:srgbClr val="000000"/>
                  </a:solidFill>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9875080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ar-JO" sz="3600" dirty="0"/>
              <a:t>أصبح الكهنة 24 فرقة لتقديم الذبائح أمام الرب في دورات لمدة أسبوعين كل عام</a:t>
            </a:r>
            <a:endParaRPr lang="en-US" sz="36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24</a:t>
            </a:r>
            <a:endParaRPr lang="en-US"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23278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9448259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رتب داود العازفين</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25 </a:t>
            </a:r>
            <a:endParaRPr lang="en-US"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77016551"/>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تم تنظيم الموسيقيين في عازفين ومغنين لتقديم التسبيح للرب في خدمة النبوة (1 أخبار الأيام 25)</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2144174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تم تنظيم ضباط الهيكل في حراس بوابات، أمناء خزينة و وإداريين من أجل حسن سير الهيكل (1 أخبار الأيام 26)</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89092" name="Text Box 4"/>
          <p:cNvSpPr txBox="1">
            <a:spLocks noChangeArrowheads="1"/>
          </p:cNvSpPr>
          <p:nvPr/>
        </p:nvSpPr>
        <p:spPr bwMode="auto">
          <a:xfrm>
            <a:off x="0" y="76200"/>
            <a:ext cx="4643438"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a:ea typeface="+mn-ea"/>
                <a:cs typeface="Arial"/>
              </a:rPr>
              <a:t>افتتاحية عن داود</a:t>
            </a:r>
            <a:endParaRPr lang="en-US" sz="4400" b="1" dirty="0">
              <a:solidFill>
                <a:schemeClr val="bg1"/>
              </a:solidFill>
              <a:latin typeface="Arial"/>
              <a:ea typeface="+mn-ea"/>
              <a:cs typeface="Arial"/>
            </a:endParaRPr>
          </a:p>
        </p:txBody>
      </p:sp>
      <p:sp>
        <p:nvSpPr>
          <p:cNvPr id="89093" name="Text Box 5"/>
          <p:cNvSpPr txBox="1">
            <a:spLocks noChangeArrowheads="1"/>
          </p:cNvSpPr>
          <p:nvPr/>
        </p:nvSpPr>
        <p:spPr bwMode="auto">
          <a:xfrm>
            <a:off x="4876800" y="198438"/>
            <a:ext cx="42672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a:ea typeface="+mn-ea"/>
                <a:cs typeface="Arial"/>
              </a:rPr>
              <a:t>أخبار الأيام الأول</a:t>
            </a:r>
            <a:endParaRPr lang="en-US" sz="3600" b="1" dirty="0">
              <a:solidFill>
                <a:schemeClr val="bg1"/>
              </a:solidFill>
              <a:latin typeface="Arial"/>
              <a:ea typeface="+mn-ea"/>
              <a:cs typeface="Arial"/>
            </a:endParaRP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ar-JO" sz="2400" b="1" dirty="0">
                <a:solidFill>
                  <a:srgbClr val="FFFFFF"/>
                </a:solidFill>
                <a:effectLst>
                  <a:outerShdw blurRad="38100" dist="38100" dir="2700000" algn="tl">
                    <a:srgbClr val="808080"/>
                  </a:outerShdw>
                </a:effectLst>
                <a:latin typeface="Arial"/>
                <a:ea typeface="ＭＳ Ｐゴシック" charset="0"/>
                <a:cs typeface="Arial"/>
              </a:rPr>
              <a:t>الطبيعة الإفتتاحية لسفر 1 أخبار الأيام</a:t>
            </a:r>
            <a:endParaRPr lang="en-US" sz="24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52518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صموئيل/الملوك مقابل أخبار الأيام</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ar-JO" sz="2500" b="1" dirty="0">
                  <a:solidFill>
                    <a:schemeClr val="bg1"/>
                  </a:solidFill>
                </a:rPr>
                <a:t>ما هو </a:t>
              </a:r>
              <a:r>
                <a:rPr lang="ar-JO" sz="2500" b="1" u="sng" dirty="0">
                  <a:solidFill>
                    <a:schemeClr val="bg1"/>
                  </a:solidFill>
                </a:rPr>
                <a:t>مفقود</a:t>
              </a:r>
              <a:r>
                <a:rPr lang="ar-JO" sz="2500" b="1" dirty="0">
                  <a:solidFill>
                    <a:schemeClr val="bg1"/>
                  </a:solidFill>
                </a:rPr>
                <a:t> في أخبار الأيام لكن مشمول في صموئيل / الملوك؟</a:t>
              </a:r>
              <a:endParaRPr lang="en-US" altLang="zh-CN" sz="2500" b="1" dirty="0">
                <a:solidFill>
                  <a:schemeClr val="bg1"/>
                </a:solidFill>
                <a:latin typeface="Arial Narrow" charset="0"/>
                <a:ea typeface="宋体" charset="0"/>
                <a:cs typeface="宋体" charset="0"/>
              </a:endParaRP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ar-JO" sz="2500" b="1" dirty="0">
                      <a:solidFill>
                        <a:schemeClr val="bg1"/>
                      </a:solidFill>
                    </a:rPr>
                    <a:t>ما هو </a:t>
                  </a:r>
                  <a:r>
                    <a:rPr lang="ar-JO" sz="2500" b="1" u="sng" dirty="0">
                      <a:solidFill>
                        <a:schemeClr val="bg1"/>
                      </a:solidFill>
                    </a:rPr>
                    <a:t>موجود</a:t>
                  </a:r>
                  <a:r>
                    <a:rPr lang="ar-JO" sz="2500" b="1" dirty="0">
                      <a:solidFill>
                        <a:schemeClr val="bg1"/>
                      </a:solidFill>
                    </a:rPr>
                    <a:t> في أخبار الأيام لكن مفقود في صموئيل / الملوك؟</a:t>
                  </a:r>
                  <a:endParaRPr lang="en-US" altLang="zh-CN" sz="2500" b="1" dirty="0">
                    <a:solidFill>
                      <a:schemeClr val="bg1"/>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سلبية أو مرتبطة بإسرائيل والعائلة المالكة</a:t>
                  </a:r>
                  <a:endParaRPr lang="en-US" altLang="zh-CN" sz="2100" b="1" dirty="0">
                    <a:solidFill>
                      <a:srgbClr val="000000"/>
                    </a:solidFill>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solidFill>
                      <a:srgbClr val="000000"/>
                    </a:solidFill>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ميكال تحتقر داود بسبب التابوت                          (2 صم 6: 20 ب - 23)</a:t>
                </a:r>
                <a:endParaRPr lang="en-US" altLang="zh-CN" sz="2100" b="1" dirty="0">
                  <a:solidFill>
                    <a:srgbClr val="000000"/>
                  </a:solidFill>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solidFill>
                    <a:srgbClr val="000000"/>
                  </a:solidFill>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جوانب التأديب في العهد الداوودي                       (2 صم 7: 14 ب)</a:t>
                </a:r>
                <a:endParaRPr lang="en-US" altLang="zh-CN" sz="2100" b="1" dirty="0">
                  <a:solidFill>
                    <a:srgbClr val="000000"/>
                  </a:solidFill>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 ٢١: ٢٧ - ٢٢: ١ ؛ ٢ صم ٢٤:٢٥)</a:t>
                </a:r>
                <a:endParaRPr lang="en-US" altLang="zh-CN" sz="2100" b="1" dirty="0">
                  <a:solidFill>
                    <a:srgbClr val="000000"/>
                  </a:solidFill>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solidFill>
                    <a:srgbClr val="000000"/>
                  </a:solidFill>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 ٢٢-٢٧)</a:t>
                </a:r>
                <a:endParaRPr lang="en-US" altLang="zh-CN" sz="2100" b="1" dirty="0">
                  <a:solidFill>
                    <a:srgbClr val="000000"/>
                  </a:solidFill>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مشاكل داود مع أبشالوم                                 (2 صم 13-19)</a:t>
                </a:r>
                <a:endParaRPr lang="en-US" altLang="zh-CN" sz="2100" b="1" dirty="0">
                  <a:solidFill>
                    <a:srgbClr val="000000"/>
                  </a:solidFill>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 28: 1-29: 22 أ)</a:t>
                </a:r>
                <a:endParaRPr lang="en-US" altLang="zh-CN" sz="2100" b="1" dirty="0">
                  <a:solidFill>
                    <a:srgbClr val="000000"/>
                  </a:solidFill>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إخماد تمرد شبع (2 صم 20)</a:t>
                </a:r>
                <a:endParaRPr lang="en-US" altLang="zh-CN" sz="2100" b="1" dirty="0">
                  <a:solidFill>
                    <a:srgbClr val="000000"/>
                  </a:solidFill>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 ١١: ٥-٢٣)</a:t>
                </a:r>
                <a:endParaRPr lang="en-US" altLang="zh-CN" sz="2100" b="1" dirty="0">
                  <a:solidFill>
                    <a:srgbClr val="000000"/>
                  </a:solidFill>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37655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t>و أعطى داود سليمان ابنه مثال الرواق و بيوته و خزائنه و علاليه و مخادعه الداخلية و بيت الغطاء و مثال كل ما كان عنده بالروح لديار بيت الرب و لجميع المخادع حواليه و لخزائن بيت الله و خزائن الأقداس (28: 11-12)</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t>كلف داود إسرائيل وسليمان باتباع تصميم الله لبناء الهيكل وخدمته من قبل اللاويين والكهنة (1 أخ 28)</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dirty="0">
                <a:effectLst>
                  <a:glow rad="127000">
                    <a:schemeClr val="tx1"/>
                  </a:glow>
                </a:effectLst>
                <a:latin typeface="Arial" charset="0"/>
                <a:ea typeface="ＭＳ Ｐゴシック" charset="0"/>
                <a:cs typeface="ＭＳ Ｐゴシック" charset="0"/>
              </a:rPr>
              <a:t>المغنون، لجيمس تيسوت،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440608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a:effectLst>
                  <a:outerShdw blurRad="38100" dist="38100" dir="2700000" algn="tl">
                    <a:srgbClr val="000000">
                      <a:alpha val="43137"/>
                    </a:srgbClr>
                  </a:outerShdw>
                </a:effectLst>
                <a:latin typeface="Times New Roman" charset="0"/>
                <a:ea typeface="ＭＳ Ｐゴシック" charset="0"/>
                <a:cs typeface="ＭＳ Ｐゴシック" charset="0"/>
              </a:rPr>
              <a:t>Book Chart</a:t>
            </a:r>
          </a:p>
        </p:txBody>
      </p:sp>
      <p:pic>
        <p:nvPicPr>
          <p:cNvPr id="41987" name="Picture 2"/>
          <p:cNvPicPr>
            <a:picLocks noChangeAspect="1" noChangeArrowheads="1"/>
          </p:cNvPicPr>
          <p:nvPr/>
        </p:nvPicPr>
        <p:blipFill>
          <a:blip r:embed="rId2"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alpha val="43137"/>
                    </a:srgbClr>
                  </a:outerShdw>
                </a:effectLst>
                <a:latin typeface="Arial"/>
                <a:cs typeface="Arial"/>
              </a:rPr>
              <a:t>262</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rPr>
                <a:t>تأسيس نسل داود</a:t>
              </a:r>
              <a:endParaRPr lang="en-US" altLang="zh-CN" sz="3600" b="1" dirty="0">
                <a:solidFill>
                  <a:srgbClr val="FEFDE3"/>
                </a:solidFill>
                <a:effectLst>
                  <a:outerShdw blurRad="38100" dist="38100" dir="2700000" algn="tl">
                    <a:srgbClr val="000000">
                      <a:alpha val="43137"/>
                    </a:srgbClr>
                  </a:outerShdw>
                </a:effectLst>
                <a:latin typeface="Arial Narrow" pitchFamily="-105" charset="0"/>
                <a:ea typeface="SimSun" pitchFamily="2" charset="-122"/>
                <a:cs typeface="SimSun" pitchFamily="2" charset="-122"/>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داود</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اهتمام داود (التابوت/الهيكل)</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الإصحاحات 1-9</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الإصحاحات 10-29</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سجل النسب</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التاريخ</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الأسلاف</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النشاط</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عرش شاول إلى داود</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عرش داود إلى سليمان</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860"/>
              <a:ext cx="2132" cy="6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5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4143-1011 ق.م (3132 سنة)</a:t>
              </a:r>
              <a:endParaRPr lang="en-US" altLang="zh-CN" sz="25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1011-971 ق.م (40 سنة)</a:t>
              </a:r>
              <a:endParaRPr lang="en-US" altLang="zh-CN" sz="28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النسل الداوودي 1-3</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الأسباط 4-8</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الكهنة و اللاويين  9: 1-34</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نسل شاول 9: 35-44</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18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اعتلاء العرش</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10-12</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توقير التابوت</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13-17</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 </a:t>
              </a: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انتصارات عسكرية</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18-20</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تحضيرات الهيكل</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rPr>
                <a:t>21-29</a:t>
              </a:r>
              <a:endParaRPr lang="en-US" altLang="zh-CN" sz="2000" b="1" dirty="0">
                <a:solidFill>
                  <a:srgbClr val="FEFDE3"/>
                </a:solidFill>
                <a:effectLst>
                  <a:outerShdw blurRad="38100" dist="38100" dir="2700000" algn="tl">
                    <a:srgbClr val="000000">
                      <a:alpha val="43137"/>
                    </a:srgbClr>
                  </a:outerShdw>
                </a:effectLst>
                <a:latin typeface="Arial Narrow" charset="0"/>
                <a:ea typeface="SimSun" charset="0"/>
                <a:cs typeface="SimSun"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a:defRPr/>
              </a:pPr>
              <a:endParaRPr lang="en-US" b="1">
                <a:solidFill>
                  <a:srgbClr val="000000"/>
                </a:solidFill>
                <a:effectLst>
                  <a:outerShdw blurRad="38100" dist="38100" dir="2700000" algn="tl">
                    <a:srgbClr val="000000">
                      <a:alpha val="43137"/>
                    </a:srgbClr>
                  </a:outerShdw>
                </a:effectLst>
              </a:endParaRPr>
            </a:p>
          </p:txBody>
        </p:sp>
      </p:grpSp>
      <p:sp>
        <p:nvSpPr>
          <p:cNvPr id="42011"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r>
              <a:rPr lang="ar-JO"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latin typeface="Arial Black"/>
                <a:ea typeface="Arial Black"/>
                <a:cs typeface="Arial Black"/>
              </a:rPr>
              <a:t>1 أخبار الأيام</a:t>
            </a:r>
            <a:endParaRPr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rotWithShape="0">
                  <a:srgbClr val="000000">
                    <a:alpha val="43137"/>
                  </a:srgbClr>
                </a:outerShdw>
              </a:effectLst>
              <a:latin typeface="Arial Black"/>
              <a:ea typeface="Arial Black"/>
              <a:cs typeface="Arial Black"/>
            </a:endParaRPr>
          </a:p>
        </p:txBody>
      </p:sp>
    </p:spTree>
    <p:extLst>
      <p:ext uri="{BB962C8B-B14F-4D97-AF65-F5344CB8AC3E}">
        <p14:creationId xmlns:p14="http://schemas.microsoft.com/office/powerpoint/2010/main" val="4645133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a:ea typeface="ＭＳ Ｐゴシック" charset="0"/>
                <a:cs typeface="Arial"/>
              </a:rPr>
              <a:t>البيان الموجز</a:t>
            </a:r>
            <a:endParaRPr lang="en-US" b="1" dirty="0">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chemeClr val="bg1"/>
                </a:solidFill>
              </a:rPr>
              <a:t>يتم إعطاء المنظور الروحي لتأسيس مملكة داود لتشجيع البقية مع قيام الله </a:t>
            </a:r>
          </a:p>
          <a:p>
            <a:pPr algn="ctr" eaLnBrk="1" hangingPunct="1">
              <a:lnSpc>
                <a:spcPct val="90000"/>
              </a:lnSpc>
              <a:spcBef>
                <a:spcPct val="20000"/>
              </a:spcBef>
            </a:pPr>
            <a:r>
              <a:rPr lang="ar-JO" sz="3600" b="1" dirty="0">
                <a:solidFill>
                  <a:srgbClr val="FFFF00"/>
                </a:solidFill>
              </a:rPr>
              <a:t>بتأسيس سلالة داود </a:t>
            </a:r>
          </a:p>
          <a:p>
            <a:pPr algn="ctr" eaLnBrk="1" hangingPunct="1">
              <a:lnSpc>
                <a:spcPct val="90000"/>
              </a:lnSpc>
              <a:spcBef>
                <a:spcPct val="20000"/>
              </a:spcBef>
            </a:pPr>
            <a:r>
              <a:rPr lang="ar-JO" sz="3600" b="1" dirty="0">
                <a:solidFill>
                  <a:schemeClr val="bg1"/>
                </a:solidFill>
              </a:rPr>
              <a:t>وتوجيه تحذيرهم إلى </a:t>
            </a:r>
            <a:r>
              <a:rPr lang="ar-JO" sz="3600" b="1" dirty="0">
                <a:solidFill>
                  <a:srgbClr val="FFFF00"/>
                </a:solidFill>
              </a:rPr>
              <a:t>عبادة الهيكل الصحيحة </a:t>
            </a:r>
          </a:p>
          <a:p>
            <a:pPr algn="ctr" eaLnBrk="1" hangingPunct="1">
              <a:lnSpc>
                <a:spcPct val="90000"/>
              </a:lnSpc>
              <a:spcBef>
                <a:spcPct val="20000"/>
              </a:spcBef>
            </a:pPr>
            <a:r>
              <a:rPr lang="ar-JO" sz="3600" b="1" dirty="0">
                <a:solidFill>
                  <a:schemeClr val="bg1"/>
                </a:solidFill>
              </a:rPr>
              <a:t>وليس عبادة الأصنام في الماضي</a:t>
            </a:r>
            <a:endParaRPr lang="en-US" altLang="zh-CN" sz="3600" b="1" dirty="0">
              <a:solidFill>
                <a:schemeClr val="bg1"/>
              </a:solidFill>
              <a:latin typeface="Arial"/>
              <a:ea typeface="宋体" charset="0"/>
              <a:cs typeface="Arial"/>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262</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069306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b="1"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كن مُؤسَسَاَ </a:t>
            </a:r>
            <a:r>
              <a:rPr lang="ar-JO" sz="4800" dirty="0">
                <a:solidFill>
                  <a:srgbClr val="FFFF00"/>
                </a:solidFill>
                <a:effectLst>
                  <a:glow rad="127000">
                    <a:schemeClr val="tx1"/>
                  </a:glow>
                </a:effectLst>
                <a:latin typeface="Arial" charset="0"/>
                <a:ea typeface="ＭＳ Ｐゴシック" charset="0"/>
                <a:cs typeface="ＭＳ Ｐゴシック" charset="0"/>
              </a:rPr>
              <a:t>لعبادة يسوع </a:t>
            </a:r>
            <a:r>
              <a:rPr lang="ar-JO" sz="4800" dirty="0">
                <a:effectLst>
                  <a:glow rad="127000">
                    <a:schemeClr val="tx1"/>
                  </a:glow>
                </a:effectLst>
                <a:latin typeface="Arial" charset="0"/>
                <a:ea typeface="ＭＳ Ｐゴシック" charset="0"/>
                <a:cs typeface="ＭＳ Ｐゴシック" charset="0"/>
              </a:rPr>
              <a:t>كوريث داود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46410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896940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كان الهيكل مجيداً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60892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charset="0"/>
                <a:ea typeface="ＭＳ Ｐゴシック" charset="0"/>
                <a:cs typeface="ＭＳ Ｐゴシック" charset="0"/>
              </a:rPr>
              <a:t>لكن ماذا عن ذاك الهيكل ؟</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ar-JO" sz="4000" dirty="0"/>
              <a:t>حتى الهيكل الذي أعيد بناؤه في وقت قريب من أخبار الأيام تم تدميره لاحقًا - فماذا عن عبادة الهيكل الآن؟</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01065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algn="r" defTabSz="914085"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تطهير الهيكل</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متى 21: 12-17</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مرقس 11: 15-19</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لوقا 19: 45-48</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يوحنا 2: 13-24</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algn="r" defTabSz="32148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قصة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eaLnBrk="0" hangingPunct="0">
                <a:lnSpc>
                  <a:spcPct val="70000"/>
                </a:lnSpc>
              </a:pPr>
              <a:r>
                <a:rPr lang="ar-JO" altLang="zh-CN" sz="4400" spc="-250" dirty="0">
                  <a:solidFill>
                    <a:srgbClr val="002060"/>
                  </a:solidFill>
                  <a:latin typeface="Avenir Black"/>
                  <a:cs typeface="Avenir Black"/>
                </a:rPr>
                <a:t>صور   كتابية   مجانية</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5576757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كان وقت احتفال عيد      الفصح اليهودي قد اقترب،    و لهذا ذهب يسوع            إلى أورشليم</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في منطقة الهيكل رأى التجار يبيعون الماعز و الخراف و الطيور للذبائح</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كما رأى الصيارفة يبدلون العملات الأجنبية</a:t>
            </a:r>
            <a:endParaRPr lang="en-US" sz="3600"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صنع يسوع سوطاً من الحبال و طاردهم خارج الهيكل</a:t>
            </a:r>
            <a:r>
              <a:rPr lang="en-US" sz="360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أخرج الخراف و الأبقار و نثر أموال الصيارفة على الأرض</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التأسيس</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362</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39</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28083982"/>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و قلب الموائد</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ثم ذهب إلى باعة الحمام و قال لهم</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أخرجوا هذه من هنا و لا تجعلوا بيت أبي مغارة لصوص</a:t>
            </a:r>
            <a:endParaRPr lang="en-US" sz="3600"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تذكر تلاميذه هذه النبوة من الكتاب المقدس ” غيرة بيتك أكلتني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لكن القادة الدينيين سألوه : ماذا تفعل ؟ إن كان الله أعطاك السلطان أن تفعل هذا فأرنا معجزة لتثبت ذلك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حسناً : رد يسوع</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أنقضوا هذا الهيكل </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و في ثلاثة أيام أقيمه</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ماذا : قالوا مستغربين</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في ست و أربعين سنة</a:t>
            </a:r>
          </a:p>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بني هذا الهيكل و أنت تقيمه في ثلاثة أيام ؟</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لكن يسوع عندما قال هذا الهيكل كان يعني جسده</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charset="0"/>
                <a:ea typeface="ＭＳ Ｐゴシック" charset="0"/>
                <a:cs typeface="ＭＳ Ｐゴシック" charset="0"/>
              </a:rPr>
              <a:t>بعد أن قام من الأموات تذكر تلاميذه أنه قال ذلك و آمنوا بالمكتوب و بما قاله يسوع</a:t>
            </a: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rPr>
              <a:t>الموضوع الرئيسي</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تأسيس نسل داود</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cs typeface="Arial" charset="0"/>
              </a:rPr>
              <a:t>262</a:t>
            </a:r>
            <a:endParaRPr lang="en-US" b="1" dirty="0">
              <a:solidFill>
                <a:srgbClr val="FFFFFF"/>
              </a:solidFill>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2155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latin typeface="Arial"/>
                <a:ea typeface="ＭＳ Ｐゴシック"/>
                <a:cs typeface="Arial"/>
              </a:rPr>
              <a:t>الكلمة في صور</a:t>
            </a:r>
            <a:endParaRPr lang="en-US" spc="-120" dirty="0">
              <a:solidFill>
                <a:schemeClr val="tx1">
                  <a:lumMod val="50000"/>
                  <a:lumOff val="50000"/>
                </a:schemeClr>
              </a:solidFill>
              <a:latin typeface="Arial"/>
              <a:ea typeface="ＭＳ Ｐゴシック"/>
              <a:cs typeface="Arial"/>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eaLnBrk="0" hangingPunct="0">
              <a:lnSpc>
                <a:spcPct val="70000"/>
              </a:lnSpc>
            </a:pPr>
            <a:r>
              <a:rPr lang="ar-JO" altLang="zh-CN" sz="11500" spc="-250" dirty="0">
                <a:solidFill>
                  <a:srgbClr val="002060"/>
                </a:solidFill>
                <a:latin typeface="Avenir Black"/>
                <a:cs typeface="Avenir Black"/>
              </a:rPr>
              <a:t>صور كتابية مجانية</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6091883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a:cs typeface="Arial"/>
              </a:rPr>
              <a:t>استخدمت بإذن رسمي</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sym typeface="Times New Roman"/>
              </a:rPr>
              <a:t>نظرًا لإنتاج Lumo لمواد النشر الخاصة به ، نأسف لإبلاغك بأنه لا يمكننا ترخيص صورنا لعملاء آخرين خارج </a:t>
            </a:r>
          </a:p>
          <a:p>
            <a:pPr algn="ctr" hangingPunct="0">
              <a:defRPr sz="1300">
                <a:latin typeface="Times New Roman"/>
                <a:ea typeface="Times New Roman"/>
                <a:cs typeface="Times New Roman"/>
                <a:sym typeface="Times New Roman"/>
              </a:defRPr>
            </a:pPr>
            <a:r>
              <a:rPr lang="ar-JO" sz="1300" b="1" dirty="0">
                <a:sym typeface="Times New Roman"/>
              </a:rPr>
              <a:t>freebibleimages.org</a:t>
            </a:r>
            <a:endParaRPr sz="1300" b="1" kern="0" dirty="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ar-JO" sz="1400" b="1" dirty="0"/>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sz="1300" b="1" kern="0" dirty="0">
              <a:solidFill>
                <a:srgbClr val="000000"/>
              </a:solidFill>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hangingPunct="0">
              <a:defRPr sz="1300">
                <a:latin typeface="Times New Roman"/>
                <a:ea typeface="Times New Roman"/>
                <a:cs typeface="Times New Roman"/>
                <a:sym typeface="Times New Roman"/>
              </a:defRPr>
            </a:pPr>
            <a:r>
              <a:rPr lang="ar-JO" sz="1300" b="1" dirty="0">
                <a:sym typeface="Times New Roman"/>
              </a:rPr>
              <a:t>www.LumoProject.com.</a:t>
            </a:r>
            <a:endParaRPr sz="1300" b="1" u="sng" kern="0" dirty="0">
              <a:solidFill>
                <a:srgbClr val="0000FF"/>
              </a:solidFill>
              <a:uFill>
                <a:solidFill>
                  <a:srgbClr val="0000FF"/>
                </a:solidFill>
              </a:uFill>
              <a:latin typeface="Arial"/>
              <a:ea typeface="Times New Roman"/>
              <a:cs typeface="Arial"/>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مرقس</a:t>
            </a:r>
            <a:endParaRPr sz="1200" b="1" kern="0" dirty="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لوقا</a:t>
            </a:r>
            <a:endParaRPr sz="1200" b="1" kern="0" dirty="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إنجيل </a:t>
            </a: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a:ea typeface="Times New Roman"/>
              <a:cs typeface="Arial"/>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a:ea typeface="Times New Roman"/>
                <a:cs typeface="Arial"/>
                <a:sym typeface="Times New Roman"/>
              </a:rPr>
              <a:t>يوحنا</a:t>
            </a:r>
            <a:endParaRPr sz="1200" b="1" kern="0" dirty="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defRPr/>
            </a:pPr>
            <a:r>
              <a:rPr lang="ar-JO" sz="3200" b="1" dirty="0"/>
              <a:t>أم لستم تعلمون أن </a:t>
            </a:r>
            <a:r>
              <a:rPr lang="ar-JO" sz="3200" b="1" dirty="0">
                <a:solidFill>
                  <a:srgbClr val="FFFF00"/>
                </a:solidFill>
              </a:rPr>
              <a:t>جسدكم هو هيكل للروح القدس</a:t>
            </a:r>
            <a:r>
              <a:rPr lang="ar-JO" sz="3200" b="1" dirty="0"/>
              <a:t> الذي فيكم الذي لكم من الله و أنكم لستم لأنفسكم لأنكم قد اشتريتم بثمن فمجدوا الله في أجسادكم و في أرواحكم التي هي لله</a:t>
            </a:r>
            <a:br>
              <a:rPr lang="ar-JO" sz="3200" b="1" dirty="0"/>
            </a:br>
            <a:r>
              <a:rPr lang="ar-JO" sz="3200" b="1" dirty="0"/>
              <a:t>(1 كو 6 : 19-20)</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t>كيف يمكنك أن تكون راسخًا في عالم هش؟</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5254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كن مُؤسَسَاَ مع </a:t>
            </a:r>
            <a:r>
              <a:rPr lang="ar-JO" sz="5400" b="1" dirty="0">
                <a:solidFill>
                  <a:srgbClr val="FFFF00"/>
                </a:solidFill>
                <a:effectLst>
                  <a:glow rad="127000">
                    <a:srgbClr val="000000"/>
                  </a:glow>
                </a:effectLst>
                <a:latin typeface="Arial" charset="0"/>
                <a:ea typeface="ＭＳ Ｐゴシック" charset="0"/>
                <a:cs typeface="ＭＳ Ｐゴシック" charset="0"/>
              </a:rPr>
              <a:t>المسيح</a:t>
            </a:r>
            <a:r>
              <a:rPr lang="ar-JO" sz="5400" b="1" dirty="0">
                <a:solidFill>
                  <a:srgbClr val="FFFFFF"/>
                </a:solidFill>
                <a:effectLst>
                  <a:glow rad="127000">
                    <a:srgbClr val="000000"/>
                  </a:glow>
                </a:effectLst>
                <a:latin typeface="Arial" charset="0"/>
                <a:ea typeface="ＭＳ Ｐゴシック" charset="0"/>
                <a:cs typeface="ＭＳ Ｐゴシック" charset="0"/>
              </a:rPr>
              <a:t> كأساس لك</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452100"/>
          </a:xfrm>
          <a:prstGeom prst="rect">
            <a:avLst/>
          </a:prstGeom>
        </p:spPr>
      </p:pic>
    </p:spTree>
    <p:extLst>
      <p:ext uri="{BB962C8B-B14F-4D97-AF65-F5344CB8AC3E}">
        <p14:creationId xmlns:p14="http://schemas.microsoft.com/office/powerpoint/2010/main" val="24195309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1. أسس الله مملكة داود ليقدم </a:t>
            </a:r>
            <a:r>
              <a:rPr lang="ar-JO" sz="4800" b="1" dirty="0">
                <a:solidFill>
                  <a:srgbClr val="FFFF00"/>
                </a:solidFill>
                <a:effectLst>
                  <a:glow rad="127000">
                    <a:schemeClr val="tx1"/>
                  </a:glow>
                </a:effectLst>
                <a:latin typeface="Arial" charset="0"/>
                <a:ea typeface="ＭＳ Ｐゴシック" charset="0"/>
                <a:cs typeface="ＭＳ Ｐゴシック" charset="0"/>
              </a:rPr>
              <a:t>العبادة في الهيكل </a:t>
            </a:r>
            <a:r>
              <a:rPr lang="ar-JO" sz="4800" b="1" dirty="0">
                <a:effectLst>
                  <a:glow rad="127000">
                    <a:schemeClr val="tx1"/>
                  </a:glow>
                </a:effectLst>
                <a:latin typeface="Arial" charset="0"/>
                <a:ea typeface="ＭＳ Ｐゴシック" charset="0"/>
                <a:cs typeface="ＭＳ Ｐゴシック" charset="0"/>
              </a:rPr>
              <a:t>فوق الوثنية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4214484"/>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b="1"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2. كن مُؤسَسَاَ </a:t>
            </a:r>
            <a:r>
              <a:rPr lang="ar-JO" sz="4800" dirty="0">
                <a:solidFill>
                  <a:srgbClr val="FFFF00"/>
                </a:solidFill>
                <a:effectLst>
                  <a:glow rad="127000">
                    <a:schemeClr val="tx1"/>
                  </a:glow>
                </a:effectLst>
                <a:latin typeface="Arial" charset="0"/>
                <a:ea typeface="ＭＳ Ｐゴシック" charset="0"/>
                <a:cs typeface="ＭＳ Ｐゴシック" charset="0"/>
              </a:rPr>
              <a:t>لعبادة يسوع </a:t>
            </a:r>
            <a:r>
              <a:rPr lang="ar-JO" sz="4800" dirty="0">
                <a:effectLst>
                  <a:glow rad="127000">
                    <a:schemeClr val="tx1"/>
                  </a:glow>
                </a:effectLst>
                <a:latin typeface="Arial" charset="0"/>
                <a:ea typeface="ＭＳ Ｐゴシック" charset="0"/>
                <a:cs typeface="ＭＳ Ｐゴシック" charset="0"/>
              </a:rPr>
              <a:t>كوريث داود</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0192002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ar-JO" sz="2800" b="1" dirty="0">
                <a:effectLst>
                  <a:glow rad="127000">
                    <a:schemeClr val="tx1"/>
                  </a:glow>
                </a:effectLst>
                <a:latin typeface="Arial" charset="0"/>
                <a:ea typeface="ＭＳ Ｐゴシック" charset="0"/>
                <a:cs typeface="ＭＳ Ｐゴシック" charset="0"/>
              </a:rPr>
              <a:t>1 كورنثوس 3 : 11</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latin typeface="Arial" charset="0"/>
                <a:ea typeface="ＭＳ Ｐゴシック" charset="0"/>
                <a:cs typeface="ＭＳ Ｐゴシック" charset="0"/>
              </a:rPr>
              <a:t>فإنه لا يستطيع أحد أن يضع أساساً آخر غير الذي وضع – الذي هو يسوع المسيح</a:t>
            </a:r>
            <a:endParaRPr lang="en-US" sz="36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كيف هو أساسك ؟</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2DB02D1-64A2-1F4A-9BC6-00AE570FB156}"/>
              </a:ext>
            </a:extLst>
          </p:cNvPr>
          <p:cNvSpPr txBox="1">
            <a:spLocks noChangeArrowheads="1"/>
          </p:cNvSpPr>
          <p:nvPr/>
        </p:nvSpPr>
        <p:spPr bwMode="auto">
          <a:xfrm>
            <a:off x="20831" y="6574712"/>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kern="0" dirty="0">
                <a:effectLst>
                  <a:glow rad="127000">
                    <a:schemeClr val="tx1"/>
                  </a:glow>
                </a:effectLst>
                <a:latin typeface="Arial" charset="0"/>
                <a:ea typeface="ＭＳ Ｐゴシック" charset="0"/>
                <a:cs typeface="ＭＳ Ｐゴシック" charset="0"/>
              </a:rPr>
              <a:t>أساس متين</a:t>
            </a:r>
            <a:endParaRPr lang="en-US" sz="5400" b="1" kern="0" dirty="0">
              <a:effectLst>
                <a:glow rad="127000">
                  <a:schemeClr val="tx1"/>
                </a:glow>
              </a:effectLst>
              <a:latin typeface="Arial" charset="0"/>
              <a:ea typeface="ＭＳ Ｐゴシック" charset="0"/>
              <a:cs typeface="ＭＳ Ｐゴシック" charset="0"/>
            </a:endParaRP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23528" y="260648"/>
            <a:ext cx="8556379" cy="1902202"/>
            <a:chOff x="1016436" y="446678"/>
            <a:chExt cx="7863471" cy="2016224"/>
          </a:xfrm>
        </p:grpSpPr>
        <p:pic>
          <p:nvPicPr>
            <p:cNvPr id="2" name="Picture 1"/>
            <p:cNvPicPr>
              <a:picLocks noChangeAspect="1"/>
            </p:cNvPicPr>
            <p:nvPr/>
          </p:nvPicPr>
          <p:blipFill rotWithShape="1">
            <a:blip r:embed="rId3"/>
            <a:srcRect l="58207" b="39131"/>
            <a:stretch/>
          </p:blipFill>
          <p:spPr>
            <a:xfrm>
              <a:off x="101643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427984"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412146"/>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9900" b="1" kern="0" dirty="0">
                <a:effectLst>
                  <a:glow rad="127000">
                    <a:schemeClr val="tx1"/>
                  </a:glow>
                </a:effectLst>
                <a:latin typeface="Arial" charset="0"/>
                <a:ea typeface="ＭＳ Ｐゴシック" charset="0"/>
                <a:cs typeface="ＭＳ Ｐゴシック" charset="0"/>
              </a:rPr>
              <a:t>أساس</a:t>
            </a:r>
            <a:endParaRPr lang="en-US" sz="19900" b="1" kern="0" dirty="0">
              <a:effectLst>
                <a:glow rad="127000">
                  <a:schemeClr val="tx1"/>
                </a:glow>
              </a:effectLst>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323528" y="173913"/>
            <a:ext cx="4248472" cy="13355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3800" b="1" kern="0" dirty="0">
                <a:solidFill>
                  <a:schemeClr val="tx1"/>
                </a:solidFill>
                <a:effectLst/>
                <a:latin typeface="Arial" charset="0"/>
                <a:ea typeface="ＭＳ Ｐゴシック" charset="0"/>
                <a:cs typeface="ＭＳ Ｐゴシック" charset="0"/>
              </a:rPr>
              <a:t>متين</a:t>
            </a:r>
            <a:endParaRPr lang="en-US" sz="13800" b="1" kern="0"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67959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0551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216417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777571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مُؤسَسَاً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أساس متين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24156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أساس متين</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كن مُؤسَسَاً</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ar-JO" sz="8000" b="1" dirty="0">
                <a:solidFill>
                  <a:schemeClr val="tx2"/>
                </a:solidFill>
                <a:effectLst>
                  <a:glow rad="127000">
                    <a:schemeClr val="bg1"/>
                  </a:glow>
                </a:effectLst>
                <a:latin typeface="Arial" charset="0"/>
                <a:ea typeface="ＭＳ Ｐゴシック" charset="0"/>
                <a:cs typeface="ＭＳ Ｐゴシック" charset="0"/>
              </a:rPr>
              <a:t>كلمة الله</a:t>
            </a:r>
            <a:endParaRPr lang="en-US" sz="8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effectLst>
                  <a:glow rad="127000">
                    <a:srgbClr val="FFFFFF"/>
                  </a:glow>
                </a:effectLst>
                <a:latin typeface="Arial" charset="0"/>
                <a:ea typeface="ＭＳ Ｐゴシック" charset="0"/>
                <a:cs typeface="ＭＳ Ｐゴシック" charset="0"/>
              </a:rPr>
              <a:t>أساس متين</a:t>
            </a:r>
            <a:endParaRPr lang="en-US" sz="4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233864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ابنِ على أساسك</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charset="0"/>
                <a:ea typeface="ＭＳ Ｐゴシック" charset="0"/>
              </a:rPr>
              <a:t>مسح العهد القديم </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dirty="0">
                <a:effectLst>
                  <a:glow rad="127000">
                    <a:schemeClr val="tx1"/>
                  </a:glow>
                </a:effectLst>
                <a:latin typeface="Arial" charset="0"/>
                <a:ea typeface="ＭＳ Ｐゴシック" charset="0"/>
                <a:cs typeface="ＭＳ Ｐゴシック" charset="0"/>
              </a:rPr>
              <a:t>سجل النسب من آدم إلى 450 ق.م يظهر غياب عرش داود لكن نسله لا يزال حاضراً بسبب نعمة الله (1 أخ 1-9)</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b="1" dirty="0">
                <a:solidFill>
                  <a:schemeClr val="tx1"/>
                </a:solidFill>
                <a:effectLst/>
                <a:latin typeface="Arial" charset="0"/>
                <a:ea typeface="ＭＳ Ｐゴシック" charset="0"/>
                <a:cs typeface="ＭＳ Ｐゴシック" charset="0"/>
              </a:rPr>
              <a:t>سجل نسب تكوين 5</a:t>
            </a:r>
            <a:endParaRPr lang="en-US" b="1" dirty="0">
              <a:solidFill>
                <a:schemeClr val="tx1"/>
              </a:solidFill>
              <a:effectLst/>
              <a:latin typeface="Arial" charset="0"/>
              <a:ea typeface="ＭＳ Ｐゴシック" charset="0"/>
              <a:cs typeface="ＭＳ Ｐゴシック"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b="1" dirty="0">
                <a:latin typeface="Arial" charset="0"/>
                <a:ea typeface="ＭＳ Ｐゴシック" charset="0"/>
                <a:cs typeface="ＭＳ Ｐゴシック" charset="0"/>
              </a:rPr>
              <a:t>آدم</a:t>
            </a:r>
            <a:endParaRPr lang="en-US" dirty="0">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شيث</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أنوش</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قينان</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مهللئيل</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يارد</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أخنوخ</a:t>
            </a:r>
            <a:endPar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متوشالح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لامك</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نوح</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rPr>
              <a:t>38</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endParaRPr>
          </a:p>
        </p:txBody>
      </p:sp>
      <p:sp>
        <p:nvSpPr>
          <p:cNvPr id="17" name="Title 2">
            <a:extLst>
              <a:ext uri="{FF2B5EF4-FFF2-40B4-BE49-F238E27FC236}">
                <a16:creationId xmlns:a16="http://schemas.microsoft.com/office/drawing/2014/main" id="{7858CEB9-A1A4-0141-91F3-9AAC9B2BF76F}"/>
              </a:ext>
            </a:extLst>
          </p:cNvPr>
          <p:cNvSpPr txBox="1">
            <a:spLocks/>
          </p:cNvSpPr>
          <p:nvPr/>
        </p:nvSpPr>
        <p:spPr bwMode="auto">
          <a:xfrm>
            <a:off x="4067944" y="5575299"/>
            <a:ext cx="5148064" cy="1498601"/>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lvl1pPr algn="ctr" eaLnBrk="1" hangingPunct="1">
              <a:defRPr sz="4800" b="1">
                <a:effectLst/>
                <a:latin typeface="Arial" charset="0"/>
              </a:defRPr>
            </a:lvl1pPr>
            <a:lvl2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r>
              <a:rPr lang="ar-JO" dirty="0"/>
              <a:t>1 أخبار الأيام 1 </a:t>
            </a:r>
            <a:endParaRPr lang="en-US" dirty="0"/>
          </a:p>
        </p:txBody>
      </p:sp>
    </p:spTree>
    <p:extLst>
      <p:ext uri="{BB962C8B-B14F-4D97-AF65-F5344CB8AC3E}">
        <p14:creationId xmlns:p14="http://schemas.microsoft.com/office/powerpoint/2010/main" val="785974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b="1" dirty="0">
                <a:solidFill>
                  <a:srgbClr val="FFFF00"/>
                </a:solidFill>
                <a:latin typeface="Arial" charset="0"/>
                <a:ea typeface="ＭＳ Ｐゴシック" charset="0"/>
              </a:rPr>
              <a:t>سجل الأمم</a:t>
            </a:r>
            <a:endParaRPr lang="en-US" sz="5400" b="1" dirty="0">
              <a:latin typeface="Arial" charset="0"/>
              <a:ea typeface="ＭＳ Ｐゴシック"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نوح</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يافث</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حام</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سام</a:t>
            </a:r>
            <a:endParaRPr lang="en-US" sz="3200" b="1" dirty="0">
              <a:solidFill>
                <a:srgbClr val="FFFF00"/>
              </a:solidFill>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القوقازيون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الكنعانيون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الساميون</a:t>
            </a:r>
            <a:endParaRPr lang="en-US" sz="3200" b="1" dirty="0">
              <a:solidFill>
                <a:srgbClr val="FFFF00"/>
              </a:solidFill>
            </a:endParaRPr>
          </a:p>
        </p:txBody>
      </p:sp>
      <p:sp>
        <p:nvSpPr>
          <p:cNvPr id="612363" name="Text Box 11"/>
          <p:cNvSpPr txBox="1">
            <a:spLocks noChangeArrowheads="1"/>
          </p:cNvSpPr>
          <p:nvPr/>
        </p:nvSpPr>
        <p:spPr bwMode="auto">
          <a:xfrm>
            <a:off x="85367" y="5105400"/>
            <a:ext cx="266932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الأوروبيون    </a:t>
            </a:r>
          </a:p>
          <a:p>
            <a:pP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و الهنود الشرقيون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499195" y="5105400"/>
            <a:ext cx="186621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الأفارقة</a:t>
            </a:r>
          </a:p>
          <a:p>
            <a:pPr algn="ctr" eaLnBrk="0" hangingPunct="0">
              <a:defRPr/>
            </a:pPr>
            <a:r>
              <a:rPr lang="ar-JO" sz="3200" b="1" dirty="0">
                <a:solidFill>
                  <a:srgbClr val="FFFF00"/>
                </a:solidFill>
                <a:latin typeface="Arial" pitchFamily="-112" charset="0"/>
                <a:ea typeface="ＭＳ Ｐゴシック" pitchFamily="-112" charset="-128"/>
                <a:cs typeface="ＭＳ Ｐゴシック" pitchFamily="-112" charset="-128"/>
              </a:rPr>
              <a:t>و الآسيويون</a:t>
            </a:r>
            <a:endParaRPr lang="en-US" sz="3200" b="1" dirty="0">
              <a:solidFill>
                <a:srgbClr val="FFFF00"/>
              </a:solidFill>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7039860" y="5105400"/>
            <a:ext cx="126188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ar-JO" sz="3200" b="1" i="1" dirty="0">
                <a:solidFill>
                  <a:srgbClr val="FFFF00"/>
                </a:solidFill>
              </a:rPr>
              <a:t>اليهود</a:t>
            </a:r>
          </a:p>
          <a:p>
            <a:pPr algn="ctr" eaLnBrk="0" hangingPunct="0">
              <a:defRPr/>
            </a:pPr>
            <a:r>
              <a:rPr lang="ar-JO" sz="3200" b="1" i="1" dirty="0">
                <a:solidFill>
                  <a:srgbClr val="FFFF00"/>
                </a:solidFill>
              </a:rPr>
              <a:t>و العرب</a:t>
            </a:r>
            <a:endParaRPr lang="en-US" sz="3200" b="1" dirty="0">
              <a:solidFill>
                <a:srgbClr val="FFFF00"/>
              </a:solidFill>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92</a:t>
            </a:r>
            <a:endParaRPr lang="en-US" altLang="zh-CN" b="1" dirty="0">
              <a:solidFill>
                <a:srgbClr val="FFFFFF"/>
              </a:solidFill>
            </a:endParaRPr>
          </a:p>
        </p:txBody>
      </p:sp>
      <p:sp>
        <p:nvSpPr>
          <p:cNvPr id="612370" name="Text Box 18"/>
          <p:cNvSpPr txBox="1">
            <a:spLocks noChangeArrowheads="1"/>
          </p:cNvSpPr>
          <p:nvPr/>
        </p:nvSpPr>
        <p:spPr bwMode="auto">
          <a:xfrm>
            <a:off x="2133600" y="3468688"/>
            <a:ext cx="62388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a:t>
            </a:r>
            <a:endParaRPr lang="en-US" altLang="zh-CN" sz="1800" dirty="0">
              <a:solidFill>
                <a:srgbClr val="000000"/>
              </a:solidFill>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سيناء</a:t>
            </a:r>
            <a:endParaRPr lang="en-US" altLang="zh-CN" sz="1800" dirty="0">
              <a:solidFill>
                <a:srgbClr val="000000"/>
              </a:solidFill>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ar-JO" altLang="zh-CN" b="1" dirty="0">
                <a:solidFill>
                  <a:srgbClr val="FFFFFF"/>
                </a:solidFill>
              </a:rPr>
              <a:t>سينو</a:t>
            </a:r>
            <a:endParaRPr lang="en-US" altLang="zh-CN" sz="1800" dirty="0">
              <a:solidFill>
                <a:srgbClr val="000000"/>
              </a:solidFill>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eaLnBrk="0" hangingPunct="0"/>
            <a:endParaRPr lang="zh-CN" altLang="en-US">
              <a:solidFill>
                <a:srgbClr val="000000"/>
              </a:solidFill>
              <a:latin typeface="Arial"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eaLnBrk="0" hangingPunct="0">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1667444"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defRPr/>
            </a:pPr>
            <a:r>
              <a:rPr lang="ar-JO" sz="3200" b="1" dirty="0">
                <a:solidFill>
                  <a:srgbClr val="FFFFFF"/>
                </a:solidFill>
                <a:latin typeface="Times New Roman" pitchFamily="-112" charset="0"/>
                <a:ea typeface="ＭＳ Ｐゴシック" pitchFamily="-112" charset="-128"/>
                <a:cs typeface="ＭＳ Ｐゴシック" pitchFamily="-112" charset="-128"/>
              </a:rPr>
              <a:t>تكوين 10 </a:t>
            </a:r>
            <a:endParaRPr lang="en-US" sz="3200" b="1" dirty="0">
              <a:solidFill>
                <a:srgbClr val="FFFFFF"/>
              </a:solidFill>
              <a:latin typeface="Times New Roman" pitchFamily="-112" charset="0"/>
              <a:ea typeface="ＭＳ Ｐゴシック" pitchFamily="-112" charset="-128"/>
              <a:cs typeface="ＭＳ Ｐゴシック" pitchFamily="-112" charset="-128"/>
            </a:endParaRPr>
          </a:p>
        </p:txBody>
      </p:sp>
      <p:sp>
        <p:nvSpPr>
          <p:cNvPr id="25" name="Text Box 24"/>
          <p:cNvSpPr txBox="1">
            <a:spLocks noChangeArrowheads="1"/>
          </p:cNvSpPr>
          <p:nvPr/>
        </p:nvSpPr>
        <p:spPr bwMode="auto">
          <a:xfrm>
            <a:off x="-72008" y="833339"/>
            <a:ext cx="8964488"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defRPr/>
            </a:pPr>
            <a:r>
              <a:rPr lang="ar-JO" sz="3200" b="1" dirty="0">
                <a:solidFill>
                  <a:srgbClr val="FFFFFF"/>
                </a:solidFill>
                <a:latin typeface="Arial"/>
                <a:ea typeface="ＭＳ Ｐゴシック" pitchFamily="-112" charset="-128"/>
                <a:cs typeface="Arial"/>
              </a:rPr>
              <a:t>1 أخبار الأيام 1 : 4 – 27 </a:t>
            </a:r>
            <a:endParaRPr lang="en-US" sz="3200" b="1" dirty="0">
              <a:solidFill>
                <a:srgbClr val="FFFFFF"/>
              </a:solidFill>
              <a:latin typeface="Arial"/>
              <a:ea typeface="ＭＳ Ｐゴシック" pitchFamily="-112" charset="-128"/>
              <a:cs typeface="Arial"/>
            </a:endParaRPr>
          </a:p>
        </p:txBody>
      </p:sp>
    </p:spTree>
    <p:extLst>
      <p:ext uri="{BB962C8B-B14F-4D97-AF65-F5344CB8AC3E}">
        <p14:creationId xmlns:p14="http://schemas.microsoft.com/office/powerpoint/2010/main" val="3321516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b="1" dirty="0">
                <a:solidFill>
                  <a:schemeClr val="bg1"/>
                </a:solidFill>
                <a:latin typeface="Arial" charset="0"/>
                <a:ea typeface="ＭＳ Ｐゴシック" charset="0"/>
              </a:rPr>
              <a:t>شجرة عائلة الآباء</a:t>
            </a:r>
            <a:br>
              <a:rPr lang="en-US" altLang="zh-CN" sz="2800" b="1" dirty="0">
                <a:solidFill>
                  <a:schemeClr val="bg1"/>
                </a:solidFill>
                <a:latin typeface="Arial" charset="0"/>
                <a:ea typeface="ＭＳ Ｐゴシック" charset="0"/>
              </a:rPr>
            </a:br>
            <a:r>
              <a:rPr lang="ar-JO" altLang="zh-CN" sz="2800" b="1" dirty="0">
                <a:solidFill>
                  <a:schemeClr val="bg1"/>
                </a:solidFill>
                <a:latin typeface="Arial" charset="0"/>
                <a:ea typeface="ＭＳ Ｐゴシック" charset="0"/>
              </a:rPr>
              <a:t>(تك 12-50, 1 أخ 1: 28-34)</a:t>
            </a:r>
            <a:endParaRPr lang="en-US" altLang="zh-CN" sz="2800" b="1" dirty="0">
              <a:solidFill>
                <a:schemeClr val="bg1"/>
              </a:solidFill>
              <a:latin typeface="Arial" charset="0"/>
              <a:ea typeface="ＭＳ Ｐゴシック"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a:cs typeface="Arial"/>
              </a:rPr>
              <a:t>91</a:t>
            </a:r>
            <a:endParaRPr lang="en-US" altLang="zh-CN" b="1" dirty="0">
              <a:solidFill>
                <a:srgbClr val="FFFFFF"/>
              </a:solidFill>
              <a:latin typeface="Arial"/>
              <a:cs typeface="Arial"/>
            </a:endParaRP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إسماعيل</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إسحق</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يعقوب</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95410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defRPr/>
            </a:pPr>
            <a:r>
              <a:rPr lang="ar-JO" sz="1600" b="1" dirty="0">
                <a:latin typeface="Arial" panose="020B0604020202020204" pitchFamily="34" charset="0"/>
                <a:cs typeface="Arial" panose="020B0604020202020204" pitchFamily="34" charset="0"/>
              </a:rPr>
              <a:t>** أصبح يوسف أبًا لسبطين في إسرائيل منذ أن تبنى يعقوب ابنيه أفرايم ومنسى.</a:t>
            </a:r>
          </a:p>
          <a:p>
            <a:pPr lvl="0" algn="r" defTabSz="457200" eaLnBrk="1" hangingPunct="1">
              <a:spcBef>
                <a:spcPct val="50000"/>
              </a:spcBef>
              <a:defRPr/>
            </a:pPr>
            <a:endPar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286256"/>
            <a:ext cx="3931468" cy="120032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استُبعد لاوي من حقوق الأرض بعد غزو كنعان. عين موسى اللاويين للعمل الكهنوتي. أعطى يشوع اللاويين 48 مدينة في جميع أنحاء الأرض </a:t>
            </a:r>
          </a:p>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(يش 21:41)</a:t>
            </a:r>
            <a:endPar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إبراهيم</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يوسف</a:t>
            </a:r>
            <a:endPar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b="1" dirty="0">
                <a:solidFill>
                  <a:schemeClr val="tx1"/>
                </a:solidFill>
                <a:effectLst/>
                <a:latin typeface="Arial" charset="0"/>
                <a:ea typeface="ＭＳ Ｐゴシック" charset="0"/>
                <a:cs typeface="ＭＳ Ｐゴシック" charset="0"/>
              </a:rPr>
              <a:t>دعونا ندرس   النص الكتابي</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charset="0"/>
                <a:ea typeface="ＭＳ Ｐゴシック" charset="0"/>
                <a:cs typeface="ＭＳ Ｐゴシック" charset="0"/>
              </a:rPr>
              <a:t>الكتاب المقدس :</a:t>
            </a:r>
          </a:p>
          <a:p>
            <a:pPr defTabSz="457200">
              <a:defRPr/>
            </a:pPr>
            <a:r>
              <a:rPr lang="ar-JO" sz="5400" b="1" dirty="0">
                <a:solidFill>
                  <a:srgbClr val="000000"/>
                </a:solidFill>
                <a:latin typeface="Arial" charset="0"/>
                <a:ea typeface="ＭＳ Ｐゴシック" charset="0"/>
                <a:cs typeface="ＭＳ Ｐゴシック" charset="0"/>
              </a:rPr>
              <a:t>سفراً سفراً</a:t>
            </a:r>
            <a:endParaRPr lang="en-US" sz="5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493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ar-JO" altLang="zh-CN" b="1" dirty="0">
                <a:solidFill>
                  <a:srgbClr val="FFFFFF"/>
                </a:solidFill>
                <a:latin typeface="Arial" charset="0"/>
                <a:ea typeface="ＭＳ Ｐゴシック" charset="0"/>
                <a:cs typeface="Arial" charset="0"/>
              </a:rPr>
              <a:t>شجرة          عائلة الآباء</a:t>
            </a:r>
            <a:endParaRPr lang="en-US" sz="2000" b="1" dirty="0">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269</a:t>
            </a:r>
            <a:endParaRPr lang="en-US" dirty="0">
              <a:solidFill>
                <a:srgbClr val="FFFFFF"/>
              </a:solidFill>
              <a:latin typeface="Arial" charset="0"/>
              <a:cs typeface="Arial" charset="0"/>
            </a:endParaRP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الأسباط الشرقية           خلال فترة               المملكة المنقسمة</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a:t>
            </a:r>
            <a:endParaRPr lang="en-US" sz="32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إسرائيل</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1: 35-54 (أدوم)</a:t>
            </a:r>
          </a:p>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مل 12 – 2 مل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فينيقية</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FF33CC"/>
                </a:solidFill>
                <a:cs typeface="Arial" charset="0"/>
              </a:rPr>
              <a:t>رفقة</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a:t>
            </a:r>
            <a:r>
              <a:rPr lang="en-US" altLang="zh-CN" b="1" dirty="0">
                <a:solidFill>
                  <a:srgbClr val="000000"/>
                </a:solidFill>
                <a:cs typeface="Arial" charset="0"/>
              </a:rPr>
              <a:t>   </a:t>
            </a:r>
            <a:r>
              <a:rPr lang="ar-JO" altLang="zh-CN" b="1" dirty="0">
                <a:solidFill>
                  <a:srgbClr val="000000"/>
                </a:solidFill>
                <a:cs typeface="Arial" charset="0"/>
              </a:rPr>
              <a:t>رأوبين     شمعون</a:t>
            </a:r>
            <a:r>
              <a:rPr lang="en-US" altLang="zh-CN" b="1" dirty="0">
                <a:solidFill>
                  <a:srgbClr val="000000"/>
                </a:solidFill>
                <a:cs typeface="Arial" charset="0"/>
              </a:rPr>
              <a:t>        </a:t>
            </a:r>
            <a:r>
              <a:rPr lang="ar-JO" altLang="zh-CN" b="1" dirty="0">
                <a:solidFill>
                  <a:srgbClr val="000000"/>
                </a:solidFill>
                <a:cs typeface="Arial" charset="0"/>
              </a:rPr>
              <a:t>لاوي</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يهوذا          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a:t>
            </a:r>
            <a:br>
              <a:rPr lang="en-US" altLang="zh-CN" b="1" dirty="0">
                <a:solidFill>
                  <a:srgbClr val="000000"/>
                </a:solidFill>
                <a:cs typeface="Arial" charset="0"/>
              </a:rPr>
            </a:br>
            <a:r>
              <a:rPr lang="ar-JO" altLang="zh-CN" b="1" dirty="0">
                <a:solidFill>
                  <a:srgbClr val="000000"/>
                </a:solidFill>
                <a:cs typeface="Arial" charset="0"/>
              </a:rPr>
              <a:t>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 </a:t>
            </a:r>
            <a:r>
              <a:rPr lang="en-US" altLang="zh-CN" b="1" dirty="0">
                <a:solidFill>
                  <a:srgbClr val="FF33CC"/>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،بنيامين</a:t>
            </a:r>
            <a:r>
              <a:rPr lang="en-US" altLang="zh-CN" b="1" dirty="0">
                <a:solidFill>
                  <a:srgbClr val="000000"/>
                </a:solidFill>
                <a:cs typeface="Arial" charset="0"/>
              </a:rPr>
              <a:t> </a:t>
            </a:r>
            <a:r>
              <a:rPr lang="ar-JO" altLang="zh-CN" b="1" dirty="0">
                <a:solidFill>
                  <a:srgbClr val="007000"/>
                </a:solidFill>
                <a:cs typeface="Arial" charset="0"/>
              </a:rPr>
              <a:t>يوسف</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راحيل</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يعقوب</a:t>
            </a:r>
            <a:endParaRPr lang="en-US" altLang="zh-CN" b="1" dirty="0">
              <a:solidFill>
                <a:srgbClr val="007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cs typeface="Arial" charset="0"/>
              </a:rPr>
              <a:t>الأخضر = خط البركة مع حقوق البكر على الرغم من أن أياً من هؤلاء لم يولد أولاً (1 أخبار الأيام 5: 1-2)</a:t>
            </a:r>
            <a:endParaRPr lang="en-US" altLang="zh-CN" sz="2000" b="1" dirty="0">
              <a:solidFill>
                <a:srgbClr val="007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2 : 1 - 5</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2727937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الأسباط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يهوذا 76500</a:t>
            </a:r>
            <a:endParaRPr lang="en-US" sz="32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يش 13: 1- 19: 48</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1 أخ 2: 3-55 </a:t>
            </a: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(يهوذا، حصرون، كالب، حور)</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23000 لاوي انتشروا في كل أنحاء إسرائيل</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380743096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1924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عائلة و أسلاف داود</a:t>
            </a:r>
            <a:endParaRPr lang="en-US" sz="1800" b="1" dirty="0">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270</a:t>
            </a:r>
            <a:endParaRPr lang="en-US" dirty="0">
              <a:solidFill>
                <a:srgbClr val="FFFFFF"/>
              </a:solidFill>
              <a:latin typeface="Arial" charset="0"/>
              <a:cs typeface="Arial" charset="0"/>
            </a:endParaRP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i="1" dirty="0">
                <a:solidFill>
                  <a:srgbClr val="FFFFFF"/>
                </a:solidFill>
                <a:latin typeface="Arial" charset="0"/>
                <a:cs typeface="Arial" charset="0"/>
              </a:rPr>
              <a:t>جون ه. والتون قائمة أنساب و خلفيات العهد القديم</a:t>
            </a:r>
            <a:r>
              <a:rPr lang="en-US" altLang="zh-CN" sz="1800" b="1" dirty="0">
                <a:solidFill>
                  <a:srgbClr val="FFFFFF"/>
                </a:solidFill>
                <a:latin typeface="Arial" charset="0"/>
                <a:cs typeface="Arial" charset="0"/>
              </a:rPr>
              <a:t> </a:t>
            </a:r>
            <a:endParaRPr lang="en-US" sz="1800" dirty="0">
              <a:latin typeface="Arial" charset="0"/>
              <a:cs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Tahoma" charset="0"/>
                </a:rPr>
                <a:t>إبراهيم</a:t>
              </a:r>
              <a:endParaRPr lang="en-GB" b="1" dirty="0">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charset="0"/>
                  </a:rPr>
                  <a:t>إسحق</a:t>
                </a:r>
                <a:endParaRPr lang="en-GB" b="1" dirty="0">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يعقوب</a:t>
                </a:r>
                <a:endParaRPr lang="en-GB" sz="2000" b="1" dirty="0">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يهوذا</a:t>
                </a:r>
                <a:endParaRPr lang="en-GB" sz="2000" b="1" dirty="0">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فارص</a:t>
                </a:r>
                <a:endParaRPr lang="en-GB" sz="2000" b="1" dirty="0">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حصرون</a:t>
                </a:r>
                <a:endParaRPr lang="en-GB" sz="2000" b="1" dirty="0">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رام</a:t>
                </a:r>
                <a:endParaRPr lang="en-GB" sz="2000" b="1" dirty="0">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عميناداب</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نحشون</a:t>
                </a:r>
                <a:endParaRPr lang="en-GB" sz="2000" b="1" dirty="0">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سلمون</a:t>
                </a:r>
                <a:endParaRPr lang="en-GB" sz="2000" b="1" dirty="0">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بوعز</a:t>
                </a:r>
                <a:endParaRPr lang="en-GB" sz="2000" b="1" dirty="0">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عوبيد</a:t>
                </a:r>
                <a:endParaRPr lang="en-GB" sz="2000" b="1" dirty="0">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charset="0"/>
                  </a:rPr>
                  <a:t>يسى</a:t>
                </a:r>
                <a:endParaRPr lang="en-GB" sz="2000" b="1" dirty="0">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Tahoma" charset="0"/>
                  </a:rPr>
                  <a:t>داود</a:t>
                </a:r>
                <a:endParaRPr lang="en-GB" b="1" dirty="0">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572000" y="68833"/>
            <a:ext cx="4572000" cy="3431605"/>
          </a:xfrm>
        </p:spPr>
        <p:txBody>
          <a:bodyPr/>
          <a:lstStyle/>
          <a:p>
            <a:pPr algn="ctr" eaLnBrk="1" hangingPunct="1">
              <a:defRPr/>
            </a:pPr>
            <a:r>
              <a:rPr lang="ar-JO" b="1" dirty="0">
                <a:solidFill>
                  <a:srgbClr val="FFFFFF"/>
                </a:solidFill>
                <a:effectLst>
                  <a:glow rad="241300">
                    <a:schemeClr val="bg1">
                      <a:alpha val="89000"/>
                    </a:schemeClr>
                  </a:glow>
                </a:effectLst>
                <a:latin typeface="Tahoma" charset="0"/>
              </a:rPr>
              <a:t>خط                       نسل داود</a:t>
            </a:r>
            <a:endParaRPr lang="en-US" b="1" dirty="0">
              <a:solidFill>
                <a:srgbClr val="FFFFFF"/>
              </a:solidFill>
              <a:effectLst>
                <a:glow rad="241300">
                  <a:schemeClr val="bg1">
                    <a:alpha val="89000"/>
                  </a:schemeClr>
                </a:glow>
              </a:effectLst>
              <a:latin typeface="Tahoma" charset="0"/>
            </a:endParaRP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b="1" dirty="0">
                <a:solidFill>
                  <a:schemeClr val="bg1"/>
                </a:solidFill>
                <a:effectLst>
                  <a:glow rad="152400">
                    <a:schemeClr val="tx1">
                      <a:alpha val="95000"/>
                    </a:schemeClr>
                  </a:glow>
                </a:effectLst>
                <a:latin typeface="+mn-lt"/>
              </a:rPr>
              <a:t>المسيا من يهوذا</a:t>
            </a:r>
            <a:endParaRPr lang="en-US" sz="4800" b="1" dirty="0">
              <a:solidFill>
                <a:schemeClr val="bg1"/>
              </a:solidFill>
              <a:effectLst>
                <a:glow rad="152400">
                  <a:schemeClr val="tx1">
                    <a:alpha val="95000"/>
                  </a:schemeClr>
                </a:glow>
              </a:effectLst>
              <a:latin typeface="+mn-lt"/>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lgn="ctr">
              <a:spcBef>
                <a:spcPct val="20000"/>
              </a:spcBef>
              <a:defRPr/>
            </a:pPr>
            <a:r>
              <a:rPr lang="ar-JO" sz="3200" b="1" kern="0" dirty="0">
                <a:solidFill>
                  <a:srgbClr val="FFFFFF"/>
                </a:solidFill>
                <a:effectLst>
                  <a:glow rad="152400">
                    <a:srgbClr val="000000">
                      <a:alpha val="95000"/>
                    </a:srgbClr>
                  </a:glow>
                </a:effectLst>
                <a:latin typeface="Arial"/>
                <a:ea typeface="ＭＳ Ｐゴシック" charset="-128"/>
                <a:cs typeface="ＭＳ Ｐゴシック" charset="-128"/>
              </a:rPr>
              <a:t>منذ بركة يعقوب في تكوين 49: 9-10 ، يصور الأسد ملكًا ...</a:t>
            </a:r>
            <a:endPar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lgn="ctr">
              <a:spcBef>
                <a:spcPct val="20000"/>
              </a:spcBef>
              <a:defRPr/>
            </a:pPr>
            <a:r>
              <a:rPr lang="ar-JO" sz="3600" b="1" kern="0" dirty="0">
                <a:solidFill>
                  <a:srgbClr val="FFFFFF"/>
                </a:solidFill>
                <a:effectLst>
                  <a:glow rad="152400">
                    <a:srgbClr val="000000">
                      <a:alpha val="95000"/>
                    </a:srgbClr>
                  </a:glow>
                </a:effectLst>
                <a:latin typeface="Arial"/>
                <a:ea typeface="ＭＳ Ｐゴシック" charset="-128"/>
                <a:cs typeface="ＭＳ Ｐゴシック" charset="-128"/>
              </a:rPr>
              <a:t>يهوذا جرو أسد من فريسة صعدت يا ابني جثا و ربض كأسد و كلبوة من ينهضه لا يزول قضيب من يهوذا و مشترع من بين رجليه حتى يأتي شيلون و له يكون خضوع شعوب</a:t>
            </a:r>
            <a:endParaRPr lang="en-US" sz="3600" b="1" kern="0" dirty="0">
              <a:solidFill>
                <a:srgbClr val="FFFFFF"/>
              </a:solidFill>
              <a:effectLst>
                <a:glow rad="152400">
                  <a:srgbClr val="000000">
                    <a:alpha val="95000"/>
                  </a:srgbClr>
                </a:glow>
              </a:effectLst>
              <a:latin typeface="Arial"/>
              <a:ea typeface="ＭＳ Ｐゴシック" charset="-128"/>
              <a:cs typeface="ＭＳ Ｐゴシック" charset="-128"/>
            </a:endParaRP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يا داود، لماذا لديك عدة زوجات ؟</a:t>
            </a:r>
            <a:endParaRPr lang="en-US" sz="4000" b="1" dirty="0">
              <a:solidFill>
                <a:schemeClr val="bg1"/>
              </a:solidFill>
              <a:latin typeface="Arial"/>
              <a:cs typeface="Aria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a:cs typeface="Arial"/>
              </a:rPr>
              <a:t>أوه, لا ... لقد وصلت إلى سلسلة النسب</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a:cs typeface="Arial"/>
              </a:rPr>
              <a:t>في برنامج قراءتي للكتاب المقدس ثانيةً</a:t>
            </a:r>
            <a:endParaRPr lang="en-US" sz="4000" b="1" dirty="0">
              <a:solidFill>
                <a:schemeClr val="bg1"/>
              </a:solidFill>
              <a:latin typeface="Arial"/>
              <a:cs typeface="Arial"/>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أسلاف و عائلة داود</a:t>
            </a:r>
            <a:endParaRPr lang="en-US" sz="2000" b="1" dirty="0">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solidFill>
                  <a:srgbClr val="FFFFFF"/>
                </a:solidFill>
                <a:latin typeface="Arial" charset="0"/>
                <a:cs typeface="Arial" charset="0"/>
              </a:rPr>
              <a:t>270</a:t>
            </a:r>
            <a:endParaRPr lang="en-US" dirty="0">
              <a:solidFill>
                <a:srgbClr val="FFFFFF"/>
              </a:solidFill>
              <a:latin typeface="Arial" charset="0"/>
              <a:cs typeface="Arial" charset="0"/>
            </a:endParaRP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i="1" dirty="0">
                <a:solidFill>
                  <a:srgbClr val="FFFFFF"/>
                </a:solidFill>
                <a:latin typeface="Arial" charset="0"/>
                <a:cs typeface="Arial" charset="0"/>
              </a:rPr>
              <a:t>جون ه. والتون قائمة أنساب و خلفيات العهد القديم</a:t>
            </a:r>
            <a:r>
              <a:rPr lang="en-US" altLang="zh-CN" sz="1800" b="1" dirty="0">
                <a:solidFill>
                  <a:srgbClr val="FFFFFF"/>
                </a:solidFill>
                <a:latin typeface="Arial" charset="0"/>
                <a:cs typeface="Arial" charset="0"/>
              </a:rPr>
              <a:t> </a:t>
            </a:r>
            <a:endParaRPr lang="en-US" sz="1800" dirty="0">
              <a:latin typeface="Arial" charset="0"/>
              <a:cs typeface="Arial"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ar-JO" b="1" dirty="0">
                <a:ln w="0"/>
                <a:effectLst>
                  <a:outerShdw blurRad="38100" dist="19050" dir="2700000" algn="tl" rotWithShape="0">
                    <a:schemeClr val="dk1">
                      <a:alpha val="40000"/>
                    </a:schemeClr>
                  </a:outerShdw>
                </a:effectLst>
                <a:latin typeface="Times New Roman" pitchFamily="-105" charset="0"/>
              </a:rPr>
              <a:t>العائلة (2 صم 3: 2-5 ؛ 5: 14-16 ؛ 1 اخبار 3: 5-8)</a:t>
            </a:r>
            <a:endParaRPr lang="en-US" b="1" dirty="0">
              <a:ln w="0"/>
              <a:effectLst>
                <a:outerShdw blurRad="38100" dist="19050" dir="2700000" algn="tl" rotWithShape="0">
                  <a:schemeClr val="dk1">
                    <a:alpha val="40000"/>
                  </a:schemeClr>
                </a:outerShdw>
              </a:effectLst>
              <a:latin typeface="Times New Roman" pitchFamily="-105" charset="0"/>
            </a:endParaRP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1800" b="1" dirty="0">
                <a:ln w="0"/>
                <a:effectLst>
                  <a:outerShdw blurRad="38100" dist="19050" dir="2700000" algn="tl" rotWithShape="0">
                    <a:schemeClr val="dk1">
                      <a:alpha val="40000"/>
                    </a:schemeClr>
                  </a:outerShdw>
                </a:effectLst>
                <a:latin typeface="Times New Roman" pitchFamily="-105" charset="0"/>
              </a:rPr>
              <a:t>أولاد يسى</a:t>
            </a:r>
            <a:endParaRPr kumimoji="0" lang="en-US" sz="18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2400" b="1" i="0" u="none" strike="noStrike" normalizeH="0" baseline="0" dirty="0">
                <a:ln w="0"/>
                <a:effectLst>
                  <a:outerShdw blurRad="38100" dist="19050" dir="2700000" algn="tl" rotWithShape="0">
                    <a:schemeClr val="dk1">
                      <a:alpha val="40000"/>
                    </a:schemeClr>
                  </a:outerShdw>
                </a:effectLst>
                <a:latin typeface="Times New Roman" pitchFamily="-105" charset="0"/>
              </a:rPr>
              <a:t>أولاد داود</a:t>
            </a:r>
            <a:endParaRPr kumimoji="0" lang="en-US" sz="24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1400" b="1" i="0" u="none" strike="noStrike" normalizeH="0" baseline="0" dirty="0">
                <a:ln w="0"/>
                <a:effectLst>
                  <a:outerShdw blurRad="38100" dist="19050" dir="2700000" algn="tl" rotWithShape="0">
                    <a:schemeClr val="dk1">
                      <a:alpha val="40000"/>
                    </a:schemeClr>
                  </a:outerShdw>
                </a:effectLst>
                <a:latin typeface="Times New Roman" pitchFamily="-105" charset="0"/>
              </a:rPr>
              <a:t>زوجات داود</a:t>
            </a:r>
            <a:endParaRPr kumimoji="0" lang="en-US" sz="1400" b="1" i="0" u="none" strike="noStrike" cap="none" normalizeH="0" baseline="0" dirty="0">
              <a:ln>
                <a:noFill/>
              </a:ln>
              <a:solidFill>
                <a:schemeClr val="tx1"/>
              </a:solidFill>
              <a:effectLst/>
              <a:latin typeface="Times New Roman" pitchFamily="-105"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مريم</a:t>
            </a:r>
            <a:endParaRPr lang="en-GB" sz="1400" b="1" dirty="0">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2446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FFFFFF"/>
                </a:solidFill>
                <a:effectLst>
                  <a:glow rad="228600">
                    <a:srgbClr val="000000">
                      <a:lumMod val="95000"/>
                      <a:lumOff val="5000"/>
                    </a:srgbClr>
                  </a:glow>
                </a:effectLst>
                <a:cs typeface="Times New Roman" charset="0"/>
              </a:rPr>
              <a:t>فجميع الأجيال من إبراهيم إلى داود أربعة عشر جيلاً و من داود إلى سبي بابل أربعة عشر جيلاً و من سبي بابل إلى المسيح اربعة عشر جيلاً</a:t>
            </a:r>
          </a:p>
          <a:p>
            <a:pPr algn="ctr" eaLnBrk="1" hangingPunct="1">
              <a:spcBef>
                <a:spcPct val="50000"/>
              </a:spcBef>
              <a:defRPr/>
            </a:pPr>
            <a:r>
              <a:rPr lang="ar-JO" sz="1800" b="1" i="1" dirty="0">
                <a:solidFill>
                  <a:srgbClr val="FFFFFF"/>
                </a:solidFill>
                <a:effectLst>
                  <a:glow rad="228600">
                    <a:srgbClr val="000000">
                      <a:lumMod val="95000"/>
                      <a:lumOff val="5000"/>
                    </a:srgbClr>
                  </a:glow>
                </a:effectLst>
                <a:cs typeface="Times New Roman" charset="0"/>
              </a:rPr>
              <a:t>متى 1 : 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إبراهيم</a:t>
              </a:r>
              <a:endParaRPr lang="en-GB" sz="1600" b="1" dirty="0">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إسحق</a:t>
                </a:r>
                <a:endParaRPr lang="en-GB" sz="1400" b="1" dirty="0">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يهوذا</a:t>
                </a:r>
                <a:endParaRPr lang="en-GB" sz="1400" b="1" dirty="0">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فارص</a:t>
                </a:r>
                <a:endParaRPr lang="en-GB" sz="1400" b="1" dirty="0">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حصرون</a:t>
                </a:r>
                <a:endParaRPr lang="en-GB" sz="1400" b="1" dirty="0">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رام</a:t>
                </a:r>
                <a:endParaRPr lang="en-GB" sz="1400" b="1" dirty="0">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عميناداب</a:t>
                </a:r>
                <a:endParaRPr lang="en-GB" sz="1400" b="1" dirty="0">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نحشون</a:t>
                </a:r>
                <a:endParaRPr lang="en-GB" sz="1400" b="1" dirty="0">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سلمون</a:t>
                </a:r>
                <a:endParaRPr lang="en-GB" sz="1400" b="1" dirty="0">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بوعز</a:t>
                </a:r>
                <a:endParaRPr lang="en-GB" sz="1400" b="1" dirty="0">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عوبيد</a:t>
                </a:r>
                <a:endParaRPr lang="en-GB" sz="1400" b="1" dirty="0">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يسى</a:t>
                </a:r>
                <a:endParaRPr lang="en-GB" sz="1400" b="1" dirty="0">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داود الملك</a:t>
                </a:r>
                <a:endParaRPr lang="en-GB" sz="1600" b="1" dirty="0">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rPr>
              <a:t>سليمان</a:t>
            </a:r>
            <a:endParaRPr lang="en-GB" sz="1400" b="1" dirty="0">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رحبعام</a:t>
            </a:r>
            <a:endParaRPr lang="en-GB" sz="1400" b="1" dirty="0">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ابيا</a:t>
            </a:r>
            <a:endParaRPr lang="en-GB" sz="1400" b="1" dirty="0">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آسا</a:t>
            </a:r>
            <a:endParaRPr lang="en-GB" sz="1400" b="1" dirty="0">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يهوشافاط</a:t>
            </a:r>
            <a:endParaRPr lang="en-GB" sz="1400" b="1" dirty="0">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يهورام</a:t>
            </a:r>
            <a:endParaRPr lang="en-GB" sz="1400" b="1" dirty="0">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عزيا</a:t>
            </a:r>
            <a:endParaRPr lang="en-GB" sz="1400" b="1" dirty="0">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يوثام</a:t>
            </a:r>
            <a:endParaRPr lang="en-GB" sz="1400" b="1" dirty="0">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آحاز</a:t>
            </a:r>
            <a:endParaRPr lang="en-GB" sz="1400" b="1" dirty="0">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حزقيا</a:t>
            </a:r>
            <a:endParaRPr lang="en-GB" sz="1400" b="1" dirty="0">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منسى</a:t>
            </a:r>
            <a:endParaRPr lang="en-GB" sz="1400" b="1" dirty="0">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آمون</a:t>
            </a:r>
            <a:endParaRPr lang="en-GB" sz="1400" b="1" dirty="0">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يوشيا</a:t>
            </a:r>
            <a:endParaRPr lang="en-GB" sz="1400" b="1" dirty="0">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يكنيا (السبي)</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r>
              <a:rPr lang="ar-JO" sz="1400" b="1" dirty="0">
                <a:solidFill>
                  <a:srgbClr val="FFFFFF"/>
                </a:solidFill>
                <a:effectLst>
                  <a:glow rad="228600">
                    <a:srgbClr val="000000">
                      <a:lumMod val="95000"/>
                      <a:lumOff val="5000"/>
                    </a:srgbClr>
                  </a:glow>
                </a:effectLst>
              </a:rPr>
              <a:t>شألتئيل</a:t>
            </a:r>
            <a:endParaRPr lang="en-GB" sz="1400" b="1" dirty="0">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زربابل</a:t>
            </a:r>
            <a:endParaRPr lang="en-GB" sz="1400" b="1" dirty="0">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أبيهود</a:t>
            </a:r>
            <a:endParaRPr lang="en-GB" sz="1400" b="1" dirty="0">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ألياقيم</a:t>
            </a:r>
            <a:endParaRPr lang="en-GB" sz="1400" b="1" dirty="0">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عازور</a:t>
            </a:r>
            <a:endParaRPr lang="en-GB" sz="1400" b="1" dirty="0">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صادوق</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أخيم</a:t>
            </a:r>
            <a:endParaRPr lang="en-GB" sz="1400" b="1" dirty="0">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اليود</a:t>
            </a:r>
            <a:endParaRPr lang="en-GB" sz="1400" b="1" dirty="0">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أليعازر</a:t>
            </a:r>
            <a:endParaRPr lang="en-GB" sz="1400" b="1" dirty="0">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متان</a:t>
            </a:r>
            <a:endParaRPr lang="en-GB" sz="1400" b="1" dirty="0">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يعقوب</a:t>
            </a:r>
            <a:endParaRPr lang="en-GB" sz="1400" b="1" dirty="0">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1400" b="1" dirty="0">
                <a:solidFill>
                  <a:srgbClr val="FFFFFF"/>
                </a:solidFill>
                <a:effectLst>
                  <a:glow rad="228600">
                    <a:srgbClr val="000000">
                      <a:lumMod val="95000"/>
                      <a:lumOff val="5000"/>
                    </a:srgbClr>
                  </a:glow>
                </a:effectLst>
              </a:rPr>
              <a:t>يوسف</a:t>
            </a:r>
            <a:endParaRPr lang="en-GB" sz="1400" b="1" dirty="0">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600" b="1" dirty="0">
                <a:solidFill>
                  <a:srgbClr val="FFFFFF"/>
                </a:solidFill>
                <a:effectLst>
                  <a:glow rad="228600">
                    <a:srgbClr val="000000">
                      <a:lumMod val="95000"/>
                      <a:lumOff val="5000"/>
                    </a:srgbClr>
                  </a:glow>
                </a:effectLst>
                <a:latin typeface="Tahoma" charset="0"/>
              </a:rPr>
              <a:t>يسوع المسيح</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تأسيس            المملكة              الأبدية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48" name="Text Box 1112"/>
          <p:cNvSpPr txBox="1">
            <a:spLocks noChangeArrowheads="1"/>
          </p:cNvSpPr>
          <p:nvPr/>
        </p:nvSpPr>
        <p:spPr bwMode="auto">
          <a:xfrm>
            <a:off x="1524000" y="5635625"/>
            <a:ext cx="17526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صعود</a:t>
            </a:r>
          </a:p>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228600">
                    <a:srgbClr val="000000">
                      <a:lumMod val="95000"/>
                      <a:lumOff val="5000"/>
                    </a:srgbClr>
                  </a:glow>
                </a:effectLst>
                <a:latin typeface="Copperplate Gothic Bold" charset="0"/>
              </a:rPr>
              <a:t>سقوط المملكة</a:t>
            </a:r>
            <a:endParaRPr lang="en-US" b="1" dirty="0">
              <a:solidFill>
                <a:srgbClr val="FFFFFF"/>
              </a:solidFill>
              <a:effectLst>
                <a:glow rad="228600">
                  <a:srgbClr val="000000">
                    <a:lumMod val="95000"/>
                    <a:lumOff val="5000"/>
                  </a:srgbClr>
                </a:glow>
              </a:effectLst>
              <a:latin typeface="Copperplate Gothic Bold" charset="0"/>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24" name="Rectangle 1117"/>
          <p:cNvSpPr>
            <a:spLocks noGrp="1" noChangeArrowheads="1"/>
          </p:cNvSpPr>
          <p:nvPr>
            <p:ph type="title" idx="4294967295"/>
          </p:nvPr>
        </p:nvSpPr>
        <p:spPr>
          <a:xfrm>
            <a:off x="0" y="0"/>
            <a:ext cx="5257800" cy="457200"/>
          </a:xfrm>
        </p:spPr>
        <p:txBody>
          <a:bodyPr/>
          <a:lstStyle/>
          <a:p>
            <a:pPr algn="ctr" eaLnBrk="1" hangingPunct="1">
              <a:defRPr/>
            </a:pPr>
            <a:r>
              <a:rPr lang="ar-JO"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rPr>
              <a:t>المملكة في متى 1 </a:t>
            </a:r>
            <a:endParaRPr lang="en-US" sz="2400" b="1" i="1" dirty="0">
              <a:solidFill>
                <a:srgbClr val="FFFFFF"/>
              </a:solidFill>
              <a:effectLst>
                <a:glow rad="228600">
                  <a:schemeClr val="bg1">
                    <a:lumMod val="95000"/>
                    <a:lumOff val="5000"/>
                  </a:schemeClr>
                </a:glow>
              </a:effectLst>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81191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يهوذا           76500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شمعون                  22200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7"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1 أخ 4 (يهوذا – شمعون)</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398016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تارح</a:t>
            </a:r>
            <a:endParaRPr lang="en-US" altLang="zh-CN" b="1" dirty="0">
              <a:solidFill>
                <a:srgbClr val="007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إبراهيم</a:t>
            </a:r>
            <a:endParaRPr lang="en-US" altLang="zh-CN" b="1" dirty="0">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007000"/>
                </a:solidFill>
                <a:cs typeface="Arial" charset="0"/>
              </a:rPr>
              <a:t>إسحق</a:t>
            </a:r>
            <a:endParaRPr lang="en-US" altLang="zh-CN" b="1" dirty="0">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FF33CC"/>
                </a:solidFill>
                <a:cs typeface="Arial" charset="0"/>
              </a:rPr>
              <a:t>رفقة</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a:t>
            </a:r>
            <a:r>
              <a:rPr lang="en-US" altLang="zh-CN" b="1" dirty="0">
                <a:solidFill>
                  <a:srgbClr val="000000"/>
                </a:solidFill>
                <a:cs typeface="Arial" charset="0"/>
              </a:rPr>
              <a:t>   </a:t>
            </a:r>
            <a:r>
              <a:rPr lang="ar-JO" altLang="zh-CN" b="1" dirty="0">
                <a:solidFill>
                  <a:srgbClr val="000000"/>
                </a:solidFill>
                <a:cs typeface="Arial" charset="0"/>
              </a:rPr>
              <a:t>رأوبين     شمعون</a:t>
            </a:r>
            <a:r>
              <a:rPr lang="en-US" altLang="zh-CN" b="1" dirty="0">
                <a:solidFill>
                  <a:srgbClr val="000000"/>
                </a:solidFill>
                <a:cs typeface="Arial" charset="0"/>
              </a:rPr>
              <a:t>        </a:t>
            </a:r>
            <a:r>
              <a:rPr lang="ar-JO" altLang="zh-CN" b="1" dirty="0">
                <a:solidFill>
                  <a:srgbClr val="000000"/>
                </a:solidFill>
                <a:cs typeface="Arial" charset="0"/>
              </a:rPr>
              <a:t>لاوي</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يهوذا          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a:t>
            </a:r>
            <a:br>
              <a:rPr lang="en-US" altLang="zh-CN" b="1" dirty="0">
                <a:solidFill>
                  <a:srgbClr val="000000"/>
                </a:solidFill>
                <a:cs typeface="Arial" charset="0"/>
              </a:rPr>
            </a:br>
            <a:r>
              <a:rPr lang="ar-JO" altLang="zh-CN" b="1" dirty="0">
                <a:solidFill>
                  <a:srgbClr val="000000"/>
                </a:solidFill>
                <a:cs typeface="Arial" charset="0"/>
              </a:rPr>
              <a:t>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 </a:t>
            </a:r>
            <a:r>
              <a:rPr lang="en-US" altLang="zh-CN" b="1" dirty="0">
                <a:solidFill>
                  <a:srgbClr val="FF33CC"/>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،بنيامين</a:t>
            </a:r>
            <a:r>
              <a:rPr lang="en-US" altLang="zh-CN" b="1" dirty="0">
                <a:solidFill>
                  <a:srgbClr val="000000"/>
                </a:solidFill>
                <a:cs typeface="Arial" charset="0"/>
              </a:rPr>
              <a:t> </a:t>
            </a:r>
            <a:r>
              <a:rPr lang="ar-JO" altLang="zh-CN" b="1" dirty="0">
                <a:solidFill>
                  <a:srgbClr val="007000"/>
                </a:solidFill>
                <a:cs typeface="Arial" charset="0"/>
              </a:rPr>
              <a:t>يوسف</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cs typeface="Arial" charset="0"/>
              </a:rPr>
              <a:t>راحيل</a:t>
            </a:r>
            <a:endParaRPr lang="en-US" altLang="zh-CN" b="1" dirty="0">
              <a:solidFill>
                <a:srgbClr val="000000"/>
              </a:solidFill>
              <a:cs typeface="Arial"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cs typeface="Arial" charset="0"/>
              </a:rPr>
              <a:t>يعقوب</a:t>
            </a:r>
            <a:endParaRPr lang="en-US" altLang="zh-CN" b="1" dirty="0">
              <a:solidFill>
                <a:srgbClr val="007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cs typeface="Arial" charset="0"/>
              </a:rPr>
              <a:t>الأخضر = خط البركة مع حقوق البكر على الرغم من أن أياً من هؤلاء لم يولد أولاً (1 أخبار الأيام 5: 1-2)</a:t>
            </a:r>
            <a:endParaRPr lang="en-US" altLang="zh-CN" sz="2000" b="1" dirty="0">
              <a:solidFill>
                <a:srgbClr val="007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2 : 1 - 5</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2727937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رأوبين       43730</a:t>
            </a:r>
            <a:endParaRPr lang="en-US" sz="2000" b="1" dirty="0">
              <a:solidFill>
                <a:srgbClr val="FFFFFF"/>
              </a:solidFill>
              <a:effectLst>
                <a:glow rad="101600">
                  <a:srgbClr val="000000">
                    <a:alpha val="75000"/>
                  </a:srgbClr>
                </a:glow>
              </a:effectLst>
              <a:latin typeface="Arial"/>
              <a:ea typeface="+mn-ea"/>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جاد          40500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         52700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1 أخ 5</a:t>
            </a:r>
          </a:p>
          <a:p>
            <a:pPr algn="l" defTabSz="457200">
              <a:defRPr/>
            </a:pPr>
            <a:r>
              <a:rPr lang="ar-JO" sz="2800" b="1" i="1" dirty="0">
                <a:solidFill>
                  <a:srgbClr val="FFFFFF"/>
                </a:solidFill>
                <a:effectLst>
                  <a:glow rad="127000">
                    <a:srgbClr val="000000"/>
                  </a:glow>
                </a:effectLst>
                <a:latin typeface="Arial" charset="0"/>
                <a:ea typeface="ＭＳ Ｐゴシック" charset="0"/>
                <a:cs typeface="ＭＳ Ｐゴシック" charset="0"/>
              </a:rPr>
              <a:t>(رأوبين، جاد، منسى)</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216311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b="1" dirty="0">
                <a:solidFill>
                  <a:schemeClr val="tx1"/>
                </a:solidFill>
                <a:latin typeface="Arial" charset="0"/>
                <a:ea typeface="ＭＳ Ｐゴシック" charset="0"/>
              </a:rPr>
              <a:t>شجرة عائلة الآباء</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تارح</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هاران</a:t>
            </a:r>
            <a:endParaRPr lang="en-US" altLang="zh-CN" b="1" dirty="0">
              <a:solidFill>
                <a:srgbClr val="000000"/>
              </a:solidFill>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ناحور</a:t>
            </a:r>
            <a:endParaRPr lang="en-US" altLang="zh-CN" b="1" dirty="0">
              <a:solidFill>
                <a:srgbClr val="000000"/>
              </a:solidFill>
              <a:cs typeface="Arial"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cs typeface="Arial" charset="0"/>
              </a:rPr>
              <a:t>إبراهيم</a:t>
            </a:r>
            <a:endParaRPr lang="en-US" altLang="zh-CN" b="1" dirty="0">
              <a:solidFill>
                <a:srgbClr val="FF00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لوط</a:t>
            </a:r>
            <a:endParaRPr lang="en-US" altLang="zh-CN" b="1" dirty="0">
              <a:solidFill>
                <a:srgbClr val="000000"/>
              </a:solidFill>
              <a:cs typeface="Arial"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بتوئيل</a:t>
            </a:r>
            <a:endParaRPr lang="en-US" altLang="zh-CN" b="1" dirty="0">
              <a:solidFill>
                <a:srgbClr val="000000"/>
              </a:solidFill>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هاجر</a:t>
            </a:r>
            <a:r>
              <a:rPr lang="en-US" altLang="zh-CN" b="1" dirty="0">
                <a:solidFill>
                  <a:srgbClr val="FF33CC"/>
                </a:solidFill>
                <a:cs typeface="Arial" charset="0"/>
              </a:rPr>
              <a:t>) </a:t>
            </a:r>
            <a:r>
              <a:rPr lang="ar-JO" altLang="zh-CN" b="1" dirty="0">
                <a:solidFill>
                  <a:srgbClr val="000000"/>
                </a:solidFill>
                <a:cs typeface="Arial" charset="0"/>
              </a:rPr>
              <a:t>إسماعيل</a:t>
            </a:r>
            <a:endParaRPr lang="en-US" altLang="zh-CN" b="1" dirty="0">
              <a:solidFill>
                <a:srgbClr val="000000"/>
              </a:solidFill>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سارة</a:t>
            </a:r>
            <a:r>
              <a:rPr lang="en-US" altLang="zh-CN" b="1" dirty="0">
                <a:solidFill>
                  <a:srgbClr val="FF33CC"/>
                </a:solidFill>
                <a:cs typeface="Arial" charset="0"/>
              </a:rPr>
              <a:t>) </a:t>
            </a:r>
            <a:r>
              <a:rPr lang="ar-JO" altLang="zh-CN" b="1" dirty="0">
                <a:solidFill>
                  <a:srgbClr val="FF0000"/>
                </a:solidFill>
                <a:cs typeface="Arial" charset="0"/>
              </a:rPr>
              <a:t>إسحق</a:t>
            </a:r>
            <a:endParaRPr lang="en-US" altLang="zh-CN" b="1" dirty="0">
              <a:solidFill>
                <a:srgbClr val="FF00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لابان</a:t>
            </a:r>
            <a:r>
              <a:rPr lang="en-US" altLang="zh-CN" b="1" dirty="0">
                <a:solidFill>
                  <a:srgbClr val="000000"/>
                </a:solidFill>
                <a:cs typeface="Arial" charset="0"/>
              </a:rPr>
              <a:t>     </a:t>
            </a:r>
            <a:r>
              <a:rPr lang="ar-JO" altLang="zh-CN" b="1" dirty="0">
                <a:solidFill>
                  <a:srgbClr val="000000"/>
                </a:solidFill>
                <a:cs typeface="Arial" charset="0"/>
              </a:rPr>
              <a:t>رفقة        </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ليئة</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عيسو</a:t>
            </a:r>
            <a:endParaRPr lang="en-US" altLang="zh-CN" b="1" dirty="0">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ليئة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رأوبين      </a:t>
            </a:r>
            <a:r>
              <a:rPr lang="en-US" altLang="zh-CN" b="1" dirty="0">
                <a:solidFill>
                  <a:srgbClr val="000000"/>
                </a:solidFill>
                <a:cs typeface="Arial" charset="0"/>
              </a:rPr>
              <a:t> </a:t>
            </a:r>
            <a:r>
              <a:rPr lang="ar-JO" altLang="zh-CN" b="1" dirty="0">
                <a:solidFill>
                  <a:srgbClr val="000000"/>
                </a:solidFill>
                <a:cs typeface="Arial" charset="0"/>
              </a:rPr>
              <a:t>   شمعون        لاوي</a:t>
            </a:r>
            <a:br>
              <a:rPr lang="en-US" altLang="zh-CN" b="1" dirty="0">
                <a:solidFill>
                  <a:srgbClr val="000000"/>
                </a:solidFill>
                <a:cs typeface="Arial" charset="0"/>
              </a:rPr>
            </a:br>
            <a:r>
              <a:rPr lang="ar-JO" altLang="zh-CN" b="1" dirty="0">
                <a:solidFill>
                  <a:srgbClr val="FF0000"/>
                </a:solidFill>
                <a:cs typeface="Arial" charset="0"/>
              </a:rPr>
              <a:t>يهوذا          </a:t>
            </a:r>
            <a:r>
              <a:rPr lang="ar-JO" altLang="zh-CN" b="1" dirty="0">
                <a:solidFill>
                  <a:srgbClr val="000000"/>
                </a:solidFill>
                <a:cs typeface="Arial" charset="0"/>
              </a:rPr>
              <a:t>يساكر      زبولون</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زلفة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جاد، أشير</a:t>
            </a:r>
            <a:endParaRPr lang="en-US" altLang="zh-CN" b="1" dirty="0">
              <a:solidFill>
                <a:srgbClr val="000000"/>
              </a:solidFill>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بلهة</a:t>
            </a:r>
            <a:r>
              <a:rPr lang="en-US" altLang="zh-CN" b="1" dirty="0">
                <a:solidFill>
                  <a:srgbClr val="FF33CC"/>
                </a:solidFill>
                <a:cs typeface="Arial" charset="0"/>
              </a:rPr>
              <a:t>)  </a:t>
            </a:r>
            <a:r>
              <a:rPr lang="en-US" altLang="zh-CN" b="1" dirty="0">
                <a:solidFill>
                  <a:srgbClr val="000000"/>
                </a:solidFill>
                <a:cs typeface="Arial" charset="0"/>
              </a:rPr>
              <a:t>  </a:t>
            </a:r>
            <a:r>
              <a:rPr lang="ar-JO" altLang="zh-CN" b="1" dirty="0">
                <a:solidFill>
                  <a:srgbClr val="000000"/>
                </a:solidFill>
                <a:cs typeface="Arial" charset="0"/>
              </a:rPr>
              <a:t>دان، نفتالي</a:t>
            </a:r>
            <a:endParaRPr lang="en-US" altLang="zh-CN" b="1" dirty="0">
              <a:solidFill>
                <a:srgbClr val="000000"/>
              </a:solidFill>
              <a:cs typeface="Arial"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a:t>
            </a:r>
            <a:r>
              <a:rPr lang="ar-JO" altLang="zh-CN" b="1" dirty="0">
                <a:solidFill>
                  <a:srgbClr val="FF33CC"/>
                </a:solidFill>
                <a:cs typeface="Arial" charset="0"/>
              </a:rPr>
              <a:t>من راحيل</a:t>
            </a:r>
            <a:r>
              <a:rPr lang="en-US" altLang="zh-CN" b="1" dirty="0">
                <a:solidFill>
                  <a:srgbClr val="FF33CC"/>
                </a:solidFill>
                <a:cs typeface="Arial" charset="0"/>
              </a:rPr>
              <a:t>)</a:t>
            </a:r>
            <a:r>
              <a:rPr lang="en-US" altLang="zh-CN" b="1" dirty="0">
                <a:solidFill>
                  <a:srgbClr val="000000"/>
                </a:solidFill>
                <a:cs typeface="Arial" charset="0"/>
              </a:rPr>
              <a:t> </a:t>
            </a:r>
            <a:br>
              <a:rPr lang="en-US" altLang="zh-CN" b="1" dirty="0">
                <a:solidFill>
                  <a:srgbClr val="000000"/>
                </a:solidFill>
                <a:cs typeface="Arial" charset="0"/>
              </a:rPr>
            </a:br>
            <a:r>
              <a:rPr lang="ar-JO" altLang="zh-CN" b="1" dirty="0">
                <a:solidFill>
                  <a:srgbClr val="000000"/>
                </a:solidFill>
                <a:cs typeface="Arial" charset="0"/>
              </a:rPr>
              <a:t>يوسف، بنيامين</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أفرايم</a:t>
            </a:r>
            <a:endParaRPr lang="en-US" altLang="zh-CN" b="1" dirty="0">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راحيل</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cs typeface="Arial" charset="0"/>
              </a:rPr>
              <a:t>يعقوب</a:t>
            </a:r>
            <a:endParaRPr lang="en-US" altLang="zh-CN" b="1" dirty="0">
              <a:solidFill>
                <a:srgbClr val="FF0000"/>
              </a:solidFill>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cs typeface="Arial" charset="0"/>
              </a:rPr>
              <a:t>منسى</a:t>
            </a:r>
            <a:endParaRPr lang="en-US" altLang="zh-CN" b="1" dirty="0">
              <a:solidFill>
                <a:srgbClr val="000000"/>
              </a:solidFill>
              <a:cs typeface="Arial"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النسل الملكي</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cs typeface="Arial" charset="0"/>
              </a:rPr>
              <a:t>91</a:t>
            </a:r>
            <a:endParaRPr lang="en-US" altLang="zh-CN" b="1" dirty="0">
              <a:solidFill>
                <a:srgbClr val="000000"/>
              </a:solidFill>
              <a:cs typeface="Arial"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FF0000"/>
                </a:solidFill>
                <a:cs typeface="Arial" charset="0"/>
              </a:rPr>
              <a:t>أحمر : مع أن يهوذا لم يكن البكر لكن يعقوب صرح بأن ملوك إسرائيل سيكونون من نسله</a:t>
            </a:r>
            <a:endParaRPr lang="en-US" altLang="zh-CN" sz="2000" b="1" dirty="0">
              <a:solidFill>
                <a:srgbClr val="FF0000"/>
              </a:solidFill>
              <a:cs typeface="Arial"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i="1" dirty="0">
                <a:solidFill>
                  <a:srgbClr val="000000"/>
                </a:solidFill>
                <a:cs typeface="Arial" charset="0"/>
              </a:rPr>
              <a:t>زوجة</a:t>
            </a:r>
            <a:endParaRPr lang="en-US" altLang="zh-CN" sz="1800" b="1" i="1" dirty="0">
              <a:solidFill>
                <a:srgbClr val="33CC33"/>
              </a:solidFill>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62282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altLang="zh-CN" sz="3600" b="1" dirty="0">
                <a:solidFill>
                  <a:schemeClr val="tx1"/>
                </a:solidFill>
                <a:latin typeface="Arial" charset="0"/>
                <a:ea typeface="ＭＳ Ｐゴシック" charset="0"/>
              </a:rPr>
              <a:t>التباين بين اللاويين و الكهنة</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charset="0"/>
              </a:rPr>
              <a:t>132</a:t>
            </a:r>
            <a:endParaRPr lang="en-US" sz="2400" b="1" dirty="0">
              <a:solidFill>
                <a:srgbClr val="CBCBCB"/>
              </a:solidFill>
              <a:latin typeface="Arial"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nvGrpSpPr>
          <p:cNvPr id="2" name="Group 48"/>
          <p:cNvGrpSpPr>
            <a:grpSpLocks/>
          </p:cNvGrpSpPr>
          <p:nvPr/>
        </p:nvGrpSpPr>
        <p:grpSpPr bwMode="auto">
          <a:xfrm>
            <a:off x="2428861" y="4267200"/>
            <a:ext cx="1714512"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grpSp>
        <p:nvGrpSpPr>
          <p:cNvPr id="3" name="Group 49"/>
          <p:cNvGrpSpPr>
            <a:grpSpLocks/>
          </p:cNvGrpSpPr>
          <p:nvPr/>
        </p:nvGrpSpPr>
        <p:grpSpPr bwMode="auto">
          <a:xfrm>
            <a:off x="1500166" y="5272088"/>
            <a:ext cx="3143272"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sp>
        <p:nvSpPr>
          <p:cNvPr id="19495" name="Text Box 39"/>
          <p:cNvSpPr txBox="1">
            <a:spLocks noChangeArrowheads="1"/>
          </p:cNvSpPr>
          <p:nvPr/>
        </p:nvSpPr>
        <p:spPr bwMode="auto">
          <a:xfrm>
            <a:off x="4602617" y="1295400"/>
            <a:ext cx="85792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إبراهيم</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91208" y="2182813"/>
            <a:ext cx="7553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إسحق</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dirty="0">
                <a:solidFill>
                  <a:srgbClr val="FFFFFF"/>
                </a:solidFill>
                <a:latin typeface="Arial Black" charset="0"/>
              </a:rPr>
              <a:t>يعقوب</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200" dirty="0">
                <a:solidFill>
                  <a:srgbClr val="FFFFFF"/>
                </a:solidFill>
                <a:latin typeface="Arial Black" charset="0"/>
              </a:rPr>
              <a:t>12 ابن : رأوبين – شمعون – لاوي – يهوذا ... الخ</a:t>
            </a:r>
            <a:r>
              <a:rPr lang="en-US" sz="2200" dirty="0">
                <a:solidFill>
                  <a:srgbClr val="FFFFFF"/>
                </a:solidFill>
                <a:latin typeface="Arial Black" charset="0"/>
              </a:rPr>
              <a:t> </a:t>
            </a:r>
          </a:p>
        </p:txBody>
      </p:sp>
      <p:sp>
        <p:nvSpPr>
          <p:cNvPr id="19501" name="Text Box 45"/>
          <p:cNvSpPr txBox="1">
            <a:spLocks noChangeArrowheads="1"/>
          </p:cNvSpPr>
          <p:nvPr/>
        </p:nvSpPr>
        <p:spPr bwMode="auto">
          <a:xfrm>
            <a:off x="714348" y="4724400"/>
            <a:ext cx="442915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dirty="0">
                <a:solidFill>
                  <a:srgbClr val="FFFFFF"/>
                </a:solidFill>
                <a:latin typeface="Arial Black" charset="0"/>
              </a:rPr>
              <a:t>الأنسال الأخرى</a:t>
            </a:r>
            <a:r>
              <a:rPr lang="en-US" sz="2400" dirty="0">
                <a:solidFill>
                  <a:srgbClr val="FFFFFF"/>
                </a:solidFill>
                <a:latin typeface="Arial Black" charset="0"/>
              </a:rPr>
              <a:t>	                </a:t>
            </a:r>
            <a:r>
              <a:rPr lang="ar-JO" sz="2400" dirty="0">
                <a:solidFill>
                  <a:srgbClr val="FFFFFF"/>
                </a:solidFill>
                <a:latin typeface="Arial Black" charset="0"/>
              </a:rPr>
              <a:t>هارون</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1214414" y="5715016"/>
            <a:ext cx="543562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dirty="0">
                <a:solidFill>
                  <a:srgbClr val="FFFFFF"/>
                </a:solidFill>
                <a:latin typeface="Arial Black" charset="0"/>
              </a:rPr>
              <a:t>اللاويين</a:t>
            </a:r>
            <a:r>
              <a:rPr lang="en-US" sz="2400" dirty="0">
                <a:solidFill>
                  <a:srgbClr val="FFFFFF"/>
                </a:solidFill>
                <a:latin typeface="Arial Black" charset="0"/>
              </a:rPr>
              <a:t>	         </a:t>
            </a:r>
            <a:r>
              <a:rPr lang="ar-JO" sz="2400" dirty="0">
                <a:solidFill>
                  <a:srgbClr val="FFFFFF"/>
                </a:solidFill>
                <a:latin typeface="Arial Black" charset="0"/>
              </a:rPr>
              <a:t>الكهنة               </a:t>
            </a:r>
            <a:endParaRPr lang="en-US" sz="2400" dirty="0">
              <a:solidFill>
                <a:srgbClr val="FFFFFF"/>
              </a:solidFill>
              <a:latin typeface="Arial Black" charset="0"/>
            </a:endParaRPr>
          </a:p>
          <a:p>
            <a:pPr eaLnBrk="0" hangingPunct="0"/>
            <a:r>
              <a:rPr lang="ar-JO" sz="1800" dirty="0">
                <a:solidFill>
                  <a:srgbClr val="FFFFFF"/>
                </a:solidFill>
                <a:latin typeface="Arial Black" charset="0"/>
              </a:rPr>
              <a:t>أنظر ص 171أ</a:t>
            </a:r>
            <a:r>
              <a:rPr lang="en-US" sz="1800" dirty="0">
                <a:solidFill>
                  <a:srgbClr val="FFFFFF"/>
                </a:solidFill>
                <a:latin typeface="Arial Black" charset="0"/>
              </a:rPr>
              <a:t>	             </a:t>
            </a:r>
            <a:r>
              <a:rPr lang="ar-JO" sz="1800" dirty="0">
                <a:solidFill>
                  <a:srgbClr val="FFFFFF"/>
                </a:solidFill>
                <a:latin typeface="Arial Black" charset="0"/>
              </a:rPr>
              <a:t>أنظر ص 202</a:t>
            </a:r>
            <a:endParaRPr lang="en-US" sz="1800" dirty="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a:cs typeface="Arial"/>
              </a:rPr>
              <a:t>سلسلة النسب</a:t>
            </a:r>
            <a:endParaRPr lang="en-US" sz="8800" b="1" dirty="0">
              <a:solidFill>
                <a:schemeClr val="bg1"/>
              </a:solidFill>
              <a:latin typeface="Arial"/>
              <a:cs typeface="Arial"/>
            </a:endParaRP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b="1" dirty="0">
                <a:solidFill>
                  <a:srgbClr val="FFFFFF"/>
                </a:solidFill>
                <a:latin typeface="Arial" charset="0"/>
                <a:ea typeface="ＭＳ Ｐゴシック" charset="0"/>
              </a:rPr>
              <a:t>التباين بين اللاويين و الكهنة</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charset="0"/>
              </a:rPr>
              <a:t>132</a:t>
            </a:r>
            <a:endParaRPr lang="en-US" sz="2400" b="1" dirty="0">
              <a:solidFill>
                <a:srgbClr val="CBCBCB"/>
              </a:solidFill>
              <a:latin typeface="Arial"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أبناء </a:t>
              </a:r>
              <a:endParaRPr lang="en-US" altLang="zh-CN"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لاوي</a:t>
              </a:r>
              <a:endParaRPr lang="en-US" altLang="zh-CN" sz="2000" dirty="0">
                <a:solidFill>
                  <a:srgbClr val="FFFFFF"/>
                </a:solidFill>
                <a:latin typeface="Arial Narrow" charset="0"/>
                <a:ea typeface="SimSun" charset="0"/>
                <a:cs typeface="SimSun"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هارون (من نسل لاوي)</a:t>
              </a:r>
              <a:endParaRPr lang="en-US" altLang="zh-CN" sz="2000" dirty="0">
                <a:solidFill>
                  <a:srgbClr val="FFFFFF"/>
                </a:solidFill>
                <a:latin typeface="Arial Narrow" charset="0"/>
                <a:ea typeface="SimSun" charset="0"/>
                <a:cs typeface="SimSun"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التعداد</a:t>
              </a:r>
              <a:endParaRPr lang="en-US" altLang="zh-CN"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كثيرون (المجموعة الأكبر)</a:t>
              </a:r>
              <a:endParaRPr lang="en-US" altLang="zh-CN" sz="2000" dirty="0">
                <a:solidFill>
                  <a:srgbClr val="FFFFFF"/>
                </a:solidFill>
                <a:latin typeface="Arial Narrow" charset="0"/>
                <a:ea typeface="SimSun" charset="0"/>
                <a:cs typeface="SimSun"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قليلون (مجموعة فرعية من اللاويين، يش 21 : 4)</a:t>
              </a:r>
              <a:endParaRPr lang="en-US" altLang="zh-CN" sz="2000" dirty="0">
                <a:solidFill>
                  <a:srgbClr val="FFFFFF"/>
                </a:solidFill>
                <a:latin typeface="Arial Narrow" charset="0"/>
                <a:ea typeface="SimSun" charset="0"/>
                <a:cs typeface="SimSun"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الدور</a:t>
              </a:r>
              <a:endParaRPr lang="en-US" altLang="zh-CN"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مساعدة الكهنة والأنشطة الدينية الخاضعة للإشراف المسموح بها خارج الحرم: التدريس ، والغناء ، وقيادة العبادة ، والمسؤولون ، والإدارة ، والقضاة ، والبوابة</a:t>
              </a:r>
              <a:endParaRPr lang="en-US" altLang="zh-CN" sz="2000" dirty="0">
                <a:solidFill>
                  <a:srgbClr val="FFFFFF"/>
                </a:solidFill>
                <a:latin typeface="Arial Narrow" charset="0"/>
                <a:ea typeface="SimSun" charset="0"/>
                <a:cs typeface="SimSun"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وسطاء بين الله و إسرائيل</a:t>
              </a:r>
              <a:endParaRPr lang="en-US" altLang="zh-CN" sz="2000" dirty="0">
                <a:solidFill>
                  <a:srgbClr val="FFFFFF"/>
                </a:solidFill>
                <a:latin typeface="Arial Narrow" charset="0"/>
                <a:ea typeface="SimSun" charset="0"/>
                <a:cs typeface="SimSun"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الدور في تقديم الذبائح</a:t>
              </a:r>
              <a:endParaRPr lang="en-US" altLang="zh-CN" dirty="0">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لا يقدمون الذبائح و لكنهم يحرقون البخور (تث 33: 10ب)</a:t>
              </a:r>
              <a:endParaRPr lang="en-US" altLang="zh-CN" sz="2000" dirty="0">
                <a:solidFill>
                  <a:srgbClr val="FFFFFF"/>
                </a:solidFill>
                <a:latin typeface="Arial Narrow" charset="0"/>
                <a:ea typeface="SimSun" charset="0"/>
                <a:cs typeface="SimSun"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يقدمون الذبائح (تث 33: 10ب)</a:t>
              </a:r>
              <a:endParaRPr lang="en-US" altLang="zh-CN" sz="2000" dirty="0">
                <a:solidFill>
                  <a:srgbClr val="FFFFFF"/>
                </a:solidFill>
                <a:latin typeface="Arial Narrow" charset="0"/>
                <a:ea typeface="SimSun" charset="0"/>
                <a:cs typeface="SimSun"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b="1" dirty="0">
                  <a:solidFill>
                    <a:srgbClr val="FFFFFF"/>
                  </a:solidFill>
                  <a:latin typeface="Arial Narrow" charset="0"/>
                  <a:ea typeface="SimSun" charset="0"/>
                  <a:cs typeface="SimSun" charset="0"/>
                </a:rPr>
                <a:t>موقع البيوت</a:t>
              </a:r>
              <a:endParaRPr lang="en-US" altLang="zh-CN"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واسعة الانتشار - في 35 مدينة عبر الأسباط في الأجزاء الوسطى والشمالية والشرقية من إسرائيل (يش. 21: 5-7)</a:t>
              </a:r>
              <a:endParaRPr lang="en-US" altLang="zh-CN" sz="2000" dirty="0">
                <a:solidFill>
                  <a:srgbClr val="FFFFFF"/>
                </a:solidFill>
                <a:latin typeface="Arial Narrow" charset="0"/>
                <a:ea typeface="SimSun" charset="0"/>
                <a:cs typeface="SimSun"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altLang="zh-CN" sz="2000" dirty="0">
                  <a:solidFill>
                    <a:srgbClr val="FFFFFF"/>
                  </a:solidFill>
                  <a:latin typeface="Arial Narrow" charset="0"/>
                  <a:ea typeface="SimSun" charset="0"/>
                  <a:cs typeface="SimSun" charset="0"/>
                </a:rPr>
                <a:t>يقتصر على 13 مدينة في يهوذا وشمعون وبنيامين القريبة من الهيكل (يش 21: 4 ، 9-13)</a:t>
              </a:r>
              <a:endParaRPr lang="en-US" altLang="zh-CN" sz="2000" dirty="0">
                <a:solidFill>
                  <a:srgbClr val="FFFFFF"/>
                </a:solidFill>
                <a:latin typeface="Arial Narrow" charset="0"/>
                <a:ea typeface="SimSun" charset="0"/>
                <a:cs typeface="SimSun"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i="1" dirty="0">
                    <a:solidFill>
                      <a:srgbClr val="FFFFFF"/>
                    </a:solidFill>
                    <a:latin typeface="Helvetica" charset="0"/>
                    <a:ea typeface="SimSun" charset="0"/>
                    <a:cs typeface="SimSun" charset="0"/>
                  </a:rPr>
                  <a:t>اللاويين</a:t>
                </a:r>
                <a:endParaRPr lang="en-US" altLang="zh-CN" sz="4400" i="1" dirty="0">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i="1" dirty="0">
                    <a:solidFill>
                      <a:srgbClr val="FFFFFF"/>
                    </a:solidFill>
                    <a:latin typeface="Helvetica" charset="0"/>
                    <a:ea typeface="SimSun" charset="0"/>
                    <a:cs typeface="SimSun" charset="0"/>
                  </a:rPr>
                  <a:t>الكهنة</a:t>
                </a: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لاوي</a:t>
            </a:r>
            <a:endParaRPr lang="en-US" sz="1800" b="1" dirty="0">
              <a:solidFill>
                <a:srgbClr val="000000"/>
              </a:solidFill>
              <a:latin typeface="Century Gothic"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جرشون</a:t>
            </a:r>
            <a:endParaRPr lang="en-US" sz="1800" b="1" dirty="0">
              <a:solidFill>
                <a:srgbClr val="000000"/>
              </a:solidFill>
              <a:latin typeface="Century Gothic"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قهات</a:t>
            </a:r>
            <a:endParaRPr lang="en-US" sz="1800" b="1" dirty="0">
              <a:solidFill>
                <a:srgbClr val="000000"/>
              </a:solidFill>
              <a:latin typeface="Arial" charset="0"/>
            </a:endParaRP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Century Gothic" charset="0"/>
              </a:rPr>
              <a:t>مراري</a:t>
            </a:r>
            <a:endParaRPr lang="en-US" sz="1800" b="1" dirty="0">
              <a:solidFill>
                <a:srgbClr val="000000"/>
              </a:solidFill>
              <a:latin typeface="Century Gothic" charset="0"/>
            </a:endParaRP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مريم</a:t>
            </a:r>
            <a:endParaRPr lang="en-US" sz="1800" b="1" dirty="0">
              <a:solidFill>
                <a:srgbClr val="000000"/>
              </a:solidFill>
              <a:latin typeface="Arial" charset="0"/>
            </a:endParaRP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موسى</a:t>
            </a:r>
            <a:endParaRPr lang="en-US" sz="1800" b="1" dirty="0">
              <a:solidFill>
                <a:srgbClr val="000000"/>
              </a:solidFill>
              <a:latin typeface="Arial" charset="0"/>
            </a:endParaRP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charset="0"/>
                <a:cs typeface="Times New Roman" charset="0"/>
              </a:rPr>
              <a:t>هارون</a:t>
            </a:r>
            <a:endParaRPr lang="en-US" sz="1800" b="1" dirty="0">
              <a:solidFill>
                <a:srgbClr val="FFFFFF"/>
              </a:solidFill>
              <a:effectLst>
                <a:outerShdw blurRad="38100" dist="38100" dir="2700000" algn="tl">
                  <a:srgbClr val="000000"/>
                </a:outerShdw>
              </a:effectLst>
              <a:latin typeface="Arial" charset="0"/>
              <a:cs typeface="Times New Roman" charset="0"/>
            </a:endParaRP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عمرام</a:t>
            </a:r>
            <a:endParaRPr lang="en-US" sz="1800" b="1" dirty="0">
              <a:solidFill>
                <a:srgbClr val="000000"/>
              </a:solidFill>
              <a:latin typeface="Arial" charset="0"/>
            </a:endParaRP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ناداب</a:t>
            </a:r>
            <a:endParaRPr lang="en-US" sz="1800" b="1" dirty="0">
              <a:solidFill>
                <a:srgbClr val="000000"/>
              </a:solidFill>
              <a:latin typeface="Arial" charset="0"/>
            </a:endParaRP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أبيهو</a:t>
            </a:r>
            <a:endParaRPr lang="en-US" sz="1800" b="1" dirty="0">
              <a:solidFill>
                <a:srgbClr val="000000"/>
              </a:solidFill>
              <a:latin typeface="Arial"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charset="0"/>
                <a:cs typeface="Times New Roman" charset="0"/>
              </a:rPr>
              <a:t>أليعازر</a:t>
            </a:r>
            <a:endParaRPr lang="en-US" sz="1800" b="1" dirty="0">
              <a:solidFill>
                <a:srgbClr val="FFFFFF"/>
              </a:solidFill>
              <a:effectLst>
                <a:outerShdw blurRad="38100" dist="38100" dir="2700000" algn="tl">
                  <a:srgbClr val="000000"/>
                </a:outerShdw>
              </a:effectLst>
              <a:latin typeface="Arial" charset="0"/>
              <a:cs typeface="Times New Roman" charset="0"/>
            </a:endParaRP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charset="0"/>
              </a:rPr>
              <a:t>إيثامار</a:t>
            </a:r>
            <a:endParaRPr lang="en-US" sz="1800" b="1" dirty="0">
              <a:solidFill>
                <a:srgbClr val="000000"/>
              </a:solidFill>
              <a:latin typeface="Arial" charset="0"/>
            </a:endParaRP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1" name="Text Box 40"/>
          <p:cNvSpPr txBox="1">
            <a:spLocks noChangeArrowheads="1"/>
          </p:cNvSpPr>
          <p:nvPr/>
        </p:nvSpPr>
        <p:spPr bwMode="auto">
          <a:xfrm>
            <a:off x="7316788" y="2667000"/>
            <a:ext cx="55175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لاويين</a:t>
            </a:r>
            <a:endParaRPr lang="en-US" b="1" dirty="0">
              <a:latin typeface="Century Gothic" charset="0"/>
            </a:endParaRPr>
          </a:p>
        </p:txBody>
      </p:sp>
      <p:sp>
        <p:nvSpPr>
          <p:cNvPr id="269352" name="Text Box 41"/>
          <p:cNvSpPr txBox="1">
            <a:spLocks noChangeArrowheads="1"/>
          </p:cNvSpPr>
          <p:nvPr/>
        </p:nvSpPr>
        <p:spPr bwMode="auto">
          <a:xfrm>
            <a:off x="7310438" y="3352800"/>
            <a:ext cx="45397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كهنة</a:t>
            </a:r>
            <a:endParaRPr lang="en-US" b="1" dirty="0">
              <a:latin typeface="Century Gothic" charset="0"/>
            </a:endParaRPr>
          </a:p>
        </p:txBody>
      </p:sp>
      <p:sp>
        <p:nvSpPr>
          <p:cNvPr id="269353" name="Text Box 42"/>
          <p:cNvSpPr txBox="1">
            <a:spLocks noChangeArrowheads="1"/>
          </p:cNvSpPr>
          <p:nvPr/>
        </p:nvSpPr>
        <p:spPr bwMode="auto">
          <a:xfrm>
            <a:off x="7315200" y="4038600"/>
            <a:ext cx="84350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Century Gothic" charset="0"/>
              </a:rPr>
              <a:t>رئيس كهنة</a:t>
            </a:r>
            <a:endParaRPr lang="en-US" b="1" dirty="0">
              <a:latin typeface="Century Gothic" charset="0"/>
            </a:endParaRPr>
          </a:p>
        </p:txBody>
      </p:sp>
      <p:sp>
        <p:nvSpPr>
          <p:cNvPr id="269354" name="Text Box 43"/>
          <p:cNvSpPr txBox="1">
            <a:spLocks noChangeArrowheads="1"/>
          </p:cNvSpPr>
          <p:nvPr/>
        </p:nvSpPr>
        <p:spPr bwMode="auto">
          <a:xfrm>
            <a:off x="7319963" y="4572000"/>
            <a:ext cx="95090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ar-JO" sz="1000" b="1" dirty="0">
                <a:latin typeface="Century Gothic" charset="0"/>
              </a:rPr>
              <a:t>قدموا نار غريبة : </a:t>
            </a:r>
          </a:p>
          <a:p>
            <a:pPr algn="ctr"/>
            <a:r>
              <a:rPr lang="ar-JO" sz="1000" b="1" dirty="0">
                <a:latin typeface="Century Gothic" charset="0"/>
              </a:rPr>
              <a:t>قتلهم الرب</a:t>
            </a:r>
            <a:endParaRPr lang="en-US" sz="1000" b="1" dirty="0">
              <a:latin typeface="Century Gothic"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8800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000" b="1" dirty="0">
                <a:solidFill>
                  <a:srgbClr val="FFFFFF"/>
                </a:solidFill>
                <a:latin typeface="Arial" charset="0"/>
                <a:cs typeface="Arial" charset="0"/>
              </a:rPr>
              <a:t>125 </a:t>
            </a:r>
          </a:p>
          <a:p>
            <a:pPr eaLnBrk="0" hangingPunct="0"/>
            <a:r>
              <a:rPr lang="ar-JO" sz="2000" b="1" dirty="0">
                <a:solidFill>
                  <a:srgbClr val="FFFFFF"/>
                </a:solidFill>
                <a:latin typeface="Arial" charset="0"/>
                <a:cs typeface="Arial" charset="0"/>
              </a:rPr>
              <a:t>202</a:t>
            </a:r>
            <a:endParaRPr lang="en-US" sz="2000" b="1" dirty="0">
              <a:solidFill>
                <a:srgbClr val="FFFFFF"/>
              </a:solidFill>
              <a:latin typeface="Arial" charset="0"/>
              <a:cs typeface="Arial" charset="0"/>
            </a:endParaRP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cs typeface="Arial" charset="0"/>
              </a:rPr>
              <a:t>1 أخ 6 : 1 - 3</a:t>
            </a:r>
            <a:endParaRPr lang="en-US" altLang="zh-CN" sz="2800" b="1" dirty="0">
              <a:solidFill>
                <a:srgbClr val="FFFFFF"/>
              </a:solidFill>
              <a:cs typeface="Arial" charset="0"/>
            </a:endParaRPr>
          </a:p>
        </p:txBody>
      </p:sp>
    </p:spTree>
    <p:extLst>
      <p:ext uri="{BB962C8B-B14F-4D97-AF65-F5344CB8AC3E}">
        <p14:creationId xmlns:p14="http://schemas.microsoft.com/office/powerpoint/2010/main" val="173606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b="1" dirty="0">
                <a:effectLst>
                  <a:glow rad="127000">
                    <a:schemeClr val="tx1"/>
                  </a:glow>
                </a:effectLst>
                <a:latin typeface="Arial" charset="0"/>
                <a:ea typeface="ＭＳ Ｐゴシック" charset="0"/>
                <a:cs typeface="ＭＳ Ｐゴシック" charset="0"/>
              </a:rPr>
              <a:t>مدن اللاويين 48</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171أ</a:t>
            </a:r>
            <a:endParaRPr lang="en-US" b="1" dirty="0">
              <a:solidFill>
                <a:srgbClr val="FFFFFF"/>
              </a:solidFill>
              <a:latin typeface="Arial"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charset="0"/>
                <a:ea typeface="ＭＳ Ｐゴシック" charset="0"/>
                <a:cs typeface="ＭＳ Ｐゴシック" charset="0"/>
              </a:rPr>
              <a:t>مدن الملجأ 6</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6 : 54 - 80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قهات</a:t>
            </a:r>
            <a:br>
              <a:rPr lang="en-US" sz="3600" b="1" i="1" dirty="0">
                <a:solidFill>
                  <a:srgbClr val="FFFFFF"/>
                </a:solidFill>
                <a:effectLst>
                  <a:glow rad="127000">
                    <a:srgbClr val="000000"/>
                  </a:glow>
                </a:effectLst>
                <a:latin typeface="Arial" charset="0"/>
                <a:ea typeface="ＭＳ Ｐゴシック" charset="0"/>
                <a:cs typeface="ＭＳ Ｐゴシック" charset="0"/>
              </a:rPr>
            </a:br>
            <a:r>
              <a:rPr lang="en-US" sz="3600" b="1" i="1" dirty="0">
                <a:solidFill>
                  <a:srgbClr val="FFFFFF"/>
                </a:solidFill>
                <a:effectLst>
                  <a:glow rad="127000">
                    <a:srgbClr val="000000"/>
                  </a:glow>
                </a:effectLst>
                <a:latin typeface="Arial" charset="0"/>
                <a:ea typeface="ＭＳ Ｐゴシック" charset="0"/>
                <a:cs typeface="ＭＳ Ｐゴシック" charset="0"/>
              </a:rPr>
              <a:t>(</a:t>
            </a:r>
            <a:r>
              <a:rPr lang="ar-JO" sz="3600" b="1" i="1" dirty="0">
                <a:solidFill>
                  <a:srgbClr val="FFFFFF"/>
                </a:solidFill>
                <a:effectLst>
                  <a:glow rad="127000">
                    <a:srgbClr val="000000"/>
                  </a:glow>
                </a:effectLst>
                <a:latin typeface="Arial" charset="0"/>
                <a:ea typeface="ＭＳ Ｐゴシック" charset="0"/>
                <a:cs typeface="ＭＳ Ｐゴシック" charset="0"/>
              </a:rPr>
              <a:t>6: 54-61</a:t>
            </a:r>
            <a:r>
              <a:rPr lang="en-US" sz="3600" b="1" i="1" dirty="0">
                <a:solidFill>
                  <a:srgbClr val="FFFFFF"/>
                </a:solidFill>
                <a:effectLst>
                  <a:glow rad="127000">
                    <a:srgbClr val="000000"/>
                  </a:glow>
                </a:effectLst>
                <a:latin typeface="Arial" charset="0"/>
                <a:ea typeface="ＭＳ Ｐゴシック" charset="0"/>
                <a:cs typeface="ＭＳ Ｐゴシック" charset="0"/>
              </a:rPr>
              <a:t>)</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جرشون (6: 62)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مراري</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(6: 63،</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 78-81)</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قهات</a:t>
            </a:r>
          </a:p>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(6: 66-70)</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i="1" dirty="0">
                <a:solidFill>
                  <a:srgbClr val="FFFFFF"/>
                </a:solidFill>
                <a:effectLst>
                  <a:glow rad="127000">
                    <a:srgbClr val="000000"/>
                  </a:glow>
                </a:effectLst>
                <a:latin typeface="Arial" charset="0"/>
                <a:ea typeface="ＭＳ Ｐゴシック" charset="0"/>
                <a:cs typeface="ＭＳ Ｐゴシック" charset="0"/>
              </a:rPr>
              <a:t>مراري                       (6: 77)</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009627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أفرايم                    32500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نفتالي  45400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أشير   53400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يساكر                    64300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1 أخ 7</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بنيامين       45600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         52700</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208940994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655992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عد 26</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يش 13: 1-19: 48</a:t>
            </a:r>
          </a:p>
          <a:p>
            <a:pPr algn="l" defTabSz="457200">
              <a:defRPr/>
            </a:pPr>
            <a:r>
              <a:rPr lang="ar-JO" sz="3200" b="1" i="1" dirty="0">
                <a:solidFill>
                  <a:srgbClr val="FFFFFF"/>
                </a:solidFill>
                <a:effectLst>
                  <a:glow rad="127000">
                    <a:srgbClr val="000000"/>
                  </a:glow>
                </a:effectLst>
                <a:latin typeface="Arial" charset="0"/>
                <a:ea typeface="ＭＳ Ｐゴシック" charset="0"/>
                <a:cs typeface="ＭＳ Ｐゴシック" charset="0"/>
              </a:rPr>
              <a:t>1 أخ 8</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بنيامين      45600</a:t>
            </a:r>
            <a:endParaRPr lang="en-US" sz="20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10620490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9582982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b="1" dirty="0">
                <a:solidFill>
                  <a:srgbClr val="FFFFFF"/>
                </a:solidFill>
                <a:effectLst>
                  <a:glow rad="127000">
                    <a:schemeClr val="tx1"/>
                  </a:glow>
                </a:effectLst>
                <a:latin typeface="Arial" charset="0"/>
                <a:ea typeface="ＭＳ Ｐゴシック" charset="0"/>
                <a:cs typeface="ＭＳ Ｐゴシック" charset="0"/>
              </a:rPr>
              <a:t>تعداد كل سبط</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دان        64400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يهوذا           76500</a:t>
            </a:r>
            <a:endParaRPr lang="en-US" sz="2000" b="1" dirty="0">
              <a:solidFill>
                <a:srgbClr val="FFFF00"/>
              </a:solidFill>
              <a:effectLst>
                <a:glow rad="101600">
                  <a:srgbClr val="000000">
                    <a:alpha val="75000"/>
                  </a:srgbClr>
                </a:glow>
              </a:effectLst>
              <a:latin typeface="Arial"/>
              <a:ea typeface="+mn-ea"/>
              <a:cs typeface="Arial"/>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شمعون                 22200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رأوبين      43730</a:t>
            </a:r>
            <a:endParaRPr lang="en-US" sz="2000" b="1" dirty="0">
              <a:solidFill>
                <a:srgbClr val="FFFFFF"/>
              </a:solidFill>
              <a:effectLst>
                <a:glow rad="101600">
                  <a:srgbClr val="000000">
                    <a:alpha val="75000"/>
                  </a:srgbClr>
                </a:glow>
              </a:effectLst>
              <a:latin typeface="Arial"/>
              <a:ea typeface="+mn-ea"/>
              <a:cs typeface="Arial"/>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جاد          40500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منسى</a:t>
            </a:r>
            <a:endParaRPr lang="en-US" sz="2000" b="1" dirty="0">
              <a:solidFill>
                <a:srgbClr val="FFFFFF"/>
              </a:solidFill>
              <a:effectLst>
                <a:glow rad="101600">
                  <a:srgbClr val="000000">
                    <a:alpha val="75000"/>
                  </a:srgbClr>
                </a:glow>
              </a:effectLst>
              <a:latin typeface="Arial"/>
              <a:ea typeface="+mn-ea"/>
              <a:cs typeface="Arial"/>
            </a:endParaRPr>
          </a:p>
        </p:txBody>
      </p:sp>
      <p:sp>
        <p:nvSpPr>
          <p:cNvPr id="13" name="Text Box 9"/>
          <p:cNvSpPr txBox="1">
            <a:spLocks noChangeArrowheads="1"/>
          </p:cNvSpPr>
          <p:nvPr/>
        </p:nvSpPr>
        <p:spPr bwMode="auto">
          <a:xfrm>
            <a:off x="5500694" y="3099759"/>
            <a:ext cx="1500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أفرايم                   32500</a:t>
            </a:r>
            <a:endParaRPr lang="en-US" sz="2000" b="1" dirty="0">
              <a:solidFill>
                <a:srgbClr val="FFFF00"/>
              </a:solidFill>
              <a:effectLst>
                <a:glow rad="101600">
                  <a:srgbClr val="000000">
                    <a:alpha val="75000"/>
                  </a:srgbClr>
                </a:glow>
              </a:effectLst>
              <a:latin typeface="Arial"/>
              <a:ea typeface="+mn-ea"/>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منسى         52700</a:t>
            </a:r>
            <a:endParaRPr lang="en-US" sz="2000" b="1" dirty="0">
              <a:solidFill>
                <a:srgbClr val="FFFF00"/>
              </a:solidFill>
              <a:effectLst>
                <a:glow rad="101600">
                  <a:srgbClr val="000000">
                    <a:alpha val="75000"/>
                  </a:srgbClr>
                </a:glow>
              </a:effectLst>
              <a:latin typeface="Arial"/>
              <a:ea typeface="+mn-ea"/>
              <a:cs typeface="Arial"/>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نفتالي  45400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أشير   53400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زبولون               60500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يساكر                     64300</a:t>
            </a:r>
            <a:endParaRPr lang="en-US" sz="2000" b="1" dirty="0">
              <a:solidFill>
                <a:srgbClr val="FFFFFF"/>
              </a:solidFill>
              <a:effectLst>
                <a:glow rad="101600">
                  <a:srgbClr val="000000">
                    <a:alpha val="75000"/>
                  </a:srgbClr>
                </a:glow>
              </a:effectLst>
              <a:latin typeface="Arial"/>
              <a:ea typeface="+mn-ea"/>
              <a:cs typeface="Arial"/>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171</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عد 26</a:t>
            </a:r>
            <a:endParaRPr lang="en-US" sz="2000" b="1" i="1"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ar-JO" sz="2000" b="1" i="1" dirty="0">
                <a:solidFill>
                  <a:srgbClr val="FFFFFF"/>
                </a:solidFill>
                <a:effectLst>
                  <a:glow rad="127000">
                    <a:srgbClr val="000000"/>
                  </a:glow>
                </a:effectLst>
                <a:latin typeface="Arial" charset="0"/>
                <a:ea typeface="ＭＳ Ｐゴシック" charset="0"/>
                <a:cs typeface="ＭＳ Ｐゴシック" charset="0"/>
              </a:rPr>
              <a:t>يش 13: 1-19: 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ar-JO" sz="2000" b="1" i="1" dirty="0">
                <a:solidFill>
                  <a:srgbClr val="FFFFFF"/>
                </a:solidFill>
                <a:effectLst>
                  <a:glow rad="127000">
                    <a:srgbClr val="000000"/>
                  </a:glow>
                </a:effectLst>
                <a:latin typeface="Arial" charset="0"/>
                <a:ea typeface="ＭＳ Ｐゴシック" charset="0"/>
                <a:cs typeface="ＭＳ Ｐゴシック" charset="0"/>
              </a:rPr>
              <a:t>1 أخ 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0694" y="3726311"/>
            <a:ext cx="169759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a:ea typeface="+mn-ea"/>
                <a:cs typeface="Arial"/>
              </a:rPr>
              <a:t>بنيامين    45600</a:t>
            </a:r>
            <a:endParaRPr lang="en-US" sz="2000" b="1" dirty="0">
              <a:solidFill>
                <a:srgbClr val="FFFF00"/>
              </a:solidFill>
              <a:effectLst>
                <a:glow rad="101600">
                  <a:srgbClr val="000000">
                    <a:alpha val="75000"/>
                  </a:srgbClr>
                </a:glow>
              </a:effectLst>
              <a:latin typeface="Arial"/>
              <a:ea typeface="+mn-ea"/>
              <a:cs typeface="Arial"/>
            </a:endParaRPr>
          </a:p>
        </p:txBody>
      </p:sp>
      <p:sp>
        <p:nvSpPr>
          <p:cNvPr id="21" name="Text Box 3"/>
          <p:cNvSpPr txBox="1">
            <a:spLocks noChangeArrowheads="1"/>
          </p:cNvSpPr>
          <p:nvPr/>
        </p:nvSpPr>
        <p:spPr bwMode="auto">
          <a:xfrm>
            <a:off x="3491880" y="1772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a:ea typeface="+mn-ea"/>
                <a:cs typeface="Arial"/>
              </a:rPr>
              <a:t>23000 لاوي انتشروا في كل أنحاء إسرائيل</a:t>
            </a:r>
            <a:endParaRPr lang="en-US" sz="2000" b="1" dirty="0">
              <a:solidFill>
                <a:srgbClr val="FFFFFF"/>
              </a:solidFill>
              <a:effectLst>
                <a:glow rad="101600">
                  <a:srgbClr val="000000">
                    <a:alpha val="75000"/>
                  </a:srgbClr>
                </a:glow>
              </a:effectLst>
              <a:latin typeface="Arial"/>
              <a:ea typeface="+mn-ea"/>
              <a:cs typeface="Arial"/>
            </a:endParaRP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t>و السكان الأولون في ملكهم و مدنهم هم إسرائيل الكهنة و اللاويون و النثينيم و سكن في أورشليم من بني </a:t>
            </a:r>
            <a:r>
              <a:rPr lang="ar-JO" sz="2800" b="1" dirty="0">
                <a:solidFill>
                  <a:srgbClr val="FFFF00"/>
                </a:solidFill>
              </a:rPr>
              <a:t>يهوذا</a:t>
            </a:r>
            <a:r>
              <a:rPr lang="ar-JO" sz="2800" b="1" dirty="0"/>
              <a:t> و بني </a:t>
            </a:r>
            <a:r>
              <a:rPr lang="ar-JO" sz="2800" b="1" dirty="0">
                <a:solidFill>
                  <a:srgbClr val="FFFF00"/>
                </a:solidFill>
              </a:rPr>
              <a:t>بنيامين</a:t>
            </a:r>
            <a:r>
              <a:rPr lang="ar-JO" sz="2800" b="1" dirty="0"/>
              <a:t> و بني </a:t>
            </a:r>
            <a:r>
              <a:rPr lang="ar-JO" sz="2800" b="1" dirty="0">
                <a:solidFill>
                  <a:srgbClr val="FFFF00"/>
                </a:solidFill>
              </a:rPr>
              <a:t>أفرايم</a:t>
            </a:r>
            <a:r>
              <a:rPr lang="ar-JO" sz="2800" b="1" dirty="0"/>
              <a:t> و </a:t>
            </a:r>
            <a:r>
              <a:rPr lang="ar-JO" sz="2800" b="1" dirty="0">
                <a:solidFill>
                  <a:srgbClr val="FFFF00"/>
                </a:solidFill>
              </a:rPr>
              <a:t>منسى</a:t>
            </a:r>
          </a:p>
          <a:p>
            <a:r>
              <a:rPr lang="ar-JO" sz="2800" b="1" dirty="0"/>
              <a:t>(1 أخ 9 : 2 – 3)</a:t>
            </a:r>
            <a:endParaRPr lang="en-US" sz="2800" b="1" dirty="0"/>
          </a:p>
        </p:txBody>
      </p:sp>
    </p:spTree>
    <p:extLst>
      <p:ext uri="{BB962C8B-B14F-4D97-AF65-F5344CB8AC3E}">
        <p14:creationId xmlns:p14="http://schemas.microsoft.com/office/powerpoint/2010/main" val="420644145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i="1" dirty="0">
                <a:solidFill>
                  <a:schemeClr val="bg1"/>
                </a:solidFill>
                <a:latin typeface="Arial"/>
                <a:ea typeface="+mn-ea"/>
                <a:cs typeface="Arial"/>
              </a:rPr>
              <a:t>لو أن شعبي</a:t>
            </a:r>
            <a:endParaRPr lang="en-US" sz="3600" b="1" i="1" dirty="0">
              <a:solidFill>
                <a:schemeClr val="bg1"/>
              </a:solidFill>
              <a:latin typeface="Arial"/>
              <a:ea typeface="+mn-ea"/>
              <a:cs typeface="Arial"/>
            </a:endParaRPr>
          </a:p>
        </p:txBody>
      </p:sp>
      <p:sp>
        <p:nvSpPr>
          <p:cNvPr id="90122" name="Text Box 10"/>
          <p:cNvSpPr txBox="1">
            <a:spLocks noChangeArrowheads="1"/>
          </p:cNvSpPr>
          <p:nvPr/>
        </p:nvSpPr>
        <p:spPr bwMode="auto">
          <a:xfrm rot="17026340">
            <a:off x="301625" y="2592556"/>
            <a:ext cx="30861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سيادة الله</a:t>
            </a:r>
          </a:p>
          <a:p>
            <a:pPr algn="ctr" eaLnBrk="1" hangingPunct="1">
              <a:spcBef>
                <a:spcPct val="50000"/>
              </a:spcBef>
              <a:defRPr/>
            </a:pPr>
            <a:r>
              <a:rPr lang="ar-JO" b="1" dirty="0">
                <a:solidFill>
                  <a:schemeClr val="bg1"/>
                </a:solidFill>
                <a:latin typeface="Arial"/>
                <a:cs typeface="Arial"/>
              </a:rPr>
              <a:t>1-9</a:t>
            </a:r>
            <a:endParaRPr lang="en-US" b="1" dirty="0">
              <a:solidFill>
                <a:schemeClr val="bg1"/>
              </a:solidFill>
              <a:latin typeface="Arial"/>
              <a:cs typeface="Arial"/>
            </a:endParaRP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سلاسل النسب</a:t>
            </a:r>
            <a:endParaRPr lang="en-US" b="1" dirty="0">
              <a:solidFill>
                <a:schemeClr val="bg1"/>
              </a:solidFill>
              <a:latin typeface="Arial"/>
              <a:ea typeface="+mn-ea"/>
              <a:cs typeface="Arial"/>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4143-1011</a:t>
            </a:r>
            <a:endParaRPr lang="en-US" b="1" dirty="0">
              <a:solidFill>
                <a:schemeClr val="bg1"/>
              </a:solidFill>
              <a:latin typeface="Arial"/>
              <a:ea typeface="+mn-ea"/>
              <a:cs typeface="Arial"/>
            </a:endParaRP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a:ea typeface="+mn-ea"/>
                <a:cs typeface="Arial"/>
              </a:rPr>
              <a:t>1 أخبار اليام</a:t>
            </a:r>
            <a:endParaRPr lang="en-US" sz="3600" b="1" dirty="0">
              <a:solidFill>
                <a:schemeClr val="bg1"/>
              </a:solidFill>
              <a:latin typeface="Arial"/>
              <a:ea typeface="+mn-ea"/>
              <a:cs typeface="Arial"/>
            </a:endParaRP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مجهزة</a:t>
            </a:r>
            <a:endParaRPr lang="en-US" sz="2800" b="1" dirty="0">
              <a:solidFill>
                <a:schemeClr val="bg1"/>
              </a:solidFill>
              <a:latin typeface="Arial"/>
              <a:ea typeface="+mn-ea"/>
              <a:cs typeface="Arial"/>
            </a:endParaRPr>
          </a:p>
        </p:txBody>
      </p:sp>
      <p:sp>
        <p:nvSpPr>
          <p:cNvPr id="29" name="Title 28"/>
          <p:cNvSpPr>
            <a:spLocks noGrp="1"/>
          </p:cNvSpPr>
          <p:nvPr>
            <p:ph type="title" idx="4294967295"/>
          </p:nvPr>
        </p:nvSpPr>
        <p:spPr>
          <a:xfrm>
            <a:off x="-152400" y="0"/>
            <a:ext cx="3581400" cy="685800"/>
          </a:xfrm>
        </p:spPr>
        <p:txBody>
          <a:bodyPr/>
          <a:lstStyle/>
          <a:p>
            <a:pPr>
              <a:defRPr/>
            </a:pPr>
            <a:r>
              <a:rPr lang="ar-JO" sz="2400" b="1" dirty="0">
                <a:solidFill>
                  <a:srgbClr val="FFFFFF"/>
                </a:solidFill>
                <a:effectLst>
                  <a:outerShdw blurRad="38100" dist="38100" dir="2700000" algn="tl">
                    <a:srgbClr val="808080"/>
                  </a:outerShdw>
                </a:effectLst>
                <a:latin typeface="Arial"/>
                <a:ea typeface="ＭＳ Ｐゴシック" charset="0"/>
                <a:cs typeface="Arial"/>
              </a:rPr>
              <a:t>لماذا سلاسل النسب</a:t>
            </a:r>
            <a:endParaRPr lang="en-US" sz="24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a:cs typeface="Arial"/>
              </a:rPr>
              <a:t>ما هي الفكرة ؟</a:t>
            </a:r>
            <a:endParaRPr lang="en-US" sz="4000" b="1" dirty="0">
              <a:solidFill>
                <a:schemeClr val="bg1"/>
              </a:solidFill>
              <a:latin typeface="Arial"/>
              <a:cs typeface="Arial"/>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200" b="1" dirty="0">
                <a:solidFill>
                  <a:schemeClr val="bg1"/>
                </a:solidFill>
                <a:latin typeface="Arial"/>
                <a:cs typeface="Arial"/>
              </a:rPr>
              <a:t>هذه طريقة رائعة لتعويض نومك؟</a:t>
            </a:r>
            <a:endParaRPr lang="en-US" sz="3200" b="1" dirty="0">
              <a:solidFill>
                <a:schemeClr val="bg1"/>
              </a:solidFill>
              <a:latin typeface="Arial"/>
              <a:cs typeface="Arial"/>
            </a:endParaRPr>
          </a:p>
        </p:txBody>
      </p:sp>
      <p:pic>
        <p:nvPicPr>
          <p:cNvPr id="4" name="Picture 3"/>
          <p:cNvPicPr>
            <a:picLocks noChangeAspect="1"/>
          </p:cNvPicPr>
          <p:nvPr/>
        </p:nvPicPr>
        <p:blipFill>
          <a:blip r:embed="rId2"/>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حجاج بلايموث</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73304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مع ذلك فقد ذبحوا الهنود الحمر</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الأمريكية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يذكر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إعلان الإستقلال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(1776) الله 4 مرات .</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الآباء المؤسسون، الرؤساء المبكرون و المحكمة العليا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سموا الولايات المتحدة الأمريكية أمة مسيحية حتى 1947 ( أنظر</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l">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(http://www.afn.org/~govern/Christian_Nation.html)</a:t>
            </a: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الولايات المتحدة الأمريكية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أرسلت أكثر المرسلين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في القرن العشرين</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نحن نثق بالله </a:t>
            </a:r>
            <a:r>
              <a:rPr lang="ar-JO"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هو الشعار الوطني</a:t>
            </a:r>
            <a:endPar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endParaRPr>
          </a:p>
          <a:p>
            <a:pPr marL="176213" indent="-176213" algn="r">
              <a:defRPr/>
            </a:pPr>
            <a:r>
              <a:rPr lang="ar-JO" sz="3200" b="1" dirty="0">
                <a:solidFill>
                  <a:schemeClr val="bg1"/>
                </a:solidFill>
              </a:rPr>
              <a:t>* تناشد </a:t>
            </a:r>
            <a:r>
              <a:rPr lang="ar-JO" sz="3200" b="1" dirty="0">
                <a:solidFill>
                  <a:srgbClr val="FFFF00"/>
                </a:solidFill>
              </a:rPr>
              <a:t>مقدمة كل ولاية </a:t>
            </a:r>
            <a:r>
              <a:rPr lang="ar-JO" sz="3200" b="1" dirty="0">
                <a:solidFill>
                  <a:schemeClr val="bg1"/>
                </a:solidFill>
              </a:rPr>
              <a:t>من الولايات الخمسين مساعدة الله</a:t>
            </a:r>
            <a:endParaRPr lang="en-US" sz="3200" b="1" dirty="0">
              <a:solidFill>
                <a:schemeClr val="bg1"/>
              </a:solidFill>
              <a:effectLst>
                <a:glow rad="266700">
                  <a:srgbClr val="000000">
                    <a:alpha val="75000"/>
                  </a:srgbClr>
                </a:glow>
                <a:outerShdw blurRad="38100" dist="38100" dir="2700000" algn="tl">
                  <a:srgbClr val="000000"/>
                </a:outerShdw>
              </a:effectLst>
              <a:latin typeface="Arial"/>
              <a:ea typeface="ＭＳ Ｐゴシック"/>
              <a:cs typeface="Arial"/>
            </a:endParaRP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a:cs typeface="Arial"/>
              </a:rPr>
              <a:t>بدأت الولايات المتحدة الأمريكية كأمة مسيحية</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1240906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ar-JO" b="1" dirty="0">
                <a:latin typeface="Arial Black" charset="0"/>
                <a:ea typeface="ＭＳ Ｐゴシック" charset="0"/>
                <a:cs typeface="ＭＳ Ｐゴシック" charset="0"/>
              </a:rPr>
              <a:t>هل         تثق         بالله ؟</a:t>
            </a:r>
            <a:endParaRPr lang="en-US" b="1" dirty="0">
              <a:latin typeface="Arial Black" charset="0"/>
              <a:ea typeface="ＭＳ Ｐゴシック" charset="0"/>
              <a:cs typeface="ＭＳ Ｐゴシック" charset="0"/>
            </a:endParaRP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ar-JO" b="1" dirty="0">
                <a:latin typeface="Arial Black" charset="0"/>
                <a:ea typeface="ＭＳ Ｐゴシック" charset="0"/>
                <a:cs typeface="ＭＳ Ｐゴシック" charset="0"/>
              </a:rPr>
              <a:t>هل نثق بالله ؟</a:t>
            </a:r>
            <a:endParaRPr lang="en-US" b="1" dirty="0">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ar-JO" b="1" dirty="0">
                <a:latin typeface="Arial Black" charset="0"/>
                <a:ea typeface="ＭＳ Ｐゴシック" charset="0"/>
                <a:cs typeface="ＭＳ Ｐゴシック" charset="0"/>
              </a:rPr>
              <a:t>هل ثقتك بالله تربكك ؟</a:t>
            </a:r>
            <a:endParaRPr lang="en-US" b="1" dirty="0">
              <a:latin typeface="Arial Black" charset="0"/>
              <a:ea typeface="ＭＳ Ｐゴシック" charset="0"/>
              <a:cs typeface="ＭＳ Ｐゴシック" charset="0"/>
            </a:endParaRP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ar-JO" b="1" u="sng" dirty="0">
                <a:solidFill>
                  <a:srgbClr val="FFFFFF"/>
                </a:solidFill>
                <a:latin typeface="Arial" charset="0"/>
                <a:ea typeface="ＭＳ Ｐゴシック" charset="0"/>
                <a:cs typeface="ＭＳ Ｐゴシック" charset="0"/>
              </a:rPr>
              <a:t>سبب للخجل ؟</a:t>
            </a:r>
            <a:endParaRPr lang="en-US" b="1" dirty="0">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175432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buFont typeface="Arial" charset="0"/>
              <a:buNone/>
              <a:defRPr/>
            </a:pPr>
            <a:r>
              <a:rPr lang="ar-JO" sz="3600" dirty="0"/>
              <a:t>من أنا ؟ حسنًا </a:t>
            </a:r>
          </a:p>
          <a:p>
            <a:pPr algn="ctr">
              <a:buFont typeface="Arial" charset="0"/>
              <a:buNone/>
              <a:defRPr/>
            </a:pPr>
            <a:r>
              <a:rPr lang="ar-JO" sz="3600" dirty="0"/>
              <a:t>أنا لا أقول إنني مسيحي ... لكنني لا أقول إنني لست ...</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01044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200" b="1" dirty="0">
                <a:solidFill>
                  <a:schemeClr val="bg1"/>
                </a:solidFill>
              </a:rPr>
              <a:t>أينما كان مكاننا فنحن لم نعد أمة مسيحية فقط ؛ نحن أيضًا أمة يهودية وأمة مسلمة وأمة بوذية وأمة هندية وأمة غير مؤمنين ...</a:t>
            </a:r>
            <a:endParaRPr lang="en-US" sz="3200" b="1" dirty="0">
              <a:solidFill>
                <a:schemeClr val="bg1"/>
              </a:solidFill>
              <a:effectLst>
                <a:glow rad="241300">
                  <a:srgbClr val="000000">
                    <a:alpha val="86000"/>
                  </a:srgbClr>
                </a:glow>
              </a:effectLst>
              <a:latin typeface="Arial"/>
              <a:ea typeface="ＭＳ Ｐゴシック"/>
              <a:cs typeface="Arial"/>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600" b="1" dirty="0">
                <a:solidFill>
                  <a:srgbClr val="FFFFFF"/>
                </a:solidFill>
                <a:effectLst>
                  <a:glow rad="241300">
                    <a:srgbClr val="000000">
                      <a:alpha val="86000"/>
                    </a:srgbClr>
                  </a:glow>
                </a:effectLst>
                <a:latin typeface="Arial"/>
                <a:ea typeface="ＭＳ Ｐゴシック"/>
                <a:cs typeface="Arial"/>
              </a:rPr>
              <a:t>رسالة أوباما إلى قناة سي بي إن الإخبارية</a:t>
            </a:r>
            <a:r>
              <a:rPr lang="en-US" sz="3600" b="1" dirty="0">
                <a:solidFill>
                  <a:srgbClr val="FFFFFF"/>
                </a:solidFill>
                <a:effectLst>
                  <a:glow rad="241300">
                    <a:srgbClr val="000000">
                      <a:alpha val="86000"/>
                    </a:srgbClr>
                  </a:glow>
                </a:effectLst>
                <a:latin typeface="Arial"/>
                <a:ea typeface="ＭＳ Ｐゴシック"/>
                <a:cs typeface="Arial"/>
              </a:rPr>
              <a:t> </a:t>
            </a:r>
          </a:p>
        </p:txBody>
      </p:sp>
    </p:spTree>
    <p:extLst>
      <p:ext uri="{BB962C8B-B14F-4D97-AF65-F5344CB8AC3E}">
        <p14:creationId xmlns:p14="http://schemas.microsoft.com/office/powerpoint/2010/main" val="973504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i="1" dirty="0">
                <a:solidFill>
                  <a:schemeClr val="bg1"/>
                </a:solidFill>
                <a:latin typeface="Arial"/>
                <a:cs typeface="Arial"/>
              </a:rPr>
              <a:t>ما هي الفكرة ؟</a:t>
            </a:r>
            <a:endParaRPr lang="en-US" sz="4000" b="1" i="1" dirty="0">
              <a:solidFill>
                <a:schemeClr val="bg1"/>
              </a:solidFill>
              <a:latin typeface="Arial"/>
              <a:cs typeface="Arial"/>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2400" b="1" dirty="0">
                <a:solidFill>
                  <a:schemeClr val="bg1"/>
                </a:solidFill>
                <a:latin typeface="Arial"/>
                <a:cs typeface="Arial"/>
              </a:rPr>
              <a:t>العرش فارغ و لكن نسل داود مستمر</a:t>
            </a:r>
            <a:endParaRPr lang="en-US" sz="2400" b="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a:cs typeface="Arial"/>
              </a:rPr>
              <a:t>سلسلة النسب</a:t>
            </a:r>
            <a:endParaRPr lang="en-US" sz="8800" b="1" dirty="0">
              <a:solidFill>
                <a:schemeClr val="bg1"/>
              </a:solidFill>
              <a:latin typeface="Arial"/>
              <a:cs typeface="Arial"/>
            </a:endParaRP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br>
              <a:rPr lang="en-US" sz="3600" b="1" dirty="0">
                <a:solidFill>
                  <a:schemeClr val="bg1"/>
                </a:solidFill>
                <a:effectLst>
                  <a:glow rad="241300">
                    <a:schemeClr val="tx1">
                      <a:alpha val="86000"/>
                    </a:schemeClr>
                  </a:glow>
                </a:effectLst>
                <a:latin typeface="Arial"/>
                <a:cs typeface="Arial"/>
              </a:rPr>
            </a:br>
            <a:r>
              <a:rPr lang="ar-JO" sz="3600" b="1" dirty="0">
                <a:solidFill>
                  <a:schemeClr val="bg1"/>
                </a:solidFill>
                <a:effectLst>
                  <a:glow rad="241300">
                    <a:schemeClr val="tx1">
                      <a:alpha val="86000"/>
                    </a:schemeClr>
                  </a:glow>
                </a:effectLst>
                <a:latin typeface="Arial"/>
                <a:cs typeface="Arial"/>
              </a:rPr>
              <a:t>بدأت الولايات المتحدة الأمريكية كأمة مسيحية لكنها تركت إرثها الإلهي</a:t>
            </a:r>
            <a:endParaRPr lang="en-US" sz="3600" b="1" dirty="0">
              <a:solidFill>
                <a:schemeClr val="bg1"/>
              </a:solidFill>
              <a:effectLst>
                <a:glow rad="241300">
                  <a:schemeClr val="tx1">
                    <a:alpha val="86000"/>
                  </a:schemeClr>
                </a:glow>
              </a:effectLst>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b="1" dirty="0">
                <a:solidFill>
                  <a:srgbClr val="FFFF00"/>
                </a:solidFill>
                <a:effectLst>
                  <a:glow rad="241300">
                    <a:srgbClr val="000000">
                      <a:alpha val="86000"/>
                    </a:srgbClr>
                  </a:glow>
                </a:effectLst>
                <a:latin typeface="Arial"/>
                <a:ea typeface="ＭＳ Ｐゴシック"/>
                <a:cs typeface="Arial"/>
              </a:rPr>
              <a:t>نحن لم نقد أمة مسيحية</a:t>
            </a:r>
            <a:endParaRPr lang="en-US" sz="3600" b="1" dirty="0">
              <a:solidFill>
                <a:srgbClr val="FFFF00"/>
              </a:solidFill>
              <a:effectLst>
                <a:glow rad="241300">
                  <a:srgbClr val="000000">
                    <a:alpha val="86000"/>
                  </a:srgbClr>
                </a:glow>
              </a:effectLst>
              <a:latin typeface="Arial"/>
              <a:ea typeface="ＭＳ Ｐゴシック"/>
              <a:cs typeface="Arial"/>
            </a:endParaRPr>
          </a:p>
          <a:p>
            <a:pPr algn="l">
              <a:defRPr/>
            </a:pPr>
            <a:r>
              <a:rPr lang="ar-JO" sz="3200" b="1" i="1" dirty="0">
                <a:solidFill>
                  <a:srgbClr val="FFFFFF"/>
                </a:solidFill>
                <a:effectLst>
                  <a:glow rad="241300">
                    <a:srgbClr val="000000">
                      <a:alpha val="86000"/>
                    </a:srgbClr>
                  </a:glow>
                </a:effectLst>
                <a:latin typeface="Arial"/>
                <a:ea typeface="ＭＳ Ｐゴシック"/>
                <a:cs typeface="Arial"/>
              </a:rPr>
              <a:t>باراك أوباما</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28973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ar-JO" sz="3600" b="1" dirty="0">
                <a:solidFill>
                  <a:schemeClr val="bg1"/>
                </a:solidFill>
              </a:rPr>
              <a:t>التراث المسيحي  هو الآن محل             نقاش ساخن!</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charset="0"/>
                <a:cs typeface="Arial" charset="0"/>
              </a:rPr>
              <a:t>408س</a:t>
            </a:r>
            <a:endParaRPr lang="en-US" b="1" dirty="0">
              <a:solidFill>
                <a:srgbClr val="FFFFFF"/>
              </a:solidFill>
              <a:latin typeface="Arial" charset="0"/>
              <a:cs typeface="Arial" charset="0"/>
            </a:endParaRP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48343"/>
            <a:ext cx="3701743" cy="3366739"/>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651304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بارك الله داود حتى تقلد إسرائيل شغفه لعبادة الهيكل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أخ 10 – 29)</a:t>
            </a:r>
            <a:r>
              <a:rPr lang="en-US" sz="3600"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i="1" dirty="0">
                <a:solidFill>
                  <a:schemeClr val="bg1"/>
                </a:solidFill>
                <a:latin typeface="Arial"/>
                <a:ea typeface="+mn-ea"/>
                <a:cs typeface="Arial"/>
              </a:rPr>
              <a:t>لو أن شعبي</a:t>
            </a:r>
            <a:endParaRPr lang="en-US" sz="3600" b="1" i="1" dirty="0">
              <a:solidFill>
                <a:schemeClr val="bg1"/>
              </a:solidFill>
              <a:latin typeface="Arial"/>
              <a:ea typeface="+mn-ea"/>
              <a:cs typeface="Arial"/>
            </a:endParaRPr>
          </a:p>
        </p:txBody>
      </p:sp>
      <p:sp>
        <p:nvSpPr>
          <p:cNvPr id="91146" name="Text Box 10"/>
          <p:cNvSpPr txBox="1">
            <a:spLocks noChangeArrowheads="1"/>
          </p:cNvSpPr>
          <p:nvPr/>
        </p:nvSpPr>
        <p:spPr bwMode="auto">
          <a:xfrm rot="17026340">
            <a:off x="301625" y="2684889"/>
            <a:ext cx="30861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سيادة الله                      1 - 9</a:t>
            </a:r>
            <a:endParaRPr lang="en-US" b="1" dirty="0">
              <a:solidFill>
                <a:schemeClr val="bg1"/>
              </a:solidFill>
              <a:latin typeface="Arial"/>
              <a:cs typeface="Arial"/>
            </a:endParaRP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سلسلة النسب</a:t>
            </a:r>
            <a:endParaRPr lang="en-US" b="1" dirty="0">
              <a:solidFill>
                <a:schemeClr val="bg1"/>
              </a:solidFill>
              <a:latin typeface="Arial"/>
              <a:ea typeface="+mn-ea"/>
              <a:cs typeface="Arial"/>
            </a:endParaRP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متحدة</a:t>
            </a:r>
            <a:endParaRPr lang="en-US" sz="2800" b="1" dirty="0">
              <a:solidFill>
                <a:schemeClr val="bg1"/>
              </a:solidFill>
              <a:latin typeface="Arial"/>
              <a:ea typeface="+mn-ea"/>
              <a:cs typeface="Arial"/>
            </a:endParaRP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4143 - 1011</a:t>
            </a:r>
            <a:endParaRPr lang="en-US" b="1" dirty="0">
              <a:solidFill>
                <a:schemeClr val="bg1"/>
              </a:solidFill>
              <a:latin typeface="Arial"/>
              <a:ea typeface="+mn-ea"/>
              <a:cs typeface="Arial"/>
            </a:endParaRP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a:ea typeface="+mn-ea"/>
                <a:cs typeface="Arial"/>
              </a:rPr>
              <a:t>1 أخبار الأيام</a:t>
            </a:r>
            <a:endParaRPr lang="en-US" sz="3600" b="1" dirty="0">
              <a:solidFill>
                <a:schemeClr val="bg1"/>
              </a:solidFill>
              <a:latin typeface="Arial"/>
              <a:ea typeface="+mn-ea"/>
              <a:cs typeface="Arial"/>
            </a:endParaRPr>
          </a:p>
        </p:txBody>
      </p:sp>
      <p:sp>
        <p:nvSpPr>
          <p:cNvPr id="91165" name="Text Box 29"/>
          <p:cNvSpPr txBox="1">
            <a:spLocks noChangeArrowheads="1"/>
          </p:cNvSpPr>
          <p:nvPr/>
        </p:nvSpPr>
        <p:spPr bwMode="auto">
          <a:xfrm rot="17026340">
            <a:off x="2193925" y="2611864"/>
            <a:ext cx="3048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a:cs typeface="Arial"/>
              </a:rPr>
              <a:t>خدمة داود                   10 - 29</a:t>
            </a:r>
            <a:endParaRPr lang="en-US" b="1" dirty="0">
              <a:solidFill>
                <a:schemeClr val="bg1"/>
              </a:solidFill>
              <a:latin typeface="Arial"/>
              <a:cs typeface="Arial"/>
            </a:endParaRP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التاريخ</a:t>
            </a:r>
            <a:endParaRPr lang="en-US" b="1" dirty="0">
              <a:solidFill>
                <a:schemeClr val="bg1"/>
              </a:solidFill>
              <a:latin typeface="Arial"/>
              <a:ea typeface="+mn-ea"/>
              <a:cs typeface="Arial"/>
            </a:endParaRP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a:ea typeface="+mn-ea"/>
                <a:cs typeface="Arial"/>
              </a:rPr>
              <a:t>1011 - 930</a:t>
            </a:r>
            <a:endParaRPr lang="en-US" b="1" dirty="0">
              <a:solidFill>
                <a:schemeClr val="bg1"/>
              </a:solidFill>
              <a:latin typeface="Arial"/>
              <a:ea typeface="+mn-ea"/>
              <a:cs typeface="Arial"/>
            </a:endParaRP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a:ea typeface="+mn-ea"/>
                <a:cs typeface="Arial"/>
              </a:rPr>
              <a:t>مجهزة</a:t>
            </a:r>
            <a:endParaRPr lang="en-US" sz="2800" b="1" dirty="0">
              <a:solidFill>
                <a:schemeClr val="bg1"/>
              </a:solidFill>
              <a:latin typeface="Arial"/>
              <a:ea typeface="+mn-ea"/>
              <a:cs typeface="Arial"/>
            </a:endParaRPr>
          </a:p>
        </p:txBody>
      </p:sp>
      <p:sp>
        <p:nvSpPr>
          <p:cNvPr id="33" name="Title 32"/>
          <p:cNvSpPr>
            <a:spLocks noGrp="1"/>
          </p:cNvSpPr>
          <p:nvPr>
            <p:ph type="title" idx="4294967295"/>
          </p:nvPr>
        </p:nvSpPr>
        <p:spPr>
          <a:xfrm>
            <a:off x="39960" y="0"/>
            <a:ext cx="3103280" cy="609600"/>
          </a:xfrm>
        </p:spPr>
        <p:txBody>
          <a:bodyPr/>
          <a:lstStyle/>
          <a:p>
            <a:pPr algn="l">
              <a:defRPr/>
            </a:pPr>
            <a:r>
              <a:rPr lang="ar-JO" sz="3200" b="1" dirty="0">
                <a:solidFill>
                  <a:srgbClr val="FFFFFF"/>
                </a:solidFill>
                <a:effectLst>
                  <a:outerShdw blurRad="38100" dist="38100" dir="2700000" algn="tl">
                    <a:srgbClr val="808080"/>
                  </a:outerShdw>
                </a:effectLst>
                <a:latin typeface="Arial"/>
                <a:ea typeface="ＭＳ Ｐゴシック" charset="0"/>
                <a:cs typeface="Arial"/>
              </a:rPr>
              <a:t>التركيز على داود</a:t>
            </a:r>
            <a:endParaRPr lang="en-US" sz="3200" b="1" dirty="0">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effectLst>
                  <a:glow rad="127000">
                    <a:schemeClr val="tx1"/>
                  </a:glow>
                </a:effectLst>
                <a:latin typeface="Arial" charset="0"/>
                <a:ea typeface="ＭＳ Ｐゴシック" charset="0"/>
                <a:cs typeface="ＭＳ Ｐゴシック" charset="0"/>
              </a:rPr>
              <a:t>أعد الله داود الملك </a:t>
            </a:r>
            <a:r>
              <a:rPr lang="ar-JO" sz="3600" b="1" dirty="0">
                <a:effectLst>
                  <a:glow rad="127000">
                    <a:schemeClr val="tx1"/>
                  </a:glow>
                </a:effectLst>
                <a:latin typeface="Arial" charset="0"/>
                <a:ea typeface="ＭＳ Ｐゴシック" charset="0"/>
                <a:cs typeface="ＭＳ Ｐゴシック" charset="0"/>
              </a:rPr>
              <a:t>بعدما نزع شاول الذي كان غير لائق للملك ليظهر داود كالملك المثالي (1 أخ 10 – 12)</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72731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effectLst>
                  <a:glow rad="127000">
                    <a:schemeClr val="tx1"/>
                  </a:glow>
                </a:effectLst>
                <a:latin typeface="Arial" charset="0"/>
                <a:ea typeface="ＭＳ Ｐゴシック" charset="0"/>
                <a:cs typeface="ＭＳ Ｐゴシック" charset="0"/>
              </a:rPr>
              <a:t>1 أخ 11 : 10 – 19, 2 صم 23 : 11 </a:t>
            </a:r>
            <a:endParaRPr lang="en-US" sz="360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a:t>
            </a:r>
            <a:r>
              <a:rPr lang="ar-JO" sz="4000" dirty="0">
                <a:effectLst>
                  <a:glow rad="127000">
                    <a:schemeClr val="tx1"/>
                  </a:glow>
                </a:effectLst>
                <a:latin typeface="Arial" charset="0"/>
                <a:ea typeface="ＭＳ Ｐゴシック" charset="0"/>
                <a:cs typeface="ＭＳ Ｐゴシック" charset="0"/>
              </a:rPr>
              <a:t>الثلاثة</a:t>
            </a:r>
            <a:r>
              <a:rPr lang="en-US" sz="4000" dirty="0">
                <a:effectLst>
                  <a:glow rad="127000">
                    <a:schemeClr val="tx1"/>
                  </a:glow>
                </a:effectLst>
                <a:latin typeface="Arial" charset="0"/>
                <a:ea typeface="ＭＳ Ｐゴシック" charset="0"/>
                <a:cs typeface="ＭＳ Ｐゴシック" charset="0"/>
              </a:rPr>
              <a:t>” </a:t>
            </a:r>
            <a:br>
              <a:rPr lang="en-US" sz="2800" dirty="0">
                <a:effectLst>
                  <a:glow rad="127000">
                    <a:schemeClr val="tx1"/>
                  </a:glow>
                </a:effectLst>
                <a:latin typeface="Arial" charset="0"/>
                <a:ea typeface="ＭＳ Ｐゴシック" charset="0"/>
                <a:cs typeface="ＭＳ Ｐゴシック" charset="0"/>
              </a:rPr>
            </a:br>
            <a:r>
              <a:rPr lang="ar-JO" sz="2800" dirty="0">
                <a:effectLst>
                  <a:glow rad="127000">
                    <a:schemeClr val="tx1"/>
                  </a:glow>
                </a:effectLst>
                <a:latin typeface="Arial" charset="0"/>
                <a:ea typeface="ＭＳ Ｐゴシック" charset="0"/>
                <a:cs typeface="ＭＳ Ｐゴシック" charset="0"/>
              </a:rPr>
              <a:t>يشبعام, أليعازر و شمة</a:t>
            </a:r>
            <a:r>
              <a:rPr lang="en-US" sz="2800"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80366142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latin typeface="Arial" charset="0"/>
                <a:ea typeface="ＭＳ Ｐゴシック" charset="0"/>
                <a:cs typeface="ＭＳ Ｐゴシック" charset="0"/>
              </a:rPr>
              <a:t>رجال داود الأبطال لجيمس تيسوت</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charset="0"/>
                <a:ea typeface="ＭＳ Ｐゴシック" charset="0"/>
                <a:cs typeface="ＭＳ Ｐゴシック" charset="0"/>
              </a:rPr>
              <a:t>1 أخبار الأيام 11 : 26 - 47</a:t>
            </a:r>
            <a:endParaRPr lang="en-US"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797303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المملكة     المتحدة</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ea typeface="+mn-ea"/>
                <a:cs typeface="Arial"/>
              </a:rPr>
              <a:t>إسرائيل</a:t>
            </a:r>
            <a:endParaRPr lang="en-US" sz="48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صم 8 – 1 مل 11</a:t>
            </a:r>
          </a:p>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 1 – 2 أخ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عمون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أرام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أدوم</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مؤاب</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مصر</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فلسطين</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ea typeface="+mn-ea"/>
                <a:cs typeface="Arial"/>
              </a:rPr>
              <a:t>فينيقية</a:t>
            </a:r>
            <a:endParaRPr lang="en-US" sz="3200" b="1" dirty="0">
              <a:solidFill>
                <a:srgbClr val="FFFFFF"/>
              </a:solidFill>
              <a:effectLst>
                <a:glow rad="101600">
                  <a:srgbClr val="000000">
                    <a:alpha val="75000"/>
                  </a:srgbClr>
                </a:glow>
              </a:effectLst>
              <a:latin typeface="Arial"/>
              <a:ea typeface="+mn-ea"/>
              <a:cs typeface="Arial"/>
            </a:endParaRPr>
          </a:p>
        </p:txBody>
      </p:sp>
      <p:sp>
        <p:nvSpPr>
          <p:cNvPr id="20" name="Text Box 6"/>
          <p:cNvSpPr txBox="1">
            <a:spLocks noChangeArrowheads="1"/>
          </p:cNvSpPr>
          <p:nvPr/>
        </p:nvSpPr>
        <p:spPr bwMode="auto">
          <a:xfrm>
            <a:off x="7247466" y="538480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b="1" dirty="0">
                <a:solidFill>
                  <a:srgbClr val="FFFFFF"/>
                </a:solidFill>
                <a:effectLst>
                  <a:glow rad="101600">
                    <a:srgbClr val="000000">
                      <a:alpha val="75000"/>
                    </a:srgbClr>
                  </a:glow>
                </a:effectLst>
                <a:latin typeface="Arial"/>
                <a:ea typeface="+mn-ea"/>
                <a:cs typeface="Arial"/>
              </a:rPr>
              <a:t>الممالك    المحتلة    بالأحمر</a:t>
            </a:r>
            <a:endParaRPr lang="en-US" b="1" dirty="0">
              <a:solidFill>
                <a:srgbClr val="FFFFFF"/>
              </a:solidFill>
              <a:effectLst>
                <a:glow rad="101600">
                  <a:srgbClr val="000000">
                    <a:alpha val="75000"/>
                  </a:srgbClr>
                </a:glow>
              </a:effectLst>
              <a:latin typeface="Arial"/>
              <a:ea typeface="+mn-ea"/>
              <a:cs typeface="Arial"/>
            </a:endParaRP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الملك النموذجي</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i="1" dirty="0">
                <a:effectLst>
                  <a:glow rad="127000">
                    <a:schemeClr val="tx1"/>
                  </a:glow>
                </a:effectLst>
                <a:latin typeface="Arial" charset="0"/>
                <a:ea typeface="ＭＳ Ｐゴシック" charset="0"/>
                <a:cs typeface="ＭＳ Ｐゴシック" charset="0"/>
              </a:rPr>
              <a:t>يا له من تباين مع شاول</a:t>
            </a:r>
            <a:endParaRPr lang="en-US" i="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ar-JO" kern="0" dirty="0">
                <a:effectLst/>
                <a:latin typeface="Times New Roman" panose="02020603050405020304" pitchFamily="18" charset="0"/>
                <a:ea typeface="ＭＳ Ｐゴシック" charset="0"/>
                <a:cs typeface="Times New Roman" panose="02020603050405020304" pitchFamily="18" charset="0"/>
              </a:rPr>
              <a:t>الملك</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ar-JO" sz="11500" kern="0" dirty="0">
                <a:effectLst/>
                <a:latin typeface="Times New Roman" panose="02020603050405020304" pitchFamily="18" charset="0"/>
                <a:ea typeface="ＭＳ Ｐゴシック" charset="0"/>
                <a:cs typeface="Times New Roman" panose="02020603050405020304" pitchFamily="18" charset="0"/>
              </a:rPr>
              <a:t>داود</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ar-JO" sz="2000" kern="0" dirty="0">
                <a:effectLst/>
                <a:latin typeface="Times New Roman" panose="02020603050405020304" pitchFamily="18" charset="0"/>
                <a:ea typeface="ＭＳ Ｐゴシック" charset="0"/>
                <a:cs typeface="Times New Roman" panose="02020603050405020304" pitchFamily="18" charset="0"/>
              </a:rPr>
              <a:t>رجل حسب قلب الله</a:t>
            </a:r>
            <a:endParaRPr lang="en-US" sz="2000" kern="0" dirty="0">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13487501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13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58064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4000" b="1" dirty="0">
                <a:solidFill>
                  <a:srgbClr val="FFFF00"/>
                </a:solidFill>
              </a:rPr>
              <a:t>كافأ الله احترام داود للتابوت </a:t>
            </a:r>
            <a:r>
              <a:rPr lang="ar-JO" sz="4000" b="1" dirty="0"/>
              <a:t>بوعده بالسلالة الدائمة لعهد داود ليبين كيف تؤدي الطاعة إلى البركة          (1 أخبار الأيام 13-17)</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 البيدر السابق لأرونة )</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عبادة منتظم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240" y="3125"/>
              <a:ext cx="1303" cy="471"/>
              <a:chOff x="-59" y="5060"/>
              <a:chExt cx="887"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059043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ar-JO" sz="2800" b="1" dirty="0"/>
              <a:t>بارك الله داود كملك على الرغم من قصره والعديد من النساء والأطفال والإنتصارات على الفلسطينيين (1 أخبار الأيام 14)</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15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332315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95" y="3125"/>
              <a:ext cx="1348" cy="471"/>
              <a:chOff x="-90" y="5060"/>
              <a:chExt cx="91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557281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50" y="3125"/>
              <a:ext cx="1393" cy="471"/>
              <a:chOff x="-120" y="5060"/>
              <a:chExt cx="94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120" y="5340"/>
                <a:ext cx="94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Black" charset="0"/>
                <a:ea typeface="ＭＳ Ｐゴシック" charset="0"/>
                <a:cs typeface="ＭＳ Ｐゴシック" charset="0"/>
              </a:rPr>
              <a:t>منطقية صموئيل, الملوك و الأخبار</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الأسفار</a:t>
            </a:r>
            <a:endParaRPr lang="en-US" sz="2000" b="1"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الملوك</a:t>
            </a:r>
            <a:endParaRPr lang="en-US" sz="2000" b="1"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شاول</a:t>
            </a:r>
            <a:endParaRPr lang="en-US" sz="2000" b="1"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داود</a:t>
            </a:r>
            <a:endParaRPr lang="en-US" sz="2000" b="1"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سليمان-أخزيا</a:t>
            </a:r>
            <a:endParaRPr lang="en-US" sz="2000" b="1" dirty="0">
              <a:solidFill>
                <a:srgbClr val="000000"/>
              </a:solidFill>
              <a:latin typeface="Arial Narrow" charset="0"/>
              <a:cs typeface="Times New Roman"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أخزيا-صدقيا</a:t>
            </a:r>
            <a:endParaRPr lang="en-US" sz="2000" b="1" dirty="0">
              <a:solidFill>
                <a:srgbClr val="000000"/>
              </a:solidFill>
              <a:latin typeface="Arial Narrow" charset="0"/>
              <a:cs typeface="Times New Roman"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i="1" dirty="0">
                <a:solidFill>
                  <a:srgbClr val="000000"/>
                </a:solidFill>
                <a:latin typeface="Arial Narrow" charset="0"/>
                <a:cs typeface="Times New Roman" charset="0"/>
              </a:rPr>
              <a:t>التواريخ</a:t>
            </a:r>
            <a:endParaRPr lang="en-US" sz="2000" b="1"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1043</a:t>
            </a:r>
            <a:endParaRPr lang="en-US" sz="2000" b="1" dirty="0">
              <a:solidFill>
                <a:srgbClr val="000000"/>
              </a:solidFill>
              <a:latin typeface="Arial Narrow" charset="0"/>
              <a:cs typeface="Times New Roman"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Narrow" charset="0"/>
                <a:cs typeface="Times New Roman" charset="0"/>
              </a:rPr>
              <a:t>1011</a:t>
            </a:r>
            <a:endParaRPr lang="en-US" sz="2000" b="1" dirty="0">
              <a:solidFill>
                <a:srgbClr val="000000"/>
              </a:solidFill>
              <a:latin typeface="Arial Narrow" charset="0"/>
              <a:cs typeface="Times New Roman" charset="0"/>
            </a:endParaRP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971</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931</a:t>
            </a:r>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852</a:t>
            </a:r>
            <a:endParaRPr lang="en-US" sz="2000" b="1" dirty="0">
              <a:solidFill>
                <a:srgbClr val="000000"/>
              </a:solidFill>
              <a:latin typeface="Arial Narrow" charset="0"/>
              <a:cs typeface="Times New Roman" charset="0"/>
            </a:endParaRPr>
          </a:p>
        </p:txBody>
      </p:sp>
      <p:sp>
        <p:nvSpPr>
          <p:cNvPr id="269330" name="Rectangle 19"/>
          <p:cNvSpPr>
            <a:spLocks noChangeArrowheads="1"/>
          </p:cNvSpPr>
          <p:nvPr/>
        </p:nvSpPr>
        <p:spPr bwMode="auto">
          <a:xfrm>
            <a:off x="5562600" y="4173538"/>
            <a:ext cx="2009796"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Narrow" charset="0"/>
                <a:cs typeface="Times New Roman" charset="0"/>
              </a:rPr>
              <a:t>852</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722</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586</a:t>
            </a:r>
            <a:r>
              <a:rPr lang="en-US" sz="1600" b="1" dirty="0">
                <a:solidFill>
                  <a:srgbClr val="000000"/>
                </a:solidFill>
                <a:latin typeface="Arial Narrow" charset="0"/>
                <a:cs typeface="Times New Roman" charset="0"/>
              </a:rPr>
              <a:t>   </a:t>
            </a:r>
            <a:r>
              <a:rPr lang="ar-JO" sz="1600" b="1" dirty="0">
                <a:solidFill>
                  <a:srgbClr val="000000"/>
                </a:solidFill>
                <a:latin typeface="Arial Narrow" charset="0"/>
                <a:cs typeface="Times New Roman" charset="0"/>
              </a:rPr>
              <a:t>560</a:t>
            </a:r>
            <a:endParaRPr lang="en-US" sz="1600" b="1" dirty="0">
              <a:solidFill>
                <a:srgbClr val="000000"/>
              </a:solidFill>
              <a:latin typeface="Arial Narrow" charset="0"/>
              <a:cs typeface="Times New Roman"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538</a:t>
            </a:r>
            <a:endParaRPr lang="en-US" sz="2000" b="1" dirty="0">
              <a:solidFill>
                <a:srgbClr val="000000"/>
              </a:solidFill>
              <a:latin typeface="Arial Narrow" charset="0"/>
              <a:cs typeface="Times New Roman"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1600" b="1" i="1" dirty="0">
                <a:solidFill>
                  <a:srgbClr val="000000"/>
                </a:solidFill>
                <a:latin typeface="Arial Narrow" charset="0"/>
                <a:cs typeface="Times New Roman" charset="0"/>
              </a:rPr>
              <a:t>المملكة</a:t>
            </a:r>
            <a:endParaRPr lang="en-US" sz="1600" b="1"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Narrow" charset="0"/>
                <a:cs typeface="Times New Roman" charset="0"/>
              </a:rPr>
              <a:t>---------</a:t>
            </a:r>
            <a:r>
              <a:rPr lang="ar-JO" sz="2000" b="1" dirty="0">
                <a:solidFill>
                  <a:srgbClr val="000000"/>
                </a:solidFill>
                <a:latin typeface="Arial Narrow" charset="0"/>
                <a:cs typeface="Times New Roman" charset="0"/>
              </a:rPr>
              <a:t> متحدة </a:t>
            </a:r>
            <a:r>
              <a:rPr lang="en-US" sz="2000" b="1"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Narrow" charset="0"/>
                <a:cs typeface="Times New Roman" charset="0"/>
              </a:rPr>
              <a:t>-------------------    ---------</a:t>
            </a:r>
            <a:r>
              <a:rPr lang="ar-JO" sz="2000" b="1" dirty="0">
                <a:solidFill>
                  <a:srgbClr val="000000"/>
                </a:solidFill>
                <a:latin typeface="Arial Narrow" charset="0"/>
                <a:cs typeface="Times New Roman" charset="0"/>
              </a:rPr>
              <a:t> منقسمة </a:t>
            </a:r>
            <a:r>
              <a:rPr lang="en-US" sz="2000" b="1"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Narrow" charset="0"/>
                <a:cs typeface="Times New Roman" charset="0"/>
              </a:rPr>
              <a:t>باقية</a:t>
            </a:r>
            <a:endParaRPr lang="en-US" sz="1700" b="1"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Narrow" charset="0"/>
                <a:cs typeface="Times New Roman" charset="0"/>
              </a:rPr>
              <a:t>راجعة</a:t>
            </a:r>
            <a:endParaRPr lang="en-US" sz="2000" b="1"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Narrow" charset="0"/>
                  <a:cs typeface="Times New Roman" charset="0"/>
                </a:rPr>
                <a:t>1          أخبار</a:t>
              </a:r>
              <a:endParaRPr lang="en-US" sz="2000" b="1"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2                                                     أخبار</a:t>
              </a:r>
              <a:endParaRPr lang="en-US" b="1"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1   صموئيل</a:t>
              </a:r>
              <a:endParaRPr lang="en-US" b="1"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Narrow" charset="0"/>
                <a:cs typeface="Times New Roman" charset="0"/>
              </a:rPr>
              <a:t>2   صموئيل</a:t>
            </a:r>
            <a:endParaRPr lang="en-US" b="1"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Narrow" charset="0"/>
                  <a:cs typeface="Times New Roman" charset="0"/>
                </a:rPr>
                <a:t>1                 ملوك</a:t>
              </a:r>
              <a:endParaRPr lang="en-US" b="1"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Narrow" charset="0"/>
                  <a:cs typeface="Times New Roman" charset="0"/>
                </a:rPr>
                <a:t>2              ملوك</a:t>
              </a:r>
              <a:endParaRPr lang="en-US" b="1"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000000"/>
                </a:solidFill>
                <a:latin typeface="Arial" charset="0"/>
                <a:cs typeface="Arial" charset="0"/>
              </a:rPr>
              <a:t>220264</a:t>
            </a:r>
            <a:endParaRPr lang="en-US" sz="2400" b="1" dirty="0">
              <a:solidFill>
                <a:srgbClr val="000000"/>
              </a:solidFill>
              <a:latin typeface="Arial" charset="0"/>
              <a:cs typeface="Arial" charset="0"/>
            </a:endParaRPr>
          </a:p>
        </p:txBody>
      </p:sp>
    </p:spTree>
    <p:extLst>
      <p:ext uri="{BB962C8B-B14F-4D97-AF65-F5344CB8AC3E}">
        <p14:creationId xmlns:p14="http://schemas.microsoft.com/office/powerpoint/2010/main" val="276778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أخبار الأيام مقابل صموئيل و الملوك</a:t>
            </a:r>
            <a:endParaRPr lang="en-US" sz="3600" b="1" dirty="0">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المفقود</a:t>
              </a:r>
              <a:r>
                <a:rPr lang="ar-JO" altLang="zh-CN" sz="2500" b="1" dirty="0">
                  <a:solidFill>
                    <a:srgbClr val="FFFFFF"/>
                  </a:solidFill>
                  <a:latin typeface="Arial Narrow" charset="0"/>
                  <a:ea typeface="宋体" charset="0"/>
                  <a:cs typeface="宋体" charset="0"/>
                </a:rPr>
                <a:t> في أخبار الأيام لكن موجود في صموئيل / الملوك ؟</a:t>
              </a:r>
              <a:r>
                <a:rPr lang="en-US" altLang="zh-CN" sz="2500" b="1" dirty="0">
                  <a:solidFill>
                    <a:srgbClr val="FFFFFF"/>
                  </a:solidFill>
                  <a:latin typeface="Arial Narrow" charset="0"/>
                  <a:ea typeface="宋体" charset="0"/>
                  <a:cs typeface="宋体"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Narrow" charset="0"/>
                      <a:ea typeface="宋体" charset="0"/>
                      <a:cs typeface="宋体" charset="0"/>
                    </a:rPr>
                    <a:t>ما هو </a:t>
                  </a:r>
                  <a:r>
                    <a:rPr lang="ar-JO" altLang="zh-CN" sz="2500" b="1" u="sng" dirty="0">
                      <a:solidFill>
                        <a:srgbClr val="FFFFFF"/>
                      </a:solidFill>
                      <a:latin typeface="Arial Narrow" charset="0"/>
                      <a:ea typeface="宋体" charset="0"/>
                      <a:cs typeface="宋体" charset="0"/>
                    </a:rPr>
                    <a:t>الموجود</a:t>
                  </a:r>
                  <a:r>
                    <a:rPr lang="ar-JO" altLang="zh-CN" sz="2500" b="1" dirty="0">
                      <a:solidFill>
                        <a:srgbClr val="FFFFFF"/>
                      </a:solidFill>
                      <a:latin typeface="Arial Narrow" charset="0"/>
                      <a:ea typeface="宋体" charset="0"/>
                      <a:cs typeface="宋体" charset="0"/>
                    </a:rPr>
                    <a:t> في أخبار الأيام لكن مفقود في صموئيل / الملوك ؟</a:t>
                  </a:r>
                  <a:endParaRPr lang="en-US" altLang="zh-CN" sz="2500" b="1" dirty="0">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Narrow" charset="0"/>
                      <a:ea typeface="宋体" charset="0"/>
                      <a:cs typeface="宋体" charset="0"/>
                    </a:rPr>
                    <a:t> </a:t>
                  </a:r>
                  <a:r>
                    <a:rPr lang="ar-JO" sz="2000" b="1" dirty="0"/>
                    <a:t> هذه بشكل عام عناصر سلبية أو مرتبطة بإسرائيل والعائلة المالكة</a:t>
                  </a:r>
                  <a:endParaRPr lang="en-US" altLang="zh-CN" sz="2100" b="1" dirty="0">
                    <a:latin typeface="Arial Narrow" charset="0"/>
                    <a:ea typeface="宋体" charset="0"/>
                    <a:cs typeface="宋体"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t>هذه بشكل عام عناصر إيجابية أو مرتبطة بيهوذا والهيكل</a:t>
                  </a:r>
                  <a:endParaRPr lang="en-US" altLang="zh-CN" sz="2100" b="1" dirty="0">
                    <a:latin typeface="Arial Narrow" charset="0"/>
                    <a:ea typeface="宋体" charset="0"/>
                    <a:cs typeface="宋体"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 ميكال تحتقر داود بسبب التابوت </a:t>
                </a:r>
              </a:p>
              <a:p>
                <a:pPr algn="ctr"/>
                <a:r>
                  <a:rPr lang="ar-JO" altLang="zh-CN" sz="2100" b="1" dirty="0">
                    <a:latin typeface="Arial Narrow" charset="0"/>
                    <a:ea typeface="宋体" charset="0"/>
                    <a:cs typeface="宋体" charset="0"/>
                  </a:rPr>
                  <a:t>(2 صم 6: 20ب-23)</a:t>
                </a:r>
                <a:endParaRPr lang="en-US" altLang="zh-CN" sz="2100" b="1" dirty="0">
                  <a:latin typeface="Arial Narrow" charset="0"/>
                  <a:ea typeface="宋体" charset="0"/>
                  <a:cs typeface="宋体"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اللاويون يكرمون الله في التابوت                         (1 أخ 16: 4-42)</a:t>
                </a:r>
                <a:endParaRPr lang="en-US" altLang="zh-CN" sz="2100" b="1" dirty="0">
                  <a:latin typeface="Arial Narrow" charset="0"/>
                  <a:ea typeface="宋体" charset="0"/>
                  <a:cs typeface="宋体"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altLang="zh-CN" sz="2100" b="1" dirty="0">
                    <a:latin typeface="Arial Narrow" charset="0"/>
                    <a:ea typeface="宋体" charset="0"/>
                    <a:cs typeface="宋体" charset="0"/>
                  </a:rPr>
                  <a:t>النواحي التأديبية في العهد الداوودي</a:t>
                </a:r>
              </a:p>
              <a:p>
                <a:pPr algn="ctr"/>
                <a:r>
                  <a:rPr lang="ar-JO" altLang="zh-CN" sz="2100" b="1" dirty="0">
                    <a:latin typeface="Arial Narrow" charset="0"/>
                    <a:ea typeface="宋体" charset="0"/>
                    <a:cs typeface="宋体" charset="0"/>
                  </a:rPr>
                  <a:t>(2 صم 7: 14ب)</a:t>
                </a:r>
                <a:endParaRPr lang="en-US" altLang="zh-CN" sz="2100" b="1" dirty="0">
                  <a:latin typeface="Arial Narrow" charset="0"/>
                  <a:ea typeface="宋体" charset="0"/>
                  <a:cs typeface="宋体"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تحديد موقع الهيكل حتى عندما يؤدب الله إحصاء داود المتكبر (1 أخبار الأيام. ٢١: ٢٧ - ٢٢: ١ ؛            ٢ صموئيل ٢٤:٢٥)</a:t>
                </a:r>
                <a:endParaRPr lang="en-US" altLang="zh-CN" sz="2100" b="1" dirty="0">
                  <a:latin typeface="Arial Narrow" charset="0"/>
                  <a:ea typeface="宋体" charset="0"/>
                  <a:cs typeface="宋体"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زنا داود مع بثشبع وقتل أوريا ومواجهة ناثان النبي   (2 صم 11: 2-12: 25)</a:t>
                </a:r>
                <a:endParaRPr lang="en-US" altLang="zh-CN" sz="2100" b="1" dirty="0">
                  <a:latin typeface="Arial Narrow" charset="0"/>
                  <a:ea typeface="宋体" charset="0"/>
                  <a:cs typeface="宋体"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فرق اللاويين (١ أخبار الأيام ٢٢-٢٧)</a:t>
                </a:r>
                <a:endParaRPr lang="en-US" altLang="zh-CN" sz="2100" b="1" dirty="0">
                  <a:latin typeface="Arial Narrow" charset="0"/>
                  <a:ea typeface="宋体" charset="0"/>
                  <a:cs typeface="宋体"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مشاكل داود مع أبشالوم</a:t>
                </a:r>
              </a:p>
              <a:p>
                <a:pPr algn="ctr"/>
                <a:r>
                  <a:rPr lang="ar-JO" altLang="zh-CN" sz="2100" b="1" dirty="0">
                    <a:latin typeface="Arial Narrow" charset="0"/>
                    <a:ea typeface="宋体" charset="0"/>
                    <a:cs typeface="宋体" charset="0"/>
                  </a:rPr>
                  <a:t>(2 صم 13 – 19)</a:t>
                </a:r>
                <a:endParaRPr lang="en-US" altLang="zh-CN" sz="2100" b="1" dirty="0">
                  <a:latin typeface="Arial Narrow" charset="0"/>
                  <a:ea typeface="宋体" charset="0"/>
                  <a:cs typeface="宋体"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تهمة داود لإسرائيل وسليمان والصلاة                  (1 أخبار 28: 1-29: 22 أ)</a:t>
                </a:r>
                <a:endParaRPr lang="en-US" altLang="zh-CN" sz="2100" b="1" dirty="0">
                  <a:latin typeface="Arial Narrow" charset="0"/>
                  <a:ea typeface="宋体" charset="0"/>
                  <a:cs typeface="宋体"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dirty="0">
                    <a:latin typeface="Arial Narrow" charset="0"/>
                    <a:ea typeface="宋体" charset="0"/>
                    <a:cs typeface="宋体" charset="0"/>
                  </a:rPr>
                  <a:t> </a:t>
                </a:r>
                <a:r>
                  <a:rPr lang="ar-JO" altLang="zh-CN" sz="2100" b="1" dirty="0">
                    <a:latin typeface="Arial Narrow" charset="0"/>
                    <a:ea typeface="宋体" charset="0"/>
                    <a:cs typeface="宋体" charset="0"/>
                  </a:rPr>
                  <a:t>إخماد تمرد شبع</a:t>
                </a:r>
              </a:p>
              <a:p>
                <a:pPr algn="ctr"/>
                <a:r>
                  <a:rPr lang="ar-JO" altLang="zh-CN" sz="2100" b="1" dirty="0">
                    <a:latin typeface="Arial Narrow" charset="0"/>
                    <a:ea typeface="宋体" charset="0"/>
                    <a:cs typeface="宋体" charset="0"/>
                  </a:rPr>
                  <a:t>(2 صم 20)</a:t>
                </a:r>
                <a:endParaRPr lang="en-US" altLang="zh-CN" sz="2100" b="1" dirty="0">
                  <a:latin typeface="Arial Narrow" charset="0"/>
                  <a:ea typeface="宋体" charset="0"/>
                  <a:cs typeface="宋体"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sz="2000" b="1" dirty="0"/>
                  <a:t>مشاريع رحبعام (٢ أخبار الأيام ١١: ٥-٢٣)</a:t>
                </a:r>
                <a:endParaRPr lang="en-US" altLang="zh-CN" sz="2100" b="1" dirty="0">
                  <a:latin typeface="Arial Narrow" charset="0"/>
                  <a:ea typeface="宋体" charset="0"/>
                  <a:cs typeface="宋体"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139952" y="2708920"/>
            <a:ext cx="5328592" cy="79151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17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4199504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3200" dirty="0"/>
              <a:t>و أخبرك أن الرب يبني لك بيتاً و يكون متى كملت أيامك لتذهب مع آبائك أني أقيم بعدك نسلك الذي يكون من بنيك و </a:t>
            </a:r>
            <a:r>
              <a:rPr lang="ar-JO" sz="3200" dirty="0">
                <a:solidFill>
                  <a:srgbClr val="FFFF00"/>
                </a:solidFill>
              </a:rPr>
              <a:t>أثبت</a:t>
            </a:r>
            <a:r>
              <a:rPr lang="ar-JO" sz="3200" dirty="0"/>
              <a:t> مملكته هو يبني لي بيتاً و أنا </a:t>
            </a:r>
            <a:r>
              <a:rPr lang="ar-JO" sz="3200" dirty="0">
                <a:solidFill>
                  <a:srgbClr val="FFFF00"/>
                </a:solidFill>
              </a:rPr>
              <a:t>أثبت</a:t>
            </a:r>
            <a:r>
              <a:rPr lang="ar-JO" sz="3200" dirty="0"/>
              <a:t> كرسيه إلى الأبد أنا أكون له أباً و هو يكون لي ابناً و لا أنزع رحمتي عنه كما نزعتها عن الذي كان قبلك و أقيمه في بيتي و ملكوتي إلى الأبد و يكون كرسيه </a:t>
            </a:r>
            <a:r>
              <a:rPr lang="ar-JO" sz="3200" dirty="0">
                <a:solidFill>
                  <a:srgbClr val="FFFF00"/>
                </a:solidFill>
              </a:rPr>
              <a:t>ثابتاً</a:t>
            </a:r>
            <a:r>
              <a:rPr lang="ar-JO" sz="3200" dirty="0"/>
              <a:t> إلى الأبد</a:t>
            </a:r>
          </a:p>
          <a:p>
            <a:pPr algn="ctr" defTabSz="457200"/>
            <a:r>
              <a:rPr lang="ar-JO" sz="3200" dirty="0"/>
              <a:t>(1 أخ 17 : 10ب – 14)</a:t>
            </a:r>
            <a:endParaRPr lang="en-US" sz="32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1 أخبار الأيام</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95812324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charset="0"/>
                <a:cs typeface="Arial" charset="0"/>
              </a:rPr>
              <a:t>275</a:t>
            </a:r>
            <a:endParaRPr kumimoji="0" lang="en-US" dirty="0">
              <a:solidFill>
                <a:srgbClr val="FFFFFF"/>
              </a:solidFill>
              <a:latin typeface="Arial" charset="0"/>
              <a:cs typeface="Arial"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b="1" dirty="0"/>
              <a:t>أوجه التشابه بين نقل داود وسليمان للتابوت</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10"/>
              <a:chOff x="0" y="282"/>
              <a:chExt cx="828" cy="833"/>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داود</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1 أخ</a:t>
                </a:r>
                <a:r>
                  <a:rPr lang="en-US" b="1" dirty="0">
                    <a:solidFill>
                      <a:srgbClr val="FFFFFF"/>
                    </a:solidFill>
                    <a:latin typeface="Arial Narrow" charset="0"/>
                  </a:rPr>
                  <a:t>)</a:t>
                </a: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Narrow" charset="0"/>
                  </a:rPr>
                  <a:t>سليمان</a:t>
                </a:r>
                <a:r>
                  <a:rPr lang="en-US" b="1" u="sng" dirty="0">
                    <a:solidFill>
                      <a:srgbClr val="FFFFFF"/>
                    </a:solidFill>
                    <a:latin typeface="Arial Narrow" charset="0"/>
                  </a:rPr>
                  <a:t> </a:t>
                </a:r>
                <a:endParaRPr lang="en-US" b="1" dirty="0">
                  <a:solidFill>
                    <a:srgbClr val="FFFFFF"/>
                  </a:solidFill>
                  <a:latin typeface="Arial Narrow" charset="0"/>
                </a:endParaRPr>
              </a:p>
              <a:p>
                <a:pPr algn="ctr" eaLnBrk="0" hangingPunct="0"/>
                <a:r>
                  <a:rPr lang="en-US" b="1" dirty="0">
                    <a:solidFill>
                      <a:srgbClr val="FFFFFF"/>
                    </a:solidFill>
                    <a:latin typeface="Arial Narrow" charset="0"/>
                  </a:rPr>
                  <a:t>(</a:t>
                </a:r>
                <a:r>
                  <a:rPr lang="ar-JO" b="1" dirty="0">
                    <a:solidFill>
                      <a:srgbClr val="FFFFFF"/>
                    </a:solidFill>
                    <a:latin typeface="Arial Narrow" charset="0"/>
                  </a:rPr>
                  <a:t>2 أخ</a:t>
                </a:r>
                <a:r>
                  <a:rPr lang="en-US" b="1" dirty="0">
                    <a:solidFill>
                      <a:srgbClr val="FFFFFF"/>
                    </a:solidFill>
                    <a:latin typeface="Arial Narrow"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قبل نقله</a:t>
                </a:r>
                <a:endParaRPr lang="en-US" b="1" dirty="0">
                  <a:solidFill>
                    <a:srgbClr val="FFFFFF"/>
                  </a:solidFill>
                  <a:latin typeface="Arial Narrow"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قرية يعاريم</a:t>
                </a:r>
                <a:endParaRPr lang="en-US" b="1" dirty="0">
                  <a:solidFill>
                    <a:srgbClr val="FFFFFF"/>
                  </a:solidFill>
                  <a:latin typeface="Arial Narrow"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مدينة داود</a:t>
                </a:r>
                <a:endParaRPr lang="en-US" b="1" dirty="0">
                  <a:solidFill>
                    <a:srgbClr val="FFFFFF"/>
                  </a:solidFill>
                  <a:latin typeface="Arial Narrow" charset="0"/>
                </a:endParaRPr>
              </a:p>
            </p:txBody>
          </p:sp>
        </p:grpSp>
        <p:grpSp>
          <p:nvGrpSpPr>
            <p:cNvPr id="290827" name="Group 105"/>
            <p:cNvGrpSpPr>
              <a:grpSpLocks/>
            </p:cNvGrpSpPr>
            <p:nvPr/>
          </p:nvGrpSpPr>
          <p:grpSpPr bwMode="auto">
            <a:xfrm>
              <a:off x="0" y="1477"/>
              <a:ext cx="3600" cy="356"/>
              <a:chOff x="0" y="310"/>
              <a:chExt cx="2451" cy="418"/>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موقع التابوت بعد نقله </a:t>
                </a:r>
                <a:endParaRPr lang="en-US" b="1" dirty="0">
                  <a:solidFill>
                    <a:srgbClr val="FFFFFF"/>
                  </a:solidFill>
                  <a:latin typeface="Arial Narrow" charset="0"/>
                </a:endParaRPr>
              </a:p>
            </p:txBody>
          </p:sp>
        </p:grpSp>
        <p:grpSp>
          <p:nvGrpSpPr>
            <p:cNvPr id="290828" name="Group 108"/>
            <p:cNvGrpSpPr>
              <a:grpSpLocks/>
            </p:cNvGrpSpPr>
            <p:nvPr/>
          </p:nvGrpSpPr>
          <p:grpSpPr bwMode="auto">
            <a:xfrm>
              <a:off x="3327" y="1477"/>
              <a:ext cx="1216" cy="656"/>
              <a:chOff x="0" y="310"/>
              <a:chExt cx="828" cy="769"/>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Narrow" charset="0"/>
                  </a:rPr>
                  <a:t>بيت عوبيد قرب مدينة داود</a:t>
                </a:r>
                <a:endParaRPr lang="en-US" b="1" dirty="0">
                  <a:solidFill>
                    <a:srgbClr val="FFFFFF"/>
                  </a:solidFill>
                  <a:latin typeface="Arial Narrow" charset="0"/>
                </a:endParaRPr>
              </a:p>
            </p:txBody>
          </p:sp>
        </p:grpSp>
        <p:grpSp>
          <p:nvGrpSpPr>
            <p:cNvPr id="290829" name="Group 111"/>
            <p:cNvGrpSpPr>
              <a:grpSpLocks/>
            </p:cNvGrpSpPr>
            <p:nvPr/>
          </p:nvGrpSpPr>
          <p:grpSpPr bwMode="auto">
            <a:xfrm>
              <a:off x="4543" y="1632"/>
              <a:ext cx="1217" cy="482"/>
              <a:chOff x="0" y="-32"/>
              <a:chExt cx="828" cy="217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Narrow" charset="0"/>
                  </a:rPr>
                  <a:t>هيكل المريا (بيدر أرونة السابق)</a:t>
                </a:r>
                <a:endParaRPr lang="en-US" sz="2000" b="1" dirty="0">
                  <a:solidFill>
                    <a:srgbClr val="FFFFFF"/>
                  </a:solidFill>
                  <a:latin typeface="Arial Narrow" charset="0"/>
                </a:endParaRP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t>التشاور مع قادة إسرائيل والموكب الوطني</a:t>
                </a:r>
                <a:endParaRPr lang="en-US" b="1" i="1" dirty="0">
                  <a:solidFill>
                    <a:srgbClr val="FFFFFF"/>
                  </a:solidFill>
                  <a:latin typeface="Arial Narrow"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13: 1-5</a:t>
                </a:r>
                <a:endParaRPr lang="en-US" b="1" dirty="0">
                  <a:solidFill>
                    <a:srgbClr val="FFFFFF"/>
                  </a:solidFill>
                  <a:latin typeface="Arial Narrow" charset="0"/>
                </a:endParaRPr>
              </a:p>
            </p:txBody>
          </p:sp>
        </p:grpSp>
        <p:grpSp>
          <p:nvGrpSpPr>
            <p:cNvPr id="290832" name="Group 120"/>
            <p:cNvGrpSpPr>
              <a:grpSpLocks/>
            </p:cNvGrpSpPr>
            <p:nvPr/>
          </p:nvGrpSpPr>
          <p:grpSpPr bwMode="auto">
            <a:xfrm>
              <a:off x="4464" y="2206"/>
              <a:ext cx="1217" cy="341"/>
              <a:chOff x="0" y="1699"/>
              <a:chExt cx="828" cy="853"/>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2-3</a:t>
                </a:r>
                <a:endParaRPr lang="en-US" b="1" dirty="0">
                  <a:solidFill>
                    <a:srgbClr val="FFFFFF"/>
                  </a:solidFill>
                  <a:latin typeface="Arial Narrow" charset="0"/>
                </a:endParaRP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نقل التابوت بشكل صحيح</a:t>
                </a:r>
                <a:endParaRPr lang="en-US" b="1" dirty="0">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15: 1-16: 3</a:t>
                </a:r>
                <a:endParaRPr lang="en-US" b="1" dirty="0">
                  <a:solidFill>
                    <a:srgbClr val="FFFFFF"/>
                  </a:solidFill>
                  <a:latin typeface="Arial Narrow"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2-10</a:t>
                </a:r>
                <a:endParaRPr lang="en-US" b="1" dirty="0">
                  <a:solidFill>
                    <a:srgbClr val="FFFFFF"/>
                  </a:solidFill>
                  <a:latin typeface="Arial Narrow" charset="0"/>
                </a:endParaRP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احتفال التسبيح عند الوصول</a:t>
                </a:r>
                <a:endParaRPr lang="en-US" b="1" dirty="0">
                  <a:solidFill>
                    <a:srgbClr val="FFFFFF"/>
                  </a:solidFill>
                  <a:latin typeface="Arial Narrow" charset="0"/>
                </a:endParaRPr>
              </a:p>
            </p:txBody>
          </p:sp>
        </p:grpSp>
        <p:grpSp>
          <p:nvGrpSpPr>
            <p:cNvPr id="290837" name="Group 135"/>
            <p:cNvGrpSpPr>
              <a:grpSpLocks/>
            </p:cNvGrpSpPr>
            <p:nvPr/>
          </p:nvGrpSpPr>
          <p:grpSpPr bwMode="auto">
            <a:xfrm>
              <a:off x="3327" y="2780"/>
              <a:ext cx="1216" cy="478"/>
              <a:chOff x="0" y="3851"/>
              <a:chExt cx="828" cy="561"/>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16: 7-36</a:t>
                </a:r>
                <a:endParaRPr lang="en-US" b="1" dirty="0">
                  <a:solidFill>
                    <a:srgbClr val="FFFFFF"/>
                  </a:solidFill>
                  <a:latin typeface="Arial Narrow" charset="0"/>
                </a:endParaRPr>
              </a:p>
            </p:txBody>
          </p:sp>
        </p:grpSp>
        <p:grpSp>
          <p:nvGrpSpPr>
            <p:cNvPr id="290838" name="Group 138"/>
            <p:cNvGrpSpPr>
              <a:grpSpLocks/>
            </p:cNvGrpSpPr>
            <p:nvPr/>
          </p:nvGrpSpPr>
          <p:grpSpPr bwMode="auto">
            <a:xfrm>
              <a:off x="4543" y="2780"/>
              <a:ext cx="1217" cy="478"/>
              <a:chOff x="0" y="4254"/>
              <a:chExt cx="828" cy="561"/>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5: 11-14</a:t>
                </a:r>
                <a:endParaRPr lang="en-US" b="1" dirty="0">
                  <a:solidFill>
                    <a:srgbClr val="FFFFFF"/>
                  </a:solidFill>
                  <a:latin typeface="Arial Narrow" charset="0"/>
                </a:endParaRP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وضع نظام العبادة المنظم</a:t>
                </a:r>
                <a:endParaRPr lang="en-US" b="1" dirty="0">
                  <a:solidFill>
                    <a:srgbClr val="FFFFFF"/>
                  </a:solidFill>
                  <a:latin typeface="Arial Narrow" charset="0"/>
                </a:endParaRPr>
              </a:p>
            </p:txBody>
          </p:sp>
        </p:grpSp>
        <p:grpSp>
          <p:nvGrpSpPr>
            <p:cNvPr id="290840" name="Group 144"/>
            <p:cNvGrpSpPr>
              <a:grpSpLocks/>
            </p:cNvGrpSpPr>
            <p:nvPr/>
          </p:nvGrpSpPr>
          <p:grpSpPr bwMode="auto">
            <a:xfrm>
              <a:off x="3195" y="3125"/>
              <a:ext cx="1348" cy="471"/>
              <a:chOff x="-90" y="5060"/>
              <a:chExt cx="918" cy="553"/>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Narrow" charset="0"/>
                  </a:rPr>
                  <a:t>16: 4-6, 37-42</a:t>
                </a:r>
                <a:endParaRPr lang="en-US" b="1" dirty="0">
                  <a:solidFill>
                    <a:srgbClr val="FFFFFF"/>
                  </a:solidFill>
                  <a:latin typeface="Arial Narrow" charset="0"/>
                </a:endParaRPr>
              </a:p>
            </p:txBody>
          </p:sp>
        </p:grpSp>
        <p:grpSp>
          <p:nvGrpSpPr>
            <p:cNvPr id="290841" name="Group 147"/>
            <p:cNvGrpSpPr>
              <a:grpSpLocks/>
            </p:cNvGrpSpPr>
            <p:nvPr/>
          </p:nvGrpSpPr>
          <p:grpSpPr bwMode="auto">
            <a:xfrm>
              <a:off x="4543" y="3124"/>
              <a:ext cx="1217" cy="477"/>
              <a:chOff x="0" y="5463"/>
              <a:chExt cx="828" cy="560"/>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8: 12-16</a:t>
                </a:r>
                <a:endParaRPr lang="en-US" b="1" dirty="0">
                  <a:solidFill>
                    <a:srgbClr val="FFFFFF"/>
                  </a:solidFill>
                  <a:latin typeface="Arial Narrow"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الإعلان الإلهي المعطى</a:t>
                </a:r>
                <a:endParaRPr lang="en-US" b="1" dirty="0">
                  <a:solidFill>
                    <a:srgbClr val="FFFFFF"/>
                  </a:solidFill>
                  <a:latin typeface="Arial Narrow"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1-15</a:t>
                </a:r>
                <a:endParaRPr lang="en-US" b="1" dirty="0">
                  <a:solidFill>
                    <a:srgbClr val="FFFFFF"/>
                  </a:solidFill>
                  <a:latin typeface="Arial Narrow"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7: 12-22</a:t>
                </a:r>
                <a:endParaRPr lang="en-US" b="1" dirty="0">
                  <a:solidFill>
                    <a:srgbClr val="FFFFFF"/>
                  </a:solidFill>
                  <a:latin typeface="Arial Narrow"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i="1" dirty="0">
                    <a:solidFill>
                      <a:srgbClr val="FFFFFF"/>
                    </a:solidFill>
                    <a:latin typeface="Arial Narrow" charset="0"/>
                  </a:rPr>
                  <a:t>صلاة الملك</a:t>
                </a:r>
                <a:endParaRPr lang="en-US" b="1" dirty="0">
                  <a:solidFill>
                    <a:srgbClr val="FFFFFF"/>
                  </a:solidFill>
                  <a:latin typeface="Arial Narrow"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17: 16-27</a:t>
                </a:r>
                <a:endParaRPr lang="en-US" b="1" dirty="0">
                  <a:solidFill>
                    <a:srgbClr val="FFFFFF"/>
                  </a:solidFill>
                  <a:latin typeface="Arial Narrow"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Narrow" charset="0"/>
                  </a:rPr>
                  <a:t>6: 12-42</a:t>
                </a:r>
                <a:endParaRPr lang="en-US" b="1" dirty="0">
                  <a:solidFill>
                    <a:srgbClr val="FFFFFF"/>
                  </a:solidFill>
                  <a:latin typeface="Arial Narrow" charset="0"/>
                </a:endParaRP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18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81498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دول جديدة          تابعة لداود</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cs typeface="Arial"/>
              </a:rPr>
              <a:t>إسرائيل</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2 صم 10</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أرام</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مؤاب</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مصر</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فينيقية</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فلسطين</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زبح</a:t>
            </a:r>
            <a:endParaRPr lang="en-US" sz="3200" b="1" dirty="0">
              <a:solidFill>
                <a:srgbClr val="FFFFFF"/>
              </a:solidFill>
              <a:effectLst>
                <a:glow rad="101600">
                  <a:srgbClr val="000000">
                    <a:alpha val="75000"/>
                  </a:srgbClr>
                </a:glow>
              </a:effectLst>
              <a:latin typeface="Arial"/>
              <a:cs typeface="Arial"/>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00"/>
                </a:solidFill>
              </a:rPr>
              <a:t>كافأ الله داود بالنصر على الفلسطينيين </a:t>
            </a:r>
            <a:r>
              <a:rPr lang="ar-JO" sz="2400" b="1" dirty="0"/>
              <a:t>والأمم الأخرى ليُظهره كملك صالح وعده الله بسلالة أبدية (1 أخبار الأيام 18-20).</a:t>
            </a:r>
            <a:endParaRPr lang="en-US" sz="2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19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532922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ar-JO" b="1" dirty="0">
                <a:effectLst>
                  <a:glow rad="127000">
                    <a:schemeClr val="tx1"/>
                  </a:glow>
                </a:effectLst>
                <a:latin typeface="Arial" charset="0"/>
                <a:ea typeface="ＭＳ Ｐゴシック" charset="0"/>
                <a:cs typeface="ＭＳ Ｐゴシック" charset="0"/>
              </a:rPr>
              <a:t>الإنتصار على             أرام و عمون</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a:cs typeface="Arial"/>
              </a:rPr>
              <a:t>إسرائيل</a:t>
            </a:r>
            <a:endParaRPr lang="en-US" sz="48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i="1" dirty="0">
                <a:solidFill>
                  <a:srgbClr val="FFFFFF"/>
                </a:solidFill>
                <a:effectLst>
                  <a:glow rad="127000">
                    <a:srgbClr val="000000"/>
                  </a:glow>
                </a:effectLst>
                <a:latin typeface="Arial" charset="0"/>
                <a:ea typeface="ＭＳ Ｐゴシック" charset="0"/>
                <a:cs typeface="ＭＳ Ｐゴシック" charset="0"/>
              </a:rPr>
              <a:t>1 أخبار الأيام 19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عمون</a:t>
            </a:r>
            <a:endParaRPr 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أرام</a:t>
            </a:r>
            <a:endParaRPr lang="en-US" sz="3200" b="1" dirty="0">
              <a:solidFill>
                <a:srgbClr val="FFFFFF"/>
              </a:solidFill>
              <a:effectLst>
                <a:glow rad="101600">
                  <a:srgbClr val="000000">
                    <a:alpha val="75000"/>
                  </a:srgbClr>
                </a:glow>
              </a:effectLst>
              <a:latin typeface="Arial"/>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أدوم</a:t>
            </a:r>
            <a:endParaRPr lang="en-US" sz="3200" b="1" dirty="0">
              <a:solidFill>
                <a:srgbClr val="FFFFFF"/>
              </a:solidFill>
              <a:effectLst>
                <a:glow rad="101600">
                  <a:srgbClr val="000000">
                    <a:alpha val="75000"/>
                  </a:srgbClr>
                </a:glow>
              </a:effectLst>
              <a:latin typeface="Arial"/>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مؤاب</a:t>
            </a:r>
            <a:endParaRPr lang="en-US" sz="3200" b="1" dirty="0">
              <a:solidFill>
                <a:srgbClr val="FFFFFF"/>
              </a:solidFill>
              <a:effectLst>
                <a:glow rad="101600">
                  <a:srgbClr val="000000">
                    <a:alpha val="75000"/>
                  </a:srgbClr>
                </a:glow>
              </a:effectLst>
              <a:latin typeface="Arial"/>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مصر</a:t>
            </a:r>
            <a:endParaRPr lang="en-US" sz="3200" b="1" dirty="0">
              <a:solidFill>
                <a:srgbClr val="FFFFFF"/>
              </a:solidFill>
              <a:effectLst>
                <a:glow rad="101600">
                  <a:srgbClr val="000000">
                    <a:alpha val="75000"/>
                  </a:srgbClr>
                </a:glow>
              </a:effectLst>
              <a:latin typeface="Arial"/>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فينيقية</a:t>
            </a:r>
            <a:endParaRPr lang="en-US" sz="3200" b="1" dirty="0">
              <a:solidFill>
                <a:srgbClr val="FFFFFF"/>
              </a:solidFill>
              <a:effectLst>
                <a:glow rad="101600">
                  <a:srgbClr val="000000">
                    <a:alpha val="75000"/>
                  </a:srgbClr>
                </a:glow>
              </a:effectLst>
              <a:latin typeface="Arial"/>
              <a:cs typeface="Arial"/>
            </a:endParaRP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فلسطين</a:t>
            </a:r>
            <a:endParaRPr lang="en-US" sz="3200" b="1" dirty="0">
              <a:solidFill>
                <a:srgbClr val="FFFFFF"/>
              </a:solidFill>
              <a:effectLst>
                <a:glow rad="101600">
                  <a:srgbClr val="000000">
                    <a:alpha val="75000"/>
                  </a:srgbClr>
                </a:glow>
              </a:effectLst>
              <a:latin typeface="Arial"/>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a:cs typeface="Arial"/>
              </a:rPr>
              <a:t>زبح</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20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1517761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كانت أيضاً حرب مع الفلسطينيين فقتل ألحانان بن ياعور لحمي أخا جليات الجتي و كانت قناة رمحه كنول النساجين</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 أخبار الأيام 20 : 5)</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لماذا استثمر الله ستة أسفار عن داود؟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541694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ثم كانت أيضاً حرب في جت و كان رجل طويل القامة أعنش أصابعه أربع و عشرون و هو أيضاً ولد لرافا و لما عير إسرائيل ضربه يهوناثان بن شمعا أخي داود</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(1 أخبار الأيام 20 : 6 – 7)</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5960745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b="1" dirty="0">
                <a:solidFill>
                  <a:srgbClr val="FFFF00"/>
                </a:solidFill>
              </a:rPr>
              <a:t>بارك الله عبادة داود </a:t>
            </a:r>
            <a:r>
              <a:rPr lang="ar-JO" sz="3600" b="1" dirty="0"/>
              <a:t>من خلال اختيار موقع الهيكل وتنظيم المواد والقادة والتكليف بالعمل لتشجيع عبادة الهيكل (أخبار الأيام الأول 21-29)</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571744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ar-JO" b="1" dirty="0">
                <a:effectLst/>
                <a:latin typeface="Arial" charset="0"/>
                <a:ea typeface="ＭＳ Ｐゴシック" charset="0"/>
                <a:cs typeface="ＭＳ Ｐゴシック" charset="0"/>
              </a:rPr>
              <a:t>موقع الهيكل</a:t>
            </a:r>
            <a:endParaRPr lang="en-US" b="1" dirty="0">
              <a:effectLst/>
              <a:latin typeface="Arial" charset="0"/>
              <a:ea typeface="ＭＳ Ｐゴシック" charset="0"/>
              <a:cs typeface="ＭＳ Ｐゴシック" charset="0"/>
            </a:endParaRP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ar-JO" b="1" dirty="0">
                <a:effectLst/>
                <a:latin typeface="Arial" charset="0"/>
                <a:ea typeface="ＭＳ Ｐゴシック" charset="0"/>
                <a:cs typeface="ＭＳ Ｐゴシック" charset="0"/>
              </a:rPr>
              <a:t>بيدر أرونة</a:t>
            </a:r>
            <a:endParaRPr lang="en-US"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charset="0"/>
                <a:ea typeface="ＭＳ Ｐゴシック" charset="0"/>
                <a:cs typeface="ＭＳ Ｐゴシック" charset="0"/>
              </a:rPr>
              <a:t>1 أخبار الأيام 21 : 15 و 18</a:t>
            </a:r>
            <a:endParaRPr lang="en-US"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b="1" dirty="0">
                <a:solidFill>
                  <a:srgbClr val="000000"/>
                </a:solidFill>
                <a:latin typeface="Arial" charset="0"/>
                <a:ea typeface="ＭＳ Ｐゴシック" charset="0"/>
                <a:cs typeface="ＭＳ Ｐゴシック" charset="0"/>
              </a:rPr>
              <a:t>موقع الهيكل (1 أخ 21)</a:t>
            </a:r>
            <a:endParaRPr lang="en-US"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rgbClr val="000000"/>
                </a:solidFill>
                <a:latin typeface="Arial" charset="0"/>
                <a:ea typeface="ＭＳ Ｐゴシック" charset="0"/>
                <a:cs typeface="ＭＳ Ｐゴシック" charset="0"/>
              </a:rPr>
              <a:t>قبة الصخرة (لأنطونيا)</a:t>
            </a:r>
            <a:endParaRPr lang="en-US" sz="2400" b="1" kern="0" dirty="0">
              <a:solidFill>
                <a:srgbClr val="000000"/>
              </a:solidFill>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kern="0" dirty="0">
                <a:solidFill>
                  <a:srgbClr val="000000"/>
                </a:solidFill>
                <a:latin typeface="Arial" charset="0"/>
                <a:ea typeface="ＭＳ Ｐゴシック" charset="0"/>
                <a:cs typeface="ＭＳ Ｐゴシック" charset="0"/>
              </a:rPr>
              <a:t>البيدر</a:t>
            </a:r>
            <a:endParaRPr lang="en-US" sz="2400" b="1" kern="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715943"/>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a:cs typeface="Arial"/>
              </a:rPr>
              <a:t>الموقع</a:t>
            </a:r>
            <a:endParaRPr lang="en-US" sz="2800" b="1" dirty="0">
              <a:solidFill>
                <a:srgbClr val="000000"/>
              </a:solidFill>
              <a:latin typeface="Arial"/>
              <a:cs typeface="Arial"/>
            </a:endParaRP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ar-JO" b="1" dirty="0">
                <a:effectLst/>
                <a:latin typeface="Arial" charset="0"/>
                <a:ea typeface="ＭＳ Ｐゴシック" charset="0"/>
                <a:cs typeface="ＭＳ Ｐゴシック" charset="0"/>
              </a:rPr>
              <a:t>موقع الهيكل</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صموئيل و الملوك مقابل أخبار الأيام</a:t>
            </a:r>
            <a:endParaRPr lang="en-US" sz="3600" b="1" dirty="0">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charset="0"/>
                <a:cs typeface="Arial" charset="0"/>
              </a:rPr>
              <a:t>267أ</a:t>
            </a:r>
            <a:endParaRPr lang="en-US" b="1" dirty="0">
              <a:solidFill>
                <a:srgbClr val="FFFFFF"/>
              </a:solidFill>
              <a:latin typeface="Arial" charset="0"/>
              <a:cs typeface="Arial"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مقتل عائلة شاول (1 صم 21: 1-14)</a:t>
                  </a:r>
                  <a:endParaRPr lang="en-US" sz="2000" b="1" dirty="0">
                    <a:latin typeface="Arial Narrow" charset="0"/>
                    <a:cs typeface="Times New Roman"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هزم أبيام من يهوذا يربعام الإسرائيلي بتكريمه الهيكل (أخبار الأيام الثاني 13: 3-21)</a:t>
                  </a:r>
                  <a:endParaRPr lang="en-US" sz="2000" b="1" dirty="0">
                    <a:latin typeface="Arial Narrow" charset="0"/>
                    <a:cs typeface="Times New Roman"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تمرد أدونيا ضد داود أبيه (1 ملوك 1)</a:t>
                  </a:r>
                  <a:endParaRPr lang="en-US" sz="2000" b="1" dirty="0">
                    <a:latin typeface="Arial Narrow" charset="0"/>
                    <a:cs typeface="Times New Roman"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نهضات تحت 6 ملوك من يهوذا جميعهم أبناء داود</a:t>
                  </a:r>
                  <a:endParaRPr lang="en-US" sz="2000" b="1" dirty="0">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طلب داود من سليمان الإنتقام لمقاوميه                (1 ملوك 2: 1-9)</a:t>
                  </a:r>
                  <a:endParaRPr lang="en-US" sz="2000" b="1" dirty="0">
                    <a:latin typeface="Arial Narrow" charset="0"/>
                    <a:cs typeface="Times New Roman"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تكليف داود لسليمان ببناء الهيكل                      (1 أخبار الأيام 22: 2-19)</a:t>
                  </a:r>
                  <a:endParaRPr lang="en-US" sz="2000" b="1" dirty="0">
                    <a:latin typeface="Arial Narrow" charset="0"/>
                    <a:cs typeface="Times New Roman"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معلومات سلبية عن ملوك إسرائيل (على سبيل المثال    1 ملوك 13: 1-14: 20 على يربعام ؛                   1 ملوك 15: 25-21: 29 على الآخرين)</a:t>
                  </a:r>
                  <a:endParaRPr lang="en-US" sz="2000" b="1" dirty="0">
                    <a:latin typeface="Arial Narrow" charset="0"/>
                    <a:cs typeface="Times New Roman"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Narrow" charset="0"/>
                    <a:cs typeface="Times New Roman"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قصص إيليا (1 ملوك 15: 25-21: 29)           وإليشع (2 ملوك 2: 1-8: 15 ؛ 13: 14-25)        منذ أن خدموا في إسرائيل بشكل أساسي</a:t>
                  </a:r>
                  <a:endParaRPr lang="en-US" sz="2000" b="1" dirty="0">
                    <a:latin typeface="Arial Narrow" charset="0"/>
                    <a:cs typeface="Times New Roman"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تأديب الله بالضربات وغزوات العدو ليورام يهوذا على طرقه الشريرة (1 أخبار الأيام 21: 11-20)</a:t>
                  </a:r>
                  <a:endParaRPr lang="en-US" sz="2000" b="1" dirty="0">
                    <a:latin typeface="Arial Narrow" charset="0"/>
                    <a:cs typeface="Times New Roman"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الأحداث السلبية بعد سقوط يهوذا (الملوك الثاني 25)</a:t>
                  </a:r>
                  <a:endParaRPr lang="en-US" sz="2000" b="1" dirty="0">
                    <a:latin typeface="Arial Narrow" charset="0"/>
                    <a:cs typeface="Times New Roman"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تجديد عيد الفصح (2 أخبار الأيام 30) وإصلاحات أخرى في العبادة (2 أخبار الأيام 31)</a:t>
                  </a:r>
                  <a:endParaRPr lang="en-US" sz="2000" b="1" dirty="0">
                    <a:latin typeface="Arial Narrow" charset="0"/>
                    <a:cs typeface="Times New Roman"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سقوطين لإسرائيل (2 ملوك 17: 1-41 و 17: 5-6 ؛ 18: 9-12)</a:t>
                  </a:r>
                  <a:endParaRPr lang="en-US" sz="2000" b="1" dirty="0">
                    <a:latin typeface="Arial Narrow" charset="0"/>
                    <a:cs typeface="Times New Roman"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sz="2000" b="1" dirty="0"/>
                    <a:t>نهاية سبي يهوذا (٢ أخبار ٣٦: ٢٢-٢٣)</a:t>
                  </a:r>
                  <a:endParaRPr lang="en-US" sz="2000" b="1" dirty="0">
                    <a:latin typeface="Arial Narrow" charset="0"/>
                    <a:cs typeface="Times New Roman"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1 أخبار الأيام 22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1208948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داود و سليمان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1224895"/>
      </p:ext>
    </p:extLst>
  </p:cSld>
  <p:clrMapOvr>
    <a:masterClrMapping/>
  </p:clrMapOvr>
</p:sld>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10038</TotalTime>
  <Words>6164</Words>
  <Application>Microsoft Macintosh PowerPoint</Application>
  <PresentationFormat>On-screen Show (4:3)</PresentationFormat>
  <Paragraphs>1068</Paragraphs>
  <Slides>158</Slides>
  <Notes>111</Notes>
  <HiddenSlides>0</HiddenSlides>
  <MMClips>0</MMClips>
  <ScaleCrop>false</ScaleCrop>
  <HeadingPairs>
    <vt:vector size="6" baseType="variant">
      <vt:variant>
        <vt:lpstr>Fonts Used</vt:lpstr>
      </vt:variant>
      <vt:variant>
        <vt:i4>15</vt:i4>
      </vt:variant>
      <vt:variant>
        <vt:lpstr>Theme</vt:lpstr>
      </vt:variant>
      <vt:variant>
        <vt:i4>23</vt:i4>
      </vt:variant>
      <vt:variant>
        <vt:lpstr>Slide Titles</vt:lpstr>
      </vt:variant>
      <vt:variant>
        <vt:i4>158</vt:i4>
      </vt:variant>
    </vt:vector>
  </HeadingPairs>
  <TitlesOfParts>
    <vt:vector size="196" baseType="lpstr">
      <vt:lpstr>Arial</vt:lpstr>
      <vt:lpstr>Arial Black</vt:lpstr>
      <vt:lpstr>Arial Narrow</vt:lpstr>
      <vt:lpstr>Avenir Black</vt:lpstr>
      <vt:lpstr>Calibri</vt:lpstr>
      <vt:lpstr>Century Gothic</vt:lpstr>
      <vt:lpstr>Comic Sans MS</vt:lpstr>
      <vt:lpstr>Copperplate Gothic Bold</vt:lpstr>
      <vt:lpstr>Franklin Gothic Medium</vt:lpstr>
      <vt:lpstr>Helvetica</vt:lpstr>
      <vt:lpstr>Impact</vt:lpstr>
      <vt:lpstr>Tahoma</vt:lpstr>
      <vt:lpstr>Times</vt:lpstr>
      <vt:lpstr>Times New Roman</vt:lpstr>
      <vt:lpstr>Wingdings</vt:lpstr>
      <vt:lpstr>Notebook</vt:lpstr>
      <vt:lpstr>Default Design</vt:lpstr>
      <vt:lpstr>49_Blank Presentation</vt:lpstr>
      <vt:lpstr>1_Notebook</vt:lpstr>
      <vt:lpstr>Blank Presentation</vt:lpstr>
      <vt:lpstr>1_Fireworks</vt:lpstr>
      <vt:lpstr>2_Default Design</vt:lpstr>
      <vt:lpstr>Fireworks</vt:lpstr>
      <vt:lpstr>Orbit</vt:lpstr>
      <vt:lpstr>5_Default Design</vt:lpstr>
      <vt:lpstr>2_Contemporary</vt:lpstr>
      <vt:lpstr>6_Default Design</vt:lpstr>
      <vt:lpstr>2_Notebook</vt:lpstr>
      <vt:lpstr>1_Contemporary</vt:lpstr>
      <vt:lpstr>6_Notebook</vt:lpstr>
      <vt:lpstr>4_Default Design</vt:lpstr>
      <vt:lpstr>1_Blank Presentation</vt:lpstr>
      <vt:lpstr>3_Beam</vt:lpstr>
      <vt:lpstr>7_Notebook</vt:lpstr>
      <vt:lpstr>7_Default Design</vt:lpstr>
      <vt:lpstr>8_Office Theme</vt:lpstr>
      <vt:lpstr>3_Orbit</vt:lpstr>
      <vt:lpstr>50_Blank Presentation</vt:lpstr>
      <vt:lpstr>كن مُؤسَساً</vt:lpstr>
      <vt:lpstr>دعونا ندرس   النص الكتابي</vt:lpstr>
      <vt:lpstr>أوه, لا ... لقد وصلت إلى سلسلة النسب</vt:lpstr>
      <vt:lpstr>ما هي الفكرة</vt:lpstr>
      <vt:lpstr>ما هي الفكرة ؟</vt:lpstr>
      <vt:lpstr>ما هي الفكرة ؟</vt:lpstr>
      <vt:lpstr>المملكة     المتحدة</vt:lpstr>
      <vt:lpstr>منطقية صموئيل, الملوك و الأخبار</vt:lpstr>
      <vt:lpstr>لماذا استثمر الله ستة أسفار عن داود؟</vt:lpstr>
      <vt:lpstr>سجلين تاريخيين لنفس الأحداث</vt:lpstr>
      <vt:lpstr>الطبيعة الإفتتاحية لسفر 1 أخبار الأيام</vt:lpstr>
      <vt:lpstr> 1. أسس الله مملكة داود ليقدم العبادة في الهيكل فوق الوثنية</vt:lpstr>
      <vt:lpstr>الكلمة المفتاحية</vt:lpstr>
      <vt:lpstr>الموضوع الرئيسي</vt:lpstr>
      <vt:lpstr>1 أخبار الأيام 1 </vt:lpstr>
      <vt:lpstr> سجل النسب من آدم إلى 450 ق.م يظهر غياب عرش داود لكن نسله لا يزال حاضراً بسبب نعمة الله (1 أخ 1-9)</vt:lpstr>
      <vt:lpstr>سجل نسب تكوين 5</vt:lpstr>
      <vt:lpstr>سجل الأمم</vt:lpstr>
      <vt:lpstr>شجرة عائلة الآباء (تك 12-50, 1 أخ 1: 28-34)</vt:lpstr>
      <vt:lpstr>شجرة          عائلة الآباء</vt:lpstr>
      <vt:lpstr>الأسباط الشرقية           خلال فترة               المملكة المنقسمة</vt:lpstr>
      <vt:lpstr>1 أخبار الأيام 2 </vt:lpstr>
      <vt:lpstr>شجرة عائلة الآباء</vt:lpstr>
      <vt:lpstr>تعداد          الأسباط</vt:lpstr>
      <vt:lpstr>1 أخبار الأيام 3 </vt:lpstr>
      <vt:lpstr>عائلة و أسلاف داود</vt:lpstr>
      <vt:lpstr>خط                       نسل داود</vt:lpstr>
      <vt:lpstr>المسيا من يهوذا</vt:lpstr>
      <vt:lpstr>يا داود، لماذا لديك عدة زوجات ؟</vt:lpstr>
      <vt:lpstr>أسلاف و عائلة داود</vt:lpstr>
      <vt:lpstr>المملكة في متى 1 </vt:lpstr>
      <vt:lpstr>1 أخبار الأيام 4 </vt:lpstr>
      <vt:lpstr>تعداد كل سبط</vt:lpstr>
      <vt:lpstr>1 أخبار الأيام 5 </vt:lpstr>
      <vt:lpstr>شجرة عائلة الآباء</vt:lpstr>
      <vt:lpstr>تعداد كل سبط</vt:lpstr>
      <vt:lpstr>شجرة عائلة الآباء</vt:lpstr>
      <vt:lpstr>1 أخبار الأيام 6 </vt:lpstr>
      <vt:lpstr>التباين بين اللاويين و الكهنة</vt:lpstr>
      <vt:lpstr>التباين بين اللاويين و الكهنة</vt:lpstr>
      <vt:lpstr>Levi's Family Tree</vt:lpstr>
      <vt:lpstr>مدن اللاويين 48</vt:lpstr>
      <vt:lpstr>1 أخبار الأيام 7 </vt:lpstr>
      <vt:lpstr>تعداد كل سبط</vt:lpstr>
      <vt:lpstr>1 أخبار الأيام 8 </vt:lpstr>
      <vt:lpstr>تعداد كل سبط</vt:lpstr>
      <vt:lpstr>1 أخبار الأيام 9 </vt:lpstr>
      <vt:lpstr>تعداد كل سبط</vt:lpstr>
      <vt:lpstr>لماذا سلاسل النسب</vt:lpstr>
      <vt:lpstr>بدأت الولايات المتحدة كأمة مسيحية</vt:lpstr>
      <vt:lpstr>حجاج بلايموث</vt:lpstr>
      <vt:lpstr>مع ذلك فقد ذبحوا الهنود الحمر</vt:lpstr>
      <vt:lpstr>بدأت الولايات المتحدة الأمريكية كأمة مسيحية</vt:lpstr>
      <vt:lpstr>بدأت الولايات المتحدة الأمريكية كأمة مسيحية</vt:lpstr>
      <vt:lpstr>هل         تثق         بالله ؟</vt:lpstr>
      <vt:lpstr>هل نثق بالله ؟</vt:lpstr>
      <vt:lpstr>هل ثقتك بالله تربكك ؟</vt:lpstr>
      <vt:lpstr>سبب للخجل ؟</vt:lpstr>
      <vt:lpstr>The USA began as a Christian nation but has left its godly heritage.</vt:lpstr>
      <vt:lpstr> بدأت الولايات المتحدة الأمريكية كأمة مسيحية لكنها تركت إرثها الإلهي</vt:lpstr>
      <vt:lpstr>التراث المسيحي  هو الآن محل             نقاش ساخن!</vt:lpstr>
      <vt:lpstr>1 أخبار الأيام 10 </vt:lpstr>
      <vt:lpstr> بارك الله داود حتى تقلد إسرائيل شغفه لعبادة الهيكل  (1 أخ 10 – 29) </vt:lpstr>
      <vt:lpstr>التركيز على داود</vt:lpstr>
      <vt:lpstr>أعد الله داود الملك بعدما نزع شاول الذي كان غير لائق للملك ليظهر داود كالملك المثالي (1 أخ 10 – 12)</vt:lpstr>
      <vt:lpstr>1 أخبار الأيام 11 </vt:lpstr>
      <vt:lpstr>”الثلاثة”  يشبعام, أليعازر و شمة </vt:lpstr>
      <vt:lpstr>رجال داود الأبطال لجيمس تيسوت</vt:lpstr>
      <vt:lpstr>1 أخبار الأيام 12 </vt:lpstr>
      <vt:lpstr>الملك النموذجي</vt:lpstr>
      <vt:lpstr>1 أخبار الأيام 13 </vt:lpstr>
      <vt:lpstr>كافأ الله احترام داود للتابوت بوعده بالسلالة الدائمة لعهد داود ليبين كيف تؤدي الطاعة إلى البركة          (1 أخبار الأيام 13-17)</vt:lpstr>
      <vt:lpstr>أوجه التشابه بين نقل داود وسليمان للتابوت</vt:lpstr>
      <vt:lpstr>1 أخبار الأيام 14 </vt:lpstr>
      <vt:lpstr>بارك الله داود كملك على الرغم من قصره والعديد من النساء والأطفال والإنتصارات على الفلسطينيين (1 أخبار الأيام 14)</vt:lpstr>
      <vt:lpstr>1 أخبار الأيام 15 </vt:lpstr>
      <vt:lpstr>أوجه التشابه بين نقل داود وسليمان للتابوت</vt:lpstr>
      <vt:lpstr>1 أخبار الأيام 16 </vt:lpstr>
      <vt:lpstr>أوجه التشابه بين نقل داود وسليمان للتابوت</vt:lpstr>
      <vt:lpstr>أخبار الأيام مقابل صموئيل و الملوك</vt:lpstr>
      <vt:lpstr>1 أخبار الأيام 17 </vt:lpstr>
      <vt:lpstr>الآية المفتاحية</vt:lpstr>
      <vt:lpstr>أوجه التشابه بين نقل داود وسليمان للتابوت</vt:lpstr>
      <vt:lpstr>1 أخبار الأيام 18 </vt:lpstr>
      <vt:lpstr>دول جديدة          تابعة لداود</vt:lpstr>
      <vt:lpstr>1 أخبار الأيام 19 </vt:lpstr>
      <vt:lpstr>الإنتصار على             أرام و عمون</vt:lpstr>
      <vt:lpstr>1 أخبار الأيام 20 </vt:lpstr>
      <vt:lpstr>و كانت أيضاً حرب مع الفلسطينيين فقتل ألحانان بن ياعور لحمي أخا جليات الجتي و كانت قناة رمحه كنول النساجين (1 أخبار الأيام 20 : 5)</vt:lpstr>
      <vt:lpstr>ثم كانت أيضاً حرب في جت و كان رجل طويل القامة أعنش أصابعه أربع و عشرون و هو أيضاً ولد لرافا و لما عير إسرائيل ضربه يهوناثان بن شمعا أخي داود (1 أخبار الأيام 20 : 6 – 7)</vt:lpstr>
      <vt:lpstr>1 أخبار الأيام 21 </vt:lpstr>
      <vt:lpstr>بارك الله عبادة داود من خلال اختيار موقع الهيكل وتنظيم المواد والقادة والتكليف بالعمل لتشجيع عبادة الهيكل (أخبار الأيام الأول 21-29)</vt:lpstr>
      <vt:lpstr>موقع الهيكل</vt:lpstr>
      <vt:lpstr>بيدر أرونة</vt:lpstr>
      <vt:lpstr>موقع الهيكل (1 أخ 21)</vt:lpstr>
      <vt:lpstr>موقع الهيكل</vt:lpstr>
      <vt:lpstr>صموئيل و الملوك مقابل أخبار الأيام</vt:lpstr>
      <vt:lpstr>1 أخبار الأيام 22 </vt:lpstr>
      <vt:lpstr>داود و سليمان</vt:lpstr>
      <vt:lpstr>صموئيل/الملوك مقابل أخبار الأيام</vt:lpstr>
      <vt:lpstr>1 أخبار الأيام 23 </vt:lpstr>
      <vt:lpstr>صموئيل/الملوك مقابل أخبار الأيام</vt:lpstr>
      <vt:lpstr>1 أخبار الأيام 24 </vt:lpstr>
      <vt:lpstr>أصبح الكهنة 24 فرقة لتقديم الذبائح أمام الرب في دورات لمدة أسبوعين كل عام</vt:lpstr>
      <vt:lpstr>1 أخبار الأيام 25 </vt:lpstr>
      <vt:lpstr>رتب داود العازفين</vt:lpstr>
      <vt:lpstr>تم تنظيم الموسيقيين في عازفين ومغنين لتقديم التسبيح للرب في خدمة النبوة (1 أخبار الأيام 25)</vt:lpstr>
      <vt:lpstr>1 أخبار الأيام 26 </vt:lpstr>
      <vt:lpstr>تم تنظيم ضباط الهيكل في حراس بوابات، أمناء خزينة و وإداريين من أجل حسن سير الهيكل (1 أخبار الأيام 26)</vt:lpstr>
      <vt:lpstr>1 أخبار الأيام 27 </vt:lpstr>
      <vt:lpstr>صموئيل/الملوك مقابل أخبار الأيام</vt:lpstr>
      <vt:lpstr>1 أخبار الأيام 28 </vt:lpstr>
      <vt:lpstr>و أعطى داود سليمان ابنه مثال الرواق و بيوته و خزائنه و علاليه و مخادعه الداخلية و بيت الغطاء و مثال كل ما كان عنده بالروح لديار بيت الرب و لجميع المخادع حواليه و لخزائن بيت الله و خزائن الأقداس (28: 11-12)</vt:lpstr>
      <vt:lpstr>كلف داود إسرائيل وسليمان باتباع تصميم الله لبناء الهيكل وخدمته من قبل اللاويين والكهنة (1 أخ 28)</vt:lpstr>
      <vt:lpstr>1 أخبار الأيام 29 </vt:lpstr>
      <vt:lpstr>Book Chart</vt:lpstr>
      <vt:lpstr>البيان الموجز</vt:lpstr>
      <vt:lpstr> 1. أسس الله مملكة داود ليقدم العبادة في الهيكل فوق الوثنية</vt:lpstr>
      <vt:lpstr> 2. كن مُؤسَسَاَ لعبادة يسوع كوريث داود</vt:lpstr>
      <vt:lpstr>كان الهيكل مجيداً</vt:lpstr>
      <vt:lpstr>لكن ماذا عن ذاك الهيكل ؟</vt:lpstr>
      <vt:lpstr>حتى الهيكل الذي أعيد بناؤه في وقت قريب من أخبار الأيام تم تدميره لاحقًا - فماذا عن عبادة الهيكل الآن؟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أم لستم تعلمون أن جسدكم هو هيكل للروح القدس الذي فيكم الذي لكم من الله و أنكم لستم لأنفسكم لأنكم قد اشتريتم بثمن فمجدوا الله في أجسادكم و في أرواحكم التي هي لله (1 كو 6 : 19-20)</vt:lpstr>
      <vt:lpstr>كيف يمكنك أن تكون راسخًا في عالم هش؟</vt:lpstr>
      <vt:lpstr>الفكرة الرئيسية</vt:lpstr>
      <vt:lpstr> 1. أسس الله مملكة داود ليقدم العبادة في الهيكل فوق الوثنية</vt:lpstr>
      <vt:lpstr> 2. كن مُؤسَسَاَ لعبادة يسوع كوريث داود</vt:lpstr>
      <vt:lpstr>1 كورنثوس 3 : 11</vt:lpstr>
      <vt:lpstr>كيف هو أساسك ؟</vt:lpstr>
      <vt:lpstr>أساس متين</vt:lpstr>
      <vt:lpstr>أساس متين</vt:lpstr>
      <vt:lpstr>كن مُؤسَسَاً</vt:lpstr>
      <vt:lpstr>أساس متين</vt:lpstr>
      <vt:lpstr>أساس متين</vt:lpstr>
      <vt:lpstr>كن مُؤسَسَاً</vt:lpstr>
      <vt:lpstr>كلمة الله</vt:lpstr>
      <vt:lpstr>ابنِ على أساسك</vt:lpstr>
      <vt:lpstr>Black</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293</cp:revision>
  <dcterms:created xsi:type="dcterms:W3CDTF">2003-08-18T11:31:03Z</dcterms:created>
  <dcterms:modified xsi:type="dcterms:W3CDTF">2022-08-04T16:42:09Z</dcterms:modified>
</cp:coreProperties>
</file>