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0" r:id="rId3"/>
    <p:sldMasterId id="2147483988" r:id="rId4"/>
    <p:sldMasterId id="2147484123" r:id="rId5"/>
    <p:sldMasterId id="2147484432" r:id="rId6"/>
    <p:sldMasterId id="2147484716" r:id="rId7"/>
    <p:sldMasterId id="2147484729" r:id="rId8"/>
    <p:sldMasterId id="2147484742" r:id="rId9"/>
    <p:sldMasterId id="2147484754" r:id="rId10"/>
    <p:sldMasterId id="2147486167" r:id="rId11"/>
    <p:sldMasterId id="2147486183" r:id="rId12"/>
    <p:sldMasterId id="2147486199" r:id="rId13"/>
    <p:sldMasterId id="2147486349" r:id="rId14"/>
    <p:sldMasterId id="2147486361" r:id="rId15"/>
    <p:sldMasterId id="2147486373" r:id="rId16"/>
    <p:sldMasterId id="2147486401" r:id="rId17"/>
    <p:sldMasterId id="2147486413" r:id="rId18"/>
  </p:sldMasterIdLst>
  <p:notesMasterIdLst>
    <p:notesMasterId r:id="rId157"/>
  </p:notesMasterIdLst>
  <p:handoutMasterIdLst>
    <p:handoutMasterId r:id="rId158"/>
  </p:handoutMasterIdLst>
  <p:sldIdLst>
    <p:sldId id="481" r:id="rId19"/>
    <p:sldId id="482" r:id="rId20"/>
    <p:sldId id="464" r:id="rId21"/>
    <p:sldId id="483" r:id="rId22"/>
    <p:sldId id="445" r:id="rId23"/>
    <p:sldId id="744" r:id="rId24"/>
    <p:sldId id="745" r:id="rId25"/>
    <p:sldId id="731" r:id="rId26"/>
    <p:sldId id="500" r:id="rId27"/>
    <p:sldId id="444" r:id="rId28"/>
    <p:sldId id="550" r:id="rId29"/>
    <p:sldId id="491" r:id="rId30"/>
    <p:sldId id="401" r:id="rId31"/>
    <p:sldId id="266" r:id="rId32"/>
    <p:sldId id="397" r:id="rId33"/>
    <p:sldId id="398" r:id="rId34"/>
    <p:sldId id="267" r:id="rId35"/>
    <p:sldId id="399" r:id="rId36"/>
    <p:sldId id="400" r:id="rId37"/>
    <p:sldId id="402" r:id="rId38"/>
    <p:sldId id="299" r:id="rId39"/>
    <p:sldId id="403" r:id="rId40"/>
    <p:sldId id="300" r:id="rId41"/>
    <p:sldId id="404" r:id="rId42"/>
    <p:sldId id="537" r:id="rId43"/>
    <p:sldId id="405" r:id="rId44"/>
    <p:sldId id="334" r:id="rId45"/>
    <p:sldId id="375" r:id="rId46"/>
    <p:sldId id="372" r:id="rId47"/>
    <p:sldId id="373" r:id="rId48"/>
    <p:sldId id="374" r:id="rId49"/>
    <p:sldId id="406" r:id="rId50"/>
    <p:sldId id="280" r:id="rId51"/>
    <p:sldId id="439" r:id="rId52"/>
    <p:sldId id="407" r:id="rId53"/>
    <p:sldId id="287" r:id="rId54"/>
    <p:sldId id="286" r:id="rId55"/>
    <p:sldId id="571" r:id="rId56"/>
    <p:sldId id="339" r:id="rId57"/>
    <p:sldId id="348" r:id="rId58"/>
    <p:sldId id="319" r:id="rId59"/>
    <p:sldId id="340" r:id="rId60"/>
    <p:sldId id="342" r:id="rId61"/>
    <p:sldId id="344" r:id="rId62"/>
    <p:sldId id="321" r:id="rId63"/>
    <p:sldId id="335" r:id="rId64"/>
    <p:sldId id="347" r:id="rId65"/>
    <p:sldId id="329" r:id="rId66"/>
    <p:sldId id="346" r:id="rId67"/>
    <p:sldId id="408" r:id="rId68"/>
    <p:sldId id="545" r:id="rId69"/>
    <p:sldId id="281" r:id="rId70"/>
    <p:sldId id="409" r:id="rId71"/>
    <p:sldId id="328" r:id="rId72"/>
    <p:sldId id="410" r:id="rId73"/>
    <p:sldId id="546" r:id="rId74"/>
    <p:sldId id="318" r:id="rId75"/>
    <p:sldId id="527" r:id="rId76"/>
    <p:sldId id="534" r:id="rId77"/>
    <p:sldId id="530" r:id="rId78"/>
    <p:sldId id="531" r:id="rId79"/>
    <p:sldId id="532" r:id="rId80"/>
    <p:sldId id="529" r:id="rId81"/>
    <p:sldId id="535" r:id="rId82"/>
    <p:sldId id="552" r:id="rId83"/>
    <p:sldId id="533" r:id="rId84"/>
    <p:sldId id="411" r:id="rId85"/>
    <p:sldId id="379" r:id="rId86"/>
    <p:sldId id="368" r:id="rId87"/>
    <p:sldId id="369" r:id="rId88"/>
    <p:sldId id="371" r:id="rId89"/>
    <p:sldId id="370" r:id="rId90"/>
    <p:sldId id="276" r:id="rId91"/>
    <p:sldId id="359" r:id="rId92"/>
    <p:sldId id="747" r:id="rId93"/>
    <p:sldId id="748" r:id="rId94"/>
    <p:sldId id="358" r:id="rId95"/>
    <p:sldId id="412" r:id="rId96"/>
    <p:sldId id="355" r:id="rId97"/>
    <p:sldId id="357" r:id="rId98"/>
    <p:sldId id="356" r:id="rId99"/>
    <p:sldId id="746" r:id="rId100"/>
    <p:sldId id="380" r:id="rId101"/>
    <p:sldId id="413" r:id="rId102"/>
    <p:sldId id="350" r:id="rId103"/>
    <p:sldId id="352" r:id="rId104"/>
    <p:sldId id="354" r:id="rId105"/>
    <p:sldId id="438" r:id="rId106"/>
    <p:sldId id="414" r:id="rId107"/>
    <p:sldId id="547" r:id="rId108"/>
    <p:sldId id="415" r:id="rId109"/>
    <p:sldId id="301" r:id="rId110"/>
    <p:sldId id="303" r:id="rId111"/>
    <p:sldId id="377" r:id="rId112"/>
    <p:sldId id="378" r:id="rId113"/>
    <p:sldId id="307" r:id="rId114"/>
    <p:sldId id="364" r:id="rId115"/>
    <p:sldId id="416" r:id="rId116"/>
    <p:sldId id="360" r:id="rId117"/>
    <p:sldId id="417" r:id="rId118"/>
    <p:sldId id="554" r:id="rId119"/>
    <p:sldId id="555" r:id="rId120"/>
    <p:sldId id="418" r:id="rId121"/>
    <p:sldId id="363" r:id="rId122"/>
    <p:sldId id="306" r:id="rId123"/>
    <p:sldId id="365" r:id="rId124"/>
    <p:sldId id="556" r:id="rId125"/>
    <p:sldId id="557" r:id="rId126"/>
    <p:sldId id="558" r:id="rId127"/>
    <p:sldId id="559" r:id="rId128"/>
    <p:sldId id="560" r:id="rId129"/>
    <p:sldId id="561" r:id="rId130"/>
    <p:sldId id="308" r:id="rId131"/>
    <p:sldId id="422" r:id="rId132"/>
    <p:sldId id="381" r:id="rId133"/>
    <p:sldId id="423" r:id="rId134"/>
    <p:sldId id="367" r:id="rId135"/>
    <p:sldId id="257" r:id="rId136"/>
    <p:sldId id="440" r:id="rId137"/>
    <p:sldId id="424" r:id="rId138"/>
    <p:sldId id="566" r:id="rId139"/>
    <p:sldId id="565" r:id="rId140"/>
    <p:sldId id="521" r:id="rId141"/>
    <p:sldId id="525" r:id="rId142"/>
    <p:sldId id="526" r:id="rId143"/>
    <p:sldId id="523" r:id="rId144"/>
    <p:sldId id="524" r:id="rId145"/>
    <p:sldId id="516" r:id="rId146"/>
    <p:sldId id="512" r:id="rId147"/>
    <p:sldId id="4034" r:id="rId148"/>
    <p:sldId id="4035" r:id="rId149"/>
    <p:sldId id="519" r:id="rId150"/>
    <p:sldId id="513" r:id="rId151"/>
    <p:sldId id="506" r:id="rId152"/>
    <p:sldId id="507" r:id="rId153"/>
    <p:sldId id="508" r:id="rId154"/>
    <p:sldId id="515" r:id="rId155"/>
    <p:sldId id="4033" r:id="rId15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FF"/>
    <a:srgbClr val="460046"/>
    <a:srgbClr val="FF0000"/>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33" autoAdjust="0"/>
    <p:restoredTop sz="89880" autoAdjust="0"/>
  </p:normalViewPr>
  <p:slideViewPr>
    <p:cSldViewPr>
      <p:cViewPr varScale="1">
        <p:scale>
          <a:sx n="113" d="100"/>
          <a:sy n="113" d="100"/>
        </p:scale>
        <p:origin x="1696" y="176"/>
      </p:cViewPr>
      <p:guideLst>
        <p:guide orient="horz" pos="2160"/>
        <p:guide pos="2880"/>
      </p:guideLst>
    </p:cSldViewPr>
  </p:slideViewPr>
  <p:outlineViewPr>
    <p:cViewPr>
      <p:scale>
        <a:sx n="33" d="100"/>
        <a:sy n="33" d="100"/>
      </p:scale>
      <p:origin x="0" y="1256"/>
    </p:cViewPr>
  </p:outlineViewPr>
  <p:notesTextViewPr>
    <p:cViewPr>
      <p:scale>
        <a:sx n="100" d="100"/>
        <a:sy n="100" d="100"/>
      </p:scale>
      <p:origin x="0" y="0"/>
    </p:cViewPr>
  </p:notesTextViewPr>
  <p:sorterViewPr>
    <p:cViewPr>
      <p:scale>
        <a:sx n="1" d="1"/>
        <a:sy n="1" d="1"/>
      </p:scale>
      <p:origin x="0" y="20824"/>
    </p:cViewPr>
  </p:sorterViewPr>
  <p:notesViewPr>
    <p:cSldViewPr>
      <p:cViewPr varScale="1">
        <p:scale>
          <a:sx n="103" d="100"/>
          <a:sy n="103" d="100"/>
        </p:scale>
        <p:origin x="2544"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presProps" Target="presProps.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viewProps" Target="viewProps.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notesMaster" Target="notesMasters/notesMaster1.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handoutMaster" Target="handoutMasters/handoutMaster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EA6112-978C-7B44-A840-3C6AEB6C00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7EDF8D-10B7-944F-959C-DE7D796E95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C98CFC-5E05-304E-81E6-0B1D6603E6AD}" type="datetimeFigureOut">
              <a:rPr lang="en-US" smtClean="0"/>
              <a:t>10/15/21</a:t>
            </a:fld>
            <a:endParaRPr lang="en-US"/>
          </a:p>
        </p:txBody>
      </p:sp>
      <p:sp>
        <p:nvSpPr>
          <p:cNvPr id="4" name="Footer Placeholder 3">
            <a:extLst>
              <a:ext uri="{FF2B5EF4-FFF2-40B4-BE49-F238E27FC236}">
                <a16:creationId xmlns:a16="http://schemas.microsoft.com/office/drawing/2014/main" id="{C3CB3259-8462-9548-A8EF-59E016358F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0BCA81-1141-194C-8C05-7F2BD12818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1A5CD4-49E2-314B-9F16-6C73F247B1E8}" type="slidenum">
              <a:rPr lang="en-US" smtClean="0"/>
              <a:t>‹#›</a:t>
            </a:fld>
            <a:endParaRPr lang="en-US"/>
          </a:p>
        </p:txBody>
      </p:sp>
    </p:spTree>
    <p:extLst>
      <p:ext uri="{BB962C8B-B14F-4D97-AF65-F5344CB8AC3E}">
        <p14:creationId xmlns:p14="http://schemas.microsoft.com/office/powerpoint/2010/main" val="864879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The LORD directed his covenant nation through David’s monarchy that would last forever!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13</a:t>
            </a:fld>
            <a:endParaRPr lang="en-US"/>
          </a:p>
        </p:txBody>
      </p:sp>
    </p:spTree>
    <p:extLst>
      <p:ext uri="{BB962C8B-B14F-4D97-AF65-F5344CB8AC3E}">
        <p14:creationId xmlns:p14="http://schemas.microsoft.com/office/powerpoint/2010/main" val="8722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dirty="0">
                <a:solidFill>
                  <a:schemeClr val="tx1"/>
                </a:solidFill>
                <a:effectLst/>
                <a:latin typeface="Arial" pitchFamily="-111" charset="0"/>
                <a:ea typeface="ＭＳ Ｐゴシック" pitchFamily="-112" charset="-128"/>
                <a:cs typeface="ＭＳ Ｐゴシック" pitchFamily="-112" charset="-128"/>
              </a:rPr>
              <a:t> rule </a:t>
            </a:r>
            <a:r>
              <a:rPr lang="en-US" sz="1200" kern="1200" dirty="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14</a:t>
            </a:fld>
            <a:endParaRPr lang="en-US"/>
          </a:p>
        </p:txBody>
      </p:sp>
    </p:spTree>
    <p:extLst>
      <p:ext uri="{BB962C8B-B14F-4D97-AF65-F5344CB8AC3E}">
        <p14:creationId xmlns:p14="http://schemas.microsoft.com/office/powerpoint/2010/main" val="201115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a:t>
            </a:fld>
            <a:endParaRPr lang="en-US"/>
          </a:p>
        </p:txBody>
      </p:sp>
    </p:spTree>
    <p:extLst>
      <p:ext uri="{BB962C8B-B14F-4D97-AF65-F5344CB8AC3E}">
        <p14:creationId xmlns:p14="http://schemas.microsoft.com/office/powerpoint/2010/main" val="180218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a:t>Actually, the messenger of Saul's death lies to David by saying that he killed Saul. David then kills the messenger to show that he would not grasp for poer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16</a:t>
            </a:fld>
            <a:endParaRPr lang="en-US"/>
          </a:p>
        </p:txBody>
      </p:sp>
    </p:spTree>
    <p:extLst>
      <p:ext uri="{BB962C8B-B14F-4D97-AF65-F5344CB8AC3E}">
        <p14:creationId xmlns:p14="http://schemas.microsoft.com/office/powerpoint/2010/main" val="204495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David even places a curse on the place of Saul's death in northern</a:t>
            </a:r>
            <a:r>
              <a:rPr lang="en-US" baseline="0" dirty="0"/>
              <a:t> Israel at Mount Gilboa. To this day it has little or no vegetation! </a:t>
            </a:r>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dirty="0"/>
              <a:t>/Sites/</a:t>
            </a:r>
            <a:r>
              <a:rPr lang="en-US" baseline="0" dirty="0" err="1"/>
              <a:t>SaulShoulder.html</a:t>
            </a:r>
            <a:r>
              <a:rPr lang="en-US" baseline="0" dirty="0"/>
              <a:t> accessed 23 Dec 2017).</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19</a:t>
            </a:fld>
            <a:endParaRPr lang="en-US"/>
          </a:p>
        </p:txBody>
      </p:sp>
    </p:spTree>
    <p:extLst>
      <p:ext uri="{BB962C8B-B14F-4D97-AF65-F5344CB8AC3E}">
        <p14:creationId xmlns:p14="http://schemas.microsoft.com/office/powerpoint/2010/main" val="11735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a:t>
            </a:fld>
            <a:endParaRPr lang="en-US"/>
          </a:p>
        </p:txBody>
      </p:sp>
    </p:spTree>
    <p:extLst>
      <p:ext uri="{BB962C8B-B14F-4D97-AF65-F5344CB8AC3E}">
        <p14:creationId xmlns:p14="http://schemas.microsoft.com/office/powerpoint/2010/main" val="39346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refused to take the kingdom by force but trusted God to judge rivals to his throne (2:12–4:12). </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22</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23</a:t>
            </a:fld>
            <a:endParaRPr lang="en-US"/>
          </a:p>
        </p:txBody>
      </p:sp>
    </p:spTree>
    <p:extLst>
      <p:ext uri="{BB962C8B-B14F-4D97-AF65-F5344CB8AC3E}">
        <p14:creationId xmlns:p14="http://schemas.microsoft.com/office/powerpoint/2010/main" val="162855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26</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27</a:t>
            </a:fld>
            <a:endParaRPr lang="en-US"/>
          </a:p>
        </p:txBody>
      </p:sp>
    </p:spTree>
    <p:extLst>
      <p:ext uri="{BB962C8B-B14F-4D97-AF65-F5344CB8AC3E}">
        <p14:creationId xmlns:p14="http://schemas.microsoft.com/office/powerpoint/2010/main" val="338512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28</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xfrm>
            <a:off x="1143000" y="685800"/>
            <a:ext cx="4572000" cy="3429000"/>
          </a:xfrm>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a:solidFill>
                  <a:srgbClr val="000000"/>
                </a:solidFill>
              </a:rPr>
              <a:pPr algn="r" eaLnBrk="1" hangingPunct="1"/>
              <a:t>29</a:t>
            </a:fld>
            <a:endParaRPr lang="en-US" sz="1200">
              <a:solidFill>
                <a:srgbClr val="000000"/>
              </a:solidFill>
            </a:endParaRPr>
          </a:p>
        </p:txBody>
      </p:sp>
      <p:sp>
        <p:nvSpPr>
          <p:cNvPr id="181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30</a:t>
            </a:fld>
            <a:endParaRPr lang="en-US" sz="1200">
              <a:solidFill>
                <a:srgbClr val="000000"/>
              </a:solidFill>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46</a:t>
            </a:fld>
            <a:endParaRPr lang="en-US" sz="1200">
              <a:solidFill>
                <a:srgbClr val="000000"/>
              </a:solidFill>
            </a:endParaRPr>
          </a:p>
        </p:txBody>
      </p:sp>
      <p:sp>
        <p:nvSpPr>
          <p:cNvPr id="206850" name="Rectangle 2"/>
          <p:cNvSpPr>
            <a:spLocks noGrp="1" noRot="1" noChangeAspect="1" noChangeArrowheads="1"/>
          </p:cNvSpPr>
          <p:nvPr>
            <p:ph type="sldImg"/>
          </p:nvPr>
        </p:nvSpPr>
        <p:spPr>
          <a:xfrm>
            <a:off x="1143000" y="685800"/>
            <a:ext cx="4572000" cy="3429000"/>
          </a:xfrm>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xfrm>
            <a:off x="1143000" y="685800"/>
            <a:ext cx="4572000" cy="3429000"/>
          </a:xfrm>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49</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a:solidFill>
                  <a:schemeClr val="tx1"/>
                </a:solidFill>
                <a:effectLst/>
                <a:latin typeface="Arial" pitchFamily="-111" charset="0"/>
                <a:ea typeface="ＭＳ Ｐゴシック" pitchFamily="-112" charset="-128"/>
                <a:cs typeface="ＭＳ Ｐゴシック" pitchFamily="-112" charset="-128"/>
              </a:rPr>
              <a:t>boundary</a:t>
            </a:r>
            <a:r>
              <a:rPr lang="en-US" sz="1200" kern="120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a:effectLst/>
              </a:rPr>
              <a:t> </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son</a:t>
            </a:r>
            <a:r>
              <a:rPr lang="en-US" sz="1200" kern="1200" dirty="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a:solidFill>
                  <a:schemeClr val="tx1"/>
                </a:solidFill>
                <a:effectLst/>
                <a:latin typeface="Arial" pitchFamily="-111" charset="0"/>
                <a:ea typeface="ＭＳ Ｐゴシック" pitchFamily="-112" charset="-128"/>
                <a:cs typeface="ＭＳ Ｐゴシック" pitchFamily="-112" charset="-128"/>
              </a:rPr>
              <a:t>vassals</a:t>
            </a:r>
            <a:r>
              <a:rPr lang="en-US" sz="1200" kern="1200">
                <a:solidFill>
                  <a:schemeClr val="tx1"/>
                </a:solidFill>
                <a:effectLst/>
                <a:latin typeface="Arial" pitchFamily="-111" charset="0"/>
                <a:ea typeface="ＭＳ Ｐゴシック" pitchFamily="-112" charset="-128"/>
                <a:cs typeface="ＭＳ Ｐゴシック" pitchFamily="-112" charset="-128"/>
              </a:rPr>
              <a:t> (2 Sam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are we doing with rule from Rome</a:t>
            </a:r>
            <a:r>
              <a:rPr lang="en-US" baseline="0" dirty="0"/>
              <a:t> now like there was in the first century?</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 what ways does the Lord exemplify compassion to us so we can pass this compassion 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xfrm>
            <a:off x="1143000" y="685800"/>
            <a:ext cx="4572000" cy="3429000"/>
          </a:xfrm>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r>
              <a:rPr lang="en-US" altLang="en-US" dirty="0"/>
              <a:t>The wall overlooking the area of Uriah’s attack is part of an Islamic palace complex (credit: Dr Todd Bolen, </a:t>
            </a:r>
            <a:r>
              <a:rPr lang="en-US" altLang="en-US" dirty="0" err="1"/>
              <a:t>BiblePlaces.com</a:t>
            </a:r>
            <a:r>
              <a:rPr lang="en-US" altLang="en-US" dirty="0"/>
              <a:t>).</a:t>
            </a:r>
          </a:p>
        </p:txBody>
      </p:sp>
    </p:spTree>
    <p:extLst>
      <p:ext uri="{BB962C8B-B14F-4D97-AF65-F5344CB8AC3E}">
        <p14:creationId xmlns:p14="http://schemas.microsoft.com/office/powerpoint/2010/main" val="139581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xfrm>
            <a:off x="1143000" y="685800"/>
            <a:ext cx="4572000" cy="3429000"/>
          </a:xfrm>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dirty="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dirty="0" err="1"/>
              <a:t>BiblePlaces.com</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2122828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92</a:t>
            </a:fld>
            <a:endParaRPr lang="en-US"/>
          </a:p>
        </p:txBody>
      </p:sp>
    </p:spTree>
    <p:extLst>
      <p:ext uri="{BB962C8B-B14F-4D97-AF65-F5344CB8AC3E}">
        <p14:creationId xmlns:p14="http://schemas.microsoft.com/office/powerpoint/2010/main" val="271935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93</a:t>
            </a:fld>
            <a:endParaRPr lang="en-US"/>
          </a:p>
        </p:txBody>
      </p:sp>
    </p:spTree>
    <p:extLst>
      <p:ext uri="{BB962C8B-B14F-4D97-AF65-F5344CB8AC3E}">
        <p14:creationId xmlns:p14="http://schemas.microsoft.com/office/powerpoint/2010/main" val="137755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96</a:t>
            </a:fld>
            <a:endParaRPr lang="en-US"/>
          </a:p>
        </p:txBody>
      </p:sp>
    </p:spTree>
    <p:extLst>
      <p:ext uri="{BB962C8B-B14F-4D97-AF65-F5344CB8AC3E}">
        <p14:creationId xmlns:p14="http://schemas.microsoft.com/office/powerpoint/2010/main" val="332747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113</a:t>
            </a:fld>
            <a:endParaRPr lang="en-US"/>
          </a:p>
        </p:txBody>
      </p:sp>
    </p:spTree>
    <p:extLst>
      <p:ext uri="{BB962C8B-B14F-4D97-AF65-F5344CB8AC3E}">
        <p14:creationId xmlns:p14="http://schemas.microsoft.com/office/powerpoint/2010/main" val="3315834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r>
              <a:rPr lang="en-US"/>
              <a:t>"After David’s sin in the the matter of taking a census of the people of Israel, and his acknowledgment of the sin, he was told by Gad to build an altar (2 Samuel 24:1-10). The instructions are specific.</a:t>
            </a:r>
          </a:p>
          <a:p>
            <a:r>
              <a:rPr lang="en-US"/>
              <a:t>And Gad came that day to David and said to him, “Go up, raise an altar to the LORD on the threshing floor of Araunah the Jebusite.” So David went up at Gad’s word, as the LORD commanded. (2 Samuel 24:18-19 ESV)</a:t>
            </a:r>
          </a:p>
          <a:p>
            <a:r>
              <a:rPr lang="en-US"/>
              <a:t>Araunah was gracious in his offer to allow David to take any of his property needed — the oxen, the threshing sledge, and the yokes of the oxen for the wood. He said, “All this, O king, Araunah gives to the king.”</a:t>
            </a:r>
          </a:p>
          <a:p>
            <a:r>
              <a:rPr lang="en-US"/>
              <a:t>David’s reply is one of those memorable statements of Scripture.</a:t>
            </a:r>
          </a:p>
          <a:p>
            <a:r>
              <a:rPr lang="en-US"/>
              <a:t>But the king said to Araunah, “No, but I will buy it from you for a price. I will not offer burnt offerings to the LORD my God that cost me nothing.” So David bought the threshing floor and the oxen for fifty shekels of silver. (2 Samuel 24:24 ESV)</a:t>
            </a:r>
          </a:p>
          <a:p>
            <a:r>
              <a:rPr lang="en-US"/>
              <a:t>Artist Balage Balogh has provided us a beautiful illustration of the threshing floor of Araunah [above] on what we later know to be Mount Moriah. See more of his work at </a:t>
            </a:r>
            <a:r>
              <a:rPr lang="en-US">
                <a:hlinkClick r:id="rId3" tooltip="Archaeology Illustrated"/>
              </a:rPr>
              <a:t>Archaeology Illustrated</a:t>
            </a:r>
            <a:r>
              <a:rPr lang="en-US"/>
              <a:t>.</a:t>
            </a:r>
          </a:p>
          <a:p>
            <a:r>
              <a:rPr lang="en-US"/>
              <a:t>It is generally understood that this is the place where Abraham came to offer Isaac, in the mount of the LORD three days from Beersheba  (Genesis 22:4, 14). It is where Solomon began to build the temple in 966 B.C.</a:t>
            </a:r>
          </a:p>
          <a:p>
            <a:r>
              <a:rPr lang="en-US"/>
              <a:t>Then Solomon began to build the house of the LORD in Jerusalem on Mount Moriah, where the LORD had appeared to David his father, at the place that David had appointed, on the threshing floor of Ornan the Jebusite. (2 Chronicles 3:1 ESV)."</a:t>
            </a:r>
          </a:p>
          <a:p>
            <a:endParaRPr lang="en-US"/>
          </a:p>
          <a:p>
            <a:r>
              <a:rPr lang="en-US" b="1"/>
              <a:t>Araunah’s threshing floor</a:t>
            </a:r>
          </a:p>
          <a:p>
            <a:r>
              <a:rPr lang="en-US"/>
              <a:t>Posted on </a:t>
            </a:r>
            <a:r>
              <a:rPr lang="en-US">
                <a:hlinkClick r:id="rId4" tooltip="7:20 am"/>
              </a:rPr>
              <a:t>August 18, 2010</a:t>
            </a:r>
            <a:r>
              <a:rPr lang="en-US"/>
              <a:t> | </a:t>
            </a:r>
            <a:r>
              <a:rPr lang="en-US">
                <a:hlinkClick r:id="rId5"/>
              </a:rPr>
              <a:t>4 Comments</a:t>
            </a:r>
            <a:r>
              <a:rPr lang="en-US"/>
              <a:t> </a:t>
            </a:r>
          </a:p>
          <a:p>
            <a:r>
              <a:rPr lang="en-US"/>
              <a:t>Ferrel Jenkins</a:t>
            </a:r>
          </a:p>
          <a:p>
            <a:r>
              <a:rPr lang="en-US"/>
              <a:t>https://ferrelljenkins.wordpress.com/2010/08/18/araunahs-threshing-floor/</a:t>
            </a:r>
          </a:p>
          <a:p>
            <a:r>
              <a:rPr lang="en-US"/>
              <a:t>Accessed 24 Dec 2017</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121</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2525" y="692150"/>
            <a:ext cx="4552950"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a:effectLst/>
              </a:rPr>
              <a:t> </a:t>
            </a:r>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a:solidFill>
                  <a:schemeClr val="tx1"/>
                </a:solidFill>
                <a:effectLst/>
                <a:latin typeface="Arial" pitchFamily="-111" charset="0"/>
                <a:ea typeface="ＭＳ Ｐゴシック" pitchFamily="-112" charset="-128"/>
                <a:cs typeface="ＭＳ Ｐゴシック" pitchFamily="-112" charset="-128"/>
              </a:rPr>
              <a:t>to</a:t>
            </a:r>
            <a:r>
              <a:rPr lang="en-US" sz="1200" kern="120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a:solidFill>
                  <a:schemeClr val="tx1"/>
                </a:solidFill>
                <a:effectLst/>
                <a:latin typeface="Arial" pitchFamily="-111" charset="0"/>
                <a:ea typeface="ＭＳ Ｐゴシック" pitchFamily="-112" charset="-128"/>
                <a:cs typeface="ＭＳ Ｐゴシック" pitchFamily="-112" charset="-128"/>
              </a:rPr>
              <a:t>from</a:t>
            </a:r>
            <a:r>
              <a:rPr lang="en-US" sz="1200" kern="120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a:effectLst/>
              </a:rPr>
              <a:t> </a:t>
            </a:r>
          </a:p>
          <a:p>
            <a:r>
              <a:rPr lang="en-US" sz="1200" kern="120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a:solidFill>
                <a:schemeClr val="tx1"/>
              </a:solidFill>
              <a:effectLst/>
              <a:latin typeface="Arial" pitchFamily="-111" charset="0"/>
              <a:ea typeface="ＭＳ Ｐゴシック" pitchFamily="-112" charset="-128"/>
              <a:cs typeface="ＭＳ Ｐゴシック" pitchFamily="-112" charset="-128"/>
            </a:endParaRPr>
          </a:p>
          <a:p>
            <a:r>
              <a:rPr lang="en-US" sz="1200" kern="120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a:effectLst/>
              </a:rPr>
              <a:t> </a:t>
            </a:r>
            <a:endParaRPr lang="en-US"/>
          </a:p>
          <a:p>
            <a:endParaRPr lang="en-US"/>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grants us his divinely appointed kings to follow</a:t>
            </a:r>
            <a:r>
              <a:rPr lang="en-SG" sz="1200" kern="1200">
                <a:solidFill>
                  <a:schemeClr val="tx1"/>
                </a:solidFill>
                <a:effectLst/>
                <a:latin typeface="Arial" pitchFamily="-111"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4062923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extLst>
      <p:ext uri="{BB962C8B-B14F-4D97-AF65-F5344CB8AC3E}">
        <p14:creationId xmlns:p14="http://schemas.microsoft.com/office/powerpoint/2010/main" val="1311223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cs typeface="ＭＳ Ｐゴシック" charset="0"/>
              </a:rPr>
              <a:t>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a:effectLst/>
              </a:rPr>
              <a:t> </a:t>
            </a:r>
            <a:endParaRPr lang="en-US"/>
          </a:p>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1"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1"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1"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6"/>
            <a:ext cx="5962651"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9"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1"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964954526"/>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20670504"/>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63889588"/>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35482421"/>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59563411"/>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516852439"/>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42244"/>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837729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034234227"/>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79979228"/>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82871658"/>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7834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7141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9145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94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9343297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49196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8179889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97205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698815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124648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2652635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7081565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1297888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6291558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5448891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5542037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55999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1024951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1428844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6" y="1698626"/>
            <a:ext cx="5924551"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49" y="3536950"/>
            <a:ext cx="5861051" cy="1257300"/>
          </a:xfrm>
        </p:spPr>
        <p:txBody>
          <a:bodyPr/>
          <a:lstStyle>
            <a:lvl1pPr marL="0" indent="0" algn="ctr">
              <a:buFontTx/>
              <a:buNone/>
              <a:defRPr sz="2800"/>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1"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6"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6"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9"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90"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4" y="475297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1"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1" y="4846639"/>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1"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0105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37376531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9"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9" y="4589464"/>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8175950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1"/>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1"/>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26877779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9"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40" y="1681164"/>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40"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1" y="1681164"/>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1"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22157825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64378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6649025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9" y="987426"/>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9332906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9" y="987426"/>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670738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5094231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1" y="115888"/>
            <a:ext cx="1943100" cy="5980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1"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3219871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3559999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5053699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6270671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9280180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5256580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388662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6848283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4850454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6237189"/>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412235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7638047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1742948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1342955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1780888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58731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3244833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199744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10393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3383380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414588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2298482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3855693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12126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086524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135722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155366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726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3483397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5227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3577740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70899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1959084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166311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90869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7"/>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1"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1"/>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1"/>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7"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2"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1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12.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6" Type="http://schemas.openxmlformats.org/officeDocument/2006/relationships/theme" Target="../theme/theme16.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4.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1"/>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4821" y="6568203"/>
            <a:ext cx="101662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88079" y="6542804"/>
            <a:ext cx="82105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811790404"/>
      </p:ext>
    </p:extLst>
  </p:cSld>
  <p:clrMap bg1="dk2" tx1="lt1" bg2="dk1" tx2="lt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kern="12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61564556"/>
      </p:ext>
    </p:extLst>
  </p:cSld>
  <p:clrMap bg1="dk2" tx1="lt1" bg2="dk1" tx2="lt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1"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6"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4" y="1"/>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1" y="1"/>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6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60.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60.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60.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60.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60.xml"/><Relationship Id="rId4" Type="http://schemas.openxmlformats.org/officeDocument/2006/relationships/image" Target="../media/image10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20.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7.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0.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0.xml"/><Relationship Id="rId1" Type="http://schemas.openxmlformats.org/officeDocument/2006/relationships/themeOverride" Target="../theme/themeOverride4.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7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4.xml"/><Relationship Id="rId1" Type="http://schemas.openxmlformats.org/officeDocument/2006/relationships/tags" Target="../tags/tag1.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4.xml"/><Relationship Id="rId1" Type="http://schemas.openxmlformats.org/officeDocument/2006/relationships/tags" Target="../tags/tag2.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198.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٢ صموئيل</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لطيفاً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73058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24304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يقدم الله </a:t>
            </a:r>
            <a:r>
              <a:rPr lang="ar-JO" sz="4800" b="1" dirty="0">
                <a:solidFill>
                  <a:srgbClr val="FFFF00"/>
                </a:solidFill>
                <a:effectLst>
                  <a:glow rad="127000">
                    <a:schemeClr val="tx1"/>
                  </a:glow>
                </a:effectLst>
                <a:latin typeface="Arial" charset="0"/>
                <a:ea typeface="ＭＳ Ｐゴシック" charset="0"/>
                <a:cs typeface="ＭＳ Ｐゴシック" charset="0"/>
              </a:rPr>
              <a:t>اللطف</a:t>
            </a:r>
            <a:r>
              <a:rPr lang="ar-JO" sz="4800" b="1" dirty="0">
                <a:effectLst>
                  <a:glow rad="127000">
                    <a:schemeClr val="tx1"/>
                  </a:glow>
                </a:effectLst>
                <a:latin typeface="Arial" charset="0"/>
                <a:ea typeface="ＭＳ Ｐゴシック" charset="0"/>
                <a:cs typeface="ＭＳ Ｐゴシック" charset="0"/>
              </a:rPr>
              <a:t> لنا حتى نكون لطفاء نحو الآخرين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9107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ar-JO" sz="3600" b="1" dirty="0"/>
              <a:t>يعطي أخيتوفل نصيحة جيدة لأبشالوم لملاحقة داود في الحال (2 صم 17: 1-4)</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9"/>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0"/>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ar-JO" sz="3600" b="1" dirty="0"/>
              <a:t>يعطي حوشاي نصيحة سيئة لأبشالوم لملاحقة داود فيما بعد (2 صم 17: 5-14)</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870824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2" y="1"/>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ar-JO" sz="4000" b="1" i="1" dirty="0">
                <a:solidFill>
                  <a:srgbClr val="FFFFFF"/>
                </a:solidFill>
                <a:effectLst>
                  <a:glow rad="317500">
                    <a:schemeClr val="bg1"/>
                  </a:glow>
                </a:effectLst>
              </a:rPr>
              <a:t>يوم سيء بسبب شعر أبشالوم (18 : 9)</a:t>
            </a:r>
            <a:endParaRPr lang="en-US" sz="4000" b="1" i="1" dirty="0">
              <a:solidFill>
                <a:srgbClr val="FFFFFF"/>
              </a:solidFill>
              <a:effectLst>
                <a:glow rad="317500">
                  <a:schemeClr val="bg1"/>
                </a:glow>
              </a:effectLst>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1892014"/>
            <a:ext cx="38862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ar-JO" altLang="ja-JP" sz="3200" b="1" dirty="0">
                <a:solidFill>
                  <a:srgbClr val="FFFFFF"/>
                </a:solidFill>
                <a:cs typeface="Arial" charset="0"/>
              </a:rPr>
              <a:t>فقال يؤاب إني لا أصبر هكذا أمامك فأخذ ثلاثة سهام بيده و نشبها في قلب أبشالوم و هو بعد حي في قلب البطمة </a:t>
            </a:r>
          </a:p>
          <a:p>
            <a:endParaRPr lang="ar-JO" sz="3200" b="1" i="1" dirty="0">
              <a:solidFill>
                <a:srgbClr val="FFFFFF"/>
              </a:solidFill>
              <a:cs typeface="Arial" charset="0"/>
            </a:endParaRPr>
          </a:p>
          <a:p>
            <a:r>
              <a:rPr lang="ar-JO" sz="3200" b="1" i="1" dirty="0">
                <a:solidFill>
                  <a:srgbClr val="FFFFFF"/>
                </a:solidFill>
                <a:cs typeface="Arial" charset="0"/>
              </a:rPr>
              <a:t>2 صموئيل 18 : 14</a:t>
            </a:r>
            <a:endParaRPr lang="en-US" sz="3200" b="1" i="1" dirty="0">
              <a:solidFill>
                <a:srgbClr val="FFFFFF"/>
              </a:solidFill>
              <a:cs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7"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7092280" y="1"/>
            <a:ext cx="2160240" cy="2204864"/>
          </a:xfrm>
        </p:spPr>
        <p:txBody>
          <a:bodyPr/>
          <a:lstStyle/>
          <a:p>
            <a:pPr algn="ctr" eaLnBrk="1" hangingPunct="1">
              <a:defRPr/>
            </a:pPr>
            <a:r>
              <a:rPr lang="ar-JO" sz="4000" b="1" i="1" dirty="0">
                <a:solidFill>
                  <a:srgbClr val="FFFFFF"/>
                </a:solidFill>
                <a:effectLst>
                  <a:glow rad="317500">
                    <a:schemeClr val="bg1"/>
                  </a:glow>
                </a:effectLst>
              </a:rPr>
              <a:t>2 صم   18 : 33</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defRPr/>
            </a:pPr>
            <a:r>
              <a:rPr lang="ar-JO" sz="2800" dirty="0"/>
              <a:t>فانزعج الملك و صعد إلى علية الباب و كان يبكي و يقول هكذا و هو يتمشى يا ابني أبشالوم يا ابني يا ابني أبشالوم يا ليتني مت عوضاً عنك يا أبشالوم ابني يا ابني </a:t>
            </a:r>
            <a:endParaRPr lang="en-US" sz="280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34458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المملكة   المنقسمة</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يهوذا</a:t>
            </a:r>
            <a:endParaRPr lang="en-US" sz="3200" b="1" dirty="0">
              <a:solidFill>
                <a:srgbClr val="FFFFFF"/>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4338548" y="224635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إسرائيل</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2 صموئيل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عمون</a:t>
            </a:r>
            <a:endParaRPr 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آرام</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1" y="627856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مؤاب</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مصر</a:t>
            </a:r>
            <a:endParaRPr lang="en-US" sz="3200" b="1" dirty="0">
              <a:solidFill>
                <a:srgbClr val="FFFFFF"/>
              </a:solidFill>
              <a:effectLst>
                <a:glow rad="101600">
                  <a:srgbClr val="000000">
                    <a:alpha val="75000"/>
                  </a:srgbClr>
                </a:glow>
              </a:effectLst>
              <a:latin typeface="Arial"/>
              <a:cs typeface="Arial"/>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فلسطين</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فينيقيا</a:t>
            </a:r>
            <a:endParaRPr lang="en-US" sz="3200" b="1" dirty="0">
              <a:solidFill>
                <a:srgbClr val="FFFFFF"/>
              </a:solidFill>
              <a:effectLst>
                <a:glow rad="101600">
                  <a:srgbClr val="000000">
                    <a:alpha val="75000"/>
                  </a:srgbClr>
                </a:glow>
              </a:effectLst>
              <a:latin typeface="Arial"/>
              <a:cs typeface="Arial"/>
            </a:endParaRPr>
          </a:p>
        </p:txBody>
      </p:sp>
      <p:sp>
        <p:nvSpPr>
          <p:cNvPr id="20" name="Rectangle 2"/>
          <p:cNvSpPr txBox="1">
            <a:spLocks noChangeArrowheads="1"/>
          </p:cNvSpPr>
          <p:nvPr/>
        </p:nvSpPr>
        <p:spPr bwMode="auto">
          <a:xfrm>
            <a:off x="113630"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t>عاد داود إلى مملكة مستعادة في أورشليم لكن التقسيم بين الشمال والجنوب استمر.</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حزن في غير محله</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292080" y="4077073"/>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3600" b="1" dirty="0">
                <a:solidFill>
                  <a:srgbClr val="FFFFFF"/>
                </a:solidFill>
                <a:effectLst>
                  <a:glow rad="317500">
                    <a:srgbClr val="000000"/>
                  </a:glow>
                </a:effectLst>
              </a:rPr>
              <a:t>يؤاب يوبخ داود على قيادته الضعيفة</a:t>
            </a:r>
          </a:p>
          <a:p>
            <a:pPr algn="ctr" eaLnBrk="1" hangingPunct="1">
              <a:defRPr/>
            </a:pPr>
            <a:r>
              <a:rPr lang="en-US" sz="3600" b="1" dirty="0">
                <a:solidFill>
                  <a:srgbClr val="FFFFFF"/>
                </a:solidFill>
                <a:effectLst>
                  <a:glow rad="317500">
                    <a:srgbClr val="000000"/>
                  </a:glow>
                </a:effectLst>
              </a:rPr>
              <a:t>(</a:t>
            </a:r>
            <a:r>
              <a:rPr lang="ar-JO" sz="3600" b="1" dirty="0">
                <a:solidFill>
                  <a:srgbClr val="FFFFFF"/>
                </a:solidFill>
                <a:effectLst>
                  <a:glow rad="317500">
                    <a:srgbClr val="000000"/>
                  </a:glow>
                </a:effectLst>
              </a:rPr>
              <a:t>19 : 5 - 7</a:t>
            </a:r>
            <a:r>
              <a:rPr lang="en-US" sz="3600" b="1" dirty="0">
                <a:solidFill>
                  <a:srgbClr val="FFFFFF"/>
                </a:solidFill>
                <a:effectLst>
                  <a:glow rad="317500">
                    <a:srgbClr val="000000"/>
                  </a:glow>
                </a:effectLst>
              </a:rPr>
              <a:t>)</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1"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charset="0"/>
                <a:ea typeface="ＭＳ Ｐゴシック" charset="0"/>
                <a:cs typeface="ＭＳ Ｐゴシック" charset="0"/>
              </a:rPr>
              <a:t>١. لطف الله يعطينا </a:t>
            </a:r>
            <a:r>
              <a:rPr lang="ar-JO" sz="4800" b="1" dirty="0">
                <a:solidFill>
                  <a:srgbClr val="FFFF00"/>
                </a:solidFill>
                <a:effectLst>
                  <a:glow rad="127000">
                    <a:schemeClr val="tx1"/>
                  </a:glow>
                </a:effectLst>
                <a:latin typeface="Arial" charset="0"/>
                <a:ea typeface="ＭＳ Ｐゴシック" charset="0"/>
                <a:cs typeface="ＭＳ Ｐゴシック" charset="0"/>
              </a:rPr>
              <a:t>قادة</a:t>
            </a:r>
            <a:r>
              <a:rPr lang="ar-JO" sz="4800" b="1" dirty="0">
                <a:effectLst>
                  <a:glow rad="127000">
                    <a:schemeClr val="tx1"/>
                  </a:glow>
                </a:effectLst>
                <a:latin typeface="Arial" charset="0"/>
                <a:ea typeface="ＭＳ Ｐゴシック" charset="0"/>
                <a:cs typeface="ＭＳ Ｐゴシック" charset="0"/>
              </a:rPr>
              <a:t> (١-١٠)</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٢ صموئيل</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233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٢٠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608006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9" y="274638"/>
            <a:ext cx="7859712" cy="1066800"/>
          </a:xfrm>
          <a:solidFill>
            <a:schemeClr val="tx1"/>
          </a:solidFill>
        </p:spPr>
        <p:txBody>
          <a:bodyPr/>
          <a:lstStyle/>
          <a:p>
            <a:pPr eaLnBrk="1" hangingPunct="1"/>
            <a:r>
              <a:rPr lang="ar-JO" b="1" dirty="0">
                <a:solidFill>
                  <a:srgbClr val="FFFFFF"/>
                </a:solidFill>
                <a:latin typeface="Arial" charset="0"/>
                <a:ea typeface="ＭＳ Ｐゴシック" charset="0"/>
                <a:cs typeface="ＭＳ Ｐゴシック" charset="0"/>
              </a:rPr>
              <a:t>سنوات داود الأخيرة</a:t>
            </a:r>
            <a:endParaRPr lang="en-US" b="1" dirty="0">
              <a:solidFill>
                <a:srgbClr val="FFFFFF"/>
              </a:solidFill>
              <a:latin typeface="Arial" charset="0"/>
              <a:ea typeface="ＭＳ Ｐゴシック" charset="0"/>
              <a:cs typeface="ＭＳ Ｐゴシック" charset="0"/>
            </a:endParaRPr>
          </a:p>
        </p:txBody>
      </p:sp>
      <p:sp>
        <p:nvSpPr>
          <p:cNvPr id="253954" name="Text Box 6"/>
          <p:cNvSpPr txBox="1">
            <a:spLocks noChangeArrowheads="1"/>
          </p:cNvSpPr>
          <p:nvPr/>
        </p:nvSpPr>
        <p:spPr bwMode="auto">
          <a:xfrm>
            <a:off x="8369707" y="73969"/>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rPr>
              <a:t>214</a:t>
            </a:r>
            <a:endParaRPr lang="en-US" sz="1800" dirty="0">
              <a:solidFill>
                <a:srgbClr val="000000"/>
              </a:solidFill>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ar-JO" sz="3600" b="1" dirty="0">
                <a:solidFill>
                  <a:srgbClr val="FFFF00"/>
                </a:solidFill>
                <a:latin typeface="+mj-lt"/>
              </a:rPr>
              <a:t>يقدم ملحق في الفصول 21-24 من سنوات داود الأخيرة روايات إضافية عن إخفاقاته ونجاحاته كمؤشر على بركة الله المستمرة لسلالة داود بينما لا يزال يعاقب الخطيئة</a:t>
            </a:r>
            <a:endParaRPr lang="en-US" sz="3600" b="1" dirty="0">
              <a:solidFill>
                <a:srgbClr val="FFFF00"/>
              </a:solidFill>
              <a:latin typeface="+mj-lt"/>
            </a:endParaRPr>
          </a:p>
        </p:txBody>
      </p:sp>
    </p:spTree>
    <p:extLst>
      <p:ext uri="{BB962C8B-B14F-4D97-AF65-F5344CB8AC3E}">
        <p14:creationId xmlns:p14="http://schemas.microsoft.com/office/powerpoint/2010/main" val="2557276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667945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ملحق</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ثناء</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ملخص</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الإصحاحات 21 - 24</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الكبرياء</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الإتضاع</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24</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21 - 23</a:t>
                      </a:r>
                      <a:r>
                        <a:rPr kumimoji="0" lang="en-US" sz="2800" b="0" i="0" u="none" strike="noStrike" cap="none" normalizeH="0" baseline="0" dirty="0">
                          <a:ln>
                            <a:noFill/>
                          </a:ln>
                          <a:solidFill>
                            <a:srgbClr val="FFFF00"/>
                          </a:solidFill>
                          <a:effectLst/>
                          <a:latin typeface="Arial" pitchFamily="-112"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اورشليم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33 سنة (1004 – 971 ق.م)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rPr>
              <a:t>209</a:t>
            </a:r>
            <a:endParaRPr lang="en-US" b="1" dirty="0">
              <a:solidFill>
                <a:schemeClr val="bg1"/>
              </a:solidFill>
            </a:endParaRP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ar-JO" sz="2400" dirty="0">
                <a:solidFill>
                  <a:schemeClr val="bg1"/>
                </a:solidFill>
                <a:latin typeface="Arial" charset="0"/>
                <a:ea typeface="ＭＳ Ｐゴシック" charset="0"/>
                <a:cs typeface="ＭＳ Ｐゴシック" charset="0"/>
              </a:rPr>
              <a:t>جدول الملحق</a:t>
            </a:r>
            <a:endParaRPr lang="en-US" sz="2400"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39429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7"/>
            <a:ext cx="2952328"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rPr>
              <a:t>حافظ داود على إتضاع شبابه</a:t>
            </a:r>
            <a:endParaRPr lang="en-US" dirty="0">
              <a:solidFill>
                <a:schemeClr val="bg1"/>
              </a:solidFill>
            </a:endParaRP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1"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3"/>
            <a:ext cx="2952328" cy="1754326"/>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rPr>
              <a:t>كانت النتيجة ان الكثيرين خاطروا بحياتهم لأجله</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374253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rPr>
              <a:t>“</a:t>
            </a:r>
            <a:r>
              <a:rPr lang="ar-JO" b="1" dirty="0">
                <a:solidFill>
                  <a:srgbClr val="FFFFFF"/>
                </a:solidFill>
              </a:rPr>
              <a:t>رجال داود الأبطال</a:t>
            </a:r>
            <a:r>
              <a:rPr lang="ru-RU" b="1" dirty="0">
                <a:solidFill>
                  <a:srgbClr val="FFFFFF"/>
                </a:solidFill>
                <a:effectLst/>
              </a:rPr>
              <a:t>“</a:t>
            </a:r>
            <a:br>
              <a:rPr lang="en-US" sz="3200" b="1" dirty="0">
                <a:solidFill>
                  <a:srgbClr val="FFFFFF"/>
                </a:solidFill>
                <a:effectLst/>
              </a:rPr>
            </a:br>
            <a:r>
              <a:rPr lang="ar-JO" sz="3200" b="1" dirty="0">
                <a:solidFill>
                  <a:srgbClr val="FFFFFF"/>
                </a:solidFill>
              </a:rPr>
              <a:t>جيمس تيسوت (1836 – 1902)</a:t>
            </a:r>
            <a:endParaRPr lang="en-US" sz="3600" b="1" dirty="0">
              <a:solidFill>
                <a:srgbClr val="FFFFFF"/>
              </a:solidFill>
              <a:effectLst/>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0" y="5661026"/>
            <a:ext cx="9144000" cy="83099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4800" b="1" dirty="0">
                <a:solidFill>
                  <a:srgbClr val="FFFFFF"/>
                </a:solidFill>
                <a:cs typeface="Arial" charset="0"/>
              </a:rPr>
              <a:t>رجال داود الأبطال</a:t>
            </a:r>
            <a:endParaRPr lang="en-US" sz="4800" b="1" dirty="0">
              <a:solidFill>
                <a:srgbClr val="FFFFFF"/>
              </a:solidFill>
              <a:cs typeface="Arial" charset="0"/>
            </a:endParaRPr>
          </a:p>
        </p:txBody>
      </p:sp>
      <p:sp>
        <p:nvSpPr>
          <p:cNvPr id="4105" name="Rectangle 9"/>
          <p:cNvSpPr>
            <a:spLocks noGrp="1" noChangeArrowheads="1"/>
          </p:cNvSpPr>
          <p:nvPr>
            <p:ph type="title" idx="4294967295"/>
          </p:nvPr>
        </p:nvSpPr>
        <p:spPr>
          <a:xfrm>
            <a:off x="0" y="72918"/>
            <a:ext cx="9144000" cy="646331"/>
          </a:xfrm>
          <a:ln>
            <a:miter lim="800000"/>
            <a:headEnd/>
            <a:tailEnd/>
          </a:ln>
        </p:spPr>
        <p:txBody>
          <a:bodyPr>
            <a:spAutoFit/>
          </a:bodyPr>
          <a:lstStyle/>
          <a:p>
            <a:pPr>
              <a:defRPr/>
            </a:pPr>
            <a:r>
              <a:rPr lang="ar-JO" sz="3600" b="1" kern="1200" dirty="0">
                <a:solidFill>
                  <a:schemeClr val="bg1"/>
                </a:solidFill>
                <a:effectLst>
                  <a:glow rad="241300">
                    <a:schemeClr val="tx1">
                      <a:alpha val="96000"/>
                    </a:schemeClr>
                  </a:glow>
                </a:effectLst>
                <a:latin typeface="Arial"/>
                <a:ea typeface="+mn-ea"/>
                <a:cs typeface="Arial"/>
              </a:rPr>
              <a:t>2 صموئيل 23 : 8 - 11</a:t>
            </a:r>
            <a:endParaRPr lang="en-US" sz="3600" b="1" kern="1200" dirty="0">
              <a:solidFill>
                <a:schemeClr val="bg1"/>
              </a:solidFill>
              <a:effectLst>
                <a:glow rad="241300">
                  <a:schemeClr val="tx1">
                    <a:alpha val="96000"/>
                  </a:schemeClr>
                </a:glow>
              </a:effectLst>
              <a:latin typeface="Arial"/>
              <a:ea typeface="+mn-ea"/>
              <a:cs typeface="Arial"/>
            </a:endParaRPr>
          </a:p>
        </p:txBody>
      </p:sp>
    </p:spTree>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198</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4365105"/>
            <a:ext cx="9129157" cy="2492896"/>
          </a:xfrm>
          <a:effectLst>
            <a:outerShdw blurRad="63500" dist="38099" dir="2700000" algn="ctr" rotWithShape="0">
              <a:schemeClr val="tx2">
                <a:alpha val="74998"/>
              </a:schemeClr>
            </a:outerShdw>
          </a:effectLst>
        </p:spPr>
        <p:txBody>
          <a:bodyPr/>
          <a:lstStyle/>
          <a:p>
            <a:pPr eaLnBrk="1" hangingPunct="1">
              <a:defRPr/>
            </a:pPr>
            <a:r>
              <a:rPr lang="ar-JO" sz="2400" dirty="0">
                <a:solidFill>
                  <a:srgbClr val="FFFFFF"/>
                </a:solidFill>
              </a:rPr>
              <a:t>فتأوه داود و قال : من يسقيني ماء من بئر بيت لحم التي عند الباب فشق الأبطال الثلاثة محلة الفلسطينيين و استقوا ماء من بئر بيت لحم التي عند الباب و حملوه و أتوا به إلى داود فلم يشأ ان يشربه بل سكبه للرب</a:t>
            </a:r>
            <a:br>
              <a:rPr lang="ar-JO" sz="2400" dirty="0">
                <a:solidFill>
                  <a:srgbClr val="FFFFFF"/>
                </a:solidFill>
              </a:rPr>
            </a:br>
            <a:r>
              <a:rPr lang="ar-JO" sz="2400" dirty="0">
                <a:solidFill>
                  <a:srgbClr val="FFFFFF"/>
                </a:solidFill>
              </a:rPr>
              <a:t>(2 صموئيل 23 : 15 – 16)</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1"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716016" y="49785"/>
            <a:ext cx="4427984" cy="6808216"/>
          </a:xfrm>
          <a:effectLst>
            <a:outerShdw blurRad="63500" dist="35921" dir="2700000" algn="ctr" rotWithShape="0">
              <a:schemeClr val="tx2">
                <a:alpha val="74998"/>
              </a:schemeClr>
            </a:outerShdw>
          </a:effectLst>
        </p:spPr>
        <p:txBody>
          <a:bodyPr anchor="t"/>
          <a:lstStyle/>
          <a:p>
            <a:pPr>
              <a:defRPr/>
            </a:pPr>
            <a:r>
              <a:rPr lang="ar-JO" sz="4000" dirty="0"/>
              <a:t>قاد الله إسرائيل لجعل داود ملكًا على مملكة دائمة متجددة (٢ صم ١-١٠).</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323022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61912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1"/>
            <a:ext cx="9144000" cy="5452592"/>
          </a:xfrm>
          <a:prstGeom prst="rect">
            <a:avLst/>
          </a:prstGeom>
        </p:spPr>
      </p:pic>
      <p:sp>
        <p:nvSpPr>
          <p:cNvPr id="87041" name="Rectangle 2"/>
          <p:cNvSpPr>
            <a:spLocks noGrp="1" noChangeArrowheads="1"/>
          </p:cNvSpPr>
          <p:nvPr>
            <p:ph type="title"/>
          </p:nvPr>
        </p:nvSpPr>
        <p:spPr>
          <a:xfrm>
            <a:off x="-108520" y="5445225"/>
            <a:ext cx="9286800" cy="1368152"/>
          </a:xfrm>
          <a:solidFill>
            <a:srgbClr val="000000"/>
          </a:solidFill>
        </p:spPr>
        <p:txBody>
          <a:bodyPr/>
          <a:lstStyle/>
          <a:p>
            <a:pPr algn="ctr" eaLnBrk="1" hangingPunct="1">
              <a:defRPr/>
            </a:pPr>
            <a:r>
              <a:rPr lang="ar-JO" sz="4000" b="1" dirty="0">
                <a:solidFill>
                  <a:srgbClr val="FFFFFF"/>
                </a:solidFill>
                <a:effectLst>
                  <a:glow rad="317500">
                    <a:schemeClr val="bg1"/>
                  </a:glow>
                </a:effectLst>
              </a:rPr>
              <a:t>بيدر أرونة</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a:t>
            </a:r>
            <a:r>
              <a:rPr lang="ar-JO" sz="4000" b="1" dirty="0">
                <a:solidFill>
                  <a:srgbClr val="FFFFFF"/>
                </a:solidFill>
                <a:effectLst>
                  <a:glow rad="317500">
                    <a:schemeClr val="bg1"/>
                  </a:glow>
                </a:effectLst>
              </a:rPr>
              <a:t>2 صم 24 : 18 - 19</a:t>
            </a:r>
            <a:r>
              <a:rPr lang="en-US" sz="4000" b="1" dirty="0">
                <a:solidFill>
                  <a:srgbClr val="FFFFFF"/>
                </a:solidFill>
                <a:effectLst>
                  <a:glow rad="317500">
                    <a:schemeClr val="bg1"/>
                  </a:glow>
                </a:effectLst>
              </a:rPr>
              <a:t>)</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ar-JO" sz="1600" b="1" dirty="0">
                <a:solidFill>
                  <a:srgbClr val="FFFFFF"/>
                </a:solidFill>
                <a:latin typeface="Comic Sans MS" pitchFamily="-112" charset="0"/>
              </a:rPr>
              <a:t>1 مل 5 : 5</a:t>
            </a:r>
            <a:endParaRPr lang="en-US" sz="1600" b="1" dirty="0">
              <a:solidFill>
                <a:srgbClr val="FFFFFF"/>
              </a:solidFill>
              <a:latin typeface="Comic Sans MS" pitchFamily="-112" charset="0"/>
            </a:endParaRPr>
          </a:p>
        </p:txBody>
      </p:sp>
      <p:sp>
        <p:nvSpPr>
          <p:cNvPr id="65538" name="Text Box 3"/>
          <p:cNvSpPr txBox="1">
            <a:spLocks noChangeArrowheads="1"/>
          </p:cNvSpPr>
          <p:nvPr/>
        </p:nvSpPr>
        <p:spPr bwMode="auto">
          <a:xfrm>
            <a:off x="8721126" y="88871"/>
            <a:ext cx="2551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7935" y="6411883"/>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1" y="546101"/>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4" y="3436939"/>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2221" y="6539628"/>
            <a:ext cx="34176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86397" y="6283733"/>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a:solidFill>
                  <a:srgbClr val="FFFFFF"/>
                </a:solidFill>
                <a:latin typeface="Arial" charset="0"/>
              </a:rPr>
              <a:t>Handbook pg. 32-37</a:t>
            </a:r>
          </a:p>
        </p:txBody>
      </p:sp>
      <p:grpSp>
        <p:nvGrpSpPr>
          <p:cNvPr id="4" name="Group 31"/>
          <p:cNvGrpSpPr>
            <a:grpSpLocks/>
          </p:cNvGrpSpPr>
          <p:nvPr/>
        </p:nvGrpSpPr>
        <p:grpSpPr bwMode="auto">
          <a:xfrm>
            <a:off x="1974849" y="725489"/>
            <a:ext cx="5214939"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algn="l" eaLnBrk="0" hangingPunct="0"/>
              <a:endParaRPr lang="en-US" sz="280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997"/>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Comic Sans MS" pitchFamily="-112" charset="0"/>
                <a:ea typeface="+mn-ea"/>
                <a:cs typeface="+mn-cs"/>
              </a:rPr>
              <a:t>هيكل إسرائيل الأول</a:t>
            </a:r>
            <a:endParaRPr lang="en-US" sz="4800" b="1" kern="1200" dirty="0">
              <a:solidFill>
                <a:srgbClr val="FFEA18"/>
              </a:solidFill>
              <a:latin typeface="Comic Sans MS" pitchFamily="-112" charset="0"/>
              <a:ea typeface="+mn-ea"/>
              <a:cs typeface="+mn-cs"/>
            </a:endParaRPr>
          </a:p>
        </p:txBody>
      </p:sp>
    </p:spTree>
    <p:extLst>
      <p:ext uri="{BB962C8B-B14F-4D97-AF65-F5344CB8AC3E}">
        <p14:creationId xmlns:p14="http://schemas.microsoft.com/office/powerpoint/2010/main" val="355172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3"/>
            <a:ext cx="8028384" cy="5577717"/>
          </a:xfrm>
          <a:prstGeom prst="rect">
            <a:avLst/>
          </a:prstGeom>
        </p:spPr>
      </p:pic>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أظهر الله لطفه نحونا من خلال تأديبه</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360803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٣. داود يمثل </a:t>
            </a:r>
            <a:r>
              <a:rPr lang="ar-JO" sz="4800" b="1" dirty="0">
                <a:solidFill>
                  <a:srgbClr val="FFFF00"/>
                </a:solidFill>
                <a:effectLst>
                  <a:glow rad="127000">
                    <a:schemeClr val="tx1"/>
                  </a:glow>
                </a:effectLst>
                <a:latin typeface="Arial" charset="0"/>
                <a:ea typeface="ＭＳ Ｐゴシック" charset="0"/>
                <a:cs typeface="ＭＳ Ｐゴシック" charset="0"/>
              </a:rPr>
              <a:t>يسوع</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3341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39944" cy="6093296"/>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93297"/>
            <a:ext cx="9144000" cy="7647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داود إلى يسوع</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ar-JO" sz="2800" b="1" dirty="0">
                <a:effectLst>
                  <a:glow rad="228600">
                    <a:schemeClr val="tx1"/>
                  </a:glow>
                </a:effectLst>
              </a:rPr>
              <a:t>كل منهما من نسل يهوذا (تك 49 : 10)</a:t>
            </a:r>
            <a:endParaRPr lang="en-SG" sz="2800" b="1" dirty="0">
              <a:effectLst>
                <a:glow rad="228600">
                  <a:schemeClr val="tx1"/>
                </a:glow>
              </a:effectLst>
            </a:endParaRPr>
          </a:p>
          <a:p>
            <a:pPr lvl="1"/>
            <a:r>
              <a:rPr lang="ar-JO" sz="2800" b="1" dirty="0">
                <a:effectLst>
                  <a:glow rad="228600">
                    <a:schemeClr val="tx1"/>
                  </a:glow>
                </a:effectLst>
              </a:rPr>
              <a:t>كل منهما ولد في بيت لحم (1 صم 15, مت 2 : 1)</a:t>
            </a:r>
            <a:endParaRPr lang="en-SG" sz="2800" b="1" dirty="0">
              <a:effectLst>
                <a:glow rad="228600">
                  <a:schemeClr val="tx1"/>
                </a:glow>
              </a:effectLst>
            </a:endParaRPr>
          </a:p>
          <a:p>
            <a:pPr lvl="1"/>
            <a:r>
              <a:rPr lang="ar-JO" sz="2800" b="1" dirty="0">
                <a:effectLst>
                  <a:glow rad="228600">
                    <a:schemeClr val="tx1"/>
                  </a:glow>
                </a:effectLst>
              </a:rPr>
              <a:t>كل منهما جاء من جذور متواضعة – راعي غنم و نجار</a:t>
            </a:r>
            <a:endParaRPr lang="en-SG" sz="2800" b="1" dirty="0">
              <a:effectLst>
                <a:glow rad="228600">
                  <a:schemeClr val="tx1"/>
                </a:glow>
              </a:effectLst>
            </a:endParaRPr>
          </a:p>
          <a:p>
            <a:pPr lvl="1"/>
            <a:r>
              <a:rPr lang="ar-JO" sz="2800" b="1" dirty="0">
                <a:effectLst>
                  <a:glow rad="228600">
                    <a:schemeClr val="tx1"/>
                  </a:glow>
                </a:effectLst>
              </a:rPr>
              <a:t>كل منهما قاوم الشر بشجاعة و لكن بقلب الراعي أيضاً</a:t>
            </a:r>
            <a:endParaRPr lang="en-SG" sz="2800" b="1" dirty="0">
              <a:effectLst>
                <a:glow rad="228600">
                  <a:schemeClr val="tx1"/>
                </a:glow>
              </a:effectLst>
            </a:endParaRPr>
          </a:p>
          <a:p>
            <a:pPr lvl="1"/>
            <a:r>
              <a:rPr lang="ar-JO" sz="2800" b="1" dirty="0">
                <a:effectLst>
                  <a:glow rad="228600">
                    <a:schemeClr val="tx1"/>
                  </a:glow>
                </a:effectLst>
              </a:rPr>
              <a:t>كل منهما تعين ليحكم إسرائيل دون السعي للحصول عليه</a:t>
            </a:r>
            <a:endParaRPr lang="en-SG" sz="2800" b="1" dirty="0">
              <a:effectLst>
                <a:glow rad="228600">
                  <a:schemeClr val="tx1"/>
                </a:glow>
              </a:effectLst>
            </a:endParaRPr>
          </a:p>
          <a:p>
            <a:pPr lvl="1"/>
            <a:r>
              <a:rPr lang="ar-JO" sz="2800" b="1" dirty="0">
                <a:effectLst>
                  <a:glow rad="228600">
                    <a:schemeClr val="tx1"/>
                  </a:glow>
                </a:effectLst>
              </a:rPr>
              <a:t>كل منهما سمى ليحكم العالم كله</a:t>
            </a:r>
            <a:endParaRPr lang="en-US" sz="2800" b="1" dirty="0">
              <a:effectLst>
                <a:glow rad="228600">
                  <a:schemeClr val="tx1"/>
                </a:glow>
              </a:effectLst>
            </a:endParaRPr>
          </a:p>
          <a:p>
            <a:pPr lvl="1"/>
            <a:r>
              <a:rPr lang="ar-JO" sz="2800" b="1" dirty="0">
                <a:effectLst>
                  <a:glow rad="228600">
                    <a:schemeClr val="tx1"/>
                  </a:glow>
                </a:effectLst>
              </a:rPr>
              <a:t>كل منهما ابتدأ من بيت لحم و أنهى رحلته في أورشليم</a:t>
            </a:r>
            <a:endParaRPr lang="en-SG" sz="2800" b="1" dirty="0">
              <a:effectLst>
                <a:glow rad="228600">
                  <a:schemeClr val="tx1"/>
                </a:glow>
              </a:effectLst>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1" y="1257300"/>
            <a:ext cx="5092700" cy="5600700"/>
          </a:xfrm>
          <a:prstGeom prst="rect">
            <a:avLst/>
          </a:prstGeom>
        </p:spPr>
      </p:pic>
      <p:sp>
        <p:nvSpPr>
          <p:cNvPr id="900098" name="Rectangle 2"/>
          <p:cNvSpPr>
            <a:spLocks noGrp="1" noChangeArrowheads="1"/>
          </p:cNvSpPr>
          <p:nvPr>
            <p:ph type="ctrTitle"/>
          </p:nvPr>
        </p:nvSpPr>
        <p:spPr>
          <a:xfrm>
            <a:off x="28437" y="260649"/>
            <a:ext cx="4644008" cy="735235"/>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ميخا 4 : 6 - 7</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5" y="0"/>
            <a:ext cx="4370972"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charset="0"/>
                <a:ea typeface="ＭＳ Ｐゴシック" charset="0"/>
                <a:cs typeface="ＭＳ Ｐゴシック" charset="0"/>
              </a:rPr>
              <a:t>في ذلك اليوم يقول الرب أجمع الظالعة و أضم المطرودة و التي أضررت بها و أجعل الظالعة بقية و المقصاة أمة قوية و يملك الرب عليهم في جبل صهيون من الآن و إلى الأبد</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5" y="956621"/>
            <a:ext cx="9204159" cy="5869319"/>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355976" y="5949281"/>
            <a:ext cx="4644008" cy="735235"/>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ميخا 4 : 8 </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charset="0"/>
                <a:ea typeface="ＭＳ Ｐゴシック" charset="0"/>
                <a:cs typeface="ＭＳ Ｐゴシック" charset="0"/>
              </a:rPr>
              <a:t>و أنت يا برج القطيع أكمة بنت صهيون إليك يأتي و يجيء الحكم الأول ملك بنت أورشليم</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كيف يظهر الله </a:t>
            </a:r>
            <a:r>
              <a:rPr lang="ar-JO" sz="4800" dirty="0">
                <a:solidFill>
                  <a:srgbClr val="FFFF00"/>
                </a:solidFill>
                <a:effectLst>
                  <a:glow rad="127000">
                    <a:schemeClr val="tx1"/>
                  </a:glow>
                </a:effectLst>
                <a:latin typeface="Arial" charset="0"/>
                <a:ea typeface="ＭＳ Ｐゴシック" charset="0"/>
                <a:cs typeface="ＭＳ Ｐゴシック" charset="0"/>
              </a:rPr>
              <a:t>لطفه</a:t>
            </a:r>
            <a:r>
              <a:rPr lang="ar-JO" sz="4800" dirty="0">
                <a:effectLst>
                  <a:glow rad="127000">
                    <a:schemeClr val="tx1"/>
                  </a:glow>
                </a:effectLst>
                <a:latin typeface="Arial" charset="0"/>
                <a:ea typeface="ＭＳ Ｐゴシック" charset="0"/>
                <a:cs typeface="ＭＳ Ｐゴシック" charset="0"/>
              </a:rPr>
              <a:t> نحونا بحيث نكون لطفاء نحو الآخرين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18912" y="5949281"/>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فكرة رئيسية في 2 صموئيل</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4485" y="1"/>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سوف يحكم الله العالم من خلال نسل داود</a:t>
            </a:r>
          </a:p>
          <a:p>
            <a:pPr defTabSz="457200">
              <a:defRPr/>
            </a:pPr>
            <a:r>
              <a:rPr lang="ar-JO" sz="4000" b="1" dirty="0">
                <a:solidFill>
                  <a:srgbClr val="FFFFFF"/>
                </a:solidFill>
                <a:effectLst>
                  <a:glow rad="127000">
                    <a:srgbClr val="000000"/>
                  </a:glow>
                </a:effectLst>
                <a:latin typeface="Arial" charset="0"/>
                <a:ea typeface="ＭＳ Ｐゴシック" charset="0"/>
                <a:cs typeface="ＭＳ Ｐゴシック" charset="0"/>
              </a:rPr>
              <a:t>يسوع</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210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527879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١. لطف الله يعطينا </a:t>
            </a:r>
            <a:r>
              <a:rPr lang="ar-JO" sz="4800" b="1" dirty="0">
                <a:solidFill>
                  <a:srgbClr val="FFFF00"/>
                </a:solidFill>
                <a:effectLst>
                  <a:glow rad="127000">
                    <a:schemeClr val="tx1"/>
                  </a:glow>
                </a:effectLst>
                <a:latin typeface="Arial" charset="0"/>
                <a:ea typeface="ＭＳ Ｐゴシック" charset="0"/>
                <a:cs typeface="ＭＳ Ｐゴシック" charset="0"/>
              </a:rPr>
              <a:t>قادة</a:t>
            </a:r>
            <a:r>
              <a:rPr lang="ar-JO" sz="4800" b="1" dirty="0">
                <a:effectLst>
                  <a:glow rad="127000">
                    <a:schemeClr val="tx1"/>
                  </a:glow>
                </a:effectLst>
                <a:latin typeface="Arial" charset="0"/>
                <a:ea typeface="ＭＳ Ｐゴシック" charset="0"/>
                <a:cs typeface="ＭＳ Ｐゴシック" charset="0"/>
              </a:rPr>
              <a:t> (٢ صم ١-١٠)</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374362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٢. لطف الله يعطينا </a:t>
            </a:r>
            <a:r>
              <a:rPr lang="ar-JO" sz="4800" b="1" dirty="0">
                <a:solidFill>
                  <a:srgbClr val="FFFF00"/>
                </a:solidFill>
                <a:effectLst>
                  <a:glow rad="127000">
                    <a:schemeClr val="tx1"/>
                  </a:glow>
                </a:effectLst>
                <a:latin typeface="Arial" charset="0"/>
                <a:ea typeface="ＭＳ Ｐゴシック" charset="0"/>
                <a:cs typeface="ＭＳ Ｐゴシック" charset="0"/>
              </a:rPr>
              <a:t>تأديب</a:t>
            </a:r>
            <a:r>
              <a:rPr lang="ar-JO" sz="4800" b="1" dirty="0">
                <a:effectLst>
                  <a:glow rad="127000">
                    <a:schemeClr val="tx1"/>
                  </a:glow>
                </a:effectLst>
                <a:latin typeface="Arial" charset="0"/>
                <a:ea typeface="ＭＳ Ｐゴシック" charset="0"/>
                <a:cs typeface="ＭＳ Ｐゴシック" charset="0"/>
              </a:rPr>
              <a:t> ٢ صم ١١-٢٤)</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23051382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٣. داود يمثل </a:t>
            </a:r>
            <a:r>
              <a:rPr lang="ar-JO" sz="4800" b="1" dirty="0">
                <a:solidFill>
                  <a:srgbClr val="FFFF00"/>
                </a:solidFill>
                <a:effectLst>
                  <a:glow rad="127000">
                    <a:schemeClr val="tx1"/>
                  </a:glow>
                </a:effectLst>
                <a:latin typeface="Arial" charset="0"/>
                <a:ea typeface="ＭＳ Ｐゴシック" charset="0"/>
                <a:cs typeface="ＭＳ Ｐゴシック" charset="0"/>
              </a:rPr>
              <a:t>يسوع</a:t>
            </a:r>
            <a:endParaRPr lang="en-US" sz="48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165566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charset="0"/>
                <a:ea typeface="ＭＳ Ｐゴシック" charset="0"/>
                <a:cs typeface="ＭＳ Ｐゴシック" charset="0"/>
              </a:rPr>
              <a:t>كيف تتجاوب مع لطف الله في يسوع ؟</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Helvetica Neue Black Condensed"/>
                <a:ea typeface="ＭＳ Ｐゴシック" charset="0"/>
                <a:cs typeface="Helvetica Neue Black Condensed"/>
              </a:rPr>
              <a:t>ثق بيسوع المخلص و الملك الآتي</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Helvetica Neue Black Condensed"/>
                <a:ea typeface="ＭＳ Ｐゴシック" charset="0"/>
                <a:cs typeface="Helvetica Neue Black Condensed"/>
              </a:rPr>
              <a:t>أظهر لطف الله للآخرين</a:t>
            </a:r>
            <a:endParaRPr lang="en-US" sz="4800" spc="-100" dirty="0">
              <a:solidFill>
                <a:srgbClr val="000090"/>
              </a:solidFill>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345989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1"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اللطف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1" y="1206501"/>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pic>
        <p:nvPicPr>
          <p:cNvPr id="5" name="Picture 4" descr="Shape&#10;&#10;Description automatically generated">
            <a:extLst>
              <a:ext uri="{FF2B5EF4-FFF2-40B4-BE49-F238E27FC236}">
                <a16:creationId xmlns:a16="http://schemas.microsoft.com/office/drawing/2014/main" id="{78EC8E5B-4C64-644E-A3FC-27D496BA2A12}"/>
              </a:ext>
            </a:extLst>
          </p:cNvPr>
          <p:cNvPicPr>
            <a:picLocks noChangeAspect="1"/>
          </p:cNvPicPr>
          <p:nvPr/>
        </p:nvPicPr>
        <p:blipFill>
          <a:blip r:embed="rId4"/>
          <a:stretch>
            <a:fillRect/>
          </a:stretch>
        </p:blipFill>
        <p:spPr>
          <a:xfrm>
            <a:off x="3347864" y="3401999"/>
            <a:ext cx="3691309" cy="3281164"/>
          </a:xfrm>
          <a:prstGeom prst="rect">
            <a:avLst/>
          </a:prstGeom>
        </p:spPr>
      </p:pic>
      <p:sp>
        <p:nvSpPr>
          <p:cNvPr id="900098" name="Rectangle 2"/>
          <p:cNvSpPr>
            <a:spLocks noGrp="1" noChangeArrowheads="1"/>
          </p:cNvSpPr>
          <p:nvPr>
            <p:ph type="ctrTitle"/>
          </p:nvPr>
        </p:nvSpPr>
        <p:spPr>
          <a:xfrm>
            <a:off x="3491880" y="3140968"/>
            <a:ext cx="3329948" cy="3542195"/>
          </a:xfrm>
          <a:effectLst>
            <a:outerShdw blurRad="63500" dist="35921" dir="2700000" algn="ctr" rotWithShape="0">
              <a:schemeClr val="tx2">
                <a:alpha val="74998"/>
              </a:schemeClr>
            </a:outerShdw>
          </a:effectLst>
        </p:spPr>
        <p:txBody>
          <a:bodyPr/>
          <a:lstStyle/>
          <a:p>
            <a:pPr>
              <a:defRPr/>
            </a:pPr>
            <a:r>
              <a:rPr lang="ar-JO" sz="2800" b="1" kern="500" dirty="0"/>
              <a:t>لا يوجد تمرين للقلب أفضل من النزول للأسفل ورفع الناس للأعلى </a:t>
            </a:r>
            <a:br>
              <a:rPr lang="ar-JO" sz="2800" b="1" kern="500" dirty="0"/>
            </a:br>
            <a:r>
              <a:rPr lang="ar-JO" sz="2800" b="1" kern="500" dirty="0"/>
              <a:t>جون هولمز</a:t>
            </a:r>
            <a:endParaRPr lang="en-US" sz="2800" b="1" kern="5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831956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3733655981"/>
              </p:ext>
            </p:extLst>
          </p:nvPr>
        </p:nvGraphicFramePr>
        <p:xfrm>
          <a:off x="1143000" y="889175"/>
          <a:ext cx="6781800" cy="5924199"/>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التأسيس</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الإنتصار</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190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الطاعة</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الإصحاحات ١-١٠</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الإيمان</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البركة</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١-٤</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٥-١٠</a:t>
                      </a:r>
                      <a:r>
                        <a:rPr kumimoji="0" lang="en-US" sz="2800" b="0" i="0" u="none" strike="noStrike" cap="none" normalizeH="0" baseline="0" dirty="0">
                          <a:ln>
                            <a:noFill/>
                          </a:ln>
                          <a:solidFill>
                            <a:srgbClr val="FFFF00"/>
                          </a:solidFill>
                          <a:effectLst/>
                          <a:latin typeface="Arial" pitchFamily="-112" charset="0"/>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05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يهوذا</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19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حبرون</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أورشليم</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3727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٧ سنوات</a:t>
                      </a:r>
                      <a:endParaRPr kumimoji="0" lang="en-US" sz="2800" b="0" i="0" u="none" strike="noStrike" cap="none" normalizeH="0" baseline="0" dirty="0">
                        <a:ln>
                          <a:noFill/>
                        </a:ln>
                        <a:solidFill>
                          <a:srgbClr val="FFFF00"/>
                        </a:solidFill>
                        <a:effectLst/>
                        <a:latin typeface="Arial" pitchFamily="-11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t>
                      </a:r>
                      <a:r>
                        <a:rPr kumimoji="0" lang="ar-JO" sz="2800" b="0" i="0" u="none" strike="noStrike" cap="none" normalizeH="0" baseline="0" dirty="0">
                          <a:ln>
                            <a:noFill/>
                          </a:ln>
                          <a:solidFill>
                            <a:srgbClr val="FFFF00"/>
                          </a:solidFill>
                          <a:effectLst/>
                          <a:latin typeface="Arial" pitchFamily="-112" charset="0"/>
                        </a:rPr>
                        <a:t>1011 – 1004 ق.م</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٧ سنوات ؟</a:t>
                      </a:r>
                      <a:endParaRPr kumimoji="0" lang="en-US" sz="2800" b="0" i="0" u="none" strike="noStrike" cap="none" normalizeH="0" baseline="0" dirty="0">
                        <a:ln>
                          <a:noFill/>
                        </a:ln>
                        <a:solidFill>
                          <a:srgbClr val="FFFF00"/>
                        </a:solidFill>
                        <a:effectLst/>
                        <a:latin typeface="Arial" pitchFamily="-11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t>
                      </a:r>
                      <a:r>
                        <a:rPr kumimoji="0" lang="ar-JO" sz="2800" b="0" i="0" u="none" strike="noStrike" cap="none" normalizeH="0" baseline="0" dirty="0">
                          <a:ln>
                            <a:noFill/>
                          </a:ln>
                          <a:solidFill>
                            <a:srgbClr val="FFFF00"/>
                          </a:solidFill>
                          <a:effectLst/>
                          <a:latin typeface="Arial" pitchFamily="-112" charset="0"/>
                        </a:rPr>
                        <a:t>1004 – 997 ق.م ؟</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rPr>
              <a:t>209</a:t>
            </a:r>
            <a:endParaRPr lang="en-US" sz="1800" dirty="0"/>
          </a:p>
        </p:txBody>
      </p:sp>
      <p:sp>
        <p:nvSpPr>
          <p:cNvPr id="173086" name="Rectangle 100"/>
          <p:cNvSpPr>
            <a:spLocks noGrp="1" noChangeArrowheads="1"/>
          </p:cNvSpPr>
          <p:nvPr>
            <p:ph type="title" idx="4294967295"/>
          </p:nvPr>
        </p:nvSpPr>
        <p:spPr>
          <a:xfrm>
            <a:off x="838200" y="44624"/>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ar-JO" dirty="0">
                <a:solidFill>
                  <a:schemeClr val="bg1"/>
                </a:solidFill>
                <a:latin typeface="Arial" charset="0"/>
                <a:ea typeface="ＭＳ Ｐゴシック" charset="0"/>
                <a:cs typeface="ＭＳ Ｐゴシック" charset="0"/>
              </a:rPr>
              <a:t>جدول ٢ صموئيل ١-١٠</a:t>
            </a:r>
            <a:endParaRPr lang="en-US"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pPr rtl="1"/>
            <a:r>
              <a:rPr lang="ar-JO" sz="3600" dirty="0">
                <a:solidFill>
                  <a:schemeClr val="bg1"/>
                </a:solidFill>
                <a:effectLst>
                  <a:glow rad="228600">
                    <a:schemeClr val="tx1"/>
                  </a:glow>
                </a:effectLst>
                <a:ea typeface="ＭＳ Ｐゴシック" charset="0"/>
              </a:rPr>
              <a:t>مات شاول مع أبنائه يوناثان, أبيناداب و ملكيشوع           (١ صم ٢:٣١)</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1"/>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5724130" y="620688"/>
            <a:ext cx="3419871" cy="4941168"/>
          </a:xfrm>
          <a:effectLst>
            <a:outerShdw blurRad="63500" dist="38099" dir="2700000" algn="ctr" rotWithShape="0">
              <a:schemeClr val="tx2">
                <a:alpha val="74998"/>
              </a:schemeClr>
            </a:outerShdw>
          </a:effectLst>
        </p:spPr>
        <p:txBody>
          <a:bodyPr/>
          <a:lstStyle/>
          <a:p>
            <a:br>
              <a:rPr lang="en-US"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قتل شاول نفسه     (1 صم 31 : 4)  لكن عماليقياً كذب و قال أنه هو من قتله (2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1"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500564" y="4149725"/>
            <a:ext cx="44148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3200" b="1" dirty="0">
              <a:solidFill>
                <a:srgbClr val="FFFF00"/>
              </a:solidFill>
              <a:cs typeface="Arial" charset="0"/>
            </a:endParaRPr>
          </a:p>
          <a:p>
            <a:pPr algn="r" eaLnBrk="1" hangingPunct="1"/>
            <a:r>
              <a:rPr lang="ar-JO" sz="3200" b="1" dirty="0">
                <a:solidFill>
                  <a:srgbClr val="FFFF00"/>
                </a:solidFill>
                <a:cs typeface="Arial" charset="0"/>
              </a:rPr>
              <a:t>رثى داود موت شاول و يوناثان </a:t>
            </a:r>
          </a:p>
          <a:p>
            <a:pPr algn="r" eaLnBrk="1" hangingPunct="1"/>
            <a:r>
              <a:rPr lang="ar-JO" sz="3200" b="1" dirty="0">
                <a:solidFill>
                  <a:srgbClr val="FFFF00"/>
                </a:solidFill>
                <a:cs typeface="Arial" charset="0"/>
              </a:rPr>
              <a:t>(2 صم 1 : 17)</a:t>
            </a:r>
            <a:endParaRPr lang="en-US" sz="3200" b="1" dirty="0">
              <a:solidFill>
                <a:srgbClr val="FFFF00"/>
              </a:solidFill>
              <a:cs typeface="Arial" charset="0"/>
            </a:endParaRP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ar-JO" sz="2800" dirty="0">
                <a:latin typeface="Arial" charset="0"/>
                <a:ea typeface="ＭＳ Ｐゴシック" charset="0"/>
                <a:cs typeface="ＭＳ Ｐゴシック" charset="0"/>
              </a:rPr>
              <a:t>الحزن على شاول (1 : 17)</a:t>
            </a:r>
            <a:endParaRPr lang="en-US" sz="2800" dirty="0">
              <a:latin typeface="Arial"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رثى داود موت شاول و ابنائه</a:t>
            </a:r>
            <a:br>
              <a:rPr lang="ar-JO" sz="32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2 صم 1 : 17 - 27</a:t>
            </a:r>
            <a:r>
              <a:rPr lang="en-US" sz="3200" dirty="0">
                <a:solidFill>
                  <a:schemeClr val="bg1"/>
                </a:solidFill>
                <a:effectLst>
                  <a:glow rad="228600">
                    <a:schemeClr val="tx1"/>
                  </a:glow>
                </a:effectLst>
                <a:ea typeface="ＭＳ Ｐゴシック" charset="0"/>
              </a:rPr>
              <a:t>)</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80"/>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861774"/>
          </a:xfrm>
          <a:prstGeom prst="rect">
            <a:avLst/>
          </a:prstGeom>
          <a:noFill/>
        </p:spPr>
        <p:txBody>
          <a:bodyPr wrap="square" rtlCol="0">
            <a:spAutoFit/>
          </a:bodyPr>
          <a:lstStyle/>
          <a:p>
            <a:r>
              <a:rPr lang="ar-JO" sz="5000" b="1" dirty="0">
                <a:solidFill>
                  <a:schemeClr val="bg1"/>
                </a:solidFill>
                <a:effectLst>
                  <a:glow rad="254000">
                    <a:schemeClr val="accent4">
                      <a:satMod val="175000"/>
                      <a:alpha val="75000"/>
                    </a:schemeClr>
                  </a:glow>
                </a:effectLst>
              </a:rPr>
              <a:t>كيف سقط الجبابرة</a:t>
            </a:r>
            <a:endParaRPr lang="en-SG" sz="5000" b="1" dirty="0">
              <a:solidFill>
                <a:schemeClr val="bg1"/>
              </a:solidFill>
              <a:effectLst>
                <a:glow rad="254000">
                  <a:schemeClr val="accent4">
                    <a:satMod val="175000"/>
                    <a:alpha val="75000"/>
                  </a:schemeClr>
                </a:glow>
              </a:effectLst>
            </a:endParaRPr>
          </a:p>
        </p:txBody>
      </p:sp>
    </p:spTree>
    <p:extLst>
      <p:ext uri="{BB962C8B-B14F-4D97-AF65-F5344CB8AC3E}">
        <p14:creationId xmlns:p14="http://schemas.microsoft.com/office/powerpoint/2010/main" val="275097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6093297"/>
            <a:ext cx="9129157" cy="764704"/>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جبل جلبوع اليوم</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5580112" y="44625"/>
            <a:ext cx="3558515"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ar-JO" sz="2800" b="1" dirty="0"/>
              <a:t>يا جبال جلبوع لا يكن طل و لا مطر عليكن و لا حقول تقدمات لأنه هناك طرح مجن الجبابرة مجن شاول بلا مسح بالدهن</a:t>
            </a:r>
          </a:p>
          <a:p>
            <a:r>
              <a:rPr lang="ar-JO" sz="2800" b="1" dirty="0"/>
              <a:t>(2 صم 1 : 21)</a:t>
            </a:r>
            <a:endParaRPr lang="en-US" sz="2800" b="1" dirty="0"/>
          </a:p>
        </p:txBody>
      </p:sp>
    </p:spTree>
    <p:extLst>
      <p:ext uri="{BB962C8B-B14F-4D97-AF65-F5344CB8AC3E}">
        <p14:creationId xmlns:p14="http://schemas.microsoft.com/office/powerpoint/2010/main" val="189516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هناك حاجة للطف</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1" y="1412776"/>
            <a:ext cx="9205268" cy="5184576"/>
          </a:xfrm>
          <a:prstGeom prst="rect">
            <a:avLst/>
          </a:prstGeom>
        </p:spPr>
      </p:pic>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800" b="1" i="1" dirty="0">
                <a:solidFill>
                  <a:srgbClr val="FFFFFF"/>
                </a:solidFill>
                <a:effectLst>
                  <a:glow rad="127000">
                    <a:srgbClr val="000000"/>
                  </a:glow>
                </a:effectLst>
                <a:latin typeface="Arial" charset="0"/>
                <a:ea typeface="ＭＳ Ｐゴシック" charset="0"/>
                <a:cs typeface="ＭＳ Ｐゴシック" charset="0"/>
              </a:rPr>
              <a:t>٢ صموئيل</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671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9" y="1196976"/>
            <a:ext cx="9201151"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cs typeface="Arial" charset="0"/>
            </a:endParaRPr>
          </a:p>
        </p:txBody>
      </p:sp>
      <p:sp>
        <p:nvSpPr>
          <p:cNvPr id="175107" name="Text Box 1031"/>
          <p:cNvSpPr txBox="1">
            <a:spLocks noChangeArrowheads="1"/>
          </p:cNvSpPr>
          <p:nvPr/>
        </p:nvSpPr>
        <p:spPr bwMode="auto">
          <a:xfrm>
            <a:off x="5292725" y="46038"/>
            <a:ext cx="3810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00"/>
                </a:solidFill>
                <a:cs typeface="Arial" charset="0"/>
              </a:rPr>
              <a:t>حقل السيوف</a:t>
            </a:r>
            <a:endParaRPr lang="en-US" sz="3200" b="1" dirty="0">
              <a:solidFill>
                <a:srgbClr val="FFFF00"/>
              </a:solidFill>
              <a:cs typeface="Arial" charset="0"/>
            </a:endParaRPr>
          </a:p>
          <a:p>
            <a:pPr eaLnBrk="1" hangingPunct="1"/>
            <a:r>
              <a:rPr lang="ar-JO" sz="3200" b="1" dirty="0">
                <a:solidFill>
                  <a:srgbClr val="FFFF00"/>
                </a:solidFill>
                <a:cs typeface="Arial" charset="0"/>
              </a:rPr>
              <a:t>2 صموئيل 2 : 15 - 17</a:t>
            </a:r>
            <a:endParaRPr lang="en-US" sz="3200" b="1" dirty="0">
              <a:solidFill>
                <a:srgbClr val="FFFF00"/>
              </a:solidFill>
              <a:cs typeface="Arial" charset="0"/>
            </a:endParaRP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ar-JO" sz="3600" b="1" dirty="0">
                <a:solidFill>
                  <a:srgbClr val="FFFFFF"/>
                </a:solidFill>
                <a:effectLst>
                  <a:glow rad="127000">
                    <a:schemeClr val="tx1">
                      <a:alpha val="93000"/>
                    </a:schemeClr>
                  </a:glow>
                </a:effectLst>
                <a:latin typeface="Arial" charset="0"/>
                <a:ea typeface="ＭＳ Ｐゴシック" charset="0"/>
                <a:cs typeface="Arial" charset="0"/>
              </a:rPr>
              <a:t>داود يهزم أبنير</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7266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600" b="1" dirty="0">
              <a:solidFill>
                <a:srgbClr val="FFFF00"/>
              </a:solidFill>
              <a:cs typeface="Arial" charset="0"/>
            </a:endParaRPr>
          </a:p>
          <a:p>
            <a:pPr eaLnBrk="1" hangingPunct="1"/>
            <a:r>
              <a:rPr lang="ar-JO" sz="3600" b="1" dirty="0">
                <a:solidFill>
                  <a:srgbClr val="FFFF00"/>
                </a:solidFill>
                <a:cs typeface="Arial" charset="0"/>
              </a:rPr>
              <a:t>داود يصرف أبنير </a:t>
            </a:r>
            <a:endParaRPr lang="en-US" sz="3600" b="1" dirty="0">
              <a:solidFill>
                <a:srgbClr val="FFFF00"/>
              </a:solidFill>
              <a:cs typeface="Arial" charset="0"/>
            </a:endParaRPr>
          </a:p>
          <a:p>
            <a:pPr eaLnBrk="1" hangingPunct="1"/>
            <a:r>
              <a:rPr lang="ar-JO" sz="3600" b="1" dirty="0">
                <a:solidFill>
                  <a:srgbClr val="FFFF00"/>
                </a:solidFill>
                <a:cs typeface="Arial" charset="0"/>
              </a:rPr>
              <a:t>بسلام</a:t>
            </a:r>
          </a:p>
          <a:p>
            <a:pPr eaLnBrk="1" hangingPunct="1"/>
            <a:r>
              <a:rPr lang="ar-JO" sz="3600" b="1" dirty="0">
                <a:solidFill>
                  <a:srgbClr val="FFFF00"/>
                </a:solidFill>
                <a:cs typeface="Arial" charset="0"/>
              </a:rPr>
              <a:t>(2 صم 3 : 21)</a:t>
            </a:r>
            <a:endParaRPr lang="en-US" sz="3600" b="1" dirty="0">
              <a:solidFill>
                <a:srgbClr val="FFFF00"/>
              </a:solidFill>
              <a:cs typeface="Arial" charset="0"/>
            </a:endParaRP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ar-JO" sz="2800" dirty="0">
                <a:latin typeface="Arial" charset="0"/>
                <a:ea typeface="ＭＳ Ｐゴシック" charset="0"/>
                <a:cs typeface="Arial" charset="0"/>
              </a:rPr>
              <a:t>صرف أبنير</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(3 : 21)</a:t>
            </a:r>
            <a:endParaRPr lang="en-US" sz="2800" dirty="0">
              <a:latin typeface="Arial" charset="0"/>
              <a:ea typeface="ＭＳ Ｐゴシック" charset="0"/>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0177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داود قتلة إيشبوشث لمعاقبة الاستيلاء على مملكته بالقوة (2 صم 4).</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1"/>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78034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1" y="2192338"/>
            <a:ext cx="7632700" cy="3624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514350" indent="-514350" algn="r" eaLnBrk="1" hangingPunct="1"/>
            <a:r>
              <a:rPr lang="en-US" sz="2800" b="1" dirty="0"/>
              <a:t>(</a:t>
            </a:r>
            <a:r>
              <a:rPr lang="ar-JO" sz="2800" b="1" dirty="0"/>
              <a:t>٥  العاصمة                           (أورشليم</a:t>
            </a:r>
            <a:endParaRPr lang="en-US" sz="2800" b="1" dirty="0"/>
          </a:p>
          <a:p>
            <a:pPr marL="514350" indent="-514350" algn="r" eaLnBrk="1" hangingPunct="1"/>
            <a:r>
              <a:rPr lang="ar-JO" sz="2800" b="1" dirty="0"/>
              <a:t>٦  مركز العبادة                      (نقل التابوت)</a:t>
            </a:r>
            <a:endParaRPr lang="en-US" sz="2800" b="1" dirty="0"/>
          </a:p>
          <a:p>
            <a:pPr marL="514350" indent="-514350" algn="r" eaLnBrk="1" hangingPunct="1"/>
            <a:r>
              <a:rPr lang="ar-JO" sz="2800" b="1" dirty="0"/>
              <a:t>٧  السلالة                            (العهد الداوودي)</a:t>
            </a:r>
            <a:endParaRPr lang="en-US" sz="2800" b="1" dirty="0"/>
          </a:p>
          <a:p>
            <a:pPr marL="514350" indent="-514350" algn="r" eaLnBrk="1" hangingPunct="1"/>
            <a:r>
              <a:rPr lang="ar-JO" sz="2800" b="1" dirty="0"/>
              <a:t>٨  الحدود                             (إتساع المملكة)</a:t>
            </a:r>
          </a:p>
          <a:p>
            <a:pPr marL="514350" indent="-514350" algn="r" eaLnBrk="1" hangingPunct="1"/>
            <a:r>
              <a:rPr lang="ar-JO" sz="2800" b="1" dirty="0"/>
              <a:t>٩  الإبن                               (مفيبوشث)</a:t>
            </a:r>
          </a:p>
          <a:p>
            <a:pPr marL="514350" indent="-514350" algn="r" eaLnBrk="1" hangingPunct="1"/>
            <a:r>
              <a:rPr lang="ar-JO" sz="2800" b="1" dirty="0"/>
              <a:t>١٠ الخدم                             (عمون و سوريا)</a:t>
            </a:r>
            <a:endParaRPr lang="en-US" sz="2800" b="1" dirty="0"/>
          </a:p>
          <a:p>
            <a:pPr algn="l" eaLnBrk="1" hangingPunct="1"/>
            <a:endParaRPr lang="en-US" sz="2800" b="1" dirty="0"/>
          </a:p>
          <a:p>
            <a:pPr algn="l" eaLnBrk="1" hangingPunct="1"/>
            <a:endParaRPr lang="en-US" sz="2800" b="1" dirty="0"/>
          </a:p>
        </p:txBody>
      </p:sp>
      <p:sp>
        <p:nvSpPr>
          <p:cNvPr id="177155" name="Text Box 1028"/>
          <p:cNvSpPr txBox="1">
            <a:spLocks noChangeArrowheads="1"/>
          </p:cNvSpPr>
          <p:nvPr/>
        </p:nvSpPr>
        <p:spPr bwMode="auto">
          <a:xfrm>
            <a:off x="8369707" y="73969"/>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t>211</a:t>
            </a:r>
            <a:endParaRPr lang="en-US" sz="1800" dirty="0"/>
          </a:p>
        </p:txBody>
      </p:sp>
      <p:sp>
        <p:nvSpPr>
          <p:cNvPr id="177156" name="Title 1"/>
          <p:cNvSpPr>
            <a:spLocks noGrp="1"/>
          </p:cNvSpPr>
          <p:nvPr>
            <p:ph type="title"/>
          </p:nvPr>
        </p:nvSpPr>
        <p:spPr>
          <a:xfrm>
            <a:off x="1763714" y="476251"/>
            <a:ext cx="6923087" cy="1176338"/>
          </a:xfrm>
        </p:spPr>
        <p:txBody>
          <a:bodyPr/>
          <a:lstStyle/>
          <a:p>
            <a:r>
              <a:rPr lang="ar-JO" sz="3200" b="1" dirty="0">
                <a:latin typeface="Arial" charset="0"/>
                <a:ea typeface="ＭＳ Ｐゴシック" charset="0"/>
                <a:cs typeface="Arial" charset="0"/>
              </a:rPr>
              <a:t>الإصحاحات ٥-١٠ تظهر داود على كل إسرائيل في أورشليم مع أمور جديدة</a:t>
            </a:r>
            <a:endParaRPr lang="en-US" sz="3200" b="1" dirty="0">
              <a:latin typeface="Arial" charset="0"/>
              <a:ea typeface="ＭＳ Ｐゴシック" charset="0"/>
              <a:cs typeface="Arial" charset="0"/>
            </a:endParaRPr>
          </a:p>
        </p:txBody>
      </p:sp>
      <p:sp>
        <p:nvSpPr>
          <p:cNvPr id="6" name="Rectangle 5">
            <a:extLst>
              <a:ext uri="{FF2B5EF4-FFF2-40B4-BE49-F238E27FC236}">
                <a16:creationId xmlns:a16="http://schemas.microsoft.com/office/drawing/2014/main" id="{D6188C03-A192-0A4F-A338-47E008F45392}"/>
              </a:ext>
            </a:extLst>
          </p:cNvPr>
          <p:cNvSpPr/>
          <p:nvPr/>
        </p:nvSpPr>
        <p:spPr bwMode="auto">
          <a:xfrm rot="20306245">
            <a:off x="-286131" y="79454"/>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5400" b="1" i="1" dirty="0">
                <a:solidFill>
                  <a:srgbClr val="FF0000"/>
                </a:solidFill>
                <a:latin typeface="Arial Black" panose="020B0604020202020204" pitchFamily="34" charset="0"/>
                <a:cs typeface="Arial Black" panose="020B0604020202020204" pitchFamily="34" charset="0"/>
              </a:rPr>
              <a:t>حديثاً</a:t>
            </a:r>
            <a:endParaRPr kumimoji="0" lang="en-SG" sz="5400" b="1" i="1" u="none" strike="noStrike" cap="none" normalizeH="0" baseline="0" dirty="0">
              <a:ln>
                <a:noFill/>
              </a:ln>
              <a:solidFill>
                <a:srgbClr val="FF0000"/>
              </a:solidFill>
              <a:effectLst/>
              <a:latin typeface="Arial Black" panose="020B0604020202020204" pitchFamily="34" charset="0"/>
              <a:cs typeface="Arial Black"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r">
              <a:defRPr/>
            </a:pPr>
            <a:r>
              <a:rPr lang="ar-JO" sz="4000" b="1" dirty="0">
                <a:solidFill>
                  <a:srgbClr val="FFFFFF"/>
                </a:solidFill>
                <a:effectLst>
                  <a:glow rad="127000">
                    <a:schemeClr val="tx1"/>
                  </a:glow>
                </a:effectLst>
                <a:latin typeface="Arial" charset="0"/>
                <a:ea typeface="ＭＳ Ｐゴシック" charset="0"/>
                <a:cs typeface="ＭＳ Ｐゴシック" charset="0"/>
              </a:rPr>
              <a:t>داود :        حبرون إلى أورشليم</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1"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دان</a:t>
            </a:r>
            <a:endParaRPr lang="en-US" sz="2000" b="1" dirty="0">
              <a:solidFill>
                <a:srgbClr val="FFFFFF"/>
              </a:solidFill>
              <a:effectLst>
                <a:glow rad="101600">
                  <a:srgbClr val="000000">
                    <a:alpha val="75000"/>
                  </a:srgbClr>
                </a:glow>
              </a:effectLst>
              <a:latin typeface="Arial"/>
              <a:ea typeface="+mn-ea"/>
              <a:cs typeface="Arial"/>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يهوذا</a:t>
            </a:r>
            <a:endParaRPr lang="en-US" sz="2000" b="1" dirty="0">
              <a:solidFill>
                <a:srgbClr val="FFFFFF"/>
              </a:solidFill>
              <a:effectLst>
                <a:glow rad="101600">
                  <a:srgbClr val="000000">
                    <a:alpha val="75000"/>
                  </a:srgbClr>
                </a:glow>
              </a:effectLst>
              <a:latin typeface="Arial"/>
              <a:ea typeface="+mn-ea"/>
              <a:cs typeface="Arial"/>
            </a:endParaRPr>
          </a:p>
        </p:txBody>
      </p:sp>
      <p:sp>
        <p:nvSpPr>
          <p:cNvPr id="9" name="Text Box 5"/>
          <p:cNvSpPr txBox="1">
            <a:spLocks noChangeArrowheads="1"/>
          </p:cNvSpPr>
          <p:nvPr/>
        </p:nvSpPr>
        <p:spPr bwMode="auto">
          <a:xfrm>
            <a:off x="3946563"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شمعون</a:t>
            </a:r>
            <a:endParaRPr lang="en-US" sz="2000" b="1" dirty="0">
              <a:solidFill>
                <a:srgbClr val="FFFFFF"/>
              </a:solidFill>
              <a:effectLst>
                <a:glow rad="101600">
                  <a:srgbClr val="000000">
                    <a:alpha val="75000"/>
                  </a:srgbClr>
                </a:glow>
              </a:effectLst>
              <a:latin typeface="Arial"/>
              <a:ea typeface="+mn-ea"/>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رأوبين</a:t>
            </a:r>
            <a:endParaRPr lang="en-US" sz="2000" b="1" dirty="0">
              <a:solidFill>
                <a:srgbClr val="FFFFFF"/>
              </a:solidFill>
              <a:effectLst>
                <a:glow rad="101600">
                  <a:srgbClr val="000000">
                    <a:alpha val="75000"/>
                  </a:srgbClr>
                </a:glow>
              </a:effectLst>
              <a:latin typeface="Arial"/>
              <a:ea typeface="+mn-ea"/>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جاد</a:t>
            </a:r>
            <a:endParaRPr lang="en-US" sz="20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افرايم</a:t>
            </a:r>
            <a:endParaRPr lang="en-US" sz="2000" b="1" dirty="0">
              <a:solidFill>
                <a:srgbClr val="FFFFFF"/>
              </a:solidFill>
              <a:effectLst>
                <a:glow rad="101600">
                  <a:srgbClr val="000000">
                    <a:alpha val="75000"/>
                  </a:srgbClr>
                </a:glow>
              </a:effectLst>
              <a:latin typeface="Arial"/>
              <a:ea typeface="+mn-ea"/>
              <a:cs typeface="Arial"/>
            </a:endParaRPr>
          </a:p>
        </p:txBody>
      </p:sp>
      <p:sp>
        <p:nvSpPr>
          <p:cNvPr id="14" name="Text Box 10"/>
          <p:cNvSpPr txBox="1">
            <a:spLocks noChangeArrowheads="1"/>
          </p:cNvSpPr>
          <p:nvPr/>
        </p:nvSpPr>
        <p:spPr bwMode="auto">
          <a:xfrm>
            <a:off x="4993311"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نفتالي</a:t>
            </a:r>
            <a:endParaRPr lang="en-US" sz="2000" b="1" dirty="0">
              <a:solidFill>
                <a:srgbClr val="FFFFFF"/>
              </a:solidFill>
              <a:effectLst>
                <a:glow rad="101600">
                  <a:srgbClr val="000000">
                    <a:alpha val="75000"/>
                  </a:srgbClr>
                </a:glow>
              </a:effectLst>
              <a:latin typeface="Arial"/>
              <a:ea typeface="+mn-ea"/>
              <a:cs typeface="Arial"/>
            </a:endParaRPr>
          </a:p>
        </p:txBody>
      </p:sp>
      <p:sp>
        <p:nvSpPr>
          <p:cNvPr id="20" name="Text Box 16"/>
          <p:cNvSpPr txBox="1">
            <a:spLocks noChangeArrowheads="1"/>
          </p:cNvSpPr>
          <p:nvPr/>
        </p:nvSpPr>
        <p:spPr bwMode="auto">
          <a:xfrm rot="167692">
            <a:off x="5160933" y="446119"/>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اشير</a:t>
            </a:r>
            <a:endParaRPr lang="en-US" sz="20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زبولون</a:t>
            </a:r>
            <a:endParaRPr lang="en-US" sz="2000" b="1" dirty="0">
              <a:solidFill>
                <a:srgbClr val="FFFFFF"/>
              </a:solidFill>
              <a:effectLst>
                <a:glow rad="101600">
                  <a:srgbClr val="000000">
                    <a:alpha val="75000"/>
                  </a:srgbClr>
                </a:glow>
              </a:effectLst>
              <a:latin typeface="Arial"/>
              <a:ea typeface="+mn-ea"/>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يساكر</a:t>
            </a:r>
            <a:endParaRPr lang="en-US" sz="2000" b="1" dirty="0">
              <a:solidFill>
                <a:srgbClr val="FFFFFF"/>
              </a:solidFill>
              <a:effectLst>
                <a:glow rad="101600">
                  <a:srgbClr val="000000">
                    <a:alpha val="75000"/>
                  </a:srgbClr>
                </a:glow>
              </a:effectLst>
              <a:latin typeface="Arial"/>
              <a:ea typeface="+mn-ea"/>
              <a:cs typeface="Arial"/>
            </a:endParaRPr>
          </a:p>
        </p:txBody>
      </p:sp>
      <p:sp>
        <p:nvSpPr>
          <p:cNvPr id="178191" name="Text Box 2"/>
          <p:cNvSpPr txBox="1">
            <a:spLocks noChangeArrowheads="1"/>
          </p:cNvSpPr>
          <p:nvPr/>
        </p:nvSpPr>
        <p:spPr bwMode="auto">
          <a:xfrm>
            <a:off x="8388757" y="88901"/>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171</a:t>
            </a:r>
            <a:endParaRPr lang="en-US" b="1" dirty="0">
              <a:solidFill>
                <a:srgbClr val="FFFFFF"/>
              </a:solidFill>
              <a:cs typeface="Arial" charset="0"/>
            </a:endParaRPr>
          </a:p>
        </p:txBody>
      </p:sp>
      <p:sp>
        <p:nvSpPr>
          <p:cNvPr id="50" name="Rectangle 2"/>
          <p:cNvSpPr txBox="1">
            <a:spLocks noChangeArrowheads="1"/>
          </p:cNvSpPr>
          <p:nvPr/>
        </p:nvSpPr>
        <p:spPr bwMode="auto">
          <a:xfrm>
            <a:off x="1" y="2113966"/>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2 صموئيل 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8"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بنيامين</a:t>
            </a:r>
            <a:endParaRPr lang="en-US" sz="2000" b="1" dirty="0">
              <a:solidFill>
                <a:srgbClr val="FFFFFF"/>
              </a:solidFill>
              <a:effectLst>
                <a:glow rad="101600">
                  <a:srgbClr val="000000">
                    <a:alpha val="75000"/>
                  </a:srgbClr>
                </a:glow>
              </a:effectLst>
              <a:latin typeface="Arial"/>
              <a:ea typeface="+mn-ea"/>
              <a:cs typeface="Arial"/>
            </a:endParaRPr>
          </a:p>
        </p:txBody>
      </p:sp>
      <p:sp>
        <p:nvSpPr>
          <p:cNvPr id="21" name="Rectangle 2"/>
          <p:cNvSpPr txBox="1">
            <a:spLocks noChangeArrowheads="1"/>
          </p:cNvSpPr>
          <p:nvPr/>
        </p:nvSpPr>
        <p:spPr bwMode="auto">
          <a:xfrm>
            <a:off x="2969514" y="3819844"/>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أورشليم</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Oval 58"/>
          <p:cNvSpPr>
            <a:spLocks noChangeArrowheads="1"/>
          </p:cNvSpPr>
          <p:nvPr/>
        </p:nvSpPr>
        <p:spPr bwMode="auto">
          <a:xfrm>
            <a:off x="5907089" y="3954464"/>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
        <p:nvSpPr>
          <p:cNvPr id="23" name="Right Arrow 22"/>
          <p:cNvSpPr/>
          <p:nvPr/>
        </p:nvSpPr>
        <p:spPr bwMode="auto">
          <a:xfrm rot="16516142">
            <a:off x="5568157" y="4336257"/>
            <a:ext cx="803275" cy="503239"/>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BONES" pitchFamily="-105" charset="0"/>
              <a:ea typeface="+mn-ea"/>
              <a:cs typeface="+mn-cs"/>
            </a:endParaRPr>
          </a:p>
        </p:txBody>
      </p:sp>
      <p:sp>
        <p:nvSpPr>
          <p:cNvPr id="24" name="Rectangle 2"/>
          <p:cNvSpPr txBox="1">
            <a:spLocks noChangeArrowheads="1"/>
          </p:cNvSpPr>
          <p:nvPr/>
        </p:nvSpPr>
        <p:spPr bwMode="auto">
          <a:xfrm>
            <a:off x="2841931" y="4711460"/>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حبرون</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5" name="Oval 58"/>
          <p:cNvSpPr>
            <a:spLocks noChangeArrowheads="1"/>
          </p:cNvSpPr>
          <p:nvPr/>
        </p:nvSpPr>
        <p:spPr bwMode="auto">
          <a:xfrm>
            <a:off x="5778501" y="4986339"/>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ar-JO" dirty="0">
                <a:latin typeface="Arial"/>
                <a:ea typeface="ＭＳ Ｐゴシック" charset="0"/>
                <a:cs typeface="Arial"/>
              </a:rPr>
              <a:t>الموقع </a:t>
            </a:r>
            <a:br>
              <a:rPr lang="ar-JO" dirty="0">
                <a:latin typeface="Arial"/>
                <a:ea typeface="ＭＳ Ｐゴシック" charset="0"/>
                <a:cs typeface="Arial"/>
              </a:rPr>
            </a:br>
            <a:r>
              <a:rPr lang="ar-JO" dirty="0">
                <a:latin typeface="Arial"/>
                <a:ea typeface="ＭＳ Ｐゴシック" charset="0"/>
                <a:cs typeface="Arial"/>
              </a:rPr>
              <a:t>المركزي</a:t>
            </a:r>
            <a:endParaRPr lang="en-US" dirty="0">
              <a:latin typeface="Arial"/>
              <a:ea typeface="ＭＳ Ｐゴシック" charset="0"/>
              <a:cs typeface="Arial"/>
            </a:endParaRPr>
          </a:p>
        </p:txBody>
      </p:sp>
      <p:sp>
        <p:nvSpPr>
          <p:cNvPr id="180227" name="Text Box 7"/>
          <p:cNvSpPr txBox="1">
            <a:spLocks noChangeArrowheads="1"/>
          </p:cNvSpPr>
          <p:nvPr/>
        </p:nvSpPr>
        <p:spPr bwMode="auto">
          <a:xfrm>
            <a:off x="381000" y="3105150"/>
            <a:ext cx="3200400" cy="230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dirty="0">
                <a:solidFill>
                  <a:srgbClr val="FFFFFF"/>
                </a:solidFill>
                <a:cs typeface="Arial" charset="0"/>
              </a:rPr>
              <a:t>كانت أورشليم في بنيامين قرب يهوذا لكنها قريبة من الأسباط الشمالية</a:t>
            </a:r>
            <a:endParaRPr lang="en-US" sz="3600" dirty="0">
              <a:solidFill>
                <a:srgbClr val="FFFFFF"/>
              </a:solidFill>
              <a:cs typeface="Arial" charset="0"/>
            </a:endParaRPr>
          </a:p>
        </p:txBody>
      </p:sp>
      <p:sp>
        <p:nvSpPr>
          <p:cNvPr id="180228" name="Text Box 8"/>
          <p:cNvSpPr txBox="1">
            <a:spLocks noChangeArrowheads="1"/>
          </p:cNvSpPr>
          <p:nvPr/>
        </p:nvSpPr>
        <p:spPr bwMode="auto">
          <a:xfrm>
            <a:off x="6858000" y="4648201"/>
            <a:ext cx="1752600" cy="46165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ar-JO" b="1" dirty="0">
                <a:solidFill>
                  <a:srgbClr val="FFFFFF"/>
                </a:solidFill>
                <a:cs typeface="Arial" charset="0"/>
              </a:rPr>
              <a:t>أورشليم</a:t>
            </a:r>
            <a:endParaRPr lang="en-US" b="1" dirty="0">
              <a:solidFill>
                <a:srgbClr val="FFFFFF"/>
              </a:solidFill>
              <a:cs typeface="Arial"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9"/>
            <a:ext cx="9144000" cy="6221080"/>
          </a:xfrm>
          <a:prstGeom prst="rect">
            <a:avLst/>
          </a:prstGeom>
        </p:spPr>
      </p:pic>
      <p:sp>
        <p:nvSpPr>
          <p:cNvPr id="900098" name="Rectangle 2"/>
          <p:cNvSpPr>
            <a:spLocks noGrp="1" noChangeArrowheads="1"/>
          </p:cNvSpPr>
          <p:nvPr>
            <p:ph type="ctrTitle"/>
          </p:nvPr>
        </p:nvSpPr>
        <p:spPr>
          <a:xfrm>
            <a:off x="0" y="-464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اللطف</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753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9"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ar-JO" sz="3600" dirty="0">
                <a:latin typeface="Arial" charset="0"/>
                <a:ea typeface="ＭＳ Ｐゴシック" charset="0"/>
                <a:cs typeface="Arial" charset="0"/>
              </a:rPr>
              <a:t>كانت أورشليم مدينة حدودية</a:t>
            </a:r>
            <a:endParaRPr lang="en-US" sz="3600" dirty="0">
              <a:latin typeface="Arial" charset="0"/>
              <a:ea typeface="ＭＳ Ｐゴシック" charset="0"/>
              <a:cs typeface="Arial"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cs typeface="Arial" charset="0"/>
              </a:rPr>
              <a:t>بنيامين</a:t>
            </a:r>
            <a:endParaRPr lang="en-US" sz="4400" b="1" dirty="0">
              <a:solidFill>
                <a:srgbClr val="E5E5FF"/>
              </a:solidFill>
              <a:effectLst>
                <a:outerShdw blurRad="38100" dist="38100" dir="2700000" algn="tl">
                  <a:srgbClr val="000000"/>
                </a:outerShdw>
              </a:effectLst>
              <a:cs typeface="Arial"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cs typeface="Arial" charset="0"/>
              </a:rPr>
              <a:t>يهوذا</a:t>
            </a:r>
            <a:endParaRPr lang="en-US" sz="4400" b="1" dirty="0">
              <a:solidFill>
                <a:srgbClr val="E5E5FF"/>
              </a:solidFill>
              <a:effectLst>
                <a:outerShdw blurRad="38100" dist="38100" dir="2700000" algn="tl">
                  <a:srgbClr val="000000"/>
                </a:outerShdw>
              </a:effectLst>
              <a:cs typeface="Arial" charset="0"/>
            </a:endParaRPr>
          </a:p>
        </p:txBody>
      </p:sp>
      <p:sp>
        <p:nvSpPr>
          <p:cNvPr id="99336" name="Freeform 1032"/>
          <p:cNvSpPr>
            <a:spLocks/>
          </p:cNvSpPr>
          <p:nvPr/>
        </p:nvSpPr>
        <p:spPr bwMode="auto">
          <a:xfrm>
            <a:off x="2971800" y="4667935"/>
            <a:ext cx="5715000" cy="646331"/>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
        <p:nvSpPr>
          <p:cNvPr id="182280" name="Text Box 7"/>
          <p:cNvSpPr txBox="1">
            <a:spLocks noChangeArrowheads="1"/>
          </p:cNvSpPr>
          <p:nvPr/>
        </p:nvSpPr>
        <p:spPr bwMode="auto">
          <a:xfrm>
            <a:off x="381000" y="1905001"/>
            <a:ext cx="2286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200" dirty="0">
                <a:solidFill>
                  <a:srgbClr val="FFFFFF"/>
                </a:solidFill>
                <a:cs typeface="Arial" charset="0"/>
              </a:rPr>
              <a:t>حدود العهد القديم بين بنيامين و يهوذا تقع جنوب المدينة</a:t>
            </a:r>
            <a:endParaRPr lang="en-US" sz="3200"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1"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ar-JO" sz="4000" b="1" dirty="0">
                <a:solidFill>
                  <a:srgbClr val="FFFFFF"/>
                </a:solidFill>
                <a:effectLst>
                  <a:outerShdw blurRad="38100" dist="38100" dir="2700000" algn="tl">
                    <a:srgbClr val="666633"/>
                  </a:outerShdw>
                </a:effectLst>
                <a:latin typeface="Arial" charset="0"/>
                <a:cs typeface="Arial" charset="0"/>
              </a:rPr>
              <a:t>الإصحاح ٥</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3"/>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7" name="Right Arrow 6"/>
          <p:cNvSpPr/>
          <p:nvPr/>
        </p:nvSpPr>
        <p:spPr>
          <a:xfrm rot="19106259">
            <a:off x="2954338" y="2914651"/>
            <a:ext cx="1123951"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8" name="Right Arrow 7"/>
          <p:cNvSpPr/>
          <p:nvPr/>
        </p:nvSpPr>
        <p:spPr>
          <a:xfrm rot="18623150">
            <a:off x="4518820" y="1489870"/>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a:cs typeface="Arial"/>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ar-JO" sz="4000" dirty="0"/>
              <a:t>كان لأورشليم مساحة للتوسع شمالاً لبناء هيكل</a:t>
            </a:r>
            <a:endParaRPr lang="en-US" sz="4000" b="1" dirty="0">
              <a:solidFill>
                <a:schemeClr val="tx1"/>
              </a:solidFill>
              <a:effectLst>
                <a:outerShdw blurRad="38100" dist="38100" dir="2700000" algn="tl">
                  <a:srgbClr val="666633"/>
                </a:outerShdw>
              </a:effectLst>
              <a:latin typeface="Arial" charset="0"/>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023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1"/>
            <a:ext cx="9144000" cy="954107"/>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ar-JO" sz="2800" b="1" dirty="0">
                <a:solidFill>
                  <a:srgbClr val="FFFF00"/>
                </a:solidFill>
                <a:latin typeface="Arial" charset="0"/>
                <a:ea typeface="ＭＳ Ｐゴシック" charset="0"/>
                <a:cs typeface="Arial" charset="0"/>
              </a:rPr>
              <a:t>أحضر داود الملك تابوت العهد إلى أورشليم</a:t>
            </a:r>
            <a:br>
              <a:rPr lang="en-US" sz="2800" b="1" dirty="0">
                <a:solidFill>
                  <a:srgbClr val="FFFF00"/>
                </a:solidFill>
                <a:latin typeface="Arial" charset="0"/>
                <a:ea typeface="ＭＳ Ｐゴシック" charset="0"/>
                <a:cs typeface="Arial" charset="0"/>
              </a:rPr>
            </a:br>
            <a:r>
              <a:rPr lang="en-US" sz="2800" b="1" dirty="0">
                <a:solidFill>
                  <a:srgbClr val="FFFF00"/>
                </a:solidFill>
                <a:latin typeface="Arial" charset="0"/>
                <a:ea typeface="ＭＳ Ｐゴシック" charset="0"/>
                <a:cs typeface="Arial" charset="0"/>
              </a:rPr>
              <a:t> </a:t>
            </a:r>
            <a:r>
              <a:rPr lang="en-US" sz="2800" b="1" i="1" dirty="0">
                <a:solidFill>
                  <a:srgbClr val="FFFF00"/>
                </a:solidFill>
                <a:latin typeface="Arial" charset="0"/>
                <a:ea typeface="ＭＳ Ｐゴシック" charset="0"/>
                <a:cs typeface="Arial" charset="0"/>
              </a:rPr>
              <a:t>(</a:t>
            </a:r>
            <a:r>
              <a:rPr lang="ar-JO" sz="2800" b="1" i="1" dirty="0">
                <a:solidFill>
                  <a:srgbClr val="FFFF00"/>
                </a:solidFill>
                <a:latin typeface="Arial" charset="0"/>
                <a:ea typeface="ＭＳ Ｐゴシック" charset="0"/>
                <a:cs typeface="Arial" charset="0"/>
              </a:rPr>
              <a:t>2 صموئيل 6 : 5 - 15</a:t>
            </a:r>
            <a:r>
              <a:rPr lang="en-US" sz="2800" b="1" i="1" dirty="0">
                <a:solidFill>
                  <a:srgbClr val="FFFF00"/>
                </a:solidFill>
                <a:latin typeface="Arial" charset="0"/>
                <a:ea typeface="ＭＳ Ｐゴシック" charset="0"/>
                <a:cs typeface="Arial" charset="0"/>
              </a:rPr>
              <a:t>)</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rtl="1"/>
            <a:r>
              <a:rPr lang="ar-JO" sz="3200" b="1" dirty="0">
                <a:solidFill>
                  <a:schemeClr val="bg1"/>
                </a:solidFill>
                <a:cs typeface="Arial" charset="0"/>
              </a:rPr>
              <a:t>مركز عبادة جديد               (٢ صم ٦)</a:t>
            </a:r>
            <a:endParaRPr lang="en-US" sz="3200" dirty="0">
              <a:solidFill>
                <a:schemeClr val="bg1"/>
              </a:solidFill>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6165304"/>
            <a:ext cx="9129157" cy="692696"/>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دتزد و تابوت العهد (٢ صم ٦)</a:t>
            </a:r>
            <a:endParaRPr lang="en-US" sz="32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4350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7376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1" y="2286001"/>
            <a:ext cx="45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chemeClr val="accent2"/>
                </a:solidFill>
                <a:latin typeface="Bookman Old Style" charset="0"/>
              </a:rPr>
              <a:t>الكلمة المفتاحية</a:t>
            </a:r>
            <a:endParaRPr lang="en-US" sz="4800" b="1" dirty="0">
              <a:solidFill>
                <a:schemeClr val="accent2"/>
              </a:solidFill>
              <a:latin typeface="Bookman Old Style" charset="0"/>
            </a:endParaRPr>
          </a:p>
        </p:txBody>
      </p:sp>
      <p:sp>
        <p:nvSpPr>
          <p:cNvPr id="187395"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rPr>
              <a:t>209</a:t>
            </a:r>
            <a:endParaRPr lang="en-US" b="1" dirty="0">
              <a:solidFill>
                <a:schemeClr val="bg1"/>
              </a:solidFill>
            </a:endParaRPr>
          </a:p>
        </p:txBody>
      </p:sp>
      <p:sp>
        <p:nvSpPr>
          <p:cNvPr id="39941" name="Text Box 5"/>
          <p:cNvSpPr txBox="1">
            <a:spLocks noChangeArrowheads="1"/>
          </p:cNvSpPr>
          <p:nvPr/>
        </p:nvSpPr>
        <p:spPr bwMode="auto">
          <a:xfrm>
            <a:off x="2667001" y="2986089"/>
            <a:ext cx="45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Bookman Old Style" charset="0"/>
              </a:rPr>
              <a:t>العهد</a:t>
            </a:r>
            <a:endParaRPr lang="en-US" sz="4800" b="1" dirty="0">
              <a:solidFill>
                <a:srgbClr val="D20E2F"/>
              </a:solidFill>
              <a:latin typeface="Bookman Old Style" charset="0"/>
            </a:endParaRPr>
          </a:p>
        </p:txBody>
      </p:sp>
      <p:sp>
        <p:nvSpPr>
          <p:cNvPr id="187397" name="Rectangle 6"/>
          <p:cNvSpPr>
            <a:spLocks noGrp="1" noChangeArrowheads="1"/>
          </p:cNvSpPr>
          <p:nvPr>
            <p:ph type="title" idx="4294967295"/>
          </p:nvPr>
        </p:nvSpPr>
        <p:spPr>
          <a:xfrm>
            <a:off x="0" y="-700088"/>
            <a:ext cx="3048000" cy="685800"/>
          </a:xfrm>
        </p:spPr>
        <p:txBody>
          <a:bodyPr/>
          <a:lstStyle/>
          <a:p>
            <a:pPr algn="l" eaLnBrk="1" hangingPunct="1"/>
            <a:r>
              <a:rPr lang="ar-JO" b="1" dirty="0">
                <a:solidFill>
                  <a:schemeClr val="bg1"/>
                </a:solidFill>
                <a:effectLst>
                  <a:glow rad="127000">
                    <a:schemeClr val="tx1"/>
                  </a:glow>
                </a:effectLst>
                <a:latin typeface="Arial" charset="0"/>
                <a:ea typeface="ＭＳ Ｐゴシック" charset="0"/>
                <a:cs typeface="ＭＳ Ｐゴシック" charset="0"/>
              </a:rPr>
              <a:t>الكلمة المفتاحية</a:t>
            </a:r>
            <a:endParaRPr lang="en-US" sz="1800" dirty="0">
              <a:solidFill>
                <a:schemeClr val="bg1"/>
              </a:solidFill>
              <a:latin typeface="Arial" charset="0"/>
              <a:ea typeface="ＭＳ Ｐゴシック" charset="0"/>
              <a:cs typeface="ＭＳ Ｐゴシック" charset="0"/>
            </a:endParaRP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rPr>
              <a:t>سلالة جديدة</a:t>
            </a:r>
            <a:br>
              <a:rPr lang="en-US" sz="3200" b="1" dirty="0">
                <a:solidFill>
                  <a:schemeClr val="bg1"/>
                </a:solidFill>
              </a:rPr>
            </a:br>
            <a:r>
              <a:rPr lang="en-US" sz="2400" b="1" dirty="0">
                <a:solidFill>
                  <a:schemeClr val="bg1"/>
                </a:solidFill>
              </a:rPr>
              <a:t>(</a:t>
            </a:r>
            <a:r>
              <a:rPr lang="ar-JO" sz="2400" b="1" dirty="0">
                <a:solidFill>
                  <a:schemeClr val="bg1"/>
                </a:solidFill>
              </a:rPr>
              <a:t>٢ صم ٧</a:t>
            </a:r>
            <a:r>
              <a:rPr lang="en-US" sz="2400" b="1" dirty="0">
                <a:solidFill>
                  <a:schemeClr val="bg1"/>
                </a:solidFill>
              </a:rPr>
              <a:t>)</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rPr>
              <a:t>209</a:t>
            </a:r>
            <a:endParaRPr lang="en-US" b="1" dirty="0">
              <a:solidFill>
                <a:schemeClr val="bg1"/>
              </a:solidFill>
            </a:endParaRPr>
          </a:p>
        </p:txBody>
      </p:sp>
      <p:sp>
        <p:nvSpPr>
          <p:cNvPr id="188419" name="Rectangle 5"/>
          <p:cNvSpPr>
            <a:spLocks noGrp="1" noChangeArrowheads="1"/>
          </p:cNvSpPr>
          <p:nvPr>
            <p:ph type="title" idx="4294967295"/>
          </p:nvPr>
        </p:nvSpPr>
        <p:spPr>
          <a:xfrm>
            <a:off x="2693988" y="2286001"/>
            <a:ext cx="3962400" cy="830997"/>
          </a:xfrm>
          <a:noFill/>
        </p:spPr>
        <p:txBody>
          <a:bodyPr anchor="t">
            <a:spAutoFit/>
          </a:bodyPr>
          <a:lstStyle/>
          <a:p>
            <a:pPr eaLnBrk="1" hangingPunct="1"/>
            <a:r>
              <a:rPr lang="ar-JO" sz="4800" b="1" dirty="0">
                <a:solidFill>
                  <a:schemeClr val="accent2"/>
                </a:solidFill>
                <a:latin typeface="Bookman Old Style" charset="0"/>
                <a:ea typeface="ＭＳ Ｐゴシック" charset="0"/>
                <a:cs typeface="ＭＳ Ｐゴシック" charset="0"/>
              </a:rPr>
              <a:t>الآية المفتاحية</a:t>
            </a:r>
            <a:endParaRPr lang="en-US" sz="4800" b="1" dirty="0">
              <a:solidFill>
                <a:schemeClr val="accent2"/>
              </a:solidFill>
              <a:latin typeface="Bookman Old Style" charset="0"/>
              <a:ea typeface="ＭＳ Ｐゴシック" charset="0"/>
              <a:cs typeface="ＭＳ Ｐゴシック" charset="0"/>
            </a:endParaRP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rPr>
              <a:t>سلالة جديدة</a:t>
            </a:r>
            <a:br>
              <a:rPr lang="en-US" sz="3200" b="1" dirty="0">
                <a:solidFill>
                  <a:schemeClr val="bg1"/>
                </a:solidFill>
              </a:rPr>
            </a:br>
            <a:r>
              <a:rPr lang="en-US" sz="2400" b="1" dirty="0">
                <a:solidFill>
                  <a:schemeClr val="bg1"/>
                </a:solidFill>
              </a:rPr>
              <a:t>(</a:t>
            </a:r>
            <a:r>
              <a:rPr lang="ar-JO" sz="2400" b="1" dirty="0">
                <a:solidFill>
                  <a:schemeClr val="bg1"/>
                </a:solidFill>
              </a:rPr>
              <a:t>٢ صم ٧</a:t>
            </a:r>
            <a:r>
              <a:rPr lang="en-US" sz="2400" b="1" dirty="0">
                <a:solidFill>
                  <a:schemeClr val="bg1"/>
                </a:solidFill>
              </a:rPr>
              <a:t>)</a:t>
            </a:r>
            <a:endParaRPr lang="en-US" sz="3200" dirty="0">
              <a:solidFill>
                <a:schemeClr val="bg1"/>
              </a:solidFill>
            </a:endParaRPr>
          </a:p>
        </p:txBody>
      </p:sp>
      <p:sp>
        <p:nvSpPr>
          <p:cNvPr id="6" name="Text Box 5"/>
          <p:cNvSpPr txBox="1">
            <a:spLocks noChangeArrowheads="1"/>
          </p:cNvSpPr>
          <p:nvPr/>
        </p:nvSpPr>
        <p:spPr bwMode="auto">
          <a:xfrm>
            <a:off x="827089" y="2986089"/>
            <a:ext cx="75612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rtl="1" eaLnBrk="1" hangingPunct="1"/>
            <a:r>
              <a:rPr lang="ar-JO" sz="4800" b="1" dirty="0">
                <a:solidFill>
                  <a:srgbClr val="D20E2F"/>
                </a:solidFill>
                <a:latin typeface="Bookman Old Style" charset="0"/>
              </a:rPr>
              <a:t>٢ صموئيل ٧:١٢-١٦</a:t>
            </a:r>
            <a:endParaRPr lang="en-US" sz="4800" b="1" dirty="0">
              <a:solidFill>
                <a:srgbClr val="D20E2F"/>
              </a:solidFill>
              <a:latin typeface="Bookman Old Style"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2" y="381001"/>
            <a:ext cx="2736851" cy="3408363"/>
          </a:xfrm>
        </p:spPr>
        <p:txBody>
          <a:bodyPr/>
          <a:lstStyle/>
          <a:p>
            <a:pPr algn="ctr" eaLnBrk="1" hangingPunct="1"/>
            <a:r>
              <a:rPr lang="ar-JO" sz="3600" b="1" dirty="0">
                <a:solidFill>
                  <a:srgbClr val="FFFFFF"/>
                </a:solidFill>
                <a:latin typeface="Arial" charset="0"/>
              </a:rPr>
              <a:t>بيت داود :</a:t>
            </a:r>
            <a:br>
              <a:rPr lang="en-US" altLang="ja-JP" sz="3600" b="1" dirty="0">
                <a:solidFill>
                  <a:srgbClr val="FFFFFF"/>
                </a:solidFill>
                <a:latin typeface="Arial" charset="0"/>
              </a:rPr>
            </a:br>
            <a:r>
              <a:rPr lang="ar-JO" altLang="ja-JP" sz="3600" b="1" dirty="0">
                <a:solidFill>
                  <a:srgbClr val="FFFFFF"/>
                </a:solidFill>
                <a:latin typeface="Arial" charset="0"/>
              </a:rPr>
              <a:t>أنا أبني لك بيتاً</a:t>
            </a:r>
            <a:br>
              <a:rPr lang="en-US" altLang="ja-JP" sz="3600" b="1" dirty="0">
                <a:solidFill>
                  <a:srgbClr val="FFFFFF"/>
                </a:solidFill>
                <a:latin typeface="Arial" charset="0"/>
              </a:rPr>
            </a:br>
            <a:endParaRPr lang="en-US" sz="2800" b="1" dirty="0">
              <a:solidFill>
                <a:srgbClr val="FFFFFF"/>
              </a:solidFill>
              <a:latin typeface="Arial" charset="0"/>
            </a:endParaRPr>
          </a:p>
        </p:txBody>
      </p:sp>
      <p:pic>
        <p:nvPicPr>
          <p:cNvPr id="196610" name="Picture 4" descr="Ma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7287" y="4953000"/>
            <a:ext cx="370614"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D</a:t>
            </a:r>
          </a:p>
          <a:p>
            <a:pPr eaLnBrk="1" hangingPunct="1"/>
            <a:r>
              <a:rPr lang="en-US" sz="2000" b="1">
                <a:solidFill>
                  <a:srgbClr val="FFFFFF"/>
                </a:solidFill>
                <a:cs typeface="Arial" charset="0"/>
              </a:rPr>
              <a:t>A</a:t>
            </a:r>
          </a:p>
          <a:p>
            <a:pPr eaLnBrk="1" hangingPunct="1"/>
            <a:r>
              <a:rPr lang="en-US" sz="2000" b="1">
                <a:solidFill>
                  <a:srgbClr val="FFFFFF"/>
                </a:solidFill>
                <a:cs typeface="Arial" charset="0"/>
              </a:rPr>
              <a:t>V</a:t>
            </a:r>
          </a:p>
          <a:p>
            <a:pPr eaLnBrk="1" hangingPunct="1"/>
            <a:r>
              <a:rPr lang="en-US" sz="2000" b="1">
                <a:solidFill>
                  <a:srgbClr val="FFFFFF"/>
                </a:solidFill>
                <a:cs typeface="Arial" charset="0"/>
              </a:rPr>
              <a:t>I</a:t>
            </a:r>
          </a:p>
          <a:p>
            <a:pPr eaLnBrk="1" hangingPunct="1"/>
            <a:r>
              <a:rPr lang="en-US" sz="2000" b="1">
                <a:solidFill>
                  <a:srgbClr val="FFFFFF"/>
                </a:solidFill>
                <a:cs typeface="Arial" charset="0"/>
              </a:rPr>
              <a:t>D</a:t>
            </a:r>
          </a:p>
        </p:txBody>
      </p:sp>
      <p:pic>
        <p:nvPicPr>
          <p:cNvPr id="196613" name="Picture 7" descr="crown option A small"/>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3400" y="3886201"/>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solidFill>
                <a:srgbClr val="FFCC00"/>
              </a:solidFill>
              <a:latin typeface="Arial Black"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ar-JO" sz="6000" dirty="0">
                <a:solidFill>
                  <a:srgbClr val="FFFFFF"/>
                </a:solidFill>
                <a:latin typeface="Tahoma" charset="0"/>
              </a:rPr>
              <a:t>لكن من سيبني الهيكل ؟</a:t>
            </a:r>
            <a:endParaRPr lang="en-US" sz="6000" dirty="0">
              <a:solidFill>
                <a:srgbClr val="FFFFFF"/>
              </a:solidFill>
              <a:latin typeface="Tahoma" charset="0"/>
            </a:endParaRPr>
          </a:p>
        </p:txBody>
      </p:sp>
      <p:pic>
        <p:nvPicPr>
          <p:cNvPr id="19763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0113" y="2708276"/>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6"/>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600" b="1" dirty="0">
                <a:solidFill>
                  <a:schemeClr val="tx2"/>
                </a:solidFill>
                <a:cs typeface="Arial" charset="0"/>
              </a:rPr>
              <a:t>بيت الله :</a:t>
            </a:r>
          </a:p>
          <a:p>
            <a:pPr eaLnBrk="1" hangingPunct="1"/>
            <a:r>
              <a:rPr lang="ar-JO" sz="3600" b="1" dirty="0">
                <a:solidFill>
                  <a:schemeClr val="tx2"/>
                </a:solidFill>
                <a:cs typeface="Arial" charset="0"/>
              </a:rPr>
              <a:t>أنا أبني لك بيتاً</a:t>
            </a:r>
            <a:endParaRPr lang="en-US" sz="2800" b="1" dirty="0">
              <a:solidFill>
                <a:schemeClr val="tx2"/>
              </a:solidFill>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24304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كيف يقدم الله </a:t>
            </a:r>
            <a:r>
              <a:rPr lang="ar-JO" sz="4800" b="1" dirty="0">
                <a:solidFill>
                  <a:srgbClr val="FFFF00"/>
                </a:solidFill>
                <a:effectLst>
                  <a:glow rad="127000">
                    <a:schemeClr val="tx1"/>
                  </a:glow>
                </a:effectLst>
                <a:latin typeface="Arial" charset="0"/>
                <a:ea typeface="ＭＳ Ｐゴシック" charset="0"/>
                <a:cs typeface="ＭＳ Ｐゴシック" charset="0"/>
              </a:rPr>
              <a:t>اللطف</a:t>
            </a:r>
            <a:r>
              <a:rPr lang="ar-JO" sz="4800" b="1" dirty="0">
                <a:effectLst>
                  <a:glow rad="127000">
                    <a:schemeClr val="tx1"/>
                  </a:glow>
                </a:effectLst>
                <a:latin typeface="Arial" charset="0"/>
                <a:ea typeface="ＭＳ Ｐゴシック" charset="0"/>
                <a:cs typeface="ＭＳ Ｐゴシック" charset="0"/>
              </a:rPr>
              <a:t> لنا حتى نكون لطفاء نحو الآخرين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4800" b="1" i="1" dirty="0">
                <a:solidFill>
                  <a:srgbClr val="FFFFFF"/>
                </a:solidFill>
                <a:effectLst>
                  <a:glow rad="127000">
                    <a:srgbClr val="000000"/>
                  </a:glow>
                </a:effectLst>
                <a:latin typeface="Arial" charset="0"/>
                <a:ea typeface="ＭＳ Ｐゴシック" charset="0"/>
                <a:cs typeface="ＭＳ Ｐゴシック" charset="0"/>
              </a:rPr>
              <a:t>٢ صموئيل</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512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1"/>
            <a:ext cx="4940663" cy="1633526"/>
          </a:xfrm>
        </p:spPr>
        <p:txBody>
          <a:bodyPr/>
          <a:lstStyle/>
          <a:p>
            <a:pPr algn="r" eaLnBrk="1" hangingPunct="1">
              <a:defRPr/>
            </a:pPr>
            <a:r>
              <a:rPr lang="ar-JO" sz="4000" b="1" dirty="0">
                <a:solidFill>
                  <a:schemeClr val="bg1"/>
                </a:solidFill>
                <a:effectLst>
                  <a:glow rad="177800">
                    <a:schemeClr val="tx1"/>
                  </a:glow>
                </a:effectLst>
                <a:latin typeface="Arial"/>
                <a:ea typeface="ＭＳ Ｐゴシック" charset="0"/>
                <a:cs typeface="Arial"/>
              </a:rPr>
              <a:t>آية مفتاحية</a:t>
            </a:r>
            <a:br>
              <a:rPr lang="en-US" sz="4000" b="1" dirty="0">
                <a:solidFill>
                  <a:schemeClr val="bg1"/>
                </a:solidFill>
                <a:effectLst>
                  <a:glow rad="177800">
                    <a:schemeClr val="tx1"/>
                  </a:glow>
                </a:effectLst>
                <a:latin typeface="Arial"/>
                <a:ea typeface="ＭＳ Ｐゴシック" charset="0"/>
                <a:cs typeface="Arial"/>
              </a:rPr>
            </a:br>
            <a:r>
              <a:rPr lang="ar-JO" sz="4000" b="1" dirty="0">
                <a:solidFill>
                  <a:schemeClr val="bg1"/>
                </a:solidFill>
                <a:effectLst>
                  <a:glow rad="177800">
                    <a:schemeClr val="tx1"/>
                  </a:glow>
                </a:effectLst>
                <a:ea typeface="ＭＳ Ｐゴシック" charset="0"/>
                <a:cs typeface="Arial"/>
              </a:rPr>
              <a:t>٢ صموئيل ٧:١٢-١٦ </a:t>
            </a:r>
            <a:endParaRPr lang="en-US" sz="4000" b="1" dirty="0">
              <a:solidFill>
                <a:schemeClr val="bg1"/>
              </a:solidFill>
              <a:effectLst>
                <a:glow rad="177800">
                  <a:schemeClr val="tx1"/>
                </a:glow>
              </a:effectLst>
              <a:latin typeface="Arial"/>
              <a:ea typeface="ＭＳ Ｐゴシック" charset="0"/>
              <a:cs typeface="Arial"/>
            </a:endParaRPr>
          </a:p>
        </p:txBody>
      </p:sp>
      <p:sp>
        <p:nvSpPr>
          <p:cNvPr id="46089" name="Rectangle 9"/>
          <p:cNvSpPr>
            <a:spLocks noChangeArrowheads="1"/>
          </p:cNvSpPr>
          <p:nvPr/>
        </p:nvSpPr>
        <p:spPr bwMode="auto">
          <a:xfrm>
            <a:off x="5508104" y="152400"/>
            <a:ext cx="3635896"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defRPr/>
            </a:pPr>
            <a:r>
              <a:rPr lang="ar-JO" sz="4000" b="1" dirty="0">
                <a:solidFill>
                  <a:srgbClr val="FFFFFF"/>
                </a:solidFill>
                <a:effectLst>
                  <a:glow rad="177800">
                    <a:srgbClr val="000000"/>
                  </a:glow>
                </a:effectLst>
              </a:rPr>
              <a:t>متى كملت أيامك و اضطجعت مع آبائك أقيم بعدك نسلك الذي يخرج من أحشائك و أثبت مملكته هو يبني بيتاً لإسمي و أنا اثبت كرسي مملكته إلى الأبد </a:t>
            </a:r>
            <a:endParaRPr lang="en-US" sz="4400" b="1" dirty="0">
              <a:solidFill>
                <a:srgbClr val="FFFFFF"/>
              </a:solidFill>
              <a:effectLst>
                <a:glow rad="177800">
                  <a:srgbClr val="000000"/>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charset="0"/>
                <a:ea typeface="ＭＳ Ｐゴシック" charset="0"/>
                <a:cs typeface="ＭＳ Ｐゴシック" charset="0"/>
              </a:rPr>
              <a:t>وعود العهد الداوودي</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80900" name="Rectangle 4"/>
          <p:cNvSpPr>
            <a:spLocks noGrp="1" noChangeArrowheads="1"/>
          </p:cNvSpPr>
          <p:nvPr>
            <p:ph type="body" idx="1"/>
          </p:nvPr>
        </p:nvSpPr>
        <p:spPr>
          <a:xfrm>
            <a:off x="8384" y="1600202"/>
            <a:ext cx="9172128" cy="676672"/>
          </a:xfrm>
        </p:spPr>
        <p:txBody>
          <a:bodyPr anchor="ctr"/>
          <a:lstStyle/>
          <a:p>
            <a:pPr marL="0" indent="0" algn="ctr" eaLnBrk="1" hangingPunct="1">
              <a:spcBef>
                <a:spcPct val="0"/>
              </a:spcBef>
              <a:buFontTx/>
              <a:buNone/>
              <a:defRPr/>
            </a:pPr>
            <a:r>
              <a:rPr lang="ar-JO" sz="2800" b="1" dirty="0">
                <a:solidFill>
                  <a:srgbClr val="FFFFFF"/>
                </a:solidFill>
                <a:effectLst>
                  <a:glow rad="228600">
                    <a:schemeClr val="tx1"/>
                  </a:glow>
                </a:effectLst>
                <a:latin typeface="Arial" charset="0"/>
                <a:ea typeface="ＭＳ Ｐゴシック" charset="0"/>
                <a:cs typeface="ＭＳ Ｐゴシック" charset="0"/>
              </a:rPr>
              <a:t>بماذا وعد الله داود في 2 صموئيل 7 : 12 – 16 ؟</a:t>
            </a:r>
            <a:endParaRPr lang="en-US" sz="28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80901"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t>22</a:t>
            </a:r>
            <a:endParaRPr lang="en-US" sz="1800" dirty="0"/>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rPr>
              <a:t>سلالة جديدة              (٢ صم ٧)</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1" y="-100013"/>
            <a:ext cx="9105900" cy="931863"/>
          </a:xfrm>
        </p:spPr>
        <p:txBody>
          <a:bodyPr/>
          <a:lstStyle/>
          <a:p>
            <a:pPr algn="ctr" eaLnBrk="1" hangingPunct="1"/>
            <a:r>
              <a:rPr lang="ar-JO" sz="4800" b="1" dirty="0">
                <a:solidFill>
                  <a:schemeClr val="tx1"/>
                </a:solidFill>
                <a:latin typeface="Arial" charset="0"/>
              </a:rPr>
              <a:t>العهد الداوودي</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1" y="690564"/>
            <a:ext cx="9105900" cy="6194425"/>
          </a:xfrm>
        </p:spPr>
        <p:txBody>
          <a:bodyPr/>
          <a:lstStyle/>
          <a:p>
            <a:pPr algn="ctr" eaLnBrk="1" hangingPunct="1">
              <a:lnSpc>
                <a:spcPct val="80000"/>
              </a:lnSpc>
              <a:buFontTx/>
              <a:buNone/>
            </a:pPr>
            <a:r>
              <a:rPr lang="ar-JO" sz="2400" b="1" dirty="0">
                <a:latin typeface="Arial" charset="0"/>
              </a:rPr>
              <a:t>٢ صموئيل </a:t>
            </a:r>
            <a:r>
              <a:rPr lang="ar-SA" sz="2400" b="1" dirty="0">
                <a:latin typeface="Arial" charset="0"/>
              </a:rPr>
              <a:t>٧</a:t>
            </a:r>
          </a:p>
          <a:p>
            <a:pPr algn="ctr" eaLnBrk="1" hangingPunct="1">
              <a:lnSpc>
                <a:spcPct val="80000"/>
              </a:lnSpc>
              <a:buFontTx/>
              <a:buNone/>
            </a:pPr>
            <a:endParaRPr lang="en-US" sz="1200" b="1" dirty="0">
              <a:latin typeface="Arial" charset="0"/>
            </a:endParaRPr>
          </a:p>
          <a:p>
            <a:pPr algn="ctr" rtl="1" eaLnBrk="1" hangingPunct="1">
              <a:lnSpc>
                <a:spcPct val="80000"/>
              </a:lnSpc>
              <a:buFontTx/>
              <a:buNone/>
            </a:pPr>
            <a:r>
              <a:rPr lang="ar-JO" sz="2400" b="1" dirty="0">
                <a:latin typeface="Arial" charset="0"/>
              </a:rPr>
              <a:t>متى كملت أيامك و اضطجعت مع آبائك أقيم بعدك </a:t>
            </a:r>
            <a:r>
              <a:rPr lang="ar-JO" sz="2400" b="1" dirty="0">
                <a:solidFill>
                  <a:schemeClr val="tx2"/>
                </a:solidFill>
                <a:latin typeface="Arial" charset="0"/>
              </a:rPr>
              <a:t>نسلك</a:t>
            </a:r>
            <a:r>
              <a:rPr lang="ar-JO" sz="2400" b="1" dirty="0">
                <a:latin typeface="Arial" charset="0"/>
              </a:rPr>
              <a:t> الذي يخرج من أحشائك و أثبت </a:t>
            </a:r>
            <a:r>
              <a:rPr lang="ar-JO" sz="2400" b="1" dirty="0">
                <a:solidFill>
                  <a:schemeClr val="tx2"/>
                </a:solidFill>
                <a:latin typeface="Arial" charset="0"/>
              </a:rPr>
              <a:t>مملكته</a:t>
            </a:r>
            <a:endParaRPr lang="en-US" sz="2400" b="1" dirty="0">
              <a:solidFill>
                <a:schemeClr val="tx2"/>
              </a:solidFill>
              <a:latin typeface="Arial" charset="0"/>
            </a:endParaRPr>
          </a:p>
          <a:p>
            <a:pPr algn="ctr" rtl="1" eaLnBrk="1" hangingPunct="1">
              <a:lnSpc>
                <a:spcPct val="80000"/>
              </a:lnSpc>
              <a:buFontTx/>
              <a:buNone/>
            </a:pPr>
            <a:endParaRPr lang="en-US" sz="2400" b="1" dirty="0">
              <a:latin typeface="Arial" charset="0"/>
            </a:endParaRPr>
          </a:p>
          <a:p>
            <a:pPr algn="ctr" rtl="1" eaLnBrk="1" hangingPunct="1">
              <a:lnSpc>
                <a:spcPct val="80000"/>
              </a:lnSpc>
              <a:buFontTx/>
              <a:buNone/>
            </a:pPr>
            <a:r>
              <a:rPr lang="ar-JO" sz="2400" b="1" dirty="0">
                <a:solidFill>
                  <a:schemeClr val="tx2"/>
                </a:solidFill>
                <a:latin typeface="Arial" charset="0"/>
              </a:rPr>
              <a:t>هو يبني بيتاً لإسمي </a:t>
            </a:r>
            <a:r>
              <a:rPr lang="ar-JO" sz="2400" b="1" dirty="0">
                <a:latin typeface="Arial" charset="0"/>
              </a:rPr>
              <a:t>و أنا أثبت أ</a:t>
            </a:r>
            <a:r>
              <a:rPr lang="ar-JO" sz="2400" b="1" dirty="0">
                <a:solidFill>
                  <a:schemeClr val="tx2"/>
                </a:solidFill>
                <a:latin typeface="Arial" charset="0"/>
              </a:rPr>
              <a:t>كرسي مملكته إلى الأبد أنا أكون له أباً و هو يكون لي ابناً </a:t>
            </a:r>
            <a:r>
              <a:rPr lang="ar-JO" sz="2400" b="1" dirty="0">
                <a:latin typeface="Arial" charset="0"/>
              </a:rPr>
              <a:t>إن تعود أؤدبه بقضيب الناس و بضربات بني آدم</a:t>
            </a:r>
            <a:endParaRPr lang="en-US" sz="2400" b="1" dirty="0">
              <a:latin typeface="Arial" charset="0"/>
            </a:endParaRPr>
          </a:p>
          <a:p>
            <a:pPr algn="ctr" rtl="1" eaLnBrk="1" hangingPunct="1">
              <a:lnSpc>
                <a:spcPct val="80000"/>
              </a:lnSpc>
              <a:buFontTx/>
              <a:buNone/>
            </a:pPr>
            <a:endParaRPr lang="en-US" sz="2400" b="1" dirty="0">
              <a:latin typeface="Arial" charset="0"/>
            </a:endParaRPr>
          </a:p>
          <a:p>
            <a:pPr algn="ctr" rtl="1" eaLnBrk="1" hangingPunct="1">
              <a:lnSpc>
                <a:spcPct val="80000"/>
              </a:lnSpc>
              <a:buFontTx/>
              <a:buNone/>
            </a:pPr>
            <a:r>
              <a:rPr lang="ar-JO" sz="2400" b="1" dirty="0">
                <a:latin typeface="Arial" charset="0"/>
              </a:rPr>
              <a:t>و لكن رحمتي </a:t>
            </a:r>
            <a:r>
              <a:rPr lang="ar-JO" sz="2400" b="1" dirty="0">
                <a:solidFill>
                  <a:schemeClr val="tx2"/>
                </a:solidFill>
                <a:latin typeface="Arial" charset="0"/>
              </a:rPr>
              <a:t>لا تنزع </a:t>
            </a:r>
            <a:r>
              <a:rPr lang="ar-JO" sz="2400" b="1" dirty="0">
                <a:latin typeface="Arial" charset="0"/>
              </a:rPr>
              <a:t>منه كما نزعتها من شاول الذي أزلته من أمامك</a:t>
            </a:r>
            <a:endParaRPr lang="en-US" sz="2400" b="1" dirty="0">
              <a:latin typeface="Arial" charset="0"/>
            </a:endParaRPr>
          </a:p>
          <a:p>
            <a:pPr algn="ctr" rtl="1" eaLnBrk="1" hangingPunct="1">
              <a:lnSpc>
                <a:spcPct val="80000"/>
              </a:lnSpc>
              <a:buFontTx/>
              <a:buNone/>
            </a:pPr>
            <a:endParaRPr lang="en-US" sz="2400" b="1" dirty="0">
              <a:latin typeface="Arial" charset="0"/>
            </a:endParaRPr>
          </a:p>
          <a:p>
            <a:pPr algn="ctr" rtl="1" eaLnBrk="1" hangingPunct="1">
              <a:lnSpc>
                <a:spcPct val="80000"/>
              </a:lnSpc>
              <a:buFontTx/>
              <a:buNone/>
            </a:pPr>
            <a:r>
              <a:rPr lang="ar-JO" sz="2400" b="1" dirty="0">
                <a:latin typeface="Arial" charset="0"/>
              </a:rPr>
              <a:t>و يأمن بيتك و مملكتك إلى الأبد أمامك </a:t>
            </a:r>
            <a:r>
              <a:rPr lang="ar-JO" sz="2400" b="1" dirty="0">
                <a:solidFill>
                  <a:schemeClr val="tx2"/>
                </a:solidFill>
                <a:latin typeface="Arial" charset="0"/>
              </a:rPr>
              <a:t>كرسيك</a:t>
            </a:r>
            <a:r>
              <a:rPr lang="ar-JO" sz="2400" b="1" dirty="0">
                <a:latin typeface="Arial" charset="0"/>
              </a:rPr>
              <a:t> يكون </a:t>
            </a:r>
            <a:r>
              <a:rPr lang="ar-JO" sz="2400" b="1" dirty="0">
                <a:solidFill>
                  <a:schemeClr val="tx2"/>
                </a:solidFill>
                <a:latin typeface="Arial" charset="0"/>
              </a:rPr>
              <a:t>ثابتاً إلى الأبد</a:t>
            </a:r>
            <a:endParaRPr lang="en-US" sz="2400" b="1" dirty="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box(in)">
                                      <p:cBhvr>
                                        <p:cTn id="12" dur="500"/>
                                        <p:tgtEl>
                                          <p:spTgt spid="269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4" end="4"/>
                                            </p:txEl>
                                          </p:spTgt>
                                        </p:tgtEl>
                                        <p:attrNameLst>
                                          <p:attrName>style.visibility</p:attrName>
                                        </p:attrNameLst>
                                      </p:cBhvr>
                                      <p:to>
                                        <p:strVal val="visible"/>
                                      </p:to>
                                    </p:set>
                                    <p:animEffect transition="in" filter="box(in)">
                                      <p:cBhvr>
                                        <p:cTn id="17" dur="500"/>
                                        <p:tgtEl>
                                          <p:spTgt spid="269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6" end="6"/>
                                            </p:txEl>
                                          </p:spTgt>
                                        </p:tgtEl>
                                        <p:attrNameLst>
                                          <p:attrName>style.visibility</p:attrName>
                                        </p:attrNameLst>
                                      </p:cBhvr>
                                      <p:to>
                                        <p:strVal val="visible"/>
                                      </p:to>
                                    </p:set>
                                    <p:animEffect transition="in" filter="box(in)">
                                      <p:cBhvr>
                                        <p:cTn id="22" dur="500"/>
                                        <p:tgtEl>
                                          <p:spTgt spid="2693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8" end="8"/>
                                            </p:txEl>
                                          </p:spTgt>
                                        </p:tgtEl>
                                        <p:attrNameLst>
                                          <p:attrName>style.visibility</p:attrName>
                                        </p:attrNameLst>
                                      </p:cBhvr>
                                      <p:to>
                                        <p:strVal val="visible"/>
                                      </p:to>
                                    </p:set>
                                    <p:animEffect transition="in" filter="box(in)">
                                      <p:cBhvr>
                                        <p:cTn id="27"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9"/>
            <a:ext cx="9144000" cy="3290887"/>
          </a:xfrm>
        </p:spPr>
        <p:txBody>
          <a:bodyPr/>
          <a:lstStyle/>
          <a:p>
            <a:pPr algn="ctr" eaLnBrk="1" hangingPunct="1"/>
            <a:r>
              <a:rPr lang="ar-JO" sz="5400" dirty="0">
                <a:solidFill>
                  <a:srgbClr val="FFFFFF"/>
                </a:solidFill>
                <a:latin typeface="Tahoma" charset="0"/>
              </a:rPr>
              <a:t>كيف يرتبط العهد الداوودي </a:t>
            </a:r>
            <a:br>
              <a:rPr lang="ar-JO" sz="5400" dirty="0">
                <a:solidFill>
                  <a:srgbClr val="FFFFFF"/>
                </a:solidFill>
                <a:latin typeface="Tahoma" charset="0"/>
              </a:rPr>
            </a:br>
            <a:r>
              <a:rPr lang="ar-JO" sz="5400" dirty="0">
                <a:solidFill>
                  <a:srgbClr val="FFFFFF"/>
                </a:solidFill>
                <a:latin typeface="Tahoma" charset="0"/>
              </a:rPr>
              <a:t>بيسوع ؟</a:t>
            </a:r>
            <a:endParaRPr lang="en-US" sz="5400" dirty="0">
              <a:solidFill>
                <a:srgbClr val="FFFFFF"/>
              </a:solidFill>
              <a:latin typeface="Tahoma"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1462088"/>
          </a:xfrm>
        </p:spPr>
        <p:txBody>
          <a:bodyPr/>
          <a:lstStyle/>
          <a:p>
            <a:pPr algn="ctr" eaLnBrk="1" hangingPunct="1">
              <a:defRPr/>
            </a:pPr>
            <a:r>
              <a:rPr lang="ar-JO" sz="4000" b="1" dirty="0">
                <a:solidFill>
                  <a:srgbClr val="FFFFFF"/>
                </a:solidFill>
                <a:effectLst>
                  <a:glow rad="317500">
                    <a:schemeClr val="bg1">
                      <a:alpha val="90000"/>
                    </a:schemeClr>
                  </a:glow>
                </a:effectLst>
              </a:rPr>
              <a:t>يسوع هو </a:t>
            </a:r>
            <a:br>
              <a:rPr lang="ar-JO" sz="4000" b="1" dirty="0">
                <a:solidFill>
                  <a:srgbClr val="FFFFFF"/>
                </a:solidFill>
                <a:effectLst>
                  <a:glow rad="317500">
                    <a:schemeClr val="bg1">
                      <a:alpha val="90000"/>
                    </a:schemeClr>
                  </a:glow>
                </a:effectLst>
              </a:rPr>
            </a:br>
            <a:r>
              <a:rPr lang="ar-JO" sz="4000" b="1" dirty="0">
                <a:solidFill>
                  <a:srgbClr val="FFFFFF"/>
                </a:solidFill>
                <a:effectLst>
                  <a:glow rad="317500">
                    <a:schemeClr val="bg1">
                      <a:alpha val="90000"/>
                    </a:schemeClr>
                  </a:glow>
                </a:effectLst>
              </a:rPr>
              <a:t>ابن داود الموعود </a:t>
            </a:r>
            <a:endParaRPr lang="en-US" b="1" dirty="0">
              <a:solidFill>
                <a:srgbClr val="FFFFFF"/>
              </a:solidFill>
              <a:effectLst>
                <a:glow rad="317500">
                  <a:schemeClr val="bg1">
                    <a:alpha val="90000"/>
                  </a:schemeClr>
                </a:glow>
              </a:effectLst>
            </a:endParaRPr>
          </a:p>
        </p:txBody>
      </p:sp>
      <p:sp>
        <p:nvSpPr>
          <p:cNvPr id="201731" name="Rectangle 3"/>
          <p:cNvSpPr>
            <a:spLocks noGrp="1" noChangeArrowheads="1"/>
          </p:cNvSpPr>
          <p:nvPr>
            <p:ph type="body" idx="1"/>
          </p:nvPr>
        </p:nvSpPr>
        <p:spPr>
          <a:xfrm>
            <a:off x="611560" y="1981200"/>
            <a:ext cx="8134672" cy="4114800"/>
          </a:xfrm>
        </p:spPr>
        <p:txBody>
          <a:bodyPr/>
          <a:lstStyle/>
          <a:p>
            <a:pPr algn="r" rtl="1" eaLnBrk="1" hangingPunct="1">
              <a:buNone/>
              <a:defRPr/>
            </a:pPr>
            <a:r>
              <a:rPr lang="ar-JO" sz="2800" b="1" dirty="0">
                <a:solidFill>
                  <a:srgbClr val="FFFFFF"/>
                </a:solidFill>
                <a:effectLst>
                  <a:glow rad="317500">
                    <a:schemeClr val="bg1">
                      <a:alpha val="90000"/>
                    </a:schemeClr>
                  </a:glow>
                </a:effectLst>
              </a:rPr>
              <a:t>* دعي يسوع تسع مرات ابن داود في متى ( بالمقارنة مع مرتين في مرقس و لوقا و لم يذكر في يوحنا ) أشير إلى داود 59 مرة في العهد الجديد .</a:t>
            </a:r>
            <a:endParaRPr lang="en-US" sz="2800" b="1" dirty="0">
              <a:solidFill>
                <a:srgbClr val="FFFFFF"/>
              </a:solidFill>
              <a:effectLst>
                <a:glow rad="317500">
                  <a:schemeClr val="bg1">
                    <a:alpha val="90000"/>
                  </a:schemeClr>
                </a:glow>
              </a:effectLst>
            </a:endParaRPr>
          </a:p>
          <a:p>
            <a:pPr algn="r" rtl="1" eaLnBrk="1" hangingPunct="1">
              <a:buFontTx/>
              <a:buNone/>
              <a:defRPr/>
            </a:pPr>
            <a:endParaRPr lang="en-US" sz="2800" b="1" dirty="0">
              <a:solidFill>
                <a:srgbClr val="FFFFFF"/>
              </a:solidFill>
              <a:effectLst>
                <a:glow rad="317500">
                  <a:schemeClr val="bg1">
                    <a:alpha val="90000"/>
                  </a:schemeClr>
                </a:glow>
              </a:effectLst>
            </a:endParaRPr>
          </a:p>
          <a:p>
            <a:pPr algn="r" rtl="1" eaLnBrk="1" hangingPunct="1">
              <a:buNone/>
              <a:defRPr/>
            </a:pPr>
            <a:r>
              <a:rPr lang="ar-JO" sz="2800" b="1" dirty="0">
                <a:solidFill>
                  <a:srgbClr val="FFFFFF"/>
                </a:solidFill>
                <a:effectLst>
                  <a:glow rad="317500">
                    <a:schemeClr val="bg1">
                      <a:alpha val="90000"/>
                    </a:schemeClr>
                  </a:glow>
                </a:effectLst>
              </a:rPr>
              <a:t>* مكان ولادة يسوع أي بيت لحم دعيت بمدينة داود (مت 2 / 1,     1 صم 20 : 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charset="0"/>
                <a:ea typeface="ＭＳ Ｐゴシック" charset="0"/>
                <a:cs typeface="ＭＳ Ｐゴシック" charset="0"/>
              </a:rPr>
              <a:t>وعود العهد الداوودي</a:t>
            </a:r>
            <a:endParaRPr lang="en-US" sz="4000" b="1" dirty="0">
              <a:solidFill>
                <a:srgbClr val="FFFFFF"/>
              </a:solidFill>
              <a:effectLst>
                <a:glow rad="228600">
                  <a:schemeClr val="tx1"/>
                </a:glow>
              </a:effectLst>
              <a:latin typeface="Arial" charset="0"/>
              <a:ea typeface="ＭＳ Ｐゴシック" charset="0"/>
              <a:cs typeface="ＭＳ Ｐゴシック" charset="0"/>
            </a:endParaRPr>
          </a:p>
        </p:txBody>
      </p:sp>
      <p:sp>
        <p:nvSpPr>
          <p:cNvPr id="65539"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effectLst>
                  <a:glow rad="101600">
                    <a:schemeClr val="bg1">
                      <a:alpha val="75000"/>
                    </a:schemeClr>
                  </a:glow>
                </a:effectLst>
              </a:rPr>
              <a:t>22</a:t>
            </a:r>
            <a:endParaRPr lang="en-US" sz="1800" dirty="0">
              <a:effectLst>
                <a:glow rad="101600">
                  <a:schemeClr val="bg1">
                    <a:alpha val="75000"/>
                  </a:schemeClr>
                </a:glow>
              </a:effectLst>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rPr>
              <a:t>سلالة جديدة</a:t>
            </a:r>
            <a:br>
              <a:rPr lang="en-US" sz="3200" b="1" dirty="0">
                <a:solidFill>
                  <a:schemeClr val="bg1"/>
                </a:solidFill>
              </a:rPr>
            </a:br>
            <a:r>
              <a:rPr lang="en-US" sz="2400" b="1" dirty="0">
                <a:solidFill>
                  <a:schemeClr val="bg1"/>
                </a:solidFill>
              </a:rPr>
              <a:t>(</a:t>
            </a:r>
            <a:r>
              <a:rPr lang="ar-JO" sz="2400" b="1" dirty="0">
                <a:solidFill>
                  <a:schemeClr val="bg1"/>
                </a:solidFill>
              </a:rPr>
              <a:t>2 صم 7</a:t>
            </a:r>
            <a:r>
              <a:rPr lang="en-US" sz="2400" b="1" dirty="0">
                <a:solidFill>
                  <a:schemeClr val="bg1"/>
                </a:solidFill>
              </a:rPr>
              <a:t>)</a:t>
            </a:r>
            <a:endParaRPr lang="en-US" sz="3200" dirty="0">
              <a:solidFill>
                <a:schemeClr val="bg1"/>
              </a:solidFill>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indent="-461963" algn="r" rtl="1">
              <a:spcBef>
                <a:spcPct val="20000"/>
              </a:spcBef>
              <a:defRPr/>
            </a:pPr>
            <a:r>
              <a:rPr lang="ar-JO" sz="2800" b="1" dirty="0">
                <a:solidFill>
                  <a:srgbClr val="FFFFFF"/>
                </a:solidFill>
                <a:effectLst>
                  <a:glow rad="228600">
                    <a:schemeClr val="tx1"/>
                  </a:glow>
                </a:effectLst>
              </a:rPr>
              <a:t>بماذا وعد الله داود في 2 صموئيل 7 : 12 – 16 ؟</a:t>
            </a:r>
            <a:endParaRPr lang="en-US" sz="2800" b="1" dirty="0">
              <a:solidFill>
                <a:srgbClr val="FFFFFF"/>
              </a:solidFill>
              <a:effectLst>
                <a:glow rad="228600">
                  <a:schemeClr val="tx1"/>
                </a:glow>
              </a:effectLst>
            </a:endParaRPr>
          </a:p>
          <a:p>
            <a:pPr marL="461963" indent="-461963" algn="r" rtl="1">
              <a:spcBef>
                <a:spcPct val="20000"/>
              </a:spcBef>
              <a:defRPr/>
            </a:pPr>
            <a:r>
              <a:rPr lang="ar-JO" sz="2800" b="1" dirty="0">
                <a:solidFill>
                  <a:srgbClr val="FFFF00"/>
                </a:solidFill>
                <a:effectLst>
                  <a:glow rad="228600">
                    <a:schemeClr val="tx1"/>
                  </a:glow>
                </a:effectLst>
              </a:rPr>
              <a:t>* أبناء </a:t>
            </a:r>
            <a:r>
              <a:rPr lang="ar-JO" sz="2800" b="1" dirty="0">
                <a:solidFill>
                  <a:srgbClr val="FFFFFF"/>
                </a:solidFill>
                <a:effectLst>
                  <a:glow rad="228600">
                    <a:schemeClr val="tx1"/>
                  </a:glow>
                </a:effectLst>
              </a:rPr>
              <a:t>: بيت لا يفنى</a:t>
            </a:r>
            <a:endParaRPr lang="en-US" sz="2800" b="1" dirty="0">
              <a:solidFill>
                <a:srgbClr val="FFFFFF"/>
              </a:solidFill>
              <a:effectLst>
                <a:glow rad="228600">
                  <a:schemeClr val="tx1"/>
                </a:glow>
              </a:effectLst>
            </a:endParaRPr>
          </a:p>
          <a:p>
            <a:pPr marL="461963" indent="-461963" algn="r" rtl="1">
              <a:spcBef>
                <a:spcPct val="20000"/>
              </a:spcBef>
              <a:defRPr/>
            </a:pPr>
            <a:r>
              <a:rPr lang="ar-JO" sz="2800" b="1" dirty="0">
                <a:solidFill>
                  <a:srgbClr val="FFFF00"/>
                </a:solidFill>
                <a:effectLst>
                  <a:glow rad="228600">
                    <a:schemeClr val="tx1"/>
                  </a:glow>
                </a:effectLst>
              </a:rPr>
              <a:t>* مملكة </a:t>
            </a:r>
            <a:r>
              <a:rPr lang="ar-JO" sz="2800" b="1" dirty="0">
                <a:solidFill>
                  <a:srgbClr val="FFFFFF"/>
                </a:solidFill>
                <a:effectLst>
                  <a:glow rad="228600">
                    <a:schemeClr val="tx1"/>
                  </a:glow>
                </a:effectLst>
              </a:rPr>
              <a:t>: سلالة حاكمة سياسياً (كل ملك على أورشليم يجب أن يكون من نسل داود المباشر)</a:t>
            </a:r>
            <a:endParaRPr lang="en-US" sz="2800" b="1" dirty="0">
              <a:solidFill>
                <a:srgbClr val="FFFFFF"/>
              </a:solidFill>
              <a:effectLst>
                <a:glow rad="228600">
                  <a:schemeClr val="tx1"/>
                </a:glow>
              </a:effectLst>
            </a:endParaRPr>
          </a:p>
          <a:p>
            <a:pPr marL="461963" indent="-461963" algn="r" rtl="1">
              <a:spcBef>
                <a:spcPct val="20000"/>
              </a:spcBef>
              <a:defRPr/>
            </a:pPr>
            <a:r>
              <a:rPr lang="ar-JO" sz="2800" b="1" dirty="0">
                <a:solidFill>
                  <a:srgbClr val="FFFF00"/>
                </a:solidFill>
                <a:effectLst>
                  <a:glow rad="228600">
                    <a:schemeClr val="tx1"/>
                  </a:glow>
                </a:effectLst>
              </a:rPr>
              <a:t>* عرش </a:t>
            </a:r>
            <a:r>
              <a:rPr lang="ar-JO" sz="2800" b="1" dirty="0">
                <a:solidFill>
                  <a:srgbClr val="FFFFFF"/>
                </a:solidFill>
                <a:effectLst>
                  <a:glow rad="228600">
                    <a:schemeClr val="tx1"/>
                  </a:glow>
                </a:effectLst>
              </a:rPr>
              <a:t>: كعهد أبدي (عدد 16) حق الملك سوف يبقى في عائلته للأبد </a:t>
            </a:r>
            <a:endParaRPr lang="en-US" sz="2800" b="1" dirty="0">
              <a:solidFill>
                <a:srgbClr val="FFFFFF"/>
              </a:solidFill>
              <a:effectLst>
                <a:glow rad="228600">
                  <a:schemeClr val="tx1"/>
                </a:glow>
              </a:effectLst>
            </a:endParaRPr>
          </a:p>
          <a:p>
            <a:pPr marL="461963" indent="-461963" algn="r" rtl="1">
              <a:spcBef>
                <a:spcPct val="20000"/>
              </a:spcBef>
              <a:defRPr/>
            </a:pPr>
            <a:r>
              <a:rPr lang="ar-JO" sz="2800" b="1" dirty="0">
                <a:solidFill>
                  <a:srgbClr val="FFFF00"/>
                </a:solidFill>
                <a:effectLst>
                  <a:glow rad="228600">
                    <a:schemeClr val="tx1"/>
                  </a:glow>
                </a:effectLst>
              </a:rPr>
              <a:t>* هيكل </a:t>
            </a:r>
            <a:r>
              <a:rPr lang="ar-JO" sz="2800" b="1" dirty="0">
                <a:solidFill>
                  <a:srgbClr val="FFFFFF"/>
                </a:solidFill>
                <a:effectLst>
                  <a:glow rad="228600">
                    <a:schemeClr val="tx1"/>
                  </a:glow>
                </a:effectLst>
              </a:rPr>
              <a:t>: سيقوم سليمان ببنائه</a:t>
            </a:r>
            <a:endParaRPr lang="en-US" sz="2800" b="1" dirty="0">
              <a:solidFill>
                <a:srgbClr val="FFFFFF"/>
              </a:solidFill>
              <a:effectLst>
                <a:glow rad="228600">
                  <a:schemeClr val="tx1"/>
                </a:glow>
              </a:effectLst>
            </a:endParaRPr>
          </a:p>
          <a:p>
            <a:pPr marL="461963" indent="-461963" algn="r" rtl="1">
              <a:spcBef>
                <a:spcPct val="20000"/>
              </a:spcBef>
              <a:defRPr/>
            </a:pPr>
            <a:r>
              <a:rPr lang="ar-JO" sz="2800" b="1" dirty="0">
                <a:solidFill>
                  <a:srgbClr val="FFFF00"/>
                </a:solidFill>
                <a:effectLst>
                  <a:glow rad="228600">
                    <a:schemeClr val="tx1"/>
                  </a:glow>
                </a:effectLst>
              </a:rPr>
              <a:t>* تأديب </a:t>
            </a:r>
            <a:r>
              <a:rPr lang="ar-JO" sz="2800" b="1" dirty="0">
                <a:solidFill>
                  <a:srgbClr val="FFFFFF"/>
                </a:solidFill>
                <a:effectLst>
                  <a:glow rad="228600">
                    <a:schemeClr val="tx1"/>
                  </a:glow>
                </a:effectLst>
              </a:rPr>
              <a:t>: سيعاقب الله الملوك العصاة لكنه سيحفظ وعوده غير المشروطة</a:t>
            </a:r>
            <a:endParaRPr lang="en-US" sz="2800" b="1" dirty="0">
              <a:solidFill>
                <a:srgbClr val="FFFFFF"/>
              </a:solidFill>
              <a:effectLst>
                <a:glow rad="228600">
                  <a:schemeClr val="tx1"/>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2"/>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المسيا من نسل يهوذا</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r">
              <a:spcBef>
                <a:spcPct val="20000"/>
              </a:spcBef>
              <a:defRPr/>
            </a:pPr>
            <a:endParaRPr lang="ar-JO" sz="4000" dirty="0"/>
          </a:p>
          <a:p>
            <a:pPr algn="r">
              <a:spcBef>
                <a:spcPct val="20000"/>
              </a:spcBef>
              <a:defRPr/>
            </a:pPr>
            <a:r>
              <a:rPr lang="ar-JO" sz="4000" b="1" kern="0" dirty="0">
                <a:solidFill>
                  <a:srgbClr val="FFFFFF"/>
                </a:solidFill>
                <a:effectLst>
                  <a:glow rad="152400">
                    <a:srgbClr val="000000">
                      <a:alpha val="95000"/>
                    </a:srgbClr>
                  </a:glow>
                </a:effectLst>
                <a:latin typeface="Arial"/>
                <a:ea typeface="ＭＳ Ｐゴシック" charset="-128"/>
                <a:cs typeface="ＭＳ Ｐゴシック" charset="-128"/>
              </a:rPr>
              <a:t>منذ بركة يعقوب في تك 49 : 9 – 10 يصور الأسد ملكاً </a:t>
            </a:r>
            <a:endParaRPr lang="en-US" sz="40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
        <p:nvSpPr>
          <p:cNvPr id="7" name="Rectangle 3"/>
          <p:cNvSpPr txBox="1">
            <a:spLocks noChangeArrowheads="1"/>
          </p:cNvSpPr>
          <p:nvPr/>
        </p:nvSpPr>
        <p:spPr bwMode="auto">
          <a:xfrm>
            <a:off x="3491880" y="2663824"/>
            <a:ext cx="5436096" cy="3994071"/>
          </a:xfrm>
          <a:prstGeom prst="rect">
            <a:avLst/>
          </a:prstGeom>
          <a:noFill/>
          <a:ln w="9525">
            <a:noFill/>
            <a:miter lim="800000"/>
            <a:headEnd/>
            <a:tailEnd/>
          </a:ln>
          <a:effectLst/>
        </p:spPr>
        <p:txBody>
          <a:bodyPr/>
          <a:lstStyle/>
          <a:p>
            <a:pPr algn="r">
              <a:spcBef>
                <a:spcPct val="20000"/>
              </a:spcBef>
              <a:defRPr/>
            </a:pPr>
            <a:r>
              <a:rPr lang="ar-JO" sz="4000" b="1" kern="0" dirty="0">
                <a:solidFill>
                  <a:srgbClr val="FFFFFF"/>
                </a:solidFill>
                <a:effectLst>
                  <a:glow rad="152400">
                    <a:srgbClr val="000000">
                      <a:alpha val="95000"/>
                    </a:srgbClr>
                  </a:glow>
                </a:effectLst>
                <a:latin typeface="Arial"/>
                <a:ea typeface="ＭＳ Ｐゴシック" charset="-128"/>
                <a:cs typeface="ＭＳ Ｐゴシック" charset="-128"/>
              </a:rPr>
              <a:t>يهوذا جرو أسد من فريسة صعت يا ابني جثا و ربض كأسد و كلبوة من ينهضه لا يزول قضيب من يهوذا و مشترع من بين رجليه حتى يأتي شيلون و له يكون خضوع شعوب</a:t>
            </a:r>
            <a:endParaRPr lang="en-US" sz="40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859868"/>
            <a:ext cx="9144000" cy="1998133"/>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ما هو خط نسل المسيا ؟</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مريم</a:t>
            </a:r>
            <a:endParaRPr lang="en-GB" sz="1400" b="1" dirty="0">
              <a:solidFill>
                <a:srgbClr val="FFFFFF"/>
              </a:solidFill>
              <a:effectLst>
                <a:glow rad="228600">
                  <a:schemeClr val="bg1">
                    <a:lumMod val="95000"/>
                    <a:lumOff val="5000"/>
                  </a:schemeClr>
                </a:glow>
              </a:effectLst>
            </a:endParaRPr>
          </a:p>
        </p:txBody>
      </p:sp>
      <p:sp>
        <p:nvSpPr>
          <p:cNvPr id="117762" name="Text Box 1027"/>
          <p:cNvSpPr txBox="1">
            <a:spLocks noChangeArrowheads="1"/>
          </p:cNvSpPr>
          <p:nvPr/>
        </p:nvSpPr>
        <p:spPr bwMode="auto">
          <a:xfrm>
            <a:off x="0" y="2492897"/>
            <a:ext cx="19812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800" b="1" dirty="0">
                <a:solidFill>
                  <a:srgbClr val="FFFFFF"/>
                </a:solidFill>
                <a:effectLst>
                  <a:glow rad="228600">
                    <a:schemeClr val="bg1">
                      <a:lumMod val="95000"/>
                      <a:lumOff val="5000"/>
                    </a:schemeClr>
                  </a:glow>
                </a:effectLst>
                <a:cs typeface="Times New Roman" charset="0"/>
              </a:rPr>
              <a:t>فجميع الأجيال من إبراهيم إلى داود أربعة عشر جيلاً و من داود إلى سبي بابل أربعة عشر جيلاً و من سبي بابل إلى المسيح أربعة عشر جيلاً</a:t>
            </a:r>
            <a:endParaRPr lang="en-GB" sz="1800" b="1" i="1" dirty="0">
              <a:solidFill>
                <a:srgbClr val="FFFFFF"/>
              </a:solidFill>
              <a:effectLst>
                <a:glow rad="228600">
                  <a:schemeClr val="bg1">
                    <a:lumMod val="95000"/>
                    <a:lumOff val="5000"/>
                  </a:schemeClr>
                </a:glow>
              </a:effectLst>
              <a:cs typeface="Times New Roman"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إبراهيم</a:t>
              </a:r>
              <a:endParaRPr lang="en-GB" sz="1600" b="1" dirty="0">
                <a:solidFill>
                  <a:srgbClr val="FFFFFF"/>
                </a:solidFill>
                <a:effectLst>
                  <a:glow rad="228600">
                    <a:schemeClr val="bg1">
                      <a:lumMod val="95000"/>
                      <a:lumOff val="5000"/>
                    </a:schemeClr>
                  </a:glow>
                </a:effectLst>
                <a:latin typeface="Tahoma"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إسحق</a:t>
                </a:r>
                <a:endParaRPr lang="en-GB" sz="1400" b="1" dirty="0">
                  <a:solidFill>
                    <a:srgbClr val="FFFFFF"/>
                  </a:solidFill>
                  <a:effectLst>
                    <a:glow rad="228600">
                      <a:schemeClr val="bg1">
                        <a:lumMod val="95000"/>
                        <a:lumOff val="5000"/>
                      </a:scheme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يعقوب</a:t>
                </a:r>
                <a:endParaRPr lang="en-GB" sz="1400" b="1" dirty="0">
                  <a:solidFill>
                    <a:srgbClr val="FFFFFF"/>
                  </a:solidFill>
                  <a:effectLst>
                    <a:glow rad="228600">
                      <a:schemeClr val="bg1">
                        <a:lumMod val="95000"/>
                        <a:lumOff val="5000"/>
                      </a:scheme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يهوذا</a:t>
                </a:r>
                <a:endParaRPr lang="en-GB" sz="1400" b="1" dirty="0">
                  <a:solidFill>
                    <a:srgbClr val="FFFFFF"/>
                  </a:solidFill>
                  <a:effectLst>
                    <a:glow rad="228600">
                      <a:schemeClr val="bg1">
                        <a:lumMod val="95000"/>
                        <a:lumOff val="5000"/>
                      </a:scheme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فارص</a:t>
                </a:r>
                <a:endParaRPr lang="en-GB" sz="1400" b="1" dirty="0">
                  <a:solidFill>
                    <a:srgbClr val="FFFFFF"/>
                  </a:solidFill>
                  <a:effectLst>
                    <a:glow rad="228600">
                      <a:schemeClr val="bg1">
                        <a:lumMod val="95000"/>
                        <a:lumOff val="5000"/>
                      </a:scheme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حصرون</a:t>
                </a:r>
                <a:endParaRPr lang="en-GB" sz="1400" b="1" dirty="0">
                  <a:solidFill>
                    <a:srgbClr val="FFFFFF"/>
                  </a:solidFill>
                  <a:effectLst>
                    <a:glow rad="228600">
                      <a:schemeClr val="bg1">
                        <a:lumMod val="95000"/>
                        <a:lumOff val="5000"/>
                      </a:scheme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رام</a:t>
                </a:r>
                <a:endParaRPr lang="en-GB" sz="1400" b="1" dirty="0">
                  <a:solidFill>
                    <a:srgbClr val="FFFFFF"/>
                  </a:solidFill>
                  <a:effectLst>
                    <a:glow rad="228600">
                      <a:schemeClr val="bg1">
                        <a:lumMod val="95000"/>
                        <a:lumOff val="5000"/>
                      </a:scheme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عميناداب</a:t>
                </a:r>
                <a:endParaRPr lang="en-GB" sz="1400" b="1" dirty="0">
                  <a:solidFill>
                    <a:srgbClr val="FFFFFF"/>
                  </a:solidFill>
                  <a:effectLst>
                    <a:glow rad="228600">
                      <a:schemeClr val="bg1">
                        <a:lumMod val="95000"/>
                        <a:lumOff val="5000"/>
                      </a:scheme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نحشون</a:t>
                </a:r>
                <a:endParaRPr lang="en-GB" sz="1400" b="1" dirty="0">
                  <a:solidFill>
                    <a:srgbClr val="FFFFFF"/>
                  </a:solidFill>
                  <a:effectLst>
                    <a:glow rad="228600">
                      <a:schemeClr val="bg1">
                        <a:lumMod val="95000"/>
                        <a:lumOff val="5000"/>
                      </a:scheme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سلمون</a:t>
                </a:r>
                <a:endParaRPr lang="en-GB" sz="1400" b="1" dirty="0">
                  <a:solidFill>
                    <a:srgbClr val="FFFFFF"/>
                  </a:solidFill>
                  <a:effectLst>
                    <a:glow rad="228600">
                      <a:schemeClr val="bg1">
                        <a:lumMod val="95000"/>
                        <a:lumOff val="5000"/>
                      </a:scheme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بوعز</a:t>
                </a:r>
                <a:endParaRPr lang="en-GB" sz="1400" b="1" dirty="0">
                  <a:solidFill>
                    <a:srgbClr val="FFFFFF"/>
                  </a:solidFill>
                  <a:effectLst>
                    <a:glow rad="228600">
                      <a:schemeClr val="bg1">
                        <a:lumMod val="95000"/>
                        <a:lumOff val="5000"/>
                      </a:scheme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عوبيد</a:t>
                </a:r>
                <a:endParaRPr lang="en-GB" sz="1400" b="1" dirty="0">
                  <a:solidFill>
                    <a:srgbClr val="FFFFFF"/>
                  </a:solidFill>
                  <a:effectLst>
                    <a:glow rad="228600">
                      <a:schemeClr val="bg1">
                        <a:lumMod val="95000"/>
                        <a:lumOff val="5000"/>
                      </a:scheme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يسى</a:t>
                </a:r>
                <a:endParaRPr lang="en-GB" sz="1400" b="1" dirty="0">
                  <a:solidFill>
                    <a:srgbClr val="FFFFFF"/>
                  </a:solidFill>
                  <a:effectLst>
                    <a:glow rad="228600">
                      <a:schemeClr val="bg1">
                        <a:lumMod val="95000"/>
                        <a:lumOff val="5000"/>
                      </a:scheme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داود الملك</a:t>
                </a:r>
                <a:endParaRPr lang="en-GB" sz="1600" b="1" dirty="0">
                  <a:solidFill>
                    <a:srgbClr val="FFFFFF"/>
                  </a:solidFill>
                  <a:effectLst>
                    <a:glow rad="228600">
                      <a:schemeClr val="bg1">
                        <a:lumMod val="95000"/>
                        <a:lumOff val="5000"/>
                      </a:schemeClr>
                    </a:glow>
                  </a:effectLst>
                  <a:latin typeface="Tahoma"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سليمان</a:t>
            </a:r>
            <a:endParaRPr lang="en-GB" sz="1400" b="1" dirty="0">
              <a:solidFill>
                <a:srgbClr val="FFFFFF"/>
              </a:solidFill>
              <a:effectLst>
                <a:glow rad="228600">
                  <a:schemeClr val="bg1">
                    <a:lumMod val="95000"/>
                    <a:lumOff val="5000"/>
                  </a:schemeClr>
                </a:glow>
              </a:effectLst>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رحبعام</a:t>
            </a:r>
            <a:endParaRPr lang="en-GB" sz="1400" b="1" dirty="0">
              <a:solidFill>
                <a:srgbClr val="FFFFFF"/>
              </a:solidFill>
              <a:effectLst>
                <a:glow rad="228600">
                  <a:schemeClr val="bg1">
                    <a:lumMod val="95000"/>
                    <a:lumOff val="5000"/>
                  </a:scheme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ابيا</a:t>
            </a:r>
            <a:endParaRPr lang="en-GB" sz="1400" b="1" dirty="0">
              <a:solidFill>
                <a:srgbClr val="FFFFFF"/>
              </a:solidFill>
              <a:effectLst>
                <a:glow rad="228600">
                  <a:schemeClr val="bg1">
                    <a:lumMod val="95000"/>
                    <a:lumOff val="5000"/>
                  </a:schemeClr>
                </a:glow>
              </a:effectLst>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آسا</a:t>
            </a:r>
            <a:endParaRPr lang="en-GB" sz="1400" b="1" dirty="0">
              <a:solidFill>
                <a:srgbClr val="FFFFFF"/>
              </a:solidFill>
              <a:effectLst>
                <a:glow rad="228600">
                  <a:schemeClr val="bg1">
                    <a:lumMod val="95000"/>
                    <a:lumOff val="5000"/>
                  </a:schemeClr>
                </a:glow>
              </a:effectLst>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يهوشافاط</a:t>
            </a:r>
            <a:endParaRPr lang="en-GB" sz="1400" b="1" dirty="0">
              <a:solidFill>
                <a:srgbClr val="FFFFFF"/>
              </a:solidFill>
              <a:effectLst>
                <a:glow rad="228600">
                  <a:schemeClr val="bg1">
                    <a:lumMod val="95000"/>
                    <a:lumOff val="5000"/>
                  </a:schemeClr>
                </a:glow>
              </a:effectLst>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يهورام</a:t>
            </a:r>
            <a:endParaRPr lang="en-GB" sz="1400" b="1" dirty="0">
              <a:solidFill>
                <a:srgbClr val="FFFFFF"/>
              </a:solidFill>
              <a:effectLst>
                <a:glow rad="228600">
                  <a:schemeClr val="bg1">
                    <a:lumMod val="95000"/>
                    <a:lumOff val="5000"/>
                  </a:schemeClr>
                </a:glow>
              </a:effectLst>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عزيا</a:t>
            </a:r>
            <a:endParaRPr lang="en-GB" sz="1400" b="1" dirty="0">
              <a:solidFill>
                <a:srgbClr val="FFFFFF"/>
              </a:solidFill>
              <a:effectLst>
                <a:glow rad="228600">
                  <a:schemeClr val="bg1">
                    <a:lumMod val="95000"/>
                    <a:lumOff val="5000"/>
                  </a:scheme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يوثام</a:t>
            </a:r>
            <a:endParaRPr lang="en-GB" sz="1400" b="1" dirty="0">
              <a:solidFill>
                <a:srgbClr val="FFFFFF"/>
              </a:solidFill>
              <a:effectLst>
                <a:glow rad="228600">
                  <a:schemeClr val="bg1">
                    <a:lumMod val="95000"/>
                    <a:lumOff val="5000"/>
                  </a:schemeClr>
                </a:glow>
              </a:effectLst>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آحاز</a:t>
            </a:r>
            <a:endParaRPr lang="en-GB" sz="1400" b="1" dirty="0">
              <a:solidFill>
                <a:srgbClr val="FFFFFF"/>
              </a:solidFill>
              <a:effectLst>
                <a:glow rad="228600">
                  <a:schemeClr val="bg1">
                    <a:lumMod val="95000"/>
                    <a:lumOff val="5000"/>
                  </a:schemeClr>
                </a:glow>
              </a:effectLst>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حزقيا</a:t>
            </a:r>
            <a:endParaRPr lang="en-GB" sz="1400" b="1" dirty="0">
              <a:solidFill>
                <a:srgbClr val="FFFFFF"/>
              </a:solidFill>
              <a:effectLst>
                <a:glow rad="228600">
                  <a:schemeClr val="bg1">
                    <a:lumMod val="95000"/>
                    <a:lumOff val="5000"/>
                  </a:scheme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منسى</a:t>
            </a:r>
            <a:endParaRPr lang="en-GB" sz="1400" b="1" dirty="0">
              <a:solidFill>
                <a:srgbClr val="FFFFFF"/>
              </a:solidFill>
              <a:effectLst>
                <a:glow rad="228600">
                  <a:schemeClr val="bg1">
                    <a:lumMod val="95000"/>
                    <a:lumOff val="5000"/>
                  </a:schemeClr>
                </a:glow>
              </a:effectLst>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آمون</a:t>
            </a:r>
            <a:endParaRPr lang="en-GB" sz="1400" b="1" dirty="0">
              <a:solidFill>
                <a:srgbClr val="FFFFFF"/>
              </a:solidFill>
              <a:effectLst>
                <a:glow rad="228600">
                  <a:schemeClr val="bg1">
                    <a:lumMod val="95000"/>
                    <a:lumOff val="5000"/>
                  </a:scheme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يوشيا</a:t>
            </a:r>
            <a:endParaRPr lang="en-GB" sz="1400" b="1" dirty="0">
              <a:solidFill>
                <a:srgbClr val="FFFFFF"/>
              </a:solidFill>
              <a:effectLst>
                <a:glow rad="228600">
                  <a:schemeClr val="bg1">
                    <a:lumMod val="95000"/>
                    <a:lumOff val="5000"/>
                  </a:schemeClr>
                </a:glow>
              </a:effectLst>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يكنيا (السبي)</a:t>
            </a:r>
            <a:endParaRPr lang="en-GB" sz="1600" b="1" dirty="0">
              <a:solidFill>
                <a:srgbClr val="FFFFFF"/>
              </a:solidFill>
              <a:effectLst>
                <a:glow rad="228600">
                  <a:schemeClr val="bg1">
                    <a:lumMod val="95000"/>
                    <a:lumOff val="5000"/>
                  </a:schemeClr>
                </a:glow>
              </a:effectLst>
              <a:latin typeface="Tahoma"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شألتئيل</a:t>
            </a:r>
            <a:endParaRPr lang="en-GB" sz="1400" b="1" dirty="0">
              <a:solidFill>
                <a:srgbClr val="FFFFFF"/>
              </a:solidFill>
              <a:effectLst>
                <a:glow rad="228600">
                  <a:schemeClr val="bg1">
                    <a:lumMod val="95000"/>
                    <a:lumOff val="5000"/>
                  </a:schemeClr>
                </a:glow>
              </a:effectLst>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زربابل</a:t>
            </a:r>
            <a:endParaRPr lang="en-GB" sz="1400" b="1" dirty="0">
              <a:solidFill>
                <a:srgbClr val="FFFFFF"/>
              </a:solidFill>
              <a:effectLst>
                <a:glow rad="228600">
                  <a:schemeClr val="bg1">
                    <a:lumMod val="95000"/>
                    <a:lumOff val="5000"/>
                  </a:scheme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ابيهود</a:t>
            </a:r>
            <a:endParaRPr lang="en-GB" sz="1400" b="1" dirty="0">
              <a:solidFill>
                <a:srgbClr val="FFFFFF"/>
              </a:solidFill>
              <a:effectLst>
                <a:glow rad="228600">
                  <a:schemeClr val="bg1">
                    <a:lumMod val="95000"/>
                    <a:lumOff val="5000"/>
                  </a:schemeClr>
                </a:glow>
              </a:effectLst>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ألياقيم</a:t>
            </a:r>
            <a:endParaRPr lang="en-GB" sz="1400" b="1" dirty="0">
              <a:solidFill>
                <a:srgbClr val="FFFFFF"/>
              </a:solidFill>
              <a:effectLst>
                <a:glow rad="228600">
                  <a:schemeClr val="bg1">
                    <a:lumMod val="95000"/>
                    <a:lumOff val="5000"/>
                  </a:scheme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عازور</a:t>
            </a:r>
            <a:endParaRPr lang="en-GB" sz="1400" b="1" dirty="0">
              <a:solidFill>
                <a:srgbClr val="FFFFFF"/>
              </a:solidFill>
              <a:effectLst>
                <a:glow rad="228600">
                  <a:schemeClr val="bg1">
                    <a:lumMod val="95000"/>
                    <a:lumOff val="5000"/>
                  </a:schemeClr>
                </a:glow>
              </a:effectLst>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صادوق</a:t>
            </a:r>
            <a:endParaRPr lang="en-GB" sz="1400" b="1" dirty="0">
              <a:solidFill>
                <a:srgbClr val="FFFFFF"/>
              </a:solidFill>
              <a:effectLst>
                <a:glow rad="228600">
                  <a:schemeClr val="bg1">
                    <a:lumMod val="95000"/>
                    <a:lumOff val="5000"/>
                  </a:scheme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أخيم</a:t>
            </a:r>
            <a:endParaRPr lang="en-GB" sz="1400" b="1" dirty="0">
              <a:solidFill>
                <a:srgbClr val="FFFFFF"/>
              </a:solidFill>
              <a:effectLst>
                <a:glow rad="228600">
                  <a:schemeClr val="bg1">
                    <a:lumMod val="95000"/>
                    <a:lumOff val="5000"/>
                  </a:schemeClr>
                </a:glow>
              </a:effectLst>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أليود</a:t>
            </a:r>
            <a:endParaRPr lang="en-GB" sz="1400" b="1" dirty="0">
              <a:solidFill>
                <a:srgbClr val="FFFFFF"/>
              </a:solidFill>
              <a:effectLst>
                <a:glow rad="228600">
                  <a:schemeClr val="bg1">
                    <a:lumMod val="95000"/>
                    <a:lumOff val="5000"/>
                  </a:schemeClr>
                </a:glow>
              </a:effectLst>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اليعازر</a:t>
            </a:r>
            <a:endParaRPr lang="en-GB" sz="1400" b="1" dirty="0">
              <a:solidFill>
                <a:srgbClr val="FFFFFF"/>
              </a:solidFill>
              <a:effectLst>
                <a:glow rad="228600">
                  <a:schemeClr val="bg1">
                    <a:lumMod val="95000"/>
                    <a:lumOff val="5000"/>
                  </a:schemeClr>
                </a:glow>
              </a:effectLst>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متان</a:t>
            </a:r>
            <a:endParaRPr lang="en-GB" sz="1400" b="1" dirty="0">
              <a:solidFill>
                <a:srgbClr val="FFFFFF"/>
              </a:solidFill>
              <a:effectLst>
                <a:glow rad="228600">
                  <a:schemeClr val="bg1">
                    <a:lumMod val="95000"/>
                    <a:lumOff val="5000"/>
                  </a:schemeClr>
                </a:glow>
              </a:effectLst>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يعقوب</a:t>
            </a:r>
            <a:endParaRPr lang="en-GB" sz="1400" b="1" dirty="0">
              <a:solidFill>
                <a:srgbClr val="FFFFFF"/>
              </a:solidFill>
              <a:effectLst>
                <a:glow rad="228600">
                  <a:schemeClr val="bg1">
                    <a:lumMod val="95000"/>
                    <a:lumOff val="5000"/>
                  </a:scheme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rPr>
              <a:t>يوسف </a:t>
            </a:r>
            <a:endParaRPr lang="en-GB" sz="1400" b="1" dirty="0">
              <a:solidFill>
                <a:srgbClr val="FFFFFF"/>
              </a:solidFill>
              <a:effectLst>
                <a:glow rad="228600">
                  <a:schemeClr val="bg1">
                    <a:lumMod val="95000"/>
                    <a:lumOff val="5000"/>
                  </a:scheme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يسوع المسيح</a:t>
            </a:r>
            <a:endParaRPr lang="en-GB" sz="1600" b="1" dirty="0">
              <a:solidFill>
                <a:srgbClr val="FFFFFF"/>
              </a:solidFill>
              <a:effectLst>
                <a:glow rad="228600">
                  <a:schemeClr val="bg1">
                    <a:lumMod val="95000"/>
                    <a:lumOff val="5000"/>
                  </a:schemeClr>
                </a:glow>
              </a:effectLst>
              <a:latin typeface="Tahoma"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تأسيس</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المملكة</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الأبدية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b="1">
              <a:solidFill>
                <a:srgbClr val="FFFFFF"/>
              </a:solidFill>
              <a:effectLst>
                <a:glow rad="228600">
                  <a:schemeClr val="bg1">
                    <a:lumMod val="95000"/>
                    <a:lumOff val="5000"/>
                  </a:schemeClr>
                </a:glow>
              </a:effectLst>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b="1">
              <a:solidFill>
                <a:srgbClr val="FFFFFF"/>
              </a:solidFill>
              <a:effectLst>
                <a:glow rad="228600">
                  <a:schemeClr val="bg1">
                    <a:lumMod val="95000"/>
                    <a:lumOff val="5000"/>
                  </a:schemeClr>
                </a:glow>
              </a:effectLst>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قيام</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المملكة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سقوط المملكة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b="1">
              <a:solidFill>
                <a:srgbClr val="FFFFFF"/>
              </a:solidFill>
              <a:effectLst>
                <a:glow rad="228600">
                  <a:schemeClr val="bg1">
                    <a:lumMod val="95000"/>
                    <a:lumOff val="5000"/>
                  </a:schemeClr>
                </a:glow>
              </a:effectLst>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b="1">
              <a:solidFill>
                <a:srgbClr val="FFFFFF"/>
              </a:solidFill>
              <a:effectLst>
                <a:glow rad="228600">
                  <a:schemeClr val="bg1">
                    <a:lumMod val="95000"/>
                    <a:lumOff val="5000"/>
                  </a:schemeClr>
                </a:glow>
              </a:effectLst>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b="1">
              <a:solidFill>
                <a:srgbClr val="FFFFFF"/>
              </a:solidFill>
              <a:effectLst>
                <a:glow rad="228600">
                  <a:schemeClr val="bg1">
                    <a:lumMod val="95000"/>
                    <a:lumOff val="5000"/>
                  </a:schemeClr>
                </a:glow>
              </a:effectLst>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الملكوت في متى 1</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218ب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يقول متى أن يسوع ملك</a:t>
            </a:r>
            <a:endParaRPr lang="en-US"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الخلفية</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03791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انتصارات</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داود</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rtl="1">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٢ صموئيل ٨</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آرام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فينيقيا</a:t>
            </a:r>
            <a:endParaRPr lang="en-US" sz="3200" b="1" dirty="0">
              <a:solidFill>
                <a:srgbClr val="FFFFFF"/>
              </a:solidFill>
              <a:effectLst>
                <a:glow rad="101600">
                  <a:srgbClr val="000000">
                    <a:alpha val="75000"/>
                  </a:srgbClr>
                </a:glow>
              </a:effectLst>
              <a:latin typeface="Arial"/>
              <a:ea typeface="+mn-ea"/>
              <a:cs typeface="Arial"/>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زبح</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228601"/>
            <a:ext cx="3714751"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1" name="Text Box 7"/>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b="1" dirty="0">
                <a:solidFill>
                  <a:schemeClr val="bg1"/>
                </a:solidFill>
                <a:latin typeface="Arial" charset="0"/>
                <a:ea typeface="ＭＳ Ｐゴシック" charset="0"/>
                <a:cs typeface="ＭＳ Ｐゴシック" charset="0"/>
              </a:rPr>
              <a:t>حدود جديدة</a:t>
            </a:r>
            <a:br>
              <a:rPr lang="en-US" sz="32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a:t>
            </a:r>
            <a:r>
              <a:rPr lang="ar-JO" sz="2400" b="1" dirty="0">
                <a:solidFill>
                  <a:schemeClr val="bg1"/>
                </a:solidFill>
                <a:latin typeface="Arial" charset="0"/>
                <a:ea typeface="ＭＳ Ｐゴシック" charset="0"/>
                <a:cs typeface="ＭＳ Ｐゴシック" charset="0"/>
              </a:rPr>
              <a:t>٢ صم ٨</a:t>
            </a:r>
            <a:r>
              <a:rPr lang="en-US" sz="2400" b="1" dirty="0">
                <a:solidFill>
                  <a:schemeClr val="bg1"/>
                </a:solidFill>
                <a:latin typeface="Arial" charset="0"/>
                <a:ea typeface="ＭＳ Ｐゴシック" charset="0"/>
                <a:cs typeface="ＭＳ Ｐゴシック" charset="0"/>
              </a:rPr>
              <a:t>)</a:t>
            </a:r>
            <a:endParaRPr lang="en-US" sz="3200" dirty="0">
              <a:solidFill>
                <a:schemeClr val="bg1"/>
              </a:solidFill>
              <a:latin typeface="Arial" charset="0"/>
              <a:ea typeface="ＭＳ Ｐゴシック" charset="0"/>
              <a:cs typeface="ＭＳ Ｐゴシック" charset="0"/>
            </a:endParaRPr>
          </a:p>
        </p:txBody>
      </p:sp>
      <p:sp>
        <p:nvSpPr>
          <p:cNvPr id="217093" name="Rectangle 9"/>
          <p:cNvSpPr>
            <a:spLocks noChangeArrowheads="1"/>
          </p:cNvSpPr>
          <p:nvPr/>
        </p:nvSpPr>
        <p:spPr bwMode="auto">
          <a:xfrm>
            <a:off x="4067175" y="765176"/>
            <a:ext cx="500538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3200" b="1" dirty="0">
                <a:solidFill>
                  <a:srgbClr val="FFFFFF"/>
                </a:solidFill>
                <a:cs typeface="Arial" charset="0"/>
              </a:rPr>
              <a:t>و هذه أيضاً قدسها الملك داود للرب مع الفضة و الذهب الذي قدسه من جميع الشعوب الذين أخضعهم</a:t>
            </a:r>
          </a:p>
          <a:p>
            <a:pPr algn="r"/>
            <a:r>
              <a:rPr lang="ar-JO" sz="3200" b="1" i="1" dirty="0">
                <a:solidFill>
                  <a:srgbClr val="FFFFFF"/>
                </a:solidFill>
                <a:cs typeface="Arial" charset="0"/>
              </a:rPr>
              <a:t>(2 صموئيل 8 : 11)</a:t>
            </a:r>
            <a:endParaRPr lang="en-US" sz="3200" b="1" i="1" dirty="0">
              <a:solidFill>
                <a:srgbClr val="FFFFFF"/>
              </a:solidFill>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9758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4"/>
            <a:ext cx="7740651"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6" name="Text Box 1029"/>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p>
        </p:txBody>
      </p:sp>
      <p:sp>
        <p:nvSpPr>
          <p:cNvPr id="218117" name="Text Box 1030"/>
          <p:cNvSpPr txBox="1">
            <a:spLocks noChangeArrowheads="1"/>
          </p:cNvSpPr>
          <p:nvPr/>
        </p:nvSpPr>
        <p:spPr bwMode="auto">
          <a:xfrm>
            <a:off x="6227764" y="0"/>
            <a:ext cx="2916237" cy="156966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cs typeface="Arial" charset="0"/>
              </a:rPr>
              <a:t>فقال له داود</a:t>
            </a:r>
          </a:p>
          <a:p>
            <a:pPr eaLnBrk="1" hangingPunct="1"/>
            <a:r>
              <a:rPr lang="ar-JO" altLang="ja-JP" b="1" dirty="0">
                <a:solidFill>
                  <a:srgbClr val="FFFFFF"/>
                </a:solidFill>
                <a:cs typeface="Arial" charset="0"/>
              </a:rPr>
              <a:t>لا تخف</a:t>
            </a:r>
          </a:p>
          <a:p>
            <a:pPr eaLnBrk="1" hangingPunct="1"/>
            <a:r>
              <a:rPr lang="en-US" b="1" dirty="0">
                <a:solidFill>
                  <a:srgbClr val="FFFFFF"/>
                </a:solidFill>
                <a:cs typeface="Arial" charset="0"/>
              </a:rPr>
              <a:t>(</a:t>
            </a:r>
            <a:r>
              <a:rPr lang="ar-JO" b="1" dirty="0">
                <a:solidFill>
                  <a:srgbClr val="FFFFFF"/>
                </a:solidFill>
                <a:cs typeface="Arial" charset="0"/>
              </a:rPr>
              <a:t>لمفيبوشث ابن يوناثان</a:t>
            </a:r>
            <a:r>
              <a:rPr lang="en-US" b="1" dirty="0">
                <a:solidFill>
                  <a:srgbClr val="FFFFFF"/>
                </a:solidFill>
                <a:cs typeface="Arial" charset="0"/>
              </a:rPr>
              <a:t>) </a:t>
            </a:r>
          </a:p>
          <a:p>
            <a:pPr eaLnBrk="1" hangingPunct="1"/>
            <a:r>
              <a:rPr lang="ar-JO" b="1" i="1" dirty="0">
                <a:solidFill>
                  <a:srgbClr val="FFFFFF"/>
                </a:solidFill>
                <a:cs typeface="Arial" charset="0"/>
              </a:rPr>
              <a:t>٢ صموئيل ٩ : ٧</a:t>
            </a:r>
            <a:endParaRPr lang="en-US" b="1" i="1" dirty="0">
              <a:solidFill>
                <a:srgbClr val="FFFFFF"/>
              </a:solidFill>
              <a:cs typeface="Arial" charset="0"/>
            </a:endParaRP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b="1" dirty="0">
                <a:solidFill>
                  <a:schemeClr val="bg1"/>
                </a:solidFill>
                <a:latin typeface="Arial" charset="0"/>
                <a:ea typeface="ＭＳ Ｐゴシック" charset="0"/>
                <a:cs typeface="ＭＳ Ｐゴシック" charset="0"/>
              </a:rPr>
              <a:t>ابن جديد</a:t>
            </a:r>
            <a:br>
              <a:rPr lang="en-US" sz="3200" b="1" dirty="0">
                <a:solidFill>
                  <a:schemeClr val="bg1"/>
                </a:solidFill>
                <a:latin typeface="Arial" charset="0"/>
                <a:ea typeface="ＭＳ Ｐゴシック" charset="0"/>
                <a:cs typeface="ＭＳ Ｐゴシック" charset="0"/>
              </a:rPr>
            </a:br>
            <a:r>
              <a:rPr lang="en-US" sz="2400" b="1" dirty="0">
                <a:solidFill>
                  <a:schemeClr val="bg1"/>
                </a:solidFill>
                <a:latin typeface="Arial" charset="0"/>
                <a:ea typeface="ＭＳ Ｐゴシック" charset="0"/>
                <a:cs typeface="ＭＳ Ｐゴシック" charset="0"/>
              </a:rPr>
              <a:t>(</a:t>
            </a:r>
            <a:r>
              <a:rPr lang="ar-JO" sz="2400" b="1" dirty="0">
                <a:solidFill>
                  <a:schemeClr val="bg1"/>
                </a:solidFill>
                <a:latin typeface="Arial" charset="0"/>
                <a:ea typeface="ＭＳ Ｐゴシック" charset="0"/>
                <a:cs typeface="ＭＳ Ｐゴシック" charset="0"/>
              </a:rPr>
              <a:t>٢ صم ٩</a:t>
            </a:r>
            <a:r>
              <a:rPr lang="en-US" sz="2400" b="1" dirty="0">
                <a:solidFill>
                  <a:schemeClr val="bg1"/>
                </a:solidFill>
                <a:latin typeface="Arial" charset="0"/>
                <a:ea typeface="ＭＳ Ｐゴシック" charset="0"/>
                <a:cs typeface="ＭＳ Ｐゴシック" charset="0"/>
              </a:rPr>
              <a:t>)</a:t>
            </a:r>
            <a:endParaRPr lang="en-US" sz="3200"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pPr rtl="1"/>
            <a:r>
              <a:rPr lang="ar-JO" sz="8800" dirty="0">
                <a:latin typeface="Arial" charset="0"/>
                <a:ea typeface="Osaka" charset="0"/>
                <a:cs typeface="Arial" charset="0"/>
              </a:rPr>
              <a:t>٢ صموئيل ١٠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46968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0" y="43013"/>
            <a:ext cx="4337539"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دول جديدة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تابعة لداود</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٢ صموئيل ١٠</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آرام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فينيقيا</a:t>
            </a:r>
            <a:endParaRPr lang="en-US" sz="3200" b="1" dirty="0">
              <a:solidFill>
                <a:srgbClr val="FFFFFF"/>
              </a:solidFill>
              <a:effectLst>
                <a:glow rad="101600">
                  <a:srgbClr val="000000">
                    <a:alpha val="75000"/>
                  </a:srgbClr>
                </a:glow>
              </a:effectLst>
              <a:latin typeface="Arial"/>
              <a:ea typeface="+mn-ea"/>
              <a:cs typeface="Arial"/>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زبح</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rPr>
              <a:t>209</a:t>
            </a:r>
            <a:endParaRPr lang="en-US" sz="1800" dirty="0"/>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ar-JO" sz="4000" dirty="0">
                <a:solidFill>
                  <a:schemeClr val="bg1"/>
                </a:solidFill>
                <a:latin typeface="Arial" charset="0"/>
                <a:ea typeface="ＭＳ Ｐゴシック" charset="0"/>
                <a:cs typeface="ＭＳ Ｐゴシック" charset="0"/>
              </a:rPr>
              <a:t>انتصارات داود</a:t>
            </a:r>
            <a:endParaRPr lang="en-US" sz="4000" dirty="0">
              <a:latin typeface="Arial" charset="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rPr>
              <a:t>تابعين جدد</a:t>
            </a:r>
            <a:br>
              <a:rPr lang="en-US" sz="3200" b="1" dirty="0">
                <a:solidFill>
                  <a:schemeClr val="bg1"/>
                </a:solidFill>
              </a:rPr>
            </a:br>
            <a:r>
              <a:rPr lang="en-US" sz="2400" b="1" dirty="0">
                <a:solidFill>
                  <a:schemeClr val="bg1"/>
                </a:solidFill>
              </a:rPr>
              <a:t>(</a:t>
            </a:r>
            <a:r>
              <a:rPr lang="ar-SA" sz="2400" b="1" dirty="0">
                <a:solidFill>
                  <a:schemeClr val="bg1"/>
                </a:solidFill>
              </a:rPr>
              <a:t>٢ صموئيل ١٠</a:t>
            </a:r>
            <a:r>
              <a:rPr lang="en-US" sz="2400" b="1" dirty="0">
                <a:solidFill>
                  <a:schemeClr val="bg1"/>
                </a:solidFill>
              </a:rPr>
              <a:t>)</a:t>
            </a:r>
            <a:endParaRPr lang="en-US" sz="3200" dirty="0">
              <a:solidFill>
                <a:schemeClr val="bg1"/>
              </a:solidFill>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ar-JO" sz="1800" i="1" dirty="0">
                <a:solidFill>
                  <a:schemeClr val="tx2"/>
                </a:solidFill>
                <a:latin typeface="Arial" charset="0"/>
                <a:ea typeface="ＭＳ Ｐゴシック" charset="0"/>
                <a:cs typeface="ＭＳ Ｐゴシック" charset="0"/>
              </a:rPr>
              <a:t>أطلس مودي لأراضي الكتاب المقدس, 121</a:t>
            </a:r>
            <a:endParaRPr lang="en-US" sz="1800" i="1" dirty="0">
              <a:solidFill>
                <a:schemeClr val="tx2"/>
              </a:solidFill>
              <a:latin typeface="Arial"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br>
              <a:rPr lang="en-US" b="1" dirty="0">
                <a:solidFill>
                  <a:srgbClr val="FFFFFF"/>
                </a:solidFill>
                <a:effectLst/>
                <a:latin typeface="Arial" charset="0"/>
                <a:ea typeface="ＭＳ Ｐゴシック" charset="0"/>
                <a:cs typeface="ＭＳ Ｐゴシック" charset="0"/>
              </a:rPr>
            </a:br>
            <a:r>
              <a:rPr lang="ar-JO" b="1" dirty="0">
                <a:solidFill>
                  <a:srgbClr val="FFFFFF"/>
                </a:solidFill>
                <a:latin typeface="Arial" charset="0"/>
                <a:ea typeface="ＭＳ Ｐゴシック" charset="0"/>
                <a:cs typeface="ＭＳ Ｐゴシック" charset="0"/>
              </a:rPr>
              <a:t>كان الله لطيفاً بأن أعطى يسوع ملكاً</a:t>
            </a:r>
            <a:endParaRPr lang="en-US" b="1" dirty="0">
              <a:solidFill>
                <a:srgbClr val="FFFFFF"/>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1"/>
            <a:ext cx="9144000" cy="6091947"/>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نحن نريد الديمقراطية</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30313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127000">
                    <a:schemeClr val="tx1"/>
                  </a:glow>
                </a:effectLst>
                <a:latin typeface="Arial" charset="0"/>
                <a:ea typeface="ＭＳ Ｐゴシック" charset="0"/>
                <a:cs typeface="ＭＳ Ｐゴシック" charset="0"/>
              </a:rPr>
              <a:t>Demos</a:t>
            </a:r>
            <a:r>
              <a:rPr lang="en-US" sz="4000" b="1" dirty="0">
                <a:effectLst>
                  <a:glow rad="127000">
                    <a:schemeClr val="tx1"/>
                  </a:glow>
                </a:effectLst>
                <a:latin typeface="Arial" charset="0"/>
                <a:ea typeface="ＭＳ Ｐゴシック" charset="0"/>
                <a:cs typeface="ＭＳ Ｐゴシック" charset="0"/>
              </a:rPr>
              <a:t> (</a:t>
            </a:r>
            <a:r>
              <a:rPr lang="ar-JO" sz="4000" b="1" dirty="0">
                <a:effectLst>
                  <a:glow rad="127000">
                    <a:schemeClr val="tx1"/>
                  </a:glow>
                </a:effectLst>
                <a:latin typeface="Arial" charset="0"/>
                <a:ea typeface="ＭＳ Ｐゴシック" charset="0"/>
                <a:cs typeface="ＭＳ Ｐゴシック" charset="0"/>
              </a:rPr>
              <a:t>الشعب</a:t>
            </a:r>
            <a:r>
              <a:rPr lang="en-US" sz="4000" b="1" dirty="0">
                <a:effectLst>
                  <a:glow rad="127000">
                    <a:schemeClr val="tx1"/>
                  </a:glow>
                </a:effectLst>
                <a:latin typeface="Arial" charset="0"/>
                <a:ea typeface="ＭＳ Ｐゴシック" charset="0"/>
                <a:cs typeface="ＭＳ Ｐゴシック" charset="0"/>
              </a:rPr>
              <a:t>) + </a:t>
            </a:r>
            <a:r>
              <a:rPr lang="en-US" sz="4000" b="1" i="1" dirty="0" err="1">
                <a:effectLst>
                  <a:glow rad="127000">
                    <a:schemeClr val="tx1"/>
                  </a:glow>
                </a:effectLst>
                <a:latin typeface="Arial" charset="0"/>
                <a:ea typeface="ＭＳ Ｐゴシック" charset="0"/>
                <a:cs typeface="ＭＳ Ｐゴシック" charset="0"/>
              </a:rPr>
              <a:t>kratos</a:t>
            </a:r>
            <a:r>
              <a:rPr lang="en-US" sz="4000" b="1" dirty="0">
                <a:effectLst>
                  <a:glow rad="127000">
                    <a:schemeClr val="tx1"/>
                  </a:glow>
                </a:effectLst>
                <a:latin typeface="Arial" charset="0"/>
                <a:ea typeface="ＭＳ Ｐゴシック" charset="0"/>
                <a:cs typeface="ＭＳ Ｐゴシック" charset="0"/>
              </a:rPr>
              <a:t> (</a:t>
            </a:r>
            <a:r>
              <a:rPr lang="ar-JO" sz="4000" b="1" dirty="0">
                <a:effectLst>
                  <a:glow rad="127000">
                    <a:schemeClr val="tx1"/>
                  </a:glow>
                </a:effectLst>
                <a:latin typeface="Arial" charset="0"/>
                <a:ea typeface="ＭＳ Ｐゴシック" charset="0"/>
                <a:cs typeface="ＭＳ Ｐゴシック" charset="0"/>
              </a:rPr>
              <a:t>يحكم</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93751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عالي</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صموئيل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charset="0"/>
                <a:ea typeface="ＭＳ Ｐゴシック" charset="0"/>
              </a:rPr>
              <a:t>الإنتقال رقم ١</a:t>
            </a:r>
            <a:endParaRPr lang="en-US" sz="3600" i="1" dirty="0">
              <a:solidFill>
                <a:srgbClr val="FFFFFF"/>
              </a:solidFill>
              <a:latin typeface="Arial" charset="0"/>
              <a:ea typeface="ＭＳ Ｐゴシック"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6"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2" y="2132857"/>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1"/>
            <a:ext cx="4419600" cy="1434581"/>
          </a:xfrm>
          <a:prstGeom prst="rect">
            <a:avLst/>
          </a:prstGeom>
        </p:spPr>
        <p:txBody>
          <a:bodyPr wrap="none" numCol="1" fromWordArt="1">
            <a:prstTxWarp prst="textSlantUp">
              <a:avLst>
                <a:gd name="adj" fmla="val 32056"/>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kern="10" dirty="0">
                <a:ln w="9525">
                  <a:solidFill>
                    <a:srgbClr val="CC99FF"/>
                  </a:solidFill>
                  <a:round/>
                  <a:headEnd/>
                  <a:tailEnd/>
                </a:ln>
                <a:solidFill>
                  <a:srgbClr val="FFFFFF"/>
                </a:solidFill>
                <a:effectLst>
                  <a:glow rad="228600">
                    <a:srgbClr val="000000"/>
                  </a:glow>
                </a:effectLst>
                <a:latin typeface="Impact"/>
                <a:ea typeface="Impact"/>
                <a:cs typeface="Impact"/>
              </a:rPr>
              <a:t>١</a:t>
            </a: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 صموئيل ١-١٧</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1"/>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b="1" dirty="0">
                <a:effectLst>
                  <a:glow rad="127000">
                    <a:schemeClr val="tx1"/>
                  </a:glow>
                </a:effectLst>
                <a:latin typeface="Arial" charset="0"/>
                <a:ea typeface="ＭＳ Ｐゴシック" charset="0"/>
                <a:cs typeface="ＭＳ Ｐゴシック" charset="0"/>
              </a:rPr>
              <a:t>نحن نفضل الديمقراطية لكن الله يأمر بالملكية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5018"/>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الحكم من روما ؟</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4" y="1858104"/>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28274"/>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أورشليم</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7953"/>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8520" y="836713"/>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1000 سنة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2FF886C3-CE2C-044E-B3F9-0F61EC1C3E60}"/>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glow rad="127000">
                    <a:schemeClr val="tx1"/>
                  </a:glow>
                </a:effectLst>
                <a:latin typeface="Arial" charset="0"/>
                <a:ea typeface="ＭＳ Ｐゴシック" charset="0"/>
                <a:cs typeface="ＭＳ Ｐゴシック" charset="0"/>
              </a:rPr>
              <a:t>MILLENNIAL REIGN OF CHRIST</a:t>
            </a:r>
          </a:p>
        </p:txBody>
      </p:sp>
    </p:spTree>
    <p:extLst>
      <p:ext uri="{BB962C8B-B14F-4D97-AF65-F5344CB8AC3E}">
        <p14:creationId xmlns:p14="http://schemas.microsoft.com/office/powerpoint/2010/main" val="17940428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يمثل الله </a:t>
            </a:r>
            <a:r>
              <a:rPr lang="ar-JO" sz="4800" b="1" dirty="0">
                <a:solidFill>
                  <a:srgbClr val="FFFF00"/>
                </a:solidFill>
                <a:effectLst>
                  <a:glow rad="127000">
                    <a:schemeClr val="tx1"/>
                  </a:glow>
                </a:effectLst>
                <a:latin typeface="Arial" charset="0"/>
                <a:ea typeface="ＭＳ Ｐゴシック" charset="0"/>
                <a:cs typeface="ＭＳ Ｐゴシック" charset="0"/>
              </a:rPr>
              <a:t>اللطف</a:t>
            </a:r>
            <a:r>
              <a:rPr lang="ar-JO" sz="4800" b="1" dirty="0">
                <a:effectLst>
                  <a:glow rad="127000">
                    <a:schemeClr val="tx1"/>
                  </a:glow>
                </a:effectLst>
                <a:latin typeface="Arial" charset="0"/>
                <a:ea typeface="ＭＳ Ｐゴシック" charset="0"/>
                <a:cs typeface="ＭＳ Ｐゴシック" charset="0"/>
              </a:rPr>
              <a:t> نحونا بحيث نكون لطفاء نحو الآخرين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FF"/>
                </a:solidFill>
                <a:effectLst>
                  <a:glow rad="127000">
                    <a:srgbClr val="000000"/>
                  </a:glow>
                </a:effectLst>
                <a:latin typeface="Arial" charset="0"/>
                <a:ea typeface="ＭＳ Ｐゴシック" charset="0"/>
                <a:cs typeface="ＭＳ Ｐゴシック" charset="0"/>
              </a:rPr>
              <a:t>طريقتين</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١. لطف الله يعطينا </a:t>
            </a:r>
            <a:r>
              <a:rPr lang="ar-JO" sz="4800" b="1" dirty="0">
                <a:solidFill>
                  <a:srgbClr val="FFFF00"/>
                </a:solidFill>
                <a:effectLst>
                  <a:glow rad="127000">
                    <a:schemeClr val="tx1"/>
                  </a:glow>
                </a:effectLst>
                <a:latin typeface="Arial" charset="0"/>
                <a:ea typeface="ＭＳ Ｐゴシック" charset="0"/>
                <a:cs typeface="ＭＳ Ｐゴシック" charset="0"/>
              </a:rPr>
              <a:t>قادة</a:t>
            </a:r>
            <a:r>
              <a:rPr lang="ar-JO" sz="4800" b="1" dirty="0">
                <a:effectLst>
                  <a:glow rad="127000">
                    <a:schemeClr val="tx1"/>
                  </a:glow>
                </a:effectLst>
                <a:latin typeface="Arial" charset="0"/>
                <a:ea typeface="ＭＳ Ｐゴシック" charset="0"/>
                <a:cs typeface="ＭＳ Ｐゴシック" charset="0"/>
              </a:rPr>
              <a:t> (٢ صم ١-١٠)</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٢. لطف الله يعطينا </a:t>
            </a:r>
            <a:r>
              <a:rPr lang="ar-JO" sz="4800" b="1" dirty="0">
                <a:solidFill>
                  <a:srgbClr val="FFFF00"/>
                </a:solidFill>
                <a:effectLst>
                  <a:glow rad="127000">
                    <a:schemeClr val="tx1"/>
                  </a:glow>
                </a:effectLst>
                <a:latin typeface="Arial" charset="0"/>
                <a:ea typeface="ＭＳ Ｐゴシック" charset="0"/>
                <a:cs typeface="ＭＳ Ｐゴシック" charset="0"/>
              </a:rPr>
              <a:t>تأديب</a:t>
            </a:r>
            <a:r>
              <a:rPr lang="ar-JO" sz="4800" b="1" dirty="0">
                <a:effectLst>
                  <a:glow rad="127000">
                    <a:schemeClr val="tx1"/>
                  </a:glow>
                </a:effectLst>
                <a:latin typeface="Arial" charset="0"/>
                <a:ea typeface="ＭＳ Ｐゴシック" charset="0"/>
                <a:cs typeface="ＭＳ Ｐゴシック" charset="0"/>
              </a:rPr>
              <a:t> ٢ صم ١١-٢٤)</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46852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عندما تكون الحياة جيدة جداً فاحترس</a:t>
            </a:r>
            <a:endParaRPr lang="en-US" sz="4000" b="1" i="1" dirty="0">
              <a:solidFill>
                <a:srgbClr val="FFFFFF"/>
              </a:solidFill>
              <a:effectLst>
                <a:glow rad="317500">
                  <a:schemeClr val="bg1"/>
                </a:glow>
              </a:effectLst>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4"/>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ar-JO" sz="4000" b="1" i="1" dirty="0">
                <a:solidFill>
                  <a:srgbClr val="FFFFFF"/>
                </a:solidFill>
                <a:effectLst>
                  <a:glow rad="317500">
                    <a:schemeClr val="bg1"/>
                  </a:glow>
                </a:effectLst>
              </a:rPr>
              <a:t>الإصحاح 11 = الإفلاس</a:t>
            </a:r>
            <a:endParaRPr lang="en-US" sz="4000" b="1" i="1" dirty="0">
              <a:solidFill>
                <a:srgbClr val="FFFFFF"/>
              </a:solidFill>
              <a:effectLst>
                <a:glow rad="317500">
                  <a:schemeClr val="bg1"/>
                </a:glow>
              </a:effectLst>
            </a:endParaRPr>
          </a:p>
        </p:txBody>
      </p:sp>
      <p:sp>
        <p:nvSpPr>
          <p:cNvPr id="221187" name="Rectangle 2"/>
          <p:cNvSpPr txBox="1">
            <a:spLocks noChangeArrowheads="1"/>
          </p:cNvSpPr>
          <p:nvPr/>
        </p:nvSpPr>
        <p:spPr bwMode="auto">
          <a:xfrm rot="-292925">
            <a:off x="-2609849" y="3681414"/>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chemeClr val="bg1"/>
                </a:solidFill>
                <a:cs typeface="Arial" charset="0"/>
              </a:rPr>
              <a:t>الإفلاس</a:t>
            </a:r>
            <a:endParaRPr lang="en-US" sz="3200" b="1" dirty="0">
              <a:solidFill>
                <a:schemeClr val="bg1"/>
              </a:solidFill>
              <a:cs typeface="Arial"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صموئيل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شاول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10" dirty="0">
                <a:ln w="9525">
                  <a:solidFill>
                    <a:srgbClr val="CC99FF"/>
                  </a:solidFill>
                  <a:round/>
                  <a:headEnd/>
                  <a:tailEnd/>
                </a:ln>
                <a:solidFill>
                  <a:srgbClr val="FFFFFF"/>
                </a:solidFill>
                <a:effectLst>
                  <a:glow rad="228600">
                    <a:srgbClr val="000000"/>
                  </a:glow>
                </a:effectLst>
                <a:latin typeface="Impact"/>
                <a:ea typeface="Impact"/>
                <a:cs typeface="Impact"/>
              </a:rPr>
              <a:t>١</a:t>
            </a: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 صموئيل ٨-١٥</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charset="0"/>
                <a:ea typeface="ＭＳ Ｐゴシック" charset="0"/>
              </a:rPr>
              <a:t>الإنتقال رقم ٢</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4"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6" y="-28574"/>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5" y="7144"/>
            <a:ext cx="4882604" cy="1124744"/>
          </a:xfrm>
        </p:spPr>
        <p:txBody>
          <a:bodyPr/>
          <a:lstStyle/>
          <a:p>
            <a:pPr algn="ctr" eaLnBrk="1" hangingPunct="1">
              <a:defRPr/>
            </a:pPr>
            <a:r>
              <a:rPr lang="ar-JO" sz="4000" b="1" dirty="0">
                <a:solidFill>
                  <a:srgbClr val="FFFFFF"/>
                </a:solidFill>
                <a:effectLst>
                  <a:glow rad="317500">
                    <a:schemeClr val="bg1"/>
                  </a:glow>
                </a:effectLst>
              </a:rPr>
              <a:t>ذهن عاطل</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rPr>
              <a:t>و كان عند تمام السنة في وقت خروج الملوك (11 : 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 name="Rectangle 2"/>
          <p:cNvSpPr txBox="1">
            <a:spLocks noChangeArrowheads="1"/>
          </p:cNvSpPr>
          <p:nvPr/>
        </p:nvSpPr>
        <p:spPr bwMode="auto">
          <a:xfrm>
            <a:off x="4174055"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rPr>
              <a:t>أدى إلى</a:t>
            </a:r>
            <a:endParaRPr lang="en-US" b="1" dirty="0">
              <a:solidFill>
                <a:srgbClr val="FFFFFF"/>
              </a:solidFill>
              <a:effectLst>
                <a:glow rad="317500">
                  <a:schemeClr val="bg1"/>
                </a:glow>
              </a:effectLst>
            </a:endParaRPr>
          </a:p>
        </p:txBody>
      </p:sp>
      <p:sp>
        <p:nvSpPr>
          <p:cNvPr id="7" name="Rectangle 2"/>
          <p:cNvSpPr txBox="1">
            <a:spLocks noChangeArrowheads="1"/>
          </p:cNvSpPr>
          <p:nvPr/>
        </p:nvSpPr>
        <p:spPr bwMode="auto">
          <a:xfrm>
            <a:off x="4174055"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rPr>
              <a:t>ذهن وثني</a:t>
            </a:r>
            <a:endParaRPr lang="en-US"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6"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800" b="1" dirty="0">
                <a:solidFill>
                  <a:srgbClr val="FFFFFF"/>
                </a:solidFill>
                <a:effectLst>
                  <a:glow rad="317500">
                    <a:schemeClr val="bg1"/>
                  </a:glow>
                </a:effectLst>
              </a:rPr>
              <a:t>بثشبع تستحم</a:t>
            </a:r>
            <a:endParaRPr lang="en-US" sz="5400" b="1" dirty="0">
              <a:solidFill>
                <a:srgbClr val="FFFFFF"/>
              </a:solidFill>
              <a:effectLst>
                <a:glow rad="317500">
                  <a:schemeClr val="bg1"/>
                </a:glow>
              </a:effectLst>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4"/>
            <a:ext cx="8555012" cy="829568"/>
          </a:xfrm>
        </p:spPr>
        <p:txBody>
          <a:bodyPr anchor="t"/>
          <a:lstStyle/>
          <a:p>
            <a:pPr algn="ctr" eaLnBrk="1" hangingPunct="1">
              <a:defRPr/>
            </a:pPr>
            <a:r>
              <a:rPr lang="ar-JO" sz="4000" b="1" dirty="0">
                <a:solidFill>
                  <a:srgbClr val="FFFFFF"/>
                </a:solidFill>
                <a:effectLst>
                  <a:glow rad="317500">
                    <a:schemeClr val="bg1"/>
                  </a:glow>
                </a:effectLst>
              </a:rPr>
              <a:t>الخاتمة الختمية</a:t>
            </a:r>
            <a:endParaRPr lang="en-US" b="1" dirty="0">
              <a:solidFill>
                <a:srgbClr val="FFFFFF"/>
              </a:solidFill>
              <a:effectLst>
                <a:glow rad="317500">
                  <a:schemeClr val="bg1"/>
                </a:glow>
              </a:effectLst>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200" b="1" dirty="0">
                <a:solidFill>
                  <a:srgbClr val="FFFFFF"/>
                </a:solidFill>
                <a:effectLst>
                  <a:glow rad="228600">
                    <a:schemeClr val="tx1"/>
                  </a:glow>
                </a:effectLst>
                <a:cs typeface="Arial" charset="0"/>
              </a:rPr>
              <a:t>أوريا الحثي و ملكه الشرير داود</a:t>
            </a:r>
            <a:endParaRPr lang="en-US" sz="3200" b="1" dirty="0">
              <a:solidFill>
                <a:srgbClr val="FFFFFF"/>
              </a:solidFill>
              <a:effectLst>
                <a:glow rad="228600">
                  <a:schemeClr val="tx1"/>
                </a:glow>
              </a:effectLst>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000" b="1" dirty="0">
                <a:solidFill>
                  <a:srgbClr val="FFFFFF"/>
                </a:solidFill>
                <a:effectLst>
                  <a:glow rad="317500">
                    <a:schemeClr val="bg1"/>
                  </a:glow>
                </a:effectLst>
              </a:rPr>
              <a:t>فسقط بعض الشعب من عبيد داود و مات أوريا الحثي أيضاً (2 صم 11 : 17)</a:t>
            </a: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ea typeface="+mn-ea"/>
                <a:cs typeface="+mn-cs"/>
              </a:rPr>
              <a:t>قلعة عمان, الحائط الشمالي من الغرب</a:t>
            </a:r>
            <a:endPar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60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a:t>Amman Citadel northern end view to nw</a:t>
            </a:r>
            <a:endParaRPr lang="en-US" altLang="en-US"/>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ar-JO" altLang="en-US" dirty="0"/>
              <a:t>قلعة عمان, الجهة الشمالية الغربية</a:t>
            </a:r>
            <a:endParaRPr lang="en-US" altLang="en-US" dirty="0"/>
          </a:p>
        </p:txBody>
      </p:sp>
    </p:spTree>
    <p:extLst>
      <p:ext uri="{BB962C8B-B14F-4D97-AF65-F5344CB8AC3E}">
        <p14:creationId xmlns:p14="http://schemas.microsoft.com/office/powerpoint/2010/main" val="14139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5" y="7144"/>
            <a:ext cx="4882604" cy="1124744"/>
          </a:xfrm>
        </p:spPr>
        <p:txBody>
          <a:bodyPr/>
          <a:lstStyle/>
          <a:p>
            <a:pPr algn="r" eaLnBrk="1" hangingPunct="1">
              <a:defRPr/>
            </a:pPr>
            <a:r>
              <a:rPr lang="ar-JO" sz="4000" b="1" dirty="0">
                <a:solidFill>
                  <a:srgbClr val="FFFFFF"/>
                </a:solidFill>
                <a:effectLst>
                  <a:glow rad="317500">
                    <a:schemeClr val="bg1"/>
                  </a:glow>
                </a:effectLst>
              </a:rPr>
              <a:t>الحزن الذي سببه داود</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rPr>
              <a:t>جعل بثشبع تنعي زوجها</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89591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أنت</a:t>
            </a:r>
            <a:br>
              <a:rPr lang="ar-JO" sz="4000" b="1" i="1" dirty="0">
                <a:solidFill>
                  <a:srgbClr val="FFFFFF"/>
                </a:solidFill>
                <a:effectLst>
                  <a:glow rad="317500">
                    <a:schemeClr val="bg1"/>
                  </a:glow>
                </a:effectLst>
              </a:rPr>
            </a:br>
            <a:r>
              <a:rPr lang="ar-JO" sz="4000" b="1" i="1" dirty="0">
                <a:solidFill>
                  <a:srgbClr val="FFFFFF"/>
                </a:solidFill>
                <a:effectLst>
                  <a:glow rad="317500">
                    <a:schemeClr val="bg1"/>
                  </a:glow>
                </a:effectLst>
              </a:rPr>
              <a:t>هو الرجل</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3339"/>
            <a:ext cx="5634039"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3600" b="1" dirty="0">
                <a:solidFill>
                  <a:srgbClr val="FFFFFF"/>
                </a:solidFill>
                <a:effectLst>
                  <a:glow rad="317500">
                    <a:schemeClr val="bg1"/>
                  </a:glow>
                </a:effectLst>
              </a:rPr>
              <a:t>ناثان يوبخ داود    على خطاياه </a:t>
            </a:r>
          </a:p>
          <a:p>
            <a:pPr algn="ctr" eaLnBrk="1" hangingPunct="1">
              <a:defRPr/>
            </a:pPr>
            <a:r>
              <a:rPr lang="ar-JO" sz="3600" b="1" dirty="0">
                <a:solidFill>
                  <a:srgbClr val="FFFFFF"/>
                </a:solidFill>
                <a:effectLst>
                  <a:glow rad="317500">
                    <a:schemeClr val="bg1"/>
                  </a:glow>
                </a:effectLst>
              </a:rPr>
              <a:t>(12 : 1 – 12)</a:t>
            </a:r>
            <a:endParaRPr lang="en-US" sz="3600" b="1" dirty="0">
              <a:solidFill>
                <a:srgbClr val="FFFFFF"/>
              </a:solidFill>
              <a:effectLst>
                <a:glow rad="317500">
                  <a:schemeClr val="bg1"/>
                </a:glow>
              </a:effectLst>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9"/>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شاول</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23" name="Text Box 5"/>
          <p:cNvSpPr txBox="1">
            <a:spLocks noChangeArrowheads="1"/>
          </p:cNvSpPr>
          <p:nvPr/>
        </p:nvSpPr>
        <p:spPr bwMode="auto">
          <a:xfrm>
            <a:off x="5638800" y="5927303"/>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715008" y="5643579"/>
            <a:ext cx="2819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داود</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49" y="549151"/>
            <a:ext cx="1543051"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10" dirty="0">
                <a:ln w="9525">
                  <a:solidFill>
                    <a:srgbClr val="CC99FF"/>
                  </a:solidFill>
                  <a:round/>
                  <a:headEnd/>
                  <a:tailEnd/>
                </a:ln>
                <a:solidFill>
                  <a:srgbClr val="FFFFFF"/>
                </a:solidFill>
                <a:effectLst>
                  <a:glow rad="228600">
                    <a:srgbClr val="000000"/>
                  </a:glow>
                </a:effectLst>
                <a:latin typeface="Impact"/>
                <a:ea typeface="Impact"/>
                <a:cs typeface="Impact"/>
              </a:rPr>
              <a:t>١</a:t>
            </a: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 صموئيل ١٦-٣١</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5530" name="Title 1"/>
          <p:cNvSpPr>
            <a:spLocks noGrp="1"/>
          </p:cNvSpPr>
          <p:nvPr>
            <p:ph type="title"/>
          </p:nvPr>
        </p:nvSpPr>
        <p:spPr>
          <a:xfrm>
            <a:off x="0" y="6884615"/>
            <a:ext cx="9144000" cy="504825"/>
          </a:xfrm>
        </p:spPr>
        <p:txBody>
          <a:bodyPr/>
          <a:lstStyle/>
          <a:p>
            <a:r>
              <a:rPr lang="ar-JO" sz="3600" i="1" dirty="0">
                <a:solidFill>
                  <a:srgbClr val="FFFFFF"/>
                </a:solidFill>
                <a:latin typeface="Arial" charset="0"/>
                <a:ea typeface="ＭＳ Ｐゴシック" charset="0"/>
              </a:rPr>
              <a:t>الإنتقال رقم 3 من شاول إلى داود</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2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7"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charset="0"/>
                <a:ea typeface="ＭＳ Ｐゴシック" charset="0"/>
                <a:cs typeface="Arial"/>
              </a:rPr>
              <a:t>الإنتقال رقم ٣</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1"/>
            <a:ext cx="3960440" cy="2636912"/>
          </a:xfrm>
        </p:spPr>
        <p:txBody>
          <a:bodyPr/>
          <a:lstStyle/>
          <a:p>
            <a:pPr algn="ctr" eaLnBrk="1" hangingPunct="1">
              <a:defRPr/>
            </a:pPr>
            <a:r>
              <a:rPr lang="ar-JO" sz="4000" b="1" i="1" dirty="0">
                <a:solidFill>
                  <a:srgbClr val="FFFFFF"/>
                </a:solidFill>
                <a:effectLst>
                  <a:glow rad="317500">
                    <a:schemeClr val="bg1"/>
                  </a:glow>
                </a:effectLst>
              </a:rPr>
              <a:t>موت ابن بثشبع</a:t>
            </a:r>
            <a:endParaRPr lang="en-US" sz="4000" b="1" i="1" dirty="0">
              <a:solidFill>
                <a:srgbClr val="FFFFFF"/>
              </a:solidFill>
              <a:effectLst>
                <a:glow rad="317500">
                  <a:schemeClr val="bg1"/>
                </a:glow>
              </a:effectLst>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طفلهم يموت</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rtl="1" eaLnBrk="1" hangingPunct="1">
              <a:defRPr/>
            </a:pPr>
            <a:endParaRPr lang="en-US" sz="3600" b="1" dirty="0">
              <a:solidFill>
                <a:srgbClr val="FFFFFF"/>
              </a:solidFill>
              <a:effectLst>
                <a:glow rad="317500">
                  <a:schemeClr val="bg1"/>
                </a:glow>
              </a:effectLst>
            </a:endParaRPr>
          </a:p>
          <a:p>
            <a:pPr algn="ctr" rtl="1" eaLnBrk="1" hangingPunct="1">
              <a:defRPr/>
            </a:pPr>
            <a:r>
              <a:rPr lang="ar-JO" sz="3600" b="1" dirty="0">
                <a:solidFill>
                  <a:srgbClr val="FFFFFF"/>
                </a:solidFill>
                <a:effectLst>
                  <a:glow rad="317500">
                    <a:schemeClr val="bg1"/>
                  </a:glow>
                </a:effectLst>
              </a:rPr>
              <a:t>الله يدين عائلة داود</a:t>
            </a:r>
          </a:p>
          <a:p>
            <a:pPr algn="ctr" rtl="1" eaLnBrk="1" hangingPunct="1">
              <a:defRPr/>
            </a:pPr>
            <a:r>
              <a:rPr lang="ar-JO" sz="3600" b="1" dirty="0">
                <a:solidFill>
                  <a:srgbClr val="FFFFFF"/>
                </a:solidFill>
                <a:effectLst>
                  <a:glow rad="317500">
                    <a:schemeClr val="bg1"/>
                  </a:glow>
                </a:effectLst>
              </a:rPr>
              <a:t>(12 : 1 – 12)</a:t>
            </a:r>
            <a:endParaRPr lang="en-US" sz="3600" b="1" dirty="0">
              <a:solidFill>
                <a:srgbClr val="FFFFFF"/>
              </a:solidFill>
              <a:effectLst>
                <a:glow rad="317500">
                  <a:schemeClr val="bg1"/>
                </a:glow>
              </a:effectLst>
            </a:endParaRP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1" y="490539"/>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ar-JO" sz="2800" b="1" dirty="0">
                <a:latin typeface="Arial" charset="0"/>
                <a:ea typeface="ＭＳ Ｐゴシック" charset="0"/>
                <a:cs typeface="ＭＳ Ｐゴシック" charset="0"/>
              </a:rPr>
              <a:t>نسل داود</a:t>
            </a:r>
            <a:endParaRPr lang="en-US" sz="2800" b="1" dirty="0">
              <a:latin typeface="Arial" charset="0"/>
              <a:ea typeface="ＭＳ Ｐゴシック" charset="0"/>
              <a:cs typeface="ＭＳ Ｐゴシック" charset="0"/>
            </a:endParaRP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1" y="5942573"/>
            <a:ext cx="2546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خط نسل داود</a:t>
            </a:r>
            <a:endPar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b="1" dirty="0">
                <a:solidFill>
                  <a:srgbClr val="FFFFFF"/>
                </a:solidFill>
                <a:effectLst>
                  <a:glow rad="317500">
                    <a:schemeClr val="bg1"/>
                  </a:glow>
                </a:effectLst>
              </a:rPr>
              <a:t>مشاكل عائلية</a:t>
            </a:r>
            <a:endParaRPr lang="en-US" b="1" dirty="0">
              <a:solidFill>
                <a:srgbClr val="FFFFFF"/>
              </a:solidFill>
              <a:effectLst>
                <a:glow rad="317500">
                  <a:schemeClr val="bg1"/>
                </a:glow>
              </a:effectLst>
            </a:endParaRP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1" y="981076"/>
            <a:ext cx="72390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rtl="1" eaLnBrk="1" hangingPunct="1"/>
            <a:r>
              <a:rPr lang="ar-JO" sz="3200" b="1" dirty="0">
                <a:solidFill>
                  <a:srgbClr val="FFFFFF"/>
                </a:solidFill>
                <a:cs typeface="Arial" charset="0"/>
              </a:rPr>
              <a:t>ابن الزنى يموت (12 : 15 – 23)</a:t>
            </a:r>
            <a:endParaRPr lang="en-US" sz="3200" b="1" dirty="0">
              <a:solidFill>
                <a:srgbClr val="FFFFFF"/>
              </a:solidFill>
              <a:cs typeface="Arial" charset="0"/>
            </a:endParaRPr>
          </a:p>
        </p:txBody>
      </p:sp>
      <p:sp>
        <p:nvSpPr>
          <p:cNvPr id="6" name="Text Box 1032"/>
          <p:cNvSpPr txBox="1">
            <a:spLocks noChangeArrowheads="1"/>
          </p:cNvSpPr>
          <p:nvPr/>
        </p:nvSpPr>
        <p:spPr bwMode="auto">
          <a:xfrm>
            <a:off x="3059832" y="2209800"/>
            <a:ext cx="608416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glow>
                </a:effectLst>
                <a:cs typeface="Arial" charset="0"/>
              </a:rPr>
              <a:t>نعمة الله لا تزال موجودة</a:t>
            </a:r>
          </a:p>
          <a:p>
            <a:pPr eaLnBrk="1" hangingPunct="1">
              <a:defRPr/>
            </a:pPr>
            <a:r>
              <a:rPr lang="ar-JO" b="1" dirty="0">
                <a:solidFill>
                  <a:srgbClr val="FFFFFF"/>
                </a:solidFill>
                <a:effectLst>
                  <a:glow rad="228600">
                    <a:schemeClr val="bg1"/>
                  </a:glow>
                </a:effectLst>
                <a:cs typeface="Arial" charset="0"/>
              </a:rPr>
              <a:t>ابن داود الثاني من بثشبع المدعو سليمان أي يديديا</a:t>
            </a:r>
          </a:p>
          <a:p>
            <a:pPr eaLnBrk="1" hangingPunct="1">
              <a:defRPr/>
            </a:pPr>
            <a:r>
              <a:rPr lang="ar-JO" b="1" dirty="0">
                <a:solidFill>
                  <a:srgbClr val="FFFFFF"/>
                </a:solidFill>
                <a:effectLst>
                  <a:glow rad="228600">
                    <a:schemeClr val="bg1"/>
                  </a:glow>
                </a:effectLst>
                <a:cs typeface="Arial" charset="0"/>
              </a:rPr>
              <a:t>أي محبوب الرب لأن الرب أحبه</a:t>
            </a:r>
          </a:p>
          <a:p>
            <a:pPr eaLnBrk="1" hangingPunct="1">
              <a:defRPr/>
            </a:pPr>
            <a:r>
              <a:rPr lang="ar-JO" b="1" dirty="0">
                <a:solidFill>
                  <a:srgbClr val="FFFFFF"/>
                </a:solidFill>
                <a:effectLst>
                  <a:glow rad="228600">
                    <a:schemeClr val="bg1"/>
                  </a:glow>
                </a:effectLst>
                <a:cs typeface="Arial" charset="0"/>
              </a:rPr>
              <a:t>(12 : 24 – 25)</a:t>
            </a:r>
            <a:endParaRPr lang="en-US" b="1" dirty="0">
              <a:solidFill>
                <a:srgbClr val="FFFFFF"/>
              </a:solidFill>
              <a:effectLst>
                <a:glow rad="228600">
                  <a:schemeClr val="bg1"/>
                </a:glo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86675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9"/>
            <a:ext cx="9251951"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967135"/>
          </a:xfrm>
        </p:spPr>
        <p:txBody>
          <a:bodyPr/>
          <a:lstStyle/>
          <a:p>
            <a:pPr algn="ctr" eaLnBrk="1" hangingPunct="1">
              <a:defRPr/>
            </a:pPr>
            <a:r>
              <a:rPr lang="ar-JO" sz="4000" b="1" dirty="0">
                <a:solidFill>
                  <a:srgbClr val="FFFFFF"/>
                </a:solidFill>
                <a:effectLst>
                  <a:glow rad="317500">
                    <a:schemeClr val="bg1"/>
                  </a:glow>
                </a:effectLst>
              </a:rPr>
              <a:t>أمنون و ثامار</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5"/>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ar-JO" sz="2800" b="1" dirty="0">
                <a:solidFill>
                  <a:srgbClr val="FFFFFF"/>
                </a:solidFill>
                <a:effectLst>
                  <a:glow rad="317500">
                    <a:schemeClr val="bg1"/>
                  </a:glow>
                </a:effectLst>
              </a:rPr>
              <a:t>أدين داود من خلال اغتصاب ابنته من قبل ابنه</a:t>
            </a:r>
            <a:endParaRPr lang="en-US" sz="1800"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ar-JO" sz="3600" b="1" dirty="0">
                <a:solidFill>
                  <a:srgbClr val="FFFFFF"/>
                </a:solidFill>
                <a:effectLst>
                  <a:glow rad="317500">
                    <a:schemeClr val="bg1"/>
                  </a:glow>
                </a:effectLst>
              </a:rPr>
              <a:t>لكن أبشالوم الأخ غير الشقيق لأمنون كان الأخ الشقيق لثامار</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6"/>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sz="3600" b="1" dirty="0">
                <a:solidFill>
                  <a:srgbClr val="FFFFFF"/>
                </a:solidFill>
                <a:effectLst>
                  <a:glow rad="317500">
                    <a:schemeClr val="bg1"/>
                  </a:glow>
                </a:effectLst>
              </a:rPr>
              <a:t>قام أبشالوم بقتل أمنون بعد سنتين</a:t>
            </a:r>
            <a:endParaRPr lang="en-US" sz="4000" b="1" dirty="0">
              <a:solidFill>
                <a:srgbClr val="FFFFFF"/>
              </a:solidFill>
              <a:effectLst>
                <a:glow rad="317500">
                  <a:schemeClr val="bg1"/>
                </a:glow>
              </a:effectLst>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5"/>
            <a:ext cx="9144000" cy="1124744"/>
          </a:xfrm>
        </p:spPr>
        <p:txBody>
          <a:bodyPr/>
          <a:lstStyle/>
          <a:p>
            <a:pPr algn="ctr" eaLnBrk="1" hangingPunct="1">
              <a:defRPr/>
            </a:pPr>
            <a:r>
              <a:rPr lang="ar-JO" sz="3600" b="1" dirty="0">
                <a:solidFill>
                  <a:srgbClr val="FFFFFF"/>
                </a:solidFill>
                <a:effectLst>
                  <a:glow rad="317500">
                    <a:schemeClr val="bg1"/>
                  </a:glow>
                </a:effectLst>
              </a:rPr>
              <a:t>نعى داود موت أمنون</a:t>
            </a:r>
            <a:br>
              <a:rPr lang="ar-JO" sz="3600" b="1" dirty="0">
                <a:solidFill>
                  <a:srgbClr val="FFFFFF"/>
                </a:solidFill>
                <a:effectLst>
                  <a:glow rad="317500">
                    <a:schemeClr val="bg1"/>
                  </a:glow>
                </a:effectLst>
              </a:rPr>
            </a:br>
            <a:r>
              <a:rPr lang="ar-JO" sz="3600" b="1" dirty="0">
                <a:solidFill>
                  <a:srgbClr val="FFFFFF"/>
                </a:solidFill>
                <a:effectLst>
                  <a:glow rad="317500">
                    <a:schemeClr val="bg1"/>
                  </a:glow>
                </a:effectLst>
              </a:rPr>
              <a:t>(2 صموئيل 13 : 37)</a:t>
            </a:r>
            <a:br>
              <a:rPr lang="en-US" sz="3600" b="1" dirty="0">
                <a:solidFill>
                  <a:srgbClr val="FFFFFF"/>
                </a:solidFill>
                <a:effectLst>
                  <a:glow rad="317500">
                    <a:schemeClr val="bg1"/>
                  </a:glow>
                </a:effectLst>
              </a:rPr>
            </a:b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274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5"/>
            <a:ext cx="3960440" cy="6839386"/>
          </a:xfrm>
        </p:spPr>
        <p:txBody>
          <a:bodyPr anchor="t"/>
          <a:lstStyle/>
          <a:p>
            <a:r>
              <a:rPr lang="ar-JO" sz="5400" b="1" dirty="0">
                <a:solidFill>
                  <a:srgbClr val="FFFFFF"/>
                </a:solidFill>
                <a:effectLst>
                  <a:glow rad="228600">
                    <a:schemeClr val="tx1"/>
                  </a:glow>
                </a:effectLst>
                <a:latin typeface="Arial" charset="0"/>
                <a:ea typeface="ＭＳ Ｐゴシック" charset="0"/>
              </a:rPr>
              <a:t>كيف سيتجاوب داود ؟</a:t>
            </a:r>
            <a:endParaRPr lang="en-US" sz="54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1329667832"/>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ar-JO" sz="3600" b="1" dirty="0">
                <a:solidFill>
                  <a:srgbClr val="FFFFFF"/>
                </a:solidFill>
                <a:effectLst>
                  <a:glow rad="317500">
                    <a:schemeClr val="bg1"/>
                  </a:glow>
                </a:effectLst>
              </a:rPr>
              <a:t>حكمة المرأة التقوعية ( 2 صموئيل 14)</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76303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140294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ar-JO" sz="4000" b="1" dirty="0">
                <a:solidFill>
                  <a:srgbClr val="FFFFFF"/>
                </a:solidFill>
                <a:effectLst>
                  <a:glow rad="266700">
                    <a:schemeClr val="tx1">
                      <a:alpha val="75000"/>
                    </a:schemeClr>
                  </a:glow>
                </a:effectLst>
                <a:cs typeface="Arial" charset="0"/>
              </a:rPr>
              <a:t>أبشالوم</a:t>
            </a:r>
            <a:endParaRPr lang="en-US" sz="4000" b="1" dirty="0">
              <a:solidFill>
                <a:srgbClr val="FFFFFF"/>
              </a:solidFill>
              <a:effectLst>
                <a:glow rad="266700">
                  <a:schemeClr val="tx1">
                    <a:alpha val="75000"/>
                  </a:schemeClr>
                </a:glow>
              </a:effectLst>
              <a:cs typeface="Arial" charset="0"/>
            </a:endParaRPr>
          </a:p>
        </p:txBody>
      </p:sp>
      <p:sp>
        <p:nvSpPr>
          <p:cNvPr id="62471" name="Rectangle 1031"/>
          <p:cNvSpPr>
            <a:spLocks noChangeArrowheads="1"/>
          </p:cNvSpPr>
          <p:nvPr/>
        </p:nvSpPr>
        <p:spPr bwMode="auto">
          <a:xfrm>
            <a:off x="251522" y="3581028"/>
            <a:ext cx="8771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cs typeface="Arial" charset="0"/>
              </a:rPr>
              <a:t>شبع</a:t>
            </a:r>
            <a:endParaRPr lang="en-US" sz="4000" b="1" dirty="0">
              <a:solidFill>
                <a:srgbClr val="FFFFFF"/>
              </a:solidFill>
              <a:effectLst>
                <a:glow rad="266700">
                  <a:schemeClr val="tx1">
                    <a:alpha val="75000"/>
                  </a:schemeClr>
                </a:glow>
              </a:effectLst>
              <a:cs typeface="Arial" charset="0"/>
            </a:endParaRPr>
          </a:p>
        </p:txBody>
      </p:sp>
      <p:sp>
        <p:nvSpPr>
          <p:cNvPr id="62472" name="Rectangle 1032"/>
          <p:cNvSpPr>
            <a:spLocks noChangeArrowheads="1"/>
          </p:cNvSpPr>
          <p:nvPr/>
        </p:nvSpPr>
        <p:spPr bwMode="auto">
          <a:xfrm>
            <a:off x="251521" y="5029200"/>
            <a:ext cx="60773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cs typeface="Arial" charset="0"/>
              </a:rPr>
              <a:t>أدونيا, لاحقاً خلال فترة حكم سليمان</a:t>
            </a:r>
            <a:endParaRPr lang="en-US" sz="4000" b="1" dirty="0">
              <a:solidFill>
                <a:srgbClr val="FFFFFF"/>
              </a:solidFill>
              <a:effectLst>
                <a:glow rad="266700">
                  <a:schemeClr val="tx1">
                    <a:alpha val="75000"/>
                  </a:schemeClr>
                </a:glow>
              </a:effectLst>
              <a:cs typeface="Arial" charset="0"/>
            </a:endParaRPr>
          </a:p>
        </p:txBody>
      </p:sp>
      <p:sp>
        <p:nvSpPr>
          <p:cNvPr id="241669" name="Text Box 1034"/>
          <p:cNvSpPr txBox="1">
            <a:spLocks noChangeArrowheads="1"/>
          </p:cNvSpPr>
          <p:nvPr/>
        </p:nvSpPr>
        <p:spPr bwMode="auto">
          <a:xfrm>
            <a:off x="2565443" y="307976"/>
            <a:ext cx="4062331"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rgbClr val="FF0000"/>
                </a:solidFill>
                <a:cs typeface="Arial" charset="0"/>
              </a:rPr>
              <a:t>مشاكل سياسية</a:t>
            </a:r>
            <a:endParaRPr lang="en-US" sz="4000" b="1" dirty="0">
              <a:solidFill>
                <a:srgbClr val="FF0000"/>
              </a:solidFill>
              <a:cs typeface="Arial" charset="0"/>
            </a:endParaRPr>
          </a:p>
          <a:p>
            <a:pPr eaLnBrk="1" hangingPunct="1"/>
            <a:r>
              <a:rPr lang="en-US" sz="4000" b="1" dirty="0">
                <a:solidFill>
                  <a:srgbClr val="FF0000"/>
                </a:solidFill>
                <a:cs typeface="Arial" charset="0"/>
              </a:rPr>
              <a:t>(</a:t>
            </a:r>
            <a:r>
              <a:rPr lang="ar-JO" sz="4000" b="1" dirty="0">
                <a:solidFill>
                  <a:srgbClr val="FF0000"/>
                </a:solidFill>
                <a:cs typeface="Arial" charset="0"/>
              </a:rPr>
              <a:t>2 صموئيل 15 - 20</a:t>
            </a:r>
            <a:r>
              <a:rPr lang="en-US" sz="4000" b="1" dirty="0">
                <a:solidFill>
                  <a:srgbClr val="FF0000"/>
                </a:solidFill>
                <a:cs typeface="Arial" charset="0"/>
              </a:rPr>
              <a:t>)</a:t>
            </a:r>
          </a:p>
        </p:txBody>
      </p:sp>
      <p:sp>
        <p:nvSpPr>
          <p:cNvPr id="241670" name="Text Box 103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cs typeface="Arial" charset="0"/>
              </a:rPr>
              <a:t>213</a:t>
            </a:r>
            <a:endParaRPr lang="en-US"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1"/>
            <a:ext cx="3387725"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endParaRPr lang="en-US" sz="3200" b="1" dirty="0">
              <a:solidFill>
                <a:srgbClr val="FFFFFF"/>
              </a:solidFill>
              <a:latin typeface="Arial"/>
              <a:ea typeface="+mn-ea"/>
              <a:cs typeface="Arial"/>
            </a:endParaRPr>
          </a:p>
          <a:p>
            <a:pPr algn="r">
              <a:defRPr/>
            </a:pPr>
            <a:r>
              <a:rPr lang="ar-JO" sz="3200" b="1" dirty="0">
                <a:solidFill>
                  <a:srgbClr val="FFFFFF"/>
                </a:solidFill>
                <a:latin typeface="Arial"/>
                <a:ea typeface="+mn-ea"/>
                <a:cs typeface="Arial"/>
              </a:rPr>
              <a:t>أبشالوم ابن داود الوسيم و المحبوب لا يزال يتمرد عليه</a:t>
            </a:r>
            <a:endParaRPr lang="en-US" sz="3200" b="1" dirty="0">
              <a:solidFill>
                <a:srgbClr val="FFFFFF"/>
              </a:solidFill>
              <a:latin typeface="Arial"/>
              <a:ea typeface="+mn-ea"/>
              <a:cs typeface="Arial"/>
            </a:endParaRP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4"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algn="r" eaLnBrk="1" hangingPunct="1"/>
            <a:r>
              <a:rPr lang="ar-JO" sz="3200" b="1" dirty="0"/>
              <a:t>أي نوع من الملك سيصبح داود عندما يتمتع لاحقًا بنفس القوة التي يتمتع بها شاول؟ كيف يرد على الملك الثالث ابشالوم؟</a:t>
            </a:r>
            <a:endParaRPr lang="en-US" sz="3200" b="1" i="1" dirty="0">
              <a:solidFill>
                <a:srgbClr val="FFFFFF"/>
              </a:solidFill>
              <a:latin typeface="Arial"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199</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rot="21228184">
            <a:off x="441066" y="4072220"/>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b="1" dirty="0">
                <a:solidFill>
                  <a:srgbClr val="FFFFFF"/>
                </a:solidFill>
                <a:latin typeface="Arial" charset="0"/>
              </a:rPr>
              <a:t>حكاية</a:t>
            </a:r>
          </a:p>
          <a:p>
            <a:pPr algn="ctr" eaLnBrk="1" hangingPunct="1"/>
            <a:r>
              <a:rPr lang="ar-JO" b="1" dirty="0">
                <a:solidFill>
                  <a:srgbClr val="FFFFFF"/>
                </a:solidFill>
                <a:latin typeface="Arial" charset="0"/>
              </a:rPr>
              <a:t>ثلاثة ملوك</a:t>
            </a:r>
            <a:br>
              <a:rPr lang="en-US" b="1" dirty="0">
                <a:solidFill>
                  <a:srgbClr val="FFFFFF"/>
                </a:solidFill>
                <a:latin typeface="Arial" charset="0"/>
              </a:rPr>
            </a:br>
            <a:r>
              <a:rPr lang="ar-JO" sz="3200" b="1" i="1" dirty="0">
                <a:solidFill>
                  <a:srgbClr val="FFFFFF"/>
                </a:solidFill>
                <a:latin typeface="Arial" charset="0"/>
              </a:rPr>
              <a:t>دراسة في الإنكسار</a:t>
            </a:r>
            <a:endParaRPr lang="en-US" b="1" dirty="0">
              <a:solidFill>
                <a:srgbClr val="FFFFFF"/>
              </a:solidFill>
              <a:latin typeface="Arial"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6"/>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5" y="0"/>
            <a:ext cx="6499239" cy="3500438"/>
          </a:xfrm>
        </p:spPr>
        <p:txBody>
          <a:bodyPr anchor="t"/>
          <a:lstStyle/>
          <a:p>
            <a:pPr algn="r" eaLnBrk="1" hangingPunct="1"/>
            <a:r>
              <a:rPr lang="ar-JO" sz="2800" b="1" dirty="0"/>
              <a:t>"كان داود وصادوق وحيدين مرة أخرى." والآن ، ماذا ستفعل يا داود؟ في شبابك ، لم تتكلم بكلمة ضد ملك لا يستحق. ماذا ستفعل الآن بشاب لا يستحق بنفس الدرجة؟ " أجاب داود: "هذه هي الأوقات التي أكرهها كثيرًا يا صادوق. ومع ذلك ، على الرغم من كل الأسباب ، أحكم على قلبي أولاً وأحكم ضد مصالحه. سأفعل ما فعلته تحت حكم شاول.</a:t>
            </a:r>
            <a:endParaRPr lang="en-US" sz="2800" b="1" i="1" dirty="0">
              <a:solidFill>
                <a:srgbClr val="FFFFFF"/>
              </a:solidFill>
              <a:latin typeface="Arial" charset="0"/>
            </a:endParaRPr>
          </a:p>
        </p:txBody>
      </p:sp>
      <p:sp>
        <p:nvSpPr>
          <p:cNvPr id="6" name="Rectangle 2"/>
          <p:cNvSpPr txBox="1">
            <a:spLocks noChangeArrowheads="1"/>
          </p:cNvSpPr>
          <p:nvPr/>
        </p:nvSpPr>
        <p:spPr bwMode="auto">
          <a:xfrm>
            <a:off x="144464" y="3284539"/>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r" eaLnBrk="1" hangingPunct="1">
              <a:defRPr/>
            </a:pPr>
            <a:r>
              <a:rPr lang="ar-JO" sz="2800" b="1" dirty="0"/>
              <a:t>سأترك مصير المملكة في يد الله وحده. ربما انتهى معي. ربما أخطأت كثيرًا ولم أعد أستحق القيادة. الله وحده يعلم ما إذا كان هذا صحيحًا ، ويبدو أنه لن يخبرنا بذلك ". </a:t>
            </a:r>
            <a:br>
              <a:rPr lang="en-US" sz="2400" b="1" dirty="0">
                <a:solidFill>
                  <a:srgbClr val="FFFFFF"/>
                </a:solidFill>
                <a:latin typeface="Arial" charset="0"/>
              </a:rPr>
            </a:br>
            <a:endParaRPr lang="en-US" sz="1050" b="1" dirty="0">
              <a:solidFill>
                <a:srgbClr val="FFFFFF"/>
              </a:solidFill>
              <a:latin typeface="Arial" charset="0"/>
            </a:endParaRPr>
          </a:p>
          <a:p>
            <a:pPr eaLnBrk="1" hangingPunct="1">
              <a:defRPr/>
            </a:pPr>
            <a:endParaRPr lang="en-US" sz="1600" b="1" dirty="0">
              <a:solidFill>
                <a:srgbClr val="FFFFFF"/>
              </a:solidFill>
              <a:latin typeface="Arial" charset="0"/>
            </a:endParaRPr>
          </a:p>
          <a:p>
            <a:pPr algn="r" eaLnBrk="1" hangingPunct="1">
              <a:defRPr/>
            </a:pPr>
            <a:r>
              <a:rPr lang="ar-JO" sz="1600" b="1" i="1" dirty="0">
                <a:solidFill>
                  <a:srgbClr val="FFFFFF"/>
                </a:solidFill>
                <a:latin typeface="Arial" charset="0"/>
              </a:rPr>
              <a:t>جيني إدواردز, حكاية ثلاثة ملوك, 93</a:t>
            </a:r>
            <a:endParaRPr lang="en-US" sz="1600" b="1" i="1" dirty="0">
              <a:solidFill>
                <a:srgbClr val="FFFFFF"/>
              </a:solidFill>
              <a:latin typeface="Arial"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698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6"/>
            <a:ext cx="27733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sz="1800" dirty="0">
                <a:solidFill>
                  <a:srgbClr val="FFFFFF"/>
                </a:solidFill>
              </a:rPr>
              <a:t>الكتاب المقدس التطبيقي تندل</a:t>
            </a:r>
            <a:endParaRPr lang="en-US" sz="1800" dirty="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1" y="0"/>
            <a:ext cx="3241675" cy="6858000"/>
          </a:xfrm>
        </p:spPr>
        <p:txBody>
          <a:bodyPr/>
          <a:lstStyle/>
          <a:p>
            <a:pPr algn="r" eaLnBrk="1" hangingPunct="1"/>
            <a:r>
              <a:rPr lang="ar-JO" sz="3200" b="1" dirty="0">
                <a:solidFill>
                  <a:srgbClr val="FFFFFF"/>
                </a:solidFill>
                <a:latin typeface="Arial" charset="0"/>
              </a:rPr>
              <a:t>كان على داود أن يهرب إلى البرية حتى يتجنب الحرب بينه و بين أبشالوم و بكى في وادي قدرون</a:t>
            </a:r>
            <a:br>
              <a:rPr lang="en-US" sz="3200" b="1" dirty="0">
                <a:solidFill>
                  <a:srgbClr val="FFFFFF"/>
                </a:solidFill>
                <a:latin typeface="Arial" charset="0"/>
              </a:rPr>
            </a:br>
            <a:br>
              <a:rPr lang="en-US" sz="3200" b="1" dirty="0">
                <a:solidFill>
                  <a:srgbClr val="FFFFFF"/>
                </a:solidFill>
                <a:latin typeface="Arial" charset="0"/>
              </a:rPr>
            </a:br>
            <a:r>
              <a:rPr lang="ar-JO" sz="3200" b="1" i="1" dirty="0">
                <a:solidFill>
                  <a:srgbClr val="FFFFFF"/>
                </a:solidFill>
                <a:latin typeface="Arial" charset="0"/>
              </a:rPr>
              <a:t>2 صموئيل 15 </a:t>
            </a:r>
            <a:endParaRPr lang="en-US" sz="3200" b="1" i="1" dirty="0">
              <a:solidFill>
                <a:srgbClr val="FFFFFF"/>
              </a:solidFill>
              <a:latin typeface="Arial" charset="0"/>
            </a:endParaRP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399290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5"/>
            <a:ext cx="9144000" cy="1656184"/>
          </a:xfrm>
          <a:solidFill>
            <a:schemeClr val="bg1"/>
          </a:solidFill>
        </p:spPr>
        <p:txBody>
          <a:bodyPr anchor="t"/>
          <a:lstStyle/>
          <a:p>
            <a:pPr algn="ctr" eaLnBrk="1" hangingPunct="1">
              <a:defRPr/>
            </a:pPr>
            <a:r>
              <a:rPr lang="ar-JO" sz="3600" b="1" dirty="0">
                <a:solidFill>
                  <a:srgbClr val="FFFFFF"/>
                </a:solidFill>
                <a:effectLst>
                  <a:glow rad="317500">
                    <a:schemeClr val="bg1"/>
                  </a:glow>
                </a:effectLst>
              </a:rPr>
              <a:t>قاوم شمعي داود برمي الحجارة عليه, لكن داود رفض أن يعاقب شمعي (2 صموئيل 16 : 5 – 14)</a:t>
            </a:r>
            <a:endParaRPr lang="en-US" sz="3600" b="1" dirty="0">
              <a:solidFill>
                <a:srgbClr val="FFFFFF"/>
              </a:solidFill>
              <a:effectLst>
                <a:glow rad="317500">
                  <a:schemeClr val="bg1"/>
                </a:glow>
              </a:effectLst>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13382</TotalTime>
  <Words>3784</Words>
  <Application>Microsoft Macintosh PowerPoint</Application>
  <PresentationFormat>On-screen Show (4:3)</PresentationFormat>
  <Paragraphs>604</Paragraphs>
  <Slides>138</Slides>
  <Notes>64</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138</vt:i4>
      </vt:variant>
    </vt:vector>
  </HeadingPairs>
  <TitlesOfParts>
    <vt:vector size="175" baseType="lpstr">
      <vt:lpstr>B VAG Rounded Bold</vt:lpstr>
      <vt:lpstr>BONES</vt:lpstr>
      <vt:lpstr>Chicago</vt:lpstr>
      <vt:lpstr>Arial</vt:lpstr>
      <vt:lpstr>Arial Black</vt:lpstr>
      <vt:lpstr>Bookman Old Style</vt:lpstr>
      <vt:lpstr>Calibri</vt:lpstr>
      <vt:lpstr>Comic Sans MS</vt:lpstr>
      <vt:lpstr>Copperplate Gothic Bold</vt:lpstr>
      <vt:lpstr>Garamond</vt:lpstr>
      <vt:lpstr>Helvetica</vt:lpstr>
      <vt:lpstr>Helvetica Neue Black Condensed</vt:lpstr>
      <vt:lpstr>Impact</vt:lpstr>
      <vt:lpstr>Matura MT Script Capitals</vt:lpstr>
      <vt:lpstr>Monotype Sorts</vt:lpstr>
      <vt:lpstr>Tahoma</vt:lpstr>
      <vt:lpstr>Times</vt:lpstr>
      <vt:lpstr>Times New Roman</vt:lpstr>
      <vt:lpstr>Wingdings</vt:lpstr>
      <vt:lpstr>Default Design</vt:lpstr>
      <vt:lpstr>Notebook</vt:lpstr>
      <vt:lpstr>Fireworks</vt:lpstr>
      <vt:lpstr>1_Default Design</vt:lpstr>
      <vt:lpstr>1_Fireworks</vt:lpstr>
      <vt:lpstr>49_Blank Presentation</vt:lpstr>
      <vt:lpstr>1_Stream</vt:lpstr>
      <vt:lpstr>2_Stream</vt:lpstr>
      <vt:lpstr>2_Refined</vt:lpstr>
      <vt:lpstr>50_Blank Presentation</vt:lpstr>
      <vt:lpstr>3_Default Design</vt:lpstr>
      <vt:lpstr>4_Default Design</vt:lpstr>
      <vt:lpstr>Blank Presentation</vt:lpstr>
      <vt:lpstr>untitled 3</vt:lpstr>
      <vt:lpstr>1_Blank Presentation</vt:lpstr>
      <vt:lpstr>9_Default Design</vt:lpstr>
      <vt:lpstr>White</vt:lpstr>
      <vt:lpstr>1_Orbit</vt:lpstr>
      <vt:lpstr>كن لطيفاً</vt:lpstr>
      <vt:lpstr>هناك حاجة للطف</vt:lpstr>
      <vt:lpstr>اللطف</vt:lpstr>
      <vt:lpstr>كيف يقدم الله اللطف لنا حتى نكون لطفاء نحو الآخرين ؟</vt:lpstr>
      <vt:lpstr>الخلفية</vt:lpstr>
      <vt:lpstr>الإنتقال رقم ١</vt:lpstr>
      <vt:lpstr>الإنتقال رقم ٢</vt:lpstr>
      <vt:lpstr>الإنتقال رقم 3 من شاول إلى داود</vt:lpstr>
      <vt:lpstr>كيف سيتجاوب داود ؟</vt:lpstr>
      <vt:lpstr>كيف يقدم الله اللطف لنا حتى نكون لطفاء نحو الآخرين ؟</vt:lpstr>
      <vt:lpstr>١. لطف الله يعطينا قادة (١-١٠)</vt:lpstr>
      <vt:lpstr>قاد الله إسرائيل لجعل داود ملكًا على مملكة دائمة متجددة (٢ صم ١-١٠).</vt:lpstr>
      <vt:lpstr>٢ صموئيل ١ </vt:lpstr>
      <vt:lpstr>جدول ٢ صموئيل ١-١٠</vt:lpstr>
      <vt:lpstr>مات شاول مع أبنائه يوناثان, أبيناداب و ملكيشوع           (١ صم ٢:٣١)</vt:lpstr>
      <vt:lpstr> قتل شاول نفسه     (1 صم 31 : 4)  لكن عماليقياً كذب و قال أنه هو من قتله (2 صم 1 : 10)</vt:lpstr>
      <vt:lpstr>الحزن على شاول (1 : 17)</vt:lpstr>
      <vt:lpstr>رثى داود موت شاول و ابنائه (2 صم 1 : 17 - 27)</vt:lpstr>
      <vt:lpstr>جبل جلبوع اليوم</vt:lpstr>
      <vt:lpstr>٢ صموئيل ٢ </vt:lpstr>
      <vt:lpstr>داود يهزم أبنير</vt:lpstr>
      <vt:lpstr>٢ صموئيل ٣ </vt:lpstr>
      <vt:lpstr>صرف أبنير (3 : 21)</vt:lpstr>
      <vt:lpstr>٢ صموئيل ٤ </vt:lpstr>
      <vt:lpstr>قتل داود قتلة إيشبوشث لمعاقبة الاستيلاء على مملكته بالقوة (2 صم 4).</vt:lpstr>
      <vt:lpstr>٢ صموئيل ٥ </vt:lpstr>
      <vt:lpstr>الإصحاحات ٥-١٠ تظهر داود على كل إسرائيل في أورشليم مع أمور جديدة</vt:lpstr>
      <vt:lpstr>داود :        حبرون إلى أورشليم</vt:lpstr>
      <vt:lpstr>الموقع  المركزي</vt:lpstr>
      <vt:lpstr>كانت أورشليم مدينة حدودية</vt:lpstr>
      <vt:lpstr>كان لأورشليم مساحة للتوسع شمالاً لبناء هيكل</vt:lpstr>
      <vt:lpstr>٢ صموئيل ٦ </vt:lpstr>
      <vt:lpstr>أحضر داود الملك تابوت العهد إلى أورشليم  (2 صموئيل 6 : 5 - 15)</vt:lpstr>
      <vt:lpstr>دتزد و تابوت العهد (٢ صم ٦)</vt:lpstr>
      <vt:lpstr>٢ صموئيل ٧ </vt:lpstr>
      <vt:lpstr>الكلمة المفتاحية</vt:lpstr>
      <vt:lpstr>الآية المفتاحية</vt:lpstr>
      <vt:lpstr>بيت داود : أنا أبني لك بيتاً </vt:lpstr>
      <vt:lpstr>لكن من سيبني الهيكل ؟</vt:lpstr>
      <vt:lpstr>آية مفتاحية ٢ صموئيل ٧:١٢-١٦ </vt:lpstr>
      <vt:lpstr>وعود العهد الداوودي</vt:lpstr>
      <vt:lpstr>العهد الداوودي</vt:lpstr>
      <vt:lpstr>كيف يرتبط العهد الداوودي  بيسوع ؟</vt:lpstr>
      <vt:lpstr>يسوع هو  ابن داود الموعود </vt:lpstr>
      <vt:lpstr>وعود العهد الداوودي</vt:lpstr>
      <vt:lpstr>المسيا من نسل يهوذا</vt:lpstr>
      <vt:lpstr> ما هو خط نسل المسيا ؟</vt:lpstr>
      <vt:lpstr>الملكوت في متى 1</vt:lpstr>
      <vt:lpstr>يقول متى أن يسوع ملك</vt:lpstr>
      <vt:lpstr>٢ صموئيل ٨ </vt:lpstr>
      <vt:lpstr>انتصارات داود</vt:lpstr>
      <vt:lpstr>حدود جديدة (٢ صم ٨)</vt:lpstr>
      <vt:lpstr>٢ صموئيل ٩ </vt:lpstr>
      <vt:lpstr>ابن جديد (٢ صم ٩)</vt:lpstr>
      <vt:lpstr>٢ صموئيل ١٠ </vt:lpstr>
      <vt:lpstr>دول جديدة  تابعة لداود</vt:lpstr>
      <vt:lpstr>انتصارات داود</vt:lpstr>
      <vt:lpstr> كان الله لطيفاً بأن أعطى يسوع ملكاً</vt:lpstr>
      <vt:lpstr>نحن نريد الديمقراطية</vt:lpstr>
      <vt:lpstr>نحن نفضل الديمقراطية لكن الله يأمر بالملكية</vt:lpstr>
      <vt:lpstr>الحكم من روما ؟</vt:lpstr>
      <vt:lpstr>أورشليم</vt:lpstr>
      <vt:lpstr>1000 سنة</vt:lpstr>
      <vt:lpstr>كيف يمثل الله اللطف نحونا بحيث نكون لطفاء نحو الآخرين ؟</vt:lpstr>
      <vt:lpstr>١. لطف الله يعطينا قادة (٢ صم ١-١٠)</vt:lpstr>
      <vt:lpstr>٢. لطف الله يعطينا تأديب ٢ صم ١١-٢٤)</vt:lpstr>
      <vt:lpstr>٢ صموئيل ١١ </vt:lpstr>
      <vt:lpstr>عندما تكون الحياة جيدة جداً فاحترس</vt:lpstr>
      <vt:lpstr>الإصحاح 11 = الإفلاس</vt:lpstr>
      <vt:lpstr>ذهن عاطل</vt:lpstr>
      <vt:lpstr>بثشبع تستحم</vt:lpstr>
      <vt:lpstr>الخاتمة الختمية</vt:lpstr>
      <vt:lpstr>PowerPoint Presentation</vt:lpstr>
      <vt:lpstr>فسقط بعض الشعب من عبيد داود و مات أوريا الحثي أيضاً (2 صم 11 : 17)</vt:lpstr>
      <vt:lpstr>Amman Citadel northern wall from west</vt:lpstr>
      <vt:lpstr>Amman Citadel northern end view to nw</vt:lpstr>
      <vt:lpstr>الحزن الذي سببه داود</vt:lpstr>
      <vt:lpstr>٢ صموئيل ١٢ </vt:lpstr>
      <vt:lpstr>أنت هو الرجل</vt:lpstr>
      <vt:lpstr>موت ابن بثشبع</vt:lpstr>
      <vt:lpstr>طفلهم يموت</vt:lpstr>
      <vt:lpstr>نسل داود</vt:lpstr>
      <vt:lpstr>مشاكل عائلية</vt:lpstr>
      <vt:lpstr>٢ صموئيل ١٣ </vt:lpstr>
      <vt:lpstr>أمنون و ثامار</vt:lpstr>
      <vt:lpstr>لكن أبشالوم الأخ غير الشقيق لأمنون كان الأخ الشقيق لثامار</vt:lpstr>
      <vt:lpstr>قام أبشالوم بقتل أمنون بعد سنتين</vt:lpstr>
      <vt:lpstr>نعى داود موت أمنون (2 صموئيل 13 : 37) </vt:lpstr>
      <vt:lpstr>٢ صموئيل ١٤ </vt:lpstr>
      <vt:lpstr>حكمة المرأة التقوعية ( 2 صموئيل 14)</vt:lpstr>
      <vt:lpstr>٢ صموئيل ١٥ </vt:lpstr>
      <vt:lpstr>PowerPoint Presentation</vt:lpstr>
      <vt:lpstr>PowerPoint Presentation</vt:lpstr>
      <vt:lpstr>أي نوع من الملك سيصبح داود عندما يتمتع لاحقًا بنفس القوة التي يتمتع بها شاول؟ كيف يرد على الملك الثالث ابشالوم؟</vt:lpstr>
      <vt:lpstr>"كان داود وصادوق وحيدين مرة أخرى." والآن ، ماذا ستفعل يا داود؟ في شبابك ، لم تتكلم بكلمة ضد ملك لا يستحق. ماذا ستفعل الآن بشاب لا يستحق بنفس الدرجة؟ " أجاب داود: "هذه هي الأوقات التي أكرهها كثيرًا يا صادوق. ومع ذلك ، على الرغم من كل الأسباب ، أحكم على قلبي أولاً وأحكم ضد مصالحه. سأفعل ما فعلته تحت حكم شاول.</vt:lpstr>
      <vt:lpstr>PowerPoint Presentation</vt:lpstr>
      <vt:lpstr>كان على داود أن يهرب إلى البرية حتى يتجنب الحرب بينه و بين أبشالوم و بكى في وادي قدرون  2 صموئيل 15 </vt:lpstr>
      <vt:lpstr>٢ صموئيل ١٦ </vt:lpstr>
      <vt:lpstr>قاوم شمعي داود برمي الحجارة عليه, لكن داود رفض أن يعاقب شمعي (2 صموئيل 16 : 5 – 14)</vt:lpstr>
      <vt:lpstr>٢ صموئيل ١٧ </vt:lpstr>
      <vt:lpstr>يعطي أخيتوفل نصيحة جيدة لأبشالوم لملاحقة داود في الحال (2 صم 17: 1-4)</vt:lpstr>
      <vt:lpstr>يعطي حوشاي نصيحة سيئة لأبشالوم لملاحقة داود فيما بعد (2 صم 17: 5-14)</vt:lpstr>
      <vt:lpstr>٢ صموئيل ١٨ </vt:lpstr>
      <vt:lpstr>يوم سيء بسبب شعر أبشالوم (18 : 9)</vt:lpstr>
      <vt:lpstr>PowerPoint Presentation</vt:lpstr>
      <vt:lpstr>2 صم   18 : 33</vt:lpstr>
      <vt:lpstr>٢ صموئيل ١٩ </vt:lpstr>
      <vt:lpstr>المملكة   المنقسمة</vt:lpstr>
      <vt:lpstr>حزن في غير محله</vt:lpstr>
      <vt:lpstr>٢ صموئيل ٢٠ </vt:lpstr>
      <vt:lpstr>سنوات داود الأخيرة</vt:lpstr>
      <vt:lpstr>٢ صموئيل ٢١ </vt:lpstr>
      <vt:lpstr>جدول الملحق</vt:lpstr>
      <vt:lpstr>٢ صموئيل ٢٢ </vt:lpstr>
      <vt:lpstr>PowerPoint Presentation</vt:lpstr>
      <vt:lpstr>٢ صموئيل ٢٣ </vt:lpstr>
      <vt:lpstr>“رجال داود الأبطال“ جيمس تيسوت (1836 – 1902)</vt:lpstr>
      <vt:lpstr>2 صموئيل 23 : 8 - 11</vt:lpstr>
      <vt:lpstr>فتأوه داود و قال : من يسقيني ماء من بئر بيت لحم التي عند الباب فشق الأبطال الثلاثة محلة الفلسطينيين و استقوا ماء من بئر بيت لحم التي عند الباب و حملوه و أتوا به إلى داود فلم يشأ ان يشربه بل سكبه للرب (2 صموئيل 23 : 15 – 16)</vt:lpstr>
      <vt:lpstr>٢ صموئيل ٢٤ </vt:lpstr>
      <vt:lpstr>بيدر أرونة (2 صم 24 : 18 - 19)</vt:lpstr>
      <vt:lpstr>هيكل إسرائيل الأول</vt:lpstr>
      <vt:lpstr>أظهر الله لطفه نحونا من خلال تأديبه</vt:lpstr>
      <vt:lpstr>٣. داود يمثل يسوع</vt:lpstr>
      <vt:lpstr>داود إلى يسوع</vt:lpstr>
      <vt:lpstr>ميخا 4 : 6 - 7</vt:lpstr>
      <vt:lpstr>ميخا 4 : 8 </vt:lpstr>
      <vt:lpstr>كيف يظهر الله لطفه نحونا بحيث نكون لطفاء نحو الآخرين ؟</vt:lpstr>
      <vt:lpstr>فكرة رئيسية في 2 صموئيل</vt:lpstr>
      <vt:lpstr>١. لطف الله يعطينا قادة (٢ صم ١-١٠)</vt:lpstr>
      <vt:lpstr>٢. لطف الله يعطينا تأديب ٢ صم ١١-٢٤)</vt:lpstr>
      <vt:lpstr>٣. داود يمثل يسوع</vt:lpstr>
      <vt:lpstr>كيف تتجاوب مع لطف الله في يسوع ؟</vt:lpstr>
      <vt:lpstr>Kindness</vt:lpstr>
      <vt:lpstr>اللطف</vt:lpstr>
      <vt:lpstr>لا يوجد تمرين للقلب أفضل من النزول للأسفل ورفع الناس للأعلى  جون هولمز</vt:lpstr>
      <vt:lpstr>PowerPoint Presentation</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356</cp:revision>
  <dcterms:created xsi:type="dcterms:W3CDTF">2003-09-24T23:42:28Z</dcterms:created>
  <dcterms:modified xsi:type="dcterms:W3CDTF">2021-10-16T13:26:42Z</dcterms:modified>
</cp:coreProperties>
</file>