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theme/theme2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0.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35" r:id="rId3"/>
    <p:sldMasterId id="2147486046" r:id="rId4"/>
    <p:sldMasterId id="2147486612" r:id="rId5"/>
    <p:sldMasterId id="2147486636" r:id="rId6"/>
    <p:sldMasterId id="2147487560" r:id="rId7"/>
    <p:sldMasterId id="2147488224" r:id="rId8"/>
    <p:sldMasterId id="2147488250" r:id="rId9"/>
    <p:sldMasterId id="2147488358" r:id="rId10"/>
    <p:sldMasterId id="2147488410" r:id="rId11"/>
    <p:sldMasterId id="2147488459" r:id="rId12"/>
    <p:sldMasterId id="2147488509" r:id="rId13"/>
    <p:sldMasterId id="2147488545" r:id="rId14"/>
    <p:sldMasterId id="2147488557" r:id="rId15"/>
    <p:sldMasterId id="2147488569" r:id="rId16"/>
    <p:sldMasterId id="2147488581" r:id="rId17"/>
    <p:sldMasterId id="2147488593" r:id="rId18"/>
    <p:sldMasterId id="2147488605" r:id="rId19"/>
    <p:sldMasterId id="2147488617" r:id="rId20"/>
    <p:sldMasterId id="2147488629" r:id="rId21"/>
    <p:sldMasterId id="2147488641" r:id="rId22"/>
    <p:sldMasterId id="2147488653" r:id="rId23"/>
    <p:sldMasterId id="2147488665" r:id="rId24"/>
    <p:sldMasterId id="2147488678" r:id="rId25"/>
    <p:sldMasterId id="2147488680" r:id="rId26"/>
    <p:sldMasterId id="2147488692" r:id="rId27"/>
    <p:sldMasterId id="2147488704" r:id="rId28"/>
    <p:sldMasterId id="2147488716" r:id="rId29"/>
    <p:sldMasterId id="2147488718" r:id="rId30"/>
    <p:sldMasterId id="2147488730" r:id="rId31"/>
  </p:sldMasterIdLst>
  <p:notesMasterIdLst>
    <p:notesMasterId r:id="rId135"/>
  </p:notesMasterIdLst>
  <p:sldIdLst>
    <p:sldId id="605" r:id="rId32"/>
    <p:sldId id="561" r:id="rId33"/>
    <p:sldId id="562" r:id="rId34"/>
    <p:sldId id="505" r:id="rId35"/>
    <p:sldId id="549" r:id="rId36"/>
    <p:sldId id="538" r:id="rId37"/>
    <p:sldId id="506" r:id="rId38"/>
    <p:sldId id="604" r:id="rId39"/>
    <p:sldId id="559" r:id="rId40"/>
    <p:sldId id="558" r:id="rId41"/>
    <p:sldId id="560" r:id="rId42"/>
    <p:sldId id="536" r:id="rId43"/>
    <p:sldId id="557" r:id="rId44"/>
    <p:sldId id="534" r:id="rId45"/>
    <p:sldId id="2489" r:id="rId46"/>
    <p:sldId id="606" r:id="rId47"/>
    <p:sldId id="649" r:id="rId48"/>
    <p:sldId id="2488" r:id="rId49"/>
    <p:sldId id="634" r:id="rId50"/>
    <p:sldId id="552" r:id="rId51"/>
    <p:sldId id="650" r:id="rId52"/>
    <p:sldId id="615" r:id="rId53"/>
    <p:sldId id="2487" r:id="rId54"/>
    <p:sldId id="578" r:id="rId55"/>
    <p:sldId id="579" r:id="rId56"/>
    <p:sldId id="574" r:id="rId57"/>
    <p:sldId id="522" r:id="rId58"/>
    <p:sldId id="617" r:id="rId59"/>
    <p:sldId id="618" r:id="rId60"/>
    <p:sldId id="619" r:id="rId61"/>
    <p:sldId id="620" r:id="rId62"/>
    <p:sldId id="621" r:id="rId63"/>
    <p:sldId id="622" r:id="rId64"/>
    <p:sldId id="623" r:id="rId65"/>
    <p:sldId id="624" r:id="rId66"/>
    <p:sldId id="625" r:id="rId67"/>
    <p:sldId id="626" r:id="rId68"/>
    <p:sldId id="627" r:id="rId69"/>
    <p:sldId id="628" r:id="rId70"/>
    <p:sldId id="629" r:id="rId71"/>
    <p:sldId id="630" r:id="rId72"/>
    <p:sldId id="631" r:id="rId73"/>
    <p:sldId id="632" r:id="rId74"/>
    <p:sldId id="633" r:id="rId75"/>
    <p:sldId id="635" r:id="rId76"/>
    <p:sldId id="636" r:id="rId77"/>
    <p:sldId id="637" r:id="rId78"/>
    <p:sldId id="638" r:id="rId79"/>
    <p:sldId id="639" r:id="rId80"/>
    <p:sldId id="640" r:id="rId81"/>
    <p:sldId id="641" r:id="rId82"/>
    <p:sldId id="642" r:id="rId83"/>
    <p:sldId id="643" r:id="rId84"/>
    <p:sldId id="644" r:id="rId85"/>
    <p:sldId id="645" r:id="rId86"/>
    <p:sldId id="566" r:id="rId87"/>
    <p:sldId id="573" r:id="rId88"/>
    <p:sldId id="567" r:id="rId89"/>
    <p:sldId id="568" r:id="rId90"/>
    <p:sldId id="569" r:id="rId91"/>
    <p:sldId id="570" r:id="rId92"/>
    <p:sldId id="571" r:id="rId93"/>
    <p:sldId id="575" r:id="rId94"/>
    <p:sldId id="576" r:id="rId95"/>
    <p:sldId id="580" r:id="rId96"/>
    <p:sldId id="581" r:id="rId97"/>
    <p:sldId id="582" r:id="rId98"/>
    <p:sldId id="583" r:id="rId99"/>
    <p:sldId id="584" r:id="rId100"/>
    <p:sldId id="585" r:id="rId101"/>
    <p:sldId id="586" r:id="rId102"/>
    <p:sldId id="587" r:id="rId103"/>
    <p:sldId id="588" r:id="rId104"/>
    <p:sldId id="589" r:id="rId105"/>
    <p:sldId id="590" r:id="rId106"/>
    <p:sldId id="591" r:id="rId107"/>
    <p:sldId id="592" r:id="rId108"/>
    <p:sldId id="593" r:id="rId109"/>
    <p:sldId id="594" r:id="rId110"/>
    <p:sldId id="595" r:id="rId111"/>
    <p:sldId id="597" r:id="rId112"/>
    <p:sldId id="610" r:id="rId113"/>
    <p:sldId id="607" r:id="rId114"/>
    <p:sldId id="648" r:id="rId115"/>
    <p:sldId id="609" r:id="rId116"/>
    <p:sldId id="556" r:id="rId117"/>
    <p:sldId id="2490" r:id="rId118"/>
    <p:sldId id="596" r:id="rId119"/>
    <p:sldId id="524" r:id="rId120"/>
    <p:sldId id="525" r:id="rId121"/>
    <p:sldId id="602" r:id="rId122"/>
    <p:sldId id="530" r:id="rId123"/>
    <p:sldId id="603" r:id="rId124"/>
    <p:sldId id="543" r:id="rId125"/>
    <p:sldId id="601" r:id="rId126"/>
    <p:sldId id="519" r:id="rId127"/>
    <p:sldId id="611" r:id="rId128"/>
    <p:sldId id="612" r:id="rId129"/>
    <p:sldId id="613" r:id="rId130"/>
    <p:sldId id="486" r:id="rId131"/>
    <p:sldId id="539" r:id="rId132"/>
    <p:sldId id="532" r:id="rId133"/>
    <p:sldId id="533" r:id="rId134"/>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12">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9900"/>
    <a:srgbClr val="FFFFFF"/>
    <a:srgbClr val="000000"/>
    <a:srgbClr val="EBF010"/>
    <a:srgbClr val="808080"/>
    <a:srgbClr val="C0C0C0"/>
    <a:srgbClr val="CCFFCC"/>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455" autoAdjust="0"/>
    <p:restoredTop sz="96405" autoAdjust="0"/>
  </p:normalViewPr>
  <p:slideViewPr>
    <p:cSldViewPr>
      <p:cViewPr varScale="1">
        <p:scale>
          <a:sx n="96" d="100"/>
          <a:sy n="96" d="100"/>
        </p:scale>
        <p:origin x="176" y="1432"/>
      </p:cViewPr>
      <p:guideLst>
        <p:guide orient="horz" pos="2112"/>
        <p:guide pos="2832"/>
      </p:guideLst>
    </p:cSldViewPr>
  </p:slideViewPr>
  <p:outlineViewPr>
    <p:cViewPr>
      <p:scale>
        <a:sx n="33" d="100"/>
        <a:sy n="33" d="100"/>
      </p:scale>
      <p:origin x="0" y="1968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tableStyles" Target="tableStyle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presProps" Target="pres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hdr" sz="quarter"/>
          </p:nvPr>
        </p:nvSpPr>
        <p:spPr bwMode="auto">
          <a:xfrm>
            <a:off x="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3" name="Rectangle 3"/>
          <p:cNvSpPr>
            <a:spLocks noGrp="1" noChangeArrowheads="1"/>
          </p:cNvSpPr>
          <p:nvPr>
            <p:ph type="dt" idx="1"/>
          </p:nvPr>
        </p:nvSpPr>
        <p:spPr bwMode="auto">
          <a:xfrm>
            <a:off x="518160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lgn="r">
              <a:defRPr sz="1200">
                <a:latin typeface="Times New Roman" pitchFamily="-111"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44800" y="533400"/>
            <a:ext cx="3454400" cy="2590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0725" name="Rectangle 5"/>
          <p:cNvSpPr>
            <a:spLocks noGrp="1" noChangeArrowheads="1"/>
          </p:cNvSpPr>
          <p:nvPr>
            <p:ph type="body" sz="quarter" idx="3"/>
          </p:nvPr>
        </p:nvSpPr>
        <p:spPr bwMode="auto">
          <a:xfrm>
            <a:off x="1219200" y="3276600"/>
            <a:ext cx="6705600" cy="3048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0726" name="Rectangle 6"/>
          <p:cNvSpPr>
            <a:spLocks noGrp="1" noChangeArrowheads="1"/>
          </p:cNvSpPr>
          <p:nvPr>
            <p:ph type="ftr" sz="quarter" idx="4"/>
          </p:nvPr>
        </p:nvSpPr>
        <p:spPr bwMode="auto">
          <a:xfrm>
            <a:off x="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7" name="Rectangle 7"/>
          <p:cNvSpPr>
            <a:spLocks noGrp="1" noChangeArrowheads="1"/>
          </p:cNvSpPr>
          <p:nvPr>
            <p:ph type="sldNum" sz="quarter" idx="5"/>
          </p:nvPr>
        </p:nvSpPr>
        <p:spPr bwMode="auto">
          <a:xfrm>
            <a:off x="518160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lgn="r">
              <a:defRPr sz="1200"/>
            </a:lvl1pPr>
          </a:lstStyle>
          <a:p>
            <a:pPr>
              <a:defRPr/>
            </a:pPr>
            <a:fld id="{D66FE077-FC05-2D47-9436-FFDD053A78A9}" type="slidenum">
              <a:rPr lang="en-US"/>
              <a:pPr>
                <a:defRPr/>
              </a:pPr>
              <a:t>‹#›</a:t>
            </a:fld>
            <a:endParaRPr lang="en-US"/>
          </a:p>
        </p:txBody>
      </p:sp>
    </p:spTree>
    <p:extLst>
      <p:ext uri="{BB962C8B-B14F-4D97-AF65-F5344CB8AC3E}">
        <p14:creationId xmlns:p14="http://schemas.microsoft.com/office/powerpoint/2010/main" val="2839923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8771482" y="6581003"/>
            <a:ext cx="372518"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1219200" y="3276602"/>
            <a:ext cx="184667"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10</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a:ea typeface="ＭＳ Ｐゴシック" charset="0"/>
              <a:cs typeface="Arial"/>
            </a:endParaRPr>
          </a:p>
          <a:p>
            <a:pPr>
              <a:spcBef>
                <a:spcPct val="0"/>
              </a:spcBef>
            </a:pPr>
            <a:r>
              <a:rPr lang="en-US" sz="1200" kern="1200">
                <a:solidFill>
                  <a:schemeClr val="tx1"/>
                </a:solidFill>
                <a:effectLst/>
                <a:latin typeface="Arial"/>
                <a:ea typeface="ＭＳ Ｐゴシック" pitchFamily="-111" charset="-128"/>
                <a:cs typeface="Arial"/>
              </a:rPr>
              <a:t>The time of the Book of Deuteronomy is after the Transjordan conquests in the final month (cf. 34:8) of the 40-year wilderness wanderings that should have taken eleven days—a clear expression of the cost of disobeying God (1:2-3).</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xfrm>
            <a:off x="8736918" y="6581001"/>
            <a:ext cx="407082"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1219200" y="3257550"/>
            <a:ext cx="670560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sz="1200" kern="1200">
                <a:solidFill>
                  <a:schemeClr val="tx1"/>
                </a:solidFill>
                <a:effectLst/>
                <a:latin typeface="Arial"/>
                <a:ea typeface="ＭＳ Ｐゴシック" pitchFamily="-111" charset="-128"/>
                <a:cs typeface="Arial"/>
              </a:rPr>
              <a:t>Israel has already cleared the east side of the Jordan (1:4).</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1A4C30-805A-054D-8ED3-BB953C97D251}" type="slidenum">
              <a:rPr lang="en-US" sz="1200">
                <a:solidFill>
                  <a:prstClr val="black"/>
                </a:solidFill>
              </a:rPr>
              <a:pPr eaLnBrk="1" hangingPunct="1"/>
              <a:t>12</a:t>
            </a:fld>
            <a:endParaRPr lang="en-US" sz="1200">
              <a:solidFill>
                <a:prstClr val="black"/>
              </a:solidFill>
            </a:endParaRPr>
          </a:p>
        </p:txBody>
      </p:sp>
      <p:sp>
        <p:nvSpPr>
          <p:cNvPr id="289794" name="Rectangle 2"/>
          <p:cNvSpPr>
            <a:spLocks noGrp="1" noRot="1" noChangeAspect="1" noChangeArrowheads="1"/>
          </p:cNvSpPr>
          <p:nvPr>
            <p:ph type="sldImg"/>
          </p:nvPr>
        </p:nvSpPr>
        <p:spPr>
          <a:xfrm>
            <a:off x="2863850" y="519113"/>
            <a:ext cx="3416300" cy="2562225"/>
          </a:xfrm>
          <a:solidFill>
            <a:srgbClr val="FFFFFF"/>
          </a:solidFill>
          <a:ln/>
        </p:spPr>
      </p:sp>
      <p:sp>
        <p:nvSpPr>
          <p:cNvPr id="289795"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1" charset="-128"/>
                <a:cs typeface="Arial"/>
              </a:rPr>
              <a:t>They are poised to cross over into Jericho.</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So Moses commits to prepare them. What would he say?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13</a:t>
            </a:fld>
            <a:endParaRPr lang="en-US"/>
          </a:p>
        </p:txBody>
      </p:sp>
    </p:spTree>
    <p:extLst>
      <p:ext uri="{BB962C8B-B14F-4D97-AF65-F5344CB8AC3E}">
        <p14:creationId xmlns:p14="http://schemas.microsoft.com/office/powerpoint/2010/main" val="162847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He sees the need for renewal of the people, which is our key word for the book</a:t>
            </a:r>
            <a:r>
              <a:rPr lang="en-SG" sz="1200" kern="1200">
                <a:solidFill>
                  <a:schemeClr val="tx1"/>
                </a:solidFill>
                <a:effectLst/>
                <a:latin typeface="Arial"/>
                <a:ea typeface="ＭＳ Ｐゴシック" pitchFamily="-111"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05446" y="6581001"/>
            <a:ext cx="338554"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8890054" y="6581001"/>
            <a:ext cx="25394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1219200" y="3276600"/>
            <a:ext cx="184666" cy="276999"/>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What has he done?</a:t>
            </a:r>
          </a:p>
          <a:p>
            <a:r>
              <a:rPr lang="en-US" dirty="0">
                <a:latin typeface="Arial"/>
                <a:cs typeface="Arial"/>
              </a:rPr>
              <a:t>Where would you be now without Jesus?</a:t>
            </a:r>
          </a:p>
          <a:p>
            <a:r>
              <a:rPr lang="en-US" dirty="0">
                <a:latin typeface="Arial"/>
                <a:cs typeface="Arial"/>
              </a:rPr>
              <a:t>When you remember Jesus, you won’t follow idols.</a:t>
            </a:r>
          </a:p>
          <a:p>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Everything runs down. Things get old.</a:t>
            </a:r>
            <a:r>
              <a:rPr lang="en-US" sz="1200" kern="1200" baseline="0">
                <a:solidFill>
                  <a:schemeClr val="tx1"/>
                </a:solidFill>
                <a:effectLst/>
                <a:latin typeface="Arial"/>
                <a:ea typeface="ＭＳ Ｐゴシック" pitchFamily="-111" charset="-128"/>
                <a:cs typeface="Arial"/>
              </a:rPr>
              <a:t> That's T</a:t>
            </a:r>
            <a:r>
              <a:rPr lang="en-US" sz="1200" kern="1200">
                <a:solidFill>
                  <a:schemeClr val="tx1"/>
                </a:solidFill>
                <a:effectLst/>
                <a:latin typeface="Arial"/>
                <a:ea typeface="ＭＳ Ｐゴシック" pitchFamily="-111" charset="-128"/>
                <a:cs typeface="Arial"/>
              </a:rPr>
              <a:t>he Second Law of Thermodynamics.</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Ten Commandments are repeated for the new generation as their general covenant obligation as their defection at Beth Peor showed they needed a review of God's stipulations (4:44–5:33).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24</a:t>
            </a:fld>
            <a:endParaRPr lang="en-US"/>
          </a:p>
        </p:txBody>
      </p:sp>
    </p:spTree>
    <p:extLst>
      <p:ext uri="{BB962C8B-B14F-4D97-AF65-F5344CB8AC3E}">
        <p14:creationId xmlns:p14="http://schemas.microsoft.com/office/powerpoint/2010/main" val="273601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An introduction to the Ten Commandments reminds the new generation that they need to hear them afresh due to their idolatry and intermarriage at Beth Peor about five months before (4:44-49; cf. Num. 25:1-3).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25</a:t>
            </a:fld>
            <a:endParaRPr lang="en-US"/>
          </a:p>
        </p:txBody>
      </p:sp>
    </p:spTree>
    <p:extLst>
      <p:ext uri="{BB962C8B-B14F-4D97-AF65-F5344CB8AC3E}">
        <p14:creationId xmlns:p14="http://schemas.microsoft.com/office/powerpoint/2010/main" val="377214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1219200" y="3276600"/>
            <a:ext cx="184666" cy="276999"/>
          </a:xfrm>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Ten Commandments spoken by God to their parents at Mount Sinai are repeated as the general covenant obligation for the new generation of Israel (Ch. 5).</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19923918" cy="997196"/>
          </a:xfrm>
        </p:spPr>
        <p:txBody>
          <a:bodyPr/>
          <a:lstStyle/>
          <a:p>
            <a:endParaRPr lang="en-US"/>
          </a:p>
          <a:p>
            <a:r>
              <a:rPr lang="en-SG" sz="1200" b="0" i="0" u="none" strike="noStrike" kern="1200" baseline="0">
                <a:solidFill>
                  <a:schemeClr val="tx1"/>
                </a:solidFill>
                <a:latin typeface="+mn-lt"/>
                <a:ea typeface="+mn-ea"/>
                <a:cs typeface="+mn-cs"/>
              </a:rPr>
              <a:t>"But when the Pharisees heard that he had silenced the Sadducees with his reply, they met together to question him again.  35 One of them, an expert in religious law, tried to trap him with this question:  36 'Teacher, which is the most important commandment in the law of Moses?'</a:t>
            </a:r>
          </a:p>
          <a:p>
            <a:r>
              <a:rPr lang="en-SG" sz="1200" b="0" i="0" u="none" strike="noStrike" kern="1200" baseline="0">
                <a:solidFill>
                  <a:schemeClr val="tx1"/>
                </a:solidFill>
                <a:latin typeface="+mn-lt"/>
                <a:ea typeface="+mn-ea"/>
                <a:cs typeface="+mn-cs"/>
              </a:rPr>
              <a:t>37 Jesus replied, “‘You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r>
              <a:rPr lang="en-SG" sz="1200" b="0" i="0" u="none" strike="noStrike" kern="1200" baseline="0">
                <a:solidFill>
                  <a:schemeClr val="tx1"/>
                </a:solidFill>
                <a:latin typeface="+mn-lt"/>
                <a:ea typeface="+mn-ea"/>
                <a:cs typeface="+mn-cs"/>
              </a:rPr>
              <a:t>Matt. 22:34-40 NLT   </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40687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Also, people get run down daily. That’s why we need air, water, food, rest, etc. Without a plan, you will look worse year by year. Do you agree?</a:t>
            </a:r>
            <a:r>
              <a:rPr lang="en-SG">
                <a:effectLst/>
                <a:latin typeface="Arial"/>
                <a:cs typeface="Arial"/>
              </a:rPr>
              <a:t> </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19923918" cy="997196"/>
          </a:xfrm>
        </p:spPr>
        <p:txBody>
          <a:bodyPr/>
          <a:lstStyle/>
          <a:p>
            <a:endParaRPr lang="en-US"/>
          </a:p>
          <a:p>
            <a:r>
              <a:rPr lang="en-SG" sz="1200" b="0" i="0" u="none" strike="noStrike" kern="1200" baseline="0">
                <a:solidFill>
                  <a:schemeClr val="tx1"/>
                </a:solidFill>
                <a:latin typeface="+mn-lt"/>
                <a:ea typeface="+mn-ea"/>
                <a:cs typeface="+mn-cs"/>
              </a:rPr>
              <a:t>"But when the Pharisees heard that he had silenced the Sadducees with his reply, they met together to question him again.  35 One of them, an expert in religious law, tried to trap him with this question:  36 'Teacher, which is the most important commandment in the law of Moses?'</a:t>
            </a:r>
          </a:p>
          <a:p>
            <a:r>
              <a:rPr lang="en-SG" sz="1200" b="0" i="0" u="none" strike="noStrike" kern="1200" baseline="0">
                <a:solidFill>
                  <a:schemeClr val="tx1"/>
                </a:solidFill>
                <a:latin typeface="+mn-lt"/>
                <a:ea typeface="+mn-ea"/>
                <a:cs typeface="+mn-cs"/>
              </a:rPr>
              <a:t>37 Jesus replied, “‘You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r>
              <a:rPr lang="en-SG" sz="1200" b="0" i="0" u="none" strike="noStrike" kern="1200" baseline="0">
                <a:solidFill>
                  <a:schemeClr val="tx1"/>
                </a:solidFill>
                <a:latin typeface="+mn-lt"/>
                <a:ea typeface="+mn-ea"/>
                <a:cs typeface="+mn-cs"/>
              </a:rPr>
              <a:t>Matt. 22:34-40 NLT   </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406878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45</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Are you feeling tired? Worn out?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r>
              <a:rPr lang="en-US" sz="1200" kern="1200" dirty="0">
                <a:solidFill>
                  <a:schemeClr val="tx1"/>
                </a:solidFill>
                <a:effectLst/>
                <a:latin typeface="+mn-lt"/>
                <a:ea typeface="+mn-ea"/>
                <a:cs typeface="+mn-cs"/>
              </a:rPr>
              <a:t>What covenant does Jesus mediate that is far better than the old (8:6)?</a:t>
            </a:r>
            <a:r>
              <a:rPr lang="en-SG" dirty="0">
                <a:effectLst/>
              </a:rPr>
              <a:t> </a:t>
            </a:r>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747342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00ABE0A-B16F-0C4E-8155-5597C5AB0F1D}" type="slidenum">
              <a:rPr lang="zh-CN" altLang="en-US" sz="1200">
                <a:solidFill>
                  <a:prstClr val="black"/>
                </a:solidFill>
              </a:rPr>
              <a:pPr/>
              <a:t>47</a:t>
            </a:fld>
            <a:endParaRPr lang="en-US" altLang="zh-CN" sz="1200">
              <a:solidFill>
                <a:prstClr val="black"/>
              </a:solidFill>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B09DF8-151B-484C-91A2-E01230B66954}" type="slidenum">
              <a:rPr lang="zh-CN" altLang="en-US" sz="1200">
                <a:solidFill>
                  <a:prstClr val="black"/>
                </a:solidFill>
              </a:rPr>
              <a:pPr/>
              <a:t>49</a:t>
            </a:fld>
            <a:endParaRPr lang="en-US" altLang="zh-CN" sz="1200">
              <a:solidFill>
                <a:prstClr val="black"/>
              </a:solidFill>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05661A7-F02D-824C-B41D-695D37AD302C}" type="slidenum">
              <a:rPr lang="zh-CN" altLang="en-US" sz="1200">
                <a:solidFill>
                  <a:prstClr val="black"/>
                </a:solidFill>
              </a:rPr>
              <a:pPr/>
              <a:t>50</a:t>
            </a:fld>
            <a:endParaRPr lang="en-US" altLang="zh-CN" sz="1200">
              <a:solidFill>
                <a:prstClr val="black"/>
              </a:solidFill>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9BCFC-9104-DB41-9B26-75188B3DAEE1}" type="slidenum">
              <a:rPr lang="zh-CN" altLang="en-US" sz="1200">
                <a:solidFill>
                  <a:prstClr val="black"/>
                </a:solidFill>
              </a:rPr>
              <a:pPr/>
              <a:t>51</a:t>
            </a:fld>
            <a:endParaRPr lang="en-US" altLang="zh-CN" sz="1200">
              <a:solidFill>
                <a:prstClr val="black"/>
              </a:solidFill>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79297-C519-C445-8317-BE0A0CDF8BFD}" type="slidenum">
              <a:rPr lang="en-US" sz="1200">
                <a:solidFill>
                  <a:srgbClr val="000000"/>
                </a:solidFill>
              </a:rPr>
              <a:pPr/>
              <a:t>52</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There’re actually at least five major approaches to how Christians relate to the Old Testament </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6225983"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applies to God’s relationship to us now, as contrasted with his relationship to OT Israel</a:t>
            </a:r>
            <a:r>
              <a:rPr lang="en-SG" dirty="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0708129"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nature of these relationships is quite different.  Our new covenant with him is much better than the agreement that Israel had with God</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But how is it different?</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Israel is promised blessings of land, long life, and material prosperity as incentive to obey the covenant (6:1-3).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56</a:t>
            </a:fld>
            <a:endParaRPr lang="en-US"/>
          </a:p>
        </p:txBody>
      </p:sp>
    </p:spTree>
    <p:extLst>
      <p:ext uri="{BB962C8B-B14F-4D97-AF65-F5344CB8AC3E}">
        <p14:creationId xmlns:p14="http://schemas.microsoft.com/office/powerpoint/2010/main" val="245800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importance to love the LORD (the </a:t>
            </a:r>
            <a:r>
              <a:rPr lang="en-US" sz="1200" i="1" kern="1200">
                <a:solidFill>
                  <a:schemeClr val="tx1"/>
                </a:solidFill>
                <a:effectLst/>
                <a:latin typeface="Arial"/>
                <a:ea typeface="ＭＳ Ｐゴシック" pitchFamily="-111" charset="-128"/>
                <a:cs typeface="Arial"/>
              </a:rPr>
              <a:t>Shema</a:t>
            </a:r>
            <a:r>
              <a:rPr lang="en-US" sz="1200" kern="1200">
                <a:solidFill>
                  <a:schemeClr val="tx1"/>
                </a:solidFill>
                <a:effectLst/>
                <a:latin typeface="Arial"/>
                <a:ea typeface="ＭＳ Ｐゴシック" pitchFamily="-111" charset="-128"/>
                <a:cs typeface="Arial"/>
              </a:rPr>
              <a:t>) is the basis for obeying all stipulations in the covenant (6:4-9).</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57</a:t>
            </a:fld>
            <a:endParaRPr lang="en-US"/>
          </a:p>
        </p:txBody>
      </p:sp>
    </p:spTree>
    <p:extLst>
      <p:ext uri="{BB962C8B-B14F-4D97-AF65-F5344CB8AC3E}">
        <p14:creationId xmlns:p14="http://schemas.microsoft.com/office/powerpoint/2010/main" val="344508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Maybe you’re sinking?</a:t>
            </a:r>
            <a:r>
              <a:rPr lang="en-SG">
                <a:effectLst/>
                <a:latin typeface="Arial"/>
                <a:cs typeface="Arial"/>
              </a:rPr>
              <a:t> </a:t>
            </a:r>
          </a:p>
          <a:p>
            <a:r>
              <a:rPr lang="en-SG">
                <a:effectLst/>
                <a:latin typeface="Arial"/>
                <a:cs typeface="Arial"/>
              </a:rPr>
              <a:t>Do you think the future will be easier or harder for you as a believer? </a:t>
            </a:r>
          </a:p>
          <a:p>
            <a:r>
              <a:rPr lang="en-SG">
                <a:effectLst/>
                <a:latin typeface="Arial"/>
                <a:cs typeface="Arial"/>
              </a:rPr>
              <a:t>I am an optimist, but I think the days ahead will be even more difficult, so we better be prepared. </a:t>
            </a:r>
          </a:p>
          <a:p>
            <a:endParaRPr lang="en-SG">
              <a:effectLst/>
              <a:latin typeface="Arial"/>
              <a:cs typeface="Arial"/>
            </a:endParaRPr>
          </a:p>
          <a:p>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60</a:t>
            </a:fld>
            <a:endParaRPr lang="en-US"/>
          </a:p>
        </p:txBody>
      </p:sp>
    </p:spTree>
    <p:extLst>
      <p:ext uri="{BB962C8B-B14F-4D97-AF65-F5344CB8AC3E}">
        <p14:creationId xmlns:p14="http://schemas.microsoft.com/office/powerpoint/2010/main" val="2013394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Thanking God for a land not deserved so as not to acquire a sense of independence shows love for the LORD (6:10-19).</a:t>
            </a: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61</a:t>
            </a:fld>
            <a:endParaRPr lang="en-US"/>
          </a:p>
        </p:txBody>
      </p:sp>
    </p:spTree>
    <p:extLst>
      <p:ext uri="{BB962C8B-B14F-4D97-AF65-F5344CB8AC3E}">
        <p14:creationId xmlns:p14="http://schemas.microsoft.com/office/powerpoint/2010/main" val="722598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62</a:t>
            </a:fld>
            <a:endParaRPr lang="en-US"/>
          </a:p>
        </p:txBody>
      </p:sp>
    </p:spTree>
    <p:extLst>
      <p:ext uri="{BB962C8B-B14F-4D97-AF65-F5344CB8AC3E}">
        <p14:creationId xmlns:p14="http://schemas.microsoft.com/office/powerpoint/2010/main" val="3178602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Jews of</a:t>
            </a:r>
            <a:r>
              <a:rPr lang="en-US" baseline="0">
                <a:latin typeface="Arial"/>
                <a:cs typeface="Arial"/>
              </a:rPr>
              <a:t> later days took this so literally that they actually tied verses to their foreheads and arms.</a:t>
            </a:r>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They even have a mazzuzah on the sides of their doors with Scripture verses underneath.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Totally conquering Canaan so that no rival may exist to God's Lordship shows love for the LORD (Ch. 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65</a:t>
            </a:fld>
            <a:endParaRPr lang="en-US"/>
          </a:p>
        </p:txBody>
      </p:sp>
    </p:spTree>
    <p:extLst>
      <p:ext uri="{BB962C8B-B14F-4D97-AF65-F5344CB8AC3E}">
        <p14:creationId xmlns:p14="http://schemas.microsoft.com/office/powerpoint/2010/main" val="89843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66</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solidFill>
                  <a:prstClr val="black"/>
                </a:solidFill>
              </a:rPr>
              <a:pPr eaLnBrk="1" hangingPunct="1"/>
              <a:t>68</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Remembering God's provision in the wilderness so that the land's abundance will not promote a spirit of self-sufficiency shows love for the LORD (Ch. 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70</a:t>
            </a:fld>
            <a:endParaRPr lang="en-US"/>
          </a:p>
        </p:txBody>
      </p:sp>
    </p:spTree>
    <p:extLst>
      <p:ext uri="{BB962C8B-B14F-4D97-AF65-F5344CB8AC3E}">
        <p14:creationId xmlns:p14="http://schemas.microsoft.com/office/powerpoint/2010/main" val="110031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We all need a continual spiritual renewal plan in our lives. But…</a:t>
            </a:r>
            <a:r>
              <a:rPr lang="en-SG">
                <a:effectLst/>
                <a:latin typeface="Arial"/>
                <a:cs typeface="Arial"/>
              </a:rPr>
              <a:t>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Jesus said that if we love him, then we’ll obey him.</a:t>
            </a:r>
          </a:p>
          <a:p>
            <a:r>
              <a:rPr lang="en-US">
                <a:latin typeface="Arial"/>
                <a:cs typeface="Arial"/>
              </a:rPr>
              <a:t>Conversely, if we don’t love someone, we rebel against him.</a:t>
            </a:r>
          </a:p>
          <a:p>
            <a:r>
              <a:rPr lang="en-US">
                <a:latin typeface="Arial"/>
                <a:cs typeface="Arial"/>
              </a:rPr>
              <a:t>Do you love Jesus? </a:t>
            </a:r>
          </a:p>
          <a:p>
            <a:r>
              <a:rPr lang="en-US">
                <a:latin typeface="Arial"/>
                <a:cs typeface="Arial"/>
              </a:rPr>
              <a:t>How would you know if you love Jesus?</a:t>
            </a:r>
          </a:p>
          <a:p>
            <a:r>
              <a:rPr lang="en-US">
                <a:latin typeface="Arial"/>
                <a:cs typeface="Arial"/>
              </a:rPr>
              <a:t>We typically spend time with those we love. So do you spend time with Jesus?</a:t>
            </a:r>
          </a:p>
          <a:p>
            <a:r>
              <a:rPr lang="en-US">
                <a:latin typeface="Arial"/>
                <a:cs typeface="Arial"/>
              </a:rPr>
              <a:t>We share like values with people we love. Are your values becoming more like what Jesus values?</a:t>
            </a:r>
          </a:p>
          <a:p>
            <a:r>
              <a:rPr lang="en-US">
                <a:latin typeface="Arial"/>
                <a:cs typeface="Arial"/>
              </a:rPr>
              <a:t> </a:t>
            </a:r>
          </a:p>
          <a:p>
            <a:r>
              <a:rPr lang="en-US">
                <a:latin typeface="Arial"/>
                <a:cs typeface="Arial"/>
              </a:rPr>
              <a:t>(What is the third and final way you can be spiritually renewed?)</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81</a:t>
            </a:fld>
            <a:endParaRPr lang="en-US"/>
          </a:p>
        </p:txBody>
      </p:sp>
    </p:spTree>
    <p:extLst>
      <p:ext uri="{BB962C8B-B14F-4D97-AF65-F5344CB8AC3E}">
        <p14:creationId xmlns:p14="http://schemas.microsoft.com/office/powerpoint/2010/main" val="478749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82</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Live as if he will fulfill his promises to you.</a:t>
            </a:r>
            <a:r>
              <a:rPr lang="en-SG">
                <a:effectLst/>
                <a:latin typeface="Arial"/>
                <a:cs typeface="Arial"/>
              </a:rPr>
              <a:t> </a:t>
            </a:r>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SG" sz="1200" b="0" i="0" u="none" strike="noStrike" kern="1200" baseline="0">
                <a:solidFill>
                  <a:schemeClr val="tx1"/>
                </a:solidFill>
                <a:latin typeface="Arial"/>
                <a:ea typeface="ＭＳ Ｐゴシック" pitchFamily="-111" charset="-128"/>
                <a:cs typeface="Arial"/>
              </a:rPr>
              <a:t>“Then Moses and the Levitical priests addressed all Israel as follows: ‘O Israel, be quiet and listen! Today you have become the people of the Lord your God.  </a:t>
            </a:r>
            <a:r>
              <a:rPr lang="en-SG" sz="1200" b="1" i="0" u="none" strike="noStrike" kern="1200" baseline="30000">
                <a:solidFill>
                  <a:schemeClr val="tx1"/>
                </a:solidFill>
                <a:latin typeface="Arial"/>
                <a:ea typeface="ＭＳ Ｐゴシック" pitchFamily="-111" charset="-128"/>
                <a:cs typeface="Arial"/>
              </a:rPr>
              <a:t>10</a:t>
            </a:r>
            <a:r>
              <a:rPr lang="en-SG" sz="1200" b="0" i="0" u="none" strike="noStrike" kern="1200" baseline="0">
                <a:solidFill>
                  <a:schemeClr val="tx1"/>
                </a:solidFill>
                <a:latin typeface="Arial"/>
                <a:ea typeface="ＭＳ Ｐゴシック" pitchFamily="-111" charset="-128"/>
                <a:cs typeface="Arial"/>
              </a:rPr>
              <a:t> So you must obey the Lord your God by keeping all these commands and decrees that I am giving you today.’ </a:t>
            </a:r>
            <a:r>
              <a:rPr lang="en-SG" sz="1200" b="0" i="0" u="none" strike="noStrike" kern="1200" baseline="30000">
                <a:solidFill>
                  <a:schemeClr val="tx1"/>
                </a:solidFill>
                <a:latin typeface="Arial"/>
                <a:ea typeface="ＭＳ Ｐゴシック" pitchFamily="-111" charset="-128"/>
                <a:cs typeface="Arial"/>
              </a:rPr>
              <a:t>11 </a:t>
            </a:r>
            <a:r>
              <a:rPr lang="en-SG" sz="1200" b="0" i="0" u="none" strike="noStrike" kern="1200" baseline="0">
                <a:solidFill>
                  <a:schemeClr val="tx1"/>
                </a:solidFill>
                <a:latin typeface="Arial"/>
                <a:ea typeface="ＭＳ Ｐゴシック" pitchFamily="-111" charset="-128"/>
                <a:cs typeface="Arial"/>
              </a:rPr>
              <a:t>That same day Moses also gave this charge to the people:  </a:t>
            </a:r>
            <a:r>
              <a:rPr lang="en-SG" sz="1200" b="1" i="0" u="none" strike="noStrike" kern="1200" baseline="30000">
                <a:solidFill>
                  <a:schemeClr val="tx1"/>
                </a:solidFill>
                <a:latin typeface="Arial"/>
                <a:ea typeface="ＭＳ Ｐゴシック" pitchFamily="-111" charset="-128"/>
                <a:cs typeface="Arial"/>
              </a:rPr>
              <a:t>12</a:t>
            </a:r>
            <a:r>
              <a:rPr lang="en-SG" sz="1200" b="0" i="0" u="none" strike="noStrike" kern="1200" baseline="0">
                <a:solidFill>
                  <a:schemeClr val="tx1"/>
                </a:solidFill>
                <a:latin typeface="Arial"/>
                <a:ea typeface="ＭＳ Ｐゴシック" pitchFamily="-111" charset="-128"/>
                <a:cs typeface="Arial"/>
              </a:rPr>
              <a:t> ‘When you cross the Jordan River, the tribes of Simeon, Levi, Judah, Issachar, Joseph, and Benjamin must stand on Mount Gerizim to proclaim a blessing over the people.  </a:t>
            </a:r>
            <a:r>
              <a:rPr lang="en-SG" sz="1200" b="1" i="0" u="none" strike="noStrike" kern="1200" baseline="30000">
                <a:solidFill>
                  <a:schemeClr val="tx1"/>
                </a:solidFill>
                <a:latin typeface="Arial"/>
                <a:ea typeface="ＭＳ Ｐゴシック" pitchFamily="-111" charset="-128"/>
                <a:cs typeface="Arial"/>
              </a:rPr>
              <a:t>13</a:t>
            </a:r>
            <a:r>
              <a:rPr lang="en-SG" sz="1200" b="0" i="0" u="none" strike="noStrike" kern="1200" baseline="0">
                <a:solidFill>
                  <a:schemeClr val="tx1"/>
                </a:solidFill>
                <a:latin typeface="Arial"/>
                <a:ea typeface="ＭＳ Ｐゴシック" pitchFamily="-111" charset="-128"/>
                <a:cs typeface="Arial"/>
              </a:rPr>
              <a:t> And the tribes of Reuben, Gad, Asher, Zebulun, Dan, and Naphtali must stand on Mount Ebal to proclaim a curse’” (Deut. 27:11-13).</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2624244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parallels</a:t>
            </a:r>
            <a:r>
              <a:rPr lang="en-US" baseline="0">
                <a:latin typeface="Arial"/>
                <a:cs typeface="Arial"/>
              </a:rPr>
              <a:t> between the individual blessings and cursings are just too obvious!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89</a:t>
            </a:fld>
            <a:endParaRPr lang="en-US"/>
          </a:p>
        </p:txBody>
      </p:sp>
    </p:spTree>
    <p:extLst>
      <p:ext uri="{BB962C8B-B14F-4D97-AF65-F5344CB8AC3E}">
        <p14:creationId xmlns:p14="http://schemas.microsoft.com/office/powerpoint/2010/main" val="2164549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90</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1100" b="0" dirty="0">
              <a:solidFill>
                <a:schemeClr val="tx1"/>
              </a:solidFill>
              <a:latin typeface="Arial"/>
              <a:ea typeface="宋体" charset="0"/>
              <a:cs typeface="Arial"/>
            </a:endParaRPr>
          </a:p>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endParaRPr lang="en-US" sz="1100" b="0" dirty="0">
              <a:solidFill>
                <a:schemeClr val="tx1"/>
              </a:solidFill>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endParaRPr lang="en-US" b="0" dirty="0">
              <a:latin typeface="Arial"/>
              <a:cs typeface="Arial"/>
            </a:endParaRPr>
          </a:p>
          <a:p>
            <a:r>
              <a:rPr lang="en-US" b="0" dirty="0">
                <a:latin typeface="Arial"/>
                <a:cs typeface="Arial"/>
              </a:rPr>
              <a:t>Now study this plan of organization…the down-to-earth meaning of those three promises…the L-S-B on ABRAHAM</a:t>
            </a:r>
            <a:r>
              <a:rPr lang="fr-FR" altLang="ja-JP" b="0" dirty="0">
                <a:latin typeface="Arial"/>
                <a:cs typeface="Arial"/>
              </a:rPr>
              <a:t>'</a:t>
            </a:r>
            <a:r>
              <a:rPr lang="en-US" b="0" dirty="0">
                <a:latin typeface="Arial"/>
                <a:cs typeface="Arial"/>
              </a:rPr>
              <a:t>s folder… </a:t>
            </a:r>
          </a:p>
          <a:p>
            <a:r>
              <a:rPr lang="en-US" b="0" dirty="0">
                <a:latin typeface="Arial"/>
                <a:cs typeface="Arial"/>
              </a:rPr>
              <a:t>////	First…PROMISE #1: GENESIS 12:1...A LAND — real estate, a geographic inheritance that most Jewish people respect politically to this present day.</a:t>
            </a:r>
          </a:p>
          <a:p>
            <a:r>
              <a:rPr lang="en-US" b="0" dirty="0">
                <a:latin typeface="Arial"/>
                <a:cs typeface="Arial"/>
              </a:rPr>
              <a:t> ////	PROMISE #2: GENESIS 12:2...A SEED —  a long line of descendants...especially interesting because at the time the Promise is given, ABRAHAM and SARAH are approaching old age and yet they have never had children. </a:t>
            </a:r>
          </a:p>
          <a:p>
            <a:r>
              <a:rPr lang="en-US" b="0" dirty="0">
                <a:latin typeface="Arial"/>
                <a:cs typeface="Arial"/>
              </a:rPr>
              <a:t>////	The final PROMISE, Number 3: GENESIS 12:3...A BLESSING promised to Abraham personally and to his descendants. Furthermore, God promises that, through His blessing to ABRAHAM, </a:t>
            </a:r>
            <a:r>
              <a:rPr lang="en-US" b="0" i="1" u="sng" dirty="0">
                <a:latin typeface="Arial"/>
                <a:cs typeface="Arial"/>
              </a:rPr>
              <a:t>all the families of the earth will be blessed…NOT JUST ABRAHAM</a:t>
            </a:r>
            <a:r>
              <a:rPr lang="fr-FR" altLang="ja-JP" b="0" i="1" u="sng" dirty="0">
                <a:latin typeface="Arial"/>
                <a:cs typeface="Arial"/>
              </a:rPr>
              <a:t>'</a:t>
            </a:r>
            <a:r>
              <a:rPr lang="en-US" b="0" i="1" u="sng" dirty="0">
                <a:latin typeface="Arial"/>
                <a:cs typeface="Arial"/>
              </a:rPr>
              <a:t>S descendants!  </a:t>
            </a:r>
            <a:r>
              <a:rPr lang="en-US" b="0" dirty="0">
                <a:latin typeface="Arial"/>
                <a:cs typeface="Arial"/>
              </a:rPr>
              <a:t>Notice that wording! It</a:t>
            </a:r>
            <a:r>
              <a:rPr lang="fr-FR" altLang="ja-JP" b="0" dirty="0">
                <a:latin typeface="Arial"/>
                <a:cs typeface="Arial"/>
              </a:rPr>
              <a:t>'</a:t>
            </a:r>
            <a:r>
              <a:rPr lang="en-US" b="0" dirty="0">
                <a:latin typeface="Arial"/>
                <a:cs typeface="Arial"/>
              </a:rPr>
              <a:t>s important to an understanding of GRACE!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1010B3-56EC-854E-A534-FDF2DA223A91}" type="slidenum">
              <a:rPr lang="en-US" sz="1200">
                <a:solidFill>
                  <a:srgbClr val="000000"/>
                </a:solidFill>
                <a:latin typeface="Tahoma" charset="0"/>
              </a:rPr>
              <a:pPr eaLnBrk="1" hangingPunct="1"/>
              <a:t>92</a:t>
            </a:fld>
            <a:endParaRPr lang="en-US" sz="1200">
              <a:solidFill>
                <a:srgbClr val="000000"/>
              </a:solidFill>
              <a:latin typeface="Tahoma"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Chapter 30 says that Israel will be dispersed but then Israel will return to the L</a:t>
            </a:r>
            <a:r>
              <a:rPr lang="en-US" sz="1100">
                <a:latin typeface="Arial" charset="0"/>
                <a:ea typeface="ＭＳ Ｐゴシック" charset="0"/>
                <a:cs typeface="ＭＳ Ｐゴシック" charset="0"/>
              </a:rPr>
              <a:t>ORD</a:t>
            </a:r>
            <a:r>
              <a:rPr lang="en-US">
                <a:latin typeface="Arial" charset="0"/>
                <a:ea typeface="ＭＳ Ｐゴシック" charset="0"/>
                <a:cs typeface="ＭＳ Ｐゴシック" charset="0"/>
              </a:rPr>
              <a:t>, so he</a:t>
            </a:r>
            <a:r>
              <a:rPr lang="en-US" baseline="0">
                <a:latin typeface="Arial" charset="0"/>
                <a:ea typeface="ＭＳ Ｐゴシック" charset="0"/>
                <a:cs typeface="ＭＳ Ｐゴシック" charset="0"/>
              </a:rPr>
              <a:t> will restore them from the nations and bring them back to the Land.</a:t>
            </a:r>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2863850" y="519113"/>
            <a:ext cx="3416300" cy="2562225"/>
          </a:xfrm>
          <a:ln/>
        </p:spPr>
      </p:sp>
      <p:sp>
        <p:nvSpPr>
          <p:cNvPr id="62466" name="Rectangle 3"/>
          <p:cNvSpPr>
            <a:spLocks noGrp="1" noChangeArrowheads="1"/>
          </p:cNvSpPr>
          <p:nvPr>
            <p:ph type="body" idx="1"/>
          </p:nvPr>
        </p:nvSpPr>
        <p:spPr>
          <a:xfrm>
            <a:off x="1219200" y="3276600"/>
            <a:ext cx="12870405" cy="195745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Verses 5 and 6 are the very heart of that Land Covenant from Deuteronomy 30:</a:t>
            </a:r>
          </a:p>
          <a:p>
            <a:endParaRPr lang="en-US" b="0">
              <a:latin typeface="Arial"/>
              <a:ea typeface="ＭＳ Ｐゴシック" charset="0"/>
              <a:cs typeface="Arial"/>
            </a:endParaRPr>
          </a:p>
          <a:p>
            <a:r>
              <a:rPr lang="en-US" b="0">
                <a:latin typeface="Arial"/>
                <a:ea typeface="ＭＳ Ｐゴシック" charset="0"/>
                <a:cs typeface="Arial"/>
              </a:rPr>
              <a:t>5 "He will bring you to </a:t>
            </a:r>
          </a:p>
          <a:p>
            <a:r>
              <a:rPr lang="en-US" b="0">
                <a:latin typeface="Arial"/>
                <a:ea typeface="ＭＳ Ｐゴシック" charset="0"/>
                <a:cs typeface="Arial"/>
              </a:rPr>
              <a:t>////</a:t>
            </a:r>
            <a:r>
              <a:rPr lang="en-US" b="0" baseline="0">
                <a:latin typeface="Arial"/>
                <a:ea typeface="ＭＳ Ｐゴシック" charset="0"/>
                <a:cs typeface="Arial"/>
              </a:rPr>
              <a:t>  </a:t>
            </a:r>
            <a:r>
              <a:rPr lang="en-US" b="0">
                <a:latin typeface="Arial"/>
                <a:ea typeface="ＭＳ Ｐゴシック" charset="0"/>
                <a:cs typeface="Arial"/>
              </a:rPr>
              <a:t>the land that belonged to your fathers, and you will take possession of it.  He will make you more prosperous and numerous than your fathers.</a:t>
            </a:r>
          </a:p>
          <a:p>
            <a:r>
              <a:rPr lang="en-US" b="0">
                <a:latin typeface="Arial"/>
                <a:ea typeface="ＭＳ Ｐゴシック" charset="0"/>
                <a:cs typeface="Arial"/>
              </a:rPr>
              <a:t> ////</a:t>
            </a:r>
            <a:r>
              <a:rPr lang="en-US" b="0" baseline="0">
                <a:latin typeface="Arial"/>
                <a:ea typeface="ＭＳ Ｐゴシック" charset="0"/>
                <a:cs typeface="Arial"/>
              </a:rPr>
              <a:t>  </a:t>
            </a:r>
            <a:r>
              <a:rPr lang="en-US" b="0">
                <a:latin typeface="Arial"/>
                <a:ea typeface="ＭＳ Ｐゴシック" charset="0"/>
                <a:cs typeface="Arial"/>
              </a:rPr>
              <a:t>6 The Lord your God will circumcise your hearts and the hearts of your descendants so that you may love him with all your heart and with all your soul and live.</a:t>
            </a:r>
            <a:r>
              <a:rPr lang="en-US" altLang="ja-JP" b="0">
                <a:latin typeface="Arial"/>
                <a:ea typeface="ＭＳ Ｐゴシック" charset="0"/>
                <a:cs typeface="Arial"/>
              </a:rPr>
              <a:t>"</a:t>
            </a:r>
            <a:endParaRPr lang="en-US" b="0">
              <a:latin typeface="Arial"/>
              <a:ea typeface="ＭＳ Ｐゴシック" charset="0"/>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are you looking forward to in the future?</a:t>
            </a:r>
          </a:p>
          <a:p>
            <a:r>
              <a:rPr lang="en-US">
                <a:latin typeface="Arial"/>
                <a:cs typeface="Arial"/>
              </a:rPr>
              <a:t>My friends are beginning to retire, so their lives are full of expectation about retirement, time with grandkids, not working anymore, taking life easy. I know very few people over 70 who are spiritually vibrant!</a:t>
            </a:r>
          </a:p>
          <a:p>
            <a:r>
              <a:rPr lang="en-US">
                <a:latin typeface="Arial"/>
                <a:cs typeface="Arial"/>
              </a:rPr>
              <a:t>The Bible speaks much about our future inheritance in ruling with Christ. Do you?</a:t>
            </a:r>
          </a:p>
          <a:p>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Back to our original question: How can you be spiritually renewed? Can we answer this simply in one sentence? I think we can</a:t>
            </a:r>
            <a:r>
              <a:rPr lang="mr-IN">
                <a:latin typeface="Arial"/>
                <a:cs typeface="Arial"/>
              </a:rPr>
              <a:t>…</a:t>
            </a:r>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Focus your past, present and future on love for Christ and obedience (restated).</a:t>
            </a:r>
            <a:r>
              <a:rPr lang="en-SG">
                <a:effectLst/>
                <a:latin typeface="Arial"/>
                <a:cs typeface="Arial"/>
              </a:rPr>
              <a:t> </a:t>
            </a:r>
          </a:p>
          <a:p>
            <a:r>
              <a:rPr lang="en-US" sz="1200" kern="1200">
                <a:solidFill>
                  <a:schemeClr val="tx1"/>
                </a:solidFill>
                <a:effectLst/>
                <a:latin typeface="Arial"/>
                <a:ea typeface="ＭＳ Ｐゴシック" pitchFamily="-111" charset="-128"/>
                <a:cs typeface="Arial"/>
              </a:rPr>
              <a:t>Renewal is active in three tenses</a:t>
            </a:r>
            <a:r>
              <a:rPr lang="mr-IN" sz="1200" kern="1200">
                <a:solidFill>
                  <a:schemeClr val="tx1"/>
                </a:solidFill>
                <a:effectLst/>
                <a:latin typeface="Arial"/>
                <a:ea typeface="ＭＳ Ｐゴシック" pitchFamily="-111" charset="-128"/>
                <a:cs typeface="Arial"/>
              </a:rPr>
              <a:t>…</a:t>
            </a:r>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Live as if he will fulfill his promises to you.</a:t>
            </a:r>
            <a:r>
              <a:rPr lang="en-SG">
                <a:effectLst/>
                <a:latin typeface="Arial"/>
                <a:cs typeface="Arial"/>
              </a:rPr>
              <a:t> </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most important thing is love for Christ in the key verse of the book—love with all your heart, soul and strength</a:t>
            </a:r>
            <a:r>
              <a:rPr lang="en-SG" sz="1200" kern="1200">
                <a:solidFill>
                  <a:schemeClr val="tx1"/>
                </a:solidFill>
                <a:effectLst/>
                <a:latin typeface="Arial"/>
                <a:ea typeface="ＭＳ Ｐゴシック" pitchFamily="-111" charset="-128"/>
                <a:cs typeface="Arial"/>
              </a:rPr>
              <a:t>.</a:t>
            </a:r>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Which tense do you most need to look: past, present or future?</a:t>
            </a:r>
          </a:p>
          <a:p>
            <a:r>
              <a:rPr lang="en-US">
                <a:latin typeface="Arial"/>
                <a:cs typeface="Arial"/>
              </a:rPr>
              <a:t>How can you better thank God for his faithfulness in your past?</a:t>
            </a:r>
          </a:p>
          <a:p>
            <a:r>
              <a:rPr lang="en-US">
                <a:latin typeface="Arial"/>
                <a:cs typeface="Arial"/>
              </a:rPr>
              <a:t>How can you better love God now in your present?</a:t>
            </a:r>
          </a:p>
          <a:p>
            <a:r>
              <a:rPr lang="en-US">
                <a:latin typeface="Arial"/>
                <a:cs typeface="Arial"/>
              </a:rPr>
              <a:t>How can you better serve God with hope in your future?</a:t>
            </a:r>
          </a:p>
          <a:p>
            <a:endParaRPr lang="en-US">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82390" y="6581001"/>
            <a:ext cx="26161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1200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sz="1200" kern="1200">
                <a:solidFill>
                  <a:schemeClr val="tx1"/>
                </a:solidFill>
                <a:effectLst/>
                <a:latin typeface="Arial"/>
                <a:ea typeface="+mn-ea"/>
                <a:cs typeface="Arial"/>
              </a:rPr>
              <a:t>Today we pick up</a:t>
            </a:r>
            <a:r>
              <a:rPr lang="en-US" sz="1200" kern="1200" baseline="0">
                <a:solidFill>
                  <a:schemeClr val="tx1"/>
                </a:solidFill>
                <a:effectLst/>
                <a:latin typeface="Arial"/>
                <a:ea typeface="+mn-ea"/>
                <a:cs typeface="Arial"/>
              </a:rPr>
              <a:t> the story when </a:t>
            </a:r>
            <a:r>
              <a:rPr lang="en-US" sz="1200" kern="1200">
                <a:solidFill>
                  <a:schemeClr val="tx1"/>
                </a:solidFill>
                <a:effectLst/>
                <a:latin typeface="Times New Roman" pitchFamily="-112" charset="0"/>
                <a:ea typeface="ＭＳ Ｐゴシック" pitchFamily="-111" charset="-128"/>
                <a:cs typeface="ＭＳ Ｐゴシック" pitchFamily="-111" charset="-128"/>
              </a:rPr>
              <a:t>God disciplined Israel for 40 years in the wilderness and the people were ready now to enter Canaan—or were they? They were at Moab after all 2 million of their parents had died off. You see this in Deuteronomy 1:1-4.</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9</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a:ea typeface="ＭＳ Ｐゴシック" charset="0"/>
              <a:cs typeface="Arial"/>
            </a:endParaRPr>
          </a:p>
          <a:p>
            <a:pPr>
              <a:spcBef>
                <a:spcPct val="0"/>
              </a:spcBef>
            </a:pPr>
            <a:r>
              <a:rPr lang="en-US" sz="1200" kern="1200">
                <a:solidFill>
                  <a:schemeClr val="tx1"/>
                </a:solidFill>
                <a:effectLst/>
                <a:latin typeface="Arial"/>
                <a:ea typeface="ＭＳ Ｐゴシック" pitchFamily="-111" charset="-128"/>
                <a:cs typeface="Arial"/>
              </a:rPr>
              <a:t>In Deuteronomy Moses, the covenant mediator, speaks to Israel's new generation opposite the Jordan (1:1).</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pPr>
                <a:defRPr/>
              </a:pPr>
              <a:t>‹#›</a:t>
            </a:fld>
            <a:endParaRPr lang="en-US"/>
          </a:p>
        </p:txBody>
      </p:sp>
    </p:spTree>
    <p:extLst>
      <p:ext uri="{BB962C8B-B14F-4D97-AF65-F5344CB8AC3E}">
        <p14:creationId xmlns:p14="http://schemas.microsoft.com/office/powerpoint/2010/main" val="237416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pPr>
                <a:defRPr/>
              </a:pPr>
              <a:t>‹#›</a:t>
            </a:fld>
            <a:endParaRPr lang="en-US"/>
          </a:p>
        </p:txBody>
      </p:sp>
    </p:spTree>
    <p:extLst>
      <p:ext uri="{BB962C8B-B14F-4D97-AF65-F5344CB8AC3E}">
        <p14:creationId xmlns:p14="http://schemas.microsoft.com/office/powerpoint/2010/main" val="34476033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2159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0627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40370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868095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3926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29268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8694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4181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09703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87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pPr>
                <a:defRPr/>
              </a:pPr>
              <a:t>‹#›</a:t>
            </a:fld>
            <a:endParaRPr lang="en-US"/>
          </a:p>
        </p:txBody>
      </p:sp>
    </p:spTree>
    <p:extLst>
      <p:ext uri="{BB962C8B-B14F-4D97-AF65-F5344CB8AC3E}">
        <p14:creationId xmlns:p14="http://schemas.microsoft.com/office/powerpoint/2010/main" val="2531669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06631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76543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8002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3402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276170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9444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4842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0715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533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26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pPr>
                <a:defRPr/>
              </a:pPr>
              <a:t>‹#›</a:t>
            </a:fld>
            <a:endParaRPr lang="en-US"/>
          </a:p>
        </p:txBody>
      </p:sp>
    </p:spTree>
    <p:extLst>
      <p:ext uri="{BB962C8B-B14F-4D97-AF65-F5344CB8AC3E}">
        <p14:creationId xmlns:p14="http://schemas.microsoft.com/office/powerpoint/2010/main" val="1048573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15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30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844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140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2908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666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685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14753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13117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1684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pPr>
                <a:defRPr/>
              </a:pPr>
              <a:t>‹#›</a:t>
            </a:fld>
            <a:endParaRPr lang="en-US"/>
          </a:p>
        </p:txBody>
      </p:sp>
    </p:spTree>
    <p:extLst>
      <p:ext uri="{BB962C8B-B14F-4D97-AF65-F5344CB8AC3E}">
        <p14:creationId xmlns:p14="http://schemas.microsoft.com/office/powerpoint/2010/main" val="11188919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8819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5225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87648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5948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0272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29072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4273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98236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5286287"/>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247745"/>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pPr>
                <a:defRPr/>
              </a:pPr>
              <a:t>‹#›</a:t>
            </a:fld>
            <a:endParaRPr lang="en-US"/>
          </a:p>
        </p:txBody>
      </p:sp>
    </p:spTree>
    <p:extLst>
      <p:ext uri="{BB962C8B-B14F-4D97-AF65-F5344CB8AC3E}">
        <p14:creationId xmlns:p14="http://schemas.microsoft.com/office/powerpoint/2010/main" val="7863317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9930603"/>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39317"/>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278451"/>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02078249"/>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08192"/>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2588047"/>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053547"/>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162944"/>
      </p:ext>
    </p:extLst>
  </p:cSld>
  <p:clrMapOvr>
    <a:masterClrMapping/>
  </p:clrMapOvr>
  <p:transition>
    <p:wheel spokes="0"/>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273369"/>
      </p:ext>
    </p:extLst>
  </p:cSld>
  <p:clrMapOvr>
    <a:masterClrMapping/>
  </p:clrMapOvr>
  <p:transition>
    <p:wheel spokes="0"/>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4578"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664579"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1021C9-797F-2546-B7DF-F6C19882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08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pPr>
                <a:defRPr/>
              </a:pPr>
              <a:t>‹#›</a:t>
            </a:fld>
            <a:endParaRPr lang="en-US"/>
          </a:p>
        </p:txBody>
      </p:sp>
    </p:spTree>
    <p:extLst>
      <p:ext uri="{BB962C8B-B14F-4D97-AF65-F5344CB8AC3E}">
        <p14:creationId xmlns:p14="http://schemas.microsoft.com/office/powerpoint/2010/main" val="13011970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71C57-BA5B-EC4F-8019-7DAE50EB5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957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BEA87-0A4B-C041-B81B-A82FFC2470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621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CD69A-7657-2B4D-96BA-59B047719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579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7CC896-A394-C74B-ADA7-8B6EF791D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570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62F4C-80E5-9C43-B4CC-20F4AC16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0884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AA8AEB-B89B-754E-B364-0DB0EA60A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471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DA870-4B9A-8D4B-8AB0-10F2D43A9F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7891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47C1D-FDB2-424A-AC84-6DA14CDAD9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8501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94982-C71D-B24B-A451-2B6E80078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626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81000"/>
            <a:ext cx="18478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3911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3CF6E-45E4-FA43-BFCD-37EAFCF4DF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330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pPr>
                <a:defRPr/>
              </a:pPr>
              <a:t>‹#›</a:t>
            </a:fld>
            <a:endParaRPr lang="en-US"/>
          </a:p>
        </p:txBody>
      </p:sp>
    </p:spTree>
    <p:extLst>
      <p:ext uri="{BB962C8B-B14F-4D97-AF65-F5344CB8AC3E}">
        <p14:creationId xmlns:p14="http://schemas.microsoft.com/office/powerpoint/2010/main" val="18574820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70857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11348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7891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2403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4190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890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88385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07042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716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1680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pPr>
                <a:defRPr/>
              </a:pPr>
              <a:t>‹#›</a:t>
            </a:fld>
            <a:endParaRPr lang="en-US"/>
          </a:p>
        </p:txBody>
      </p:sp>
    </p:spTree>
    <p:extLst>
      <p:ext uri="{BB962C8B-B14F-4D97-AF65-F5344CB8AC3E}">
        <p14:creationId xmlns:p14="http://schemas.microsoft.com/office/powerpoint/2010/main" val="15757397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9245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14189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37106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1568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12773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180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04076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7479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43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2757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pPr>
                <a:defRPr/>
              </a:pPr>
              <a:t>‹#›</a:t>
            </a:fld>
            <a:endParaRPr lang="en-US"/>
          </a:p>
        </p:txBody>
      </p:sp>
    </p:spTree>
    <p:extLst>
      <p:ext uri="{BB962C8B-B14F-4D97-AF65-F5344CB8AC3E}">
        <p14:creationId xmlns:p14="http://schemas.microsoft.com/office/powerpoint/2010/main" val="20263221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947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89881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EAEAEA"/>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958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095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E93A2355-DBC3-274E-80E1-7A460390A3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01993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C48B3F-1512-5743-BAD4-434304237D9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90021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1DCFCA7-6C26-AD47-B6C0-C60F3CE434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66503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DD4A347-9195-2E4F-BBCC-2C19CF08D3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20679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E293F5C4-42B6-E245-B4AA-A016806AA9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47087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A366E9AE-EF10-3844-94DB-D8CB019EF4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404771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44C6E4E-9FF4-1549-B2BD-F2319D25034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07589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BC58967-B919-0D47-A8D6-88B6CE913AB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11042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pPr>
                <a:defRPr/>
              </a:pPr>
              <a:t>‹#›</a:t>
            </a:fld>
            <a:endParaRPr lang="en-US"/>
          </a:p>
        </p:txBody>
      </p:sp>
    </p:spTree>
    <p:extLst>
      <p:ext uri="{BB962C8B-B14F-4D97-AF65-F5344CB8AC3E}">
        <p14:creationId xmlns:p14="http://schemas.microsoft.com/office/powerpoint/2010/main" val="28495796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F38BD41-CCFF-954A-AEAE-A22AA2EABA9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56784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C364F98-0D40-2C45-805D-DC62E17E8FD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734691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24C36A6-7659-114C-9FC1-3E4B1EEA11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654991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22528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225283"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AD61F11-9354-2E4E-BC0B-2C4ABDF8AC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964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CB0F451-66B5-2E40-8177-6A1C64EF92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4743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DDF41B1-F9FC-2C47-8B0F-14F3176EB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594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43074C8-6C69-A144-8A91-51D13C615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749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3394004-45B6-9941-9F3F-8A444E36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6766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26E4A33-F712-3641-A66B-B5C02A68E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953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C2FB181B-6D66-8048-A910-20A894618E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0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pPr>
                <a:defRPr/>
              </a:pPr>
              <a:t>‹#›</a:t>
            </a:fld>
            <a:endParaRPr lang="en-US"/>
          </a:p>
        </p:txBody>
      </p:sp>
    </p:spTree>
    <p:extLst>
      <p:ext uri="{BB962C8B-B14F-4D97-AF65-F5344CB8AC3E}">
        <p14:creationId xmlns:p14="http://schemas.microsoft.com/office/powerpoint/2010/main" val="1415674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pPr>
                <a:defRPr/>
              </a:pPr>
              <a:t>‹#›</a:t>
            </a:fld>
            <a:endParaRPr lang="en-US"/>
          </a:p>
        </p:txBody>
      </p:sp>
    </p:spTree>
    <p:extLst>
      <p:ext uri="{BB962C8B-B14F-4D97-AF65-F5344CB8AC3E}">
        <p14:creationId xmlns:p14="http://schemas.microsoft.com/office/powerpoint/2010/main" val="16769458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3202712-5D38-824F-9FD8-95064563C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7504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F32F57E-C1EE-4A4F-87EE-C5359FDEA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6941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F475623-FBCA-134F-9A8C-FE24646BDC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881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36F1C2-2EF2-8743-AE5C-57F56F724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5795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31441689"/>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808120"/>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0504277"/>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55208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88022"/>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3059985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pPr>
                <a:defRPr/>
              </a:pPr>
              <a:t>‹#›</a:t>
            </a:fld>
            <a:endParaRPr lang="en-US"/>
          </a:p>
        </p:txBody>
      </p:sp>
    </p:spTree>
    <p:extLst>
      <p:ext uri="{BB962C8B-B14F-4D97-AF65-F5344CB8AC3E}">
        <p14:creationId xmlns:p14="http://schemas.microsoft.com/office/powerpoint/2010/main" val="20742557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04117"/>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049890"/>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5463744"/>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7376"/>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754305"/>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4418142"/>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954734"/>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5879600"/>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892880"/>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72638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pPr>
                <a:defRPr/>
              </a:pPr>
              <a:t>‹#›</a:t>
            </a:fld>
            <a:endParaRPr lang="en-US"/>
          </a:p>
        </p:txBody>
      </p:sp>
    </p:spTree>
    <p:extLst>
      <p:ext uri="{BB962C8B-B14F-4D97-AF65-F5344CB8AC3E}">
        <p14:creationId xmlns:p14="http://schemas.microsoft.com/office/powerpoint/2010/main" val="19501047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10878074"/>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09325"/>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7880056"/>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4123240"/>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868725"/>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986082"/>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41872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8465544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283374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8973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31FA2A-F7DA-A549-9C22-9881A695B5A0}" type="slidenum">
              <a:rPr lang="en-US"/>
              <a:pPr>
                <a:defRPr/>
              </a:pPr>
              <a:t>‹#›</a:t>
            </a:fld>
            <a:endParaRPr lang="en-US"/>
          </a:p>
        </p:txBody>
      </p:sp>
    </p:spTree>
    <p:extLst>
      <p:ext uri="{BB962C8B-B14F-4D97-AF65-F5344CB8AC3E}">
        <p14:creationId xmlns:p14="http://schemas.microsoft.com/office/powerpoint/2010/main" val="330837771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49745897"/>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8516364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9704895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0042425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92791782"/>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38286617"/>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6223292"/>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13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479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105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7F3F3-42FB-034F-AF72-B7865613546F}" type="slidenum">
              <a:rPr lang="en-US"/>
              <a:pPr>
                <a:defRPr/>
              </a:pPr>
              <a:t>‹#›</a:t>
            </a:fld>
            <a:endParaRPr lang="en-US"/>
          </a:p>
        </p:txBody>
      </p:sp>
    </p:spTree>
    <p:extLst>
      <p:ext uri="{BB962C8B-B14F-4D97-AF65-F5344CB8AC3E}">
        <p14:creationId xmlns:p14="http://schemas.microsoft.com/office/powerpoint/2010/main" val="1344662998"/>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3618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1263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1178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665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690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754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729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6866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4F0B70-2A6E-364F-B335-0D2659C40885}"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C171D3D-3D0F-EA40-BFA8-C6413A8C47A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38364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DD6071-A9E7-4843-9F49-1846E7D2744F}"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70DF31E-7D52-6E45-9EE5-3B71D3522E0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890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7E518C-CC02-3C41-BD27-3806786DF305}" type="slidenum">
              <a:rPr lang="en-US"/>
              <a:pPr>
                <a:defRPr/>
              </a:pPr>
              <a:t>‹#›</a:t>
            </a:fld>
            <a:endParaRPr lang="en-US"/>
          </a:p>
        </p:txBody>
      </p:sp>
    </p:spTree>
    <p:extLst>
      <p:ext uri="{BB962C8B-B14F-4D97-AF65-F5344CB8AC3E}">
        <p14:creationId xmlns:p14="http://schemas.microsoft.com/office/powerpoint/2010/main" val="222095650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122CD7-B0B3-1245-8EBF-174B4C701C65}"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22AE42-8B55-E943-B6F2-FB72F9CDD4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89040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147149-382F-8F41-873F-CA055BFECE68}"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ACB010B-3EA9-CA43-9082-C9D578C4667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2983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29697B7-2255-4642-87D3-FFC75EFFF571}" type="datetimeFigureOut">
              <a:rPr lang="en-US">
                <a:latin typeface="Calibri"/>
              </a:rPr>
              <a:pPr>
                <a:defRPr/>
              </a:pPr>
              <a:t>11/30/21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9D87EF6-3EC8-8941-8FBB-E1BB2ED345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41292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A9C6746-9371-7340-96EB-076D5815BA03}" type="datetimeFigureOut">
              <a:rPr lang="en-US">
                <a:latin typeface="Calibri"/>
              </a:rPr>
              <a:pPr>
                <a:defRPr/>
              </a:pPr>
              <a:t>11/30/21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1B5F142-BF81-6D4B-A946-8C69252967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11601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C8C31B-428E-7045-A980-DD41E36E6DAB}" type="datetimeFigureOut">
              <a:rPr lang="en-US">
                <a:latin typeface="Calibri"/>
              </a:rPr>
              <a:pPr>
                <a:defRPr/>
              </a:pPr>
              <a:t>11/30/21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8BB6367-38F3-C343-8217-D2B373690A7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82173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5E2CFB-DD61-FE48-9CCE-38E6E3C1BB8C}"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3001A36-D869-7646-A3CD-9634F623F95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13078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6A5DA6-7B09-E34A-BFF2-F7A859E22ADE}"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4D9528B-0279-3B47-B1E0-4159AA85B91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94715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23455B-2A97-BE4F-88F4-4C19418FB73A}"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893D8C-7CAE-E541-85EC-84051E18B2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6245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079D2C-514D-1648-9D70-256BCBA2724F}"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15AC7D8-B226-B049-BD87-B0103E0ECF2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24571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66066703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D943B1-1FF1-FB4C-B0F0-9933F89F6A54}" type="slidenum">
              <a:rPr lang="en-US"/>
              <a:pPr>
                <a:defRPr/>
              </a:pPr>
              <a:t>‹#›</a:t>
            </a:fld>
            <a:endParaRPr lang="en-US"/>
          </a:p>
        </p:txBody>
      </p:sp>
    </p:spTree>
    <p:extLst>
      <p:ext uri="{BB962C8B-B14F-4D97-AF65-F5344CB8AC3E}">
        <p14:creationId xmlns:p14="http://schemas.microsoft.com/office/powerpoint/2010/main" val="737090009"/>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3995932443"/>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2685551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6003441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308818153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361179907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322226537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9680060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58757596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1866946895"/>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94115241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750DE6-CF5D-CB46-98A0-0A7F44130F1B}" type="slidenum">
              <a:rPr lang="en-US"/>
              <a:pPr>
                <a:defRPr/>
              </a:pPr>
              <a:t>‹#›</a:t>
            </a:fld>
            <a:endParaRPr lang="en-US"/>
          </a:p>
        </p:txBody>
      </p:sp>
    </p:spTree>
    <p:extLst>
      <p:ext uri="{BB962C8B-B14F-4D97-AF65-F5344CB8AC3E}">
        <p14:creationId xmlns:p14="http://schemas.microsoft.com/office/powerpoint/2010/main" val="104578322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2264526120"/>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007944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967598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808857"/>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554185"/>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554002"/>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748066"/>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3368049"/>
      </p:ext>
    </p:extLst>
  </p:cSld>
  <p:clrMapOvr>
    <a:masterClrMapping/>
  </p:clrMapOvr>
  <p:transition>
    <p:wheel spokes="0"/>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41536"/>
      </p:ext>
    </p:extLst>
  </p:cSld>
  <p:clrMapOvr>
    <a:masterClrMapping/>
  </p:clrMapOvr>
  <p:transition>
    <p:wheel spokes="0"/>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4181211"/>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10D004-36BA-CB40-897A-04536B74F172}" type="slidenum">
              <a:rPr lang="en-US"/>
              <a:pPr>
                <a:defRPr/>
              </a:pPr>
              <a:t>‹#›</a:t>
            </a:fld>
            <a:endParaRPr lang="en-US"/>
          </a:p>
        </p:txBody>
      </p:sp>
    </p:spTree>
    <p:extLst>
      <p:ext uri="{BB962C8B-B14F-4D97-AF65-F5344CB8AC3E}">
        <p14:creationId xmlns:p14="http://schemas.microsoft.com/office/powerpoint/2010/main" val="417368599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0202175"/>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16373"/>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045246"/>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05663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79032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98332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83509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53976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14058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4321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3F4393-05B6-3749-B662-769EDD693422}" type="slidenum">
              <a:rPr lang="en-US"/>
              <a:pPr>
                <a:defRPr/>
              </a:pPr>
              <a:t>‹#›</a:t>
            </a:fld>
            <a:endParaRPr lang="en-US"/>
          </a:p>
        </p:txBody>
      </p:sp>
    </p:spTree>
    <p:extLst>
      <p:ext uri="{BB962C8B-B14F-4D97-AF65-F5344CB8AC3E}">
        <p14:creationId xmlns:p14="http://schemas.microsoft.com/office/powerpoint/2010/main" val="293133253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76238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82097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75104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5573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0409926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881796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370998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308029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12100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3700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pPr>
                <a:defRPr/>
              </a:pPr>
              <a:t>‹#›</a:t>
            </a:fld>
            <a:endParaRPr lang="en-US"/>
          </a:p>
        </p:txBody>
      </p:sp>
    </p:spTree>
    <p:extLst>
      <p:ext uri="{BB962C8B-B14F-4D97-AF65-F5344CB8AC3E}">
        <p14:creationId xmlns:p14="http://schemas.microsoft.com/office/powerpoint/2010/main" val="1162432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393B0-3081-2F44-89B1-D6C2D1E54656}" type="slidenum">
              <a:rPr lang="en-US"/>
              <a:pPr>
                <a:defRPr/>
              </a:pPr>
              <a:t>‹#›</a:t>
            </a:fld>
            <a:endParaRPr lang="en-US"/>
          </a:p>
        </p:txBody>
      </p:sp>
    </p:spTree>
    <p:extLst>
      <p:ext uri="{BB962C8B-B14F-4D97-AF65-F5344CB8AC3E}">
        <p14:creationId xmlns:p14="http://schemas.microsoft.com/office/powerpoint/2010/main" val="1272370615"/>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2426690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367426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5596716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583087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0224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7189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1508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83188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80249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597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C859B9-84BA-A841-9133-06F9342E5F5D}" type="slidenum">
              <a:rPr lang="en-US"/>
              <a:pPr>
                <a:defRPr/>
              </a:pPr>
              <a:t>‹#›</a:t>
            </a:fld>
            <a:endParaRPr lang="en-US"/>
          </a:p>
        </p:txBody>
      </p:sp>
    </p:spTree>
    <p:extLst>
      <p:ext uri="{BB962C8B-B14F-4D97-AF65-F5344CB8AC3E}">
        <p14:creationId xmlns:p14="http://schemas.microsoft.com/office/powerpoint/2010/main" val="235571454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74662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42996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3224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7979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122471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173668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804603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18F1DC-29E8-C54E-90B0-26A5ABD23F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69018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6A60929-FD19-C448-ABCD-6D86453622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04160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985A897-724C-ED46-B706-33076B5D285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79081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5D85E-FC99-6548-AF57-83586CB3AB7B}" type="slidenum">
              <a:rPr lang="en-US"/>
              <a:pPr>
                <a:defRPr/>
              </a:pPr>
              <a:t>‹#›</a:t>
            </a:fld>
            <a:endParaRPr lang="en-US"/>
          </a:p>
        </p:txBody>
      </p:sp>
    </p:spTree>
    <p:extLst>
      <p:ext uri="{BB962C8B-B14F-4D97-AF65-F5344CB8AC3E}">
        <p14:creationId xmlns:p14="http://schemas.microsoft.com/office/powerpoint/2010/main" val="26890342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7598BBB-A97B-AD40-A5C7-ADD84202A70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07520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71B7F5-53E7-C84A-9F5D-A8119CA13C4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6935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91E62F-1E78-DE40-867C-A49A58704F4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543583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43140B12-3903-8D47-9A2C-73D36BEA248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90025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C76CFD9-4C1E-3B4F-AA23-E7F83081EF6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04736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DB979ED-287D-BE4E-A614-E21A324BFC0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13144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3B38B11-7CEA-0543-BC3C-2F7B439195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1447193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AC7E3-27DF-F24C-9F26-8A3ECE238C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680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3E363-93B4-724F-8133-DA6BD0507DF7}" type="slidenum">
              <a:rPr lang="en-US"/>
              <a:pPr>
                <a:defRPr/>
              </a:pPr>
              <a:t>‹#›</a:t>
            </a:fld>
            <a:endParaRPr lang="en-US"/>
          </a:p>
        </p:txBody>
      </p:sp>
    </p:spTree>
    <p:extLst>
      <p:ext uri="{BB962C8B-B14F-4D97-AF65-F5344CB8AC3E}">
        <p14:creationId xmlns:p14="http://schemas.microsoft.com/office/powerpoint/2010/main" val="137619250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39CC01-8746-7347-AC1E-12188E8239E2}" type="slidenum">
              <a:rPr lang="en-US"/>
              <a:pPr>
                <a:defRPr/>
              </a:pPr>
              <a:t>‹#›</a:t>
            </a:fld>
            <a:endParaRPr lang="en-US"/>
          </a:p>
        </p:txBody>
      </p:sp>
    </p:spTree>
    <p:extLst>
      <p:ext uri="{BB962C8B-B14F-4D97-AF65-F5344CB8AC3E}">
        <p14:creationId xmlns:p14="http://schemas.microsoft.com/office/powerpoint/2010/main" val="134421316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148DBEE-A286-654E-B601-2FCCB84B4081}" type="slidenum">
              <a:rPr lang="en-US"/>
              <a:pPr>
                <a:defRPr/>
              </a:pPr>
              <a:t>‹#›</a:t>
            </a:fld>
            <a:endParaRPr lang="en-US"/>
          </a:p>
        </p:txBody>
      </p:sp>
    </p:spTree>
    <p:extLst>
      <p:ext uri="{BB962C8B-B14F-4D97-AF65-F5344CB8AC3E}">
        <p14:creationId xmlns:p14="http://schemas.microsoft.com/office/powerpoint/2010/main" val="367085009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EE3F13E8-A654-7045-8B4E-9BA1877EBE6F}" type="slidenum">
              <a:rPr lang="en-US"/>
              <a:pPr>
                <a:defRPr/>
              </a:pPr>
              <a:t>‹#›</a:t>
            </a:fld>
            <a:endParaRPr lang="en-US"/>
          </a:p>
        </p:txBody>
      </p:sp>
    </p:spTree>
    <p:extLst>
      <p:ext uri="{BB962C8B-B14F-4D97-AF65-F5344CB8AC3E}">
        <p14:creationId xmlns:p14="http://schemas.microsoft.com/office/powerpoint/2010/main" val="245639664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819FE851-D838-0F43-B4CA-562C7C6F784C}" type="slidenum">
              <a:rPr lang="en-US"/>
              <a:pPr>
                <a:defRPr/>
              </a:pPr>
              <a:t>‹#›</a:t>
            </a:fld>
            <a:endParaRPr lang="en-US"/>
          </a:p>
        </p:txBody>
      </p:sp>
    </p:spTree>
    <p:extLst>
      <p:ext uri="{BB962C8B-B14F-4D97-AF65-F5344CB8AC3E}">
        <p14:creationId xmlns:p14="http://schemas.microsoft.com/office/powerpoint/2010/main" val="152271499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FA4D732B-905D-7645-9976-AF4BA0625D31}" type="slidenum">
              <a:rPr lang="en-US"/>
              <a:pPr>
                <a:defRPr/>
              </a:pPr>
              <a:t>‹#›</a:t>
            </a:fld>
            <a:endParaRPr lang="en-US"/>
          </a:p>
        </p:txBody>
      </p:sp>
    </p:spTree>
    <p:extLst>
      <p:ext uri="{BB962C8B-B14F-4D97-AF65-F5344CB8AC3E}">
        <p14:creationId xmlns:p14="http://schemas.microsoft.com/office/powerpoint/2010/main" val="757960019"/>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205BD008-7133-B642-8676-0FCCE0BA0354}" type="slidenum">
              <a:rPr lang="en-US"/>
              <a:pPr>
                <a:defRPr/>
              </a:pPr>
              <a:t>‹#›</a:t>
            </a:fld>
            <a:endParaRPr lang="en-US"/>
          </a:p>
        </p:txBody>
      </p:sp>
    </p:spTree>
    <p:extLst>
      <p:ext uri="{BB962C8B-B14F-4D97-AF65-F5344CB8AC3E}">
        <p14:creationId xmlns:p14="http://schemas.microsoft.com/office/powerpoint/2010/main" val="419479062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pPr>
                <a:defRPr/>
              </a:pPr>
              <a:t>‹#›</a:t>
            </a:fld>
            <a:endParaRPr lang="en-US"/>
          </a:p>
        </p:txBody>
      </p:sp>
    </p:spTree>
    <p:extLst>
      <p:ext uri="{BB962C8B-B14F-4D97-AF65-F5344CB8AC3E}">
        <p14:creationId xmlns:p14="http://schemas.microsoft.com/office/powerpoint/2010/main" val="979919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B94CBA88-56B1-C048-985B-521EDA2CA9B7}" type="slidenum">
              <a:rPr lang="en-US"/>
              <a:pPr>
                <a:defRPr/>
              </a:pPr>
              <a:t>‹#›</a:t>
            </a:fld>
            <a:endParaRPr lang="en-US"/>
          </a:p>
        </p:txBody>
      </p:sp>
    </p:spTree>
    <p:extLst>
      <p:ext uri="{BB962C8B-B14F-4D97-AF65-F5344CB8AC3E}">
        <p14:creationId xmlns:p14="http://schemas.microsoft.com/office/powerpoint/2010/main" val="124047495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3F607071-C5CD-7E41-BFAB-4EE54F6B19F1}" type="slidenum">
              <a:rPr lang="en-US"/>
              <a:pPr>
                <a:defRPr/>
              </a:pPr>
              <a:t>‹#›</a:t>
            </a:fld>
            <a:endParaRPr lang="en-US"/>
          </a:p>
        </p:txBody>
      </p:sp>
    </p:spTree>
    <p:extLst>
      <p:ext uri="{BB962C8B-B14F-4D97-AF65-F5344CB8AC3E}">
        <p14:creationId xmlns:p14="http://schemas.microsoft.com/office/powerpoint/2010/main" val="35595555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30C827C-7702-F34B-8630-9FA738AD76BE}" type="slidenum">
              <a:rPr lang="en-US"/>
              <a:pPr>
                <a:defRPr/>
              </a:pPr>
              <a:t>‹#›</a:t>
            </a:fld>
            <a:endParaRPr lang="en-US"/>
          </a:p>
        </p:txBody>
      </p:sp>
    </p:spTree>
    <p:extLst>
      <p:ext uri="{BB962C8B-B14F-4D97-AF65-F5344CB8AC3E}">
        <p14:creationId xmlns:p14="http://schemas.microsoft.com/office/powerpoint/2010/main" val="311049775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C7BB44F5-30DB-B047-81E8-2D5761198B23}" type="slidenum">
              <a:rPr lang="en-US"/>
              <a:pPr>
                <a:defRPr/>
              </a:pPr>
              <a:t>‹#›</a:t>
            </a:fld>
            <a:endParaRPr lang="en-US"/>
          </a:p>
        </p:txBody>
      </p:sp>
    </p:spTree>
    <p:extLst>
      <p:ext uri="{BB962C8B-B14F-4D97-AF65-F5344CB8AC3E}">
        <p14:creationId xmlns:p14="http://schemas.microsoft.com/office/powerpoint/2010/main" val="400105009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D55A91C3-0A78-5646-91BB-0EDE25CA5756}" type="slidenum">
              <a:rPr lang="en-US"/>
              <a:pPr>
                <a:defRPr/>
              </a:pPr>
              <a:t>‹#›</a:t>
            </a:fld>
            <a:endParaRPr lang="en-US"/>
          </a:p>
        </p:txBody>
      </p:sp>
    </p:spTree>
    <p:extLst>
      <p:ext uri="{BB962C8B-B14F-4D97-AF65-F5344CB8AC3E}">
        <p14:creationId xmlns:p14="http://schemas.microsoft.com/office/powerpoint/2010/main" val="265889074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78D0B428-7521-B34F-AEC7-EC1FABAD4F1E}" type="slidenum">
              <a:rPr lang="en-US"/>
              <a:pPr>
                <a:defRPr/>
              </a:pPr>
              <a:t>‹#›</a:t>
            </a:fld>
            <a:endParaRPr lang="en-US"/>
          </a:p>
        </p:txBody>
      </p:sp>
    </p:spTree>
    <p:extLst>
      <p:ext uri="{BB962C8B-B14F-4D97-AF65-F5344CB8AC3E}">
        <p14:creationId xmlns:p14="http://schemas.microsoft.com/office/powerpoint/2010/main" val="78828650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6A930A-77C9-414D-8703-ED916D665018}" type="slidenum">
              <a:rPr lang="en-US"/>
              <a:pPr>
                <a:defRPr/>
              </a:pPr>
              <a:t>‹#›</a:t>
            </a:fld>
            <a:endParaRPr lang="en-US"/>
          </a:p>
        </p:txBody>
      </p:sp>
    </p:spTree>
    <p:extLst>
      <p:ext uri="{BB962C8B-B14F-4D97-AF65-F5344CB8AC3E}">
        <p14:creationId xmlns:p14="http://schemas.microsoft.com/office/powerpoint/2010/main" val="20024343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FF6524A-2CBC-A642-BC93-723E06857710}" type="slidenum">
              <a:rPr lang="en-US"/>
              <a:pPr>
                <a:defRPr/>
              </a:pPr>
              <a:t>‹#›</a:t>
            </a:fld>
            <a:endParaRPr lang="en-US"/>
          </a:p>
        </p:txBody>
      </p:sp>
    </p:spTree>
    <p:extLst>
      <p:ext uri="{BB962C8B-B14F-4D97-AF65-F5344CB8AC3E}">
        <p14:creationId xmlns:p14="http://schemas.microsoft.com/office/powerpoint/2010/main" val="215788885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B7164C5-6BA1-3941-A8F6-FAA1FB18D9A6}" type="slidenum">
              <a:rPr lang="en-US"/>
              <a:pPr>
                <a:defRPr/>
              </a:pPr>
              <a:t>‹#›</a:t>
            </a:fld>
            <a:endParaRPr lang="en-US"/>
          </a:p>
        </p:txBody>
      </p:sp>
    </p:spTree>
    <p:extLst>
      <p:ext uri="{BB962C8B-B14F-4D97-AF65-F5344CB8AC3E}">
        <p14:creationId xmlns:p14="http://schemas.microsoft.com/office/powerpoint/2010/main" val="2973436049"/>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348CA2B-E541-D142-B847-4447896F6513}" type="slidenum">
              <a:rPr lang="en-US"/>
              <a:pPr>
                <a:defRPr/>
              </a:pPr>
              <a:t>‹#›</a:t>
            </a:fld>
            <a:endParaRPr lang="en-US"/>
          </a:p>
        </p:txBody>
      </p:sp>
    </p:spTree>
    <p:extLst>
      <p:ext uri="{BB962C8B-B14F-4D97-AF65-F5344CB8AC3E}">
        <p14:creationId xmlns:p14="http://schemas.microsoft.com/office/powerpoint/2010/main" val="101815373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pPr>
                <a:defRPr/>
              </a:pPr>
              <a:t>‹#›</a:t>
            </a:fld>
            <a:endParaRPr lang="en-US"/>
          </a:p>
        </p:txBody>
      </p:sp>
    </p:spTree>
    <p:extLst>
      <p:ext uri="{BB962C8B-B14F-4D97-AF65-F5344CB8AC3E}">
        <p14:creationId xmlns:p14="http://schemas.microsoft.com/office/powerpoint/2010/main" val="281725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4CEE5A0D-27CF-1D4B-BFC4-BA5221F8042A}" type="slidenum">
              <a:rPr lang="en-US"/>
              <a:pPr>
                <a:defRPr/>
              </a:pPr>
              <a:t>‹#›</a:t>
            </a:fld>
            <a:endParaRPr lang="en-US"/>
          </a:p>
        </p:txBody>
      </p:sp>
    </p:spTree>
    <p:extLst>
      <p:ext uri="{BB962C8B-B14F-4D97-AF65-F5344CB8AC3E}">
        <p14:creationId xmlns:p14="http://schemas.microsoft.com/office/powerpoint/2010/main" val="28569275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0F1CB750-028F-354E-A400-F49E020AF1C3}" type="slidenum">
              <a:rPr lang="en-US"/>
              <a:pPr>
                <a:defRPr/>
              </a:pPr>
              <a:t>‹#›</a:t>
            </a:fld>
            <a:endParaRPr lang="en-US"/>
          </a:p>
        </p:txBody>
      </p:sp>
    </p:spTree>
    <p:extLst>
      <p:ext uri="{BB962C8B-B14F-4D97-AF65-F5344CB8AC3E}">
        <p14:creationId xmlns:p14="http://schemas.microsoft.com/office/powerpoint/2010/main" val="790963094"/>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4091807C-FDCE-C840-AB72-FD15160F7C68}" type="slidenum">
              <a:rPr lang="en-US"/>
              <a:pPr>
                <a:defRPr/>
              </a:pPr>
              <a:t>‹#›</a:t>
            </a:fld>
            <a:endParaRPr lang="en-US"/>
          </a:p>
        </p:txBody>
      </p:sp>
    </p:spTree>
    <p:extLst>
      <p:ext uri="{BB962C8B-B14F-4D97-AF65-F5344CB8AC3E}">
        <p14:creationId xmlns:p14="http://schemas.microsoft.com/office/powerpoint/2010/main" val="20873095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5AA4AB7-7D7A-6949-B8F9-7555939FA795}" type="slidenum">
              <a:rPr lang="en-US"/>
              <a:pPr>
                <a:defRPr/>
              </a:pPr>
              <a:t>‹#›</a:t>
            </a:fld>
            <a:endParaRPr lang="en-US"/>
          </a:p>
        </p:txBody>
      </p:sp>
    </p:spTree>
    <p:extLst>
      <p:ext uri="{BB962C8B-B14F-4D97-AF65-F5344CB8AC3E}">
        <p14:creationId xmlns:p14="http://schemas.microsoft.com/office/powerpoint/2010/main" val="346160599"/>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7553001-7B34-B140-BF25-68BC81607F30}" type="slidenum">
              <a:rPr lang="en-US"/>
              <a:pPr>
                <a:defRPr/>
              </a:pPr>
              <a:t>‹#›</a:t>
            </a:fld>
            <a:endParaRPr lang="en-US"/>
          </a:p>
        </p:txBody>
      </p:sp>
    </p:spTree>
    <p:extLst>
      <p:ext uri="{BB962C8B-B14F-4D97-AF65-F5344CB8AC3E}">
        <p14:creationId xmlns:p14="http://schemas.microsoft.com/office/powerpoint/2010/main" val="273613349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078BAD76-CE2A-6549-A370-EA6335D379B9}" type="slidenum">
              <a:rPr lang="en-US"/>
              <a:pPr>
                <a:defRPr/>
              </a:pPr>
              <a:t>‹#›</a:t>
            </a:fld>
            <a:endParaRPr lang="en-US"/>
          </a:p>
        </p:txBody>
      </p:sp>
    </p:spTree>
    <p:extLst>
      <p:ext uri="{BB962C8B-B14F-4D97-AF65-F5344CB8AC3E}">
        <p14:creationId xmlns:p14="http://schemas.microsoft.com/office/powerpoint/2010/main" val="386412821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70CC420-E24E-DE4F-976E-35608F45FA0A}" type="slidenum">
              <a:rPr lang="en-US"/>
              <a:pPr>
                <a:defRPr/>
              </a:pPr>
              <a:t>‹#›</a:t>
            </a:fld>
            <a:endParaRPr lang="en-US"/>
          </a:p>
        </p:txBody>
      </p:sp>
    </p:spTree>
    <p:extLst>
      <p:ext uri="{BB962C8B-B14F-4D97-AF65-F5344CB8AC3E}">
        <p14:creationId xmlns:p14="http://schemas.microsoft.com/office/powerpoint/2010/main" val="302266506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8635351"/>
      </p:ext>
    </p:extLst>
  </p:cSld>
  <p:clrMapOvr>
    <a:masterClrMapping/>
  </p:clrMapOvr>
  <p:transition>
    <p:wheel spokes="0"/>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41033"/>
      </p:ext>
    </p:extLst>
  </p:cSld>
  <p:clrMapOvr>
    <a:masterClrMapping/>
  </p:clrMapOvr>
  <p:transitio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1302308"/>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pPr>
                <a:defRPr/>
              </a:pPr>
              <a:t>‹#›</a:t>
            </a:fld>
            <a:endParaRPr lang="en-US"/>
          </a:p>
        </p:txBody>
      </p:sp>
    </p:spTree>
    <p:extLst>
      <p:ext uri="{BB962C8B-B14F-4D97-AF65-F5344CB8AC3E}">
        <p14:creationId xmlns:p14="http://schemas.microsoft.com/office/powerpoint/2010/main" val="1315724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18112"/>
      </p:ext>
    </p:extLst>
  </p:cSld>
  <p:clrMapOvr>
    <a:masterClrMapping/>
  </p:clrMapOvr>
  <p:transition>
    <p:wheel spokes="0"/>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01459"/>
      </p:ext>
    </p:extLst>
  </p:cSld>
  <p:clrMapOvr>
    <a:masterClrMapping/>
  </p:clrMapOvr>
  <p:transition>
    <p:wheel spokes="0"/>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48426383"/>
      </p:ext>
    </p:extLst>
  </p:cSld>
  <p:clrMapOvr>
    <a:masterClrMapping/>
  </p:clrMapOvr>
  <p:transition>
    <p:wheel spokes="0"/>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71381"/>
      </p:ext>
    </p:extLst>
  </p:cSld>
  <p:clrMapOvr>
    <a:masterClrMapping/>
  </p:clrMapOvr>
  <p:transition>
    <p:wheel spokes="0"/>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0782131"/>
      </p:ext>
    </p:extLst>
  </p:cSld>
  <p:clrMapOvr>
    <a:masterClrMapping/>
  </p:clrMapOvr>
  <p:transition>
    <p:wheel spokes="0"/>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7889012"/>
      </p:ext>
    </p:extLst>
  </p:cSld>
  <p:clrMapOvr>
    <a:masterClrMapping/>
  </p:clrMapOvr>
  <p:transition>
    <p:wheel spokes="0"/>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059346"/>
      </p:ext>
    </p:extLst>
  </p:cSld>
  <p:clrMapOvr>
    <a:masterClrMapping/>
  </p:clrMapOvr>
  <p:transition>
    <p:wheel spokes="0"/>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31212"/>
      </p:ext>
    </p:extLst>
  </p:cSld>
  <p:clrMapOvr>
    <a:masterClrMapping/>
  </p:clrMapOvr>
  <p:transition>
    <p:wheel spokes="0"/>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1574184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13238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pPr>
                <a:defRPr/>
              </a:pPr>
              <a:t>‹#›</a:t>
            </a:fld>
            <a:endParaRPr lang="en-US"/>
          </a:p>
        </p:txBody>
      </p:sp>
    </p:spTree>
    <p:extLst>
      <p:ext uri="{BB962C8B-B14F-4D97-AF65-F5344CB8AC3E}">
        <p14:creationId xmlns:p14="http://schemas.microsoft.com/office/powerpoint/2010/main" val="258899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3641866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14789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11/30/21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774312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11/30/21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152696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11/30/21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39254177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3343835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2297333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351084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3073946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3762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pPr>
                <a:defRPr/>
              </a:pPr>
              <a:t>‹#›</a:t>
            </a:fld>
            <a:endParaRPr lang="en-US"/>
          </a:p>
        </p:txBody>
      </p:sp>
    </p:spTree>
    <p:extLst>
      <p:ext uri="{BB962C8B-B14F-4D97-AF65-F5344CB8AC3E}">
        <p14:creationId xmlns:p14="http://schemas.microsoft.com/office/powerpoint/2010/main" val="1955376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2379444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51519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171358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391299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64538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357294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3702033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580523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357285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73556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pPr>
                <a:defRPr/>
              </a:pPr>
              <a:t>‹#›</a:t>
            </a:fld>
            <a:endParaRPr lang="en-US"/>
          </a:p>
        </p:txBody>
      </p:sp>
    </p:spTree>
    <p:extLst>
      <p:ext uri="{BB962C8B-B14F-4D97-AF65-F5344CB8AC3E}">
        <p14:creationId xmlns:p14="http://schemas.microsoft.com/office/powerpoint/2010/main" val="1788121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972952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4679723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862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405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749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6050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36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7138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96488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48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4.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2.pn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3.pn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0.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1.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941074-0F23-9640-BA01-C33DEBAA9D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28706497"/>
      </p:ext>
    </p:extLst>
  </p:cSld>
  <p:clrMap bg1="lt1" tx1="dk1" bg2="lt2" tx2="dk2" accent1="accent1" accent2="accent2" accent3="accent3" accent4="accent4" accent5="accent5" accent6="accent6" hlink="hlink" folHlink="folHlink"/>
  <p:sldLayoutIdLst>
    <p:sldLayoutId id="2147488359" r:id="rId1"/>
    <p:sldLayoutId id="2147488360" r:id="rId2"/>
    <p:sldLayoutId id="2147488361" r:id="rId3"/>
    <p:sldLayoutId id="2147488362" r:id="rId4"/>
    <p:sldLayoutId id="2147488363" r:id="rId5"/>
    <p:sldLayoutId id="2147488364" r:id="rId6"/>
    <p:sldLayoutId id="2147488365" r:id="rId7"/>
    <p:sldLayoutId id="2147488366" r:id="rId8"/>
    <p:sldLayoutId id="2147488367" r:id="rId9"/>
    <p:sldLayoutId id="2147488368" r:id="rId10"/>
    <p:sldLayoutId id="2147488369" r:id="rId11"/>
    <p:sldLayoutId id="2147488370" r:id="rId12"/>
    <p:sldLayoutId id="21474883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267158"/>
      </p:ext>
    </p:extLst>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4780"/>
      </p:ext>
    </p:extLst>
  </p:cSld>
  <p:clrMap bg1="lt1" tx1="dk1" bg2="lt2" tx2="dk2" accent1="accent1" accent2="accent2" accent3="accent3" accent4="accent4" accent5="accent5" accent6="accent6" hlink="hlink" folHlink="folHlink"/>
  <p:sldLayoutIdLst>
    <p:sldLayoutId id="2147488460" r:id="rId1"/>
    <p:sldLayoutId id="2147488461" r:id="rId2"/>
    <p:sldLayoutId id="2147488462" r:id="rId3"/>
    <p:sldLayoutId id="2147488463" r:id="rId4"/>
    <p:sldLayoutId id="2147488464" r:id="rId5"/>
    <p:sldLayoutId id="2147488465" r:id="rId6"/>
    <p:sldLayoutId id="2147488466" r:id="rId7"/>
    <p:sldLayoutId id="2147488467" r:id="rId8"/>
    <p:sldLayoutId id="2147488468" r:id="rId9"/>
    <p:sldLayoutId id="2147488469" r:id="rId10"/>
    <p:sldLayoutId id="21474884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32888" cy="6845300"/>
            <a:chOff x="0" y="0"/>
            <a:chExt cx="5753" cy="4312"/>
          </a:xfrm>
        </p:grpSpPr>
        <p:sp>
          <p:nvSpPr>
            <p:cNvPr id="18637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86374"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1" charset="0"/>
                </a:endParaRPr>
              </a:p>
            </p:txBody>
          </p:sp>
          <p:sp>
            <p:nvSpPr>
              <p:cNvPr id="18638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186375" name="Group 28"/>
            <p:cNvGrpSpPr>
              <a:grpSpLocks/>
            </p:cNvGrpSpPr>
            <p:nvPr/>
          </p:nvGrpSpPr>
          <p:grpSpPr bwMode="auto">
            <a:xfrm>
              <a:off x="0" y="0"/>
              <a:ext cx="1246" cy="1232"/>
              <a:chOff x="0" y="0"/>
              <a:chExt cx="1246" cy="1232"/>
            </a:xfrm>
          </p:grpSpPr>
          <p:sp>
            <p:nvSpPr>
              <p:cNvPr id="18637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8739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516371626"/>
      </p:ext>
    </p:extLst>
  </p:cSld>
  <p:clrMap bg1="dk2" tx1="lt1" bg2="dk1" tx2="lt2" accent1="accent1" accent2="accent2" accent3="accent3" accent4="accent4" accent5="accent5" accent6="accent6" hlink="hlink" folHlink="folHlink"/>
  <p:sldLayoutIdLst>
    <p:sldLayoutId id="2147488510" r:id="rId1"/>
    <p:sldLayoutId id="2147488511" r:id="rId2"/>
    <p:sldLayoutId id="2147488512" r:id="rId3"/>
    <p:sldLayoutId id="2147488513" r:id="rId4"/>
    <p:sldLayoutId id="2147488514" r:id="rId5"/>
    <p:sldLayoutId id="2147488515" r:id="rId6"/>
    <p:sldLayoutId id="2147488516" r:id="rId7"/>
    <p:sldLayoutId id="2147488517" r:id="rId8"/>
    <p:sldLayoutId id="2147488518" r:id="rId9"/>
    <p:sldLayoutId id="2147488519" r:id="rId10"/>
    <p:sldLayoutId id="214748852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506413" y="381000"/>
            <a:ext cx="8458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236538" y="1981200"/>
            <a:ext cx="87280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11" charset="0"/>
                <a:ea typeface="+mn-ea"/>
                <a:cs typeface="+mn-cs"/>
              </a:defRPr>
            </a:lvl1pPr>
          </a:lstStyle>
          <a:p>
            <a:pPr>
              <a:defRPr/>
            </a:pPr>
            <a:endParaRPr lang="en-US">
              <a:ea typeface="ヒラギノ角ゴ Pro W3"/>
              <a:cs typeface="ヒラギノ角ゴ Pro W3"/>
            </a:endParaRPr>
          </a:p>
        </p:txBody>
      </p:sp>
      <p:sp>
        <p:nvSpPr>
          <p:cNvPr id="66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1" charset="0"/>
                <a:ea typeface="+mn-ea"/>
                <a:cs typeface="+mn-cs"/>
              </a:defRPr>
            </a:lvl1pPr>
          </a:lstStyle>
          <a:p>
            <a:pPr>
              <a:defRPr/>
            </a:pPr>
            <a:endParaRPr lang="en-US">
              <a:solidFill>
                <a:srgbClr val="000000"/>
              </a:solidFill>
              <a:ea typeface="ヒラギノ角ゴ Pro W3"/>
              <a:cs typeface="ヒラギノ角ゴ Pro W3"/>
            </a:endParaRPr>
          </a:p>
        </p:txBody>
      </p:sp>
      <p:sp>
        <p:nvSpPr>
          <p:cNvPr id="66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ヒラギノ角ゴ Pro W3" charset="0"/>
                <a:cs typeface="ヒラギノ角ゴ Pro W3" charset="0"/>
              </a:defRPr>
            </a:lvl1pPr>
          </a:lstStyle>
          <a:p>
            <a:pPr>
              <a:defRPr/>
            </a:pPr>
            <a:fld id="{D0F5B292-261A-9043-896D-5E6C4C5E0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297928"/>
      </p:ext>
    </p:extLst>
  </p:cSld>
  <p:clrMap bg1="lt1" tx1="dk1" bg2="lt2" tx2="dk2" accent1="accent1" accent2="accent2" accent3="accent3" accent4="accent4" accent5="accent5" accent6="accent6" hlink="hlink" folHlink="folHlink"/>
  <p:sldLayoutIdLst>
    <p:sldLayoutId id="2147488546" r:id="rId1"/>
    <p:sldLayoutId id="2147488547" r:id="rId2"/>
    <p:sldLayoutId id="2147488548" r:id="rId3"/>
    <p:sldLayoutId id="2147488549" r:id="rId4"/>
    <p:sldLayoutId id="2147488550" r:id="rId5"/>
    <p:sldLayoutId id="2147488551" r:id="rId6"/>
    <p:sldLayoutId id="2147488552" r:id="rId7"/>
    <p:sldLayoutId id="2147488553" r:id="rId8"/>
    <p:sldLayoutId id="2147488554" r:id="rId9"/>
    <p:sldLayoutId id="2147488555" r:id="rId10"/>
    <p:sldLayoutId id="2147488556" r:id="rId11"/>
  </p:sldLayoutIdLst>
  <p:txStyles>
    <p:titleStyle>
      <a:lvl1pPr algn="r" rtl="0" eaLnBrk="0" fontAlgn="base" hangingPunct="0">
        <a:spcBef>
          <a:spcPct val="0"/>
        </a:spcBef>
        <a:spcAft>
          <a:spcPct val="0"/>
        </a:spcAft>
        <a:defRPr sz="4400" i="1">
          <a:solidFill>
            <a:schemeClr val="tx2"/>
          </a:solidFill>
          <a:latin typeface="Arial"/>
          <a:ea typeface="+mj-ea"/>
          <a:cs typeface="Arial"/>
        </a:defRPr>
      </a:lvl1pPr>
      <a:lvl2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solidFill>
                <a:srgbClr val="FFFFFF"/>
              </a:solidFill>
            </a:endParaRPr>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solidFill>
                <a:srgbClr val="FFFFFF"/>
              </a:solidFill>
            </a:endParaRPr>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948778"/>
      </p:ext>
    </p:extLst>
  </p:cSld>
  <p:clrMap bg1="dk2" tx1="lt1" bg2="dk1" tx2="lt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solidFill>
                <a:srgbClr val="FFFFFF"/>
              </a:solidFill>
            </a:endParaRPr>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solidFill>
                <a:srgbClr val="FFFFFF"/>
              </a:solidFill>
            </a:endParaRPr>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056238"/>
      </p:ext>
    </p:extLst>
  </p:cSld>
  <p:clrMap bg1="dk2" tx1="lt1" bg2="dk1" tx2="lt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4716463" y="5345113"/>
            <a:ext cx="4427537" cy="1512887"/>
            <a:chOff x="2971" y="3367"/>
            <a:chExt cx="2789" cy="953"/>
          </a:xfrm>
        </p:grpSpPr>
        <p:sp>
          <p:nvSpPr>
            <p:cNvPr id="137224"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EAEAEA"/>
                </a:solidFill>
              </a:endParaRPr>
            </a:p>
          </p:txBody>
        </p:sp>
        <p:sp>
          <p:nvSpPr>
            <p:cNvPr id="10854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4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856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856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defRPr>
            </a:lvl1pPr>
          </a:lstStyle>
          <a:p>
            <a:pPr>
              <a:defRPr/>
            </a:pPr>
            <a:fld id="{A6D5D836-E7E2-FA47-A836-337314F90348}" type="slidenum">
              <a:rPr lang="en-US">
                <a:solidFill>
                  <a:srgbClr val="EAEAEA"/>
                </a:solidFill>
              </a:rPr>
              <a:pPr>
                <a:defRPr/>
              </a:pPr>
              <a:t>‹#›</a:t>
            </a:fld>
            <a:endParaRPr lang="en-US">
              <a:solidFill>
                <a:srgbClr val="EAEAEA"/>
              </a:solidFill>
            </a:endParaRPr>
          </a:p>
        </p:txBody>
      </p:sp>
      <p:sp>
        <p:nvSpPr>
          <p:cNvPr id="10856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96626"/>
      </p:ext>
    </p:extLst>
  </p:cSld>
  <p:clrMap bg1="dk2" tx1="lt1" bg2="dk1" tx2="lt2" accent1="accent1" accent2="accent2" accent3="accent3" accent4="accent4" accent5="accent5" accent6="accent6" hlink="hlink" folHlink="folHlink"/>
  <p:sldLayoutIdLst>
    <p:sldLayoutId id="2147488582" r:id="rId1"/>
    <p:sldLayoutId id="2147488583" r:id="rId2"/>
    <p:sldLayoutId id="2147488584" r:id="rId3"/>
    <p:sldLayoutId id="2147488585" r:id="rId4"/>
    <p:sldLayoutId id="2147488586" r:id="rId5"/>
    <p:sldLayoutId id="2147488587" r:id="rId6"/>
    <p:sldLayoutId id="2147488588" r:id="rId7"/>
    <p:sldLayoutId id="2147488589" r:id="rId8"/>
    <p:sldLayoutId id="2147488590" r:id="rId9"/>
    <p:sldLayoutId id="2147488591" r:id="rId10"/>
    <p:sldLayoutId id="21474885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4083"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4"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174085"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22426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11" charset="0"/>
                <a:ea typeface="+mn-ea"/>
                <a:cs typeface="+mn-cs"/>
              </a:defRPr>
            </a:lvl1pPr>
          </a:lstStyle>
          <a:p>
            <a:pPr>
              <a:defRPr/>
            </a:pPr>
            <a:endParaRPr lang="en-US">
              <a:solidFill>
                <a:srgbClr val="000000"/>
              </a:solidFill>
            </a:endParaRPr>
          </a:p>
        </p:txBody>
      </p:sp>
      <p:sp>
        <p:nvSpPr>
          <p:cNvPr id="22426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pitchFamily="-111" charset="0"/>
                <a:ea typeface="+mn-ea"/>
                <a:cs typeface="+mn-cs"/>
              </a:defRPr>
            </a:lvl1pPr>
          </a:lstStyle>
          <a:p>
            <a:pPr>
              <a:defRPr/>
            </a:pPr>
            <a:endParaRPr lang="en-US">
              <a:solidFill>
                <a:srgbClr val="000000"/>
              </a:solidFill>
            </a:endParaRPr>
          </a:p>
        </p:txBody>
      </p:sp>
      <p:sp>
        <p:nvSpPr>
          <p:cNvPr id="22426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pPr>
              <a:defRPr/>
            </a:pPr>
            <a:fld id="{A77583F6-FEDA-4547-A7E9-CEE752A05D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995554"/>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l" rtl="0" eaLnBrk="0" fontAlgn="base" hangingPunct="0">
        <a:spcBef>
          <a:spcPct val="0"/>
        </a:spcBef>
        <a:spcAft>
          <a:spcPct val="0"/>
        </a:spcAft>
        <a:defRPr sz="38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5pPr>
      <a:lvl6pPr marL="457200" algn="l" rtl="0" fontAlgn="base">
        <a:spcBef>
          <a:spcPct val="0"/>
        </a:spcBef>
        <a:spcAft>
          <a:spcPct val="0"/>
        </a:spcAft>
        <a:defRPr sz="3800">
          <a:solidFill>
            <a:schemeClr val="tx2"/>
          </a:solidFill>
          <a:latin typeface="Verdana" pitchFamily="-112" charset="0"/>
        </a:defRPr>
      </a:lvl6pPr>
      <a:lvl7pPr marL="914400" algn="l" rtl="0" fontAlgn="base">
        <a:spcBef>
          <a:spcPct val="0"/>
        </a:spcBef>
        <a:spcAft>
          <a:spcPct val="0"/>
        </a:spcAft>
        <a:defRPr sz="3800">
          <a:solidFill>
            <a:schemeClr val="tx2"/>
          </a:solidFill>
          <a:latin typeface="Verdana" pitchFamily="-112" charset="0"/>
        </a:defRPr>
      </a:lvl7pPr>
      <a:lvl8pPr marL="1371600" algn="l" rtl="0" fontAlgn="base">
        <a:spcBef>
          <a:spcPct val="0"/>
        </a:spcBef>
        <a:spcAft>
          <a:spcPct val="0"/>
        </a:spcAft>
        <a:defRPr sz="3800">
          <a:solidFill>
            <a:schemeClr val="tx2"/>
          </a:solidFill>
          <a:latin typeface="Verdana" pitchFamily="-112" charset="0"/>
        </a:defRPr>
      </a:lvl8pPr>
      <a:lvl9pPr marL="1828800" algn="l" rtl="0" fontAlgn="base">
        <a:spcBef>
          <a:spcPct val="0"/>
        </a:spcBef>
        <a:spcAft>
          <a:spcPct val="0"/>
        </a:spcAft>
        <a:defRPr sz="3800">
          <a:solidFill>
            <a:schemeClr val="tx2"/>
          </a:solidFill>
          <a:latin typeface="Verdana" pitchFamily="-112"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pitchFamily="-111" charset="-128"/>
          <a:cs typeface="ＭＳ Ｐゴシック" pitchFamily="-111" charset="-128"/>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ＭＳ Ｐゴシック" pitchFamily="-112" charset="-128"/>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ＭＳ Ｐゴシック" pitchFamily="-112" charset="-128"/>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ＭＳ Ｐゴシック" pitchFamily="-112" charset="-128"/>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ＭＳ Ｐゴシック" pitchFamily="-112"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1567677382"/>
      </p:ext>
    </p:extLst>
  </p:cSld>
  <p:clrMap bg1="dk2" tx1="lt1" bg2="dk1" tx2="lt2" accent1="accent1" accent2="accent2" accent3="accent3" accent4="accent4" accent5="accent5" accent6="accent6" hlink="hlink" folHlink="folHlink"/>
  <p:sldLayoutIdLst>
    <p:sldLayoutId id="2147488606" r:id="rId1"/>
    <p:sldLayoutId id="2147488607" r:id="rId2"/>
    <p:sldLayoutId id="2147488608" r:id="rId3"/>
    <p:sldLayoutId id="2147488609" r:id="rId4"/>
    <p:sldLayoutId id="2147488610" r:id="rId5"/>
    <p:sldLayoutId id="2147488611" r:id="rId6"/>
    <p:sldLayoutId id="2147488612" r:id="rId7"/>
    <p:sldLayoutId id="2147488613" r:id="rId8"/>
    <p:sldLayoutId id="2147488614" r:id="rId9"/>
    <p:sldLayoutId id="2147488615" r:id="rId10"/>
    <p:sldLayoutId id="2147488616"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183" r:id="rId1"/>
    <p:sldLayoutId id="2147488050" r:id="rId2"/>
    <p:sldLayoutId id="2147488051" r:id="rId3"/>
    <p:sldLayoutId id="2147488052" r:id="rId4"/>
    <p:sldLayoutId id="2147488053" r:id="rId5"/>
    <p:sldLayoutId id="2147488054" r:id="rId6"/>
    <p:sldLayoutId id="2147488055" r:id="rId7"/>
    <p:sldLayoutId id="2147488056" r:id="rId8"/>
    <p:sldLayoutId id="2147488057" r:id="rId9"/>
    <p:sldLayoutId id="2147488058" r:id="rId10"/>
    <p:sldLayoutId id="21474880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9.65.03c.</a:t>
            </a:r>
          </a:p>
        </p:txBody>
      </p:sp>
    </p:spTree>
    <p:extLst>
      <p:ext uri="{BB962C8B-B14F-4D97-AF65-F5344CB8AC3E}">
        <p14:creationId xmlns:p14="http://schemas.microsoft.com/office/powerpoint/2010/main" val="3120453477"/>
      </p:ext>
    </p:extLst>
  </p:cSld>
  <p:clrMap bg1="dk2" tx1="lt1" bg2="dk1" tx2="lt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A79DF72F-D84F-4947-940C-29127144FD62}" type="slidenum">
              <a:rPr lang="en-US"/>
              <a:pPr>
                <a:defRPr/>
              </a:pPr>
              <a:t>‹#›</a:t>
            </a:fld>
            <a:endParaRPr lang="en-US"/>
          </a:p>
        </p:txBody>
      </p:sp>
    </p:spTree>
    <p:extLst>
      <p:ext uri="{BB962C8B-B14F-4D97-AF65-F5344CB8AC3E}">
        <p14:creationId xmlns:p14="http://schemas.microsoft.com/office/powerpoint/2010/main" val="2476957871"/>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90136116"/>
      </p:ext>
    </p:extLst>
  </p:cSld>
  <p:clrMap bg1="lt1" tx1="dk1" bg2="lt2" tx2="dk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5CEE6777-4C0B-3341-9D9C-AE7A1D0A5550}" type="datetimeFigureOut">
              <a:rPr lang="en-US">
                <a:latin typeface="Calibri" charset="0"/>
                <a:ea typeface="MS PGothic" charset="0"/>
                <a:cs typeface="MS PGothic" charset="0"/>
              </a:rPr>
              <a:pPr defTabSz="457200">
                <a:defRPr/>
              </a:pPr>
              <a:t>11/30/21</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D2948D93-A52A-824B-88CE-9FE139815C23}" type="slidenum">
              <a:rPr lang="en-US">
                <a:latin typeface="Calibri" charset="0"/>
                <a:ea typeface="MS PGothic" charset="0"/>
                <a:cs typeface="MS PGothic" charset="0"/>
              </a:rPr>
              <a:pPr defTabSz="457200">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13614106"/>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4DD2FC20-CF91-5E40-8705-48BB45F11C6E}" type="slidenum">
              <a:rPr lang="zh-CN" altLang="en-US"/>
              <a:pPr>
                <a:defRPr/>
              </a:pPr>
              <a:t>‹#›</a:t>
            </a:fld>
            <a:endParaRPr lang="en-US" altLang="zh-CN"/>
          </a:p>
        </p:txBody>
      </p:sp>
    </p:spTree>
    <p:extLst>
      <p:ext uri="{BB962C8B-B14F-4D97-AF65-F5344CB8AC3E}">
        <p14:creationId xmlns:p14="http://schemas.microsoft.com/office/powerpoint/2010/main" val="1829465079"/>
      </p:ext>
    </p:extLst>
  </p:cSld>
  <p:clrMap bg1="lt1" tx1="dk1" bg2="lt2" tx2="dk2" accent1="accent1" accent2="accent2" accent3="accent3" accent4="accent4" accent5="accent5" accent6="accent6" hlink="hlink" folHlink="folHlink"/>
  <p:sldLayoutIdLst>
    <p:sldLayoutId id="2147488666" r:id="rId1"/>
    <p:sldLayoutId id="2147488667" r:id="rId2"/>
    <p:sldLayoutId id="2147488668" r:id="rId3"/>
    <p:sldLayoutId id="2147488669" r:id="rId4"/>
    <p:sldLayoutId id="2147488670" r:id="rId5"/>
    <p:sldLayoutId id="2147488671" r:id="rId6"/>
    <p:sldLayoutId id="2147488672" r:id="rId7"/>
    <p:sldLayoutId id="2147488673" r:id="rId8"/>
    <p:sldLayoutId id="2147488674" r:id="rId9"/>
    <p:sldLayoutId id="2147488675" r:id="rId10"/>
    <p:sldLayoutId id="2147488676" r:id="rId11"/>
    <p:sldLayoutId id="214748867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2623989367"/>
      </p:ext>
    </p:extLst>
  </p:cSld>
  <p:clrMap bg1="lt1" tx1="dk1" bg2="lt2" tx2="dk2" accent1="accent1" accent2="accent2" accent3="accent3" accent4="accent4" accent5="accent5" accent6="accent6" hlink="hlink" folHlink="folHlink"/>
  <p:sldLayoutIdLst>
    <p:sldLayoutId id="21474886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534444769"/>
      </p:ext>
    </p:extLst>
  </p:cSld>
  <p:clrMap bg1="dk2" tx1="lt1" bg2="dk1" tx2="lt2" accent1="accent1" accent2="accent2" accent3="accent3" accent4="accent4" accent5="accent5" accent6="accent6" hlink="hlink" folHlink="folHlink"/>
  <p:sldLayoutIdLst>
    <p:sldLayoutId id="2147488681" r:id="rId1"/>
    <p:sldLayoutId id="2147488682" r:id="rId2"/>
    <p:sldLayoutId id="2147488683" r:id="rId3"/>
    <p:sldLayoutId id="2147488684" r:id="rId4"/>
    <p:sldLayoutId id="2147488685" r:id="rId5"/>
    <p:sldLayoutId id="2147488686" r:id="rId6"/>
    <p:sldLayoutId id="2147488687" r:id="rId7"/>
    <p:sldLayoutId id="2147488688" r:id="rId8"/>
    <p:sldLayoutId id="2147488689" r:id="rId9"/>
    <p:sldLayoutId id="2147488690" r:id="rId10"/>
    <p:sldLayoutId id="214748869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a:defRPr/>
            </a:pPr>
            <a:fld id="{1D271FF5-29CA-1343-B7FF-F531B366B3F5}" type="slidenum">
              <a:rPr lang="zh-CN" altLang="en-US">
                <a:solidFill>
                  <a:srgbClr val="FFFFFF"/>
                </a:solidFill>
              </a:rPr>
              <a:pPr>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2384818103"/>
      </p:ext>
    </p:extLst>
  </p:cSld>
  <p:clrMap bg1="dk2" tx1="lt1" bg2="dk1" tx2="lt2" accent1="accent1" accent2="accent2" accent3="accent3" accent4="accent4" accent5="accent5" accent6="accent6" hlink="hlink" folHlink="folHlink"/>
  <p:sldLayoutIdLst>
    <p:sldLayoutId id="2147488693" r:id="rId1"/>
    <p:sldLayoutId id="2147488694" r:id="rId2"/>
    <p:sldLayoutId id="2147488695" r:id="rId3"/>
    <p:sldLayoutId id="2147488696" r:id="rId4"/>
    <p:sldLayoutId id="2147488697" r:id="rId5"/>
    <p:sldLayoutId id="2147488698" r:id="rId6"/>
    <p:sldLayoutId id="2147488699" r:id="rId7"/>
    <p:sldLayoutId id="2147488700" r:id="rId8"/>
    <p:sldLayoutId id="2147488701" r:id="rId9"/>
    <p:sldLayoutId id="2147488702" r:id="rId10"/>
    <p:sldLayoutId id="2147488703"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3123263874"/>
      </p:ext>
    </p:extLst>
  </p:cSld>
  <p:clrMap bg1="lt1" tx1="dk1" bg2="lt2" tx2="dk2" accent1="accent1" accent2="accent2" accent3="accent3" accent4="accent4" accent5="accent5" accent6="accent6" hlink="hlink" folHlink="folHlink"/>
  <p:sldLayoutIdLst>
    <p:sldLayoutId id="2147488705" r:id="rId1"/>
    <p:sldLayoutId id="2147488706" r:id="rId2"/>
    <p:sldLayoutId id="2147488707" r:id="rId3"/>
    <p:sldLayoutId id="2147488708" r:id="rId4"/>
    <p:sldLayoutId id="2147488709" r:id="rId5"/>
    <p:sldLayoutId id="2147488710" r:id="rId6"/>
    <p:sldLayoutId id="2147488711" r:id="rId7"/>
    <p:sldLayoutId id="2147488712" r:id="rId8"/>
    <p:sldLayoutId id="2147488713" r:id="rId9"/>
    <p:sldLayoutId id="2147488714" r:id="rId10"/>
    <p:sldLayoutId id="214748871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173004450"/>
      </p:ext>
    </p:extLst>
  </p:cSld>
  <p:clrMap bg1="dk2" tx1="lt1" bg2="dk1" tx2="lt2" accent1="accent1" accent2="accent2" accent3="accent3" accent4="accent4" accent5="accent5" accent6="accent6" hlink="hlink" folHlink="folHlink"/>
  <p:sldLayoutIdLst>
    <p:sldLayoutId id="2147488717"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3"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648885-70E4-BB4C-ADB8-7058097537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21" r:id="rId1"/>
    <p:sldLayoutId id="2147488122" r:id="rId2"/>
    <p:sldLayoutId id="2147488123" r:id="rId3"/>
    <p:sldLayoutId id="2147488124" r:id="rId4"/>
    <p:sldLayoutId id="2147488125" r:id="rId5"/>
    <p:sldLayoutId id="2147488126" r:id="rId6"/>
    <p:sldLayoutId id="2147488127" r:id="rId7"/>
    <p:sldLayoutId id="2147488128" r:id="rId8"/>
    <p:sldLayoutId id="2147488129" r:id="rId9"/>
    <p:sldLayoutId id="2147488130" r:id="rId10"/>
    <p:sldLayoutId id="2147488131" r:id="rId11"/>
    <p:sldLayoutId id="214748813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CCFA023-445C-7A47-A900-527E22B40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859235"/>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defRPr/>
            </a:pPr>
            <a:fld id="{56D87A32-284D-3C4D-9588-0B1B9016002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427018"/>
      </p:ext>
    </p:extLst>
  </p:cSld>
  <p:clrMap bg1="dk2" tx1="lt1" bg2="dk1" tx2="lt2" accent1="accent1" accent2="accent2" accent3="accent3" accent4="accent4" accent5="accent5" accent6="accent6" hlink="hlink" folHlink="folHlink"/>
  <p:sldLayoutIdLst>
    <p:sldLayoutId id="2147488731" r:id="rId1"/>
    <p:sldLayoutId id="2147488732" r:id="rId2"/>
    <p:sldLayoutId id="2147488733" r:id="rId3"/>
    <p:sldLayoutId id="2147488734" r:id="rId4"/>
    <p:sldLayoutId id="2147488735" r:id="rId5"/>
    <p:sldLayoutId id="2147488736" r:id="rId6"/>
    <p:sldLayoutId id="2147488737" r:id="rId7"/>
    <p:sldLayoutId id="2147488738" r:id="rId8"/>
    <p:sldLayoutId id="2147488739" r:id="rId9"/>
    <p:sldLayoutId id="2147488740" r:id="rId10"/>
    <p:sldLayoutId id="214748874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spcBef>
                <a:spcPct val="0"/>
              </a:spcBef>
              <a:buFontTx/>
              <a:buNone/>
              <a:defRPr sz="1400" b="0">
                <a:solidFill>
                  <a:srgbClr val="000000"/>
                </a:solidFill>
                <a:latin typeface="Times New Roman" charset="0"/>
                <a:cs typeface="Times New Roman" charset="0"/>
              </a:defRPr>
            </a:lvl1pPr>
          </a:lstStyle>
          <a:p>
            <a:pPr>
              <a:defRPr/>
            </a:pPr>
            <a:fld id="{EDA5FE42-A07F-1C48-A751-4A30AF53AC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1" r:id="rId1"/>
    <p:sldLayoutId id="2147488192" r:id="rId2"/>
    <p:sldLayoutId id="2147488193" r:id="rId3"/>
    <p:sldLayoutId id="2147488194" r:id="rId4"/>
    <p:sldLayoutId id="2147488195" r:id="rId5"/>
    <p:sldLayoutId id="2147488196" r:id="rId6"/>
    <p:sldLayoutId id="2147488197" r:id="rId7"/>
    <p:sldLayoutId id="2147488198" r:id="rId8"/>
    <p:sldLayoutId id="2147488199" r:id="rId9"/>
    <p:sldLayoutId id="2147488200" r:id="rId10"/>
    <p:sldLayoutId id="2147488201"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1E4BF10D-B589-4B42-836E-5949AA0D0F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02"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11/30/21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3926963929"/>
      </p:ext>
    </p:extLst>
  </p:cSld>
  <p:clrMap bg1="lt1" tx1="dk1" bg2="lt2" tx2="dk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 id="2147488236" r:id="rId12"/>
    <p:sldLayoutId id="214748823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35447718"/>
      </p:ext>
    </p:extLst>
  </p:cSld>
  <p:clrMap bg1="lt1" tx1="dk1" bg2="lt2" tx2="dk2" accent1="accent1" accent2="accent2" accent3="accent3" accent4="accent4" accent5="accent5" accent6="accent6" hlink="hlink" folHlink="folHlink"/>
  <p:sldLayoutIdLst>
    <p:sldLayoutId id="2147488251" r:id="rId1"/>
    <p:sldLayoutId id="2147488252" r:id="rId2"/>
    <p:sldLayoutId id="2147488253" r:id="rId3"/>
    <p:sldLayoutId id="2147488254" r:id="rId4"/>
    <p:sldLayoutId id="2147488255" r:id="rId5"/>
    <p:sldLayoutId id="2147488256" r:id="rId6"/>
    <p:sldLayoutId id="2147488257" r:id="rId7"/>
    <p:sldLayoutId id="2147488258" r:id="rId8"/>
    <p:sldLayoutId id="2147488259" r:id="rId9"/>
    <p:sldLayoutId id="2147488260" r:id="rId10"/>
    <p:sldLayoutId id="21474882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0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03.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4.xml"/><Relationship Id="rId1" Type="http://schemas.openxmlformats.org/officeDocument/2006/relationships/tags" Target="../tags/tag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8.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6.xml"/><Relationship Id="rId1" Type="http://schemas.openxmlformats.org/officeDocument/2006/relationships/themeOverride" Target="../theme/themeOverride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4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4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8.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6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71.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8.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5.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49.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0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8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77.xml"/><Relationship Id="rId1" Type="http://schemas.openxmlformats.org/officeDocument/2006/relationships/themeOverride" Target="../theme/themeOverride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3.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103.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2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1.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103.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03.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103.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103.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8" y="-1"/>
            <a:ext cx="9133853" cy="6901615"/>
          </a:xfrm>
          <a:prstGeom prst="rect">
            <a:avLst/>
          </a:prstGeom>
        </p:spPr>
      </p:pic>
      <p:sp>
        <p:nvSpPr>
          <p:cNvPr id="8" name="Rectangle 2"/>
          <p:cNvSpPr txBox="1">
            <a:spLocks noChangeArrowheads="1"/>
          </p:cNvSpPr>
          <p:nvPr/>
        </p:nvSpPr>
        <p:spPr bwMode="auto">
          <a:xfrm>
            <a:off x="33962" y="4509120"/>
            <a:ext cx="914400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تثنية</a:t>
            </a:r>
            <a:endParaRPr lang="en-US" sz="6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102" y="709863"/>
            <a:ext cx="9120187" cy="1446653"/>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 مُتَجَدِّدًا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 هيئة الدراسات الإنجيلية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1291640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24074"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620236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681196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77" name="Text Box 9"/>
          <p:cNvSpPr txBox="1">
            <a:spLocks noChangeArrowheads="1"/>
          </p:cNvSpPr>
          <p:nvPr/>
        </p:nvSpPr>
        <p:spPr bwMode="auto">
          <a:xfrm>
            <a:off x="5292725" y="4049712"/>
            <a:ext cx="13922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3333CC"/>
                </a:solidFill>
                <a:latin typeface="Arial" charset="0"/>
                <a:cs typeface="Arial" charset="0"/>
              </a:rPr>
              <a:t>جبل</a:t>
            </a:r>
          </a:p>
          <a:p>
            <a:pPr eaLnBrk="1" hangingPunct="1">
              <a:spcBef>
                <a:spcPct val="50000"/>
              </a:spcBef>
            </a:pPr>
            <a:r>
              <a:rPr lang="ar-JO" sz="3200" b="1" dirty="0">
                <a:solidFill>
                  <a:srgbClr val="3333CC"/>
                </a:solidFill>
                <a:latin typeface="Arial" charset="0"/>
                <a:cs typeface="Arial" charset="0"/>
              </a:rPr>
              <a:t>سيناء</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639286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5027612" y="1949450"/>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3333CC"/>
                </a:solidFill>
                <a:latin typeface="Arial" charset="0"/>
                <a:cs typeface="Arial" charset="0"/>
              </a:rPr>
              <a:t>قادش برنيع</a:t>
            </a:r>
            <a:endParaRPr lang="en-US" sz="3200" b="1" dirty="0">
              <a:solidFill>
                <a:srgbClr val="3333CC"/>
              </a:solidFill>
              <a:latin typeface="Arial" charset="0"/>
              <a:cs typeface="Arial" charset="0"/>
            </a:endParaRPr>
          </a:p>
        </p:txBody>
      </p:sp>
      <p:sp>
        <p:nvSpPr>
          <p:cNvPr id="284682" name="Rectangle 14"/>
          <p:cNvSpPr>
            <a:spLocks noGrp="1" noChangeArrowheads="1"/>
          </p:cNvSpPr>
          <p:nvPr>
            <p:ph type="title" idx="4294967295"/>
          </p:nvPr>
        </p:nvSpPr>
        <p:spPr>
          <a:xfrm>
            <a:off x="11297" y="-171400"/>
            <a:ext cx="4992751" cy="1008112"/>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الرحلة العادية</a:t>
            </a:r>
            <a:endParaRPr lang="en-US" sz="4000" b="1" dirty="0">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a:xfrm>
            <a:off x="0" y="965573"/>
            <a:ext cx="4932040" cy="5991819"/>
          </a:xfrm>
          <a:prstGeom prst="rect">
            <a:avLst/>
          </a:prstGeom>
          <a:solidFill>
            <a:schemeClr val="tx1"/>
          </a:solid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أَحَدَ عَشَرَ يَوْمًا مِنْ حُورِيبَ</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عَلَى طَرِيقِ جَبَلِ سِعِيرَ</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إِلَى قَادَشَ بَرْنِيعَ. </a:t>
            </a:r>
          </a:p>
          <a:p>
            <a:pPr>
              <a:defRPr/>
            </a:pPr>
            <a:r>
              <a:rPr lang="ar-JO" sz="2400" dirty="0">
                <a:effectLst>
                  <a:glow rad="127000">
                    <a:schemeClr val="tx1"/>
                  </a:glow>
                </a:effectLst>
                <a:latin typeface="Arial" panose="020B0604020202020204" pitchFamily="34" charset="0"/>
                <a:ea typeface="ＭＳ Ｐゴシック" charset="0"/>
                <a:cs typeface="Arial" panose="020B0604020202020204" pitchFamily="34" charset="0"/>
              </a:rPr>
              <a:t>٣</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فَفِي ٱلسَّنَةِ ٱلْأَرْبَعِينَ،</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فِي ٱلشَّهْرِ ٱلْحَادِي عَشَرَ فِي</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ٱلْأَوَّلِ مِنَ ٱلشَّهْرِ،</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كَلَّمَ مُوسَى بَنِي إِسْرَائِيلَ</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حَسَبَ كُلِّ مَا أَوْصَاهُ</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ٱلرَّبُّ إِلَيْهِمْ."</a:t>
            </a:r>
          </a:p>
          <a:p>
            <a:pPr>
              <a:defRPr/>
            </a:pPr>
            <a:endParaRPr lang="ar-JO" sz="2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(تث 1: 2- 3)</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8403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37095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"اِسْمَعْ يَا إِسْرَائِيلُ:</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ٱلرَّبُّ إِلَهُنَا رَبٌّ وَاحِدٌ.</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فَتُحِبُّ ٱلرَّبَّ إِلَهَكَ مِنْ كُلِّ قَلْبِكَ</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وَمِنْ كُلِّ نَفْسِكَ</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وَمِنْ كُلِّ قُوَّتِكَ."</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(تث 6: 4- 5).</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01600">
                    <a:srgbClr val="000000">
                      <a:alpha val="99000"/>
                    </a:srgbClr>
                  </a:glow>
                </a:effectLst>
              </a:rPr>
              <a:t>تثنية</a:t>
            </a:r>
            <a:r>
              <a:rPr lang="en-US" sz="4800" b="1" dirty="0">
                <a:solidFill>
                  <a:srgbClr val="FFFFFF"/>
                </a:solidFill>
                <a:effectLst>
                  <a:glow rad="101600">
                    <a:srgbClr val="000000">
                      <a:alpha val="99000"/>
                    </a:srgbClr>
                  </a:glow>
                </a:effectLst>
              </a:rPr>
              <a:t>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3446"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147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06345898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التجديد الروحي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0634"/>
            <a:ext cx="9144000" cy="5715000"/>
          </a:xfrm>
          <a:prstGeom prst="rect">
            <a:avLst/>
          </a:prstGeom>
        </p:spPr>
      </p:pic>
      <p:sp>
        <p:nvSpPr>
          <p:cNvPr id="4" name="Rectangle 2"/>
          <p:cNvSpPr txBox="1">
            <a:spLocks noChangeArrowheads="1"/>
          </p:cNvSpPr>
          <p:nvPr/>
        </p:nvSpPr>
        <p:spPr bwMode="auto">
          <a:xfrm>
            <a:off x="39553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الماضي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47864" y="5517232"/>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الحاضر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3609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المستقبل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05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179040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رابط الكرازة بالعهد القديم</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charset="0"/>
                <a:cs typeface="Arial" charset="0"/>
              </a:rPr>
              <a:t>أحصل على هذا العرض والنصوص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994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ar-JO" sz="3200" b="1" dirty="0">
                <a:solidFill>
                  <a:srgbClr val="CCFFCC"/>
                </a:solidFill>
                <a:effectLst>
                  <a:glow rad="101600">
                    <a:srgbClr val="000000">
                      <a:alpha val="75000"/>
                    </a:srgbClr>
                  </a:glow>
                </a:effectLst>
                <a:latin typeface="Arial"/>
                <a:cs typeface="Arial"/>
              </a:rPr>
              <a:t>مملكة سيحون</a:t>
            </a:r>
            <a:endParaRPr lang="en-US" sz="3200" b="1" dirty="0">
              <a:solidFill>
                <a:srgbClr val="CCFFCC"/>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a:spcBef>
                <a:spcPct val="50000"/>
              </a:spcBef>
              <a:defRPr/>
            </a:pPr>
            <a:r>
              <a:rPr lang="ar-JO" sz="3200" b="1" dirty="0">
                <a:solidFill>
                  <a:srgbClr val="CCFFCC"/>
                </a:solidFill>
                <a:effectLst>
                  <a:glow rad="101600">
                    <a:srgbClr val="000000">
                      <a:alpha val="75000"/>
                    </a:srgbClr>
                  </a:glow>
                </a:effectLst>
                <a:latin typeface="Arial"/>
                <a:cs typeface="Arial"/>
              </a:rPr>
              <a:t>مملكة عوج</a:t>
            </a:r>
            <a:endParaRPr lang="en-US" sz="3200" b="1" dirty="0">
              <a:solidFill>
                <a:srgbClr val="CCFFCC"/>
              </a:solidFill>
              <a:effectLst>
                <a:glow rad="101600">
                  <a:srgbClr val="000000">
                    <a:alpha val="75000"/>
                  </a:srgbClr>
                </a:glow>
              </a:effectLst>
              <a:latin typeface="Arial"/>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ar-JO" sz="3200" b="1" dirty="0">
                <a:solidFill>
                  <a:srgbClr val="66FF33"/>
                </a:solidFill>
                <a:effectLst>
                  <a:glow rad="101600">
                    <a:srgbClr val="000000">
                      <a:alpha val="75000"/>
                    </a:srgbClr>
                  </a:glow>
                </a:effectLst>
                <a:latin typeface="Arial"/>
                <a:cs typeface="Arial"/>
              </a:rPr>
              <a:t>موآب</a:t>
            </a:r>
            <a:endParaRPr lang="en-US" sz="3200" b="1" dirty="0">
              <a:solidFill>
                <a:srgbClr val="66FF33"/>
              </a:solidFill>
              <a:effectLst>
                <a:glow rad="101600">
                  <a:srgbClr val="000000">
                    <a:alpha val="75000"/>
                  </a:srgbClr>
                </a:glow>
              </a:effectLst>
              <a:latin typeface="Arial"/>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ar-JO" sz="3200" b="1" dirty="0">
                <a:solidFill>
                  <a:srgbClr val="66FF33"/>
                </a:solidFill>
                <a:effectLst>
                  <a:glow rad="101600">
                    <a:srgbClr val="000000">
                      <a:alpha val="75000"/>
                    </a:srgbClr>
                  </a:glow>
                </a:effectLst>
                <a:latin typeface="Arial"/>
                <a:cs typeface="Arial"/>
              </a:rPr>
              <a:t>عمّون</a:t>
            </a:r>
            <a:endParaRPr lang="en-US" sz="3200" b="1" dirty="0">
              <a:solidFill>
                <a:srgbClr val="66FF33"/>
              </a:solidFill>
              <a:effectLst>
                <a:glow rad="101600">
                  <a:srgbClr val="000000">
                    <a:alpha val="75000"/>
                  </a:srgbClr>
                </a:glow>
              </a:effectLst>
              <a:latin typeface="Arial"/>
              <a:cs typeface="Arial"/>
            </a:endParaRPr>
          </a:p>
        </p:txBody>
      </p:sp>
      <p:sp>
        <p:nvSpPr>
          <p:cNvPr id="17" name="Text Box 21"/>
          <p:cNvSpPr txBox="1">
            <a:spLocks noChangeArrowheads="1"/>
          </p:cNvSpPr>
          <p:nvPr/>
        </p:nvSpPr>
        <p:spPr bwMode="auto">
          <a:xfrm>
            <a:off x="467544"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ar-JO" sz="3200" b="1" dirty="0">
                <a:solidFill>
                  <a:srgbClr val="66FF33"/>
                </a:solidFill>
                <a:effectLst>
                  <a:glow rad="101600">
                    <a:srgbClr val="000000">
                      <a:alpha val="75000"/>
                    </a:srgbClr>
                  </a:glow>
                </a:effectLst>
                <a:latin typeface="Arial"/>
                <a:cs typeface="Arial"/>
              </a:rPr>
              <a:t>أدوم</a:t>
            </a:r>
            <a:endParaRPr lang="en-US" sz="3200" b="1" dirty="0">
              <a:solidFill>
                <a:srgbClr val="66FF33"/>
              </a:solidFill>
              <a:effectLst>
                <a:glow rad="101600">
                  <a:srgbClr val="000000">
                    <a:alpha val="75000"/>
                  </a:srgbClr>
                </a:glow>
              </a:effectLst>
              <a:latin typeface="Arial"/>
              <a:cs typeface="Arial"/>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إذرعي</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92865" name="Rectangle 2"/>
          <p:cNvSpPr>
            <a:spLocks noGrp="1" noChangeArrowheads="1"/>
          </p:cNvSpPr>
          <p:nvPr>
            <p:ph type="title"/>
          </p:nvPr>
        </p:nvSpPr>
        <p:spPr>
          <a:xfrm>
            <a:off x="3276600" y="188640"/>
            <a:ext cx="5867400" cy="1143000"/>
          </a:xfrm>
        </p:spPr>
        <p:txBody>
          <a:bodyPr/>
          <a:lstStyle/>
          <a:p>
            <a:pPr eaLnBrk="1" hangingPunct="1"/>
            <a:r>
              <a:rPr kumimoji="1" lang="ar-JO" dirty="0">
                <a:solidFill>
                  <a:srgbClr val="FFFFFF"/>
                </a:solidFill>
                <a:latin typeface="Arial" panose="020B0604020202020204" pitchFamily="34" charset="0"/>
                <a:cs typeface="Arial" panose="020B0604020202020204" pitchFamily="34" charset="0"/>
              </a:rPr>
              <a:t>أحداث عبر الأردن</a:t>
            </a:r>
            <a:endParaRPr kumimoji="1" lang="en-US" dirty="0">
              <a:solidFill>
                <a:srgbClr val="FFFFFF"/>
              </a:solidFill>
              <a:latin typeface="Arial" panose="020B0604020202020204" pitchFamily="34" charset="0"/>
              <a:cs typeface="Arial" panose="020B0604020202020204" pitchFamily="34"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حشبون</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678" name="Rectangle 6"/>
          <p:cNvSpPr>
            <a:spLocks noChangeArrowheads="1"/>
          </p:cNvSpPr>
          <p:nvPr/>
        </p:nvSpPr>
        <p:spPr bwMode="auto">
          <a:xfrm>
            <a:off x="3124200" y="1981200"/>
            <a:ext cx="6019800" cy="123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lnSpc>
                <a:spcPct val="90000"/>
              </a:lnSpc>
              <a:spcBef>
                <a:spcPct val="20000"/>
              </a:spcBef>
              <a:buFontTx/>
              <a:buChar char="•"/>
              <a:defRPr/>
            </a:pPr>
            <a:r>
              <a:rPr kumimoji="1"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الانتصار على سيحون وعوج</a:t>
            </a:r>
          </a:p>
          <a:p>
            <a:pPr algn="r" rtl="1">
              <a:lnSpc>
                <a:spcPct val="90000"/>
              </a:lnSpc>
              <a:spcBef>
                <a:spcPct val="20000"/>
              </a:spcBef>
              <a:defRPr/>
            </a:pPr>
            <a:r>
              <a:rPr kumimoji="1" lang="ar-JO" sz="3200" b="1" dirty="0">
                <a:solidFill>
                  <a:srgbClr val="FFFFFF"/>
                </a:solidFill>
                <a:effectLst>
                  <a:glow rad="228600">
                    <a:srgbClr val="000000"/>
                  </a:glow>
                </a:effectLst>
                <a:latin typeface="Arial" panose="020B0604020202020204" pitchFamily="34" charset="0"/>
                <a:cs typeface="Arial" panose="020B0604020202020204" pitchFamily="34" charset="0"/>
              </a:rPr>
              <a:t>   (عدد 21: 32- 35)</a:t>
            </a:r>
            <a:endParaRPr kumimoji="1"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p:cNvSpPr txBox="1">
            <a:spLocks noChangeArrowheads="1"/>
          </p:cNvSpPr>
          <p:nvPr/>
        </p:nvSpPr>
        <p:spPr bwMode="auto">
          <a:xfrm>
            <a:off x="1835696" y="4437112"/>
            <a:ext cx="7308303" cy="2412126"/>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eaLnBrk="1" hangingPunct="1"/>
            <a:r>
              <a:rPr kumimoji="1" lang="ar-JO" sz="2800" b="1" dirty="0">
                <a:solidFill>
                  <a:schemeClr val="tx1"/>
                </a:solidFill>
                <a:latin typeface="Arial" panose="020B0604020202020204" pitchFamily="34" charset="0"/>
                <a:cs typeface="Arial" panose="020B0604020202020204" pitchFamily="34" charset="0"/>
              </a:rPr>
              <a:t>"بَعْدَ مَا ضَرَبَ سِيحُونَ</a:t>
            </a:r>
          </a:p>
          <a:p>
            <a:pPr defTabSz="457200" eaLnBrk="1" hangingPunct="1"/>
            <a:r>
              <a:rPr kumimoji="1" lang="ar-JO" sz="2800" b="1" dirty="0">
                <a:solidFill>
                  <a:schemeClr val="tx1"/>
                </a:solidFill>
                <a:latin typeface="Arial" panose="020B0604020202020204" pitchFamily="34" charset="0"/>
                <a:cs typeface="Arial" panose="020B0604020202020204" pitchFamily="34" charset="0"/>
              </a:rPr>
              <a:t> مَلِكَ ٱلْأَمُورِيِّينَ ٱلسَّاكِنَ فِي حَشْبُونَ،</a:t>
            </a:r>
          </a:p>
          <a:p>
            <a:pPr defTabSz="457200" eaLnBrk="1" hangingPunct="1"/>
            <a:r>
              <a:rPr kumimoji="1" lang="ar-JO" sz="2800" b="1" dirty="0">
                <a:solidFill>
                  <a:schemeClr val="tx1"/>
                </a:solidFill>
                <a:latin typeface="Arial" panose="020B0604020202020204" pitchFamily="34" charset="0"/>
                <a:cs typeface="Arial" panose="020B0604020202020204" pitchFamily="34" charset="0"/>
              </a:rPr>
              <a:t> وَعُوجَ مَلِكَ بَاشَانَ</a:t>
            </a:r>
          </a:p>
          <a:p>
            <a:pPr defTabSz="457200" eaLnBrk="1" hangingPunct="1"/>
            <a:r>
              <a:rPr kumimoji="1" lang="ar-JO" sz="2800" b="1" dirty="0">
                <a:solidFill>
                  <a:schemeClr val="tx1"/>
                </a:solidFill>
                <a:latin typeface="Arial" panose="020B0604020202020204" pitchFamily="34" charset="0"/>
                <a:cs typeface="Arial" panose="020B0604020202020204" pitchFamily="34" charset="0"/>
              </a:rPr>
              <a:t> ٱلسَّاكِنَ فِي عَشْتَارُوثَ فِي إِذْرَعِي."</a:t>
            </a:r>
          </a:p>
          <a:p>
            <a:pPr defTabSz="457200" eaLnBrk="1" hangingPunct="1"/>
            <a:r>
              <a:rPr kumimoji="1" lang="ar-JO" sz="2800" b="1" dirty="0">
                <a:solidFill>
                  <a:schemeClr val="tx1"/>
                </a:solidFill>
                <a:latin typeface="Arial" panose="020B0604020202020204" pitchFamily="34" charset="0"/>
                <a:cs typeface="Arial" panose="020B0604020202020204" pitchFamily="34" charset="0"/>
              </a:rPr>
              <a:t>(تث 1: 4)</a:t>
            </a:r>
            <a:endParaRPr kumimoji="1"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85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42</a:t>
            </a:r>
          </a:p>
        </p:txBody>
      </p:sp>
      <p:sp>
        <p:nvSpPr>
          <p:cNvPr id="288771" name="Text Box 4"/>
          <p:cNvSpPr txBox="1">
            <a:spLocks noChangeArrowheads="1"/>
          </p:cNvSpPr>
          <p:nvPr/>
        </p:nvSpPr>
        <p:spPr bwMode="auto">
          <a:xfrm>
            <a:off x="6992938" y="6284913"/>
            <a:ext cx="163353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pic>
        <p:nvPicPr>
          <p:cNvPr id="288772"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ar-JO" b="1" dirty="0">
                <a:solidFill>
                  <a:srgbClr val="FFD34A"/>
                </a:solidFill>
                <a:latin typeface="Arial" panose="020B0604020202020204" pitchFamily="34" charset="0"/>
                <a:cs typeface="Arial" panose="020B0604020202020204" pitchFamily="34" charset="0"/>
              </a:rPr>
              <a:t>أريحا القديمة</a:t>
            </a:r>
            <a:endParaRPr lang="en-US" b="1" dirty="0">
              <a:solidFill>
                <a:srgbClr val="FFD34A"/>
              </a:solidFill>
              <a:latin typeface="Arial" panose="020B0604020202020204" pitchFamily="34" charset="0"/>
              <a:cs typeface="Arial" panose="020B0604020202020204" pitchFamily="34" charset="0"/>
            </a:endParaRP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ar-JO" b="1" dirty="0">
                <a:solidFill>
                  <a:srgbClr val="114FFB"/>
                </a:solidFill>
                <a:latin typeface="Arial" panose="020B0604020202020204" pitchFamily="34" charset="0"/>
                <a:cs typeface="Arial" panose="020B0604020202020204" pitchFamily="34" charset="0"/>
              </a:rPr>
              <a:t>البحر الميت</a:t>
            </a:r>
            <a:endParaRPr lang="en-US" b="1" dirty="0">
              <a:solidFill>
                <a:srgbClr val="114FFB"/>
              </a:solidFill>
              <a:latin typeface="Arial" panose="020B0604020202020204" pitchFamily="34" charset="0"/>
              <a:cs typeface="Arial" panose="020B0604020202020204" pitchFamily="34" charset="0"/>
            </a:endParaRP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ar-JO" b="1" dirty="0">
                <a:solidFill>
                  <a:srgbClr val="114FFB"/>
                </a:solidFill>
                <a:latin typeface="Arial" panose="020B0604020202020204" pitchFamily="34" charset="0"/>
                <a:cs typeface="Arial" panose="020B0604020202020204" pitchFamily="34" charset="0"/>
              </a:rPr>
              <a:t>نهر الأردن</a:t>
            </a:r>
            <a:endParaRPr lang="en-US" b="1" dirty="0">
              <a:solidFill>
                <a:srgbClr val="114FFB"/>
              </a:solidFill>
              <a:latin typeface="Arial" panose="020B0604020202020204" pitchFamily="34" charset="0"/>
              <a:cs typeface="Arial" panose="020B0604020202020204" pitchFamily="34" charset="0"/>
            </a:endParaRP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288779"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13" name="Rectangle 13"/>
          <p:cNvSpPr>
            <a:spLocks noChangeArrowheads="1"/>
          </p:cNvSpPr>
          <p:nvPr/>
        </p:nvSpPr>
        <p:spPr bwMode="auto">
          <a:xfrm>
            <a:off x="3153724" y="5167313"/>
            <a:ext cx="2890535"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eaLnBrk="0" hangingPunct="0">
              <a:defRPr/>
            </a:pPr>
            <a:r>
              <a:rPr lang="ar-JO" b="1" dirty="0">
                <a:solidFill>
                  <a:srgbClr val="FFEA18"/>
                </a:solidFill>
                <a:latin typeface="Arial" panose="020B0604020202020204" pitchFamily="34" charset="0"/>
                <a:cs typeface="Arial" panose="020B0604020202020204" pitchFamily="34" charset="0"/>
              </a:rPr>
              <a:t>من أريحا...</a:t>
            </a:r>
            <a:endParaRPr lang="en-US" b="1" dirty="0">
              <a:solidFill>
                <a:srgbClr val="FFEA18"/>
              </a:solidFill>
              <a:latin typeface="Arial" panose="020B0604020202020204" pitchFamily="34" charset="0"/>
              <a:cs typeface="Arial" panose="020B0604020202020204" pitchFamily="34" charset="0"/>
            </a:endParaRPr>
          </a:p>
          <a:p>
            <a:pPr algn="ctr" eaLnBrk="0" hangingPunct="0">
              <a:defRPr/>
            </a:pPr>
            <a:r>
              <a:rPr lang="ar-JO" b="1" dirty="0">
                <a:solidFill>
                  <a:srgbClr val="FFEA18"/>
                </a:solidFill>
                <a:latin typeface="Arial" panose="020B0604020202020204" pitchFamily="34" charset="0"/>
                <a:cs typeface="Arial" panose="020B0604020202020204" pitchFamily="34" charset="0"/>
              </a:rPr>
              <a:t>النظر شرقًا عبر نهر الأردن</a:t>
            </a:r>
            <a:endParaRPr lang="en-US" b="1" dirty="0">
              <a:solidFill>
                <a:srgbClr val="FFEA18"/>
              </a:solidFill>
              <a:latin typeface="Arial" panose="020B0604020202020204" pitchFamily="34" charset="0"/>
              <a:cs typeface="Arial" panose="020B0604020202020204" pitchFamily="34" charset="0"/>
            </a:endParaRP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ar-JO" b="1" dirty="0">
                <a:solidFill>
                  <a:srgbClr val="FFD34A"/>
                </a:solidFill>
                <a:latin typeface="Arial" panose="020B0604020202020204" pitchFamily="34" charset="0"/>
                <a:cs typeface="Arial" panose="020B0604020202020204" pitchFamily="34" charset="0"/>
              </a:rPr>
              <a:t>أريحا الجديدة</a:t>
            </a:r>
            <a:endParaRPr lang="en-US" b="1" dirty="0">
              <a:solidFill>
                <a:srgbClr val="FFD34A"/>
              </a:solidFill>
              <a:latin typeface="Arial" panose="020B0604020202020204" pitchFamily="34" charset="0"/>
              <a:cs typeface="Arial" panose="020B0604020202020204" pitchFamily="34" charset="0"/>
            </a:endParaRPr>
          </a:p>
        </p:txBody>
      </p:sp>
      <p:sp>
        <p:nvSpPr>
          <p:cNvPr id="288782"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88783"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88784"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88785"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288786"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288787"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solidFill>
                <a:srgbClr val="FFFFFF"/>
              </a:solidFill>
            </a:endParaRPr>
          </a:p>
        </p:txBody>
      </p:sp>
      <p:sp>
        <p:nvSpPr>
          <p:cNvPr id="288788"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288789"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88790"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88791"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JOSHUA</a:t>
            </a:r>
          </a:p>
        </p:txBody>
      </p:sp>
      <p:sp>
        <p:nvSpPr>
          <p:cNvPr id="288792"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Jericho/Ai</a:t>
            </a:r>
          </a:p>
        </p:txBody>
      </p:sp>
      <p:sp>
        <p:nvSpPr>
          <p:cNvPr id="26" name="Title 25"/>
          <p:cNvSpPr>
            <a:spLocks noGrp="1"/>
          </p:cNvSpPr>
          <p:nvPr>
            <p:ph type="title" idx="4294967295"/>
          </p:nvPr>
        </p:nvSpPr>
        <p:spPr>
          <a:xfrm>
            <a:off x="609600" y="381000"/>
            <a:ext cx="7570788" cy="715963"/>
          </a:xfrm>
          <a:prstGeom prst="rect">
            <a:avLst/>
          </a:prstGeom>
        </p:spPr>
        <p:txBody>
          <a:bodyPr/>
          <a:lstStyle/>
          <a:p>
            <a:pPr algn="r">
              <a:defRPr/>
            </a:pPr>
            <a:r>
              <a:rPr lang="ar-JO" sz="4000" dirty="0">
                <a:solidFill>
                  <a:schemeClr val="bg2"/>
                </a:solidFill>
                <a:latin typeface="Arial" panose="020B0604020202020204" pitchFamily="34" charset="0"/>
                <a:ea typeface="ＭＳ Ｐゴシック" charset="0"/>
                <a:cs typeface="Arial" panose="020B0604020202020204" pitchFamily="34" charset="0"/>
              </a:rPr>
              <a:t>العبور إلى أريحا</a:t>
            </a:r>
            <a:endParaRPr lang="en-US" sz="4000"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0934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651"/>
            <a:ext cx="9144000" cy="6858000"/>
          </a:xfrm>
          <a:prstGeom prst="rect">
            <a:avLst/>
          </a:prstGeom>
        </p:spPr>
      </p:pic>
      <p:sp>
        <p:nvSpPr>
          <p:cNvPr id="278530" name="Rectangle 2"/>
          <p:cNvSpPr>
            <a:spLocks noGrp="1" noChangeArrowheads="1"/>
          </p:cNvSpPr>
          <p:nvPr>
            <p:ph type="title"/>
          </p:nvPr>
        </p:nvSpPr>
        <p:spPr>
          <a:xfrm>
            <a:off x="128173" y="260648"/>
            <a:ext cx="8777435" cy="646112"/>
          </a:xfrm>
        </p:spPr>
        <p:txBody>
          <a:bodyPr/>
          <a:lstStyle/>
          <a:p>
            <a:pPr algn="r" eaLnBrk="1" hangingPunct="1"/>
            <a:r>
              <a:rPr kumimoji="0" lang="ar-JO" sz="6600" b="1" dirty="0">
                <a:solidFill>
                  <a:srgbClr val="000000"/>
                </a:solidFill>
                <a:latin typeface="Arial" panose="020B0604020202020204" pitchFamily="34" charset="0"/>
                <a:ea typeface="ＭＳ Ｐゴシック" charset="0"/>
                <a:cs typeface="Arial" panose="020B0604020202020204" pitchFamily="34" charset="0"/>
              </a:rPr>
              <a:t>تثنية</a:t>
            </a:r>
            <a:endParaRPr kumimoji="0" lang="en-US" sz="66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8533"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0000"/>
                </a:solidFill>
                <a:latin typeface="Arial Black" charset="0"/>
                <a:ea typeface="SimSun" charset="0"/>
                <a:cs typeface="SimSun" charset="0"/>
              </a:rPr>
              <a:t> Renewal of the Mosaic Covenant</a:t>
            </a:r>
            <a:endParaRPr lang="en-US" sz="3600">
              <a:solidFill>
                <a:srgbClr val="000000"/>
              </a:solidFill>
              <a:latin typeface="Arial Black" charset="0"/>
              <a:ea typeface="SimSun" charset="0"/>
              <a:cs typeface="SimSun" charset="0"/>
            </a:endParaRPr>
          </a:p>
        </p:txBody>
      </p:sp>
      <p:sp>
        <p:nvSpPr>
          <p:cNvPr id="7" name="Text Box 4"/>
          <p:cNvSpPr txBox="1">
            <a:spLocks noChangeArrowheads="1"/>
          </p:cNvSpPr>
          <p:nvPr/>
        </p:nvSpPr>
        <p:spPr bwMode="auto">
          <a:xfrm>
            <a:off x="5652120" y="3429000"/>
            <a:ext cx="3240361" cy="2123658"/>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4400" b="1" dirty="0">
                <a:solidFill>
                  <a:srgbClr val="FFFFFF"/>
                </a:solidFill>
                <a:effectLst>
                  <a:glow rad="228600">
                    <a:srgbClr val="000000">
                      <a:alpha val="75000"/>
                    </a:srgbClr>
                  </a:glow>
                </a:effectLst>
                <a:latin typeface="Arial"/>
                <a:ea typeface="SimSun" charset="0"/>
                <a:cs typeface="Arial"/>
              </a:rPr>
              <a:t> </a:t>
            </a:r>
            <a:r>
              <a:rPr lang="ar-JO" altLang="zh-CN" sz="4400" b="1" dirty="0">
                <a:solidFill>
                  <a:srgbClr val="FFFFFF"/>
                </a:solidFill>
                <a:effectLst>
                  <a:glow rad="228600">
                    <a:srgbClr val="000000">
                      <a:alpha val="75000"/>
                    </a:srgbClr>
                  </a:glow>
                </a:effectLst>
                <a:latin typeface="Arial" panose="020B0604020202020204" pitchFamily="34" charset="0"/>
                <a:ea typeface="SimSun" charset="0"/>
                <a:cs typeface="Arial" panose="020B0604020202020204" pitchFamily="34" charset="0"/>
              </a:rPr>
              <a:t>تجديد</a:t>
            </a:r>
          </a:p>
          <a:p>
            <a:pPr algn="ctr" defTabSz="457200" eaLnBrk="1" fontAlgn="auto" hangingPunct="1">
              <a:spcBef>
                <a:spcPts val="0"/>
              </a:spcBef>
              <a:spcAft>
                <a:spcPts val="0"/>
              </a:spcAft>
            </a:pPr>
            <a:r>
              <a:rPr lang="ar-JO" sz="4400" b="1" dirty="0">
                <a:solidFill>
                  <a:srgbClr val="FFFFFF"/>
                </a:solidFill>
                <a:effectLst>
                  <a:glow rad="228600">
                    <a:srgbClr val="000000">
                      <a:alpha val="75000"/>
                    </a:srgbClr>
                  </a:glow>
                </a:effectLst>
                <a:latin typeface="Arial" panose="020B0604020202020204" pitchFamily="34" charset="0"/>
                <a:ea typeface="SimSun" charset="0"/>
                <a:cs typeface="Arial" panose="020B0604020202020204" pitchFamily="34" charset="0"/>
              </a:rPr>
              <a:t>العهد</a:t>
            </a:r>
          </a:p>
          <a:p>
            <a:pPr algn="ctr" defTabSz="457200" eaLnBrk="1" fontAlgn="auto" hangingPunct="1">
              <a:spcBef>
                <a:spcPts val="0"/>
              </a:spcBef>
              <a:spcAft>
                <a:spcPts val="0"/>
              </a:spcAft>
            </a:pPr>
            <a:r>
              <a:rPr lang="ar-JO" sz="4400" b="1" dirty="0">
                <a:solidFill>
                  <a:srgbClr val="FFFFFF"/>
                </a:solidFill>
                <a:effectLst>
                  <a:glow rad="228600">
                    <a:srgbClr val="000000">
                      <a:alpha val="75000"/>
                    </a:srgbClr>
                  </a:glow>
                </a:effectLst>
                <a:latin typeface="Arial" panose="020B0604020202020204" pitchFamily="34" charset="0"/>
                <a:ea typeface="SimSun" charset="0"/>
                <a:cs typeface="Arial" panose="020B0604020202020204" pitchFamily="34" charset="0"/>
              </a:rPr>
              <a:t>الموسوي</a:t>
            </a:r>
            <a:endParaRPr lang="en-US" sz="4400" dirty="0">
              <a:solidFill>
                <a:srgbClr val="FFFFFF"/>
              </a:solidFill>
              <a:effectLst>
                <a:glow rad="228600">
                  <a:srgbClr val="000000">
                    <a:alpha val="75000"/>
                  </a:srgbClr>
                </a:glo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00035430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التجديد</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01600">
                    <a:srgbClr val="000000">
                      <a:alpha val="99000"/>
                    </a:srgbClr>
                  </a:glow>
                </a:effectLst>
                <a:latin typeface="Arial" panose="020B0604020202020204" pitchFamily="34" charset="0"/>
                <a:cs typeface="Arial" panose="020B0604020202020204" pitchFamily="34" charset="0"/>
              </a:rPr>
              <a:t>تثنية</a:t>
            </a:r>
            <a:r>
              <a:rPr lang="en-US" sz="4800" b="1" dirty="0">
                <a:solidFill>
                  <a:srgbClr val="FFFFFF"/>
                </a:solidFill>
                <a:effectLst>
                  <a:glow rad="101600">
                    <a:srgbClr val="000000">
                      <a:alpha val="99000"/>
                    </a:srgbClr>
                  </a:glow>
                </a:effectLst>
              </a:rPr>
              <a:t>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39" y="65344"/>
            <a:ext cx="70404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147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8079106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ar-JO" sz="3200" dirty="0">
                <a:solidFill>
                  <a:schemeClr val="tx1"/>
                </a:solidFill>
              </a:rPr>
              <a:t>تثنية</a:t>
            </a:r>
            <a:endParaRPr lang="en-US" sz="3200" dirty="0">
              <a:solidFill>
                <a:schemeClr val="tx1"/>
              </a:solidFill>
            </a:endParaRPr>
          </a:p>
        </p:txBody>
      </p:sp>
      <p:sp>
        <p:nvSpPr>
          <p:cNvPr id="312323" name="Text Box 10"/>
          <p:cNvSpPr txBox="1">
            <a:spLocks noChangeArrowheads="1"/>
          </p:cNvSpPr>
          <p:nvPr/>
        </p:nvSpPr>
        <p:spPr bwMode="auto">
          <a:xfrm>
            <a:off x="8410575" y="142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199317"/>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ar-JO" sz="2400" b="1" kern="1200" dirty="0">
                          <a:solidFill>
                            <a:schemeClr val="lt1"/>
                          </a:solidFill>
                          <a:effectLst/>
                          <a:latin typeface="Arial" panose="020B0604020202020204" pitchFamily="34" charset="0"/>
                          <a:ea typeface="+mn-ea"/>
                          <a:cs typeface="Arial" panose="020B0604020202020204" pitchFamily="34" charset="0"/>
                        </a:rPr>
                        <a:t>تجديد</a:t>
                      </a:r>
                      <a:r>
                        <a:rPr lang="ar-JO" sz="2400" b="1" kern="1200" baseline="0" dirty="0">
                          <a:solidFill>
                            <a:schemeClr val="lt1"/>
                          </a:solidFill>
                          <a:effectLst/>
                          <a:latin typeface="Arial" panose="020B0604020202020204" pitchFamily="34" charset="0"/>
                          <a:ea typeface="+mn-ea"/>
                          <a:cs typeface="Arial" panose="020B0604020202020204" pitchFamily="34" charset="0"/>
                        </a:rPr>
                        <a:t> العهد الموسوي</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التركيز</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المقدمة و العظة الأولى</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الأمانة السابقة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 4 : 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الثانية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قوانين المحبة الحالية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 44 – 26 : 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الثالثة و الرابعة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الرجاء المستقبلي</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1 – 34 : 12</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التقسيمات</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تمهيد</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1 - 4</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أعمال الله لإسرائيل</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5 – 4 : 43</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الوصايا العشر</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44 – 11 : 32</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الإحتفالية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 1 – 16 : 17</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المدنية و الإجتماعية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 18 – 26 : 19</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قائمة اللعنات و البركات الثالثة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27 - 28</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عهد</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الأرض</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الرابع</a:t>
                      </a: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29 - 30</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انتقال</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القيادة</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 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المواضيع</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عمله الله تاريخياً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يتوقعه الله قانونياً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سيعمله</a:t>
                      </a:r>
                      <a:r>
                        <a:rPr lang="ar-JO" sz="1800" b="1" baseline="0" dirty="0">
                          <a:solidFill>
                            <a:srgbClr val="000000"/>
                          </a:solidFill>
                          <a:effectLst/>
                          <a:latin typeface="Arial" panose="020B0604020202020204" pitchFamily="34" charset="0"/>
                          <a:cs typeface="Arial" panose="020B0604020202020204" pitchFamily="34" charset="0"/>
                        </a:rPr>
                        <a:t> الله نبوياً</a:t>
                      </a:r>
                      <a:endPar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المكان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ar-JO" sz="1800" b="1" dirty="0">
                          <a:solidFill>
                            <a:srgbClr val="000000"/>
                          </a:solidFill>
                          <a:effectLst/>
                          <a:latin typeface="Arial" panose="020B0604020202020204" pitchFamily="34" charset="0"/>
                          <a:cs typeface="Arial" panose="020B0604020202020204" pitchFamily="34" charset="0"/>
                        </a:rPr>
                        <a:t>سهول</a:t>
                      </a:r>
                      <a:r>
                        <a:rPr lang="ar-JO" sz="1800" b="1" baseline="0" dirty="0">
                          <a:solidFill>
                            <a:srgbClr val="000000"/>
                          </a:solidFill>
                          <a:effectLst/>
                          <a:latin typeface="Arial" panose="020B0604020202020204" pitchFamily="34" charset="0"/>
                          <a:cs typeface="Arial" panose="020B0604020202020204" pitchFamily="34" charset="0"/>
                        </a:rPr>
                        <a:t> مؤاب</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الزمان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حوالي شهر واحد</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0" name="Oval 9">
            <a:extLst>
              <a:ext uri="{FF2B5EF4-FFF2-40B4-BE49-F238E27FC236}">
                <a16:creationId xmlns:a16="http://schemas.microsoft.com/office/drawing/2014/main" id="{A7437306-0333-FE4F-BF72-43DC9D5FCBF2}"/>
              </a:ext>
            </a:extLst>
          </p:cNvPr>
          <p:cNvSpPr/>
          <p:nvPr/>
        </p:nvSpPr>
        <p:spPr bwMode="auto">
          <a:xfrm>
            <a:off x="146153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
        <p:nvSpPr>
          <p:cNvPr id="11" name="Oval 10">
            <a:extLst>
              <a:ext uri="{FF2B5EF4-FFF2-40B4-BE49-F238E27FC236}">
                <a16:creationId xmlns:a16="http://schemas.microsoft.com/office/drawing/2014/main" id="{80591458-99C2-1D4C-A4C3-D164B919ACC2}"/>
              </a:ext>
            </a:extLst>
          </p:cNvPr>
          <p:cNvSpPr/>
          <p:nvPr/>
        </p:nvSpPr>
        <p:spPr bwMode="auto">
          <a:xfrm>
            <a:off x="4039568"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
        <p:nvSpPr>
          <p:cNvPr id="12" name="Oval 11">
            <a:extLst>
              <a:ext uri="{FF2B5EF4-FFF2-40B4-BE49-F238E27FC236}">
                <a16:creationId xmlns:a16="http://schemas.microsoft.com/office/drawing/2014/main" id="{5EB79CC8-3C9B-F142-BE96-997D92BEBB51}"/>
              </a:ext>
            </a:extLst>
          </p:cNvPr>
          <p:cNvSpPr/>
          <p:nvPr/>
        </p:nvSpPr>
        <p:spPr bwMode="auto">
          <a:xfrm>
            <a:off x="661296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37795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800" decel="100000"/>
                                        <p:tgtEl>
                                          <p:spTgt spid="10"/>
                                        </p:tgtEl>
                                      </p:cBhvr>
                                    </p:animEffect>
                                    <p:anim calcmode="lin" valueType="num">
                                      <p:cBhvr>
                                        <p:cTn id="12" dur="800" decel="100000" fill="hold"/>
                                        <p:tgtEl>
                                          <p:spTgt spid="10"/>
                                        </p:tgtEl>
                                        <p:attrNameLst>
                                          <p:attrName>style.rotation</p:attrName>
                                        </p:attrNameLst>
                                      </p:cBhvr>
                                      <p:tavLst>
                                        <p:tav tm="0">
                                          <p:val>
                                            <p:fltVal val="-90"/>
                                          </p:val>
                                        </p:tav>
                                        <p:tav tm="100000">
                                          <p:val>
                                            <p:fltVal val="0"/>
                                          </p:val>
                                        </p:tav>
                                      </p:tavLst>
                                    </p:anim>
                                    <p:anim calcmode="lin" valueType="num">
                                      <p:cBhvr>
                                        <p:cTn id="13" dur="800" decel="100000" fill="hold"/>
                                        <p:tgtEl>
                                          <p:spTgt spid="10"/>
                                        </p:tgtEl>
                                        <p:attrNameLst>
                                          <p:attrName>ppt_x</p:attrName>
                                        </p:attrNameLst>
                                      </p:cBhvr>
                                      <p:tavLst>
                                        <p:tav tm="0">
                                          <p:val>
                                            <p:strVal val="#ppt_x+0.4"/>
                                          </p:val>
                                        </p:tav>
                                        <p:tav tm="100000">
                                          <p:val>
                                            <p:strVal val="#ppt_x-0.05"/>
                                          </p:val>
                                        </p:tav>
                                      </p:tavLst>
                                    </p:anim>
                                    <p:anim calcmode="lin" valueType="num">
                                      <p:cBhvr>
                                        <p:cTn id="14" dur="800" decel="100000" fill="hold"/>
                                        <p:tgtEl>
                                          <p:spTgt spid="10"/>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3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800" decel="100000"/>
                                        <p:tgtEl>
                                          <p:spTgt spid="11"/>
                                        </p:tgtEl>
                                      </p:cBhvr>
                                    </p:animEffect>
                                    <p:anim calcmode="lin" valueType="num">
                                      <p:cBhvr>
                                        <p:cTn id="21" dur="800" decel="100000" fill="hold"/>
                                        <p:tgtEl>
                                          <p:spTgt spid="11"/>
                                        </p:tgtEl>
                                        <p:attrNameLst>
                                          <p:attrName>style.rotation</p:attrName>
                                        </p:attrNameLst>
                                      </p:cBhvr>
                                      <p:tavLst>
                                        <p:tav tm="0">
                                          <p:val>
                                            <p:fltVal val="-90"/>
                                          </p:val>
                                        </p:tav>
                                        <p:tav tm="100000">
                                          <p:val>
                                            <p:fltVal val="0"/>
                                          </p:val>
                                        </p:tav>
                                      </p:tavLst>
                                    </p:anim>
                                    <p:anim calcmode="lin" valueType="num">
                                      <p:cBhvr>
                                        <p:cTn id="22" dur="800" decel="100000" fill="hold"/>
                                        <p:tgtEl>
                                          <p:spTgt spid="11"/>
                                        </p:tgtEl>
                                        <p:attrNameLst>
                                          <p:attrName>ppt_x</p:attrName>
                                        </p:attrNameLst>
                                      </p:cBhvr>
                                      <p:tavLst>
                                        <p:tav tm="0">
                                          <p:val>
                                            <p:strVal val="#ppt_x+0.4"/>
                                          </p:val>
                                        </p:tav>
                                        <p:tav tm="100000">
                                          <p:val>
                                            <p:strVal val="#ppt_x-0.05"/>
                                          </p:val>
                                        </p:tav>
                                      </p:tavLst>
                                    </p:anim>
                                    <p:anim calcmode="lin" valueType="num">
                                      <p:cBhvr>
                                        <p:cTn id="23" dur="800" decel="100000" fill="hold"/>
                                        <p:tgtEl>
                                          <p:spTgt spid="1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3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800" decel="100000"/>
                                        <p:tgtEl>
                                          <p:spTgt spid="12"/>
                                        </p:tgtEl>
                                      </p:cBhvr>
                                    </p:animEffect>
                                    <p:anim calcmode="lin" valueType="num">
                                      <p:cBhvr>
                                        <p:cTn id="30" dur="800" decel="100000" fill="hold"/>
                                        <p:tgtEl>
                                          <p:spTgt spid="12"/>
                                        </p:tgtEl>
                                        <p:attrNameLst>
                                          <p:attrName>style.rotation</p:attrName>
                                        </p:attrNameLst>
                                      </p:cBhvr>
                                      <p:tavLst>
                                        <p:tav tm="0">
                                          <p:val>
                                            <p:fltVal val="-90"/>
                                          </p:val>
                                        </p:tav>
                                        <p:tav tm="100000">
                                          <p:val>
                                            <p:fltVal val="0"/>
                                          </p:val>
                                        </p:tav>
                                      </p:tavLst>
                                    </p:anim>
                                    <p:anim calcmode="lin" valueType="num">
                                      <p:cBhvr>
                                        <p:cTn id="31" dur="800" decel="100000" fill="hold"/>
                                        <p:tgtEl>
                                          <p:spTgt spid="12"/>
                                        </p:tgtEl>
                                        <p:attrNameLst>
                                          <p:attrName>ppt_x</p:attrName>
                                        </p:attrNameLst>
                                      </p:cBhvr>
                                      <p:tavLst>
                                        <p:tav tm="0">
                                          <p:val>
                                            <p:strVal val="#ppt_x+0.4"/>
                                          </p:val>
                                        </p:tav>
                                        <p:tav tm="100000">
                                          <p:val>
                                            <p:strVal val="#ppt_x-0.05"/>
                                          </p:val>
                                        </p:tav>
                                      </p:tavLst>
                                    </p:anim>
                                    <p:anim calcmode="lin" valueType="num">
                                      <p:cBhvr>
                                        <p:cTn id="32" dur="800" decel="100000" fill="hold"/>
                                        <p:tgtEl>
                                          <p:spTgt spid="12"/>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تتجدد</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روحيًا؟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256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أشكر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لأجل أمانته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ماضيك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9144000"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تثنية 1: 1– 4: 43</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ar-JO" sz="3200" dirty="0">
                <a:solidFill>
                  <a:schemeClr val="tx1"/>
                </a:solidFill>
              </a:rPr>
              <a:t>تثنية</a:t>
            </a:r>
            <a:endParaRPr lang="en-US" sz="3200" dirty="0">
              <a:solidFill>
                <a:schemeClr val="tx1"/>
              </a:solidFill>
            </a:endParaRPr>
          </a:p>
        </p:txBody>
      </p:sp>
      <p:sp>
        <p:nvSpPr>
          <p:cNvPr id="312323" name="Text Box 10"/>
          <p:cNvSpPr txBox="1">
            <a:spLocks noChangeArrowheads="1"/>
          </p:cNvSpPr>
          <p:nvPr/>
        </p:nvSpPr>
        <p:spPr bwMode="auto">
          <a:xfrm>
            <a:off x="8410575" y="142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199317"/>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ar-JO" sz="2400" b="1" kern="1200" dirty="0">
                          <a:solidFill>
                            <a:schemeClr val="lt1"/>
                          </a:solidFill>
                          <a:effectLst/>
                          <a:latin typeface="Arial" panose="020B0604020202020204" pitchFamily="34" charset="0"/>
                          <a:ea typeface="+mn-ea"/>
                          <a:cs typeface="Arial" panose="020B0604020202020204" pitchFamily="34" charset="0"/>
                        </a:rPr>
                        <a:t>تجديد</a:t>
                      </a:r>
                      <a:r>
                        <a:rPr lang="ar-JO" sz="2400" b="1" kern="1200" baseline="0" dirty="0">
                          <a:solidFill>
                            <a:schemeClr val="lt1"/>
                          </a:solidFill>
                          <a:effectLst/>
                          <a:latin typeface="Arial" panose="020B0604020202020204" pitchFamily="34" charset="0"/>
                          <a:ea typeface="+mn-ea"/>
                          <a:cs typeface="Arial" panose="020B0604020202020204" pitchFamily="34" charset="0"/>
                        </a:rPr>
                        <a:t> العهد الموسوي</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التركيز</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المقدمة و العظة الأولى</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الأمانة السابقة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 4 : 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الثانية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قوانين المحبة الحالية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 44 – 26 : 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الثالثة و الرابعة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الرجاء المستقبلي</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1 – 34 : 12</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التقسيمات</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تمهيد</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1 - 4</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أعمال الله لإسرائيل</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5 – 4 : 43</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الوصايا العشر</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44 – 11 : 32</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الإحتفالية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 1 – 16 : 17</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المدنية و الإجتماعية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 18 – 26 : 19</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قائمة اللعنات و البركات الثالثة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27 - 28</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عهد</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الأرض</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الرابع</a:t>
                      </a: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29 - 30</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انتقال</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القيادة</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 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المواضيع</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عمله الله تاريخياً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يتوقعه الله قانونياً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سيعمله</a:t>
                      </a:r>
                      <a:r>
                        <a:rPr lang="ar-JO" sz="1800" b="1" baseline="0" dirty="0">
                          <a:solidFill>
                            <a:srgbClr val="000000"/>
                          </a:solidFill>
                          <a:effectLst/>
                          <a:latin typeface="Arial" panose="020B0604020202020204" pitchFamily="34" charset="0"/>
                          <a:cs typeface="Arial" panose="020B0604020202020204" pitchFamily="34" charset="0"/>
                        </a:rPr>
                        <a:t> الله نبوياً</a:t>
                      </a:r>
                      <a:endPar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المكان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ar-JO" sz="1800" b="1" dirty="0">
                          <a:solidFill>
                            <a:srgbClr val="000000"/>
                          </a:solidFill>
                          <a:effectLst/>
                          <a:latin typeface="Arial" panose="020B0604020202020204" pitchFamily="34" charset="0"/>
                          <a:cs typeface="Arial" panose="020B0604020202020204" pitchFamily="34" charset="0"/>
                        </a:rPr>
                        <a:t>سهول</a:t>
                      </a:r>
                      <a:r>
                        <a:rPr lang="ar-JO" sz="1800" b="1" baseline="0" dirty="0">
                          <a:solidFill>
                            <a:srgbClr val="000000"/>
                          </a:solidFill>
                          <a:effectLst/>
                          <a:latin typeface="Arial" panose="020B0604020202020204" pitchFamily="34" charset="0"/>
                          <a:cs typeface="Arial" panose="020B0604020202020204" pitchFamily="34" charset="0"/>
                        </a:rPr>
                        <a:t> مؤاب</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الزمان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حوالي شهر واحد</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1" name="Oval 10">
            <a:extLst>
              <a:ext uri="{FF2B5EF4-FFF2-40B4-BE49-F238E27FC236}">
                <a16:creationId xmlns:a16="http://schemas.microsoft.com/office/drawing/2014/main" id="{80591458-99C2-1D4C-A4C3-D164B919ACC2}"/>
              </a:ext>
            </a:extLst>
          </p:cNvPr>
          <p:cNvSpPr/>
          <p:nvPr/>
        </p:nvSpPr>
        <p:spPr bwMode="auto">
          <a:xfrm>
            <a:off x="1403648" y="4437112"/>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3284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قادش برنيع</a:t>
            </a:r>
            <a:endParaRPr lang="en-US" sz="3200" b="1" dirty="0">
              <a:solidFill>
                <a:srgbClr val="FFFFFF"/>
              </a:solidFill>
              <a:effectLst>
                <a:glow rad="228600">
                  <a:srgbClr val="000000"/>
                </a:glow>
              </a:effectLst>
              <a:latin typeface="Arial"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eaLnBrk="1" hangingPunct="1">
              <a:defRPr/>
            </a:pPr>
            <a:r>
              <a:rPr lang="ar-JO" sz="4800" b="1" dirty="0">
                <a:effectLst>
                  <a:glow rad="101600">
                    <a:schemeClr val="tx1">
                      <a:alpha val="97000"/>
                    </a:schemeClr>
                  </a:glow>
                </a:effectLst>
                <a:latin typeface="Arial" panose="020B0604020202020204" pitchFamily="34" charset="0"/>
                <a:cs typeface="Arial" panose="020B0604020202020204" pitchFamily="34" charset="0"/>
              </a:rPr>
              <a:t>الترحال</a:t>
            </a:r>
            <a:br>
              <a:rPr lang="ar-JO" sz="4800" b="1" dirty="0">
                <a:effectLst>
                  <a:glow rad="101600">
                    <a:schemeClr val="tx1">
                      <a:alpha val="97000"/>
                    </a:schemeClr>
                  </a:glow>
                </a:effectLst>
                <a:latin typeface="Arial" panose="020B0604020202020204" pitchFamily="34" charset="0"/>
                <a:cs typeface="Arial" panose="020B0604020202020204" pitchFamily="34" charset="0"/>
              </a:rPr>
            </a:br>
            <a:r>
              <a:rPr lang="ar-JO" sz="4800" b="1" dirty="0">
                <a:effectLst>
                  <a:glow rad="101600">
                    <a:schemeClr val="tx1">
                      <a:alpha val="97000"/>
                    </a:schemeClr>
                  </a:glow>
                </a:effectLst>
                <a:latin typeface="Arial" panose="020B0604020202020204" pitchFamily="34" charset="0"/>
                <a:cs typeface="Arial" panose="020B0604020202020204" pitchFamily="34" charset="0"/>
              </a:rPr>
              <a:t>في البريّة</a:t>
            </a:r>
            <a:endParaRPr lang="en-US" sz="4800" b="1" dirty="0">
              <a:effectLst>
                <a:glow rad="101600">
                  <a:schemeClr val="tx1">
                    <a:alpha val="97000"/>
                  </a:schemeClr>
                </a:glow>
              </a:effectLst>
              <a:latin typeface="Arial" panose="020B0604020202020204" pitchFamily="34" charset="0"/>
              <a:cs typeface="Arial" panose="020B0604020202020204" pitchFamily="34" charset="0"/>
            </a:endParaRP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موآب</a:t>
            </a:r>
            <a:endParaRPr lang="en-US" sz="3200" b="1" dirty="0">
              <a:solidFill>
                <a:srgbClr val="FFFFFF"/>
              </a:solidFill>
              <a:effectLst>
                <a:glow rad="228600">
                  <a:srgbClr val="000000"/>
                </a:glow>
              </a:effectLst>
              <a:latin typeface="Arial" charset="0"/>
              <a:cs typeface="Arial" charset="0"/>
            </a:endParaRP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مصر</a:t>
            </a:r>
            <a:endParaRPr lang="en-US" sz="3200" b="1" dirty="0">
              <a:solidFill>
                <a:srgbClr val="FFFFFF"/>
              </a:solidFill>
              <a:effectLst>
                <a:glow rad="228600">
                  <a:srgbClr val="000000"/>
                </a:glow>
              </a:effectLst>
              <a:latin typeface="Arial" charset="0"/>
              <a:cs typeface="Arial" charset="0"/>
            </a:endParaRP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جبل </a:t>
            </a:r>
          </a:p>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سيناء</a:t>
            </a:r>
            <a:endParaRPr lang="en-US" sz="32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37661886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قانون الديناميكا الحرارية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الثاني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859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6" y="-8898"/>
            <a:ext cx="6228184" cy="62281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1619" y="76496"/>
            <a:ext cx="3081451" cy="4576640"/>
          </a:xfrm>
          <a:effectLst/>
        </p:spPr>
        <p:txBody>
          <a:bodyPr anchor="t"/>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لا </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تنسى</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فعله</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المسيح</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في</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حياتك.</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8382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أشكر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لأجل أمانته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ماضيك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9216008"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تثنية 1: 1– 4: 43</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أحبب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الآن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حاضرك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987824" y="5365519"/>
            <a:ext cx="611966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تثنية 4: 44- 26: 19</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5061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ar-JO" sz="3200" dirty="0">
                <a:solidFill>
                  <a:schemeClr val="tx1"/>
                </a:solidFill>
              </a:rPr>
              <a:t>تثنية</a:t>
            </a:r>
            <a:endParaRPr lang="en-US" sz="3200" dirty="0">
              <a:solidFill>
                <a:schemeClr val="tx1"/>
              </a:solidFill>
            </a:endParaRPr>
          </a:p>
        </p:txBody>
      </p:sp>
      <p:sp>
        <p:nvSpPr>
          <p:cNvPr id="312323" name="Text Box 10"/>
          <p:cNvSpPr txBox="1">
            <a:spLocks noChangeArrowheads="1"/>
          </p:cNvSpPr>
          <p:nvPr/>
        </p:nvSpPr>
        <p:spPr bwMode="auto">
          <a:xfrm>
            <a:off x="8410575" y="142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199317"/>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ar-JO" sz="2400" b="1" kern="1200" dirty="0">
                          <a:solidFill>
                            <a:schemeClr val="lt1"/>
                          </a:solidFill>
                          <a:effectLst/>
                          <a:latin typeface="Arial" panose="020B0604020202020204" pitchFamily="34" charset="0"/>
                          <a:ea typeface="+mn-ea"/>
                          <a:cs typeface="Arial" panose="020B0604020202020204" pitchFamily="34" charset="0"/>
                        </a:rPr>
                        <a:t>تجديد</a:t>
                      </a:r>
                      <a:r>
                        <a:rPr lang="ar-JO" sz="2400" b="1" kern="1200" baseline="0" dirty="0">
                          <a:solidFill>
                            <a:schemeClr val="lt1"/>
                          </a:solidFill>
                          <a:effectLst/>
                          <a:latin typeface="Arial" panose="020B0604020202020204" pitchFamily="34" charset="0"/>
                          <a:ea typeface="+mn-ea"/>
                          <a:cs typeface="Arial" panose="020B0604020202020204" pitchFamily="34" charset="0"/>
                        </a:rPr>
                        <a:t> العهد الموسوي</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التركيز</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المقدمة و العظة الأولى</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الأمانة السابقة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 4 : 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الثانية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قوانين المحبة الحالية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 44 – 26 : 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الثالثة و الرابعة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الرجاء المستقبلي</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1 – 34 : 12</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التقسيمات</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تمهيد</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1 - 4</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أعمال الله لإسرائيل</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5 – 4 : 43</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الوصايا العشر</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44 – 11 : 32</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الإحتفالية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 1 – 16 : 17</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المدنية و الإجتماعية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 18 – 26 : 19</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قائمة اللعنات و البركات الثالثة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27 - 28</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عهد</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الأرض</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الرابع</a:t>
                      </a: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29 - 30</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انتقال</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القيادة</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 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المواضيع</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عمله الله تاريخياً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يتوقعه الله قانونياً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سيعمله</a:t>
                      </a:r>
                      <a:r>
                        <a:rPr lang="ar-JO" sz="1800" b="1" baseline="0" dirty="0">
                          <a:solidFill>
                            <a:srgbClr val="000000"/>
                          </a:solidFill>
                          <a:effectLst/>
                          <a:latin typeface="Arial" panose="020B0604020202020204" pitchFamily="34" charset="0"/>
                          <a:cs typeface="Arial" panose="020B0604020202020204" pitchFamily="34" charset="0"/>
                        </a:rPr>
                        <a:t> الله نبوياً</a:t>
                      </a:r>
                      <a:endPar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المكان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ar-JO" sz="1800" b="1" dirty="0">
                          <a:solidFill>
                            <a:srgbClr val="000000"/>
                          </a:solidFill>
                          <a:effectLst/>
                          <a:latin typeface="Arial" panose="020B0604020202020204" pitchFamily="34" charset="0"/>
                          <a:cs typeface="Arial" panose="020B0604020202020204" pitchFamily="34" charset="0"/>
                        </a:rPr>
                        <a:t>سهول</a:t>
                      </a:r>
                      <a:r>
                        <a:rPr lang="ar-JO" sz="1800" b="1" baseline="0" dirty="0">
                          <a:solidFill>
                            <a:srgbClr val="000000"/>
                          </a:solidFill>
                          <a:effectLst/>
                          <a:latin typeface="Arial" panose="020B0604020202020204" pitchFamily="34" charset="0"/>
                          <a:cs typeface="Arial" panose="020B0604020202020204" pitchFamily="34" charset="0"/>
                        </a:rPr>
                        <a:t> مؤاب</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الزمان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حوالي شهر واحد</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1" name="Oval 10">
            <a:extLst>
              <a:ext uri="{FF2B5EF4-FFF2-40B4-BE49-F238E27FC236}">
                <a16:creationId xmlns:a16="http://schemas.microsoft.com/office/drawing/2014/main" id="{80591458-99C2-1D4C-A4C3-D164B919ACC2}"/>
              </a:ext>
            </a:extLst>
          </p:cNvPr>
          <p:cNvSpPr/>
          <p:nvPr/>
        </p:nvSpPr>
        <p:spPr bwMode="auto">
          <a:xfrm>
            <a:off x="4039568"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25315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تثنية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39734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4633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ctr" rtl="1">
              <a:buFont typeface="Webdings" pitchFamily="-111" charset="2"/>
              <a:buChar char="¨"/>
              <a:defRPr/>
            </a:pPr>
            <a:r>
              <a:rPr lang="ar-JO" sz="3600" b="1" dirty="0">
                <a:solidFill>
                  <a:srgbClr val="000000"/>
                </a:solidFill>
                <a:latin typeface="Arial"/>
                <a:cs typeface="Arial"/>
              </a:rPr>
              <a:t> مقدمة في الوصايا العشر </a:t>
            </a:r>
            <a:r>
              <a:rPr lang="ar-JO" b="1" dirty="0">
                <a:solidFill>
                  <a:srgbClr val="000000"/>
                </a:solidFill>
                <a:latin typeface="Arial"/>
                <a:cs typeface="Arial"/>
              </a:rPr>
              <a:t>(4:44- 5: 33)</a:t>
            </a:r>
            <a:endParaRPr lang="en-US"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ar-JO" sz="3600" b="1" dirty="0">
                <a:solidFill>
                  <a:srgbClr val="FFFFFF"/>
                </a:solidFill>
                <a:effectLst/>
                <a:latin typeface="Arial"/>
                <a:cs typeface="Arial"/>
              </a:rPr>
              <a:t>الموعظة رقم 2: الأحكام</a:t>
            </a:r>
            <a:br>
              <a:rPr lang="ar-JO" sz="3600" b="1" dirty="0">
                <a:solidFill>
                  <a:srgbClr val="FFFFFF"/>
                </a:solidFill>
                <a:effectLst/>
                <a:latin typeface="Arial"/>
                <a:cs typeface="Arial"/>
              </a:rPr>
            </a:br>
            <a:r>
              <a:rPr lang="ar-JO" sz="3600" b="1" dirty="0">
                <a:solidFill>
                  <a:srgbClr val="FFFFFF"/>
                </a:solidFill>
                <a:effectLst/>
                <a:latin typeface="Arial"/>
                <a:cs typeface="Arial"/>
              </a:rPr>
              <a:t>(4: 44- 26: 19)</a:t>
            </a:r>
            <a:endParaRPr lang="en-US" sz="3600" b="1" dirty="0">
              <a:solidFill>
                <a:srgbClr val="FFFFFF"/>
              </a:solidFill>
              <a:effectLst/>
              <a:latin typeface="Arial"/>
              <a:cs typeface="Arial"/>
            </a:endParaRPr>
          </a:p>
        </p:txBody>
      </p:sp>
    </p:spTree>
    <p:extLst>
      <p:ext uri="{BB962C8B-B14F-4D97-AF65-F5344CB8AC3E}">
        <p14:creationId xmlns:p14="http://schemas.microsoft.com/office/powerpoint/2010/main" val="1844082372"/>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86689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2656"/>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3999" cy="784797"/>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العشر الكبار</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6021288"/>
            <a:ext cx="9143999" cy="784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خروج 20 و تثنية 5</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27744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ar-JO" sz="6000" b="1" dirty="0">
                <a:solidFill>
                  <a:schemeClr val="bg1"/>
                </a:solidFill>
                <a:effectLst>
                  <a:outerShdw blurRad="50800" dist="88900" dir="2700000" algn="tl" rotWithShape="0">
                    <a:srgbClr val="000000">
                      <a:alpha val="80000"/>
                    </a:srgbClr>
                  </a:outerShdw>
                </a:effectLst>
                <a:latin typeface="Arial" panose="020B0604020202020204" pitchFamily="34" charset="0"/>
                <a:cs typeface="Arial" panose="020B0604020202020204" pitchFamily="34" charset="0"/>
              </a:rPr>
              <a:t>الوصايا العشر</a:t>
            </a:r>
            <a:endParaRPr lang="en-US" sz="6000" b="1" dirty="0">
              <a:solidFill>
                <a:schemeClr val="bg1"/>
              </a:solidFill>
              <a:effectLst>
                <a:outerShdw blurRad="50800" dist="88900" dir="2700000" algn="tl" rotWithShape="0">
                  <a:srgbClr val="000000">
                    <a:alpha val="80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09686" y="871454"/>
            <a:ext cx="4854950"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r"/>
            <a:r>
              <a:rPr lang="ar-JO" sz="5400" b="1" dirty="0">
                <a:solidFill>
                  <a:srgbClr val="983225"/>
                </a:solidFill>
                <a:latin typeface="Arial" panose="020B0604020202020204" pitchFamily="34" charset="0"/>
                <a:cs typeface="Arial" panose="020B0604020202020204" pitchFamily="34" charset="0"/>
              </a:rPr>
              <a:t>ما هم؟</a:t>
            </a:r>
            <a:endParaRPr lang="en-US" sz="5400" b="1" dirty="0">
              <a:solidFill>
                <a:srgbClr val="9832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1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srgbClr val="FFFFFF"/>
                </a:solidFill>
                <a:latin typeface="Arial" panose="020B0604020202020204" pitchFamily="34" charset="0"/>
                <a:cs typeface="Arial" panose="020B0604020202020204" pitchFamily="34" charset="0"/>
              </a:rPr>
              <a:t>الوصايا 1- 4</a:t>
            </a:r>
            <a:endParaRPr lang="en-US" sz="3600" b="1" dirty="0">
              <a:solidFill>
                <a:srgbClr val="FFFFFF"/>
              </a:solidFill>
              <a:latin typeface="Arial" panose="020B0604020202020204" pitchFamily="34" charset="0"/>
              <a:cs typeface="Arial" panose="020B0604020202020204" pitchFamily="34" charset="0"/>
              <a:hlinkClick r:id="rId4"/>
            </a:endParaRPr>
          </a:p>
        </p:txBody>
      </p:sp>
      <p:sp>
        <p:nvSpPr>
          <p:cNvPr id="4" name="Title 3"/>
          <p:cNvSpPr>
            <a:spLocks noGrp="1"/>
          </p:cNvSpPr>
          <p:nvPr>
            <p:ph type="ctrTitle"/>
          </p:nvPr>
        </p:nvSpPr>
        <p:spPr>
          <a:xfrm>
            <a:off x="1256149" y="-41442"/>
            <a:ext cx="7772400" cy="726003"/>
          </a:xfrm>
        </p:spPr>
        <p:txBody>
          <a:bodyPr/>
          <a:lstStyle/>
          <a:p>
            <a:r>
              <a:rPr lang="ar-JO" sz="3600" b="1" dirty="0">
                <a:latin typeface="Arial" panose="020B0604020202020204" pitchFamily="34" charset="0"/>
                <a:cs typeface="Arial" panose="020B0604020202020204" pitchFamily="34" charset="0"/>
              </a:rPr>
              <a:t>البناء الثنائي</a:t>
            </a:r>
            <a:endParaRPr lang="en-US" sz="3600" b="1" dirty="0">
              <a:latin typeface="Arial" panose="020B0604020202020204" pitchFamily="34" charset="0"/>
              <a:cs typeface="Arial" panose="020B0604020202020204" pitchFamily="34" charset="0"/>
            </a:endParaRPr>
          </a:p>
        </p:txBody>
      </p:sp>
      <p:sp>
        <p:nvSpPr>
          <p:cNvPr id="7" name="Title 3"/>
          <p:cNvSpPr txBox="1">
            <a:spLocks/>
          </p:cNvSpPr>
          <p:nvPr/>
        </p:nvSpPr>
        <p:spPr bwMode="auto">
          <a:xfrm>
            <a:off x="0" y="0"/>
            <a:ext cx="2482273" cy="661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2400" b="1" dirty="0">
                <a:solidFill>
                  <a:prstClr val="black"/>
                </a:solidFill>
                <a:latin typeface="Arial"/>
                <a:cs typeface="Arial"/>
              </a:rPr>
              <a:t>" فَقَالَ لَهُ يَسُوعُ:</a:t>
            </a:r>
          </a:p>
          <a:p>
            <a:r>
              <a:rPr lang="ar-JO" sz="2400" b="1" dirty="0">
                <a:solidFill>
                  <a:prstClr val="black"/>
                </a:solidFill>
                <a:latin typeface="Arial"/>
                <a:cs typeface="Arial"/>
              </a:rPr>
              <a:t> تُحِبُّ ٱلرَّبَّ إِلَهَكَ</a:t>
            </a:r>
          </a:p>
          <a:p>
            <a:r>
              <a:rPr lang="ar-JO" sz="2400" b="1" dirty="0">
                <a:solidFill>
                  <a:prstClr val="black"/>
                </a:solidFill>
                <a:latin typeface="Arial"/>
                <a:cs typeface="Arial"/>
              </a:rPr>
              <a:t> مِنْ كُلِّ قَلْبِكَ،</a:t>
            </a:r>
          </a:p>
          <a:p>
            <a:r>
              <a:rPr lang="ar-JO" sz="2400" b="1" dirty="0">
                <a:solidFill>
                  <a:prstClr val="black"/>
                </a:solidFill>
                <a:latin typeface="Arial"/>
                <a:cs typeface="Arial"/>
              </a:rPr>
              <a:t> وَمِنْ كُلِّ نَفْسِكَ،</a:t>
            </a:r>
          </a:p>
          <a:p>
            <a:r>
              <a:rPr lang="ar-JO" sz="2400" b="1" dirty="0">
                <a:solidFill>
                  <a:prstClr val="black"/>
                </a:solidFill>
                <a:latin typeface="Arial"/>
                <a:cs typeface="Arial"/>
              </a:rPr>
              <a:t> وَمِنْ كُلِّ فِكْرِكَ.</a:t>
            </a:r>
          </a:p>
          <a:p>
            <a:r>
              <a:rPr lang="ar-JO" sz="2400" b="1" dirty="0">
                <a:solidFill>
                  <a:prstClr val="black"/>
                </a:solidFill>
                <a:latin typeface="Arial"/>
                <a:cs typeface="Arial"/>
              </a:rPr>
              <a:t> ٣٨ هَذِهِ هِيَ</a:t>
            </a:r>
          </a:p>
          <a:p>
            <a:r>
              <a:rPr lang="ar-JO" sz="2400" b="1" dirty="0">
                <a:solidFill>
                  <a:prstClr val="black"/>
                </a:solidFill>
                <a:latin typeface="Arial"/>
                <a:cs typeface="Arial"/>
              </a:rPr>
              <a:t> ٱلْوَصِيَّةُ ٱلْأُولَى وَٱلْعُظْمَى."</a:t>
            </a:r>
          </a:p>
          <a:p>
            <a:r>
              <a:rPr lang="ar-JO" sz="2400" b="1" dirty="0">
                <a:solidFill>
                  <a:prstClr val="black"/>
                </a:solidFill>
                <a:latin typeface="Arial"/>
                <a:cs typeface="Arial"/>
              </a:rPr>
              <a:t>(مت 22: 37- 38).</a:t>
            </a:r>
            <a:endParaRPr lang="en-US" sz="2400" b="1" dirty="0">
              <a:solidFill>
                <a:prstClr val="black"/>
              </a:solidFill>
              <a:latin typeface="Arial"/>
              <a:cs typeface="Arial"/>
            </a:endParaRPr>
          </a:p>
        </p:txBody>
      </p:sp>
    </p:spTree>
    <p:extLst>
      <p:ext uri="{BB962C8B-B14F-4D97-AF65-F5344CB8AC3E}">
        <p14:creationId xmlns:p14="http://schemas.microsoft.com/office/powerpoint/2010/main" val="42907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قانون الديناميكا الحرارية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الثاني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2223888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2- 3</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panose="020B0604020202020204" pitchFamily="34" charset="0"/>
                <a:cs typeface="Arial" panose="020B0604020202020204" pitchFamily="34" charset="0"/>
              </a:rPr>
              <a:t>"أَنَا ٱلرَّبُّ إِلَهُكَ</a:t>
            </a:r>
          </a:p>
          <a:p>
            <a:r>
              <a:rPr lang="ar-JO" sz="3600" b="1" dirty="0">
                <a:solidFill>
                  <a:prstClr val="black"/>
                </a:solidFill>
                <a:latin typeface="Arial" panose="020B0604020202020204" pitchFamily="34" charset="0"/>
                <a:cs typeface="Arial" panose="020B0604020202020204" pitchFamily="34" charset="0"/>
              </a:rPr>
              <a:t> ٱلَّذِي أَخْرَجَكَ مِنْ أَرْضِ مِصْرَ</a:t>
            </a:r>
          </a:p>
          <a:p>
            <a:r>
              <a:rPr lang="ar-JO" sz="3600" b="1" dirty="0">
                <a:solidFill>
                  <a:prstClr val="black"/>
                </a:solidFill>
                <a:latin typeface="Arial" panose="020B0604020202020204" pitchFamily="34" charset="0"/>
                <a:cs typeface="Arial" panose="020B0604020202020204" pitchFamily="34" charset="0"/>
              </a:rPr>
              <a:t> مِنْ بَيْتِ ٱلْعُبُودِيَّةِ. </a:t>
            </a:r>
          </a:p>
          <a:p>
            <a:r>
              <a:rPr lang="ar-JO" sz="3600" dirty="0">
                <a:solidFill>
                  <a:prstClr val="black"/>
                </a:solidFill>
                <a:latin typeface="Arial" panose="020B0604020202020204" pitchFamily="34" charset="0"/>
                <a:cs typeface="Arial" panose="020B0604020202020204" pitchFamily="34" charset="0"/>
              </a:rPr>
              <a:t>٣</a:t>
            </a:r>
            <a:r>
              <a:rPr lang="ar-JO" sz="3600" b="1" dirty="0">
                <a:solidFill>
                  <a:prstClr val="black"/>
                </a:solidFill>
                <a:latin typeface="Arial" panose="020B0604020202020204" pitchFamily="34" charset="0"/>
                <a:cs typeface="Arial" panose="020B0604020202020204" pitchFamily="34" charset="0"/>
              </a:rPr>
              <a:t> لَا يَكُنْ لَكَ آلِهَةٌ أُخْرَى أَمَامِي."</a:t>
            </a:r>
            <a:endParaRPr lang="en-US" sz="3600" b="1" dirty="0">
              <a:solidFill>
                <a:prstClr val="black"/>
              </a:solidFill>
              <a:latin typeface="Arial" panose="020B0604020202020204" pitchFamily="34" charset="0"/>
              <a:cs typeface="Arial" panose="020B0604020202020204" pitchFamily="34" charset="0"/>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1</a:t>
            </a:r>
            <a:endParaRPr lang="en-US" sz="2000" dirty="0"/>
          </a:p>
        </p:txBody>
      </p:sp>
    </p:spTree>
    <p:extLst>
      <p:ext uri="{BB962C8B-B14F-4D97-AF65-F5344CB8AC3E}">
        <p14:creationId xmlns:p14="http://schemas.microsoft.com/office/powerpoint/2010/main" val="121277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rPr>
              <a:t>خروج 20: 4- 5 أ</a:t>
            </a:r>
            <a:endParaRPr lang="en-US"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defTabSz="457200"/>
            <a:r>
              <a:rPr lang="ar-JO" dirty="0">
                <a:solidFill>
                  <a:prstClr val="black"/>
                </a:solidFill>
                <a:latin typeface="Arial" panose="020B0604020202020204" pitchFamily="34" charset="0"/>
                <a:cs typeface="Arial" panose="020B0604020202020204" pitchFamily="34" charset="0"/>
              </a:rPr>
              <a:t>"لَا تَصْنَعْ لَكَ تِمْثَالًا مَنْحُوتًا،</a:t>
            </a:r>
          </a:p>
          <a:p>
            <a:pPr defTabSz="457200"/>
            <a:r>
              <a:rPr lang="ar-JO" dirty="0">
                <a:solidFill>
                  <a:prstClr val="black"/>
                </a:solidFill>
                <a:latin typeface="Arial" panose="020B0604020202020204" pitchFamily="34" charset="0"/>
                <a:cs typeface="Arial" panose="020B0604020202020204" pitchFamily="34" charset="0"/>
              </a:rPr>
              <a:t> وَلَا صُورَةً مَا مِمَّا فِي ٱلسَّمَاءِ مِنْ فَوْقُ،</a:t>
            </a:r>
          </a:p>
          <a:p>
            <a:pPr defTabSz="457200"/>
            <a:r>
              <a:rPr lang="ar-JO" dirty="0">
                <a:solidFill>
                  <a:prstClr val="black"/>
                </a:solidFill>
                <a:latin typeface="Arial" panose="020B0604020202020204" pitchFamily="34" charset="0"/>
                <a:cs typeface="Arial" panose="020B0604020202020204" pitchFamily="34" charset="0"/>
              </a:rPr>
              <a:t> وَمَا فِي ٱلْأَرْضِ مِنْ تَحْتُ،</a:t>
            </a:r>
          </a:p>
          <a:p>
            <a:pPr defTabSz="457200"/>
            <a:r>
              <a:rPr lang="ar-JO" dirty="0">
                <a:solidFill>
                  <a:prstClr val="black"/>
                </a:solidFill>
                <a:latin typeface="Arial" panose="020B0604020202020204" pitchFamily="34" charset="0"/>
                <a:cs typeface="Arial" panose="020B0604020202020204" pitchFamily="34" charset="0"/>
              </a:rPr>
              <a:t> وَمَا فِي ٱلْمَاءِ مِنْ تَحْتِ ٱلْأَرْضِ.</a:t>
            </a:r>
          </a:p>
          <a:p>
            <a:pPr defTabSz="457200"/>
            <a:r>
              <a:rPr lang="ar-JO" dirty="0">
                <a:solidFill>
                  <a:prstClr val="black"/>
                </a:solidFill>
                <a:latin typeface="Arial" panose="020B0604020202020204" pitchFamily="34" charset="0"/>
                <a:cs typeface="Arial" panose="020B0604020202020204" pitchFamily="34" charset="0"/>
              </a:rPr>
              <a:t> </a:t>
            </a:r>
            <a:r>
              <a:rPr lang="ar-JO" sz="3200" b="0" dirty="0">
                <a:solidFill>
                  <a:prstClr val="black"/>
                </a:solidFill>
                <a:latin typeface="Arial" panose="020B0604020202020204" pitchFamily="34" charset="0"/>
                <a:cs typeface="Arial" panose="020B0604020202020204" pitchFamily="34" charset="0"/>
              </a:rPr>
              <a:t>٥</a:t>
            </a:r>
            <a:r>
              <a:rPr lang="ar-JO" dirty="0">
                <a:solidFill>
                  <a:prstClr val="black"/>
                </a:solidFill>
                <a:latin typeface="Arial" panose="020B0604020202020204" pitchFamily="34" charset="0"/>
                <a:cs typeface="Arial" panose="020B0604020202020204" pitchFamily="34" charset="0"/>
              </a:rPr>
              <a:t> لَا تَسْجُدْ لَهُنَّ وَلَا تَعْبُدْهُنَّ،</a:t>
            </a:r>
          </a:p>
          <a:p>
            <a:pPr defTabSz="457200"/>
            <a:r>
              <a:rPr lang="ar-JO" dirty="0">
                <a:solidFill>
                  <a:prstClr val="black"/>
                </a:solidFill>
                <a:latin typeface="Arial" panose="020B0604020202020204" pitchFamily="34" charset="0"/>
                <a:cs typeface="Arial" panose="020B0604020202020204" pitchFamily="34" charset="0"/>
              </a:rPr>
              <a:t> لِأَنِّي أَنَا ٱلرَّبَّ إِلَهَكَ إِلَهٌ غَيُورٌ."</a:t>
            </a:r>
            <a:endParaRPr lang="en-US" dirty="0">
              <a:solidFill>
                <a:prstClr val="black"/>
              </a:solidFill>
              <a:latin typeface="Arial" panose="020B0604020202020204" pitchFamily="34" charset="0"/>
              <a:cs typeface="Arial" panose="020B0604020202020204" pitchFamily="34" charset="0"/>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2</a:t>
            </a:r>
            <a:endParaRPr lang="en-US" sz="2000" dirty="0"/>
          </a:p>
        </p:txBody>
      </p:sp>
    </p:spTree>
    <p:extLst>
      <p:ext uri="{BB962C8B-B14F-4D97-AF65-F5344CB8AC3E}">
        <p14:creationId xmlns:p14="http://schemas.microsoft.com/office/powerpoint/2010/main" val="53484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rPr>
              <a:t>خروج 20: 5 ب - 6</a:t>
            </a:r>
            <a:endParaRPr lang="en-US"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defTabSz="457200"/>
            <a:r>
              <a:rPr lang="ar-JO" dirty="0">
                <a:solidFill>
                  <a:prstClr val="black"/>
                </a:solidFill>
                <a:latin typeface="Arial" panose="020B0604020202020204" pitchFamily="34" charset="0"/>
                <a:cs typeface="Arial" panose="020B0604020202020204" pitchFamily="34" charset="0"/>
              </a:rPr>
              <a:t>"أَفْتَقِدُ ذُنُوبَ ٱلْآبَاءِ فِي ٱلْأَبْنَاءِ</a:t>
            </a:r>
          </a:p>
          <a:p>
            <a:pPr defTabSz="457200"/>
            <a:r>
              <a:rPr lang="ar-JO" dirty="0">
                <a:solidFill>
                  <a:prstClr val="black"/>
                </a:solidFill>
                <a:latin typeface="Arial" panose="020B0604020202020204" pitchFamily="34" charset="0"/>
                <a:cs typeface="Arial" panose="020B0604020202020204" pitchFamily="34" charset="0"/>
              </a:rPr>
              <a:t> فِي ٱلْجِيلِ ٱلثَّالِثِ وَٱلرَّابِعِ</a:t>
            </a:r>
          </a:p>
          <a:p>
            <a:pPr defTabSz="457200"/>
            <a:r>
              <a:rPr lang="ar-JO" dirty="0">
                <a:solidFill>
                  <a:prstClr val="black"/>
                </a:solidFill>
                <a:latin typeface="Arial" panose="020B0604020202020204" pitchFamily="34" charset="0"/>
                <a:cs typeface="Arial" panose="020B0604020202020204" pitchFamily="34" charset="0"/>
              </a:rPr>
              <a:t> مِنْ مُبْغِضِيَّ، </a:t>
            </a:r>
          </a:p>
          <a:p>
            <a:pPr defTabSz="457200"/>
            <a:r>
              <a:rPr lang="ar-JO" sz="3200" b="0" dirty="0">
                <a:solidFill>
                  <a:prstClr val="black"/>
                </a:solidFill>
                <a:latin typeface="Arial" panose="020B0604020202020204" pitchFamily="34" charset="0"/>
                <a:cs typeface="Arial" panose="020B0604020202020204" pitchFamily="34" charset="0"/>
              </a:rPr>
              <a:t>٦</a:t>
            </a:r>
            <a:r>
              <a:rPr lang="ar-JO" dirty="0">
                <a:solidFill>
                  <a:prstClr val="black"/>
                </a:solidFill>
                <a:latin typeface="Arial" panose="020B0604020202020204" pitchFamily="34" charset="0"/>
                <a:cs typeface="Arial" panose="020B0604020202020204" pitchFamily="34" charset="0"/>
              </a:rPr>
              <a:t> وَأَصْنَعُ إِحْسَانًا</a:t>
            </a:r>
          </a:p>
          <a:p>
            <a:pPr defTabSz="457200"/>
            <a:r>
              <a:rPr lang="ar-JO" dirty="0">
                <a:solidFill>
                  <a:prstClr val="black"/>
                </a:solidFill>
                <a:latin typeface="Arial" panose="020B0604020202020204" pitchFamily="34" charset="0"/>
                <a:cs typeface="Arial" panose="020B0604020202020204" pitchFamily="34" charset="0"/>
              </a:rPr>
              <a:t> إِلَى أُلُوفٍ مِنْ مُحِبِّيَّ</a:t>
            </a:r>
          </a:p>
          <a:p>
            <a:pPr defTabSz="457200"/>
            <a:r>
              <a:rPr lang="ar-JO" dirty="0">
                <a:solidFill>
                  <a:prstClr val="black"/>
                </a:solidFill>
                <a:latin typeface="Arial" panose="020B0604020202020204" pitchFamily="34" charset="0"/>
                <a:cs typeface="Arial" panose="020B0604020202020204" pitchFamily="34" charset="0"/>
              </a:rPr>
              <a:t> وَحَافِظِي وَصَايَايَ."</a:t>
            </a:r>
            <a:endParaRPr lang="en-US"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2</a:t>
            </a:r>
            <a:endParaRPr lang="en-US" sz="2000" dirty="0"/>
          </a:p>
        </p:txBody>
      </p:sp>
    </p:spTree>
    <p:extLst>
      <p:ext uri="{BB962C8B-B14F-4D97-AF65-F5344CB8AC3E}">
        <p14:creationId xmlns:p14="http://schemas.microsoft.com/office/powerpoint/2010/main" val="332070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rPr>
              <a:t>خروج 20: 7</a:t>
            </a:r>
            <a:endParaRPr lang="en-US" b="1" dirty="0">
              <a:solidFill>
                <a:schemeClr val="bg1"/>
              </a:solidFill>
              <a:effectLst>
                <a:outerShdw blurRad="50800" dist="76200" dir="2700000" algn="tl" rotWithShape="0">
                  <a:srgbClr val="000000">
                    <a:alpha val="90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77352" y="870532"/>
            <a:ext cx="8206183"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تَنْطِقْ</a:t>
            </a:r>
          </a:p>
          <a:p>
            <a:r>
              <a:rPr lang="ar-JO" sz="3600" b="1" dirty="0">
                <a:solidFill>
                  <a:prstClr val="black"/>
                </a:solidFill>
                <a:latin typeface="Arial"/>
                <a:cs typeface="Arial"/>
              </a:rPr>
              <a:t> بِٱسْمِ ٱلرَّبِّ إِلَهِكَ بَاطِلًا،</a:t>
            </a:r>
          </a:p>
          <a:p>
            <a:r>
              <a:rPr lang="ar-JO" sz="3600" b="1" dirty="0">
                <a:solidFill>
                  <a:prstClr val="black"/>
                </a:solidFill>
                <a:latin typeface="Arial"/>
                <a:cs typeface="Arial"/>
              </a:rPr>
              <a:t> لِأَنَّ ٱلرَّبَّ لَا يُبْرِئُ</a:t>
            </a:r>
          </a:p>
          <a:p>
            <a:r>
              <a:rPr lang="ar-JO" sz="3600" b="1" dirty="0">
                <a:solidFill>
                  <a:prstClr val="black"/>
                </a:solidFill>
                <a:latin typeface="Arial"/>
                <a:cs typeface="Arial"/>
              </a:rPr>
              <a:t> مَنْ نَطَقَ بِٱسْمِهِ بَاطِلًا."</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3</a:t>
            </a:r>
            <a:endParaRPr lang="en-US" sz="2000" dirty="0"/>
          </a:p>
        </p:txBody>
      </p:sp>
    </p:spTree>
    <p:extLst>
      <p:ext uri="{BB962C8B-B14F-4D97-AF65-F5344CB8AC3E}">
        <p14:creationId xmlns:p14="http://schemas.microsoft.com/office/powerpoint/2010/main" val="2619616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8- 10 أ</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panose="020B0604020202020204" pitchFamily="34" charset="0"/>
                <a:cs typeface="Arial" panose="020B0604020202020204" pitchFamily="34" charset="0"/>
              </a:rPr>
              <a:t>"اُذْكُرْ يَوْمَ ٱلسَّبْتِ لِتُقَدِّسَهُ.</a:t>
            </a:r>
          </a:p>
          <a:p>
            <a:r>
              <a:rPr lang="ar-JO" sz="3600" b="1" dirty="0">
                <a:solidFill>
                  <a:prstClr val="black"/>
                </a:solidFill>
                <a:latin typeface="Arial" panose="020B0604020202020204" pitchFamily="34" charset="0"/>
                <a:cs typeface="Arial" panose="020B0604020202020204" pitchFamily="34" charset="0"/>
              </a:rPr>
              <a:t> </a:t>
            </a:r>
            <a:r>
              <a:rPr lang="ar-JO" sz="3200" dirty="0">
                <a:solidFill>
                  <a:prstClr val="black"/>
                </a:solidFill>
                <a:latin typeface="Arial" panose="020B0604020202020204" pitchFamily="34" charset="0"/>
                <a:cs typeface="Arial" panose="020B0604020202020204" pitchFamily="34" charset="0"/>
              </a:rPr>
              <a:t>٩</a:t>
            </a:r>
            <a:r>
              <a:rPr lang="ar-JO" sz="3600" b="1" dirty="0">
                <a:solidFill>
                  <a:prstClr val="black"/>
                </a:solidFill>
                <a:latin typeface="Arial" panose="020B0604020202020204" pitchFamily="34" charset="0"/>
                <a:cs typeface="Arial" panose="020B0604020202020204" pitchFamily="34" charset="0"/>
              </a:rPr>
              <a:t> سِتَّةَ أَيَّامٍ تَعْمَلُ</a:t>
            </a:r>
          </a:p>
          <a:p>
            <a:r>
              <a:rPr lang="ar-JO" sz="3600" b="1" dirty="0">
                <a:solidFill>
                  <a:prstClr val="black"/>
                </a:solidFill>
                <a:latin typeface="Arial" panose="020B0604020202020204" pitchFamily="34" charset="0"/>
                <a:cs typeface="Arial" panose="020B0604020202020204" pitchFamily="34" charset="0"/>
              </a:rPr>
              <a:t> وَتَصْنَعُ جَمِيعَ عَمَلِكَ،</a:t>
            </a:r>
          </a:p>
          <a:p>
            <a:r>
              <a:rPr lang="ar-JO" sz="3600" b="1" dirty="0">
                <a:solidFill>
                  <a:prstClr val="black"/>
                </a:solidFill>
                <a:latin typeface="Arial" panose="020B0604020202020204" pitchFamily="34" charset="0"/>
                <a:cs typeface="Arial" panose="020B0604020202020204" pitchFamily="34" charset="0"/>
              </a:rPr>
              <a:t> </a:t>
            </a:r>
            <a:r>
              <a:rPr lang="ar-JO" sz="3200" dirty="0">
                <a:solidFill>
                  <a:prstClr val="black"/>
                </a:solidFill>
                <a:latin typeface="Arial" panose="020B0604020202020204" pitchFamily="34" charset="0"/>
                <a:cs typeface="Arial" panose="020B0604020202020204" pitchFamily="34" charset="0"/>
              </a:rPr>
              <a:t>١٠</a:t>
            </a:r>
            <a:r>
              <a:rPr lang="ar-JO" sz="3600" b="1" dirty="0">
                <a:solidFill>
                  <a:prstClr val="black"/>
                </a:solidFill>
                <a:latin typeface="Arial" panose="020B0604020202020204" pitchFamily="34" charset="0"/>
                <a:cs typeface="Arial" panose="020B0604020202020204" pitchFamily="34" charset="0"/>
              </a:rPr>
              <a:t> وَأَمَّا ٱلْيَوْمُ ٱلسَّابِعُ</a:t>
            </a:r>
          </a:p>
          <a:p>
            <a:r>
              <a:rPr lang="ar-JO" sz="3600" b="1" dirty="0">
                <a:solidFill>
                  <a:prstClr val="black"/>
                </a:solidFill>
                <a:latin typeface="Arial" panose="020B0604020202020204" pitchFamily="34" charset="0"/>
                <a:cs typeface="Arial" panose="020B0604020202020204" pitchFamily="34" charset="0"/>
              </a:rPr>
              <a:t> فَفِيهِ سَبْتٌ لِلرَّبِّ إِلَهِكَ. </a:t>
            </a:r>
          </a:p>
          <a:p>
            <a:r>
              <a:rPr lang="ar-JO" sz="3600" b="1" dirty="0">
                <a:solidFill>
                  <a:prstClr val="black"/>
                </a:solidFill>
                <a:latin typeface="Arial" panose="020B0604020202020204" pitchFamily="34" charset="0"/>
                <a:cs typeface="Arial" panose="020B0604020202020204" pitchFamily="34" charset="0"/>
              </a:rPr>
              <a:t>لَا تَصْنَعْ عَمَلًا مَّا... ."</a:t>
            </a: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4</a:t>
            </a:r>
            <a:endParaRPr lang="en-US" sz="2000" dirty="0"/>
          </a:p>
        </p:txBody>
      </p:sp>
    </p:spTree>
    <p:extLst>
      <p:ext uri="{BB962C8B-B14F-4D97-AF65-F5344CB8AC3E}">
        <p14:creationId xmlns:p14="http://schemas.microsoft.com/office/powerpoint/2010/main" val="3014340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10 أ</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panose="020B0604020202020204" pitchFamily="34" charset="0"/>
                <a:cs typeface="Arial" panose="020B0604020202020204" pitchFamily="34" charset="0"/>
              </a:rPr>
              <a:t>"أَنْتَ وَٱبْنُكَ وَٱبْنَتُكَ</a:t>
            </a:r>
          </a:p>
          <a:p>
            <a:r>
              <a:rPr lang="ar-JO" sz="3600" b="1" dirty="0">
                <a:solidFill>
                  <a:prstClr val="black"/>
                </a:solidFill>
                <a:latin typeface="Arial" panose="020B0604020202020204" pitchFamily="34" charset="0"/>
                <a:cs typeface="Arial" panose="020B0604020202020204" pitchFamily="34" charset="0"/>
              </a:rPr>
              <a:t> وَعَبْدُكَ وَأَمَتُكَ</a:t>
            </a:r>
          </a:p>
          <a:p>
            <a:r>
              <a:rPr lang="ar-JO" sz="3600" b="1" dirty="0">
                <a:solidFill>
                  <a:prstClr val="black"/>
                </a:solidFill>
                <a:latin typeface="Arial" panose="020B0604020202020204" pitchFamily="34" charset="0"/>
                <a:cs typeface="Arial" panose="020B0604020202020204" pitchFamily="34" charset="0"/>
              </a:rPr>
              <a:t> وَبَهِيمَتُكَ</a:t>
            </a:r>
          </a:p>
          <a:p>
            <a:r>
              <a:rPr lang="ar-JO" sz="3600" b="1" dirty="0">
                <a:solidFill>
                  <a:prstClr val="black"/>
                </a:solidFill>
                <a:latin typeface="Arial" panose="020B0604020202020204" pitchFamily="34" charset="0"/>
                <a:cs typeface="Arial" panose="020B0604020202020204" pitchFamily="34" charset="0"/>
              </a:rPr>
              <a:t> وَنَزِيلُكَ</a:t>
            </a:r>
          </a:p>
          <a:p>
            <a:r>
              <a:rPr lang="ar-JO" sz="3600" b="1" dirty="0">
                <a:solidFill>
                  <a:prstClr val="black"/>
                </a:solidFill>
                <a:latin typeface="Arial" panose="020B0604020202020204" pitchFamily="34" charset="0"/>
                <a:cs typeface="Arial" panose="020B0604020202020204" pitchFamily="34" charset="0"/>
              </a:rPr>
              <a:t> ٱلَّذِي دَاخِلَ أَبْوَابِكَ."</a:t>
            </a:r>
            <a:endParaRPr lang="en-US" sz="3600" b="1" dirty="0">
              <a:solidFill>
                <a:prstClr val="black"/>
              </a:solidFill>
              <a:latin typeface="Arial" panose="020B0604020202020204" pitchFamily="34" charset="0"/>
              <a:cs typeface="Arial" panose="020B0604020202020204" pitchFamily="34" charset="0"/>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4</a:t>
            </a:r>
            <a:endParaRPr lang="en-US" sz="2000" dirty="0"/>
          </a:p>
        </p:txBody>
      </p:sp>
    </p:spTree>
    <p:extLst>
      <p:ext uri="{BB962C8B-B14F-4D97-AF65-F5344CB8AC3E}">
        <p14:creationId xmlns:p14="http://schemas.microsoft.com/office/powerpoint/2010/main" val="418318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11</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panose="020B0604020202020204" pitchFamily="34" charset="0"/>
                <a:cs typeface="Arial" panose="020B0604020202020204" pitchFamily="34" charset="0"/>
              </a:rPr>
              <a:t>"لِأَنْ فِي سِتَّةِ أَيَّامٍ</a:t>
            </a:r>
          </a:p>
          <a:p>
            <a:r>
              <a:rPr lang="ar-JO" sz="3600" b="1" dirty="0">
                <a:solidFill>
                  <a:prstClr val="black"/>
                </a:solidFill>
                <a:latin typeface="Arial" panose="020B0604020202020204" pitchFamily="34" charset="0"/>
                <a:cs typeface="Arial" panose="020B0604020202020204" pitchFamily="34" charset="0"/>
              </a:rPr>
              <a:t> صَنَعَ ٱلرَّبُّ ٱلسَّمَاءَ وَٱلْأَرْضَ وَٱلْبَحْرَ</a:t>
            </a:r>
          </a:p>
          <a:p>
            <a:r>
              <a:rPr lang="ar-JO" sz="3600" b="1" dirty="0">
                <a:solidFill>
                  <a:prstClr val="black"/>
                </a:solidFill>
                <a:latin typeface="Arial" panose="020B0604020202020204" pitchFamily="34" charset="0"/>
                <a:cs typeface="Arial" panose="020B0604020202020204" pitchFamily="34" charset="0"/>
              </a:rPr>
              <a:t> وَكُلَّ مَا فِيهَا،</a:t>
            </a:r>
          </a:p>
          <a:p>
            <a:r>
              <a:rPr lang="ar-JO" sz="3600" b="1" dirty="0">
                <a:solidFill>
                  <a:prstClr val="black"/>
                </a:solidFill>
                <a:latin typeface="Arial" panose="020B0604020202020204" pitchFamily="34" charset="0"/>
                <a:cs typeface="Arial" panose="020B0604020202020204" pitchFamily="34" charset="0"/>
              </a:rPr>
              <a:t> وَٱسْتَرَاحَ فِي ٱلْيَوْمِ ٱلسَّابِعِ.</a:t>
            </a:r>
          </a:p>
          <a:p>
            <a:r>
              <a:rPr lang="ar-JO" sz="3600" b="1" dirty="0">
                <a:solidFill>
                  <a:prstClr val="black"/>
                </a:solidFill>
                <a:latin typeface="Arial" panose="020B0604020202020204" pitchFamily="34" charset="0"/>
                <a:cs typeface="Arial" panose="020B0604020202020204" pitchFamily="34" charset="0"/>
              </a:rPr>
              <a:t> لِذَلِكَ بَارَكَ ٱلرَّبُّ</a:t>
            </a:r>
          </a:p>
          <a:p>
            <a:r>
              <a:rPr lang="ar-JO" sz="3600" b="1" dirty="0">
                <a:solidFill>
                  <a:prstClr val="black"/>
                </a:solidFill>
                <a:latin typeface="Arial" panose="020B0604020202020204" pitchFamily="34" charset="0"/>
                <a:cs typeface="Arial" panose="020B0604020202020204" pitchFamily="34" charset="0"/>
              </a:rPr>
              <a:t> يَوْمَ ٱلسَّبْتِ وَقَدَّسَهُ."</a:t>
            </a:r>
            <a:endParaRPr lang="en-US" sz="3600" b="1" dirty="0">
              <a:solidFill>
                <a:prstClr val="black"/>
              </a:solidFill>
              <a:latin typeface="Arial" panose="020B0604020202020204" pitchFamily="34" charset="0"/>
              <a:cs typeface="Arial" panose="020B0604020202020204" pitchFamily="34" charset="0"/>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4</a:t>
            </a:r>
            <a:endParaRPr lang="en-US" sz="2000" dirty="0"/>
          </a:p>
        </p:txBody>
      </p:sp>
    </p:spTree>
    <p:extLst>
      <p:ext uri="{BB962C8B-B14F-4D97-AF65-F5344CB8AC3E}">
        <p14:creationId xmlns:p14="http://schemas.microsoft.com/office/powerpoint/2010/main" val="253803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srgbClr val="FFFFFF"/>
                </a:solidFill>
                <a:latin typeface="Arial"/>
                <a:cs typeface="Arial"/>
              </a:rPr>
              <a:t>الوصايا 1- 4</a:t>
            </a:r>
            <a:endParaRPr lang="en-US" sz="3600" b="1" dirty="0">
              <a:solidFill>
                <a:srgbClr val="FFFFFF"/>
              </a:solidFill>
              <a:latin typeface="Arial"/>
              <a:cs typeface="Arial"/>
              <a:hlinkClick r:id="rId4"/>
            </a:endParaRPr>
          </a:p>
        </p:txBody>
      </p:sp>
      <p:sp>
        <p:nvSpPr>
          <p:cNvPr id="4" name="Title 3"/>
          <p:cNvSpPr>
            <a:spLocks noGrp="1"/>
          </p:cNvSpPr>
          <p:nvPr>
            <p:ph type="ctrTitle"/>
          </p:nvPr>
        </p:nvSpPr>
        <p:spPr>
          <a:xfrm>
            <a:off x="1256149" y="-41442"/>
            <a:ext cx="7772400" cy="726003"/>
          </a:xfrm>
        </p:spPr>
        <p:txBody>
          <a:bodyPr/>
          <a:lstStyle/>
          <a:p>
            <a:pPr algn="r"/>
            <a:r>
              <a:rPr lang="ar-JO" sz="3600" b="1" dirty="0">
                <a:latin typeface="Arial"/>
                <a:cs typeface="Arial"/>
              </a:rPr>
              <a:t>البناء الثنائي</a:t>
            </a:r>
            <a:endParaRPr lang="en-US" sz="3600" b="1" dirty="0">
              <a:latin typeface="Arial"/>
              <a:cs typeface="Arial"/>
            </a:endParaRPr>
          </a:p>
        </p:txBody>
      </p:sp>
      <p:sp>
        <p:nvSpPr>
          <p:cNvPr id="5" name="Up-Down Arrow 4"/>
          <p:cNvSpPr/>
          <p:nvPr/>
        </p:nvSpPr>
        <p:spPr>
          <a:xfrm rot="5400000">
            <a:off x="5011892" y="-680363"/>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6" name="Title 1"/>
          <p:cNvSpPr txBox="1">
            <a:spLocks/>
          </p:cNvSpPr>
          <p:nvPr/>
        </p:nvSpPr>
        <p:spPr bwMode="auto">
          <a:xfrm>
            <a:off x="3803473" y="991941"/>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srgbClr val="FFFFFF"/>
                </a:solidFill>
                <a:latin typeface="Arial" panose="020B0604020202020204" pitchFamily="34" charset="0"/>
                <a:cs typeface="Arial" panose="020B0604020202020204" pitchFamily="34" charset="0"/>
              </a:rPr>
              <a:t>الوصايا 5- 10</a:t>
            </a:r>
            <a:endParaRPr lang="en-US" sz="3600" b="1" dirty="0">
              <a:solidFill>
                <a:srgbClr val="FFFFFF"/>
              </a:solidFill>
              <a:latin typeface="Arial" panose="020B0604020202020204" pitchFamily="34" charset="0"/>
              <a:cs typeface="Arial" panose="020B0604020202020204" pitchFamily="34" charset="0"/>
              <a:hlinkClick r:id="rId4"/>
            </a:endParaRPr>
          </a:p>
        </p:txBody>
      </p:sp>
      <p:sp>
        <p:nvSpPr>
          <p:cNvPr id="7" name="Title 3"/>
          <p:cNvSpPr txBox="1">
            <a:spLocks/>
          </p:cNvSpPr>
          <p:nvPr/>
        </p:nvSpPr>
        <p:spPr bwMode="auto">
          <a:xfrm>
            <a:off x="0" y="0"/>
            <a:ext cx="2482273" cy="661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2400" b="1" dirty="0">
                <a:solidFill>
                  <a:prstClr val="black"/>
                </a:solidFill>
                <a:latin typeface="Arial"/>
                <a:cs typeface="Arial"/>
              </a:rPr>
              <a:t>"فَقَالَ لَهُ يَسُوعُ:</a:t>
            </a:r>
          </a:p>
          <a:p>
            <a:r>
              <a:rPr lang="ar-JO" sz="2400" b="1" dirty="0">
                <a:solidFill>
                  <a:prstClr val="black"/>
                </a:solidFill>
                <a:latin typeface="Arial"/>
                <a:cs typeface="Arial"/>
              </a:rPr>
              <a:t>تُحِبُّ ٱلرَّبَّ إِلَهَكَ</a:t>
            </a:r>
          </a:p>
          <a:p>
            <a:r>
              <a:rPr lang="ar-JO" sz="2400" b="1" dirty="0">
                <a:solidFill>
                  <a:prstClr val="black"/>
                </a:solidFill>
                <a:latin typeface="Arial"/>
                <a:cs typeface="Arial"/>
              </a:rPr>
              <a:t> مِنْ كُلِّ قَلْبِكَ، وَمِنْ كُلِّ نَفْسِكَ،</a:t>
            </a:r>
          </a:p>
          <a:p>
            <a:r>
              <a:rPr lang="ar-JO" sz="2400" b="1" dirty="0">
                <a:solidFill>
                  <a:prstClr val="black"/>
                </a:solidFill>
                <a:latin typeface="Arial"/>
                <a:cs typeface="Arial"/>
              </a:rPr>
              <a:t> وَمِنْ كُلِّ فِكْرِكَ.</a:t>
            </a:r>
          </a:p>
          <a:p>
            <a:r>
              <a:rPr lang="ar-JO" sz="2400" b="1" dirty="0">
                <a:solidFill>
                  <a:prstClr val="black"/>
                </a:solidFill>
                <a:latin typeface="Arial"/>
                <a:cs typeface="Arial"/>
              </a:rPr>
              <a:t> </a:t>
            </a:r>
            <a:r>
              <a:rPr lang="ar-JO" sz="2000" dirty="0">
                <a:solidFill>
                  <a:prstClr val="black"/>
                </a:solidFill>
                <a:latin typeface="Arial"/>
                <a:cs typeface="Arial"/>
              </a:rPr>
              <a:t>٣٨</a:t>
            </a:r>
            <a:r>
              <a:rPr lang="ar-JO" sz="2400" b="1" dirty="0">
                <a:solidFill>
                  <a:prstClr val="black"/>
                </a:solidFill>
                <a:latin typeface="Arial"/>
                <a:cs typeface="Arial"/>
              </a:rPr>
              <a:t> هَذِهِ هِيَ</a:t>
            </a:r>
          </a:p>
          <a:p>
            <a:r>
              <a:rPr lang="ar-JO" sz="2400" b="1" dirty="0">
                <a:solidFill>
                  <a:prstClr val="black"/>
                </a:solidFill>
                <a:latin typeface="Arial"/>
                <a:cs typeface="Arial"/>
              </a:rPr>
              <a:t> ٱلْوَصِيَّةُ ٱلْأُولَى وَٱلْعُظْمَى."</a:t>
            </a:r>
          </a:p>
          <a:p>
            <a:r>
              <a:rPr lang="ar-JO" sz="2400" b="1" dirty="0">
                <a:solidFill>
                  <a:prstClr val="black"/>
                </a:solidFill>
                <a:latin typeface="Arial"/>
                <a:cs typeface="Arial"/>
              </a:rPr>
              <a:t>(مت 22: 37- 38).</a:t>
            </a:r>
            <a:endParaRPr lang="en-US" sz="2400" b="1" dirty="0">
              <a:solidFill>
                <a:prstClr val="black"/>
              </a:solidFill>
              <a:latin typeface="Arial"/>
              <a:cs typeface="Arial"/>
            </a:endParaRPr>
          </a:p>
        </p:txBody>
      </p:sp>
      <p:sp>
        <p:nvSpPr>
          <p:cNvPr id="8" name="Title 3"/>
          <p:cNvSpPr txBox="1">
            <a:spLocks/>
          </p:cNvSpPr>
          <p:nvPr/>
        </p:nvSpPr>
        <p:spPr bwMode="auto">
          <a:xfrm>
            <a:off x="3335355" y="2317566"/>
            <a:ext cx="4446285" cy="4251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2400" b="1" dirty="0">
                <a:solidFill>
                  <a:prstClr val="black"/>
                </a:solidFill>
                <a:latin typeface="Arial"/>
                <a:cs typeface="Arial"/>
              </a:rPr>
              <a:t> "وَٱلثَّانِيَةُ مِثْلُهَا:</a:t>
            </a:r>
          </a:p>
          <a:p>
            <a:r>
              <a:rPr lang="ar-JO" sz="2400" b="1" dirty="0">
                <a:solidFill>
                  <a:prstClr val="black"/>
                </a:solidFill>
                <a:latin typeface="Arial"/>
                <a:cs typeface="Arial"/>
              </a:rPr>
              <a:t> تُحِبُّ قَرِيبَكَ كَنَفْسِكَ.</a:t>
            </a:r>
          </a:p>
          <a:p>
            <a:r>
              <a:rPr lang="ar-JO" sz="2400" b="1" dirty="0">
                <a:solidFill>
                  <a:prstClr val="black"/>
                </a:solidFill>
                <a:latin typeface="Arial"/>
                <a:cs typeface="Arial"/>
              </a:rPr>
              <a:t> </a:t>
            </a:r>
            <a:r>
              <a:rPr lang="ar-JO" sz="2000" dirty="0">
                <a:solidFill>
                  <a:prstClr val="black"/>
                </a:solidFill>
                <a:latin typeface="Arial"/>
                <a:cs typeface="Arial"/>
              </a:rPr>
              <a:t>٤٠</a:t>
            </a:r>
            <a:r>
              <a:rPr lang="ar-JO" sz="2400" b="1" dirty="0">
                <a:solidFill>
                  <a:prstClr val="black"/>
                </a:solidFill>
                <a:latin typeface="Arial"/>
                <a:cs typeface="Arial"/>
              </a:rPr>
              <a:t> بِهَاتَيْنِ ٱلْوَصِيَّتَيْنِ</a:t>
            </a:r>
          </a:p>
          <a:p>
            <a:r>
              <a:rPr lang="ar-JO" sz="2400" b="1" dirty="0">
                <a:solidFill>
                  <a:prstClr val="black"/>
                </a:solidFill>
                <a:latin typeface="Arial"/>
                <a:cs typeface="Arial"/>
              </a:rPr>
              <a:t> يَتَعَلَّقُ ٱلنَّامُوسُ كُلُّهُ</a:t>
            </a:r>
          </a:p>
          <a:p>
            <a:r>
              <a:rPr lang="ar-JO" sz="2400" b="1" dirty="0">
                <a:solidFill>
                  <a:prstClr val="black"/>
                </a:solidFill>
                <a:latin typeface="Arial"/>
                <a:cs typeface="Arial"/>
              </a:rPr>
              <a:t> وَٱلْأَنْبِيَاءُ."</a:t>
            </a:r>
          </a:p>
          <a:p>
            <a:r>
              <a:rPr lang="ar-JO" sz="2400" b="1" dirty="0">
                <a:solidFill>
                  <a:prstClr val="black"/>
                </a:solidFill>
                <a:latin typeface="Arial"/>
                <a:cs typeface="Arial"/>
              </a:rPr>
              <a:t>(مت 22: 39- 40).</a:t>
            </a:r>
            <a:endParaRPr lang="en-US" sz="2400" b="1" dirty="0">
              <a:solidFill>
                <a:prstClr val="black"/>
              </a:solidFill>
              <a:latin typeface="Arial"/>
              <a:cs typeface="Arial"/>
            </a:endParaRPr>
          </a:p>
        </p:txBody>
      </p:sp>
    </p:spTree>
    <p:extLst>
      <p:ext uri="{BB962C8B-B14F-4D97-AF65-F5344CB8AC3E}">
        <p14:creationId xmlns:p14="http://schemas.microsoft.com/office/powerpoint/2010/main" val="20447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animBg="1"/>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12</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panose="020B0604020202020204" pitchFamily="34" charset="0"/>
                <a:cs typeface="Arial" panose="020B0604020202020204" pitchFamily="34" charset="0"/>
              </a:rPr>
              <a:t>"أَكْرِمْ أَبَاكَ وَأُمَّكَ</a:t>
            </a:r>
          </a:p>
          <a:p>
            <a:r>
              <a:rPr lang="ar-JO" sz="3600" b="1" dirty="0">
                <a:solidFill>
                  <a:prstClr val="black"/>
                </a:solidFill>
                <a:latin typeface="Arial" panose="020B0604020202020204" pitchFamily="34" charset="0"/>
                <a:cs typeface="Arial" panose="020B0604020202020204" pitchFamily="34" charset="0"/>
              </a:rPr>
              <a:t> لِكَيْ تَطُولَ أَيَّامُكَ</a:t>
            </a:r>
          </a:p>
          <a:p>
            <a:r>
              <a:rPr lang="ar-JO" sz="3600" b="1" dirty="0">
                <a:solidFill>
                  <a:prstClr val="black"/>
                </a:solidFill>
                <a:latin typeface="Arial" panose="020B0604020202020204" pitchFamily="34" charset="0"/>
                <a:cs typeface="Arial" panose="020B0604020202020204" pitchFamily="34" charset="0"/>
              </a:rPr>
              <a:t> عَلَى ٱلْأَرْضِ ٱلَّتِي</a:t>
            </a:r>
          </a:p>
          <a:p>
            <a:r>
              <a:rPr lang="ar-JO" sz="3600" b="1" dirty="0">
                <a:solidFill>
                  <a:prstClr val="black"/>
                </a:solidFill>
                <a:latin typeface="Arial" panose="020B0604020202020204" pitchFamily="34" charset="0"/>
                <a:cs typeface="Arial" panose="020B0604020202020204" pitchFamily="34" charset="0"/>
              </a:rPr>
              <a:t> يُعْطِيكَ ٱلرَّبُّ إِلَهُكَ."</a:t>
            </a:r>
            <a:endParaRPr lang="en-US" sz="3600" b="1" dirty="0">
              <a:solidFill>
                <a:prstClr val="black"/>
              </a:solidFill>
              <a:latin typeface="Arial" panose="020B0604020202020204" pitchFamily="34" charset="0"/>
              <a:cs typeface="Arial" panose="020B0604020202020204" pitchFamily="34" charset="0"/>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5</a:t>
            </a:r>
            <a:endParaRPr lang="en-US" sz="2000" dirty="0"/>
          </a:p>
        </p:txBody>
      </p:sp>
    </p:spTree>
    <p:extLst>
      <p:ext uri="{BB962C8B-B14F-4D97-AF65-F5344CB8AC3E}">
        <p14:creationId xmlns:p14="http://schemas.microsoft.com/office/powerpoint/2010/main" val="1040035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13</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تَقْتُلْ."</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6</a:t>
            </a:r>
            <a:endParaRPr lang="en-US" sz="2000" dirty="0"/>
          </a:p>
        </p:txBody>
      </p:sp>
    </p:spTree>
    <p:extLst>
      <p:ext uri="{BB962C8B-B14F-4D97-AF65-F5344CB8AC3E}">
        <p14:creationId xmlns:p14="http://schemas.microsoft.com/office/powerpoint/2010/main" val="360399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
            <a:ext cx="9144000" cy="6622446"/>
          </a:xfrm>
          <a:prstGeom prst="rect">
            <a:avLst/>
          </a:prstGeom>
        </p:spPr>
      </p:pic>
      <p:sp>
        <p:nvSpPr>
          <p:cNvPr id="900098" name="Rectangle 2"/>
          <p:cNvSpPr>
            <a:spLocks noGrp="1" noChangeArrowheads="1"/>
          </p:cNvSpPr>
          <p:nvPr>
            <p:ph type="ctrTitle"/>
          </p:nvPr>
        </p:nvSpPr>
        <p:spPr>
          <a:xfrm>
            <a:off x="0" y="232008"/>
            <a:ext cx="9144000" cy="154080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حالك روحيًا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الآن؟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52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14</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تَزْنِ."</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7</a:t>
            </a:r>
            <a:endParaRPr lang="en-US" sz="2000" dirty="0"/>
          </a:p>
        </p:txBody>
      </p:sp>
    </p:spTree>
    <p:extLst>
      <p:ext uri="{BB962C8B-B14F-4D97-AF65-F5344CB8AC3E}">
        <p14:creationId xmlns:p14="http://schemas.microsoft.com/office/powerpoint/2010/main" val="163045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15</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تَسْرِقْ."</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8</a:t>
            </a:r>
            <a:endParaRPr lang="en-US" sz="2000" dirty="0"/>
          </a:p>
        </p:txBody>
      </p:sp>
    </p:spTree>
    <p:extLst>
      <p:ext uri="{BB962C8B-B14F-4D97-AF65-F5344CB8AC3E}">
        <p14:creationId xmlns:p14="http://schemas.microsoft.com/office/powerpoint/2010/main" val="3748059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16</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تَشْهَدْ عَلَى قَرِيبِكَ</a:t>
            </a:r>
          </a:p>
          <a:p>
            <a:r>
              <a:rPr lang="ar-JO" sz="3600" b="1" dirty="0">
                <a:solidFill>
                  <a:prstClr val="black"/>
                </a:solidFill>
                <a:latin typeface="Arial"/>
                <a:cs typeface="Arial"/>
              </a:rPr>
              <a:t> شَهَادَةَ زُورٍ."</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9</a:t>
            </a:r>
            <a:endParaRPr lang="en-US" sz="2000" dirty="0"/>
          </a:p>
        </p:txBody>
      </p:sp>
    </p:spTree>
    <p:extLst>
      <p:ext uri="{BB962C8B-B14F-4D97-AF65-F5344CB8AC3E}">
        <p14:creationId xmlns:p14="http://schemas.microsoft.com/office/powerpoint/2010/main" val="1523974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ar-JO" b="1" dirty="0">
                <a:solidFill>
                  <a:schemeClr val="bg1"/>
                </a:solidFill>
                <a:effectLst>
                  <a:outerShdw blurRad="50800" dist="76200" dir="2700000" algn="tl" rotWithShape="0">
                    <a:srgbClr val="000000">
                      <a:alpha val="90000"/>
                    </a:srgbClr>
                  </a:outerShdw>
                </a:effectLst>
                <a:latin typeface="Arial"/>
                <a:cs typeface="Arial"/>
              </a:rPr>
              <a:t>خروج 20: 17</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ar-JO" sz="3600" b="1" dirty="0">
                <a:solidFill>
                  <a:prstClr val="black"/>
                </a:solidFill>
                <a:latin typeface="Arial"/>
                <a:cs typeface="Arial"/>
              </a:rPr>
              <a:t>"لَا تَشْتَهِ بَيْتَ قَرِيبِكَ.</a:t>
            </a:r>
          </a:p>
          <a:p>
            <a:r>
              <a:rPr lang="ar-JO" sz="3600" b="1" dirty="0">
                <a:solidFill>
                  <a:prstClr val="black"/>
                </a:solidFill>
                <a:latin typeface="Arial"/>
                <a:cs typeface="Arial"/>
              </a:rPr>
              <a:t> لَا تَشْتَهِ ٱمْرَأَةَ قَرِيبِكَ،</a:t>
            </a:r>
          </a:p>
          <a:p>
            <a:r>
              <a:rPr lang="ar-JO" sz="3600" b="1" dirty="0">
                <a:solidFill>
                  <a:prstClr val="black"/>
                </a:solidFill>
                <a:latin typeface="Arial"/>
                <a:cs typeface="Arial"/>
              </a:rPr>
              <a:t> وَلَا عَبْدَهُ، وَلَا أَمَتَهُ،</a:t>
            </a:r>
          </a:p>
          <a:p>
            <a:r>
              <a:rPr lang="ar-JO" sz="3600" b="1" dirty="0">
                <a:solidFill>
                  <a:prstClr val="black"/>
                </a:solidFill>
                <a:latin typeface="Arial"/>
                <a:cs typeface="Arial"/>
              </a:rPr>
              <a:t> وَلَا ثَوْرَهُ، وَلَا حِمَارَهُ،</a:t>
            </a:r>
          </a:p>
          <a:p>
            <a:r>
              <a:rPr lang="ar-JO" sz="3600" b="1" dirty="0">
                <a:solidFill>
                  <a:prstClr val="black"/>
                </a:solidFill>
                <a:latin typeface="Arial"/>
                <a:cs typeface="Arial"/>
              </a:rPr>
              <a:t> وَلَا شَيْئًا مِمَّا لِقَرِيبِكَ."</a:t>
            </a:r>
            <a:endParaRPr lang="en-US" sz="3600" b="1" dirty="0">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ar-JO" sz="2000" dirty="0"/>
              <a:t>الوصية 10</a:t>
            </a:r>
            <a:endParaRPr lang="en-US" sz="2000" dirty="0"/>
          </a:p>
        </p:txBody>
      </p:sp>
    </p:spTree>
    <p:extLst>
      <p:ext uri="{BB962C8B-B14F-4D97-AF65-F5344CB8AC3E}">
        <p14:creationId xmlns:p14="http://schemas.microsoft.com/office/powerpoint/2010/main" val="2582836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ar-JO" sz="6000" b="1" dirty="0">
                <a:solidFill>
                  <a:schemeClr val="bg1"/>
                </a:solidFill>
                <a:effectLst>
                  <a:outerShdw blurRad="50800" dist="88900" dir="2700000" algn="tl" rotWithShape="0">
                    <a:srgbClr val="000000">
                      <a:alpha val="80000"/>
                    </a:srgbClr>
                  </a:outerShdw>
                </a:effectLst>
                <a:latin typeface="Arial" panose="020B0604020202020204" pitchFamily="34" charset="0"/>
                <a:cs typeface="Arial" panose="020B0604020202020204" pitchFamily="34" charset="0"/>
              </a:rPr>
              <a:t>الوصايا العشر</a:t>
            </a:r>
            <a:endParaRPr lang="en-US" sz="6000" b="1" dirty="0">
              <a:solidFill>
                <a:schemeClr val="bg1"/>
              </a:solidFill>
              <a:effectLst>
                <a:outerShdw blurRad="50800" dist="88900" dir="2700000" algn="tl" rotWithShape="0">
                  <a:srgbClr val="000000">
                    <a:alpha val="80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09686" y="871454"/>
            <a:ext cx="4854950"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r"/>
            <a:r>
              <a:rPr lang="ar-JO" b="1" dirty="0">
                <a:latin typeface="Arial" panose="020B0604020202020204" pitchFamily="34" charset="0"/>
                <a:cs typeface="Arial" panose="020B0604020202020204" pitchFamily="34" charset="0"/>
              </a:rPr>
              <a:t>كيف يتم</a:t>
            </a:r>
            <a:br>
              <a:rPr lang="en-US" b="1" dirty="0">
                <a:solidFill>
                  <a:prstClr val="white"/>
                </a:solidFill>
                <a:latin typeface="Calibri"/>
              </a:rPr>
            </a:br>
            <a:r>
              <a:rPr lang="ar-JO" sz="5400" b="1" dirty="0">
                <a:solidFill>
                  <a:srgbClr val="983225"/>
                </a:solidFill>
                <a:latin typeface="Arial" panose="020B0604020202020204" pitchFamily="34" charset="0"/>
                <a:cs typeface="Arial" panose="020B0604020202020204" pitchFamily="34" charset="0"/>
              </a:rPr>
              <a:t>تطبيقها اليوم؟</a:t>
            </a:r>
            <a:endParaRPr lang="en-US" sz="5400" b="1" dirty="0">
              <a:solidFill>
                <a:srgbClr val="9832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85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200"/>
            <a:ext cx="6989361" cy="2455520"/>
          </a:xfrm>
        </p:spPr>
        <p:txBody>
          <a:bodyPr/>
          <a:lstStyle/>
          <a:p>
            <a:pPr defTabSz="914400" eaLnBrk="1" hangingPunct="1">
              <a:defRPr/>
            </a:pPr>
            <a:r>
              <a:rPr lang="ar-JO" altLang="zh-CN" sz="6000" b="1" dirty="0">
                <a:solidFill>
                  <a:srgbClr val="FFFFFF"/>
                </a:solidFill>
                <a:effectLst>
                  <a:glow rad="254000">
                    <a:srgbClr val="000000">
                      <a:alpha val="85000"/>
                    </a:srgbClr>
                  </a:glow>
                </a:effectLst>
                <a:cs typeface="Arial"/>
              </a:rPr>
              <a:t>علاقة</a:t>
            </a:r>
            <a:br>
              <a:rPr lang="ar-JO" altLang="zh-CN" sz="6000" b="1" dirty="0">
                <a:solidFill>
                  <a:srgbClr val="FFFFFF"/>
                </a:solidFill>
                <a:effectLst>
                  <a:glow rad="254000">
                    <a:srgbClr val="000000">
                      <a:alpha val="85000"/>
                    </a:srgbClr>
                  </a:glow>
                </a:effectLst>
                <a:cs typeface="Arial"/>
              </a:rPr>
            </a:br>
            <a:r>
              <a:rPr lang="ar-JO" altLang="zh-CN" sz="6000" b="1" dirty="0">
                <a:solidFill>
                  <a:srgbClr val="FFFFFF"/>
                </a:solidFill>
                <a:effectLst>
                  <a:glow rad="254000">
                    <a:srgbClr val="000000">
                      <a:alpha val="85000"/>
                    </a:srgbClr>
                  </a:glow>
                </a:effectLst>
                <a:cs typeface="Arial"/>
              </a:rPr>
              <a:t>المسيحي</a:t>
            </a:r>
            <a:br>
              <a:rPr lang="ar-JO" altLang="zh-CN" sz="6000" b="1" dirty="0">
                <a:solidFill>
                  <a:srgbClr val="FFFFFF"/>
                </a:solidFill>
                <a:effectLst>
                  <a:glow rad="254000">
                    <a:srgbClr val="000000">
                      <a:alpha val="85000"/>
                    </a:srgbClr>
                  </a:glow>
                </a:effectLst>
                <a:cs typeface="Arial"/>
              </a:rPr>
            </a:br>
            <a:r>
              <a:rPr lang="ar-JO" altLang="zh-CN" sz="6000" b="1" dirty="0">
                <a:solidFill>
                  <a:srgbClr val="FFFFFF"/>
                </a:solidFill>
                <a:effectLst>
                  <a:glow rad="254000">
                    <a:srgbClr val="000000">
                      <a:alpha val="85000"/>
                    </a:srgbClr>
                  </a:glow>
                </a:effectLst>
                <a:cs typeface="Arial"/>
              </a:rPr>
              <a:t>بالناموس</a:t>
            </a:r>
            <a:endParaRPr lang="en-US" altLang="zh-CN" sz="6000" b="1" dirty="0">
              <a:solidFill>
                <a:srgbClr val="FFFFFF"/>
              </a:solidFill>
              <a:effectLst>
                <a:glow rad="254000">
                  <a:srgbClr val="000000">
                    <a:alpha val="85000"/>
                  </a:srgbClr>
                </a:glow>
              </a:effectLst>
              <a:cs typeface="Arial"/>
            </a:endParaRPr>
          </a:p>
        </p:txBody>
      </p:sp>
      <p:sp>
        <p:nvSpPr>
          <p:cNvPr id="9" name="Text Box 27"/>
          <p:cNvSpPr txBox="1">
            <a:spLocks noChangeArrowheads="1"/>
          </p:cNvSpPr>
          <p:nvPr/>
        </p:nvSpPr>
        <p:spPr bwMode="auto">
          <a:xfrm>
            <a:off x="8225374"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ar-JO" altLang="zh-CN" b="1" kern="0" dirty="0">
                <a:solidFill>
                  <a:srgbClr val="FFFFFF"/>
                </a:solidFill>
                <a:latin typeface="Arial" charset="0"/>
              </a:rPr>
              <a:t>112</a:t>
            </a:r>
            <a:endParaRPr lang="en-US" altLang="zh-CN" b="1" kern="0" dirty="0">
              <a:solidFill>
                <a:srgbClr val="FFFFFF"/>
              </a:solidFill>
              <a:latin typeface="Arial" charset="0"/>
            </a:endParaRPr>
          </a:p>
        </p:txBody>
      </p:sp>
    </p:spTree>
    <p:extLst>
      <p:ext uri="{BB962C8B-B14F-4D97-AF65-F5344CB8AC3E}">
        <p14:creationId xmlns:p14="http://schemas.microsoft.com/office/powerpoint/2010/main" val="5845993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ar-JO" b="1" dirty="0">
                <a:solidFill>
                  <a:schemeClr val="bg1"/>
                </a:solidFill>
                <a:latin typeface="Arial" panose="020B0604020202020204" pitchFamily="34" charset="0"/>
                <a:ea typeface="ＭＳ Ｐゴシック" charset="0"/>
                <a:cs typeface="Arial" panose="020B0604020202020204" pitchFamily="34" charset="0"/>
              </a:rPr>
              <a:t>استبدل "القديم" بـ "الجديد"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eaLnBrk="0" hangingPunct="0"/>
            <a:endParaRPr lang="en-US">
              <a:solidFill>
                <a:srgbClr val="000000"/>
              </a:solidFill>
              <a:latin typeface="Arial"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algn="ctr" rtl="1">
              <a:lnSpc>
                <a:spcPct val="107000"/>
              </a:lnSpc>
              <a:spcBef>
                <a:spcPts val="0"/>
              </a:spcBef>
              <a:spcAft>
                <a:spcPts val="800"/>
              </a:spcAft>
            </a:pPr>
            <a:r>
              <a:rPr lang="ar-JO" sz="2800" b="1" dirty="0">
                <a:latin typeface="Calibri" panose="020F0502020204030204" pitchFamily="34" charset="0"/>
                <a:ea typeface="Calibri" panose="020F0502020204030204" pitchFamily="34" charset="0"/>
                <a:cs typeface="Arial" panose="020B0604020202020204" pitchFamily="34" charset="0"/>
              </a:rPr>
              <a:t>"ما هو إذن العهد القديم بالتباين مع العهد الجديد في المسيح؟</a:t>
            </a:r>
            <a:endParaRPr lang="en-US" sz="2800" b="1" dirty="0">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JO" sz="2800" b="1" dirty="0">
                <a:latin typeface="Calibri" panose="020F0502020204030204" pitchFamily="34" charset="0"/>
                <a:ea typeface="Calibri" panose="020F0502020204030204" pitchFamily="34" charset="0"/>
                <a:cs typeface="Arial" panose="020B0604020202020204" pitchFamily="34" charset="0"/>
              </a:rPr>
              <a:t> هو ليس كتاب العهد القديم بكامله، لأن العهدين مع إبراهيم وداود لم يطلق عليهما أبدًا قديمان في كتاب العهد الجديد.</a:t>
            </a:r>
            <a:endParaRPr lang="en-US" sz="2800" b="1" dirty="0">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JO" sz="2800" b="1" dirty="0">
                <a:latin typeface="Calibri" panose="020F0502020204030204" pitchFamily="34" charset="0"/>
                <a:ea typeface="Calibri" panose="020F0502020204030204" pitchFamily="34" charset="0"/>
                <a:cs typeface="Arial" panose="020B0604020202020204" pitchFamily="34" charset="0"/>
              </a:rPr>
              <a:t> بل فقط العهد الذي تم في زمن موسى، العهد الذي قطع على جبل سيناء</a:t>
            </a:r>
            <a:endParaRPr lang="en-US" sz="2800" b="1" dirty="0">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JO" sz="2800" b="1" dirty="0">
                <a:latin typeface="Calibri" panose="020F0502020204030204" pitchFamily="34" charset="0"/>
                <a:ea typeface="Calibri" panose="020F0502020204030204" pitchFamily="34" charset="0"/>
                <a:cs typeface="Arial" panose="020B0604020202020204" pitchFamily="34" charset="0"/>
              </a:rPr>
              <a:t> (خر 19-24) يسمى العهد القديم (2كو 3: 14؛ قارن مع عب 8: 6، 1)، ليتم استبداله مع "العهد الجديد" في المسيح (لوقا 22: 20؛</a:t>
            </a:r>
            <a:endParaRPr lang="en-US" sz="2800" b="1" dirty="0">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JO" sz="2800" b="1" dirty="0">
                <a:latin typeface="Calibri" panose="020F0502020204030204" pitchFamily="34" charset="0"/>
                <a:ea typeface="Calibri" panose="020F0502020204030204" pitchFamily="34" charset="0"/>
                <a:cs typeface="Arial" panose="020B0604020202020204" pitchFamily="34" charset="0"/>
              </a:rPr>
              <a:t> 1كو 11: 25؛ 2كو 3: 6؛ عب 8: 8، 13؛ 9: 15؛ 12: 24)."</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eaLnBrk="0" hangingPunct="0">
              <a:defRPr/>
            </a:pPr>
            <a:r>
              <a:rPr lang="en-US" sz="2800" b="1" kern="0" dirty="0">
                <a:solidFill>
                  <a:srgbClr val="FFFFFF"/>
                </a:solidFill>
                <a:latin typeface="Arial"/>
                <a:ea typeface="ＭＳ Ｐゴシック"/>
                <a:cs typeface="ＭＳ Ｐゴシック"/>
              </a:rPr>
              <a:t>Wayne Grudem, </a:t>
            </a:r>
            <a:r>
              <a:rPr lang="en-US" sz="2800" b="1" i="1" kern="0" dirty="0">
                <a:solidFill>
                  <a:srgbClr val="FFFFFF"/>
                </a:solidFill>
                <a:latin typeface="Arial"/>
                <a:ea typeface="ＭＳ Ｐゴシック"/>
                <a:cs typeface="ＭＳ Ｐゴシック"/>
              </a:rPr>
              <a:t>Systematic Theology</a:t>
            </a:r>
            <a:r>
              <a:rPr lang="en-US" sz="2800" b="1" kern="0" dirty="0">
                <a:solidFill>
                  <a:srgbClr val="FFFFFF"/>
                </a:solidFill>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NTS 266hh</a:t>
            </a:r>
          </a:p>
        </p:txBody>
      </p:sp>
    </p:spTree>
    <p:extLst>
      <p:ext uri="{BB962C8B-B14F-4D97-AF65-F5344CB8AC3E}">
        <p14:creationId xmlns:p14="http://schemas.microsoft.com/office/powerpoint/2010/main" val="24263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eaLnBrk="0" hangingPunct="0"/>
            <a:endParaRPr lang="zh-CN" altLang="en-US">
              <a:solidFill>
                <a:srgbClr val="FFFFFF"/>
              </a:solidFill>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endParaRPr lang="en-US" sz="4400" b="1" dirty="0">
              <a:solidFill>
                <a:srgbClr val="FAFD00"/>
              </a:solidFill>
              <a:latin typeface="Times" pitchFamily="-112" charset="0"/>
            </a:endParaRPr>
          </a:p>
          <a:p>
            <a:pPr algn="ctr" eaLnBrk="0" hangingPunct="0">
              <a:defRPr/>
            </a:pPr>
            <a:r>
              <a:rPr lang="ar-JO" sz="3200" b="1" dirty="0">
                <a:solidFill>
                  <a:srgbClr val="00DFCA"/>
                </a:solidFill>
                <a:latin typeface="Arial" panose="020B0604020202020204" pitchFamily="34" charset="0"/>
                <a:cs typeface="Arial" panose="020B0604020202020204" pitchFamily="34" charset="0"/>
              </a:rPr>
              <a:t>تعليم إلهي في ثلاثة أجزاء:</a:t>
            </a:r>
            <a:endParaRPr lang="en-US" sz="2800" b="1" dirty="0">
              <a:solidFill>
                <a:srgbClr val="00DFCA"/>
              </a:solidFill>
              <a:latin typeface="Arial" panose="020B0604020202020204" pitchFamily="34" charset="0"/>
              <a:cs typeface="Arial" panose="020B0604020202020204" pitchFamily="34" charset="0"/>
            </a:endParaRPr>
          </a:p>
          <a:p>
            <a:pPr eaLnBrk="0" hangingPunct="0">
              <a:defRPr/>
            </a:pPr>
            <a:endParaRPr lang="en-US" b="1" dirty="0">
              <a:solidFill>
                <a:srgbClr val="FFFFFF"/>
              </a:solidFill>
              <a:latin typeface="Times" pitchFamily="-112" charset="0"/>
            </a:endParaRPr>
          </a:p>
          <a:p>
            <a:pPr algn="r" eaLnBrk="0" hangingPunct="0">
              <a:defRPr/>
            </a:pPr>
            <a:r>
              <a:rPr lang="ar-JO" sz="2800" b="1" dirty="0">
                <a:solidFill>
                  <a:srgbClr val="FAFD00"/>
                </a:solidFill>
                <a:latin typeface="Arial" panose="020B0604020202020204" pitchFamily="34" charset="0"/>
                <a:cs typeface="Arial" panose="020B0604020202020204" pitchFamily="34" charset="0"/>
              </a:rPr>
              <a:t>أخلاقي: </a:t>
            </a:r>
            <a:r>
              <a:rPr lang="ar-JO" sz="2800" b="1" dirty="0">
                <a:latin typeface="Arial" panose="020B0604020202020204" pitchFamily="34" charset="0"/>
                <a:cs typeface="Arial" panose="020B0604020202020204" pitchFamily="34" charset="0"/>
              </a:rPr>
              <a:t>أساس لنظامنا القانوني الحالي.</a:t>
            </a:r>
            <a:endParaRPr lang="en-US" b="1" dirty="0">
              <a:latin typeface="Arial" panose="020B0604020202020204" pitchFamily="34" charset="0"/>
              <a:cs typeface="Arial" panose="020B0604020202020204" pitchFamily="34" charset="0"/>
            </a:endParaRPr>
          </a:p>
          <a:p>
            <a:pPr eaLnBrk="0" hangingPunct="0">
              <a:defRPr/>
            </a:pPr>
            <a:endParaRPr lang="en-US" b="1" dirty="0">
              <a:solidFill>
                <a:srgbClr val="FFFFFF"/>
              </a:solidFill>
              <a:latin typeface="Times" pitchFamily="-112" charset="0"/>
            </a:endParaRPr>
          </a:p>
          <a:p>
            <a:pPr algn="r" eaLnBrk="0" hangingPunct="0">
              <a:defRPr/>
            </a:pPr>
            <a:r>
              <a:rPr lang="ar-JO" sz="3200" b="1" dirty="0">
                <a:solidFill>
                  <a:srgbClr val="FAFD00"/>
                </a:solidFill>
                <a:latin typeface="Arial" panose="020B0604020202020204" pitchFamily="34" charset="0"/>
                <a:cs typeface="Arial" panose="020B0604020202020204" pitchFamily="34" charset="0"/>
              </a:rPr>
              <a:t>مدني: </a:t>
            </a:r>
            <a:r>
              <a:rPr lang="ar-JO" sz="2800" b="1" dirty="0">
                <a:latin typeface="Arial" panose="020B0604020202020204" pitchFamily="34" charset="0"/>
                <a:cs typeface="Arial" panose="020B0604020202020204" pitchFamily="34" charset="0"/>
              </a:rPr>
              <a:t>كيف يجب أن يعيش الناس مع بعضهم البعض في البناء الاجتماعي الجديد.</a:t>
            </a:r>
            <a:endParaRPr lang="en-US" b="1" dirty="0">
              <a:latin typeface="Arial" panose="020B0604020202020204" pitchFamily="34" charset="0"/>
              <a:cs typeface="Arial" panose="020B0604020202020204" pitchFamily="34" charset="0"/>
            </a:endParaRPr>
          </a:p>
          <a:p>
            <a:pPr eaLnBrk="0" hangingPunct="0">
              <a:defRPr/>
            </a:pPr>
            <a:endParaRPr lang="en-US" b="1" dirty="0">
              <a:solidFill>
                <a:srgbClr val="FFFFFF"/>
              </a:solidFill>
              <a:latin typeface="Times" pitchFamily="-112" charset="0"/>
            </a:endParaRPr>
          </a:p>
          <a:p>
            <a:pPr algn="r" eaLnBrk="0" hangingPunct="0">
              <a:defRPr/>
            </a:pPr>
            <a:r>
              <a:rPr lang="ar-JO" sz="3200" b="1" dirty="0">
                <a:solidFill>
                  <a:srgbClr val="FAFD00"/>
                </a:solidFill>
                <a:latin typeface="Arial" panose="020B0604020202020204" pitchFamily="34" charset="0"/>
                <a:cs typeface="Arial" panose="020B0604020202020204" pitchFamily="34" charset="0"/>
              </a:rPr>
              <a:t>طقسي</a:t>
            </a:r>
            <a:r>
              <a:rPr lang="ar-JO" sz="32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كيف نعبد الله في البناء الاجتماعي الجديد</a:t>
            </a:r>
            <a:r>
              <a:rPr lang="ar-JO" sz="2800" b="1" dirty="0">
                <a:solidFill>
                  <a:srgbClr val="FAFD00"/>
                </a:solidFill>
                <a:latin typeface="Arial" panose="020B0604020202020204" pitchFamily="34" charset="0"/>
                <a:cs typeface="Arial" panose="020B0604020202020204" pitchFamily="34" charset="0"/>
              </a:rPr>
              <a:t>.</a:t>
            </a:r>
            <a:endParaRPr lang="en-US" b="1" dirty="0">
              <a:solidFill>
                <a:srgbClr val="FFFFFF"/>
              </a:solidFill>
              <a:latin typeface="Arial" panose="020B0604020202020204" pitchFamily="34" charset="0"/>
              <a:cs typeface="Arial" panose="020B0604020202020204" pitchFamily="34" charset="0"/>
            </a:endParaRPr>
          </a:p>
        </p:txBody>
      </p:sp>
      <p:sp>
        <p:nvSpPr>
          <p:cNvPr id="351237" name="Rectangle 5"/>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ar-JO" sz="8800" dirty="0">
                <a:solidFill>
                  <a:srgbClr val="FFD34A"/>
                </a:solidFill>
                <a:latin typeface="Times" pitchFamily="-112" charset="0"/>
              </a:rPr>
              <a:t>7</a:t>
            </a:r>
            <a:endParaRPr lang="en-US" sz="8800" dirty="0">
              <a:solidFill>
                <a:srgbClr val="FFD34A"/>
              </a:solidFill>
              <a:latin typeface="Times" pitchFamily="-112"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defRPr/>
            </a:pPr>
            <a:r>
              <a:rPr lang="ar-JO" sz="1400" b="1" dirty="0">
                <a:solidFill>
                  <a:srgbClr val="FFFFFF"/>
                </a:solidFill>
                <a:latin typeface="Arial" panose="020B0604020202020204" pitchFamily="34" charset="0"/>
                <a:cs typeface="Arial" panose="020B0604020202020204" pitchFamily="34" charset="0"/>
              </a:rPr>
              <a:t>خر 25-31</a:t>
            </a:r>
            <a:endParaRPr lang="en-US" sz="800" b="1" u="sng" dirty="0">
              <a:solidFill>
                <a:srgbClr val="000000"/>
              </a:solidFill>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490504"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800" b="1">
                <a:solidFill>
                  <a:srgbClr val="000000"/>
                </a:solidFill>
                <a:latin typeface="Helvetica"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3"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MOSES</a:t>
            </a:r>
          </a:p>
        </p:txBody>
      </p:sp>
      <p:sp>
        <p:nvSpPr>
          <p:cNvPr id="490514"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Sinai</a:t>
            </a:r>
          </a:p>
        </p:txBody>
      </p:sp>
      <p:sp>
        <p:nvSpPr>
          <p:cNvPr id="490515"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7"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pPr>
            <a:r>
              <a:rPr lang="zh-CN" altLang="en-US" sz="2000">
                <a:solidFill>
                  <a:srgbClr val="FFA27C"/>
                </a:solidFill>
                <a:latin typeface="Comic Sans MS"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13</a:t>
            </a:r>
          </a:p>
        </p:txBody>
      </p:sp>
      <p:sp>
        <p:nvSpPr>
          <p:cNvPr id="490520"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pPr>
            <a:r>
              <a:rPr lang="en-US" altLang="zh-CN" sz="1200" b="1">
                <a:solidFill>
                  <a:srgbClr val="FFFFFF"/>
                </a:solidFill>
                <a:latin typeface="Arial"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ar-JO" altLang="zh-CN" sz="4000" b="1" dirty="0">
                <a:solidFill>
                  <a:srgbClr val="FAFD00"/>
                </a:solidFill>
                <a:latin typeface="Arial" panose="020B0604020202020204" pitchFamily="34" charset="0"/>
                <a:cs typeface="Arial" panose="020B0604020202020204" pitchFamily="34" charset="0"/>
              </a:rPr>
              <a:t>لكن هل العشرة الكبار هي قانون أخلاقي؟</a:t>
            </a:r>
            <a:endParaRPr lang="en-US" altLang="zh-CN" sz="4400" b="1" dirty="0">
              <a:solidFill>
                <a:srgbClr val="FAFD00"/>
              </a:solidFill>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charset="0"/>
              </a:rPr>
              <a:t>104</a:t>
            </a:r>
            <a:endParaRPr lang="en-US" altLang="zh-CN" b="1" dirty="0">
              <a:solidFill>
                <a:srgbClr val="FFFFFF"/>
              </a:solidFill>
              <a:latin typeface="Arial"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23413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b="1" dirty="0">
                <a:effectLst>
                  <a:glow rad="228600">
                    <a:srgbClr val="000000"/>
                  </a:glow>
                </a:effectLst>
                <a:latin typeface="Arial" panose="020B0604020202020204" pitchFamily="34" charset="0"/>
                <a:cs typeface="Arial" panose="020B0604020202020204" pitchFamily="34" charset="0"/>
              </a:rPr>
              <a:t>القانون الأخلاقي يعني أحكام الله التي </a:t>
            </a:r>
            <a:br>
              <a:rPr lang="ar-JO" b="1" dirty="0">
                <a:effectLst>
                  <a:glow rad="228600">
                    <a:srgbClr val="000000"/>
                  </a:glow>
                </a:effectLst>
                <a:latin typeface="Arial" panose="020B0604020202020204" pitchFamily="34" charset="0"/>
                <a:cs typeface="Arial" panose="020B0604020202020204" pitchFamily="34" charset="0"/>
              </a:rPr>
            </a:br>
            <a:r>
              <a:rPr lang="ar-JO" b="1" dirty="0">
                <a:effectLst>
                  <a:glow rad="228600">
                    <a:srgbClr val="000000"/>
                  </a:glow>
                </a:effectLst>
                <a:latin typeface="Arial" panose="020B0604020202020204" pitchFamily="34" charset="0"/>
                <a:cs typeface="Arial" panose="020B0604020202020204" pitchFamily="34" charset="0"/>
              </a:rPr>
              <a:t>تنطبق على ...</a:t>
            </a:r>
            <a:endParaRPr lang="en-US" b="1" dirty="0">
              <a:effectLst>
                <a:glow rad="228600">
                  <a:srgbClr val="000000"/>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indent="-571500" algn="r" rtl="1">
              <a:buFont typeface="Arial"/>
              <a:buChar cha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كل فترة زمنية</a:t>
            </a: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571500" indent="-571500" algn="r" rtl="1">
              <a:buFont typeface="Arial"/>
              <a:buChar cha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كل ثقافة</a:t>
            </a: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571500" indent="-571500" algn="r" rtl="1">
              <a:buFont typeface="Arial"/>
              <a:buChar cha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كل مكان</a:t>
            </a: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571500" indent="-571500" algn="r" rtl="1">
              <a:buFont typeface="Arial"/>
              <a:buChar cha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كل الناس</a:t>
            </a: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344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0000"/>
                </a:solidFill>
                <a:latin typeface="Arial" panose="020B0604020202020204" pitchFamily="34" charset="0"/>
                <a:cs typeface="Arial" panose="020B0604020202020204" pitchFamily="34" charset="0"/>
              </a:rPr>
              <a:t>113 أ</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1F7E9"/>
                    </a:solidFill>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1F7E9"/>
                    </a:solidFill>
                    <a:latin typeface="Arial Narrow" charset="0"/>
                    <a:ea typeface="宋体" charset="0"/>
                    <a:cs typeface="宋体" charset="0"/>
                  </a:rPr>
                  <a:t> </a:t>
                </a:r>
                <a:r>
                  <a:rPr lang="ar-JO" altLang="zh-CN" sz="2800" b="1" dirty="0">
                    <a:solidFill>
                      <a:srgbClr val="F1F7E9"/>
                    </a:solidFill>
                    <a:latin typeface="Arial" panose="020B0604020202020204" pitchFamily="34" charset="0"/>
                    <a:ea typeface="宋体" charset="0"/>
                    <a:cs typeface="Arial" panose="020B0604020202020204" pitchFamily="34" charset="0"/>
                  </a:rPr>
                  <a:t>وصايا العهد القديم</a:t>
                </a:r>
                <a:endParaRPr lang="en-US" altLang="zh-CN" sz="2800" b="1" dirty="0">
                  <a:solidFill>
                    <a:srgbClr val="F1F7E9"/>
                  </a:solidFill>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1F7E9"/>
                    </a:solidFill>
                    <a:latin typeface="Arial Narrow" charset="0"/>
                    <a:ea typeface="宋体" charset="0"/>
                    <a:cs typeface="宋体" charset="0"/>
                  </a:rPr>
                  <a:t> </a:t>
                </a:r>
                <a:r>
                  <a:rPr lang="ar-JO" altLang="zh-CN" sz="2800" b="1" dirty="0">
                    <a:solidFill>
                      <a:srgbClr val="F1F7E9"/>
                    </a:solidFill>
                    <a:latin typeface="Arial Narrow" charset="0"/>
                    <a:ea typeface="宋体" charset="0"/>
                    <a:cs typeface="宋体" charset="0"/>
                  </a:rPr>
                  <a:t>تكرارات العهد الجديد</a:t>
                </a:r>
                <a:endParaRPr lang="en-US" altLang="zh-CN" sz="2800" b="1" dirty="0">
                  <a:solidFill>
                    <a:srgbClr val="F1F7E9"/>
                  </a:solidFill>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1</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algn="ctr"/>
                <a:r>
                  <a:rPr lang="ar-JO" altLang="zh-CN" sz="2000" b="1" dirty="0">
                    <a:solidFill>
                      <a:srgbClr val="003300"/>
                    </a:solidFill>
                    <a:latin typeface="Arial" panose="020B0604020202020204" pitchFamily="34" charset="0"/>
                    <a:ea typeface="宋体" charset="0"/>
                    <a:cs typeface="Arial" panose="020B0604020202020204" pitchFamily="34" charset="0"/>
                  </a:rPr>
                  <a:t>(خر 20: 1-3).</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2</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panose="020B0604020202020204" pitchFamily="34" charset="0"/>
                    <a:ea typeface="宋体" charset="0"/>
                    <a:cs typeface="Arial" panose="020B0604020202020204" pitchFamily="34" charset="0"/>
                  </a:rPr>
                  <a:t> </a:t>
                </a:r>
                <a:r>
                  <a:rPr lang="ar-JO" altLang="zh-CN" sz="2000" b="1" dirty="0">
                    <a:solidFill>
                      <a:srgbClr val="003300"/>
                    </a:solidFill>
                    <a:latin typeface="Arial" panose="020B0604020202020204" pitchFamily="34" charset="0"/>
                    <a:ea typeface="宋体" charset="0"/>
                    <a:cs typeface="Arial" panose="020B0604020202020204" pitchFamily="34" charset="0"/>
                  </a:rPr>
                  <a:t>" أَيُّهَا ٱلْأَوْلَادُ، ٱحْفَظُوا أَنْفُسَكُمْ مِنَ ٱلْأَصْنَامِ." </a:t>
                </a:r>
              </a:p>
              <a:p>
                <a:pPr algn="ctr"/>
                <a:r>
                  <a:rPr lang="ar-JO" altLang="zh-CN" sz="2000" b="1" dirty="0">
                    <a:solidFill>
                      <a:srgbClr val="003300"/>
                    </a:solidFill>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algn="ctr"/>
                <a:r>
                  <a:rPr lang="ar-JO" altLang="zh-CN" sz="2000" b="1" dirty="0">
                    <a:solidFill>
                      <a:srgbClr val="003300"/>
                    </a:solidFill>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3</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ar-JO" altLang="zh-CN" sz="2000" b="1" dirty="0">
                    <a:solidFill>
                      <a:srgbClr val="003300"/>
                    </a:solidFill>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algn="ctr"/>
                <a:r>
                  <a:rPr lang="ar-JO" altLang="zh-CN" sz="2000" b="1" dirty="0">
                    <a:solidFill>
                      <a:srgbClr val="003300"/>
                    </a:solidFill>
                    <a:latin typeface="Arial" panose="020B0604020202020204" pitchFamily="34" charset="0"/>
                    <a:ea typeface="宋体" charset="0"/>
                    <a:cs typeface="Arial" panose="020B0604020202020204" pitchFamily="34" charset="0"/>
                  </a:rPr>
                  <a:t>(خر 20: 7).</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ar-JO" altLang="zh-CN" sz="2000" b="1" dirty="0">
                    <a:solidFill>
                      <a:srgbClr val="003300"/>
                    </a:solidFill>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algn="ctr"/>
                <a:r>
                  <a:rPr lang="ar-JO" altLang="zh-CN" sz="2000" b="1" dirty="0">
                    <a:solidFill>
                      <a:srgbClr val="003300"/>
                    </a:solidFill>
                    <a:latin typeface="Arial" panose="020B0604020202020204" pitchFamily="34" charset="0"/>
                    <a:ea typeface="宋体" charset="0"/>
                    <a:cs typeface="Arial" panose="020B0604020202020204" pitchFamily="34" charset="0"/>
                  </a:rPr>
                  <a:t>(يعقوب 5: 12 – 4 مرات)</a:t>
                </a:r>
                <a:endParaRPr lang="en-US" altLang="zh-CN" sz="2000" b="1" dirty="0">
                  <a:solidFill>
                    <a:srgbClr val="003300"/>
                  </a:solidFill>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sp>
        <p:nvSpPr>
          <p:cNvPr id="55298" name="Rectangle 2"/>
          <p:cNvSpPr>
            <a:spLocks noGrp="1" noChangeArrowheads="1"/>
          </p:cNvSpPr>
          <p:nvPr>
            <p:ph type="title"/>
          </p:nvPr>
        </p:nvSpPr>
        <p:spPr>
          <a:xfrm>
            <a:off x="0" y="76200"/>
            <a:ext cx="8077200" cy="457200"/>
          </a:xfrm>
        </p:spPr>
        <p:txBody>
          <a:bodyPr/>
          <a:lstStyle/>
          <a:p>
            <a:pPr>
              <a:defRPr/>
            </a:pPr>
            <a:r>
              <a:rPr lang="ar-JO" altLang="zh-CN" sz="4000" dirty="0">
                <a:solidFill>
                  <a:schemeClr val="accent2"/>
                </a:solidFill>
                <a:latin typeface="Arial" panose="020B0604020202020204" pitchFamily="34" charset="0"/>
                <a:ea typeface="SimSun" charset="0"/>
                <a:cs typeface="Arial" panose="020B0604020202020204" pitchFamily="34" charset="0"/>
              </a:rPr>
              <a:t>الوصايا العشر</a:t>
            </a:r>
            <a:endParaRPr lang="en-US" sz="4000" dirty="0">
              <a:solidFill>
                <a:schemeClr val="accent2"/>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58149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6475"/>
          </a:xfrm>
          <a:prstGeom prst="rect">
            <a:avLst/>
          </a:prstGeom>
        </p:spPr>
      </p:pic>
      <p:sp>
        <p:nvSpPr>
          <p:cNvPr id="900098" name="Rectangle 2"/>
          <p:cNvSpPr>
            <a:spLocks noGrp="1" noChangeArrowheads="1"/>
          </p:cNvSpPr>
          <p:nvPr>
            <p:ph type="ctrTitle"/>
          </p:nvPr>
        </p:nvSpPr>
        <p:spPr>
          <a:xfrm>
            <a:off x="0" y="54868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الغرق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746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0000"/>
                </a:solidFill>
                <a:latin typeface="Arial" panose="020B0604020202020204" pitchFamily="34" charset="0"/>
                <a:cs typeface="Arial" panose="020B0604020202020204" pitchFamily="34" charset="0"/>
              </a:rPr>
              <a:t>113 أ</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1F7E9"/>
                    </a:solidFill>
                    <a:latin typeface="Arial Narrow"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1F7E9"/>
                    </a:solidFill>
                    <a:latin typeface="Arial Narrow" charset="0"/>
                    <a:cs typeface="Times New Roman" charset="0"/>
                  </a:rPr>
                  <a:t>وصايا العهد القديم</a:t>
                </a:r>
                <a:endParaRPr lang="en-US" altLang="zh-CN" b="1" dirty="0">
                  <a:solidFill>
                    <a:srgbClr val="F1F7E9"/>
                  </a:solidFill>
                  <a:latin typeface="Arial Narrow"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dirty="0">
                    <a:solidFill>
                      <a:srgbClr val="F1F7E9"/>
                    </a:solidFill>
                    <a:latin typeface="Arial Narrow" charset="0"/>
                    <a:cs typeface="Times New Roman" charset="0"/>
                  </a:rPr>
                  <a:t> </a:t>
                </a:r>
                <a:r>
                  <a:rPr lang="ar-JO" altLang="zh-CN" b="1" dirty="0">
                    <a:solidFill>
                      <a:srgbClr val="F1F7E9"/>
                    </a:solidFill>
                    <a:latin typeface="Arial Narrow" charset="0"/>
                    <a:cs typeface="Times New Roman" charset="0"/>
                  </a:rPr>
                  <a:t>تكرارات العهد الجديد</a:t>
                </a:r>
                <a:endParaRPr lang="en-US" altLang="zh-CN" b="1" dirty="0">
                  <a:solidFill>
                    <a:srgbClr val="F1F7E9"/>
                  </a:solidFill>
                  <a:latin typeface="Arial Narrow"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panose="020B0604020202020204" pitchFamily="34" charset="0"/>
                      <a:cs typeface="Arial" panose="020B0604020202020204" pitchFamily="34" charset="0"/>
                    </a:rPr>
                    <a:t>5</a:t>
                  </a:r>
                  <a:endParaRPr lang="en-US" altLang="zh-CN" sz="1800" b="1" dirty="0">
                    <a:solidFill>
                      <a:srgbClr val="003300"/>
                    </a:solidFill>
                    <a:latin typeface="Arial" panose="020B0604020202020204" pitchFamily="34"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b="1" dirty="0">
                      <a:solidFill>
                        <a:srgbClr val="003300"/>
                      </a:solidFill>
                      <a:latin typeface="Arial Narrow" charset="0"/>
                      <a:cs typeface="Times New Roman" charset="0"/>
                    </a:rPr>
                    <a:t> </a:t>
                  </a:r>
                  <a:r>
                    <a:rPr lang="ar-JO" altLang="zh-CN" sz="1800" b="1" dirty="0">
                      <a:solidFill>
                        <a:srgbClr val="003300"/>
                      </a:solidFill>
                      <a:latin typeface="Arial" panose="020B0604020202020204" pitchFamily="34" charset="0"/>
                      <a:cs typeface="Times New Roman" charset="0"/>
                    </a:rPr>
                    <a:t>"أَكْرِمْ أَبَاكَ وَأُمَّكَ لِكَيْ تَطُولَ أَيَّامُكَ عَلَى ٱلْأَرْضِ ٱلَّتِي يُعْطِيكَ ٱلرَّبُّ إِلَهُكَ."</a:t>
                  </a:r>
                </a:p>
                <a:p>
                  <a:pPr algn="ctr"/>
                  <a:r>
                    <a:rPr lang="ar-JO" altLang="zh-CN" sz="1800" b="1" dirty="0">
                      <a:solidFill>
                        <a:srgbClr val="003300"/>
                      </a:solidFill>
                      <a:latin typeface="Arial" panose="020B0604020202020204" pitchFamily="34" charset="0"/>
                      <a:cs typeface="Times New Roman" charset="0"/>
                    </a:rPr>
                    <a:t>(خر 20: 12).</a:t>
                  </a:r>
                  <a:endParaRPr lang="en-US" altLang="zh-CN" sz="1800" b="1" dirty="0">
                    <a:solidFill>
                      <a:srgbClr val="003300"/>
                    </a:solidFill>
                    <a:latin typeface="Arial" panose="020B0604020202020204" pitchFamily="34"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Narrow"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algn="ctr"/>
                  <a:r>
                    <a:rPr lang="ar-JO" altLang="zh-CN" sz="1800" b="1" dirty="0">
                      <a:solidFill>
                        <a:srgbClr val="003300"/>
                      </a:solidFill>
                      <a:latin typeface="Arial Narrow"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panose="020B0604020202020204" pitchFamily="34" charset="0"/>
                      <a:cs typeface="Arial" panose="020B0604020202020204" pitchFamily="34" charset="0"/>
                    </a:rPr>
                    <a:t>6</a:t>
                  </a:r>
                  <a:endParaRPr lang="en-US" altLang="zh-CN" sz="1800" b="1" dirty="0">
                    <a:solidFill>
                      <a:srgbClr val="003300"/>
                    </a:solidFill>
                    <a:latin typeface="Arial" panose="020B0604020202020204" pitchFamily="34"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ja-JP" sz="1800" b="1" dirty="0">
                      <a:solidFill>
                        <a:srgbClr val="003300"/>
                      </a:solidFill>
                      <a:latin typeface="Arial" panose="020B0604020202020204" pitchFamily="34" charset="0"/>
                      <a:cs typeface="Times New Roman" charset="0"/>
                    </a:rPr>
                    <a:t>"لَا تَقْتُلْ."</a:t>
                  </a:r>
                </a:p>
                <a:p>
                  <a:pPr algn="ctr"/>
                  <a:r>
                    <a:rPr lang="ar-JO" altLang="zh-CN" sz="1800" b="1" dirty="0">
                      <a:solidFill>
                        <a:srgbClr val="003300"/>
                      </a:solidFill>
                      <a:latin typeface="Arial" panose="020B0604020202020204" pitchFamily="34" charset="0"/>
                      <a:cs typeface="Times New Roman" charset="0"/>
                    </a:rPr>
                    <a:t>(خر 20: 13).</a:t>
                  </a:r>
                  <a:endParaRPr lang="en-US" altLang="zh-CN" sz="1800" b="1" dirty="0">
                    <a:solidFill>
                      <a:srgbClr val="003300"/>
                    </a:solidFill>
                    <a:latin typeface="Arial" panose="020B0604020202020204" pitchFamily="34"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panose="020B0604020202020204" pitchFamily="34" charset="0"/>
                      <a:cs typeface="Arial" panose="020B0604020202020204" pitchFamily="34" charset="0"/>
                    </a:rPr>
                    <a:t>"كُلُّ مَنْ يُبْغِضُ أَخَاهُ فَهُوَ قَاتِلُ نَفْسٍ، وَأَنْتُمْ تَعْلَمُونَ أَنَّ كُلَّ قَاتِلِ نَفْسٍ لَيْسَ لَهُ حَيَاةٌ أَبَدِيَّةٌ ثَابِتَةٌ فِيهِ."</a:t>
                  </a:r>
                </a:p>
                <a:p>
                  <a:pPr algn="ctr"/>
                  <a:r>
                    <a:rPr lang="ar-JO" altLang="zh-CN" sz="1800" b="1" dirty="0">
                      <a:solidFill>
                        <a:srgbClr val="003300"/>
                      </a:solidFill>
                      <a:latin typeface="Arial" panose="020B0604020202020204" pitchFamily="34"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panose="020B0604020202020204" pitchFamily="34" charset="0"/>
                      <a:ea typeface="宋体" charset="0"/>
                      <a:cs typeface="Arial" panose="020B0604020202020204" pitchFamily="34" charset="0"/>
                    </a:rPr>
                    <a:t>4</a:t>
                  </a:r>
                  <a:endParaRPr lang="en-US" altLang="zh-CN" sz="1800" b="1" dirty="0">
                    <a:solidFill>
                      <a:srgbClr val="003300"/>
                    </a:solidFill>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003300"/>
                      </a:solidFill>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lang="en-US" altLang="zh-CN" sz="1800" b="1" dirty="0">
                    <a:solidFill>
                      <a:srgbClr val="003300"/>
                    </a:solidFill>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800" b="1" dirty="0">
                      <a:solidFill>
                        <a:srgbClr val="003300"/>
                      </a:solidFill>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algn="ctr"/>
                  <a:r>
                    <a:rPr lang="ar-JO" altLang="zh-CN" sz="1800" b="1" dirty="0">
                      <a:solidFill>
                        <a:srgbClr val="003300"/>
                      </a:solidFill>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lang="en-US" altLang="zh-CN" sz="1800" b="1" dirty="0">
                    <a:solidFill>
                      <a:srgbClr val="003300"/>
                    </a:solidFill>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003300"/>
              </a:solidFill>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latin typeface="Arial" panose="020B0604020202020204" pitchFamily="34" charset="0"/>
                <a:ea typeface="SimSun" charset="0"/>
                <a:cs typeface="Arial" panose="020B0604020202020204" pitchFamily="34" charset="0"/>
              </a:rPr>
              <a:t>الوصايا العشر</a:t>
            </a:r>
            <a:endParaRPr lang="en-US" sz="4000" dirty="0">
              <a:solidFill>
                <a:schemeClr val="accent2"/>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7180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0000"/>
                </a:solidFill>
                <a:latin typeface="Arial" panose="020B0604020202020204" pitchFamily="34" charset="0"/>
                <a:cs typeface="Arial" panose="020B0604020202020204" pitchFamily="34" charset="0"/>
              </a:rPr>
              <a:t>113 أ</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en-US" altLang="zh-CN" sz="2800" b="1">
                    <a:solidFill>
                      <a:srgbClr val="F1F7E9"/>
                    </a:solidFill>
                    <a:latin typeface="Arial Narrow"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ar-JO" altLang="zh-CN" sz="2800" b="1" dirty="0">
                    <a:solidFill>
                      <a:srgbClr val="F1F7E9"/>
                    </a:solidFill>
                    <a:latin typeface="Arial Narrow" charset="0"/>
                    <a:cs typeface="Times New Roman" charset="0"/>
                  </a:rPr>
                  <a:t>وصايا العهد القديم</a:t>
                </a:r>
                <a:endParaRPr lang="en-US" altLang="zh-CN" sz="2800" b="1" dirty="0">
                  <a:solidFill>
                    <a:srgbClr val="F1F7E9"/>
                  </a:solidFill>
                  <a:latin typeface="Arial Narrow"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zh-CN" altLang="en-US" sz="2800" b="1" dirty="0">
                    <a:solidFill>
                      <a:srgbClr val="F1F7E9"/>
                    </a:solidFill>
                    <a:latin typeface="Arial Narrow" charset="0"/>
                    <a:cs typeface="Times New Roman" charset="0"/>
                  </a:rPr>
                  <a:t> </a:t>
                </a:r>
                <a:r>
                  <a:rPr lang="ar-JO" altLang="zh-CN" sz="2800" b="1" dirty="0">
                    <a:solidFill>
                      <a:srgbClr val="F1F7E9"/>
                    </a:solidFill>
                    <a:latin typeface="Arial Narrow" charset="0"/>
                    <a:cs typeface="Times New Roman" charset="0"/>
                  </a:rPr>
                  <a:t>تكرارات العهد الجديد</a:t>
                </a:r>
                <a:endParaRPr lang="en-US" altLang="zh-CN" sz="2800" b="1" dirty="0">
                  <a:solidFill>
                    <a:srgbClr val="F1F7E9"/>
                  </a:solidFill>
                  <a:latin typeface="Arial Narrow"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7</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"لَا تَزْنِ."</a:t>
                </a:r>
              </a:p>
              <a:p>
                <a:pPr algn="ctr"/>
                <a:r>
                  <a:rPr lang="ar-JO" altLang="zh-CN" sz="2000" b="1" dirty="0">
                    <a:solidFill>
                      <a:srgbClr val="003300"/>
                    </a:solidFill>
                    <a:latin typeface="Arial" panose="020B0604020202020204" pitchFamily="34" charset="0"/>
                    <a:cs typeface="Arial" panose="020B0604020202020204" pitchFamily="34" charset="0"/>
                  </a:rPr>
                  <a:t>(خر 20: 14).</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ar-JO" altLang="zh-CN" sz="2000" b="1" dirty="0">
                    <a:solidFill>
                      <a:srgbClr val="003300"/>
                    </a:solidFill>
                    <a:latin typeface="Arial" panose="020B0604020202020204" pitchFamily="34" charset="0"/>
                    <a:cs typeface="Times New Roman" charset="0"/>
                  </a:rPr>
                  <a:t>"لِيَكُنِ ٱلزِّوَاجُ مُكَرَّمًا عِنْدَ كُلِّ وَاحِدٍ، وَٱلْمَضْجَعُ غَيْرَ نَجِسٍ. وَأَمَّا ٱلْعَاهِرُونَ وَٱلزُّنَاةُ فَسَيَدِينُهُمُ ٱللهُ."</a:t>
                </a:r>
              </a:p>
              <a:p>
                <a:pPr algn="ctr"/>
                <a:r>
                  <a:rPr lang="ar-JO" altLang="zh-CN" sz="2000" b="1" dirty="0">
                    <a:solidFill>
                      <a:srgbClr val="003300"/>
                    </a:solidFill>
                    <a:latin typeface="Arial" panose="020B0604020202020204" pitchFamily="34" charset="0"/>
                    <a:cs typeface="Times New Roman" charset="0"/>
                  </a:rPr>
                  <a:t>(عب 13: 4؛ قارن مع مر 10: 19؛ 12 مرة).</a:t>
                </a:r>
              </a:p>
              <a:p>
                <a:pPr algn="ct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8</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ja-JP" sz="2000" b="1" dirty="0">
                    <a:solidFill>
                      <a:srgbClr val="003300"/>
                    </a:solidFill>
                    <a:latin typeface="Arial" panose="020B0604020202020204" pitchFamily="34" charset="0"/>
                    <a:cs typeface="Times New Roman" charset="0"/>
                  </a:rPr>
                  <a:t>"لَا تَسْرِقْ."</a:t>
                </a:r>
              </a:p>
              <a:p>
                <a:pPr algn="ctr"/>
                <a:r>
                  <a:rPr lang="ar-JO" altLang="zh-CN" sz="2000" b="1" dirty="0">
                    <a:solidFill>
                      <a:srgbClr val="003300"/>
                    </a:solidFill>
                    <a:latin typeface="Arial" panose="020B0604020202020204" pitchFamily="34" charset="0"/>
                    <a:cs typeface="Times New Roman" charset="0"/>
                  </a:rPr>
                  <a:t>(خر 20: 15).</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 لَا يَسْرِقِ ٱلسَّارِقُ فِي مَا بَعْدُ، بَلْ بِٱلْحَرِيِّ يَتْعَبُ عَامِلًا ٱلصَّالِحَ بِيَدَيْهِ، لِيَكُونَ لَهُ أَنْ يُعْطِيَ مَنْ لَهُ ٱحْتِيَاجٌ."</a:t>
                </a:r>
              </a:p>
              <a:p>
                <a:pPr algn="ctr"/>
                <a:r>
                  <a:rPr lang="ar-JO" altLang="zh-CN" sz="2000" b="1" dirty="0">
                    <a:solidFill>
                      <a:srgbClr val="003300"/>
                    </a:solidFill>
                    <a:latin typeface="Arial" panose="020B0604020202020204" pitchFamily="34"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9</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"لَا تَشْهَدْ عَلَى قَرِيبِكَ شَهَادَةَ زُورٍ."</a:t>
                </a:r>
              </a:p>
              <a:p>
                <a:pPr algn="ctr"/>
                <a:r>
                  <a:rPr lang="ar-JO" altLang="zh-CN" sz="2000" b="1" dirty="0">
                    <a:solidFill>
                      <a:srgbClr val="003300"/>
                    </a:solidFill>
                    <a:latin typeface="Arial" panose="020B0604020202020204" pitchFamily="34" charset="0"/>
                    <a:cs typeface="Arial" panose="020B0604020202020204" pitchFamily="34" charset="0"/>
                  </a:rPr>
                  <a:t>(خر 20: 16).</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"لَا تَكْذِبُوا بَعْضُكُمْ عَلَى بَعْضٍ، إِذْ خَلَعْتُمُ ٱلْإِنْسَانَ ٱلْعَتِيقَ مَعَ أَعْمَالِهِ."</a:t>
                </a:r>
              </a:p>
              <a:p>
                <a:pPr algn="ctr"/>
                <a:r>
                  <a:rPr lang="ar-JO" altLang="zh-CN" sz="2000" b="1" dirty="0">
                    <a:solidFill>
                      <a:srgbClr val="003300"/>
                    </a:solidFill>
                    <a:latin typeface="Arial" panose="020B0604020202020204" pitchFamily="34"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10</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ar-JO" altLang="zh-CN" sz="2000" b="1" dirty="0">
                    <a:solidFill>
                      <a:srgbClr val="003300"/>
                    </a:solidFill>
                    <a:latin typeface="Arial" panose="020B0604020202020204" pitchFamily="34" charset="0"/>
                    <a:cs typeface="Times New Roman" charset="0"/>
                  </a:rPr>
                  <a:t>" لَا تَشْتَهِ بَيْتَ قَرِيبِكَ. لَا تَشْتَهِ ٱمْرَأَةَ قَرِيبِكَ، وَلَا عَبْدَهُ، وَلَا أَمَتَهُ، وَلَا ثَوْرَهُ، وَلَا حِمَارَهُ، وَلَا شَيْئًا مِمَّا لِقَرِيبِكَ."</a:t>
                </a:r>
              </a:p>
              <a:p>
                <a:pPr algn="ctr"/>
                <a:r>
                  <a:rPr lang="ar-JO" altLang="zh-CN" sz="2000" b="1" dirty="0">
                    <a:solidFill>
                      <a:srgbClr val="003300"/>
                    </a:solidFill>
                    <a:latin typeface="Arial" panose="020B0604020202020204" pitchFamily="34" charset="0"/>
                    <a:cs typeface="Times New Roman" charset="0"/>
                  </a:rPr>
                  <a:t>(خر 20: 17).</a:t>
                </a:r>
                <a:endParaRPr lang="en-US" altLang="zh-CN" sz="2000" b="1" dirty="0">
                  <a:solidFill>
                    <a:srgbClr val="003300"/>
                  </a:solidFill>
                  <a:latin typeface="Arial" panose="020B0604020202020204" pitchFamily="34"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003300"/>
                    </a:solidFill>
                    <a:latin typeface="Arial" panose="020B0604020202020204" pitchFamily="34" charset="0"/>
                    <a:cs typeface="Arial" panose="020B0604020202020204" pitchFamily="34" charset="0"/>
                  </a:rPr>
                  <a:t>" وَقَالَ لَهُمُ: «ٱنْظُرُوا وَتَحَفَّظُوا مِنَ ٱلطَّمَعِ، فَإِنَّهُ مَتَى كَانَ لِأَحَدٍ كَثِيرٌ فَلَيْسَتْ حَيَاتُهُ مِنْ أَمْوَالِهِ»."</a:t>
                </a:r>
              </a:p>
              <a:p>
                <a:pPr algn="ctr"/>
                <a:r>
                  <a:rPr lang="ar-JO" altLang="zh-CN" sz="2000" b="1" dirty="0">
                    <a:solidFill>
                      <a:srgbClr val="003300"/>
                    </a:solidFill>
                    <a:latin typeface="Arial" panose="020B0604020202020204" pitchFamily="34" charset="0"/>
                    <a:cs typeface="Arial" panose="020B0604020202020204" pitchFamily="34" charset="0"/>
                  </a:rPr>
                  <a:t>(لو 12: 15؛ رو 7: 7؛ 13: 9؛ أف 5: 3؛</a:t>
                </a:r>
              </a:p>
              <a:p>
                <a:pPr algn="ctr"/>
                <a:r>
                  <a:rPr lang="ar-JO" altLang="zh-CN" sz="2000" b="1" dirty="0">
                    <a:solidFill>
                      <a:srgbClr val="003300"/>
                    </a:solidFill>
                    <a:latin typeface="Arial" panose="020B0604020202020204" pitchFamily="34"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1816766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eaLnBrk="0" hangingPunct="0">
              <a:defRPr/>
            </a:pPr>
            <a:endParaRPr lang="en-US" sz="2800">
              <a:solidFill>
                <a:srgbClr val="FFFFFF"/>
              </a:solidFill>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eaLnBrk="0" hangingPunct="0">
              <a:tabLst>
                <a:tab pos="457200" algn="r"/>
                <a:tab pos="2743200" algn="ctr"/>
                <a:tab pos="5486400" algn="r"/>
              </a:tabLst>
            </a:pPr>
            <a:endParaRPr lang="en-US" altLang="zh-CN" sz="2800">
              <a:solidFill>
                <a:srgbClr val="FFFFFF"/>
              </a:solidFill>
              <a:latin typeface="Arial"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1718579315"/>
              </p:ext>
            </p:extLst>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0"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باهنسن</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0"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فان جيميرين</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charset="0"/>
                          <a:ea typeface="ＭＳ Ｐゴシック" charset="0"/>
                          <a:cs typeface="Times" charset="0"/>
                        </a:rPr>
                        <a:t>قضايا أثقل</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كايزر</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دوغلاس موو</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charset="0"/>
                          <a:ea typeface="ＭＳ Ｐゴシック" charset="0"/>
                          <a:cs typeface="Times" charset="0"/>
                        </a:rPr>
                        <a:t>التدبيرية</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charset="0"/>
                        </a:rPr>
                        <a:t>جي. ستركلاند</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eaLnBrk="0" hangingPunct="0"/>
            <a:endParaRPr lang="en-US" sz="2800">
              <a:solidFill>
                <a:srgbClr val="FFFFFF"/>
              </a:solidFill>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i="1" dirty="0">
                <a:solidFill>
                  <a:srgbClr val="FFFFFF"/>
                </a:solidFill>
                <a:latin typeface="Arial" charset="0"/>
                <a:cs typeface="Arial" charset="0"/>
              </a:rPr>
              <a:t>نطاق درجة التطبيق:</a:t>
            </a:r>
            <a:endParaRPr lang="en-US" sz="2800" i="1" dirty="0">
              <a:solidFill>
                <a:srgbClr val="FFFFFF"/>
              </a:solidFill>
              <a:latin typeface="Arial" charset="0"/>
              <a:cs typeface="Arial"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algn="ct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lang="en-US" sz="1800" dirty="0">
                <a:effectLst/>
                <a:latin typeface="Calibri" panose="020F0502020204030204" pitchFamily="34" charset="0"/>
                <a:ea typeface="Calibri" panose="020F0502020204030204" pitchFamily="34" charset="0"/>
                <a:cs typeface="Arial" panose="020B0604020202020204" pitchFamily="34" charset="0"/>
              </a:rPr>
              <a:t>Grand Rapids: Zondervan, 1996</a:t>
            </a:r>
            <a:r>
              <a:rPr lang="ar-JO" sz="1800" dirty="0">
                <a:effectLst/>
                <a:latin typeface="Calibri" panose="020F050202020403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113 س</a:t>
            </a:r>
            <a:endParaRPr lang="en-US" b="1" dirty="0">
              <a:solidFill>
                <a:srgbClr val="FFFFFF"/>
              </a:solidFill>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dirty="0">
                <a:solidFill>
                  <a:srgbClr val="FFFFFF"/>
                </a:solidFill>
                <a:latin typeface="Arial" panose="020B0604020202020204" pitchFamily="34" charset="0"/>
                <a:cs typeface="Arial" panose="020B0604020202020204" pitchFamily="34" charset="0"/>
              </a:rPr>
              <a:t>الشريعة</a:t>
            </a:r>
          </a:p>
          <a:p>
            <a:pPr algn="ctr" eaLnBrk="0" hangingPunct="0"/>
            <a:r>
              <a:rPr lang="ar-JO" dirty="0">
                <a:solidFill>
                  <a:srgbClr val="FFFF00"/>
                </a:solidFill>
                <a:latin typeface="Arial" panose="020B0604020202020204" pitchFamily="34" charset="0"/>
                <a:cs typeface="Arial" panose="020B0604020202020204" pitchFamily="34" charset="0"/>
              </a:rPr>
              <a:t>تنطبق</a:t>
            </a:r>
          </a:p>
          <a:p>
            <a:pPr algn="ctr" eaLnBrk="0" hangingPunct="0"/>
            <a:r>
              <a:rPr lang="ar-JO" dirty="0">
                <a:solidFill>
                  <a:srgbClr val="FFFFFF"/>
                </a:solidFill>
                <a:latin typeface="Arial" panose="020B0604020202020204" pitchFamily="34" charset="0"/>
                <a:cs typeface="Arial" panose="020B0604020202020204" pitchFamily="34" charset="0"/>
              </a:rPr>
              <a:t>بكل معنى الكلمة</a:t>
            </a:r>
            <a:endParaRPr lang="en-US" dirty="0">
              <a:solidFill>
                <a:srgbClr val="FFFFFF"/>
              </a:solidFill>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dirty="0">
                <a:solidFill>
                  <a:srgbClr val="FFFFFF"/>
                </a:solidFill>
                <a:latin typeface="Arial" panose="020B0604020202020204" pitchFamily="34" charset="0"/>
                <a:cs typeface="Arial" panose="020B0604020202020204" pitchFamily="34" charset="0"/>
              </a:rPr>
              <a:t>الشريعة</a:t>
            </a:r>
          </a:p>
          <a:p>
            <a:pPr algn="ctr" eaLnBrk="0" hangingPunct="0"/>
            <a:r>
              <a:rPr lang="ar-JO" dirty="0">
                <a:solidFill>
                  <a:srgbClr val="FFFF00"/>
                </a:solidFill>
                <a:latin typeface="Arial" panose="020B0604020202020204" pitchFamily="34" charset="0"/>
                <a:cs typeface="Arial" panose="020B0604020202020204" pitchFamily="34" charset="0"/>
              </a:rPr>
              <a:t>لا تنطبق</a:t>
            </a:r>
          </a:p>
          <a:p>
            <a:pPr algn="ctr" eaLnBrk="0" hangingPunct="0"/>
            <a:r>
              <a:rPr lang="ar-JO" dirty="0">
                <a:solidFill>
                  <a:srgbClr val="FFFFFF"/>
                </a:solidFill>
                <a:latin typeface="Arial" panose="020B0604020202020204" pitchFamily="34" charset="0"/>
                <a:cs typeface="Arial" panose="020B0604020202020204" pitchFamily="34" charset="0"/>
              </a:rPr>
              <a:t>بكل معنى الكلمة</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79952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8278"/>
            <a:ext cx="9144000" cy="82149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عهدين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p:cNvGrpSpPr/>
          <p:nvPr/>
        </p:nvGrpSpPr>
        <p:grpSpPr>
          <a:xfrm>
            <a:off x="0" y="839425"/>
            <a:ext cx="9200886" cy="4111034"/>
            <a:chOff x="0" y="839425"/>
            <a:chExt cx="9200886" cy="4111034"/>
          </a:xfrm>
        </p:grpSpPr>
        <p:pic>
          <p:nvPicPr>
            <p:cNvPr id="3" name="Picture 2"/>
            <p:cNvPicPr>
              <a:picLocks noChangeAspect="1"/>
            </p:cNvPicPr>
            <p:nvPr/>
          </p:nvPicPr>
          <p:blipFill>
            <a:blip r:embed="rId3"/>
            <a:stretch>
              <a:fillRect/>
            </a:stretch>
          </p:blipFill>
          <p:spPr>
            <a:xfrm>
              <a:off x="0" y="839425"/>
              <a:ext cx="9200886" cy="4111034"/>
            </a:xfrm>
            <a:prstGeom prst="rect">
              <a:avLst/>
            </a:prstGeom>
          </p:spPr>
        </p:pic>
        <p:sp>
          <p:nvSpPr>
            <p:cNvPr id="2" name="Rectangle 1"/>
            <p:cNvSpPr/>
            <p:nvPr/>
          </p:nvSpPr>
          <p:spPr bwMode="auto">
            <a:xfrm>
              <a:off x="968757"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5"/>
            <p:cNvSpPr/>
            <p:nvPr/>
          </p:nvSpPr>
          <p:spPr bwMode="auto">
            <a:xfrm>
              <a:off x="6738250"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612718" y="2303043"/>
              <a:ext cx="2028712"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7" name="Rectangle 2"/>
          <p:cNvSpPr txBox="1">
            <a:spLocks noChangeArrowheads="1"/>
          </p:cNvSpPr>
          <p:nvPr/>
        </p:nvSpPr>
        <p:spPr bwMode="auto">
          <a:xfrm>
            <a:off x="5593914"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جديد</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9447"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قديم</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2773752" y="2216949"/>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dirty="0">
                <a:solidFill>
                  <a:srgbClr val="000000"/>
                </a:solidFill>
                <a:latin typeface="Arial" panose="020B0604020202020204" pitchFamily="34" charset="0"/>
                <a:ea typeface="ＭＳ Ｐゴシック" charset="0"/>
                <a:cs typeface="Arial" panose="020B0604020202020204" pitchFamily="34" charset="0"/>
              </a:rPr>
              <a:t>الانتقال</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D2BAF7E-7462-42F1-81BB-CB8987AEA4EF}"/>
              </a:ext>
            </a:extLst>
          </p:cNvPr>
          <p:cNvSpPr/>
          <p:nvPr/>
        </p:nvSpPr>
        <p:spPr bwMode="auto">
          <a:xfrm>
            <a:off x="1115616" y="3717032"/>
            <a:ext cx="1381626" cy="445088"/>
          </a:xfrm>
          <a:prstGeom prst="roundRect">
            <a:avLst/>
          </a:prstGeom>
          <a:solidFill>
            <a:schemeClr val="bg1">
              <a:lumMod val="50000"/>
            </a:schemeClr>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شريعة موسى</a:t>
            </a: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204590E2-2BD2-4477-A763-583C72DB3EA1}"/>
              </a:ext>
            </a:extLst>
          </p:cNvPr>
          <p:cNvSpPr/>
          <p:nvPr/>
        </p:nvSpPr>
        <p:spPr bwMode="auto">
          <a:xfrm>
            <a:off x="6948264" y="3789040"/>
            <a:ext cx="1080120" cy="445088"/>
          </a:xfrm>
          <a:prstGeom prst="roundRect">
            <a:avLst/>
          </a:prstGeom>
          <a:solidFill>
            <a:srgbClr val="FF99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عهد النعمة</a:t>
            </a: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501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64738" cy="637102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العهود القديمة مقابل العهود الجديدة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3999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Arial" charset="0"/>
              <a:cs typeface="Arial" charset="0"/>
            </a:endParaRPr>
          </a:p>
        </p:txBody>
      </p:sp>
      <p:sp>
        <p:nvSpPr>
          <p:cNvPr id="177154" name="Title 48"/>
          <p:cNvSpPr>
            <a:spLocks noGrp="1"/>
          </p:cNvSpPr>
          <p:nvPr>
            <p:ph type="title" idx="4294967295"/>
          </p:nvPr>
        </p:nvSpPr>
        <p:spPr>
          <a:xfrm rot="16200000">
            <a:off x="-3162300" y="3162300"/>
            <a:ext cx="6858000" cy="533400"/>
          </a:xfrm>
        </p:spPr>
        <p:txBody>
          <a:bodyPr/>
          <a:lstStyle/>
          <a:p>
            <a:r>
              <a:rPr lang="ar-JO" sz="2800" b="1" dirty="0">
                <a:solidFill>
                  <a:srgbClr val="FFFFFF"/>
                </a:solidFill>
                <a:latin typeface="Arial" charset="0"/>
                <a:ea typeface="ＭＳ Ｐゴシック" charset="0"/>
              </a:rPr>
              <a:t>تناقض العهود (2كو 3-4)</a:t>
            </a:r>
            <a:endParaRPr lang="en-US" sz="2800" b="1" dirty="0">
              <a:solidFill>
                <a:srgbClr val="FFFFFF"/>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1374063913"/>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charset="0"/>
                          <a:ea typeface="ＭＳ Ｐゴシック" charset="0"/>
                          <a:cs typeface="Arial" charset="0"/>
                        </a:rPr>
                        <a:t>عهد قديم</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charset="0"/>
                          <a:ea typeface="ＭＳ Ｐゴシック" charset="0"/>
                          <a:cs typeface="Arial" charset="0"/>
                        </a:rPr>
                        <a:t>عهد جديد</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بمبادرة من موسى (3: 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بمبادرة من المسيح (3: 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من الرسالة (3: 6أ)</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من الروح (3: 6أ، 18ب)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يقتل (3: 6ب، 7أ)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يعطي حياة (3: 6ب)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محفورة على الحجر (3: 3ب، 7أ)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محفورة في القلوب (3: 3ب، ار 31: 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مجيد (3: 7أ)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أكثر مدًا (3: 8، 10)</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تلاشي المجد (3: 7ب، 11أ، 13ب)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المجد يزيد أكثر من أي وقت مضى (3: 11ب، 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يدين الرجال (3: 9أ)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يمنح برًا (3: 9ب)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خداع (3: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جرأة (3: 12)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وجه موسى مغطى ببرقع (3: 13ب)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وجوه مكشوفة (3: 13أ، 18أ)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أذهان مبرقعة (3: 14أ)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أذهان مكشوفة (3: 14ب، 3- 6)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قلوب مبرقعة (3: 15)</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قلوب مكشوفة (3: 16)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غلاظة (3: 14أ)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حرية (3: 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موسى يعكس مجد الله</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جميع المؤمنين يعكسون مجد الابن (3: 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غير متغيّر (3: 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تغيير (3: 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افتقار الحماسة (3: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ثقة، صمود (3: 4-5؛ 4: 1)</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الخداع (3: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إخلاص (4: 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7210" name="Text Box 2"/>
          <p:cNvSpPr txBox="1">
            <a:spLocks noChangeArrowheads="1"/>
          </p:cNvSpPr>
          <p:nvPr/>
        </p:nvSpPr>
        <p:spPr bwMode="auto">
          <a:xfrm>
            <a:off x="6895018" y="0"/>
            <a:ext cx="21414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cs typeface="Arial" charset="0"/>
              </a:rPr>
              <a:t>NTS 166c</a:t>
            </a:r>
          </a:p>
        </p:txBody>
      </p:sp>
    </p:spTree>
    <p:extLst>
      <p:ext uri="{BB962C8B-B14F-4D97-AF65-F5344CB8AC3E}">
        <p14:creationId xmlns:p14="http://schemas.microsoft.com/office/powerpoint/2010/main" val="1907532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87478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ctrTitle"/>
          </p:nvPr>
        </p:nvSpPr>
        <p:spPr>
          <a:xfrm>
            <a:off x="1676400" y="228600"/>
            <a:ext cx="6781800" cy="1143000"/>
          </a:xfrm>
        </p:spPr>
        <p:txBody>
          <a:bodyPr/>
          <a:lstStyle/>
          <a:p>
            <a:pPr algn="ctr" eaLnBrk="1" hangingPunct="1"/>
            <a:r>
              <a:rPr lang="ar-JO" sz="5400" b="1" dirty="0">
                <a:latin typeface="Arial" charset="0"/>
                <a:ea typeface="ヒラギノ角ゴ Pro W3" charset="0"/>
              </a:rPr>
              <a:t>الاستماع اليهودي</a:t>
            </a:r>
            <a:endParaRPr lang="en-US" sz="5400" b="1" dirty="0">
              <a:latin typeface="Arial" charset="0"/>
              <a:ea typeface="ヒラギノ角ゴ Pro W3" charset="0"/>
            </a:endParaRPr>
          </a:p>
        </p:txBody>
      </p:sp>
      <p:sp>
        <p:nvSpPr>
          <p:cNvPr id="4" name="Rectangle 3"/>
          <p:cNvSpPr txBox="1">
            <a:spLocks noChangeArrowheads="1"/>
          </p:cNvSpPr>
          <p:nvPr/>
        </p:nvSpPr>
        <p:spPr bwMode="auto">
          <a:xfrm>
            <a:off x="611560" y="2636912"/>
            <a:ext cx="7315200" cy="3581400"/>
          </a:xfrm>
          <a:prstGeom prst="rect">
            <a:avLst/>
          </a:prstGeom>
          <a:noFill/>
          <a:ln w="9525">
            <a:noFill/>
            <a:miter lim="800000"/>
            <a:headEnd/>
            <a:tailEnd/>
          </a:ln>
        </p:spPr>
        <p:txBody>
          <a:bodyPr/>
          <a:lstStyle/>
          <a:p>
            <a:pPr marL="0" marR="0" algn="r" rtl="1">
              <a:lnSpc>
                <a:spcPct val="107000"/>
              </a:lnSpc>
              <a:spcBef>
                <a:spcPts val="0"/>
              </a:spcBef>
              <a:spcAft>
                <a:spcPts val="800"/>
              </a:spcAft>
            </a:pPr>
            <a:r>
              <a:rPr lang="ar-JO" sz="4000" b="1" i="1" dirty="0">
                <a:effectLst/>
                <a:latin typeface="Calibri" panose="020F0502020204030204" pitchFamily="34" charset="0"/>
                <a:ea typeface="Calibri" panose="020F0502020204030204" pitchFamily="34" charset="0"/>
                <a:cs typeface="Arial" panose="020B0604020202020204" pitchFamily="34" charset="0"/>
              </a:rPr>
              <a:t>"</a:t>
            </a:r>
            <a:r>
              <a:rPr lang="ar-SA" sz="4000" b="1" i="1" dirty="0">
                <a:solidFill>
                  <a:srgbClr val="000000"/>
                </a:solidFill>
                <a:effectLst/>
                <a:latin typeface="Arial Unicode MS"/>
                <a:ea typeface="Calibri" panose="020F0502020204030204" pitchFamily="34" charset="0"/>
                <a:cs typeface="Arial" panose="020B0604020202020204" pitchFamily="34" charset="0"/>
              </a:rPr>
              <a:t>اِسْمَعْ يَا إِسْرَائِيلُ:</a:t>
            </a:r>
            <a:endParaRPr lang="ar-JO" sz="4000" b="1" i="1" dirty="0">
              <a:solidFill>
                <a:srgbClr val="000000"/>
              </a:solidFill>
              <a:effectLst/>
              <a:latin typeface="Arial Unicode MS"/>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4000" b="1" i="1" dirty="0">
                <a:solidFill>
                  <a:srgbClr val="000000"/>
                </a:solidFill>
                <a:effectLst/>
                <a:latin typeface="Arial Unicode MS"/>
                <a:ea typeface="Calibri" panose="020F0502020204030204" pitchFamily="34" charset="0"/>
                <a:cs typeface="Arial" panose="020B0604020202020204" pitchFamily="34" charset="0"/>
              </a:rPr>
              <a:t> ٱلرَّبُّ إِلَهُنَا</a:t>
            </a:r>
            <a:endParaRPr lang="ar-JO" sz="4000" b="1" i="1" dirty="0">
              <a:solidFill>
                <a:srgbClr val="000000"/>
              </a:solidFill>
              <a:effectLst/>
              <a:latin typeface="Arial Unicode MS"/>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4000" b="1" i="1" dirty="0">
                <a:solidFill>
                  <a:srgbClr val="000000"/>
                </a:solidFill>
                <a:effectLst/>
                <a:latin typeface="Arial Unicode MS"/>
                <a:ea typeface="Calibri" panose="020F0502020204030204" pitchFamily="34" charset="0"/>
                <a:cs typeface="Arial" panose="020B0604020202020204" pitchFamily="34" charset="0"/>
              </a:rPr>
              <a:t> رَبٌّ وَاحِدٌ</a:t>
            </a:r>
            <a:r>
              <a:rPr lang="en-US" sz="4000" b="1" i="1" dirty="0">
                <a:effectLst/>
                <a:latin typeface="Calibri" panose="020F0502020204030204" pitchFamily="34" charset="0"/>
                <a:ea typeface="Calibri" panose="020F0502020204030204" pitchFamily="34" charset="0"/>
                <a:cs typeface="Arial" panose="020B0604020202020204" pitchFamily="34" charset="0"/>
              </a:rPr>
              <a:t>."</a:t>
            </a:r>
            <a:endParaRPr lang="ar-JO" sz="4000" b="1" i="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4000" b="1" i="1" dirty="0">
                <a:latin typeface="Calibri" panose="020F0502020204030204" pitchFamily="34" charset="0"/>
                <a:ea typeface="Calibri" panose="020F0502020204030204" pitchFamily="34" charset="0"/>
                <a:cs typeface="Arial" panose="020B0604020202020204" pitchFamily="34" charset="0"/>
              </a:rPr>
              <a:t>(تث 6: 4).</a:t>
            </a:r>
            <a:endParaRPr lang="en-US" sz="4000" b="1" i="1" dirty="0">
              <a:effectLst/>
              <a:latin typeface="Calibri" panose="020F0502020204030204" pitchFamily="34" charset="0"/>
              <a:ea typeface="Calibri" panose="020F0502020204030204" pitchFamily="34" charset="0"/>
              <a:cs typeface="Arial" panose="020B0604020202020204" pitchFamily="34" charset="0"/>
            </a:endParaRPr>
          </a:p>
          <a:p>
            <a:pPr algn="r">
              <a:spcBef>
                <a:spcPct val="20000"/>
              </a:spcBef>
              <a:buSzPct val="90000"/>
              <a:buFont typeface="Wingdings" charset="2"/>
              <a:buNone/>
              <a:defRPr/>
            </a:pPr>
            <a:endParaRPr lang="en-US" sz="4000" b="1" i="1" kern="0" dirty="0">
              <a:solidFill>
                <a:srgbClr val="000000"/>
              </a:solidFill>
              <a:latin typeface="Arial" panose="020B0604020202020204" pitchFamily="34" charset="0"/>
              <a:ea typeface="ヒラギノ角ゴ Pro W3"/>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3528" y="2132856"/>
            <a:ext cx="3111500" cy="4572000"/>
          </a:xfrm>
          <a:prstGeom prst="rect">
            <a:avLst/>
          </a:prstGeom>
        </p:spPr>
      </p:pic>
      <p:pic>
        <p:nvPicPr>
          <p:cNvPr id="3" name="Picture 2"/>
          <p:cNvPicPr>
            <a:picLocks noChangeAspect="1"/>
          </p:cNvPicPr>
          <p:nvPr/>
        </p:nvPicPr>
        <p:blipFill>
          <a:blip r:embed="rId4"/>
          <a:stretch>
            <a:fillRect/>
          </a:stretch>
        </p:blipFill>
        <p:spPr>
          <a:xfrm>
            <a:off x="2489" y="-33827"/>
            <a:ext cx="1905215" cy="2415891"/>
          </a:xfrm>
          <a:prstGeom prst="rect">
            <a:avLst/>
          </a:prstGeom>
        </p:spPr>
      </p:pic>
    </p:spTree>
    <p:extLst>
      <p:ext uri="{BB962C8B-B14F-4D97-AF65-F5344CB8AC3E}">
        <p14:creationId xmlns:p14="http://schemas.microsoft.com/office/powerpoint/2010/main" val="4267451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bib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1027113"/>
            <a:ext cx="8261350" cy="3400425"/>
          </a:xfrm>
        </p:spPr>
        <p:txBody>
          <a:bodyPr rtlCol="0">
            <a:normAutofit/>
          </a:bodyPr>
          <a:lstStyle/>
          <a:p>
            <a:pPr eaLnBrk="1" fontAlgn="auto" hangingPunct="1">
              <a:spcAft>
                <a:spcPts val="0"/>
              </a:spcAft>
              <a:defRPr/>
            </a:pPr>
            <a:r>
              <a:rPr lang="ar-JO" sz="7200" b="1" dirty="0">
                <a:solidFill>
                  <a:schemeClr val="bg1"/>
                </a:solidFill>
                <a:effectLst>
                  <a:outerShdw blurRad="50800" dist="38100" dir="10800000" algn="r" rotWithShape="0">
                    <a:prstClr val="black">
                      <a:alpha val="40000"/>
                    </a:prstClr>
                  </a:outerShdw>
                </a:effectLst>
                <a:latin typeface="Arial"/>
                <a:ea typeface="+mj-ea"/>
                <a:cs typeface="Arial"/>
              </a:rPr>
              <a:t>السمع والطاعة</a:t>
            </a:r>
            <a:br>
              <a:rPr lang="en-US" sz="5400" b="1" dirty="0">
                <a:solidFill>
                  <a:schemeClr val="bg1"/>
                </a:solidFill>
                <a:effectLst>
                  <a:outerShdw blurRad="50800" dist="38100" dir="10800000" algn="r" rotWithShape="0">
                    <a:prstClr val="black">
                      <a:alpha val="40000"/>
                    </a:prstClr>
                  </a:outerShdw>
                </a:effectLst>
                <a:latin typeface="Arial"/>
                <a:ea typeface="+mj-ea"/>
                <a:cs typeface="Arial"/>
              </a:rPr>
            </a:br>
            <a:r>
              <a:rPr lang="ar-JO" sz="4000" b="1" dirty="0">
                <a:solidFill>
                  <a:schemeClr val="bg1"/>
                </a:solidFill>
                <a:effectLst>
                  <a:outerShdw blurRad="50800" dist="38100" dir="10800000" algn="r" rotWithShape="0">
                    <a:prstClr val="black">
                      <a:alpha val="40000"/>
                    </a:prstClr>
                  </a:outerShdw>
                </a:effectLst>
                <a:latin typeface="Arial"/>
                <a:ea typeface="+mj-ea"/>
                <a:cs typeface="Arial"/>
              </a:rPr>
              <a:t>تثنية 6: 4- 12</a:t>
            </a:r>
            <a:endParaRPr lang="en-US" sz="4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1478771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3" descr="bib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665163"/>
            <a:ext cx="8816975" cy="3402012"/>
          </a:xfrm>
        </p:spPr>
        <p:txBody>
          <a:bodyPr rtlCol="0">
            <a:noAutofit/>
          </a:bodyPr>
          <a:lstStyle/>
          <a:p>
            <a:pPr eaLnBrk="1" fontAlgn="auto" hangingPunct="1">
              <a:spcAft>
                <a:spcPts val="0"/>
              </a:spcAft>
              <a:defRPr/>
            </a:pP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اِسْمَعْ يَا إِسْرَائِيلُ:</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ٱلرَّبُّ إِلَهُنَا رَبٌّ وَاحِدٌ.</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٥ فَتُحِبُّ ٱلرَّبَّ إِلَهَكَ مِنْ كُلِّ قَلْبِكَ</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وَمِنْ كُلِّ نَفْسِكَ وَمِنْ كُلِّ قُوَّتِكَ.</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٦ وَلْتَكُنْ هَذِهِ ٱلْكَلِمَاتُ ٱلَّتِي أَنَا أُوصِيكَ بِهَا ٱلْيَوْمَ عَلَى قَلْبِكَ.</a:t>
            </a:r>
            <a:endParaRPr lang="en-US"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3984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11687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مفاتيح</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التجديد الروحي؟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195736" y="2420888"/>
            <a:ext cx="4178300" cy="2667000"/>
          </a:xfrm>
          <a:prstGeom prst="rect">
            <a:avLst/>
          </a:prstGeom>
        </p:spPr>
      </p:pic>
    </p:spTree>
    <p:extLst>
      <p:ext uri="{BB962C8B-B14F-4D97-AF65-F5344CB8AC3E}">
        <p14:creationId xmlns:p14="http://schemas.microsoft.com/office/powerpoint/2010/main" val="1773207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638175"/>
            <a:ext cx="8261350" cy="3402013"/>
          </a:xfrm>
        </p:spPr>
        <p:txBody>
          <a:bodyPr rtlCol="0">
            <a:noAutofit/>
          </a:bodyPr>
          <a:lstStyle/>
          <a:p>
            <a:pPr eaLnBrk="1" fontAlgn="auto" hangingPunct="1">
              <a:spcAft>
                <a:spcPts val="0"/>
              </a:spcAft>
              <a:defRPr/>
            </a:pP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٧ وَقُصَّهَا عَلَى أَوْلَادِكَ،</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وَتَكَلَّمْ بِهَا حِينَ تَجْلِسُ فِي بَيْتِكَ،</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وَحِينَ تَمْشِي فِي ٱلطَّرِيقِ،</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وَحِينَ تَنَامُ وَحِينَ تَقُومُ، </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٨ وَٱرْبُطْهَا عَلَامَةً عَلَى يَدِكَ،</a:t>
            </a:r>
            <a:b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br>
            <a:r>
              <a:rPr lang="ar-JO"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وَلْتَكُنْ عَصَائِبَ بَيْنَ عَيْنَيْكَ.</a:t>
            </a:r>
            <a:endParaRPr lang="en-US" b="1" dirty="0">
              <a:solidFill>
                <a:schemeClr val="bg1"/>
              </a:solidFill>
              <a:effectLst>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A4546B14-1ED6-AB41-8920-8F5B65A8EBF1}"/>
              </a:ext>
            </a:extLst>
          </p:cNvPr>
          <p:cNvSpPr txBox="1"/>
          <p:nvPr/>
        </p:nvSpPr>
        <p:spPr>
          <a:xfrm>
            <a:off x="6997148" y="-861391"/>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3272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04665"/>
            <a:ext cx="9143999" cy="3635524"/>
          </a:xfrm>
        </p:spPr>
        <p:txBody>
          <a:bodyPr rtlCol="0">
            <a:noAutofit/>
          </a:bodyPr>
          <a:lstStyle/>
          <a:p>
            <a:pPr eaLnBrk="1" fontAlgn="auto" hangingPunct="1">
              <a:spcAft>
                <a:spcPts val="0"/>
              </a:spcAft>
              <a:defRPr/>
            </a:pP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٩ وَٱكْتُبْهَا عَلَى قَوَائِمِ أَبْوَابِ بَيْتِكَ وَعَلَى أَبْوَابِكَ</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١٠ وَمَتَى أَتَى بِكَ ٱلرَّبُّ إِلَهُكَ إِلَى ٱلْأَرْضِ</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ٱلَّتِي حَلَفَ لِآبَائِكَ إِبْرَاهِيمَ وَإِسْحَاقَ وَيَعْقُوبَ</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أَنْ يُعْطِيَكَ،</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إِلَى مُدُنٍ عَظِيمَةٍ جَيِّدَةٍ لَمْ تَبْنِهَا.</a:t>
            </a:r>
          </a:p>
        </p:txBody>
      </p:sp>
    </p:spTree>
    <p:extLst>
      <p:ext uri="{BB962C8B-B14F-4D97-AF65-F5344CB8AC3E}">
        <p14:creationId xmlns:p14="http://schemas.microsoft.com/office/powerpoint/2010/main" val="2217192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9508" y="404664"/>
            <a:ext cx="8916988" cy="4014961"/>
          </a:xfrm>
        </p:spPr>
        <p:txBody>
          <a:bodyPr rtlCol="0">
            <a:noAutofit/>
          </a:bodyPr>
          <a:lstStyle/>
          <a:p>
            <a:pPr eaLnBrk="1" fontAlgn="auto" hangingPunct="1">
              <a:spcAft>
                <a:spcPts val="0"/>
              </a:spcAft>
              <a:defRPr/>
            </a:pPr>
            <a:r>
              <a:rPr lang="ar-JO" b="1" dirty="0">
                <a:solidFill>
                  <a:schemeClr val="bg1"/>
                </a:solidFill>
                <a:effectLst>
                  <a:outerShdw blurRad="50800" dist="38100" dir="10800000" algn="r" rotWithShape="0">
                    <a:prstClr val="black">
                      <a:alpha val="40000"/>
                    </a:prstClr>
                  </a:outerShdw>
                </a:effectLst>
                <a:latin typeface="Arial"/>
                <a:ea typeface="+mj-ea"/>
                <a:cs typeface="Arial"/>
              </a:rPr>
              <a:t>١١ وَبُيُوتٍ مَمْلُوءَةٍ كُلَّ خَيْرٍ لَمْ تَمْلَأْهَا،</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وَأَبَآرٍ مَحْفُورَةٍ لَمْ تَحْفِرْهَا،</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وَكُرُومٍ وَزَيْتُونٍ لَمْ تَغْرِسْهَا،</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وَأَكَلْتَ وَشَبِعْتَ، </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١٢ فَٱحْتَرِزْ لِئَلَّا تَنْسَى ٱلرَّبَّ</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 ٱلَّذِي أَخْرَجَكَ مِنْ أَرْضِ مِصْرَ </a:t>
            </a:r>
            <a:br>
              <a:rPr lang="ar-JO" b="1" dirty="0">
                <a:solidFill>
                  <a:schemeClr val="bg1"/>
                </a:solidFill>
                <a:effectLst>
                  <a:outerShdw blurRad="50800" dist="38100" dir="10800000" algn="r" rotWithShape="0">
                    <a:prstClr val="black">
                      <a:alpha val="40000"/>
                    </a:prstClr>
                  </a:outerShdw>
                </a:effectLst>
                <a:latin typeface="Arial"/>
                <a:ea typeface="+mj-ea"/>
                <a:cs typeface="Arial"/>
              </a:rPr>
            </a:br>
            <a:r>
              <a:rPr lang="ar-JO" b="1" dirty="0">
                <a:solidFill>
                  <a:schemeClr val="bg1"/>
                </a:solidFill>
                <a:effectLst>
                  <a:outerShdw blurRad="50800" dist="38100" dir="10800000" algn="r" rotWithShape="0">
                    <a:prstClr val="black">
                      <a:alpha val="40000"/>
                    </a:prstClr>
                  </a:outerShdw>
                </a:effectLst>
                <a:latin typeface="Arial"/>
                <a:ea typeface="+mj-ea"/>
                <a:cs typeface="Arial"/>
              </a:rPr>
              <a:t>مِنْ بَيْتِ ٱلْعُبُودِيَّةِ.</a:t>
            </a:r>
            <a:endParaRPr lang="en-US"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087165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أخذ الكتاب المقدس بشكل حرفي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7591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0856"/>
            <a:ext cx="9144000" cy="6827143"/>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أخذ الكتاب المقدس بشكل حرفي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939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7683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45243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"مَتَى أَتَى بِكَ ٱلرَّبُّ إِلَهُكَ إِلَى ٱلْأَرْضِ ٱلَّتِي أَنْتَ دَاخِلٌ إِلَيْهَا لِتَمْتَلِكَهَا،</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وَطَرَدَ شُعُوبًا كَثِيرَةً مِنْ أَمَامِكَ:</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ٱلْحِثِّيِّينَ وَٱلْجِرْجَاشِيِّينَ وَٱلْأَمُورِيِّينَ وَٱلْكَنْعَانِيِّينَ وَٱلْفِرِزِّيِّينَ وَٱلْحِوِّيِّينَ وَٱلْيَبُوسِيِّينَ،</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سَبْعَ شُعُوبٍ أَكْثَرَ وَأَعْظَمَ مِنْكَ،</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وَدَفَعَهُمُ ٱلرَّبُّ إِلَهُكَ أَمَامَكَ،</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a:t>
            </a:r>
            <a:r>
              <a:rPr lang="ar-JO" altLang="ja-JP" sz="3200" b="1" u="sng" dirty="0">
                <a:solidFill>
                  <a:srgbClr val="FFFFFF"/>
                </a:solidFill>
                <a:latin typeface="Arial" panose="020B0604020202020204" pitchFamily="34" charset="0"/>
                <a:cs typeface="Arial" panose="020B0604020202020204" pitchFamily="34" charset="0"/>
              </a:rPr>
              <a:t>وَضَرَبْتَهُمْ، فَإِنَّكَ تُحَرِّمُهُمْ</a:t>
            </a:r>
            <a:r>
              <a:rPr lang="ar-JO" altLang="ja-JP" sz="3200" b="1" dirty="0">
                <a:solidFill>
                  <a:srgbClr val="FFFFFF"/>
                </a:solidFill>
                <a:latin typeface="Arial" panose="020B0604020202020204" pitchFamily="34" charset="0"/>
                <a:cs typeface="Arial" panose="020B0604020202020204" pitchFamily="34" charset="0"/>
              </a:rPr>
              <a:t>."</a:t>
            </a:r>
          </a:p>
          <a:p>
            <a:pPr algn="ctr" eaLnBrk="1" hangingPunct="1"/>
            <a:r>
              <a:rPr lang="ar-JO" altLang="ja-JP" sz="3200" b="1" dirty="0">
                <a:solidFill>
                  <a:srgbClr val="FFFFFF"/>
                </a:solidFill>
                <a:latin typeface="Arial" panose="020B0604020202020204" pitchFamily="34" charset="0"/>
                <a:cs typeface="Arial" panose="020B0604020202020204" pitchFamily="34" charset="0"/>
              </a:rPr>
              <a:t> </a:t>
            </a:r>
            <a:endParaRPr lang="en-US" sz="3600" b="1" u="sng" dirty="0">
              <a:solidFill>
                <a:srgbClr val="FFFFFF"/>
              </a:solidFill>
              <a:latin typeface="Arial" panose="020B0604020202020204" pitchFamily="34" charset="0"/>
              <a:cs typeface="Arial" panose="020B0604020202020204" pitchFamily="34"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ar-JO" sz="4800" b="1" dirty="0">
                <a:latin typeface="Arial" charset="0"/>
                <a:ea typeface="ＭＳ Ｐゴシック" charset="0"/>
              </a:rPr>
              <a:t>تثنية 7: 1- 4</a:t>
            </a:r>
            <a:endParaRPr lang="en-US" sz="4800" b="1" dirty="0">
              <a:latin typeface="Arial" charset="0"/>
              <a:ea typeface="ＭＳ Ｐゴシック" charset="0"/>
            </a:endParaRPr>
          </a:p>
        </p:txBody>
      </p:sp>
    </p:spTree>
    <p:extLst>
      <p:ext uri="{BB962C8B-B14F-4D97-AF65-F5344CB8AC3E}">
        <p14:creationId xmlns:p14="http://schemas.microsoft.com/office/powerpoint/2010/main" val="5990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71575"/>
            <a:ext cx="9144000" cy="82963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Destroying Pagan Images</a:t>
            </a:r>
          </a:p>
        </p:txBody>
      </p:sp>
    </p:spTree>
    <p:extLst>
      <p:ext uri="{BB962C8B-B14F-4D97-AF65-F5344CB8AC3E}">
        <p14:creationId xmlns:p14="http://schemas.microsoft.com/office/powerpoint/2010/main" val="1850672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03187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charset="0"/>
                <a:cs typeface="Arial" charset="0"/>
              </a:rPr>
              <a:t>" لَا تَقْطَعْ لَهُمْ عَهْدًا،</a:t>
            </a:r>
          </a:p>
          <a:p>
            <a:pPr algn="ctr" eaLnBrk="1" hangingPunct="1"/>
            <a:r>
              <a:rPr lang="ar-JO" altLang="ja-JP" sz="3200" b="1" dirty="0">
                <a:solidFill>
                  <a:srgbClr val="FFFFFF"/>
                </a:solidFill>
                <a:latin typeface="Arial" charset="0"/>
                <a:cs typeface="Arial" charset="0"/>
              </a:rPr>
              <a:t> وَلَا تُشْفِقْ عَلَيْهِمْ، وَلَا تُصَاهِرْهُمْ.</a:t>
            </a:r>
          </a:p>
          <a:p>
            <a:pPr algn="ctr" eaLnBrk="1" hangingPunct="1"/>
            <a:r>
              <a:rPr lang="ar-JO" altLang="ja-JP" sz="3200" b="1" dirty="0">
                <a:solidFill>
                  <a:srgbClr val="FFFFFF"/>
                </a:solidFill>
                <a:latin typeface="Arial" charset="0"/>
                <a:cs typeface="Arial" charset="0"/>
              </a:rPr>
              <a:t> بِنْتَكَ لَا تُعْطِ لِٱبْنِهِ،</a:t>
            </a:r>
          </a:p>
          <a:p>
            <a:pPr algn="ctr" eaLnBrk="1" hangingPunct="1"/>
            <a:r>
              <a:rPr lang="ar-JO" altLang="ja-JP" sz="3200" b="1" dirty="0">
                <a:solidFill>
                  <a:srgbClr val="FFFFFF"/>
                </a:solidFill>
                <a:latin typeface="Arial" charset="0"/>
                <a:cs typeface="Arial" charset="0"/>
              </a:rPr>
              <a:t> وَبِنْتَهُ لَا تَأْخُذْ لِٱبْنِكَ.</a:t>
            </a:r>
          </a:p>
          <a:p>
            <a:pPr algn="ctr" eaLnBrk="1" hangingPunct="1"/>
            <a:r>
              <a:rPr lang="ar-JO" altLang="ja-JP" sz="3200" b="1" dirty="0">
                <a:solidFill>
                  <a:srgbClr val="FFFFFF"/>
                </a:solidFill>
                <a:latin typeface="Arial" charset="0"/>
                <a:cs typeface="Arial" charset="0"/>
              </a:rPr>
              <a:t>لِأَنَّهُ يَرُدُّ ٱبْنَكَ مِنْ وَرَائِي</a:t>
            </a:r>
          </a:p>
          <a:p>
            <a:pPr algn="ctr" eaLnBrk="1" hangingPunct="1"/>
            <a:r>
              <a:rPr lang="ar-JO" altLang="ja-JP" sz="3200" b="1" dirty="0">
                <a:solidFill>
                  <a:srgbClr val="FFFFFF"/>
                </a:solidFill>
                <a:latin typeface="Arial" charset="0"/>
                <a:cs typeface="Arial" charset="0"/>
              </a:rPr>
              <a:t> فَيَعْبُدُ آلِهَةً أُخْرَى،</a:t>
            </a:r>
          </a:p>
          <a:p>
            <a:pPr algn="ctr" eaLnBrk="1" hangingPunct="1"/>
            <a:r>
              <a:rPr lang="ar-JO" altLang="ja-JP" sz="3200" b="1" dirty="0">
                <a:solidFill>
                  <a:srgbClr val="FFFFFF"/>
                </a:solidFill>
                <a:latin typeface="Arial" charset="0"/>
                <a:cs typeface="Arial" charset="0"/>
              </a:rPr>
              <a:t> فَيَحْمَى غَضَبُ ٱلرَّبِّ عَلَيْكُمْ</a:t>
            </a:r>
          </a:p>
          <a:p>
            <a:pPr algn="ctr" eaLnBrk="1" hangingPunct="1"/>
            <a:r>
              <a:rPr lang="ar-JO" altLang="ja-JP" sz="3200" b="1" dirty="0">
                <a:solidFill>
                  <a:srgbClr val="FFFFFF"/>
                </a:solidFill>
                <a:latin typeface="Arial" charset="0"/>
                <a:cs typeface="Arial" charset="0"/>
              </a:rPr>
              <a:t> </a:t>
            </a:r>
            <a:r>
              <a:rPr lang="ar-JO" altLang="ja-JP" sz="3200" b="1" u="sng" dirty="0">
                <a:solidFill>
                  <a:srgbClr val="FFFFFF"/>
                </a:solidFill>
                <a:latin typeface="Arial" charset="0"/>
                <a:cs typeface="Arial" charset="0"/>
              </a:rPr>
              <a:t>وَيُهْلِكُكُمْ سَرِيعًا</a:t>
            </a:r>
            <a:r>
              <a:rPr lang="ar-JO"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ar-JO" b="1" dirty="0">
                <a:latin typeface="Arial" charset="0"/>
                <a:ea typeface="ＭＳ Ｐゴシック" charset="0"/>
              </a:rPr>
              <a:t>تثنية 7: 1- 4</a:t>
            </a:r>
            <a:endParaRPr lang="en-US" b="1" dirty="0">
              <a:latin typeface="Arial" charset="0"/>
              <a:ea typeface="ＭＳ Ｐゴシック" charset="0"/>
            </a:endParaRPr>
          </a:p>
        </p:txBody>
      </p:sp>
    </p:spTree>
    <p:extLst>
      <p:ext uri="{BB962C8B-B14F-4D97-AF65-F5344CB8AC3E}">
        <p14:creationId xmlns:p14="http://schemas.microsoft.com/office/powerpoint/2010/main" val="111274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7922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تتجدد</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روحيًا؟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8724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6" name="Title 1"/>
          <p:cNvSpPr>
            <a:spLocks noGrp="1"/>
          </p:cNvSpPr>
          <p:nvPr>
            <p:ph type="title"/>
          </p:nvPr>
        </p:nvSpPr>
        <p:spPr>
          <a:xfrm>
            <a:off x="250825" y="365125"/>
            <a:ext cx="8424863" cy="2058988"/>
          </a:xfrm>
        </p:spPr>
        <p:txBody>
          <a:bodyPr/>
          <a:lstStyle/>
          <a:p>
            <a:pPr eaLnBrk="1" hangingPunct="1"/>
            <a:r>
              <a:rPr lang="ar-JO" b="1" dirty="0">
                <a:solidFill>
                  <a:schemeClr val="bg1"/>
                </a:solidFill>
                <a:latin typeface="Arial" charset="0"/>
                <a:cs typeface="Arial" charset="0"/>
              </a:rPr>
              <a:t>تذكّر الرب إلهك</a:t>
            </a:r>
            <a:br>
              <a:rPr lang="en-US" b="1" dirty="0">
                <a:solidFill>
                  <a:schemeClr val="bg1"/>
                </a:solidFill>
                <a:latin typeface="Arial" charset="0"/>
                <a:cs typeface="Arial" charset="0"/>
              </a:rPr>
            </a:br>
            <a:r>
              <a:rPr lang="en-US" sz="2400" b="1" i="1" dirty="0">
                <a:solidFill>
                  <a:schemeClr val="bg1"/>
                </a:solidFill>
                <a:latin typeface="Arial" charset="0"/>
                <a:cs typeface="Arial" charset="0"/>
              </a:rPr>
              <a:t>	</a:t>
            </a:r>
            <a:r>
              <a:rPr lang="ar-JO" sz="3600" b="1" i="1" dirty="0">
                <a:solidFill>
                  <a:schemeClr val="bg1"/>
                </a:solidFill>
                <a:latin typeface="Arial" charset="0"/>
                <a:cs typeface="Arial" charset="0"/>
              </a:rPr>
              <a:t>تث 8: 1- 5</a:t>
            </a:r>
            <a:endParaRPr lang="en-US" sz="2800" b="1" i="1" dirty="0">
              <a:solidFill>
                <a:schemeClr val="bg1"/>
              </a:solidFill>
              <a:latin typeface="Arial" charset="0"/>
              <a:cs typeface="Arial" charset="0"/>
            </a:endParaRPr>
          </a:p>
        </p:txBody>
      </p:sp>
    </p:spTree>
    <p:extLst>
      <p:ext uri="{BB962C8B-B14F-4D97-AF65-F5344CB8AC3E}">
        <p14:creationId xmlns:p14="http://schemas.microsoft.com/office/powerpoint/2010/main" val="2525670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Title 1"/>
          <p:cNvSpPr>
            <a:spLocks noGrp="1"/>
          </p:cNvSpPr>
          <p:nvPr>
            <p:ph type="title"/>
          </p:nvPr>
        </p:nvSpPr>
        <p:spPr>
          <a:xfrm>
            <a:off x="628650" y="365125"/>
            <a:ext cx="7886700" cy="2722563"/>
          </a:xfrm>
        </p:spPr>
        <p:txBody>
          <a:bodyPr anchor="t"/>
          <a:lstStyle/>
          <a:p>
            <a:pPr eaLnBrk="1" hangingPunct="1"/>
            <a:r>
              <a:rPr lang="ar-JO" sz="3200" b="1" dirty="0">
                <a:solidFill>
                  <a:schemeClr val="bg1"/>
                </a:solidFill>
                <a:latin typeface="Arial" charset="0"/>
                <a:cs typeface="Arial" charset="0"/>
              </a:rPr>
              <a:t>"جَمِيعَ ٱلْوَصَايَا ٱلَّتِي أَنَا أُوصِيكُمْ بِهَا ٱلْيَوْمَ</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تَحْفَظُونَ لِتَعْمَلُوهَا،</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لِكَيْ تَحَيَوْا وَتَكْثُرُوا</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وَتَدْخُلُوا وَتَمْتَلِكُوا ٱلْأَرْضَ</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ٱلَّتِي أَقْسَمَ ٱلرَّبُّ لِآبَائِكُمْ."</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(8: 1).</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2916439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628650" y="365125"/>
            <a:ext cx="7886700" cy="3479800"/>
          </a:xfrm>
        </p:spPr>
        <p:txBody>
          <a:bodyPr anchor="t"/>
          <a:lstStyle/>
          <a:p>
            <a:pPr eaLnBrk="1" hangingPunct="1"/>
            <a:r>
              <a:rPr lang="ar-JO" sz="3200" b="1" dirty="0">
                <a:solidFill>
                  <a:schemeClr val="bg1"/>
                </a:solidFill>
                <a:latin typeface="Arial" charset="0"/>
                <a:cs typeface="Arial" charset="0"/>
              </a:rPr>
              <a:t>"وَتَتَذَكَّرُ كُلَّ ٱلطَّرِيقِ </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ٱلَّتِي فِيهَا سَارَ بِكَ ٱلرَّبُّ إِلَهُكَ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هَذِهِ ٱلْأَرْبَعِينَ سَنَةً فِي ٱلْقَفْرِ،</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لِكَيْ يُذِلَّكَ وَيُجَرِّبَكَ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لِيَعْرِفَ مَا فِي قَلْبِكَ: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أَتَحْفَظُ وَصَايَاهُ أَمْ لَا؟"</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(8: 2).</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4284263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Title 1"/>
          <p:cNvSpPr>
            <a:spLocks noGrp="1"/>
          </p:cNvSpPr>
          <p:nvPr>
            <p:ph type="title"/>
          </p:nvPr>
        </p:nvSpPr>
        <p:spPr>
          <a:xfrm>
            <a:off x="628650" y="365125"/>
            <a:ext cx="7886700" cy="3370263"/>
          </a:xfrm>
        </p:spPr>
        <p:txBody>
          <a:bodyPr anchor="t"/>
          <a:lstStyle/>
          <a:p>
            <a:pPr eaLnBrk="1" hangingPunct="1"/>
            <a:r>
              <a:rPr lang="ar-JO" sz="3200" b="1" dirty="0">
                <a:solidFill>
                  <a:schemeClr val="bg1"/>
                </a:solidFill>
                <a:latin typeface="Arial" charset="0"/>
                <a:cs typeface="Arial" charset="0"/>
              </a:rPr>
              <a:t>"فَأَذَلَّكَ وَأَجَاعَكَ وَأَطْعَمَكَ ٱلْمَنَّ</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ٱلَّذِي لَمْ تَكُنْ تَعْرِفُهُ وَلَا عَرَفَهُ آبَاؤُكَ،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لِكَيْ يُعَلِّمَكَ أَنَّهُ </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لَيْسَ بِٱلْخُبْزِ وَحْدَهُ يَحْيَا ٱلْإِنْسَانُ،</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بَلْ بِكُلِّ مَا يَخْرُجُ </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مِنْ فَمِ ٱلرَّبِّ يَحْيَا ٱلْإِنْسَانُ."</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(8: 3).</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2332916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2" name="Title 1"/>
          <p:cNvSpPr>
            <a:spLocks noGrp="1"/>
          </p:cNvSpPr>
          <p:nvPr>
            <p:ph type="title"/>
          </p:nvPr>
        </p:nvSpPr>
        <p:spPr>
          <a:xfrm>
            <a:off x="628650" y="365125"/>
            <a:ext cx="7886700" cy="3370263"/>
          </a:xfrm>
        </p:spPr>
        <p:txBody>
          <a:bodyPr anchor="t"/>
          <a:lstStyle/>
          <a:p>
            <a:pPr eaLnBrk="1" hangingPunct="1"/>
            <a:r>
              <a:rPr lang="ar-JO" sz="3200" b="1" dirty="0">
                <a:solidFill>
                  <a:schemeClr val="bg1"/>
                </a:solidFill>
                <a:latin typeface="Arial" charset="0"/>
                <a:cs typeface="Arial" charset="0"/>
              </a:rPr>
              <a:t>"ثِيَابُكَ لَمْ تَبْلَ عَلَيْكَ،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وَرِجْلُكَ لَمْ تَتَوَرَّمْ هَذِهِ ٱلْأَرْبَعِينَ سَنَةً. </a:t>
            </a:r>
            <a:br>
              <a:rPr lang="ar-JO" sz="3200" b="1" dirty="0">
                <a:solidFill>
                  <a:schemeClr val="bg1"/>
                </a:solidFill>
                <a:latin typeface="Arial" charset="0"/>
                <a:cs typeface="Arial" charset="0"/>
              </a:rPr>
            </a:b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٥ فَٱعْلَمْ فِي قَلْبِكَ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أَنَّهُ كَمَا يُؤَدِّبُ ٱلْإِنْسَانُ ٱبْنَهُ</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 قَدْ أَدَّبَكَ ٱلرَّبُّ إِلَهُكَ."</a:t>
            </a:r>
            <a:br>
              <a:rPr lang="ar-JO" sz="3200" b="1" dirty="0">
                <a:solidFill>
                  <a:schemeClr val="bg1"/>
                </a:solidFill>
                <a:latin typeface="Arial" charset="0"/>
                <a:cs typeface="Arial" charset="0"/>
              </a:rPr>
            </a:br>
            <a:r>
              <a:rPr lang="ar-JO" sz="3200" b="1" dirty="0">
                <a:solidFill>
                  <a:schemeClr val="bg1"/>
                </a:solidFill>
                <a:latin typeface="Arial" charset="0"/>
                <a:cs typeface="Arial" charset="0"/>
              </a:rPr>
              <a:t>(8: 4- 5).</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658478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87120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rtl="1">
              <a:buFont typeface="Webdings" pitchFamily="-111" charset="2"/>
              <a:buChar char="¨"/>
              <a:defRPr/>
            </a:pPr>
            <a:r>
              <a:rPr lang="en-US" sz="3600" b="1" dirty="0">
                <a:solidFill>
                  <a:srgbClr val="000000"/>
                </a:solidFill>
                <a:latin typeface="Arial"/>
                <a:cs typeface="Arial"/>
              </a:rPr>
              <a:t> </a:t>
            </a:r>
            <a:r>
              <a:rPr lang="ar-JO" sz="3600" b="1" dirty="0">
                <a:solidFill>
                  <a:srgbClr val="000000"/>
                </a:solidFill>
                <a:latin typeface="Arial" panose="020B0604020202020204" pitchFamily="34" charset="0"/>
                <a:cs typeface="Arial" panose="020B0604020202020204" pitchFamily="34" charset="0"/>
              </a:rPr>
              <a:t>مقدمة في الوصايا العشر </a:t>
            </a:r>
            <a:r>
              <a:rPr lang="ar-JO" b="1" dirty="0">
                <a:solidFill>
                  <a:srgbClr val="000000"/>
                </a:solidFill>
                <a:latin typeface="Arial" panose="020B0604020202020204" pitchFamily="34" charset="0"/>
                <a:cs typeface="Arial" panose="020B0604020202020204" pitchFamily="34" charset="0"/>
              </a:rPr>
              <a:t>(4: 44- 5: 33)</a:t>
            </a:r>
            <a:endParaRPr lang="en-US" b="1" dirty="0">
              <a:solidFill>
                <a:srgbClr val="000000"/>
              </a:solidFill>
              <a:latin typeface="Arial" panose="020B0604020202020204" pitchFamily="34" charset="0"/>
              <a:cs typeface="Arial" panose="020B0604020202020204" pitchFamily="34" charset="0"/>
            </a:endParaRPr>
          </a:p>
        </p:txBody>
      </p:sp>
      <p:sp>
        <p:nvSpPr>
          <p:cNvPr id="65540" name="Text Box 4"/>
          <p:cNvSpPr txBox="1">
            <a:spLocks noChangeArrowheads="1"/>
          </p:cNvSpPr>
          <p:nvPr/>
        </p:nvSpPr>
        <p:spPr bwMode="auto">
          <a:xfrm>
            <a:off x="323850" y="3141663"/>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algn="r" rtl="1" eaLnBrk="1" hangingPunct="1">
              <a:buFont typeface="Webdings" charset="0"/>
              <a:buChar char="¨"/>
              <a:defRPr/>
            </a:pPr>
            <a:r>
              <a:rPr lang="en-US" sz="3600" b="1" dirty="0">
                <a:solidFill>
                  <a:srgbClr val="000000"/>
                </a:solidFill>
                <a:latin typeface="Arial"/>
                <a:cs typeface="Arial"/>
              </a:rPr>
              <a:t> </a:t>
            </a:r>
            <a:r>
              <a:rPr lang="ar-JO" sz="3600" b="1" dirty="0">
                <a:solidFill>
                  <a:srgbClr val="000000"/>
                </a:solidFill>
                <a:latin typeface="Arial"/>
                <a:cs typeface="Arial"/>
              </a:rPr>
              <a:t>الاستماع </a:t>
            </a:r>
            <a:r>
              <a:rPr lang="ar-JO" b="1" dirty="0">
                <a:solidFill>
                  <a:srgbClr val="000000"/>
                </a:solidFill>
                <a:latin typeface="Arial"/>
                <a:cs typeface="Arial"/>
              </a:rPr>
              <a:t>(6- 11)</a:t>
            </a:r>
            <a:endParaRPr lang="en-US" b="1" dirty="0">
              <a:solidFill>
                <a:srgbClr val="000000"/>
              </a:solidFill>
              <a:latin typeface="Arial"/>
              <a:cs typeface="Arial"/>
            </a:endParaRPr>
          </a:p>
        </p:txBody>
      </p:sp>
      <p:sp>
        <p:nvSpPr>
          <p:cNvPr id="65541" name="Text Box 5"/>
          <p:cNvSpPr txBox="1">
            <a:spLocks noChangeArrowheads="1"/>
          </p:cNvSpPr>
          <p:nvPr/>
        </p:nvSpPr>
        <p:spPr bwMode="auto">
          <a:xfrm>
            <a:off x="323850" y="4114800"/>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ebdings" charset="0"/>
              <a:buChar char="¨"/>
              <a:defRPr/>
            </a:pPr>
            <a:r>
              <a:rPr lang="en-US" sz="3600" b="1" dirty="0">
                <a:solidFill>
                  <a:srgbClr val="000000"/>
                </a:solidFill>
                <a:latin typeface="Arial"/>
                <a:cs typeface="Arial"/>
              </a:rPr>
              <a:t> </a:t>
            </a:r>
            <a:r>
              <a:rPr lang="ar-JO" sz="3600" b="1" dirty="0">
                <a:solidFill>
                  <a:srgbClr val="000000"/>
                </a:solidFill>
                <a:latin typeface="Arial"/>
                <a:cs typeface="Arial"/>
              </a:rPr>
              <a:t>شرائع دينية وطقسية وشعائرية </a:t>
            </a:r>
            <a:r>
              <a:rPr lang="ar-JO" b="1" dirty="0">
                <a:solidFill>
                  <a:srgbClr val="000000"/>
                </a:solidFill>
                <a:latin typeface="Arial"/>
                <a:cs typeface="Arial"/>
              </a:rPr>
              <a:t>(12: 1- 16: 17)</a:t>
            </a:r>
            <a:endParaRPr lang="en-US"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ar-JO" sz="3600" b="1" dirty="0">
                <a:solidFill>
                  <a:srgbClr val="FFFFFF"/>
                </a:solidFill>
                <a:effectLst/>
                <a:latin typeface="Arial"/>
                <a:cs typeface="Arial"/>
              </a:rPr>
              <a:t>العظة رقم 2: الأحكام</a:t>
            </a:r>
            <a:br>
              <a:rPr lang="en-US" sz="3600" b="1" dirty="0">
                <a:solidFill>
                  <a:srgbClr val="FFFFFF"/>
                </a:solidFill>
                <a:effectLst/>
                <a:latin typeface="Arial"/>
                <a:cs typeface="Arial"/>
              </a:rPr>
            </a:br>
            <a:r>
              <a:rPr lang="ar-JO" sz="3600" b="1" dirty="0">
                <a:solidFill>
                  <a:srgbClr val="FFFFFF"/>
                </a:solidFill>
                <a:effectLst/>
                <a:latin typeface="Arial"/>
                <a:cs typeface="Arial"/>
              </a:rPr>
              <a:t>(4: 44- 26: 19)</a:t>
            </a:r>
            <a:endParaRPr lang="en-US" sz="3600" b="1" dirty="0">
              <a:solidFill>
                <a:srgbClr val="FFFFFF"/>
              </a:solidFill>
              <a:effectLst/>
              <a:latin typeface="Arial"/>
              <a:cs typeface="Arial"/>
            </a:endParaRPr>
          </a:p>
        </p:txBody>
      </p:sp>
    </p:spTree>
    <p:extLst>
      <p:ext uri="{BB962C8B-B14F-4D97-AF65-F5344CB8AC3E}">
        <p14:creationId xmlns:p14="http://schemas.microsoft.com/office/powerpoint/2010/main" val="4257856373"/>
      </p:ext>
    </p:extLst>
  </p:cSld>
  <p:clrMapOvr>
    <a:overrideClrMapping bg1="lt1" tx1="dk1" bg2="lt2" tx2="dk2" accent1="accent1" accent2="accent2" accent3="accent3" accent4="accent4" accent5="accent5" accent6="accent6" hlink="hlink" folHlink="folHlink"/>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58696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1476375" y="1447800"/>
            <a:ext cx="5111750" cy="4359275"/>
          </a:xfrm>
          <a:prstGeom prst="rect">
            <a:avLst/>
          </a:prstGeom>
          <a:noFill/>
          <a:ln w="9525">
            <a:noFill/>
            <a:miter lim="800000"/>
            <a:headEnd/>
            <a:tailEnd/>
          </a:ln>
          <a:effectLst/>
        </p:spPr>
        <p:txBody>
          <a:bodyPr>
            <a:spAutoFit/>
          </a:bodyPr>
          <a:lstStyle/>
          <a:p>
            <a:pPr marL="442913" indent="-442913" algn="r" rtl="1">
              <a:spcBef>
                <a:spcPct val="50000"/>
              </a:spcBef>
              <a:buFontTx/>
              <a:buChar char="•"/>
              <a:defRPr/>
            </a:pPr>
            <a:r>
              <a:rPr lang="ar-JO" sz="4000" b="1" dirty="0">
                <a:solidFill>
                  <a:srgbClr val="FFFFFF"/>
                </a:solidFill>
                <a:latin typeface="Arial"/>
                <a:cs typeface="Arial"/>
              </a:rPr>
              <a:t>إجرامي</a:t>
            </a:r>
            <a:endParaRPr lang="en-US" sz="4000" b="1" dirty="0">
              <a:solidFill>
                <a:srgbClr val="FFFFFF"/>
              </a:solidFill>
              <a:latin typeface="Arial"/>
              <a:cs typeface="Arial"/>
            </a:endParaRPr>
          </a:p>
          <a:p>
            <a:pPr marL="442913" indent="-442913" algn="r" rtl="1">
              <a:spcBef>
                <a:spcPct val="50000"/>
              </a:spcBef>
              <a:buFontTx/>
              <a:buChar char="•"/>
              <a:defRPr/>
            </a:pPr>
            <a:r>
              <a:rPr lang="ar-JO" sz="4000" b="1" dirty="0">
                <a:solidFill>
                  <a:srgbClr val="FFFFFF"/>
                </a:solidFill>
                <a:latin typeface="Arial"/>
                <a:cs typeface="Arial"/>
              </a:rPr>
              <a:t>أهلي</a:t>
            </a:r>
            <a:endParaRPr lang="en-US" sz="4000" b="1" dirty="0">
              <a:solidFill>
                <a:srgbClr val="FFFFFF"/>
              </a:solidFill>
              <a:latin typeface="Arial"/>
              <a:cs typeface="Arial"/>
            </a:endParaRPr>
          </a:p>
          <a:p>
            <a:pPr marL="442913" indent="-442913" algn="r" rtl="1">
              <a:spcBef>
                <a:spcPct val="50000"/>
              </a:spcBef>
              <a:buFontTx/>
              <a:buChar char="•"/>
              <a:defRPr/>
            </a:pPr>
            <a:r>
              <a:rPr lang="ar-JO" sz="4000" b="1" dirty="0">
                <a:solidFill>
                  <a:srgbClr val="FFFFFF"/>
                </a:solidFill>
                <a:latin typeface="Arial"/>
                <a:cs typeface="Arial"/>
              </a:rPr>
              <a:t>عائلي</a:t>
            </a:r>
            <a:endParaRPr lang="en-US" sz="4000" b="1" dirty="0">
              <a:solidFill>
                <a:srgbClr val="FFFFFF"/>
              </a:solidFill>
              <a:latin typeface="Arial"/>
              <a:cs typeface="Arial"/>
            </a:endParaRPr>
          </a:p>
          <a:p>
            <a:pPr marL="442913" indent="-442913" algn="r" rtl="1">
              <a:spcBef>
                <a:spcPct val="50000"/>
              </a:spcBef>
              <a:buFontTx/>
              <a:buChar char="•"/>
              <a:defRPr/>
            </a:pPr>
            <a:r>
              <a:rPr lang="ar-JO" sz="4000" b="1" dirty="0">
                <a:solidFill>
                  <a:srgbClr val="FFFFFF"/>
                </a:solidFill>
                <a:latin typeface="Arial"/>
                <a:cs typeface="Arial"/>
              </a:rPr>
              <a:t>ديني</a:t>
            </a:r>
            <a:endParaRPr lang="en-US" sz="4000" b="1" dirty="0">
              <a:solidFill>
                <a:srgbClr val="FFFFFF"/>
              </a:solidFill>
              <a:latin typeface="Arial"/>
              <a:cs typeface="Arial"/>
            </a:endParaRPr>
          </a:p>
          <a:p>
            <a:pPr marL="442913" indent="-442913" algn="r" rtl="1">
              <a:spcBef>
                <a:spcPct val="50000"/>
              </a:spcBef>
              <a:buFontTx/>
              <a:buChar char="•"/>
              <a:defRPr/>
            </a:pPr>
            <a:r>
              <a:rPr lang="ar-JO" sz="4000" b="1" dirty="0">
                <a:solidFill>
                  <a:srgbClr val="FFFFFF"/>
                </a:solidFill>
                <a:latin typeface="Arial"/>
                <a:cs typeface="Arial"/>
              </a:rPr>
              <a:t>خيري</a:t>
            </a:r>
            <a:endParaRPr lang="en-US" sz="4000" b="1" dirty="0">
              <a:solidFill>
                <a:srgbClr val="FFFFFF"/>
              </a:solidFill>
              <a:latin typeface="Arial"/>
              <a:cs typeface="Arial"/>
            </a:endParaRPr>
          </a:p>
        </p:txBody>
      </p:sp>
      <p:sp>
        <p:nvSpPr>
          <p:cNvPr id="4" name="Title 3"/>
          <p:cNvSpPr>
            <a:spLocks noGrp="1"/>
          </p:cNvSpPr>
          <p:nvPr>
            <p:ph type="title" idx="4294967295"/>
          </p:nvPr>
        </p:nvSpPr>
        <p:spPr>
          <a:xfrm>
            <a:off x="228600" y="304800"/>
            <a:ext cx="8534400" cy="914400"/>
          </a:xfrm>
          <a:solidFill>
            <a:srgbClr val="0000FF"/>
          </a:solidFill>
        </p:spPr>
        <p:txBody>
          <a:bodyPr/>
          <a:lstStyle/>
          <a:p>
            <a:pPr>
              <a:defRPr/>
            </a:pPr>
            <a:r>
              <a:rPr lang="ar-JO" b="1" dirty="0">
                <a:solidFill>
                  <a:schemeClr val="bg1"/>
                </a:solidFill>
                <a:effectLst>
                  <a:outerShdw blurRad="38100" dist="38100" dir="2700000" algn="tl">
                    <a:srgbClr val="000000"/>
                  </a:outerShdw>
                </a:effectLst>
                <a:ea typeface="ＭＳ Ｐゴシック" charset="0"/>
              </a:rPr>
              <a:t>فئات الشريعة الموسوية</a:t>
            </a:r>
            <a:endParaRPr lang="en-US" sz="4800" b="1" dirty="0">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1360041542"/>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تثنية 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1490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cstate="screen">
            <a:extLst>
              <a:ext uri="{28A0092B-C50C-407E-A947-70E740481C1C}">
                <a14:useLocalDpi xmlns:a14="http://schemas.microsoft.com/office/drawing/2010/main"/>
              </a:ext>
            </a:extLst>
          </a:blip>
          <a:srcRect r="-321"/>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قادش برنيع</a:t>
            </a:r>
            <a:endParaRPr lang="en-US" sz="3200" b="1" dirty="0">
              <a:solidFill>
                <a:srgbClr val="FFFFFF"/>
              </a:solidFill>
              <a:effectLst>
                <a:glow rad="228600">
                  <a:srgbClr val="000000"/>
                </a:glow>
              </a:effectLst>
              <a:latin typeface="Arial"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eaLnBrk="1" hangingPunct="1">
              <a:defRPr/>
            </a:pPr>
            <a:r>
              <a:rPr lang="ar-JO" sz="4800" b="1" dirty="0">
                <a:effectLst>
                  <a:glow rad="101600">
                    <a:schemeClr val="tx1">
                      <a:alpha val="97000"/>
                    </a:schemeClr>
                  </a:glow>
                </a:effectLst>
                <a:latin typeface="Arial" charset="0"/>
              </a:rPr>
              <a:t>الترحال</a:t>
            </a:r>
            <a:br>
              <a:rPr lang="ar-JO" sz="4800" b="1" dirty="0">
                <a:effectLst>
                  <a:glow rad="101600">
                    <a:schemeClr val="tx1">
                      <a:alpha val="97000"/>
                    </a:schemeClr>
                  </a:glow>
                </a:effectLst>
                <a:latin typeface="Arial" charset="0"/>
              </a:rPr>
            </a:br>
            <a:r>
              <a:rPr lang="ar-JO" sz="4800" b="1" dirty="0">
                <a:effectLst>
                  <a:glow rad="101600">
                    <a:schemeClr val="tx1">
                      <a:alpha val="97000"/>
                    </a:schemeClr>
                  </a:glow>
                </a:effectLst>
                <a:latin typeface="Arial" charset="0"/>
              </a:rPr>
              <a:t>في البريّة</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موآب</a:t>
            </a:r>
            <a:endParaRPr lang="en-US" sz="3200" b="1" dirty="0">
              <a:solidFill>
                <a:srgbClr val="FFFFFF"/>
              </a:solidFill>
              <a:effectLst>
                <a:glow rad="228600">
                  <a:srgbClr val="000000"/>
                </a:glow>
              </a:effectLst>
              <a:latin typeface="Arial" charset="0"/>
              <a:cs typeface="Arial" charset="0"/>
            </a:endParaRP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مصر</a:t>
            </a:r>
            <a:endParaRPr lang="en-US" sz="3200" b="1" dirty="0">
              <a:solidFill>
                <a:srgbClr val="FFFFFF"/>
              </a:solidFill>
              <a:effectLst>
                <a:glow rad="228600">
                  <a:srgbClr val="000000"/>
                </a:glow>
              </a:effectLst>
              <a:latin typeface="Arial" charset="0"/>
              <a:cs typeface="Arial" charset="0"/>
            </a:endParaRP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جبل </a:t>
            </a:r>
          </a:p>
          <a:p>
            <a:pPr eaLnBrk="1" fontAlgn="auto" hangingPunct="1">
              <a:spcBef>
                <a:spcPct val="50000"/>
              </a:spcBef>
              <a:spcAft>
                <a:spcPts val="0"/>
              </a:spcAft>
            </a:pPr>
            <a:r>
              <a:rPr lang="ar-JO" sz="3200" b="1" dirty="0">
                <a:solidFill>
                  <a:srgbClr val="FFFFFF"/>
                </a:solidFill>
                <a:effectLst>
                  <a:glow rad="228600">
                    <a:srgbClr val="000000"/>
                  </a:glow>
                </a:effectLst>
                <a:latin typeface="Arial" charset="0"/>
                <a:cs typeface="Arial" charset="0"/>
              </a:rPr>
              <a:t>سيناء</a:t>
            </a:r>
            <a:endParaRPr lang="en-US" sz="32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493532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0843"/>
                                        </p:tgtEl>
                                        <p:attrNameLst>
                                          <p:attrName>style.visibility</p:attrName>
                                        </p:attrNameLst>
                                      </p:cBhvr>
                                      <p:to>
                                        <p:strVal val="visible"/>
                                      </p:to>
                                    </p:set>
                                    <p:animEffect transition="in" filter="wipe(left)">
                                      <p:cBhvr>
                                        <p:cTn id="16"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rtl="1">
              <a:buFont typeface="Webdings" pitchFamily="-111" charset="2"/>
              <a:buChar char="¨"/>
              <a:defRPr/>
            </a:pPr>
            <a:r>
              <a:rPr lang="en-US" sz="3600" b="1" dirty="0">
                <a:solidFill>
                  <a:srgbClr val="000000"/>
                </a:solidFill>
                <a:latin typeface="Arial"/>
                <a:cs typeface="Arial"/>
              </a:rPr>
              <a:t> </a:t>
            </a:r>
            <a:r>
              <a:rPr lang="ar-JO" sz="3600" b="1" dirty="0">
                <a:solidFill>
                  <a:srgbClr val="000000"/>
                </a:solidFill>
                <a:latin typeface="Arial"/>
                <a:cs typeface="Arial"/>
              </a:rPr>
              <a:t>مقدمة في الوصايا العشر </a:t>
            </a:r>
            <a:r>
              <a:rPr lang="ar-JO" b="1" dirty="0">
                <a:solidFill>
                  <a:srgbClr val="000000"/>
                </a:solidFill>
                <a:latin typeface="Arial"/>
                <a:cs typeface="Arial"/>
              </a:rPr>
              <a:t>(4: 44- 5: 33)</a:t>
            </a:r>
            <a:endParaRPr lang="en-US" b="1" dirty="0">
              <a:solidFill>
                <a:srgbClr val="000000"/>
              </a:solidFill>
              <a:latin typeface="Arial"/>
              <a:cs typeface="Arial"/>
            </a:endParaRPr>
          </a:p>
        </p:txBody>
      </p:sp>
      <p:sp>
        <p:nvSpPr>
          <p:cNvPr id="65540" name="Text Box 4"/>
          <p:cNvSpPr txBox="1">
            <a:spLocks noChangeArrowheads="1"/>
          </p:cNvSpPr>
          <p:nvPr/>
        </p:nvSpPr>
        <p:spPr bwMode="auto">
          <a:xfrm>
            <a:off x="323850" y="3141663"/>
            <a:ext cx="8640638"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algn="r" rtl="1" eaLnBrk="1" hangingPunct="1">
              <a:buFont typeface="Webdings" charset="0"/>
              <a:buChar char="¨"/>
              <a:defRPr/>
            </a:pPr>
            <a:r>
              <a:rPr lang="en-US" sz="3600" b="1" dirty="0">
                <a:solidFill>
                  <a:srgbClr val="000000"/>
                </a:solidFill>
                <a:latin typeface="Arial"/>
                <a:cs typeface="Arial"/>
              </a:rPr>
              <a:t> </a:t>
            </a:r>
            <a:r>
              <a:rPr lang="ar-JO" sz="3600" b="1" dirty="0">
                <a:solidFill>
                  <a:srgbClr val="000000"/>
                </a:solidFill>
                <a:latin typeface="Arial"/>
                <a:cs typeface="Arial"/>
              </a:rPr>
              <a:t>الاستماع </a:t>
            </a:r>
            <a:r>
              <a:rPr lang="ar-JO" b="1" dirty="0">
                <a:solidFill>
                  <a:srgbClr val="000000"/>
                </a:solidFill>
                <a:latin typeface="Arial"/>
                <a:cs typeface="Arial"/>
              </a:rPr>
              <a:t>(6- 11)</a:t>
            </a:r>
            <a:endParaRPr lang="en-US" b="1" dirty="0">
              <a:solidFill>
                <a:srgbClr val="000000"/>
              </a:solidFill>
              <a:latin typeface="Arial"/>
              <a:cs typeface="Arial"/>
            </a:endParaRPr>
          </a:p>
        </p:txBody>
      </p:sp>
      <p:sp>
        <p:nvSpPr>
          <p:cNvPr id="65541" name="Text Box 5"/>
          <p:cNvSpPr txBox="1">
            <a:spLocks noChangeArrowheads="1"/>
          </p:cNvSpPr>
          <p:nvPr/>
        </p:nvSpPr>
        <p:spPr bwMode="auto">
          <a:xfrm>
            <a:off x="323850" y="4114800"/>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ebdings" charset="0"/>
              <a:buChar char="¨"/>
              <a:defRPr/>
            </a:pPr>
            <a:r>
              <a:rPr lang="en-US" sz="3600" b="1" dirty="0">
                <a:solidFill>
                  <a:srgbClr val="000000"/>
                </a:solidFill>
                <a:latin typeface="Arial"/>
                <a:cs typeface="Arial"/>
              </a:rPr>
              <a:t> </a:t>
            </a:r>
            <a:r>
              <a:rPr lang="ar-JO" sz="3600" b="1" dirty="0">
                <a:solidFill>
                  <a:srgbClr val="000000"/>
                </a:solidFill>
                <a:latin typeface="Arial"/>
                <a:cs typeface="Arial"/>
              </a:rPr>
              <a:t>شرائع دينية وطقسية وشعائرية </a:t>
            </a:r>
            <a:r>
              <a:rPr lang="ar-JO" b="1" dirty="0">
                <a:solidFill>
                  <a:srgbClr val="000000"/>
                </a:solidFill>
                <a:latin typeface="Arial"/>
                <a:cs typeface="Arial"/>
              </a:rPr>
              <a:t>(12: 1- 16: 17)</a:t>
            </a:r>
            <a:endParaRPr lang="en-US" b="1" dirty="0">
              <a:solidFill>
                <a:srgbClr val="000000"/>
              </a:solidFill>
              <a:latin typeface="Arial"/>
              <a:cs typeface="Arial"/>
            </a:endParaRPr>
          </a:p>
        </p:txBody>
      </p:sp>
      <p:sp>
        <p:nvSpPr>
          <p:cNvPr id="65542" name="Text Box 6"/>
          <p:cNvSpPr txBox="1">
            <a:spLocks noChangeArrowheads="1"/>
          </p:cNvSpPr>
          <p:nvPr/>
        </p:nvSpPr>
        <p:spPr bwMode="auto">
          <a:xfrm>
            <a:off x="323850" y="5089525"/>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ebdings" charset="0"/>
              <a:buChar char="¨"/>
              <a:defRPr/>
            </a:pPr>
            <a:r>
              <a:rPr lang="en-US" sz="3600" b="1" dirty="0">
                <a:solidFill>
                  <a:srgbClr val="000000"/>
                </a:solidFill>
                <a:latin typeface="Arial"/>
                <a:cs typeface="Arial"/>
              </a:rPr>
              <a:t> </a:t>
            </a:r>
            <a:r>
              <a:rPr lang="ar-JO" sz="3600" b="1" dirty="0">
                <a:solidFill>
                  <a:srgbClr val="000000"/>
                </a:solidFill>
                <a:latin typeface="Arial"/>
                <a:cs typeface="Arial"/>
              </a:rPr>
              <a:t>شرائع مدنية واجتماعية </a:t>
            </a:r>
            <a:r>
              <a:rPr lang="ar-JO" b="1" dirty="0">
                <a:solidFill>
                  <a:srgbClr val="000000"/>
                </a:solidFill>
                <a:latin typeface="Arial"/>
                <a:cs typeface="Arial"/>
              </a:rPr>
              <a:t>(16: 18- 26: 19)</a:t>
            </a:r>
            <a:endParaRPr lang="en-US"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ar-JO" sz="3600" b="1" dirty="0">
                <a:solidFill>
                  <a:srgbClr val="FFFFFF"/>
                </a:solidFill>
                <a:effectLst/>
                <a:latin typeface="Arial"/>
                <a:cs typeface="Arial"/>
              </a:rPr>
              <a:t>العظة رقم 2: الأحكام</a:t>
            </a:r>
            <a:br>
              <a:rPr lang="ar-JO" sz="3600" b="1" dirty="0">
                <a:solidFill>
                  <a:srgbClr val="FFFFFF"/>
                </a:solidFill>
                <a:effectLst/>
                <a:latin typeface="Arial"/>
                <a:cs typeface="Arial"/>
              </a:rPr>
            </a:br>
            <a:r>
              <a:rPr lang="ar-JO" sz="3600" b="1" dirty="0">
                <a:solidFill>
                  <a:srgbClr val="FFFFFF"/>
                </a:solidFill>
                <a:effectLst/>
                <a:latin typeface="Arial"/>
                <a:cs typeface="Arial"/>
              </a:rPr>
              <a:t>(4: 44- 26: 19)</a:t>
            </a:r>
            <a:endParaRPr lang="en-US" sz="3600" b="1" dirty="0">
              <a:solidFill>
                <a:srgbClr val="FFFFFF"/>
              </a:solidFill>
              <a:effectLst/>
              <a:latin typeface="Arial"/>
              <a:cs typeface="Arial"/>
            </a:endParaRPr>
          </a:p>
        </p:txBody>
      </p:sp>
    </p:spTree>
    <p:extLst>
      <p:ext uri="{BB962C8B-B14F-4D97-AF65-F5344CB8AC3E}">
        <p14:creationId xmlns:p14="http://schemas.microsoft.com/office/powerpoint/2010/main" val="2156788076"/>
      </p:ext>
    </p:extLst>
  </p:cSld>
  <p:clrMapOvr>
    <a:overrideClrMapping bg1="lt1" tx1="dk1" bg2="lt2" tx2="dk2" accent1="accent1" accent2="accent2" accent3="accent3" accent4="accent4" accent5="accent5" accent6="accent6" hlink="hlink" folHlink="folHlink"/>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6" name="Text Box 8"/>
          <p:cNvSpPr txBox="1">
            <a:spLocks noChangeArrowheads="1"/>
          </p:cNvSpPr>
          <p:nvPr/>
        </p:nvSpPr>
        <p:spPr bwMode="auto">
          <a:xfrm>
            <a:off x="683568" y="2348880"/>
            <a:ext cx="75438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9600" b="1" dirty="0">
                <a:latin typeface="Arial" panose="020B0604020202020204" pitchFamily="34" charset="0"/>
                <a:cs typeface="Arial" panose="020B0604020202020204" pitchFamily="34" charset="0"/>
              </a:rPr>
              <a:t>الحب </a:t>
            </a:r>
          </a:p>
          <a:p>
            <a:pPr algn="ctr" eaLnBrk="1" hangingPunct="1">
              <a:spcBef>
                <a:spcPct val="50000"/>
              </a:spcBef>
            </a:pPr>
            <a:r>
              <a:rPr lang="ar-JO" sz="9600" b="1" dirty="0">
                <a:latin typeface="Arial" panose="020B0604020202020204" pitchFamily="34" charset="0"/>
                <a:cs typeface="Arial" panose="020B0604020202020204" pitchFamily="34" charset="0"/>
              </a:rPr>
              <a:t>و الطاعة</a:t>
            </a:r>
          </a:p>
        </p:txBody>
      </p:sp>
      <p:sp>
        <p:nvSpPr>
          <p:cNvPr id="349186" name="Title 3"/>
          <p:cNvSpPr>
            <a:spLocks noGrp="1"/>
          </p:cNvSpPr>
          <p:nvPr>
            <p:ph type="ctrTitle"/>
          </p:nvPr>
        </p:nvSpPr>
        <p:spPr>
          <a:xfrm>
            <a:off x="685800" y="152400"/>
            <a:ext cx="6189663" cy="2286000"/>
          </a:xfrm>
        </p:spPr>
        <p:txBody>
          <a:bodyPr/>
          <a:lstStyle/>
          <a:p>
            <a:pPr algn="r" rtl="1"/>
            <a:r>
              <a:rPr lang="ar-JO" sz="5400" i="1" dirty="0">
                <a:solidFill>
                  <a:srgbClr val="EBF010"/>
                </a:solidFill>
                <a:latin typeface="Arial"/>
                <a:ea typeface="ＭＳ Ｐゴシック" charset="0"/>
                <a:cs typeface="Arial"/>
              </a:rPr>
              <a:t>ماذا يجب </a:t>
            </a:r>
            <a:br>
              <a:rPr lang="ar-JO" sz="5400" i="1" dirty="0">
                <a:solidFill>
                  <a:srgbClr val="EBF010"/>
                </a:solidFill>
                <a:latin typeface="Arial"/>
                <a:ea typeface="ＭＳ Ｐゴシック" charset="0"/>
                <a:cs typeface="Arial"/>
              </a:rPr>
            </a:br>
            <a:r>
              <a:rPr lang="ar-JO" sz="5400" i="1" dirty="0">
                <a:solidFill>
                  <a:srgbClr val="EBF010"/>
                </a:solidFill>
                <a:latin typeface="Arial"/>
                <a:ea typeface="ＭＳ Ｐゴシック" charset="0"/>
                <a:cs typeface="Arial"/>
              </a:rPr>
              <a:t>أن تفعل معي؟</a:t>
            </a:r>
            <a:endParaRPr lang="en-US" sz="2800" dirty="0">
              <a:latin typeface="Arial"/>
              <a:ea typeface="ＭＳ Ｐゴシック" charset="0"/>
              <a:cs typeface="Arial"/>
            </a:endParaRPr>
          </a:p>
        </p:txBody>
      </p:sp>
    </p:spTree>
    <p:extLst>
      <p:ext uri="{BB962C8B-B14F-4D97-AF65-F5344CB8AC3E}">
        <p14:creationId xmlns:p14="http://schemas.microsoft.com/office/powerpoint/2010/main" val="1029680348"/>
      </p:ext>
    </p:extLst>
  </p:cSld>
  <p:clrMapOvr>
    <a:overrideClrMapping bg1="dk2" tx1="lt1" bg2="dk1" tx2="lt2" accent1="accent1" accent2="accent2" accent3="accent3" accent4="accent4" accent5="accent5" accent6="accent6" hlink="hlink" folHlink="folHlink"/>
  </p:clrMapOvr>
  <p:transition spd="med">
    <p:comb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000" b="1" dirty="0">
                  <a:solidFill>
                    <a:srgbClr val="FFFFFF"/>
                  </a:solidFill>
                  <a:latin typeface="Arial" panose="020B0604020202020204" pitchFamily="34" charset="0"/>
                  <a:cs typeface="Arial" panose="020B0604020202020204" pitchFamily="34" charset="0"/>
                </a:rPr>
                <a:t>حب الأمم</a:t>
              </a:r>
              <a:endParaRPr lang="en-US" sz="3200" b="1" dirty="0">
                <a:solidFill>
                  <a:srgbClr val="FFFFFF"/>
                </a:solidFill>
                <a:latin typeface="Arial" panose="020B0604020202020204" pitchFamily="34"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000" b="1" dirty="0">
                  <a:solidFill>
                    <a:srgbClr val="FFFFFF"/>
                  </a:solidFill>
                  <a:latin typeface="Arial" panose="020B0604020202020204" pitchFamily="34" charset="0"/>
                  <a:cs typeface="Arial" panose="020B0604020202020204" pitchFamily="34" charset="0"/>
                </a:rPr>
                <a:t>حب الكنيسة</a:t>
              </a:r>
              <a:endParaRPr lang="en-US" sz="3200" b="1" dirty="0">
                <a:solidFill>
                  <a:srgbClr val="FFFFFF"/>
                </a:solidFill>
                <a:latin typeface="Arial" panose="020B0604020202020204" pitchFamily="34"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000" b="1" dirty="0">
                  <a:solidFill>
                    <a:srgbClr val="FFFFFF"/>
                  </a:solidFill>
                  <a:latin typeface="Arial" panose="020B0604020202020204" pitchFamily="34" charset="0"/>
                  <a:cs typeface="Arial" panose="020B0604020202020204" pitchFamily="34" charset="0"/>
                </a:rPr>
                <a:t>حب</a:t>
              </a:r>
            </a:p>
            <a:p>
              <a:pPr algn="ctr">
                <a:defRPr/>
              </a:pPr>
              <a:r>
                <a:rPr lang="ar-JO" sz="4000" b="1" dirty="0">
                  <a:solidFill>
                    <a:srgbClr val="FFFFFF"/>
                  </a:solidFill>
                  <a:latin typeface="Arial" panose="020B0604020202020204" pitchFamily="34" charset="0"/>
                  <a:cs typeface="Arial" panose="020B0604020202020204" pitchFamily="34" charset="0"/>
                </a:rPr>
                <a:t>الله</a:t>
              </a:r>
              <a:endParaRPr lang="en-US" sz="32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تتجدد</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روحيًا؟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8846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أشكر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لأجل أمانته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ماضيك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4800" b="1" dirty="0">
                <a:solidFill>
                  <a:srgbClr val="FFFF00"/>
                </a:solidFill>
                <a:effectLst>
                  <a:glow rad="127000">
                    <a:schemeClr val="tx1"/>
                  </a:glow>
                </a:effectLst>
                <a:latin typeface="Arial" charset="0"/>
                <a:ea typeface="ＭＳ Ｐゴシック" charset="0"/>
                <a:cs typeface="ＭＳ Ｐゴシック" charset="0"/>
              </a:rPr>
              <a:t>1: 1 – 4: 43</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أحبب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الآن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حاضرك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1: 1- 4: 43</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987823" y="5365519"/>
            <a:ext cx="3759535"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4: 44- 26: 19</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3782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أخدم</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برجاء</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مستقبلك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1: 1-</a:t>
            </a: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4: 43</a:t>
            </a:r>
            <a:endParaRPr lang="en-US" sz="48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4: 44-</a:t>
            </a: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26: 19</a:t>
            </a:r>
            <a:endParaRPr lang="en-US" sz="48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6156176" y="5365519"/>
            <a:ext cx="298782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27: 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ar-JO" sz="4800" b="1" dirty="0">
                <a:solidFill>
                  <a:srgbClr val="FFFF00"/>
                </a:solidFill>
                <a:effectLst>
                  <a:glow rad="127000">
                    <a:schemeClr val="tx1"/>
                  </a:glow>
                </a:effectLst>
                <a:latin typeface="Arial" charset="0"/>
                <a:ea typeface="ＭＳ Ｐゴシック" charset="0"/>
                <a:cs typeface="ＭＳ Ｐゴシック" charset="0"/>
              </a:rPr>
              <a:t>34: 12</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1587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ar-JO" sz="3200" dirty="0">
                <a:solidFill>
                  <a:schemeClr val="tx1"/>
                </a:solidFill>
              </a:rPr>
              <a:t>تثنية</a:t>
            </a:r>
            <a:endParaRPr lang="en-US" sz="3200" dirty="0">
              <a:solidFill>
                <a:schemeClr val="tx1"/>
              </a:solidFill>
            </a:endParaRPr>
          </a:p>
        </p:txBody>
      </p:sp>
      <p:sp>
        <p:nvSpPr>
          <p:cNvPr id="312323" name="Text Box 10"/>
          <p:cNvSpPr txBox="1">
            <a:spLocks noChangeArrowheads="1"/>
          </p:cNvSpPr>
          <p:nvPr/>
        </p:nvSpPr>
        <p:spPr bwMode="auto">
          <a:xfrm>
            <a:off x="8410575" y="142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199317"/>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ar-JO" sz="2400" b="1" kern="1200" dirty="0">
                          <a:solidFill>
                            <a:schemeClr val="lt1"/>
                          </a:solidFill>
                          <a:effectLst/>
                          <a:latin typeface="Arial" panose="020B0604020202020204" pitchFamily="34" charset="0"/>
                          <a:ea typeface="+mn-ea"/>
                          <a:cs typeface="Arial" panose="020B0604020202020204" pitchFamily="34" charset="0"/>
                        </a:rPr>
                        <a:t>تجديد</a:t>
                      </a:r>
                      <a:r>
                        <a:rPr lang="ar-JO" sz="2400" b="1" kern="1200" baseline="0" dirty="0">
                          <a:solidFill>
                            <a:schemeClr val="lt1"/>
                          </a:solidFill>
                          <a:effectLst/>
                          <a:latin typeface="Arial" panose="020B0604020202020204" pitchFamily="34" charset="0"/>
                          <a:ea typeface="+mn-ea"/>
                          <a:cs typeface="Arial" panose="020B0604020202020204" pitchFamily="34" charset="0"/>
                        </a:rPr>
                        <a:t> العهد الموسوي</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التركيز</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المقدمة و العظة الأولى</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الأمانة السابقة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 4 : 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الثانية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قوانين المحبة الحالية</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 44 – 26 : 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العظة الثالثة و الرابعة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الرجاء المستقبلي</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1 – 34 : 12</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التقسيمات</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تمهيد</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1 - 4</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أعمال الله لإسرائيل</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5 – 4 : 43</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الوصايا العشر</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ar-JO" sz="1800" b="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44 – 11 : 32</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الإحتفالية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 1 – 16 : 17</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القوانين المدنية و الإجتماعية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 18 – 26 : 19</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قائمة اللعنات و البركات الثالثة</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27 - 28</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عهد</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الأرض</a:t>
                      </a:r>
                    </a:p>
                    <a:p>
                      <a:pPr marL="0" marR="0" algn="ctr" rtl="0">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الرابع</a:t>
                      </a:r>
                    </a:p>
                    <a:p>
                      <a:pPr marL="0" marR="0" algn="ctr" rtl="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29 - 30</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انتقال</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القيادة</a:t>
                      </a:r>
                    </a:p>
                    <a:p>
                      <a:pPr marL="0" marR="0" algn="ctr" rtl="1">
                        <a:spcBef>
                          <a:spcPts val="0"/>
                        </a:spcBef>
                        <a:spcAft>
                          <a:spcPts val="0"/>
                        </a:spcAft>
                      </a:pPr>
                      <a:r>
                        <a:rPr lang="ar-J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 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المواضيع</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عمله الله تاريخياً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يتوقعه الله قانونياً</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ما سيعمله</a:t>
                      </a:r>
                      <a:r>
                        <a:rPr lang="ar-JO" sz="1800" b="1" baseline="0" dirty="0">
                          <a:solidFill>
                            <a:srgbClr val="000000"/>
                          </a:solidFill>
                          <a:effectLst/>
                          <a:latin typeface="Arial" panose="020B0604020202020204" pitchFamily="34" charset="0"/>
                          <a:cs typeface="Arial" panose="020B0604020202020204" pitchFamily="34" charset="0"/>
                        </a:rPr>
                        <a:t> الله نبوياً</a:t>
                      </a:r>
                      <a:endPar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المكان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ar-JO" sz="1800" b="1" dirty="0">
                          <a:solidFill>
                            <a:srgbClr val="000000"/>
                          </a:solidFill>
                          <a:effectLst/>
                          <a:latin typeface="Arial" panose="020B0604020202020204" pitchFamily="34" charset="0"/>
                          <a:cs typeface="Arial" panose="020B0604020202020204" pitchFamily="34" charset="0"/>
                        </a:rPr>
                        <a:t>سهول</a:t>
                      </a:r>
                      <a:r>
                        <a:rPr lang="ar-JO" sz="1800" b="1" baseline="0" dirty="0">
                          <a:solidFill>
                            <a:srgbClr val="000000"/>
                          </a:solidFill>
                          <a:effectLst/>
                          <a:latin typeface="Arial" panose="020B0604020202020204" pitchFamily="34" charset="0"/>
                          <a:cs typeface="Arial" panose="020B0604020202020204" pitchFamily="34" charset="0"/>
                        </a:rPr>
                        <a:t> مؤاب</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ar-J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الزمان</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ar-JO" sz="1800" b="1" dirty="0">
                          <a:solidFill>
                            <a:srgbClr val="000000"/>
                          </a:solidFill>
                          <a:effectLst/>
                          <a:latin typeface="Arial" panose="020B0604020202020204" pitchFamily="34" charset="0"/>
                          <a:cs typeface="Arial" panose="020B0604020202020204" pitchFamily="34" charset="0"/>
                        </a:rPr>
                        <a:t>حوالي شهر واحد</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2" name="Oval 11">
            <a:extLst>
              <a:ext uri="{FF2B5EF4-FFF2-40B4-BE49-F238E27FC236}">
                <a16:creationId xmlns:a16="http://schemas.microsoft.com/office/drawing/2014/main" id="{5EB79CC8-3C9B-F142-BE96-997D92BEBB51}"/>
              </a:ext>
            </a:extLst>
          </p:cNvPr>
          <p:cNvSpPr/>
          <p:nvPr/>
        </p:nvSpPr>
        <p:spPr bwMode="auto">
          <a:xfrm>
            <a:off x="661296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370540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ar-JO" sz="3200" b="1" dirty="0">
                <a:solidFill>
                  <a:srgbClr val="FFFFFF"/>
                </a:solidFill>
                <a:effectLst/>
                <a:latin typeface="Arial" panose="020B0604020202020204" pitchFamily="34" charset="0"/>
                <a:cs typeface="Arial" panose="020B0604020202020204" pitchFamily="34" charset="0"/>
              </a:rPr>
              <a:t>جبل جرزيم باتجاه الشرق (تث 27: 9- 13).</a:t>
            </a:r>
            <a:endParaRPr lang="en-US" sz="3200" b="1" dirty="0">
              <a:solidFill>
                <a:srgbClr val="FFFFFF"/>
              </a:solidFill>
              <a:effectLst/>
              <a:latin typeface="Arial" panose="020B0604020202020204" pitchFamily="34" charset="0"/>
              <a:cs typeface="Arial" panose="020B0604020202020204" pitchFamily="34" charset="0"/>
            </a:endParaRPr>
          </a:p>
        </p:txBody>
      </p:sp>
      <p:sp>
        <p:nvSpPr>
          <p:cNvPr id="7" name="Title 5"/>
          <p:cNvSpPr txBox="1">
            <a:spLocks/>
          </p:cNvSpPr>
          <p:nvPr/>
        </p:nvSpPr>
        <p:spPr bwMode="auto">
          <a:xfrm>
            <a:off x="107504" y="3068960"/>
            <a:ext cx="2448272"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جبل</a:t>
            </a:r>
          </a:p>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عيبال</a:t>
            </a:r>
          </a:p>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(لعنة)</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جبل</a:t>
            </a:r>
          </a:p>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جرزيم</a:t>
            </a:r>
          </a:p>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(بركة)</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شكيم</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endParaRPr lang="en-US">
              <a:solidFill>
                <a:srgbClr val="EAEAEA"/>
              </a:solidFill>
              <a:latin typeface="Times New Roman" pitchFamily="-112" charset="0"/>
            </a:endParaRPr>
          </a:p>
        </p:txBody>
      </p:sp>
    </p:spTree>
    <p:extLst>
      <p:ext uri="{BB962C8B-B14F-4D97-AF65-F5344CB8AC3E}">
        <p14:creationId xmlns:p14="http://schemas.microsoft.com/office/powerpoint/2010/main" val="3032875413"/>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337922" name="Title 1"/>
          <p:cNvSpPr>
            <a:spLocks noGrp="1"/>
          </p:cNvSpPr>
          <p:nvPr>
            <p:ph type="title"/>
          </p:nvPr>
        </p:nvSpPr>
        <p:spPr>
          <a:xfrm>
            <a:off x="3275856" y="115888"/>
            <a:ext cx="5904656" cy="792162"/>
          </a:xfrm>
        </p:spPr>
        <p:txBody>
          <a:bodyPr/>
          <a:lstStyle/>
          <a:p>
            <a:pPr algn="l"/>
            <a:r>
              <a:rPr lang="ar-JO" sz="3600" b="1" dirty="0">
                <a:solidFill>
                  <a:schemeClr val="bg1"/>
                </a:solidFill>
                <a:latin typeface="Arial" panose="020B0604020202020204" pitchFamily="34" charset="0"/>
                <a:ea typeface="ＭＳ Ｐゴシック" charset="0"/>
                <a:cs typeface="Arial" panose="020B0604020202020204" pitchFamily="34" charset="0"/>
              </a:rPr>
              <a:t>البركات و </a:t>
            </a:r>
            <a:r>
              <a:rPr lang="ar-JO" sz="3600" b="1" dirty="0">
                <a:solidFill>
                  <a:srgbClr val="000090"/>
                </a:solidFill>
                <a:latin typeface="Arial" panose="020B0604020202020204" pitchFamily="34" charset="0"/>
                <a:ea typeface="ＭＳ Ｐゴシック" charset="0"/>
                <a:cs typeface="Arial" panose="020B0604020202020204" pitchFamily="34" charset="0"/>
              </a:rPr>
              <a:t>اللعنات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ستتبارك مدنك</a:t>
            </a:r>
          </a:p>
          <a:p>
            <a:pPr algn="ctr"/>
            <a:r>
              <a:rPr lang="ar-JO" sz="2000" b="1" dirty="0">
                <a:solidFill>
                  <a:srgbClr val="000090"/>
                </a:solidFill>
                <a:latin typeface="Arial" charset="0"/>
                <a:cs typeface="Arial" charset="0"/>
              </a:rPr>
              <a:t>وحقولك (3)</a:t>
            </a:r>
            <a:endParaRPr lang="en-US" sz="2000" b="1" dirty="0">
              <a:solidFill>
                <a:srgbClr val="000090"/>
              </a:solidFill>
              <a:latin typeface="Arial"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سيتبارك أبنائك</a:t>
            </a:r>
          </a:p>
          <a:p>
            <a:pPr algn="ctr"/>
            <a:r>
              <a:rPr lang="ar-JO" sz="2000" b="1" dirty="0">
                <a:solidFill>
                  <a:srgbClr val="000090"/>
                </a:solidFill>
                <a:latin typeface="Arial" charset="0"/>
                <a:cs typeface="Arial" charset="0"/>
              </a:rPr>
              <a:t>ومحاصيلك (4)</a:t>
            </a:r>
            <a:endParaRPr lang="en-US" sz="2000" b="1" dirty="0">
              <a:solidFill>
                <a:srgbClr val="000090"/>
              </a:solidFill>
              <a:latin typeface="Arial"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ستتبارك سلتك</a:t>
            </a:r>
          </a:p>
          <a:p>
            <a:pPr algn="ctr"/>
            <a:r>
              <a:rPr lang="ar-JO" sz="2000" b="1" dirty="0">
                <a:solidFill>
                  <a:srgbClr val="000090"/>
                </a:solidFill>
                <a:latin typeface="Arial" charset="0"/>
                <a:cs typeface="Arial" charset="0"/>
              </a:rPr>
              <a:t>ومعجنك (5)</a:t>
            </a:r>
            <a:endParaRPr lang="en-US" sz="2000" b="1" dirty="0">
              <a:solidFill>
                <a:srgbClr val="000090"/>
              </a:solidFill>
              <a:latin typeface="Arial"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ستتبارك أينما ذهبت،</a:t>
            </a:r>
          </a:p>
          <a:p>
            <a:pPr algn="ctr"/>
            <a:r>
              <a:rPr lang="ar-JO" sz="2000" b="1" dirty="0">
                <a:solidFill>
                  <a:srgbClr val="000090"/>
                </a:solidFill>
                <a:latin typeface="Arial" charset="0"/>
                <a:cs typeface="Arial" charset="0"/>
              </a:rPr>
              <a:t>ومهما فعلت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في طريق واحدة يخرج عليك أعداءك،</a:t>
            </a:r>
          </a:p>
          <a:p>
            <a:pPr algn="ctr"/>
            <a:r>
              <a:rPr lang="ar-JO" sz="2000" b="1" dirty="0">
                <a:solidFill>
                  <a:srgbClr val="000090"/>
                </a:solidFill>
                <a:latin typeface="Arial" charset="0"/>
                <a:cs typeface="Arial" charset="0"/>
              </a:rPr>
              <a:t>وفي سبع طرق يهربون أمامك (7)</a:t>
            </a:r>
            <a:endParaRPr lang="en-US" sz="2000" b="1" dirty="0">
              <a:solidFill>
                <a:srgbClr val="000090"/>
              </a:solidFill>
              <a:latin typeface="Arial"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90"/>
                </a:solidFill>
                <a:latin typeface="Arial" charset="0"/>
                <a:cs typeface="Arial" charset="0"/>
              </a:rPr>
              <a:t>ستقرض أممًا كثيرة</a:t>
            </a:r>
          </a:p>
          <a:p>
            <a:pPr algn="ctr"/>
            <a:r>
              <a:rPr lang="ar-JO" sz="2000" b="1" dirty="0">
                <a:solidFill>
                  <a:srgbClr val="000090"/>
                </a:solidFill>
                <a:latin typeface="Arial" charset="0"/>
                <a:cs typeface="Arial" charset="0"/>
              </a:rPr>
              <a:t>وأنت لا تقترض منهم (12)</a:t>
            </a:r>
            <a:endParaRPr lang="en-US" sz="2000" b="1" dirty="0">
              <a:solidFill>
                <a:srgbClr val="000090"/>
              </a:solidFill>
              <a:latin typeface="Arial"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ستُلعن مدنك</a:t>
            </a:r>
          </a:p>
          <a:p>
            <a:pPr algn="ctr"/>
            <a:r>
              <a:rPr lang="ar-JO" sz="2000" b="1" dirty="0">
                <a:solidFill>
                  <a:srgbClr val="FFFFFF"/>
                </a:solidFill>
                <a:latin typeface="Arial" charset="0"/>
                <a:cs typeface="Arial" charset="0"/>
              </a:rPr>
              <a:t>وحقولك (16)</a:t>
            </a:r>
            <a:endParaRPr lang="en-US" sz="2000" b="1" dirty="0">
              <a:solidFill>
                <a:srgbClr val="FFFFFF"/>
              </a:solidFill>
              <a:latin typeface="Arial"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سيُلعن أبنائك</a:t>
            </a:r>
          </a:p>
          <a:p>
            <a:pPr algn="ctr"/>
            <a:r>
              <a:rPr lang="ar-JO" sz="2000" b="1" dirty="0">
                <a:solidFill>
                  <a:srgbClr val="FFFFFF"/>
                </a:solidFill>
                <a:latin typeface="Arial" charset="0"/>
                <a:cs typeface="Arial" charset="0"/>
              </a:rPr>
              <a:t>ومحاصيلك (18)</a:t>
            </a:r>
            <a:endParaRPr lang="en-US" sz="2000" b="1" dirty="0">
              <a:solidFill>
                <a:srgbClr val="FFFFFF"/>
              </a:solidFill>
              <a:latin typeface="Arial"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ستُلعن سلتك</a:t>
            </a:r>
          </a:p>
          <a:p>
            <a:pPr algn="ctr"/>
            <a:r>
              <a:rPr lang="ar-JO" sz="2000" b="1" dirty="0">
                <a:solidFill>
                  <a:srgbClr val="FFFFFF"/>
                </a:solidFill>
                <a:latin typeface="Arial" charset="0"/>
                <a:cs typeface="Arial" charset="0"/>
              </a:rPr>
              <a:t>ومعجنك (17)</a:t>
            </a:r>
            <a:endParaRPr lang="en-US" sz="2000" b="1" dirty="0">
              <a:solidFill>
                <a:srgbClr val="FFFFFF"/>
              </a:solidFill>
              <a:latin typeface="Arial"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ستُلعن أينما ذهبت،</a:t>
            </a:r>
          </a:p>
          <a:p>
            <a:pPr algn="ctr"/>
            <a:r>
              <a:rPr lang="ar-JO" sz="2000" b="1" dirty="0">
                <a:solidFill>
                  <a:srgbClr val="FFFFFF"/>
                </a:solidFill>
                <a:latin typeface="Arial" charset="0"/>
                <a:cs typeface="Arial" charset="0"/>
              </a:rPr>
              <a:t>ومهما فعلت (19)</a:t>
            </a:r>
            <a:endParaRPr lang="en-US" sz="2000" b="1" dirty="0">
              <a:solidFill>
                <a:srgbClr val="FFFFFF"/>
              </a:solidFill>
              <a:latin typeface="Arial"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في طريق واحدة تخرج عليهم،</a:t>
            </a:r>
          </a:p>
          <a:p>
            <a:pPr algn="ctr"/>
            <a:r>
              <a:rPr lang="ar-JO" sz="2000" b="1" dirty="0">
                <a:solidFill>
                  <a:srgbClr val="FFFFFF"/>
                </a:solidFill>
                <a:latin typeface="Arial" charset="0"/>
                <a:cs typeface="Arial" charset="0"/>
              </a:rPr>
              <a:t>وفي سبع طرق تهرب أمامهم (25)</a:t>
            </a:r>
            <a:endParaRPr lang="en-US" sz="2000" b="1" dirty="0">
              <a:solidFill>
                <a:srgbClr val="FFFFFF"/>
              </a:solidFill>
              <a:latin typeface="Arial"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هم يقرضونك</a:t>
            </a:r>
          </a:p>
          <a:p>
            <a:pPr algn="ctr"/>
            <a:r>
              <a:rPr lang="ar-JO" sz="2000" b="1" dirty="0">
                <a:solidFill>
                  <a:srgbClr val="FFFFFF"/>
                </a:solidFill>
                <a:latin typeface="Arial" charset="0"/>
                <a:cs typeface="Arial" charset="0"/>
              </a:rPr>
              <a:t>وأنت لا تقرضهم (44)</a:t>
            </a:r>
            <a:endParaRPr lang="en-US" sz="2000" b="1" dirty="0">
              <a:solidFill>
                <a:srgbClr val="FFFFFF"/>
              </a:solidFill>
              <a:latin typeface="Arial" charset="0"/>
              <a:cs typeface="Arial" charset="0"/>
            </a:endParaRP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ar-JO" sz="3600" b="1" dirty="0">
                <a:solidFill>
                  <a:srgbClr val="000090"/>
                </a:solidFill>
                <a:latin typeface="Arial" charset="0"/>
                <a:ea typeface="ＭＳ Ｐゴシック" charset="0"/>
              </a:rPr>
              <a:t>تث 28</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21078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2776"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166551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227511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76" name="AutoShape 8"/>
          <p:cNvSpPr>
            <a:spLocks noChangeArrowheads="1"/>
          </p:cNvSpPr>
          <p:nvPr/>
        </p:nvSpPr>
        <p:spPr bwMode="auto">
          <a:xfrm>
            <a:off x="3113312" y="1612900"/>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eaLnBrk="0" hangingPunct="0">
              <a:spcBef>
                <a:spcPct val="50000"/>
              </a:spcBef>
              <a:buFont typeface="Wingdings" charset="0"/>
              <a:buChar char="§"/>
            </a:pPr>
            <a:endParaRPr lang="en-US" b="1">
              <a:solidFill>
                <a:srgbClr val="000000"/>
              </a:solidFill>
              <a:latin typeface="Arial" charset="0"/>
              <a:cs typeface="Arial" charset="0"/>
            </a:endParaRPr>
          </a:p>
        </p:txBody>
      </p:sp>
      <p:sp>
        <p:nvSpPr>
          <p:cNvPr id="284677" name="Text Box 9"/>
          <p:cNvSpPr txBox="1">
            <a:spLocks noChangeArrowheads="1"/>
          </p:cNvSpPr>
          <p:nvPr/>
        </p:nvSpPr>
        <p:spPr bwMode="auto">
          <a:xfrm>
            <a:off x="755875" y="4049712"/>
            <a:ext cx="13922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3333CC"/>
                </a:solidFill>
                <a:latin typeface="Arial" charset="0"/>
                <a:cs typeface="Arial" charset="0"/>
              </a:rPr>
              <a:t>جبل</a:t>
            </a:r>
          </a:p>
          <a:p>
            <a:pPr eaLnBrk="1" hangingPunct="1">
              <a:spcBef>
                <a:spcPct val="50000"/>
              </a:spcBef>
            </a:pPr>
            <a:r>
              <a:rPr lang="ar-JO" sz="3200" b="1" dirty="0">
                <a:solidFill>
                  <a:srgbClr val="3333CC"/>
                </a:solidFill>
                <a:latin typeface="Arial" charset="0"/>
                <a:cs typeface="Arial" charset="0"/>
              </a:rPr>
              <a:t>سيناء</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185601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2789462" y="774700"/>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490762" y="1949450"/>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3333CC"/>
                </a:solidFill>
                <a:latin typeface="Arial" charset="0"/>
                <a:cs typeface="Arial" charset="0"/>
              </a:rPr>
              <a:t>قادش برنيع</a:t>
            </a:r>
            <a:endParaRPr lang="en-US" sz="3200" b="1" dirty="0">
              <a:solidFill>
                <a:srgbClr val="3333CC"/>
              </a:solidFill>
              <a:latin typeface="Arial" charset="0"/>
              <a:cs typeface="Arial" charset="0"/>
            </a:endParaRPr>
          </a:p>
        </p:txBody>
      </p:sp>
      <p:sp>
        <p:nvSpPr>
          <p:cNvPr id="284681" name="Text Box 13"/>
          <p:cNvSpPr txBox="1">
            <a:spLocks noChangeArrowheads="1"/>
          </p:cNvSpPr>
          <p:nvPr/>
        </p:nvSpPr>
        <p:spPr bwMode="auto">
          <a:xfrm>
            <a:off x="2940275" y="1870075"/>
            <a:ext cx="1775741"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3333CC"/>
                </a:solidFill>
                <a:latin typeface="Arial" charset="0"/>
                <a:cs typeface="Arial" charset="0"/>
              </a:rPr>
              <a:t>جبل هور</a:t>
            </a:r>
            <a:endParaRPr lang="en-US" sz="3200" b="1" dirty="0">
              <a:solidFill>
                <a:srgbClr val="3333CC"/>
              </a:solidFill>
              <a:latin typeface="Arial" charset="0"/>
              <a:cs typeface="Arial" charset="0"/>
            </a:endParaRPr>
          </a:p>
        </p:txBody>
      </p:sp>
      <p:sp>
        <p:nvSpPr>
          <p:cNvPr id="284682" name="Rectangle 14"/>
          <p:cNvSpPr>
            <a:spLocks noGrp="1" noChangeArrowheads="1"/>
          </p:cNvSpPr>
          <p:nvPr>
            <p:ph type="title" idx="4294967295"/>
          </p:nvPr>
        </p:nvSpPr>
        <p:spPr>
          <a:xfrm>
            <a:off x="4644008" y="0"/>
            <a:ext cx="4499992" cy="1052736"/>
          </a:xfrm>
        </p:spPr>
        <p:txBody>
          <a:bodyPr/>
          <a:lstStyle/>
          <a:p>
            <a:pPr eaLnBrk="1" hangingPunct="1"/>
            <a:r>
              <a:rPr lang="ar-JO" sz="4000" b="1" dirty="0">
                <a:latin typeface="Arial" charset="0"/>
                <a:ea typeface="ＭＳ Ｐゴシック" charset="0"/>
              </a:rPr>
              <a:t>موسى في موآب</a:t>
            </a:r>
            <a:endParaRPr lang="en-US" sz="4000" b="1" dirty="0">
              <a:latin typeface="Arial" charset="0"/>
              <a:ea typeface="ＭＳ Ｐゴシック" charset="0"/>
            </a:endParaRPr>
          </a:p>
        </p:txBody>
      </p:sp>
      <p:sp>
        <p:nvSpPr>
          <p:cNvPr id="13" name="Oval 6"/>
          <p:cNvSpPr>
            <a:spLocks noChangeArrowheads="1"/>
          </p:cNvSpPr>
          <p:nvPr/>
        </p:nvSpPr>
        <p:spPr bwMode="auto">
          <a:xfrm>
            <a:off x="3851500" y="52228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4" name="Text Box 13"/>
          <p:cNvSpPr txBox="1">
            <a:spLocks noChangeArrowheads="1"/>
          </p:cNvSpPr>
          <p:nvPr/>
        </p:nvSpPr>
        <p:spPr bwMode="auto">
          <a:xfrm>
            <a:off x="2916462" y="-26988"/>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3333CC"/>
                </a:solidFill>
                <a:latin typeface="Arial" charset="0"/>
                <a:cs typeface="Arial" charset="0"/>
              </a:rPr>
              <a:t>موآب</a:t>
            </a:r>
            <a:endParaRPr lang="en-US" sz="3200" b="1" dirty="0">
              <a:solidFill>
                <a:srgbClr val="3333CC"/>
              </a:solidFill>
              <a:latin typeface="Arial" charset="0"/>
              <a:cs typeface="Arial" charset="0"/>
            </a:endParaRPr>
          </a:p>
        </p:txBody>
      </p:sp>
      <p:sp>
        <p:nvSpPr>
          <p:cNvPr id="14" name="Rectangle 2"/>
          <p:cNvSpPr txBox="1">
            <a:spLocks noChangeArrowheads="1"/>
          </p:cNvSpPr>
          <p:nvPr/>
        </p:nvSpPr>
        <p:spPr>
          <a:xfrm>
            <a:off x="4644008" y="1052736"/>
            <a:ext cx="4499992" cy="5703787"/>
          </a:xfrm>
          <a:prstGeom prst="rect">
            <a:avLst/>
          </a:prstGeom>
          <a:no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"هَذَا هُوَ ٱلْكَلَامُ </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ٱلَّذِي كَلَّمَ بِهِ مُوسَى</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جَمِيعَ إِسْرَائِيلَ فِي عَبْرِ ٱلْأُرْدُنِّ،</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فِي ٱلْبَرِّيَّةِ فِي ٱلْعَرَبَةِ،</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قُبَالَةَ سُوفَ،</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بَيْنَ فَارَانَ وَتُوفَل</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وَلَابَانَ وَحَضَيْرُوتَ</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وَذِي ذَهَبٍ."</a:t>
            </a:r>
          </a:p>
          <a:p>
            <a:pPr>
              <a:defRPr/>
            </a:pPr>
            <a:endParaRPr lang="ar-JO" sz="2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(تث 1: 1)</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2527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a:spcBef>
                <a:spcPct val="50000"/>
              </a:spcBef>
            </a:pPr>
            <a:endParaRPr lang="en-US" sz="2800">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rgbClr val="000000"/>
                </a:solidFill>
                <a:latin typeface="Arial" panose="020B0604020202020204" pitchFamily="34" charset="0"/>
                <a:cs typeface="Arial" panose="020B0604020202020204" pitchFamily="34" charset="0"/>
              </a:rPr>
              <a:t>Why?</a:t>
            </a:r>
          </a:p>
        </p:txBody>
      </p:sp>
      <p:sp>
        <p:nvSpPr>
          <p:cNvPr id="97294" name="AutoShape 14"/>
          <p:cNvSpPr>
            <a:spLocks noChangeArrowheads="1"/>
          </p:cNvSpPr>
          <p:nvPr/>
        </p:nvSpPr>
        <p:spPr bwMode="auto">
          <a:xfrm>
            <a:off x="4099150" y="2909451"/>
            <a:ext cx="2798315"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a:spcBef>
                <a:spcPct val="50000"/>
              </a:spcBef>
            </a:pPr>
            <a:r>
              <a:rPr lang="ar-JO" sz="7200" dirty="0">
                <a:solidFill>
                  <a:srgbClr val="FFFFFF"/>
                </a:solidFill>
                <a:latin typeface="Arial" panose="020B0604020202020204" pitchFamily="34" charset="0"/>
                <a:cs typeface="Arial" panose="020B0604020202020204" pitchFamily="34" charset="0"/>
              </a:rPr>
              <a:t>النفي</a:t>
            </a:r>
            <a:endParaRPr lang="en-US" sz="2800" dirty="0">
              <a:solidFill>
                <a:srgbClr val="000000"/>
              </a:solidFill>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323529" y="3963294"/>
            <a:ext cx="2339498" cy="1226939"/>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a:spcBef>
                <a:spcPct val="50000"/>
              </a:spcBef>
            </a:pPr>
            <a:r>
              <a:rPr lang="ar-JO" sz="5400" b="1" dirty="0">
                <a:solidFill>
                  <a:srgbClr val="000000"/>
                </a:solidFill>
                <a:latin typeface="Arial" panose="020B0604020202020204" pitchFamily="34" charset="0"/>
                <a:cs typeface="Arial" panose="020B0604020202020204" pitchFamily="34" charset="0"/>
              </a:rPr>
              <a:t>تث 28</a:t>
            </a:r>
            <a:endParaRPr lang="en-US" sz="5400" b="1" dirty="0">
              <a:solidFill>
                <a:srgbClr val="000000"/>
              </a:solidFill>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a:spcBef>
                <a:spcPct val="50000"/>
              </a:spcBef>
            </a:pPr>
            <a:endParaRPr lang="en-US" sz="2800">
              <a:solidFill>
                <a:srgbClr val="000000"/>
              </a:solidFill>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eaLnBrk="0" hangingPunct="0">
              <a:defRPr/>
            </a:pPr>
            <a:r>
              <a:rPr lang="ar-JO" sz="4400" b="1" dirty="0">
                <a:solidFill>
                  <a:srgbClr val="FAFD00"/>
                </a:solidFill>
                <a:latin typeface="Arial" panose="020B0604020202020204" pitchFamily="34" charset="0"/>
                <a:cs typeface="Arial" panose="020B0604020202020204" pitchFamily="34" charset="0"/>
              </a:rPr>
              <a:t>العهد الإبراهيمي</a:t>
            </a:r>
            <a:endParaRPr lang="en-US" sz="3600" dirty="0">
              <a:solidFill>
                <a:srgbClr val="00FF00"/>
              </a:solidFill>
              <a:latin typeface="Arial" panose="020B0604020202020204" pitchFamily="34" charset="0"/>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3600" b="1" dirty="0">
                <a:solidFill>
                  <a:srgbClr val="00FF00"/>
                </a:solidFill>
                <a:latin typeface="Arial" panose="020B0604020202020204" pitchFamily="34" charset="0"/>
                <a:cs typeface="Arial" panose="020B0604020202020204" pitchFamily="34" charset="0"/>
              </a:rPr>
              <a:t>بركة</a:t>
            </a:r>
            <a:endParaRPr lang="en-US" sz="3600" b="1" dirty="0">
              <a:solidFill>
                <a:srgbClr val="00FF00"/>
              </a:solidFill>
              <a:latin typeface="Arial" panose="020B0604020202020204" pitchFamily="34" charset="0"/>
              <a:cs typeface="Arial" panose="020B0604020202020204" pitchFamily="34"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3600" b="1" dirty="0">
                <a:solidFill>
                  <a:srgbClr val="00FF00"/>
                </a:solidFill>
                <a:latin typeface="Arial" panose="020B0604020202020204" pitchFamily="34" charset="0"/>
                <a:cs typeface="Arial" panose="020B0604020202020204" pitchFamily="34" charset="0"/>
              </a:rPr>
              <a:t>نسل</a:t>
            </a:r>
            <a:endParaRPr lang="en-US" sz="3600" b="1" dirty="0">
              <a:solidFill>
                <a:srgbClr val="00FF00"/>
              </a:solidFill>
              <a:latin typeface="Arial" panose="020B0604020202020204" pitchFamily="34" charset="0"/>
              <a:cs typeface="Arial" panose="020B0604020202020204" pitchFamily="34"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3600" b="1" dirty="0">
                <a:solidFill>
                  <a:srgbClr val="00FF00"/>
                </a:solidFill>
                <a:latin typeface="Arial" panose="020B0604020202020204" pitchFamily="34" charset="0"/>
                <a:cs typeface="Arial" panose="020B0604020202020204" pitchFamily="34" charset="0"/>
              </a:rPr>
              <a:t>أرض</a:t>
            </a:r>
            <a:endParaRPr lang="en-US" sz="3600" b="1" dirty="0">
              <a:solidFill>
                <a:srgbClr val="00FF00"/>
              </a:solidFill>
              <a:latin typeface="Arial" panose="020B0604020202020204" pitchFamily="34" charset="0"/>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4000" b="1" dirty="0">
                <a:solidFill>
                  <a:srgbClr val="FAFD00"/>
                </a:solidFill>
                <a:latin typeface="Arial" pitchFamily="-107" charset="0"/>
              </a:rPr>
              <a:t>12: 1</a:t>
            </a:r>
            <a:endParaRPr lang="en-US" sz="4000" b="1" dirty="0">
              <a:solidFill>
                <a:srgbClr val="FAFD00"/>
              </a:solidFill>
              <a:latin typeface="Arial" pitchFamily="-107"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4000" b="1" dirty="0">
                <a:solidFill>
                  <a:srgbClr val="FAFD00"/>
                </a:solidFill>
                <a:latin typeface="Arial" pitchFamily="-107" charset="0"/>
              </a:rPr>
              <a:t>12: 3</a:t>
            </a:r>
            <a:endParaRPr lang="en-US" sz="4000" b="1" dirty="0">
              <a:solidFill>
                <a:srgbClr val="FAFD00"/>
              </a:solidFill>
              <a:latin typeface="Arial" pitchFamily="-107"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ar-JO" sz="4000" b="1" dirty="0">
                <a:solidFill>
                  <a:srgbClr val="FAFD00"/>
                </a:solidFill>
                <a:latin typeface="Arial" pitchFamily="-107" charset="0"/>
              </a:rPr>
              <a:t>12: 2</a:t>
            </a:r>
            <a:endParaRPr lang="en-US" sz="4000" b="1" dirty="0">
              <a:solidFill>
                <a:srgbClr val="FAFD00"/>
              </a:solidFill>
              <a:latin typeface="Arial" pitchFamily="-107" charset="0"/>
            </a:endParaRP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eaLnBrk="0" hangingPunct="0">
              <a:spcBef>
                <a:spcPct val="50000"/>
              </a:spcBef>
              <a:defRPr/>
            </a:pPr>
            <a:r>
              <a:rPr lang="ar-JO" sz="3200" b="1" i="1" dirty="0">
                <a:solidFill>
                  <a:srgbClr val="00FF00"/>
                </a:solidFill>
                <a:latin typeface="Arial" panose="020B0604020202020204" pitchFamily="34" charset="0"/>
                <a:cs typeface="Arial" panose="020B0604020202020204" pitchFamily="34" charset="0"/>
              </a:rPr>
              <a:t>تكوين 12: 1- 3</a:t>
            </a:r>
            <a:endParaRPr lang="en-US" sz="3200" b="1" i="1" dirty="0">
              <a:solidFill>
                <a:srgbClr val="00FF00"/>
              </a:solidFill>
              <a:latin typeface="Arial" panose="020B0604020202020204" pitchFamily="34" charset="0"/>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eaLnBrk="0" hangingPunct="0">
              <a:defRPr/>
            </a:pPr>
            <a:r>
              <a:rPr lang="ar-JO" sz="3200" b="1" dirty="0">
                <a:solidFill>
                  <a:srgbClr val="FAFD00"/>
                </a:solidFill>
                <a:latin typeface="Arial" panose="020B0604020202020204" pitchFamily="34" charset="0"/>
                <a:cs typeface="Arial" panose="020B0604020202020204" pitchFamily="34" charset="0"/>
              </a:rPr>
              <a:t>("الدعوة")</a:t>
            </a:r>
            <a:endParaRPr lang="en-US" dirty="0">
              <a:solidFill>
                <a:srgbClr val="00FF00"/>
              </a:solidFill>
              <a:latin typeface="Arial" panose="020B0604020202020204" pitchFamily="34" charset="0"/>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81" name="Rectangle 25"/>
          <p:cNvSpPr>
            <a:spLocks noChangeArrowheads="1"/>
          </p:cNvSpPr>
          <p:nvPr/>
        </p:nvSpPr>
        <p:spPr bwMode="auto">
          <a:xfrm>
            <a:off x="2300289" y="5116513"/>
            <a:ext cx="48759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8000" i="1" dirty="0">
                <a:solidFill>
                  <a:srgbClr val="FFFFFF"/>
                </a:solidFill>
                <a:latin typeface="Times" charset="0"/>
                <a:cs typeface="Arial" panose="020B0604020202020204" pitchFamily="34" charset="0"/>
              </a:rPr>
              <a:t>"أ – ن – ب"</a:t>
            </a:r>
            <a:endParaRPr lang="en-US" sz="8000" i="1" dirty="0">
              <a:solidFill>
                <a:srgbClr val="FFFFFF"/>
              </a:solidFill>
              <a:latin typeface="Arial" panose="020B0604020202020204" pitchFamily="34" charset="0"/>
              <a:cs typeface="Arial" panose="020B0604020202020204" pitchFamily="34"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37921" name="Rectangle 55"/>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37922" name="Rectangle 56"/>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Times"/>
                <a:ea typeface="ＭＳ Ｐゴシック"/>
                <a:cs typeface="ＭＳ Ｐゴシック"/>
              </a:rPr>
              <a:t>The Elements Expanded</a:t>
            </a:r>
            <a:r>
              <a:rPr lang="en-US"/>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898525" y="954088"/>
            <a:ext cx="7866063" cy="765818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eaLnBrk="0" hangingPunct="0">
              <a:lnSpc>
                <a:spcPct val="50000"/>
              </a:lnSpc>
              <a:spcBef>
                <a:spcPct val="50000"/>
              </a:spcBef>
              <a:defRPr/>
            </a:pPr>
            <a:r>
              <a:rPr lang="ar-JO" sz="2800" b="1" dirty="0">
                <a:solidFill>
                  <a:srgbClr val="00FFCC"/>
                </a:solidFill>
                <a:latin typeface="Arial" panose="020B0604020202020204" pitchFamily="34" charset="0"/>
                <a:cs typeface="Arial" panose="020B0604020202020204" pitchFamily="34" charset="0"/>
              </a:rPr>
              <a:t>الوعد بالسبي والعودة      </a:t>
            </a:r>
          </a:p>
          <a:p>
            <a:pPr algn="ctr" eaLnBrk="0" hangingPunct="0">
              <a:lnSpc>
                <a:spcPct val="50000"/>
              </a:lnSpc>
              <a:spcBef>
                <a:spcPct val="50000"/>
              </a:spcBef>
              <a:defRPr/>
            </a:pPr>
            <a:endParaRPr lang="ar-JO" sz="2800" b="1" dirty="0">
              <a:latin typeface="Arial" panose="020B0604020202020204" pitchFamily="34" charset="0"/>
              <a:cs typeface="Arial" panose="020B0604020202020204" pitchFamily="34" charset="0"/>
            </a:endParaRP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1و</a:t>
            </a:r>
            <a:r>
              <a:rPr lang="ar-JO" sz="2800" b="1" dirty="0">
                <a:solidFill>
                  <a:srgbClr val="FFFF00"/>
                </a:solidFill>
                <a:latin typeface="Arial" panose="020B0604020202020204" pitchFamily="34" charset="0"/>
                <a:cs typeface="Arial" panose="020B0604020202020204" pitchFamily="34" charset="0"/>
              </a:rPr>
              <a:t>َعِنْدَمَا</a:t>
            </a:r>
            <a:r>
              <a:rPr lang="ar-JO" sz="2800" b="1" dirty="0">
                <a:latin typeface="Arial" panose="020B0604020202020204" pitchFamily="34" charset="0"/>
                <a:cs typeface="Arial" panose="020B0604020202020204" pitchFamily="34" charset="0"/>
              </a:rPr>
              <a:t> تَحِلُّ بِكُمْ هَذِهِ الْبَرَكَاتُ وَاللَّعْنَاتُ</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كُلُّهَا الَّتِي وَضَعْتُهَا أَمَامَكُمْ،</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وَرَدَّدْتُمُوهَا فِي قُلُوبِكُمْ </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بَيْنَ الأُمَمِ حَيْثُ شَتَّتَكُمُ الرَّبُّ إِلَهُكُمْ،</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2</a:t>
            </a:r>
            <a:r>
              <a:rPr lang="ar-JO" sz="2800" b="1" dirty="0">
                <a:solidFill>
                  <a:srgbClr val="FFFF00"/>
                </a:solidFill>
                <a:latin typeface="Arial" panose="020B0604020202020204" pitchFamily="34" charset="0"/>
                <a:cs typeface="Arial" panose="020B0604020202020204" pitchFamily="34" charset="0"/>
              </a:rPr>
              <a:t>وَرَجَعْتُم</a:t>
            </a:r>
            <a:r>
              <a:rPr lang="ar-JO" sz="2800" b="1" dirty="0">
                <a:latin typeface="Arial" panose="020B0604020202020204" pitchFamily="34" charset="0"/>
                <a:cs typeface="Arial" panose="020B0604020202020204" pitchFamily="34" charset="0"/>
              </a:rPr>
              <a:t>ْ إِلَى الرَّبِّ إِلَهِكُمْ أَنْتُمْ وَبَنُوكُمْ،</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وَسَمِعْتُمْ لِصَوْتِهِ مِنْ كُلِّ قُلُوبِكُمْ وَنُفُوسِكُمْ بِحَسَبِ كُلِّ مَا أَنَا أُوصِيكُمْ</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بِهِ الْيَوْمَ، 3ف</a:t>
            </a:r>
            <a:r>
              <a:rPr lang="ar-JO" sz="2800" b="1" dirty="0">
                <a:solidFill>
                  <a:srgbClr val="FFFF00"/>
                </a:solidFill>
                <a:latin typeface="Arial" panose="020B0604020202020204" pitchFamily="34" charset="0"/>
                <a:cs typeface="Arial" panose="020B0604020202020204" pitchFamily="34" charset="0"/>
              </a:rPr>
              <a:t>َإِنَّ</a:t>
            </a:r>
            <a:r>
              <a:rPr lang="ar-JO" sz="2800" b="1" dirty="0">
                <a:latin typeface="Arial" panose="020B0604020202020204" pitchFamily="34" charset="0"/>
                <a:cs typeface="Arial" panose="020B0604020202020204" pitchFamily="34" charset="0"/>
              </a:rPr>
              <a:t> الرَّبَّ إِلَهَكُمْ يَرُدُّ سَبْيَكُمْ وَيَرْحَمُكُمْ،</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وَيَلُّمُ شَتَاتَكُمْ مِنْ بَيْنِ جَمِيعِ الشُّعُوبِ</a:t>
            </a:r>
          </a:p>
          <a:p>
            <a:pPr algn="ctr" eaLnBrk="0" hangingPunct="0">
              <a:lnSpc>
                <a:spcPct val="50000"/>
              </a:lnSpc>
              <a:spcBef>
                <a:spcPct val="50000"/>
              </a:spcBef>
              <a:defRPr/>
            </a:pPr>
            <a:r>
              <a:rPr lang="ar-JO" sz="2800" b="1" dirty="0">
                <a:latin typeface="Arial" panose="020B0604020202020204" pitchFamily="34" charset="0"/>
                <a:cs typeface="Arial" panose="020B0604020202020204" pitchFamily="34" charset="0"/>
              </a:rPr>
              <a:t> الَّذِينَ نَفَاكُمُ الرَّبُّ إِلَهُكُمْ إِلَيْهِمْ</a:t>
            </a: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ar-JO" sz="2800" b="1" dirty="0">
              <a:solidFill>
                <a:srgbClr val="00FFCC"/>
              </a:solidFill>
              <a:latin typeface="Arial" panose="020B0604020202020204" pitchFamily="34" charset="0"/>
              <a:cs typeface="Arial" panose="020B0604020202020204" pitchFamily="34" charset="0"/>
            </a:endParaRPr>
          </a:p>
          <a:p>
            <a:pPr algn="ctr" eaLnBrk="0" hangingPunct="0">
              <a:lnSpc>
                <a:spcPct val="50000"/>
              </a:lnSpc>
              <a:spcBef>
                <a:spcPct val="50000"/>
              </a:spcBef>
              <a:defRPr/>
            </a:pPr>
            <a:endParaRPr lang="en-US" sz="2800" b="1" dirty="0">
              <a:solidFill>
                <a:srgbClr val="FFD34A"/>
              </a:solidFill>
              <a:latin typeface="Arial" panose="020B0604020202020204" pitchFamily="34" charset="0"/>
              <a:cs typeface="Arial" panose="020B0604020202020204" pitchFamily="34" charset="0"/>
            </a:endParaRPr>
          </a:p>
        </p:txBody>
      </p:sp>
      <p:sp>
        <p:nvSpPr>
          <p:cNvPr id="23556" name="Rectangle 4"/>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ar-JO" sz="8800" dirty="0">
                <a:solidFill>
                  <a:srgbClr val="FFD34A"/>
                </a:solidFill>
                <a:latin typeface="Times" pitchFamily="-112" charset="0"/>
              </a:rPr>
              <a:t>7</a:t>
            </a:r>
            <a:endParaRPr lang="en-US" sz="8800" dirty="0">
              <a:solidFill>
                <a:srgbClr val="FFD34A"/>
              </a:solidFill>
              <a:latin typeface="Times" pitchFamily="-112" charset="0"/>
            </a:endParaRPr>
          </a:p>
        </p:txBody>
      </p:sp>
      <p:sp>
        <p:nvSpPr>
          <p:cNvPr id="23558" name="Oval 6"/>
          <p:cNvSpPr>
            <a:spLocks noChangeArrowheads="1"/>
          </p:cNvSpPr>
          <p:nvPr/>
        </p:nvSpPr>
        <p:spPr bwMode="auto">
          <a:xfrm>
            <a:off x="4211960" y="2857500"/>
            <a:ext cx="936104"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D34A"/>
                </a:solidFill>
              </a:rPr>
              <a:t>44</a:t>
            </a:r>
            <a:endParaRPr lang="en-US" dirty="0">
              <a:solidFill>
                <a:srgbClr val="FFD34A"/>
              </a:solidFill>
            </a:endParaRPr>
          </a:p>
        </p:txBody>
      </p:sp>
      <p:sp>
        <p:nvSpPr>
          <p:cNvPr id="23581" name="Rectangle 29"/>
          <p:cNvSpPr>
            <a:spLocks noGrp="1" noChangeArrowheads="1"/>
          </p:cNvSpPr>
          <p:nvPr>
            <p:ph type="title" idx="4294967295"/>
          </p:nvPr>
        </p:nvSpPr>
        <p:spPr bwMode="auto">
          <a:xfrm>
            <a:off x="1143000" y="457200"/>
            <a:ext cx="7772400" cy="652636"/>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ar-JO" sz="3200" b="1" dirty="0">
                <a:solidFill>
                  <a:schemeClr val="tx1"/>
                </a:solidFill>
                <a:effectLst/>
                <a:latin typeface="Arial" panose="020B0604020202020204" pitchFamily="34" charset="0"/>
                <a:ea typeface="ＭＳ Ｐゴシック" charset="0"/>
                <a:cs typeface="Arial" panose="020B0604020202020204" pitchFamily="34" charset="0"/>
              </a:rPr>
              <a:t>تثنية 30: 1- 4</a:t>
            </a:r>
            <a:endParaRPr lang="en-US" dirty="0">
              <a:latin typeface="Arial" panose="020B0604020202020204" pitchFamily="34" charset="0"/>
              <a:ea typeface="ＭＳ Ｐゴシック" charset="0"/>
              <a:cs typeface="Arial" panose="020B0604020202020204" pitchFamily="34" charset="0"/>
            </a:endParaRPr>
          </a:p>
        </p:txBody>
      </p:sp>
      <p:sp>
        <p:nvSpPr>
          <p:cNvPr id="30" name="Oval 6"/>
          <p:cNvSpPr>
            <a:spLocks noChangeArrowheads="1"/>
          </p:cNvSpPr>
          <p:nvPr/>
        </p:nvSpPr>
        <p:spPr bwMode="auto">
          <a:xfrm>
            <a:off x="5796136" y="3356992"/>
            <a:ext cx="1008112"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1" name="Oval 6"/>
          <p:cNvSpPr>
            <a:spLocks noChangeArrowheads="1"/>
          </p:cNvSpPr>
          <p:nvPr/>
        </p:nvSpPr>
        <p:spPr bwMode="auto">
          <a:xfrm>
            <a:off x="3923928" y="4211681"/>
            <a:ext cx="576064"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2" name="Oval 6"/>
          <p:cNvSpPr>
            <a:spLocks noChangeArrowheads="1"/>
          </p:cNvSpPr>
          <p:nvPr/>
        </p:nvSpPr>
        <p:spPr bwMode="auto">
          <a:xfrm>
            <a:off x="6156176" y="4581128"/>
            <a:ext cx="792088"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Tree>
    <p:extLst>
      <p:ext uri="{BB962C8B-B14F-4D97-AF65-F5344CB8AC3E}">
        <p14:creationId xmlns:p14="http://schemas.microsoft.com/office/powerpoint/2010/main" val="345584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110412" cy="132087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5وَيُعِيدُكُمْ إِلَى </a:t>
            </a:r>
            <a:r>
              <a:rPr lang="ar-JO" sz="2800" b="1" dirty="0">
                <a:solidFill>
                  <a:srgbClr val="FFFF00"/>
                </a:solidFill>
                <a:latin typeface="Arial" panose="020B0604020202020204" pitchFamily="34" charset="0"/>
                <a:cs typeface="Arial" panose="020B0604020202020204" pitchFamily="34" charset="0"/>
              </a:rPr>
              <a:t>الأَرْضِ</a:t>
            </a:r>
            <a:r>
              <a:rPr lang="ar-JO" sz="2800" b="1" dirty="0">
                <a:solidFill>
                  <a:srgbClr val="FFFFFF"/>
                </a:solidFill>
                <a:latin typeface="Arial" panose="020B0604020202020204" pitchFamily="34" charset="0"/>
                <a:cs typeface="Arial" panose="020B0604020202020204" pitchFamily="34" charset="0"/>
              </a:rPr>
              <a:t> </a:t>
            </a:r>
            <a:r>
              <a:rPr lang="ar-JO" sz="2800" b="1" dirty="0">
                <a:solidFill>
                  <a:srgbClr val="92D050"/>
                </a:solidFill>
                <a:latin typeface="Arial" panose="020B0604020202020204" pitchFamily="34" charset="0"/>
                <a:cs typeface="Arial" panose="020B0604020202020204" pitchFamily="34" charset="0"/>
              </a:rPr>
              <a:t>الَّتِي وَرِثَهَا آبَاؤُكُمْ</a:t>
            </a:r>
            <a:r>
              <a:rPr lang="ar-JO" sz="2800" b="1" dirty="0">
                <a:solidFill>
                  <a:srgbClr val="00B050"/>
                </a:solidFill>
                <a:latin typeface="Arial" panose="020B0604020202020204" pitchFamily="34" charset="0"/>
                <a:cs typeface="Arial" panose="020B0604020202020204" pitchFamily="34" charset="0"/>
              </a:rPr>
              <a:t> </a:t>
            </a:r>
            <a:r>
              <a:rPr lang="ar-JO" sz="2800" b="1" dirty="0">
                <a:solidFill>
                  <a:srgbClr val="92D050"/>
                </a:solidFill>
                <a:latin typeface="Arial" panose="020B0604020202020204" pitchFamily="34" charset="0"/>
                <a:cs typeface="Arial" panose="020B0604020202020204" pitchFamily="34" charset="0"/>
              </a:rPr>
              <a:t>فَتَمْتَلِكُونَهَا</a:t>
            </a:r>
            <a:r>
              <a:rPr lang="ar-JO" sz="2800" b="1" dirty="0">
                <a:solidFill>
                  <a:srgbClr val="FFFFFF"/>
                </a:solidFill>
                <a:latin typeface="Arial" panose="020B0604020202020204" pitchFamily="34" charset="0"/>
                <a:cs typeface="Arial" panose="020B0604020202020204" pitchFamily="34" charset="0"/>
              </a:rPr>
              <a:t>، وَيُحْسِنُ إِلَيْكُمْ وَيُكَثِّرُكُمْ أَكْثَرَ مِنْ آبَائِكُمْ. </a:t>
            </a:r>
            <a:endParaRPr lang="en-US" b="1" dirty="0">
              <a:solidFill>
                <a:srgbClr val="FFFFFF"/>
              </a:solidFill>
              <a:latin typeface="Arial" panose="020B0604020202020204" pitchFamily="34" charset="0"/>
              <a:cs typeface="Arial" panose="020B0604020202020204" pitchFamily="34" charset="0"/>
            </a:endParaRPr>
          </a:p>
          <a:p>
            <a:pPr algn="r" eaLnBrk="0" hangingPunct="0">
              <a:defRPr/>
            </a:pPr>
            <a:r>
              <a:rPr lang="en-US"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1674813" y="798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ar-JO" sz="3200" b="1" dirty="0">
                <a:solidFill>
                  <a:srgbClr val="FFFFFF"/>
                </a:solidFill>
                <a:latin typeface="Arial" panose="020B0604020202020204" pitchFamily="34" charset="0"/>
                <a:cs typeface="Arial" panose="020B0604020202020204" pitchFamily="34" charset="0"/>
              </a:rPr>
              <a:t>تثنية 30</a:t>
            </a:r>
            <a:endParaRPr lang="en-US" sz="2800" b="1" dirty="0">
              <a:solidFill>
                <a:srgbClr val="FFFFFF"/>
              </a:solidFill>
              <a:latin typeface="Arial" panose="020B0604020202020204" pitchFamily="34" charset="0"/>
              <a:cs typeface="Arial" panose="020B0604020202020204" pitchFamily="34" charset="0"/>
            </a:endParaRPr>
          </a:p>
          <a:p>
            <a:pPr algn="ctr" eaLnBrk="0" hangingPunct="0">
              <a:spcBef>
                <a:spcPct val="50000"/>
              </a:spcBef>
              <a:defRPr/>
            </a:pPr>
            <a:r>
              <a:rPr lang="ar-JO" sz="2800" b="1" dirty="0">
                <a:solidFill>
                  <a:srgbClr val="00FFCC"/>
                </a:solidFill>
                <a:latin typeface="Arial" panose="020B0604020202020204" pitchFamily="34" charset="0"/>
                <a:cs typeface="Arial" panose="020B0604020202020204" pitchFamily="34" charset="0"/>
              </a:rPr>
              <a:t>وعود الأرض (الفلسطينية)</a:t>
            </a:r>
            <a:endParaRPr lang="en-US" sz="2800" b="1" dirty="0">
              <a:solidFill>
                <a:srgbClr val="FFD34A"/>
              </a:solidFill>
              <a:latin typeface="Arial" panose="020B0604020202020204" pitchFamily="34" charset="0"/>
              <a:cs typeface="Arial" panose="020B0604020202020204" pitchFamily="34" charset="0"/>
            </a:endParaRPr>
          </a:p>
        </p:txBody>
      </p:sp>
      <p:sp>
        <p:nvSpPr>
          <p:cNvPr id="357383" name="Oval 7"/>
          <p:cNvSpPr>
            <a:spLocks noChangeArrowheads="1"/>
          </p:cNvSpPr>
          <p:nvPr/>
        </p:nvSpPr>
        <p:spPr bwMode="auto">
          <a:xfrm>
            <a:off x="5292080" y="1728788"/>
            <a:ext cx="108012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600" b="1">
              <a:solidFill>
                <a:srgbClr val="00DFCA"/>
              </a:solidFill>
              <a:latin typeface="Comic Sans MS" pitchFamily="-107" charset="0"/>
            </a:endParaRPr>
          </a:p>
        </p:txBody>
      </p:sp>
      <p:sp>
        <p:nvSpPr>
          <p:cNvPr id="61444" name="Rectangle 2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61445" name="Rectangle 2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61446" name="AutoShape 3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1600" b="1">
              <a:solidFill>
                <a:srgbClr val="00DFCA"/>
              </a:solidFill>
              <a:latin typeface="Comic Sans MS" charset="0"/>
            </a:endParaRPr>
          </a:p>
        </p:txBody>
      </p:sp>
      <p:sp>
        <p:nvSpPr>
          <p:cNvPr id="61447" name="Rectangle 3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1600" b="1">
              <a:solidFill>
                <a:srgbClr val="00DFCA"/>
              </a:solidFill>
              <a:latin typeface="Comic Sans MS" charset="0"/>
            </a:endParaRPr>
          </a:p>
        </p:txBody>
      </p:sp>
      <p:sp>
        <p:nvSpPr>
          <p:cNvPr id="61448"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61449" name="Line 3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0" name="Line 3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1" name="Line 3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2" name="Line 3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3" name="Line 3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4" name="Rectangle 3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61455" name="Rectangle 3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61456" name="Rectangle 4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61457" name="Rectangle 41"/>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61458" name="Rectangle 42"/>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61459" name="Rectangle 43"/>
          <p:cNvSpPr>
            <a:spLocks noChangeArrowheads="1"/>
          </p:cNvSpPr>
          <p:nvPr/>
        </p:nvSpPr>
        <p:spPr bwMode="auto">
          <a:xfrm>
            <a:off x="8032750" y="4552950"/>
            <a:ext cx="7651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5 Sermons</a:t>
            </a:r>
          </a:p>
        </p:txBody>
      </p:sp>
      <p:sp>
        <p:nvSpPr>
          <p:cNvPr id="61460" name="Line 4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61" name="Rectangle 45"/>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146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r>
              <a:rPr lang="en-US" sz="1200">
                <a:solidFill>
                  <a:srgbClr val="FFFFFF"/>
                </a:solidFill>
                <a:latin typeface="Arial" charset="0"/>
              </a:rPr>
              <a:t>Handbook pg. 26-29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endParaRPr lang="en-US" sz="2000" b="0">
              <a:solidFill>
                <a:srgbClr val="FFFFFF"/>
              </a:solidFill>
              <a:latin typeface="Arial" charset="0"/>
            </a:endParaRPr>
          </a:p>
        </p:txBody>
      </p:sp>
      <p:sp>
        <p:nvSpPr>
          <p:cNvPr id="357430" name="Rectangle 54"/>
          <p:cNvSpPr>
            <a:spLocks noChangeArrowheads="1"/>
          </p:cNvSpPr>
          <p:nvPr/>
        </p:nvSpPr>
        <p:spPr bwMode="auto">
          <a:xfrm>
            <a:off x="519113" y="7938"/>
            <a:ext cx="898526"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ar-JO" sz="10600" dirty="0">
                <a:solidFill>
                  <a:srgbClr val="FFFF00"/>
                </a:solidFill>
                <a:latin typeface="Times" charset="0"/>
              </a:rPr>
              <a:t>7</a:t>
            </a:r>
            <a:endParaRPr lang="en-US" sz="1600" b="1" dirty="0">
              <a:solidFill>
                <a:srgbClr val="00DFCA"/>
              </a:solidFill>
              <a:latin typeface="Comic Sans MS" charset="0"/>
            </a:endParaRPr>
          </a:p>
        </p:txBody>
      </p:sp>
      <p:sp>
        <p:nvSpPr>
          <p:cNvPr id="357432" name="Text Box 56"/>
          <p:cNvSpPr txBox="1">
            <a:spLocks noChangeArrowheads="1"/>
          </p:cNvSpPr>
          <p:nvPr/>
        </p:nvSpPr>
        <p:spPr bwMode="auto">
          <a:xfrm>
            <a:off x="1016000" y="3910013"/>
            <a:ext cx="6959600" cy="138499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defRPr/>
            </a:pPr>
            <a:r>
              <a:rPr lang="en-US" dirty="0"/>
              <a:t> </a:t>
            </a:r>
            <a:r>
              <a:rPr lang="ar-JO" sz="2800" dirty="0">
                <a:solidFill>
                  <a:srgbClr val="92D050"/>
                </a:solidFill>
                <a:latin typeface="Arial" panose="020B0604020202020204" pitchFamily="34" charset="0"/>
                <a:cs typeface="Arial" panose="020B0604020202020204" pitchFamily="34" charset="0"/>
              </a:rPr>
              <a:t>6وَيُطَهِّرُ الرَّبُّ إِلَهُكُمْ قُلُوبَكُمْ وَقُلُوبَ نَسْلِكُمْ</a:t>
            </a:r>
          </a:p>
          <a:p>
            <a:pPr algn="ctr" eaLnBrk="0" hangingPunct="0">
              <a:defRPr/>
            </a:pPr>
            <a:r>
              <a:rPr lang="ar-JO" sz="2800" dirty="0">
                <a:solidFill>
                  <a:srgbClr val="FFFFFF"/>
                </a:solidFill>
                <a:latin typeface="Arial" panose="020B0604020202020204" pitchFamily="34" charset="0"/>
                <a:cs typeface="Arial" panose="020B0604020202020204" pitchFamily="34" charset="0"/>
              </a:rPr>
              <a:t> لِتُحِبُّوا الرَّبَّ إِلَهَكُمْ مِنْ كُلِّ قُلُوبِكُمْ</a:t>
            </a:r>
          </a:p>
          <a:p>
            <a:pPr algn="ctr" eaLnBrk="0" hangingPunct="0">
              <a:defRPr/>
            </a:pPr>
            <a:r>
              <a:rPr lang="ar-JO" sz="2800" dirty="0">
                <a:solidFill>
                  <a:srgbClr val="FFFFFF"/>
                </a:solidFill>
                <a:latin typeface="Arial" panose="020B0604020202020204" pitchFamily="34" charset="0"/>
                <a:cs typeface="Arial" panose="020B0604020202020204" pitchFamily="34" charset="0"/>
              </a:rPr>
              <a:t> وَمِنْ كُلِّ نُفُوسِكُمْ لِتَحْيَوْا مُطْمَئِنِّينَ</a:t>
            </a:r>
            <a:endParaRPr lang="en-US" sz="2800" dirty="0">
              <a:latin typeface="Arial" panose="020B0604020202020204" pitchFamily="34" charset="0"/>
              <a:cs typeface="Arial" panose="020B0604020202020204" pitchFamily="34"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r>
              <a:rPr lang="en-US" sz="1400">
                <a:solidFill>
                  <a:srgbClr val="FFFFFF"/>
                </a:solidFill>
              </a:rPr>
              <a:t>2</a:t>
            </a:r>
            <a:endParaRPr lang="en-US" sz="1400"/>
          </a:p>
        </p:txBody>
      </p:sp>
    </p:spTree>
    <p:extLst>
      <p:ext uri="{BB962C8B-B14F-4D97-AF65-F5344CB8AC3E}">
        <p14:creationId xmlns:p14="http://schemas.microsoft.com/office/powerpoint/2010/main" val="2582153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0269" cy="687155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رجاء المستقبل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978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تتجدد</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روحيًا؟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6830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23033"/>
            <a:ext cx="9144000" cy="544632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34076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أظهر ليسوع أنك </a:t>
            </a:r>
            <a:r>
              <a:rPr lang="ar-JO" sz="5400" b="1" i="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تحب</a:t>
            </a: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2860" y="4005064"/>
            <a:ext cx="9144000" cy="23145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خلال خدمته مع الشكر.</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551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أشكر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لأجل أمانته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ماضيك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1: 1-</a:t>
            </a:r>
          </a:p>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4: 43</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37111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أحبب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الآن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حاضرك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1: 1-</a:t>
            </a:r>
          </a:p>
          <a:p>
            <a:pPr>
              <a:defRPr/>
            </a:pPr>
            <a:r>
              <a:rPr lang="ar-JO" sz="4800" b="1" dirty="0">
                <a:effectLst>
                  <a:glow rad="127000">
                    <a:schemeClr val="tx1"/>
                  </a:glow>
                </a:effectLst>
                <a:latin typeface="Arial" charset="0"/>
                <a:ea typeface="ＭＳ Ｐゴシック" charset="0"/>
                <a:cs typeface="ＭＳ Ｐゴシック" charset="0"/>
              </a:rPr>
              <a:t>4: 43</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4: 44-</a:t>
            </a:r>
          </a:p>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26: 19</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25061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أخدم</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برجاء</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مستقبلك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1: 1-</a:t>
            </a:r>
          </a:p>
          <a:p>
            <a:pPr>
              <a:defRPr/>
            </a:pPr>
            <a:r>
              <a:rPr lang="ar-JO" sz="4800" b="1" dirty="0">
                <a:effectLst>
                  <a:glow rad="127000">
                    <a:schemeClr val="tx1"/>
                  </a:glow>
                </a:effectLst>
                <a:latin typeface="Arial" charset="0"/>
                <a:ea typeface="ＭＳ Ｐゴシック" charset="0"/>
                <a:cs typeface="ＭＳ Ｐゴシック" charset="0"/>
              </a:rPr>
              <a:t>4: 43</a:t>
            </a:r>
            <a:endParaRPr lang="en-US" sz="48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4: 44-</a:t>
            </a:r>
          </a:p>
          <a:p>
            <a:pPr>
              <a:defRPr/>
            </a:pPr>
            <a:r>
              <a:rPr lang="ar-JO" sz="4800" b="1" dirty="0">
                <a:effectLst>
                  <a:glow rad="127000">
                    <a:schemeClr val="tx1"/>
                  </a:glow>
                </a:effectLst>
                <a:latin typeface="Arial" charset="0"/>
                <a:ea typeface="ＭＳ Ｐゴシック" charset="0"/>
                <a:cs typeface="ＭＳ Ｐゴシック" charset="0"/>
              </a:rPr>
              <a:t>26: 19</a:t>
            </a:r>
            <a:endParaRPr lang="en-US" sz="48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6156176" y="5365519"/>
            <a:ext cx="298782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27: 1-</a:t>
            </a:r>
          </a:p>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34: 12</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666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3.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4.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5.xml><?xml version="1.0" encoding="utf-8"?>
<a:themeOverride xmlns:a="http://schemas.openxmlformats.org/drawingml/2006/main">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9427</TotalTime>
  <Words>6567</Words>
  <Application>Microsoft Macintosh PowerPoint</Application>
  <PresentationFormat>On-screen Show (4:3)</PresentationFormat>
  <Paragraphs>1018</Paragraphs>
  <Slides>103</Slides>
  <Notes>80</Notes>
  <HiddenSlides>0</HiddenSlides>
  <MMClips>0</MMClips>
  <ScaleCrop>false</ScaleCrop>
  <HeadingPairs>
    <vt:vector size="6" baseType="variant">
      <vt:variant>
        <vt:lpstr>Fonts Used</vt:lpstr>
      </vt:variant>
      <vt:variant>
        <vt:i4>16</vt:i4>
      </vt:variant>
      <vt:variant>
        <vt:lpstr>Theme</vt:lpstr>
      </vt:variant>
      <vt:variant>
        <vt:i4>31</vt:i4>
      </vt:variant>
      <vt:variant>
        <vt:lpstr>Slide Titles</vt:lpstr>
      </vt:variant>
      <vt:variant>
        <vt:i4>103</vt:i4>
      </vt:variant>
    </vt:vector>
  </HeadingPairs>
  <TitlesOfParts>
    <vt:vector size="150" baseType="lpstr">
      <vt:lpstr>Arial Unicode MS</vt:lpstr>
      <vt:lpstr>Chicago</vt:lpstr>
      <vt:lpstr>Arial</vt:lpstr>
      <vt:lpstr>Arial Black</vt:lpstr>
      <vt:lpstr>Arial Narrow</vt:lpstr>
      <vt:lpstr>Calibri</vt:lpstr>
      <vt:lpstr>Comic Sans MS</vt:lpstr>
      <vt:lpstr>Garamond</vt:lpstr>
      <vt:lpstr>Helvetica</vt:lpstr>
      <vt:lpstr>Monotype Sorts</vt:lpstr>
      <vt:lpstr>Tahoma</vt:lpstr>
      <vt:lpstr>Times</vt:lpstr>
      <vt:lpstr>Times New Roman</vt:lpstr>
      <vt:lpstr>Verdana</vt:lpstr>
      <vt:lpstr>Webdings</vt:lpstr>
      <vt:lpstr>Wingdings</vt:lpstr>
      <vt:lpstr>Default Design</vt:lpstr>
      <vt:lpstr>Balance</vt:lpstr>
      <vt:lpstr>1_Default Design</vt:lpstr>
      <vt:lpstr>2_Default Design</vt:lpstr>
      <vt:lpstr>3_Default Design</vt:lpstr>
      <vt:lpstr>2_untitled 3</vt:lpstr>
      <vt:lpstr>Office Theme</vt:lpstr>
      <vt:lpstr>4_Default Design</vt:lpstr>
      <vt:lpstr>Blank Presentation</vt:lpstr>
      <vt:lpstr>49_Blank Presentation</vt:lpstr>
      <vt:lpstr>8_Default Design</vt:lpstr>
      <vt:lpstr>9_Default Design</vt:lpstr>
      <vt:lpstr>3_untitled 3</vt:lpstr>
      <vt:lpstr>1_Supernova</vt:lpstr>
      <vt:lpstr>2_Balance</vt:lpstr>
      <vt:lpstr>3_Balance</vt:lpstr>
      <vt:lpstr>1_Cliff</vt:lpstr>
      <vt:lpstr>1_Profile</vt:lpstr>
      <vt:lpstr>1_untitled 3</vt:lpstr>
      <vt:lpstr>4_untitled 3</vt:lpstr>
      <vt:lpstr>5_Default Design</vt:lpstr>
      <vt:lpstr>6_Default Design</vt:lpstr>
      <vt:lpstr>3_Office Theme</vt:lpstr>
      <vt:lpstr>24_Default Design</vt:lpstr>
      <vt:lpstr>3_Blank Presentation</vt:lpstr>
      <vt:lpstr>5_untitled 3</vt:lpstr>
      <vt:lpstr>Cascade</vt:lpstr>
      <vt:lpstr>6_MEADOW</vt:lpstr>
      <vt:lpstr>6_untitled 3</vt:lpstr>
      <vt:lpstr>Notebook</vt:lpstr>
      <vt:lpstr>2_Stream</vt:lpstr>
      <vt:lpstr>كُنْ مُتَجَدِّدًا</vt:lpstr>
      <vt:lpstr>قانون الديناميكا الحرارية الثاني</vt:lpstr>
      <vt:lpstr>قانون الديناميكا الحرارية  الثاني</vt:lpstr>
      <vt:lpstr>كيف حالك روحيًا الآن؟</vt:lpstr>
      <vt:lpstr>الغرق</vt:lpstr>
      <vt:lpstr>ما هي مفاتيح التجديد الروحي؟</vt:lpstr>
      <vt:lpstr>كيف يمكن أن تتجدد روحيًا؟</vt:lpstr>
      <vt:lpstr>الترحال في البريّة</vt:lpstr>
      <vt:lpstr>موسى في موآب</vt:lpstr>
      <vt:lpstr>الرحلة العادية</vt:lpstr>
      <vt:lpstr>أحداث عبر الأردن</vt:lpstr>
      <vt:lpstr>العبور إلى أريحا</vt:lpstr>
      <vt:lpstr>تثنية</vt:lpstr>
      <vt:lpstr>الكلمة المفتاحية</vt:lpstr>
      <vt:lpstr>تثنية</vt:lpstr>
      <vt:lpstr>كيف يمكن أن تتجدد روحيًا؟</vt:lpstr>
      <vt:lpstr>1. أشكر الله لأجل أمانته في ماضيك</vt:lpstr>
      <vt:lpstr>تثنية</vt:lpstr>
      <vt:lpstr>الترحال في البريّة</vt:lpstr>
      <vt:lpstr>لا  تنسى ما فعله المسيح في حياتك.</vt:lpstr>
      <vt:lpstr>1. أشكر الله لأجل أمانته في ماضيك</vt:lpstr>
      <vt:lpstr>2. أحبب الله الآن في حاضرك</vt:lpstr>
      <vt:lpstr>تثنية</vt:lpstr>
      <vt:lpstr>Slides on  تثنية 4</vt:lpstr>
      <vt:lpstr>الموعظة رقم 2: الأحكام (4: 44- 26: 19)</vt:lpstr>
      <vt:lpstr>Slides on  تثنية 5</vt:lpstr>
      <vt:lpstr>العشر الكبار</vt:lpstr>
      <vt:lpstr>الوصايا العشر</vt:lpstr>
      <vt:lpstr>البناء الثنائي</vt:lpstr>
      <vt:lpstr>خروج 20: 2- 3</vt:lpstr>
      <vt:lpstr>خروج 20: 4- 5 أ</vt:lpstr>
      <vt:lpstr>خروج 20: 5 ب - 6</vt:lpstr>
      <vt:lpstr>خروج 20: 7</vt:lpstr>
      <vt:lpstr>خروج 20: 8- 10 أ</vt:lpstr>
      <vt:lpstr>خروج 20: 10 أ</vt:lpstr>
      <vt:lpstr>خروج 20: 11</vt:lpstr>
      <vt:lpstr>البناء الثنائي</vt:lpstr>
      <vt:lpstr>خروج 20: 12</vt:lpstr>
      <vt:lpstr>خروج 20: 13</vt:lpstr>
      <vt:lpstr>خروج 20: 14</vt:lpstr>
      <vt:lpstr>خروج 20: 15</vt:lpstr>
      <vt:lpstr>خروج 20: 16</vt:lpstr>
      <vt:lpstr>خروج 20: 17</vt:lpstr>
      <vt:lpstr>الوصايا العشر</vt:lpstr>
      <vt:lpstr>علاقة المسيحي بالناموس</vt:lpstr>
      <vt:lpstr>استبدل "القديم" بـ "الجديد" </vt:lpstr>
      <vt:lpstr>نظرة تقليدية على الشريعة</vt:lpstr>
      <vt:lpstr>القانون الأخلاقي يعني أحكام الله التي  تنطبق على ...</vt:lpstr>
      <vt:lpstr>الوصايا العشر</vt:lpstr>
      <vt:lpstr>الوصايا العشر</vt:lpstr>
      <vt:lpstr>الوصايا العشر</vt:lpstr>
      <vt:lpstr>هل تنطبق شريعة موسى عليّ؟ (خمسة آراء)</vt:lpstr>
      <vt:lpstr>عهدين</vt:lpstr>
      <vt:lpstr>العهود القديمة مقابل العهود الجديدة</vt:lpstr>
      <vt:lpstr>تناقض العهود (2كو 3-4)</vt:lpstr>
      <vt:lpstr>Slides on  تثنية 6</vt:lpstr>
      <vt:lpstr>الاستماع اليهودي</vt:lpstr>
      <vt:lpstr>السمع والطاعة تثنية 6: 4- 12</vt:lpstr>
      <vt:lpstr>اِسْمَعْ يَا إِسْرَائِيلُ:  ٱلرَّبُّ إِلَهُنَا رَبٌّ وَاحِدٌ.  ٥ فَتُحِبُّ ٱلرَّبَّ إِلَهَكَ مِنْ كُلِّ قَلْبِكَ  وَمِنْ كُلِّ نَفْسِكَ وَمِنْ كُلِّ قُوَّتِكَ.  ٦ وَلْتَكُنْ هَذِهِ ٱلْكَلِمَاتُ ٱلَّتِي أَنَا أُوصِيكَ بِهَا ٱلْيَوْمَ عَلَى قَلْبِكَ.</vt:lpstr>
      <vt:lpstr>٧ وَقُصَّهَا عَلَى أَوْلَادِكَ،  وَتَكَلَّمْ بِهَا حِينَ تَجْلِسُ فِي بَيْتِكَ،  وَحِينَ تَمْشِي فِي ٱلطَّرِيقِ،  وَحِينَ تَنَامُ وَحِينَ تَقُومُ،  ٨ وَٱرْبُطْهَا عَلَامَةً عَلَى يَدِكَ،  وَلْتَكُنْ عَصَائِبَ بَيْنَ عَيْنَيْكَ.</vt:lpstr>
      <vt:lpstr>  ٩ وَٱكْتُبْهَا عَلَى قَوَائِمِ أَبْوَابِ بَيْتِكَ وَعَلَى أَبْوَابِكَ ١٠ وَمَتَى أَتَى بِكَ ٱلرَّبُّ إِلَهُكَ إِلَى ٱلْأَرْضِ  ٱلَّتِي حَلَفَ لِآبَائِكَ إِبْرَاهِيمَ وَإِسْحَاقَ وَيَعْقُوبَ  أَنْ يُعْطِيَكَ،  إِلَى مُدُنٍ عَظِيمَةٍ جَيِّدَةٍ لَمْ تَبْنِهَا.</vt:lpstr>
      <vt:lpstr>١١ وَبُيُوتٍ مَمْلُوءَةٍ كُلَّ خَيْرٍ لَمْ تَمْلَأْهَا،  وَأَبَآرٍ مَحْفُورَةٍ لَمْ تَحْفِرْهَا،  وَكُرُومٍ وَزَيْتُونٍ لَمْ تَغْرِسْهَا،  وَأَكَلْتَ وَشَبِعْتَ،  ١٢ فَٱحْتَرِزْ لِئَلَّا تَنْسَى ٱلرَّبَّ  ٱلَّذِي أَخْرَجَكَ مِنْ أَرْضِ مِصْرَ  مِنْ بَيْتِ ٱلْعُبُودِيَّةِ.</vt:lpstr>
      <vt:lpstr>أخذ الكتاب المقدس بشكل حرفي</vt:lpstr>
      <vt:lpstr>أخذ الكتاب المقدس بشكل حرفي</vt:lpstr>
      <vt:lpstr>Slides on  تثنية 7</vt:lpstr>
      <vt:lpstr>تثنية 7: 1- 4</vt:lpstr>
      <vt:lpstr>Destroying Pagan Images</vt:lpstr>
      <vt:lpstr>تثنية 7: 1- 4</vt:lpstr>
      <vt:lpstr>Slides on  تثنية 8</vt:lpstr>
      <vt:lpstr>تذكّر الرب إلهك  تث 8: 1- 5</vt:lpstr>
      <vt:lpstr>"جَمِيعَ ٱلْوَصَايَا ٱلَّتِي أَنَا أُوصِيكُمْ بِهَا ٱلْيَوْمَ  تَحْفَظُونَ لِتَعْمَلُوهَا،  لِكَيْ تَحَيَوْا وَتَكْثُرُوا  وَتَدْخُلُوا وَتَمْتَلِكُوا ٱلْأَرْضَ  ٱلَّتِي أَقْسَمَ ٱلرَّبُّ لِآبَائِكُمْ." (8: 1).</vt:lpstr>
      <vt:lpstr>"وَتَتَذَكَّرُ كُلَّ ٱلطَّرِيقِ  ٱلَّتِي فِيهَا سَارَ بِكَ ٱلرَّبُّ إِلَهُكَ  هَذِهِ ٱلْأَرْبَعِينَ سَنَةً فِي ٱلْقَفْرِ،  لِكَيْ يُذِلَّكَ وَيُجَرِّبَكَ  لِيَعْرِفَ مَا فِي قَلْبِكَ:  أَتَحْفَظُ وَصَايَاهُ أَمْ لَا؟" (8: 2).</vt:lpstr>
      <vt:lpstr>"فَأَذَلَّكَ وَأَجَاعَكَ وَأَطْعَمَكَ ٱلْمَنَّ  ٱلَّذِي لَمْ تَكُنْ تَعْرِفُهُ وَلَا عَرَفَهُ آبَاؤُكَ،  لِكَيْ يُعَلِّمَكَ أَنَّهُ  لَيْسَ بِٱلْخُبْزِ وَحْدَهُ يَحْيَا ٱلْإِنْسَانُ،  بَلْ بِكُلِّ مَا يَخْرُجُ  مِنْ فَمِ ٱلرَّبِّ يَحْيَا ٱلْإِنْسَانُ." (8: 3).</vt:lpstr>
      <vt:lpstr>"ثِيَابُكَ لَمْ تَبْلَ عَلَيْكَ،  وَرِجْلُكَ لَمْ تَتَوَرَّمْ هَذِهِ ٱلْأَرْبَعِينَ سَنَةً.   ٥ فَٱعْلَمْ فِي قَلْبِكَ  أَنَّهُ كَمَا يُؤَدِّبُ ٱلْإِنْسَانُ ٱبْنَهُ  قَدْ أَدَّبَكَ ٱلرَّبُّ إِلَهُكَ." (8: 4- 5).</vt:lpstr>
      <vt:lpstr>Slides on  تثنية 12</vt:lpstr>
      <vt:lpstr>العظة رقم 2: الأحكام (4: 44- 26: 19)</vt:lpstr>
      <vt:lpstr>Slides on  تثنية 13</vt:lpstr>
      <vt:lpstr>فئات الشريعة الموسوية</vt:lpstr>
      <vt:lpstr>Slides on  تثنية 16</vt:lpstr>
      <vt:lpstr>العظة رقم 2: الأحكام (4: 44- 26: 19)</vt:lpstr>
      <vt:lpstr>ماذا يجب  أن تفعل معي؟</vt:lpstr>
      <vt:lpstr>رؤيتنا</vt:lpstr>
      <vt:lpstr>كيف يمكن أن تتجدد روحيًا؟</vt:lpstr>
      <vt:lpstr>1. أشكر الله لأجل أمانته في ماضيك</vt:lpstr>
      <vt:lpstr>2. أحبب الله الآن في حاضرك</vt:lpstr>
      <vt:lpstr>3. أخدم الله برجاء في مستقبلك</vt:lpstr>
      <vt:lpstr>تثنية</vt:lpstr>
      <vt:lpstr>جبل جرزيم باتجاه الشرق (تث 27: 9- 13).</vt:lpstr>
      <vt:lpstr>البركات و اللعنات</vt:lpstr>
      <vt:lpstr>اللعنات النبوية</vt:lpstr>
      <vt:lpstr>The Elements Expanded </vt:lpstr>
      <vt:lpstr>تثنية 30: 1- 4</vt:lpstr>
      <vt:lpstr>PowerPoint Presentation</vt:lpstr>
      <vt:lpstr>رجاء المستقبل</vt:lpstr>
      <vt:lpstr>كيف يمكن أن تتجدد روحيًا؟</vt:lpstr>
      <vt:lpstr>الفكرة الرئيسة</vt:lpstr>
      <vt:lpstr>1. أشكر الله لأجل أمانته في ماضيك</vt:lpstr>
      <vt:lpstr>2. أحبب الله الآن في حاضرك</vt:lpstr>
      <vt:lpstr>3. أخدم الله برجاء في مستقبلك</vt:lpstr>
      <vt:lpstr>الآية المفتاحية</vt:lpstr>
      <vt:lpstr>التجديد الروحي</vt:lpstr>
      <vt:lpstr>Black</vt:lpstr>
      <vt:lpstr> رابط الكرازة بالعهد القديمBibleStudyDownloads.org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643</cp:revision>
  <dcterms:created xsi:type="dcterms:W3CDTF">2009-08-18T15:15:29Z</dcterms:created>
  <dcterms:modified xsi:type="dcterms:W3CDTF">2021-11-30T18:21:23Z</dcterms:modified>
</cp:coreProperties>
</file>