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18"/>
  </p:notesMasterIdLst>
  <p:sldIdLst>
    <p:sldId id="256" r:id="rId3"/>
    <p:sldId id="257" r:id="rId4"/>
    <p:sldId id="267" r:id="rId5"/>
    <p:sldId id="274" r:id="rId6"/>
    <p:sldId id="258" r:id="rId7"/>
    <p:sldId id="263" r:id="rId8"/>
    <p:sldId id="265" r:id="rId9"/>
    <p:sldId id="266" r:id="rId10"/>
    <p:sldId id="271" r:id="rId11"/>
    <p:sldId id="268" r:id="rId12"/>
    <p:sldId id="269" r:id="rId13"/>
    <p:sldId id="270" r:id="rId14"/>
    <p:sldId id="273" r:id="rId15"/>
    <p:sldId id="379" r:id="rId16"/>
    <p:sldId id="3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8"/>
    <p:restoredTop sz="83425" autoAdjust="0"/>
  </p:normalViewPr>
  <p:slideViewPr>
    <p:cSldViewPr snapToGrid="0">
      <p:cViewPr varScale="1">
        <p:scale>
          <a:sx n="79" d="100"/>
          <a:sy n="79" d="100"/>
        </p:scale>
        <p:origin x="240" y="12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7BBE5-1F4A-4D75-9BD8-6AD9B50BABE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E4EE-35D7-41C1-9539-5F4FA9E3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dirty="0"/>
              <a:t>هنالك اكثر من 1000 موقع يقدم أدوات </a:t>
            </a:r>
            <a:r>
              <a:rPr lang="en-US" dirty="0"/>
              <a:t>AI </a:t>
            </a:r>
            <a:r>
              <a:rPr lang="ar-JO" dirty="0"/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50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69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75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WV Worldviews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9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8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12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4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6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4497-80CF-4B40-B90B-9834689B3277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1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0A34-73C7-4784-9527-F33872A02655}" type="datetime1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57E0-39FF-4A94-8AD6-360902C6C864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1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0CD3-A57D-4348-AC0D-C6FD9B2EF11F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61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0E5B-00CD-462E-AEF1-641086457690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7AA-3A0A-417B-9931-97C62AE1DF89}" type="datetime1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42DB-8652-47F5-A69F-DD7BFD8ECF6A}" type="datetime1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2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B135-051A-4F23-95EB-436FD6D5940B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2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BB8B-DD34-40AC-9265-4A5005A73D12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32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245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351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A76-DEE2-4835-94EE-26F578DD296B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3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70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936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652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0604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613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006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519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58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97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111-BDBF-4AA3-BC2C-4CF2A7913935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6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465D-ADA3-48F0-9454-A3ED3FA52853}" type="datetime1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2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EC3A-318E-4687-AE18-62C97205FC09}" type="datetime1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4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8CD2-4C03-4A64-B18D-8DFC9B365845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9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5625-70ED-48AA-AFA7-DAFD55BC8F4F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6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4E13-DAFD-4A63-A835-0E91637970E5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1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549A-F418-4792-9BC2-978448E1F980}" type="datetime1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1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2FB1B7C-A775-49E7-8D0D-DBF8261622B6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03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459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hyperlink" Target="https://pngimg.com/download/1968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pixabay.com/en/windows-logo-microsoft-310290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://www.techzim.co.zw/2017/09/samsung-dethroned-intel-as-biggest-chip-maker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gptzero.me/app/welcome" TargetMode="External"/><Relationship Id="rId13" Type="http://schemas.openxmlformats.org/officeDocument/2006/relationships/image" Target="../media/image45.png"/><Relationship Id="rId3" Type="http://schemas.openxmlformats.org/officeDocument/2006/relationships/image" Target="../media/image12.jpg"/><Relationship Id="rId7" Type="http://schemas.openxmlformats.org/officeDocument/2006/relationships/image" Target="../media/image15.jpeg"/><Relationship Id="rId12" Type="http://schemas.openxmlformats.org/officeDocument/2006/relationships/image" Target="../media/image44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crosspla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.openai.com/" TargetMode="External"/><Relationship Id="rId11" Type="http://schemas.openxmlformats.org/officeDocument/2006/relationships/hyperlink" Target="https://www.reassessnetwork.org/" TargetMode="External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hyperlink" Target="https://undetectable.ai/" TargetMode="External"/><Relationship Id="rId9" Type="http://schemas.openxmlformats.org/officeDocument/2006/relationships/image" Target="../media/image42.png"/><Relationship Id="rId14" Type="http://schemas.openxmlformats.org/officeDocument/2006/relationships/hyperlink" Target="https://contentatscale.a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hyperlink" Target="https://sourceforge.net/projects/seb/" TargetMode="Externa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pngimg.com/png/85354-text-question-blog-questions-logo-any" TargetMode="Externa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ard.google.com/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12" Type="http://schemas.openxmlformats.org/officeDocument/2006/relationships/hyperlink" Target="https://learngpt.art/" TargetMode="Externa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perplexity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search?q=Bing+AI&amp;showconv=1&amp;FORM=hpcodx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image" Target="../media/image20.png"/><Relationship Id="rId10" Type="http://schemas.openxmlformats.org/officeDocument/2006/relationships/hyperlink" Target="https://poe.com/" TargetMode="External"/><Relationship Id="rId4" Type="http://schemas.openxmlformats.org/officeDocument/2006/relationships/hyperlink" Target="https://chat.openai.com/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s://www.araby.ai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ytr.me/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2.jpg"/><Relationship Id="rId7" Type="http://schemas.openxmlformats.org/officeDocument/2006/relationships/image" Target="../media/image23.jpeg"/><Relationship Id="rId12" Type="http://schemas.openxmlformats.org/officeDocument/2006/relationships/hyperlink" Target="https://www.araby.ai/" TargetMode="External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tashkeel.alsharek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dtune.com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jpeg"/><Relationship Id="rId15" Type="http://schemas.openxmlformats.org/officeDocument/2006/relationships/image" Target="../media/image26.png"/><Relationship Id="rId10" Type="http://schemas.openxmlformats.org/officeDocument/2006/relationships/hyperlink" Target="https://www.mybib.com/tools/turabian-citation-generator" TargetMode="External"/><Relationship Id="rId4" Type="http://schemas.openxmlformats.org/officeDocument/2006/relationships/hyperlink" Target="https://try.quillbot.com/mlsfkwnf9euj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s://sahehly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scale.media/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12.jpg"/><Relationship Id="rId7" Type="http://schemas.openxmlformats.org/officeDocument/2006/relationships/image" Target="../media/image29.jpeg"/><Relationship Id="rId12" Type="http://schemas.openxmlformats.org/officeDocument/2006/relationships/hyperlink" Target="https://neural.love/" TargetMode="Externa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ideogram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ctorizer.ai/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5" Type="http://schemas.openxmlformats.org/officeDocument/2006/relationships/image" Target="../media/image33.png"/><Relationship Id="rId10" Type="http://schemas.openxmlformats.org/officeDocument/2006/relationships/hyperlink" Target="https://palette.fm/" TargetMode="External"/><Relationship Id="rId4" Type="http://schemas.openxmlformats.org/officeDocument/2006/relationships/hyperlink" Target="https://leonardo.ai/" TargetMode="External"/><Relationship Id="rId9" Type="http://schemas.openxmlformats.org/officeDocument/2006/relationships/image" Target="../media/image30.jpeg"/><Relationship Id="rId14" Type="http://schemas.openxmlformats.org/officeDocument/2006/relationships/hyperlink" Target="https://www.logoai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lovepdf.com/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h.askyourpdf.com/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hyperlink" Target="https://typeset.io/" TargetMode="External"/><Relationship Id="rId4" Type="http://schemas.openxmlformats.org/officeDocument/2006/relationships/hyperlink" Target="https://www.chatpdf.com/" TargetMode="Externa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licit.org/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search?q=Bing+AI&amp;showconv=1&amp;FORM=hpcodx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9.png"/><Relationship Id="rId10" Type="http://schemas.openxmlformats.org/officeDocument/2006/relationships/hyperlink" Target="https://typeset.io/" TargetMode="External"/><Relationship Id="rId4" Type="http://schemas.openxmlformats.org/officeDocument/2006/relationships/hyperlink" Target="https://consensus.app/search/" TargetMode="Externa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232F-F841-64A4-16AB-0D2C4F4F2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8" y="1200150"/>
            <a:ext cx="9558021" cy="1159270"/>
          </a:xfrm>
        </p:spPr>
        <p:txBody>
          <a:bodyPr anchor="t"/>
          <a:lstStyle/>
          <a:p>
            <a:pPr algn="ctr" rtl="1"/>
            <a:r>
              <a:rPr lang="ar-JO" sz="6000" dirty="0">
                <a:latin typeface="El Messiri SemiBold" pitchFamily="2" charset="-78"/>
                <a:cs typeface="El Messiri SemiBold" pitchFamily="2" charset="-78"/>
              </a:rPr>
              <a:t>حرب ال</a:t>
            </a:r>
            <a:r>
              <a:rPr lang="en-US" sz="6000" dirty="0">
                <a:solidFill>
                  <a:srgbClr val="FFFF00"/>
                </a:solidFill>
                <a:latin typeface="El Messiri SemiBold" pitchFamily="2" charset="-78"/>
                <a:cs typeface="El Messiri SemiBold" pitchFamily="2" charset="-78"/>
              </a:rPr>
              <a:t>AI</a:t>
            </a:r>
            <a:r>
              <a:rPr lang="en-US" sz="6000" dirty="0">
                <a:latin typeface="El Messiri SemiBold" pitchFamily="2" charset="-78"/>
                <a:cs typeface="El Messiri SemiBold" pitchFamily="2" charset="-78"/>
              </a:rPr>
              <a:t> </a:t>
            </a:r>
            <a:r>
              <a:rPr lang="ar-JO" sz="6000" dirty="0">
                <a:latin typeface="El Messiri SemiBold" pitchFamily="2" charset="-78"/>
                <a:cs typeface="El Messiri SemiBold" pitchFamily="2" charset="-78"/>
              </a:rPr>
              <a:t> قد ابتدأت</a:t>
            </a:r>
            <a:r>
              <a:rPr lang="en-US" sz="6000" dirty="0">
                <a:latin typeface="El Messiri SemiBold" pitchFamily="2" charset="-78"/>
                <a:cs typeface="El Messiri SemiBold" pitchFamily="2" charset="-78"/>
              </a:rPr>
              <a:t>!</a:t>
            </a:r>
            <a:endParaRPr lang="en-US" sz="6000" dirty="0">
              <a:solidFill>
                <a:srgbClr val="FFFF00"/>
              </a:solidFill>
              <a:latin typeface="El Messiri SemiBold" pitchFamily="2" charset="-78"/>
              <a:cs typeface="El Messiri SemiBold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33492-3224-C2AC-8B58-2EEE1497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75C32-3F9E-D887-2647-2792667118C3}"/>
              </a:ext>
            </a:extLst>
          </p:cNvPr>
          <p:cNvSpPr txBox="1"/>
          <p:nvPr/>
        </p:nvSpPr>
        <p:spPr>
          <a:xfrm>
            <a:off x="2409175" y="2176543"/>
            <a:ext cx="2866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lumMod val="25000"/>
                    <a:lumOff val="75000"/>
                  </a:srgbClr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lumMod val="50000"/>
                    <a:lumOff val="50000"/>
                  </a:srgbClr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.com</a:t>
            </a:r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30C1B-292F-F66F-A45C-D03144276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9486" y="2493431"/>
            <a:ext cx="2175933" cy="1294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62B8E3-30A1-DBA3-3E1D-A4127C72E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5844" y="2402653"/>
            <a:ext cx="1191171" cy="1191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6D7E12-8282-1D8F-5E5F-203EEA7E4A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418035" y="2271206"/>
            <a:ext cx="1495149" cy="8410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D4558B-0E79-DCF8-3926-B89214ED5D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0119" y="3931514"/>
            <a:ext cx="4534277" cy="1772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B865EE-BC44-6AAB-3087-69E250F83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62700"/>
            <a:ext cx="12192000" cy="4953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ar-SA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لسيد </a:t>
            </a:r>
            <a:r>
              <a:rPr lang="ar-SA" sz="2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يوئيل</a:t>
            </a:r>
            <a:r>
              <a:rPr lang="ar-SA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ar-SA" sz="2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معايعه</a:t>
            </a:r>
            <a:r>
              <a:rPr lang="ar-SA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٢٠٢٣</a:t>
            </a:r>
            <a:r>
              <a:rPr 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• </a:t>
            </a:r>
            <a:r>
              <a:rPr lang="ar-SA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مؤسسة الدراسات اللاهوتية الأردنية - جيتس</a:t>
            </a:r>
            <a:r>
              <a:rPr 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1706577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7F9AC0-F56E-9349-2ED8-59E3D58B6890}"/>
              </a:ext>
            </a:extLst>
          </p:cNvPr>
          <p:cNvSpPr txBox="1">
            <a:spLocks/>
          </p:cNvSpPr>
          <p:nvPr/>
        </p:nvSpPr>
        <p:spPr>
          <a:xfrm>
            <a:off x="2063263" y="140553"/>
            <a:ext cx="8289278" cy="9228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كشف السرقات الأدبية المرتبط بأدوات </a:t>
            </a:r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</a:p>
        </p:txBody>
      </p:sp>
      <p:pic>
        <p:nvPicPr>
          <p:cNvPr id="6146" name="Picture 2" descr="Undetectable - We turn your flagged AI content into high-quality writing,  that matches your brand, and is indistinguishable from human-written text.">
            <a:hlinkClick r:id="rId4"/>
            <a:extLst>
              <a:ext uri="{FF2B5EF4-FFF2-40B4-BE49-F238E27FC236}">
                <a16:creationId xmlns:a16="http://schemas.microsoft.com/office/drawing/2014/main" id="{C34AA1C5-E854-714E-D52A-C01A6F13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06" y="2598120"/>
            <a:ext cx="4695825" cy="971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>
            <a:hlinkClick r:id="rId6"/>
            <a:extLst>
              <a:ext uri="{FF2B5EF4-FFF2-40B4-BE49-F238E27FC236}">
                <a16:creationId xmlns:a16="http://schemas.microsoft.com/office/drawing/2014/main" id="{CE2C1B96-E884-62B6-A359-EFD84DCC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365" y="1012018"/>
            <a:ext cx="1956547" cy="1956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hlinkClick r:id="rId8"/>
            <a:extLst>
              <a:ext uri="{FF2B5EF4-FFF2-40B4-BE49-F238E27FC236}">
                <a16:creationId xmlns:a16="http://schemas.microsoft.com/office/drawing/2014/main" id="{DD1B6D22-AC95-362E-B053-52C2BE1F8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r="3752"/>
          <a:stretch/>
        </p:blipFill>
        <p:spPr bwMode="auto">
          <a:xfrm>
            <a:off x="464666" y="2708129"/>
            <a:ext cx="3245893" cy="9715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C7AA1D-E831-7630-8D4C-BC2C3E9374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913" y="5502376"/>
            <a:ext cx="6496050" cy="1238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C141F0F5-BC02-A3D6-8A3A-2526159B64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8567" y="5570232"/>
            <a:ext cx="3053307" cy="922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7BFFB3-BDB4-383E-41AF-736F97F41C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7062" y="4520442"/>
            <a:ext cx="3674386" cy="92203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>
            <a:hlinkClick r:id="rId14"/>
            <a:extLst>
              <a:ext uri="{FF2B5EF4-FFF2-40B4-BE49-F238E27FC236}">
                <a16:creationId xmlns:a16="http://schemas.microsoft.com/office/drawing/2014/main" id="{F7479D03-AD4B-AB5E-C559-64A6C920E5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2115" y="4137666"/>
            <a:ext cx="4759184" cy="765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>
            <a:hlinkClick r:id="rId16"/>
            <a:extLst>
              <a:ext uri="{FF2B5EF4-FFF2-40B4-BE49-F238E27FC236}">
                <a16:creationId xmlns:a16="http://schemas.microsoft.com/office/drawing/2014/main" id="{46BB8FEE-1BD2-90A6-1108-77C23F4856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41507" y="3044538"/>
            <a:ext cx="1246463" cy="127028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04FBF7-74E2-8D12-FE8A-33F454CE3C6A}"/>
              </a:ext>
            </a:extLst>
          </p:cNvPr>
          <p:cNvSpPr txBox="1"/>
          <p:nvPr/>
        </p:nvSpPr>
        <p:spPr>
          <a:xfrm>
            <a:off x="0" y="1295400"/>
            <a:ext cx="9660891" cy="5847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/>
              <a:t>هل يمكنك تأكيد ما إذا كنتَ مؤلف هذه الفقرة؟</a:t>
            </a:r>
          </a:p>
        </p:txBody>
      </p:sp>
    </p:spTree>
    <p:extLst>
      <p:ext uri="{BB962C8B-B14F-4D97-AF65-F5344CB8AC3E}">
        <p14:creationId xmlns:p14="http://schemas.microsoft.com/office/powerpoint/2010/main" val="3375750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4E5CF-085E-B1CA-5551-2510A8025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288" y="1744834"/>
            <a:ext cx="3033023" cy="1684166"/>
          </a:xfrm>
          <a:prstGeom prst="round2DiagRect">
            <a:avLst>
              <a:gd name="adj1" fmla="val 8623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Safe Exam Browser">
            <a:hlinkClick r:id="rId5"/>
            <a:extLst>
              <a:ext uri="{FF2B5EF4-FFF2-40B4-BE49-F238E27FC236}">
                <a16:creationId xmlns:a16="http://schemas.microsoft.com/office/drawing/2014/main" id="{0970112B-EE42-31F1-A457-9EF98CE0F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28" y="1744834"/>
            <a:ext cx="1740252" cy="1740252"/>
          </a:xfrm>
          <a:prstGeom prst="round2DiagRect">
            <a:avLst>
              <a:gd name="adj1" fmla="val 8623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AB782A-CB46-3DB5-05B8-4ACDE25C0B59}"/>
              </a:ext>
            </a:extLst>
          </p:cNvPr>
          <p:cNvSpPr txBox="1"/>
          <p:nvPr/>
        </p:nvSpPr>
        <p:spPr>
          <a:xfrm>
            <a:off x="0" y="4345354"/>
            <a:ext cx="11800113" cy="83099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Cairo SemiBold" pitchFamily="2" charset="-78"/>
                <a:cs typeface="Cairo SemiBold" pitchFamily="2" charset="-78"/>
              </a:rPr>
              <a:t>للتعامل مع الامتحانات:</a:t>
            </a:r>
            <a:r>
              <a:rPr lang="en-US" sz="2400" dirty="0">
                <a:solidFill>
                  <a:srgbClr val="FFFF00"/>
                </a:solidFill>
                <a:latin typeface="Cairo SemiBold" pitchFamily="2" charset="-78"/>
                <a:cs typeface="Cairo SemiBold" pitchFamily="2" charset="-78"/>
              </a:rPr>
              <a:t> </a:t>
            </a:r>
            <a:r>
              <a:rPr lang="ar-JO" sz="2400" dirty="0">
                <a:solidFill>
                  <a:srgbClr val="FFFF00"/>
                </a:solidFill>
                <a:latin typeface="Cairo SemiBold" pitchFamily="2" charset="-78"/>
                <a:cs typeface="Cairo SemiBold" pitchFamily="2" charset="-78"/>
              </a:rPr>
              <a:t> </a:t>
            </a:r>
          </a:p>
          <a:p>
            <a:pPr algn="ctr" rtl="1"/>
            <a:r>
              <a:rPr lang="ar-JO" sz="2400" dirty="0">
                <a:latin typeface="Cairo SemiBold" pitchFamily="2" charset="-78"/>
                <a:cs typeface="Cairo SemiBold" pitchFamily="2" charset="-78"/>
              </a:rPr>
              <a:t>- تنزيل على اللابتوب والموبايل. </a:t>
            </a:r>
            <a:endParaRPr lang="en-US" sz="2400" dirty="0">
              <a:latin typeface="Cairo SemiBold" pitchFamily="2" charset="-78"/>
              <a:cs typeface="Cairo SemiBold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FBFCF-D479-22CF-0817-FA9E90A5B98D}"/>
              </a:ext>
            </a:extLst>
          </p:cNvPr>
          <p:cNvSpPr txBox="1">
            <a:spLocks/>
          </p:cNvSpPr>
          <p:nvPr/>
        </p:nvSpPr>
        <p:spPr>
          <a:xfrm>
            <a:off x="2063262" y="245297"/>
            <a:ext cx="8289278" cy="9228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كشف السرقات الأدبية المرتبط بأدوات </a:t>
            </a:r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6495068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B782A-CB46-3DB5-05B8-4ACDE25C0B59}"/>
              </a:ext>
            </a:extLst>
          </p:cNvPr>
          <p:cNvSpPr txBox="1"/>
          <p:nvPr/>
        </p:nvSpPr>
        <p:spPr>
          <a:xfrm>
            <a:off x="653144" y="2250344"/>
            <a:ext cx="11130116" cy="27853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 algn="r" rtl="1">
              <a:lnSpc>
                <a:spcPts val="3500"/>
              </a:lnSpc>
            </a:pPr>
            <a:r>
              <a:rPr lang="ar-JO" sz="36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للتعامل مع الأبحاث (الاقتراحات):</a:t>
            </a:r>
          </a:p>
          <a:p>
            <a:pPr marL="342900" indent="-342900" algn="r" rtl="1">
              <a:lnSpc>
                <a:spcPts val="3500"/>
              </a:lnSpc>
              <a:buFont typeface="Wingdings" panose="05000000000000000000" pitchFamily="2" charset="2"/>
              <a:buChar char="v"/>
            </a:pPr>
            <a:r>
              <a:rPr lang="ar-JO" sz="36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مناقشة البحث مع الطالب. ومشاركة الطلاب الاخرين في حلقة النقاش.</a:t>
            </a:r>
          </a:p>
          <a:p>
            <a:pPr marL="342900" indent="-342900" algn="r" rtl="1">
              <a:lnSpc>
                <a:spcPts val="3500"/>
              </a:lnSpc>
              <a:buFont typeface="Wingdings" panose="05000000000000000000" pitchFamily="2" charset="2"/>
              <a:buChar char="v"/>
            </a:pPr>
            <a:r>
              <a:rPr lang="ar-JO" sz="36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مقارنة أبحاث الطالب السابقة (من حيث الأسلوب والطرح وسلامة اللغة ..الخ) مع الجديد. </a:t>
            </a:r>
          </a:p>
          <a:p>
            <a:pPr marL="342900" indent="-342900" algn="r" rtl="1">
              <a:lnSpc>
                <a:spcPts val="3500"/>
              </a:lnSpc>
              <a:buFont typeface="Wingdings" panose="05000000000000000000" pitchFamily="2" charset="2"/>
              <a:buChar char="v"/>
            </a:pPr>
            <a:r>
              <a:rPr lang="ar-JO" sz="36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كتابة الملاحظات لكل طالب في ملفه للاطلاع عليه من الأساتذة الاخرين.</a:t>
            </a:r>
          </a:p>
          <a:p>
            <a:pPr marL="342900" indent="-342900" algn="r" rtl="1">
              <a:lnSpc>
                <a:spcPts val="3500"/>
              </a:lnSpc>
              <a:buFont typeface="Wingdings" panose="05000000000000000000" pitchFamily="2" charset="2"/>
              <a:buChar char="v"/>
            </a:pPr>
            <a:r>
              <a:rPr lang="ar-JO" sz="36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زيادة عدد صفحات البحث.</a:t>
            </a:r>
            <a:endParaRPr lang="en-US" sz="36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31D97-DCC6-09A1-D9EC-9F62C36836A2}"/>
              </a:ext>
            </a:extLst>
          </p:cNvPr>
          <p:cNvSpPr txBox="1">
            <a:spLocks/>
          </p:cNvSpPr>
          <p:nvPr/>
        </p:nvSpPr>
        <p:spPr>
          <a:xfrm>
            <a:off x="2063262" y="145601"/>
            <a:ext cx="8289278" cy="9228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كشف السرقات الأدبية المرتبط بأدوات </a:t>
            </a:r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EA4D7-A33F-02DC-6BB4-3155B1629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" t="12576" r="5645"/>
          <a:stretch/>
        </p:blipFill>
        <p:spPr>
          <a:xfrm>
            <a:off x="-124731" y="295729"/>
            <a:ext cx="2699587" cy="6409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697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50ABA-0B82-579C-5CCE-251F62144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99149" y="1063416"/>
            <a:ext cx="6089265" cy="43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4648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 • </a:t>
            </a:r>
            <a:r>
              <a:rPr lang="ar-SA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مصادر مفيدة للذكاء الاصطناعي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23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Bodoni SvtyTwo ITC TT-Book"/>
              </a:rPr>
              <a:t>أحصل على هذا العرض التقديمي مجاناً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Bodoni SvtyTwo ITC TT-Book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3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2" y="2222341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3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9E6-2391-2BBE-2AA7-B82EE66D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317" y="1413844"/>
            <a:ext cx="8450683" cy="767687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أسباب التطور السريع لأدوات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- سلباً وايجاباً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51C6EA-F684-E5F6-94C0-56BEEA2AD78C}"/>
              </a:ext>
            </a:extLst>
          </p:cNvPr>
          <p:cNvSpPr txBox="1">
            <a:spLocks/>
          </p:cNvSpPr>
          <p:nvPr/>
        </p:nvSpPr>
        <p:spPr>
          <a:xfrm>
            <a:off x="5082791" y="3292124"/>
            <a:ext cx="6203306" cy="627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بعض أدوات ومواقع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المُفيدة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12AA5C-8713-58A6-1D5E-0DAA3FDA79BC}"/>
              </a:ext>
            </a:extLst>
          </p:cNvPr>
          <p:cNvSpPr txBox="1">
            <a:spLocks/>
          </p:cNvSpPr>
          <p:nvPr/>
        </p:nvSpPr>
        <p:spPr>
          <a:xfrm>
            <a:off x="4353460" y="4890396"/>
            <a:ext cx="7721603" cy="627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كشف السرقات الأدبية المرتبط بأدوات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2554475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D0C99-7ADB-EE34-3950-2FC16566D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8451"/>
            <a:ext cx="12061370" cy="5439549"/>
          </a:xfrm>
        </p:spPr>
        <p:txBody>
          <a:bodyPr>
            <a:noAutofit/>
          </a:bodyPr>
          <a:lstStyle/>
          <a:p>
            <a:pPr marL="0" indent="0" algn="ctr" rtl="1">
              <a:spcBef>
                <a:spcPts val="0"/>
              </a:spcBef>
              <a:buNone/>
            </a:pPr>
            <a:r>
              <a:rPr lang="ar-JO" sz="2400" dirty="0">
                <a:latin typeface="Alilato ExtLt" pitchFamily="2" charset="-78"/>
                <a:cs typeface="Alilato ExtLt" pitchFamily="2" charset="-78"/>
              </a:rPr>
              <a:t>1. </a:t>
            </a:r>
            <a:r>
              <a:rPr lang="ar-JO" sz="24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التقدم التكنولوجي :</a:t>
            </a:r>
            <a:br>
              <a:rPr lang="ar-JO" sz="2400" dirty="0">
                <a:latin typeface="Alilato ExtLt" pitchFamily="2" charset="-78"/>
                <a:cs typeface="Alilato ExtLt" pitchFamily="2" charset="-78"/>
              </a:rPr>
            </a:br>
            <a:r>
              <a:rPr lang="ar-JO" sz="2400" dirty="0">
                <a:latin typeface="Alilato ExtLt" pitchFamily="2" charset="-78"/>
                <a:cs typeface="Alilato ExtLt" pitchFamily="2" charset="-78"/>
              </a:rPr>
              <a:t> عصر السرعة يتطلب حلول سريعة وهذا ما يقدمه الذكاء الاصطناعي</a:t>
            </a:r>
            <a:endParaRPr lang="en-US" sz="24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br>
              <a:rPr lang="ar-JO" sz="2400" dirty="0">
                <a:latin typeface="Alilato ExtLt" pitchFamily="2" charset="-78"/>
                <a:cs typeface="Alilato ExtLt" pitchFamily="2" charset="-78"/>
              </a:rPr>
            </a:br>
            <a:endParaRPr lang="ar-JO" sz="8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ar-JO" sz="2400" dirty="0">
                <a:latin typeface="Alilato ExtLt" pitchFamily="2" charset="-78"/>
                <a:cs typeface="Alilato ExtLt" pitchFamily="2" charset="-78"/>
              </a:rPr>
              <a:t>2</a:t>
            </a:r>
            <a:r>
              <a:rPr lang="ar-JO" sz="24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. المنافسة: </a:t>
            </a:r>
            <a:br>
              <a:rPr lang="ar-JO" sz="24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</a:br>
            <a:r>
              <a:rPr lang="ar-JO" sz="2400" dirty="0">
                <a:latin typeface="Alilato ExtLt" pitchFamily="2" charset="-78"/>
                <a:cs typeface="Alilato ExtLt" pitchFamily="2" charset="-78"/>
              </a:rPr>
              <a:t>تتنافس شركات التكنولوجيا الكبرى (</a:t>
            </a:r>
            <a:r>
              <a:rPr lang="en-US" sz="2400" dirty="0">
                <a:latin typeface="Alilato ExtLt" pitchFamily="2" charset="-78"/>
                <a:cs typeface="Alilato ExtLt" pitchFamily="2" charset="-78"/>
              </a:rPr>
              <a:t>Google، </a:t>
            </a:r>
            <a:r>
              <a:rPr lang="ar-JO" sz="2400" dirty="0">
                <a:latin typeface="Alilato ExtLt" pitchFamily="2" charset="-78"/>
                <a:cs typeface="Alilato ExtLt" pitchFamily="2" charset="-78"/>
              </a:rPr>
              <a:t>و</a:t>
            </a:r>
            <a:r>
              <a:rPr lang="en-US" sz="2400" dirty="0">
                <a:latin typeface="Alilato ExtLt" pitchFamily="2" charset="-78"/>
                <a:cs typeface="Alilato ExtLt" pitchFamily="2" charset="-78"/>
              </a:rPr>
              <a:t>Microsoft، </a:t>
            </a:r>
            <a:r>
              <a:rPr lang="ar-JO" sz="2400" dirty="0">
                <a:latin typeface="Alilato ExtLt" pitchFamily="2" charset="-78"/>
                <a:cs typeface="Alilato ExtLt" pitchFamily="2" charset="-78"/>
              </a:rPr>
              <a:t>و</a:t>
            </a:r>
            <a:r>
              <a:rPr lang="en-US" sz="2400" dirty="0">
                <a:latin typeface="Alilato ExtLt" pitchFamily="2" charset="-78"/>
                <a:cs typeface="Alilato ExtLt" pitchFamily="2" charset="-78"/>
              </a:rPr>
              <a:t>Apple، </a:t>
            </a:r>
            <a:r>
              <a:rPr lang="ar-JO" sz="2400" dirty="0">
                <a:latin typeface="Alilato ExtLt" pitchFamily="2" charset="-78"/>
                <a:cs typeface="Alilato ExtLt" pitchFamily="2" charset="-78"/>
              </a:rPr>
              <a:t>وغيرها) على تطوير وتطبيق تقنيات الذكاء الاصطناعي الأكثر تقدمًا. </a:t>
            </a:r>
          </a:p>
          <a:p>
            <a:pPr marL="0" indent="0" algn="ctr" rtl="1">
              <a:spcBef>
                <a:spcPts val="0"/>
              </a:spcBef>
              <a:buNone/>
            </a:pPr>
            <a:endParaRPr lang="ar-JO" sz="24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ar-JO" sz="2400" dirty="0">
                <a:latin typeface="Alilato ExtLt" pitchFamily="2" charset="-78"/>
                <a:cs typeface="Alilato ExtLt" pitchFamily="2" charset="-78"/>
              </a:rPr>
              <a:t>3. </a:t>
            </a:r>
            <a:r>
              <a:rPr lang="ar-JO" sz="24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سهولة التعامل وسرعة الوصول الى المعلومة: </a:t>
            </a:r>
            <a:br>
              <a:rPr lang="ar-JO" sz="2400" dirty="0">
                <a:latin typeface="Alilato ExtLt" pitchFamily="2" charset="-78"/>
                <a:cs typeface="Alilato ExtLt" pitchFamily="2" charset="-78"/>
              </a:rPr>
            </a:br>
            <a:r>
              <a:rPr lang="ar-JO" sz="2400" dirty="0">
                <a:latin typeface="Alilato ExtLt" pitchFamily="2" charset="-78"/>
                <a:cs typeface="Alilato ExtLt" pitchFamily="2" charset="-78"/>
              </a:rPr>
              <a:t>تستطيع الوصول الى المعلومة بكبسة واحدة.</a:t>
            </a:r>
          </a:p>
          <a:p>
            <a:pPr marL="0" indent="0" algn="ctr" rtl="1">
              <a:spcBef>
                <a:spcPts val="0"/>
              </a:spcBef>
              <a:buNone/>
            </a:pPr>
            <a:endParaRPr lang="ar-JO" sz="24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ar-JO" sz="24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4. التخلص من الخصوصية: </a:t>
            </a:r>
            <a:br>
              <a:rPr lang="ar-JO" sz="2400" dirty="0">
                <a:latin typeface="Alilato ExtLt" pitchFamily="2" charset="-78"/>
                <a:cs typeface="Alilato ExtLt" pitchFamily="2" charset="-78"/>
              </a:rPr>
            </a:br>
            <a:r>
              <a:rPr lang="ar-JO" sz="2400" dirty="0">
                <a:latin typeface="Alilato ExtLt" pitchFamily="2" charset="-78"/>
                <a:cs typeface="Alilato ExtLt" pitchFamily="2" charset="-78"/>
              </a:rPr>
              <a:t>الانسان يمتلك حب الاكتشاف والبحث عن كل شي غامض، لهذا  فان </a:t>
            </a:r>
            <a:r>
              <a:rPr lang="en-US" sz="2400" dirty="0">
                <a:latin typeface="Alilato ExtLt" pitchFamily="2" charset="-78"/>
                <a:cs typeface="Alilato ExtLt" pitchFamily="2" charset="-78"/>
              </a:rPr>
              <a:t>AI</a:t>
            </a:r>
            <a:r>
              <a:rPr lang="ar-JO" sz="2400" dirty="0">
                <a:latin typeface="Alilato ExtLt" pitchFamily="2" charset="-78"/>
                <a:cs typeface="Alilato ExtLt" pitchFamily="2" charset="-78"/>
              </a:rPr>
              <a:t>  تحقق ذلك. فغالبًا ما يقوم الذكاء الاصطناعي بجمع البينات العامة والخاصة بكميات كبيرة من اجل الوصول للمعلومة التنافسية الافضل (مما قد يؤدي إلى مخاوف تتعلق بالخصوصية).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45078-5A51-5476-468B-26D65068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231" y="171550"/>
            <a:ext cx="8450683" cy="767687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أسباب التطور السريع لأدوات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- سلباً وايجاباً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8819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D0C99-7ADB-EE34-3950-2FC16566D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1"/>
            <a:ext cx="12192000" cy="286246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 rtl="1">
              <a:spcBef>
                <a:spcPts val="0"/>
              </a:spcBef>
              <a:buNone/>
            </a:pPr>
            <a:r>
              <a:rPr lang="en-US" sz="2800" dirty="0">
                <a:latin typeface="Alilato ExtLt" pitchFamily="2" charset="-78"/>
                <a:cs typeface="Alilato ExtLt" pitchFamily="2" charset="-78"/>
              </a:rPr>
              <a:t>5</a:t>
            </a:r>
            <a:r>
              <a:rPr lang="ar-JO" sz="28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. سوق العمل !  </a:t>
            </a:r>
            <a:br>
              <a:rPr lang="ar-JO" sz="2800" dirty="0">
                <a:latin typeface="Alilato ExtLt" pitchFamily="2" charset="-78"/>
                <a:cs typeface="Alilato ExtLt" pitchFamily="2" charset="-78"/>
              </a:rPr>
            </a:br>
            <a:r>
              <a:rPr lang="ar-JO" sz="2800" dirty="0">
                <a:latin typeface="Alilato ExtLt" pitchFamily="2" charset="-78"/>
                <a:cs typeface="Alilato ExtLt" pitchFamily="2" charset="-78"/>
              </a:rPr>
              <a:t>نظرًا لأن تقدم الذكاء الاصطناعي يؤدي إلى الأتمتة في مجالات عديدة، هذا الامر سيقلل من الوقت والمجهود لتقديم الخدمات للزبائن وبالنتيجة زيادة الجودة والتخلص من بعض الوظائف!</a:t>
            </a:r>
            <a:endParaRPr lang="en-US" sz="28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28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2800" dirty="0">
                <a:latin typeface="Alilato ExtLt" pitchFamily="2" charset="-78"/>
                <a:cs typeface="Alilato ExtLt" pitchFamily="2" charset="-78"/>
              </a:rPr>
              <a:t>6</a:t>
            </a:r>
            <a:r>
              <a:rPr lang="ar-JO" sz="28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. زيادة الأرباح وتقليل التكاليف</a:t>
            </a:r>
            <a:br>
              <a:rPr lang="ar-JO" sz="2800" dirty="0">
                <a:latin typeface="Alilato ExtLt" pitchFamily="2" charset="-78"/>
                <a:cs typeface="Alilato ExtLt" pitchFamily="2" charset="-78"/>
              </a:rPr>
            </a:br>
            <a:r>
              <a:rPr lang="ar-JO" sz="2800" dirty="0">
                <a:latin typeface="Alilato ExtLt" pitchFamily="2" charset="-78"/>
                <a:cs typeface="Alilato ExtLt" pitchFamily="2" charset="-78"/>
              </a:rPr>
              <a:t> لا يوجد حاجة لاستئجار المباني للعمل او الدراسة. فالغرف الافتراضية أصبحت مُتاحة.</a:t>
            </a:r>
            <a:endParaRPr lang="en-US" sz="2800" dirty="0">
              <a:latin typeface="Alilato ExtLt" pitchFamily="2" charset="-78"/>
              <a:cs typeface="Alilato ExtLt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45078-5A51-5476-468B-26D65068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231" y="171550"/>
            <a:ext cx="8450683" cy="767687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أسباب التطور السريع لأدوات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- سلباً وايجاباً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E36A34-A659-CFB6-B38E-E354B683E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42" y="4249229"/>
            <a:ext cx="4329594" cy="2437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08889-058F-096D-0BB3-D4AE84FFD3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058" b="27468"/>
          <a:stretch/>
        </p:blipFill>
        <p:spPr>
          <a:xfrm>
            <a:off x="6736143" y="4585383"/>
            <a:ext cx="4678115" cy="163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677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9E6-2391-2BBE-2AA7-B82EE66D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0" y="225757"/>
            <a:ext cx="6339340" cy="62768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بعض أدوات ومواقع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المُفيدة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: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>
            <a:hlinkClick r:id="rId4"/>
            <a:extLst>
              <a:ext uri="{FF2B5EF4-FFF2-40B4-BE49-F238E27FC236}">
                <a16:creationId xmlns:a16="http://schemas.microsoft.com/office/drawing/2014/main" id="{D0881A14-4D48-F2BF-0B0C-F51FD526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92" y="2718411"/>
            <a:ext cx="1956547" cy="1956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hlinkClick r:id="rId6"/>
            <a:extLst>
              <a:ext uri="{FF2B5EF4-FFF2-40B4-BE49-F238E27FC236}">
                <a16:creationId xmlns:a16="http://schemas.microsoft.com/office/drawing/2014/main" id="{64732DB4-A246-A9B2-7948-0437A6BE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61" y="2718412"/>
            <a:ext cx="1956547" cy="1956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hlinkClick r:id="rId8"/>
            <a:extLst>
              <a:ext uri="{FF2B5EF4-FFF2-40B4-BE49-F238E27FC236}">
                <a16:creationId xmlns:a16="http://schemas.microsoft.com/office/drawing/2014/main" id="{4BB8A5B7-C418-305B-50FA-1FD1510F5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30" y="2718411"/>
            <a:ext cx="1956547" cy="1956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hlinkClick r:id="rId10"/>
            <a:extLst>
              <a:ext uri="{FF2B5EF4-FFF2-40B4-BE49-F238E27FC236}">
                <a16:creationId xmlns:a16="http://schemas.microsoft.com/office/drawing/2014/main" id="{FE2252B2-B02D-6287-F6D9-BB1089DF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99" y="2718411"/>
            <a:ext cx="1956547" cy="1956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A18C8-5997-A665-624F-28CCB4708032}"/>
              </a:ext>
            </a:extLst>
          </p:cNvPr>
          <p:cNvSpPr txBox="1"/>
          <p:nvPr/>
        </p:nvSpPr>
        <p:spPr>
          <a:xfrm>
            <a:off x="0" y="1798733"/>
            <a:ext cx="10352540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400">
                <a:solidFill>
                  <a:schemeClr val="lt1"/>
                </a:solidFill>
                <a:latin typeface="El Messiri Medium" pitchFamily="2" charset="-78"/>
                <a:cs typeface="El Messiri Medium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ar-JO" dirty="0"/>
              <a:t>1- مواقع للذكاء الاصطناعي التفاعلي</a:t>
            </a:r>
            <a:r>
              <a:rPr lang="en-US" dirty="0"/>
              <a:t> </a:t>
            </a:r>
            <a:r>
              <a:rPr lang="ar-JO" dirty="0"/>
              <a:t>البحثي</a:t>
            </a:r>
            <a:endParaRPr lang="en-US" dirty="0"/>
          </a:p>
        </p:txBody>
      </p:sp>
      <p:pic>
        <p:nvPicPr>
          <p:cNvPr id="11" name="Picture 10">
            <a:hlinkClick r:id="rId12"/>
            <a:extLst>
              <a:ext uri="{FF2B5EF4-FFF2-40B4-BE49-F238E27FC236}">
                <a16:creationId xmlns:a16="http://schemas.microsoft.com/office/drawing/2014/main" id="{3F84CA02-E9F0-B0D1-28D8-F8724B5ADC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8829" y="5326404"/>
            <a:ext cx="4910934" cy="727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8" name="Picture 2">
            <a:hlinkClick r:id="rId14"/>
            <a:extLst>
              <a:ext uri="{FF2B5EF4-FFF2-40B4-BE49-F238E27FC236}">
                <a16:creationId xmlns:a16="http://schemas.microsoft.com/office/drawing/2014/main" id="{DDEC5D38-F3F9-3CC9-016F-1CE8BA53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31" y="5313194"/>
            <a:ext cx="1439990" cy="1439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100" name="Picture 4" descr="Perplexity AI Launches iOS Version of Conversational Answer Engine,  Announces $25.6M Series A Round Led by NEA">
            <a:hlinkClick r:id="rId16"/>
            <a:extLst>
              <a:ext uri="{FF2B5EF4-FFF2-40B4-BE49-F238E27FC236}">
                <a16:creationId xmlns:a16="http://schemas.microsoft.com/office/drawing/2014/main" id="{CC4FAAEB-6312-D9C2-ECE9-07F34C7C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72" y="5313194"/>
            <a:ext cx="2952750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543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9E6-2391-2BBE-2AA7-B82EE66D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0" y="225757"/>
            <a:ext cx="6339340" cy="62768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بعض أدوات ومواقع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المُفيدة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: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A18C8-5997-A665-624F-28CCB4708032}"/>
              </a:ext>
            </a:extLst>
          </p:cNvPr>
          <p:cNvSpPr txBox="1"/>
          <p:nvPr/>
        </p:nvSpPr>
        <p:spPr>
          <a:xfrm>
            <a:off x="0" y="1739860"/>
            <a:ext cx="10352540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 rtl="1">
              <a:defRPr sz="2400">
                <a:solidFill>
                  <a:schemeClr val="lt1"/>
                </a:solidFill>
                <a:latin typeface="El Messiri Medium" pitchFamily="2" charset="-78"/>
                <a:cs typeface="El Messiri Medium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JO" dirty="0"/>
              <a:t>2- مواقع الخاصة بإعادة صياغة النصوص والتصحيح اللغوي والنحوي</a:t>
            </a:r>
            <a:endParaRPr lang="en-US" dirty="0"/>
          </a:p>
        </p:txBody>
      </p:sp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1C82AB5C-6D46-04AF-F6F3-8377296C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347" y="2999616"/>
            <a:ext cx="2007976" cy="1832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6"/>
            <a:extLst>
              <a:ext uri="{FF2B5EF4-FFF2-40B4-BE49-F238E27FC236}">
                <a16:creationId xmlns:a16="http://schemas.microsoft.com/office/drawing/2014/main" id="{DEC08D24-5994-6A17-862C-1575AA95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52" y="2999616"/>
            <a:ext cx="2007976" cy="183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8"/>
            <a:extLst>
              <a:ext uri="{FF2B5EF4-FFF2-40B4-BE49-F238E27FC236}">
                <a16:creationId xmlns:a16="http://schemas.microsoft.com/office/drawing/2014/main" id="{08849079-BBB9-5022-7BEA-2554E85C8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85" y="3091194"/>
            <a:ext cx="2007976" cy="174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📖 MyBib – A New FREE APA, Harvard, &amp; MLA Citation Generator">
            <a:hlinkClick r:id="rId10"/>
            <a:extLst>
              <a:ext uri="{FF2B5EF4-FFF2-40B4-BE49-F238E27FC236}">
                <a16:creationId xmlns:a16="http://schemas.microsoft.com/office/drawing/2014/main" id="{DC4BF87C-6428-A41F-972D-91893EAE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2" y="3091194"/>
            <a:ext cx="2792684" cy="174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12"/>
            <a:extLst>
              <a:ext uri="{FF2B5EF4-FFF2-40B4-BE49-F238E27FC236}">
                <a16:creationId xmlns:a16="http://schemas.microsoft.com/office/drawing/2014/main" id="{D969790C-EEAB-919E-F21A-C46EE013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76" y="5070419"/>
            <a:ext cx="1844852" cy="1844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6E827D-B823-C2DE-5B27-2BD2930D6AD2}"/>
              </a:ext>
            </a:extLst>
          </p:cNvPr>
          <p:cNvSpPr txBox="1"/>
          <p:nvPr/>
        </p:nvSpPr>
        <p:spPr>
          <a:xfrm>
            <a:off x="9528347" y="5551955"/>
            <a:ext cx="1439990" cy="8309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JO" sz="2400" dirty="0">
                <a:latin typeface="El Messiri Medium" pitchFamily="2" charset="-78"/>
                <a:cs typeface="El Messiri Medium" pitchFamily="2" charset="-78"/>
              </a:rPr>
              <a:t>عربي</a:t>
            </a:r>
            <a:endParaRPr lang="en-US" sz="2400" dirty="0">
              <a:latin typeface="El Messiri Medium" pitchFamily="2" charset="-78"/>
              <a:cs typeface="El Messiri Medium" pitchFamily="2" charset="-78"/>
            </a:endParaRPr>
          </a:p>
          <a:p>
            <a:pPr algn="ctr" rtl="1"/>
            <a:r>
              <a:rPr lang="en-US" sz="2400" dirty="0">
                <a:latin typeface="El Messiri Medium" pitchFamily="2" charset="-78"/>
                <a:cs typeface="El Messiri Medium" pitchFamily="2" charset="-78"/>
              </a:rPr>
              <a:t>Arabic</a:t>
            </a:r>
          </a:p>
        </p:txBody>
      </p:sp>
      <p:pic>
        <p:nvPicPr>
          <p:cNvPr id="1033" name="Picture 9">
            <a:hlinkClick r:id="rId14"/>
            <a:extLst>
              <a:ext uri="{FF2B5EF4-FFF2-40B4-BE49-F238E27FC236}">
                <a16:creationId xmlns:a16="http://schemas.microsoft.com/office/drawing/2014/main" id="{86B39B99-549D-4699-B289-9681FF69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86" y="5045644"/>
            <a:ext cx="1830452" cy="1830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hlinkClick r:id="rId16"/>
            <a:extLst>
              <a:ext uri="{FF2B5EF4-FFF2-40B4-BE49-F238E27FC236}">
                <a16:creationId xmlns:a16="http://schemas.microsoft.com/office/drawing/2014/main" id="{577A02C2-483A-2B23-EF00-093BFE84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47" y="5045644"/>
            <a:ext cx="1830452" cy="1830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58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9E6-2391-2BBE-2AA7-B82EE66D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0" y="225757"/>
            <a:ext cx="6339340" cy="62768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بعض أدوات ومواقع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المُفيدة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: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A18C8-5997-A665-624F-28CCB4708032}"/>
              </a:ext>
            </a:extLst>
          </p:cNvPr>
          <p:cNvSpPr txBox="1"/>
          <p:nvPr/>
        </p:nvSpPr>
        <p:spPr>
          <a:xfrm>
            <a:off x="1" y="1759903"/>
            <a:ext cx="10352540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400">
                <a:solidFill>
                  <a:schemeClr val="lt1"/>
                </a:solidFill>
                <a:latin typeface="El Messiri Medium" pitchFamily="2" charset="-78"/>
                <a:cs typeface="El Messiri Medium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ar-JO" dirty="0"/>
              <a:t>3- مواقع الخاصة بأنشاء الصور وتحسين جودتها</a:t>
            </a:r>
            <a:endParaRPr lang="en-US" dirty="0"/>
          </a:p>
        </p:txBody>
      </p:sp>
      <p:pic>
        <p:nvPicPr>
          <p:cNvPr id="2050" name="Picture 2">
            <a:hlinkClick r:id="rId4"/>
            <a:extLst>
              <a:ext uri="{FF2B5EF4-FFF2-40B4-BE49-F238E27FC236}">
                <a16:creationId xmlns:a16="http://schemas.microsoft.com/office/drawing/2014/main" id="{76B143F2-D976-8EDF-A337-3A4BEDFD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027" y="2925112"/>
            <a:ext cx="2074573" cy="2074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>
            <a:hlinkClick r:id="rId6"/>
            <a:extLst>
              <a:ext uri="{FF2B5EF4-FFF2-40B4-BE49-F238E27FC236}">
                <a16:creationId xmlns:a16="http://schemas.microsoft.com/office/drawing/2014/main" id="{ACC962FE-4ED7-5614-F34B-4FE4B3D0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88" y="4466286"/>
            <a:ext cx="2074573" cy="2074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hlinkClick r:id="rId8"/>
            <a:extLst>
              <a:ext uri="{FF2B5EF4-FFF2-40B4-BE49-F238E27FC236}">
                <a16:creationId xmlns:a16="http://schemas.microsoft.com/office/drawing/2014/main" id="{86721816-CDEE-BC72-B229-3AA6B00B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17" y="4483275"/>
            <a:ext cx="2074573" cy="2074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hlinkClick r:id="rId10"/>
            <a:extLst>
              <a:ext uri="{FF2B5EF4-FFF2-40B4-BE49-F238E27FC236}">
                <a16:creationId xmlns:a16="http://schemas.microsoft.com/office/drawing/2014/main" id="{F94B1D60-2A7E-7F16-2EA8-208542D4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3" y="4483275"/>
            <a:ext cx="2074573" cy="2074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12"/>
            <a:extLst>
              <a:ext uri="{FF2B5EF4-FFF2-40B4-BE49-F238E27FC236}">
                <a16:creationId xmlns:a16="http://schemas.microsoft.com/office/drawing/2014/main" id="{012EF245-AA88-2BA4-442E-CBD330DB03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42340" y="5416861"/>
            <a:ext cx="1858598" cy="12685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Design A New Logo &amp; Brand You Love! - LogoAi.com">
            <a:hlinkClick r:id="rId14"/>
            <a:extLst>
              <a:ext uri="{FF2B5EF4-FFF2-40B4-BE49-F238E27FC236}">
                <a16:creationId xmlns:a16="http://schemas.microsoft.com/office/drawing/2014/main" id="{E65A5AEA-25A0-3800-8510-910F4D8B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29" y="2910076"/>
            <a:ext cx="3886200" cy="118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16"/>
            <a:extLst>
              <a:ext uri="{FF2B5EF4-FFF2-40B4-BE49-F238E27FC236}">
                <a16:creationId xmlns:a16="http://schemas.microsoft.com/office/drawing/2014/main" id="{389C4868-1019-54F4-A52E-2131E25DB1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97969" y="3519674"/>
            <a:ext cx="2884842" cy="8854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4576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9E6-2391-2BBE-2AA7-B82EE66D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0" y="225757"/>
            <a:ext cx="6339340" cy="62768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بعض أدوات ومواقع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المُفيدة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: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A18C8-5997-A665-624F-28CCB4708032}"/>
              </a:ext>
            </a:extLst>
          </p:cNvPr>
          <p:cNvSpPr txBox="1"/>
          <p:nvPr/>
        </p:nvSpPr>
        <p:spPr>
          <a:xfrm>
            <a:off x="1" y="1749940"/>
            <a:ext cx="10352540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b">
            <a:spAutoFit/>
          </a:bodyPr>
          <a:lstStyle>
            <a:defPPr>
              <a:defRPr lang="en-US"/>
            </a:defPPr>
            <a:lvl1pPr algn="r" rtl="1">
              <a:defRPr sz="2400">
                <a:latin typeface="El Messiri Medium" pitchFamily="2" charset="-78"/>
                <a:cs typeface="El Messiri Medium" pitchFamily="2" charset="-78"/>
              </a:defRPr>
            </a:lvl1pPr>
          </a:lstStyle>
          <a:p>
            <a:pPr algn="ctr"/>
            <a:r>
              <a:rPr lang="en-US" dirty="0"/>
              <a:t>4</a:t>
            </a:r>
            <a:r>
              <a:rPr lang="ar-JO" dirty="0"/>
              <a:t>- مواقع التعامل مع ملفات ال </a:t>
            </a:r>
            <a:r>
              <a:rPr lang="en-US" dirty="0"/>
              <a:t>PDF</a:t>
            </a:r>
            <a:r>
              <a:rPr lang="ar-JO" dirty="0"/>
              <a:t> واستخراج المعلومات منها</a:t>
            </a:r>
            <a:endParaRPr lang="en-US" dirty="0"/>
          </a:p>
        </p:txBody>
      </p:sp>
      <p:pic>
        <p:nvPicPr>
          <p:cNvPr id="3074" name="Picture 2">
            <a:hlinkClick r:id="rId4"/>
            <a:extLst>
              <a:ext uri="{FF2B5EF4-FFF2-40B4-BE49-F238E27FC236}">
                <a16:creationId xmlns:a16="http://schemas.microsoft.com/office/drawing/2014/main" id="{043380B1-FF87-D401-826E-48ACD67D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21" y="2466092"/>
            <a:ext cx="2458508" cy="2458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hlinkClick r:id="rId6"/>
            <a:extLst>
              <a:ext uri="{FF2B5EF4-FFF2-40B4-BE49-F238E27FC236}">
                <a16:creationId xmlns:a16="http://schemas.microsoft.com/office/drawing/2014/main" id="{1D5B1219-0704-7DCF-6F96-6B1D2743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38" y="2474382"/>
            <a:ext cx="2458508" cy="2458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hlinkClick r:id="rId8"/>
            <a:extLst>
              <a:ext uri="{FF2B5EF4-FFF2-40B4-BE49-F238E27FC236}">
                <a16:creationId xmlns:a16="http://schemas.microsoft.com/office/drawing/2014/main" id="{A1074413-39FC-B105-4118-9CCC4F19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09" y="3264604"/>
            <a:ext cx="2458508" cy="2458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AI Chat for scientific PDFs | SciSpace">
            <a:hlinkClick r:id="rId10"/>
            <a:extLst>
              <a:ext uri="{FF2B5EF4-FFF2-40B4-BE49-F238E27FC236}">
                <a16:creationId xmlns:a16="http://schemas.microsoft.com/office/drawing/2014/main" id="{5DA87EE8-BE60-709F-53D5-5F271E69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58" y="5339952"/>
            <a:ext cx="4371975" cy="1047750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248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9E6-2391-2BBE-2AA7-B82EE66D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0" y="225757"/>
            <a:ext cx="6339340" cy="62768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بعض أدوات ومواقع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المُفيدة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: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A18C8-5997-A665-624F-28CCB4708032}"/>
              </a:ext>
            </a:extLst>
          </p:cNvPr>
          <p:cNvSpPr txBox="1"/>
          <p:nvPr/>
        </p:nvSpPr>
        <p:spPr>
          <a:xfrm>
            <a:off x="0" y="1684395"/>
            <a:ext cx="10352540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b">
            <a:spAutoFit/>
          </a:bodyPr>
          <a:lstStyle>
            <a:defPPr>
              <a:defRPr lang="en-US"/>
            </a:defPPr>
            <a:lvl1pPr algn="r" rtl="1">
              <a:defRPr sz="2400">
                <a:latin typeface="El Messiri Medium" pitchFamily="2" charset="-78"/>
                <a:cs typeface="El Messiri Medium" pitchFamily="2" charset="-78"/>
              </a:defRPr>
            </a:lvl1pPr>
          </a:lstStyle>
          <a:p>
            <a:pPr algn="ctr"/>
            <a:r>
              <a:rPr lang="en-US" dirty="0"/>
              <a:t>5</a:t>
            </a:r>
            <a:r>
              <a:rPr lang="ar-JO" dirty="0"/>
              <a:t>- مواقع تقوم بالاقتباس من الكتب والأبحاث والمواقع مع التوثيق</a:t>
            </a:r>
            <a:endParaRPr lang="en-US" dirty="0"/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7D7DB52A-CF6E-7084-2885-F4A628077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057" y="2986221"/>
            <a:ext cx="3244426" cy="1850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3">
            <a:hlinkClick r:id="rId6"/>
            <a:extLst>
              <a:ext uri="{FF2B5EF4-FFF2-40B4-BE49-F238E27FC236}">
                <a16:creationId xmlns:a16="http://schemas.microsoft.com/office/drawing/2014/main" id="{6933159B-9CFB-7694-5A13-32A5A6342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90" y="5039895"/>
            <a:ext cx="1460559" cy="146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48424328-F69C-1C36-D63A-514F8F499F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580" r="6605" b="580"/>
          <a:stretch/>
        </p:blipFill>
        <p:spPr>
          <a:xfrm>
            <a:off x="1942029" y="2986221"/>
            <a:ext cx="3578578" cy="1863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7" descr="AI Chat for scientific PDFs | SciSpace">
            <a:hlinkClick r:id="rId10"/>
            <a:extLst>
              <a:ext uri="{FF2B5EF4-FFF2-40B4-BE49-F238E27FC236}">
                <a16:creationId xmlns:a16="http://schemas.microsoft.com/office/drawing/2014/main" id="{23103D52-239A-DF1F-D3DC-2EE0FA9B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19" y="5122061"/>
            <a:ext cx="4371975" cy="1047750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6509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3">
      <a:dk1>
        <a:srgbClr val="002060"/>
      </a:dk1>
      <a:lt1>
        <a:sysClr val="window" lastClr="FFFFFF"/>
      </a:lt1>
      <a:dk2>
        <a:srgbClr val="002060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3626</TotalTime>
  <Words>446</Words>
  <Application>Microsoft Macintosh PowerPoint</Application>
  <PresentationFormat>Widescreen</PresentationFormat>
  <Paragraphs>71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Alilato ExtLt</vt:lpstr>
      <vt:lpstr>Cairo SemiBold</vt:lpstr>
      <vt:lpstr>El Messiri</vt:lpstr>
      <vt:lpstr>El Messiri Medium</vt:lpstr>
      <vt:lpstr>El Messiri SemiBold</vt:lpstr>
      <vt:lpstr>GE SS Two Light</vt:lpstr>
      <vt:lpstr>ＭＳ Ｐゴシック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Orbit</vt:lpstr>
      <vt:lpstr>حرب الAI  قد ابتدأت!</vt:lpstr>
      <vt:lpstr>أسباب التطور السريع لأدوات AI- سلباً وايجاباً</vt:lpstr>
      <vt:lpstr>أسباب التطور السريع لأدوات AI- سلباً وايجاباً</vt:lpstr>
      <vt:lpstr>أسباب التطور السريع لأدوات AI- سلباً وايجاباً</vt:lpstr>
      <vt:lpstr>بعض أدوات ومواقع AI المُفيدة: </vt:lpstr>
      <vt:lpstr>بعض أدوات ومواقع AI المُفيدة: </vt:lpstr>
      <vt:lpstr>بعض أدوات ومواقع AI المُفيدة: </vt:lpstr>
      <vt:lpstr>بعض أدوات ومواقع AI المُفيدة: </vt:lpstr>
      <vt:lpstr>بعض أدوات ومواقع AI المُفيدة: </vt:lpstr>
      <vt:lpstr>PowerPoint Presentation</vt:lpstr>
      <vt:lpstr>PowerPoint Presentation</vt:lpstr>
      <vt:lpstr>PowerPoint Presentation</vt:lpstr>
      <vt:lpstr>PowerPoint Presentation</vt:lpstr>
      <vt:lpstr>Black</vt:lpstr>
      <vt:lpstr>BibleStudyDownloads.org • مصادر مفيدة للذكاء الاصطناعي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حرب الAI  قد ابتدأت! The AI War has Begun!</dc:title>
  <dc:creator>Joel Maayeh</dc:creator>
  <cp:lastModifiedBy>Rick Griffith</cp:lastModifiedBy>
  <cp:revision>47</cp:revision>
  <cp:lastPrinted>2026-05-11T13:59:22Z</cp:lastPrinted>
  <dcterms:created xsi:type="dcterms:W3CDTF">2023-08-19T20:48:28Z</dcterms:created>
  <dcterms:modified xsi:type="dcterms:W3CDTF">2026-05-11T13:59:52Z</dcterms:modified>
</cp:coreProperties>
</file>